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797" r:id="rId2"/>
    <p:sldId id="802" r:id="rId3"/>
    <p:sldId id="654" r:id="rId4"/>
    <p:sldId id="664" r:id="rId5"/>
    <p:sldId id="801" r:id="rId6"/>
    <p:sldId id="703" r:id="rId7"/>
    <p:sldId id="798" r:id="rId8"/>
    <p:sldId id="764" r:id="rId9"/>
    <p:sldId id="765" r:id="rId10"/>
    <p:sldId id="809" r:id="rId11"/>
    <p:sldId id="810" r:id="rId12"/>
    <p:sldId id="811" r:id="rId13"/>
    <p:sldId id="799" r:id="rId14"/>
    <p:sldId id="800" r:id="rId15"/>
    <p:sldId id="803" r:id="rId16"/>
    <p:sldId id="804" r:id="rId17"/>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37" autoAdjust="0"/>
  </p:normalViewPr>
  <p:slideViewPr>
    <p:cSldViewPr>
      <p:cViewPr varScale="1">
        <p:scale>
          <a:sx n="70" d="100"/>
          <a:sy n="70" d="100"/>
        </p:scale>
        <p:origin x="1134" y="78"/>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slides/slide12.xml" Type="http://schemas.openxmlformats.org/officeDocument/2006/relationships/slide" Id="rId13"></Relationship><Relationship Target="notesMasters/notesMaster1.xml" Type="http://schemas.openxmlformats.org/officeDocument/2006/relationships/notesMaster" Id="rId18"></Relationship><Relationship Target="slides/slide2.xml" Type="http://schemas.openxmlformats.org/officeDocument/2006/relationships/slide" Id="rId3"></Relationship><Relationship Target="viewProps.xml" Type="http://schemas.openxmlformats.org/officeDocument/2006/relationships/viewProps" Id="rId21"></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slides/slide1.xml" Type="http://schemas.openxmlformats.org/officeDocument/2006/relationships/slide" Id="rId2"></Relationship><Relationship Target="slides/slide15.xml" Type="http://schemas.openxmlformats.org/officeDocument/2006/relationships/slide" Id="rId16"></Relationship><Relationship Target="presProps.xml" Type="http://schemas.openxmlformats.org/officeDocument/2006/relationships/presProps" Id="rId20"></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slides/slide4.xml" Type="http://schemas.openxmlformats.org/officeDocument/2006/relationships/slide" Id="rId5"></Relationship><Relationship Target="slides/slide14.xml" Type="http://schemas.openxmlformats.org/officeDocument/2006/relationships/slide" Id="rId15"></Relationship><Relationship Target="tableStyles.xml" Type="http://schemas.openxmlformats.org/officeDocument/2006/relationships/tableStyles" Id="rId23"></Relationship><Relationship Target="slides/slide9.xml" Type="http://schemas.openxmlformats.org/officeDocument/2006/relationships/slide" Id="rId10"></Relationship><Relationship Target="handoutMasters/handoutMaster1.xml" Type="http://schemas.openxmlformats.org/officeDocument/2006/relationships/handoutMaster" Id="rId19"></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theme/theme1.xml" Type="http://schemas.openxmlformats.org/officeDocument/2006/relationships/theme" Id="rId22"></Relationship></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018325439171311"/>
          <c:h val="0.81841522974185188"/>
        </c:manualLayout>
      </c:layout>
      <c:lineChart>
        <c:grouping val="standard"/>
        <c:varyColors val="0"/>
        <c:ser>
          <c:idx val="0"/>
          <c:order val="0"/>
          <c:tx>
            <c:strRef>
              <c:f>'00_シミュレーション結果'!$B$29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9.6751054852320675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'00_シミュレーション結果'!$C$22:$R$22</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'00_シミュレーション結果'!$C$29:$R$29</c:f>
              <c:numCache>
                <c:formatCode>0;"▲ "0</c:formatCode>
                <c:ptCount val="16"/>
                <c:pt idx="0">
                  <c:v>31.969999999999107</c:v>
                </c:pt>
                <c:pt idx="1">
                  <c:v>113.38000000000059</c:v>
                </c:pt>
                <c:pt idx="2">
                  <c:v>162.70000000000059</c:v>
                </c:pt>
                <c:pt idx="3">
                  <c:v>173.26999999999938</c:v>
                </c:pt>
                <c:pt idx="4">
                  <c:v>153.41000000000028</c:v>
                </c:pt>
                <c:pt idx="5">
                  <c:v>157.6699999999997</c:v>
                </c:pt>
                <c:pt idx="6">
                  <c:v>175.42703443150151</c:v>
                </c:pt>
                <c:pt idx="7">
                  <c:v>144.57915141880417</c:v>
                </c:pt>
                <c:pt idx="8">
                  <c:v>226.0076035729949</c:v>
                </c:pt>
                <c:pt idx="9">
                  <c:v>240.89743186708151</c:v>
                </c:pt>
                <c:pt idx="10">
                  <c:v>222.95419239949632</c:v>
                </c:pt>
                <c:pt idx="11">
                  <c:v>263.16316883104372</c:v>
                </c:pt>
                <c:pt idx="12">
                  <c:v>275.29803224556406</c:v>
                </c:pt>
                <c:pt idx="13">
                  <c:v>285.6362506931772</c:v>
                </c:pt>
                <c:pt idx="14">
                  <c:v>292.99245543110794</c:v>
                </c:pt>
                <c:pt idx="15">
                  <c:v>304.03980814281636</c:v>
                </c:pt>
              </c:numCache>
            </c:numRef>
          </c:val>
          <c:smooth val="0"/>
        </c:ser>
        <c:ser>
          <c:idx val="1"/>
          <c:order val="1"/>
          <c:tx>
            <c:strRef>
              <c:f>'00_シミュレーション結果'!$B$27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dLbl>
              <c:idx val="0"/>
              <c:layout>
                <c:manualLayout>
                  <c:x val="-1.9032202769629521E-2"/>
                  <c:y val="-3.168029064486843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
              <c:layout>
                <c:manualLayout>
                  <c:x val="-2.1789094264643687E-2"/>
                  <c:y val="4.010041382462350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2.2174075105785961E-2"/>
                  <c:y val="-5.347865576748423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'00_シミュレーション結果'!$C$22:$R$22</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'00_シミュレーション結果'!$C$27:$R$27</c:f>
              <c:numCache>
                <c:formatCode>0;"▲ "0</c:formatCode>
                <c:ptCount val="16"/>
                <c:pt idx="0">
                  <c:v>0.9699999999999962</c:v>
                </c:pt>
                <c:pt idx="1">
                  <c:v>59.38</c:v>
                </c:pt>
                <c:pt idx="2">
                  <c:v>87.699999999999989</c:v>
                </c:pt>
                <c:pt idx="3">
                  <c:v>92.27</c:v>
                </c:pt>
                <c:pt idx="4">
                  <c:v>46.410000000000004</c:v>
                </c:pt>
                <c:pt idx="5">
                  <c:v>25.669999999999995</c:v>
                </c:pt>
                <c:pt idx="6">
                  <c:v>43.427034431501838</c:v>
                </c:pt>
                <c:pt idx="7">
                  <c:v>12.579151418804502</c:v>
                </c:pt>
                <c:pt idx="8">
                  <c:v>94.007603572995194</c:v>
                </c:pt>
                <c:pt idx="9">
                  <c:v>108.89743186708179</c:v>
                </c:pt>
                <c:pt idx="10">
                  <c:v>90.954192399496591</c:v>
                </c:pt>
                <c:pt idx="11">
                  <c:v>131.163168831044</c:v>
                </c:pt>
                <c:pt idx="12">
                  <c:v>143.29803224556431</c:v>
                </c:pt>
                <c:pt idx="13">
                  <c:v>153.63625069317749</c:v>
                </c:pt>
                <c:pt idx="14">
                  <c:v>160.9924554311082</c:v>
                </c:pt>
                <c:pt idx="15">
                  <c:v>172.03980814281661</c:v>
                </c:pt>
              </c:numCache>
            </c:numRef>
          </c:val>
          <c:smooth val="0"/>
        </c:ser>
        <c:dLbls>
          <c:showLegendKey val="0"/>
          <c:showVal val="0"/>
          <c:showCatName val="0"/>
          <c:showSerName val="0"/>
          <c:showPercent val="0"/>
          <c:showBubbleSize val="0"/>
        </c:dLbls>
        <c:marker val="1"/>
        <c:smooth val="0"/>
        <c:axId val="505682088"/>
        <c:axId val="505681696"/>
      </c:lineChart>
      <c:catAx>
        <c:axId val="50568208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505681696"/>
        <c:crosses val="autoZero"/>
        <c:auto val="1"/>
        <c:lblAlgn val="ctr"/>
        <c:lblOffset val="100"/>
        <c:noMultiLvlLbl val="0"/>
      </c:catAx>
      <c:valAx>
        <c:axId val="505681696"/>
        <c:scaling>
          <c:orientation val="minMax"/>
          <c:min val="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505682088"/>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1073563721201516E-2"/>
          <c:w val="0.88995254831760695"/>
          <c:h val="0.84283100029163016"/>
        </c:manualLayout>
      </c:layout>
      <c:barChart>
        <c:barDir val="col"/>
        <c:grouping val="clustered"/>
        <c:varyColors val="0"/>
        <c:ser>
          <c:idx val="0"/>
          <c:order val="0"/>
          <c:tx>
            <c:strRef>
              <c:f>'00_シミュレーション結果'!$B$54</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dLbl>
              <c:idx val="0"/>
              <c:layout>
                <c:manualLayout>
                  <c:x val="-1.2980829239476466E-17"/>
                  <c:y val="2.1558170223991164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4.248320463858612E-3"/>
                  <c:y val="-7.9045711011835145E-17"/>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4.248320463858612E-3"/>
                  <c:y val="0"/>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4.248320463858612E-3"/>
                  <c:y val="-7.9045711011835145E-17"/>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4.248320463858664E-3"/>
                  <c:y val="0"/>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9.9127477490035323E-3"/>
                  <c:y val="0"/>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8.496640927717224E-3"/>
                  <c:y val="-7.9045711011835145E-17"/>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8.4966409277173281E-3"/>
                  <c:y val="0"/>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8.496640927717224E-3"/>
                  <c:y val="0"/>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7.0805341064311246E-3"/>
                  <c:y val="0"/>
                </c:manualLayout>
              </c:layout>
              <c:showLegendKey val="0"/>
              <c:showVal val="1"/>
              <c:showCatName val="0"/>
              <c:showSerName val="0"/>
              <c:showPercent val="0"/>
              <c:showBubbleSize val="0"/>
              <c:extLst>
                <c:ext xmlns:c15="http://schemas.microsoft.com/office/drawing/2012/chart" uri="{CE6537A1-D6FC-4f65-9D91-7224C49458BB}"/>
              </c:extLst>
            </c:dLbl>
            <c:dLbl>
              <c:idx val="12"/>
              <c:layout>
                <c:manualLayout>
                  <c:x val="-7.0805341064310206E-3"/>
                  <c:y val="0"/>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5.6644272851449204E-3"/>
                  <c:y val="0"/>
                </c:manualLayout>
              </c:layout>
              <c:showLegendKey val="0"/>
              <c:showVal val="1"/>
              <c:showCatName val="0"/>
              <c:showSerName val="0"/>
              <c:showPercent val="0"/>
              <c:showBubbleSize val="0"/>
              <c:extLst>
                <c:ext xmlns:c15="http://schemas.microsoft.com/office/drawing/2012/chart" uri="{CE6537A1-D6FC-4f65-9D91-7224C49458BB}"/>
              </c:extLst>
            </c:dLbl>
            <c:dLbl>
              <c:idx val="14"/>
              <c:layout>
                <c:manualLayout>
                  <c:x val="-7.0805341064309165E-3"/>
                  <c:y val="0"/>
                </c:manualLayout>
              </c:layout>
              <c:showLegendKey val="0"/>
              <c:showVal val="1"/>
              <c:showCatName val="0"/>
              <c:showSerName val="0"/>
              <c:showPercent val="0"/>
              <c:showBubbleSize val="0"/>
              <c:extLst>
                <c:ext xmlns:c15="http://schemas.microsoft.com/office/drawing/2012/chart" uri="{CE6537A1-D6FC-4f65-9D91-7224C49458BB}"/>
              </c:extLst>
            </c:dLbl>
            <c:dLbl>
              <c:idx val="15"/>
              <c:layout>
                <c:manualLayout>
                  <c:x val="-7.0805341064310206E-3"/>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'00_シミュレーション結果'!$C$51:$R$51</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'00_シミュレーション結果'!$C$54:$R$54</c:f>
              <c:numCache>
                <c:formatCode>#,##0_);[Red]\(#,##0\)</c:formatCode>
                <c:ptCount val="16"/>
                <c:pt idx="0">
                  <c:v>776.04000000000008</c:v>
                </c:pt>
                <c:pt idx="1">
                  <c:v>835.42000000000007</c:v>
                </c:pt>
                <c:pt idx="2">
                  <c:v>923.12000000000012</c:v>
                </c:pt>
                <c:pt idx="3">
                  <c:v>1015.3900000000001</c:v>
                </c:pt>
                <c:pt idx="4">
                  <c:v>1061.8000000000002</c:v>
                </c:pt>
                <c:pt idx="5">
                  <c:v>1087.4700000000003</c:v>
                </c:pt>
                <c:pt idx="6">
                  <c:v>1130.8970344315021</c:v>
                </c:pt>
                <c:pt idx="7">
                  <c:v>1143.4761858503066</c:v>
                </c:pt>
                <c:pt idx="8">
                  <c:v>1237.4837894233017</c:v>
                </c:pt>
                <c:pt idx="9">
                  <c:v>1346.3812212903836</c:v>
                </c:pt>
                <c:pt idx="10">
                  <c:v>1437.3354136898802</c:v>
                </c:pt>
                <c:pt idx="11">
                  <c:v>1568.4985825209242</c:v>
                </c:pt>
                <c:pt idx="12">
                  <c:v>1711.7966147664886</c:v>
                </c:pt>
                <c:pt idx="13">
                  <c:v>1865.4328654596661</c:v>
                </c:pt>
                <c:pt idx="14">
                  <c:v>2026.4253208907744</c:v>
                </c:pt>
                <c:pt idx="15">
                  <c:v>2198.465129033591</c:v>
                </c:pt>
              </c:numCache>
            </c:numRef>
          </c:val>
        </c:ser>
        <c:ser>
          <c:idx val="1"/>
          <c:order val="1"/>
          <c:tx>
            <c:strRef>
              <c:f>'00_シミュレーション結果'!$B$58</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dLbl>
              <c:idx val="14"/>
              <c:layout>
                <c:manualLayout>
                  <c:x val="-1.0384663391581172E-16"/>
                  <c:y val="-1.724653617919287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'00_シミュレーション結果'!$C$51:$R$51</c:f>
              <c:strCache>
                <c:ptCount val="16"/>
                <c:pt idx="0">
                  <c:v>H33</c:v>
                </c:pt>
                <c:pt idx="1">
                  <c:v>H34</c:v>
                </c:pt>
                <c:pt idx="2">
                  <c:v>H35</c:v>
                </c:pt>
                <c:pt idx="3">
                  <c:v>H36</c:v>
                </c:pt>
                <c:pt idx="4">
                  <c:v>H37</c:v>
                </c:pt>
                <c:pt idx="5">
                  <c:v>H38</c:v>
                </c:pt>
                <c:pt idx="6">
                  <c:v>H39</c:v>
                </c:pt>
                <c:pt idx="7">
                  <c:v>H40</c:v>
                </c:pt>
                <c:pt idx="8">
                  <c:v>H41</c:v>
                </c:pt>
                <c:pt idx="9">
                  <c:v>H42</c:v>
                </c:pt>
                <c:pt idx="10">
                  <c:v>H43</c:v>
                </c:pt>
                <c:pt idx="11">
                  <c:v>H44</c:v>
                </c:pt>
                <c:pt idx="12">
                  <c:v>H45</c:v>
                </c:pt>
                <c:pt idx="13">
                  <c:v>H46</c:v>
                </c:pt>
                <c:pt idx="14">
                  <c:v>H47</c:v>
                </c:pt>
                <c:pt idx="15">
                  <c:v>H48</c:v>
                </c:pt>
              </c:strCache>
            </c:strRef>
          </c:cat>
          <c:val>
            <c:numRef>
              <c:f>'00_シミュレーション結果'!$C$58:$R$58</c:f>
              <c:numCache>
                <c:formatCode>#,##0_);[Red]\(#,##0\)</c:formatCode>
                <c:ptCount val="16"/>
                <c:pt idx="0">
                  <c:v>876.03999999999917</c:v>
                </c:pt>
                <c:pt idx="1">
                  <c:v>989.41999999999973</c:v>
                </c:pt>
                <c:pt idx="2">
                  <c:v>1152.1200000000003</c:v>
                </c:pt>
                <c:pt idx="3">
                  <c:v>1325.3899999999999</c:v>
                </c:pt>
                <c:pt idx="4">
                  <c:v>1478.8000000000002</c:v>
                </c:pt>
                <c:pt idx="5">
                  <c:v>1636.4699999999998</c:v>
                </c:pt>
                <c:pt idx="6">
                  <c:v>1811.8970344315012</c:v>
                </c:pt>
                <c:pt idx="7">
                  <c:v>1956.4761858503055</c:v>
                </c:pt>
                <c:pt idx="8">
                  <c:v>2182.4837894233005</c:v>
                </c:pt>
                <c:pt idx="9">
                  <c:v>2423.3812212903822</c:v>
                </c:pt>
                <c:pt idx="10">
                  <c:v>2646.3354136898784</c:v>
                </c:pt>
                <c:pt idx="11">
                  <c:v>2909.4985825209219</c:v>
                </c:pt>
                <c:pt idx="12">
                  <c:v>3184.7966147664861</c:v>
                </c:pt>
                <c:pt idx="13">
                  <c:v>3470.4328654596634</c:v>
                </c:pt>
                <c:pt idx="14">
                  <c:v>3763.4253208907712</c:v>
                </c:pt>
                <c:pt idx="15">
                  <c:v>4067.4651290335878</c:v>
                </c:pt>
              </c:numCache>
            </c:numRef>
          </c:val>
        </c:ser>
        <c:dLbls>
          <c:showLegendKey val="0"/>
          <c:showVal val="0"/>
          <c:showCatName val="0"/>
          <c:showSerName val="0"/>
          <c:showPercent val="0"/>
          <c:showBubbleSize val="0"/>
        </c:dLbls>
        <c:gapWidth val="80"/>
        <c:axId val="505679736"/>
        <c:axId val="505679344"/>
      </c:barChart>
      <c:catAx>
        <c:axId val="50567973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505679344"/>
        <c:crosses val="autoZero"/>
        <c:auto val="1"/>
        <c:lblAlgn val="ctr"/>
        <c:lblOffset val="100"/>
        <c:noMultiLvlLbl val="0"/>
      </c:catAx>
      <c:valAx>
        <c:axId val="505679344"/>
        <c:scaling>
          <c:orientation val="minMax"/>
          <c:max val="4500"/>
          <c:min val="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505679736"/>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2018/1/11</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2018/1/11</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647531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070269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2454974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33678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76136135"/>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2018/1/11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2018/1/11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2018/1/11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2018/1/11</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3.xml.rels><?xml version="1.0" encoding="UTF-8" ?><Relationships xmlns="http://schemas.openxmlformats.org/package/2006/relationships"><Relationship Target="../notesSlides/notesSlide4.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4.xml.rels><?xml version="1.0" encoding="UTF-8" ?><Relationships xmlns="http://schemas.openxmlformats.org/package/2006/relationships"><Relationship Target="../notesSlides/notesSlide5.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5.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1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4.xml" Type="http://schemas.openxmlformats.org/officeDocument/2006/relationships/slideLayout" Id="rId1"></Relationship></Relationships>
</file>

<file path=ppt/slides/_rels/slide8.xml.rels><?xml version="1.0" encoding="UTF-8" ?><Relationships xmlns="http://schemas.openxmlformats.org/package/2006/relationships"><Relationship Target="../charts/chart1.xml" Type="http://schemas.openxmlformats.org/officeDocument/2006/relationships/chart" Id="rId3"></Relationship><Relationship Target="../notesSlides/notesSlide2.xml" Type="http://schemas.openxmlformats.org/officeDocument/2006/relationships/notesSlide" Id="rId2"></Relationship><Relationship Target="../slideLayouts/slideLayout2.xml" Type="http://schemas.openxmlformats.org/officeDocument/2006/relationships/slideLayout" Id="rId1"></Relationship></Relationships>
</file>

<file path=ppt/slides/_rels/slide9.xml.rels><?xml version="1.0" encoding="UTF-8" ?><Relationships xmlns="http://schemas.openxmlformats.org/package/2006/relationships"><Relationship Target="../charts/chart2.xml" Type="http://schemas.openxmlformats.org/officeDocument/2006/relationships/chart" Id="rId3"></Relationship><Relationship Target="../notesSlides/notesSlide3.xml" Type="http://schemas.openxmlformats.org/officeDocument/2006/relationships/notesSlide" Id="rId2"></Relationship><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prstClr val="black"/>
                </a:solidFill>
                <a:latin typeface="+mn-ea"/>
              </a:rPr>
              <a:t>総合区設置における</a:t>
            </a:r>
            <a:endParaRPr lang="en-US" altLang="ja-JP" sz="3600" b="1" dirty="0" smtClean="0">
              <a:solidFill>
                <a:prstClr val="black"/>
              </a:solidFill>
              <a:latin typeface="+mn-ea"/>
            </a:endParaRPr>
          </a:p>
          <a:p>
            <a:pPr lvl="0" algn="ctr">
              <a:lnSpc>
                <a:spcPct val="150000"/>
              </a:lnSpc>
              <a:defRPr/>
            </a:pPr>
            <a:r>
              <a:rPr lang="ja-JP" altLang="en-US" sz="3600" b="1" dirty="0" smtClean="0">
                <a:solidFill>
                  <a:prstClr val="black"/>
                </a:solidFill>
                <a:latin typeface="+mn-ea"/>
              </a:rPr>
              <a:t>財政シミュレーション（一般財源ベース）</a:t>
            </a:r>
            <a:endParaRPr lang="en-US" altLang="ja-JP" sz="3600" b="1" dirty="0" smtClean="0">
              <a:solidFill>
                <a:schemeClr val="tx1"/>
              </a:solidFill>
              <a:latin typeface="+mn-ea"/>
            </a:endParaRPr>
          </a:p>
        </p:txBody>
      </p:sp>
      <p:sp>
        <p:nvSpPr>
          <p:cNvPr id="6" name="テキスト ボックス 5"/>
          <p:cNvSpPr txBox="1">
            <a:spLocks noChangeArrowheads="1"/>
          </p:cNvSpPr>
          <p:nvPr/>
        </p:nvSpPr>
        <p:spPr bwMode="auto">
          <a:xfrm>
            <a:off x="0" y="0"/>
            <a:ext cx="5313363"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第６回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年１月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7" name="正方形/長方形 6"/>
          <p:cNvSpPr/>
          <p:nvPr/>
        </p:nvSpPr>
        <p:spPr>
          <a:xfrm>
            <a:off x="8031890" y="322428"/>
            <a:ext cx="1584176" cy="648072"/>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a:t>
            </a:r>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2400" dirty="0" smtClean="0">
                <a:latin typeface="ＭＳ ゴシック" panose="020B0609070205080204" pitchFamily="49" charset="-128"/>
                <a:ea typeface="ＭＳ ゴシック" panose="020B0609070205080204" pitchFamily="49" charset="-128"/>
              </a:rPr>
              <a:t>料</a:t>
            </a:r>
            <a:r>
              <a:rPr kumimoji="1" lang="ja-JP" altLang="en-US" sz="1200" dirty="0" smtClean="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２</a:t>
            </a:r>
            <a:endParaRPr kumimoji="1"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8469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047380783"/>
              </p:ext>
            </p:extLst>
          </p:nvPr>
        </p:nvGraphicFramePr>
        <p:xfrm>
          <a:off x="5943696" y="1913086"/>
          <a:ext cx="1368000" cy="4888014"/>
        </p:xfrm>
        <a:graphic>
          <a:graphicData uri="http://schemas.openxmlformats.org/drawingml/2006/table">
            <a:tbl>
              <a:tblPr>
                <a:tableStyleId>{5C22544A-7EE6-4342-B048-85BDC9FD1C3A}</a:tableStyleId>
              </a:tblPr>
              <a:tblGrid>
                <a:gridCol w="1368000"/>
              </a:tblGrid>
              <a:tr h="552089">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11,123</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4,029</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12275">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1,098</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1,084</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335</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12275">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96</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6394">
                <a:tc>
                  <a:txBody>
                    <a:bodyPr/>
                    <a:lstStyle/>
                    <a:p>
                      <a:pPr algn="r" fontAlgn="ctr"/>
                      <a:r>
                        <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66">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23</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algn="r" fontAlgn="ctr"/>
                      <a:r>
                        <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4" name="正方形/長方形 1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参考資料</a:t>
            </a:r>
          </a:p>
        </p:txBody>
      </p:sp>
      <p:graphicFrame>
        <p:nvGraphicFramePr>
          <p:cNvPr id="2" name="表 1"/>
          <p:cNvGraphicFramePr>
            <a:graphicFrameLocks noGrp="1"/>
          </p:cNvGraphicFramePr>
          <p:nvPr>
            <p:extLst>
              <p:ext uri="{D42A27DB-BD31-4B8C-83A1-F6EECF244321}">
                <p14:modId xmlns:p14="http://schemas.microsoft.com/office/powerpoint/2010/main" val="390032951"/>
              </p:ext>
            </p:extLst>
          </p:nvPr>
        </p:nvGraphicFramePr>
        <p:xfrm>
          <a:off x="237415" y="1889600"/>
          <a:ext cx="5579681" cy="4922127"/>
        </p:xfrm>
        <a:graphic>
          <a:graphicData uri="http://schemas.openxmlformats.org/drawingml/2006/table">
            <a:tbl>
              <a:tblPr>
                <a:tableStyleId>{5C22544A-7EE6-4342-B048-85BDC9FD1C3A}</a:tableStyleId>
              </a:tblPr>
              <a:tblGrid>
                <a:gridCol w="573295"/>
                <a:gridCol w="793626"/>
                <a:gridCol w="665170"/>
                <a:gridCol w="3547590"/>
              </a:tblGrid>
              <a:tr h="550991">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地下鉄</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21,698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地下鉄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出金削減や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固定資産税等の収入及び株式配当収入（民営化後の試算）を</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20">
                <a:tc rowSpan="2">
                  <a:txBody>
                    <a:bodyPr/>
                    <a:lstStyle/>
                    <a:p>
                      <a:pPr algn="ctr" rtl="0" fontAlgn="ct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一般</a:t>
                      </a:r>
                      <a:endParaRPr lang="en-US" altLang="zh-TW"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廃棄物</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収集輸送</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7,184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収集</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輸送事業にかかる業務の効率化、職員の</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退職不補充による民間</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委託拡大による経費削減を見込む</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21029">
                <a:tc vMerge="1">
                  <a:txBody>
                    <a:bodyPr/>
                    <a:lstStyle/>
                    <a:p>
                      <a:pPr algn="ctr" rtl="0"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焼却処理</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3,308</a:t>
                      </a:r>
                      <a:endPar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焼却</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処理事業にかかる工場稼動体制の見直し及び民間運営・民間委託の拡大等による経常経費の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20">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病院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7,046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府市病院に対する繰</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出金、負担金の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20">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バス</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1,955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バス</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事業の民営化による一般会計からの繰出金や運営補助金の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削減に</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加え、法人市民税など</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の増収を見込む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21029">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下水道</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クリアウォーター</a:t>
                      </a: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株式会社</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が運転</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維持管理業務を実施するにあたり</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、より</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効率的な事務執行体制を構築すること</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による削減を見込む</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21029">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港湾</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218</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港湾管理者統合により、施設の集約・再編等を行うなど、物流機能の強化を図ることによる大阪港・堺泉北港・阪南港の入港料等の増収を見込む</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2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産業技術総合研究所</a:t>
                      </a:r>
                      <a:b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工業研究所</a:t>
                      </a:r>
                      <a:endParaRPr lang="zh-TW"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66</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両研究所の統合に伴う役職員や管理費等の削減を見込む</a:t>
                      </a: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2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公衆衛生研究所</a:t>
                      </a:r>
                      <a:b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環境科学研究所</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92</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栄養専門学校廃止に伴う人員削減、両研究所の統合に伴う管理部門職員の削減を見込む</a:t>
                      </a:r>
                      <a:endPar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020">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endParaRPr lang="zh-TW"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1,121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運営費</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交付金</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14643682"/>
              </p:ext>
            </p:extLst>
          </p:nvPr>
        </p:nvGraphicFramePr>
        <p:xfrm>
          <a:off x="237416" y="1061450"/>
          <a:ext cx="5593328" cy="576000"/>
        </p:xfrm>
        <a:graphic>
          <a:graphicData uri="http://schemas.openxmlformats.org/drawingml/2006/table">
            <a:tbl>
              <a:tblPr firstRow="1" bandRow="1">
                <a:tableStyleId>{5C22544A-7EE6-4342-B048-85BDC9FD1C3A}</a:tableStyleId>
              </a:tblPr>
              <a:tblGrid>
                <a:gridCol w="1366404"/>
                <a:gridCol w="653766"/>
                <a:gridCol w="3573158"/>
              </a:tblGrid>
              <a:tr h="576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効果の内容</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766934846"/>
              </p:ext>
            </p:extLst>
          </p:nvPr>
        </p:nvGraphicFramePr>
        <p:xfrm>
          <a:off x="5943848" y="1047802"/>
          <a:ext cx="1368000" cy="576000"/>
        </p:xfrm>
        <a:graphic>
          <a:graphicData uri="http://schemas.openxmlformats.org/drawingml/2006/table">
            <a:tbl>
              <a:tblPr firstRow="1" bandRow="1">
                <a:tableStyleId>{5C22544A-7EE6-4342-B048-85BDC9FD1C3A}</a:tableStyleId>
              </a:tblPr>
              <a:tblGrid>
                <a:gridCol w="1368000"/>
              </a:tblGrid>
              <a:tr h="576000">
                <a:tc>
                  <a:txBody>
                    <a:bodyPr/>
                    <a:lstStyle/>
                    <a:p>
                      <a:pPr algn="ctr" rtl="0" fontAlgn="ct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a:t>
                      </a:r>
                      <a:r>
                        <a:rPr lang="ja-JP" altLang="en-US"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シミュレーション</a:t>
                      </a:r>
                      <a:r>
                        <a:rPr lang="ja-JP" altLang="en-US"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の反映額</a:t>
                      </a:r>
                      <a:endParaRPr lang="en-US" altLang="zh-TW" sz="11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5" name="テキスト ボックス 4"/>
          <p:cNvSpPr txBox="1"/>
          <p:nvPr/>
        </p:nvSpPr>
        <p:spPr>
          <a:xfrm>
            <a:off x="1568624" y="1623608"/>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2" name="テキスト ボックス 11"/>
          <p:cNvSpPr txBox="1"/>
          <p:nvPr/>
        </p:nvSpPr>
        <p:spPr>
          <a:xfrm>
            <a:off x="6591768" y="1609960"/>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4" name="正方形/長方形 3"/>
          <p:cNvSpPr/>
          <p:nvPr/>
        </p:nvSpPr>
        <p:spPr>
          <a:xfrm>
            <a:off x="5930200" y="1047802"/>
            <a:ext cx="1368000" cy="57639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テキスト ボックス 12"/>
          <p:cNvSpPr txBox="1"/>
          <p:nvPr/>
        </p:nvSpPr>
        <p:spPr>
          <a:xfrm>
            <a:off x="5961112" y="791004"/>
            <a:ext cx="2640104" cy="241980"/>
          </a:xfrm>
          <a:prstGeom prst="rect">
            <a:avLst/>
          </a:prstGeom>
          <a:noFill/>
        </p:spPr>
        <p:txBody>
          <a:bodyPr wrap="square" lIns="36000" tIns="36000" rIns="36000" bIns="36000" rtlCol="0">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数値については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年度時点の推計値</a:t>
            </a:r>
          </a:p>
        </p:txBody>
      </p:sp>
      <p:sp>
        <p:nvSpPr>
          <p:cNvPr id="15" name="正方形/長方形 14"/>
          <p:cNvSpPr/>
          <p:nvPr/>
        </p:nvSpPr>
        <p:spPr>
          <a:xfrm>
            <a:off x="46374" y="425092"/>
            <a:ext cx="7427033"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a:t>
            </a:r>
            <a:r>
              <a:rPr lang="en-US" altLang="ja-JP" b="1" dirty="0">
                <a:latin typeface="Meiryo UI" pitchFamily="50" charset="-128"/>
                <a:ea typeface="Meiryo UI" pitchFamily="50" charset="-128"/>
                <a:cs typeface="Meiryo UI" pitchFamily="50" charset="-128"/>
              </a:rPr>
              <a:t>AB</a:t>
            </a:r>
            <a:r>
              <a:rPr lang="ja-JP" altLang="en-US" b="1" dirty="0">
                <a:latin typeface="Meiryo UI" pitchFamily="50" charset="-128"/>
                <a:ea typeface="Meiryo UI" pitchFamily="50" charset="-128"/>
                <a:cs typeface="Meiryo UI" pitchFamily="50" charset="-128"/>
              </a:rPr>
              <a:t>項目関係の改革効果</a:t>
            </a:r>
            <a:r>
              <a:rPr lang="ja-JP" altLang="en-US" b="1" dirty="0" smtClean="0">
                <a:latin typeface="Meiryo UI" pitchFamily="50" charset="-128"/>
                <a:ea typeface="Meiryo UI" pitchFamily="50" charset="-128"/>
                <a:cs typeface="Meiryo UI" pitchFamily="50" charset="-128"/>
              </a:rPr>
              <a:t>額</a:t>
            </a:r>
            <a:r>
              <a:rPr lang="ja-JP" altLang="en-US" b="1" dirty="0">
                <a:latin typeface="Meiryo UI" pitchFamily="50" charset="-128"/>
                <a:ea typeface="Meiryo UI" pitchFamily="50" charset="-128"/>
                <a:cs typeface="Meiryo UI" pitchFamily="50" charset="-128"/>
              </a:rPr>
              <a:t>（未反映分）</a:t>
            </a:r>
            <a:r>
              <a:rPr lang="ja-JP" altLang="en-US" b="1" dirty="0" smtClean="0">
                <a:latin typeface="Meiryo UI" pitchFamily="50" charset="-128"/>
                <a:ea typeface="Meiryo UI" pitchFamily="50" charset="-128"/>
                <a:cs typeface="Meiryo UI" pitchFamily="50" charset="-128"/>
              </a:rPr>
              <a:t>の</a:t>
            </a:r>
            <a:r>
              <a:rPr lang="ja-JP" altLang="en-US" b="1" dirty="0">
                <a:latin typeface="Meiryo UI" pitchFamily="50" charset="-128"/>
                <a:ea typeface="Meiryo UI" pitchFamily="50" charset="-128"/>
                <a:cs typeface="Meiryo UI" pitchFamily="50" charset="-128"/>
              </a:rPr>
              <a:t>内訳</a:t>
            </a:r>
            <a:r>
              <a:rPr lang="ja-JP" altLang="en-US" sz="1100" dirty="0">
                <a:latin typeface="Meiryo UI" pitchFamily="50" charset="-128"/>
                <a:ea typeface="Meiryo UI" pitchFamily="50" charset="-128"/>
                <a:cs typeface="Meiryo UI" pitchFamily="50" charset="-128"/>
              </a:rPr>
              <a:t>（一般財源・継続的効果のみ）</a:t>
            </a:r>
          </a:p>
        </p:txBody>
      </p:sp>
      <p:graphicFrame>
        <p:nvGraphicFramePr>
          <p:cNvPr id="16" name="表 15"/>
          <p:cNvGraphicFramePr>
            <a:graphicFrameLocks noGrp="1"/>
          </p:cNvGraphicFramePr>
          <p:nvPr>
            <p:extLst>
              <p:ext uri="{D42A27DB-BD31-4B8C-83A1-F6EECF244321}">
                <p14:modId xmlns:p14="http://schemas.microsoft.com/office/powerpoint/2010/main" val="523166236"/>
              </p:ext>
            </p:extLst>
          </p:nvPr>
        </p:nvGraphicFramePr>
        <p:xfrm>
          <a:off x="7473408" y="1912832"/>
          <a:ext cx="2304128" cy="4882130"/>
        </p:xfrm>
        <a:graphic>
          <a:graphicData uri="http://schemas.openxmlformats.org/drawingml/2006/table">
            <a:tbl>
              <a:tblPr>
                <a:tableStyleId>{5C22544A-7EE6-4342-B048-85BDC9FD1C3A}</a:tableStyleId>
              </a:tblPr>
              <a:tblGrid>
                <a:gridCol w="1152000"/>
                <a:gridCol w="1152128"/>
              </a:tblGrid>
              <a:tr h="552089">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3,466</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7,109</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3,155</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12275">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2,210</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503</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5,459</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51</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1,569</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12275">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485</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6393">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164</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76</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8183">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1,121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127019600"/>
              </p:ext>
            </p:extLst>
          </p:nvPr>
        </p:nvGraphicFramePr>
        <p:xfrm>
          <a:off x="7473407" y="1048688"/>
          <a:ext cx="2304129" cy="574920"/>
        </p:xfrm>
        <a:graphic>
          <a:graphicData uri="http://schemas.openxmlformats.org/drawingml/2006/table">
            <a:tbl>
              <a:tblPr firstRow="1" bandRow="1">
                <a:tableStyleId>{5C22544A-7EE6-4342-B048-85BDC9FD1C3A}</a:tableStyleId>
              </a:tblPr>
              <a:tblGrid>
                <a:gridCol w="1152000"/>
                <a:gridCol w="1152129"/>
              </a:tblGrid>
              <a:tr h="432000">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大阪府で発現が</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見込まれるもの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予算反映分等</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4337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15178054"/>
              </p:ext>
            </p:extLst>
          </p:nvPr>
        </p:nvGraphicFramePr>
        <p:xfrm>
          <a:off x="236856" y="967560"/>
          <a:ext cx="5580392" cy="4320000"/>
        </p:xfrm>
        <a:graphic>
          <a:graphicData uri="http://schemas.openxmlformats.org/drawingml/2006/table">
            <a:tbl>
              <a:tblPr>
                <a:tableStyleId>{5C22544A-7EE6-4342-B048-85BDC9FD1C3A}</a:tableStyleId>
              </a:tblPr>
              <a:tblGrid>
                <a:gridCol w="1348396"/>
                <a:gridCol w="674123"/>
                <a:gridCol w="3557873"/>
              </a:tblGrid>
              <a:tr h="432000">
                <a:tc>
                  <a:txBody>
                    <a:bodyPr/>
                    <a:lstStyle/>
                    <a:p>
                      <a:pPr algn="ctr" rtl="0"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公営住宅</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大阪市の公社</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委託料削減額を</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a:t>
                      </a:r>
                      <a:b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環境保健協会</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保健医療財団における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財政構造改革</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プラン</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基づく運営費補助の見直し及び経営改善等に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よる大阪府</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補助金の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ctr" rtl="0"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弘済院</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老人ホーム廃止による</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大型児童館</a:t>
                      </a:r>
                      <a:endPar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キッズプラザ大阪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ビッグバン</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における業務内容の見直し及びキッズプラザ大阪におけるこれまでの収支改善の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による経費</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こども青少年施設</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大阪府・大阪市施設</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の役割分担に基づき、伊賀青少年野外活動センター、びわ湖青少年の家及び青少年センターを見直し、</a:t>
                      </a: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施設の運営経費の</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ドーンセンター</a:t>
                      </a:r>
                      <a:b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クレオ大阪</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施設の全体最適化に</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よるクレオ大阪（</a:t>
                      </a: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館）の経費削減額を計上</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ctr" fontAlgn="ct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者</a:t>
                      </a:r>
                      <a:endPar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スポーツセンター</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fontAlgn="ctr">
                        <a:buFont typeface="Wingdings" panose="05000000000000000000" pitchFamily="2" charset="2"/>
                        <a:buChar char="u"/>
                      </a:pPr>
                      <a:r>
                        <a:rPr lang="ja-JP" altLang="en-US" sz="1100" u="none" strike="noStrike" dirty="0" err="1" smtClean="0">
                          <a:effectLst/>
                          <a:latin typeface="Meiryo UI" panose="020B0604030504040204" pitchFamily="50" charset="-128"/>
                          <a:ea typeface="Meiryo UI" panose="020B0604030504040204" pitchFamily="50" charset="-128"/>
                          <a:cs typeface="Meiryo UI" panose="020B0604030504040204" pitchFamily="50" charset="-128"/>
                        </a:rPr>
                        <a:t>障</a:t>
                      </a:r>
                      <a:r>
                        <a:rPr lang="ja-JP" altLang="en-US" sz="1100" u="none" strike="noStrike" dirty="0" err="1">
                          <a:effectLst/>
                          <a:latin typeface="Meiryo UI" panose="020B0604030504040204" pitchFamily="50" charset="-128"/>
                          <a:ea typeface="Meiryo UI" panose="020B0604030504040204" pitchFamily="50" charset="-128"/>
                          <a:cs typeface="Meiryo UI" panose="020B0604030504040204" pitchFamily="50" charset="-128"/>
                        </a:rPr>
                        <a:t>がい</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者交流促進センター</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（ファインプラザ）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の指定管理者制度導入及び舞洲障がい者スポーツセンター宿泊施設の運営方法の見直しによる経費</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ctr" rtl="0" fontAlgn="ct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消防</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0" fontAlgn="ctr"/>
                      <a:r>
                        <a:rPr lang="en-US" alt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fontAlgn="ctr">
                        <a:buFont typeface="Wingdings" panose="05000000000000000000" pitchFamily="2" charset="2"/>
                        <a:buChar char="u"/>
                      </a:pP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消防</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学校の運営の一元化に</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伴う運営</a:t>
                      </a:r>
                      <a:r>
                        <a:rPr lang="ja-JP" alt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経費の</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削減額等を計上</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テキスト ボックス 4"/>
          <p:cNvSpPr txBox="1"/>
          <p:nvPr/>
        </p:nvSpPr>
        <p:spPr>
          <a:xfrm>
            <a:off x="1579928" y="725100"/>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sp>
        <p:nvSpPr>
          <p:cNvPr id="13" name="テキスト ボックス 12"/>
          <p:cNvSpPr txBox="1"/>
          <p:nvPr/>
        </p:nvSpPr>
        <p:spPr>
          <a:xfrm>
            <a:off x="6537176" y="679048"/>
            <a:ext cx="792088" cy="241980"/>
          </a:xfrm>
          <a:prstGeom prst="rect">
            <a:avLst/>
          </a:prstGeom>
          <a:noFill/>
        </p:spPr>
        <p:txBody>
          <a:bodyPr wrap="square" lIns="36000" tIns="36000" rIns="36000" bIns="36000"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（百万円）</a:t>
            </a:r>
          </a:p>
        </p:txBody>
      </p:sp>
      <p:graphicFrame>
        <p:nvGraphicFramePr>
          <p:cNvPr id="15" name="表 14"/>
          <p:cNvGraphicFramePr>
            <a:graphicFrameLocks noGrp="1"/>
          </p:cNvGraphicFramePr>
          <p:nvPr>
            <p:extLst>
              <p:ext uri="{D42A27DB-BD31-4B8C-83A1-F6EECF244321}">
                <p14:modId xmlns:p14="http://schemas.microsoft.com/office/powerpoint/2010/main" val="1275865407"/>
              </p:ext>
            </p:extLst>
          </p:nvPr>
        </p:nvGraphicFramePr>
        <p:xfrm>
          <a:off x="236856" y="102984"/>
          <a:ext cx="5580392" cy="576000"/>
        </p:xfrm>
        <a:graphic>
          <a:graphicData uri="http://schemas.openxmlformats.org/drawingml/2006/table">
            <a:tbl>
              <a:tblPr firstRow="1" bandRow="1">
                <a:tableStyleId>{5C22544A-7EE6-4342-B048-85BDC9FD1C3A}</a:tableStyleId>
              </a:tblPr>
              <a:tblGrid>
                <a:gridCol w="1348396"/>
                <a:gridCol w="674123"/>
                <a:gridCol w="3557873"/>
              </a:tblGrid>
              <a:tr h="576000">
                <a:tc>
                  <a:txBody>
                    <a:bodyPr/>
                    <a:lstStyle/>
                    <a:p>
                      <a:pPr algn="ctr" rtl="0" fontAlgn="ctr"/>
                      <a:r>
                        <a:rPr lang="ja-JP" altLang="en-US" sz="11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改革</a:t>
                      </a:r>
                      <a:endParaRPr lang="en-US" altLang="ja-JP"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05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効果額</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効果の内容</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792934965"/>
              </p:ext>
            </p:extLst>
          </p:nvPr>
        </p:nvGraphicFramePr>
        <p:xfrm>
          <a:off x="5889256" y="967560"/>
          <a:ext cx="1368000" cy="4320000"/>
        </p:xfrm>
        <a:graphic>
          <a:graphicData uri="http://schemas.openxmlformats.org/drawingml/2006/table">
            <a:tbl>
              <a:tblPr>
                <a:tableStyleId>{5C22544A-7EE6-4342-B048-85BDC9FD1C3A}</a:tableStyleId>
              </a:tblPr>
              <a:tblGrid>
                <a:gridCol w="1368000"/>
              </a:tblGrid>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r" fontAlgn="ctr"/>
                      <a:r>
                        <a:rPr lang="en-US" altLang="ja-JP" sz="14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4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675406593"/>
              </p:ext>
            </p:extLst>
          </p:nvPr>
        </p:nvGraphicFramePr>
        <p:xfrm>
          <a:off x="236856" y="5431576"/>
          <a:ext cx="2010904" cy="324000"/>
        </p:xfrm>
        <a:graphic>
          <a:graphicData uri="http://schemas.openxmlformats.org/drawingml/2006/table">
            <a:tbl>
              <a:tblPr>
                <a:tableStyleId>{5C22544A-7EE6-4342-B048-85BDC9FD1C3A}</a:tableStyleId>
              </a:tblPr>
              <a:tblGrid>
                <a:gridCol w="1352718"/>
                <a:gridCol w="658186"/>
              </a:tblGrid>
              <a:tr h="324000">
                <a:tc>
                  <a:txBody>
                    <a:bodyPr/>
                    <a:lstStyle/>
                    <a:p>
                      <a:pPr algn="ctr" fontAlgn="ctr"/>
                      <a:r>
                        <a:rPr lang="ja-JP" altLang="en-US" sz="11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ja-JP" altLang="en-US" sz="11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44,744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2025363900"/>
              </p:ext>
            </p:extLst>
          </p:nvPr>
        </p:nvGraphicFramePr>
        <p:xfrm>
          <a:off x="2936776" y="5395704"/>
          <a:ext cx="4320480" cy="1199520"/>
        </p:xfrm>
        <a:graphic>
          <a:graphicData uri="http://schemas.openxmlformats.org/drawingml/2006/table">
            <a:tbl>
              <a:tblPr>
                <a:tableStyleId>{5C22544A-7EE6-4342-B048-85BDC9FD1C3A}</a:tableStyleId>
              </a:tblPr>
              <a:tblGrid>
                <a:gridCol w="2952480"/>
                <a:gridCol w="1368000"/>
              </a:tblGrid>
              <a:tr h="324000">
                <a:tc>
                  <a:txBody>
                    <a:bodyPr/>
                    <a:lstStyle/>
                    <a:p>
                      <a:pPr algn="ctr"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シミュレーション</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反映（合計）</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4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17,836</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32000">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＊税収増に伴う地方交付税の減額</a:t>
                      </a: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分担</a:t>
                      </a: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金収入の減額等</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5,311</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00">
                <a:tc>
                  <a:txBody>
                    <a:bodyPr/>
                    <a:lstStyle/>
                    <a:p>
                      <a:pPr algn="ctr" fontAlgn="ctr"/>
                      <a:r>
                        <a:rPr lang="ja-JP" altLang="en-US"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（地方交付税等への影響について勘案後）</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4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12,525</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834017287"/>
              </p:ext>
            </p:extLst>
          </p:nvPr>
        </p:nvGraphicFramePr>
        <p:xfrm>
          <a:off x="5889256" y="102984"/>
          <a:ext cx="1368000" cy="576000"/>
        </p:xfrm>
        <a:graphic>
          <a:graphicData uri="http://schemas.openxmlformats.org/drawingml/2006/table">
            <a:tbl>
              <a:tblPr firstRow="1" bandRow="1">
                <a:tableStyleId>{5C22544A-7EE6-4342-B048-85BDC9FD1C3A}</a:tableStyleId>
              </a:tblPr>
              <a:tblGrid>
                <a:gridCol w="1368000"/>
              </a:tblGrid>
              <a:tr h="576000">
                <a:tc>
                  <a:txBody>
                    <a:bodyPr/>
                    <a:lstStyle/>
                    <a:p>
                      <a:pPr algn="ctr" rtl="0" fontAlgn="ctr"/>
                      <a:r>
                        <a:rPr lang="ja-JP" altLang="en-US"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財政シミュレーションの反映額</a:t>
                      </a:r>
                      <a:endParaRPr lang="en-US" altLang="zh-TW" sz="1200" b="1"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269631522"/>
              </p:ext>
            </p:extLst>
          </p:nvPr>
        </p:nvGraphicFramePr>
        <p:xfrm>
          <a:off x="7473407" y="117518"/>
          <a:ext cx="2304129" cy="574920"/>
        </p:xfrm>
        <a:graphic>
          <a:graphicData uri="http://schemas.openxmlformats.org/drawingml/2006/table">
            <a:tbl>
              <a:tblPr firstRow="1" bandRow="1">
                <a:tableStyleId>{5C22544A-7EE6-4342-B048-85BDC9FD1C3A}</a:tableStyleId>
              </a:tblPr>
              <a:tblGrid>
                <a:gridCol w="1152000"/>
                <a:gridCol w="1152129"/>
              </a:tblGrid>
              <a:tr h="432000">
                <a:tc>
                  <a:txBody>
                    <a:bodyPr/>
                    <a:lstStyle/>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大阪府で発現が</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見込まれるもの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予算反映分等</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の控除</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4100814541"/>
              </p:ext>
            </p:extLst>
          </p:nvPr>
        </p:nvGraphicFramePr>
        <p:xfrm>
          <a:off x="7473280" y="967080"/>
          <a:ext cx="2304128" cy="4320000"/>
        </p:xfrm>
        <a:graphic>
          <a:graphicData uri="http://schemas.openxmlformats.org/drawingml/2006/table">
            <a:tbl>
              <a:tblPr>
                <a:tableStyleId>{5C22544A-7EE6-4342-B048-85BDC9FD1C3A}</a:tableStyleId>
              </a:tblPr>
              <a:tblGrid>
                <a:gridCol w="1152000"/>
                <a:gridCol w="1152128"/>
              </a:tblGrid>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546</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253</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198</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143</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131</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86</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2000">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2" name="正方形/長方形 11"/>
          <p:cNvSpPr/>
          <p:nvPr/>
        </p:nvSpPr>
        <p:spPr>
          <a:xfrm>
            <a:off x="5889256" y="102984"/>
            <a:ext cx="1368000" cy="5184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正方形/長方形 1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0" name="テキスト ボックス 42"/>
          <p:cNvSpPr txBox="1">
            <a:spLocks noChangeArrowheads="1"/>
          </p:cNvSpPr>
          <p:nvPr/>
        </p:nvSpPr>
        <p:spPr bwMode="auto">
          <a:xfrm>
            <a:off x="272480" y="6582988"/>
            <a:ext cx="9283435" cy="253916"/>
          </a:xfrm>
          <a:prstGeom prst="rect">
            <a:avLst/>
          </a:prstGeom>
          <a:noFill/>
          <a:ln w="9525">
            <a:noFill/>
            <a:miter lim="800000"/>
            <a:headEnd/>
            <a:tailEnd/>
          </a:ln>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表示単位未満を四捨五入しているため、合計が一致しないことがある</a:t>
            </a:r>
            <a:endParaRPr lang="en-US" altLang="ja-JP" sz="105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23647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725036" y="1181562"/>
            <a:ext cx="8620452" cy="5364162"/>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大阪府・大阪市</a:t>
            </a:r>
            <a:r>
              <a:rPr lang="ja-JP" altLang="en-US" sz="1400" dirty="0">
                <a:solidFill>
                  <a:prstClr val="black"/>
                </a:solidFill>
                <a:latin typeface="Meiryo UI" pitchFamily="50" charset="-128"/>
                <a:ea typeface="Meiryo UI" pitchFamily="50" charset="-128"/>
                <a:cs typeface="Meiryo UI" pitchFamily="50" charset="-128"/>
              </a:rPr>
              <a:t>における改革</a:t>
            </a:r>
            <a:r>
              <a:rPr lang="ja-JP" altLang="en-US" sz="1400" dirty="0" smtClean="0">
                <a:solidFill>
                  <a:prstClr val="black"/>
                </a:solidFill>
                <a:latin typeface="Meiryo UI" pitchFamily="50" charset="-128"/>
                <a:ea typeface="Meiryo UI" pitchFamily="50" charset="-128"/>
                <a:cs typeface="Meiryo UI" pitchFamily="50" charset="-128"/>
              </a:rPr>
              <a:t>効果</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一般</a:t>
            </a:r>
            <a:r>
              <a:rPr lang="ja-JP" altLang="en-US" sz="1400" dirty="0">
                <a:solidFill>
                  <a:prstClr val="black"/>
                </a:solidFill>
                <a:latin typeface="Meiryo UI" pitchFamily="50" charset="-128"/>
                <a:ea typeface="Meiryo UI" pitchFamily="50" charset="-128"/>
                <a:cs typeface="Meiryo UI" pitchFamily="50" charset="-128"/>
              </a:rPr>
              <a:t>財源</a:t>
            </a:r>
            <a:r>
              <a:rPr lang="ja-JP" altLang="en-US" sz="1400" dirty="0" smtClean="0">
                <a:solidFill>
                  <a:prstClr val="black"/>
                </a:solidFill>
                <a:latin typeface="Meiryo UI" pitchFamily="50" charset="-128"/>
                <a:ea typeface="Meiryo UI" pitchFamily="50" charset="-128"/>
                <a:cs typeface="Meiryo UI" pitchFamily="50" charset="-128"/>
              </a:rPr>
              <a:t>ベース</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を</a:t>
            </a:r>
            <a:r>
              <a:rPr lang="ja-JP" altLang="en-US" sz="1400" dirty="0">
                <a:solidFill>
                  <a:prstClr val="black"/>
                </a:solidFill>
                <a:latin typeface="Meiryo UI" pitchFamily="50" charset="-128"/>
                <a:ea typeface="Meiryo UI" pitchFamily="50" charset="-128"/>
                <a:cs typeface="Meiryo UI" pitchFamily="50" charset="-128"/>
              </a:rPr>
              <a:t>試算の上、現時点で確認できる数値を用いて年次推計を実施</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prstClr val="black"/>
                </a:solidFill>
                <a:latin typeface="Meiryo UI" pitchFamily="50" charset="-128"/>
                <a:ea typeface="Meiryo UI" pitchFamily="50" charset="-128"/>
                <a:cs typeface="Meiryo UI" pitchFamily="50" charset="-128"/>
              </a:rPr>
              <a:t>（改革</a:t>
            </a:r>
            <a:r>
              <a:rPr lang="ja-JP" altLang="en-US" sz="1400" b="1" dirty="0" smtClean="0">
                <a:solidFill>
                  <a:schemeClr val="tx1"/>
                </a:solidFill>
                <a:latin typeface="Meiryo UI" pitchFamily="50" charset="-128"/>
                <a:ea typeface="Meiryo UI" pitchFamily="50" charset="-128"/>
                <a:cs typeface="Meiryo UI" pitchFamily="50" charset="-128"/>
              </a:rPr>
              <a:t>効果額の</a:t>
            </a:r>
            <a:r>
              <a:rPr lang="ja-JP" altLang="en-US" sz="1400" b="1" dirty="0">
                <a:solidFill>
                  <a:schemeClr val="tx1"/>
                </a:solidFill>
                <a:latin typeface="Meiryo UI" pitchFamily="50" charset="-128"/>
                <a:ea typeface="Meiryo UI" pitchFamily="50" charset="-128"/>
                <a:cs typeface="Meiryo UI" pitchFamily="50" charset="-128"/>
              </a:rPr>
              <a:t>試</a:t>
            </a:r>
            <a:r>
              <a:rPr lang="ja-JP" altLang="en-US" sz="1400" b="1" dirty="0">
                <a:solidFill>
                  <a:prstClr val="black"/>
                </a:solidFill>
                <a:latin typeface="Meiryo UI" pitchFamily="50" charset="-128"/>
                <a:ea typeface="Meiryo UI" pitchFamily="50" charset="-128"/>
                <a:cs typeface="Meiryo UI" pitchFamily="50" charset="-128"/>
              </a:rPr>
              <a:t>算）</a:t>
            </a:r>
            <a:endParaRPr lang="en-US" altLang="ja-JP" sz="1400" b="1"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en-US" altLang="ja-JP" sz="1400" dirty="0">
                <a:solidFill>
                  <a:prstClr val="black"/>
                </a:solidFill>
                <a:latin typeface="Meiryo UI" pitchFamily="50" charset="-128"/>
                <a:ea typeface="Meiryo UI" pitchFamily="50" charset="-128"/>
                <a:cs typeface="Meiryo UI" pitchFamily="50" charset="-128"/>
              </a:rPr>
              <a:t>H</a:t>
            </a:r>
            <a:r>
              <a:rPr lang="en-US" altLang="ja-JP" sz="1400" dirty="0" smtClean="0">
                <a:solidFill>
                  <a:prstClr val="black"/>
                </a:solidFill>
                <a:latin typeface="Meiryo UI" pitchFamily="50" charset="-128"/>
                <a:ea typeface="Meiryo UI" pitchFamily="50" charset="-128"/>
                <a:cs typeface="Meiryo UI" pitchFamily="50" charset="-128"/>
              </a:rPr>
              <a:t>23</a:t>
            </a:r>
            <a:r>
              <a:rPr lang="ja-JP" altLang="en-US" sz="1400" dirty="0">
                <a:solidFill>
                  <a:prstClr val="black"/>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年の大阪府市統合本部設置以降の大阪府・大阪市の改革の取組みのうち、ＡＢ項目及び市政改革プランについて、財政的効果を試算（機能充実のための投資や経営形態の移行経費等は勘案していない</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smtClean="0">
                <a:solidFill>
                  <a:schemeClr val="tx1"/>
                </a:solidFill>
                <a:latin typeface="Meiryo UI" pitchFamily="50" charset="-128"/>
                <a:ea typeface="Meiryo UI" pitchFamily="50" charset="-128"/>
                <a:cs typeface="Meiryo UI" pitchFamily="50" charset="-128"/>
              </a:rPr>
              <a:t>なお</a:t>
            </a:r>
            <a:r>
              <a:rPr lang="ja-JP" altLang="en-US" sz="1400" dirty="0">
                <a:solidFill>
                  <a:schemeClr val="tx1"/>
                </a:solidFill>
                <a:latin typeface="Meiryo UI" pitchFamily="50" charset="-128"/>
                <a:ea typeface="Meiryo UI" pitchFamily="50" charset="-128"/>
                <a:cs typeface="Meiryo UI" pitchFamily="50" charset="-128"/>
              </a:rPr>
              <a:t>、上記のよう</a:t>
            </a:r>
            <a:r>
              <a:rPr lang="ja-JP" altLang="en-US" sz="1400" dirty="0" smtClean="0">
                <a:solidFill>
                  <a:schemeClr val="tx1"/>
                </a:solidFill>
                <a:latin typeface="Meiryo UI" pitchFamily="50" charset="-128"/>
                <a:ea typeface="Meiryo UI" pitchFamily="50" charset="-128"/>
                <a:cs typeface="Meiryo UI" pitchFamily="50" charset="-128"/>
              </a:rPr>
              <a:t>な府市連携にかかる改革を今後</a:t>
            </a:r>
            <a:r>
              <a:rPr lang="ja-JP" altLang="en-US" sz="1400" dirty="0">
                <a:solidFill>
                  <a:schemeClr val="tx1"/>
                </a:solidFill>
                <a:latin typeface="Meiryo UI" pitchFamily="50" charset="-128"/>
                <a:ea typeface="Meiryo UI" pitchFamily="50" charset="-128"/>
                <a:cs typeface="Meiryo UI" pitchFamily="50" charset="-128"/>
              </a:rPr>
              <a:t>とも継続的に進めて</a:t>
            </a:r>
            <a:r>
              <a:rPr lang="ja-JP" altLang="en-US" sz="1400" dirty="0" smtClean="0">
                <a:solidFill>
                  <a:schemeClr val="tx1"/>
                </a:solidFill>
                <a:latin typeface="Meiryo UI" pitchFamily="50" charset="-128"/>
                <a:ea typeface="Meiryo UI" pitchFamily="50" charset="-128"/>
                <a:cs typeface="Meiryo UI" pitchFamily="50" charset="-128"/>
              </a:rPr>
              <a:t>いくために</a:t>
            </a:r>
            <a:r>
              <a:rPr lang="ja-JP" altLang="en-US" sz="1400" dirty="0">
                <a:solidFill>
                  <a:schemeClr val="tx1"/>
                </a:solidFill>
                <a:latin typeface="Meiryo UI" pitchFamily="50" charset="-128"/>
                <a:ea typeface="Meiryo UI" pitchFamily="50" charset="-128"/>
                <a:cs typeface="Meiryo UI" pitchFamily="50" charset="-128"/>
              </a:rPr>
              <a:t>は</a:t>
            </a:r>
            <a:r>
              <a:rPr lang="ja-JP" altLang="en-US" sz="1400" dirty="0" smtClean="0">
                <a:solidFill>
                  <a:schemeClr val="tx1"/>
                </a:solidFill>
                <a:latin typeface="Meiryo UI" pitchFamily="50" charset="-128"/>
                <a:ea typeface="Meiryo UI" pitchFamily="50" charset="-128"/>
                <a:cs typeface="Meiryo UI" pitchFamily="50" charset="-128"/>
              </a:rPr>
              <a:t>、大阪府・大阪市間の協議・調整により、広域行政に係る方針を統一する必要がある</a:t>
            </a:r>
            <a:endParaRPr lang="en-US" altLang="ja-JP" sz="1400" dirty="0">
              <a:solidFill>
                <a:schemeClr val="tx1"/>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prstClr val="black"/>
                </a:solidFill>
                <a:latin typeface="Meiryo UI" pitchFamily="50" charset="-128"/>
                <a:ea typeface="Meiryo UI" pitchFamily="50" charset="-128"/>
                <a:cs typeface="Meiryo UI" pitchFamily="50" charset="-128"/>
              </a:rPr>
              <a:t>（大阪市の財政に関する将来推計と</a:t>
            </a:r>
            <a:r>
              <a:rPr lang="ja-JP" altLang="en-US" sz="1400" b="1" dirty="0">
                <a:solidFill>
                  <a:prstClr val="black"/>
                </a:solidFill>
                <a:latin typeface="Meiryo UI" pitchFamily="50" charset="-128"/>
                <a:ea typeface="Meiryo UI" pitchFamily="50" charset="-128"/>
                <a:cs typeface="Meiryo UI" pitchFamily="50" charset="-128"/>
              </a:rPr>
              <a:t>の整合）</a:t>
            </a:r>
            <a:endParaRPr lang="en-US" altLang="ja-JP" sz="1400" b="1"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prstClr val="black"/>
                </a:solidFill>
                <a:latin typeface="Meiryo UI" pitchFamily="50" charset="-128"/>
                <a:ea typeface="Meiryo UI" pitchFamily="50" charset="-128"/>
                <a:cs typeface="Meiryo UI" pitchFamily="50" charset="-128"/>
              </a:rPr>
              <a:t>大阪市の財政に関する将来</a:t>
            </a:r>
            <a:r>
              <a:rPr lang="ja-JP" altLang="en-US" sz="1400" dirty="0" smtClean="0">
                <a:solidFill>
                  <a:prstClr val="black"/>
                </a:solidFill>
                <a:latin typeface="Meiryo UI" pitchFamily="50" charset="-128"/>
                <a:ea typeface="Meiryo UI" pitchFamily="50" charset="-128"/>
                <a:cs typeface="Meiryo UI" pitchFamily="50" charset="-128"/>
              </a:rPr>
              <a:t>推計に既</a:t>
            </a:r>
            <a:r>
              <a:rPr lang="ja-JP" altLang="en-US" sz="1400" dirty="0">
                <a:solidFill>
                  <a:prstClr val="black"/>
                </a:solidFill>
                <a:latin typeface="Meiryo UI" pitchFamily="50" charset="-128"/>
                <a:ea typeface="Meiryo UI" pitchFamily="50" charset="-128"/>
                <a:cs typeface="Meiryo UI" pitchFamily="50" charset="-128"/>
              </a:rPr>
              <a:t>に織り込まれている下記</a:t>
            </a:r>
            <a:r>
              <a:rPr lang="ja-JP" altLang="en-US" sz="1400" dirty="0" smtClean="0">
                <a:solidFill>
                  <a:prstClr val="black"/>
                </a:solidFill>
                <a:latin typeface="Meiryo UI" pitchFamily="50" charset="-128"/>
                <a:ea typeface="Meiryo UI" pitchFamily="50" charset="-128"/>
                <a:cs typeface="Meiryo UI" pitchFamily="50" charset="-128"/>
              </a:rPr>
              <a:t>の改革効果額を控除</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・ＡＢ</a:t>
            </a:r>
            <a:r>
              <a:rPr lang="ja-JP" altLang="en-US" sz="1400" dirty="0" smtClean="0">
                <a:solidFill>
                  <a:prstClr val="black"/>
                </a:solidFill>
                <a:latin typeface="Meiryo UI" pitchFamily="50" charset="-128"/>
                <a:ea typeface="Meiryo UI" pitchFamily="50" charset="-128"/>
                <a:cs typeface="Meiryo UI" pitchFamily="50" charset="-128"/>
              </a:rPr>
              <a:t>項目の</a:t>
            </a:r>
            <a:r>
              <a:rPr lang="ja-JP" altLang="en-US" sz="1400" dirty="0">
                <a:solidFill>
                  <a:prstClr val="black"/>
                </a:solidFill>
                <a:latin typeface="Meiryo UI" pitchFamily="50" charset="-128"/>
                <a:ea typeface="Meiryo UI" pitchFamily="50" charset="-128"/>
                <a:cs typeface="Meiryo UI" pitchFamily="50" charset="-128"/>
              </a:rPr>
              <a:t>うち、</a:t>
            </a:r>
            <a:r>
              <a:rPr lang="en-US" altLang="ja-JP" sz="1400" dirty="0">
                <a:solidFill>
                  <a:prstClr val="black"/>
                </a:solidFill>
                <a:latin typeface="Meiryo UI" pitchFamily="50" charset="-128"/>
                <a:ea typeface="Meiryo UI" pitchFamily="50" charset="-128"/>
                <a:cs typeface="Meiryo UI" pitchFamily="50" charset="-128"/>
              </a:rPr>
              <a:t>H29</a:t>
            </a:r>
            <a:r>
              <a:rPr lang="ja-JP" altLang="en-US" sz="1400" dirty="0">
                <a:solidFill>
                  <a:prstClr val="black"/>
                </a:solidFill>
                <a:latin typeface="Meiryo UI" pitchFamily="50" charset="-128"/>
                <a:ea typeface="Meiryo UI" pitchFamily="50" charset="-128"/>
                <a:cs typeface="Meiryo UI" pitchFamily="50" charset="-128"/>
              </a:rPr>
              <a:t>年度までの</a:t>
            </a:r>
            <a:r>
              <a:rPr lang="ja-JP" altLang="en-US" sz="1400" dirty="0" smtClean="0">
                <a:solidFill>
                  <a:prstClr val="black"/>
                </a:solidFill>
                <a:latin typeface="Meiryo UI" pitchFamily="50" charset="-128"/>
                <a:ea typeface="Meiryo UI" pitchFamily="50" charset="-128"/>
                <a:cs typeface="Meiryo UI" pitchFamily="50" charset="-128"/>
              </a:rPr>
              <a:t>予算や将来的な改革効果として反映されているもの</a:t>
            </a: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dirty="0">
                <a:solidFill>
                  <a:prstClr val="black"/>
                </a:solidFill>
                <a:latin typeface="Meiryo UI" pitchFamily="50" charset="-128"/>
                <a:ea typeface="Meiryo UI" pitchFamily="50" charset="-128"/>
                <a:cs typeface="Meiryo UI" pitchFamily="50" charset="-128"/>
              </a:rPr>
              <a:t>　　・市政改革プラン関係（施策・事業の見直し・再構築等）のうち、</a:t>
            </a:r>
            <a:r>
              <a:rPr lang="en-US" altLang="ja-JP" sz="1400" dirty="0">
                <a:solidFill>
                  <a:prstClr val="black"/>
                </a:solidFill>
                <a:latin typeface="Meiryo UI" pitchFamily="50" charset="-128"/>
                <a:ea typeface="Meiryo UI" pitchFamily="50" charset="-128"/>
                <a:cs typeface="Meiryo UI" pitchFamily="50" charset="-128"/>
              </a:rPr>
              <a:t>H29</a:t>
            </a:r>
            <a:r>
              <a:rPr lang="ja-JP" altLang="en-US" sz="1400" dirty="0">
                <a:solidFill>
                  <a:prstClr val="black"/>
                </a:solidFill>
                <a:latin typeface="Meiryo UI" pitchFamily="50" charset="-128"/>
                <a:ea typeface="Meiryo UI" pitchFamily="50" charset="-128"/>
                <a:cs typeface="Meiryo UI" pitchFamily="50" charset="-128"/>
              </a:rPr>
              <a:t>年度までの予算に反映されているもの</a:t>
            </a: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a:solidFill>
                  <a:prstClr val="black"/>
                </a:solidFill>
                <a:latin typeface="Meiryo UI" pitchFamily="50" charset="-128"/>
                <a:ea typeface="Meiryo UI" pitchFamily="50" charset="-128"/>
                <a:cs typeface="Meiryo UI" pitchFamily="50" charset="-128"/>
              </a:rPr>
              <a:t>（地方交付税等への影響）</a:t>
            </a:r>
            <a:endParaRPr lang="en-US" altLang="ja-JP" sz="1400" b="1"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a:solidFill>
                  <a:prstClr val="black"/>
                </a:solidFill>
                <a:latin typeface="Meiryo UI" pitchFamily="50" charset="-128"/>
                <a:ea typeface="Meiryo UI" pitchFamily="50" charset="-128"/>
                <a:cs typeface="Meiryo UI" pitchFamily="50" charset="-128"/>
              </a:rPr>
              <a:t>地下鉄株式会社化、バス事業譲渡による</a:t>
            </a:r>
            <a:r>
              <a:rPr lang="ja-JP" altLang="en-US" sz="1400" dirty="0" smtClean="0">
                <a:solidFill>
                  <a:prstClr val="black"/>
                </a:solidFill>
                <a:latin typeface="Meiryo UI" pitchFamily="50" charset="-128"/>
                <a:ea typeface="Meiryo UI" pitchFamily="50" charset="-128"/>
                <a:cs typeface="Meiryo UI" pitchFamily="50" charset="-128"/>
              </a:rPr>
              <a:t>市税の</a:t>
            </a:r>
            <a:r>
              <a:rPr lang="ja-JP" altLang="en-US" sz="1400" dirty="0">
                <a:solidFill>
                  <a:prstClr val="black"/>
                </a:solidFill>
                <a:latin typeface="Meiryo UI" pitchFamily="50" charset="-128"/>
                <a:ea typeface="Meiryo UI" pitchFamily="50" charset="-128"/>
                <a:cs typeface="Meiryo UI" pitchFamily="50" charset="-128"/>
              </a:rPr>
              <a:t>増収に伴う地方交付税の減額、一般会計への分担金収入の減額等を控除</a:t>
            </a:r>
            <a:endParaRPr lang="en-US" altLang="ja-JP" sz="1400"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endParaRPr lang="en-US" altLang="ja-JP" sz="1400" dirty="0">
              <a:solidFill>
                <a:prstClr val="black"/>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endParaRPr lang="en-US" altLang="ja-JP" sz="1400" dirty="0">
              <a:solidFill>
                <a:prstClr val="black"/>
              </a:solidFill>
              <a:latin typeface="Meiryo UI" pitchFamily="50" charset="-128"/>
              <a:ea typeface="Meiryo UI" pitchFamily="50" charset="-128"/>
              <a:cs typeface="Meiryo UI" pitchFamily="50" charset="-128"/>
            </a:endParaRPr>
          </a:p>
          <a:p>
            <a:pPr>
              <a:lnSpc>
                <a:spcPts val="1600"/>
              </a:lnSpc>
              <a:defRPr/>
            </a:pPr>
            <a:r>
              <a:rPr lang="ja-JP" altLang="en-US" sz="1400" b="1" dirty="0" smtClean="0">
                <a:solidFill>
                  <a:schemeClr val="tx1"/>
                </a:solidFill>
                <a:latin typeface="Meiryo UI" pitchFamily="50" charset="-128"/>
                <a:ea typeface="Meiryo UI" pitchFamily="50" charset="-128"/>
                <a:cs typeface="Meiryo UI" pitchFamily="50" charset="-128"/>
              </a:rPr>
              <a:t>（改革効果額（大阪市の財政に関する将来推計への未反映分）の</a:t>
            </a:r>
            <a:r>
              <a:rPr lang="ja-JP" altLang="en-US" sz="1400" b="1" dirty="0">
                <a:solidFill>
                  <a:schemeClr val="tx1"/>
                </a:solidFill>
                <a:latin typeface="Meiryo UI" pitchFamily="50" charset="-128"/>
                <a:ea typeface="Meiryo UI" pitchFamily="50" charset="-128"/>
                <a:cs typeface="Meiryo UI" pitchFamily="50" charset="-128"/>
              </a:rPr>
              <a:t>財政</a:t>
            </a:r>
            <a:r>
              <a:rPr lang="ja-JP" altLang="en-US" sz="1400" b="1" dirty="0" smtClean="0">
                <a:solidFill>
                  <a:schemeClr val="tx1"/>
                </a:solidFill>
                <a:latin typeface="Meiryo UI" pitchFamily="50" charset="-128"/>
                <a:ea typeface="Meiryo UI" pitchFamily="50" charset="-128"/>
                <a:cs typeface="Meiryo UI" pitchFamily="50" charset="-128"/>
              </a:rPr>
              <a:t>シミュレーションへの反映）</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ts val="1600"/>
              </a:lnSpc>
              <a:buFont typeface="Wingdings" pitchFamily="2" charset="2"/>
              <a:buChar char="Ø"/>
              <a:defRPr/>
            </a:pPr>
            <a:r>
              <a:rPr lang="ja-JP" altLang="en-US" sz="1400" dirty="0" smtClean="0">
                <a:solidFill>
                  <a:schemeClr val="tx1"/>
                </a:solidFill>
                <a:latin typeface="Meiryo UI" pitchFamily="50" charset="-128"/>
                <a:ea typeface="Meiryo UI" pitchFamily="50" charset="-128"/>
                <a:cs typeface="Meiryo UI" pitchFamily="50" charset="-128"/>
              </a:rPr>
              <a:t>改革効果額（大阪市の財政に関する将来推計への未反映額）のうち、大阪市で発現が見込まれるものを財政シミュレーションに反映</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6" name="テキスト ボックス 9"/>
          <p:cNvSpPr txBox="1">
            <a:spLocks noChangeArrowheads="1"/>
          </p:cNvSpPr>
          <p:nvPr/>
        </p:nvSpPr>
        <p:spPr bwMode="auto">
          <a:xfrm>
            <a:off x="652011" y="843424"/>
            <a:ext cx="6016625" cy="338138"/>
          </a:xfrm>
          <a:prstGeom prst="rect">
            <a:avLst/>
          </a:prstGeom>
          <a:noFill/>
          <a:ln w="9525">
            <a:noFill/>
            <a:miter lim="800000"/>
            <a:headEnd/>
            <a:tailEnd/>
          </a:ln>
        </p:spPr>
        <p:txBody>
          <a:bodyPr>
            <a:spAutoFit/>
          </a:bodyPr>
          <a:lstStyle/>
          <a:p>
            <a:r>
              <a:rPr lang="en-US" altLang="ja-JP" sz="1600" b="1" dirty="0">
                <a:solidFill>
                  <a:srgbClr val="000000"/>
                </a:solidFill>
                <a:latin typeface="Meiryo UI" pitchFamily="50" charset="-128"/>
                <a:ea typeface="Meiryo UI" pitchFamily="50" charset="-128"/>
                <a:cs typeface="Meiryo UI" pitchFamily="50" charset="-128"/>
              </a:rPr>
              <a:t>〔</a:t>
            </a:r>
            <a:r>
              <a:rPr lang="ja-JP" altLang="en-US" sz="1600" b="1" dirty="0">
                <a:solidFill>
                  <a:srgbClr val="000000"/>
                </a:solidFill>
                <a:latin typeface="Meiryo UI" pitchFamily="50" charset="-128"/>
                <a:ea typeface="Meiryo UI" pitchFamily="50" charset="-128"/>
                <a:cs typeface="Meiryo UI" pitchFamily="50" charset="-128"/>
              </a:rPr>
              <a:t>基本的考え方</a:t>
            </a:r>
            <a:r>
              <a:rPr lang="en-US" altLang="ja-JP" sz="1600" b="1" dirty="0">
                <a:solidFill>
                  <a:srgbClr val="000000"/>
                </a:solidFill>
                <a:latin typeface="Meiryo UI" pitchFamily="50" charset="-128"/>
                <a:ea typeface="Meiryo UI" pitchFamily="50" charset="-128"/>
                <a:cs typeface="Meiryo UI" pitchFamily="50" charset="-128"/>
              </a:rPr>
              <a:t>〕</a:t>
            </a:r>
            <a:endParaRPr lang="ja-JP" altLang="en-US" sz="1600" b="1"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194410" y="426288"/>
            <a:ext cx="8856984"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（参考）</a:t>
            </a:r>
            <a:r>
              <a:rPr lang="en-US" altLang="ja-JP" sz="1600" b="1" dirty="0">
                <a:latin typeface="Meiryo UI" pitchFamily="50" charset="-128"/>
                <a:ea typeface="Meiryo UI" pitchFamily="50" charset="-128"/>
                <a:cs typeface="Meiryo UI" pitchFamily="50" charset="-128"/>
              </a:rPr>
              <a:t>AB</a:t>
            </a:r>
            <a:r>
              <a:rPr lang="ja-JP" altLang="en-US" sz="1600" b="1" dirty="0">
                <a:latin typeface="Meiryo UI" pitchFamily="50" charset="-128"/>
                <a:ea typeface="Meiryo UI" pitchFamily="50" charset="-128"/>
                <a:cs typeface="Meiryo UI" pitchFamily="50" charset="-128"/>
              </a:rPr>
              <a:t>項目関係の改革効果</a:t>
            </a:r>
            <a:r>
              <a:rPr lang="ja-JP" altLang="en-US" sz="1600" b="1" dirty="0" smtClean="0">
                <a:latin typeface="Meiryo UI" pitchFamily="50" charset="-128"/>
                <a:ea typeface="Meiryo UI" pitchFamily="50" charset="-128"/>
                <a:cs typeface="Meiryo UI" pitchFamily="50" charset="-128"/>
              </a:rPr>
              <a:t>額（大阪市の財政に関する将来推計</a:t>
            </a:r>
            <a:r>
              <a:rPr lang="ja-JP" altLang="en-US" sz="1600" b="1" dirty="0">
                <a:latin typeface="Meiryo UI" pitchFamily="50" charset="-128"/>
                <a:ea typeface="Meiryo UI" pitchFamily="50" charset="-128"/>
                <a:cs typeface="Meiryo UI" pitchFamily="50" charset="-128"/>
              </a:rPr>
              <a:t>へ</a:t>
            </a:r>
            <a:r>
              <a:rPr lang="ja-JP" altLang="en-US" sz="1600" b="1" dirty="0" smtClean="0">
                <a:latin typeface="Meiryo UI" pitchFamily="50" charset="-128"/>
                <a:ea typeface="Meiryo UI" pitchFamily="50" charset="-128"/>
                <a:cs typeface="Meiryo UI" pitchFamily="50" charset="-128"/>
              </a:rPr>
              <a:t>の未反映分）について</a:t>
            </a:r>
            <a:endParaRPr lang="ja-JP" altLang="en-US" sz="1600" b="1" dirty="0">
              <a:latin typeface="Meiryo UI" pitchFamily="50" charset="-128"/>
              <a:ea typeface="Meiryo UI" pitchFamily="50" charset="-128"/>
              <a:cs typeface="Meiryo UI" pitchFamily="50" charset="-128"/>
            </a:endParaRPr>
          </a:p>
        </p:txBody>
      </p:sp>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参考資料</a:t>
            </a:r>
          </a:p>
        </p:txBody>
      </p:sp>
      <p:sp>
        <p:nvSpPr>
          <p:cNvPr id="1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28327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下矢印 11"/>
          <p:cNvSpPr/>
          <p:nvPr/>
        </p:nvSpPr>
        <p:spPr>
          <a:xfrm>
            <a:off x="2576034" y="2906205"/>
            <a:ext cx="4470366" cy="359871"/>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13" name="角丸四角形 12"/>
          <p:cNvSpPr/>
          <p:nvPr/>
        </p:nvSpPr>
        <p:spPr>
          <a:xfrm>
            <a:off x="568984" y="3413924"/>
            <a:ext cx="8432800" cy="3277163"/>
          </a:xfrm>
          <a:prstGeom prst="roundRect">
            <a:avLst>
              <a:gd name="adj" fmla="val 8695"/>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5400000" scaled="1"/>
            <a:tileRect/>
          </a:gra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671213" y="2865559"/>
            <a:ext cx="64807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以下の経費について個別に一定の前提条件を設定して試算</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5" name="角丸四角形 14"/>
          <p:cNvSpPr/>
          <p:nvPr/>
        </p:nvSpPr>
        <p:spPr>
          <a:xfrm>
            <a:off x="956495" y="4789716"/>
            <a:ext cx="9973169" cy="640432"/>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b="1" dirty="0" smtClean="0">
                <a:solidFill>
                  <a:schemeClr val="tx1"/>
                </a:solidFill>
                <a:latin typeface="Meiryo UI" pitchFamily="50" charset="-128"/>
                <a:ea typeface="Meiryo UI" pitchFamily="50" charset="-128"/>
                <a:cs typeface="Meiryo UI" pitchFamily="50" charset="-128"/>
              </a:rPr>
              <a:t>システム改修経費</a:t>
            </a:r>
            <a:endParaRPr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（総合区役所・地域自治区事務所設置、事務移管などに伴うシステム改修等のコスト）</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16" name="角丸四角形 15"/>
          <p:cNvSpPr/>
          <p:nvPr/>
        </p:nvSpPr>
        <p:spPr>
          <a:xfrm>
            <a:off x="956495" y="6286332"/>
            <a:ext cx="8146893" cy="36004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b="1" dirty="0" smtClean="0">
                <a:solidFill>
                  <a:schemeClr val="tx1"/>
                </a:solidFill>
                <a:latin typeface="Meiryo UI" pitchFamily="50" charset="-128"/>
                <a:ea typeface="Meiryo UI" pitchFamily="50" charset="-128"/>
                <a:cs typeface="Meiryo UI" pitchFamily="50" charset="-128"/>
              </a:rPr>
              <a:t>◆　その他経費</a:t>
            </a:r>
            <a:endParaRPr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（区名変更に伴う街区表示板の張替えにかかるコスト等）</a:t>
            </a:r>
          </a:p>
          <a:p>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17" name="角丸四角形 16"/>
          <p:cNvSpPr/>
          <p:nvPr/>
        </p:nvSpPr>
        <p:spPr>
          <a:xfrm>
            <a:off x="956497" y="3485932"/>
            <a:ext cx="7552095" cy="648072"/>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b="1" dirty="0" smtClean="0">
                <a:solidFill>
                  <a:schemeClr val="tx1"/>
                </a:solidFill>
                <a:latin typeface="Meiryo UI" pitchFamily="50" charset="-128"/>
                <a:ea typeface="Meiryo UI" pitchFamily="50" charset="-128"/>
                <a:cs typeface="Meiryo UI" pitchFamily="50" charset="-128"/>
              </a:rPr>
              <a:t>庁舎改修経費</a:t>
            </a:r>
            <a:endParaRPr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（職員体制の変更に応じた執務環境を整備するためのコスト）</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18" name="角丸四角形 17"/>
          <p:cNvSpPr/>
          <p:nvPr/>
        </p:nvSpPr>
        <p:spPr>
          <a:xfrm>
            <a:off x="1595824" y="4114621"/>
            <a:ext cx="7624103" cy="727518"/>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○改修内容　・市が保有する既存の施設の活用を基本とし、新たな職員体制に応じた執務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環境を整備するための改修を行う。</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改修対象庁舎：総合区役所庁舎（８カ所）、その他事務所（１カ所）</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19" name="角丸四角形 18"/>
          <p:cNvSpPr/>
          <p:nvPr/>
        </p:nvSpPr>
        <p:spPr>
          <a:xfrm>
            <a:off x="1595824" y="5358140"/>
            <a:ext cx="7624103" cy="727518"/>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○前提条件　・現行システム改修を基本とし、システム改修期間を</a:t>
            </a:r>
            <a:r>
              <a:rPr lang="en-US" altLang="ja-JP" sz="1400" dirty="0" smtClean="0">
                <a:solidFill>
                  <a:schemeClr val="tx1"/>
                </a:solidFill>
                <a:latin typeface="Meiryo UI" pitchFamily="50" charset="-128"/>
                <a:ea typeface="Meiryo UI" pitchFamily="50" charset="-128"/>
                <a:cs typeface="Meiryo UI" pitchFamily="50" charset="-128"/>
              </a:rPr>
              <a:t>24</a:t>
            </a:r>
            <a:r>
              <a:rPr lang="ja-JP" altLang="en-US" sz="1400" dirty="0" smtClean="0">
                <a:solidFill>
                  <a:schemeClr val="tx1"/>
                </a:solidFill>
                <a:latin typeface="Meiryo UI" pitchFamily="50" charset="-128"/>
                <a:ea typeface="Meiryo UI" pitchFamily="50" charset="-128"/>
                <a:cs typeface="Meiryo UI" pitchFamily="50" charset="-128"/>
              </a:rPr>
              <a:t>か月とする</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20" name="大かっこ 19"/>
          <p:cNvSpPr/>
          <p:nvPr/>
        </p:nvSpPr>
        <p:spPr>
          <a:xfrm>
            <a:off x="1797627" y="4206011"/>
            <a:ext cx="6926989" cy="525647"/>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大かっこ 20"/>
          <p:cNvSpPr/>
          <p:nvPr/>
        </p:nvSpPr>
        <p:spPr>
          <a:xfrm>
            <a:off x="1811848" y="5547162"/>
            <a:ext cx="6120680" cy="387042"/>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p:cNvSpPr/>
          <p:nvPr/>
        </p:nvSpPr>
        <p:spPr>
          <a:xfrm>
            <a:off x="608672" y="1037660"/>
            <a:ext cx="8394700" cy="14913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①</a:t>
            </a:r>
            <a:r>
              <a:rPr lang="ja-JP" altLang="en-US" sz="2000" b="1" dirty="0" smtClean="0">
                <a:solidFill>
                  <a:schemeClr val="tx1"/>
                </a:solidFill>
                <a:latin typeface="Meiryo UI" pitchFamily="50" charset="-128"/>
                <a:ea typeface="Meiryo UI" pitchFamily="50" charset="-128"/>
                <a:cs typeface="Meiryo UI" pitchFamily="50" charset="-128"/>
              </a:rPr>
              <a:t>イニシャルコスト</a:t>
            </a:r>
            <a:r>
              <a:rPr lang="ja-JP" altLang="en-US" sz="1600" dirty="0" smtClean="0">
                <a:solidFill>
                  <a:schemeClr val="tx1"/>
                </a:solidFill>
                <a:latin typeface="Meiryo UI" pitchFamily="50" charset="-128"/>
                <a:ea typeface="Meiryo UI" pitchFamily="50" charset="-128"/>
                <a:cs typeface="Meiryo UI" pitchFamily="50" charset="-128"/>
              </a:rPr>
              <a:t>（ 庁舎</a:t>
            </a:r>
            <a:r>
              <a:rPr lang="ja-JP" altLang="en-US" sz="1600" dirty="0">
                <a:solidFill>
                  <a:schemeClr val="tx1"/>
                </a:solidFill>
                <a:latin typeface="Meiryo UI" pitchFamily="50" charset="-128"/>
                <a:ea typeface="Meiryo UI" pitchFamily="50" charset="-128"/>
                <a:cs typeface="Meiryo UI" pitchFamily="50" charset="-128"/>
              </a:rPr>
              <a:t>改修</a:t>
            </a:r>
            <a:r>
              <a:rPr lang="ja-JP" altLang="en-US" sz="1600" dirty="0" smtClean="0">
                <a:solidFill>
                  <a:schemeClr val="tx1"/>
                </a:solidFill>
                <a:latin typeface="Meiryo UI" pitchFamily="50" charset="-128"/>
                <a:ea typeface="Meiryo UI" pitchFamily="50" charset="-128"/>
                <a:cs typeface="Meiryo UI" pitchFamily="50" charset="-128"/>
              </a:rPr>
              <a:t>経費 やシステム改修経費など　）</a:t>
            </a: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②</a:t>
            </a:r>
            <a:r>
              <a:rPr lang="ja-JP" altLang="en-US" sz="2000" b="1" dirty="0" smtClean="0">
                <a:solidFill>
                  <a:schemeClr val="tx1"/>
                </a:solidFill>
                <a:latin typeface="Meiryo UI" pitchFamily="50" charset="-128"/>
                <a:ea typeface="Meiryo UI" pitchFamily="50" charset="-128"/>
                <a:cs typeface="Meiryo UI" pitchFamily="50" charset="-128"/>
              </a:rPr>
              <a:t>ランニングコスト</a:t>
            </a:r>
            <a:r>
              <a:rPr lang="ja-JP" altLang="en-US" sz="1600" dirty="0" smtClean="0">
                <a:solidFill>
                  <a:schemeClr val="tx1"/>
                </a:solidFill>
                <a:latin typeface="Meiryo UI" pitchFamily="50" charset="-128"/>
                <a:ea typeface="Meiryo UI" pitchFamily="50" charset="-128"/>
                <a:cs typeface="Meiryo UI" pitchFamily="50" charset="-128"/>
              </a:rPr>
              <a:t>（ システム運用経費　）　</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23" name="テキスト ボックス 22"/>
          <p:cNvSpPr txBox="1"/>
          <p:nvPr/>
        </p:nvSpPr>
        <p:spPr>
          <a:xfrm>
            <a:off x="23695" y="386655"/>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（２）総合区設置に伴うコスト</a:t>
            </a:r>
            <a:endParaRPr lang="en-US" altLang="ja-JP" sz="2000" b="1" dirty="0" smtClean="0">
              <a:solidFill>
                <a:prstClr val="black"/>
              </a:solidFill>
              <a:latin typeface="Meiryo UI" pitchFamily="50" charset="-128"/>
              <a:ea typeface="Meiryo UI" pitchFamily="50" charset="-128"/>
              <a:cs typeface="Meiryo UI" pitchFamily="50" charset="-128"/>
            </a:endParaRPr>
          </a:p>
        </p:txBody>
      </p:sp>
      <p:sp>
        <p:nvSpPr>
          <p:cNvPr id="3" name="テキスト ボックス 2"/>
          <p:cNvSpPr txBox="1"/>
          <p:nvPr/>
        </p:nvSpPr>
        <p:spPr>
          <a:xfrm>
            <a:off x="6592134" y="317406"/>
            <a:ext cx="3174267" cy="430887"/>
          </a:xfrm>
          <a:prstGeom prst="rect">
            <a:avLst/>
          </a:prstGeom>
          <a:noFill/>
          <a:ln>
            <a:solidFill>
              <a:schemeClr val="accent1"/>
            </a:solidFill>
          </a:ln>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副首都・大阪にふさわしい大都市制度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総合区素案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「７　総合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区設置に伴う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コスト」　より抜粋</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38653171"/>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a:t>
            </a:r>
          </a:p>
        </p:txBody>
      </p:sp>
      <p:sp>
        <p:nvSpPr>
          <p:cNvPr id="24" name="正方形/長方形 23"/>
          <p:cNvSpPr/>
          <p:nvPr/>
        </p:nvSpPr>
        <p:spPr>
          <a:xfrm>
            <a:off x="740793" y="2777976"/>
            <a:ext cx="8379038" cy="3749912"/>
          </a:xfrm>
          <a:prstGeom prst="rect">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　</a:t>
            </a:r>
            <a:endParaRPr lang="en-US" altLang="ja-JP" sz="1600" b="1"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700" b="1" dirty="0" smtClean="0">
                <a:solidFill>
                  <a:schemeClr val="tx1"/>
                </a:solidFill>
                <a:latin typeface="Meiryo UI" pitchFamily="50" charset="-128"/>
                <a:ea typeface="Meiryo UI" pitchFamily="50" charset="-128"/>
                <a:cs typeface="Meiryo UI" pitchFamily="50" charset="-128"/>
              </a:rPr>
              <a:t>①イニシャルコスト</a:t>
            </a:r>
            <a:endParaRPr lang="en-US" altLang="ja-JP" sz="1700" b="1" dirty="0" smtClean="0">
              <a:solidFill>
                <a:schemeClr val="tx1"/>
              </a:solidFill>
              <a:latin typeface="Meiryo UI" pitchFamily="50" charset="-128"/>
              <a:ea typeface="Meiryo UI" pitchFamily="50" charset="-128"/>
              <a:cs typeface="Meiryo UI" pitchFamily="50" charset="-128"/>
            </a:endParaRPr>
          </a:p>
          <a:p>
            <a:pPr lvl="0" fontAlgn="base">
              <a:spcBef>
                <a:spcPct val="0"/>
              </a:spcBef>
              <a:spcAft>
                <a:spcPct val="0"/>
              </a:spcAft>
              <a:defRPr/>
            </a:pPr>
            <a:r>
              <a:rPr lang="ja-JP" altLang="en-US" sz="1500" b="1" dirty="0" smtClean="0">
                <a:solidFill>
                  <a:schemeClr val="tx1"/>
                </a:solidFill>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○庁舎改修経費　　　　 </a:t>
            </a:r>
            <a:r>
              <a:rPr lang="en-US" altLang="ja-JP" sz="1500" dirty="0" smtClean="0">
                <a:solidFill>
                  <a:schemeClr val="tx1"/>
                </a:solidFill>
                <a:latin typeface="Meiryo UI" pitchFamily="50" charset="-128"/>
                <a:ea typeface="Meiryo UI" pitchFamily="50" charset="-128"/>
                <a:cs typeface="Meiryo UI" pitchFamily="50" charset="-128"/>
              </a:rPr>
              <a:t>7.5</a:t>
            </a:r>
            <a:r>
              <a:rPr lang="ja-JP" altLang="en-US" sz="1500" dirty="0" smtClean="0">
                <a:solidFill>
                  <a:schemeClr val="tx1"/>
                </a:solidFill>
                <a:latin typeface="Meiryo UI" pitchFamily="50" charset="-128"/>
                <a:ea typeface="Meiryo UI" pitchFamily="50" charset="-128"/>
                <a:cs typeface="Meiryo UI" pitchFamily="50" charset="-128"/>
              </a:rPr>
              <a:t>億円　 うち</a:t>
            </a:r>
            <a:r>
              <a:rPr lang="ja-JP" altLang="en-US" sz="1500" dirty="0" smtClean="0">
                <a:solidFill>
                  <a:prstClr val="black"/>
                </a:solidFill>
                <a:latin typeface="Meiryo UI" pitchFamily="50" charset="-128"/>
                <a:ea typeface="Meiryo UI" pitchFamily="50" charset="-128"/>
                <a:cs typeface="Meiryo UI" pitchFamily="50" charset="-128"/>
              </a:rPr>
              <a:t>・総合区庁舎改修費                 </a:t>
            </a:r>
            <a:r>
              <a:rPr lang="en-US" altLang="ja-JP" sz="1500" dirty="0" smtClean="0">
                <a:solidFill>
                  <a:prstClr val="black"/>
                </a:solidFill>
                <a:latin typeface="Meiryo UI" pitchFamily="50" charset="-128"/>
                <a:ea typeface="Meiryo UI" pitchFamily="50" charset="-128"/>
                <a:cs typeface="Meiryo UI" pitchFamily="50" charset="-128"/>
              </a:rPr>
              <a:t>6.8</a:t>
            </a:r>
            <a:r>
              <a:rPr lang="ja-JP" altLang="en-US" sz="1500" dirty="0" smtClean="0">
                <a:solidFill>
                  <a:prstClr val="black"/>
                </a:solidFill>
                <a:latin typeface="Meiryo UI" pitchFamily="50" charset="-128"/>
                <a:ea typeface="Meiryo UI" pitchFamily="50" charset="-128"/>
                <a:cs typeface="Meiryo UI" pitchFamily="50" charset="-128"/>
              </a:rPr>
              <a:t>億円</a:t>
            </a:r>
            <a:endParaRPr lang="en-US" altLang="ja-JP" sz="1500" dirty="0" smtClean="0">
              <a:solidFill>
                <a:prstClr val="black"/>
              </a:solidFill>
              <a:latin typeface="Meiryo UI" pitchFamily="50" charset="-128"/>
              <a:ea typeface="Meiryo UI" pitchFamily="50" charset="-128"/>
              <a:cs typeface="Meiryo UI" pitchFamily="50" charset="-128"/>
            </a:endParaRPr>
          </a:p>
          <a:p>
            <a:pPr lvl="0" fontAlgn="base">
              <a:spcBef>
                <a:spcPct val="0"/>
              </a:spcBef>
              <a:spcAft>
                <a:spcPct val="0"/>
              </a:spcAft>
              <a:defRPr/>
            </a:pPr>
            <a:r>
              <a:rPr lang="ja-JP" altLang="en-US" sz="1500" dirty="0" smtClean="0">
                <a:solidFill>
                  <a:prstClr val="black"/>
                </a:solidFill>
                <a:latin typeface="Meiryo UI" pitchFamily="50" charset="-128"/>
                <a:ea typeface="Meiryo UI" pitchFamily="50" charset="-128"/>
                <a:cs typeface="Meiryo UI" pitchFamily="50" charset="-128"/>
              </a:rPr>
              <a:t>　                                                 ・その他事務所改修費 　　　　      </a:t>
            </a:r>
            <a:r>
              <a:rPr lang="en-US" altLang="ja-JP" sz="1500" dirty="0" smtClean="0">
                <a:solidFill>
                  <a:prstClr val="black"/>
                </a:solidFill>
                <a:latin typeface="Meiryo UI" pitchFamily="50" charset="-128"/>
                <a:ea typeface="Meiryo UI" pitchFamily="50" charset="-128"/>
                <a:cs typeface="Meiryo UI" pitchFamily="50" charset="-128"/>
              </a:rPr>
              <a:t>0.7</a:t>
            </a:r>
            <a:r>
              <a:rPr lang="ja-JP" altLang="en-US" sz="1500" dirty="0" smtClean="0">
                <a:solidFill>
                  <a:prstClr val="black"/>
                </a:solidFill>
                <a:latin typeface="Meiryo UI" pitchFamily="50" charset="-128"/>
                <a:ea typeface="Meiryo UI" pitchFamily="50" charset="-128"/>
                <a:cs typeface="Meiryo UI" pitchFamily="50" charset="-128"/>
              </a:rPr>
              <a:t>億円　</a:t>
            </a:r>
            <a:r>
              <a:rPr lang="ja-JP" altLang="en-US" sz="1500" dirty="0" smtClean="0">
                <a:solidFill>
                  <a:schemeClr val="tx1"/>
                </a:solidFill>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○システム改修経費　　</a:t>
            </a:r>
            <a:r>
              <a:rPr lang="en-US" altLang="ja-JP" sz="1500" dirty="0" smtClean="0">
                <a:solidFill>
                  <a:schemeClr val="tx1"/>
                </a:solidFill>
                <a:latin typeface="Meiryo UI" pitchFamily="50" charset="-128"/>
                <a:ea typeface="Meiryo UI" pitchFamily="50" charset="-128"/>
                <a:cs typeface="Meiryo UI" pitchFamily="50" charset="-128"/>
              </a:rPr>
              <a:t>49.3</a:t>
            </a:r>
            <a:r>
              <a:rPr lang="ja-JP" altLang="en-US" sz="1500" dirty="0" smtClean="0">
                <a:solidFill>
                  <a:schemeClr val="tx1"/>
                </a:solidFill>
                <a:latin typeface="Meiryo UI" pitchFamily="50" charset="-128"/>
                <a:ea typeface="Meiryo UI" pitchFamily="50" charset="-128"/>
                <a:cs typeface="Meiryo UI" pitchFamily="50" charset="-128"/>
              </a:rPr>
              <a:t>億円　うち・基幹</a:t>
            </a:r>
            <a:r>
              <a:rPr lang="en-US" altLang="ja-JP" sz="1500" dirty="0" smtClean="0">
                <a:solidFill>
                  <a:schemeClr val="tx1"/>
                </a:solidFill>
                <a:latin typeface="Meiryo UI" pitchFamily="50" charset="-128"/>
                <a:ea typeface="Meiryo UI" pitchFamily="50" charset="-128"/>
                <a:cs typeface="Meiryo UI" pitchFamily="50" charset="-128"/>
              </a:rPr>
              <a:t>(9)</a:t>
            </a:r>
            <a:r>
              <a:rPr lang="ja-JP" altLang="en-US" sz="1500" dirty="0" smtClean="0">
                <a:solidFill>
                  <a:schemeClr val="tx1"/>
                </a:solidFill>
                <a:latin typeface="Meiryo UI" pitchFamily="50" charset="-128"/>
                <a:ea typeface="Meiryo UI" pitchFamily="50" charset="-128"/>
                <a:cs typeface="Meiryo UI" pitchFamily="50" charset="-128"/>
              </a:rPr>
              <a:t>システム改修経費 　　    　</a:t>
            </a:r>
            <a:r>
              <a:rPr lang="en-US" altLang="ja-JP" sz="1500" dirty="0" smtClean="0">
                <a:solidFill>
                  <a:schemeClr val="tx1"/>
                </a:solidFill>
                <a:latin typeface="Meiryo UI" pitchFamily="50" charset="-128"/>
                <a:ea typeface="Meiryo UI" pitchFamily="50" charset="-128"/>
                <a:cs typeface="Meiryo UI" pitchFamily="50" charset="-128"/>
              </a:rPr>
              <a:t>42</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・その他</a:t>
            </a:r>
            <a:r>
              <a:rPr lang="en-US" altLang="ja-JP" sz="1500" dirty="0" smtClean="0">
                <a:solidFill>
                  <a:schemeClr val="tx1"/>
                </a:solidFill>
                <a:latin typeface="Meiryo UI" pitchFamily="50" charset="-128"/>
                <a:ea typeface="Meiryo UI" pitchFamily="50" charset="-128"/>
                <a:cs typeface="Meiryo UI" pitchFamily="50" charset="-128"/>
              </a:rPr>
              <a:t>(195)</a:t>
            </a:r>
            <a:r>
              <a:rPr lang="ja-JP" altLang="en-US" sz="1500" dirty="0" smtClean="0">
                <a:solidFill>
                  <a:schemeClr val="tx1"/>
                </a:solidFill>
                <a:latin typeface="Meiryo UI" pitchFamily="50" charset="-128"/>
                <a:ea typeface="Meiryo UI" pitchFamily="50" charset="-128"/>
                <a:cs typeface="Meiryo UI" pitchFamily="50" charset="-128"/>
              </a:rPr>
              <a:t>システム改修経費　　</a:t>
            </a:r>
            <a:r>
              <a:rPr lang="en-US" altLang="ja-JP" sz="1500" dirty="0" smtClean="0">
                <a:solidFill>
                  <a:schemeClr val="tx1"/>
                </a:solidFill>
                <a:latin typeface="Meiryo UI" pitchFamily="50" charset="-128"/>
                <a:ea typeface="Meiryo UI" pitchFamily="50" charset="-128"/>
                <a:cs typeface="Meiryo UI" pitchFamily="50" charset="-128"/>
              </a:rPr>
              <a:t>7.3</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○その他経費　　　　　</a:t>
            </a:r>
            <a:r>
              <a:rPr lang="ja-JP" altLang="en-US" sz="1500" b="1" dirty="0" smtClean="0">
                <a:solidFill>
                  <a:schemeClr val="tx1"/>
                </a:solidFill>
                <a:latin typeface="Meiryo UI" pitchFamily="50" charset="-128"/>
                <a:ea typeface="Meiryo UI" pitchFamily="50" charset="-128"/>
                <a:cs typeface="Meiryo UI" pitchFamily="50" charset="-128"/>
              </a:rPr>
              <a:t>　  </a:t>
            </a:r>
            <a:r>
              <a:rPr lang="en-US" altLang="ja-JP" sz="1500" dirty="0" smtClean="0">
                <a:solidFill>
                  <a:schemeClr val="tx1"/>
                </a:solidFill>
                <a:latin typeface="Meiryo UI" pitchFamily="50" charset="-128"/>
                <a:ea typeface="Meiryo UI" pitchFamily="50" charset="-128"/>
                <a:cs typeface="Meiryo UI" pitchFamily="50" charset="-128"/>
              </a:rPr>
              <a:t>5.9</a:t>
            </a:r>
            <a:r>
              <a:rPr lang="ja-JP" altLang="en-US" sz="1500" dirty="0" smtClean="0">
                <a:solidFill>
                  <a:schemeClr val="tx1"/>
                </a:solidFill>
                <a:latin typeface="Meiryo UI" pitchFamily="50" charset="-128"/>
                <a:ea typeface="Meiryo UI" pitchFamily="50" charset="-128"/>
                <a:cs typeface="Meiryo UI" pitchFamily="50" charset="-128"/>
              </a:rPr>
              <a:t>億円  うち・移転経費　　　　　　　　　　　　　　  </a:t>
            </a:r>
            <a:r>
              <a:rPr lang="en-US" altLang="ja-JP" sz="1500" dirty="0" smtClean="0">
                <a:solidFill>
                  <a:schemeClr val="tx1"/>
                </a:solidFill>
                <a:latin typeface="Meiryo UI" pitchFamily="50" charset="-128"/>
                <a:ea typeface="Meiryo UI" pitchFamily="50" charset="-128"/>
                <a:cs typeface="Meiryo UI" pitchFamily="50" charset="-128"/>
              </a:rPr>
              <a:t>0.4</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・街区表示取替経費　　　　　　　　  </a:t>
            </a:r>
            <a:r>
              <a:rPr lang="en-US" altLang="ja-JP" sz="1500" dirty="0" smtClean="0">
                <a:solidFill>
                  <a:schemeClr val="tx1"/>
                </a:solidFill>
                <a:latin typeface="Meiryo UI" pitchFamily="50" charset="-128"/>
                <a:ea typeface="Meiryo UI" pitchFamily="50" charset="-128"/>
                <a:cs typeface="Meiryo UI" pitchFamily="50" charset="-128"/>
              </a:rPr>
              <a:t>4.2</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・標識変更経費　    　　　　          </a:t>
            </a:r>
            <a:r>
              <a:rPr lang="en-US" altLang="ja-JP" sz="1500" dirty="0" smtClean="0">
                <a:solidFill>
                  <a:schemeClr val="tx1"/>
                </a:solidFill>
                <a:latin typeface="Meiryo UI" pitchFamily="50" charset="-128"/>
                <a:ea typeface="Meiryo UI" pitchFamily="50" charset="-128"/>
                <a:cs typeface="Meiryo UI" pitchFamily="50" charset="-128"/>
              </a:rPr>
              <a:t>0.2</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・広報関係経費　　　　                </a:t>
            </a:r>
            <a:r>
              <a:rPr lang="en-US" altLang="ja-JP" sz="1500" dirty="0" smtClean="0">
                <a:solidFill>
                  <a:schemeClr val="tx1"/>
                </a:solidFill>
                <a:latin typeface="Meiryo UI" pitchFamily="50" charset="-128"/>
                <a:ea typeface="Meiryo UI" pitchFamily="50" charset="-128"/>
                <a:cs typeface="Meiryo UI" pitchFamily="50" charset="-128"/>
              </a:rPr>
              <a:t>0.7</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・公印等経費　　　　　                 </a:t>
            </a:r>
            <a:r>
              <a:rPr lang="en-US" altLang="ja-JP" sz="1500" dirty="0" smtClean="0">
                <a:solidFill>
                  <a:schemeClr val="tx1"/>
                </a:solidFill>
                <a:latin typeface="Meiryo UI" pitchFamily="50" charset="-128"/>
                <a:ea typeface="Meiryo UI" pitchFamily="50" charset="-128"/>
                <a:cs typeface="Meiryo UI" pitchFamily="50" charset="-128"/>
              </a:rPr>
              <a:t>0.4</a:t>
            </a:r>
            <a:r>
              <a:rPr lang="ja-JP" altLang="en-US" sz="1500" dirty="0" smtClean="0">
                <a:solidFill>
                  <a:schemeClr val="tx1"/>
                </a:solidFill>
                <a:latin typeface="Meiryo UI" pitchFamily="50" charset="-128"/>
                <a:ea typeface="Meiryo UI" pitchFamily="50" charset="-128"/>
                <a:cs typeface="Meiryo UI" pitchFamily="50" charset="-128"/>
              </a:rPr>
              <a:t>億円　</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700" b="1" dirty="0" smtClean="0">
                <a:solidFill>
                  <a:schemeClr val="tx1"/>
                </a:solidFill>
                <a:latin typeface="Meiryo UI" pitchFamily="50" charset="-128"/>
                <a:ea typeface="Meiryo UI" pitchFamily="50" charset="-128"/>
                <a:cs typeface="Meiryo UI" pitchFamily="50" charset="-128"/>
              </a:rPr>
              <a:t>②ランニングコスト</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○システム運用経費　　　</a:t>
            </a:r>
            <a:r>
              <a:rPr lang="en-US" altLang="ja-JP" sz="1500" dirty="0" smtClean="0">
                <a:solidFill>
                  <a:schemeClr val="tx1"/>
                </a:solidFill>
                <a:latin typeface="Meiryo UI" pitchFamily="50" charset="-128"/>
                <a:ea typeface="Meiryo UI" pitchFamily="50" charset="-128"/>
                <a:cs typeface="Meiryo UI" pitchFamily="50" charset="-128"/>
              </a:rPr>
              <a:t>0.9</a:t>
            </a:r>
            <a:r>
              <a:rPr lang="ja-JP" altLang="en-US" sz="1500" dirty="0" smtClean="0">
                <a:solidFill>
                  <a:schemeClr val="tx1"/>
                </a:solidFill>
                <a:latin typeface="Meiryo UI" pitchFamily="50" charset="-128"/>
                <a:ea typeface="Meiryo UI" pitchFamily="50" charset="-128"/>
                <a:cs typeface="Meiryo UI" pitchFamily="50" charset="-128"/>
              </a:rPr>
              <a:t>億円　うち・基幹</a:t>
            </a:r>
            <a:r>
              <a:rPr lang="en-US" altLang="ja-JP" sz="1500" dirty="0" smtClean="0">
                <a:solidFill>
                  <a:schemeClr val="tx1"/>
                </a:solidFill>
                <a:latin typeface="Meiryo UI" pitchFamily="50" charset="-128"/>
                <a:ea typeface="Meiryo UI" pitchFamily="50" charset="-128"/>
                <a:cs typeface="Meiryo UI" pitchFamily="50" charset="-128"/>
              </a:rPr>
              <a:t>(9)</a:t>
            </a:r>
            <a:r>
              <a:rPr lang="ja-JP" altLang="en-US" sz="1500" dirty="0" smtClean="0">
                <a:solidFill>
                  <a:schemeClr val="tx1"/>
                </a:solidFill>
                <a:latin typeface="Meiryo UI" pitchFamily="50" charset="-128"/>
                <a:ea typeface="Meiryo UI" pitchFamily="50" charset="-128"/>
                <a:cs typeface="Meiryo UI" pitchFamily="50" charset="-128"/>
              </a:rPr>
              <a:t>システム運用経費　　　 　 </a:t>
            </a:r>
            <a:r>
              <a:rPr lang="en-US" altLang="ja-JP" sz="1500" dirty="0" smtClean="0">
                <a:solidFill>
                  <a:schemeClr val="tx1"/>
                </a:solidFill>
                <a:latin typeface="Meiryo UI" pitchFamily="50" charset="-128"/>
                <a:ea typeface="Meiryo UI" pitchFamily="50" charset="-128"/>
                <a:cs typeface="Meiryo UI" pitchFamily="50" charset="-128"/>
              </a:rPr>
              <a:t>0.6</a:t>
            </a:r>
            <a:r>
              <a:rPr lang="ja-JP" altLang="en-US" sz="1500" dirty="0" smtClean="0">
                <a:solidFill>
                  <a:schemeClr val="tx1"/>
                </a:solidFill>
                <a:latin typeface="Meiryo UI" pitchFamily="50" charset="-128"/>
                <a:ea typeface="Meiryo UI" pitchFamily="50" charset="-128"/>
                <a:cs typeface="Meiryo UI" pitchFamily="50" charset="-128"/>
              </a:rPr>
              <a:t>億円</a:t>
            </a:r>
            <a:endParaRPr lang="en-US" altLang="ja-JP" sz="1500" dirty="0" smtClean="0">
              <a:solidFill>
                <a:schemeClr val="tx1"/>
              </a:solidFill>
              <a:latin typeface="Meiryo UI" pitchFamily="50" charset="-128"/>
              <a:ea typeface="Meiryo UI" pitchFamily="50" charset="-128"/>
              <a:cs typeface="Meiryo UI" pitchFamily="50" charset="-128"/>
            </a:endParaRPr>
          </a:p>
          <a:p>
            <a:pPr>
              <a:lnSpc>
                <a:spcPts val="2100"/>
              </a:lnSpc>
            </a:pPr>
            <a:r>
              <a:rPr lang="ja-JP" altLang="en-US" sz="1500" dirty="0" smtClean="0">
                <a:solidFill>
                  <a:schemeClr val="tx1"/>
                </a:solidFill>
                <a:latin typeface="Meiryo UI" pitchFamily="50" charset="-128"/>
                <a:ea typeface="Meiryo UI" pitchFamily="50" charset="-128"/>
                <a:cs typeface="Meiryo UI" pitchFamily="50" charset="-128"/>
              </a:rPr>
              <a:t>　　　　　　　　　　　　　　　　　　　　　　　　　  ・その他</a:t>
            </a:r>
            <a:r>
              <a:rPr lang="en-US" altLang="ja-JP" sz="1500" dirty="0" smtClean="0">
                <a:solidFill>
                  <a:schemeClr val="tx1"/>
                </a:solidFill>
                <a:latin typeface="Meiryo UI" pitchFamily="50" charset="-128"/>
                <a:ea typeface="Meiryo UI" pitchFamily="50" charset="-128"/>
                <a:cs typeface="Meiryo UI" pitchFamily="50" charset="-128"/>
              </a:rPr>
              <a:t>(195)</a:t>
            </a:r>
            <a:r>
              <a:rPr lang="ja-JP" altLang="en-US" sz="1500" dirty="0" smtClean="0">
                <a:solidFill>
                  <a:schemeClr val="tx1"/>
                </a:solidFill>
                <a:latin typeface="Meiryo UI" pitchFamily="50" charset="-128"/>
                <a:ea typeface="Meiryo UI" pitchFamily="50" charset="-128"/>
                <a:cs typeface="Meiryo UI" pitchFamily="50" charset="-128"/>
              </a:rPr>
              <a:t>システム運用経費　　</a:t>
            </a:r>
            <a:r>
              <a:rPr lang="en-US" altLang="ja-JP" sz="1500" dirty="0" smtClean="0">
                <a:solidFill>
                  <a:schemeClr val="tx1"/>
                </a:solidFill>
                <a:latin typeface="Meiryo UI" pitchFamily="50" charset="-128"/>
                <a:ea typeface="Meiryo UI" pitchFamily="50" charset="-128"/>
                <a:cs typeface="Meiryo UI" pitchFamily="50" charset="-128"/>
              </a:rPr>
              <a:t>0.3</a:t>
            </a:r>
            <a:r>
              <a:rPr lang="ja-JP" altLang="en-US" sz="1500" dirty="0" smtClean="0">
                <a:solidFill>
                  <a:schemeClr val="tx1"/>
                </a:solidFill>
                <a:latin typeface="Meiryo UI" pitchFamily="50" charset="-128"/>
                <a:ea typeface="Meiryo UI" pitchFamily="50" charset="-128"/>
                <a:cs typeface="Meiryo UI" pitchFamily="50" charset="-128"/>
              </a:rPr>
              <a:t>億円　　　　</a:t>
            </a:r>
            <a:endParaRPr lang="en-US" altLang="ja-JP" sz="1500" dirty="0" smtClean="0">
              <a:solidFill>
                <a:schemeClr val="tx1"/>
              </a:solidFill>
              <a:latin typeface="Meiryo UI" pitchFamily="50" charset="-128"/>
              <a:ea typeface="Meiryo UI" pitchFamily="50" charset="-128"/>
              <a:cs typeface="Meiryo UI" pitchFamily="50" charset="-128"/>
            </a:endParaRPr>
          </a:p>
          <a:p>
            <a:endParaRPr lang="en-US" altLang="ja-JP" sz="1500" b="1" dirty="0" smtClean="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a:p>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25" name="ホームベース 24"/>
          <p:cNvSpPr/>
          <p:nvPr/>
        </p:nvSpPr>
        <p:spPr>
          <a:xfrm>
            <a:off x="740793" y="2417936"/>
            <a:ext cx="1181156" cy="360602"/>
          </a:xfrm>
          <a:prstGeom prst="homePlate">
            <a:avLst/>
          </a:prstGeom>
          <a:ln w="127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smtClean="0">
                <a:latin typeface="Meiryo UI" pitchFamily="50" charset="-128"/>
                <a:ea typeface="Meiryo UI" pitchFamily="50" charset="-128"/>
                <a:cs typeface="Meiryo UI" pitchFamily="50" charset="-128"/>
              </a:rPr>
              <a:t>内　訳</a:t>
            </a:r>
            <a:endParaRPr kumimoji="1" lang="ja-JP" altLang="en-US" b="1" dirty="0">
              <a:latin typeface="Meiryo UI" pitchFamily="50" charset="-128"/>
              <a:ea typeface="Meiryo UI" pitchFamily="50" charset="-128"/>
              <a:cs typeface="Meiryo UI" pitchFamily="50" charset="-128"/>
            </a:endParaRPr>
          </a:p>
        </p:txBody>
      </p:sp>
      <p:sp>
        <p:nvSpPr>
          <p:cNvPr id="26" name="正方形/長方形 25"/>
          <p:cNvSpPr/>
          <p:nvPr/>
        </p:nvSpPr>
        <p:spPr>
          <a:xfrm>
            <a:off x="722065" y="1214739"/>
            <a:ext cx="8407399" cy="987173"/>
          </a:xfrm>
          <a:prstGeom prst="rect">
            <a:avLst/>
          </a:prstGeom>
          <a:solidFill>
            <a:schemeClr val="accent6">
              <a:lumMod val="40000"/>
              <a:lumOff val="6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b="1" dirty="0" smtClean="0">
                <a:solidFill>
                  <a:schemeClr val="tx1"/>
                </a:solidFill>
                <a:latin typeface="Meiryo UI" pitchFamily="50" charset="-128"/>
                <a:ea typeface="Meiryo UI" pitchFamily="50" charset="-128"/>
                <a:cs typeface="Meiryo UI" pitchFamily="50" charset="-128"/>
              </a:rPr>
              <a:t>　　　　　　   ①　　イニシャルコスト　　約</a:t>
            </a:r>
            <a:r>
              <a:rPr lang="en-US" altLang="ja-JP" b="1" dirty="0" smtClean="0">
                <a:solidFill>
                  <a:schemeClr val="tx1"/>
                </a:solidFill>
                <a:latin typeface="Meiryo UI" pitchFamily="50" charset="-128"/>
                <a:ea typeface="Meiryo UI" pitchFamily="50" charset="-128"/>
                <a:cs typeface="Meiryo UI" pitchFamily="50" charset="-128"/>
              </a:rPr>
              <a:t>62.7</a:t>
            </a:r>
            <a:r>
              <a:rPr lang="ja-JP" altLang="en-US" b="1" dirty="0" smtClean="0">
                <a:solidFill>
                  <a:schemeClr val="tx1"/>
                </a:solidFill>
                <a:latin typeface="Meiryo UI" pitchFamily="50" charset="-128"/>
                <a:ea typeface="Meiryo UI" pitchFamily="50" charset="-128"/>
                <a:cs typeface="Meiryo UI" pitchFamily="50" charset="-128"/>
              </a:rPr>
              <a:t>億円</a:t>
            </a:r>
            <a:endParaRPr lang="en-US" altLang="ja-JP" b="1"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b="1" dirty="0" smtClean="0">
                <a:solidFill>
                  <a:schemeClr val="tx1"/>
                </a:solidFill>
                <a:latin typeface="Meiryo UI" pitchFamily="50" charset="-128"/>
                <a:ea typeface="Meiryo UI" pitchFamily="50" charset="-128"/>
                <a:cs typeface="Meiryo UI" pitchFamily="50" charset="-128"/>
              </a:rPr>
              <a:t>　　　　　　   ②　　ランニングコスト　　約　</a:t>
            </a:r>
            <a:r>
              <a:rPr lang="en-US" altLang="ja-JP" b="1" dirty="0" smtClean="0">
                <a:solidFill>
                  <a:schemeClr val="tx1"/>
                </a:solidFill>
                <a:latin typeface="Meiryo UI" pitchFamily="50" charset="-128"/>
                <a:ea typeface="Meiryo UI" pitchFamily="50" charset="-128"/>
                <a:cs typeface="Meiryo UI" pitchFamily="50" charset="-128"/>
              </a:rPr>
              <a:t>0.9</a:t>
            </a:r>
            <a:r>
              <a:rPr lang="ja-JP" altLang="en-US" b="1" dirty="0" smtClean="0">
                <a:solidFill>
                  <a:schemeClr val="tx1"/>
                </a:solidFill>
                <a:latin typeface="Meiryo UI" pitchFamily="50" charset="-128"/>
                <a:ea typeface="Meiryo UI" pitchFamily="50" charset="-128"/>
                <a:cs typeface="Meiryo UI" pitchFamily="50" charset="-128"/>
              </a:rPr>
              <a:t>億円</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27" name="二等辺三角形 26"/>
          <p:cNvSpPr/>
          <p:nvPr/>
        </p:nvSpPr>
        <p:spPr>
          <a:xfrm rot="10800000">
            <a:off x="2937037" y="2417936"/>
            <a:ext cx="4104456" cy="283223"/>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テキスト ボックス 1"/>
          <p:cNvSpPr txBox="1"/>
          <p:nvPr/>
        </p:nvSpPr>
        <p:spPr>
          <a:xfrm>
            <a:off x="4566444" y="615171"/>
            <a:ext cx="4553387" cy="492443"/>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400" b="1" dirty="0" smtClean="0">
                <a:latin typeface="+mn-ea"/>
              </a:rPr>
              <a:t>※</a:t>
            </a:r>
            <a:r>
              <a:rPr lang="ja-JP" altLang="en-US" sz="1400" b="1" dirty="0" smtClean="0">
                <a:latin typeface="+mn-ea"/>
              </a:rPr>
              <a:t>金額は、今後の精査により変動</a:t>
            </a:r>
            <a:endParaRPr lang="en-US" altLang="ja-JP" sz="1400" b="1" dirty="0" smtClean="0">
              <a:latin typeface="+mn-ea"/>
            </a:endParaRPr>
          </a:p>
          <a:p>
            <a:r>
              <a:rPr lang="ja-JP" altLang="en-US" sz="1200" dirty="0">
                <a:latin typeface="+mn-ea"/>
              </a:rPr>
              <a:t>（今回のコストは、素案作成時点における前提条件に基づき試算</a:t>
            </a:r>
            <a:r>
              <a:rPr lang="ja-JP" altLang="en-US" sz="1200" dirty="0" smtClean="0">
                <a:latin typeface="+mn-ea"/>
              </a:rPr>
              <a:t>）</a:t>
            </a:r>
            <a:endParaRPr lang="ja-JP" altLang="en-US" sz="1400" b="1" dirty="0">
              <a:latin typeface="+mn-ea"/>
            </a:endParaRPr>
          </a:p>
        </p:txBody>
      </p:sp>
      <p:sp>
        <p:nvSpPr>
          <p:cNvPr id="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86124893"/>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smtClean="0">
                <a:latin typeface="HGP創英角ｺﾞｼｯｸUB" pitchFamily="50" charset="-128"/>
                <a:ea typeface="HGP創英角ｺﾞｼｯｸUB" pitchFamily="50" charset="-128"/>
              </a:rPr>
              <a:t>　</a:t>
            </a:r>
          </a:p>
        </p:txBody>
      </p:sp>
      <p:graphicFrame>
        <p:nvGraphicFramePr>
          <p:cNvPr id="12" name="表 11"/>
          <p:cNvGraphicFramePr>
            <a:graphicFrameLocks noGrp="1"/>
          </p:cNvGraphicFramePr>
          <p:nvPr>
            <p:extLst>
              <p:ext uri="{D42A27DB-BD31-4B8C-83A1-F6EECF244321}">
                <p14:modId xmlns:p14="http://schemas.microsoft.com/office/powerpoint/2010/main" val="2708040327"/>
              </p:ext>
            </p:extLst>
          </p:nvPr>
        </p:nvGraphicFramePr>
        <p:xfrm>
          <a:off x="194472" y="999676"/>
          <a:ext cx="9612000" cy="2072709"/>
        </p:xfrm>
        <a:graphic>
          <a:graphicData uri="http://schemas.openxmlformats.org/drawingml/2006/table">
            <a:tbl>
              <a:tblPr/>
              <a:tblGrid>
                <a:gridCol w="118478"/>
                <a:gridCol w="118478"/>
                <a:gridCol w="1497236"/>
                <a:gridCol w="492363"/>
                <a:gridCol w="492363"/>
                <a:gridCol w="492363"/>
                <a:gridCol w="492363"/>
                <a:gridCol w="492363"/>
                <a:gridCol w="492363"/>
                <a:gridCol w="492363"/>
                <a:gridCol w="492363"/>
                <a:gridCol w="492363"/>
                <a:gridCol w="492363"/>
                <a:gridCol w="492363"/>
                <a:gridCol w="492363"/>
                <a:gridCol w="492363"/>
                <a:gridCol w="492363"/>
                <a:gridCol w="492363"/>
                <a:gridCol w="492363"/>
              </a:tblGrid>
              <a:tr h="230597">
                <a:tc gridSpan="5">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（ケース１）財政収支推計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A1</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2164">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2164">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9,262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1,991</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4,615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9,177</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a:t>
                      </a:r>
                      <a:r>
                        <a:rPr lang="zh-CN" altLang="en-US" sz="1000" b="0" i="0" u="none" strike="noStrike" dirty="0" smtClean="0">
                          <a:solidFill>
                            <a:srgbClr val="000000"/>
                          </a:solidFill>
                          <a:latin typeface="Meiryo UI" pitchFamily="50" charset="-128"/>
                          <a:ea typeface="Meiryo UI" pitchFamily="50" charset="-128"/>
                          <a:cs typeface="Meiryo UI" pitchFamily="50" charset="-128"/>
                        </a:rPr>
                        <a:t>税、譲与税</a:t>
                      </a:r>
                      <a:r>
                        <a:rPr lang="ja-JP" altLang="en-US" sz="1000" b="0" i="0" u="none" strike="noStrike" dirty="0" err="1"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税交付金</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8,339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285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地方交付税・</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臨時財政対策債</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838</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374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164">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A1</a:t>
                      </a:r>
                      <a:r>
                        <a:rPr lang="ja-JP" altLang="en-US" sz="1000" b="0" i="0" u="none" strike="noStrike" dirty="0">
                          <a:solidFill>
                            <a:srgbClr val="000000"/>
                          </a:solidFill>
                          <a:latin typeface="Meiryo UI" pitchFamily="50" charset="-128"/>
                          <a:ea typeface="Meiryo UI" pitchFamily="50" charset="-128"/>
                          <a:cs typeface="Meiryo UI" pitchFamily="50" charset="-128"/>
                        </a:rPr>
                        <a:t>　</a:t>
                      </a:r>
                      <a:r>
                        <a:rPr lang="ja-JP" altLang="en-US" sz="1000" b="0" i="0" u="none" strike="noStrike" dirty="0" smtClean="0">
                          <a:solidFill>
                            <a:srgbClr val="000000"/>
                          </a:solidFill>
                          <a:latin typeface="Meiryo UI" pitchFamily="50" charset="-128"/>
                          <a:ea typeface="Meiryo UI" pitchFamily="50" charset="-128"/>
                          <a:cs typeface="Meiryo UI" pitchFamily="50" charset="-128"/>
                        </a:rPr>
                        <a:t>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38164423"/>
              </p:ext>
            </p:extLst>
          </p:nvPr>
        </p:nvGraphicFramePr>
        <p:xfrm>
          <a:off x="194472" y="3361932"/>
          <a:ext cx="9612000" cy="2096270"/>
        </p:xfrm>
        <a:graphic>
          <a:graphicData uri="http://schemas.openxmlformats.org/drawingml/2006/table">
            <a:tbl>
              <a:tblPr/>
              <a:tblGrid>
                <a:gridCol w="118478"/>
                <a:gridCol w="118478"/>
                <a:gridCol w="1497236"/>
                <a:gridCol w="492363"/>
                <a:gridCol w="492363"/>
                <a:gridCol w="492363"/>
                <a:gridCol w="492363"/>
                <a:gridCol w="492363"/>
                <a:gridCol w="492363"/>
                <a:gridCol w="492363"/>
                <a:gridCol w="492363"/>
                <a:gridCol w="492363"/>
                <a:gridCol w="492363"/>
                <a:gridCol w="492363"/>
                <a:gridCol w="492363"/>
                <a:gridCol w="492363"/>
                <a:gridCol w="492363"/>
                <a:gridCol w="492363"/>
                <a:gridCol w="492363"/>
              </a:tblGrid>
              <a:tr h="233670">
                <a:tc gridSpan="5">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smtClean="0">
                          <a:solidFill>
                            <a:srgbClr val="000000"/>
                          </a:solidFill>
                          <a:latin typeface="Meiryo UI" pitchFamily="50" charset="-128"/>
                          <a:ea typeface="Meiryo UI" pitchFamily="50" charset="-128"/>
                          <a:cs typeface="Meiryo UI" pitchFamily="50" charset="-128"/>
                        </a:rPr>
                        <a:t>（ケース２）財政収支推計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A2</a:t>
                      </a:r>
                      <a:endParaRPr lang="ja-JP" altLang="en-US" sz="1050" b="1"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w="12700" cap="flat" cmpd="sng" algn="ctr">
                      <a:solidFill>
                        <a:schemeClr val="bg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194725">
                <a:tc gridSpan="3">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194725">
                <a:tc rowSpan="7">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歳出　ア</a:t>
                      </a:r>
                    </a:p>
                  </a:txBody>
                  <a:tcPr marL="39000" marR="0"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9,262</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3">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vert="eaVert"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人件費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2,656</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公債費・財務</a:t>
                      </a:r>
                      <a:r>
                        <a:rPr lang="ja-JP" altLang="en-US" sz="1000" b="0" i="0" u="none" strike="noStrike" dirty="0" smtClean="0">
                          <a:solidFill>
                            <a:srgbClr val="000000"/>
                          </a:solidFill>
                          <a:latin typeface="Meiryo UI" pitchFamily="50" charset="-128"/>
                          <a:ea typeface="Meiryo UI" pitchFamily="50" charset="-128"/>
                          <a:cs typeface="Meiryo UI" pitchFamily="50" charset="-128"/>
                        </a:rPr>
                        <a:t>リスク</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1,991</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4,615</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4,696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歳入　イ</a:t>
                      </a:r>
                    </a:p>
                  </a:txBody>
                  <a:tcPr marL="39000" marR="0" marT="0" marB="0" anchor="ct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9,208</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9,119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a:t>
                      </a:r>
                      <a:r>
                        <a:rPr lang="zh-CN" altLang="en-US" sz="1000" b="0" i="0" u="none" strike="noStrike" dirty="0" smtClean="0">
                          <a:solidFill>
                            <a:srgbClr val="000000"/>
                          </a:solidFill>
                          <a:latin typeface="Meiryo UI" pitchFamily="50" charset="-128"/>
                          <a:ea typeface="Meiryo UI" pitchFamily="50" charset="-128"/>
                          <a:cs typeface="Meiryo UI" pitchFamily="50" charset="-128"/>
                        </a:rPr>
                        <a:t>税、譲与税</a:t>
                      </a:r>
                      <a:r>
                        <a:rPr lang="ja-JP" altLang="en-US" sz="1000" b="0" i="0" u="none" strike="noStrike" dirty="0" err="1" smtClean="0">
                          <a:solidFill>
                            <a:srgbClr val="000000"/>
                          </a:solidFill>
                          <a:latin typeface="Meiryo UI" pitchFamily="50" charset="-128"/>
                          <a:ea typeface="Meiryo UI" pitchFamily="50" charset="-128"/>
                          <a:cs typeface="Meiryo UI" pitchFamily="50" charset="-128"/>
                        </a:rPr>
                        <a:t>、</a:t>
                      </a:r>
                      <a:r>
                        <a:rPr lang="ja-JP" altLang="en-US" sz="1000" b="0" i="0" u="none" strike="noStrike" dirty="0" smtClean="0">
                          <a:solidFill>
                            <a:srgbClr val="000000"/>
                          </a:solidFill>
                          <a:latin typeface="Meiryo UI" pitchFamily="50" charset="-128"/>
                          <a:ea typeface="Meiryo UI" pitchFamily="50" charset="-128"/>
                          <a:cs typeface="Meiryo UI" pitchFamily="50" charset="-128"/>
                        </a:rPr>
                        <a:t>税交付金</a:t>
                      </a:r>
                      <a:r>
                        <a:rPr lang="zh-CN" altLang="en-US" sz="1000" b="0" i="0" u="none" strike="noStrike" dirty="0" smtClean="0">
                          <a:solidFill>
                            <a:srgbClr val="000000"/>
                          </a:solidFill>
                          <a:latin typeface="Meiryo UI" pitchFamily="50" charset="-128"/>
                          <a:ea typeface="Meiryo UI" pitchFamily="50" charset="-128"/>
                          <a:cs typeface="Meiryo UI" pitchFamily="50" charset="-128"/>
                        </a:rPr>
                        <a:t>等</a:t>
                      </a:r>
                      <a:endParaRPr lang="zh-CN"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8,339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8,423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8,543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761">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地方交付税・</a:t>
                      </a:r>
                      <a:endParaRPr lang="en-US" altLang="ja-JP" sz="1000" b="0" i="0" u="none" strike="noStrike" dirty="0" smtClean="0">
                        <a:solidFill>
                          <a:srgbClr val="000000"/>
                        </a:solidFill>
                        <a:latin typeface="Meiryo UI" pitchFamily="50" charset="-128"/>
                        <a:ea typeface="Meiryo UI" pitchFamily="50" charset="-128"/>
                        <a:cs typeface="Meiryo UI" pitchFamily="50" charset="-128"/>
                      </a:endParaRPr>
                    </a:p>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臨時財政対策債</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869</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25">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財政収支推計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A2</a:t>
                      </a:r>
                      <a:r>
                        <a:rPr lang="ja-JP" altLang="en-US" sz="1000" b="0" i="0" u="none" strike="noStrike" dirty="0" smtClean="0">
                          <a:solidFill>
                            <a:srgbClr val="000000"/>
                          </a:solidFill>
                          <a:latin typeface="Meiryo UI" pitchFamily="50" charset="-128"/>
                          <a:ea typeface="Meiryo UI" pitchFamily="50" charset="-128"/>
                          <a:cs typeface="Meiryo UI" pitchFamily="50" charset="-128"/>
                        </a:rPr>
                        <a:t>　イーア</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
        <p:nvSpPr>
          <p:cNvPr id="10" name="テキスト ボックス 9"/>
          <p:cNvSpPr txBox="1"/>
          <p:nvPr/>
        </p:nvSpPr>
        <p:spPr>
          <a:xfrm>
            <a:off x="23695" y="325408"/>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（３）財政シミュレーション計数表</a:t>
            </a:r>
            <a:endParaRPr lang="en-US" altLang="ja-JP" sz="2000" b="1"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3442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68" y="174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　</a:t>
            </a:r>
          </a:p>
        </p:txBody>
      </p:sp>
      <p:graphicFrame>
        <p:nvGraphicFramePr>
          <p:cNvPr id="8" name="表 7"/>
          <p:cNvGraphicFramePr>
            <a:graphicFrameLocks noGrp="1"/>
          </p:cNvGraphicFramePr>
          <p:nvPr>
            <p:extLst>
              <p:ext uri="{D42A27DB-BD31-4B8C-83A1-F6EECF244321}">
                <p14:modId xmlns:p14="http://schemas.microsoft.com/office/powerpoint/2010/main" val="2735287596"/>
              </p:ext>
            </p:extLst>
          </p:nvPr>
        </p:nvGraphicFramePr>
        <p:xfrm>
          <a:off x="200468" y="516780"/>
          <a:ext cx="9538934" cy="3902744"/>
        </p:xfrm>
        <a:graphic>
          <a:graphicData uri="http://schemas.openxmlformats.org/drawingml/2006/table">
            <a:tbl>
              <a:tblPr/>
              <a:tblGrid>
                <a:gridCol w="73420"/>
                <a:gridCol w="73420"/>
                <a:gridCol w="1066952"/>
                <a:gridCol w="1468246"/>
                <a:gridCol w="428556"/>
                <a:gridCol w="428556"/>
                <a:gridCol w="428556"/>
                <a:gridCol w="428556"/>
                <a:gridCol w="428556"/>
                <a:gridCol w="428556"/>
                <a:gridCol w="428556"/>
                <a:gridCol w="428556"/>
                <a:gridCol w="428556"/>
                <a:gridCol w="428556"/>
                <a:gridCol w="428556"/>
                <a:gridCol w="428556"/>
                <a:gridCol w="428556"/>
                <a:gridCol w="428556"/>
                <a:gridCol w="428556"/>
                <a:gridCol w="428556"/>
              </a:tblGrid>
              <a:tr h="174703">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改革効果額（未反映額）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B</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74208">
                <a:tc gridSpan="3">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209049">
                <a:tc rowSpan="16">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ctr"/>
                      <a:r>
                        <a:rPr lang="en-US" altLang="ja-JP" sz="1000" b="0" i="0" u="none" strike="noStrike" dirty="0" smtClean="0">
                          <a:solidFill>
                            <a:srgbClr val="000000"/>
                          </a:solidFill>
                          <a:latin typeface="Meiryo UI" pitchFamily="50" charset="-128"/>
                          <a:ea typeface="Meiryo UI" pitchFamily="50" charset="-128"/>
                          <a:cs typeface="Meiryo UI" pitchFamily="50" charset="-128"/>
                        </a:rPr>
                        <a:t>AB</a:t>
                      </a:r>
                      <a:r>
                        <a:rPr lang="ja-JP" altLang="en-US" sz="1000" b="0" i="0" u="none" strike="noStrike" dirty="0" smtClean="0">
                          <a:solidFill>
                            <a:srgbClr val="000000"/>
                          </a:solidFill>
                          <a:latin typeface="Meiryo UI" pitchFamily="50" charset="-128"/>
                          <a:ea typeface="Meiryo UI" pitchFamily="50" charset="-128"/>
                          <a:cs typeface="Meiryo UI" pitchFamily="50" charset="-128"/>
                        </a:rPr>
                        <a:t>項目</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09049">
                <a:tc vMerge="1">
                  <a:txBody>
                    <a:bodyPr/>
                    <a:lstStyle/>
                    <a:p>
                      <a:endParaRPr kumimoji="1" lang="ja-JP" altLang="en-US"/>
                    </a:p>
                  </a:txBody>
                  <a:tcPr/>
                </a:tc>
                <a:tc rowSpan="9">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地下鉄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一般廃棄物</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バス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下水道</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港湾</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産業技術総合研究所・工業研究所</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公衆衛生研究所・環境科学研究所</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v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▲地方交付税の減額等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市政改革プラン</a:t>
                      </a:r>
                      <a:r>
                        <a:rPr lang="en-US" altLang="ja-JP" sz="1000" b="0" i="0" u="none" strike="noStrike" dirty="0" smtClean="0">
                          <a:solidFill>
                            <a:srgbClr val="000000"/>
                          </a:solidFill>
                          <a:latin typeface="Meiryo UI" pitchFamily="50" charset="-128"/>
                          <a:ea typeface="Meiryo UI" pitchFamily="50" charset="-128"/>
                          <a:cs typeface="Meiryo UI" pitchFamily="50" charset="-128"/>
                        </a:rPr>
                        <a:t>H30</a:t>
                      </a:r>
                      <a:r>
                        <a:rPr lang="ja-JP" altLang="en-US" sz="1000" b="0" i="0" u="none" strike="noStrike" dirty="0" smtClean="0">
                          <a:solidFill>
                            <a:srgbClr val="000000"/>
                          </a:solidFill>
                          <a:latin typeface="Meiryo UI" pitchFamily="50" charset="-128"/>
                          <a:ea typeface="Meiryo UI" pitchFamily="50" charset="-128"/>
                          <a:cs typeface="Meiryo UI" pitchFamily="50" charset="-128"/>
                        </a:rPr>
                        <a:t>年度以降見込分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tcPr>
                </a:tc>
                <a:tc gridSpan="2">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プール管理</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スポーツセンター管理運営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委託老人福祉センター</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子育て活動支援事業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vMerge="1">
                  <a:txBody>
                    <a:bodyPr/>
                    <a:lstStyle/>
                    <a:p>
                      <a:endParaRPr kumimoji="1" lang="ja-JP" altLang="en-US"/>
                    </a:p>
                  </a:txBody>
                  <a:tcPr/>
                </a:tc>
                <a:tc>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（屋内）プール管理運営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049">
                <a:tc gridSpan="4">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改革効果額（未反映分）</a:t>
                      </a:r>
                      <a:r>
                        <a:rPr lang="en-US" altLang="ja-JP" sz="1000" b="0" i="0" u="none" strike="noStrike" dirty="0" smtClean="0">
                          <a:solidFill>
                            <a:srgbClr val="000000"/>
                          </a:solidFill>
                          <a:latin typeface="Meiryo UI" pitchFamily="50" charset="-128"/>
                          <a:ea typeface="Meiryo UI" pitchFamily="50" charset="-128"/>
                          <a:cs typeface="Meiryo UI" pitchFamily="50" charset="-128"/>
                        </a:rPr>
                        <a:t>B</a:t>
                      </a:r>
                      <a:r>
                        <a:rPr lang="zh-TW"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400825107"/>
              </p:ext>
            </p:extLst>
          </p:nvPr>
        </p:nvGraphicFramePr>
        <p:xfrm>
          <a:off x="200469" y="4483425"/>
          <a:ext cx="9538932" cy="551323"/>
        </p:xfrm>
        <a:graphic>
          <a:graphicData uri="http://schemas.openxmlformats.org/drawingml/2006/table">
            <a:tbl>
              <a:tblPr/>
              <a:tblGrid>
                <a:gridCol w="2670788"/>
                <a:gridCol w="429259"/>
                <a:gridCol w="429259"/>
                <a:gridCol w="429259"/>
                <a:gridCol w="429259"/>
                <a:gridCol w="429259"/>
                <a:gridCol w="429259"/>
                <a:gridCol w="429259"/>
                <a:gridCol w="429259"/>
                <a:gridCol w="429259"/>
                <a:gridCol w="429259"/>
                <a:gridCol w="429259"/>
                <a:gridCol w="429259"/>
                <a:gridCol w="429259"/>
                <a:gridCol w="429259"/>
                <a:gridCol w="429259"/>
                <a:gridCol w="429259"/>
              </a:tblGrid>
              <a:tr h="195663">
                <a:tc gridSpan="4">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組織体制の影響額</a:t>
                      </a:r>
                      <a:r>
                        <a:rPr lang="en-US" altLang="ja-JP" sz="1050" b="1" i="0" u="none" strike="noStrike" dirty="0" smtClean="0">
                          <a:solidFill>
                            <a:srgbClr val="000000"/>
                          </a:solidFill>
                          <a:latin typeface="Meiryo UI" pitchFamily="50" charset="-128"/>
                          <a:ea typeface="Meiryo UI" pitchFamily="50" charset="-128"/>
                          <a:cs typeface="Meiryo UI" pitchFamily="50" charset="-128"/>
                        </a:rPr>
                        <a:t>C</a:t>
                      </a: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5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49638">
                <a:tc>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95640">
                <a:tc>
                  <a:txBody>
                    <a:bodyPr/>
                    <a:lstStyle/>
                    <a:p>
                      <a:pPr algn="l" fontAlgn="ctr"/>
                      <a:r>
                        <a:rPr lang="ja-JP" altLang="en-US" sz="1000" b="0" i="0" u="none" strike="noStrike" dirty="0" smtClean="0">
                          <a:solidFill>
                            <a:schemeClr val="tx1"/>
                          </a:solidFill>
                          <a:latin typeface="Meiryo UI" pitchFamily="50" charset="-128"/>
                          <a:ea typeface="Meiryo UI" pitchFamily="50" charset="-128"/>
                          <a:cs typeface="Meiryo UI" pitchFamily="50" charset="-128"/>
                        </a:rPr>
                        <a:t>組織体制の影響額</a:t>
                      </a:r>
                      <a:r>
                        <a:rPr lang="en-US" altLang="ja-JP" sz="1000" b="0" i="0" u="none" strike="noStrike" dirty="0" smtClean="0">
                          <a:solidFill>
                            <a:schemeClr val="tx1"/>
                          </a:solidFill>
                          <a:latin typeface="Meiryo UI" pitchFamily="50" charset="-128"/>
                          <a:ea typeface="Meiryo UI" pitchFamily="50" charset="-128"/>
                          <a:cs typeface="Meiryo UI" pitchFamily="50" charset="-128"/>
                        </a:rPr>
                        <a:t>C</a:t>
                      </a:r>
                      <a:endParaRPr lang="ja-JP" altLang="en-US" sz="1000" b="0" i="0" u="none" strike="noStrike" dirty="0">
                        <a:solidFill>
                          <a:schemeClr val="tx1"/>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242882883"/>
              </p:ext>
            </p:extLst>
          </p:nvPr>
        </p:nvGraphicFramePr>
        <p:xfrm>
          <a:off x="200471" y="5102598"/>
          <a:ext cx="9538932" cy="1661043"/>
        </p:xfrm>
        <a:graphic>
          <a:graphicData uri="http://schemas.openxmlformats.org/drawingml/2006/table">
            <a:tbl>
              <a:tblPr/>
              <a:tblGrid>
                <a:gridCol w="73848"/>
                <a:gridCol w="85307"/>
                <a:gridCol w="2502865"/>
                <a:gridCol w="434326"/>
                <a:gridCol w="425288"/>
                <a:gridCol w="429807"/>
                <a:gridCol w="429807"/>
                <a:gridCol w="429807"/>
                <a:gridCol w="429807"/>
                <a:gridCol w="429807"/>
                <a:gridCol w="429807"/>
                <a:gridCol w="429807"/>
                <a:gridCol w="429807"/>
                <a:gridCol w="429807"/>
                <a:gridCol w="429807"/>
                <a:gridCol w="429807"/>
                <a:gridCol w="429807"/>
                <a:gridCol w="429807"/>
                <a:gridCol w="429807"/>
              </a:tblGrid>
              <a:tr h="198014">
                <a:tc gridSpan="3">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50" b="1" i="0" u="none" strike="noStrike" dirty="0" smtClean="0">
                          <a:solidFill>
                            <a:srgbClr val="000000"/>
                          </a:solidFill>
                          <a:latin typeface="Meiryo UI" pitchFamily="50" charset="-128"/>
                          <a:ea typeface="Meiryo UI" pitchFamily="50" charset="-128"/>
                          <a:cs typeface="Meiryo UI" pitchFamily="50" charset="-128"/>
                        </a:rPr>
                        <a:t>D</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の</a:t>
                      </a:r>
                      <a:r>
                        <a:rPr lang="ja-JP" altLang="en-US" sz="1050" b="1" i="0" u="none" strike="noStrike" dirty="0">
                          <a:solidFill>
                            <a:srgbClr val="000000"/>
                          </a:solidFill>
                          <a:latin typeface="Meiryo UI" pitchFamily="50" charset="-128"/>
                          <a:ea typeface="Meiryo UI" pitchFamily="50" charset="-128"/>
                          <a:cs typeface="Meiryo UI" pitchFamily="50" charset="-128"/>
                        </a:rPr>
                        <a:t>内訳</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1050" dirty="0"/>
                    </a:p>
                  </a:txBody>
                  <a:tcPr marL="0" marR="0" marT="0" marB="0" anchor="ctr">
                    <a:lnL>
                      <a:noFill/>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smtClean="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181260">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en-US" sz="900" b="1" i="0" u="none" strike="noStrike" dirty="0" smtClean="0">
                          <a:solidFill>
                            <a:schemeClr val="bg1"/>
                          </a:solidFill>
                          <a:latin typeface="Meiryo UI" pitchFamily="50" charset="-128"/>
                          <a:ea typeface="Meiryo UI" pitchFamily="50" charset="-128"/>
                          <a:cs typeface="Meiryo UI" pitchFamily="50" charset="-128"/>
                        </a:rPr>
                        <a:t>３</a:t>
                      </a:r>
                      <a:r>
                        <a:rPr lang="ja-JP" altLang="en-US" sz="900" b="1" i="0" u="none" strike="noStrike" dirty="0" smtClean="0">
                          <a:solidFill>
                            <a:schemeClr val="bg1"/>
                          </a:solidFill>
                          <a:latin typeface="Meiryo UI" pitchFamily="50" charset="-128"/>
                          <a:ea typeface="Meiryo UI" pitchFamily="50" charset="-128"/>
                          <a:cs typeface="Meiryo UI" pitchFamily="50" charset="-128"/>
                        </a:rPr>
                        <a:t>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smtClean="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smtClean="0">
                          <a:solidFill>
                            <a:schemeClr val="bg1"/>
                          </a:solidFill>
                          <a:latin typeface="Meiryo UI" pitchFamily="50" charset="-128"/>
                          <a:ea typeface="Meiryo UI" pitchFamily="50" charset="-128"/>
                          <a:cs typeface="Meiryo UI" pitchFamily="50" charset="-128"/>
                        </a:rPr>
                        <a:t>Ｈ４</a:t>
                      </a:r>
                      <a:r>
                        <a:rPr lang="ja-JP" altLang="en-US" sz="900" b="1" i="0" u="none" strike="noStrike" dirty="0" smtClean="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smtClean="0">
                          <a:solidFill>
                            <a:schemeClr val="bg1"/>
                          </a:solidFill>
                          <a:latin typeface="Meiryo UI" pitchFamily="50" charset="-128"/>
                          <a:ea typeface="Meiryo UI" pitchFamily="50" charset="-128"/>
                          <a:cs typeface="Meiryo UI" pitchFamily="50" charset="-128"/>
                        </a:rPr>
                        <a:t>H</a:t>
                      </a:r>
                      <a:r>
                        <a:rPr lang="ja-JP" altLang="en-US" sz="900" b="1" i="0" u="none" strike="noStrike" dirty="0" smtClean="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r h="183418">
                <a:tc rowSpan="6">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イニシャルコスト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83418">
                <a:tc vMerge="1">
                  <a:txBody>
                    <a:bodyPr/>
                    <a:lstStyle/>
                    <a:p>
                      <a:endParaRPr kumimoji="1" lang="ja-JP" altLang="en-US"/>
                    </a:p>
                  </a:txBody>
                  <a:tcPr/>
                </a:tc>
                <a:tc rowSpan="3">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000" b="0" i="0" u="none" strike="noStrike" dirty="0" smtClean="0">
                          <a:solidFill>
                            <a:srgbClr val="000000"/>
                          </a:solidFill>
                          <a:latin typeface="Meiryo UI" pitchFamily="50" charset="-128"/>
                          <a:ea typeface="Meiryo UI" pitchFamily="50" charset="-128"/>
                          <a:cs typeface="Meiryo UI" pitchFamily="50" charset="-128"/>
                        </a:rPr>
                        <a:t>庁舎改修経費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システム改修経費</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41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その他経費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418">
                <a:tc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ランニングコスト</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192050">
                <a:tc vMerge="1">
                  <a:txBody>
                    <a:bodyPr/>
                    <a:lstStyle/>
                    <a:p>
                      <a:endParaRPr kumimoji="1" lang="ja-JP" altLang="en-US"/>
                    </a:p>
                  </a:txBody>
                  <a:tcPr/>
                </a:tc>
                <a:tc>
                  <a:txBody>
                    <a:bodyPr/>
                    <a:lstStyle/>
                    <a:p>
                      <a:pPr algn="ctr" fontAlgn="ctr"/>
                      <a:r>
                        <a:rPr lang="ja-JP" altLang="en-US" sz="1050" b="0" i="0" u="none" strike="noStrike">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システム運用経費</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629">
                <a:tc gridSpan="3">
                  <a:txBody>
                    <a:bodyPr/>
                    <a:lstStyle/>
                    <a:p>
                      <a:pPr algn="l"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設置コスト</a:t>
                      </a:r>
                      <a:r>
                        <a:rPr lang="en-US" altLang="ja-JP" sz="1000" b="0" i="0" u="none" strike="noStrike" dirty="0" smtClean="0">
                          <a:solidFill>
                            <a:srgbClr val="000000"/>
                          </a:solidFill>
                          <a:latin typeface="Meiryo UI" pitchFamily="50" charset="-128"/>
                          <a:ea typeface="Meiryo UI" pitchFamily="50" charset="-128"/>
                          <a:cs typeface="Meiryo UI" pitchFamily="50" charset="-128"/>
                        </a:rPr>
                        <a:t>D</a:t>
                      </a:r>
                      <a:r>
                        <a:rPr lang="ja-JP" altLang="en-US" sz="1000" b="0" i="0" u="none" strike="noStrike" dirty="0">
                          <a:solidFill>
                            <a:srgbClr val="000000"/>
                          </a:solidFill>
                          <a:latin typeface="Meiryo UI" pitchFamily="50" charset="-128"/>
                          <a:ea typeface="Meiryo UI" pitchFamily="50" charset="-128"/>
                          <a:cs typeface="Meiryo UI" pitchFamily="50" charset="-128"/>
                        </a:rPr>
                        <a:t>　計</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r>
            </a:tbl>
          </a:graphicData>
        </a:graphic>
      </p:graphicFrame>
      <p:sp>
        <p:nvSpPr>
          <p:cNvPr id="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0161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0606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32520" y="1772816"/>
            <a:ext cx="8640960" cy="36724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本資料は</a:t>
            </a:r>
            <a:r>
              <a:rPr lang="ja-JP" altLang="en-US" sz="1600" dirty="0" smtClean="0">
                <a:solidFill>
                  <a:schemeClr val="tx1"/>
                </a:solidFill>
                <a:latin typeface="Meiryo UI" pitchFamily="50" charset="-128"/>
                <a:ea typeface="Meiryo UI" pitchFamily="50" charset="-128"/>
                <a:cs typeface="Meiryo UI" pitchFamily="50" charset="-128"/>
              </a:rPr>
              <a:t>、第</a:t>
            </a:r>
            <a:r>
              <a:rPr lang="en-US" altLang="ja-JP" sz="1600" dirty="0" smtClean="0">
                <a:solidFill>
                  <a:schemeClr val="tx1"/>
                </a:solidFill>
                <a:latin typeface="Meiryo UI" pitchFamily="50" charset="-128"/>
                <a:ea typeface="Meiryo UI" pitchFamily="50" charset="-128"/>
                <a:cs typeface="Meiryo UI" pitchFamily="50" charset="-128"/>
              </a:rPr>
              <a:t>5</a:t>
            </a:r>
            <a:r>
              <a:rPr lang="ja-JP" altLang="en-US" sz="1600" dirty="0" smtClean="0">
                <a:solidFill>
                  <a:schemeClr val="tx1"/>
                </a:solidFill>
                <a:latin typeface="Meiryo UI" pitchFamily="50" charset="-128"/>
                <a:ea typeface="Meiryo UI" pitchFamily="50" charset="-128"/>
                <a:cs typeface="Meiryo UI" pitchFamily="50" charset="-128"/>
              </a:rPr>
              <a:t>回大都市</a:t>
            </a:r>
            <a:r>
              <a:rPr lang="ja-JP" altLang="en-US" sz="1600" dirty="0">
                <a:solidFill>
                  <a:schemeClr val="tx1"/>
                </a:solidFill>
                <a:latin typeface="Meiryo UI" pitchFamily="50" charset="-128"/>
                <a:ea typeface="Meiryo UI" pitchFamily="50" charset="-128"/>
                <a:cs typeface="Meiryo UI" pitchFamily="50" charset="-128"/>
              </a:rPr>
              <a:t>制度（特別区設置）協</a:t>
            </a:r>
            <a:r>
              <a:rPr lang="ja-JP" altLang="en-US" sz="1600" dirty="0" smtClean="0">
                <a:solidFill>
                  <a:schemeClr val="tx1"/>
                </a:solidFill>
                <a:latin typeface="Meiryo UI" pitchFamily="50" charset="-128"/>
                <a:ea typeface="Meiryo UI" pitchFamily="50" charset="-128"/>
                <a:cs typeface="Meiryo UI" pitchFamily="50" charset="-128"/>
              </a:rPr>
              <a:t>議会において示された、</a:t>
            </a:r>
            <a:r>
              <a:rPr lang="ja-JP" altLang="en-US" sz="1600" b="1" u="sng" dirty="0" smtClean="0">
                <a:solidFill>
                  <a:schemeClr val="tx1"/>
                </a:solidFill>
                <a:latin typeface="Meiryo UI" pitchFamily="50" charset="-128"/>
                <a:ea typeface="Meiryo UI" pitchFamily="50" charset="-128"/>
                <a:cs typeface="Meiryo UI" pitchFamily="50" charset="-128"/>
              </a:rPr>
              <a:t>総合区の協議のために財政シミュレーションが必要であるとの意見を受け、副首都推進局が推計</a:t>
            </a:r>
            <a:r>
              <a:rPr lang="ja-JP" altLang="en-US" sz="1600" dirty="0" smtClean="0">
                <a:solidFill>
                  <a:schemeClr val="tx1"/>
                </a:solidFill>
                <a:latin typeface="Meiryo UI" pitchFamily="50" charset="-128"/>
                <a:ea typeface="Meiryo UI" pitchFamily="50" charset="-128"/>
                <a:cs typeface="Meiryo UI" pitchFamily="50" charset="-128"/>
              </a:rPr>
              <a:t>したもの</a:t>
            </a:r>
            <a:endParaRPr lang="en-US" altLang="ja-JP" sz="1600" dirty="0" smtClean="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推計</a:t>
            </a:r>
            <a:r>
              <a:rPr lang="ja-JP" altLang="en-US" sz="1600" dirty="0">
                <a:solidFill>
                  <a:schemeClr val="tx1"/>
                </a:solidFill>
                <a:latin typeface="Meiryo UI" pitchFamily="50" charset="-128"/>
                <a:ea typeface="Meiryo UI" pitchFamily="50" charset="-128"/>
                <a:cs typeface="Meiryo UI" pitchFamily="50" charset="-128"/>
              </a:rPr>
              <a:t>にあたっては</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u="sng" dirty="0" smtClean="0">
                <a:solidFill>
                  <a:schemeClr val="tx1"/>
                </a:solidFill>
                <a:latin typeface="Meiryo UI" pitchFamily="50" charset="-128"/>
                <a:ea typeface="Meiryo UI" pitchFamily="50" charset="-128"/>
                <a:cs typeface="Meiryo UI" pitchFamily="50" charset="-128"/>
              </a:rPr>
              <a:t>大阪市の財政に関する将来推計の数値</a:t>
            </a:r>
            <a:r>
              <a:rPr lang="ja-JP" altLang="en-US" sz="1600" dirty="0" smtClean="0">
                <a:solidFill>
                  <a:schemeClr val="tx1"/>
                </a:solidFill>
                <a:latin typeface="Meiryo UI" pitchFamily="50" charset="-128"/>
                <a:ea typeface="Meiryo UI" pitchFamily="50" charset="-128"/>
                <a:cs typeface="Meiryo UI" pitchFamily="50" charset="-128"/>
              </a:rPr>
              <a:t>に、「総合区</a:t>
            </a:r>
            <a:r>
              <a:rPr lang="ja-JP" altLang="en-US" sz="1600" dirty="0">
                <a:solidFill>
                  <a:schemeClr val="tx1"/>
                </a:solidFill>
                <a:latin typeface="Meiryo UI" pitchFamily="50" charset="-128"/>
                <a:ea typeface="Meiryo UI" pitchFamily="50" charset="-128"/>
                <a:cs typeface="Meiryo UI" pitchFamily="50" charset="-128"/>
              </a:rPr>
              <a:t>（素案</a:t>
            </a:r>
            <a:r>
              <a:rPr lang="ja-JP" altLang="en-US" sz="1600" dirty="0" smtClean="0">
                <a:solidFill>
                  <a:schemeClr val="tx1"/>
                </a:solidFill>
                <a:latin typeface="Meiryo UI" pitchFamily="50" charset="-128"/>
                <a:ea typeface="Meiryo UI" pitchFamily="50" charset="-128"/>
                <a:cs typeface="Meiryo UI" pitchFamily="50" charset="-128"/>
              </a:rPr>
              <a:t>）」で</a:t>
            </a:r>
            <a:r>
              <a:rPr lang="ja-JP" altLang="en-US" sz="1600" dirty="0">
                <a:solidFill>
                  <a:schemeClr val="tx1"/>
                </a:solidFill>
                <a:latin typeface="Meiryo UI" pitchFamily="50" charset="-128"/>
                <a:ea typeface="Meiryo UI" pitchFamily="50" charset="-128"/>
                <a:cs typeface="Meiryo UI" pitchFamily="50" charset="-128"/>
              </a:rPr>
              <a:t>お示しした制度設計案をもとに</a:t>
            </a:r>
            <a:r>
              <a:rPr lang="ja-JP" altLang="en-US" sz="1600" dirty="0" smtClean="0">
                <a:solidFill>
                  <a:schemeClr val="tx1"/>
                </a:solidFill>
                <a:latin typeface="Meiryo UI" pitchFamily="50" charset="-128"/>
                <a:ea typeface="Meiryo UI" pitchFamily="50" charset="-128"/>
                <a:cs typeface="Meiryo UI" pitchFamily="50" charset="-128"/>
              </a:rPr>
              <a:t>、これに反映</a:t>
            </a:r>
            <a:r>
              <a:rPr lang="ja-JP" altLang="en-US" sz="1600" dirty="0">
                <a:solidFill>
                  <a:schemeClr val="tx1"/>
                </a:solidFill>
                <a:latin typeface="Meiryo UI" pitchFamily="50" charset="-128"/>
                <a:ea typeface="Meiryo UI" pitchFamily="50" charset="-128"/>
                <a:cs typeface="Meiryo UI" pitchFamily="50" charset="-128"/>
              </a:rPr>
              <a:t>されていない</a:t>
            </a:r>
            <a:r>
              <a:rPr lang="ja-JP" altLang="en-US" sz="1600" b="1" u="sng" dirty="0">
                <a:solidFill>
                  <a:schemeClr val="tx1"/>
                </a:solidFill>
                <a:latin typeface="Meiryo UI" pitchFamily="50" charset="-128"/>
                <a:ea typeface="Meiryo UI" pitchFamily="50" charset="-128"/>
                <a:cs typeface="Meiryo UI" pitchFamily="50" charset="-128"/>
              </a:rPr>
              <a:t>改革効果</a:t>
            </a:r>
            <a:r>
              <a:rPr lang="ja-JP" altLang="en-US" sz="1600" b="1" u="sng" dirty="0" smtClean="0">
                <a:solidFill>
                  <a:schemeClr val="tx1"/>
                </a:solidFill>
                <a:latin typeface="Meiryo UI" pitchFamily="50" charset="-128"/>
                <a:ea typeface="Meiryo UI" pitchFamily="50" charset="-128"/>
                <a:cs typeface="Meiryo UI" pitchFamily="50" charset="-128"/>
              </a:rPr>
              <a:t>額（未反映分）・組織体制の影響額（人件費）・総合区</a:t>
            </a:r>
            <a:r>
              <a:rPr lang="ja-JP" altLang="en-US" sz="1600" b="1" u="sng" dirty="0">
                <a:solidFill>
                  <a:schemeClr val="tx1"/>
                </a:solidFill>
                <a:latin typeface="Meiryo UI" pitchFamily="50" charset="-128"/>
                <a:ea typeface="Meiryo UI" pitchFamily="50" charset="-128"/>
                <a:cs typeface="Meiryo UI" pitchFamily="50" charset="-128"/>
              </a:rPr>
              <a:t>設置に伴う</a:t>
            </a:r>
            <a:r>
              <a:rPr lang="ja-JP" altLang="en-US" sz="1600" b="1" u="sng" dirty="0" smtClean="0">
                <a:solidFill>
                  <a:schemeClr val="tx1"/>
                </a:solidFill>
                <a:latin typeface="Meiryo UI" pitchFamily="50" charset="-128"/>
                <a:ea typeface="Meiryo UI" pitchFamily="50" charset="-128"/>
                <a:cs typeface="Meiryo UI" pitchFamily="50" charset="-128"/>
              </a:rPr>
              <a:t>コストを</a:t>
            </a:r>
            <a:r>
              <a:rPr lang="ja-JP" altLang="en-US" sz="1600" b="1" u="sng" dirty="0">
                <a:solidFill>
                  <a:schemeClr val="tx1"/>
                </a:solidFill>
                <a:latin typeface="Meiryo UI" pitchFamily="50" charset="-128"/>
                <a:ea typeface="Meiryo UI" pitchFamily="50" charset="-128"/>
                <a:cs typeface="Meiryo UI" pitchFamily="50" charset="-128"/>
              </a:rPr>
              <a:t>加味</a:t>
            </a:r>
            <a:r>
              <a:rPr lang="ja-JP" altLang="en-US" sz="1600" dirty="0" smtClean="0">
                <a:solidFill>
                  <a:schemeClr val="tx1"/>
                </a:solidFill>
                <a:latin typeface="Meiryo UI" pitchFamily="50" charset="-128"/>
                <a:ea typeface="Meiryo UI" pitchFamily="50" charset="-128"/>
                <a:cs typeface="Meiryo UI" pitchFamily="50" charset="-128"/>
              </a:rPr>
              <a:t>した</a:t>
            </a:r>
            <a:endParaRPr lang="en-US" altLang="ja-JP" sz="1600" dirty="0" smtClean="0">
              <a:solidFill>
                <a:schemeClr val="tx1"/>
              </a:solidFill>
              <a:latin typeface="Meiryo UI" pitchFamily="50" charset="-128"/>
              <a:ea typeface="Meiryo UI" pitchFamily="50" charset="-128"/>
              <a:cs typeface="Meiryo UI" pitchFamily="50" charset="-128"/>
            </a:endParaRPr>
          </a:p>
          <a:p>
            <a:pPr fontAlgn="auto">
              <a:spcBef>
                <a:spcPts val="120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府市連携にかかる改革を今後とも継続的に進めていくためには、大阪府・大阪市間の協議・調整に</a:t>
            </a:r>
            <a:r>
              <a:rPr lang="en-US" altLang="ja-JP" sz="1600" dirty="0">
                <a:solidFill>
                  <a:schemeClr val="tx1"/>
                </a:solidFill>
                <a:latin typeface="Meiryo UI" pitchFamily="50" charset="-128"/>
                <a:ea typeface="Meiryo UI" pitchFamily="50" charset="-128"/>
                <a:cs typeface="Meiryo UI" pitchFamily="50" charset="-128"/>
              </a:rPr>
              <a:t/>
            </a:r>
            <a:br>
              <a:rPr lang="en-US" altLang="ja-JP" sz="1600" dirty="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より、広域行政に係る方針を統一する必要がある</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なお、本資料</a:t>
            </a:r>
            <a:r>
              <a:rPr lang="ja-JP" altLang="en-US" sz="1600" dirty="0" smtClean="0">
                <a:solidFill>
                  <a:schemeClr val="tx1"/>
                </a:solidFill>
                <a:latin typeface="Meiryo UI" pitchFamily="50" charset="-128"/>
                <a:ea typeface="Meiryo UI" pitchFamily="50" charset="-128"/>
                <a:cs typeface="Meiryo UI" pitchFamily="50" charset="-128"/>
              </a:rPr>
              <a:t>で示した財政推計は、現時点で把握できる数値</a:t>
            </a:r>
            <a:r>
              <a:rPr lang="ja-JP" altLang="en-US" sz="1600" dirty="0">
                <a:solidFill>
                  <a:schemeClr val="tx1"/>
                </a:solidFill>
                <a:latin typeface="Meiryo UI" pitchFamily="50" charset="-128"/>
                <a:ea typeface="Meiryo UI" pitchFamily="50" charset="-128"/>
                <a:cs typeface="Meiryo UI" pitchFamily="50" charset="-128"/>
              </a:rPr>
              <a:t>を基に一定の前提条件をおいたうえで行った極めて粗い試算であり、</a:t>
            </a:r>
            <a:r>
              <a:rPr lang="ja-JP" altLang="en-US" sz="1600" dirty="0" smtClean="0">
                <a:solidFill>
                  <a:schemeClr val="tx1"/>
                </a:solidFill>
                <a:latin typeface="Meiryo UI" pitchFamily="50" charset="-128"/>
                <a:ea typeface="Meiryo UI" pitchFamily="50" charset="-128"/>
                <a:cs typeface="Meiryo UI" pitchFamily="50" charset="-128"/>
              </a:rPr>
              <a:t>今後</a:t>
            </a:r>
            <a:r>
              <a:rPr lang="ja-JP" altLang="en-US" sz="1600" dirty="0">
                <a:solidFill>
                  <a:schemeClr val="tx1"/>
                </a:solidFill>
                <a:latin typeface="Meiryo UI" pitchFamily="50" charset="-128"/>
                <a:ea typeface="Meiryo UI" pitchFamily="50" charset="-128"/>
                <a:cs typeface="Meiryo UI" pitchFamily="50" charset="-128"/>
              </a:rPr>
              <a:t>の景気</a:t>
            </a:r>
            <a:r>
              <a:rPr lang="ja-JP" altLang="en-US" sz="1600" dirty="0" smtClean="0">
                <a:solidFill>
                  <a:schemeClr val="tx1"/>
                </a:solidFill>
                <a:latin typeface="Meiryo UI" pitchFamily="50" charset="-128"/>
                <a:ea typeface="Meiryo UI" pitchFamily="50" charset="-128"/>
                <a:cs typeface="Meiryo UI" pitchFamily="50" charset="-128"/>
              </a:rPr>
              <a:t>動向、地方</a:t>
            </a:r>
            <a:r>
              <a:rPr lang="ja-JP" altLang="en-US" sz="1600" dirty="0">
                <a:solidFill>
                  <a:schemeClr val="tx1"/>
                </a:solidFill>
                <a:latin typeface="Meiryo UI" pitchFamily="50" charset="-128"/>
                <a:ea typeface="Meiryo UI" pitchFamily="50" charset="-128"/>
                <a:cs typeface="Meiryo UI" pitchFamily="50" charset="-128"/>
              </a:rPr>
              <a:t>財政制度の</a:t>
            </a:r>
            <a:r>
              <a:rPr lang="ja-JP" altLang="en-US" sz="1600" dirty="0" smtClean="0">
                <a:solidFill>
                  <a:schemeClr val="tx1"/>
                </a:solidFill>
                <a:latin typeface="Meiryo UI" pitchFamily="50" charset="-128"/>
                <a:ea typeface="Meiryo UI" pitchFamily="50" charset="-128"/>
                <a:cs typeface="Meiryo UI" pitchFamily="50" charset="-128"/>
              </a:rPr>
              <a:t>改正や予算</a:t>
            </a:r>
            <a:r>
              <a:rPr lang="ja-JP" altLang="en-US" sz="1600" dirty="0">
                <a:solidFill>
                  <a:schemeClr val="tx1"/>
                </a:solidFill>
                <a:latin typeface="Meiryo UI" pitchFamily="50" charset="-128"/>
                <a:ea typeface="Meiryo UI" pitchFamily="50" charset="-128"/>
                <a:cs typeface="Meiryo UI" pitchFamily="50" charset="-128"/>
              </a:rPr>
              <a:t>編成等で変動する可能性もあるため、</a:t>
            </a:r>
            <a:r>
              <a:rPr lang="ja-JP" altLang="en-US" sz="1600" b="1" u="sng" dirty="0">
                <a:solidFill>
                  <a:schemeClr val="tx1"/>
                </a:solidFill>
                <a:latin typeface="Meiryo UI" pitchFamily="50" charset="-128"/>
                <a:ea typeface="Meiryo UI" pitchFamily="50" charset="-128"/>
                <a:cs typeface="Meiryo UI" pitchFamily="50" charset="-128"/>
              </a:rPr>
              <a:t>相当の幅をもって見る必要</a:t>
            </a:r>
            <a:r>
              <a:rPr lang="ja-JP" altLang="en-US" sz="1600" dirty="0">
                <a:solidFill>
                  <a:schemeClr val="tx1"/>
                </a:solidFill>
                <a:latin typeface="Meiryo UI" pitchFamily="50" charset="-128"/>
                <a:ea typeface="Meiryo UI" pitchFamily="50" charset="-128"/>
                <a:cs typeface="Meiryo UI" pitchFamily="50" charset="-128"/>
              </a:rPr>
              <a:t>が</a:t>
            </a:r>
            <a:r>
              <a:rPr lang="ja-JP" altLang="en-US" sz="1600" dirty="0" smtClean="0">
                <a:solidFill>
                  <a:schemeClr val="tx1"/>
                </a:solidFill>
                <a:latin typeface="Meiryo UI" pitchFamily="50" charset="-128"/>
                <a:ea typeface="Meiryo UI" pitchFamily="50" charset="-128"/>
                <a:cs typeface="Meiryo UI" pitchFamily="50" charset="-128"/>
              </a:rPr>
              <a:t>ある</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2" name="大かっこ 1"/>
          <p:cNvSpPr/>
          <p:nvPr/>
        </p:nvSpPr>
        <p:spPr>
          <a:xfrm>
            <a:off x="848544" y="3861048"/>
            <a:ext cx="8352928"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1" y="1772816"/>
            <a:ext cx="8856985" cy="367240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77074"/>
            <a:ext cx="8229600" cy="67213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目　　次</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15" name="正方形/長方形 14"/>
          <p:cNvSpPr/>
          <p:nvPr/>
        </p:nvSpPr>
        <p:spPr>
          <a:xfrm>
            <a:off x="549293" y="3295562"/>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シミュレーション結果</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549290" y="3450919"/>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6" name="テキスト ボックス 42"/>
          <p:cNvSpPr txBox="1">
            <a:spLocks noChangeArrowheads="1"/>
          </p:cNvSpPr>
          <p:nvPr/>
        </p:nvSpPr>
        <p:spPr bwMode="auto">
          <a:xfrm>
            <a:off x="585516" y="5590866"/>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p:txBody>
      </p:sp>
      <p:sp>
        <p:nvSpPr>
          <p:cNvPr id="37" name="正方形/長方形 36"/>
          <p:cNvSpPr/>
          <p:nvPr/>
        </p:nvSpPr>
        <p:spPr>
          <a:xfrm>
            <a:off x="560512" y="3849072"/>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smtClean="0">
                <a:solidFill>
                  <a:prstClr val="black"/>
                </a:solidFill>
                <a:latin typeface="Meiryo UI" pitchFamily="50" charset="-128"/>
                <a:ea typeface="Meiryo UI" pitchFamily="50" charset="-128"/>
                <a:cs typeface="Meiryo UI" pitchFamily="50" charset="-128"/>
              </a:rPr>
              <a:t>３</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参考資料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416496" y="4417118"/>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（１）</a:t>
            </a:r>
            <a:r>
              <a:rPr lang="en-US" altLang="ja-JP" sz="1400" dirty="0" smtClean="0">
                <a:solidFill>
                  <a:schemeClr val="tx1"/>
                </a:solidFill>
                <a:latin typeface="Meiryo UI" pitchFamily="50" charset="-128"/>
                <a:ea typeface="Meiryo UI" pitchFamily="50" charset="-128"/>
                <a:cs typeface="Meiryo UI" pitchFamily="50" charset="-128"/>
              </a:rPr>
              <a:t>AB</a:t>
            </a:r>
            <a:r>
              <a:rPr lang="ja-JP" altLang="en-US" sz="1400" dirty="0" smtClean="0">
                <a:solidFill>
                  <a:schemeClr val="tx1"/>
                </a:solidFill>
                <a:latin typeface="Meiryo UI" pitchFamily="50" charset="-128"/>
                <a:ea typeface="Meiryo UI" pitchFamily="50" charset="-128"/>
                <a:cs typeface="Meiryo UI" pitchFamily="50" charset="-128"/>
              </a:rPr>
              <a:t>項目関係の改革効果額（未反映分）の内訳</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416496" y="4674044"/>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（２）総合区設置に伴うコスト</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549293" y="2133902"/>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2000" b="1" dirty="0">
                <a:solidFill>
                  <a:prstClr val="black"/>
                </a:solidFill>
                <a:latin typeface="Meiryo UI" pitchFamily="50" charset="-128"/>
                <a:ea typeface="Meiryo UI" pitchFamily="50" charset="-128"/>
                <a:cs typeface="Meiryo UI" pitchFamily="50" charset="-128"/>
              </a:rPr>
              <a:t>１　</a:t>
            </a:r>
            <a:r>
              <a:rPr lang="ja-JP" altLang="en-US" sz="2000" b="1" dirty="0" smtClean="0">
                <a:solidFill>
                  <a:prstClr val="black"/>
                </a:solidFill>
                <a:latin typeface="Meiryo UI" pitchFamily="50" charset="-128"/>
                <a:ea typeface="Meiryo UI" pitchFamily="50" charset="-128"/>
                <a:cs typeface="Meiryo UI" pitchFamily="50" charset="-128"/>
              </a:rPr>
              <a:t>財政シミュレーションを行うにあたって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9" name="正方形/長方形 18"/>
          <p:cNvSpPr/>
          <p:nvPr/>
        </p:nvSpPr>
        <p:spPr>
          <a:xfrm>
            <a:off x="549290" y="2766699"/>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（１）財政シミュレーションの算定方式</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2792760" y="2684989"/>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a:xfrm>
            <a:off x="549290" y="3054731"/>
            <a:ext cx="7356037"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（２）財政シミュレーションの前提条件</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2" name="正方形/長方形 21"/>
          <p:cNvSpPr/>
          <p:nvPr/>
        </p:nvSpPr>
        <p:spPr>
          <a:xfrm>
            <a:off x="2792760" y="2973021"/>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２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正方形/長方形 22"/>
          <p:cNvSpPr/>
          <p:nvPr/>
        </p:nvSpPr>
        <p:spPr>
          <a:xfrm>
            <a:off x="2792760" y="3530592"/>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４</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4" name="正方形/長方形 23"/>
          <p:cNvSpPr/>
          <p:nvPr/>
        </p:nvSpPr>
        <p:spPr>
          <a:xfrm>
            <a:off x="2792760" y="440611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６</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2792760" y="4665112"/>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総財</a:t>
            </a:r>
            <a:r>
              <a:rPr lang="ja-JP" altLang="en-US" sz="1400" dirty="0">
                <a:solidFill>
                  <a:prstClr val="black"/>
                </a:solidFill>
                <a:latin typeface="Meiryo UI" pitchFamily="50" charset="-128"/>
                <a:ea typeface="Meiryo UI" pitchFamily="50" charset="-128"/>
                <a:cs typeface="Meiryo UI" pitchFamily="50" charset="-128"/>
              </a:rPr>
              <a:t>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９</a:t>
            </a:r>
            <a:r>
              <a:rPr lang="ja-JP" altLang="en-US" sz="1400" b="0" dirty="0" smtClean="0">
                <a:solidFill>
                  <a:prstClr val="black"/>
                </a:solidFill>
                <a:latin typeface="Meiryo UI" pitchFamily="50" charset="-128"/>
                <a:ea typeface="Meiryo UI" pitchFamily="50" charset="-128"/>
                <a:cs typeface="Meiryo UI" pitchFamily="50" charset="-128"/>
              </a:rPr>
              <a:t>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416496" y="4952155"/>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（３）財政シミュレーション計数表</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2792760" y="4941153"/>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b="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総財シ</a:t>
            </a: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１１</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3914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１　財政シミュレーションを行うにあたって</a:t>
            </a:r>
          </a:p>
        </p:txBody>
      </p:sp>
      <p:sp>
        <p:nvSpPr>
          <p:cNvPr id="37" name="正方形/長方形 36"/>
          <p:cNvSpPr/>
          <p:nvPr/>
        </p:nvSpPr>
        <p:spPr bwMode="auto">
          <a:xfrm>
            <a:off x="344487" y="3960643"/>
            <a:ext cx="9209481" cy="21602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この財政シミュレーションでは、</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の財政に関する将来</a:t>
            </a:r>
            <a:r>
              <a:rPr lang="ja-JP" altLang="en-US" sz="1400" dirty="0" smtClean="0">
                <a:solidFill>
                  <a:schemeClr val="tx1"/>
                </a:solidFill>
                <a:latin typeface="Meiryo UI" pitchFamily="50" charset="-128"/>
                <a:ea typeface="Meiryo UI" pitchFamily="50" charset="-128"/>
                <a:cs typeface="Meiryo UI" pitchFamily="50" charset="-128"/>
              </a:rPr>
              <a:t>推計の数値に、改革</a:t>
            </a:r>
            <a:r>
              <a:rPr lang="ja-JP" altLang="en-US" sz="1400" dirty="0">
                <a:solidFill>
                  <a:schemeClr val="tx1"/>
                </a:solidFill>
                <a:latin typeface="Meiryo UI" pitchFamily="50" charset="-128"/>
                <a:ea typeface="Meiryo UI" pitchFamily="50" charset="-128"/>
                <a:cs typeface="Meiryo UI" pitchFamily="50" charset="-128"/>
              </a:rPr>
              <a:t>効果</a:t>
            </a:r>
            <a:r>
              <a:rPr lang="ja-JP" altLang="en-US" sz="1400" dirty="0" smtClean="0">
                <a:solidFill>
                  <a:schemeClr val="tx1"/>
                </a:solidFill>
                <a:latin typeface="Meiryo UI" pitchFamily="50" charset="-128"/>
                <a:ea typeface="Meiryo UI" pitchFamily="50" charset="-128"/>
                <a:cs typeface="Meiryo UI" pitchFamily="50" charset="-128"/>
              </a:rPr>
              <a:t>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未反映分</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・組織体制の影響額</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人件費</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・総合区</a:t>
            </a:r>
            <a:r>
              <a:rPr lang="ja-JP" altLang="en-US" sz="1400" dirty="0">
                <a:solidFill>
                  <a:schemeClr val="tx1"/>
                </a:solidFill>
                <a:latin typeface="Meiryo UI" pitchFamily="50" charset="-128"/>
                <a:ea typeface="Meiryo UI" pitchFamily="50" charset="-128"/>
                <a:cs typeface="Meiryo UI" pitchFamily="50" charset="-128"/>
              </a:rPr>
              <a:t>設置に伴うコストを</a:t>
            </a:r>
            <a:r>
              <a:rPr lang="ja-JP" altLang="en-US" sz="1400" dirty="0" smtClean="0">
                <a:solidFill>
                  <a:schemeClr val="tx1"/>
                </a:solidFill>
                <a:latin typeface="Meiryo UI" pitchFamily="50" charset="-128"/>
                <a:ea typeface="Meiryo UI" pitchFamily="50" charset="-128"/>
                <a:cs typeface="Meiryo UI" pitchFamily="50" charset="-128"/>
              </a:rPr>
              <a:t>加味し、総合区</a:t>
            </a:r>
            <a:r>
              <a:rPr lang="ja-JP" altLang="en-US" sz="1400" dirty="0">
                <a:solidFill>
                  <a:schemeClr val="tx1"/>
                </a:solidFill>
                <a:latin typeface="Meiryo UI" pitchFamily="50" charset="-128"/>
                <a:ea typeface="Meiryo UI" pitchFamily="50" charset="-128"/>
                <a:cs typeface="Meiryo UI" pitchFamily="50" charset="-128"/>
              </a:rPr>
              <a:t>設置後の収支見通しとして作成</a:t>
            </a:r>
            <a:endParaRPr lang="en-US" altLang="ja-JP" sz="1400" dirty="0">
              <a:solidFill>
                <a:schemeClr val="tx1"/>
              </a:solidFill>
              <a:latin typeface="Meiryo UI" pitchFamily="50" charset="-128"/>
              <a:ea typeface="Meiryo UI" pitchFamily="50" charset="-128"/>
              <a:cs typeface="Meiryo UI" pitchFamily="50" charset="-128"/>
            </a:endParaRPr>
          </a:p>
          <a:p>
            <a:pPr marL="540000" indent="-288000">
              <a:spcBef>
                <a:spcPts val="600"/>
              </a:spcBef>
              <a:buFont typeface="Wingdings" pitchFamily="2" charset="2"/>
              <a:buChar char="l"/>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財政シミュレーション</a:t>
            </a:r>
            <a:r>
              <a:rPr lang="ja-JP" altLang="en-US" sz="1400" dirty="0" smtClean="0">
                <a:solidFill>
                  <a:schemeClr val="tx1"/>
                </a:solidFill>
                <a:latin typeface="+mn-ea"/>
                <a:ea typeface="Meiryo UI" pitchFamily="50" charset="-128"/>
                <a:cs typeface="Meiryo UI" pitchFamily="50" charset="-128"/>
              </a:rPr>
              <a:t>期間は、</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年度を総合区設置の日と仮定して、</a:t>
            </a:r>
            <a:r>
              <a:rPr lang="en-US" altLang="ja-JP" sz="1400" dirty="0" smtClean="0">
                <a:solidFill>
                  <a:schemeClr val="tx1"/>
                </a:solidFill>
                <a:latin typeface="Meiryo UI" pitchFamily="50" charset="-128"/>
                <a:ea typeface="Meiryo UI" pitchFamily="50" charset="-128"/>
                <a:cs typeface="Meiryo UI" pitchFamily="50" charset="-128"/>
              </a:rPr>
              <a:t>H48</a:t>
            </a:r>
            <a:r>
              <a:rPr lang="ja-JP" altLang="en-US" sz="1400" dirty="0" smtClean="0">
                <a:solidFill>
                  <a:schemeClr val="tx1"/>
                </a:solidFill>
                <a:latin typeface="+mn-ea"/>
                <a:ea typeface="Meiryo UI" pitchFamily="50" charset="-128"/>
                <a:cs typeface="Meiryo UI" pitchFamily="50" charset="-128"/>
              </a:rPr>
              <a:t>年度まで</a:t>
            </a:r>
            <a:endParaRPr lang="en-US" altLang="ja-JP" sz="1400" dirty="0">
              <a:solidFill>
                <a:schemeClr val="tx1"/>
              </a:solidFill>
              <a:latin typeface="+mn-ea"/>
              <a:ea typeface="Meiryo UI" pitchFamily="50" charset="-128"/>
              <a:cs typeface="Meiryo UI" pitchFamily="50" charset="-128"/>
            </a:endParaRPr>
          </a:p>
        </p:txBody>
      </p:sp>
      <p:sp>
        <p:nvSpPr>
          <p:cNvPr id="38" name="正方形/長方形 37"/>
          <p:cNvSpPr/>
          <p:nvPr/>
        </p:nvSpPr>
        <p:spPr>
          <a:xfrm>
            <a:off x="-15552" y="611396"/>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（１）財政シミュレーションの算定方式</a:t>
            </a:r>
            <a:endParaRPr lang="ja-JP" altLang="en-US" b="1" dirty="0">
              <a:latin typeface="Meiryo UI" pitchFamily="50" charset="-128"/>
              <a:ea typeface="Meiryo UI" pitchFamily="50" charset="-128"/>
              <a:cs typeface="Meiryo UI" pitchFamily="50" charset="-128"/>
            </a:endParaRPr>
          </a:p>
        </p:txBody>
      </p:sp>
      <p:sp>
        <p:nvSpPr>
          <p:cNvPr id="32" name="正方形/長方形 31"/>
          <p:cNvSpPr/>
          <p:nvPr/>
        </p:nvSpPr>
        <p:spPr bwMode="auto">
          <a:xfrm>
            <a:off x="344488" y="1256702"/>
            <a:ext cx="9217024" cy="224430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000" indent="-360000"/>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603729" y="2131635"/>
            <a:ext cx="2569913" cy="781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1200" b="1" dirty="0" smtClean="0">
                <a:latin typeface="Meiryo UI" pitchFamily="50" charset="-128"/>
                <a:ea typeface="Meiryo UI" pitchFamily="50" charset="-128"/>
                <a:cs typeface="Meiryo UI" pitchFamily="50" charset="-128"/>
              </a:rPr>
              <a:t>大阪市の財政に関する将来推計</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（ケース１・ケース２）</a:t>
            </a:r>
            <a:endParaRPr lang="en-US" altLang="ja-JP" sz="1200" b="1" dirty="0" smtClean="0">
              <a:latin typeface="Meiryo UI" pitchFamily="50" charset="-128"/>
              <a:ea typeface="Meiryo UI" pitchFamily="50" charset="-128"/>
              <a:cs typeface="Meiryo UI" pitchFamily="50" charset="-128"/>
            </a:endParaRPr>
          </a:p>
        </p:txBody>
      </p:sp>
      <p:sp>
        <p:nvSpPr>
          <p:cNvPr id="40" name="正方形/長方形 39"/>
          <p:cNvSpPr/>
          <p:nvPr/>
        </p:nvSpPr>
        <p:spPr>
          <a:xfrm>
            <a:off x="7852314" y="2131635"/>
            <a:ext cx="1606118" cy="781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smtClean="0">
                <a:latin typeface="Meiryo UI" pitchFamily="50" charset="-128"/>
                <a:ea typeface="Meiryo UI" pitchFamily="50" charset="-128"/>
                <a:cs typeface="Meiryo UI" pitchFamily="50" charset="-128"/>
              </a:rPr>
              <a:t>総合区設置における</a:t>
            </a:r>
            <a:r>
              <a:rPr lang="en-US" altLang="ja-JP" sz="1200" b="1" dirty="0" smtClean="0">
                <a:latin typeface="Meiryo UI" pitchFamily="50" charset="-128"/>
                <a:ea typeface="Meiryo UI" pitchFamily="50" charset="-128"/>
                <a:cs typeface="Meiryo UI" pitchFamily="50" charset="-128"/>
              </a:rPr>
              <a:t/>
            </a:r>
            <a:br>
              <a:rPr lang="en-US" altLang="ja-JP" sz="1200" b="1" dirty="0" smtClean="0">
                <a:latin typeface="Meiryo UI" pitchFamily="50" charset="-128"/>
                <a:ea typeface="Meiryo UI" pitchFamily="50" charset="-128"/>
                <a:cs typeface="Meiryo UI" pitchFamily="50" charset="-128"/>
              </a:rPr>
            </a:br>
            <a:r>
              <a:rPr lang="ja-JP" altLang="en-US" sz="1200" b="1" dirty="0" smtClean="0">
                <a:latin typeface="Meiryo UI" pitchFamily="50" charset="-128"/>
                <a:ea typeface="Meiryo UI" pitchFamily="50" charset="-128"/>
                <a:cs typeface="Meiryo UI" pitchFamily="50" charset="-128"/>
              </a:rPr>
              <a:t>大阪市の収支見通し</a:t>
            </a:r>
            <a:endParaRPr lang="en-US" altLang="ja-JP" sz="1200" b="1"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4057832" y="2131635"/>
            <a:ext cx="2995492" cy="781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200" b="1" dirty="0">
                <a:latin typeface="Meiryo UI" pitchFamily="50" charset="-128"/>
                <a:ea typeface="Meiryo UI" pitchFamily="50" charset="-128"/>
                <a:cs typeface="Meiryo UI" pitchFamily="50" charset="-128"/>
              </a:rPr>
              <a:t>改革効果</a:t>
            </a:r>
            <a:r>
              <a:rPr lang="ja-JP" altLang="en-US" sz="1200" b="1" dirty="0" smtClean="0">
                <a:latin typeface="Meiryo UI" pitchFamily="50" charset="-128"/>
                <a:ea typeface="Meiryo UI" pitchFamily="50" charset="-128"/>
                <a:cs typeface="Meiryo UI" pitchFamily="50" charset="-128"/>
              </a:rPr>
              <a:t>額</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solidFill>
                  <a:schemeClr val="bg1"/>
                </a:solidFill>
                <a:latin typeface="Meiryo UI" pitchFamily="50" charset="-128"/>
                <a:ea typeface="Meiryo UI" pitchFamily="50" charset="-128"/>
                <a:cs typeface="Meiryo UI" pitchFamily="50" charset="-128"/>
              </a:rPr>
              <a:t>未反映分</a:t>
            </a:r>
            <a:r>
              <a:rPr lang="en-US" altLang="ja-JP" sz="1200" b="1" dirty="0" smtClean="0">
                <a:solidFill>
                  <a:schemeClr val="bg1"/>
                </a:solidFill>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組織体制の影響</a:t>
            </a:r>
            <a:r>
              <a:rPr lang="ja-JP" altLang="en-US" sz="1200" b="1" dirty="0" smtClean="0">
                <a:latin typeface="Meiryo UI" pitchFamily="50" charset="-128"/>
                <a:ea typeface="Meiryo UI" pitchFamily="50" charset="-128"/>
                <a:cs typeface="Meiryo UI" pitchFamily="50" charset="-128"/>
              </a:rPr>
              <a:t>額</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人件費</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・総合区設置コスト</a:t>
            </a:r>
            <a:endParaRPr kumimoji="1" lang="ja-JP" altLang="en-US" sz="1200" b="1" dirty="0">
              <a:latin typeface="Meiryo UI" pitchFamily="50" charset="-128"/>
              <a:ea typeface="Meiryo UI" pitchFamily="50" charset="-128"/>
              <a:cs typeface="Meiryo UI" pitchFamily="50" charset="-128"/>
            </a:endParaRPr>
          </a:p>
        </p:txBody>
      </p:sp>
      <p:sp>
        <p:nvSpPr>
          <p:cNvPr id="43" name="等号 42"/>
          <p:cNvSpPr/>
          <p:nvPr/>
        </p:nvSpPr>
        <p:spPr>
          <a:xfrm>
            <a:off x="7360585" y="2310873"/>
            <a:ext cx="248148" cy="3200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加算記号 43"/>
          <p:cNvSpPr/>
          <p:nvPr/>
        </p:nvSpPr>
        <p:spPr>
          <a:xfrm>
            <a:off x="3481768" y="2382878"/>
            <a:ext cx="248148" cy="21602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22178" y="1614214"/>
            <a:ext cx="3344185" cy="369332"/>
          </a:xfrm>
          <a:prstGeom prst="rect">
            <a:avLst/>
          </a:prstGeom>
        </p:spPr>
        <p:txBody>
          <a:bodyPr wrap="none">
            <a:spAutoFit/>
          </a:bodyPr>
          <a:lstStyle/>
          <a:p>
            <a:r>
              <a:rPr lang="ja-JP" altLang="en-US" b="1" dirty="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財政シミュレーションの算定方式</a:t>
            </a:r>
            <a:endParaRPr lang="ja-JP" altLang="en-US" b="1" dirty="0">
              <a:latin typeface="Meiryo UI" pitchFamily="50" charset="-128"/>
              <a:ea typeface="Meiryo UI" pitchFamily="50" charset="-128"/>
              <a:cs typeface="Meiryo UI" pitchFamily="50" charset="-128"/>
            </a:endParaRPr>
          </a:p>
        </p:txBody>
      </p:sp>
      <p:sp>
        <p:nvSpPr>
          <p:cNvPr id="48" name="正方形/長方形 4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総財</a:t>
            </a:r>
            <a:r>
              <a:rPr lang="ja-JP" altLang="en-US" sz="1100" b="1" dirty="0">
                <a:solidFill>
                  <a:srgbClr val="000000"/>
                </a:solidFill>
                <a:latin typeface="Meiryo UI" pitchFamily="50" charset="-128"/>
                <a:ea typeface="Meiryo UI" pitchFamily="50" charset="-128"/>
                <a:cs typeface="Meiryo UI" pitchFamily="50" charset="-128"/>
              </a:rPr>
              <a:t>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4"/>
          <p:cNvSpPr txBox="1">
            <a:spLocks noChangeArrowheads="1"/>
          </p:cNvSpPr>
          <p:nvPr/>
        </p:nvSpPr>
        <p:spPr bwMode="auto">
          <a:xfrm>
            <a:off x="2181864" y="2652267"/>
            <a:ext cx="1212007" cy="246221"/>
          </a:xfrm>
          <a:prstGeom prst="rect">
            <a:avLst/>
          </a:prstGeom>
          <a:noFill/>
          <a:ln w="9525">
            <a:noFill/>
            <a:miter lim="800000"/>
            <a:headEnd/>
            <a:tailEnd/>
          </a:ln>
        </p:spPr>
        <p:txBody>
          <a:bodyPr wrap="square">
            <a:spAutoFit/>
          </a:bodyPr>
          <a:lstStyle/>
          <a:p>
            <a:r>
              <a:rPr lang="en-US" altLang="ja-JP" sz="1000" b="0" dirty="0" smtClean="0">
                <a:solidFill>
                  <a:schemeClr val="bg1"/>
                </a:solidFill>
                <a:latin typeface="Meiryo UI" pitchFamily="50" charset="-128"/>
                <a:ea typeface="Meiryo UI" pitchFamily="50" charset="-128"/>
                <a:cs typeface="Meiryo UI" pitchFamily="50" charset="-128"/>
              </a:rPr>
              <a:t>【</a:t>
            </a:r>
            <a:r>
              <a:rPr lang="ja-JP" altLang="en-US" sz="1000" dirty="0" smtClean="0">
                <a:solidFill>
                  <a:schemeClr val="bg1"/>
                </a:solidFill>
                <a:latin typeface="Meiryo UI" pitchFamily="50" charset="-128"/>
                <a:ea typeface="Meiryo UI" pitchFamily="50" charset="-128"/>
                <a:cs typeface="Meiryo UI" pitchFamily="50" charset="-128"/>
              </a:rPr>
              <a:t>総財シ</a:t>
            </a:r>
            <a:r>
              <a:rPr lang="en-US" altLang="ja-JP" sz="1000" dirty="0" smtClean="0">
                <a:solidFill>
                  <a:schemeClr val="bg1"/>
                </a:solidFill>
                <a:latin typeface="Meiryo UI" pitchFamily="50" charset="-128"/>
                <a:ea typeface="Meiryo UI" pitchFamily="50" charset="-128"/>
                <a:cs typeface="Meiryo UI" pitchFamily="50" charset="-128"/>
              </a:rPr>
              <a:t>-2</a:t>
            </a:r>
            <a:r>
              <a:rPr lang="ja-JP" altLang="en-US" sz="1000" b="0" dirty="0" smtClean="0">
                <a:solidFill>
                  <a:schemeClr val="bg1"/>
                </a:solidFill>
                <a:latin typeface="Meiryo UI" pitchFamily="50" charset="-128"/>
                <a:ea typeface="Meiryo UI" pitchFamily="50" charset="-128"/>
                <a:cs typeface="Meiryo UI" pitchFamily="50" charset="-128"/>
              </a:rPr>
              <a:t>参照</a:t>
            </a:r>
            <a:r>
              <a:rPr lang="en-US" altLang="ja-JP" sz="1000" b="0" dirty="0" smtClean="0">
                <a:solidFill>
                  <a:schemeClr val="bg1"/>
                </a:solidFill>
                <a:latin typeface="Meiryo UI" pitchFamily="50" charset="-128"/>
                <a:ea typeface="Meiryo UI" pitchFamily="50" charset="-128"/>
                <a:cs typeface="Meiryo UI" pitchFamily="50" charset="-128"/>
              </a:rPr>
              <a:t>】</a:t>
            </a:r>
            <a:endParaRPr lang="ja-JP" altLang="en-US" sz="1000" b="0"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05203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626911738"/>
              </p:ext>
            </p:extLst>
          </p:nvPr>
        </p:nvGraphicFramePr>
        <p:xfrm>
          <a:off x="200472" y="1068912"/>
          <a:ext cx="9505135" cy="3298701"/>
        </p:xfrm>
        <a:graphic>
          <a:graphicData uri="http://schemas.openxmlformats.org/drawingml/2006/table">
            <a:tbl>
              <a:tblPr bandRow="1">
                <a:tableStyleId>{21E4AEA4-8DFA-4A89-87EB-49C32662AFE0}</a:tableStyleId>
              </a:tblPr>
              <a:tblGrid>
                <a:gridCol w="9505135"/>
              </a:tblGrid>
              <a:tr h="3298701">
                <a:tc>
                  <a:txBody>
                    <a:bodyPr/>
                    <a:lstStyle/>
                    <a:p>
                      <a:pPr marL="180000" indent="-180000">
                        <a:spcBef>
                          <a:spcPts val="600"/>
                        </a:spcBef>
                        <a:buFont typeface="Wingdings" pitchFamily="2" charset="2"/>
                        <a:buChar char="Ø"/>
                      </a:pPr>
                      <a:r>
                        <a:rPr kumimoji="1" lang="ja-JP" altLang="en-US" sz="1400" dirty="0" smtClean="0">
                          <a:solidFill>
                            <a:schemeClr val="tx1"/>
                          </a:solidFill>
                          <a:latin typeface="Meiryo UI" pitchFamily="50" charset="-128"/>
                          <a:ea typeface="Meiryo UI" pitchFamily="50" charset="-128"/>
                          <a:cs typeface="Meiryo UI" pitchFamily="50" charset="-128"/>
                        </a:rPr>
                        <a:t>大阪市「今後の財政収支概算（粗い試算）」（</a:t>
                      </a:r>
                      <a:r>
                        <a:rPr kumimoji="1" lang="en-US" altLang="ja-JP" sz="1400" dirty="0" smtClean="0">
                          <a:solidFill>
                            <a:schemeClr val="tx1"/>
                          </a:solidFill>
                          <a:latin typeface="Meiryo UI" pitchFamily="50" charset="-128"/>
                          <a:ea typeface="Meiryo UI" pitchFamily="50" charset="-128"/>
                          <a:cs typeface="Meiryo UI" pitchFamily="50" charset="-128"/>
                        </a:rPr>
                        <a:t>2017</a:t>
                      </a:r>
                      <a:r>
                        <a:rPr kumimoji="1" lang="ja-JP" altLang="en-US" sz="1400" dirty="0" smtClean="0">
                          <a:solidFill>
                            <a:schemeClr val="tx1"/>
                          </a:solidFill>
                          <a:latin typeface="Meiryo UI" pitchFamily="50" charset="-128"/>
                          <a:ea typeface="Meiryo UI" pitchFamily="50" charset="-128"/>
                          <a:cs typeface="Meiryo UI" pitchFamily="50" charset="-128"/>
                        </a:rPr>
                        <a:t>（平成</a:t>
                      </a:r>
                      <a:r>
                        <a:rPr lang="en-US" altLang="ja-JP" sz="1400" dirty="0" smtClean="0">
                          <a:solidFill>
                            <a:schemeClr val="tx1"/>
                          </a:solidFill>
                          <a:latin typeface="Meiryo UI" pitchFamily="50" charset="-128"/>
                          <a:ea typeface="Meiryo UI" pitchFamily="50" charset="-128"/>
                          <a:cs typeface="Meiryo UI" pitchFamily="50" charset="-128"/>
                        </a:rPr>
                        <a:t>29</a:t>
                      </a:r>
                      <a:r>
                        <a:rPr lang="ja-JP" altLang="en-US" sz="1400" dirty="0" smtClean="0">
                          <a:solidFill>
                            <a:schemeClr val="tx1"/>
                          </a:solidFill>
                          <a:latin typeface="Meiryo UI" pitchFamily="50" charset="-128"/>
                          <a:ea typeface="Meiryo UI" pitchFamily="50" charset="-128"/>
                          <a:cs typeface="Meiryo UI" pitchFamily="50" charset="-128"/>
                        </a:rPr>
                        <a:t>）</a:t>
                      </a:r>
                      <a:r>
                        <a:rPr kumimoji="1" lang="ja-JP" altLang="en-US" sz="1400" dirty="0" smtClean="0">
                          <a:solidFill>
                            <a:schemeClr val="tx1"/>
                          </a:solidFill>
                          <a:latin typeface="Meiryo UI" pitchFamily="50" charset="-128"/>
                          <a:ea typeface="Meiryo UI" pitchFamily="50" charset="-128"/>
                          <a:cs typeface="Meiryo UI" pitchFamily="50" charset="-128"/>
                        </a:rPr>
                        <a:t>年</a:t>
                      </a:r>
                      <a:r>
                        <a:rPr lang="en-US" altLang="ja-JP" sz="1400" dirty="0" smtClean="0">
                          <a:solidFill>
                            <a:schemeClr val="tx1"/>
                          </a:solidFill>
                          <a:latin typeface="Meiryo UI" pitchFamily="50" charset="-128"/>
                          <a:ea typeface="Meiryo UI" pitchFamily="50" charset="-128"/>
                          <a:cs typeface="Meiryo UI" pitchFamily="50" charset="-128"/>
                        </a:rPr>
                        <a:t>2</a:t>
                      </a:r>
                      <a:r>
                        <a:rPr kumimoji="1" lang="ja-JP" altLang="en-US" sz="1400" dirty="0" smtClean="0">
                          <a:solidFill>
                            <a:schemeClr val="tx1"/>
                          </a:solidFill>
                          <a:latin typeface="Meiryo UI" pitchFamily="50" charset="-128"/>
                          <a:ea typeface="Meiryo UI" pitchFamily="50" charset="-128"/>
                          <a:cs typeface="Meiryo UI" pitchFamily="50" charset="-128"/>
                        </a:rPr>
                        <a:t>月版</a:t>
                      </a:r>
                      <a:r>
                        <a:rPr lang="ja-JP" altLang="en-US" sz="1400" dirty="0" smtClean="0">
                          <a:solidFill>
                            <a:schemeClr val="tx1"/>
                          </a:solidFill>
                          <a:latin typeface="Meiryo UI" pitchFamily="50" charset="-128"/>
                          <a:ea typeface="Meiryo UI" pitchFamily="50" charset="-128"/>
                          <a:cs typeface="Meiryo UI" pitchFamily="50" charset="-128"/>
                        </a:rPr>
                        <a:t>）（以下、「市</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粗い試算</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」という）の</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数値を</a:t>
                      </a:r>
                      <a:r>
                        <a:rPr kumimoji="1" lang="ja-JP" altLang="en-US" sz="1400" dirty="0" smtClean="0">
                          <a:solidFill>
                            <a:schemeClr val="tx1"/>
                          </a:solidFill>
                          <a:latin typeface="Meiryo UI" pitchFamily="50" charset="-128"/>
                          <a:ea typeface="Meiryo UI" pitchFamily="50" charset="-128"/>
                          <a:cs typeface="Meiryo UI" pitchFamily="50" charset="-128"/>
                        </a:rPr>
                        <a:t>使用</a:t>
                      </a:r>
                      <a:r>
                        <a:rPr kumimoji="1" lang="en-US" altLang="ja-JP" sz="1000" dirty="0" smtClean="0">
                          <a:solidFill>
                            <a:schemeClr val="tx1"/>
                          </a:solidFill>
                          <a:latin typeface="Meiryo UI" pitchFamily="50" charset="-128"/>
                          <a:ea typeface="Meiryo UI" pitchFamily="50" charset="-128"/>
                          <a:cs typeface="Meiryo UI" pitchFamily="50" charset="-128"/>
                        </a:rPr>
                        <a:t>(※1.2)</a:t>
                      </a: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52538" indent="-1252538">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179388">
                        <a:spcBef>
                          <a:spcPts val="600"/>
                        </a:spcBef>
                        <a:buFont typeface="Wingdings" panose="05000000000000000000" pitchFamily="2" charset="2"/>
                        <a:buChar char="Ø"/>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H39</a:t>
                      </a:r>
                      <a:r>
                        <a:rPr lang="ja-JP" altLang="en-US" sz="1400" dirty="0" smtClean="0">
                          <a:solidFill>
                            <a:schemeClr val="tx1"/>
                          </a:solidFill>
                          <a:latin typeface="Meiryo UI" pitchFamily="50" charset="-128"/>
                          <a:ea typeface="Meiryo UI" pitchFamily="50" charset="-128"/>
                          <a:cs typeface="Meiryo UI" pitchFamily="50" charset="-128"/>
                        </a:rPr>
                        <a:t>年度以降の数値は、財務リスク分</a:t>
                      </a:r>
                      <a:r>
                        <a:rPr lang="en-US" altLang="ja-JP" sz="1000" dirty="0" smtClean="0">
                          <a:solidFill>
                            <a:schemeClr val="tx1"/>
                          </a:solidFill>
                          <a:latin typeface="Meiryo UI" pitchFamily="50" charset="-128"/>
                          <a:ea typeface="Meiryo UI" pitchFamily="50" charset="-128"/>
                          <a:cs typeface="Meiryo UI" pitchFamily="50" charset="-128"/>
                        </a:rPr>
                        <a:t>(※4)</a:t>
                      </a:r>
                      <a:r>
                        <a:rPr lang="ja-JP" altLang="en-US" sz="1400" dirty="0" smtClean="0">
                          <a:solidFill>
                            <a:schemeClr val="tx1"/>
                          </a:solidFill>
                          <a:latin typeface="Meiryo UI" pitchFamily="50" charset="-128"/>
                          <a:ea typeface="Meiryo UI" pitchFamily="50" charset="-128"/>
                          <a:cs typeface="Meiryo UI" pitchFamily="50" charset="-128"/>
                        </a:rPr>
                        <a:t>を除き、</a:t>
                      </a:r>
                      <a:r>
                        <a:rPr lang="en-US" altLang="ja-JP" sz="1400" dirty="0" smtClean="0">
                          <a:solidFill>
                            <a:schemeClr val="tx1"/>
                          </a:solidFill>
                          <a:latin typeface="Meiryo UI" pitchFamily="50" charset="-128"/>
                          <a:ea typeface="Meiryo UI" pitchFamily="50" charset="-128"/>
                          <a:cs typeface="Meiryo UI" pitchFamily="50" charset="-128"/>
                        </a:rPr>
                        <a:t>H38</a:t>
                      </a:r>
                      <a:r>
                        <a:rPr lang="ja-JP" altLang="en-US" sz="1400" dirty="0" smtClean="0">
                          <a:solidFill>
                            <a:schemeClr val="tx1"/>
                          </a:solidFill>
                          <a:latin typeface="Meiryo UI" pitchFamily="50" charset="-128"/>
                          <a:ea typeface="Meiryo UI" pitchFamily="50" charset="-128"/>
                          <a:cs typeface="Meiryo UI" pitchFamily="50" charset="-128"/>
                        </a:rPr>
                        <a:t>年度と同額と設定</a:t>
                      </a:r>
                      <a:endParaRPr lang="en-US" altLang="ja-JP" sz="1400" dirty="0" smtClean="0">
                        <a:solidFill>
                          <a:schemeClr val="tx1"/>
                        </a:solidFill>
                        <a:latin typeface="Meiryo UI" pitchFamily="50" charset="-128"/>
                        <a:ea typeface="Meiryo UI" pitchFamily="50" charset="-128"/>
                        <a:cs typeface="Meiryo UI" pitchFamily="50" charset="-128"/>
                      </a:endParaRPr>
                    </a:p>
                    <a:p>
                      <a:pPr marL="179388" indent="-179388">
                        <a:spcBef>
                          <a:spcPts val="600"/>
                        </a:spcBef>
                        <a:buFont typeface="Wingdings" panose="05000000000000000000" pitchFamily="2" charset="2"/>
                        <a:buChar char="Ø"/>
                      </a:pPr>
                      <a:endParaRPr lang="en-US" altLang="ja-JP" sz="1400" dirty="0" smtClean="0">
                        <a:solidFill>
                          <a:schemeClr val="tx1"/>
                        </a:solidFill>
                        <a:latin typeface="Meiryo UI" pitchFamily="50" charset="-128"/>
                        <a:ea typeface="Meiryo UI" pitchFamily="50" charset="-128"/>
                        <a:cs typeface="Meiryo UI" pitchFamily="50" charset="-128"/>
                      </a:endParaRPr>
                    </a:p>
                    <a:p>
                      <a:pPr marL="179388" indent="-179388">
                        <a:spcBef>
                          <a:spcPts val="600"/>
                        </a:spcBef>
                        <a:buFont typeface="Wingdings" panose="05000000000000000000" pitchFamily="2" charset="2"/>
                        <a:buChar char="Ø"/>
                      </a:pPr>
                      <a:endParaRPr lang="en-US" altLang="ja-JP" sz="1400" dirty="0" smtClean="0">
                        <a:solidFill>
                          <a:schemeClr val="tx1"/>
                        </a:solidFill>
                        <a:latin typeface="Meiryo UI" pitchFamily="50" charset="-128"/>
                        <a:ea typeface="Meiryo UI" pitchFamily="50" charset="-128"/>
                        <a:cs typeface="Meiryo UI" pitchFamily="50" charset="-128"/>
                      </a:endParaRPr>
                    </a:p>
                  </a:txBody>
                  <a:tcPr marL="99059" marR="99059" marT="45724" marB="45724"/>
                </a:tc>
              </a:tr>
            </a:tbl>
          </a:graphicData>
        </a:graphic>
      </p:graphicFrame>
      <p:sp>
        <p:nvSpPr>
          <p:cNvPr id="34" name="正方形/長方形 33"/>
          <p:cNvSpPr/>
          <p:nvPr/>
        </p:nvSpPr>
        <p:spPr>
          <a:xfrm>
            <a:off x="110452" y="725826"/>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大阪市の財政に関する将来推計</a:t>
            </a:r>
            <a:endParaRPr lang="ja-JP" altLang="en-US" sz="1600" b="1" dirty="0">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954460" y="3889501"/>
            <a:ext cx="9283435" cy="33855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　「税等一般財源」とは、財源の使途が特定されず、どのような経費にも使用することができるもので、地方税、地方譲与税、税交付金、地方特例交付金、交通安全対策特別交付金、</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地方交付税（臨時財政対策債を含む）などをいう</a:t>
            </a:r>
            <a:endParaRPr lang="en-US" altLang="ja-JP" sz="800" dirty="0" smtClean="0">
              <a:latin typeface="Meiryo UI" pitchFamily="50" charset="-128"/>
              <a:ea typeface="Meiryo UI" pitchFamily="50" charset="-128"/>
              <a:cs typeface="Meiryo UI" pitchFamily="50" charset="-128"/>
            </a:endParaRPr>
          </a:p>
        </p:txBody>
      </p:sp>
      <p:sp>
        <p:nvSpPr>
          <p:cNvPr id="11" name="テキスト ボックス 10"/>
          <p:cNvSpPr txBox="1"/>
          <p:nvPr/>
        </p:nvSpPr>
        <p:spPr>
          <a:xfrm>
            <a:off x="954460" y="3597106"/>
            <a:ext cx="9232746" cy="233397"/>
          </a:xfrm>
          <a:prstGeom prst="rect">
            <a:avLst/>
          </a:prstGeom>
          <a:noFill/>
        </p:spPr>
        <p:txBody>
          <a:bodyPr wrap="square" rtlCol="0">
            <a:spAutoFit/>
          </a:bodyPr>
          <a:lstStyle/>
          <a:p>
            <a:pPr marL="285750" indent="-285750">
              <a:lnSpc>
                <a:spcPts val="1100"/>
              </a:lnSpc>
              <a:spcBef>
                <a:spcPts val="600"/>
              </a:spcBef>
            </a:pPr>
            <a:r>
              <a:rPr lang="en-US" altLang="ja-JP" sz="800" dirty="0" smtClean="0">
                <a:solidFill>
                  <a:prstClr val="black"/>
                </a:solidFill>
                <a:latin typeface="Meiryo UI" pitchFamily="50" charset="-128"/>
                <a:ea typeface="Meiryo UI" pitchFamily="50" charset="-128"/>
                <a:cs typeface="Meiryo UI" pitchFamily="50" charset="-128"/>
              </a:rPr>
              <a:t>※1</a:t>
            </a:r>
            <a:r>
              <a:rPr lang="ja-JP" altLang="en-US" sz="800" dirty="0" smtClean="0">
                <a:solidFill>
                  <a:prstClr val="black"/>
                </a:solidFill>
                <a:latin typeface="Meiryo UI" pitchFamily="50" charset="-128"/>
                <a:ea typeface="Meiryo UI" pitchFamily="50" charset="-128"/>
                <a:cs typeface="Meiryo UI" pitchFamily="50" charset="-128"/>
              </a:rPr>
              <a:t>　市「粗い試算」は、多くの不確定要素（税収や金利の動向、今後の新規事業、未織込みの財務リスクなど）があり、相当の幅をもって見る必要がある</a:t>
            </a:r>
            <a:endParaRPr lang="en-US" altLang="ja-JP" sz="800" dirty="0">
              <a:solidFill>
                <a:prstClr val="black"/>
              </a:solidFill>
              <a:latin typeface="Meiryo UI" pitchFamily="50" charset="-128"/>
              <a:ea typeface="Meiryo UI" pitchFamily="50" charset="-128"/>
              <a:cs typeface="Meiryo UI" pitchFamily="50" charset="-128"/>
            </a:endParaRPr>
          </a:p>
        </p:txBody>
      </p:sp>
      <p:sp>
        <p:nvSpPr>
          <p:cNvPr id="13" name="テキスト ボックス 12"/>
          <p:cNvSpPr txBox="1"/>
          <p:nvPr/>
        </p:nvSpPr>
        <p:spPr>
          <a:xfrm>
            <a:off x="954460" y="4134216"/>
            <a:ext cx="9232746" cy="233397"/>
          </a:xfrm>
          <a:prstGeom prst="rect">
            <a:avLst/>
          </a:prstGeom>
          <a:noFill/>
        </p:spPr>
        <p:txBody>
          <a:bodyPr wrap="square" rtlCol="0">
            <a:spAutoFit/>
          </a:bodyPr>
          <a:lstStyle/>
          <a:p>
            <a:pPr marL="285750" indent="-285750">
              <a:lnSpc>
                <a:spcPts val="1100"/>
              </a:lnSpc>
              <a:spcBef>
                <a:spcPts val="600"/>
              </a:spcBef>
            </a:pPr>
            <a:r>
              <a:rPr lang="en-US" altLang="ja-JP" sz="800" dirty="0" smtClean="0">
                <a:solidFill>
                  <a:prstClr val="black"/>
                </a:solidFill>
                <a:latin typeface="Meiryo UI" pitchFamily="50" charset="-128"/>
                <a:ea typeface="Meiryo UI" pitchFamily="50" charset="-128"/>
                <a:cs typeface="Meiryo UI" pitchFamily="50" charset="-128"/>
              </a:rPr>
              <a:t>※4</a:t>
            </a:r>
            <a:r>
              <a:rPr lang="ja-JP" altLang="en-US" sz="800" dirty="0">
                <a:solidFill>
                  <a:prstClr val="black"/>
                </a:solidFill>
                <a:latin typeface="Meiryo UI" pitchFamily="50" charset="-128"/>
                <a:ea typeface="Meiryo UI" pitchFamily="50" charset="-128"/>
                <a:cs typeface="Meiryo UI" pitchFamily="50" charset="-128"/>
              </a:rPr>
              <a:t>　此花西部臨海地区土地区画整理事業は、</a:t>
            </a:r>
            <a:r>
              <a:rPr lang="en-US" altLang="ja-JP" sz="800" dirty="0">
                <a:solidFill>
                  <a:prstClr val="black"/>
                </a:solidFill>
                <a:latin typeface="Meiryo UI" pitchFamily="50" charset="-128"/>
                <a:ea typeface="Meiryo UI" pitchFamily="50" charset="-128"/>
                <a:cs typeface="Meiryo UI" pitchFamily="50" charset="-128"/>
              </a:rPr>
              <a:t>H29</a:t>
            </a:r>
            <a:r>
              <a:rPr lang="ja-JP" altLang="en-US" sz="800" dirty="0">
                <a:solidFill>
                  <a:prstClr val="black"/>
                </a:solidFill>
                <a:latin typeface="Meiryo UI" pitchFamily="50" charset="-128"/>
                <a:ea typeface="Meiryo UI" pitchFamily="50" charset="-128"/>
                <a:cs typeface="Meiryo UI" pitchFamily="50" charset="-128"/>
              </a:rPr>
              <a:t>年</a:t>
            </a:r>
            <a:r>
              <a:rPr lang="en-US" altLang="ja-JP" sz="800" dirty="0">
                <a:solidFill>
                  <a:prstClr val="black"/>
                </a:solidFill>
                <a:latin typeface="Meiryo UI" pitchFamily="50" charset="-128"/>
                <a:ea typeface="Meiryo UI" pitchFamily="50" charset="-128"/>
                <a:cs typeface="Meiryo UI" pitchFamily="50" charset="-128"/>
              </a:rPr>
              <a:t>10</a:t>
            </a:r>
            <a:r>
              <a:rPr lang="ja-JP" altLang="en-US" sz="800" dirty="0">
                <a:solidFill>
                  <a:prstClr val="black"/>
                </a:solidFill>
                <a:latin typeface="Meiryo UI" pitchFamily="50" charset="-128"/>
                <a:ea typeface="Meiryo UI" pitchFamily="50" charset="-128"/>
                <a:cs typeface="Meiryo UI" pitchFamily="50" charset="-128"/>
              </a:rPr>
              <a:t>月</a:t>
            </a:r>
            <a:r>
              <a:rPr lang="en-US" altLang="ja-JP" sz="800" dirty="0">
                <a:solidFill>
                  <a:prstClr val="black"/>
                </a:solidFill>
                <a:latin typeface="Meiryo UI" pitchFamily="50" charset="-128"/>
                <a:ea typeface="Meiryo UI" pitchFamily="50" charset="-128"/>
                <a:cs typeface="Meiryo UI" pitchFamily="50" charset="-128"/>
              </a:rPr>
              <a:t>3</a:t>
            </a:r>
            <a:r>
              <a:rPr lang="ja-JP" altLang="en-US" sz="800" dirty="0">
                <a:solidFill>
                  <a:prstClr val="black"/>
                </a:solidFill>
                <a:latin typeface="Meiryo UI" pitchFamily="50" charset="-128"/>
                <a:ea typeface="Meiryo UI" pitchFamily="50" charset="-128"/>
                <a:cs typeface="Meiryo UI" pitchFamily="50" charset="-128"/>
              </a:rPr>
              <a:t>日付け和解ベースで推計</a:t>
            </a:r>
            <a:endParaRPr lang="en-US" altLang="ja-JP" sz="800" dirty="0">
              <a:solidFill>
                <a:prstClr val="black"/>
              </a:solidFill>
              <a:latin typeface="Meiryo UI" pitchFamily="50" charset="-128"/>
              <a:ea typeface="Meiryo UI" pitchFamily="50" charset="-128"/>
              <a:cs typeface="Meiryo UI" pitchFamily="50" charset="-128"/>
            </a:endParaRPr>
          </a:p>
        </p:txBody>
      </p:sp>
      <p:sp>
        <p:nvSpPr>
          <p:cNvPr id="16" name="テキスト ボックス 15"/>
          <p:cNvSpPr txBox="1"/>
          <p:nvPr/>
        </p:nvSpPr>
        <p:spPr>
          <a:xfrm>
            <a:off x="954460" y="3726049"/>
            <a:ext cx="9232746" cy="218458"/>
          </a:xfrm>
          <a:prstGeom prst="rect">
            <a:avLst/>
          </a:prstGeom>
          <a:noFill/>
        </p:spPr>
        <p:txBody>
          <a:bodyPr wrap="square" rtlCol="0">
            <a:spAutoFit/>
          </a:bodyPr>
          <a:lstStyle/>
          <a:p>
            <a:pPr marL="285750" indent="-285750">
              <a:lnSpc>
                <a:spcPts val="1100"/>
              </a:lnSpc>
              <a:spcBef>
                <a:spcPts val="600"/>
              </a:spcBef>
            </a:pPr>
            <a:r>
              <a:rPr lang="en-US" altLang="ja-JP" sz="800" dirty="0" smtClean="0">
                <a:latin typeface="Meiryo UI" pitchFamily="50" charset="-128"/>
                <a:ea typeface="Meiryo UI" pitchFamily="50" charset="-128"/>
                <a:cs typeface="Meiryo UI" pitchFamily="50" charset="-128"/>
              </a:rPr>
              <a:t>※2</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政令指定都市に係る府費負担教職員制度の見直し</a:t>
            </a:r>
            <a:r>
              <a:rPr lang="en-US" altLang="ja-JP" sz="800" dirty="0" smtClean="0">
                <a:latin typeface="Meiryo UI" pitchFamily="50" charset="-128"/>
                <a:ea typeface="Meiryo UI" pitchFamily="50" charset="-128"/>
                <a:cs typeface="Meiryo UI" pitchFamily="50" charset="-128"/>
              </a:rPr>
              <a:t>(H29)</a:t>
            </a:r>
            <a:r>
              <a:rPr lang="ja-JP" altLang="en-US" sz="800" dirty="0" smtClean="0">
                <a:latin typeface="Meiryo UI" pitchFamily="50" charset="-128"/>
                <a:ea typeface="Meiryo UI" pitchFamily="50" charset="-128"/>
                <a:cs typeface="Meiryo UI" pitchFamily="50" charset="-128"/>
              </a:rPr>
              <a:t>に伴う影響額が反映されている</a:t>
            </a:r>
            <a:endParaRPr lang="en-US" altLang="ja-JP" sz="800" dirty="0">
              <a:latin typeface="Meiryo UI" pitchFamily="50" charset="-128"/>
              <a:ea typeface="Meiryo UI" pitchFamily="50" charset="-128"/>
              <a:cs typeface="Meiryo UI" pitchFamily="50" charset="-128"/>
            </a:endParaRPr>
          </a:p>
        </p:txBody>
      </p:sp>
      <p:sp>
        <p:nvSpPr>
          <p:cNvPr id="15" name="正方形/長方形 14"/>
          <p:cNvSpPr/>
          <p:nvPr/>
        </p:nvSpPr>
        <p:spPr>
          <a:xfrm>
            <a:off x="-15552" y="409828"/>
            <a:ext cx="3882794"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（２）財政シミュレーションの前提条件</a:t>
            </a:r>
            <a:endParaRPr lang="ja-JP" altLang="en-US" b="1" dirty="0">
              <a:latin typeface="Meiryo UI" pitchFamily="50" charset="-128"/>
              <a:ea typeface="Meiryo UI" pitchFamily="50" charset="-128"/>
              <a:cs typeface="Meiryo UI"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248425278"/>
              </p:ext>
            </p:extLst>
          </p:nvPr>
        </p:nvGraphicFramePr>
        <p:xfrm>
          <a:off x="200472" y="4837238"/>
          <a:ext cx="9505135" cy="1833195"/>
        </p:xfrm>
        <a:graphic>
          <a:graphicData uri="http://schemas.openxmlformats.org/drawingml/2006/table">
            <a:tbl>
              <a:tblPr bandRow="1">
                <a:tableStyleId>{21E4AEA4-8DFA-4A89-87EB-49C32662AFE0}</a:tableStyleId>
              </a:tblPr>
              <a:tblGrid>
                <a:gridCol w="1459001"/>
                <a:gridCol w="8046134"/>
              </a:tblGrid>
              <a:tr h="797327">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改革効果額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itchFamily="50" charset="-128"/>
                          <a:ea typeface="Meiryo UI" pitchFamily="50" charset="-128"/>
                          <a:cs typeface="Meiryo UI" pitchFamily="50" charset="-128"/>
                        </a:rPr>
                        <a:t>（未反映分）</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altLang="ja-JP" sz="1100" dirty="0" smtClean="0">
                          <a:solidFill>
                            <a:schemeClr val="tx1"/>
                          </a:solidFill>
                          <a:latin typeface="Meiryo UI" pitchFamily="50" charset="-128"/>
                          <a:ea typeface="Meiryo UI" pitchFamily="50" charset="-128"/>
                          <a:cs typeface="Meiryo UI" pitchFamily="50" charset="-128"/>
                        </a:rPr>
                        <a:t>H23</a:t>
                      </a:r>
                      <a:r>
                        <a:rPr lang="ja-JP" altLang="en-US" sz="1100" dirty="0" smtClean="0">
                          <a:solidFill>
                            <a:schemeClr val="tx1"/>
                          </a:solidFill>
                          <a:latin typeface="Meiryo UI" pitchFamily="50" charset="-128"/>
                          <a:ea typeface="Meiryo UI" pitchFamily="50" charset="-128"/>
                          <a:cs typeface="Meiryo UI" pitchFamily="50" charset="-128"/>
                        </a:rPr>
                        <a:t>年の大阪府市統合本部設置以降の大阪府・大阪市の改革の取組みのうち、ＡＢ項目及び市政改革プランについて、財政的効果を試算のうえ、</a:t>
                      </a:r>
                      <a:r>
                        <a:rPr kumimoji="1"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大阪市の財政に関する将来推計に未反映の財政的効果額を算定</a:t>
                      </a:r>
                      <a:endParaRPr kumimoji="1" lang="en-US" altLang="ja-JP" sz="1100" b="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府市連携にかかる改革を今後とも継続的に進めていくためには、大阪府・大阪市間の協議・調整により、広域行政に係る方針を統一する</a:t>
                      </a:r>
                      <a:endParaRPr lang="en-US" altLang="ja-JP" sz="1100"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100" dirty="0" smtClean="0">
                          <a:solidFill>
                            <a:schemeClr val="tx1"/>
                          </a:solidFill>
                          <a:latin typeface="Meiryo UI" pitchFamily="50" charset="-128"/>
                          <a:ea typeface="Meiryo UI" pitchFamily="50" charset="-128"/>
                          <a:cs typeface="Meiryo UI" pitchFamily="50" charset="-128"/>
                        </a:rPr>
                        <a:t>　　　　必要がある</a:t>
                      </a:r>
                      <a:endParaRPr lang="en-US" altLang="ja-JP" sz="1100" dirty="0">
                        <a:solidFill>
                          <a:schemeClr val="tx1"/>
                        </a:solidFill>
                        <a:latin typeface="Meiryo UI" pitchFamily="50" charset="-128"/>
                        <a:ea typeface="Meiryo UI" pitchFamily="50" charset="-128"/>
                        <a:cs typeface="Meiryo UI" pitchFamily="50" charset="-128"/>
                      </a:endParaRPr>
                    </a:p>
                  </a:txBody>
                  <a:tcPr marL="99059" marR="99059" marT="45724" marB="45724" anchor="ctr"/>
                </a:tc>
              </a:tr>
              <a:tr h="535793">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組織体制の影響額</a:t>
                      </a:r>
                      <a:endParaRPr lang="en-US" altLang="ja-JP" sz="1200" b="1"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（人件費）</a:t>
                      </a:r>
                      <a:endParaRPr lang="en-US" altLang="ja-JP" sz="1200" b="1"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大阪市の財政に関する将来推計に未反映の技能労務職の退職不補充による減員（歳出減）を年次別に試算</a:t>
                      </a:r>
                      <a:endParaRPr lang="en-US" altLang="ja-JP" sz="1100" b="0" dirty="0" smtClean="0">
                        <a:solidFill>
                          <a:schemeClr val="tx1"/>
                        </a:solidFill>
                        <a:latin typeface="Meiryo UI" pitchFamily="50" charset="-128"/>
                        <a:ea typeface="Meiryo UI" pitchFamily="50" charset="-128"/>
                        <a:cs typeface="Meiryo UI" pitchFamily="50" charset="-128"/>
                      </a:endParaRPr>
                    </a:p>
                    <a:p>
                      <a:pPr marL="0" lvl="2" indent="0">
                        <a:buFont typeface="Arial" pitchFamily="34" charset="0"/>
                        <a:buNone/>
                        <a:defRPr/>
                      </a:pPr>
                      <a:r>
                        <a:rPr lang="ja-JP" altLang="en-US" sz="1100" b="0" dirty="0" smtClean="0">
                          <a:solidFill>
                            <a:schemeClr val="tx1"/>
                          </a:solidFill>
                          <a:latin typeface="Meiryo UI" pitchFamily="50" charset="-128"/>
                          <a:ea typeface="Meiryo UI" pitchFamily="50" charset="-128"/>
                          <a:cs typeface="Meiryo UI" pitchFamily="50" charset="-128"/>
                        </a:rPr>
                        <a:t>　</a:t>
                      </a:r>
                      <a:r>
                        <a:rPr lang="ja-JP" altLang="en-US" sz="1050" b="0" dirty="0" smtClean="0">
                          <a:solidFill>
                            <a:schemeClr val="tx1"/>
                          </a:solidFill>
                          <a:latin typeface="Meiryo UI" pitchFamily="50" charset="-128"/>
                          <a:ea typeface="Meiryo UI" pitchFamily="50" charset="-128"/>
                          <a:cs typeface="Meiryo UI" pitchFamily="50" charset="-128"/>
                        </a:rPr>
                        <a:t>（</a:t>
                      </a:r>
                      <a:r>
                        <a:rPr lang="en-US" altLang="ja-JP" sz="1050" b="0" dirty="0" smtClean="0">
                          <a:solidFill>
                            <a:schemeClr val="tx1"/>
                          </a:solidFill>
                          <a:latin typeface="Meiryo UI" pitchFamily="50" charset="-128"/>
                          <a:ea typeface="Meiryo UI" pitchFamily="50" charset="-128"/>
                          <a:cs typeface="Meiryo UI" pitchFamily="50" charset="-128"/>
                        </a:rPr>
                        <a:t>H38</a:t>
                      </a:r>
                      <a:r>
                        <a:rPr lang="ja-JP" altLang="en-US" sz="1050" b="0" dirty="0" smtClean="0">
                          <a:solidFill>
                            <a:schemeClr val="tx1"/>
                          </a:solidFill>
                          <a:latin typeface="Meiryo UI" pitchFamily="50" charset="-128"/>
                          <a:ea typeface="Meiryo UI" pitchFamily="50" charset="-128"/>
                          <a:cs typeface="Meiryo UI" pitchFamily="50" charset="-128"/>
                        </a:rPr>
                        <a:t>年度までは、市「粗い試算」において技能労務職の退職不補充による人件費削減が織り込まれているため、</a:t>
                      </a:r>
                      <a:r>
                        <a:rPr lang="en-US" altLang="ja-JP" sz="1050" b="0" dirty="0" smtClean="0">
                          <a:solidFill>
                            <a:schemeClr val="tx1"/>
                          </a:solidFill>
                          <a:latin typeface="Meiryo UI" pitchFamily="50" charset="-128"/>
                          <a:ea typeface="Meiryo UI" pitchFamily="50" charset="-128"/>
                          <a:cs typeface="Meiryo UI" pitchFamily="50" charset="-128"/>
                        </a:rPr>
                        <a:t>H39</a:t>
                      </a:r>
                      <a:r>
                        <a:rPr lang="ja-JP" altLang="en-US" sz="1050" b="0" dirty="0" smtClean="0">
                          <a:solidFill>
                            <a:schemeClr val="tx1"/>
                          </a:solidFill>
                          <a:latin typeface="Meiryo UI" pitchFamily="50" charset="-128"/>
                          <a:ea typeface="Meiryo UI" pitchFamily="50" charset="-128"/>
                          <a:cs typeface="Meiryo UI" pitchFamily="50" charset="-128"/>
                        </a:rPr>
                        <a:t>年度以降について算定）</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r h="500075">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設置コスト</a:t>
                      </a:r>
                      <a:endParaRPr kumimoji="1" lang="ja-JP" altLang="en-US" sz="1200" dirty="0">
                        <a:solidFill>
                          <a:schemeClr val="tx1"/>
                        </a:solidFill>
                      </a:endParaRPr>
                    </a:p>
                  </a:txBody>
                  <a:tcPr marL="99059" marR="99059" marT="45724" marB="45724" anchor="ctr"/>
                </a:tc>
                <a:tc>
                  <a:txBody>
                    <a:bodyPr/>
                    <a:lstStyle/>
                    <a:p>
                      <a:pPr marL="180000" lvl="2" indent="-180000">
                        <a:buFont typeface="Arial" pitchFamily="34" charset="0"/>
                        <a:buChar char="•"/>
                        <a:defRPr/>
                      </a:pPr>
                      <a:r>
                        <a:rPr lang="ja-JP" altLang="en-US" sz="1100" b="0" dirty="0" smtClean="0">
                          <a:solidFill>
                            <a:schemeClr val="tx1"/>
                          </a:solidFill>
                          <a:latin typeface="Meiryo UI" pitchFamily="50" charset="-128"/>
                          <a:ea typeface="Meiryo UI" pitchFamily="50" charset="-128"/>
                          <a:cs typeface="Meiryo UI" pitchFamily="50" charset="-128"/>
                        </a:rPr>
                        <a:t>職員体制の変更に応じた執務環境を整備するための庁舎改修経費・システム改修経費などのイニシャルコストや、システム運用に係るランニングコストを試算</a:t>
                      </a:r>
                      <a:endParaRPr lang="en-US" altLang="ja-JP" sz="1100" b="0"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22" name="正方形/長方形 21"/>
          <p:cNvSpPr/>
          <p:nvPr/>
        </p:nvSpPr>
        <p:spPr>
          <a:xfrm>
            <a:off x="110452" y="4451757"/>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改革効果額（未反映分）・組織体制の影響額・設置コスト</a:t>
            </a:r>
            <a:endParaRPr lang="ja-JP" altLang="en-US" sz="1600" b="1" dirty="0">
              <a:latin typeface="Meiryo UI" pitchFamily="50" charset="-128"/>
              <a:ea typeface="Meiryo UI" pitchFamily="50" charset="-128"/>
              <a:cs typeface="Meiryo UI" pitchFamily="50" charset="-128"/>
            </a:endParaRPr>
          </a:p>
        </p:txBody>
      </p:sp>
      <p:sp>
        <p:nvSpPr>
          <p:cNvPr id="23" name="角丸四角形 22"/>
          <p:cNvSpPr/>
          <p:nvPr/>
        </p:nvSpPr>
        <p:spPr>
          <a:xfrm>
            <a:off x="272519" y="1620884"/>
            <a:ext cx="9288993" cy="1662171"/>
          </a:xfrm>
          <a:prstGeom prst="roundRect">
            <a:avLst/>
          </a:prstGeom>
          <a:solidFill>
            <a:schemeClr val="bg1"/>
          </a:solidFill>
          <a:ln w="12700">
            <a:solidFill>
              <a:schemeClr val="accent4">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180000">
              <a:spcBef>
                <a:spcPts val="600"/>
              </a:spcBef>
              <a:buFont typeface="Wingdings" pitchFamily="2" charset="2"/>
              <a:buChar char="Ø"/>
            </a:pPr>
            <a:r>
              <a:rPr lang="ja-JP" altLang="en-US" sz="1400" dirty="0">
                <a:solidFill>
                  <a:schemeClr val="tx1"/>
                </a:solidFill>
                <a:latin typeface="Meiryo UI" pitchFamily="50" charset="-128"/>
                <a:ea typeface="Meiryo UI" pitchFamily="50" charset="-128"/>
                <a:cs typeface="Meiryo UI" pitchFamily="50" charset="-128"/>
              </a:rPr>
              <a:t>国の地方財政制度による歳入の影響については相当の幅を見込むこととして、地方交付税の推計値は　　　　　　　　　　　　　　　</a:t>
            </a:r>
            <a:r>
              <a:rPr lang="en-US" altLang="ja-JP" sz="1400" dirty="0">
                <a:solidFill>
                  <a:schemeClr val="tx1"/>
                </a:solidFill>
                <a:latin typeface="Meiryo UI" pitchFamily="50" charset="-128"/>
                <a:ea typeface="Meiryo UI" pitchFamily="50" charset="-128"/>
                <a:cs typeface="Meiryo UI" pitchFamily="50" charset="-128"/>
              </a:rPr>
              <a:t/>
            </a:r>
            <a:br>
              <a:rPr lang="en-US" altLang="ja-JP" sz="1400" dirty="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２つ</a:t>
            </a:r>
            <a:r>
              <a:rPr lang="ja-JP" altLang="en-US" sz="1400" dirty="0">
                <a:solidFill>
                  <a:schemeClr val="tx1"/>
                </a:solidFill>
                <a:latin typeface="Meiryo UI" pitchFamily="50" charset="-128"/>
                <a:ea typeface="Meiryo UI" pitchFamily="50" charset="-128"/>
                <a:cs typeface="Meiryo UI" pitchFamily="50" charset="-128"/>
              </a:rPr>
              <a:t>のケース（「ケース１」と「ケース２」）を示す</a:t>
            </a:r>
            <a:endParaRPr lang="en-US" altLang="ja-JP" sz="1400" dirty="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a:solidFill>
                  <a:schemeClr val="tx1"/>
                </a:solidFill>
                <a:latin typeface="Meiryo UI" pitchFamily="50" charset="-128"/>
                <a:ea typeface="Meiryo UI" pitchFamily="50" charset="-128"/>
                <a:cs typeface="Meiryo UI" pitchFamily="50" charset="-128"/>
              </a:rPr>
              <a:t>　　●ケース１・・・市税等収入の増を見込むものの、国の「経済・財政再生計画」（Ｈ</a:t>
            </a:r>
            <a:r>
              <a:rPr lang="en-US" altLang="ja-JP" sz="1400" dirty="0">
                <a:solidFill>
                  <a:schemeClr val="tx1"/>
                </a:solidFill>
                <a:latin typeface="Meiryo UI" pitchFamily="50" charset="-128"/>
                <a:ea typeface="Meiryo UI" pitchFamily="50" charset="-128"/>
                <a:cs typeface="Meiryo UI" pitchFamily="50" charset="-128"/>
              </a:rPr>
              <a:t>27.6</a:t>
            </a:r>
            <a:r>
              <a:rPr lang="ja-JP" altLang="en-US" sz="1400" dirty="0">
                <a:solidFill>
                  <a:schemeClr val="tx1"/>
                </a:solidFill>
                <a:latin typeface="Meiryo UI" pitchFamily="50" charset="-128"/>
                <a:ea typeface="Meiryo UI" pitchFamily="50" charset="-128"/>
                <a:cs typeface="Meiryo UI" pitchFamily="50" charset="-128"/>
              </a:rPr>
              <a:t>月）等に基づき、税等一般財源</a:t>
            </a:r>
            <a:r>
              <a:rPr lang="en-US" altLang="ja-JP" sz="1000" dirty="0">
                <a:solidFill>
                  <a:schemeClr val="tx1"/>
                </a:solidFill>
                <a:latin typeface="Meiryo UI" pitchFamily="50" charset="-128"/>
                <a:ea typeface="Meiryo UI" pitchFamily="50" charset="-128"/>
                <a:cs typeface="Meiryo UI" pitchFamily="50" charset="-128"/>
              </a:rPr>
              <a:t>(※3)</a:t>
            </a:r>
            <a:r>
              <a:rPr lang="ja-JP" altLang="en-US" sz="1400" dirty="0">
                <a:solidFill>
                  <a:schemeClr val="tx1"/>
                </a:solidFill>
                <a:latin typeface="Meiryo UI" pitchFamily="50" charset="-128"/>
                <a:ea typeface="Meiryo UI" pitchFamily="50" charset="-128"/>
                <a:cs typeface="Meiryo UI" pitchFamily="50" charset="-128"/>
              </a:rPr>
              <a:t>総額は実質的に同水準を想定（市税等収入増加分は、</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％地方交付税の減少に反映）</a:t>
            </a:r>
            <a:endParaRPr lang="en-US" altLang="ja-JP" sz="1400" dirty="0">
              <a:solidFill>
                <a:schemeClr val="tx1"/>
              </a:solidFill>
              <a:latin typeface="Meiryo UI" pitchFamily="50" charset="-128"/>
              <a:ea typeface="Meiryo UI" pitchFamily="50" charset="-128"/>
              <a:cs typeface="Meiryo UI" pitchFamily="50" charset="-128"/>
            </a:endParaRPr>
          </a:p>
          <a:p>
            <a:pPr marL="1252538" indent="-1252538">
              <a:spcBef>
                <a:spcPts val="600"/>
              </a:spcBef>
            </a:pPr>
            <a:r>
              <a:rPr lang="ja-JP" altLang="en-US" sz="1400" dirty="0">
                <a:solidFill>
                  <a:schemeClr val="tx1"/>
                </a:solidFill>
                <a:latin typeface="Meiryo UI" pitchFamily="50" charset="-128"/>
                <a:ea typeface="Meiryo UI" pitchFamily="50" charset="-128"/>
                <a:cs typeface="Meiryo UI" pitchFamily="50" charset="-128"/>
              </a:rPr>
              <a:t>　　●ケース２・・・現行の地方交付税制度に即して、市税等収入の増加分のうち一定割合が各地方公共団体の財源として留保されるものと</a:t>
            </a:r>
            <a:r>
              <a:rPr lang="ja-JP" altLang="en-US" sz="1400" dirty="0" smtClean="0">
                <a:solidFill>
                  <a:schemeClr val="tx1"/>
                </a:solidFill>
                <a:latin typeface="Meiryo UI" pitchFamily="50" charset="-128"/>
                <a:ea typeface="Meiryo UI" pitchFamily="50" charset="-128"/>
                <a:cs typeface="Meiryo UI" pitchFamily="50" charset="-128"/>
              </a:rPr>
              <a:t>想定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市税</a:t>
            </a:r>
            <a:r>
              <a:rPr lang="ja-JP" altLang="en-US" sz="1400" dirty="0">
                <a:solidFill>
                  <a:schemeClr val="tx1"/>
                </a:solidFill>
                <a:latin typeface="Meiryo UI" pitchFamily="50" charset="-128"/>
                <a:ea typeface="Meiryo UI" pitchFamily="50" charset="-128"/>
                <a:cs typeface="Meiryo UI" pitchFamily="50" charset="-128"/>
              </a:rPr>
              <a:t>等収入増加分のうち、</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％が地方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交付税の減少に反映され、</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％が収支に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寄与</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１　財政シミュレーションを行うにあたって</a:t>
            </a:r>
          </a:p>
        </p:txBody>
      </p:sp>
      <p:sp>
        <p:nvSpPr>
          <p:cNvPr id="2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26757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358943" y="476672"/>
            <a:ext cx="9166802" cy="1561218"/>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総合区設置</a:t>
            </a:r>
            <a:r>
              <a:rPr lang="en-US" altLang="ja-JP" sz="1100" b="1" dirty="0" smtClean="0">
                <a:solidFill>
                  <a:schemeClr val="tx1"/>
                </a:solidFill>
                <a:latin typeface="Meiryo UI" pitchFamily="50" charset="-128"/>
                <a:ea typeface="Meiryo UI" pitchFamily="50" charset="-128"/>
                <a:cs typeface="Meiryo UI" pitchFamily="50" charset="-128"/>
              </a:rPr>
              <a:t>(H33</a:t>
            </a:r>
            <a:r>
              <a:rPr lang="ja-JP" altLang="en-US" sz="1100" b="1" dirty="0" smtClean="0">
                <a:solidFill>
                  <a:schemeClr val="tx1"/>
                </a:solidFill>
                <a:latin typeface="Meiryo UI" pitchFamily="50" charset="-128"/>
                <a:ea typeface="Meiryo UI" pitchFamily="50" charset="-128"/>
                <a:cs typeface="Meiryo UI" pitchFamily="50" charset="-128"/>
              </a:rPr>
              <a:t>年度と仮定</a:t>
            </a:r>
            <a:r>
              <a:rPr lang="en-US" altLang="ja-JP" sz="1100" b="1" dirty="0" smtClean="0">
                <a:solidFill>
                  <a:schemeClr val="tx1"/>
                </a:solidFill>
                <a:latin typeface="Meiryo UI" pitchFamily="50" charset="-128"/>
                <a:ea typeface="Meiryo UI" pitchFamily="50" charset="-128"/>
                <a:cs typeface="Meiryo UI" pitchFamily="50" charset="-128"/>
              </a:rPr>
              <a:t>)</a:t>
            </a:r>
            <a:r>
              <a:rPr lang="ja-JP" altLang="en-US" sz="1100" b="1" dirty="0" err="1" smtClean="0">
                <a:solidFill>
                  <a:schemeClr val="tx1"/>
                </a:solidFill>
                <a:latin typeface="Meiryo UI" pitchFamily="50" charset="-128"/>
                <a:ea typeface="Meiryo UI" pitchFamily="50" charset="-128"/>
                <a:cs typeface="Meiryo UI" pitchFamily="50" charset="-128"/>
              </a:rPr>
              <a:t>ま</a:t>
            </a:r>
            <a:r>
              <a:rPr lang="ja-JP" altLang="en-US" sz="1100" b="1" dirty="0" err="1">
                <a:solidFill>
                  <a:schemeClr val="tx1"/>
                </a:solidFill>
                <a:latin typeface="Meiryo UI" pitchFamily="50" charset="-128"/>
                <a:ea typeface="Meiryo UI" pitchFamily="50" charset="-128"/>
                <a:cs typeface="Meiryo UI" pitchFamily="50" charset="-128"/>
              </a:rPr>
              <a:t>で</a:t>
            </a:r>
            <a:r>
              <a:rPr lang="ja-JP" altLang="en-US" sz="1100" b="1" dirty="0" err="1" smtClean="0">
                <a:solidFill>
                  <a:schemeClr val="tx1"/>
                </a:solidFill>
                <a:latin typeface="Meiryo UI" pitchFamily="50" charset="-128"/>
                <a:ea typeface="Meiryo UI" pitchFamily="50" charset="-128"/>
                <a:cs typeface="Meiryo UI" pitchFamily="50" charset="-128"/>
              </a:rPr>
              <a:t>の</a:t>
            </a:r>
            <a:r>
              <a:rPr lang="ja-JP" altLang="en-US" sz="1100" b="1" dirty="0">
                <a:solidFill>
                  <a:schemeClr val="tx1"/>
                </a:solidFill>
                <a:latin typeface="Meiryo UI" pitchFamily="50" charset="-128"/>
                <a:ea typeface="Meiryo UI" pitchFamily="50" charset="-128"/>
                <a:cs typeface="Meiryo UI" pitchFamily="50" charset="-128"/>
              </a:rPr>
              <a:t>改革効果額（未反映分</a:t>
            </a:r>
            <a:r>
              <a:rPr lang="ja-JP" altLang="en-US" sz="1100" b="1" dirty="0" smtClean="0">
                <a:solidFill>
                  <a:schemeClr val="tx1"/>
                </a:solidFill>
                <a:latin typeface="Meiryo UI" pitchFamily="50" charset="-128"/>
                <a:ea typeface="Meiryo UI" pitchFamily="50" charset="-128"/>
                <a:cs typeface="Meiryo UI" pitchFamily="50" charset="-128"/>
              </a:rPr>
              <a:t>）・</a:t>
            </a:r>
            <a:r>
              <a:rPr lang="en-US" altLang="ja-JP" sz="1100" b="1" dirty="0" smtClean="0">
                <a:solidFill>
                  <a:schemeClr val="tx1"/>
                </a:solidFill>
                <a:latin typeface="Meiryo UI" pitchFamily="50" charset="-128"/>
                <a:ea typeface="Meiryo UI" pitchFamily="50" charset="-128"/>
                <a:cs typeface="Meiryo UI" pitchFamily="50" charset="-128"/>
              </a:rPr>
              <a:t/>
            </a:r>
            <a:br>
              <a:rPr lang="en-US" altLang="ja-JP" sz="1100" b="1" dirty="0" smtClean="0">
                <a:solidFill>
                  <a:schemeClr val="tx1"/>
                </a:solidFill>
                <a:latin typeface="Meiryo UI" pitchFamily="50" charset="-128"/>
                <a:ea typeface="Meiryo UI" pitchFamily="50" charset="-128"/>
                <a:cs typeface="Meiryo UI" pitchFamily="50" charset="-128"/>
              </a:rPr>
            </a:br>
            <a:r>
              <a:rPr lang="ja-JP" altLang="en-US" sz="1100" b="1" dirty="0" smtClean="0">
                <a:solidFill>
                  <a:schemeClr val="tx1"/>
                </a:solidFill>
                <a:latin typeface="Meiryo UI" pitchFamily="50" charset="-128"/>
                <a:ea typeface="Meiryo UI" pitchFamily="50" charset="-128"/>
                <a:cs typeface="Meiryo UI" pitchFamily="50" charset="-128"/>
              </a:rPr>
              <a:t>　 組織</a:t>
            </a:r>
            <a:r>
              <a:rPr lang="ja-JP" altLang="en-US" sz="1100" b="1" dirty="0">
                <a:solidFill>
                  <a:schemeClr val="tx1"/>
                </a:solidFill>
                <a:latin typeface="Meiryo UI" pitchFamily="50" charset="-128"/>
                <a:ea typeface="Meiryo UI" pitchFamily="50" charset="-128"/>
                <a:cs typeface="Meiryo UI" pitchFamily="50" charset="-128"/>
              </a:rPr>
              <a:t>体制の影響額・設置</a:t>
            </a:r>
            <a:r>
              <a:rPr lang="ja-JP" altLang="en-US" sz="1100" b="1" dirty="0" smtClean="0">
                <a:solidFill>
                  <a:schemeClr val="tx1"/>
                </a:solidFill>
                <a:latin typeface="Meiryo UI" pitchFamily="50" charset="-128"/>
                <a:ea typeface="Meiryo UI" pitchFamily="50" charset="-128"/>
                <a:cs typeface="Meiryo UI" pitchFamily="50" charset="-128"/>
              </a:rPr>
              <a:t>コスト</a:t>
            </a:r>
            <a:endParaRPr lang="en-US" altLang="ja-JP" sz="11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
            </a:r>
            <a:br>
              <a:rPr lang="en-US" altLang="ja-JP" sz="1200" dirty="0" smtClean="0">
                <a:solidFill>
                  <a:schemeClr val="tx1"/>
                </a:solidFill>
                <a:latin typeface="Meiryo UI" pitchFamily="50" charset="-128"/>
                <a:ea typeface="Meiryo UI" pitchFamily="50" charset="-128"/>
                <a:cs typeface="Meiryo UI" pitchFamily="50" charset="-128"/>
              </a:rPr>
            </a:b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H32</a:t>
            </a:r>
            <a:r>
              <a:rPr lang="ja-JP" altLang="en-US" sz="1200" dirty="0" smtClean="0">
                <a:solidFill>
                  <a:schemeClr val="tx1"/>
                </a:solidFill>
                <a:latin typeface="Meiryo UI" pitchFamily="50" charset="-128"/>
                <a:ea typeface="Meiryo UI" pitchFamily="50" charset="-128"/>
                <a:cs typeface="Meiryo UI" pitchFamily="50" charset="-128"/>
              </a:rPr>
              <a:t>年度以前に発現する財政的影響額</a:t>
            </a:r>
            <a:r>
              <a:rPr lang="en-US" altLang="ja-JP" sz="1200" dirty="0" smtClean="0">
                <a:solidFill>
                  <a:schemeClr val="tx1"/>
                </a:solidFill>
                <a:latin typeface="Meiryo UI" pitchFamily="50" charset="-128"/>
                <a:ea typeface="Meiryo UI" pitchFamily="50" charset="-128"/>
                <a:cs typeface="Meiryo UI" pitchFamily="50" charset="-128"/>
              </a:rPr>
              <a:t/>
            </a:r>
            <a:br>
              <a:rPr lang="en-US" altLang="ja-JP" sz="1200" dirty="0" smtClean="0">
                <a:solidFill>
                  <a:schemeClr val="tx1"/>
                </a:solidFill>
                <a:latin typeface="Meiryo UI" pitchFamily="50" charset="-128"/>
                <a:ea typeface="Meiryo UI" pitchFamily="50" charset="-128"/>
                <a:cs typeface="Meiryo UI" pitchFamily="50" charset="-128"/>
              </a:rPr>
            </a:br>
            <a:r>
              <a:rPr lang="ja-JP" altLang="en-US" sz="12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改善額　▲悪化額）を右表のとおり試算し、</a:t>
            </a:r>
            <a:r>
              <a:rPr lang="en-US" altLang="ja-JP" sz="1200" dirty="0" smtClean="0">
                <a:solidFill>
                  <a:schemeClr val="tx1"/>
                </a:solidFill>
                <a:latin typeface="Meiryo UI" pitchFamily="50" charset="-128"/>
                <a:ea typeface="Meiryo UI" pitchFamily="50" charset="-128"/>
                <a:cs typeface="Meiryo UI" pitchFamily="50" charset="-128"/>
              </a:rPr>
              <a:t/>
            </a:r>
            <a:br>
              <a:rPr lang="en-US" altLang="ja-JP" sz="1200" dirty="0" smtClean="0">
                <a:solidFill>
                  <a:schemeClr val="tx1"/>
                </a:solidFill>
                <a:latin typeface="Meiryo UI" pitchFamily="50" charset="-128"/>
                <a:ea typeface="Meiryo UI" pitchFamily="50" charset="-128"/>
                <a:cs typeface="Meiryo UI" pitchFamily="50" charset="-128"/>
              </a:rPr>
            </a:br>
            <a:r>
              <a:rPr lang="ja-JP" altLang="en-US" sz="1200" dirty="0" smtClean="0">
                <a:solidFill>
                  <a:schemeClr val="tx1"/>
                </a:solidFill>
                <a:latin typeface="Meiryo UI" pitchFamily="50" charset="-128"/>
                <a:ea typeface="Meiryo UI" pitchFamily="50" charset="-128"/>
                <a:cs typeface="Meiryo UI" pitchFamily="50" charset="-128"/>
              </a:rPr>
              <a:t>　　　　総合区設置時の財政調整基金の額に反映</a:t>
            </a:r>
            <a:endParaRPr lang="en-US" altLang="ja-JP" sz="1200" dirty="0" smtClean="0">
              <a:solidFill>
                <a:schemeClr val="tx1"/>
              </a:solidFill>
              <a:latin typeface="Meiryo UI" pitchFamily="50" charset="-128"/>
              <a:ea typeface="Meiryo UI" pitchFamily="50" charset="-128"/>
              <a:cs typeface="Meiryo UI"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737748155"/>
              </p:ext>
            </p:extLst>
          </p:nvPr>
        </p:nvGraphicFramePr>
        <p:xfrm>
          <a:off x="4808984" y="696998"/>
          <a:ext cx="3974023" cy="1257300"/>
        </p:xfrm>
        <a:graphic>
          <a:graphicData uri="http://schemas.openxmlformats.org/drawingml/2006/table">
            <a:tbl>
              <a:tblPr firstRow="1" bandRow="1">
                <a:tableStyleId>{93296810-A885-4BE3-A3E7-6D5BEEA58F35}</a:tableStyleId>
              </a:tblPr>
              <a:tblGrid>
                <a:gridCol w="1696205"/>
                <a:gridCol w="759142"/>
                <a:gridCol w="759338"/>
                <a:gridCol w="759338"/>
              </a:tblGrid>
              <a:tr h="153363">
                <a:tc>
                  <a:txBody>
                    <a:bodyPr/>
                    <a:lstStyle/>
                    <a:p>
                      <a:pPr algn="ctr"/>
                      <a:endParaRPr kumimoji="1" lang="ja-JP" altLang="en-US" sz="1050" b="0" dirty="0">
                        <a:latin typeface="Meiryo UI" pitchFamily="50" charset="-128"/>
                        <a:ea typeface="Meiryo UI" pitchFamily="50" charset="-128"/>
                        <a:cs typeface="Meiryo UI"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sz="1050" b="0" dirty="0" smtClean="0">
                          <a:latin typeface="Meiryo UI" pitchFamily="50" charset="-128"/>
                          <a:ea typeface="Meiryo UI" pitchFamily="50" charset="-128"/>
                          <a:cs typeface="Meiryo UI" pitchFamily="50" charset="-128"/>
                        </a:rPr>
                        <a:t>H30</a:t>
                      </a:r>
                      <a:r>
                        <a:rPr kumimoji="1" lang="ja-JP" altLang="en-US" sz="1050" b="0" dirty="0" smtClean="0">
                          <a:latin typeface="Meiryo UI" pitchFamily="50" charset="-128"/>
                          <a:ea typeface="Meiryo UI" pitchFamily="50" charset="-128"/>
                          <a:cs typeface="Meiryo UI" pitchFamily="50" charset="-128"/>
                        </a:rPr>
                        <a:t>年度</a:t>
                      </a:r>
                      <a:endParaRPr kumimoji="1" lang="ja-JP" altLang="en-US" sz="1050" b="0" dirty="0">
                        <a:latin typeface="Meiryo UI" pitchFamily="50" charset="-128"/>
                        <a:ea typeface="Meiryo UI" pitchFamily="50" charset="-128"/>
                        <a:cs typeface="Meiryo UI"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H31</a:t>
                      </a:r>
                      <a:r>
                        <a:rPr kumimoji="1" lang="ja-JP" altLang="en-US" sz="1050" b="0" dirty="0" smtClean="0">
                          <a:latin typeface="Meiryo UI" pitchFamily="50" charset="-128"/>
                          <a:ea typeface="Meiryo UI" pitchFamily="50" charset="-128"/>
                          <a:cs typeface="Meiryo UI" pitchFamily="50" charset="-128"/>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latin typeface="Meiryo UI" pitchFamily="50" charset="-128"/>
                          <a:ea typeface="Meiryo UI" pitchFamily="50" charset="-128"/>
                          <a:cs typeface="Meiryo UI" pitchFamily="50" charset="-128"/>
                        </a:rPr>
                        <a:t>H32</a:t>
                      </a:r>
                      <a:r>
                        <a:rPr kumimoji="1" lang="ja-JP" altLang="en-US" sz="1050" b="0" dirty="0" smtClean="0">
                          <a:latin typeface="Meiryo UI" pitchFamily="50" charset="-128"/>
                          <a:ea typeface="Meiryo UI" pitchFamily="50" charset="-128"/>
                          <a:cs typeface="Meiryo UI" pitchFamily="50" charset="-128"/>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r>
              <a:tr h="189935">
                <a:tc>
                  <a:txBody>
                    <a:bodyPr/>
                    <a:lstStyle/>
                    <a:p>
                      <a:pPr algn="ctr"/>
                      <a:r>
                        <a:rPr kumimoji="1" lang="ja-JP" altLang="en-US" sz="1050" dirty="0" smtClean="0">
                          <a:latin typeface="Meiryo UI" pitchFamily="50" charset="-128"/>
                          <a:ea typeface="Meiryo UI" pitchFamily="50" charset="-128"/>
                          <a:cs typeface="Meiryo UI" pitchFamily="50" charset="-128"/>
                        </a:rPr>
                        <a:t>改革効果額（未反映分）</a:t>
                      </a:r>
                      <a:endParaRPr kumimoji="1" lang="ja-JP" altLang="en-US" sz="105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2</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71</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70</a:t>
                      </a:r>
                      <a:endParaRPr kumimoji="1" lang="ja-JP" altLang="en-US" sz="10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154499">
                <a:tc>
                  <a:txBody>
                    <a:bodyPr/>
                    <a:lstStyle/>
                    <a:p>
                      <a:pPr algn="ctr"/>
                      <a:r>
                        <a:rPr kumimoji="1" lang="ja-JP" altLang="en-US" sz="1050" dirty="0" smtClean="0">
                          <a:latin typeface="Meiryo UI" pitchFamily="50" charset="-128"/>
                          <a:ea typeface="Meiryo UI" pitchFamily="50" charset="-128"/>
                          <a:cs typeface="Meiryo UI" pitchFamily="50" charset="-128"/>
                        </a:rPr>
                        <a:t>組織体制の影響額</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119063">
                <a:tc>
                  <a:txBody>
                    <a:bodyPr/>
                    <a:lstStyle/>
                    <a:p>
                      <a:pPr algn="ctr"/>
                      <a:r>
                        <a:rPr kumimoji="1" lang="ja-JP" altLang="en-US" sz="1050" dirty="0" smtClean="0">
                          <a:latin typeface="Meiryo UI" pitchFamily="50" charset="-128"/>
                          <a:ea typeface="Meiryo UI" pitchFamily="50" charset="-128"/>
                          <a:cs typeface="Meiryo UI" pitchFamily="50" charset="-128"/>
                        </a:rPr>
                        <a:t>設置コスト</a:t>
                      </a:r>
                      <a:endParaRPr kumimoji="1" lang="ja-JP" altLang="en-US" sz="1050" dirty="0">
                        <a:latin typeface="Meiryo UI" pitchFamily="50" charset="-128"/>
                        <a:ea typeface="Meiryo UI" pitchFamily="50" charset="-128"/>
                        <a:cs typeface="Meiryo UI" pitchFamily="50" charset="-128"/>
                      </a:endParaRPr>
                    </a:p>
                  </a:txBody>
                  <a:tcPr/>
                </a:tc>
                <a:tc>
                  <a:txBody>
                    <a:bodyP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26</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a:t>
                      </a:r>
                      <a:r>
                        <a:rPr kumimoji="1" lang="en-US" altLang="ja-JP" sz="1000" dirty="0" smtClean="0">
                          <a:solidFill>
                            <a:schemeClr val="tx1"/>
                          </a:solidFill>
                          <a:latin typeface="Meiryo UI" pitchFamily="50" charset="-128"/>
                          <a:ea typeface="Meiryo UI" pitchFamily="50" charset="-128"/>
                          <a:cs typeface="Meiryo UI" pitchFamily="50" charset="-128"/>
                        </a:rPr>
                        <a:t>32</a:t>
                      </a:r>
                      <a:endParaRPr kumimoji="1" lang="ja-JP" altLang="en-US" sz="1000" dirty="0">
                        <a:solidFill>
                          <a:schemeClr val="tx1"/>
                        </a:solidFill>
                        <a:latin typeface="Meiryo UI" pitchFamily="50" charset="-128"/>
                        <a:ea typeface="Meiryo UI" pitchFamily="50" charset="-128"/>
                        <a:cs typeface="Meiryo UI" pitchFamily="50" charset="-128"/>
                      </a:endParaRPr>
                    </a:p>
                  </a:txBody>
                  <a:tcPr/>
                </a:tc>
              </a:tr>
              <a:tr h="155635">
                <a:tc>
                  <a:txBody>
                    <a:bodyPr/>
                    <a:lstStyle/>
                    <a:p>
                      <a:pPr algn="ctr"/>
                      <a:r>
                        <a:rPr kumimoji="1" lang="ja-JP" altLang="en-US" sz="1050" b="1" dirty="0" smtClean="0">
                          <a:latin typeface="Meiryo UI" pitchFamily="50" charset="-128"/>
                          <a:ea typeface="Meiryo UI" pitchFamily="50" charset="-128"/>
                          <a:cs typeface="Meiryo UI" pitchFamily="50" charset="-128"/>
                        </a:rPr>
                        <a:t>合計</a:t>
                      </a:r>
                      <a:endParaRPr kumimoji="1" lang="ja-JP" altLang="en-US" sz="105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2</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45</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000" b="1" dirty="0" smtClean="0">
                          <a:solidFill>
                            <a:schemeClr val="tx1"/>
                          </a:solidFill>
                          <a:latin typeface="Meiryo UI" pitchFamily="50" charset="-128"/>
                          <a:ea typeface="Meiryo UI" pitchFamily="50" charset="-128"/>
                          <a:cs typeface="Meiryo UI" pitchFamily="50" charset="-128"/>
                        </a:rPr>
                        <a:t>38</a:t>
                      </a:r>
                      <a:endParaRPr kumimoji="1" lang="ja-JP" altLang="en-US" sz="10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45" name="正方形/長方形 44"/>
          <p:cNvSpPr/>
          <p:nvPr/>
        </p:nvSpPr>
        <p:spPr>
          <a:xfrm>
            <a:off x="8121352" y="49032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442337620"/>
              </p:ext>
            </p:extLst>
          </p:nvPr>
        </p:nvGraphicFramePr>
        <p:xfrm>
          <a:off x="200473" y="2852643"/>
          <a:ext cx="9505054" cy="946105"/>
        </p:xfrm>
        <a:graphic>
          <a:graphicData uri="http://schemas.openxmlformats.org/drawingml/2006/table">
            <a:tbl>
              <a:tblPr bandRow="1">
                <a:tableStyleId>{21E4AEA4-8DFA-4A89-87EB-49C32662AFE0}</a:tableStyleId>
              </a:tblPr>
              <a:tblGrid>
                <a:gridCol w="1458920"/>
                <a:gridCol w="8046134"/>
              </a:tblGrid>
              <a:tr h="946105">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latin typeface="Meiryo UI" pitchFamily="50" charset="-128"/>
                          <a:ea typeface="Meiryo UI" pitchFamily="50" charset="-128"/>
                          <a:cs typeface="Meiryo UI" pitchFamily="50" charset="-128"/>
                        </a:rPr>
                        <a:t>財源対策</a:t>
                      </a:r>
                      <a:endParaRPr kumimoji="1" lang="ja-JP" altLang="en-US" sz="1200" dirty="0">
                        <a:solidFill>
                          <a:schemeClr val="tx1"/>
                        </a:solidFill>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収支（財源対策前）がマイナスとなる場合には、財政調整基金を活用することと仮定して、シミュレーションを行った</a:t>
                      </a: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100" dirty="0" smtClean="0">
                          <a:solidFill>
                            <a:schemeClr val="tx1"/>
                          </a:solidFill>
                          <a:latin typeface="Meiryo UI" pitchFamily="50" charset="-128"/>
                          <a:ea typeface="Meiryo UI" pitchFamily="50" charset="-128"/>
                          <a:cs typeface="Meiryo UI" pitchFamily="50" charset="-128"/>
                        </a:rPr>
                        <a:t>ただし、実際の財政運営においては、歳出抑制（経費削減等）や歳入確保（公有地の売却・地方債（行政改革推進債など）の活用等）などの方策を講じることとなるものであり、財政調整基金の活用はあくまでも一例</a:t>
                      </a:r>
                      <a:r>
                        <a:rPr kumimoji="1" lang="en-US" altLang="ja-JP" sz="1100" dirty="0" smtClean="0">
                          <a:solidFill>
                            <a:schemeClr val="tx1"/>
                          </a:solidFill>
                          <a:latin typeface="Meiryo UI" pitchFamily="50" charset="-128"/>
                          <a:ea typeface="Meiryo UI" pitchFamily="50" charset="-128"/>
                          <a:cs typeface="Meiryo UI" pitchFamily="50" charset="-128"/>
                        </a:rPr>
                        <a:t>※</a:t>
                      </a:r>
                    </a:p>
                  </a:txBody>
                  <a:tcPr marL="99059" marR="99059" marT="45724" marB="45724" anchor="ctr"/>
                </a:tc>
              </a:tr>
            </a:tbl>
          </a:graphicData>
        </a:graphic>
      </p:graphicFrame>
      <p:sp>
        <p:nvSpPr>
          <p:cNvPr id="14" name="正方形/長方形 13"/>
          <p:cNvSpPr/>
          <p:nvPr/>
        </p:nvSpPr>
        <p:spPr>
          <a:xfrm>
            <a:off x="110532" y="2480496"/>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財源対策</a:t>
            </a:r>
            <a:endParaRPr lang="ja-JP" altLang="en-US" sz="1600" b="1" dirty="0">
              <a:latin typeface="Meiryo UI" pitchFamily="50" charset="-128"/>
              <a:ea typeface="Meiryo UI" pitchFamily="50" charset="-128"/>
              <a:cs typeface="Meiryo UI" pitchFamily="50" charset="-128"/>
            </a:endParaRPr>
          </a:p>
        </p:txBody>
      </p:sp>
      <p:sp>
        <p:nvSpPr>
          <p:cNvPr id="15" name="テキスト ボックス 14"/>
          <p:cNvSpPr txBox="1"/>
          <p:nvPr/>
        </p:nvSpPr>
        <p:spPr>
          <a:xfrm>
            <a:off x="1762863" y="3815032"/>
            <a:ext cx="8446721" cy="584775"/>
          </a:xfrm>
          <a:prstGeom prst="rect">
            <a:avLst/>
          </a:prstGeom>
          <a:noFill/>
        </p:spPr>
        <p:txBody>
          <a:bodyPr wrap="square" rtlCol="0">
            <a:spAutoFit/>
          </a:bodyPr>
          <a:lstStyle/>
          <a:p>
            <a:pPr marL="0" lvl="2">
              <a:defRPr/>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itchFamily="50" charset="-128"/>
                <a:ea typeface="Meiryo UI" pitchFamily="50" charset="-128"/>
                <a:cs typeface="Meiryo UI" pitchFamily="50" charset="-128"/>
              </a:rPr>
              <a:t>　（参考）主な保有資産　 処分</a:t>
            </a:r>
            <a:r>
              <a:rPr lang="ja-JP" altLang="en-US" sz="800" dirty="0">
                <a:latin typeface="Meiryo UI" pitchFamily="50" charset="-128"/>
                <a:ea typeface="Meiryo UI" pitchFamily="50" charset="-128"/>
                <a:cs typeface="Meiryo UI" pitchFamily="50" charset="-128"/>
              </a:rPr>
              <a:t>検討地：約</a:t>
            </a:r>
            <a:r>
              <a:rPr lang="en-US" altLang="ja-JP" sz="800" dirty="0">
                <a:latin typeface="Meiryo UI" pitchFamily="50" charset="-128"/>
                <a:ea typeface="Meiryo UI" pitchFamily="50" charset="-128"/>
                <a:cs typeface="Meiryo UI" pitchFamily="50" charset="-128"/>
              </a:rPr>
              <a:t>928</a:t>
            </a:r>
            <a:r>
              <a:rPr lang="ja-JP" altLang="en-US" sz="800" dirty="0">
                <a:latin typeface="Meiryo UI" pitchFamily="50" charset="-128"/>
                <a:ea typeface="Meiryo UI" pitchFamily="50" charset="-128"/>
                <a:cs typeface="Meiryo UI" pitchFamily="50" charset="-128"/>
              </a:rPr>
              <a:t>億</a:t>
            </a:r>
            <a:r>
              <a:rPr lang="ja-JP" altLang="en-US" sz="800" dirty="0" smtClean="0">
                <a:latin typeface="Meiryo UI" pitchFamily="50" charset="-128"/>
                <a:ea typeface="Meiryo UI" pitchFamily="50" charset="-128"/>
                <a:cs typeface="Meiryo UI" pitchFamily="50" charset="-128"/>
              </a:rPr>
              <a:t>円「大阪市未利用地活用方針一覧（</a:t>
            </a:r>
            <a:r>
              <a:rPr lang="en-US" altLang="ja-JP" sz="800" dirty="0" smtClean="0">
                <a:latin typeface="Meiryo UI" pitchFamily="50" charset="-128"/>
                <a:ea typeface="Meiryo UI" pitchFamily="50" charset="-128"/>
                <a:cs typeface="Meiryo UI" pitchFamily="50" charset="-128"/>
              </a:rPr>
              <a:t>H29</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6</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30</a:t>
            </a:r>
            <a:r>
              <a:rPr lang="ja-JP" altLang="en-US" sz="800" dirty="0" smtClean="0">
                <a:latin typeface="Meiryo UI" pitchFamily="50" charset="-128"/>
                <a:ea typeface="Meiryo UI" pitchFamily="50" charset="-128"/>
                <a:cs typeface="Meiryo UI" pitchFamily="50" charset="-128"/>
              </a:rPr>
              <a:t>日現在）」</a:t>
            </a:r>
            <a:r>
              <a:rPr lang="en-US" altLang="ja-JP" sz="800" dirty="0" smtClean="0">
                <a:latin typeface="Meiryo UI" pitchFamily="50" charset="-128"/>
                <a:ea typeface="Meiryo UI" pitchFamily="50" charset="-128"/>
                <a:cs typeface="Meiryo UI" pitchFamily="50" charset="-128"/>
              </a:rPr>
              <a:t/>
            </a:r>
            <a:br>
              <a:rPr lang="en-US" altLang="ja-JP" sz="800" dirty="0" smtClean="0">
                <a:latin typeface="Meiryo UI" pitchFamily="50" charset="-128"/>
                <a:ea typeface="Meiryo UI" pitchFamily="50" charset="-128"/>
                <a:cs typeface="Meiryo UI" pitchFamily="50" charset="-128"/>
              </a:rPr>
            </a:br>
            <a:r>
              <a:rPr lang="ja-JP" altLang="en-US" sz="800" dirty="0" smtClean="0">
                <a:latin typeface="Meiryo UI" pitchFamily="50" charset="-128"/>
                <a:ea typeface="Meiryo UI" pitchFamily="50" charset="-128"/>
                <a:cs typeface="Meiryo UI" pitchFamily="50" charset="-128"/>
              </a:rPr>
              <a:t>　　　　　　　　 　　　　　　　　　　　　         　　（上記のうち、市「粗い試算」に示されている不用地等売却代</a:t>
            </a:r>
            <a:r>
              <a:rPr lang="en-US" altLang="ja-JP" sz="800" dirty="0" smtClean="0">
                <a:latin typeface="Meiryo UI" pitchFamily="50" charset="-128"/>
                <a:ea typeface="Meiryo UI" pitchFamily="50" charset="-128"/>
                <a:cs typeface="Meiryo UI" pitchFamily="50" charset="-128"/>
              </a:rPr>
              <a:t>(H30</a:t>
            </a:r>
            <a:r>
              <a:rPr lang="ja-JP" altLang="en-US" sz="800" dirty="0" smtClean="0">
                <a:latin typeface="Meiryo UI" pitchFamily="50" charset="-128"/>
                <a:ea typeface="Meiryo UI" pitchFamily="50" charset="-128"/>
                <a:cs typeface="Meiryo UI" pitchFamily="50" charset="-128"/>
              </a:rPr>
              <a:t>～</a:t>
            </a:r>
            <a:r>
              <a:rPr lang="en-US" altLang="ja-JP" sz="800" dirty="0" smtClean="0">
                <a:latin typeface="Meiryo UI" pitchFamily="50" charset="-128"/>
                <a:ea typeface="Meiryo UI" pitchFamily="50" charset="-128"/>
                <a:cs typeface="Meiryo UI" pitchFamily="50" charset="-128"/>
              </a:rPr>
              <a:t>H31</a:t>
            </a:r>
            <a:r>
              <a:rPr lang="ja-JP" altLang="en-US" sz="800" dirty="0" smtClean="0">
                <a:latin typeface="Meiryo UI" pitchFamily="50" charset="-128"/>
                <a:ea typeface="Meiryo UI" pitchFamily="50" charset="-128"/>
                <a:cs typeface="Meiryo UI" pitchFamily="50" charset="-128"/>
              </a:rPr>
              <a:t>年度</a:t>
            </a:r>
            <a:r>
              <a:rPr lang="en-US" altLang="ja-JP" sz="800" dirty="0" smtClean="0">
                <a:latin typeface="Meiryo UI" pitchFamily="50" charset="-128"/>
                <a:ea typeface="Meiryo UI" pitchFamily="50" charset="-128"/>
                <a:cs typeface="Meiryo UI" pitchFamily="50" charset="-128"/>
              </a:rPr>
              <a:t>)133</a:t>
            </a:r>
            <a:r>
              <a:rPr lang="ja-JP" altLang="en-US" sz="800" dirty="0" smtClean="0">
                <a:latin typeface="Meiryo UI" pitchFamily="50" charset="-128"/>
                <a:ea typeface="Meiryo UI" pitchFamily="50" charset="-128"/>
                <a:cs typeface="Meiryo UI" pitchFamily="50" charset="-128"/>
              </a:rPr>
              <a:t>億円は、財政調整基金残高に反映している）</a:t>
            </a:r>
            <a:endParaRPr lang="en-US" altLang="ja-JP" sz="800" dirty="0">
              <a:latin typeface="Meiryo UI" pitchFamily="50" charset="-128"/>
              <a:ea typeface="Meiryo UI" pitchFamily="50" charset="-128"/>
              <a:cs typeface="Meiryo UI" pitchFamily="50" charset="-128"/>
            </a:endParaRPr>
          </a:p>
          <a:p>
            <a:pPr marL="0" lvl="2">
              <a:defRPr/>
            </a:pP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出資財産等：（例）関西電力</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株式：</a:t>
            </a:r>
            <a:r>
              <a:rPr lang="en-US" altLang="ja-JP" sz="800" dirty="0" smtClean="0">
                <a:latin typeface="Meiryo UI" pitchFamily="50" charset="-128"/>
                <a:ea typeface="Meiryo UI" pitchFamily="50" charset="-128"/>
                <a:cs typeface="Meiryo UI" pitchFamily="50" charset="-128"/>
              </a:rPr>
              <a:t>68,286,880</a:t>
            </a:r>
            <a:r>
              <a:rPr lang="ja-JP" altLang="en-US" sz="800" dirty="0" smtClean="0">
                <a:latin typeface="Meiryo UI" pitchFamily="50" charset="-128"/>
                <a:ea typeface="Meiryo UI" pitchFamily="50" charset="-128"/>
                <a:cs typeface="Meiryo UI" pitchFamily="50" charset="-128"/>
              </a:rPr>
              <a:t>株・簿価 約</a:t>
            </a:r>
            <a:r>
              <a:rPr lang="en-US" altLang="ja-JP" sz="800" dirty="0" smtClean="0">
                <a:latin typeface="Meiryo UI" pitchFamily="50" charset="-128"/>
                <a:ea typeface="Meiryo UI" pitchFamily="50" charset="-128"/>
                <a:cs typeface="Meiryo UI" pitchFamily="50" charset="-128"/>
              </a:rPr>
              <a:t>341</a:t>
            </a:r>
            <a:r>
              <a:rPr lang="ja-JP" altLang="en-US" sz="800" dirty="0" smtClean="0">
                <a:latin typeface="Meiryo UI" pitchFamily="50" charset="-128"/>
                <a:ea typeface="Meiryo UI" pitchFamily="50" charset="-128"/>
                <a:cs typeface="Meiryo UI" pitchFamily="50" charset="-128"/>
              </a:rPr>
              <a:t>億円（</a:t>
            </a:r>
            <a:r>
              <a:rPr lang="en-US" altLang="ja-JP" sz="800" dirty="0">
                <a:latin typeface="Meiryo UI" pitchFamily="50" charset="-128"/>
                <a:ea typeface="Meiryo UI" pitchFamily="50" charset="-128"/>
                <a:cs typeface="Meiryo UI" pitchFamily="50" charset="-128"/>
              </a:rPr>
              <a:t>H</a:t>
            </a:r>
            <a:r>
              <a:rPr lang="en-US" altLang="ja-JP" sz="800" dirty="0" smtClean="0">
                <a:latin typeface="Meiryo UI" pitchFamily="50" charset="-128"/>
                <a:ea typeface="Meiryo UI" pitchFamily="50" charset="-128"/>
                <a:cs typeface="Meiryo UI" pitchFamily="50" charset="-128"/>
              </a:rPr>
              <a:t>29</a:t>
            </a:r>
            <a:r>
              <a:rPr lang="ja-JP" altLang="en-US" sz="800" dirty="0" smtClean="0">
                <a:latin typeface="Meiryo UI" pitchFamily="50" charset="-128"/>
                <a:ea typeface="Meiryo UI" pitchFamily="50" charset="-128"/>
                <a:cs typeface="Meiryo UI" pitchFamily="50" charset="-128"/>
              </a:rPr>
              <a:t>年</a:t>
            </a:r>
            <a:r>
              <a:rPr lang="en-US" altLang="ja-JP" sz="800" dirty="0" smtClean="0">
                <a:latin typeface="Meiryo UI" pitchFamily="50" charset="-128"/>
                <a:ea typeface="Meiryo UI" pitchFamily="50" charset="-128"/>
                <a:cs typeface="Meiryo UI" pitchFamily="50" charset="-128"/>
              </a:rPr>
              <a:t>3</a:t>
            </a:r>
            <a:r>
              <a:rPr lang="ja-JP" altLang="en-US" sz="800" dirty="0" smtClean="0">
                <a:latin typeface="Meiryo UI" pitchFamily="50" charset="-128"/>
                <a:ea typeface="Meiryo UI" pitchFamily="50" charset="-128"/>
                <a:cs typeface="Meiryo UI" pitchFamily="50" charset="-128"/>
              </a:rPr>
              <a:t>月</a:t>
            </a:r>
            <a:r>
              <a:rPr lang="en-US" altLang="ja-JP" sz="800" dirty="0" smtClean="0">
                <a:latin typeface="Meiryo UI" pitchFamily="50" charset="-128"/>
                <a:ea typeface="Meiryo UI" pitchFamily="50" charset="-128"/>
                <a:cs typeface="Meiryo UI" pitchFamily="50" charset="-128"/>
              </a:rPr>
              <a:t>31</a:t>
            </a:r>
            <a:r>
              <a:rPr lang="ja-JP" altLang="en-US" sz="800" dirty="0" smtClean="0">
                <a:latin typeface="Meiryo UI" pitchFamily="50" charset="-128"/>
                <a:ea typeface="Meiryo UI" pitchFamily="50" charset="-128"/>
                <a:cs typeface="Meiryo UI" pitchFamily="50" charset="-128"/>
              </a:rPr>
              <a:t>日終値換算</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約</a:t>
            </a:r>
            <a:r>
              <a:rPr lang="en-US" altLang="ja-JP" sz="800" dirty="0" smtClean="0">
                <a:latin typeface="Meiryo UI" pitchFamily="50" charset="-128"/>
                <a:ea typeface="Meiryo UI" pitchFamily="50" charset="-128"/>
                <a:cs typeface="Meiryo UI" pitchFamily="50" charset="-128"/>
              </a:rPr>
              <a:t>933</a:t>
            </a:r>
            <a:r>
              <a:rPr lang="ja-JP" altLang="en-US" sz="800" dirty="0" smtClean="0">
                <a:latin typeface="Meiryo UI" pitchFamily="50" charset="-128"/>
                <a:ea typeface="Meiryo UI" pitchFamily="50" charset="-128"/>
                <a:cs typeface="Meiryo UI" pitchFamily="50" charset="-128"/>
              </a:rPr>
              <a:t>億円）</a:t>
            </a:r>
            <a:endParaRPr lang="en-US" altLang="ja-JP" sz="800" dirty="0" smtClean="0">
              <a:latin typeface="Meiryo UI" pitchFamily="50" charset="-128"/>
              <a:ea typeface="Meiryo UI" pitchFamily="50" charset="-128"/>
              <a:cs typeface="Meiryo UI" pitchFamily="50" charset="-128"/>
            </a:endParaRPr>
          </a:p>
          <a:p>
            <a:pPr marL="0" lvl="2">
              <a:defRPr/>
            </a:pP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（注）この記載は売却方針を表すものではない</a:t>
            </a:r>
            <a:endParaRPr lang="en-US" altLang="ja-JP" sz="800" dirty="0">
              <a:latin typeface="Meiryo UI" pitchFamily="50" charset="-128"/>
              <a:ea typeface="Meiryo UI" pitchFamily="50" charset="-128"/>
              <a:cs typeface="Meiryo UI" pitchFamily="50" charset="-128"/>
            </a:endParaRPr>
          </a:p>
        </p:txBody>
      </p:sp>
      <p:sp>
        <p:nvSpPr>
          <p:cNvPr id="18" name="正方形/長方形 17"/>
          <p:cNvSpPr/>
          <p:nvPr/>
        </p:nvSpPr>
        <p:spPr>
          <a:xfrm>
            <a:off x="109414" y="4451536"/>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参考（総合</a:t>
            </a:r>
            <a:r>
              <a:rPr lang="ja-JP" altLang="en-US" sz="1600" b="1" dirty="0">
                <a:latin typeface="Meiryo UI" pitchFamily="50" charset="-128"/>
                <a:ea typeface="Meiryo UI" pitchFamily="50" charset="-128"/>
                <a:cs typeface="Meiryo UI" pitchFamily="50" charset="-128"/>
              </a:rPr>
              <a:t>区設置</a:t>
            </a:r>
            <a:r>
              <a:rPr lang="ja-JP" altLang="en-US" sz="1600" b="1" dirty="0" smtClean="0">
                <a:latin typeface="Meiryo UI" pitchFamily="50" charset="-128"/>
                <a:ea typeface="Meiryo UI" pitchFamily="50" charset="-128"/>
                <a:cs typeface="Meiryo UI" pitchFamily="50" charset="-128"/>
              </a:rPr>
              <a:t>時点に</a:t>
            </a:r>
            <a:r>
              <a:rPr lang="ja-JP" altLang="en-US" sz="1600" b="1" dirty="0">
                <a:latin typeface="Meiryo UI" pitchFamily="50" charset="-128"/>
                <a:ea typeface="Meiryo UI" pitchFamily="50" charset="-128"/>
                <a:cs typeface="Meiryo UI" pitchFamily="50" charset="-128"/>
              </a:rPr>
              <a:t>おける財政調整</a:t>
            </a:r>
            <a:r>
              <a:rPr lang="ja-JP" altLang="en-US" sz="1600" b="1" dirty="0" smtClean="0">
                <a:latin typeface="Meiryo UI" pitchFamily="50" charset="-128"/>
                <a:ea typeface="Meiryo UI" pitchFamily="50" charset="-128"/>
                <a:cs typeface="Meiryo UI" pitchFamily="50" charset="-128"/>
              </a:rPr>
              <a:t>基金）</a:t>
            </a:r>
            <a:endParaRPr lang="ja-JP" altLang="en-US" sz="1600" b="1"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772273553"/>
              </p:ext>
            </p:extLst>
          </p:nvPr>
        </p:nvGraphicFramePr>
        <p:xfrm>
          <a:off x="200472" y="4852308"/>
          <a:ext cx="9505054" cy="1385004"/>
        </p:xfrm>
        <a:graphic>
          <a:graphicData uri="http://schemas.openxmlformats.org/drawingml/2006/table">
            <a:tbl>
              <a:tblPr bandRow="1">
                <a:tableStyleId>{21E4AEA4-8DFA-4A89-87EB-49C32662AFE0}</a:tableStyleId>
              </a:tblPr>
              <a:tblGrid>
                <a:gridCol w="1458920"/>
                <a:gridCol w="8046134"/>
              </a:tblGrid>
              <a:tr h="1385004">
                <a:tc>
                  <a:txBody>
                    <a:bodyPr/>
                    <a:lstStyle/>
                    <a:p>
                      <a:pPr marL="0" marR="0" lvl="2"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総合区設置時点</a:t>
                      </a:r>
                      <a:endPar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endParaRPr>
                    </a:p>
                    <a:p>
                      <a:pPr marL="0" marR="0" lvl="2" indent="0" algn="l"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(H33)</a:t>
                      </a:r>
                      <a:r>
                        <a:rPr kumimoji="1" lang="ja-JP" altLang="en-US"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の</a:t>
                      </a:r>
                      <a:r>
                        <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
                      </a:r>
                      <a:br>
                        <a:rPr kumimoji="1" lang="en-US" altLang="ja-JP"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br>
                      <a:r>
                        <a:rPr kumimoji="1" lang="ja-JP" altLang="en-US" sz="1100" b="1" i="0" u="none" strike="noStrike" cap="none" normalizeH="0" baseline="0" dirty="0" smtClean="0">
                          <a:ln>
                            <a:noFill/>
                          </a:ln>
                          <a:solidFill>
                            <a:prstClr val="black"/>
                          </a:solidFill>
                          <a:effectLst/>
                          <a:latin typeface="Meiryo UI" pitchFamily="50" charset="-128"/>
                          <a:ea typeface="Meiryo UI" pitchFamily="50" charset="-128"/>
                          <a:cs typeface="Meiryo UI" pitchFamily="50" charset="-128"/>
                        </a:rPr>
                        <a:t>財政調整基金</a:t>
                      </a:r>
                      <a:endParaRPr kumimoji="0" lang="en-US" altLang="ja-JP" sz="11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60" marR="99060" anchor="ctr" horzOverflow="overflow"/>
                </a:tc>
                <a:tc>
                  <a:txBody>
                    <a:bodyPr/>
                    <a:lstStyle/>
                    <a:p>
                      <a:pPr marL="180000" indent="-180000" algn="l" fontAlgn="ctr">
                        <a:lnSpc>
                          <a:spcPct val="100000"/>
                        </a:lnSpc>
                        <a:buFont typeface="Arial" pitchFamily="34" charset="0"/>
                        <a:buChar char="•"/>
                      </a:pPr>
                      <a:r>
                        <a:rPr lang="ja-JP" altLang="en-US" sz="1100" u="none" strike="noStrike" dirty="0" smtClean="0">
                          <a:latin typeface="Meiryo UI" pitchFamily="50" charset="-128"/>
                          <a:ea typeface="Meiryo UI" pitchFamily="50" charset="-128"/>
                          <a:cs typeface="Meiryo UI" pitchFamily="50" charset="-128"/>
                        </a:rPr>
                        <a:t>総合区設置時点における財政調整基金の額は、以下のとおり算出した</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・市</a:t>
                      </a:r>
                      <a:r>
                        <a:rPr lang="ja-JP" altLang="en-US" sz="1100" u="none" strike="noStrike" dirty="0" smtClean="0">
                          <a:solidFill>
                            <a:schemeClr val="tx1"/>
                          </a:solidFill>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粗い試算」に示されている「（参考）補てん財源の状況」から、</a:t>
                      </a:r>
                      <a:r>
                        <a:rPr lang="en-US" altLang="ja-JP" sz="1100" u="none" strike="noStrike" dirty="0" smtClean="0">
                          <a:latin typeface="Meiryo UI" pitchFamily="50" charset="-128"/>
                          <a:ea typeface="Meiryo UI" pitchFamily="50" charset="-128"/>
                          <a:cs typeface="Meiryo UI" pitchFamily="50" charset="-128"/>
                        </a:rPr>
                        <a:t/>
                      </a:r>
                      <a:br>
                        <a:rPr lang="en-US" altLang="ja-JP" sz="1100" u="none" strike="noStrike" dirty="0" smtClean="0">
                          <a:latin typeface="Meiryo UI" pitchFamily="50" charset="-128"/>
                          <a:ea typeface="Meiryo UI" pitchFamily="50" charset="-128"/>
                          <a:cs typeface="Meiryo UI" pitchFamily="50" charset="-128"/>
                        </a:rPr>
                      </a:br>
                      <a:r>
                        <a:rPr lang="ja-JP" altLang="en-US" sz="1100" u="none" strike="noStrike" dirty="0" smtClean="0">
                          <a:latin typeface="Meiryo UI" pitchFamily="50" charset="-128"/>
                          <a:ea typeface="Meiryo UI" pitchFamily="50" charset="-128"/>
                          <a:cs typeface="Meiryo UI" pitchFamily="50" charset="-128"/>
                        </a:rPr>
                        <a:t>　　　　　</a:t>
                      </a:r>
                      <a:r>
                        <a:rPr lang="ja-JP" altLang="en-US" sz="1050" u="none" strike="noStrike" dirty="0" smtClean="0">
                          <a:latin typeface="Meiryo UI" pitchFamily="50" charset="-128"/>
                          <a:ea typeface="Meiryo UI" pitchFamily="50" charset="-128"/>
                          <a:cs typeface="Meiryo UI" pitchFamily="50" charset="-128"/>
                        </a:rPr>
                        <a:t>財政調整基金残高</a:t>
                      </a:r>
                      <a:r>
                        <a:rPr lang="en-US" altLang="ja-JP" sz="1050" u="none" strike="noStrike" dirty="0" smtClean="0">
                          <a:latin typeface="Meiryo UI" pitchFamily="50" charset="-128"/>
                          <a:ea typeface="Meiryo UI" pitchFamily="50" charset="-128"/>
                          <a:cs typeface="Meiryo UI" pitchFamily="50" charset="-128"/>
                        </a:rPr>
                        <a:t>1,080</a:t>
                      </a:r>
                      <a:r>
                        <a:rPr lang="ja-JP" altLang="en-US" sz="1050" u="none" strike="noStrike" dirty="0" smtClean="0">
                          <a:latin typeface="Meiryo UI" pitchFamily="50" charset="-128"/>
                          <a:ea typeface="Meiryo UI" pitchFamily="50" charset="-128"/>
                          <a:cs typeface="Meiryo UI" pitchFamily="50" charset="-128"/>
                        </a:rPr>
                        <a:t>億円</a:t>
                      </a:r>
                      <a:r>
                        <a:rPr lang="en-US" altLang="ja-JP" sz="1050" u="none" strike="noStrike" dirty="0" smtClean="0">
                          <a:latin typeface="Meiryo UI" pitchFamily="50" charset="-128"/>
                          <a:ea typeface="Meiryo UI" pitchFamily="50" charset="-128"/>
                          <a:cs typeface="Meiryo UI" pitchFamily="50" charset="-128"/>
                        </a:rPr>
                        <a:t>(H29</a:t>
                      </a:r>
                      <a:r>
                        <a:rPr lang="ja-JP" altLang="en-US" sz="1050" u="none" strike="noStrike" dirty="0" smtClean="0">
                          <a:latin typeface="Meiryo UI" pitchFamily="50" charset="-128"/>
                          <a:ea typeface="Meiryo UI" pitchFamily="50" charset="-128"/>
                          <a:cs typeface="Meiryo UI" pitchFamily="50" charset="-128"/>
                        </a:rPr>
                        <a:t>年度末、弁天町駅前開発土地信託事業への対応分</a:t>
                      </a:r>
                      <a:r>
                        <a:rPr lang="en-US" altLang="ja-JP" sz="1050" u="none" strike="noStrike" dirty="0" smtClean="0">
                          <a:latin typeface="Meiryo UI" pitchFamily="50" charset="-128"/>
                          <a:ea typeface="Meiryo UI" pitchFamily="50" charset="-128"/>
                          <a:cs typeface="Meiryo UI" pitchFamily="50" charset="-128"/>
                        </a:rPr>
                        <a:t>382</a:t>
                      </a:r>
                      <a:r>
                        <a:rPr lang="ja-JP" altLang="en-US" sz="1050" u="none" strike="noStrike" dirty="0" smtClean="0">
                          <a:latin typeface="Meiryo UI" pitchFamily="50" charset="-128"/>
                          <a:ea typeface="Meiryo UI" pitchFamily="50" charset="-128"/>
                          <a:cs typeface="Meiryo UI" pitchFamily="50" charset="-128"/>
                        </a:rPr>
                        <a:t>億円を除く</a:t>
                      </a:r>
                      <a:r>
                        <a:rPr lang="en-US" altLang="ja-JP" sz="1050" u="none" strike="noStrike" dirty="0" smtClean="0">
                          <a:latin typeface="Meiryo UI" pitchFamily="50" charset="-128"/>
                          <a:ea typeface="Meiryo UI" pitchFamily="50" charset="-128"/>
                          <a:cs typeface="Meiryo UI" pitchFamily="50" charset="-128"/>
                        </a:rPr>
                        <a:t>)</a:t>
                      </a:r>
                      <a:r>
                        <a:rPr lang="ja-JP" altLang="en-US" sz="1050" u="none" strike="noStrike" dirty="0" smtClean="0">
                          <a:latin typeface="Meiryo UI" pitchFamily="50" charset="-128"/>
                          <a:ea typeface="Meiryo UI" pitchFamily="50" charset="-128"/>
                          <a:cs typeface="Meiryo UI" pitchFamily="50" charset="-128"/>
                        </a:rPr>
                        <a:t>に、</a:t>
                      </a:r>
                      <a:endParaRPr lang="en-US" altLang="ja-JP" sz="1100" u="none" strike="noStrike" dirty="0" smtClean="0">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latin typeface="Meiryo UI" pitchFamily="50" charset="-128"/>
                          <a:ea typeface="Meiryo UI" pitchFamily="50" charset="-128"/>
                          <a:cs typeface="Meiryo UI" pitchFamily="50" charset="-128"/>
                        </a:rPr>
                        <a:t>　　　　　</a:t>
                      </a:r>
                      <a:r>
                        <a:rPr lang="ja-JP" altLang="en-US" sz="1050" u="none" strike="noStrike" dirty="0" smtClean="0">
                          <a:latin typeface="Meiryo UI" pitchFamily="50" charset="-128"/>
                          <a:ea typeface="Meiryo UI" pitchFamily="50" charset="-128"/>
                          <a:cs typeface="Meiryo UI" pitchFamily="50" charset="-128"/>
                        </a:rPr>
                        <a:t>不用地等売却代</a:t>
                      </a:r>
                      <a:r>
                        <a:rPr lang="en-US" altLang="ja-JP" sz="1050" u="none" strike="noStrike" dirty="0" smtClean="0">
                          <a:latin typeface="Meiryo UI" pitchFamily="50" charset="-128"/>
                          <a:ea typeface="Meiryo UI" pitchFamily="50" charset="-128"/>
                          <a:cs typeface="Meiryo UI" pitchFamily="50" charset="-128"/>
                        </a:rPr>
                        <a:t>(H30</a:t>
                      </a:r>
                      <a:r>
                        <a:rPr lang="ja-JP" altLang="en-US" sz="1050" u="none" strike="noStrike" dirty="0" smtClean="0">
                          <a:latin typeface="Meiryo UI" pitchFamily="50" charset="-128"/>
                          <a:ea typeface="Meiryo UI" pitchFamily="50" charset="-128"/>
                          <a:cs typeface="Meiryo UI" pitchFamily="50" charset="-128"/>
                        </a:rPr>
                        <a:t>～</a:t>
                      </a:r>
                      <a:r>
                        <a:rPr lang="en-US" altLang="ja-JP" sz="1050" u="none" strike="noStrike" dirty="0" smtClean="0">
                          <a:latin typeface="Meiryo UI" pitchFamily="50" charset="-128"/>
                          <a:ea typeface="Meiryo UI" pitchFamily="50" charset="-128"/>
                          <a:cs typeface="Meiryo UI" pitchFamily="50" charset="-128"/>
                        </a:rPr>
                        <a:t>H31</a:t>
                      </a:r>
                      <a:r>
                        <a:rPr lang="ja-JP" altLang="en-US" sz="1050" u="none" strike="noStrike" dirty="0" smtClean="0">
                          <a:latin typeface="Meiryo UI" pitchFamily="50" charset="-128"/>
                          <a:ea typeface="Meiryo UI" pitchFamily="50" charset="-128"/>
                          <a:cs typeface="Meiryo UI" pitchFamily="50" charset="-128"/>
                        </a:rPr>
                        <a:t>年度</a:t>
                      </a:r>
                      <a:r>
                        <a:rPr lang="en-US" altLang="ja-JP" sz="1050" u="none" strike="noStrike" dirty="0" smtClean="0">
                          <a:latin typeface="Meiryo UI" pitchFamily="50" charset="-128"/>
                          <a:ea typeface="Meiryo UI" pitchFamily="50" charset="-128"/>
                          <a:cs typeface="Meiryo UI" pitchFamily="50" charset="-128"/>
                        </a:rPr>
                        <a:t>)</a:t>
                      </a:r>
                      <a:r>
                        <a:rPr lang="ja-JP" altLang="en-US" sz="1050" u="none" strike="noStrike" dirty="0" smtClean="0">
                          <a:latin typeface="Meiryo UI" pitchFamily="50" charset="-128"/>
                          <a:ea typeface="Meiryo UI" pitchFamily="50" charset="-128"/>
                          <a:cs typeface="Meiryo UI" pitchFamily="50" charset="-128"/>
                        </a:rPr>
                        <a:t>として示されている額　</a:t>
                      </a:r>
                      <a:r>
                        <a:rPr lang="en-US" altLang="ja-JP" sz="1050" u="none" strike="noStrike" dirty="0" smtClean="0">
                          <a:latin typeface="Meiryo UI" pitchFamily="50" charset="-128"/>
                          <a:ea typeface="Meiryo UI" pitchFamily="50" charset="-128"/>
                          <a:cs typeface="Meiryo UI" pitchFamily="50" charset="-128"/>
                        </a:rPr>
                        <a:t>+133</a:t>
                      </a:r>
                      <a:r>
                        <a:rPr lang="ja-JP" altLang="en-US" sz="1050" u="none" strike="noStrike" dirty="0" smtClean="0">
                          <a:latin typeface="Meiryo UI" pitchFamily="50" charset="-128"/>
                          <a:ea typeface="Meiryo UI" pitchFamily="50" charset="-128"/>
                          <a:cs typeface="Meiryo UI" pitchFamily="50" charset="-128"/>
                        </a:rPr>
                        <a:t>億円　を反映</a:t>
                      </a:r>
                      <a:r>
                        <a:rPr lang="en-US" altLang="ja-JP" sz="1100" u="none" strike="noStrike" dirty="0" smtClean="0">
                          <a:latin typeface="Meiryo UI" pitchFamily="50" charset="-128"/>
                          <a:ea typeface="Meiryo UI" pitchFamily="50" charset="-128"/>
                          <a:cs typeface="Meiryo UI" pitchFamily="50" charset="-128"/>
                        </a:rPr>
                        <a:t/>
                      </a:r>
                      <a:br>
                        <a:rPr lang="en-US" altLang="ja-JP" sz="1100" u="none" strike="noStrike" dirty="0" smtClean="0">
                          <a:latin typeface="Meiryo UI" pitchFamily="50" charset="-128"/>
                          <a:ea typeface="Meiryo UI" pitchFamily="50" charset="-128"/>
                          <a:cs typeface="Meiryo UI" pitchFamily="50" charset="-128"/>
                        </a:rPr>
                      </a:br>
                      <a:r>
                        <a:rPr lang="ja-JP" altLang="en-US" sz="1100" u="none" strike="noStrike" dirty="0" smtClean="0">
                          <a:latin typeface="Meiryo UI" pitchFamily="50" charset="-128"/>
                          <a:ea typeface="Meiryo UI" pitchFamily="50" charset="-128"/>
                          <a:cs typeface="Meiryo UI" pitchFamily="50" charset="-128"/>
                        </a:rPr>
                        <a:t>　　　・</a:t>
                      </a:r>
                      <a:r>
                        <a:rPr lang="en-US" altLang="ja-JP" sz="1100" u="none" strike="noStrike" dirty="0" smtClean="0">
                          <a:latin typeface="Meiryo UI" pitchFamily="50" charset="-128"/>
                          <a:ea typeface="Meiryo UI" pitchFamily="50" charset="-128"/>
                          <a:cs typeface="Meiryo UI" pitchFamily="50" charset="-128"/>
                        </a:rPr>
                        <a:t>H30</a:t>
                      </a:r>
                      <a:r>
                        <a:rPr lang="ja-JP" altLang="en-US" sz="1100" u="none" strike="noStrike" dirty="0" smtClean="0">
                          <a:latin typeface="Meiryo UI" pitchFamily="50" charset="-128"/>
                          <a:ea typeface="Meiryo UI" pitchFamily="50" charset="-128"/>
                          <a:cs typeface="Meiryo UI" pitchFamily="50" charset="-128"/>
                        </a:rPr>
                        <a:t>～</a:t>
                      </a:r>
                      <a:r>
                        <a:rPr lang="en-US" altLang="ja-JP" sz="1100" u="none" strike="noStrike" dirty="0" smtClean="0">
                          <a:solidFill>
                            <a:schemeClr val="tx1"/>
                          </a:solidFill>
                          <a:latin typeface="Meiryo UI" pitchFamily="50" charset="-128"/>
                          <a:ea typeface="Meiryo UI" pitchFamily="50" charset="-128"/>
                          <a:cs typeface="Meiryo UI" pitchFamily="50" charset="-128"/>
                        </a:rPr>
                        <a:t>H32</a:t>
                      </a:r>
                      <a:r>
                        <a:rPr lang="ja-JP" altLang="en-US" sz="1100" u="none" strike="noStrike" dirty="0" smtClean="0">
                          <a:solidFill>
                            <a:schemeClr val="tx1"/>
                          </a:solidFill>
                          <a:latin typeface="Meiryo UI" pitchFamily="50" charset="-128"/>
                          <a:ea typeface="Meiryo UI" pitchFamily="50" charset="-128"/>
                          <a:cs typeface="Meiryo UI" pitchFamily="50" charset="-128"/>
                        </a:rPr>
                        <a:t>の大阪市の財政に関する将来推計による財政収支不足額（ケース１：▲</a:t>
                      </a:r>
                      <a:r>
                        <a:rPr lang="en-US" altLang="ja-JP" sz="1100" u="none" strike="noStrike" dirty="0" smtClean="0">
                          <a:solidFill>
                            <a:schemeClr val="tx1"/>
                          </a:solidFill>
                          <a:latin typeface="Meiryo UI" pitchFamily="50" charset="-128"/>
                          <a:ea typeface="Meiryo UI" pitchFamily="50" charset="-128"/>
                          <a:cs typeface="Meiryo UI" pitchFamily="50" charset="-128"/>
                        </a:rPr>
                        <a:t>523</a:t>
                      </a:r>
                      <a:r>
                        <a:rPr lang="ja-JP" altLang="en-US" sz="1100" u="none" strike="noStrike" dirty="0" smtClean="0">
                          <a:solidFill>
                            <a:schemeClr val="tx1"/>
                          </a:solidFill>
                          <a:latin typeface="Meiryo UI" pitchFamily="50" charset="-128"/>
                          <a:ea typeface="Meiryo UI" pitchFamily="50" charset="-128"/>
                          <a:cs typeface="Meiryo UI" pitchFamily="50" charset="-128"/>
                        </a:rPr>
                        <a:t>億円　ケース２：▲</a:t>
                      </a:r>
                      <a:r>
                        <a:rPr lang="en-US" altLang="ja-JP" sz="1100" u="none" strike="noStrike" dirty="0" smtClean="0">
                          <a:solidFill>
                            <a:schemeClr val="tx1"/>
                          </a:solidFill>
                          <a:latin typeface="Meiryo UI" pitchFamily="50" charset="-128"/>
                          <a:ea typeface="Meiryo UI" pitchFamily="50" charset="-128"/>
                          <a:cs typeface="Meiryo UI" pitchFamily="50" charset="-128"/>
                        </a:rPr>
                        <a:t>454</a:t>
                      </a:r>
                      <a:r>
                        <a:rPr lang="ja-JP" altLang="en-US" sz="1100" u="none" strike="noStrike" dirty="0" smtClean="0">
                          <a:solidFill>
                            <a:schemeClr val="tx1"/>
                          </a:solidFill>
                          <a:latin typeface="Meiryo UI" pitchFamily="50" charset="-128"/>
                          <a:ea typeface="Meiryo UI" pitchFamily="50" charset="-128"/>
                          <a:cs typeface="Meiryo UI" pitchFamily="50" charset="-128"/>
                        </a:rPr>
                        <a:t>億円）を反映</a:t>
                      </a:r>
                      <a:endParaRPr lang="en-US" altLang="ja-JP" sz="1100" u="none" strike="noStrike" dirty="0" smtClean="0">
                        <a:solidFill>
                          <a:schemeClr val="tx1"/>
                        </a:solidFill>
                        <a:latin typeface="Meiryo UI" pitchFamily="50" charset="-128"/>
                        <a:ea typeface="Meiryo UI" pitchFamily="50" charset="-128"/>
                        <a:cs typeface="Meiryo UI" pitchFamily="50" charset="-128"/>
                      </a:endParaRPr>
                    </a:p>
                    <a:p>
                      <a:pPr marL="0" indent="0" algn="l" fontAlgn="ctr">
                        <a:lnSpc>
                          <a:spcPct val="100000"/>
                        </a:lnSpc>
                        <a:buFont typeface="Arial" pitchFamily="34" charset="0"/>
                        <a:buNone/>
                      </a:pPr>
                      <a:r>
                        <a:rPr lang="ja-JP" altLang="en-US" sz="1100" u="none" strike="noStrike" dirty="0" smtClean="0">
                          <a:solidFill>
                            <a:schemeClr val="tx1"/>
                          </a:solidFill>
                          <a:latin typeface="Meiryo UI" pitchFamily="50" charset="-128"/>
                          <a:ea typeface="Meiryo UI" pitchFamily="50" charset="-128"/>
                          <a:cs typeface="Meiryo UI" pitchFamily="50" charset="-128"/>
                        </a:rPr>
                        <a:t>　　　・</a:t>
                      </a:r>
                      <a:r>
                        <a:rPr lang="en-US" altLang="ja-JP" sz="1100" u="none" strike="noStrike" dirty="0" smtClean="0">
                          <a:solidFill>
                            <a:schemeClr val="tx1"/>
                          </a:solidFill>
                          <a:latin typeface="Meiryo UI" pitchFamily="50" charset="-128"/>
                          <a:ea typeface="Meiryo UI" pitchFamily="50" charset="-128"/>
                          <a:cs typeface="Meiryo UI" pitchFamily="50" charset="-128"/>
                        </a:rPr>
                        <a:t>H30</a:t>
                      </a:r>
                      <a:r>
                        <a:rPr lang="ja-JP" altLang="en-US" sz="1100" u="none" strike="noStrike" dirty="0" smtClean="0">
                          <a:solidFill>
                            <a:schemeClr val="tx1"/>
                          </a:solidFill>
                          <a:latin typeface="Meiryo UI" pitchFamily="50" charset="-128"/>
                          <a:ea typeface="Meiryo UI" pitchFamily="50" charset="-128"/>
                          <a:cs typeface="Meiryo UI" pitchFamily="50" charset="-128"/>
                        </a:rPr>
                        <a:t>～</a:t>
                      </a:r>
                      <a:r>
                        <a:rPr lang="en-US" altLang="ja-JP" sz="1100" u="none" strike="noStrike" dirty="0" smtClean="0">
                          <a:solidFill>
                            <a:schemeClr val="tx1"/>
                          </a:solidFill>
                          <a:latin typeface="Meiryo UI" pitchFamily="50" charset="-128"/>
                          <a:ea typeface="Meiryo UI" pitchFamily="50" charset="-128"/>
                          <a:cs typeface="Meiryo UI" pitchFamily="50" charset="-128"/>
                        </a:rPr>
                        <a:t>H32</a:t>
                      </a:r>
                      <a:r>
                        <a:rPr lang="ja-JP" altLang="en-US" sz="1100" u="none" strike="noStrike" dirty="0" smtClean="0">
                          <a:solidFill>
                            <a:schemeClr val="tx1"/>
                          </a:solidFill>
                          <a:latin typeface="Meiryo UI" pitchFamily="50" charset="-128"/>
                          <a:ea typeface="Meiryo UI" pitchFamily="50" charset="-128"/>
                          <a:cs typeface="Meiryo UI" pitchFamily="50" charset="-128"/>
                        </a:rPr>
                        <a:t>の改革</a:t>
                      </a:r>
                      <a:r>
                        <a:rPr lang="ja-JP" altLang="en-US" sz="1100" u="none" strike="noStrike" dirty="0" smtClean="0">
                          <a:latin typeface="Meiryo UI" pitchFamily="50" charset="-128"/>
                          <a:ea typeface="Meiryo UI" pitchFamily="50" charset="-128"/>
                          <a:cs typeface="Meiryo UI" pitchFamily="50" charset="-128"/>
                        </a:rPr>
                        <a:t>効果額</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未反映分</a:t>
                      </a:r>
                      <a:r>
                        <a:rPr lang="en-US" altLang="ja-JP" sz="1100" u="none" strike="noStrike" dirty="0" smtClean="0">
                          <a:latin typeface="Meiryo UI" pitchFamily="50" charset="-128"/>
                          <a:ea typeface="Meiryo UI" pitchFamily="50" charset="-128"/>
                          <a:cs typeface="Meiryo UI" pitchFamily="50" charset="-128"/>
                        </a:rPr>
                        <a:t>)</a:t>
                      </a:r>
                      <a:r>
                        <a:rPr lang="ja-JP" altLang="en-US" sz="1100" u="none" strike="noStrike" dirty="0" err="1" smtClean="0">
                          <a:latin typeface="Meiryo UI" pitchFamily="50" charset="-128"/>
                          <a:ea typeface="Meiryo UI" pitchFamily="50" charset="-128"/>
                          <a:cs typeface="Meiryo UI" pitchFamily="50" charset="-128"/>
                        </a:rPr>
                        <a:t>、</a:t>
                      </a:r>
                      <a:r>
                        <a:rPr lang="ja-JP" altLang="en-US" sz="1100" u="none" strike="noStrike" dirty="0" smtClean="0">
                          <a:latin typeface="Meiryo UI" pitchFamily="50" charset="-128"/>
                          <a:ea typeface="Meiryo UI" pitchFamily="50" charset="-128"/>
                          <a:cs typeface="Meiryo UI" pitchFamily="50" charset="-128"/>
                        </a:rPr>
                        <a:t>組織体制の影響額、設置コストを反映　</a:t>
                      </a:r>
                      <a:r>
                        <a:rPr lang="en-US" altLang="ja-JP" sz="1100" u="none" strike="noStrike" dirty="0" smtClean="0">
                          <a:latin typeface="Meiryo UI" pitchFamily="50" charset="-128"/>
                          <a:ea typeface="Meiryo UI" pitchFamily="50" charset="-128"/>
                          <a:cs typeface="Meiryo UI" pitchFamily="50" charset="-128"/>
                        </a:rPr>
                        <a:t>+85</a:t>
                      </a:r>
                      <a:r>
                        <a:rPr lang="ja-JP" altLang="en-US" sz="1100" u="none" strike="noStrike" dirty="0" smtClean="0">
                          <a:latin typeface="Meiryo UI" pitchFamily="50" charset="-128"/>
                          <a:ea typeface="Meiryo UI" pitchFamily="50" charset="-128"/>
                          <a:cs typeface="Meiryo UI" pitchFamily="50" charset="-128"/>
                        </a:rPr>
                        <a:t>億円</a:t>
                      </a:r>
                      <a:endParaRPr lang="en-US" altLang="ja-JP" sz="1100" u="none" strike="noStrike" dirty="0" smtClean="0">
                        <a:latin typeface="Meiryo UI" pitchFamily="50" charset="-128"/>
                        <a:ea typeface="Meiryo UI" pitchFamily="50" charset="-128"/>
                        <a:cs typeface="Meiryo UI" pitchFamily="50" charset="-128"/>
                      </a:endParaRPr>
                    </a:p>
                  </a:txBody>
                  <a:tcPr marL="99060" marR="99060" anchor="ctr" horzOverflow="overflow"/>
                </a:tc>
              </a:tr>
            </a:tbl>
          </a:graphicData>
        </a:graphic>
      </p:graphicFrame>
      <p:sp>
        <p:nvSpPr>
          <p:cNvPr id="17" name="正方形/長方形 1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33424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2694620685"/>
              </p:ext>
            </p:extLst>
          </p:nvPr>
        </p:nvGraphicFramePr>
        <p:xfrm>
          <a:off x="851265" y="1393968"/>
          <a:ext cx="8946907" cy="3255727"/>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２　シミュレーション結果　　</a:t>
            </a:r>
          </a:p>
        </p:txBody>
      </p:sp>
      <p:graphicFrame>
        <p:nvGraphicFramePr>
          <p:cNvPr id="9" name="表 8"/>
          <p:cNvGraphicFramePr>
            <a:graphicFrameLocks noGrp="1"/>
          </p:cNvGraphicFramePr>
          <p:nvPr>
            <p:extLst>
              <p:ext uri="{D42A27DB-BD31-4B8C-83A1-F6EECF244321}">
                <p14:modId xmlns:p14="http://schemas.microsoft.com/office/powerpoint/2010/main" val="3953568587"/>
              </p:ext>
            </p:extLst>
          </p:nvPr>
        </p:nvGraphicFramePr>
        <p:xfrm>
          <a:off x="125732" y="6137773"/>
          <a:ext cx="9517106" cy="457200"/>
        </p:xfrm>
        <a:graphic>
          <a:graphicData uri="http://schemas.openxmlformats.org/drawingml/2006/table">
            <a:tbl>
              <a:tblPr firstRow="1" bandRow="1">
                <a:tableStyleId>{5940675A-B579-460E-94D1-54222C63F5DA}</a:tableStyleId>
              </a:tblPr>
              <a:tblGrid>
                <a:gridCol w="1254882"/>
                <a:gridCol w="516389"/>
                <a:gridCol w="516389"/>
                <a:gridCol w="516389"/>
                <a:gridCol w="516389"/>
                <a:gridCol w="516389"/>
                <a:gridCol w="516389"/>
                <a:gridCol w="516389"/>
                <a:gridCol w="516389"/>
                <a:gridCol w="516389"/>
                <a:gridCol w="516389"/>
                <a:gridCol w="516389"/>
                <a:gridCol w="516389"/>
                <a:gridCol w="516389"/>
                <a:gridCol w="516389"/>
                <a:gridCol w="516389"/>
                <a:gridCol w="516389"/>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lnR w="12700" cap="flat" cmpd="sng" algn="ctr">
                      <a:solidFill>
                        <a:schemeClr val="tx1"/>
                      </a:solidFill>
                      <a:prstDash val="solid"/>
                      <a:round/>
                      <a:headEnd type="none" w="med" len="med"/>
                      <a:tailEnd type="none" w="med" len="med"/>
                    </a:ln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lnL w="12700" cap="flat" cmpd="sng" algn="ctr">
                      <a:solidFill>
                        <a:schemeClr val="tx1"/>
                      </a:solidFill>
                      <a:prstDash val="solid"/>
                      <a:round/>
                      <a:headEnd type="none" w="med" len="med"/>
                      <a:tailEnd type="none" w="med" len="med"/>
                    </a:lnL>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304</a:t>
                      </a:r>
                    </a:p>
                  </a:txBody>
                  <a:tcPr marL="9525" marR="39600" marT="9525" marB="0" anchor="ctr">
                    <a:solidFill>
                      <a:srgbClr val="FFFF00"/>
                    </a:solidFill>
                  </a:tcPr>
                </a:tc>
              </a:tr>
            </a:tbl>
          </a:graphicData>
        </a:graphic>
      </p:graphicFrame>
      <p:sp>
        <p:nvSpPr>
          <p:cNvPr id="2" name="正方形/長方形 1"/>
          <p:cNvSpPr/>
          <p:nvPr/>
        </p:nvSpPr>
        <p:spPr>
          <a:xfrm>
            <a:off x="330840" y="153819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642268176"/>
              </p:ext>
            </p:extLst>
          </p:nvPr>
        </p:nvGraphicFramePr>
        <p:xfrm>
          <a:off x="116408" y="4649695"/>
          <a:ext cx="9517106" cy="1143000"/>
        </p:xfrm>
        <a:graphic>
          <a:graphicData uri="http://schemas.openxmlformats.org/drawingml/2006/table">
            <a:tbl>
              <a:tblPr firstRow="1" bandRow="1">
                <a:tableStyleId>{5940675A-B579-460E-94D1-54222C63F5DA}</a:tableStyleId>
              </a:tblPr>
              <a:tblGrid>
                <a:gridCol w="1254882"/>
                <a:gridCol w="516389"/>
                <a:gridCol w="516389"/>
                <a:gridCol w="516389"/>
                <a:gridCol w="516389"/>
                <a:gridCol w="516389"/>
                <a:gridCol w="516389"/>
                <a:gridCol w="516389"/>
                <a:gridCol w="516389"/>
                <a:gridCol w="516389"/>
                <a:gridCol w="516389"/>
                <a:gridCol w="516389"/>
                <a:gridCol w="516389"/>
                <a:gridCol w="516389"/>
                <a:gridCol w="516389"/>
                <a:gridCol w="516389"/>
                <a:gridCol w="516389"/>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85</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96</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142</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419275"/>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060901"/>
            <a:ext cx="1080120" cy="276779"/>
          </a:xfrm>
          <a:prstGeom prst="borderCallout2">
            <a:avLst>
              <a:gd name="adj1" fmla="val 18751"/>
              <a:gd name="adj2" fmla="val -80"/>
              <a:gd name="adj3" fmla="val 18750"/>
              <a:gd name="adj4" fmla="val -16667"/>
              <a:gd name="adj5" fmla="val 327280"/>
              <a:gd name="adj6" fmla="val -26973"/>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6033120" y="3990518"/>
            <a:ext cx="1080120" cy="247771"/>
          </a:xfrm>
          <a:prstGeom prst="borderCallout2">
            <a:avLst>
              <a:gd name="adj1" fmla="val 18751"/>
              <a:gd name="adj2" fmla="val -80"/>
              <a:gd name="adj3" fmla="val 18750"/>
              <a:gd name="adj4" fmla="val -16667"/>
              <a:gd name="adj5" fmla="val -65983"/>
              <a:gd name="adj6" fmla="val -44473"/>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878996"/>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7" name="正方形/長方形 26"/>
          <p:cNvSpPr/>
          <p:nvPr/>
        </p:nvSpPr>
        <p:spPr bwMode="auto">
          <a:xfrm>
            <a:off x="125732" y="587280"/>
            <a:ext cx="9507782" cy="56744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○ケース１・ケース２とも、収支不足は発生しない</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28" name="正方形/長方形 27"/>
          <p:cNvSpPr/>
          <p:nvPr/>
        </p:nvSpPr>
        <p:spPr>
          <a:xfrm>
            <a:off x="1424991" y="1651593"/>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23842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12716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2451935505"/>
              </p:ext>
            </p:extLst>
          </p:nvPr>
        </p:nvGraphicFramePr>
        <p:xfrm>
          <a:off x="849240" y="1347164"/>
          <a:ext cx="8968250" cy="2945519"/>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4354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1701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202741917"/>
              </p:ext>
            </p:extLst>
          </p:nvPr>
        </p:nvGraphicFramePr>
        <p:xfrm>
          <a:off x="188755" y="5717926"/>
          <a:ext cx="9516781" cy="695521"/>
        </p:xfrm>
        <a:graphic>
          <a:graphicData uri="http://schemas.openxmlformats.org/drawingml/2006/table">
            <a:tbl>
              <a:tblPr firstRow="1" bandRow="1">
                <a:tableStyleId>{5940675A-B579-460E-94D1-54222C63F5DA}</a:tableStyleId>
              </a:tblPr>
              <a:tblGrid>
                <a:gridCol w="1523885"/>
                <a:gridCol w="499556"/>
                <a:gridCol w="499556"/>
                <a:gridCol w="499556"/>
                <a:gridCol w="499556"/>
                <a:gridCol w="499556"/>
                <a:gridCol w="499556"/>
                <a:gridCol w="499556"/>
                <a:gridCol w="499556"/>
                <a:gridCol w="499556"/>
                <a:gridCol w="499556"/>
                <a:gridCol w="499556"/>
                <a:gridCol w="499556"/>
                <a:gridCol w="499556"/>
                <a:gridCol w="499556"/>
                <a:gridCol w="499556"/>
                <a:gridCol w="499556"/>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304</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876</a:t>
                      </a:r>
                    </a:p>
                  </a:txBody>
                  <a:tcPr marL="9525" marR="39600" marT="9525" marB="0" anchor="ctr">
                    <a:lnR w="12700" cap="flat" cmpd="sng" algn="ctr">
                      <a:solidFill>
                        <a:schemeClr val="tx1"/>
                      </a:solidFill>
                      <a:prstDash val="solid"/>
                      <a:round/>
                      <a:headEnd type="none" w="med" len="med"/>
                      <a:tailEnd type="none" w="med" len="med"/>
                    </a:ln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989</a:t>
                      </a:r>
                    </a:p>
                  </a:txBody>
                  <a:tcPr marL="9525" marR="39600" marT="9525" marB="0" anchor="ctr">
                    <a:lnL w="12700" cap="flat" cmpd="sng" algn="ctr">
                      <a:solidFill>
                        <a:schemeClr val="tx1"/>
                      </a:solidFill>
                      <a:prstDash val="solid"/>
                      <a:round/>
                      <a:headEnd type="none" w="med" len="med"/>
                      <a:tailEnd type="none" w="med" len="med"/>
                    </a:lnL>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1,152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1,479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1,956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2,182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2,909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3,470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3,763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4,067</a:t>
                      </a:r>
                    </a:p>
                  </a:txBody>
                  <a:tcPr marL="9525" marR="39600" marT="9525" marB="0" anchor="ctr">
                    <a:solidFill>
                      <a:srgbClr val="FFFF00"/>
                    </a:solidFill>
                  </a:tcPr>
                </a:tc>
              </a:tr>
            </a:tbl>
          </a:graphicData>
        </a:graphic>
      </p:graphicFrame>
      <p:sp>
        <p:nvSpPr>
          <p:cNvPr id="14" name="正方形/長方形 13"/>
          <p:cNvSpPr/>
          <p:nvPr/>
        </p:nvSpPr>
        <p:spPr>
          <a:xfrm>
            <a:off x="519808" y="134764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18673358"/>
              </p:ext>
            </p:extLst>
          </p:nvPr>
        </p:nvGraphicFramePr>
        <p:xfrm>
          <a:off x="188755" y="4292683"/>
          <a:ext cx="9516781" cy="734443"/>
        </p:xfrm>
        <a:graphic>
          <a:graphicData uri="http://schemas.openxmlformats.org/drawingml/2006/table">
            <a:tbl>
              <a:tblPr firstRow="1" bandRow="1">
                <a:tableStyleId>{5940675A-B579-460E-94D1-54222C63F5DA}</a:tableStyleId>
              </a:tblPr>
              <a:tblGrid>
                <a:gridCol w="1523885"/>
                <a:gridCol w="499556"/>
                <a:gridCol w="499556"/>
                <a:gridCol w="499556"/>
                <a:gridCol w="499556"/>
                <a:gridCol w="499556"/>
                <a:gridCol w="499556"/>
                <a:gridCol w="499556"/>
                <a:gridCol w="499556"/>
                <a:gridCol w="499556"/>
                <a:gridCol w="499556"/>
                <a:gridCol w="499556"/>
                <a:gridCol w="499556"/>
                <a:gridCol w="499556"/>
                <a:gridCol w="499556"/>
                <a:gridCol w="499556"/>
                <a:gridCol w="499556"/>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R w="12700" cap="flat" cmpd="sng" algn="ctr">
                      <a:solidFill>
                        <a:schemeClr val="tx1"/>
                      </a:solidFill>
                      <a:prstDash val="solid"/>
                      <a:round/>
                      <a:headEnd type="none" w="med" len="med"/>
                      <a:tailEnd type="none" w="med" len="med"/>
                    </a:lnR>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lnL w="12700" cap="flat" cmpd="sng" algn="ctr">
                      <a:solidFill>
                        <a:schemeClr val="tx1"/>
                      </a:solidFill>
                      <a:prstDash val="solid"/>
                      <a:round/>
                      <a:headEnd type="none" w="med" len="med"/>
                      <a:tailEnd type="none" w="med" len="med"/>
                    </a:lnL>
                  </a:tcP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172</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776</a:t>
                      </a:r>
                    </a:p>
                  </a:txBody>
                  <a:tcPr marL="9525" marR="39600" marT="9525" marB="0" anchor="ctr">
                    <a:lnR w="12700" cap="flat" cmpd="sng" algn="ctr">
                      <a:solidFill>
                        <a:schemeClr val="tx1"/>
                      </a:solidFill>
                      <a:prstDash val="solid"/>
                      <a:round/>
                      <a:headEnd type="none" w="med" len="med"/>
                      <a:tailEnd type="none" w="med" len="med"/>
                    </a:ln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835</a:t>
                      </a:r>
                    </a:p>
                  </a:txBody>
                  <a:tcPr marL="9525" marR="39600" marT="9525" marB="0" anchor="ctr">
                    <a:lnL w="12700" cap="flat" cmpd="sng" algn="ctr">
                      <a:solidFill>
                        <a:schemeClr val="tx1"/>
                      </a:solidFill>
                      <a:prstDash val="solid"/>
                      <a:round/>
                      <a:headEnd type="none" w="med" len="med"/>
                      <a:tailEnd type="none" w="med" len="med"/>
                    </a:lnL>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1,015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1,143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1,568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2,198</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400085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42268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5089004"/>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年度末時点の財政調整基金：約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775</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bwMode="auto">
          <a:xfrm>
            <a:off x="188170" y="493198"/>
            <a:ext cx="9494715"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○ケース１・ケース２とも、収支不足は発生しない</a:t>
            </a:r>
            <a:endParaRPr lang="en-US" altLang="ja-JP" sz="1600" dirty="0">
              <a:solidFill>
                <a:schemeClr val="tx1"/>
              </a:solidFill>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財源活用可能額の実際の取扱いは、大阪市長のマネジメントによる</a:t>
            </a:r>
            <a:r>
              <a:rPr lang="ja-JP" altLang="en-US" sz="900" dirty="0" smtClean="0">
                <a:solidFill>
                  <a:schemeClr val="tx1"/>
                </a:solidFill>
                <a:latin typeface="Meiryo UI" pitchFamily="50" charset="-128"/>
                <a:ea typeface="Meiryo UI" pitchFamily="50" charset="-128"/>
                <a:cs typeface="Meiryo UI" pitchFamily="50" charset="-128"/>
              </a:rPr>
              <a:t>（財政調整基金としての蓄積や政令指定都市としての基礎自治機能・広域機能に関する事務への活用等）</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21747" y="645333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844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51247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52046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2049105"/>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財政調整基金の活用による減、収支合計のプラス分による増を累計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91617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総財シ</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04161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16669</TotalTime>
  <Words>3216</Words>
  <Application>Microsoft Office PowerPoint</Application>
  <PresentationFormat>A4 210 x 297 mm</PresentationFormat>
  <Paragraphs>1386</Paragraphs>
  <Slides>16</Slides>
  <Notes>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2018-01-11T05:08:23Z</cp:lastPrinted>
  <dcterms:created xsi:type="dcterms:W3CDTF">2013-07-16T06:48:23Z</dcterms:created>
  <dcterms:modified xsi:type="dcterms:W3CDTF">2018-01-11T06:43:00Z</dcterms:modified>
</cp:coreProperties>
</file>