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550" r:id="rId2"/>
    <p:sldId id="665" r:id="rId3"/>
    <p:sldId id="679" r:id="rId4"/>
    <p:sldId id="685" r:id="rId5"/>
    <p:sldId id="686" r:id="rId6"/>
    <p:sldId id="687" r:id="rId7"/>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D94409"/>
    <a:srgbClr val="E2AC00"/>
    <a:srgbClr val="ABDB77"/>
    <a:srgbClr val="00863D"/>
    <a:srgbClr val="FCF0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4784" autoAdjust="0"/>
  </p:normalViewPr>
  <p:slideViewPr>
    <p:cSldViewPr>
      <p:cViewPr varScale="1">
        <p:scale>
          <a:sx n="74" d="100"/>
          <a:sy n="74" d="100"/>
        </p:scale>
        <p:origin x="157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5" y="0"/>
            <a:ext cx="4308475" cy="339725"/>
          </a:xfrm>
          <a:prstGeom prst="rect">
            <a:avLst/>
          </a:prstGeom>
        </p:spPr>
        <p:txBody>
          <a:bodyPr vert="horz" lIns="91440" tIns="45720" rIns="91440" bIns="45720" rtlCol="0"/>
          <a:lstStyle>
            <a:lvl1pPr algn="r">
              <a:defRPr sz="1200"/>
            </a:lvl1pPr>
          </a:lstStyle>
          <a:p>
            <a:fld id="{8E78D2AD-729E-4B99-8813-6347DA69176D}" type="datetimeFigureOut">
              <a:rPr kumimoji="1" lang="ja-JP" altLang="en-US" smtClean="0"/>
              <a:pPr/>
              <a:t>2018/1/11</a:t>
            </a:fld>
            <a:endParaRPr kumimoji="1" lang="ja-JP" altLang="en-US"/>
          </a:p>
        </p:txBody>
      </p:sp>
      <p:sp>
        <p:nvSpPr>
          <p:cNvPr id="4" name="フッター プレースホルダ 3"/>
          <p:cNvSpPr>
            <a:spLocks noGrp="1"/>
          </p:cNvSpPr>
          <p:nvPr>
            <p:ph type="ftr" sz="quarter" idx="2"/>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5" y="6465888"/>
            <a:ext cx="4308475" cy="339725"/>
          </a:xfrm>
          <a:prstGeom prst="rect">
            <a:avLst/>
          </a:prstGeom>
        </p:spPr>
        <p:txBody>
          <a:bodyPr vert="horz" lIns="91440" tIns="45720" rIns="91440" bIns="45720" rtlCol="0" anchor="b"/>
          <a:lstStyle>
            <a:lvl1pPr algn="r">
              <a:defRPr sz="1200"/>
            </a:lvl1pPr>
          </a:lstStyle>
          <a:p>
            <a:fld id="{67167FC1-3C11-4F7E-8745-C8D6649089A3}" type="slidenum">
              <a:rPr kumimoji="1" lang="ja-JP" altLang="en-US" smtClean="0"/>
              <a:pPr/>
              <a:t>‹#›</a:t>
            </a:fld>
            <a:endParaRPr kumimoji="1" lang="ja-JP" altLang="en-US"/>
          </a:p>
        </p:txBody>
      </p:sp>
    </p:spTree>
    <p:extLst>
      <p:ext uri="{BB962C8B-B14F-4D97-AF65-F5344CB8AC3E}">
        <p14:creationId xmlns:p14="http://schemas.microsoft.com/office/powerpoint/2010/main" val="17845226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2018/1/11</a:t>
            </a:fld>
            <a:endParaRPr kumimoji="1" lang="ja-JP" altLang="en-US"/>
          </a:p>
        </p:txBody>
      </p:sp>
      <p:sp>
        <p:nvSpPr>
          <p:cNvPr id="4" name="スライド イメージ プレースホルダ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val="761535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3</a:t>
            </a:fld>
            <a:endParaRPr lang="en-US" altLang="ja-JP" dirty="0">
              <a:solidFill>
                <a:prstClr val="black"/>
              </a:solidFill>
            </a:endParaRPr>
          </a:p>
        </p:txBody>
      </p:sp>
    </p:spTree>
    <p:extLst>
      <p:ext uri="{BB962C8B-B14F-4D97-AF65-F5344CB8AC3E}">
        <p14:creationId xmlns:p14="http://schemas.microsoft.com/office/powerpoint/2010/main" val="2255066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2018/1/11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2018/1/11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2018/1/11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2018/1/11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2348880"/>
            <a:ext cx="9105363" cy="1469813"/>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4000" dirty="0" smtClean="0">
                <a:solidFill>
                  <a:prstClr val="black"/>
                </a:solidFill>
                <a:latin typeface="メイリオ" pitchFamily="50" charset="-128"/>
                <a:ea typeface="メイリオ" pitchFamily="50" charset="-128"/>
                <a:cs typeface="メイリオ" pitchFamily="50" charset="-128"/>
              </a:rPr>
              <a:t>　　　　　　</a:t>
            </a:r>
            <a:r>
              <a:rPr lang="ja-JP" altLang="en-US" sz="4000" dirty="0" smtClean="0">
                <a:solidFill>
                  <a:srgbClr val="FF0000"/>
                </a:solidFill>
                <a:latin typeface="メイリオ" pitchFamily="50" charset="-128"/>
                <a:ea typeface="メイリオ" pitchFamily="50" charset="-128"/>
                <a:cs typeface="メイリオ" pitchFamily="50" charset="-128"/>
              </a:rPr>
              <a:t>　　　　　</a:t>
            </a:r>
            <a:r>
              <a:rPr lang="ja-JP" altLang="en-US" sz="4000" dirty="0" smtClean="0">
                <a:solidFill>
                  <a:prstClr val="black"/>
                </a:solidFill>
                <a:latin typeface="メイリオ" pitchFamily="50" charset="-128"/>
                <a:ea typeface="メイリオ" pitchFamily="50" charset="-128"/>
                <a:cs typeface="メイリオ" pitchFamily="50" charset="-128"/>
              </a:rPr>
              <a:t>　　　　　　　</a:t>
            </a:r>
            <a:r>
              <a:rPr lang="en-US" altLang="ja-JP" sz="3600" dirty="0" smtClean="0">
                <a:solidFill>
                  <a:prstClr val="black"/>
                </a:solidFill>
                <a:latin typeface="メイリオ" pitchFamily="50" charset="-128"/>
                <a:ea typeface="メイリオ" pitchFamily="50" charset="-128"/>
                <a:cs typeface="メイリオ" pitchFamily="50" charset="-128"/>
              </a:rPr>
              <a:t/>
            </a:r>
            <a:br>
              <a:rPr lang="en-US" altLang="ja-JP" sz="3600" dirty="0" smtClean="0">
                <a:solidFill>
                  <a:prstClr val="black"/>
                </a:solidFill>
                <a:latin typeface="メイリオ" pitchFamily="50" charset="-128"/>
                <a:ea typeface="メイリオ" pitchFamily="50" charset="-128"/>
                <a:cs typeface="メイリオ" pitchFamily="50" charset="-128"/>
              </a:rPr>
            </a:br>
            <a:r>
              <a:rPr lang="ja-JP" altLang="en-US" sz="3600" dirty="0" smtClean="0">
                <a:solidFill>
                  <a:prstClr val="black"/>
                </a:solidFill>
                <a:latin typeface="メイリオ" pitchFamily="50" charset="-128"/>
                <a:ea typeface="メイリオ" pitchFamily="50" charset="-128"/>
                <a:cs typeface="メイリオ" pitchFamily="50" charset="-128"/>
              </a:rPr>
              <a:t>　</a:t>
            </a:r>
            <a:endParaRPr lang="en-US" altLang="ja-JP" sz="3600" dirty="0" smtClean="0">
              <a:solidFill>
                <a:prstClr val="black"/>
              </a:solidFill>
              <a:latin typeface="メイリオ" pitchFamily="50" charset="-128"/>
              <a:ea typeface="メイリオ" pitchFamily="50" charset="-128"/>
              <a:cs typeface="メイリオ" pitchFamily="50" charset="-128"/>
            </a:endParaRPr>
          </a:p>
          <a:p>
            <a:pPr>
              <a:defRPr/>
            </a:pPr>
            <a:r>
              <a:rPr lang="en-US" altLang="ja-JP" sz="3600" dirty="0" smtClean="0">
                <a:solidFill>
                  <a:prstClr val="black"/>
                </a:solidFill>
                <a:latin typeface="メイリオ" pitchFamily="50" charset="-128"/>
                <a:ea typeface="メイリオ" pitchFamily="50" charset="-128"/>
                <a:cs typeface="メイリオ" pitchFamily="50" charset="-128"/>
              </a:rPr>
              <a:t> </a:t>
            </a:r>
            <a:r>
              <a:rPr lang="ja-JP" altLang="en-US" sz="3400" b="1" dirty="0" smtClean="0">
                <a:solidFill>
                  <a:prstClr val="black"/>
                </a:solidFill>
                <a:latin typeface="メイリオ" pitchFamily="50" charset="-128"/>
                <a:ea typeface="メイリオ" pitchFamily="50" charset="-128"/>
                <a:cs typeface="メイリオ" pitchFamily="50" charset="-128"/>
              </a:rPr>
              <a:t>特別区素案（「特別区設置に伴うコスト」</a:t>
            </a:r>
            <a:endParaRPr lang="en-US" altLang="ja-JP" sz="3400" b="1" dirty="0" smtClean="0">
              <a:solidFill>
                <a:prstClr val="black"/>
              </a:solidFill>
              <a:latin typeface="メイリオ" pitchFamily="50" charset="-128"/>
              <a:ea typeface="メイリオ" pitchFamily="50" charset="-128"/>
              <a:cs typeface="メイリオ" pitchFamily="50" charset="-128"/>
            </a:endParaRPr>
          </a:p>
          <a:p>
            <a:pPr>
              <a:defRPr/>
            </a:pPr>
            <a:r>
              <a:rPr lang="ja-JP" altLang="en-US" sz="3400" b="1" dirty="0" smtClean="0">
                <a:solidFill>
                  <a:prstClr val="black"/>
                </a:solidFill>
                <a:latin typeface="メイリオ" pitchFamily="50" charset="-128"/>
                <a:ea typeface="メイリオ" pitchFamily="50" charset="-128"/>
                <a:cs typeface="メイリオ" pitchFamily="50" charset="-128"/>
              </a:rPr>
              <a:t>　　の訂正について）</a:t>
            </a:r>
            <a:endParaRPr lang="en-US" altLang="ja-JP" sz="3400" b="1" dirty="0" smtClean="0">
              <a:solidFill>
                <a:prstClr val="black"/>
              </a:solidFill>
              <a:latin typeface="メイリオ" pitchFamily="50" charset="-128"/>
              <a:ea typeface="メイリオ" pitchFamily="50" charset="-128"/>
              <a:cs typeface="メイリオ" pitchFamily="50" charset="-128"/>
            </a:endParaRPr>
          </a:p>
          <a:p>
            <a:pPr>
              <a:defRPr/>
            </a:pPr>
            <a:endParaRPr lang="en-US" altLang="ja-JP" sz="3600" dirty="0" smtClean="0">
              <a:solidFill>
                <a:prstClr val="black"/>
              </a:solidFill>
              <a:latin typeface="メイリオ" pitchFamily="50" charset="-128"/>
              <a:ea typeface="メイリオ" pitchFamily="50" charset="-128"/>
              <a:cs typeface="メイリオ" pitchFamily="50" charset="-128"/>
            </a:endParaRPr>
          </a:p>
          <a:p>
            <a:pPr algn="l">
              <a:defRPr/>
            </a:pPr>
            <a:r>
              <a:rPr lang="ja-JP" altLang="en-US" sz="2600" dirty="0" smtClean="0">
                <a:solidFill>
                  <a:prstClr val="black"/>
                </a:solidFill>
                <a:latin typeface="メイリオ" pitchFamily="50" charset="-128"/>
                <a:ea typeface="メイリオ" pitchFamily="50" charset="-128"/>
                <a:cs typeface="メイリオ" pitchFamily="50" charset="-128"/>
              </a:rPr>
              <a:t>　　　　　</a:t>
            </a:r>
            <a:endParaRPr lang="ja-JP" altLang="en-US" sz="2600" dirty="0">
              <a:solidFill>
                <a:prstClr val="black"/>
              </a:solidFill>
              <a:latin typeface="メイリオ" pitchFamily="50" charset="-128"/>
              <a:ea typeface="メイリオ" pitchFamily="50" charset="-128"/>
              <a:cs typeface="メイリオ" pitchFamily="50" charset="-128"/>
            </a:endParaRPr>
          </a:p>
        </p:txBody>
      </p:sp>
      <p:sp>
        <p:nvSpPr>
          <p:cNvPr id="6" name="サブタイトル 2"/>
          <p:cNvSpPr txBox="1">
            <a:spLocks/>
          </p:cNvSpPr>
          <p:nvPr/>
        </p:nvSpPr>
        <p:spPr>
          <a:xfrm>
            <a:off x="0" y="5465440"/>
            <a:ext cx="9144000" cy="9878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Font typeface="Arial" pitchFamily="34" charset="0"/>
              <a:buNone/>
            </a:pPr>
            <a:endParaRPr lang="en-US" altLang="ja-JP" sz="800" dirty="0" smtClean="0">
              <a:solidFill>
                <a:prstClr val="black"/>
              </a:solidFill>
              <a:latin typeface="メイリオ" pitchFamily="50" charset="-128"/>
              <a:ea typeface="メイリオ" pitchFamily="50" charset="-128"/>
              <a:cs typeface="メイリオ" pitchFamily="50" charset="-128"/>
            </a:endParaRPr>
          </a:p>
          <a:p>
            <a:pPr marL="0" lvl="0" indent="0" algn="ctr">
              <a:spcBef>
                <a:spcPts val="0"/>
              </a:spcBef>
              <a:buNone/>
              <a:defRPr/>
            </a:pP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0" lvl="0" indent="0" algn="ctr">
              <a:spcBef>
                <a:spcPts val="0"/>
              </a:spcBef>
              <a:buNone/>
              <a:defRPr/>
            </a:pP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endParaRPr lang="en-US" altLang="ja-JP" sz="2400" dirty="0" smtClean="0">
              <a:solidFill>
                <a:prstClr val="black"/>
              </a:solidFill>
              <a:latin typeface="メイリオ" pitchFamily="50" charset="-128"/>
              <a:ea typeface="メイリオ" pitchFamily="50" charset="-128"/>
              <a:cs typeface="メイリオ" pitchFamily="50" charset="-128"/>
            </a:endParaRPr>
          </a:p>
        </p:txBody>
      </p:sp>
      <p:sp>
        <p:nvSpPr>
          <p:cNvPr id="2" name="正方形/長方形 1"/>
          <p:cNvSpPr/>
          <p:nvPr/>
        </p:nvSpPr>
        <p:spPr>
          <a:xfrm>
            <a:off x="7521187" y="378097"/>
            <a:ext cx="1584176" cy="648072"/>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latin typeface="ＭＳ ゴシック" panose="020B0609070205080204" pitchFamily="49" charset="-128"/>
                <a:ea typeface="ＭＳ ゴシック" panose="020B0609070205080204" pitchFamily="49" charset="-128"/>
              </a:rPr>
              <a:t>資</a:t>
            </a:r>
            <a:r>
              <a:rPr kumimoji="1" lang="ja-JP" altLang="en-US" sz="1200" dirty="0" smtClean="0">
                <a:latin typeface="ＭＳ ゴシック" panose="020B0609070205080204" pitchFamily="49" charset="-128"/>
                <a:ea typeface="ＭＳ ゴシック" panose="020B0609070205080204" pitchFamily="49" charset="-128"/>
              </a:rPr>
              <a:t> </a:t>
            </a:r>
            <a:r>
              <a:rPr kumimoji="1" lang="ja-JP" altLang="en-US" sz="2400" dirty="0" smtClean="0">
                <a:latin typeface="ＭＳ ゴシック" panose="020B0609070205080204" pitchFamily="49" charset="-128"/>
                <a:ea typeface="ＭＳ ゴシック" panose="020B0609070205080204" pitchFamily="49" charset="-128"/>
              </a:rPr>
              <a:t>料</a:t>
            </a:r>
            <a:r>
              <a:rPr kumimoji="1" lang="ja-JP" altLang="en-US" sz="1200" dirty="0" smtClean="0">
                <a:latin typeface="ＭＳ ゴシック" panose="020B0609070205080204" pitchFamily="49" charset="-128"/>
                <a:ea typeface="ＭＳ ゴシック" panose="020B0609070205080204" pitchFamily="49" charset="-128"/>
              </a:rPr>
              <a:t> </a:t>
            </a:r>
            <a:r>
              <a:rPr kumimoji="1" lang="ja-JP" altLang="en-US" sz="2400" dirty="0" smtClean="0">
                <a:latin typeface="ＭＳ ゴシック" panose="020B0609070205080204" pitchFamily="49" charset="-128"/>
                <a:ea typeface="ＭＳ ゴシック" panose="020B0609070205080204" pitchFamily="49" charset="-128"/>
              </a:rPr>
              <a:t>１</a:t>
            </a:r>
            <a:endParaRPr kumimoji="1" lang="ja-JP" altLang="en-US"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23458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72091" y="404664"/>
            <a:ext cx="1584176" cy="64807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b="1" dirty="0" smtClean="0"/>
              <a:t>正誤表</a:t>
            </a:r>
            <a:endParaRPr kumimoji="1" lang="ja-JP" altLang="en-US" sz="2400" b="1" dirty="0"/>
          </a:p>
        </p:txBody>
      </p:sp>
      <p:graphicFrame>
        <p:nvGraphicFramePr>
          <p:cNvPr id="3" name="表 2"/>
          <p:cNvGraphicFramePr>
            <a:graphicFrameLocks noGrp="1"/>
          </p:cNvGraphicFramePr>
          <p:nvPr>
            <p:extLst>
              <p:ext uri="{D42A27DB-BD31-4B8C-83A1-F6EECF244321}">
                <p14:modId xmlns:p14="http://schemas.microsoft.com/office/powerpoint/2010/main" val="3230871826"/>
              </p:ext>
            </p:extLst>
          </p:nvPr>
        </p:nvGraphicFramePr>
        <p:xfrm>
          <a:off x="467544" y="1268760"/>
          <a:ext cx="7992888" cy="4968552"/>
        </p:xfrm>
        <a:graphic>
          <a:graphicData uri="http://schemas.openxmlformats.org/drawingml/2006/table">
            <a:tbl>
              <a:tblPr firstRow="1" bandRow="1">
                <a:tableStyleId>{5C22544A-7EE6-4342-B048-85BDC9FD1C3A}</a:tableStyleId>
              </a:tblPr>
              <a:tblGrid>
                <a:gridCol w="1296144"/>
                <a:gridCol w="3312368"/>
                <a:gridCol w="3384376"/>
              </a:tblGrid>
              <a:tr h="629321">
                <a:tc>
                  <a:txBody>
                    <a:bodyPr/>
                    <a:lstStyle/>
                    <a:p>
                      <a:pPr algn="ctr"/>
                      <a:r>
                        <a:rPr kumimoji="1" lang="ja-JP" altLang="en-US" b="0" dirty="0" smtClean="0">
                          <a:solidFill>
                            <a:schemeClr val="tx1"/>
                          </a:solidFill>
                        </a:rPr>
                        <a:t>箇所</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誤</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正</a:t>
                      </a:r>
                      <a:endParaRPr kumimoji="1" lang="ja-JP" altLang="en-US" b="0" dirty="0">
                        <a:solidFill>
                          <a:schemeClr val="tx1"/>
                        </a:solidFill>
                      </a:endParaRPr>
                    </a:p>
                  </a:txBody>
                  <a:tcPr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30919">
                <a:tc>
                  <a:txBody>
                    <a:bodyPr/>
                    <a:lstStyle/>
                    <a:p>
                      <a:r>
                        <a:rPr kumimoji="1" lang="ja-JP" altLang="en-US" sz="1400" dirty="0" smtClean="0">
                          <a:solidFill>
                            <a:schemeClr val="tx1"/>
                          </a:solidFill>
                        </a:rPr>
                        <a:t>　コスト－４</a:t>
                      </a: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solidFill>
                            <a:schemeClr val="tx1"/>
                          </a:solidFill>
                        </a:rPr>
                        <a:t>試案</a:t>
                      </a:r>
                      <a:r>
                        <a:rPr kumimoji="1" lang="en-US" altLang="ja-JP" sz="1400" dirty="0" smtClean="0">
                          <a:solidFill>
                            <a:schemeClr val="tx1"/>
                          </a:solidFill>
                        </a:rPr>
                        <a:t>D</a:t>
                      </a:r>
                      <a:r>
                        <a:rPr kumimoji="1" lang="ja-JP" altLang="en-US" sz="1400" dirty="0" smtClean="0">
                          <a:solidFill>
                            <a:schemeClr val="tx1"/>
                          </a:solidFill>
                        </a:rPr>
                        <a:t>（６区</a:t>
                      </a:r>
                      <a:r>
                        <a:rPr kumimoji="1" lang="en-US" altLang="ja-JP" sz="1400" dirty="0" smtClean="0">
                          <a:solidFill>
                            <a:schemeClr val="tx1"/>
                          </a:solidFill>
                        </a:rPr>
                        <a:t>D</a:t>
                      </a:r>
                      <a:r>
                        <a:rPr kumimoji="1" lang="ja-JP" altLang="en-US" sz="1400" dirty="0" smtClean="0">
                          <a:solidFill>
                            <a:schemeClr val="tx1"/>
                          </a:solidFill>
                        </a:rPr>
                        <a:t>案）</a:t>
                      </a:r>
                      <a:endParaRPr kumimoji="1" lang="en-US" altLang="ja-JP" sz="1400" dirty="0" smtClean="0">
                        <a:solidFill>
                          <a:schemeClr val="tx1"/>
                        </a:solidFill>
                      </a:endParaRPr>
                    </a:p>
                    <a:p>
                      <a:r>
                        <a:rPr kumimoji="1" lang="ja-JP" altLang="en-US" sz="1400" dirty="0" smtClean="0">
                          <a:solidFill>
                            <a:schemeClr val="tx1"/>
                          </a:solidFill>
                        </a:rPr>
                        <a:t>ランニングコスト　　　　　　　　　</a:t>
                      </a:r>
                      <a:r>
                        <a:rPr kumimoji="1" lang="ja-JP" altLang="en-US" sz="1400" u="sng" dirty="0" smtClean="0">
                          <a:solidFill>
                            <a:schemeClr val="tx1"/>
                          </a:solidFill>
                        </a:rPr>
                        <a:t>　５８億円</a:t>
                      </a:r>
                      <a:endParaRPr kumimoji="1" lang="en-US" altLang="ja-JP" sz="1400" u="sng" dirty="0" smtClean="0">
                        <a:solidFill>
                          <a:schemeClr val="tx1"/>
                        </a:solidFill>
                      </a:endParaRPr>
                    </a:p>
                    <a:p>
                      <a:endParaRPr kumimoji="1" lang="en-US" altLang="ja-JP" sz="14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試案</a:t>
                      </a:r>
                      <a:r>
                        <a:rPr kumimoji="1" lang="en-US" altLang="ja-JP" sz="1400" dirty="0" smtClean="0">
                          <a:solidFill>
                            <a:schemeClr val="tx1"/>
                          </a:solidFill>
                        </a:rPr>
                        <a:t>D</a:t>
                      </a:r>
                      <a:r>
                        <a:rPr kumimoji="1" lang="ja-JP" altLang="en-US" sz="1400" dirty="0" smtClean="0">
                          <a:solidFill>
                            <a:schemeClr val="tx1"/>
                          </a:solidFill>
                        </a:rPr>
                        <a:t>（６区</a:t>
                      </a:r>
                      <a:r>
                        <a:rPr kumimoji="1" lang="en-US" altLang="ja-JP" sz="1400" dirty="0" smtClean="0">
                          <a:solidFill>
                            <a:schemeClr val="tx1"/>
                          </a:solidFill>
                        </a:rPr>
                        <a:t>D</a:t>
                      </a:r>
                      <a:r>
                        <a:rPr kumimoji="1" lang="ja-JP" altLang="en-US" sz="1400" dirty="0" smtClean="0">
                          <a:solidFill>
                            <a:schemeClr val="tx1"/>
                          </a:solidFill>
                        </a:rPr>
                        <a:t>案）賃借案</a:t>
                      </a:r>
                      <a:endParaRPr kumimoji="1" lang="en-US" altLang="ja-JP" sz="14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民間ビル賃借料　　　　　　　　　</a:t>
                      </a:r>
                      <a:r>
                        <a:rPr kumimoji="1" lang="ja-JP" altLang="en-US" sz="1400" u="sng" dirty="0" smtClean="0">
                          <a:solidFill>
                            <a:schemeClr val="tx1"/>
                          </a:solidFill>
                        </a:rPr>
                        <a:t>　１８億円</a:t>
                      </a:r>
                      <a:endParaRPr kumimoji="1" lang="en-US" altLang="ja-JP" sz="1400" u="sng"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smtClean="0">
                          <a:solidFill>
                            <a:schemeClr val="tx1"/>
                          </a:solidFill>
                        </a:rPr>
                        <a:t>合計　　　　　　　　　　　　</a:t>
                      </a:r>
                      <a:r>
                        <a:rPr kumimoji="1" lang="ja-JP" altLang="en-US" sz="1400" u="none" baseline="0" dirty="0" smtClean="0">
                          <a:solidFill>
                            <a:schemeClr val="tx1"/>
                          </a:solidFill>
                        </a:rPr>
                        <a:t> </a:t>
                      </a:r>
                      <a:r>
                        <a:rPr kumimoji="1" lang="ja-JP" altLang="en-US" sz="1400" u="none" dirty="0" smtClean="0">
                          <a:solidFill>
                            <a:schemeClr val="tx1"/>
                          </a:solidFill>
                        </a:rPr>
                        <a:t>　　　　</a:t>
                      </a:r>
                      <a:r>
                        <a:rPr kumimoji="1" lang="ja-JP" altLang="en-US" sz="1400" u="sng" dirty="0" smtClean="0">
                          <a:solidFill>
                            <a:schemeClr val="tx1"/>
                          </a:solidFill>
                        </a:rPr>
                        <a:t>　５８億円</a:t>
                      </a:r>
                      <a:endParaRPr kumimoji="1" lang="ja-JP" altLang="en-US" sz="1400" u="none" dirty="0">
                        <a:solidFill>
                          <a:schemeClr val="tx1"/>
                        </a:solidFill>
                      </a:endParaRPr>
                    </a:p>
                  </a:txBody>
                  <a:tcPr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solidFill>
                            <a:schemeClr val="tx1"/>
                          </a:solidFill>
                        </a:rPr>
                        <a:t>試案</a:t>
                      </a:r>
                      <a:r>
                        <a:rPr kumimoji="1" lang="en-US" altLang="ja-JP" sz="1400" dirty="0" smtClean="0">
                          <a:solidFill>
                            <a:schemeClr val="tx1"/>
                          </a:solidFill>
                        </a:rPr>
                        <a:t>D</a:t>
                      </a:r>
                      <a:r>
                        <a:rPr kumimoji="1" lang="ja-JP" altLang="en-US" sz="1400" dirty="0" smtClean="0">
                          <a:solidFill>
                            <a:schemeClr val="tx1"/>
                          </a:solidFill>
                        </a:rPr>
                        <a:t>（６区</a:t>
                      </a:r>
                      <a:r>
                        <a:rPr kumimoji="1" lang="en-US" altLang="ja-JP" sz="1400" dirty="0" smtClean="0">
                          <a:solidFill>
                            <a:schemeClr val="tx1"/>
                          </a:solidFill>
                        </a:rPr>
                        <a:t>D</a:t>
                      </a:r>
                      <a:r>
                        <a:rPr kumimoji="1" lang="ja-JP" altLang="en-US" sz="1400" dirty="0" smtClean="0">
                          <a:solidFill>
                            <a:schemeClr val="tx1"/>
                          </a:solidFill>
                        </a:rPr>
                        <a:t>案）</a:t>
                      </a:r>
                      <a:endParaRPr kumimoji="1" lang="en-US" altLang="ja-JP" sz="1400" dirty="0" smtClean="0">
                        <a:solidFill>
                          <a:schemeClr val="tx1"/>
                        </a:solidFill>
                      </a:endParaRPr>
                    </a:p>
                    <a:p>
                      <a:r>
                        <a:rPr kumimoji="1" lang="ja-JP" altLang="en-US" sz="1400" dirty="0" smtClean="0">
                          <a:solidFill>
                            <a:schemeClr val="tx1"/>
                          </a:solidFill>
                        </a:rPr>
                        <a:t>ランニングコスト　　　　　　　　　</a:t>
                      </a:r>
                      <a:r>
                        <a:rPr kumimoji="1" lang="ja-JP" altLang="en-US" sz="1400" u="sng" dirty="0" smtClean="0">
                          <a:solidFill>
                            <a:schemeClr val="tx1"/>
                          </a:solidFill>
                        </a:rPr>
                        <a:t>　６２億円</a:t>
                      </a:r>
                      <a:endParaRPr kumimoji="1" lang="en-US" altLang="ja-JP" sz="1400" u="sng"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試案</a:t>
                      </a:r>
                      <a:r>
                        <a:rPr kumimoji="1" lang="en-US" altLang="ja-JP" sz="1400" dirty="0" smtClean="0">
                          <a:solidFill>
                            <a:schemeClr val="tx1"/>
                          </a:solidFill>
                        </a:rPr>
                        <a:t>D</a:t>
                      </a:r>
                      <a:r>
                        <a:rPr kumimoji="1" lang="ja-JP" altLang="en-US" sz="1400" dirty="0" smtClean="0">
                          <a:solidFill>
                            <a:schemeClr val="tx1"/>
                          </a:solidFill>
                        </a:rPr>
                        <a:t>（６区</a:t>
                      </a:r>
                      <a:r>
                        <a:rPr kumimoji="1" lang="en-US" altLang="ja-JP" sz="1400" dirty="0" smtClean="0">
                          <a:solidFill>
                            <a:schemeClr val="tx1"/>
                          </a:solidFill>
                        </a:rPr>
                        <a:t>D</a:t>
                      </a:r>
                      <a:r>
                        <a:rPr kumimoji="1" lang="ja-JP" altLang="en-US" sz="1400" dirty="0" smtClean="0">
                          <a:solidFill>
                            <a:schemeClr val="tx1"/>
                          </a:solidFill>
                        </a:rPr>
                        <a:t>案）賃借案</a:t>
                      </a:r>
                      <a:endParaRPr kumimoji="1" lang="en-US" altLang="ja-JP" sz="14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民間ビル賃借料　　　　　　　　　</a:t>
                      </a:r>
                      <a:r>
                        <a:rPr kumimoji="1" lang="ja-JP" altLang="en-US" sz="1400" u="sng" dirty="0" smtClean="0">
                          <a:solidFill>
                            <a:schemeClr val="tx1"/>
                          </a:solidFill>
                        </a:rPr>
                        <a:t>　２２億円</a:t>
                      </a:r>
                      <a:endParaRPr kumimoji="1" lang="en-US" altLang="ja-JP" sz="1400" u="sng"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smtClean="0">
                          <a:solidFill>
                            <a:schemeClr val="tx1"/>
                          </a:solidFill>
                        </a:rPr>
                        <a:t>合計　　　　　　　　　　　　</a:t>
                      </a:r>
                      <a:r>
                        <a:rPr kumimoji="1" lang="ja-JP" altLang="en-US" sz="1400" u="none" baseline="0" dirty="0" smtClean="0">
                          <a:solidFill>
                            <a:schemeClr val="tx1"/>
                          </a:solidFill>
                        </a:rPr>
                        <a:t> </a:t>
                      </a:r>
                      <a:r>
                        <a:rPr kumimoji="1" lang="ja-JP" altLang="en-US" sz="1400" u="none" dirty="0" smtClean="0">
                          <a:solidFill>
                            <a:schemeClr val="tx1"/>
                          </a:solidFill>
                        </a:rPr>
                        <a:t>　　　　</a:t>
                      </a:r>
                      <a:r>
                        <a:rPr kumimoji="1" lang="ja-JP" altLang="en-US" sz="1400" u="sng" dirty="0" smtClean="0">
                          <a:solidFill>
                            <a:schemeClr val="tx1"/>
                          </a:solidFill>
                        </a:rPr>
                        <a:t>　６２億円</a:t>
                      </a:r>
                      <a:endParaRPr kumimoji="1" lang="ja-JP" altLang="en-US" sz="1400" u="none" dirty="0" smtClean="0">
                        <a:solidFill>
                          <a:schemeClr val="tx1"/>
                        </a:solidFill>
                      </a:endParaRPr>
                    </a:p>
                  </a:txBody>
                  <a:tcPr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24136">
                <a:tc>
                  <a:txBody>
                    <a:bodyPr/>
                    <a:lstStyle/>
                    <a:p>
                      <a:r>
                        <a:rPr kumimoji="1" lang="ja-JP" altLang="en-US" sz="1400" dirty="0" smtClean="0">
                          <a:solidFill>
                            <a:schemeClr val="tx1"/>
                          </a:solidFill>
                        </a:rPr>
                        <a:t>　コスト－１９</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solidFill>
                            <a:schemeClr val="tx1"/>
                          </a:solidFill>
                        </a:rPr>
                        <a:t>賃借案　　　　　　　　　　　　　　　</a:t>
                      </a:r>
                      <a:endParaRPr kumimoji="1" lang="en-US" altLang="ja-JP" sz="1400" dirty="0" smtClean="0">
                        <a:solidFill>
                          <a:schemeClr val="tx1"/>
                        </a:solidFill>
                      </a:endParaRPr>
                    </a:p>
                    <a:p>
                      <a:r>
                        <a:rPr kumimoji="1" lang="ja-JP" altLang="en-US" sz="1400" dirty="0" smtClean="0">
                          <a:solidFill>
                            <a:schemeClr val="tx1"/>
                          </a:solidFill>
                        </a:rPr>
                        <a:t>うち民間ビル賃借料　　　　　　　</a:t>
                      </a:r>
                      <a:r>
                        <a:rPr kumimoji="1" lang="ja-JP" altLang="en-US" sz="1400" u="sng" baseline="0" dirty="0" smtClean="0">
                          <a:solidFill>
                            <a:schemeClr val="tx1"/>
                          </a:solidFill>
                        </a:rPr>
                        <a:t>  </a:t>
                      </a:r>
                      <a:r>
                        <a:rPr kumimoji="1" lang="ja-JP" altLang="en-US" sz="1400" u="sng" dirty="0" smtClean="0">
                          <a:solidFill>
                            <a:schemeClr val="tx1"/>
                          </a:solidFill>
                        </a:rPr>
                        <a:t>１１億円</a:t>
                      </a:r>
                      <a:endParaRPr kumimoji="1" lang="en-US" altLang="ja-JP" sz="1400" u="sng" dirty="0" smtClean="0">
                        <a:solidFill>
                          <a:schemeClr val="tx1"/>
                        </a:solidFill>
                      </a:endParaRPr>
                    </a:p>
                    <a:p>
                      <a:r>
                        <a:rPr kumimoji="1" lang="ja-JP" altLang="en-US" sz="1400" u="none" dirty="0" smtClean="0">
                          <a:solidFill>
                            <a:schemeClr val="tx1"/>
                          </a:solidFill>
                        </a:rPr>
                        <a:t>　　　　　　　　　　　　　　　　　</a:t>
                      </a:r>
                      <a:r>
                        <a:rPr kumimoji="1" lang="ja-JP" altLang="en-US" sz="1400" u="sng" dirty="0" smtClean="0">
                          <a:solidFill>
                            <a:schemeClr val="tx1"/>
                          </a:solidFill>
                        </a:rPr>
                        <a:t>　計　１８億円　　　　</a:t>
                      </a:r>
                    </a:p>
                  </a:txBody>
                  <a:tcPr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solidFill>
                            <a:schemeClr val="tx1"/>
                          </a:solidFill>
                        </a:rPr>
                        <a:t>賃借案　　　　　　　　　　　　</a:t>
                      </a:r>
                      <a:endParaRPr kumimoji="1" lang="en-US" altLang="ja-JP" sz="1400" u="sng"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うち民間ビル賃借料　　　　　　　</a:t>
                      </a:r>
                      <a:r>
                        <a:rPr kumimoji="1" lang="ja-JP" altLang="en-US" sz="1400" u="sng" baseline="0" dirty="0" smtClean="0">
                          <a:solidFill>
                            <a:schemeClr val="tx1"/>
                          </a:solidFill>
                        </a:rPr>
                        <a:t>  </a:t>
                      </a:r>
                      <a:r>
                        <a:rPr kumimoji="1" lang="ja-JP" altLang="en-US" sz="1400" u="sng" dirty="0" smtClean="0">
                          <a:solidFill>
                            <a:schemeClr val="tx1"/>
                          </a:solidFill>
                        </a:rPr>
                        <a:t>１５億円</a:t>
                      </a:r>
                      <a:endParaRPr kumimoji="1" lang="en-US" altLang="ja-JP" sz="1400" u="sng"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smtClean="0">
                          <a:solidFill>
                            <a:schemeClr val="tx1"/>
                          </a:solidFill>
                        </a:rPr>
                        <a:t>　　　　　　　　　　　　　　　　　</a:t>
                      </a:r>
                      <a:r>
                        <a:rPr kumimoji="1" lang="ja-JP" altLang="en-US" sz="1400" u="sng" dirty="0" smtClean="0">
                          <a:solidFill>
                            <a:schemeClr val="tx1"/>
                          </a:solidFill>
                        </a:rPr>
                        <a:t>　計　２２億円</a:t>
                      </a:r>
                    </a:p>
                  </a:txBody>
                  <a:tcPr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84176">
                <a:tc>
                  <a:txBody>
                    <a:bodyPr/>
                    <a:lstStyle/>
                    <a:p>
                      <a:r>
                        <a:rPr kumimoji="1" lang="ja-JP" altLang="en-US" sz="1400" dirty="0" smtClean="0">
                          <a:solidFill>
                            <a:schemeClr val="tx1"/>
                          </a:solidFill>
                        </a:rPr>
                        <a:t>　コスト－３９</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solidFill>
                            <a:schemeClr val="tx1"/>
                          </a:solidFill>
                        </a:rPr>
                        <a:t>民間ビル賃借料</a:t>
                      </a:r>
                      <a:endParaRPr kumimoji="1" lang="en-US" altLang="ja-JP" sz="1400" dirty="0" smtClean="0">
                        <a:solidFill>
                          <a:schemeClr val="tx1"/>
                        </a:solidFill>
                      </a:endParaRPr>
                    </a:p>
                    <a:p>
                      <a:r>
                        <a:rPr kumimoji="1" lang="ja-JP" altLang="en-US" sz="1400" baseline="0" dirty="0" smtClean="0">
                          <a:solidFill>
                            <a:schemeClr val="tx1"/>
                          </a:solidFill>
                        </a:rPr>
                        <a:t>　特別区設置後の民間ビル</a:t>
                      </a:r>
                      <a:endParaRPr kumimoji="1" lang="en-US" altLang="ja-JP" sz="1400" baseline="0" dirty="0" smtClean="0">
                        <a:solidFill>
                          <a:schemeClr val="tx1"/>
                        </a:solidFill>
                      </a:endParaRPr>
                    </a:p>
                    <a:p>
                      <a:r>
                        <a:rPr kumimoji="1" lang="ja-JP" altLang="en-US" sz="1400" baseline="0" dirty="0" smtClean="0">
                          <a:solidFill>
                            <a:schemeClr val="tx1"/>
                          </a:solidFill>
                        </a:rPr>
                        <a:t>　</a:t>
                      </a:r>
                      <a:r>
                        <a:rPr kumimoji="1" lang="ja-JP" altLang="en-US" sz="1400" baseline="0" dirty="0" smtClean="0">
                          <a:solidFill>
                            <a:schemeClr val="tx1"/>
                          </a:solidFill>
                          <a:latin typeface="+mn-ea"/>
                          <a:ea typeface="+mn-ea"/>
                        </a:rPr>
                        <a:t>賃借料　増額分　　　　　　　　</a:t>
                      </a:r>
                      <a:r>
                        <a:rPr kumimoji="1" lang="ja-JP" altLang="en-US" sz="1400" u="sng" baseline="0" dirty="0" smtClean="0">
                          <a:solidFill>
                            <a:schemeClr val="tx1"/>
                          </a:solidFill>
                          <a:latin typeface="+mn-ea"/>
                          <a:ea typeface="+mn-ea"/>
                        </a:rPr>
                        <a:t>　１１億円</a:t>
                      </a:r>
                      <a:endParaRPr kumimoji="1" lang="en-US" altLang="ja-JP" sz="1400" u="sng" baseline="0" dirty="0" smtClean="0">
                        <a:solidFill>
                          <a:schemeClr val="tx1"/>
                        </a:solidFill>
                        <a:latin typeface="+mn-ea"/>
                        <a:ea typeface="+mn-ea"/>
                      </a:endParaRPr>
                    </a:p>
                    <a:p>
                      <a:r>
                        <a:rPr kumimoji="1" lang="ja-JP" altLang="en-US" sz="1400" u="none" baseline="0" dirty="0" smtClean="0">
                          <a:solidFill>
                            <a:schemeClr val="tx1"/>
                          </a:solidFill>
                          <a:latin typeface="+mn-ea"/>
                          <a:ea typeface="+mn-ea"/>
                        </a:rPr>
                        <a:t>　</a:t>
                      </a:r>
                      <a:endParaRPr kumimoji="1" lang="en-US" altLang="ja-JP" sz="1400" u="none" baseline="0" dirty="0" smtClean="0">
                        <a:solidFill>
                          <a:schemeClr val="tx1"/>
                        </a:solidFill>
                        <a:latin typeface="+mn-ea"/>
                        <a:ea typeface="+mn-ea"/>
                      </a:endParaRPr>
                    </a:p>
                    <a:p>
                      <a:r>
                        <a:rPr kumimoji="1" lang="ja-JP" altLang="en-US" sz="1400" b="0" i="0" u="none" strike="noStrike" cap="none" normalizeH="0" baseline="0" dirty="0" smtClean="0">
                          <a:ln>
                            <a:noFill/>
                          </a:ln>
                          <a:solidFill>
                            <a:schemeClr val="tx1"/>
                          </a:solidFill>
                          <a:effectLst/>
                          <a:latin typeface="+mn-ea"/>
                          <a:ea typeface="+mn-ea"/>
                          <a:cs typeface="Meiryo UI" pitchFamily="50" charset="-128"/>
                        </a:rPr>
                        <a:t>　平成</a:t>
                      </a:r>
                      <a:r>
                        <a:rPr kumimoji="1" lang="en-US" altLang="ja-JP" sz="1400" b="0" i="0" u="none" strike="noStrike" cap="none" normalizeH="0" baseline="0" dirty="0" smtClean="0">
                          <a:ln>
                            <a:noFill/>
                          </a:ln>
                          <a:solidFill>
                            <a:schemeClr val="tx1"/>
                          </a:solidFill>
                          <a:effectLst/>
                          <a:latin typeface="+mn-ea"/>
                          <a:ea typeface="+mn-ea"/>
                          <a:cs typeface="Meiryo UI" pitchFamily="50" charset="-128"/>
                        </a:rPr>
                        <a:t>34</a:t>
                      </a:r>
                      <a:r>
                        <a:rPr kumimoji="1" lang="ja-JP" altLang="en-US" sz="1400" b="0" i="0" u="none" strike="noStrike" cap="none" normalizeH="0" baseline="0" dirty="0" smtClean="0">
                          <a:ln>
                            <a:noFill/>
                          </a:ln>
                          <a:solidFill>
                            <a:schemeClr val="tx1"/>
                          </a:solidFill>
                          <a:effectLst/>
                          <a:latin typeface="+mn-ea"/>
                          <a:ea typeface="+mn-ea"/>
                          <a:cs typeface="Meiryo UI" pitchFamily="50" charset="-128"/>
                        </a:rPr>
                        <a:t>～</a:t>
                      </a:r>
                      <a:r>
                        <a:rPr kumimoji="1" lang="en-US" altLang="ja-JP" sz="1400" b="0" i="0" u="none" strike="noStrike" cap="none" normalizeH="0" baseline="0" dirty="0" smtClean="0">
                          <a:ln>
                            <a:noFill/>
                          </a:ln>
                          <a:solidFill>
                            <a:schemeClr val="tx1"/>
                          </a:solidFill>
                          <a:effectLst/>
                          <a:latin typeface="+mn-ea"/>
                          <a:ea typeface="+mn-ea"/>
                          <a:cs typeface="Meiryo UI" pitchFamily="50" charset="-128"/>
                        </a:rPr>
                        <a:t>64</a:t>
                      </a:r>
                      <a:r>
                        <a:rPr kumimoji="1" lang="ja-JP" altLang="en-US" sz="1400" b="0" i="0" u="none" strike="noStrike" cap="none" normalizeH="0" baseline="0" dirty="0" smtClean="0">
                          <a:ln>
                            <a:noFill/>
                          </a:ln>
                          <a:solidFill>
                            <a:schemeClr val="tx1"/>
                          </a:solidFill>
                          <a:effectLst/>
                          <a:latin typeface="+mn-ea"/>
                          <a:ea typeface="+mn-ea"/>
                          <a:cs typeface="Meiryo UI" pitchFamily="50" charset="-128"/>
                        </a:rPr>
                        <a:t>年度</a:t>
                      </a:r>
                      <a:r>
                        <a:rPr kumimoji="1" lang="en-US" altLang="ja-JP" sz="1400" b="0" i="0" u="none" strike="noStrike" cap="none" normalizeH="0" baseline="0" dirty="0" smtClean="0">
                          <a:ln>
                            <a:noFill/>
                          </a:ln>
                          <a:solidFill>
                            <a:schemeClr val="tx1"/>
                          </a:solidFill>
                          <a:effectLst/>
                          <a:latin typeface="+mn-ea"/>
                          <a:ea typeface="+mn-ea"/>
                          <a:cs typeface="Meiryo UI" pitchFamily="50" charset="-128"/>
                        </a:rPr>
                        <a:t>(※)</a:t>
                      </a:r>
                      <a:r>
                        <a:rPr kumimoji="1" lang="ja-JP" altLang="en-US" sz="1400" b="0" i="0" u="none" strike="noStrike" cap="none" normalizeH="0" baseline="0" dirty="0" smtClean="0">
                          <a:ln>
                            <a:noFill/>
                          </a:ln>
                          <a:solidFill>
                            <a:schemeClr val="tx1"/>
                          </a:solidFill>
                          <a:effectLst/>
                          <a:latin typeface="+mn-ea"/>
                          <a:ea typeface="+mn-ea"/>
                          <a:cs typeface="Meiryo UI" pitchFamily="50" charset="-128"/>
                        </a:rPr>
                        <a:t>の平均</a:t>
                      </a:r>
                      <a:endParaRPr kumimoji="1" lang="en-US" altLang="ja-JP" sz="1400" b="0" i="0" u="none" strike="noStrike" cap="none" normalizeH="0" baseline="0" dirty="0" smtClean="0">
                        <a:ln>
                          <a:noFill/>
                        </a:ln>
                        <a:solidFill>
                          <a:schemeClr val="tx1"/>
                        </a:solidFill>
                        <a:effectLst/>
                        <a:latin typeface="+mn-ea"/>
                        <a:ea typeface="+mn-ea"/>
                        <a:cs typeface="Meiryo UI" pitchFamily="50" charset="-128"/>
                      </a:endParaRPr>
                    </a:p>
                    <a:p>
                      <a:r>
                        <a:rPr kumimoji="1" lang="ja-JP" altLang="en-US" sz="1400" b="0" i="0" u="none" strike="noStrike" cap="none" normalizeH="0" baseline="0" dirty="0" smtClean="0">
                          <a:ln>
                            <a:noFill/>
                          </a:ln>
                          <a:solidFill>
                            <a:schemeClr val="tx1"/>
                          </a:solidFill>
                          <a:effectLst/>
                          <a:latin typeface="+mn-ea"/>
                          <a:ea typeface="+mn-ea"/>
                          <a:cs typeface="Meiryo UI" pitchFamily="50" charset="-128"/>
                        </a:rPr>
                        <a:t>　　　　　　　　　　 　　　　</a:t>
                      </a:r>
                      <a:r>
                        <a:rPr kumimoji="1" lang="en-US" altLang="ja-JP" sz="1400" b="0" i="0" u="sng" strike="noStrike" cap="none" normalizeH="0" baseline="0" dirty="0" smtClean="0">
                          <a:ln>
                            <a:noFill/>
                          </a:ln>
                          <a:solidFill>
                            <a:schemeClr val="tx1"/>
                          </a:solidFill>
                          <a:effectLst/>
                          <a:latin typeface="+mn-ea"/>
                          <a:ea typeface="+mn-ea"/>
                          <a:cs typeface="Meiryo UI" pitchFamily="50" charset="-128"/>
                        </a:rPr>
                        <a:t>1,109</a:t>
                      </a:r>
                      <a:r>
                        <a:rPr kumimoji="1" lang="ja-JP" altLang="en-US" sz="1400" b="0" i="0" u="sng" strike="noStrike" cap="none" normalizeH="0" baseline="0" dirty="0" smtClean="0">
                          <a:ln>
                            <a:noFill/>
                          </a:ln>
                          <a:solidFill>
                            <a:schemeClr val="tx1"/>
                          </a:solidFill>
                          <a:effectLst/>
                          <a:latin typeface="+mn-ea"/>
                          <a:ea typeface="+mn-ea"/>
                          <a:cs typeface="Meiryo UI" pitchFamily="50" charset="-128"/>
                        </a:rPr>
                        <a:t>百万円／年</a:t>
                      </a:r>
                      <a:endParaRPr kumimoji="1" lang="ja-JP" altLang="en-US" sz="1400" u="sng" strike="noStrike"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solidFill>
                            <a:schemeClr val="tx1"/>
                          </a:solidFill>
                        </a:rPr>
                        <a:t>民間ビル賃借料</a:t>
                      </a:r>
                      <a:endParaRPr kumimoji="1" lang="en-US" altLang="ja-JP" sz="1400" dirty="0" smtClean="0">
                        <a:solidFill>
                          <a:schemeClr val="tx1"/>
                        </a:solidFill>
                      </a:endParaRPr>
                    </a:p>
                    <a:p>
                      <a:r>
                        <a:rPr kumimoji="1" lang="ja-JP" altLang="en-US" sz="1400" baseline="0" dirty="0" smtClean="0">
                          <a:solidFill>
                            <a:schemeClr val="tx1"/>
                          </a:solidFill>
                        </a:rPr>
                        <a:t>　特別区設置後の民間ビル</a:t>
                      </a:r>
                      <a:endParaRPr kumimoji="1" lang="en-US" altLang="ja-JP" sz="1400" baseline="0" dirty="0" smtClean="0">
                        <a:solidFill>
                          <a:schemeClr val="tx1"/>
                        </a:solidFill>
                      </a:endParaRPr>
                    </a:p>
                    <a:p>
                      <a:r>
                        <a:rPr kumimoji="1" lang="ja-JP" altLang="en-US" sz="1400" baseline="0" dirty="0" smtClean="0">
                          <a:solidFill>
                            <a:schemeClr val="tx1"/>
                          </a:solidFill>
                        </a:rPr>
                        <a:t>　賃借料　増額分　　　　　　　　</a:t>
                      </a:r>
                      <a:r>
                        <a:rPr kumimoji="1" lang="ja-JP" altLang="en-US" sz="1400" u="sng" baseline="0" dirty="0" smtClean="0">
                          <a:solidFill>
                            <a:schemeClr val="tx1"/>
                          </a:solidFill>
                        </a:rPr>
                        <a:t>　１５億円</a:t>
                      </a:r>
                      <a:endParaRPr kumimoji="1" lang="en-US" altLang="ja-JP" sz="1400" u="sng" baseline="0" dirty="0" smtClean="0">
                        <a:solidFill>
                          <a:schemeClr val="tx1"/>
                        </a:solidFill>
                      </a:endParaRPr>
                    </a:p>
                    <a:p>
                      <a:r>
                        <a:rPr kumimoji="1" lang="ja-JP" altLang="en-US" sz="1400" b="0" i="0" u="none" strike="noStrike" cap="none" normalizeH="0" baseline="0" dirty="0" smtClean="0">
                          <a:ln>
                            <a:noFill/>
                          </a:ln>
                          <a:solidFill>
                            <a:schemeClr val="tx1"/>
                          </a:solidFill>
                          <a:effectLst/>
                          <a:latin typeface="+mn-lt"/>
                          <a:ea typeface="+mn-ea"/>
                          <a:cs typeface="+mn-cs"/>
                        </a:rPr>
                        <a:t>　</a:t>
                      </a:r>
                      <a:endParaRPr kumimoji="1" lang="en-US" altLang="ja-JP" sz="1400" b="0" i="0" u="none" strike="noStrike" cap="none" normalizeH="0" baseline="0" dirty="0" smtClean="0">
                        <a:ln>
                          <a:noFill/>
                        </a:ln>
                        <a:solidFill>
                          <a:schemeClr val="tx1"/>
                        </a:solidFill>
                        <a:effectLst/>
                        <a:latin typeface="+mn-lt"/>
                        <a:ea typeface="+mn-ea"/>
                        <a:cs typeface="+mn-cs"/>
                      </a:endParaRPr>
                    </a:p>
                    <a:p>
                      <a:r>
                        <a:rPr kumimoji="1" lang="ja-JP" altLang="en-US" sz="1400" b="0" i="0" u="none" strike="noStrike" cap="none" normalizeH="0" baseline="0" dirty="0" smtClean="0">
                          <a:ln>
                            <a:noFill/>
                          </a:ln>
                          <a:solidFill>
                            <a:schemeClr val="tx1"/>
                          </a:solidFill>
                          <a:effectLst/>
                          <a:latin typeface="+mn-lt"/>
                          <a:ea typeface="+mn-ea"/>
                          <a:cs typeface="+mn-cs"/>
                        </a:rPr>
                        <a:t>　</a:t>
                      </a:r>
                      <a:r>
                        <a:rPr kumimoji="1" lang="ja-JP" altLang="en-US" sz="1400" b="0" i="0" u="none" strike="noStrike" cap="none" normalizeH="0" baseline="0" dirty="0" smtClean="0">
                          <a:ln>
                            <a:noFill/>
                          </a:ln>
                          <a:solidFill>
                            <a:schemeClr val="tx1"/>
                          </a:solidFill>
                          <a:effectLst/>
                          <a:latin typeface="+mn-ea"/>
                          <a:ea typeface="+mn-ea"/>
                          <a:cs typeface="Meiryo UI" pitchFamily="50" charset="-128"/>
                        </a:rPr>
                        <a:t>平成</a:t>
                      </a:r>
                      <a:r>
                        <a:rPr kumimoji="1" lang="en-US" altLang="ja-JP" sz="1400" b="0" i="0" u="none" strike="noStrike" cap="none" normalizeH="0" baseline="0" dirty="0" smtClean="0">
                          <a:ln>
                            <a:noFill/>
                          </a:ln>
                          <a:solidFill>
                            <a:schemeClr val="tx1"/>
                          </a:solidFill>
                          <a:effectLst/>
                          <a:latin typeface="+mn-ea"/>
                          <a:ea typeface="+mn-ea"/>
                          <a:cs typeface="Meiryo UI" pitchFamily="50" charset="-128"/>
                        </a:rPr>
                        <a:t>34</a:t>
                      </a:r>
                      <a:r>
                        <a:rPr kumimoji="1" lang="ja-JP" altLang="en-US" sz="1400" b="0" i="0" u="none" strike="noStrike" cap="none" normalizeH="0" baseline="0" dirty="0" smtClean="0">
                          <a:ln>
                            <a:noFill/>
                          </a:ln>
                          <a:solidFill>
                            <a:schemeClr val="tx1"/>
                          </a:solidFill>
                          <a:effectLst/>
                          <a:latin typeface="+mn-ea"/>
                          <a:ea typeface="+mn-ea"/>
                          <a:cs typeface="Meiryo UI" pitchFamily="50" charset="-128"/>
                        </a:rPr>
                        <a:t>～</a:t>
                      </a:r>
                      <a:r>
                        <a:rPr kumimoji="1" lang="en-US" altLang="ja-JP" sz="1400" b="0" i="0" u="none" strike="noStrike" cap="none" normalizeH="0" baseline="0" dirty="0" smtClean="0">
                          <a:ln>
                            <a:noFill/>
                          </a:ln>
                          <a:solidFill>
                            <a:schemeClr val="tx1"/>
                          </a:solidFill>
                          <a:effectLst/>
                          <a:latin typeface="+mn-ea"/>
                          <a:ea typeface="+mn-ea"/>
                          <a:cs typeface="Meiryo UI" pitchFamily="50" charset="-128"/>
                        </a:rPr>
                        <a:t>64</a:t>
                      </a:r>
                      <a:r>
                        <a:rPr kumimoji="1" lang="ja-JP" altLang="en-US" sz="1400" b="0" i="0" u="none" strike="noStrike" cap="none" normalizeH="0" baseline="0" dirty="0" smtClean="0">
                          <a:ln>
                            <a:noFill/>
                          </a:ln>
                          <a:solidFill>
                            <a:schemeClr val="tx1"/>
                          </a:solidFill>
                          <a:effectLst/>
                          <a:latin typeface="+mn-ea"/>
                          <a:ea typeface="+mn-ea"/>
                          <a:cs typeface="Meiryo UI" pitchFamily="50" charset="-128"/>
                        </a:rPr>
                        <a:t>年度</a:t>
                      </a:r>
                      <a:r>
                        <a:rPr kumimoji="1" lang="en-US" altLang="ja-JP" sz="1400" b="0" i="0" u="none" strike="noStrike" cap="none" normalizeH="0" baseline="0" dirty="0" smtClean="0">
                          <a:ln>
                            <a:noFill/>
                          </a:ln>
                          <a:solidFill>
                            <a:schemeClr val="tx1"/>
                          </a:solidFill>
                          <a:effectLst/>
                          <a:latin typeface="+mn-ea"/>
                          <a:ea typeface="+mn-ea"/>
                          <a:cs typeface="Meiryo UI" pitchFamily="50" charset="-128"/>
                        </a:rPr>
                        <a:t>(※)</a:t>
                      </a:r>
                      <a:r>
                        <a:rPr kumimoji="1" lang="ja-JP" altLang="en-US" sz="1400" b="0" i="0" u="none" strike="noStrike" cap="none" normalizeH="0" baseline="0" dirty="0" smtClean="0">
                          <a:ln>
                            <a:noFill/>
                          </a:ln>
                          <a:solidFill>
                            <a:schemeClr val="tx1"/>
                          </a:solidFill>
                          <a:effectLst/>
                          <a:latin typeface="+mn-ea"/>
                          <a:ea typeface="+mn-ea"/>
                          <a:cs typeface="Meiryo UI" pitchFamily="50" charset="-128"/>
                        </a:rPr>
                        <a:t>の平均</a:t>
                      </a:r>
                      <a:endParaRPr kumimoji="1" lang="en-US" altLang="ja-JP" sz="1400" b="0" i="0" u="none" strike="noStrike" cap="none" normalizeH="0" baseline="0" dirty="0" smtClean="0">
                        <a:ln>
                          <a:noFill/>
                        </a:ln>
                        <a:solidFill>
                          <a:schemeClr val="tx1"/>
                        </a:solidFill>
                        <a:effectLst/>
                        <a:latin typeface="+mn-ea"/>
                        <a:ea typeface="+mn-ea"/>
                        <a:cs typeface="Meiryo UI" pitchFamily="50" charset="-128"/>
                      </a:endParaRPr>
                    </a:p>
                    <a:p>
                      <a:r>
                        <a:rPr kumimoji="1" lang="ja-JP" altLang="en-US" sz="1400" b="0" i="0" u="none" strike="noStrike" cap="none" normalizeH="0" baseline="0" dirty="0" smtClean="0">
                          <a:ln>
                            <a:noFill/>
                          </a:ln>
                          <a:solidFill>
                            <a:schemeClr val="tx1"/>
                          </a:solidFill>
                          <a:effectLst/>
                          <a:latin typeface="+mn-ea"/>
                          <a:ea typeface="+mn-ea"/>
                          <a:cs typeface="Meiryo UI" pitchFamily="50" charset="-128"/>
                        </a:rPr>
                        <a:t>　　　　 　　　　　　　　　　</a:t>
                      </a:r>
                      <a:r>
                        <a:rPr kumimoji="1" lang="en-US" altLang="ja-JP" sz="1400" b="0" i="0" u="sng" strike="noStrike" cap="none" normalizeH="0" baseline="0" dirty="0" smtClean="0">
                          <a:ln>
                            <a:noFill/>
                          </a:ln>
                          <a:solidFill>
                            <a:schemeClr val="tx1"/>
                          </a:solidFill>
                          <a:effectLst/>
                          <a:latin typeface="+mn-ea"/>
                          <a:ea typeface="+mn-ea"/>
                          <a:cs typeface="Meiryo UI" pitchFamily="50" charset="-128"/>
                        </a:rPr>
                        <a:t>1,537</a:t>
                      </a:r>
                      <a:r>
                        <a:rPr kumimoji="1" lang="ja-JP" altLang="en-US" sz="1400" b="0" i="0" u="sng" strike="noStrike" cap="none" normalizeH="0" baseline="0" dirty="0" smtClean="0">
                          <a:ln>
                            <a:noFill/>
                          </a:ln>
                          <a:solidFill>
                            <a:schemeClr val="tx1"/>
                          </a:solidFill>
                          <a:effectLst/>
                          <a:latin typeface="+mn-ea"/>
                          <a:ea typeface="+mn-ea"/>
                          <a:cs typeface="Meiryo UI" pitchFamily="50" charset="-128"/>
                        </a:rPr>
                        <a:t>百万円／年</a:t>
                      </a:r>
                      <a:endParaRPr kumimoji="1" lang="ja-JP" altLang="en-US" sz="1400" u="sng" strike="noStrike" dirty="0" smtClean="0">
                        <a:solidFill>
                          <a:schemeClr val="tx1"/>
                        </a:solidFill>
                        <a:latin typeface="+mn-ea"/>
                        <a:ea typeface="+mn-ea"/>
                      </a:endParaRPr>
                    </a:p>
                  </a:txBody>
                  <a:tcPr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2420888"/>
            <a:ext cx="9144000" cy="245127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4000" dirty="0" smtClean="0">
                <a:solidFill>
                  <a:prstClr val="black"/>
                </a:solidFill>
              </a:rPr>
              <a:t>　　　　　　</a:t>
            </a:r>
            <a:r>
              <a:rPr lang="ja-JP" altLang="en-US" sz="4000" dirty="0" smtClean="0">
                <a:solidFill>
                  <a:srgbClr val="FF0000"/>
                </a:solidFill>
              </a:rPr>
              <a:t>　　　　　</a:t>
            </a:r>
            <a:r>
              <a:rPr lang="ja-JP" altLang="en-US" sz="4000" dirty="0" smtClean="0">
                <a:solidFill>
                  <a:prstClr val="black"/>
                </a:solidFill>
              </a:rPr>
              <a:t>　　　　　　　</a:t>
            </a:r>
            <a:endParaRPr lang="en-US" altLang="ja-JP" sz="3600" dirty="0" smtClean="0">
              <a:solidFill>
                <a:prstClr val="black"/>
              </a:solidFill>
            </a:endParaRPr>
          </a:p>
          <a:p>
            <a:pPr>
              <a:defRPr/>
            </a:pPr>
            <a:r>
              <a:rPr lang="ja-JP" altLang="en-US" sz="3600" dirty="0" smtClean="0">
                <a:solidFill>
                  <a:prstClr val="black"/>
                </a:solidFill>
              </a:rPr>
              <a:t>特別区設置に伴うコスト</a:t>
            </a:r>
            <a:endParaRPr lang="ja-JP" altLang="en-US" sz="2600" dirty="0">
              <a:solidFill>
                <a:prstClr val="black"/>
              </a:solidFill>
              <a:latin typeface="ＭＳ Ｐゴシック"/>
            </a:endParaRPr>
          </a:p>
        </p:txBody>
      </p:sp>
      <p:sp>
        <p:nvSpPr>
          <p:cNvPr id="3" name="タイトル 1"/>
          <p:cNvSpPr txBox="1">
            <a:spLocks/>
          </p:cNvSpPr>
          <p:nvPr/>
        </p:nvSpPr>
        <p:spPr>
          <a:xfrm>
            <a:off x="2087724" y="1988840"/>
            <a:ext cx="4968552" cy="1469813"/>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en-US" altLang="ja-JP" sz="3600" dirty="0" smtClean="0">
                <a:solidFill>
                  <a:prstClr val="black"/>
                </a:solidFill>
                <a:latin typeface="メイリオ" pitchFamily="50" charset="-128"/>
                <a:ea typeface="メイリオ" pitchFamily="50" charset="-128"/>
                <a:cs typeface="メイリオ" pitchFamily="50" charset="-128"/>
              </a:rPr>
              <a:t> 《</a:t>
            </a:r>
            <a:r>
              <a:rPr lang="ja-JP" altLang="en-US" sz="3600" dirty="0" smtClean="0">
                <a:solidFill>
                  <a:prstClr val="black"/>
                </a:solidFill>
                <a:latin typeface="メイリオ" pitchFamily="50" charset="-128"/>
                <a:ea typeface="メイリオ" pitchFamily="50" charset="-128"/>
                <a:cs typeface="メイリオ" pitchFamily="50" charset="-128"/>
              </a:rPr>
              <a:t>特別区（素案）</a:t>
            </a:r>
            <a:r>
              <a:rPr lang="en-US" altLang="ja-JP" sz="3600" dirty="0" smtClean="0">
                <a:solidFill>
                  <a:prstClr val="black"/>
                </a:solidFill>
                <a:latin typeface="メイリオ" pitchFamily="50" charset="-128"/>
                <a:ea typeface="メイリオ" pitchFamily="50" charset="-128"/>
                <a:cs typeface="メイリオ" pitchFamily="50" charset="-128"/>
              </a:rPr>
              <a:t>》</a:t>
            </a:r>
          </a:p>
        </p:txBody>
      </p:sp>
      <p:sp>
        <p:nvSpPr>
          <p:cNvPr id="4" name="サブタイトル 2"/>
          <p:cNvSpPr txBox="1">
            <a:spLocks/>
          </p:cNvSpPr>
          <p:nvPr/>
        </p:nvSpPr>
        <p:spPr>
          <a:xfrm>
            <a:off x="6660232" y="404664"/>
            <a:ext cx="1800200" cy="10801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Font typeface="Arial" pitchFamily="34" charset="0"/>
              <a:buNone/>
            </a:pPr>
            <a:endParaRPr lang="en-US" altLang="ja-JP" sz="2800" dirty="0" smtClean="0">
              <a:solidFill>
                <a:prstClr val="black"/>
              </a:solidFill>
              <a:latin typeface="メイリオ" pitchFamily="50" charset="-128"/>
              <a:ea typeface="メイリオ" pitchFamily="50" charset="-128"/>
              <a:cs typeface="メイリオ" pitchFamily="50" charset="-128"/>
            </a:endParaRPr>
          </a:p>
          <a:p>
            <a:pPr marL="0" indent="0" algn="ctr">
              <a:buFont typeface="Arial" pitchFamily="34" charset="0"/>
              <a:buNone/>
            </a:pPr>
            <a:r>
              <a:rPr lang="en-US" altLang="ja-JP" sz="2800" dirty="0" smtClean="0">
                <a:solidFill>
                  <a:prstClr val="black"/>
                </a:solidFill>
                <a:latin typeface="メイリオ" pitchFamily="50" charset="-128"/>
                <a:ea typeface="メイリオ" pitchFamily="50" charset="-128"/>
                <a:cs typeface="メイリオ" pitchFamily="50" charset="-128"/>
              </a:rPr>
              <a:t>(</a:t>
            </a:r>
            <a:r>
              <a:rPr lang="ja-JP" altLang="en-US" sz="2800" dirty="0" smtClean="0">
                <a:solidFill>
                  <a:prstClr val="black"/>
                </a:solidFill>
                <a:latin typeface="メイリオ" pitchFamily="50" charset="-128"/>
                <a:ea typeface="メイリオ" pitchFamily="50" charset="-128"/>
                <a:cs typeface="メイリオ" pitchFamily="50" charset="-128"/>
              </a:rPr>
              <a:t>抜　粋）</a:t>
            </a:r>
            <a:endParaRPr lang="en-US" altLang="ja-JP" sz="2800" dirty="0" smtClean="0">
              <a:solidFill>
                <a:prstClr val="black"/>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715264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95"/>
          <p:cNvSpPr txBox="1">
            <a:spLocks noChangeArrowheads="1"/>
          </p:cNvSpPr>
          <p:nvPr/>
        </p:nvSpPr>
        <p:spPr bwMode="auto">
          <a:xfrm>
            <a:off x="5961185" y="801567"/>
            <a:ext cx="1292469" cy="262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50000"/>
              </a:spcBef>
              <a:buFontTx/>
              <a:buNone/>
            </a:pPr>
            <a:r>
              <a:rPr lang="ja-JP" altLang="en-US" sz="1108" b="1">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8" name="正方形/長方形 7"/>
          <p:cNvSpPr/>
          <p:nvPr/>
        </p:nvSpPr>
        <p:spPr>
          <a:xfrm>
            <a:off x="6034454" y="1037492"/>
            <a:ext cx="2725615" cy="498231"/>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a:lstStyle/>
          <a:p>
            <a:pPr eaLnBrk="1" hangingPunct="1">
              <a:defRPr/>
            </a:pPr>
            <a:r>
              <a:rPr lang="en-US" altLang="ja-JP" sz="1108" dirty="0">
                <a:solidFill>
                  <a:schemeClr val="tx1"/>
                </a:solidFill>
                <a:latin typeface="Meiryo UI" pitchFamily="50" charset="-128"/>
                <a:ea typeface="Meiryo UI" pitchFamily="50" charset="-128"/>
                <a:cs typeface="Meiryo UI" pitchFamily="50" charset="-128"/>
              </a:rPr>
              <a:t>※</a:t>
            </a:r>
            <a:r>
              <a:rPr lang="ja-JP" altLang="en-US" sz="1108" dirty="0">
                <a:solidFill>
                  <a:schemeClr val="tx1"/>
                </a:solidFill>
                <a:latin typeface="Meiryo UI" pitchFamily="50" charset="-128"/>
                <a:ea typeface="Meiryo UI" pitchFamily="50" charset="-128"/>
                <a:cs typeface="Meiryo UI" pitchFamily="50" charset="-128"/>
              </a:rPr>
              <a:t>積算内訳についてはコストー</a:t>
            </a:r>
            <a:r>
              <a:rPr lang="en-US" altLang="ja-JP" sz="1108" dirty="0">
                <a:solidFill>
                  <a:schemeClr val="tx1"/>
                </a:solidFill>
                <a:latin typeface="Meiryo UI" pitchFamily="50" charset="-128"/>
                <a:ea typeface="Meiryo UI" pitchFamily="50" charset="-128"/>
                <a:cs typeface="Meiryo UI" pitchFamily="50" charset="-128"/>
              </a:rPr>
              <a:t>5</a:t>
            </a:r>
            <a:r>
              <a:rPr lang="ja-JP" altLang="en-US" sz="1108" dirty="0">
                <a:solidFill>
                  <a:schemeClr val="tx1"/>
                </a:solidFill>
                <a:latin typeface="Meiryo UI" pitchFamily="50" charset="-128"/>
                <a:ea typeface="Meiryo UI" pitchFamily="50" charset="-128"/>
                <a:cs typeface="Meiryo UI" pitchFamily="50" charset="-128"/>
              </a:rPr>
              <a:t>～</a:t>
            </a:r>
            <a:r>
              <a:rPr lang="en-US" altLang="ja-JP" sz="1108" dirty="0">
                <a:solidFill>
                  <a:schemeClr val="tx1"/>
                </a:solidFill>
                <a:latin typeface="Meiryo UI" pitchFamily="50" charset="-128"/>
                <a:ea typeface="Meiryo UI" pitchFamily="50" charset="-128"/>
                <a:cs typeface="Meiryo UI" pitchFamily="50" charset="-128"/>
              </a:rPr>
              <a:t>20</a:t>
            </a:r>
            <a:r>
              <a:rPr lang="ja-JP" altLang="en-US" sz="1108" dirty="0">
                <a:solidFill>
                  <a:schemeClr val="tx1"/>
                </a:solidFill>
                <a:latin typeface="Meiryo UI" pitchFamily="50" charset="-128"/>
                <a:ea typeface="Meiryo UI" pitchFamily="50" charset="-128"/>
                <a:cs typeface="Meiryo UI" pitchFamily="50" charset="-128"/>
              </a:rPr>
              <a:t>参照</a:t>
            </a:r>
            <a:endParaRPr lang="en-US" altLang="ja-JP" sz="1108" dirty="0">
              <a:solidFill>
                <a:schemeClr val="tx1"/>
              </a:solidFill>
              <a:latin typeface="Meiryo UI" pitchFamily="50" charset="-128"/>
              <a:ea typeface="Meiryo UI" pitchFamily="50" charset="-128"/>
              <a:cs typeface="Meiryo UI" pitchFamily="50" charset="-128"/>
            </a:endParaRPr>
          </a:p>
        </p:txBody>
      </p:sp>
      <p:sp>
        <p:nvSpPr>
          <p:cNvPr id="4" name="正方形/長方形 3"/>
          <p:cNvSpPr/>
          <p:nvPr/>
        </p:nvSpPr>
        <p:spPr>
          <a:xfrm>
            <a:off x="0" y="259373"/>
            <a:ext cx="9144000" cy="464527"/>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846" b="1" dirty="0">
                <a:solidFill>
                  <a:prstClr val="black"/>
                </a:solidFill>
                <a:latin typeface="Meiryo UI" pitchFamily="50" charset="-128"/>
                <a:ea typeface="Meiryo UI" pitchFamily="50" charset="-128"/>
                <a:cs typeface="Meiryo UI" pitchFamily="50" charset="-128"/>
              </a:rPr>
              <a:t>２　コストの試算（総括表）</a:t>
            </a:r>
            <a:endParaRPr lang="ja-JP" altLang="en-US" sz="1292" b="1" dirty="0">
              <a:solidFill>
                <a:srgbClr val="000000"/>
              </a:solidFill>
              <a:latin typeface="ＭＳ Ｐゴシック" charset="-128"/>
              <a:ea typeface="Meiryo UI"/>
              <a:cs typeface="Meiryo UI"/>
            </a:endParaRPr>
          </a:p>
        </p:txBody>
      </p:sp>
      <p:graphicFrame>
        <p:nvGraphicFramePr>
          <p:cNvPr id="9" name="Group 809"/>
          <p:cNvGraphicFramePr>
            <a:graphicFrameLocks noGrp="1"/>
          </p:cNvGraphicFramePr>
          <p:nvPr>
            <p:extLst>
              <p:ext uri="{D42A27DB-BD31-4B8C-83A1-F6EECF244321}">
                <p14:modId xmlns:p14="http://schemas.microsoft.com/office/powerpoint/2010/main" val="3451173734"/>
              </p:ext>
            </p:extLst>
          </p:nvPr>
        </p:nvGraphicFramePr>
        <p:xfrm>
          <a:off x="527539" y="2096966"/>
          <a:ext cx="7932894" cy="4366843"/>
        </p:xfrm>
        <a:graphic>
          <a:graphicData uri="http://schemas.openxmlformats.org/drawingml/2006/table">
            <a:tbl>
              <a:tblPr/>
              <a:tblGrid>
                <a:gridCol w="393141"/>
                <a:gridCol w="269797"/>
                <a:gridCol w="1812396"/>
                <a:gridCol w="682195"/>
                <a:gridCol w="682195"/>
                <a:gridCol w="682195"/>
                <a:gridCol w="682195"/>
                <a:gridCol w="682195"/>
                <a:gridCol w="682195"/>
                <a:gridCol w="682195"/>
                <a:gridCol w="682195"/>
              </a:tblGrid>
              <a:tr h="270921">
                <a:tc rowSpan="2" gridSpan="3">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項　　目</a:t>
                      </a:r>
                    </a:p>
                  </a:txBody>
                  <a:tcPr marL="91468" marR="91468" marT="42193" marB="4219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rowSpan="2" hMerge="1">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3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7" marR="19507" marT="72033" marB="7203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rowSpan="2"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試案</a:t>
                      </a:r>
                      <a:r>
                        <a:rPr kumimoji="1" lang="en-US" altLang="ja-JP"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A</a:t>
                      </a: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（４区</a:t>
                      </a:r>
                      <a:r>
                        <a:rPr kumimoji="1" lang="en-US" altLang="ja-JP"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A</a:t>
                      </a: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案）</a:t>
                      </a:r>
                      <a:endParaRPr kumimoji="1" lang="en-US" altLang="ja-JP"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8005" marR="18005" marT="33234" marB="3323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試案</a:t>
                      </a:r>
                      <a:r>
                        <a:rPr kumimoji="1" lang="en-US" altLang="ja-JP"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B</a:t>
                      </a: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（４区</a:t>
                      </a:r>
                      <a:r>
                        <a:rPr kumimoji="1" lang="en-US" altLang="ja-JP"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B</a:t>
                      </a: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案）</a:t>
                      </a:r>
                    </a:p>
                  </a:txBody>
                  <a:tcPr marL="18005" marR="18005" marT="33234" marB="3323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試案</a:t>
                      </a:r>
                      <a:r>
                        <a:rPr kumimoji="1" lang="en-US" altLang="ja-JP"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C</a:t>
                      </a: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（６区</a:t>
                      </a:r>
                      <a:r>
                        <a:rPr kumimoji="1" lang="en-US" altLang="ja-JP"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C</a:t>
                      </a: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案）</a:t>
                      </a:r>
                    </a:p>
                  </a:txBody>
                  <a:tcPr marL="18005" marR="18005" marT="33234" marB="3323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試案</a:t>
                      </a:r>
                      <a:r>
                        <a:rPr kumimoji="1" lang="en-US" altLang="ja-JP"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D</a:t>
                      </a: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（６区</a:t>
                      </a:r>
                      <a:r>
                        <a:rPr kumimoji="1" lang="en-US" altLang="ja-JP"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D</a:t>
                      </a: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案）</a:t>
                      </a:r>
                    </a:p>
                  </a:txBody>
                  <a:tcPr marL="18005" marR="18005" marT="33234" marB="3323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kumimoji="1" lang="ja-JP" altLang="en-US"/>
                    </a:p>
                  </a:txBody>
                  <a:tcPr/>
                </a:tc>
              </a:tr>
              <a:tr h="235298">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建設案</a:t>
                      </a:r>
                    </a:p>
                  </a:txBody>
                  <a:tcPr marL="18005" marR="18005" marT="33234" marB="3323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賃借案</a:t>
                      </a:r>
                    </a:p>
                  </a:txBody>
                  <a:tcPr marL="18005" marR="18005" marT="33234" marB="3323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建設案</a:t>
                      </a:r>
                    </a:p>
                  </a:txBody>
                  <a:tcPr marL="18005" marR="18005" marT="33234" marB="3323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賃借案</a:t>
                      </a:r>
                    </a:p>
                  </a:txBody>
                  <a:tcPr marL="18005" marR="18005" marT="33234" marB="3323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建設案</a:t>
                      </a:r>
                    </a:p>
                  </a:txBody>
                  <a:tcPr marL="18005" marR="18005" marT="33234" marB="3323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賃借案</a:t>
                      </a:r>
                    </a:p>
                  </a:txBody>
                  <a:tcPr marL="18005" marR="18005" marT="33234" marB="3323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建設案</a:t>
                      </a:r>
                    </a:p>
                  </a:txBody>
                  <a:tcPr marL="18005" marR="18005" marT="33234" marB="3323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賃借案</a:t>
                      </a:r>
                    </a:p>
                  </a:txBody>
                  <a:tcPr marL="18005" marR="18005" marT="33234" marB="3323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r>
              <a:tr h="270921">
                <a:tc rowSpan="9">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イニシャルコスト</a:t>
                      </a:r>
                    </a:p>
                  </a:txBody>
                  <a:tcPr marL="90028" marR="90028" marT="43216" marB="43216" vert="eaVert"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システム改修経費</a:t>
                      </a:r>
                    </a:p>
                  </a:txBody>
                  <a:tcPr marL="18005" marR="180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182</a:t>
                      </a:r>
                    </a:p>
                  </a:txBody>
                  <a:tcPr marL="72016" marR="72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182</a:t>
                      </a:r>
                    </a:p>
                  </a:txBody>
                  <a:tcPr marL="72016" marR="72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196</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196</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0921">
                <a:tc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庁舎整備経費</a:t>
                      </a:r>
                      <a:endParaRPr kumimoji="1" lang="zh-TW"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5" marR="180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278</a:t>
                      </a:r>
                    </a:p>
                  </a:txBody>
                  <a:tcPr marL="72016" marR="72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101</a:t>
                      </a:r>
                    </a:p>
                  </a:txBody>
                  <a:tcPr marL="72016" marR="72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359</a:t>
                      </a:r>
                    </a:p>
                  </a:txBody>
                  <a:tcPr marL="72003" marR="72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109</a:t>
                      </a:r>
                    </a:p>
                  </a:txBody>
                  <a:tcPr marL="72003" marR="72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461</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121</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543</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129</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921">
                <a:tc vMerge="1">
                  <a:txBody>
                    <a:bodyPr/>
                    <a:lstStyle/>
                    <a:p>
                      <a:endParaRPr kumimoji="1" lang="ja-JP" altLang="en-US"/>
                    </a:p>
                  </a:txBody>
                  <a:tcPr/>
                </a:tc>
                <a:tc rowSpan="3">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5" marR="1800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庁舎</a:t>
                      </a:r>
                      <a:r>
                        <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等</a:t>
                      </a:r>
                      <a:r>
                        <a:rPr kumimoji="1" lang="zh-TW"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改修経費</a:t>
                      </a:r>
                    </a:p>
                  </a:txBody>
                  <a:tcPr marL="18005" marR="18005"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84</a:t>
                      </a:r>
                    </a:p>
                  </a:txBody>
                  <a:tcPr marL="72016" marR="72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84</a:t>
                      </a:r>
                    </a:p>
                  </a:txBody>
                  <a:tcPr marL="72016" marR="72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88</a:t>
                      </a:r>
                    </a:p>
                  </a:txBody>
                  <a:tcPr marL="72003" marR="72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88</a:t>
                      </a:r>
                    </a:p>
                  </a:txBody>
                  <a:tcPr marL="72003" marR="72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95</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95</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100</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100</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r>
              <a:tr h="270921">
                <a:tc vMerge="1">
                  <a:txBody>
                    <a:bodyPr/>
                    <a:lstStyle/>
                    <a:p>
                      <a:endParaRPr kumimoji="1" lang="ja-JP" altLang="en-US"/>
                    </a:p>
                  </a:txBody>
                  <a:tcPr/>
                </a:tc>
                <a:tc vMerge="1">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TW"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新庁舎建設経費</a:t>
                      </a:r>
                    </a:p>
                  </a:txBody>
                  <a:tcPr marL="18005" marR="18005"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177</a:t>
                      </a:r>
                    </a:p>
                  </a:txBody>
                  <a:tcPr marL="72016" marR="72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72016" marR="72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a:t>
                      </a:r>
                    </a:p>
                  </a:txBody>
                  <a:tcPr marL="72003" marR="72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72003" marR="72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340</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414</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r>
              <a:tr h="270921">
                <a:tc vMerge="1">
                  <a:txBody>
                    <a:bodyPr/>
                    <a:lstStyle/>
                    <a:p>
                      <a:endParaRPr kumimoji="1" lang="ja-JP" alt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7" marR="1950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民間ビル賃借保証金</a:t>
                      </a:r>
                    </a:p>
                  </a:txBody>
                  <a:tcPr marL="18005" marR="18005"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72016" marR="72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72016" marR="72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72016" marR="72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72016" marR="72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0921">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移転経費</a:t>
                      </a:r>
                    </a:p>
                  </a:txBody>
                  <a:tcPr marL="18005" marR="180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72016" marR="72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72016" marR="72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0921">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一時保護所建設経費</a:t>
                      </a:r>
                    </a:p>
                  </a:txBody>
                  <a:tcPr marL="18005" marR="180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72016" marR="72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72003" marR="72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0921">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その他経費</a:t>
                      </a:r>
                    </a:p>
                  </a:txBody>
                  <a:tcPr marL="18005" marR="180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p>
                  </a:txBody>
                  <a:tcPr marL="72016" marR="72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p>
                  </a:txBody>
                  <a:tcPr marL="72016" marR="72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304786">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8005" marR="180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479</a:t>
                      </a:r>
                    </a:p>
                  </a:txBody>
                  <a:tcPr marL="72016" marR="72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302</a:t>
                      </a:r>
                    </a:p>
                  </a:txBody>
                  <a:tcPr marL="72016" marR="72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561</a:t>
                      </a:r>
                    </a:p>
                  </a:txBody>
                  <a:tcPr marL="72003" marR="72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311</a:t>
                      </a:r>
                    </a:p>
                  </a:txBody>
                  <a:tcPr marL="72003" marR="72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686</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346</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768</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354</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3" marR="72003"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r>
              <a:tr h="270921">
                <a:tc rowSpan="5">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ランニングコスト</a:t>
                      </a:r>
                    </a:p>
                  </a:txBody>
                  <a:tcPr marL="18005" marR="18005" marT="66498" marB="66498" vert="eaVert"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システム運用経費</a:t>
                      </a:r>
                    </a:p>
                  </a:txBody>
                  <a:tcPr marL="18005" marR="180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a:t>
                      </a:r>
                    </a:p>
                  </a:txBody>
                  <a:tcPr marL="72015" marR="7201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a:t>
                      </a:r>
                    </a:p>
                  </a:txBody>
                  <a:tcPr marL="72015" marR="7201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39</a:t>
                      </a:r>
                    </a:p>
                  </a:txBody>
                  <a:tcPr marL="72016" marR="72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39</a:t>
                      </a:r>
                    </a:p>
                  </a:txBody>
                  <a:tcPr marL="72016" marR="72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70921">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民間ビル賃借料</a:t>
                      </a:r>
                    </a:p>
                  </a:txBody>
                  <a:tcPr marL="18005" marR="180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72015" marR="7201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p>
                  </a:txBody>
                  <a:tcPr marL="72015" marR="72015"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72016" marR="72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72016" marR="72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72016" marR="72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p>
                  </a:txBody>
                  <a:tcPr marL="72016" marR="72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p>
                  </a:txBody>
                  <a:tcPr marL="72016" marR="72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sng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1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22</a:t>
                      </a:r>
                    </a:p>
                  </a:txBody>
                  <a:tcPr marL="72016" marR="72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921">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新庁舎維持管理等経費</a:t>
                      </a:r>
                    </a:p>
                  </a:txBody>
                  <a:tcPr marL="18005" marR="180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72015" marR="7201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72015" marR="72015"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16" marR="72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16" marR="72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16" marR="72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16" marR="72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16" marR="72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16" marR="72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921">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各特別区に新たに必要となる経費</a:t>
                      </a:r>
                    </a:p>
                  </a:txBody>
                  <a:tcPr marL="18005" marR="180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72015" marR="7201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72015" marR="7201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16" marR="72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16" marR="7201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304786">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8005" marR="18005"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39</a:t>
                      </a:r>
                    </a:p>
                  </a:txBody>
                  <a:tcPr marL="72015" marR="72015"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45</a:t>
                      </a:r>
                    </a:p>
                  </a:txBody>
                  <a:tcPr marL="72015" marR="72015"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a:t>
                      </a:r>
                    </a:p>
                  </a:txBody>
                  <a:tcPr marL="72016" marR="72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48</a:t>
                      </a:r>
                    </a:p>
                  </a:txBody>
                  <a:tcPr marL="72016" marR="72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52</a:t>
                      </a:r>
                    </a:p>
                  </a:txBody>
                  <a:tcPr marL="72016" marR="72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60</a:t>
                      </a:r>
                    </a:p>
                  </a:txBody>
                  <a:tcPr marL="72016" marR="72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a:t>
                      </a:r>
                    </a:p>
                  </a:txBody>
                  <a:tcPr marL="72016" marR="72016"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sng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58</a:t>
                      </a:r>
                      <a:r>
                        <a:rPr kumimoji="1" lang="ja-JP" altLang="en-US" sz="12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62</a:t>
                      </a:r>
                    </a:p>
                  </a:txBody>
                  <a:tcPr marL="72016" marR="72016"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0651" name="正方形/長方形 12"/>
          <p:cNvSpPr>
            <a:spLocks noChangeArrowheads="1"/>
          </p:cNvSpPr>
          <p:nvPr/>
        </p:nvSpPr>
        <p:spPr bwMode="auto">
          <a:xfrm>
            <a:off x="8178313" y="252046"/>
            <a:ext cx="964223" cy="248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015"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015"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015"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４</a:t>
            </a:r>
            <a:endParaRPr lang="ja-JP" altLang="en-US" sz="1108"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graphicFrame>
        <p:nvGraphicFramePr>
          <p:cNvPr id="7" name="Group 809"/>
          <p:cNvGraphicFramePr>
            <a:graphicFrameLocks noGrp="1"/>
          </p:cNvGraphicFramePr>
          <p:nvPr>
            <p:extLst>
              <p:ext uri="{D42A27DB-BD31-4B8C-83A1-F6EECF244321}">
                <p14:modId xmlns:p14="http://schemas.microsoft.com/office/powerpoint/2010/main" val="3412238015"/>
              </p:ext>
            </p:extLst>
          </p:nvPr>
        </p:nvGraphicFramePr>
        <p:xfrm>
          <a:off x="527538" y="788377"/>
          <a:ext cx="5449765" cy="1252907"/>
        </p:xfrm>
        <a:graphic>
          <a:graphicData uri="http://schemas.openxmlformats.org/drawingml/2006/table">
            <a:tbl>
              <a:tblPr/>
              <a:tblGrid>
                <a:gridCol w="1993817"/>
                <a:gridCol w="1727974"/>
                <a:gridCol w="1727974"/>
              </a:tblGrid>
              <a:tr h="301579">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区割り案</a:t>
                      </a:r>
                    </a:p>
                  </a:txBody>
                  <a:tcPr marL="91487" marR="91487" marT="42148" marB="4214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イニシャルコスト</a:t>
                      </a:r>
                      <a:endPar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8008" marR="18008" marT="33198" marB="3319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ランニングコスト</a:t>
                      </a:r>
                    </a:p>
                  </a:txBody>
                  <a:tcPr marL="18008" marR="18008" marT="33198" marB="3319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r>
              <a:tr h="237832">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試案Ａ（４区Ａ案）</a:t>
                      </a:r>
                      <a:endParaRPr kumimoji="1" lang="ja-JP" altLang="en-US" sz="11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8008" marR="1800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302</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479</a:t>
                      </a:r>
                    </a:p>
                  </a:txBody>
                  <a:tcPr marL="72030" marR="7203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45</a:t>
                      </a:r>
                    </a:p>
                  </a:txBody>
                  <a:tcPr marL="72030" marR="7203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7832">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試案Ｂ（４区Ｂ案）</a:t>
                      </a:r>
                    </a:p>
                  </a:txBody>
                  <a:tcPr marL="18008" marR="1800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311</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561</a:t>
                      </a:r>
                    </a:p>
                  </a:txBody>
                  <a:tcPr marL="72030" marR="7203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48</a:t>
                      </a:r>
                    </a:p>
                  </a:txBody>
                  <a:tcPr marL="72030" marR="7203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7832">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試案Ｃ（６区Ｃ案）</a:t>
                      </a:r>
                    </a:p>
                  </a:txBody>
                  <a:tcPr marL="18008" marR="1800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346</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686</a:t>
                      </a:r>
                    </a:p>
                  </a:txBody>
                  <a:tcPr marL="72030" marR="7203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52</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60</a:t>
                      </a:r>
                    </a:p>
                  </a:txBody>
                  <a:tcPr marL="72030" marR="7203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7832">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試案Ｄ（６区Ｄ案）</a:t>
                      </a:r>
                    </a:p>
                  </a:txBody>
                  <a:tcPr marL="18008" marR="1800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354</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768</a:t>
                      </a:r>
                    </a:p>
                  </a:txBody>
                  <a:tcPr marL="72029" marR="72029"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54</a:t>
                      </a: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i="0" u="none" strike="sng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58</a:t>
                      </a:r>
                      <a:r>
                        <a:rPr kumimoji="1" lang="en-US" altLang="ja-JP" sz="13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62</a:t>
                      </a:r>
                    </a:p>
                  </a:txBody>
                  <a:tcPr marL="72029" marR="72029"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538176376"/>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63061" y="6176597"/>
            <a:ext cx="2543908" cy="378069"/>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anchor="b"/>
          <a:lstStyle/>
          <a:p>
            <a:pPr eaLnBrk="1" hangingPunct="1">
              <a:defRPr/>
            </a:pPr>
            <a:r>
              <a:rPr lang="en-US" altLang="ja-JP" sz="1108" dirty="0">
                <a:solidFill>
                  <a:schemeClr val="tx1"/>
                </a:solidFill>
                <a:latin typeface="Meiryo UI" pitchFamily="50" charset="-128"/>
                <a:ea typeface="Meiryo UI" pitchFamily="50" charset="-128"/>
                <a:cs typeface="Meiryo UI" pitchFamily="50" charset="-128"/>
              </a:rPr>
              <a:t>※</a:t>
            </a:r>
            <a:r>
              <a:rPr lang="ja-JP" altLang="en-US" sz="1108" dirty="0">
                <a:solidFill>
                  <a:schemeClr val="tx1"/>
                </a:solidFill>
                <a:latin typeface="Meiryo UI" pitchFamily="50" charset="-128"/>
                <a:ea typeface="Meiryo UI" pitchFamily="50" charset="-128"/>
                <a:cs typeface="Meiryo UI" pitchFamily="50" charset="-128"/>
              </a:rPr>
              <a:t>詳細についてはコストー</a:t>
            </a:r>
            <a:r>
              <a:rPr lang="en-US" altLang="ja-JP" sz="1108" dirty="0">
                <a:solidFill>
                  <a:schemeClr val="tx1"/>
                </a:solidFill>
                <a:latin typeface="Meiryo UI" pitchFamily="50" charset="-128"/>
                <a:ea typeface="Meiryo UI" pitchFamily="50" charset="-128"/>
                <a:cs typeface="Meiryo UI" pitchFamily="50" charset="-128"/>
              </a:rPr>
              <a:t>37</a:t>
            </a:r>
            <a:r>
              <a:rPr lang="ja-JP" altLang="en-US" sz="1108" dirty="0" err="1">
                <a:solidFill>
                  <a:schemeClr val="tx1"/>
                </a:solidFill>
                <a:latin typeface="Meiryo UI" pitchFamily="50" charset="-128"/>
                <a:ea typeface="Meiryo UI" pitchFamily="50" charset="-128"/>
                <a:cs typeface="Meiryo UI" pitchFamily="50" charset="-128"/>
              </a:rPr>
              <a:t>、</a:t>
            </a:r>
            <a:r>
              <a:rPr lang="en-US" altLang="ja-JP" sz="1108" dirty="0">
                <a:solidFill>
                  <a:schemeClr val="tx1"/>
                </a:solidFill>
                <a:latin typeface="Meiryo UI" pitchFamily="50" charset="-128"/>
                <a:ea typeface="Meiryo UI" pitchFamily="50" charset="-128"/>
                <a:cs typeface="Meiryo UI" pitchFamily="50" charset="-128"/>
              </a:rPr>
              <a:t>39</a:t>
            </a:r>
            <a:r>
              <a:rPr lang="ja-JP" altLang="en-US" sz="1108" dirty="0">
                <a:solidFill>
                  <a:schemeClr val="tx1"/>
                </a:solidFill>
                <a:latin typeface="Meiryo UI" pitchFamily="50" charset="-128"/>
                <a:ea typeface="Meiryo UI" pitchFamily="50" charset="-128"/>
                <a:cs typeface="Meiryo UI" pitchFamily="50" charset="-128"/>
              </a:rPr>
              <a:t>参照</a:t>
            </a:r>
            <a:endParaRPr lang="en-US" altLang="ja-JP" sz="1108" dirty="0">
              <a:solidFill>
                <a:schemeClr val="tx1"/>
              </a:solidFill>
              <a:latin typeface="Meiryo UI" pitchFamily="50" charset="-128"/>
              <a:ea typeface="Meiryo UI" pitchFamily="50" charset="-128"/>
              <a:cs typeface="Meiryo UI" pitchFamily="50" charset="-128"/>
            </a:endParaRPr>
          </a:p>
        </p:txBody>
      </p:sp>
      <p:graphicFrame>
        <p:nvGraphicFramePr>
          <p:cNvPr id="6" name="Group 20"/>
          <p:cNvGraphicFramePr>
            <a:graphicFrameLocks noGrp="1"/>
          </p:cNvGraphicFramePr>
          <p:nvPr>
            <p:extLst>
              <p:ext uri="{D42A27DB-BD31-4B8C-83A1-F6EECF244321}">
                <p14:modId xmlns:p14="http://schemas.microsoft.com/office/powerpoint/2010/main" val="4160584855"/>
              </p:ext>
            </p:extLst>
          </p:nvPr>
        </p:nvGraphicFramePr>
        <p:xfrm>
          <a:off x="542192" y="970085"/>
          <a:ext cx="8078665" cy="5320813"/>
        </p:xfrm>
        <a:graphic>
          <a:graphicData uri="http://schemas.openxmlformats.org/drawingml/2006/table">
            <a:tbl>
              <a:tblPr/>
              <a:tblGrid>
                <a:gridCol w="332296"/>
                <a:gridCol w="1527981"/>
                <a:gridCol w="3109194"/>
                <a:gridCol w="3109194"/>
              </a:tblGrid>
              <a:tr h="398589">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項　　　目　　</a:t>
                      </a:r>
                    </a:p>
                  </a:txBody>
                  <a:tcPr marL="91413" marR="91413" marT="42174" marB="4217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rPr>
                        <a:t>積　算　根　拠　　　　</a:t>
                      </a:r>
                    </a:p>
                  </a:txBody>
                  <a:tcPr marL="91413" marR="91413" marT="42174" marB="4217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hMerge="1">
                  <a:txBody>
                    <a:bodyPr/>
                    <a:lstStyle/>
                    <a:p>
                      <a:endParaRPr kumimoji="1" lang="ja-JP" altLang="en-US"/>
                    </a:p>
                  </a:txBody>
                  <a:tcPr/>
                </a:tc>
              </a:tr>
              <a:tr h="2327059">
                <a:tc rowSpan="4">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ランニングコスト</a:t>
                      </a:r>
                      <a:endParaRPr kumimoji="1" lang="ja-JP" altLang="en-US" sz="10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1413" marR="91413" marT="42174" marB="42174"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row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システム運用経費</a:t>
                      </a:r>
                    </a:p>
                  </a:txBody>
                  <a:tcPr marL="91413" marR="91413" marT="42174" marB="4217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■住民情報系基幹システム（増加分）　　　　　　　　　　　　　　　　　　　　　　　　　　　　　　</a:t>
                      </a: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16.9</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住民基本台帳等事務システム、税務事務システムなど</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9</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endPar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ts val="60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○システム改修後運用経費</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(58.9</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－現行運用経費</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(42</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16.9</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■その他</a:t>
                      </a:r>
                      <a:r>
                        <a:rPr kumimoji="1" lang="en-US" altLang="ja-JP"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194</a:t>
                      </a:r>
                      <a:r>
                        <a:rPr kumimoji="1" lang="ja-JP" altLang="en-US"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システム（増加分） 　　　　　  　　　　　　　　　　　　　　　　　　　　　　　　　　　  </a:t>
                      </a: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10.7</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○平成</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年度予算の運用経費上位</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システム運用経費増加分（</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9.6</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 　　　　　　</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0.9    </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10.7</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ts val="60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（上位</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システムの現行運用経費</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(74.5</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その他</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194</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システムの現行運用経費</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(83</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0.9</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■大阪府のシステム（増加分</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ts val="60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・システム運用経費の見積り等　＝　</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11</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3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ts val="120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計　</a:t>
                      </a:r>
                      <a:r>
                        <a:rPr kumimoji="1" lang="en-US" altLang="ja-JP" sz="13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38.6</a:t>
                      </a:r>
                      <a:r>
                        <a:rPr kumimoji="1" lang="ja-JP" altLang="en-US" sz="13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71980" marR="71980" marT="49841" marB="4984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hMerge="1">
                  <a:txBody>
                    <a:bodyPr/>
                    <a:lstStyle/>
                    <a:p>
                      <a:endParaRPr kumimoji="1" lang="ja-JP" altLang="en-US"/>
                    </a:p>
                  </a:txBody>
                  <a:tcPr/>
                </a:tc>
              </a:tr>
              <a:tr h="531942">
                <a:tc vMerge="1">
                  <a:txBody>
                    <a:bodyPr/>
                    <a:lstStyle/>
                    <a:p>
                      <a:endParaRPr kumimoji="1" lang="ja-JP" altLang="en-US"/>
                    </a:p>
                  </a:txBody>
                  <a:tcPr/>
                </a:tc>
                <a:tc vMerge="1">
                  <a:txBody>
                    <a:bodyPr/>
                    <a:lstStyle/>
                    <a:p>
                      <a:endParaRPr kumimoji="1" lang="ja-JP" altLang="en-US"/>
                    </a:p>
                  </a:txBody>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■ホームページ運用経費</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大阪府内自治体平均　＠</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4,000</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千円</a:t>
                      </a:r>
                      <a:r>
                        <a:rPr kumimoji="1" lang="en-US" altLang="ja-JP"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６区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3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0.3</a:t>
                      </a:r>
                      <a:r>
                        <a:rPr kumimoji="1" lang="ja-JP" altLang="en-US" sz="13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1"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71980" marR="71980" marT="49841" marB="4984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1125364">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endParaRPr kumimoji="1" lang="en-US" altLang="ja-JP"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新庁舎維持管理等経費（</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1413" marR="91413" marT="42177" marB="4217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建設案</a:t>
                      </a:r>
                      <a:endParaRPr kumimoji="1" lang="en-US" altLang="ja-JP"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■民間ビル賃借料　　　　　　　 　　 　  　▲</a:t>
                      </a: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■大阪府へ移管する職員のうち移転を伴う対象 </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職員にかかる民間ビル賃借料　  　       </a:t>
                      </a: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■新庁舎の維持管理等経費　　 　　　　 　</a:t>
                      </a: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3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3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3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13" marR="91413" marT="42177" marB="421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賃借案</a:t>
                      </a:r>
                      <a:endParaRPr kumimoji="1" lang="en-US" altLang="ja-JP"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■民間ビル賃借料　　 　　　　　</a:t>
                      </a:r>
                      <a:r>
                        <a:rPr kumimoji="1" lang="en-US" altLang="ja-JP" sz="1100" b="1" i="0" u="none" strike="sng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b="1" i="0" u="none" strike="sng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億円</a:t>
                      </a:r>
                      <a:r>
                        <a:rPr kumimoji="1" lang="ja-JP" altLang="en-US" sz="1100" b="1"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 </a:t>
                      </a:r>
                      <a:r>
                        <a:rPr kumimoji="1" lang="en-US" altLang="ja-JP" sz="1100" b="1"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100" b="1"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100" b="1"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■大阪府へ移管する職員のうち移転を伴う対象 </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職員にかかる民間ビル賃借料　　　  　  </a:t>
                      </a: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en-US" altLang="ja-JP" sz="13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300" b="1" i="0" u="sng" strike="sng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300" b="1" i="0" u="sng" strike="sng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300" b="1" i="0" u="sng" strike="sng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億円</a:t>
                      </a:r>
                      <a:r>
                        <a:rPr kumimoji="1" lang="ja-JP" altLang="en-US" sz="1300" b="1"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　</a:t>
                      </a:r>
                      <a:r>
                        <a:rPr kumimoji="1" lang="ja-JP" altLang="en-US" sz="1300" b="1" i="0" u="sng"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300" b="1" i="0" u="sng"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300" b="1" i="0" u="sng"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300" b="1"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13" marR="91413" marT="42177" marB="421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7859">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rPr>
                        <a:t>各特別区に新たに</a:t>
                      </a:r>
                      <a:endParaRPr kumimoji="1" lang="en-US" altLang="ja-JP" sz="13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itchFamily="50" charset="-128"/>
                          <a:ea typeface="Meiryo UI" panose="020B0604030504040204" pitchFamily="50" charset="-128"/>
                          <a:cs typeface="Meiryo UI" panose="020B0604030504040204" pitchFamily="50" charset="-128"/>
                        </a:rPr>
                        <a:t>必要となる経費</a:t>
                      </a:r>
                    </a:p>
                  </a:txBody>
                  <a:tcPr marL="91413" marR="91413" marT="42189" marB="421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■各特別区に新たに必要となる経費（増加分） 　      　　　　　　　　　　　　　　　　　　     </a:t>
                      </a:r>
                      <a:r>
                        <a:rPr kumimoji="1" lang="ja-JP" altLang="en-US" sz="13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 </a:t>
                      </a:r>
                      <a:r>
                        <a:rPr kumimoji="1" lang="en-US" altLang="ja-JP" sz="13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3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・各種行政委員会委員報酬費</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　</a:t>
                      </a:r>
                      <a:r>
                        <a:rPr kumimoji="1" lang="en-US" altLang="ja-JP" sz="1100" b="0" i="0" u="none" strike="noStrike" cap="none" normalizeH="0" baseline="0" dirty="0" smtClean="0">
                          <a:ln>
                            <a:noFill/>
                          </a:ln>
                          <a:solidFill>
                            <a:schemeClr val="tx1"/>
                          </a:solidFill>
                          <a:effectLst/>
                          <a:latin typeface="ＭＳ Ｐゴシック" pitchFamily="50" charset="-128"/>
                          <a:ea typeface="ＭＳ Ｐゴシック" pitchFamily="50" charset="-128"/>
                        </a:rPr>
                        <a:t>1.1</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◇委員数・月額報酬を近隣中核市６市平均で試算（平成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・対象行政委員会：教育委員会、監査委員、選挙管理委員会、公平委員会、農業委員会</a:t>
                      </a:r>
                    </a:p>
                  </a:txBody>
                  <a:tcPr marL="91413" marR="91413" marT="42189" marB="421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bl>
          </a:graphicData>
        </a:graphic>
      </p:graphicFrame>
      <p:sp>
        <p:nvSpPr>
          <p:cNvPr id="35866" name="正方形/長方形 12"/>
          <p:cNvSpPr>
            <a:spLocks noChangeArrowheads="1"/>
          </p:cNvSpPr>
          <p:nvPr/>
        </p:nvSpPr>
        <p:spPr bwMode="auto">
          <a:xfrm>
            <a:off x="8179777" y="6361235"/>
            <a:ext cx="964223" cy="248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015"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コスト</a:t>
            </a:r>
            <a:r>
              <a:rPr lang="en-US" altLang="ja-JP" sz="1015"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a:t>
            </a:r>
            <a:r>
              <a:rPr lang="ja-JP" altLang="en-US" sz="1015"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１９</a:t>
            </a:r>
            <a:endParaRPr lang="ja-JP" altLang="en-US" sz="1108"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96716" y="571500"/>
            <a:ext cx="8935915" cy="331177"/>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662" b="1" dirty="0">
                <a:solidFill>
                  <a:srgbClr val="000000"/>
                </a:solidFill>
                <a:latin typeface="ＭＳ Ｐゴシック" charset="-128"/>
                <a:ea typeface="Meiryo UI" pitchFamily="50" charset="-128"/>
                <a:cs typeface="Meiryo UI" pitchFamily="50" charset="-128"/>
              </a:rPr>
              <a:t>（２）ランニングコスト</a:t>
            </a:r>
          </a:p>
        </p:txBody>
      </p:sp>
    </p:spTree>
    <p:extLst>
      <p:ext uri="{BB962C8B-B14F-4D97-AF65-F5344CB8AC3E}">
        <p14:creationId xmlns:p14="http://schemas.microsoft.com/office/powerpoint/2010/main" val="3854448167"/>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0" y="271097"/>
            <a:ext cx="9144000" cy="331177"/>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62" b="1" dirty="0">
                <a:solidFill>
                  <a:srgbClr val="000000"/>
                </a:solidFill>
                <a:latin typeface="ＭＳ Ｐゴシック" charset="-128"/>
                <a:ea typeface="Meiryo UI" pitchFamily="50" charset="-128"/>
                <a:cs typeface="Meiryo UI" pitchFamily="50" charset="-128"/>
              </a:rPr>
              <a:t>（参考）庁舎経費試算（賃借案－ランニングコスト） ＜試案Ｄ（６区Ｄ案）＞</a:t>
            </a:r>
            <a:endParaRPr lang="ja-JP" altLang="en-US" sz="1662"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323" name="正方形/長方形 12"/>
          <p:cNvSpPr>
            <a:spLocks noChangeArrowheads="1"/>
          </p:cNvSpPr>
          <p:nvPr/>
        </p:nvSpPr>
        <p:spPr bwMode="auto">
          <a:xfrm>
            <a:off x="8179777" y="6365631"/>
            <a:ext cx="964223" cy="248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015" b="1">
                <a:solidFill>
                  <a:srgbClr val="000000"/>
                </a:solidFill>
                <a:latin typeface="ＭＳ Ｐゴシック" panose="020B0600070205080204" pitchFamily="50" charset="-128"/>
                <a:ea typeface="Meiryo UI" panose="020B0604030504040204" pitchFamily="50" charset="-128"/>
                <a:cs typeface="Meiryo UI" panose="020B0604030504040204" pitchFamily="50" charset="-128"/>
              </a:rPr>
              <a:t> </a:t>
            </a:r>
            <a:r>
              <a:rPr lang="ja-JP" altLang="en-US" sz="1015" b="1">
                <a:solidFill>
                  <a:srgbClr val="000000"/>
                </a:solidFill>
                <a:latin typeface="Meiryo UI" panose="020B0604030504040204" pitchFamily="50" charset="-128"/>
                <a:ea typeface="Meiryo UI" panose="020B0604030504040204" pitchFamily="50" charset="-128"/>
                <a:cs typeface="Meiryo UI" panose="020B0604030504040204" pitchFamily="50" charset="-128"/>
              </a:rPr>
              <a:t>コスト</a:t>
            </a:r>
            <a:r>
              <a:rPr lang="en-US" altLang="ja-JP" sz="1015"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15" b="1">
                <a:solidFill>
                  <a:srgbClr val="000000"/>
                </a:solidFill>
                <a:latin typeface="Meiryo UI" panose="020B0604030504040204" pitchFamily="50" charset="-128"/>
                <a:ea typeface="Meiryo UI" panose="020B0604030504040204" pitchFamily="50" charset="-128"/>
                <a:cs typeface="Meiryo UI" panose="020B0604030504040204" pitchFamily="50" charset="-128"/>
              </a:rPr>
              <a:t>３９</a:t>
            </a:r>
            <a:endParaRPr lang="ja-JP" altLang="en-US" sz="1108"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098344989"/>
              </p:ext>
            </p:extLst>
          </p:nvPr>
        </p:nvGraphicFramePr>
        <p:xfrm>
          <a:off x="252046" y="836735"/>
          <a:ext cx="8516815" cy="3730880"/>
        </p:xfrm>
        <a:graphic>
          <a:graphicData uri="http://schemas.openxmlformats.org/drawingml/2006/table">
            <a:tbl>
              <a:tblPr/>
              <a:tblGrid>
                <a:gridCol w="1883713"/>
                <a:gridCol w="6633102"/>
              </a:tblGrid>
              <a:tr h="30943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5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1435" marR="91435" marT="42174" marB="4217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endParaRPr>
                    </a:p>
                  </a:txBody>
                  <a:tcPr marL="99058" marR="99058"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335178">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p>
                  </a:txBody>
                  <a:tcPr marL="91435" marR="91435" marT="42174" marB="4217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特別区設置後</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の民間ビル賃借料　増額分　　　　　　　　　　　　　　　　</a:t>
                      </a:r>
                      <a:r>
                        <a:rPr kumimoji="1" lang="en-US" altLang="ja-JP" sz="1200" b="0" i="0" u="none" strike="sngStrike" cap="none" normalizeH="0" baseline="0" dirty="0" smtClean="0">
                          <a:ln>
                            <a:noFill/>
                          </a:ln>
                          <a:solidFill>
                            <a:srgbClr val="FF0000"/>
                          </a:solidFill>
                          <a:effectLst/>
                          <a:latin typeface="Meiryo UI" pitchFamily="50" charset="-128"/>
                          <a:ea typeface="Meiryo UI" pitchFamily="50" charset="-128"/>
                          <a:cs typeface="Meiryo UI" pitchFamily="50" charset="-128"/>
                        </a:rPr>
                        <a:t>11</a:t>
                      </a:r>
                      <a:r>
                        <a:rPr kumimoji="1" lang="ja-JP" altLang="en-US" sz="1200" b="0" i="0" u="none" strike="sngStrike" cap="none" normalizeH="0" baseline="0" dirty="0" smtClean="0">
                          <a:ln>
                            <a:noFill/>
                          </a:ln>
                          <a:solidFill>
                            <a:srgbClr val="FF0000"/>
                          </a:solidFill>
                          <a:effectLst/>
                          <a:latin typeface="Meiryo UI" pitchFamily="50" charset="-128"/>
                          <a:ea typeface="Meiryo UI" pitchFamily="50" charset="-128"/>
                          <a:cs typeface="Meiryo UI" pitchFamily="50" charset="-128"/>
                        </a:rPr>
                        <a:t>億円／年</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15</a:t>
                      </a:r>
                      <a:r>
                        <a:rPr kumimoji="1" lang="ja-JP" altLang="en-US" sz="12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億円／年</a:t>
                      </a:r>
                      <a:endParaRPr kumimoji="1" lang="en-US" altLang="ja-JP" sz="12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　　＝ 　</a:t>
                      </a:r>
                      <a:r>
                        <a:rPr kumimoji="1" lang="en-US" altLang="ja-JP" sz="1100" b="0" i="0" u="none" strike="sngStrike" cap="none" normalizeH="0" baseline="0" dirty="0" smtClean="0">
                          <a:ln>
                            <a:noFill/>
                          </a:ln>
                          <a:solidFill>
                            <a:srgbClr val="FF0000"/>
                          </a:solidFill>
                          <a:effectLst/>
                          <a:latin typeface="Meiryo UI" pitchFamily="50" charset="-128"/>
                          <a:ea typeface="Meiryo UI" pitchFamily="50" charset="-128"/>
                          <a:cs typeface="Meiryo UI" pitchFamily="50" charset="-128"/>
                        </a:rPr>
                        <a:t>1,109</a:t>
                      </a:r>
                      <a:r>
                        <a:rPr kumimoji="1" lang="ja-JP" altLang="en-US" sz="1100" b="0" i="0" u="none" strike="sngStrike" cap="none" normalizeH="0" baseline="0" dirty="0" smtClean="0">
                          <a:ln>
                            <a:noFill/>
                          </a:ln>
                          <a:solidFill>
                            <a:srgbClr val="FF0000"/>
                          </a:solidFill>
                          <a:effectLst/>
                          <a:latin typeface="Meiryo UI" pitchFamily="50" charset="-128"/>
                          <a:ea typeface="Meiryo UI" pitchFamily="50" charset="-128"/>
                          <a:cs typeface="Meiryo UI" pitchFamily="50" charset="-128"/>
                        </a:rPr>
                        <a:t>百万円／年</a:t>
                      </a:r>
                      <a:r>
                        <a:rPr kumimoji="1" lang="ja-JP" altLang="en-US" sz="11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　→　</a:t>
                      </a:r>
                      <a:r>
                        <a:rPr kumimoji="1" lang="en-US" altLang="ja-JP" sz="11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1,537</a:t>
                      </a:r>
                      <a:r>
                        <a:rPr kumimoji="1" lang="ja-JP" altLang="en-US" sz="11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百万円／年</a:t>
                      </a:r>
                      <a:endParaRPr kumimoji="1" lang="en-US" altLang="ja-JP" sz="11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120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（対象職員数の変動により賃借面積に変更が生じるため平均したもの）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200" b="0" i="0" u="none" strike="noStrike" cap="none" normalizeH="0" baseline="0" dirty="0" smtClean="0">
                          <a:ln>
                            <a:noFill/>
                          </a:ln>
                          <a:solidFill>
                            <a:schemeClr val="tx1"/>
                          </a:solidFill>
                          <a:effectLst/>
                          <a:latin typeface="Meiryo UI"/>
                          <a:ea typeface="Meiryo UI"/>
                          <a:cs typeface="Meiryo UI"/>
                        </a:rPr>
                        <a:t>＜大阪府＞</a:t>
                      </a:r>
                      <a:endParaRPr kumimoji="1" lang="en-US" altLang="ja-JP" sz="12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a:ea typeface="Meiryo UI"/>
                          <a:cs typeface="Meiryo UI"/>
                        </a:rPr>
                        <a:t>■大阪府へ移管する職員</a:t>
                      </a:r>
                      <a:r>
                        <a:rPr lang="ja-JP" altLang="en-US" sz="1200" dirty="0" smtClean="0">
                          <a:solidFill>
                            <a:schemeClr val="tx1"/>
                          </a:solidFill>
                          <a:latin typeface="Meiryo UI" pitchFamily="50" charset="-128"/>
                          <a:ea typeface="Meiryo UI" pitchFamily="50" charset="-128"/>
                          <a:cs typeface="Meiryo UI" pitchFamily="50" charset="-128"/>
                        </a:rPr>
                        <a:t>のうち移転を伴う対象職員にかかる民間ビル賃借料　　　７億円／年</a:t>
                      </a:r>
                      <a:endParaRPr lang="en-US" altLang="ja-JP" sz="12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11,800 </a:t>
                      </a:r>
                      <a:r>
                        <a:rPr lang="ja-JP" altLang="en-US" sz="1100" dirty="0" smtClean="0">
                          <a:solidFill>
                            <a:schemeClr val="tx1"/>
                          </a:solidFill>
                          <a:latin typeface="Meiryo UI" pitchFamily="50" charset="-128"/>
                          <a:ea typeface="Meiryo UI" pitchFamily="50" charset="-128"/>
                          <a:cs typeface="Meiryo UI" pitchFamily="50" charset="-128"/>
                        </a:rPr>
                        <a:t>㎡</a:t>
                      </a:r>
                      <a:r>
                        <a:rPr lang="en-US" altLang="ja-JP" sz="1100" dirty="0" smtClean="0">
                          <a:solidFill>
                            <a:schemeClr val="tx1"/>
                          </a:solidFill>
                          <a:latin typeface="Meiryo UI" pitchFamily="50" charset="-128"/>
                          <a:ea typeface="Meiryo UI" pitchFamily="50" charset="-128"/>
                          <a:cs typeface="Meiryo UI" pitchFamily="50" charset="-128"/>
                        </a:rPr>
                        <a:t> × 4,636</a:t>
                      </a:r>
                      <a:r>
                        <a:rPr lang="ja-JP" altLang="en-US" sz="1100" dirty="0" smtClean="0">
                          <a:solidFill>
                            <a:schemeClr val="tx1"/>
                          </a:solidFill>
                          <a:latin typeface="Meiryo UI" pitchFamily="50" charset="-128"/>
                          <a:ea typeface="Meiryo UI" pitchFamily="50" charset="-128"/>
                          <a:cs typeface="Meiryo UI" pitchFamily="50" charset="-128"/>
                        </a:rPr>
                        <a:t>円／㎡・月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12</a:t>
                      </a:r>
                      <a:r>
                        <a:rPr lang="ja-JP" altLang="en-US" sz="1100" dirty="0" smtClean="0">
                          <a:solidFill>
                            <a:schemeClr val="tx1"/>
                          </a:solidFill>
                          <a:latin typeface="Meiryo UI" pitchFamily="50" charset="-128"/>
                          <a:ea typeface="Meiryo UI" pitchFamily="50" charset="-128"/>
                          <a:cs typeface="Meiryo UI" pitchFamily="50" charset="-128"/>
                        </a:rPr>
                        <a:t>カ月　＝　</a:t>
                      </a:r>
                      <a:r>
                        <a:rPr lang="en-US" altLang="ja-JP" sz="1100" dirty="0" smtClean="0">
                          <a:solidFill>
                            <a:schemeClr val="tx1"/>
                          </a:solidFill>
                          <a:latin typeface="Meiryo UI" pitchFamily="50" charset="-128"/>
                          <a:ea typeface="Meiryo UI" pitchFamily="50" charset="-128"/>
                          <a:cs typeface="Meiryo UI" pitchFamily="50" charset="-128"/>
                        </a:rPr>
                        <a:t>656</a:t>
                      </a:r>
                      <a:r>
                        <a:rPr lang="ja-JP" altLang="en-US" sz="1100" dirty="0" smtClean="0">
                          <a:solidFill>
                            <a:schemeClr val="tx1"/>
                          </a:solidFill>
                          <a:latin typeface="Meiryo UI" pitchFamily="50" charset="-128"/>
                          <a:ea typeface="Meiryo UI" pitchFamily="50" charset="-128"/>
                          <a:cs typeface="Meiryo UI" pitchFamily="50" charset="-128"/>
                        </a:rPr>
                        <a:t>百万円／年</a:t>
                      </a:r>
                      <a:endParaRPr lang="en-US" altLang="ja-JP" sz="11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（賃借単価は、第二区における大阪市事務所賃借料事例より）</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35" marR="91435" marT="42174" marB="4217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0934">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新庁舎維持管理等経費</a:t>
                      </a:r>
                      <a:endParaRPr kumimoji="1" lang="en-US" altLang="ja-JP" sz="12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1435" marR="91435" marT="42174" marB="4217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建物や設備機器の修繕・更新、保守点検費など</a:t>
                      </a:r>
                      <a:r>
                        <a:rPr kumimoji="1" lang="en-US" altLang="ja-JP" sz="1200" b="0" i="0" u="none" strike="noStrike" cap="none" normalizeH="0" baseline="3000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０円／年</a:t>
                      </a: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賃借のため不要</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5" marR="91435" marT="42174" marB="4217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6337" name="Line 50"/>
          <p:cNvSpPr>
            <a:spLocks noChangeShapeType="1"/>
          </p:cNvSpPr>
          <p:nvPr/>
        </p:nvSpPr>
        <p:spPr bwMode="auto">
          <a:xfrm flipV="1">
            <a:off x="2222989" y="2202474"/>
            <a:ext cx="6428642" cy="23446"/>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sz="1662"/>
          </a:p>
        </p:txBody>
      </p:sp>
      <p:sp>
        <p:nvSpPr>
          <p:cNvPr id="56338" name="Rectangle 29"/>
          <p:cNvSpPr>
            <a:spLocks noChangeArrowheads="1"/>
          </p:cNvSpPr>
          <p:nvPr/>
        </p:nvSpPr>
        <p:spPr bwMode="auto">
          <a:xfrm>
            <a:off x="252046" y="4603365"/>
            <a:ext cx="8582758" cy="293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1477"/>
              </a:lnSpc>
              <a:spcBef>
                <a:spcPct val="0"/>
              </a:spcBef>
              <a:buNone/>
            </a:pPr>
            <a:r>
              <a:rPr lang="en-US" altLang="ja-JP" sz="1108"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8" dirty="0">
                <a:latin typeface="Meiryo UI" panose="020B0604030504040204" pitchFamily="50" charset="-128"/>
                <a:ea typeface="Meiryo UI" panose="020B0604030504040204" pitchFamily="50" charset="-128"/>
                <a:cs typeface="Meiryo UI" panose="020B0604030504040204" pitchFamily="50" charset="-128"/>
              </a:rPr>
              <a:t>年度によって変動があるため、庁舎経費（建設・改修）にかかる地方債の発行年度から償還終了年度までに要する</a:t>
            </a:r>
            <a:r>
              <a:rPr lang="en-US" altLang="ja-JP" sz="1108"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108" dirty="0">
                <a:latin typeface="Meiryo UI" panose="020B0604030504040204" pitchFamily="50" charset="-128"/>
                <a:ea typeface="Meiryo UI" panose="020B0604030504040204" pitchFamily="50" charset="-128"/>
                <a:cs typeface="Meiryo UI" panose="020B0604030504040204" pitchFamily="50" charset="-128"/>
              </a:rPr>
              <a:t>年間としている</a:t>
            </a:r>
          </a:p>
        </p:txBody>
      </p:sp>
    </p:spTree>
    <p:extLst>
      <p:ext uri="{BB962C8B-B14F-4D97-AF65-F5344CB8AC3E}">
        <p14:creationId xmlns:p14="http://schemas.microsoft.com/office/powerpoint/2010/main" val="879124476"/>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20509</TotalTime>
  <Words>488</Words>
  <Application>Microsoft Office PowerPoint</Application>
  <PresentationFormat>画面に合わせる (4:3)</PresentationFormat>
  <Paragraphs>245</Paragraphs>
  <Slides>6</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HGS創英角ｺﾞｼｯｸUB</vt:lpstr>
      <vt:lpstr>Meiryo UI</vt:lpstr>
      <vt:lpstr>ＭＳ Ｐゴシック</vt:lpstr>
      <vt:lpstr>ＭＳ 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2018-01-11T05:02:15Z</cp:lastPrinted>
  <dcterms:created xsi:type="dcterms:W3CDTF">2013-07-16T06:48:23Z</dcterms:created>
  <dcterms:modified xsi:type="dcterms:W3CDTF">2018-01-11T05:05:56Z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