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charts/chart11.xml" ContentType="application/vnd.openxmlformats-officedocument.drawingml.chart+xml"/>
  <Override PartName="/ppt/notesSlides/notesSlide12.xml" ContentType="application/vnd.openxmlformats-officedocument.presentationml.notesSlide+xml"/>
  <Override PartName="/ppt/charts/chart12.xml" ContentType="application/vnd.openxmlformats-officedocument.drawingml.chart+xml"/>
  <Override PartName="/ppt/notesSlides/notesSlide13.xml" ContentType="application/vnd.openxmlformats-officedocument.presentationml.notesSlide+xml"/>
  <Override PartName="/ppt/charts/chart13.xml" ContentType="application/vnd.openxmlformats-officedocument.drawingml.chart+xml"/>
  <Override PartName="/ppt/notesSlides/notesSlide14.xml" ContentType="application/vnd.openxmlformats-officedocument.presentationml.notesSlide+xml"/>
  <Override PartName="/ppt/charts/chart14.xml" ContentType="application/vnd.openxmlformats-officedocument.drawingml.chart+xml"/>
  <Override PartName="/ppt/notesSlides/notesSlide15.xml" ContentType="application/vnd.openxmlformats-officedocument.presentationml.notesSlide+xml"/>
  <Override PartName="/ppt/charts/chart15.xml" ContentType="application/vnd.openxmlformats-officedocument.drawingml.chart+xml"/>
  <Override PartName="/ppt/notesSlides/notesSlide16.xml" ContentType="application/vnd.openxmlformats-officedocument.presentationml.notesSlide+xml"/>
  <Override PartName="/ppt/charts/chart16.xml" ContentType="application/vnd.openxmlformats-officedocument.drawingml.chart+xml"/>
  <Override PartName="/ppt/notesSlides/notesSlide17.xml" ContentType="application/vnd.openxmlformats-officedocument.presentationml.notesSlide+xml"/>
  <Override PartName="/ppt/charts/chart17.xml" ContentType="application/vnd.openxmlformats-officedocument.drawingml.chart+xml"/>
  <Override PartName="/ppt/notesSlides/notesSlide18.xml" ContentType="application/vnd.openxmlformats-officedocument.presentationml.notesSlide+xml"/>
  <Override PartName="/ppt/charts/chart18.xml" ContentType="application/vnd.openxmlformats-officedocument.drawingml.chart+xml"/>
  <Override PartName="/ppt/notesSlides/notesSlide19.xml" ContentType="application/vnd.openxmlformats-officedocument.presentationml.notesSlide+xml"/>
  <Override PartName="/ppt/charts/chart19.xml" ContentType="application/vnd.openxmlformats-officedocument.drawingml.chart+xml"/>
  <Override PartName="/ppt/notesSlides/notesSlide20.xml" ContentType="application/vnd.openxmlformats-officedocument.presentationml.notesSlide+xml"/>
  <Override PartName="/ppt/charts/chart20.xml" ContentType="application/vnd.openxmlformats-officedocument.drawingml.chart+xml"/>
  <Override PartName="/ppt/notesSlides/notesSlide21.xml" ContentType="application/vnd.openxmlformats-officedocument.presentationml.notesSlide+xml"/>
  <Override PartName="/ppt/charts/chart21.xml" ContentType="application/vnd.openxmlformats-officedocument.drawingml.chart+xml"/>
  <Override PartName="/ppt/notesSlides/notesSlide22.xml" ContentType="application/vnd.openxmlformats-officedocument.presentationml.notesSlide+xml"/>
  <Override PartName="/ppt/charts/chart22.xml" ContentType="application/vnd.openxmlformats-officedocument.drawingml.chart+xml"/>
  <Override PartName="/ppt/notesSlides/notesSlide23.xml" ContentType="application/vnd.openxmlformats-officedocument.presentationml.notesSlide+xml"/>
  <Override PartName="/ppt/charts/chart23.xml" ContentType="application/vnd.openxmlformats-officedocument.drawingml.chart+xml"/>
  <Override PartName="/ppt/notesSlides/notesSlide24.xml" ContentType="application/vnd.openxmlformats-officedocument.presentationml.notesSlide+xml"/>
  <Override PartName="/ppt/charts/chart24.xml" ContentType="application/vnd.openxmlformats-officedocument.drawingml.chart+xml"/>
  <Override PartName="/ppt/notesSlides/notesSlide25.xml" ContentType="application/vnd.openxmlformats-officedocument.presentationml.notesSlide+xml"/>
  <Override PartName="/ppt/charts/chart25.xml" ContentType="application/vnd.openxmlformats-officedocument.drawingml.chart+xml"/>
  <Override PartName="/ppt/notesSlides/notesSlide26.xml" ContentType="application/vnd.openxmlformats-officedocument.presentationml.notesSlide+xml"/>
  <Override PartName="/ppt/charts/chart26.xml" ContentType="application/vnd.openxmlformats-officedocument.drawingml.chart+xml"/>
  <Override PartName="/ppt/notesSlides/notesSlide27.xml" ContentType="application/vnd.openxmlformats-officedocument.presentationml.notesSlide+xml"/>
  <Override PartName="/ppt/charts/chart27.xml" ContentType="application/vnd.openxmlformats-officedocument.drawingml.chart+xml"/>
  <Override PartName="/ppt/notesSlides/notesSlide28.xml" ContentType="application/vnd.openxmlformats-officedocument.presentationml.notesSlide+xml"/>
  <Override PartName="/ppt/charts/chart28.xml" ContentType="application/vnd.openxmlformats-officedocument.drawingml.chart+xml"/>
  <Override PartName="/ppt/notesSlides/notesSlide29.xml" ContentType="application/vnd.openxmlformats-officedocument.presentationml.notesSlide+xml"/>
  <Override PartName="/ppt/charts/chart29.xml" ContentType="application/vnd.openxmlformats-officedocument.drawingml.chart+xml"/>
  <Override PartName="/ppt/notesSlides/notesSlide30.xml" ContentType="application/vnd.openxmlformats-officedocument.presentationml.notesSlide+xml"/>
  <Override PartName="/ppt/charts/chart30.xml" ContentType="application/vnd.openxmlformats-officedocument.drawingml.chart+xml"/>
  <Override PartName="/ppt/notesSlides/notesSlide31.xml" ContentType="application/vnd.openxmlformats-officedocument.presentationml.notesSlide+xml"/>
  <Override PartName="/ppt/charts/chart31.xml" ContentType="application/vnd.openxmlformats-officedocument.drawingml.chart+xml"/>
  <Override PartName="/ppt/notesSlides/notesSlide32.xml" ContentType="application/vnd.openxmlformats-officedocument.presentationml.notesSlide+xml"/>
  <Override PartName="/ppt/charts/chart32.xml" ContentType="application/vnd.openxmlformats-officedocument.drawingml.chart+xml"/>
  <Override PartName="/ppt/notesSlides/notesSlide33.xml" ContentType="application/vnd.openxmlformats-officedocument.presentationml.notesSlide+xml"/>
  <Override PartName="/ppt/charts/chart33.xml" ContentType="application/vnd.openxmlformats-officedocument.drawingml.chart+xml"/>
  <Override PartName="/ppt/notesSlides/notesSlide34.xml" ContentType="application/vnd.openxmlformats-officedocument.presentationml.notesSlide+xml"/>
  <Override PartName="/ppt/charts/chart34.xml" ContentType="application/vnd.openxmlformats-officedocument.drawingml.chart+xml"/>
  <Override PartName="/ppt/notesSlides/notesSlide35.xml" ContentType="application/vnd.openxmlformats-officedocument.presentationml.notesSlide+xml"/>
  <Override PartName="/ppt/charts/chart35.xml" ContentType="application/vnd.openxmlformats-officedocument.drawingml.chart+xml"/>
  <Override PartName="/ppt/notesSlides/notesSlide36.xml" ContentType="application/vnd.openxmlformats-officedocument.presentationml.notesSlide+xml"/>
  <Override PartName="/ppt/charts/chart36.xml" ContentType="application/vnd.openxmlformats-officedocument.drawingml.chart+xml"/>
  <Override PartName="/ppt/notesSlides/notesSlide37.xml" ContentType="application/vnd.openxmlformats-officedocument.presentationml.notesSlide+xml"/>
  <Override PartName="/ppt/charts/chart37.xml" ContentType="application/vnd.openxmlformats-officedocument.drawingml.chart+xml"/>
  <Override PartName="/ppt/notesSlides/notesSlide38.xml" ContentType="application/vnd.openxmlformats-officedocument.presentationml.notesSlide+xml"/>
  <Override PartName="/ppt/charts/chart38.xml" ContentType="application/vnd.openxmlformats-officedocument.drawingml.chart+xml"/>
  <Override PartName="/ppt/notesSlides/notesSlide39.xml" ContentType="application/vnd.openxmlformats-officedocument.presentationml.notesSlide+xml"/>
  <Override PartName="/ppt/charts/chart39.xml" ContentType="application/vnd.openxmlformats-officedocument.drawingml.chart+xml"/>
  <Override PartName="/ppt/notesSlides/notesSlide40.xml" ContentType="application/vnd.openxmlformats-officedocument.presentationml.notesSlide+xml"/>
  <Override PartName="/ppt/charts/chart4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Override PartName="/ppt/charts/colors13.xml" ContentType="application/vnd.ms-office.chartcolorstyle+xml"/>
  <Override PartName="/ppt/charts/style13.xml" ContentType="application/vnd.ms-office.chartstyle+xml"/>
  <Override PartName="/ppt/charts/colors14.xml" ContentType="application/vnd.ms-office.chartcolorstyle+xml"/>
  <Override PartName="/ppt/charts/style14.xml" ContentType="application/vnd.ms-office.chartstyle+xml"/>
  <Override PartName="/ppt/charts/colors15.xml" ContentType="application/vnd.ms-office.chartcolorstyle+xml"/>
  <Override PartName="/ppt/charts/style15.xml" ContentType="application/vnd.ms-office.chartstyle+xml"/>
  <Override PartName="/ppt/charts/colors16.xml" ContentType="application/vnd.ms-office.chartcolorstyle+xml"/>
  <Override PartName="/ppt/charts/style16.xml" ContentType="application/vnd.ms-office.chartstyle+xml"/>
  <Override PartName="/ppt/charts/colors17.xml" ContentType="application/vnd.ms-office.chartcolorstyle+xml"/>
  <Override PartName="/ppt/charts/style17.xml" ContentType="application/vnd.ms-office.chartstyle+xml"/>
  <Override PartName="/ppt/charts/colors18.xml" ContentType="application/vnd.ms-office.chartcolorstyle+xml"/>
  <Override PartName="/ppt/charts/style18.xml" ContentType="application/vnd.ms-office.chartstyle+xml"/>
  <Override PartName="/ppt/charts/colors19.xml" ContentType="application/vnd.ms-office.chartcolorstyle+xml"/>
  <Override PartName="/ppt/charts/style19.xml" ContentType="application/vnd.ms-office.chartstyle+xml"/>
  <Override PartName="/ppt/charts/colors20.xml" ContentType="application/vnd.ms-office.chartcolorstyle+xml"/>
  <Override PartName="/ppt/charts/style20.xml" ContentType="application/vnd.ms-office.chartstyle+xml"/>
  <Override PartName="/ppt/charts/colors21.xml" ContentType="application/vnd.ms-office.chartcolorstyle+xml"/>
  <Override PartName="/ppt/charts/style21.xml" ContentType="application/vnd.ms-office.chartstyle+xml"/>
  <Override PartName="/ppt/charts/colors22.xml" ContentType="application/vnd.ms-office.chartcolorstyle+xml"/>
  <Override PartName="/ppt/charts/style22.xml" ContentType="application/vnd.ms-office.chartstyle+xml"/>
  <Override PartName="/ppt/charts/colors23.xml" ContentType="application/vnd.ms-office.chartcolorstyle+xml"/>
  <Override PartName="/ppt/charts/style23.xml" ContentType="application/vnd.ms-office.chartstyle+xml"/>
  <Override PartName="/ppt/charts/colors24.xml" ContentType="application/vnd.ms-office.chartcolorstyle+xml"/>
  <Override PartName="/ppt/charts/style24.xml" ContentType="application/vnd.ms-office.chartstyle+xml"/>
  <Override PartName="/ppt/charts/colors25.xml" ContentType="application/vnd.ms-office.chartcolorstyle+xml"/>
  <Override PartName="/ppt/charts/style25.xml" ContentType="application/vnd.ms-office.chartstyle+xml"/>
  <Override PartName="/ppt/charts/colors26.xml" ContentType="application/vnd.ms-office.chartcolorstyle+xml"/>
  <Override PartName="/ppt/charts/style26.xml" ContentType="application/vnd.ms-office.chartstyle+xml"/>
  <Override PartName="/ppt/charts/colors27.xml" ContentType="application/vnd.ms-office.chartcolorstyle+xml"/>
  <Override PartName="/ppt/charts/style27.xml" ContentType="application/vnd.ms-office.chartstyle+xml"/>
  <Override PartName="/ppt/charts/colors28.xml" ContentType="application/vnd.ms-office.chartcolorstyle+xml"/>
  <Override PartName="/ppt/charts/style28.xml" ContentType="application/vnd.ms-office.chartstyle+xml"/>
  <Override PartName="/ppt/charts/colors29.xml" ContentType="application/vnd.ms-office.chartcolorstyle+xml"/>
  <Override PartName="/ppt/charts/style29.xml" ContentType="application/vnd.ms-office.chartstyle+xml"/>
  <Override PartName="/ppt/charts/colors30.xml" ContentType="application/vnd.ms-office.chartcolorstyle+xml"/>
  <Override PartName="/ppt/charts/style30.xml" ContentType="application/vnd.ms-office.chartstyle+xml"/>
  <Override PartName="/ppt/charts/colors31.xml" ContentType="application/vnd.ms-office.chartcolorstyle+xml"/>
  <Override PartName="/ppt/charts/style31.xml" ContentType="application/vnd.ms-office.chartstyle+xml"/>
  <Override PartName="/ppt/charts/colors32.xml" ContentType="application/vnd.ms-office.chartcolorstyle+xml"/>
  <Override PartName="/ppt/charts/style32.xml" ContentType="application/vnd.ms-office.chartstyle+xml"/>
  <Override PartName="/ppt/charts/colors33.xml" ContentType="application/vnd.ms-office.chartcolorstyle+xml"/>
  <Override PartName="/ppt/charts/style33.xml" ContentType="application/vnd.ms-office.chartstyle+xml"/>
  <Override PartName="/ppt/charts/colors34.xml" ContentType="application/vnd.ms-office.chartcolorstyle+xml"/>
  <Override PartName="/ppt/charts/style34.xml" ContentType="application/vnd.ms-office.chartstyle+xml"/>
  <Override PartName="/ppt/charts/colors35.xml" ContentType="application/vnd.ms-office.chartcolorstyle+xml"/>
  <Override PartName="/ppt/charts/style35.xml" ContentType="application/vnd.ms-office.chartstyle+xml"/>
  <Override PartName="/ppt/charts/colors36.xml" ContentType="application/vnd.ms-office.chartcolorstyle+xml"/>
  <Override PartName="/ppt/charts/style36.xml" ContentType="application/vnd.ms-office.chartstyle+xml"/>
  <Override PartName="/ppt/charts/colors37.xml" ContentType="application/vnd.ms-office.chartcolorstyle+xml"/>
  <Override PartName="/ppt/charts/style37.xml" ContentType="application/vnd.ms-office.chartstyle+xml"/>
  <Override PartName="/ppt/charts/colors38.xml" ContentType="application/vnd.ms-office.chartcolorstyle+xml"/>
  <Override PartName="/ppt/charts/style38.xml" ContentType="application/vnd.ms-office.chartstyle+xml"/>
  <Override PartName="/ppt/charts/colors39.xml" ContentType="application/vnd.ms-office.chartcolorstyle+xml"/>
  <Override PartName="/ppt/charts/style39.xml" ContentType="application/vnd.ms-office.chartstyle+xml"/>
  <Override PartName="/ppt/charts/colors40.xml" ContentType="application/vnd.ms-office.chartcolorstyle+xml"/>
  <Override PartName="/ppt/charts/style40.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785" r:id="rId2"/>
    <p:sldId id="784" r:id="rId3"/>
    <p:sldId id="783" r:id="rId4"/>
    <p:sldId id="741" r:id="rId5"/>
    <p:sldId id="742" r:id="rId6"/>
    <p:sldId id="743" r:id="rId7"/>
    <p:sldId id="744" r:id="rId8"/>
    <p:sldId id="745" r:id="rId9"/>
    <p:sldId id="746" r:id="rId10"/>
    <p:sldId id="747" r:id="rId11"/>
    <p:sldId id="748" r:id="rId12"/>
    <p:sldId id="749" r:id="rId13"/>
    <p:sldId id="750" r:id="rId14"/>
    <p:sldId id="751" r:id="rId15"/>
    <p:sldId id="752" r:id="rId16"/>
    <p:sldId id="753" r:id="rId17"/>
    <p:sldId id="754" r:id="rId18"/>
    <p:sldId id="755" r:id="rId19"/>
    <p:sldId id="756" r:id="rId20"/>
    <p:sldId id="757" r:id="rId21"/>
    <p:sldId id="758" r:id="rId22"/>
    <p:sldId id="759" r:id="rId23"/>
    <p:sldId id="760" r:id="rId24"/>
    <p:sldId id="761" r:id="rId25"/>
    <p:sldId id="762" r:id="rId26"/>
    <p:sldId id="765" r:id="rId27"/>
    <p:sldId id="766" r:id="rId28"/>
    <p:sldId id="767" r:id="rId29"/>
    <p:sldId id="768" r:id="rId30"/>
    <p:sldId id="769" r:id="rId31"/>
    <p:sldId id="770" r:id="rId32"/>
    <p:sldId id="771" r:id="rId33"/>
    <p:sldId id="772" r:id="rId34"/>
    <p:sldId id="773" r:id="rId35"/>
    <p:sldId id="774" r:id="rId36"/>
    <p:sldId id="775" r:id="rId37"/>
    <p:sldId id="776" r:id="rId38"/>
    <p:sldId id="777" r:id="rId39"/>
    <p:sldId id="778" r:id="rId40"/>
    <p:sldId id="779" r:id="rId41"/>
    <p:sldId id="780" r:id="rId42"/>
    <p:sldId id="781" r:id="rId43"/>
    <p:sldId id="782" r:id="rId44"/>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41" autoAdjust="0"/>
    <p:restoredTop sz="94737" autoAdjust="0"/>
  </p:normalViewPr>
  <p:slideViewPr>
    <p:cSldViewPr>
      <p:cViewPr varScale="1">
        <p:scale>
          <a:sx n="68" d="100"/>
          <a:sy n="68" d="100"/>
        </p:scale>
        <p:origin x="-1044" y="-102"/>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2" Type="http://schemas.microsoft.com/office/2011/relationships/chartColorStyle" Target="colors40.xml"/><Relationship Id="rId1" Type="http://schemas.microsoft.com/office/2011/relationships/chartStyle" Target="style40.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911869694727063E-2"/>
          <c:y val="6.4622744941692414E-2"/>
          <c:w val="0.92160273013627325"/>
          <c:h val="0.81841522974185188"/>
        </c:manualLayout>
      </c:layout>
      <c:lineChart>
        <c:grouping val="standard"/>
        <c:varyColors val="0"/>
        <c:ser>
          <c:idx val="0"/>
          <c:order val="0"/>
          <c:tx>
            <c:strRef>
              <c:f>A_一区_収支!$B$9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9.2531645569620249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A_一区_収支!$C$9:$Q$9</c:f>
              <c:numCache>
                <c:formatCode>0;"▲ "0</c:formatCode>
                <c:ptCount val="15"/>
                <c:pt idx="0">
                  <c:v>13.157126922726658</c:v>
                </c:pt>
                <c:pt idx="1">
                  <c:v>24.326544993950659</c:v>
                </c:pt>
                <c:pt idx="2">
                  <c:v>26.897025745629595</c:v>
                </c:pt>
                <c:pt idx="3">
                  <c:v>20.111648053611763</c:v>
                </c:pt>
                <c:pt idx="4">
                  <c:v>26.400415963902972</c:v>
                </c:pt>
                <c:pt idx="5">
                  <c:v>30.614193471197432</c:v>
                </c:pt>
                <c:pt idx="6">
                  <c:v>23.544903108782474</c:v>
                </c:pt>
                <c:pt idx="7">
                  <c:v>42.926204503778621</c:v>
                </c:pt>
                <c:pt idx="8">
                  <c:v>49.339247337946865</c:v>
                </c:pt>
                <c:pt idx="9">
                  <c:v>43.632104360500172</c:v>
                </c:pt>
                <c:pt idx="10">
                  <c:v>58.827363523975798</c:v>
                </c:pt>
                <c:pt idx="11">
                  <c:v>63.958465455956564</c:v>
                </c:pt>
                <c:pt idx="12">
                  <c:v>68.265934963330523</c:v>
                </c:pt>
                <c:pt idx="13">
                  <c:v>71.950989138380152</c:v>
                </c:pt>
                <c:pt idx="14">
                  <c:v>76.438577894829734</c:v>
                </c:pt>
              </c:numCache>
            </c:numRef>
          </c:val>
          <c:smooth val="0"/>
        </c:ser>
        <c:ser>
          <c:idx val="1"/>
          <c:order val="1"/>
          <c:tx>
            <c:strRef>
              <c:f>A_一区_収支!$B$7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A_一区_収支!$C$7:$Q$7</c:f>
              <c:numCache>
                <c:formatCode>0;"▲ "0</c:formatCode>
                <c:ptCount val="15"/>
                <c:pt idx="0">
                  <c:v>-0.38576307727334314</c:v>
                </c:pt>
                <c:pt idx="1">
                  <c:v>5.5166149939506601</c:v>
                </c:pt>
                <c:pt idx="2">
                  <c:v>6.5795157456295952</c:v>
                </c:pt>
                <c:pt idx="3">
                  <c:v>-6.7302819463882422</c:v>
                </c:pt>
                <c:pt idx="4">
                  <c:v>-6.7125440360970279</c:v>
                </c:pt>
                <c:pt idx="5">
                  <c:v>-2.4987665288025607</c:v>
                </c:pt>
                <c:pt idx="6">
                  <c:v>-9.5680568912175232</c:v>
                </c:pt>
                <c:pt idx="7">
                  <c:v>9.5483345037786247</c:v>
                </c:pt>
                <c:pt idx="8">
                  <c:v>13.354077337946869</c:v>
                </c:pt>
                <c:pt idx="9">
                  <c:v>10.305334360500179</c:v>
                </c:pt>
                <c:pt idx="10">
                  <c:v>20.2822535239758</c:v>
                </c:pt>
                <c:pt idx="11">
                  <c:v>24.085455455956556</c:v>
                </c:pt>
                <c:pt idx="12">
                  <c:v>27.254364963330517</c:v>
                </c:pt>
                <c:pt idx="13">
                  <c:v>29.974859138380182</c:v>
                </c:pt>
                <c:pt idx="14">
                  <c:v>32.612447894829728</c:v>
                </c:pt>
              </c:numCache>
            </c:numRef>
          </c:val>
          <c:smooth val="0"/>
        </c:ser>
        <c:dLbls>
          <c:showLegendKey val="0"/>
          <c:showVal val="0"/>
          <c:showCatName val="0"/>
          <c:showSerName val="0"/>
          <c:showPercent val="0"/>
          <c:showBubbleSize val="0"/>
        </c:dLbls>
        <c:marker val="1"/>
        <c:smooth val="0"/>
        <c:axId val="34944512"/>
        <c:axId val="37449088"/>
      </c:lineChart>
      <c:catAx>
        <c:axId val="3494451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7449088"/>
        <c:crosses val="autoZero"/>
        <c:auto val="1"/>
        <c:lblAlgn val="ctr"/>
        <c:lblOffset val="100"/>
        <c:noMultiLvlLbl val="0"/>
      </c:catAx>
      <c:valAx>
        <c:axId val="37449088"/>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34944512"/>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001254352146022E-2"/>
          <c:y val="4.9769612131816854E-2"/>
          <c:w val="0.89024051757594225"/>
          <c:h val="0.81269744531188559"/>
        </c:manualLayout>
      </c:layout>
      <c:barChart>
        <c:barDir val="col"/>
        <c:grouping val="clustered"/>
        <c:varyColors val="0"/>
        <c:ser>
          <c:idx val="0"/>
          <c:order val="0"/>
          <c:tx>
            <c:strRef>
              <c:f>B一区_基金!$B$6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B一区_基金!$C$6:$Q$6</c:f>
              <c:numCache>
                <c:formatCode>0;"▲ "0</c:formatCode>
                <c:ptCount val="15"/>
                <c:pt idx="0">
                  <c:v>84.787289626168786</c:v>
                </c:pt>
                <c:pt idx="1">
                  <c:v>89.98914885824702</c:v>
                </c:pt>
                <c:pt idx="2">
                  <c:v>96.472204824358371</c:v>
                </c:pt>
                <c:pt idx="3">
                  <c:v>94.232213232211535</c:v>
                </c:pt>
                <c:pt idx="4">
                  <c:v>92.177334739416438</c:v>
                </c:pt>
                <c:pt idx="5">
                  <c:v>92.959970402734356</c:v>
                </c:pt>
                <c:pt idx="6">
                  <c:v>88.718243423231669</c:v>
                </c:pt>
                <c:pt idx="7">
                  <c:v>97.859283083223886</c:v>
                </c:pt>
                <c:pt idx="8">
                  <c:v>109.66108108653178</c:v>
                </c:pt>
                <c:pt idx="9">
                  <c:v>119.40886542310892</c:v>
                </c:pt>
                <c:pt idx="10">
                  <c:v>136.14078716695349</c:v>
                </c:pt>
                <c:pt idx="11">
                  <c:v>155.69997340024128</c:v>
                </c:pt>
                <c:pt idx="12">
                  <c:v>174.66426077336337</c:v>
                </c:pt>
                <c:pt idx="13">
                  <c:v>200.89815379252084</c:v>
                </c:pt>
                <c:pt idx="14">
                  <c:v>222.23153016583143</c:v>
                </c:pt>
              </c:numCache>
            </c:numRef>
          </c:val>
        </c:ser>
        <c:ser>
          <c:idx val="1"/>
          <c:order val="1"/>
          <c:tx>
            <c:strRef>
              <c:f>B一区_基金!$B$11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B一区_基金!$C$11:$Q$11</c:f>
              <c:numCache>
                <c:formatCode>0;"▲ "0</c:formatCode>
                <c:ptCount val="15"/>
                <c:pt idx="0">
                  <c:v>116.39435896631075</c:v>
                </c:pt>
                <c:pt idx="1">
                  <c:v>134.74700819838898</c:v>
                </c:pt>
                <c:pt idx="2">
                  <c:v>155.43487416450034</c:v>
                </c:pt>
                <c:pt idx="3">
                  <c:v>171.96116257235352</c:v>
                </c:pt>
                <c:pt idx="4">
                  <c:v>193.05690407955842</c:v>
                </c:pt>
                <c:pt idx="5">
                  <c:v>216.84635974287633</c:v>
                </c:pt>
                <c:pt idx="6">
                  <c:v>235.75525276337365</c:v>
                </c:pt>
                <c:pt idx="7">
                  <c:v>265.42286242336587</c:v>
                </c:pt>
                <c:pt idx="8">
                  <c:v>297.00842042667381</c:v>
                </c:pt>
                <c:pt idx="9">
                  <c:v>327.29730476325096</c:v>
                </c:pt>
                <c:pt idx="10">
                  <c:v>362.74196650709553</c:v>
                </c:pt>
                <c:pt idx="11">
                  <c:v>400.3608227403833</c:v>
                </c:pt>
                <c:pt idx="12">
                  <c:v>436.85531011350542</c:v>
                </c:pt>
                <c:pt idx="13">
                  <c:v>480.21006313266287</c:v>
                </c:pt>
                <c:pt idx="14">
                  <c:v>518.63482950597347</c:v>
                </c:pt>
              </c:numCache>
            </c:numRef>
          </c:val>
        </c:ser>
        <c:dLbls>
          <c:showLegendKey val="0"/>
          <c:showVal val="0"/>
          <c:showCatName val="0"/>
          <c:showSerName val="0"/>
          <c:showPercent val="0"/>
          <c:showBubbleSize val="0"/>
        </c:dLbls>
        <c:gapWidth val="80"/>
        <c:axId val="171038208"/>
        <c:axId val="168930688"/>
      </c:barChart>
      <c:catAx>
        <c:axId val="17103820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8930688"/>
        <c:crosses val="autoZero"/>
        <c:auto val="1"/>
        <c:lblAlgn val="ctr"/>
        <c:lblOffset val="100"/>
        <c:noMultiLvlLbl val="0"/>
      </c:catAx>
      <c:valAx>
        <c:axId val="168930688"/>
        <c:scaling>
          <c:orientation val="minMax"/>
          <c:max val="1000"/>
          <c:min val="-2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1038208"/>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B二区_収支!$B$9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0.10940928270042194"/>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B二区_収支!$C$9:$Q$9</c:f>
              <c:numCache>
                <c:formatCode>0;"▲ "0</c:formatCode>
                <c:ptCount val="15"/>
                <c:pt idx="0">
                  <c:v>8.5037701767929406</c:v>
                </c:pt>
                <c:pt idx="1">
                  <c:v>18.314481499374427</c:v>
                </c:pt>
                <c:pt idx="2">
                  <c:v>21.250790367776776</c:v>
                </c:pt>
                <c:pt idx="3">
                  <c:v>16.018003261376254</c:v>
                </c:pt>
                <c:pt idx="4">
                  <c:v>21.763649249021629</c:v>
                </c:pt>
                <c:pt idx="5">
                  <c:v>25.800166654048081</c:v>
                </c:pt>
                <c:pt idx="6">
                  <c:v>19.013905056686021</c:v>
                </c:pt>
                <c:pt idx="7">
                  <c:v>44.392380263242714</c:v>
                </c:pt>
                <c:pt idx="8">
                  <c:v>50.158606972148831</c:v>
                </c:pt>
                <c:pt idx="9">
                  <c:v>45.107963724041412</c:v>
                </c:pt>
                <c:pt idx="10">
                  <c:v>59.847874994000549</c:v>
                </c:pt>
                <c:pt idx="11">
                  <c:v>65.531025966123039</c:v>
                </c:pt>
                <c:pt idx="12">
                  <c:v>70.259390382462399</c:v>
                </c:pt>
                <c:pt idx="13">
                  <c:v>74.17139922248667</c:v>
                </c:pt>
                <c:pt idx="14">
                  <c:v>78.225990377603395</c:v>
                </c:pt>
              </c:numCache>
            </c:numRef>
          </c:val>
          <c:smooth val="0"/>
        </c:ser>
        <c:ser>
          <c:idx val="1"/>
          <c:order val="1"/>
          <c:tx>
            <c:strRef>
              <c:f>B二区_収支!$B$7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B二区_収支!$C$7:$Q$7</c:f>
              <c:numCache>
                <c:formatCode>0;"▲ "0</c:formatCode>
                <c:ptCount val="15"/>
                <c:pt idx="0">
                  <c:v>-3.4018398232070588</c:v>
                </c:pt>
                <c:pt idx="1">
                  <c:v>1.7786014993744255</c:v>
                </c:pt>
                <c:pt idx="2">
                  <c:v>3.3895903677767736</c:v>
                </c:pt>
                <c:pt idx="3">
                  <c:v>-7.5788267386237465</c:v>
                </c:pt>
                <c:pt idx="4">
                  <c:v>-7.3460607509783635</c:v>
                </c:pt>
                <c:pt idx="5">
                  <c:v>-3.7781533459519188</c:v>
                </c:pt>
                <c:pt idx="6">
                  <c:v>-10.095814943313986</c:v>
                </c:pt>
                <c:pt idx="7">
                  <c:v>6.7317502632427315</c:v>
                </c:pt>
                <c:pt idx="8">
                  <c:v>10.077396972148847</c:v>
                </c:pt>
                <c:pt idx="9">
                  <c:v>7.4946837240414252</c:v>
                </c:pt>
                <c:pt idx="10">
                  <c:v>16.276564994000566</c:v>
                </c:pt>
                <c:pt idx="11">
                  <c:v>19.831575966123054</c:v>
                </c:pt>
                <c:pt idx="12">
                  <c:v>22.834550382462421</c:v>
                </c:pt>
                <c:pt idx="13">
                  <c:v>25.412699222486694</c:v>
                </c:pt>
                <c:pt idx="14">
                  <c:v>29.371220377603397</c:v>
                </c:pt>
              </c:numCache>
            </c:numRef>
          </c:val>
          <c:smooth val="0"/>
        </c:ser>
        <c:dLbls>
          <c:showLegendKey val="0"/>
          <c:showVal val="0"/>
          <c:showCatName val="0"/>
          <c:showSerName val="0"/>
          <c:showPercent val="0"/>
          <c:showBubbleSize val="0"/>
        </c:dLbls>
        <c:marker val="1"/>
        <c:smooth val="0"/>
        <c:axId val="248588288"/>
        <c:axId val="168932992"/>
      </c:lineChart>
      <c:catAx>
        <c:axId val="24858828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8932992"/>
        <c:crosses val="autoZero"/>
        <c:auto val="1"/>
        <c:lblAlgn val="ctr"/>
        <c:lblOffset val="100"/>
        <c:noMultiLvlLbl val="0"/>
      </c:catAx>
      <c:valAx>
        <c:axId val="168932992"/>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48588288"/>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19006258971603E-2"/>
          <c:y val="4.9769612131816854E-2"/>
          <c:w val="0.8888174055380107"/>
          <c:h val="0.84283100029163016"/>
        </c:manualLayout>
      </c:layout>
      <c:barChart>
        <c:barDir val="col"/>
        <c:grouping val="clustered"/>
        <c:varyColors val="0"/>
        <c:ser>
          <c:idx val="0"/>
          <c:order val="0"/>
          <c:tx>
            <c:strRef>
              <c:f>B_二区_基金!$B$6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B_二区_基金!$C$6:$Q$6</c:f>
              <c:numCache>
                <c:formatCode>0;"▲ "0</c:formatCode>
                <c:ptCount val="15"/>
                <c:pt idx="0">
                  <c:v>106.61200122423834</c:v>
                </c:pt>
                <c:pt idx="1">
                  <c:v>113.15284640409925</c:v>
                </c:pt>
                <c:pt idx="2">
                  <c:v>121.3046804523625</c:v>
                </c:pt>
                <c:pt idx="3">
                  <c:v>118.48809739422524</c:v>
                </c:pt>
                <c:pt idx="4">
                  <c:v>115.90428032373335</c:v>
                </c:pt>
                <c:pt idx="5">
                  <c:v>116.8883706582679</c:v>
                </c:pt>
                <c:pt idx="6">
                  <c:v>111.5547993954404</c:v>
                </c:pt>
                <c:pt idx="7">
                  <c:v>123.04879333916961</c:v>
                </c:pt>
                <c:pt idx="8">
                  <c:v>137.88843399180493</c:v>
                </c:pt>
                <c:pt idx="9">
                  <c:v>150.14536139633285</c:v>
                </c:pt>
                <c:pt idx="10">
                  <c:v>171.18417007081987</c:v>
                </c:pt>
                <c:pt idx="11">
                  <c:v>195.77798971742939</c:v>
                </c:pt>
                <c:pt idx="12">
                  <c:v>219.6237929479866</c:v>
                </c:pt>
                <c:pt idx="13">
                  <c:v>252.61043116882328</c:v>
                </c:pt>
                <c:pt idx="14">
                  <c:v>281.98165154642669</c:v>
                </c:pt>
              </c:numCache>
            </c:numRef>
          </c:val>
        </c:ser>
        <c:ser>
          <c:idx val="1"/>
          <c:order val="1"/>
          <c:tx>
            <c:strRef>
              <c:f>B_二区_基金!$B$11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B_二区_基金!$C$11:$Q$11</c:f>
              <c:numCache>
                <c:formatCode>0;"▲ "0</c:formatCode>
                <c:ptCount val="15"/>
                <c:pt idx="0">
                  <c:v>146.35490741160564</c:v>
                </c:pt>
                <c:pt idx="1">
                  <c:v>169.43163259146655</c:v>
                </c:pt>
                <c:pt idx="2">
                  <c:v>195.4446666397298</c:v>
                </c:pt>
                <c:pt idx="3">
                  <c:v>216.22491358159255</c:v>
                </c:pt>
                <c:pt idx="4">
                  <c:v>242.75080651110065</c:v>
                </c:pt>
                <c:pt idx="5">
                  <c:v>273.31321684563517</c:v>
                </c:pt>
                <c:pt idx="6">
                  <c:v>297.08936558280766</c:v>
                </c:pt>
                <c:pt idx="7">
                  <c:v>346.24398952653684</c:v>
                </c:pt>
                <c:pt idx="8">
                  <c:v>401.16484017917213</c:v>
                </c:pt>
                <c:pt idx="9">
                  <c:v>451.03504758370002</c:v>
                </c:pt>
                <c:pt idx="10">
                  <c:v>515.64516625818703</c:v>
                </c:pt>
                <c:pt idx="11">
                  <c:v>585.93843590479651</c:v>
                </c:pt>
                <c:pt idx="12">
                  <c:v>657.2090791353537</c:v>
                </c:pt>
                <c:pt idx="13">
                  <c:v>738.95441735619033</c:v>
                </c:pt>
                <c:pt idx="14">
                  <c:v>817.18040773379369</c:v>
                </c:pt>
              </c:numCache>
            </c:numRef>
          </c:val>
        </c:ser>
        <c:dLbls>
          <c:showLegendKey val="0"/>
          <c:showVal val="0"/>
          <c:showCatName val="0"/>
          <c:showSerName val="0"/>
          <c:showPercent val="0"/>
          <c:showBubbleSize val="0"/>
        </c:dLbls>
        <c:gapWidth val="80"/>
        <c:axId val="172654080"/>
        <c:axId val="157024256"/>
      </c:barChart>
      <c:catAx>
        <c:axId val="172654080"/>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57024256"/>
        <c:crosses val="autoZero"/>
        <c:auto val="1"/>
        <c:lblAlgn val="ctr"/>
        <c:lblOffset val="100"/>
        <c:noMultiLvlLbl val="0"/>
      </c:catAx>
      <c:valAx>
        <c:axId val="157024256"/>
        <c:scaling>
          <c:orientation val="minMax"/>
          <c:max val="1000"/>
          <c:min val="-2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2654080"/>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B_三区_収支!$B$9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9.2531645569620249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B_三区_収支!$C$9:$Q$9</c:f>
              <c:numCache>
                <c:formatCode>0;"▲ "0</c:formatCode>
                <c:ptCount val="15"/>
                <c:pt idx="0">
                  <c:v>8.0522258633388279</c:v>
                </c:pt>
                <c:pt idx="1">
                  <c:v>17.341995561582113</c:v>
                </c:pt>
                <c:pt idx="2">
                  <c:v>20.1224044216073</c:v>
                </c:pt>
                <c:pt idx="3">
                  <c:v>15.167469248873676</c:v>
                </c:pt>
                <c:pt idx="4">
                  <c:v>20.608028328151722</c:v>
                </c:pt>
                <c:pt idx="5">
                  <c:v>23.815271442839411</c:v>
                </c:pt>
                <c:pt idx="6">
                  <c:v>18.004304886447819</c:v>
                </c:pt>
                <c:pt idx="7">
                  <c:v>30.814039836975681</c:v>
                </c:pt>
                <c:pt idx="8">
                  <c:v>33.097621230011988</c:v>
                </c:pt>
                <c:pt idx="9">
                  <c:v>31.553755068039976</c:v>
                </c:pt>
                <c:pt idx="10">
                  <c:v>37.692412034749566</c:v>
                </c:pt>
                <c:pt idx="11">
                  <c:v>40.281096577673459</c:v>
                </c:pt>
                <c:pt idx="12">
                  <c:v>42.494188905428082</c:v>
                </c:pt>
                <c:pt idx="13">
                  <c:v>44.44809065591987</c:v>
                </c:pt>
                <c:pt idx="14">
                  <c:v>45.750015404698196</c:v>
                </c:pt>
              </c:numCache>
            </c:numRef>
          </c:val>
          <c:smooth val="0"/>
        </c:ser>
        <c:ser>
          <c:idx val="1"/>
          <c:order val="1"/>
          <c:tx>
            <c:strRef>
              <c:f>B_三区_収支!$B$7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B_三区_収支!$C$7:$Q$7</c:f>
              <c:numCache>
                <c:formatCode>0;"▲ "0</c:formatCode>
                <c:ptCount val="15"/>
                <c:pt idx="0">
                  <c:v>-3.2212141366611751</c:v>
                </c:pt>
                <c:pt idx="1">
                  <c:v>1.6841555615821155</c:v>
                </c:pt>
                <c:pt idx="2">
                  <c:v>3.2096144216073004</c:v>
                </c:pt>
                <c:pt idx="3">
                  <c:v>-7.1764007511263204</c:v>
                </c:pt>
                <c:pt idx="4">
                  <c:v>-6.9560016718482789</c:v>
                </c:pt>
                <c:pt idx="5">
                  <c:v>-3.5775385571605884</c:v>
                </c:pt>
                <c:pt idx="6">
                  <c:v>-9.5597251135521724</c:v>
                </c:pt>
                <c:pt idx="7">
                  <c:v>6.3742998369756751</c:v>
                </c:pt>
                <c:pt idx="8">
                  <c:v>9.5423012300119812</c:v>
                </c:pt>
                <c:pt idx="9">
                  <c:v>7.0967150680399715</c:v>
                </c:pt>
                <c:pt idx="10">
                  <c:v>15.412302034749569</c:v>
                </c:pt>
                <c:pt idx="11">
                  <c:v>18.778546577673463</c:v>
                </c:pt>
                <c:pt idx="12">
                  <c:v>21.622058905428087</c:v>
                </c:pt>
                <c:pt idx="13">
                  <c:v>24.063320655919874</c:v>
                </c:pt>
                <c:pt idx="14">
                  <c:v>25.400345404698196</c:v>
                </c:pt>
              </c:numCache>
            </c:numRef>
          </c:val>
          <c:smooth val="0"/>
        </c:ser>
        <c:dLbls>
          <c:showLegendKey val="0"/>
          <c:showVal val="0"/>
          <c:showCatName val="0"/>
          <c:showSerName val="0"/>
          <c:showPercent val="0"/>
          <c:showBubbleSize val="0"/>
        </c:dLbls>
        <c:marker val="1"/>
        <c:smooth val="0"/>
        <c:axId val="173068288"/>
        <c:axId val="157026560"/>
      </c:lineChart>
      <c:catAx>
        <c:axId val="17306828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57026560"/>
        <c:crosses val="autoZero"/>
        <c:auto val="1"/>
        <c:lblAlgn val="ctr"/>
        <c:lblOffset val="100"/>
        <c:noMultiLvlLbl val="0"/>
      </c:catAx>
      <c:valAx>
        <c:axId val="157026560"/>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3068288"/>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142153738752072E-2"/>
          <c:y val="4.9769612131816854E-2"/>
          <c:w val="0.89311941690726548"/>
          <c:h val="0.84283100029163016"/>
        </c:manualLayout>
      </c:layout>
      <c:barChart>
        <c:barDir val="col"/>
        <c:grouping val="clustered"/>
        <c:varyColors val="0"/>
        <c:ser>
          <c:idx val="0"/>
          <c:order val="0"/>
          <c:tx>
            <c:strRef>
              <c:f>B三区_基金!$B$6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B三区_基金!$C$6:$Q$6</c:f>
              <c:numCache>
                <c:formatCode>0;"▲ "0</c:formatCode>
                <c:ptCount val="15"/>
                <c:pt idx="0">
                  <c:v>100.95103720174164</c:v>
                </c:pt>
                <c:pt idx="1">
                  <c:v>107.14456759193654</c:v>
                </c:pt>
                <c:pt idx="2">
                  <c:v>114.86355684215661</c:v>
                </c:pt>
                <c:pt idx="3">
                  <c:v>112.19653091964307</c:v>
                </c:pt>
                <c:pt idx="4">
                  <c:v>109.74990407640756</c:v>
                </c:pt>
                <c:pt idx="5">
                  <c:v>110.68174034785974</c:v>
                </c:pt>
                <c:pt idx="6">
                  <c:v>105.63139006292035</c:v>
                </c:pt>
                <c:pt idx="7">
                  <c:v>116.5150647285088</c:v>
                </c:pt>
                <c:pt idx="8">
                  <c:v>130.56674078713357</c:v>
                </c:pt>
                <c:pt idx="9">
                  <c:v>142.17283068378632</c:v>
                </c:pt>
                <c:pt idx="10">
                  <c:v>162.09450754714865</c:v>
                </c:pt>
                <c:pt idx="11">
                  <c:v>185.3824289534349</c:v>
                </c:pt>
                <c:pt idx="12">
                  <c:v>207.96204451587465</c:v>
                </c:pt>
                <c:pt idx="13">
                  <c:v>239.19713800915576</c:v>
                </c:pt>
                <c:pt idx="14">
                  <c:v>264.59748341385398</c:v>
                </c:pt>
              </c:numCache>
            </c:numRef>
          </c:val>
        </c:ser>
        <c:ser>
          <c:idx val="1"/>
          <c:order val="1"/>
          <c:tx>
            <c:strRef>
              <c:f>B三区_基金!$B$11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B三区_基金!$C$11:$Q$11</c:f>
              <c:numCache>
                <c:formatCode>0;"▲ "0</c:formatCode>
                <c:ptCount val="15"/>
                <c:pt idx="0">
                  <c:v>138.58364971496539</c:v>
                </c:pt>
                <c:pt idx="1">
                  <c:v>160.43502010516028</c:v>
                </c:pt>
                <c:pt idx="2">
                  <c:v>185.06679935538037</c:v>
                </c:pt>
                <c:pt idx="3">
                  <c:v>204.74364343286683</c:v>
                </c:pt>
                <c:pt idx="4">
                  <c:v>229.86104658963134</c:v>
                </c:pt>
                <c:pt idx="5">
                  <c:v>258.18569286108357</c:v>
                </c:pt>
                <c:pt idx="6">
                  <c:v>280.69937257614419</c:v>
                </c:pt>
                <c:pt idx="7">
                  <c:v>316.02278724173266</c:v>
                </c:pt>
                <c:pt idx="8">
                  <c:v>353.62978330035747</c:v>
                </c:pt>
                <c:pt idx="9">
                  <c:v>389.69291319701023</c:v>
                </c:pt>
                <c:pt idx="10">
                  <c:v>431.8947000603726</c:v>
                </c:pt>
                <c:pt idx="11">
                  <c:v>476.68517146665886</c:v>
                </c:pt>
                <c:pt idx="12">
                  <c:v>520.13691702909864</c:v>
                </c:pt>
                <c:pt idx="13">
                  <c:v>571.7567805223797</c:v>
                </c:pt>
                <c:pt idx="14">
                  <c:v>617.50679592707786</c:v>
                </c:pt>
              </c:numCache>
            </c:numRef>
          </c:val>
        </c:ser>
        <c:dLbls>
          <c:showLegendKey val="0"/>
          <c:showVal val="0"/>
          <c:showCatName val="0"/>
          <c:showSerName val="0"/>
          <c:showPercent val="0"/>
          <c:showBubbleSize val="0"/>
        </c:dLbls>
        <c:gapWidth val="80"/>
        <c:axId val="171771392"/>
        <c:axId val="157028864"/>
      </c:barChart>
      <c:catAx>
        <c:axId val="17177139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57028864"/>
        <c:crosses val="autoZero"/>
        <c:auto val="1"/>
        <c:lblAlgn val="ctr"/>
        <c:lblOffset val="100"/>
        <c:noMultiLvlLbl val="0"/>
      </c:catAx>
      <c:valAx>
        <c:axId val="157028864"/>
        <c:scaling>
          <c:orientation val="minMax"/>
          <c:max val="1000"/>
          <c:min val="-2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1771392"/>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32280965024946E-2"/>
          <c:y val="6.4622744941692414E-2"/>
          <c:w val="0.92019148301098352"/>
          <c:h val="0.81841522974185188"/>
        </c:manualLayout>
      </c:layout>
      <c:lineChart>
        <c:grouping val="standard"/>
        <c:varyColors val="0"/>
        <c:ser>
          <c:idx val="0"/>
          <c:order val="0"/>
          <c:tx>
            <c:strRef>
              <c:f>B_四区_収支!$B$9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5.4556962025316458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B_四区_収支!$C$9:$Q$9</c:f>
              <c:numCache>
                <c:formatCode>0;"▲ "0</c:formatCode>
                <c:ptCount val="15"/>
                <c:pt idx="0">
                  <c:v>7.2230583094946361</c:v>
                </c:pt>
                <c:pt idx="1">
                  <c:v>15.556230965812485</c:v>
                </c:pt>
                <c:pt idx="2">
                  <c:v>18.050296503351809</c:v>
                </c:pt>
                <c:pt idx="3">
                  <c:v>13.605596340744173</c:v>
                </c:pt>
                <c:pt idx="4">
                  <c:v>18.48593817446903</c:v>
                </c:pt>
                <c:pt idx="5">
                  <c:v>21.362911563356256</c:v>
                </c:pt>
                <c:pt idx="6">
                  <c:v>16.150314752703132</c:v>
                </c:pt>
                <c:pt idx="7">
                  <c:v>27.640981032417102</c:v>
                </c:pt>
                <c:pt idx="8">
                  <c:v>29.689405090701619</c:v>
                </c:pt>
                <c:pt idx="9">
                  <c:v>28.304538437803842</c:v>
                </c:pt>
                <c:pt idx="10">
                  <c:v>33.81105919108419</c:v>
                </c:pt>
                <c:pt idx="11">
                  <c:v>36.133190697091642</c:v>
                </c:pt>
                <c:pt idx="12">
                  <c:v>38.118381862510056</c:v>
                </c:pt>
                <c:pt idx="13">
                  <c:v>39.871076919481006</c:v>
                </c:pt>
                <c:pt idx="14">
                  <c:v>41.038941404867145</c:v>
                </c:pt>
              </c:numCache>
            </c:numRef>
          </c:val>
          <c:smooth val="0"/>
        </c:ser>
        <c:ser>
          <c:idx val="1"/>
          <c:order val="1"/>
          <c:tx>
            <c:strRef>
              <c:f>B_四区_収支!$B$7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B_四区_収支!$C$7:$Q$7</c:f>
              <c:numCache>
                <c:formatCode>0;"▲ "0</c:formatCode>
                <c:ptCount val="15"/>
                <c:pt idx="0">
                  <c:v>-2.8895016905053605</c:v>
                </c:pt>
                <c:pt idx="1">
                  <c:v>1.510740965812488</c:v>
                </c:pt>
                <c:pt idx="2">
                  <c:v>2.8790965033518141</c:v>
                </c:pt>
                <c:pt idx="3">
                  <c:v>-6.4374236592558205</c:v>
                </c:pt>
                <c:pt idx="4">
                  <c:v>-6.2397018255309753</c:v>
                </c:pt>
                <c:pt idx="5">
                  <c:v>-3.2091384366437365</c:v>
                </c:pt>
                <c:pt idx="6">
                  <c:v>-8.5753152472968708</c:v>
                </c:pt>
                <c:pt idx="7">
                  <c:v>5.7179210324171068</c:v>
                </c:pt>
                <c:pt idx="8">
                  <c:v>8.5596950907016307</c:v>
                </c:pt>
                <c:pt idx="9">
                  <c:v>6.3659584378038216</c:v>
                </c:pt>
                <c:pt idx="10">
                  <c:v>13.825219191084191</c:v>
                </c:pt>
                <c:pt idx="11">
                  <c:v>16.844860697091644</c:v>
                </c:pt>
                <c:pt idx="12">
                  <c:v>19.395551862510068</c:v>
                </c:pt>
                <c:pt idx="13">
                  <c:v>21.585406919480995</c:v>
                </c:pt>
                <c:pt idx="14">
                  <c:v>22.784771404867147</c:v>
                </c:pt>
              </c:numCache>
            </c:numRef>
          </c:val>
          <c:smooth val="0"/>
        </c:ser>
        <c:dLbls>
          <c:showLegendKey val="0"/>
          <c:showVal val="0"/>
          <c:showCatName val="0"/>
          <c:showSerName val="0"/>
          <c:showPercent val="0"/>
          <c:showBubbleSize val="0"/>
        </c:dLbls>
        <c:marker val="1"/>
        <c:smooth val="0"/>
        <c:axId val="259935744"/>
        <c:axId val="157031168"/>
      </c:lineChart>
      <c:catAx>
        <c:axId val="259935744"/>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57031168"/>
        <c:crosses val="autoZero"/>
        <c:auto val="1"/>
        <c:lblAlgn val="ctr"/>
        <c:lblOffset val="100"/>
        <c:noMultiLvlLbl val="0"/>
      </c:catAx>
      <c:valAx>
        <c:axId val="157031168"/>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59935744"/>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001254352146022E-2"/>
          <c:y val="4.9769612131816854E-2"/>
          <c:w val="0.89024051757594225"/>
          <c:h val="0.84283100029163016"/>
        </c:manualLayout>
      </c:layout>
      <c:barChart>
        <c:barDir val="col"/>
        <c:grouping val="clustered"/>
        <c:varyColors val="0"/>
        <c:ser>
          <c:idx val="0"/>
          <c:order val="0"/>
          <c:tx>
            <c:strRef>
              <c:f>B四区_基金!$B$6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B四区_基金!$C$6:$Q$6</c:f>
              <c:numCache>
                <c:formatCode>0;"▲ "0</c:formatCode>
                <c:ptCount val="15"/>
                <c:pt idx="0">
                  <c:v>90.555672277850306</c:v>
                </c:pt>
                <c:pt idx="1">
                  <c:v>96.11143780571625</c:v>
                </c:pt>
                <c:pt idx="2">
                  <c:v>103.03555887112152</c:v>
                </c:pt>
                <c:pt idx="3">
                  <c:v>100.64315977391915</c:v>
                </c:pt>
                <c:pt idx="4">
                  <c:v>98.448482510441636</c:v>
                </c:pt>
                <c:pt idx="5">
                  <c:v>99.284368635851351</c:v>
                </c:pt>
                <c:pt idx="6">
                  <c:v>94.754077950607936</c:v>
                </c:pt>
                <c:pt idx="7">
                  <c:v>104.5170235450785</c:v>
                </c:pt>
                <c:pt idx="8">
                  <c:v>117.1217431978336</c:v>
                </c:pt>
                <c:pt idx="9">
                  <c:v>127.53272619769088</c:v>
                </c:pt>
                <c:pt idx="10">
                  <c:v>145.40296995082852</c:v>
                </c:pt>
                <c:pt idx="11">
                  <c:v>166.2928552099736</c:v>
                </c:pt>
                <c:pt idx="12">
                  <c:v>186.547359886207</c:v>
                </c:pt>
                <c:pt idx="13">
                  <c:v>214.56603048040415</c:v>
                </c:pt>
                <c:pt idx="14">
                  <c:v>237.3508018852713</c:v>
                </c:pt>
              </c:numCache>
            </c:numRef>
          </c:val>
        </c:ser>
        <c:ser>
          <c:idx val="1"/>
          <c:order val="1"/>
          <c:tx>
            <c:strRef>
              <c:f>B四区_基金!$B$11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B四区_基金!$C$11:$Q$11</c:f>
              <c:numCache>
                <c:formatCode>0;"▲ "0</c:formatCode>
                <c:ptCount val="15"/>
                <c:pt idx="0">
                  <c:v>124.31308423711731</c:v>
                </c:pt>
                <c:pt idx="1">
                  <c:v>143.91433976498323</c:v>
                </c:pt>
                <c:pt idx="2">
                  <c:v>166.00966083038847</c:v>
                </c:pt>
                <c:pt idx="3">
                  <c:v>183.66028173318608</c:v>
                </c:pt>
                <c:pt idx="4">
                  <c:v>206.19124446970855</c:v>
                </c:pt>
                <c:pt idx="5">
                  <c:v>231.59918059511824</c:v>
                </c:pt>
                <c:pt idx="6">
                  <c:v>251.79451990987482</c:v>
                </c:pt>
                <c:pt idx="7">
                  <c:v>283.48052550434539</c:v>
                </c:pt>
                <c:pt idx="8">
                  <c:v>317.21495515710046</c:v>
                </c:pt>
                <c:pt idx="9">
                  <c:v>349.56451815695777</c:v>
                </c:pt>
                <c:pt idx="10">
                  <c:v>387.42060191009546</c:v>
                </c:pt>
                <c:pt idx="11">
                  <c:v>427.59881716924059</c:v>
                </c:pt>
                <c:pt idx="12">
                  <c:v>466.57615184547393</c:v>
                </c:pt>
                <c:pt idx="13">
                  <c:v>512.88049243967112</c:v>
                </c:pt>
                <c:pt idx="14">
                  <c:v>553.91943384453828</c:v>
                </c:pt>
              </c:numCache>
            </c:numRef>
          </c:val>
        </c:ser>
        <c:dLbls>
          <c:showLegendKey val="0"/>
          <c:showVal val="0"/>
          <c:showCatName val="0"/>
          <c:showSerName val="0"/>
          <c:showPercent val="0"/>
          <c:showBubbleSize val="0"/>
        </c:dLbls>
        <c:gapWidth val="80"/>
        <c:axId val="260675072"/>
        <c:axId val="172049536"/>
      </c:barChart>
      <c:catAx>
        <c:axId val="26067507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2049536"/>
        <c:crosses val="autoZero"/>
        <c:auto val="1"/>
        <c:lblAlgn val="ctr"/>
        <c:lblOffset val="100"/>
        <c:noMultiLvlLbl val="0"/>
      </c:catAx>
      <c:valAx>
        <c:axId val="172049536"/>
        <c:scaling>
          <c:orientation val="minMax"/>
          <c:max val="1000"/>
          <c:min val="-2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0675072"/>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C_一区_収支!$B$9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6.7215189873417722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C_一区_収支!$C$9:$Q$9</c:f>
              <c:numCache>
                <c:formatCode>0;"▲ "0</c:formatCode>
                <c:ptCount val="15"/>
                <c:pt idx="0">
                  <c:v>-3.8295663364678898</c:v>
                </c:pt>
                <c:pt idx="1">
                  <c:v>2.6025144397001769</c:v>
                </c:pt>
                <c:pt idx="2">
                  <c:v>4.7296009868390199</c:v>
                </c:pt>
                <c:pt idx="3">
                  <c:v>1.5868477160723833</c:v>
                </c:pt>
                <c:pt idx="4">
                  <c:v>5.4337234902431808</c:v>
                </c:pt>
                <c:pt idx="5">
                  <c:v>7.315629093078341</c:v>
                </c:pt>
                <c:pt idx="6">
                  <c:v>2.7759829646357579</c:v>
                </c:pt>
                <c:pt idx="7">
                  <c:v>13.726939642453793</c:v>
                </c:pt>
                <c:pt idx="8">
                  <c:v>15.773039644550764</c:v>
                </c:pt>
                <c:pt idx="9">
                  <c:v>14.115848970033859</c:v>
                </c:pt>
                <c:pt idx="10">
                  <c:v>19.484830882409771</c:v>
                </c:pt>
                <c:pt idx="11">
                  <c:v>21.457224185334496</c:v>
                </c:pt>
                <c:pt idx="12">
                  <c:v>23.052964909702478</c:v>
                </c:pt>
                <c:pt idx="13">
                  <c:v>24.426478862000195</c:v>
                </c:pt>
                <c:pt idx="14">
                  <c:v>25.662449811443746</c:v>
                </c:pt>
              </c:numCache>
            </c:numRef>
          </c:val>
          <c:smooth val="0"/>
        </c:ser>
        <c:ser>
          <c:idx val="1"/>
          <c:order val="1"/>
          <c:tx>
            <c:strRef>
              <c:f>C_一区_収支!$B$7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C_一区_収支!$C$7:$Q$7</c:f>
              <c:numCache>
                <c:formatCode>0;"▲ "0</c:formatCode>
                <c:ptCount val="15"/>
                <c:pt idx="0">
                  <c:v>-11.703026336467889</c:v>
                </c:pt>
                <c:pt idx="1">
                  <c:v>-8.3330555602998206</c:v>
                </c:pt>
                <c:pt idx="2">
                  <c:v>-7.0824390131609807</c:v>
                </c:pt>
                <c:pt idx="3">
                  <c:v>-14.018302283927614</c:v>
                </c:pt>
                <c:pt idx="4">
                  <c:v>-13.817226509756818</c:v>
                </c:pt>
                <c:pt idx="5">
                  <c:v>-11.935320906921664</c:v>
                </c:pt>
                <c:pt idx="6">
                  <c:v>-16.474967035364241</c:v>
                </c:pt>
                <c:pt idx="7">
                  <c:v>-5.5240103575462021</c:v>
                </c:pt>
                <c:pt idx="8">
                  <c:v>-3.4779103554492314</c:v>
                </c:pt>
                <c:pt idx="9">
                  <c:v>-5.1351010299661377</c:v>
                </c:pt>
                <c:pt idx="10">
                  <c:v>0.48033088240976429</c:v>
                </c:pt>
                <c:pt idx="11">
                  <c:v>2.8306241853344964</c:v>
                </c:pt>
                <c:pt idx="12">
                  <c:v>4.72375490970248</c:v>
                </c:pt>
                <c:pt idx="13">
                  <c:v>6.3414588620001986</c:v>
                </c:pt>
                <c:pt idx="14">
                  <c:v>7.3972498114437464</c:v>
                </c:pt>
              </c:numCache>
            </c:numRef>
          </c:val>
          <c:smooth val="0"/>
        </c:ser>
        <c:dLbls>
          <c:showLegendKey val="0"/>
          <c:showVal val="0"/>
          <c:showCatName val="0"/>
          <c:showSerName val="0"/>
          <c:showPercent val="0"/>
          <c:showBubbleSize val="0"/>
        </c:dLbls>
        <c:marker val="1"/>
        <c:smooth val="0"/>
        <c:axId val="261076992"/>
        <c:axId val="172051840"/>
      </c:lineChart>
      <c:catAx>
        <c:axId val="26107699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2051840"/>
        <c:crosses val="autoZero"/>
        <c:auto val="1"/>
        <c:lblAlgn val="ctr"/>
        <c:lblOffset val="100"/>
        <c:noMultiLvlLbl val="0"/>
      </c:catAx>
      <c:valAx>
        <c:axId val="172051840"/>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076992"/>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19006258971603E-2"/>
          <c:y val="4.9769612131816854E-2"/>
          <c:w val="0.8888174055380107"/>
          <c:h val="0.84283100029163016"/>
        </c:manualLayout>
      </c:layout>
      <c:barChart>
        <c:barDir val="col"/>
        <c:grouping val="clustered"/>
        <c:varyColors val="0"/>
        <c:ser>
          <c:idx val="0"/>
          <c:order val="0"/>
          <c:tx>
            <c:strRef>
              <c:f>C_一区_基金!$B$6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C_一区_基金!$C$6:$Q$6</c:f>
              <c:numCache>
                <c:formatCode>0;"▲ "0</c:formatCode>
                <c:ptCount val="15"/>
                <c:pt idx="0">
                  <c:v>50.740393246921997</c:v>
                </c:pt>
                <c:pt idx="1">
                  <c:v>45.55672336301587</c:v>
                </c:pt>
                <c:pt idx="2">
                  <c:v>41.623670026248583</c:v>
                </c:pt>
                <c:pt idx="3">
                  <c:v>30.75475341871466</c:v>
                </c:pt>
                <c:pt idx="4">
                  <c:v>20.086912585351534</c:v>
                </c:pt>
                <c:pt idx="5">
                  <c:v>11.300977354823564</c:v>
                </c:pt>
                <c:pt idx="6">
                  <c:v>-2.0246040041469837</c:v>
                </c:pt>
                <c:pt idx="7">
                  <c:v>-4.3992286852994926</c:v>
                </c:pt>
                <c:pt idx="8">
                  <c:v>-4.7277533643550314</c:v>
                </c:pt>
                <c:pt idx="9">
                  <c:v>-6.7134687179274746</c:v>
                </c:pt>
                <c:pt idx="10">
                  <c:v>-3.0837521591240171</c:v>
                </c:pt>
                <c:pt idx="11">
                  <c:v>2.8962577026041725</c:v>
                </c:pt>
                <c:pt idx="12">
                  <c:v>8.2887783136612612</c:v>
                </c:pt>
                <c:pt idx="13">
                  <c:v>19.63906423191289</c:v>
                </c:pt>
                <c:pt idx="14">
                  <c:v>27.036314043356636</c:v>
                </c:pt>
              </c:numCache>
            </c:numRef>
          </c:val>
        </c:ser>
        <c:ser>
          <c:idx val="1"/>
          <c:order val="1"/>
          <c:tx>
            <c:strRef>
              <c:f>C_一区_基金!$B$11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C_一区_基金!$C$11:$Q$11</c:f>
              <c:numCache>
                <c:formatCode>0;"▲ "0</c:formatCode>
                <c:ptCount val="15"/>
                <c:pt idx="0">
                  <c:v>77.023323186744051</c:v>
                </c:pt>
                <c:pt idx="1">
                  <c:v>82.775223302837915</c:v>
                </c:pt>
                <c:pt idx="2">
                  <c:v>90.654209966070624</c:v>
                </c:pt>
                <c:pt idx="3">
                  <c:v>95.3904433585367</c:v>
                </c:pt>
                <c:pt idx="4">
                  <c:v>103.97355252517357</c:v>
                </c:pt>
                <c:pt idx="5">
                  <c:v>114.43856729464561</c:v>
                </c:pt>
                <c:pt idx="6">
                  <c:v>120.36393593567506</c:v>
                </c:pt>
                <c:pt idx="7">
                  <c:v>137.24026125452255</c:v>
                </c:pt>
                <c:pt idx="8">
                  <c:v>156.16268657546703</c:v>
                </c:pt>
                <c:pt idx="9">
                  <c:v>173.42792122189459</c:v>
                </c:pt>
                <c:pt idx="10">
                  <c:v>196.06213778069807</c:v>
                </c:pt>
                <c:pt idx="11">
                  <c:v>220.66874764242627</c:v>
                </c:pt>
                <c:pt idx="12">
                  <c:v>244.39047825348334</c:v>
                </c:pt>
                <c:pt idx="13">
                  <c:v>273.82578417173499</c:v>
                </c:pt>
                <c:pt idx="14">
                  <c:v>299.48823398317876</c:v>
                </c:pt>
              </c:numCache>
            </c:numRef>
          </c:val>
        </c:ser>
        <c:dLbls>
          <c:showLegendKey val="0"/>
          <c:showVal val="0"/>
          <c:showCatName val="0"/>
          <c:showSerName val="0"/>
          <c:showPercent val="0"/>
          <c:showBubbleSize val="0"/>
        </c:dLbls>
        <c:gapWidth val="80"/>
        <c:axId val="260320768"/>
        <c:axId val="172054144"/>
      </c:barChart>
      <c:catAx>
        <c:axId val="26032076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2054144"/>
        <c:crosses val="autoZero"/>
        <c:auto val="1"/>
        <c:lblAlgn val="ctr"/>
        <c:lblOffset val="100"/>
        <c:noMultiLvlLbl val="0"/>
      </c:catAx>
      <c:valAx>
        <c:axId val="172054144"/>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0320768"/>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C_二区_収支!$B$9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7.987341772151898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C_二区_収支!$C$2:$Q$2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C_二区_収支!$C$9:$Q$9</c:f>
              <c:numCache>
                <c:formatCode>0;"▲ "0</c:formatCode>
                <c:ptCount val="15"/>
                <c:pt idx="0">
                  <c:v>-2.6598512511397816</c:v>
                </c:pt>
                <c:pt idx="1">
                  <c:v>1.8075912657568916</c:v>
                </c:pt>
                <c:pt idx="2">
                  <c:v>3.284980605651616</c:v>
                </c:pt>
                <c:pt idx="3">
                  <c:v>1.1021469711317149</c:v>
                </c:pt>
                <c:pt idx="4">
                  <c:v>3.7740304858602016</c:v>
                </c:pt>
                <c:pt idx="5">
                  <c:v>5.0811153213723088</c:v>
                </c:pt>
                <c:pt idx="6">
                  <c:v>1.9280730039608631</c:v>
                </c:pt>
                <c:pt idx="7">
                  <c:v>9.5341352446904644</c:v>
                </c:pt>
                <c:pt idx="8">
                  <c:v>10.955270473852107</c:v>
                </c:pt>
                <c:pt idx="9">
                  <c:v>9.8042626522650806</c:v>
                </c:pt>
                <c:pt idx="10">
                  <c:v>14.87178203131058</c:v>
                </c:pt>
                <c:pt idx="11">
                  <c:v>18.294026527567773</c:v>
                </c:pt>
                <c:pt idx="12">
                  <c:v>21.017470445225054</c:v>
                </c:pt>
                <c:pt idx="13">
                  <c:v>23.297633957000816</c:v>
                </c:pt>
                <c:pt idx="14">
                  <c:v>24.288774510062844</c:v>
                </c:pt>
              </c:numCache>
            </c:numRef>
          </c:val>
          <c:smooth val="0"/>
        </c:ser>
        <c:ser>
          <c:idx val="1"/>
          <c:order val="1"/>
          <c:tx>
            <c:strRef>
              <c:f>C_二区_収支!$B$7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C_二区_収支!$C$7:$Q$7</c:f>
              <c:numCache>
                <c:formatCode>0;"▲ "0</c:formatCode>
                <c:ptCount val="15"/>
                <c:pt idx="0">
                  <c:v>-8.1284212511397769</c:v>
                </c:pt>
                <c:pt idx="1">
                  <c:v>-5.7877787342431075</c:v>
                </c:pt>
                <c:pt idx="2">
                  <c:v>-4.9191493943483868</c:v>
                </c:pt>
                <c:pt idx="3">
                  <c:v>-9.7365030288682846</c:v>
                </c:pt>
                <c:pt idx="4">
                  <c:v>-9.596849514139798</c:v>
                </c:pt>
                <c:pt idx="5">
                  <c:v>-8.2897646786276855</c:v>
                </c:pt>
                <c:pt idx="6">
                  <c:v>-11.442796996039135</c:v>
                </c:pt>
                <c:pt idx="7">
                  <c:v>-3.8367447553095326</c:v>
                </c:pt>
                <c:pt idx="8">
                  <c:v>-2.41559952614789</c:v>
                </c:pt>
                <c:pt idx="9">
                  <c:v>-3.5666173477349163</c:v>
                </c:pt>
                <c:pt idx="10">
                  <c:v>0.33362203131058621</c:v>
                </c:pt>
                <c:pt idx="11">
                  <c:v>1.966026527567772</c:v>
                </c:pt>
                <c:pt idx="12">
                  <c:v>3.2809104452250546</c:v>
                </c:pt>
                <c:pt idx="13">
                  <c:v>4.4045039570008191</c:v>
                </c:pt>
                <c:pt idx="14">
                  <c:v>5.1378145100628432</c:v>
                </c:pt>
              </c:numCache>
            </c:numRef>
          </c:val>
          <c:smooth val="0"/>
        </c:ser>
        <c:dLbls>
          <c:showLegendKey val="0"/>
          <c:showVal val="0"/>
          <c:showCatName val="0"/>
          <c:showSerName val="0"/>
          <c:showPercent val="0"/>
          <c:showBubbleSize val="0"/>
        </c:dLbls>
        <c:marker val="1"/>
        <c:smooth val="0"/>
        <c:axId val="261447680"/>
        <c:axId val="261365760"/>
      </c:lineChart>
      <c:catAx>
        <c:axId val="261447680"/>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365760"/>
        <c:crosses val="autoZero"/>
        <c:auto val="1"/>
        <c:lblAlgn val="ctr"/>
        <c:lblOffset val="100"/>
        <c:noMultiLvlLbl val="0"/>
      </c:catAx>
      <c:valAx>
        <c:axId val="261365760"/>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447680"/>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19006258971603E-2"/>
          <c:y val="4.9769612131816854E-2"/>
          <c:w val="0.8888174055380107"/>
          <c:h val="0.8252381424026809"/>
        </c:manualLayout>
      </c:layout>
      <c:barChart>
        <c:barDir val="col"/>
        <c:grouping val="clustered"/>
        <c:varyColors val="0"/>
        <c:ser>
          <c:idx val="0"/>
          <c:order val="0"/>
          <c:tx>
            <c:strRef>
              <c:f>A_一区_基金!$B$6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A_一区_基金!$C$6:$Q$6</c:f>
              <c:numCache>
                <c:formatCode>0;"▲ "0</c:formatCode>
                <c:ptCount val="15"/>
                <c:pt idx="0">
                  <c:v>128.24136049738777</c:v>
                </c:pt>
                <c:pt idx="1">
                  <c:v>139.17513468971208</c:v>
                </c:pt>
                <c:pt idx="2">
                  <c:v>151.17180963371533</c:v>
                </c:pt>
                <c:pt idx="3">
                  <c:v>149.85868688570073</c:v>
                </c:pt>
                <c:pt idx="4">
                  <c:v>148.56330204797734</c:v>
                </c:pt>
                <c:pt idx="5">
                  <c:v>151.48169471754844</c:v>
                </c:pt>
                <c:pt idx="6">
                  <c:v>147.33079702470454</c:v>
                </c:pt>
                <c:pt idx="7">
                  <c:v>162.2962907268568</c:v>
                </c:pt>
                <c:pt idx="8">
                  <c:v>181.06752726317731</c:v>
                </c:pt>
                <c:pt idx="9">
                  <c:v>196.79002082205113</c:v>
                </c:pt>
                <c:pt idx="10">
                  <c:v>222.48943354440058</c:v>
                </c:pt>
                <c:pt idx="11">
                  <c:v>251.99204819873077</c:v>
                </c:pt>
                <c:pt idx="12">
                  <c:v>280.3967360005135</c:v>
                </c:pt>
                <c:pt idx="13">
                  <c:v>318.98712094261339</c:v>
                </c:pt>
                <c:pt idx="14">
                  <c:v>351.59956883744314</c:v>
                </c:pt>
              </c:numCache>
            </c:numRef>
          </c:val>
        </c:ser>
        <c:ser>
          <c:idx val="1"/>
          <c:order val="1"/>
          <c:tx>
            <c:strRef>
              <c:f>A_一区_基金!$B$11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A_一区_基金!$C$11:$Q$11</c:f>
              <c:numCache>
                <c:formatCode>0;"▲ "0</c:formatCode>
                <c:ptCount val="15"/>
                <c:pt idx="0">
                  <c:v>173.44980043914205</c:v>
                </c:pt>
                <c:pt idx="1">
                  <c:v>203.19350463146634</c:v>
                </c:pt>
                <c:pt idx="2">
                  <c:v>235.50768957546958</c:v>
                </c:pt>
                <c:pt idx="3">
                  <c:v>261.03649682745498</c:v>
                </c:pt>
                <c:pt idx="4">
                  <c:v>292.85407198973161</c:v>
                </c:pt>
                <c:pt idx="5">
                  <c:v>328.88542465930271</c:v>
                </c:pt>
                <c:pt idx="6">
                  <c:v>357.84748696645886</c:v>
                </c:pt>
                <c:pt idx="7">
                  <c:v>406.19085066861118</c:v>
                </c:pt>
                <c:pt idx="8">
                  <c:v>460.9472572049317</c:v>
                </c:pt>
                <c:pt idx="9">
                  <c:v>509.99652076380556</c:v>
                </c:pt>
                <c:pt idx="10">
                  <c:v>574.24104348615492</c:v>
                </c:pt>
                <c:pt idx="11">
                  <c:v>643.6166681404851</c:v>
                </c:pt>
                <c:pt idx="12">
                  <c:v>713.03292594226787</c:v>
                </c:pt>
                <c:pt idx="13">
                  <c:v>793.59944088436771</c:v>
                </c:pt>
                <c:pt idx="14">
                  <c:v>870.0380187791975</c:v>
                </c:pt>
              </c:numCache>
            </c:numRef>
          </c:val>
        </c:ser>
        <c:dLbls>
          <c:showLegendKey val="0"/>
          <c:showVal val="0"/>
          <c:showCatName val="0"/>
          <c:showSerName val="0"/>
          <c:showPercent val="0"/>
          <c:showBubbleSize val="0"/>
        </c:dLbls>
        <c:gapWidth val="80"/>
        <c:axId val="166446592"/>
        <c:axId val="108030784"/>
      </c:barChart>
      <c:catAx>
        <c:axId val="16644659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08030784"/>
        <c:crosses val="autoZero"/>
        <c:auto val="1"/>
        <c:lblAlgn val="ctr"/>
        <c:lblOffset val="100"/>
        <c:noMultiLvlLbl val="0"/>
      </c:catAx>
      <c:valAx>
        <c:axId val="108030784"/>
        <c:scaling>
          <c:orientation val="minMax"/>
          <c:max val="1000"/>
          <c:min val="-2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6446592"/>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012504014920792E-2"/>
          <c:y val="4.9769612131816854E-2"/>
          <c:w val="0.89022514212349568"/>
          <c:h val="0.84283100029163016"/>
        </c:manualLayout>
      </c:layout>
      <c:barChart>
        <c:barDir val="col"/>
        <c:grouping val="clustered"/>
        <c:varyColors val="0"/>
        <c:ser>
          <c:idx val="0"/>
          <c:order val="0"/>
          <c:tx>
            <c:strRef>
              <c:f>C_二区_基金!$B$6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C_二区_基金!$C$6:$Q$6</c:f>
              <c:numCache>
                <c:formatCode>0;"▲ "0</c:formatCode>
                <c:ptCount val="15"/>
                <c:pt idx="0">
                  <c:v>35.24206528678959</c:v>
                </c:pt>
                <c:pt idx="1">
                  <c:v>31.641713025857587</c:v>
                </c:pt>
                <c:pt idx="2">
                  <c:v>28.909990104820306</c:v>
                </c:pt>
                <c:pt idx="3">
                  <c:v>21.360913549263127</c:v>
                </c:pt>
                <c:pt idx="4">
                  <c:v>13.951490508434436</c:v>
                </c:pt>
                <c:pt idx="5">
                  <c:v>7.8491523031178563</c:v>
                </c:pt>
                <c:pt idx="6">
                  <c:v>-1.4062182196101722</c:v>
                </c:pt>
                <c:pt idx="7">
                  <c:v>-3.0555365016085978</c:v>
                </c:pt>
                <c:pt idx="8">
                  <c:v>-3.2837095544453816</c:v>
                </c:pt>
                <c:pt idx="9">
                  <c:v>-4.6629004288691913</c:v>
                </c:pt>
                <c:pt idx="10">
                  <c:v>-2.1418519242474985</c:v>
                </c:pt>
                <c:pt idx="11">
                  <c:v>2.0116010766313801</c:v>
                </c:pt>
                <c:pt idx="12">
                  <c:v>5.7570071250944137</c:v>
                </c:pt>
                <c:pt idx="13">
                  <c:v>13.640424758881668</c:v>
                </c:pt>
                <c:pt idx="14">
                  <c:v>18.77823926894451</c:v>
                </c:pt>
              </c:numCache>
            </c:numRef>
          </c:val>
        </c:ser>
        <c:ser>
          <c:idx val="1"/>
          <c:order val="1"/>
          <c:tx>
            <c:strRef>
              <c:f>C_二区_基金!$B$11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C_二区_基金!$C$11:$Q$11</c:f>
              <c:numCache>
                <c:formatCode>0;"▲ "0</c:formatCode>
                <c:ptCount val="15"/>
                <c:pt idx="0">
                  <c:v>53.497053351694078</c:v>
                </c:pt>
                <c:pt idx="1">
                  <c:v>57.492071090762074</c:v>
                </c:pt>
                <c:pt idx="2">
                  <c:v>62.964478169724799</c:v>
                </c:pt>
                <c:pt idx="3">
                  <c:v>66.254051614167622</c:v>
                </c:pt>
                <c:pt idx="4">
                  <c:v>72.215508573338937</c:v>
                </c:pt>
                <c:pt idx="5">
                  <c:v>79.484050368022352</c:v>
                </c:pt>
                <c:pt idx="6">
                  <c:v>83.59954984529432</c:v>
                </c:pt>
                <c:pt idx="7">
                  <c:v>95.321111563295887</c:v>
                </c:pt>
                <c:pt idx="8">
                  <c:v>108.4638085104591</c:v>
                </c:pt>
                <c:pt idx="9">
                  <c:v>120.45549763603529</c:v>
                </c:pt>
                <c:pt idx="10">
                  <c:v>137.51470614065698</c:v>
                </c:pt>
                <c:pt idx="11">
                  <c:v>157.99615914153588</c:v>
                </c:pt>
                <c:pt idx="12">
                  <c:v>179.47812518999893</c:v>
                </c:pt>
                <c:pt idx="13">
                  <c:v>206.25467282378619</c:v>
                </c:pt>
                <c:pt idx="14">
                  <c:v>230.54344733384903</c:v>
                </c:pt>
              </c:numCache>
            </c:numRef>
          </c:val>
        </c:ser>
        <c:dLbls>
          <c:showLegendKey val="0"/>
          <c:showVal val="0"/>
          <c:showCatName val="0"/>
          <c:showSerName val="0"/>
          <c:showPercent val="0"/>
          <c:showBubbleSize val="0"/>
        </c:dLbls>
        <c:gapWidth val="80"/>
        <c:axId val="262403584"/>
        <c:axId val="261368064"/>
      </c:barChart>
      <c:catAx>
        <c:axId val="262403584"/>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368064"/>
        <c:crosses val="autoZero"/>
        <c:auto val="1"/>
        <c:lblAlgn val="ctr"/>
        <c:lblOffset val="100"/>
        <c:noMultiLvlLbl val="0"/>
      </c:catAx>
      <c:valAx>
        <c:axId val="261368064"/>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2403584"/>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C_三区_収支!$B$9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5.8058061891199844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C_三区_収支!$C$9:$Q$9</c:f>
              <c:numCache>
                <c:formatCode>0;"▲ "0</c:formatCode>
                <c:ptCount val="15"/>
                <c:pt idx="0">
                  <c:v>-2.7575529860534438</c:v>
                </c:pt>
                <c:pt idx="1">
                  <c:v>1.8739931501498024</c:v>
                </c:pt>
                <c:pt idx="2">
                  <c:v>3.4056361958371664</c:v>
                </c:pt>
                <c:pt idx="3">
                  <c:v>1.1426406157332956</c:v>
                </c:pt>
                <c:pt idx="4">
                  <c:v>3.91265159300099</c:v>
                </c:pt>
                <c:pt idx="5">
                  <c:v>5.2677523386076084</c:v>
                </c:pt>
                <c:pt idx="6">
                  <c:v>1.9988869457825418</c:v>
                </c:pt>
                <c:pt idx="7">
                  <c:v>9.8843405041079535</c:v>
                </c:pt>
                <c:pt idx="8">
                  <c:v>11.357672177326531</c:v>
                </c:pt>
                <c:pt idx="9">
                  <c:v>10.164378715544057</c:v>
                </c:pt>
                <c:pt idx="10">
                  <c:v>14.030414807791054</c:v>
                </c:pt>
                <c:pt idx="11">
                  <c:v>15.450672277994386</c:v>
                </c:pt>
                <c:pt idx="12">
                  <c:v>16.599709902147652</c:v>
                </c:pt>
                <c:pt idx="13">
                  <c:v>17.588738966046904</c:v>
                </c:pt>
                <c:pt idx="14">
                  <c:v>18.264555614200226</c:v>
                </c:pt>
              </c:numCache>
            </c:numRef>
          </c:val>
          <c:smooth val="0"/>
        </c:ser>
        <c:ser>
          <c:idx val="1"/>
          <c:order val="1"/>
          <c:tx>
            <c:strRef>
              <c:f>C_三区_収支!$B$7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C_三区_収支!$C$7:$Q$7</c:f>
              <c:numCache>
                <c:formatCode>0;"▲ "0</c:formatCode>
                <c:ptCount val="15"/>
                <c:pt idx="0">
                  <c:v>-8.4269829860534458</c:v>
                </c:pt>
                <c:pt idx="1">
                  <c:v>-6.000366849850197</c:v>
                </c:pt>
                <c:pt idx="2">
                  <c:v>-5.099843804162834</c:v>
                </c:pt>
                <c:pt idx="3">
                  <c:v>-10.094139384266709</c:v>
                </c:pt>
                <c:pt idx="4">
                  <c:v>-9.9493484069990128</c:v>
                </c:pt>
                <c:pt idx="5">
                  <c:v>-8.5942476613923908</c:v>
                </c:pt>
                <c:pt idx="6">
                  <c:v>-11.863113054217461</c:v>
                </c:pt>
                <c:pt idx="7">
                  <c:v>-3.9776694958920489</c:v>
                </c:pt>
                <c:pt idx="8">
                  <c:v>-2.5043278226734733</c:v>
                </c:pt>
                <c:pt idx="9">
                  <c:v>-3.6976212844559484</c:v>
                </c:pt>
                <c:pt idx="10">
                  <c:v>0.34587480779104851</c:v>
                </c:pt>
                <c:pt idx="11">
                  <c:v>2.0382422779943843</c:v>
                </c:pt>
                <c:pt idx="12">
                  <c:v>3.4014199021476577</c:v>
                </c:pt>
                <c:pt idx="13">
                  <c:v>4.5662889660469128</c:v>
                </c:pt>
                <c:pt idx="14">
                  <c:v>5.326515614200221</c:v>
                </c:pt>
              </c:numCache>
            </c:numRef>
          </c:val>
          <c:smooth val="0"/>
        </c:ser>
        <c:dLbls>
          <c:showLegendKey val="0"/>
          <c:showVal val="0"/>
          <c:showCatName val="0"/>
          <c:showSerName val="0"/>
          <c:showPercent val="0"/>
          <c:showBubbleSize val="0"/>
        </c:dLbls>
        <c:marker val="1"/>
        <c:smooth val="0"/>
        <c:axId val="262416384"/>
        <c:axId val="261370368"/>
      </c:lineChart>
      <c:catAx>
        <c:axId val="262416384"/>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370368"/>
        <c:crosses val="autoZero"/>
        <c:auto val="1"/>
        <c:lblAlgn val="ctr"/>
        <c:lblOffset val="100"/>
        <c:noMultiLvlLbl val="0"/>
      </c:catAx>
      <c:valAx>
        <c:axId val="261370368"/>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2416384"/>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563256623317472E-2"/>
          <c:y val="4.9769612131816854E-2"/>
          <c:w val="0.89169573858816709"/>
          <c:h val="0.83428767666058767"/>
        </c:manualLayout>
      </c:layout>
      <c:barChart>
        <c:barDir val="col"/>
        <c:grouping val="clustered"/>
        <c:varyColors val="0"/>
        <c:ser>
          <c:idx val="0"/>
          <c:order val="0"/>
          <c:tx>
            <c:strRef>
              <c:f>C_三区_基金!$B$6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C_三区_基金!$C$6:$Q$6</c:f>
              <c:numCache>
                <c:formatCode>0;"▲ "0</c:formatCode>
                <c:ptCount val="15"/>
                <c:pt idx="0">
                  <c:v>36.536558511743721</c:v>
                </c:pt>
                <c:pt idx="1">
                  <c:v>32.803965183873473</c:v>
                </c:pt>
                <c:pt idx="2">
                  <c:v>29.97189490169059</c:v>
                </c:pt>
                <c:pt idx="3">
                  <c:v>22.145529039403829</c:v>
                </c:pt>
                <c:pt idx="4">
                  <c:v>14.463954154384766</c:v>
                </c:pt>
                <c:pt idx="5">
                  <c:v>8.1374800149723239</c:v>
                </c:pt>
                <c:pt idx="6">
                  <c:v>-1.4578595172651876</c:v>
                </c:pt>
                <c:pt idx="7">
                  <c:v>-3.1677554911772865</c:v>
                </c:pt>
                <c:pt idx="8">
                  <c:v>-3.4043097918708098</c:v>
                </c:pt>
                <c:pt idx="9">
                  <c:v>-4.8341575543468096</c:v>
                </c:pt>
                <c:pt idx="10">
                  <c:v>-2.2205092245758116</c:v>
                </c:pt>
                <c:pt idx="11">
                  <c:v>2.0855065753985222</c:v>
                </c:pt>
                <c:pt idx="12">
                  <c:v>5.9684836146437785</c:v>
                </c:pt>
                <c:pt idx="13">
                  <c:v>14.141471328159</c:v>
                </c:pt>
                <c:pt idx="14">
                  <c:v>19.467986942359222</c:v>
                </c:pt>
              </c:numCache>
            </c:numRef>
          </c:val>
        </c:ser>
        <c:ser>
          <c:idx val="1"/>
          <c:order val="1"/>
          <c:tx>
            <c:strRef>
              <c:f>C_三区_基金!$B$11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C_三区_基金!$C$11:$Q$11</c:f>
              <c:numCache>
                <c:formatCode>0;"▲ "0</c:formatCode>
                <c:ptCount val="15"/>
                <c:pt idx="0">
                  <c:v>55.462068513675959</c:v>
                </c:pt>
                <c:pt idx="1">
                  <c:v>59.603835185805707</c:v>
                </c:pt>
                <c:pt idx="2">
                  <c:v>65.277244903622829</c:v>
                </c:pt>
                <c:pt idx="3">
                  <c:v>68.687659041336076</c:v>
                </c:pt>
                <c:pt idx="4">
                  <c:v>74.868084156317011</c:v>
                </c:pt>
                <c:pt idx="5">
                  <c:v>82.403610016904565</c:v>
                </c:pt>
                <c:pt idx="6">
                  <c:v>86.670270484667057</c:v>
                </c:pt>
                <c:pt idx="7">
                  <c:v>98.822384510754958</c:v>
                </c:pt>
                <c:pt idx="8">
                  <c:v>112.44783021006144</c:v>
                </c:pt>
                <c:pt idx="9">
                  <c:v>124.87998244758545</c:v>
                </c:pt>
                <c:pt idx="10">
                  <c:v>141.17817077735646</c:v>
                </c:pt>
                <c:pt idx="11">
                  <c:v>158.8966165773308</c:v>
                </c:pt>
                <c:pt idx="12">
                  <c:v>175.97788361657607</c:v>
                </c:pt>
                <c:pt idx="13">
                  <c:v>197.17332133009128</c:v>
                </c:pt>
                <c:pt idx="14">
                  <c:v>215.4378769442915</c:v>
                </c:pt>
              </c:numCache>
            </c:numRef>
          </c:val>
        </c:ser>
        <c:dLbls>
          <c:showLegendKey val="0"/>
          <c:showVal val="0"/>
          <c:showCatName val="0"/>
          <c:showSerName val="0"/>
          <c:showPercent val="0"/>
          <c:showBubbleSize val="0"/>
        </c:dLbls>
        <c:gapWidth val="80"/>
        <c:axId val="263167488"/>
        <c:axId val="261372672"/>
      </c:barChart>
      <c:catAx>
        <c:axId val="26316748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372672"/>
        <c:crosses val="autoZero"/>
        <c:auto val="1"/>
        <c:lblAlgn val="ctr"/>
        <c:lblOffset val="100"/>
        <c:noMultiLvlLbl val="0"/>
      </c:catAx>
      <c:valAx>
        <c:axId val="261372672"/>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3167488"/>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302085276908596"/>
          <c:h val="0.81841522974185188"/>
        </c:manualLayout>
      </c:layout>
      <c:lineChart>
        <c:grouping val="standard"/>
        <c:varyColors val="0"/>
        <c:ser>
          <c:idx val="0"/>
          <c:order val="0"/>
          <c:tx>
            <c:strRef>
              <c:f>C_四区_収支!$B$9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8.2374171313692165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C_四区_収支!$C$9:$Q$9</c:f>
              <c:numCache>
                <c:formatCode>0;"▲ "0</c:formatCode>
                <c:ptCount val="15"/>
                <c:pt idx="0">
                  <c:v>-2.3668489050493475</c:v>
                </c:pt>
                <c:pt idx="1">
                  <c:v>1.6084852396071474</c:v>
                </c:pt>
                <c:pt idx="2">
                  <c:v>2.9231215016023055</c:v>
                </c:pt>
                <c:pt idx="3">
                  <c:v>0.98073522270932578</c:v>
                </c:pt>
                <c:pt idx="4">
                  <c:v>3.3583028918169529</c:v>
                </c:pt>
                <c:pt idx="5">
                  <c:v>4.5214086059477054</c:v>
                </c:pt>
                <c:pt idx="6">
                  <c:v>1.7156884112277968</c:v>
                </c:pt>
                <c:pt idx="7">
                  <c:v>8.4839016362083122</c:v>
                </c:pt>
                <c:pt idx="8">
                  <c:v>9.7484834943352681</c:v>
                </c:pt>
                <c:pt idx="9">
                  <c:v>8.7242510155452813</c:v>
                </c:pt>
                <c:pt idx="10">
                  <c:v>12.042538841774892</c:v>
                </c:pt>
                <c:pt idx="11">
                  <c:v>13.261570049445588</c:v>
                </c:pt>
                <c:pt idx="12">
                  <c:v>14.247799144489946</c:v>
                </c:pt>
                <c:pt idx="13">
                  <c:v>15.096720627255433</c:v>
                </c:pt>
                <c:pt idx="14">
                  <c:v>15.676793503028595</c:v>
                </c:pt>
              </c:numCache>
            </c:numRef>
          </c:val>
          <c:smooth val="0"/>
        </c:ser>
        <c:ser>
          <c:idx val="1"/>
          <c:order val="1"/>
          <c:tx>
            <c:strRef>
              <c:f>C_四区_収支!$B$7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C_四区_収支!$C$7:$Q$7</c:f>
              <c:numCache>
                <c:formatCode>0;"▲ "0</c:formatCode>
                <c:ptCount val="15"/>
                <c:pt idx="0">
                  <c:v>-7.2330289050493466</c:v>
                </c:pt>
                <c:pt idx="1">
                  <c:v>-5.1502247603928479</c:v>
                </c:pt>
                <c:pt idx="2">
                  <c:v>-4.3772584983976959</c:v>
                </c:pt>
                <c:pt idx="3">
                  <c:v>-8.6639747772906759</c:v>
                </c:pt>
                <c:pt idx="4">
                  <c:v>-8.5396871081830472</c:v>
                </c:pt>
                <c:pt idx="5">
                  <c:v>-7.3765913940522934</c:v>
                </c:pt>
                <c:pt idx="6">
                  <c:v>-10.182311588772203</c:v>
                </c:pt>
                <c:pt idx="7">
                  <c:v>-3.4140783637916847</c:v>
                </c:pt>
                <c:pt idx="8">
                  <c:v>-2.1495165056647316</c:v>
                </c:pt>
                <c:pt idx="9">
                  <c:v>-3.1737289844547152</c:v>
                </c:pt>
                <c:pt idx="10">
                  <c:v>0.29686884177489059</c:v>
                </c:pt>
                <c:pt idx="11">
                  <c:v>1.7494400494455862</c:v>
                </c:pt>
                <c:pt idx="12">
                  <c:v>2.9194891444899502</c:v>
                </c:pt>
                <c:pt idx="13">
                  <c:v>3.9193206272554351</c:v>
                </c:pt>
                <c:pt idx="14">
                  <c:v>4.5718435030285844</c:v>
                </c:pt>
              </c:numCache>
            </c:numRef>
          </c:val>
          <c:smooth val="0"/>
        </c:ser>
        <c:dLbls>
          <c:showLegendKey val="0"/>
          <c:showVal val="0"/>
          <c:showCatName val="0"/>
          <c:showSerName val="0"/>
          <c:showPercent val="0"/>
          <c:showBubbleSize val="0"/>
        </c:dLbls>
        <c:marker val="1"/>
        <c:smooth val="0"/>
        <c:axId val="262816256"/>
        <c:axId val="261407872"/>
      </c:lineChart>
      <c:catAx>
        <c:axId val="26281625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407872"/>
        <c:crosses val="autoZero"/>
        <c:auto val="1"/>
        <c:lblAlgn val="ctr"/>
        <c:lblOffset val="100"/>
        <c:noMultiLvlLbl val="0"/>
      </c:catAx>
      <c:valAx>
        <c:axId val="261407872"/>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2816256"/>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9769612131816854E-2"/>
          <c:w val="0.8831308474375954"/>
          <c:h val="0.84283100029163016"/>
        </c:manualLayout>
      </c:layout>
      <c:barChart>
        <c:barDir val="col"/>
        <c:grouping val="clustered"/>
        <c:varyColors val="0"/>
        <c:ser>
          <c:idx val="0"/>
          <c:order val="0"/>
          <c:tx>
            <c:strRef>
              <c:f>C_四区_基金!$B$6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C_四区_基金!$C$6:$Q$6</c:f>
              <c:numCache>
                <c:formatCode>0;"▲ "0</c:formatCode>
                <c:ptCount val="15"/>
                <c:pt idx="0">
                  <c:v>31.359930920851212</c:v>
                </c:pt>
                <c:pt idx="1">
                  <c:v>28.156174110103766</c:v>
                </c:pt>
                <c:pt idx="2">
                  <c:v>25.725383561351471</c:v>
                </c:pt>
                <c:pt idx="3">
                  <c:v>19.007876733706198</c:v>
                </c:pt>
                <c:pt idx="4">
                  <c:v>12.414657575168553</c:v>
                </c:pt>
                <c:pt idx="5">
                  <c:v>6.9845341307616611</c:v>
                </c:pt>
                <c:pt idx="6">
                  <c:v>-1.25130950836514</c:v>
                </c:pt>
                <c:pt idx="7">
                  <c:v>-2.7189199225114233</c:v>
                </c:pt>
                <c:pt idx="8">
                  <c:v>-2.9219684785307534</c:v>
                </c:pt>
                <c:pt idx="9">
                  <c:v>-4.1492295133400665</c:v>
                </c:pt>
                <c:pt idx="10">
                  <c:v>-1.9058927219197741</c:v>
                </c:pt>
                <c:pt idx="11">
                  <c:v>1.7900152771712139</c:v>
                </c:pt>
                <c:pt idx="12">
                  <c:v>5.122832968007847</c:v>
                </c:pt>
                <c:pt idx="13">
                  <c:v>12.137843463731263</c:v>
                </c:pt>
                <c:pt idx="14">
                  <c:v>16.709686966759847</c:v>
                </c:pt>
              </c:numCache>
            </c:numRef>
          </c:val>
        </c:ser>
        <c:ser>
          <c:idx val="1"/>
          <c:order val="1"/>
          <c:tx>
            <c:strRef>
              <c:f>C_四区_基金!$B$11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C_四区_基金!$C$11:$Q$11</c:f>
              <c:numCache>
                <c:formatCode>0;"▲ "0</c:formatCode>
                <c:ptCount val="15"/>
                <c:pt idx="0">
                  <c:v>47.604026136639057</c:v>
                </c:pt>
                <c:pt idx="1">
                  <c:v>51.158979325891607</c:v>
                </c:pt>
                <c:pt idx="2">
                  <c:v>56.028568777139313</c:v>
                </c:pt>
                <c:pt idx="3">
                  <c:v>58.955771949494043</c:v>
                </c:pt>
                <c:pt idx="4">
                  <c:v>64.260542790956393</c:v>
                </c:pt>
                <c:pt idx="5">
                  <c:v>70.728419346549501</c:v>
                </c:pt>
                <c:pt idx="6">
                  <c:v>74.390575707422698</c:v>
                </c:pt>
                <c:pt idx="7">
                  <c:v>84.820945293276409</c:v>
                </c:pt>
                <c:pt idx="8">
                  <c:v>96.51589673725708</c:v>
                </c:pt>
                <c:pt idx="9">
                  <c:v>107.18661570244775</c:v>
                </c:pt>
                <c:pt idx="10">
                  <c:v>121.17562249386803</c:v>
                </c:pt>
                <c:pt idx="11">
                  <c:v>136.38366049295902</c:v>
                </c:pt>
                <c:pt idx="12">
                  <c:v>151.04478818379567</c:v>
                </c:pt>
                <c:pt idx="13">
                  <c:v>169.23719867951908</c:v>
                </c:pt>
                <c:pt idx="14">
                  <c:v>184.91399218254767</c:v>
                </c:pt>
              </c:numCache>
            </c:numRef>
          </c:val>
        </c:ser>
        <c:dLbls>
          <c:showLegendKey val="0"/>
          <c:showVal val="0"/>
          <c:showCatName val="0"/>
          <c:showSerName val="0"/>
          <c:showPercent val="0"/>
          <c:showBubbleSize val="0"/>
        </c:dLbls>
        <c:gapWidth val="80"/>
        <c:axId val="264136192"/>
        <c:axId val="261410176"/>
      </c:barChart>
      <c:catAx>
        <c:axId val="26413619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410176"/>
        <c:crosses val="autoZero"/>
        <c:auto val="1"/>
        <c:lblAlgn val="ctr"/>
        <c:lblOffset val="100"/>
        <c:noMultiLvlLbl val="0"/>
      </c:catAx>
      <c:valAx>
        <c:axId val="261410176"/>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4136192"/>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302138768919051"/>
          <c:h val="0.81841522974185188"/>
        </c:manualLayout>
      </c:layout>
      <c:lineChart>
        <c:grouping val="standard"/>
        <c:varyColors val="0"/>
        <c:ser>
          <c:idx val="0"/>
          <c:order val="0"/>
          <c:tx>
            <c:strRef>
              <c:f>C_五区_収支!$B$9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8.2374171313692165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C_五区_収支!$C$2:$Q$2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C_五区_収支!$C$9:$Q$9</c:f>
              <c:numCache>
                <c:formatCode>0;"▲ "0</c:formatCode>
                <c:ptCount val="15"/>
                <c:pt idx="0">
                  <c:v>-4.2655395037110706</c:v>
                </c:pt>
                <c:pt idx="1">
                  <c:v>2.8987850596071008</c:v>
                </c:pt>
                <c:pt idx="2">
                  <c:v>5.2680351209122156</c:v>
                </c:pt>
                <c:pt idx="3">
                  <c:v>1.7675048413637624</c:v>
                </c:pt>
                <c:pt idx="4">
                  <c:v>6.0523058659248461</c:v>
                </c:pt>
                <c:pt idx="5">
                  <c:v>8.1484644372279007</c:v>
                </c:pt>
                <c:pt idx="6">
                  <c:v>3.0919984676131289</c:v>
                </c:pt>
                <c:pt idx="7">
                  <c:v>15.289660355899613</c:v>
                </c:pt>
                <c:pt idx="8">
                  <c:v>17.56869883211408</c:v>
                </c:pt>
                <c:pt idx="9">
                  <c:v>15.722850985540813</c:v>
                </c:pt>
                <c:pt idx="10">
                  <c:v>21.703052213139479</c:v>
                </c:pt>
                <c:pt idx="11">
                  <c:v>23.899976534133632</c:v>
                </c:pt>
                <c:pt idx="12">
                  <c:v>25.677383428076659</c:v>
                </c:pt>
                <c:pt idx="13">
                  <c:v>27.207274139048039</c:v>
                </c:pt>
                <c:pt idx="14">
                  <c:v>28.252669153797257</c:v>
                </c:pt>
              </c:numCache>
            </c:numRef>
          </c:val>
          <c:smooth val="0"/>
        </c:ser>
        <c:ser>
          <c:idx val="1"/>
          <c:order val="1"/>
          <c:tx>
            <c:strRef>
              <c:f>C_五区_収支!$B$7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C_五区_収支!$C$2:$Q$2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C_五区_収支!$C$7:$Q$7</c:f>
              <c:numCache>
                <c:formatCode>0;"▲ "0</c:formatCode>
                <c:ptCount val="15"/>
                <c:pt idx="0">
                  <c:v>-13.035339503711072</c:v>
                </c:pt>
                <c:pt idx="1">
                  <c:v>-9.2817249403929001</c:v>
                </c:pt>
                <c:pt idx="2">
                  <c:v>-7.888724879087782</c:v>
                </c:pt>
                <c:pt idx="3">
                  <c:v>-15.614185158636236</c:v>
                </c:pt>
                <c:pt idx="4">
                  <c:v>-15.390234134075154</c:v>
                </c:pt>
                <c:pt idx="5">
                  <c:v>-13.294075562772097</c:v>
                </c:pt>
                <c:pt idx="6">
                  <c:v>-18.350541532386874</c:v>
                </c:pt>
                <c:pt idx="7">
                  <c:v>-6.1528796441003868</c:v>
                </c:pt>
                <c:pt idx="8">
                  <c:v>-3.8738411678859181</c:v>
                </c:pt>
                <c:pt idx="9">
                  <c:v>-5.7196990144591835</c:v>
                </c:pt>
                <c:pt idx="10">
                  <c:v>0.53502221313947285</c:v>
                </c:pt>
                <c:pt idx="11">
                  <c:v>3.1528665341336364</c:v>
                </c:pt>
                <c:pt idx="12">
                  <c:v>5.2615234280766661</c:v>
                </c:pt>
                <c:pt idx="13">
                  <c:v>7.0634041390480391</c:v>
                </c:pt>
                <c:pt idx="14">
                  <c:v>8.2393691537972504</c:v>
                </c:pt>
              </c:numCache>
            </c:numRef>
          </c:val>
          <c:smooth val="0"/>
        </c:ser>
        <c:dLbls>
          <c:showLegendKey val="0"/>
          <c:showVal val="0"/>
          <c:showCatName val="0"/>
          <c:showSerName val="0"/>
          <c:showPercent val="0"/>
          <c:showBubbleSize val="0"/>
        </c:dLbls>
        <c:marker val="1"/>
        <c:smooth val="0"/>
        <c:axId val="263731712"/>
        <c:axId val="261412480"/>
      </c:lineChart>
      <c:catAx>
        <c:axId val="26373171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412480"/>
        <c:crosses val="autoZero"/>
        <c:auto val="1"/>
        <c:lblAlgn val="ctr"/>
        <c:lblOffset val="100"/>
        <c:noMultiLvlLbl val="0"/>
      </c:catAx>
      <c:valAx>
        <c:axId val="261412480"/>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3731712"/>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9769612131816854E-2"/>
          <c:w val="0.8831308474375954"/>
          <c:h val="0.84283100029163016"/>
        </c:manualLayout>
      </c:layout>
      <c:barChart>
        <c:barDir val="col"/>
        <c:grouping val="clustered"/>
        <c:varyColors val="0"/>
        <c:ser>
          <c:idx val="0"/>
          <c:order val="0"/>
          <c:tx>
            <c:strRef>
              <c:f>C_五区_基金!$B$6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C_五区_基金!$C$2:$Q$2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C_五区_基金!$C$6:$Q$6</c:f>
              <c:numCache>
                <c:formatCode>0;"▲ "0</c:formatCode>
                <c:ptCount val="15"/>
                <c:pt idx="0">
                  <c:v>56.516845263274959</c:v>
                </c:pt>
                <c:pt idx="1">
                  <c:v>50.743042469498462</c:v>
                </c:pt>
                <c:pt idx="2">
                  <c:v>46.362239737027082</c:v>
                </c:pt>
                <c:pt idx="3">
                  <c:v>34.255976725007244</c:v>
                </c:pt>
                <c:pt idx="4">
                  <c:v>22.373664737548488</c:v>
                </c:pt>
                <c:pt idx="5">
                  <c:v>12.587511321392789</c:v>
                </c:pt>
                <c:pt idx="6">
                  <c:v>-2.2551080643776871</c:v>
                </c:pt>
                <c:pt idx="7">
                  <c:v>-4.9000655618616769</c:v>
                </c:pt>
                <c:pt idx="8">
                  <c:v>-5.2659845831311962</c:v>
                </c:pt>
                <c:pt idx="9">
                  <c:v>-7.4777614509739827</c:v>
                </c:pt>
                <c:pt idx="10">
                  <c:v>-3.434817091218112</c:v>
                </c:pt>
                <c:pt idx="11">
                  <c:v>3.2259715895319223</c:v>
                </c:pt>
                <c:pt idx="12">
                  <c:v>9.2323952158483955</c:v>
                </c:pt>
                <c:pt idx="13">
                  <c:v>21.874847831206125</c:v>
                </c:pt>
                <c:pt idx="14">
                  <c:v>30.114216985003374</c:v>
                </c:pt>
              </c:numCache>
            </c:numRef>
          </c:val>
        </c:ser>
        <c:ser>
          <c:idx val="1"/>
          <c:order val="1"/>
          <c:tx>
            <c:strRef>
              <c:f>C_五区_基金!$B$11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C_五区_基金!$C$2:$Q$2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C_五区_基金!$C$11:$Q$11</c:f>
              <c:numCache>
                <c:formatCode>0;"▲ "0</c:formatCode>
                <c:ptCount val="15"/>
                <c:pt idx="0">
                  <c:v>85.79191008156134</c:v>
                </c:pt>
                <c:pt idx="1">
                  <c:v>92.198617287784842</c:v>
                </c:pt>
                <c:pt idx="2">
                  <c:v>100.97457455531345</c:v>
                </c:pt>
                <c:pt idx="3">
                  <c:v>106.25000154329361</c:v>
                </c:pt>
                <c:pt idx="4">
                  <c:v>115.81022955583485</c:v>
                </c:pt>
                <c:pt idx="5">
                  <c:v>127.46661613967915</c:v>
                </c:pt>
                <c:pt idx="6">
                  <c:v>134.06653675390868</c:v>
                </c:pt>
                <c:pt idx="7">
                  <c:v>152.86411925642471</c:v>
                </c:pt>
                <c:pt idx="8">
                  <c:v>173.9407402351552</c:v>
                </c:pt>
                <c:pt idx="9">
                  <c:v>193.17151336731243</c:v>
                </c:pt>
                <c:pt idx="10">
                  <c:v>218.38248772706831</c:v>
                </c:pt>
                <c:pt idx="11">
                  <c:v>245.79038640781835</c:v>
                </c:pt>
                <c:pt idx="12">
                  <c:v>272.21267003413482</c:v>
                </c:pt>
                <c:pt idx="13">
                  <c:v>304.99899264949255</c:v>
                </c:pt>
                <c:pt idx="14">
                  <c:v>333.25166180328984</c:v>
                </c:pt>
              </c:numCache>
            </c:numRef>
          </c:val>
        </c:ser>
        <c:dLbls>
          <c:showLegendKey val="0"/>
          <c:showVal val="0"/>
          <c:showCatName val="0"/>
          <c:showSerName val="0"/>
          <c:showPercent val="0"/>
          <c:showBubbleSize val="0"/>
        </c:dLbls>
        <c:gapWidth val="80"/>
        <c:axId val="264945152"/>
        <c:axId val="261382144"/>
      </c:barChart>
      <c:catAx>
        <c:axId val="26494515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1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382144"/>
        <c:crosses val="autoZero"/>
        <c:auto val="1"/>
        <c:lblAlgn val="ctr"/>
        <c:lblOffset val="100"/>
        <c:noMultiLvlLbl val="0"/>
      </c:catAx>
      <c:valAx>
        <c:axId val="261382144"/>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4945152"/>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C_六区_収支!$B$9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242115889359984E-2"/>
                  <c:y val="-7.021611660244604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C_六区_収支!$C$2:$Q$2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C_六区_収支!$C$9:$Q$9</c:f>
              <c:numCache>
                <c:formatCode>0;"▲ "0</c:formatCode>
                <c:ptCount val="15"/>
                <c:pt idx="0">
                  <c:v>-4.9186410175784427</c:v>
                </c:pt>
                <c:pt idx="1">
                  <c:v>3.3426308451788778</c:v>
                </c:pt>
                <c:pt idx="2">
                  <c:v>6.0746255891576837</c:v>
                </c:pt>
                <c:pt idx="3">
                  <c:v>2.0381246329895042</c:v>
                </c:pt>
                <c:pt idx="4">
                  <c:v>6.9789856731538364</c:v>
                </c:pt>
                <c:pt idx="5">
                  <c:v>9.3960782684805508</c:v>
                </c:pt>
                <c:pt idx="6">
                  <c:v>3.565430664266886</c:v>
                </c:pt>
                <c:pt idx="7">
                  <c:v>17.630676150420328</c:v>
                </c:pt>
                <c:pt idx="8">
                  <c:v>20.258669415144333</c:v>
                </c:pt>
                <c:pt idx="9">
                  <c:v>18.130191968686002</c:v>
                </c:pt>
                <c:pt idx="10">
                  <c:v>25.026031928405835</c:v>
                </c:pt>
                <c:pt idx="11">
                  <c:v>27.559342640852755</c:v>
                </c:pt>
                <c:pt idx="12">
                  <c:v>29.608883012710649</c:v>
                </c:pt>
                <c:pt idx="13">
                  <c:v>31.373007276121058</c:v>
                </c:pt>
                <c:pt idx="14">
                  <c:v>32.578470967946679</c:v>
                </c:pt>
              </c:numCache>
            </c:numRef>
          </c:val>
          <c:smooth val="0"/>
        </c:ser>
        <c:ser>
          <c:idx val="1"/>
          <c:order val="1"/>
          <c:tx>
            <c:strRef>
              <c:f>C_六区_収支!$B$7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C_六区_収支!$C$2:$Q$2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C_六区_収支!$C$7:$Q$7</c:f>
              <c:numCache>
                <c:formatCode>0;"▲ "0</c:formatCode>
                <c:ptCount val="15"/>
                <c:pt idx="0">
                  <c:v>-15.031201017578445</c:v>
                </c:pt>
                <c:pt idx="1">
                  <c:v>-10.702849154821111</c:v>
                </c:pt>
                <c:pt idx="2">
                  <c:v>-9.0965844108423166</c:v>
                </c:pt>
                <c:pt idx="3">
                  <c:v>-18.004895367010491</c:v>
                </c:pt>
                <c:pt idx="4">
                  <c:v>-17.746654326846166</c:v>
                </c:pt>
                <c:pt idx="5">
                  <c:v>-15.329551731519455</c:v>
                </c:pt>
                <c:pt idx="6">
                  <c:v>-21.160209335733114</c:v>
                </c:pt>
                <c:pt idx="7">
                  <c:v>-7.0949638495796616</c:v>
                </c:pt>
                <c:pt idx="8">
                  <c:v>-4.4669705848556749</c:v>
                </c:pt>
                <c:pt idx="9">
                  <c:v>-6.595448031314004</c:v>
                </c:pt>
                <c:pt idx="10">
                  <c:v>0.61693192840583855</c:v>
                </c:pt>
                <c:pt idx="11">
                  <c:v>3.6356126408527594</c:v>
                </c:pt>
                <c:pt idx="12">
                  <c:v>6.0671130127106494</c:v>
                </c:pt>
                <c:pt idx="13">
                  <c:v>8.1448772761210595</c:v>
                </c:pt>
                <c:pt idx="14">
                  <c:v>9.50092096794668</c:v>
                </c:pt>
              </c:numCache>
            </c:numRef>
          </c:val>
          <c:smooth val="0"/>
        </c:ser>
        <c:dLbls>
          <c:showLegendKey val="0"/>
          <c:showVal val="0"/>
          <c:showCatName val="0"/>
          <c:showSerName val="0"/>
          <c:showPercent val="0"/>
          <c:showBubbleSize val="0"/>
        </c:dLbls>
        <c:marker val="1"/>
        <c:smooth val="0"/>
        <c:axId val="264577536"/>
        <c:axId val="261384448"/>
      </c:lineChart>
      <c:catAx>
        <c:axId val="26457753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384448"/>
        <c:crosses val="autoZero"/>
        <c:auto val="1"/>
        <c:lblAlgn val="ctr"/>
        <c:lblOffset val="100"/>
        <c:noMultiLvlLbl val="0"/>
      </c:catAx>
      <c:valAx>
        <c:axId val="261384448"/>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4577536"/>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837278400491148E-2"/>
          <c:y val="4.9769734007129703E-2"/>
          <c:w val="0.88738914479579389"/>
          <c:h val="0.84283100029163016"/>
        </c:manualLayout>
      </c:layout>
      <c:barChart>
        <c:barDir val="col"/>
        <c:grouping val="clustered"/>
        <c:varyColors val="0"/>
        <c:ser>
          <c:idx val="0"/>
          <c:order val="0"/>
          <c:tx>
            <c:strRef>
              <c:f>C_六区_基金!$B$6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C_六区_基金!$C$2:$Q$2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C_六区_基金!$C$6:$Q$6</c:f>
              <c:numCache>
                <c:formatCode>0;"▲ "0</c:formatCode>
                <c:ptCount val="15"/>
                <c:pt idx="0">
                  <c:v>65.170207100417613</c:v>
                </c:pt>
                <c:pt idx="1">
                  <c:v>58.51238250764996</c:v>
                </c:pt>
                <c:pt idx="2">
                  <c:v>53.46082265886109</c:v>
                </c:pt>
                <c:pt idx="3">
                  <c:v>39.500951853904056</c:v>
                </c:pt>
                <c:pt idx="4">
                  <c:v>25.799322089111342</c:v>
                </c:pt>
                <c:pt idx="5">
                  <c:v>14.51479491964534</c:v>
                </c:pt>
                <c:pt idx="6">
                  <c:v>-2.6003898540343222</c:v>
                </c:pt>
                <c:pt idx="7">
                  <c:v>-5.6503291415605315</c:v>
                </c:pt>
                <c:pt idx="8">
                  <c:v>-6.0722751643627539</c:v>
                </c:pt>
                <c:pt idx="9">
                  <c:v>-8.6226986336233047</c:v>
                </c:pt>
                <c:pt idx="10">
                  <c:v>-3.9607421431640137</c:v>
                </c:pt>
                <c:pt idx="11">
                  <c:v>3.719895059742198</c:v>
                </c:pt>
                <c:pt idx="12">
                  <c:v>10.645960886176169</c:v>
                </c:pt>
                <c:pt idx="13">
                  <c:v>25.224101837013382</c:v>
                </c:pt>
                <c:pt idx="14">
                  <c:v>34.725022804960062</c:v>
                </c:pt>
              </c:numCache>
            </c:numRef>
          </c:val>
        </c:ser>
        <c:ser>
          <c:idx val="1"/>
          <c:order val="1"/>
          <c:tx>
            <c:strRef>
              <c:f>C_六区_基金!$B$11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C_六区_基金!$C$2:$Q$2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C_六区_基金!$C$11:$Q$11</c:f>
              <c:numCache>
                <c:formatCode>0;"▲ "0</c:formatCode>
                <c:ptCount val="15"/>
                <c:pt idx="0">
                  <c:v>98.927619059684645</c:v>
                </c:pt>
                <c:pt idx="1">
                  <c:v>106.31527446691697</c:v>
                </c:pt>
                <c:pt idx="2">
                  <c:v>116.43492461812811</c:v>
                </c:pt>
                <c:pt idx="3">
                  <c:v>122.51807381317107</c:v>
                </c:pt>
                <c:pt idx="4">
                  <c:v>133.54208404837834</c:v>
                </c:pt>
                <c:pt idx="5">
                  <c:v>146.98318687891233</c:v>
                </c:pt>
                <c:pt idx="6">
                  <c:v>154.59364210523268</c:v>
                </c:pt>
                <c:pt idx="7">
                  <c:v>176.26934281770644</c:v>
                </c:pt>
                <c:pt idx="8">
                  <c:v>200.57303679490423</c:v>
                </c:pt>
                <c:pt idx="9">
                  <c:v>222.74825332564367</c:v>
                </c:pt>
                <c:pt idx="10">
                  <c:v>251.81930981610296</c:v>
                </c:pt>
                <c:pt idx="11">
                  <c:v>283.42367701900918</c:v>
                </c:pt>
                <c:pt idx="12">
                  <c:v>313.89151284544312</c:v>
                </c:pt>
                <c:pt idx="13">
                  <c:v>351.69778379628031</c:v>
                </c:pt>
                <c:pt idx="14">
                  <c:v>384.27625476422696</c:v>
                </c:pt>
              </c:numCache>
            </c:numRef>
          </c:val>
        </c:ser>
        <c:dLbls>
          <c:showLegendKey val="0"/>
          <c:showVal val="0"/>
          <c:showCatName val="0"/>
          <c:showSerName val="0"/>
          <c:showPercent val="0"/>
          <c:showBubbleSize val="0"/>
        </c:dLbls>
        <c:gapWidth val="80"/>
        <c:axId val="265934336"/>
        <c:axId val="261386752"/>
      </c:barChart>
      <c:catAx>
        <c:axId val="26593433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386752"/>
        <c:crosses val="autoZero"/>
        <c:auto val="1"/>
        <c:lblAlgn val="ctr"/>
        <c:lblOffset val="100"/>
        <c:noMultiLvlLbl val="0"/>
      </c:catAx>
      <c:valAx>
        <c:axId val="261386752"/>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low"/>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5934336"/>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805882329204012E-2"/>
          <c:y val="6.4622744941692414E-2"/>
          <c:w val="0.92729700440342966"/>
          <c:h val="0.81841522974185188"/>
        </c:manualLayout>
      </c:layout>
      <c:lineChart>
        <c:grouping val="standard"/>
        <c:varyColors val="0"/>
        <c:ser>
          <c:idx val="0"/>
          <c:order val="0"/>
          <c:tx>
            <c:strRef>
              <c:f>D_一区_収支!$B$9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242115889359984E-2"/>
                  <c:y val="-7.56540084388185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D_一区_収支!$C$9:$Q$9</c:f>
              <c:numCache>
                <c:formatCode>0;"▲ "0</c:formatCode>
                <c:ptCount val="15"/>
                <c:pt idx="0">
                  <c:v>-5.2592565829362083</c:v>
                </c:pt>
                <c:pt idx="1">
                  <c:v>0.52412681117696813</c:v>
                </c:pt>
                <c:pt idx="2">
                  <c:v>2.8509821629221932</c:v>
                </c:pt>
                <c:pt idx="3">
                  <c:v>0.80232207135895628</c:v>
                </c:pt>
                <c:pt idx="4">
                  <c:v>4.3788416373072305</c:v>
                </c:pt>
                <c:pt idx="5">
                  <c:v>5.7814807036612947</c:v>
                </c:pt>
                <c:pt idx="6">
                  <c:v>1.588033749770938</c:v>
                </c:pt>
                <c:pt idx="7">
                  <c:v>11.148566307513912</c:v>
                </c:pt>
                <c:pt idx="8">
                  <c:v>12.727761790511652</c:v>
                </c:pt>
                <c:pt idx="9">
                  <c:v>11.687338368159311</c:v>
                </c:pt>
                <c:pt idx="10">
                  <c:v>16.058369769295247</c:v>
                </c:pt>
                <c:pt idx="11">
                  <c:v>18.065259353984686</c:v>
                </c:pt>
                <c:pt idx="12">
                  <c:v>19.719712491250505</c:v>
                </c:pt>
                <c:pt idx="13">
                  <c:v>21.159205466625586</c:v>
                </c:pt>
                <c:pt idx="14">
                  <c:v>21.787037749594447</c:v>
                </c:pt>
              </c:numCache>
            </c:numRef>
          </c:val>
          <c:smooth val="0"/>
        </c:ser>
        <c:ser>
          <c:idx val="1"/>
          <c:order val="1"/>
          <c:tx>
            <c:strRef>
              <c:f>D_一区_収支!$B$7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D_一区_収支!$C$7:$Q$7</c:f>
              <c:numCache>
                <c:formatCode>0;"▲ "0</c:formatCode>
                <c:ptCount val="15"/>
                <c:pt idx="0">
                  <c:v>-12.365116582936206</c:v>
                </c:pt>
                <c:pt idx="1">
                  <c:v>-9.3453031888230296</c:v>
                </c:pt>
                <c:pt idx="2">
                  <c:v>-7.8094578370778081</c:v>
                </c:pt>
                <c:pt idx="3">
                  <c:v>-13.28142792864104</c:v>
                </c:pt>
                <c:pt idx="4">
                  <c:v>-12.995268362692768</c:v>
                </c:pt>
                <c:pt idx="5">
                  <c:v>-11.592639296338699</c:v>
                </c:pt>
                <c:pt idx="6">
                  <c:v>-15.786086250229062</c:v>
                </c:pt>
                <c:pt idx="7">
                  <c:v>-5.9160636924860874</c:v>
                </c:pt>
                <c:pt idx="8">
                  <c:v>-4.0694382094883483</c:v>
                </c:pt>
                <c:pt idx="9">
                  <c:v>-5.4321316318406918</c:v>
                </c:pt>
                <c:pt idx="10">
                  <c:v>-0.25946023070475022</c:v>
                </c:pt>
                <c:pt idx="11">
                  <c:v>1.9962893539846913</c:v>
                </c:pt>
                <c:pt idx="12">
                  <c:v>3.8361324912504973</c:v>
                </c:pt>
                <c:pt idx="13">
                  <c:v>5.4107954666255829</c:v>
                </c:pt>
                <c:pt idx="14">
                  <c:v>6.2456577495944412</c:v>
                </c:pt>
              </c:numCache>
            </c:numRef>
          </c:val>
          <c:smooth val="0"/>
        </c:ser>
        <c:dLbls>
          <c:showLegendKey val="0"/>
          <c:showVal val="0"/>
          <c:showCatName val="0"/>
          <c:showSerName val="0"/>
          <c:showPercent val="0"/>
          <c:showBubbleSize val="0"/>
        </c:dLbls>
        <c:marker val="1"/>
        <c:smooth val="0"/>
        <c:axId val="265947136"/>
        <c:axId val="261389056"/>
      </c:lineChart>
      <c:catAx>
        <c:axId val="26594713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389056"/>
        <c:crosses val="autoZero"/>
        <c:auto val="1"/>
        <c:lblAlgn val="ctr"/>
        <c:lblOffset val="100"/>
        <c:noMultiLvlLbl val="0"/>
      </c:catAx>
      <c:valAx>
        <c:axId val="261389056"/>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5947136"/>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A_二区_収支!$B$9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3886360358801359E-2"/>
                  <c:y val="-6.7215189873417722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A_二区_収支!$C$2:$Q$2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A_二区_収支!$C$9:$Q$9</c:f>
              <c:numCache>
                <c:formatCode>0;"▲ "0</c:formatCode>
                <c:ptCount val="15"/>
                <c:pt idx="0">
                  <c:v>7.6080374838764273</c:v>
                </c:pt>
                <c:pt idx="1">
                  <c:v>14.066687036547886</c:v>
                </c:pt>
                <c:pt idx="2">
                  <c:v>15.553061865761087</c:v>
                </c:pt>
                <c:pt idx="3">
                  <c:v>11.629454871576796</c:v>
                </c:pt>
                <c:pt idx="4">
                  <c:v>15.265886026739336</c:v>
                </c:pt>
                <c:pt idx="5">
                  <c:v>17.702480059040965</c:v>
                </c:pt>
                <c:pt idx="6">
                  <c:v>13.614696159729828</c:v>
                </c:pt>
                <c:pt idx="7">
                  <c:v>24.597636589241962</c:v>
                </c:pt>
                <c:pt idx="8">
                  <c:v>26.099458785752116</c:v>
                </c:pt>
                <c:pt idx="9">
                  <c:v>25.049074826817233</c:v>
                </c:pt>
                <c:pt idx="10">
                  <c:v>31.939814319024812</c:v>
                </c:pt>
                <c:pt idx="11">
                  <c:v>35.781137827066352</c:v>
                </c:pt>
                <c:pt idx="12">
                  <c:v>38.96681343199981</c:v>
                </c:pt>
                <c:pt idx="13">
                  <c:v>41.623325413064016</c:v>
                </c:pt>
                <c:pt idx="14">
                  <c:v>43.413287133913492</c:v>
                </c:pt>
              </c:numCache>
            </c:numRef>
          </c:val>
          <c:smooth val="0"/>
        </c:ser>
        <c:ser>
          <c:idx val="1"/>
          <c:order val="1"/>
          <c:tx>
            <c:strRef>
              <c:f>A_二区_収支!$B$7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A_二区_収支!$C$7:$Q$7</c:f>
              <c:numCache>
                <c:formatCode>0;"▲ "0</c:formatCode>
                <c:ptCount val="15"/>
                <c:pt idx="0">
                  <c:v>-0.2230725161235716</c:v>
                </c:pt>
                <c:pt idx="1">
                  <c:v>3.1899470365478839</c:v>
                </c:pt>
                <c:pt idx="2">
                  <c:v>3.8045718657610896</c:v>
                </c:pt>
                <c:pt idx="3">
                  <c:v>-3.8917351284232069</c:v>
                </c:pt>
                <c:pt idx="4">
                  <c:v>-3.8814939732606648</c:v>
                </c:pt>
                <c:pt idx="5">
                  <c:v>-1.4448999409590355</c:v>
                </c:pt>
                <c:pt idx="6">
                  <c:v>-5.532683840270173</c:v>
                </c:pt>
                <c:pt idx="7">
                  <c:v>5.5212665892419572</c:v>
                </c:pt>
                <c:pt idx="8">
                  <c:v>7.7219187857521163</c:v>
                </c:pt>
                <c:pt idx="9">
                  <c:v>5.9590048268172353</c:v>
                </c:pt>
                <c:pt idx="10">
                  <c:v>11.728104319024812</c:v>
                </c:pt>
                <c:pt idx="11">
                  <c:v>13.927277827066348</c:v>
                </c:pt>
                <c:pt idx="12">
                  <c:v>15.759683431999804</c:v>
                </c:pt>
                <c:pt idx="13">
                  <c:v>17.332785413064009</c:v>
                </c:pt>
                <c:pt idx="14">
                  <c:v>18.857957133913491</c:v>
                </c:pt>
              </c:numCache>
            </c:numRef>
          </c:val>
          <c:smooth val="0"/>
        </c:ser>
        <c:dLbls>
          <c:showLegendKey val="0"/>
          <c:showVal val="0"/>
          <c:showCatName val="0"/>
          <c:showSerName val="0"/>
          <c:showPercent val="0"/>
          <c:showBubbleSize val="0"/>
        </c:dLbls>
        <c:marker val="1"/>
        <c:smooth val="0"/>
        <c:axId val="156482048"/>
        <c:axId val="108034240"/>
      </c:lineChart>
      <c:catAx>
        <c:axId val="15648204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08034240"/>
        <c:crosses val="autoZero"/>
        <c:auto val="1"/>
        <c:lblAlgn val="ctr"/>
        <c:lblOffset val="100"/>
        <c:noMultiLvlLbl val="0"/>
      </c:catAx>
      <c:valAx>
        <c:axId val="108034240"/>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56482048"/>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19006258971603E-2"/>
          <c:y val="4.9769612131816854E-2"/>
          <c:w val="0.8888174055380107"/>
          <c:h val="0.82533168075696994"/>
        </c:manualLayout>
      </c:layout>
      <c:barChart>
        <c:barDir val="col"/>
        <c:grouping val="clustered"/>
        <c:varyColors val="0"/>
        <c:ser>
          <c:idx val="0"/>
          <c:order val="0"/>
          <c:tx>
            <c:strRef>
              <c:f>D_一区_基金!$B$6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D_一区_基金!$C$6:$Q$6</c:f>
              <c:numCache>
                <c:formatCode>0;"▲ "0</c:formatCode>
                <c:ptCount val="15"/>
                <c:pt idx="0">
                  <c:v>42.328694712676132</c:v>
                </c:pt>
                <c:pt idx="1">
                  <c:v>35.825733515051375</c:v>
                </c:pt>
                <c:pt idx="2">
                  <c:v>30.858617669171842</c:v>
                </c:pt>
                <c:pt idx="3">
                  <c:v>20.419531731729077</c:v>
                </c:pt>
                <c:pt idx="4">
                  <c:v>10.266605360234584</c:v>
                </c:pt>
                <c:pt idx="5">
                  <c:v>1.5163080550941594</c:v>
                </c:pt>
                <c:pt idx="6">
                  <c:v>-11.427436203936628</c:v>
                </c:pt>
                <c:pt idx="7">
                  <c:v>-14.501157905224439</c:v>
                </c:pt>
                <c:pt idx="8">
                  <c:v>-15.72825412351451</c:v>
                </c:pt>
                <c:pt idx="9">
                  <c:v>-18.318043764156926</c:v>
                </c:pt>
                <c:pt idx="10">
                  <c:v>-15.735162003663401</c:v>
                </c:pt>
                <c:pt idx="11">
                  <c:v>-10.896530658480435</c:v>
                </c:pt>
                <c:pt idx="12">
                  <c:v>-6.4568325736345509</c:v>
                </c:pt>
                <c:pt idx="13">
                  <c:v>3.4744633751472191</c:v>
                </c:pt>
                <c:pt idx="14">
                  <c:v>9.7201211247416595</c:v>
                </c:pt>
              </c:numCache>
            </c:numRef>
          </c:val>
        </c:ser>
        <c:ser>
          <c:idx val="1"/>
          <c:order val="1"/>
          <c:tx>
            <c:strRef>
              <c:f>D_一区_基金!$B$11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D_一区_基金!$C$2:$Q$2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D_一区_基金!$C$11:$Q$11</c:f>
              <c:numCache>
                <c:formatCode>0;"▲ "0</c:formatCode>
                <c:ptCount val="15"/>
                <c:pt idx="0">
                  <c:v>66.049226531967633</c:v>
                </c:pt>
                <c:pt idx="1">
                  <c:v>69.415695334342885</c:v>
                </c:pt>
                <c:pt idx="2">
                  <c:v>75.10901948846336</c:v>
                </c:pt>
                <c:pt idx="3">
                  <c:v>78.7536835510206</c:v>
                </c:pt>
                <c:pt idx="4">
                  <c:v>85.974867179526115</c:v>
                </c:pt>
                <c:pt idx="5">
                  <c:v>94.598689874385684</c:v>
                </c:pt>
                <c:pt idx="6">
                  <c:v>99.029065615354909</c:v>
                </c:pt>
                <c:pt idx="7">
                  <c:v>113.01997391406711</c:v>
                </c:pt>
                <c:pt idx="8">
                  <c:v>128.59007769577704</c:v>
                </c:pt>
                <c:pt idx="9">
                  <c:v>143.11975805513464</c:v>
                </c:pt>
                <c:pt idx="10">
                  <c:v>162.02046981562816</c:v>
                </c:pt>
                <c:pt idx="11">
                  <c:v>182.92807116081113</c:v>
                </c:pt>
                <c:pt idx="12">
                  <c:v>203.25134924565702</c:v>
                </c:pt>
                <c:pt idx="13">
                  <c:v>228.93105519443881</c:v>
                </c:pt>
                <c:pt idx="14">
                  <c:v>250.71809294403326</c:v>
                </c:pt>
              </c:numCache>
            </c:numRef>
          </c:val>
        </c:ser>
        <c:dLbls>
          <c:showLegendKey val="0"/>
          <c:showVal val="0"/>
          <c:showCatName val="0"/>
          <c:showSerName val="0"/>
          <c:showPercent val="0"/>
          <c:showBubbleSize val="0"/>
        </c:dLbls>
        <c:gapWidth val="80"/>
        <c:axId val="266723328"/>
        <c:axId val="261833856"/>
      </c:barChart>
      <c:catAx>
        <c:axId val="26672332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833856"/>
        <c:crosses val="autoZero"/>
        <c:auto val="1"/>
        <c:lblAlgn val="ctr"/>
        <c:lblOffset val="100"/>
        <c:noMultiLvlLbl val="0"/>
      </c:catAx>
      <c:valAx>
        <c:axId val="261833856"/>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6723328"/>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301860565145433"/>
          <c:h val="0.81841522974185188"/>
        </c:manualLayout>
      </c:layout>
      <c:lineChart>
        <c:grouping val="standard"/>
        <c:varyColors val="0"/>
        <c:ser>
          <c:idx val="0"/>
          <c:order val="0"/>
          <c:tx>
            <c:strRef>
              <c:f>D_二区_収支!$B$9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1.9490755963196962E-2"/>
                  <c:y val="-7.987341772151898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D_二区_収支!$C$2:$Q$2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D_二区_収支!$C$9:$Q$9</c:f>
              <c:numCache>
                <c:formatCode>0;"▲ "0</c:formatCode>
                <c:ptCount val="15"/>
                <c:pt idx="0">
                  <c:v>-4.6155922451456854</c:v>
                </c:pt>
                <c:pt idx="1">
                  <c:v>0.45998263085778035</c:v>
                </c:pt>
                <c:pt idx="2">
                  <c:v>2.5020481431980315</c:v>
                </c:pt>
                <c:pt idx="3">
                  <c:v>0.70411630652661827</c:v>
                </c:pt>
                <c:pt idx="4">
                  <c:v>3.8429210065295507</c:v>
                </c:pt>
                <c:pt idx="5">
                  <c:v>5.0738873555746498</c:v>
                </c:pt>
                <c:pt idx="6">
                  <c:v>1.3936708406628617</c:v>
                </c:pt>
                <c:pt idx="7">
                  <c:v>11.646402178519423</c:v>
                </c:pt>
                <c:pt idx="8">
                  <c:v>14.641656903832187</c:v>
                </c:pt>
                <c:pt idx="9">
                  <c:v>11.789276807132506</c:v>
                </c:pt>
                <c:pt idx="10">
                  <c:v>20.449251674469878</c:v>
                </c:pt>
                <c:pt idx="11">
                  <c:v>23.708054866014251</c:v>
                </c:pt>
                <c:pt idx="12">
                  <c:v>26.275671347825593</c:v>
                </c:pt>
                <c:pt idx="13">
                  <c:v>28.352330813575897</c:v>
                </c:pt>
                <c:pt idx="14">
                  <c:v>30.149135010164517</c:v>
                </c:pt>
              </c:numCache>
            </c:numRef>
          </c:val>
          <c:smooth val="0"/>
        </c:ser>
        <c:ser>
          <c:idx val="1"/>
          <c:order val="1"/>
          <c:tx>
            <c:strRef>
              <c:f>D_二区_収支!$B$7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D_二区_収支!$C$2:$Q$2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D_二区_収支!$C$7:$Q$7</c:f>
              <c:numCache>
                <c:formatCode>0;"▲ "0</c:formatCode>
                <c:ptCount val="15"/>
                <c:pt idx="0">
                  <c:v>-10.851762245145686</c:v>
                </c:pt>
                <c:pt idx="1">
                  <c:v>-8.2015273691422195</c:v>
                </c:pt>
                <c:pt idx="2">
                  <c:v>-6.8536718568019683</c:v>
                </c:pt>
                <c:pt idx="3">
                  <c:v>-11.655933693473381</c:v>
                </c:pt>
                <c:pt idx="4">
                  <c:v>-11.404788993470451</c:v>
                </c:pt>
                <c:pt idx="5">
                  <c:v>-10.173832644425353</c:v>
                </c:pt>
                <c:pt idx="6">
                  <c:v>-13.854039159337137</c:v>
                </c:pt>
                <c:pt idx="7">
                  <c:v>-5.1919978214805775</c:v>
                </c:pt>
                <c:pt idx="8">
                  <c:v>-3.5713930961678111</c:v>
                </c:pt>
                <c:pt idx="9">
                  <c:v>-4.767293192867494</c:v>
                </c:pt>
                <c:pt idx="10">
                  <c:v>-0.22770832553011822</c:v>
                </c:pt>
                <c:pt idx="11">
                  <c:v>1.7519648660142524</c:v>
                </c:pt>
                <c:pt idx="12">
                  <c:v>3.3666313478255931</c:v>
                </c:pt>
                <c:pt idx="13">
                  <c:v>4.7485708135758911</c:v>
                </c:pt>
                <c:pt idx="14">
                  <c:v>5.481255010164511</c:v>
                </c:pt>
              </c:numCache>
            </c:numRef>
          </c:val>
          <c:smooth val="0"/>
        </c:ser>
        <c:dLbls>
          <c:showLegendKey val="0"/>
          <c:showVal val="0"/>
          <c:showCatName val="0"/>
          <c:showSerName val="0"/>
          <c:showPercent val="0"/>
          <c:showBubbleSize val="0"/>
        </c:dLbls>
        <c:marker val="1"/>
        <c:smooth val="0"/>
        <c:axId val="266753536"/>
        <c:axId val="261836160"/>
      </c:lineChart>
      <c:catAx>
        <c:axId val="26675353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836160"/>
        <c:crosses val="autoZero"/>
        <c:auto val="1"/>
        <c:lblAlgn val="ctr"/>
        <c:lblOffset val="100"/>
        <c:noMultiLvlLbl val="0"/>
      </c:catAx>
      <c:valAx>
        <c:axId val="261836160"/>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6753536"/>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19006258971603E-2"/>
          <c:y val="4.9769612131816854E-2"/>
          <c:w val="0.8888174055380107"/>
          <c:h val="0.84283100029163016"/>
        </c:manualLayout>
      </c:layout>
      <c:barChart>
        <c:barDir val="col"/>
        <c:grouping val="clustered"/>
        <c:varyColors val="0"/>
        <c:ser>
          <c:idx val="0"/>
          <c:order val="0"/>
          <c:tx>
            <c:strRef>
              <c:f>D_二区_基金!$B$6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D_二区_基金!$C$6:$Q$6</c:f>
              <c:numCache>
                <c:formatCode>0;"▲ "0</c:formatCode>
                <c:ptCount val="15"/>
                <c:pt idx="0">
                  <c:v>37.148119737519949</c:v>
                </c:pt>
                <c:pt idx="1">
                  <c:v>31.441062526884252</c:v>
                </c:pt>
                <c:pt idx="2">
                  <c:v>27.081860828588809</c:v>
                </c:pt>
                <c:pt idx="3">
                  <c:v>17.920397293621953</c:v>
                </c:pt>
                <c:pt idx="4">
                  <c:v>9.0100784586580254</c:v>
                </c:pt>
                <c:pt idx="5">
                  <c:v>1.3307159727391964</c:v>
                </c:pt>
                <c:pt idx="6">
                  <c:v>-10.028853028091419</c:v>
                </c:pt>
                <c:pt idx="7">
                  <c:v>-12.726380691065472</c:v>
                </c:pt>
                <c:pt idx="8">
                  <c:v>-13.803303628726759</c:v>
                </c:pt>
                <c:pt idx="9">
                  <c:v>-16.076126663087731</c:v>
                </c:pt>
                <c:pt idx="10">
                  <c:v>-13.809364830111328</c:v>
                </c:pt>
                <c:pt idx="11">
                  <c:v>-9.5629298055905529</c:v>
                </c:pt>
                <c:pt idx="12">
                  <c:v>-5.6666027467677598</c:v>
                </c:pt>
                <c:pt idx="13">
                  <c:v>3.0492083176898057</c:v>
                </c:pt>
                <c:pt idx="14">
                  <c:v>8.5304633278543172</c:v>
                </c:pt>
              </c:numCache>
            </c:numRef>
          </c:val>
        </c:ser>
        <c:ser>
          <c:idx val="1"/>
          <c:order val="1"/>
          <c:tx>
            <c:strRef>
              <c:f>D_二区_基金!$B$11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D_二区_基金!$C$11:$Q$11</c:f>
              <c:numCache>
                <c:formatCode>0;"▲ "0</c:formatCode>
                <c:ptCount val="15"/>
                <c:pt idx="0">
                  <c:v>57.965505922954989</c:v>
                </c:pt>
                <c:pt idx="1">
                  <c:v>60.919958712319293</c:v>
                </c:pt>
                <c:pt idx="2">
                  <c:v>65.916477014023855</c:v>
                </c:pt>
                <c:pt idx="3">
                  <c:v>69.115063479057</c:v>
                </c:pt>
                <c:pt idx="4">
                  <c:v>75.452454644093081</c:v>
                </c:pt>
                <c:pt idx="5">
                  <c:v>83.020812158174266</c:v>
                </c:pt>
                <c:pt idx="6">
                  <c:v>86.90895315734366</c:v>
                </c:pt>
                <c:pt idx="7">
                  <c:v>101.04982549436961</c:v>
                </c:pt>
                <c:pt idx="8">
                  <c:v>118.18595255670833</c:v>
                </c:pt>
                <c:pt idx="9">
                  <c:v>132.46969952234736</c:v>
                </c:pt>
                <c:pt idx="10">
                  <c:v>155.41342135532375</c:v>
                </c:pt>
                <c:pt idx="11">
                  <c:v>181.61594637984453</c:v>
                </c:pt>
                <c:pt idx="12">
                  <c:v>208.42131343866731</c:v>
                </c:pt>
                <c:pt idx="13">
                  <c:v>240.74088450312487</c:v>
                </c:pt>
                <c:pt idx="14">
                  <c:v>270.89001951328942</c:v>
                </c:pt>
              </c:numCache>
            </c:numRef>
          </c:val>
        </c:ser>
        <c:dLbls>
          <c:showLegendKey val="0"/>
          <c:showVal val="0"/>
          <c:showCatName val="0"/>
          <c:showSerName val="0"/>
          <c:showPercent val="0"/>
          <c:showBubbleSize val="0"/>
        </c:dLbls>
        <c:gapWidth val="80"/>
        <c:axId val="267580416"/>
        <c:axId val="261838464"/>
      </c:barChart>
      <c:catAx>
        <c:axId val="26758041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1838464"/>
        <c:crosses val="autoZero"/>
        <c:auto val="1"/>
        <c:lblAlgn val="ctr"/>
        <c:lblOffset val="100"/>
        <c:noMultiLvlLbl val="0"/>
      </c:catAx>
      <c:valAx>
        <c:axId val="261838464"/>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7580416"/>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301663368148767"/>
          <c:h val="0.81841522974185188"/>
        </c:manualLayout>
      </c:layout>
      <c:lineChart>
        <c:grouping val="standard"/>
        <c:varyColors val="0"/>
        <c:ser>
          <c:idx val="0"/>
          <c:order val="0"/>
          <c:tx>
            <c:strRef>
              <c:f>D_三区_収支!$B$9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1.9490755963196962E-2"/>
                  <c:y val="-6.6163431698697317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D_三区_収支!$C$9:$Q$9</c:f>
              <c:numCache>
                <c:formatCode>0;"▲ "0</c:formatCode>
                <c:ptCount val="15"/>
                <c:pt idx="0">
                  <c:v>-4.1961214973682779</c:v>
                </c:pt>
                <c:pt idx="1">
                  <c:v>0.41818204870626552</c:v>
                </c:pt>
                <c:pt idx="2">
                  <c:v>2.2746725042649292</c:v>
                </c:pt>
                <c:pt idx="3">
                  <c:v>0.64013433403235709</c:v>
                </c:pt>
                <c:pt idx="4">
                  <c:v>3.493682721171349</c:v>
                </c:pt>
                <c:pt idx="5">
                  <c:v>4.6127708766492619</c:v>
                </c:pt>
                <c:pt idx="6">
                  <c:v>1.2670128936954983</c:v>
                </c:pt>
                <c:pt idx="7">
                  <c:v>8.8949338618922056</c:v>
                </c:pt>
                <c:pt idx="8">
                  <c:v>10.154892944982077</c:v>
                </c:pt>
                <c:pt idx="9">
                  <c:v>9.3247868930709039</c:v>
                </c:pt>
                <c:pt idx="10">
                  <c:v>12.812230395189189</c:v>
                </c:pt>
                <c:pt idx="11">
                  <c:v>14.413435275263836</c:v>
                </c:pt>
                <c:pt idx="12">
                  <c:v>15.733440309288397</c:v>
                </c:pt>
                <c:pt idx="13">
                  <c:v>16.881956783058943</c:v>
                </c:pt>
                <c:pt idx="14">
                  <c:v>17.382880841083566</c:v>
                </c:pt>
              </c:numCache>
            </c:numRef>
          </c:val>
          <c:smooth val="0"/>
        </c:ser>
        <c:ser>
          <c:idx val="1"/>
          <c:order val="1"/>
          <c:tx>
            <c:strRef>
              <c:f>D_三区_収支!$B$7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D_三区_収支!$C$7:$Q$7</c:f>
              <c:numCache>
                <c:formatCode>0;"▲ "0</c:formatCode>
                <c:ptCount val="15"/>
                <c:pt idx="0">
                  <c:v>-9.8655614973682759</c:v>
                </c:pt>
                <c:pt idx="1">
                  <c:v>-7.4561779512937303</c:v>
                </c:pt>
                <c:pt idx="2">
                  <c:v>-6.2308074957350694</c:v>
                </c:pt>
                <c:pt idx="3">
                  <c:v>-10.596635665967646</c:v>
                </c:pt>
                <c:pt idx="4">
                  <c:v>-10.368327278828653</c:v>
                </c:pt>
                <c:pt idx="5">
                  <c:v>-9.2492291233507338</c:v>
                </c:pt>
                <c:pt idx="6">
                  <c:v>-12.594987106304508</c:v>
                </c:pt>
                <c:pt idx="7">
                  <c:v>-4.7201461381077978</c:v>
                </c:pt>
                <c:pt idx="8">
                  <c:v>-3.2468170550179272</c:v>
                </c:pt>
                <c:pt idx="9">
                  <c:v>-4.3340431069290997</c:v>
                </c:pt>
                <c:pt idx="10">
                  <c:v>-0.20701960481080484</c:v>
                </c:pt>
                <c:pt idx="11">
                  <c:v>1.5927452752638338</c:v>
                </c:pt>
                <c:pt idx="12">
                  <c:v>3.0606703092883984</c:v>
                </c:pt>
                <c:pt idx="13">
                  <c:v>4.317016783058949</c:v>
                </c:pt>
                <c:pt idx="14">
                  <c:v>4.9831208410835606</c:v>
                </c:pt>
              </c:numCache>
            </c:numRef>
          </c:val>
          <c:smooth val="0"/>
        </c:ser>
        <c:dLbls>
          <c:showLegendKey val="0"/>
          <c:showVal val="0"/>
          <c:showCatName val="0"/>
          <c:showSerName val="0"/>
          <c:showPercent val="0"/>
          <c:showBubbleSize val="0"/>
        </c:dLbls>
        <c:marker val="1"/>
        <c:smooth val="0"/>
        <c:axId val="267621888"/>
        <c:axId val="265437184"/>
      </c:lineChart>
      <c:catAx>
        <c:axId val="26762188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5437184"/>
        <c:crosses val="autoZero"/>
        <c:auto val="1"/>
        <c:lblAlgn val="ctr"/>
        <c:lblOffset val="100"/>
        <c:noMultiLvlLbl val="0"/>
      </c:catAx>
      <c:valAx>
        <c:axId val="265437184"/>
        <c:scaling>
          <c:orientation val="minMax"/>
          <c:max val="100"/>
          <c:min val="-2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7621888"/>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19006258971603E-2"/>
          <c:y val="4.9769612131816854E-2"/>
          <c:w val="0.8888174055380107"/>
          <c:h val="0.84283100029163016"/>
        </c:manualLayout>
      </c:layout>
      <c:barChart>
        <c:barDir val="col"/>
        <c:grouping val="clustered"/>
        <c:varyColors val="0"/>
        <c:ser>
          <c:idx val="0"/>
          <c:order val="0"/>
          <c:tx>
            <c:strRef>
              <c:f>D_三区_基金!$B$6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D_三区_基金!$C$6:$Q$6</c:f>
              <c:numCache>
                <c:formatCode>0;"▲ "0</c:formatCode>
                <c:ptCount val="15"/>
                <c:pt idx="0">
                  <c:v>33.772106825600702</c:v>
                </c:pt>
                <c:pt idx="1">
                  <c:v>28.58370239628692</c:v>
                </c:pt>
                <c:pt idx="2">
                  <c:v>24.620668422531804</c:v>
                </c:pt>
                <c:pt idx="3">
                  <c:v>16.291806278544108</c:v>
                </c:pt>
                <c:pt idx="4">
                  <c:v>8.1912525216954037</c:v>
                </c:pt>
                <c:pt idx="5">
                  <c:v>1.2097969203246195</c:v>
                </c:pt>
                <c:pt idx="6">
                  <c:v>-9.1174166639999399</c:v>
                </c:pt>
                <c:pt idx="7">
                  <c:v>-11.569789280127788</c:v>
                </c:pt>
                <c:pt idx="8">
                  <c:v>-12.548832813165765</c:v>
                </c:pt>
                <c:pt idx="9">
                  <c:v>-14.615102398114916</c:v>
                </c:pt>
                <c:pt idx="10">
                  <c:v>-12.554348480945771</c:v>
                </c:pt>
                <c:pt idx="11">
                  <c:v>-8.6938296837019884</c:v>
                </c:pt>
                <c:pt idx="12">
                  <c:v>-5.1516022373159913</c:v>
                </c:pt>
                <c:pt idx="13">
                  <c:v>2.772113293211266</c:v>
                </c:pt>
                <c:pt idx="14">
                  <c:v>7.7552341342948266</c:v>
                </c:pt>
              </c:numCache>
            </c:numRef>
          </c:val>
        </c:ser>
        <c:ser>
          <c:idx val="1"/>
          <c:order val="1"/>
          <c:tx>
            <c:strRef>
              <c:f>D_三区_基金!$B$11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D_三区_基金!$C$11:$Q$11</c:f>
              <c:numCache>
                <c:formatCode>0;"▲ "0</c:formatCode>
                <c:ptCount val="15"/>
                <c:pt idx="0">
                  <c:v>52.697626827532943</c:v>
                </c:pt>
                <c:pt idx="1">
                  <c:v>55.383582398219154</c:v>
                </c:pt>
                <c:pt idx="2">
                  <c:v>59.926028424464029</c:v>
                </c:pt>
                <c:pt idx="3">
                  <c:v>62.833936280476337</c:v>
                </c:pt>
                <c:pt idx="4">
                  <c:v>68.595392523627638</c:v>
                </c:pt>
                <c:pt idx="5">
                  <c:v>75.475936922256849</c:v>
                </c:pt>
                <c:pt idx="6">
                  <c:v>79.010723337932291</c:v>
                </c:pt>
                <c:pt idx="7">
                  <c:v>90.173430721804451</c:v>
                </c:pt>
                <c:pt idx="8">
                  <c:v>102.59609718876648</c:v>
                </c:pt>
                <c:pt idx="9">
                  <c:v>114.18865760381733</c:v>
                </c:pt>
                <c:pt idx="10">
                  <c:v>129.26866152098648</c:v>
                </c:pt>
                <c:pt idx="11">
                  <c:v>145.9498703182303</c:v>
                </c:pt>
                <c:pt idx="12">
                  <c:v>162.1648677646163</c:v>
                </c:pt>
                <c:pt idx="13">
                  <c:v>182.65352329514354</c:v>
                </c:pt>
                <c:pt idx="14">
                  <c:v>200.03640413622711</c:v>
                </c:pt>
              </c:numCache>
            </c:numRef>
          </c:val>
        </c:ser>
        <c:dLbls>
          <c:showLegendKey val="0"/>
          <c:showVal val="0"/>
          <c:showCatName val="0"/>
          <c:showSerName val="0"/>
          <c:showPercent val="0"/>
          <c:showBubbleSize val="0"/>
        </c:dLbls>
        <c:gapWidth val="80"/>
        <c:axId val="268430336"/>
        <c:axId val="265439488"/>
      </c:barChart>
      <c:catAx>
        <c:axId val="26843033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5439488"/>
        <c:crosses val="autoZero"/>
        <c:auto val="1"/>
        <c:lblAlgn val="ctr"/>
        <c:lblOffset val="100"/>
        <c:noMultiLvlLbl val="0"/>
      </c:catAx>
      <c:valAx>
        <c:axId val="265439488"/>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8430336"/>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D_四区_収支!$B$9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0955957428398429E-2"/>
                  <c:y val="-8.2374171313692138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D_四区_収支!$C$9:$Q$9</c:f>
              <c:numCache>
                <c:formatCode>0;"▲ "0</c:formatCode>
                <c:ptCount val="15"/>
                <c:pt idx="0">
                  <c:v>-3.601611295144127</c:v>
                </c:pt>
                <c:pt idx="1">
                  <c:v>0.35892906852257855</c:v>
                </c:pt>
                <c:pt idx="2">
                  <c:v>1.9523915495279454</c:v>
                </c:pt>
                <c:pt idx="3">
                  <c:v>0.54944148964517758</c:v>
                </c:pt>
                <c:pt idx="4">
                  <c:v>2.9986753777630177</c:v>
                </c:pt>
                <c:pt idx="5">
                  <c:v>3.959207310903988</c:v>
                </c:pt>
                <c:pt idx="6">
                  <c:v>1.0874833351942854</c:v>
                </c:pt>
                <c:pt idx="7">
                  <c:v>7.6346827791850167</c:v>
                </c:pt>
                <c:pt idx="8">
                  <c:v>8.7161108563221887</c:v>
                </c:pt>
                <c:pt idx="9">
                  <c:v>8.003644596542415</c:v>
                </c:pt>
                <c:pt idx="10">
                  <c:v>10.996948641782232</c:v>
                </c:pt>
                <c:pt idx="11">
                  <c:v>12.371306068463138</c:v>
                </c:pt>
                <c:pt idx="12">
                  <c:v>13.504271382517718</c:v>
                </c:pt>
                <c:pt idx="13">
                  <c:v>14.490069084293413</c:v>
                </c:pt>
                <c:pt idx="14">
                  <c:v>14.920018179076774</c:v>
                </c:pt>
              </c:numCache>
            </c:numRef>
          </c:val>
          <c:smooth val="0"/>
        </c:ser>
        <c:ser>
          <c:idx val="1"/>
          <c:order val="1"/>
          <c:tx>
            <c:strRef>
              <c:f>D_四区_収支!$B$7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D_四区_収支!$C$7:$Q$7</c:f>
              <c:numCache>
                <c:formatCode>0;"▲ "0</c:formatCode>
                <c:ptCount val="15"/>
                <c:pt idx="0">
                  <c:v>-8.4677712951441286</c:v>
                </c:pt>
                <c:pt idx="1">
                  <c:v>-6.3997609314774211</c:v>
                </c:pt>
                <c:pt idx="2">
                  <c:v>-5.3480084504720544</c:v>
                </c:pt>
                <c:pt idx="3">
                  <c:v>-9.0952785103548219</c:v>
                </c:pt>
                <c:pt idx="4">
                  <c:v>-8.8993246222369802</c:v>
                </c:pt>
                <c:pt idx="5">
                  <c:v>-7.9387726890960142</c:v>
                </c:pt>
                <c:pt idx="6">
                  <c:v>-10.810496664805713</c:v>
                </c:pt>
                <c:pt idx="7">
                  <c:v>-4.0513972208149811</c:v>
                </c:pt>
                <c:pt idx="8">
                  <c:v>-2.7867891436778143</c:v>
                </c:pt>
                <c:pt idx="9">
                  <c:v>-3.7199654034575862</c:v>
                </c:pt>
                <c:pt idx="10">
                  <c:v>-0.17769135821776816</c:v>
                </c:pt>
                <c:pt idx="11">
                  <c:v>1.3670860684631405</c:v>
                </c:pt>
                <c:pt idx="12">
                  <c:v>2.6270213825177136</c:v>
                </c:pt>
                <c:pt idx="13">
                  <c:v>3.7053890842934125</c:v>
                </c:pt>
                <c:pt idx="14">
                  <c:v>4.2771081790767811</c:v>
                </c:pt>
              </c:numCache>
            </c:numRef>
          </c:val>
          <c:smooth val="0"/>
        </c:ser>
        <c:dLbls>
          <c:showLegendKey val="0"/>
          <c:showVal val="0"/>
          <c:showCatName val="0"/>
          <c:showSerName val="0"/>
          <c:showPercent val="0"/>
          <c:showBubbleSize val="0"/>
        </c:dLbls>
        <c:marker val="1"/>
        <c:smooth val="0"/>
        <c:axId val="157364224"/>
        <c:axId val="265441792"/>
      </c:lineChart>
      <c:catAx>
        <c:axId val="157364224"/>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5441792"/>
        <c:crosses val="autoZero"/>
        <c:auto val="1"/>
        <c:lblAlgn val="ctr"/>
        <c:lblOffset val="100"/>
        <c:noMultiLvlLbl val="0"/>
      </c:catAx>
      <c:valAx>
        <c:axId val="265441792"/>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57364224"/>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9769612131816854E-2"/>
          <c:w val="0.8831308474375954"/>
          <c:h val="0.84283100029163016"/>
        </c:manualLayout>
      </c:layout>
      <c:barChart>
        <c:barDir val="col"/>
        <c:grouping val="clustered"/>
        <c:varyColors val="0"/>
        <c:ser>
          <c:idx val="0"/>
          <c:order val="0"/>
          <c:tx>
            <c:strRef>
              <c:f>D_四区_基金!$B$6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D_四区_基金!$C$6:$Q$6</c:f>
              <c:numCache>
                <c:formatCode>0;"▲ "0</c:formatCode>
                <c:ptCount val="15"/>
                <c:pt idx="0">
                  <c:v>28.987169405352564</c:v>
                </c:pt>
                <c:pt idx="1">
                  <c:v>24.533876423520546</c:v>
                </c:pt>
                <c:pt idx="2">
                  <c:v>21.132335922693894</c:v>
                </c:pt>
                <c:pt idx="3">
                  <c:v>13.983525361984475</c:v>
                </c:pt>
                <c:pt idx="4">
                  <c:v>7.030668689392896</c:v>
                </c:pt>
                <c:pt idx="5">
                  <c:v>1.0383639499422836</c:v>
                </c:pt>
                <c:pt idx="6">
                  <c:v>-7.8256647652180282</c:v>
                </c:pt>
                <c:pt idx="7">
                  <c:v>-9.9305940363876068</c:v>
                </c:pt>
                <c:pt idx="8">
                  <c:v>-10.77091523042002</c:v>
                </c:pt>
                <c:pt idx="9">
                  <c:v>-12.544412684232203</c:v>
                </c:pt>
                <c:pt idx="10">
                  <c:v>-10.775636092804568</c:v>
                </c:pt>
                <c:pt idx="11">
                  <c:v>-7.462082074696025</c:v>
                </c:pt>
                <c:pt idx="12">
                  <c:v>-4.4217321458316281</c:v>
                </c:pt>
                <c:pt idx="13">
                  <c:v>2.3793468069297643</c:v>
                </c:pt>
                <c:pt idx="14">
                  <c:v>6.6564549860065458</c:v>
                </c:pt>
              </c:numCache>
            </c:numRef>
          </c:val>
        </c:ser>
        <c:ser>
          <c:idx val="1"/>
          <c:order val="1"/>
          <c:tx>
            <c:strRef>
              <c:f>D_四区_基金!$B$11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D_四区_基金!$C$11:$Q$11</c:f>
              <c:numCache>
                <c:formatCode>0;"▲ "0</c:formatCode>
                <c:ptCount val="15"/>
                <c:pt idx="0">
                  <c:v>45.231244621140412</c:v>
                </c:pt>
                <c:pt idx="1">
                  <c:v>47.536641639308392</c:v>
                </c:pt>
                <c:pt idx="2">
                  <c:v>51.43550113848174</c:v>
                </c:pt>
                <c:pt idx="3">
                  <c:v>53.931410577772319</c:v>
                </c:pt>
                <c:pt idx="4">
                  <c:v>58.876553905180735</c:v>
                </c:pt>
                <c:pt idx="5">
                  <c:v>64.782229165730115</c:v>
                </c:pt>
                <c:pt idx="6">
                  <c:v>67.816180450569803</c:v>
                </c:pt>
                <c:pt idx="7">
                  <c:v>77.397331179400211</c:v>
                </c:pt>
                <c:pt idx="8">
                  <c:v>88.059909985367796</c:v>
                </c:pt>
                <c:pt idx="9">
                  <c:v>98.010022531555606</c:v>
                </c:pt>
                <c:pt idx="10">
                  <c:v>110.95343912298323</c:v>
                </c:pt>
                <c:pt idx="11">
                  <c:v>125.27121314109176</c:v>
                </c:pt>
                <c:pt idx="12">
                  <c:v>139.18881306995618</c:v>
                </c:pt>
                <c:pt idx="13">
                  <c:v>156.77457202271759</c:v>
                </c:pt>
                <c:pt idx="14">
                  <c:v>171.69459020179437</c:v>
                </c:pt>
              </c:numCache>
            </c:numRef>
          </c:val>
        </c:ser>
        <c:dLbls>
          <c:showLegendKey val="0"/>
          <c:showVal val="0"/>
          <c:showCatName val="0"/>
          <c:showSerName val="0"/>
          <c:showPercent val="0"/>
          <c:showBubbleSize val="0"/>
        </c:dLbls>
        <c:gapWidth val="80"/>
        <c:axId val="157635584"/>
        <c:axId val="265444096"/>
      </c:barChart>
      <c:catAx>
        <c:axId val="157635584"/>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5444096"/>
        <c:crosses val="autoZero"/>
        <c:auto val="1"/>
        <c:lblAlgn val="ctr"/>
        <c:lblOffset val="100"/>
        <c:noMultiLvlLbl val="0"/>
      </c:catAx>
      <c:valAx>
        <c:axId val="265444096"/>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57635584"/>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912981995876069E-2"/>
          <c:y val="6.4622744941692414E-2"/>
          <c:w val="0.92018996393123709"/>
          <c:h val="0.81841522974185188"/>
        </c:manualLayout>
      </c:layout>
      <c:lineChart>
        <c:grouping val="standard"/>
        <c:varyColors val="0"/>
        <c:ser>
          <c:idx val="0"/>
          <c:order val="0"/>
          <c:tx>
            <c:strRef>
              <c:f>D_五区_収支!$B$9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1.9490755963196962E-2"/>
                  <c:y val="-5.8058061891199844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D_五区_収支!$C$2:$Q$2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D_五区_収支!$C$9:$Q$9</c:f>
              <c:numCache>
                <c:formatCode>0;"▲ "0</c:formatCode>
                <c:ptCount val="15"/>
                <c:pt idx="0">
                  <c:v>-6.4907977173542628</c:v>
                </c:pt>
                <c:pt idx="1">
                  <c:v>0.64686756241341392</c:v>
                </c:pt>
                <c:pt idx="2">
                  <c:v>3.5185883401680433</c:v>
                </c:pt>
                <c:pt idx="3">
                  <c:v>0.99018877706909603</c:v>
                </c:pt>
                <c:pt idx="4">
                  <c:v>5.4042205180796872</c:v>
                </c:pt>
                <c:pt idx="5">
                  <c:v>7.1352998058322541</c:v>
                </c:pt>
                <c:pt idx="6">
                  <c:v>1.9598945526669844</c:v>
                </c:pt>
                <c:pt idx="7">
                  <c:v>13.759187157402977</c:v>
                </c:pt>
                <c:pt idx="8">
                  <c:v>15.708156350066957</c:v>
                </c:pt>
                <c:pt idx="9">
                  <c:v>14.424119219943201</c:v>
                </c:pt>
                <c:pt idx="10">
                  <c:v>19.818691163991367</c:v>
                </c:pt>
                <c:pt idx="11">
                  <c:v>22.295526201435042</c:v>
                </c:pt>
                <c:pt idx="12">
                  <c:v>24.337393811827578</c:v>
                </c:pt>
                <c:pt idx="13">
                  <c:v>26.113975239248457</c:v>
                </c:pt>
                <c:pt idx="14">
                  <c:v>26.888830970447188</c:v>
                </c:pt>
              </c:numCache>
            </c:numRef>
          </c:val>
          <c:smooth val="0"/>
        </c:ser>
        <c:ser>
          <c:idx val="1"/>
          <c:order val="1"/>
          <c:tx>
            <c:strRef>
              <c:f>D_五区_収支!$B$7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D_五区_収支!$C$2:$Q$2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D_五区_収支!$C$7:$Q$7</c:f>
              <c:numCache>
                <c:formatCode>0;"▲ "0</c:formatCode>
                <c:ptCount val="15"/>
                <c:pt idx="0">
                  <c:v>-15.260607717354265</c:v>
                </c:pt>
                <c:pt idx="1">
                  <c:v>-11.533652437586584</c:v>
                </c:pt>
                <c:pt idx="2">
                  <c:v>-9.6381716598319578</c:v>
                </c:pt>
                <c:pt idx="3">
                  <c:v>-16.391501222930902</c:v>
                </c:pt>
                <c:pt idx="4">
                  <c:v>-16.038319481920311</c:v>
                </c:pt>
                <c:pt idx="5">
                  <c:v>-14.307240194167743</c:v>
                </c:pt>
                <c:pt idx="6">
                  <c:v>-19.482655447333023</c:v>
                </c:pt>
                <c:pt idx="7">
                  <c:v>-7.3014128425970215</c:v>
                </c:pt>
                <c:pt idx="8">
                  <c:v>-5.0223736499330398</c:v>
                </c:pt>
                <c:pt idx="9">
                  <c:v>-6.7041507800568008</c:v>
                </c:pt>
                <c:pt idx="10">
                  <c:v>-0.32021883600863266</c:v>
                </c:pt>
                <c:pt idx="11">
                  <c:v>2.4637462014350451</c:v>
                </c:pt>
                <c:pt idx="12">
                  <c:v>4.7344338118275786</c:v>
                </c:pt>
                <c:pt idx="13">
                  <c:v>6.6778152392484564</c:v>
                </c:pt>
                <c:pt idx="14">
                  <c:v>7.7081809704471826</c:v>
                </c:pt>
              </c:numCache>
            </c:numRef>
          </c:val>
          <c:smooth val="0"/>
        </c:ser>
        <c:dLbls>
          <c:showLegendKey val="0"/>
          <c:showVal val="0"/>
          <c:showCatName val="0"/>
          <c:showSerName val="0"/>
          <c:showPercent val="0"/>
          <c:showBubbleSize val="0"/>
        </c:dLbls>
        <c:marker val="1"/>
        <c:smooth val="0"/>
        <c:axId val="158328320"/>
        <c:axId val="268452992"/>
      </c:lineChart>
      <c:catAx>
        <c:axId val="158328320"/>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8452992"/>
        <c:crosses val="autoZero"/>
        <c:auto val="1"/>
        <c:lblAlgn val="ctr"/>
        <c:lblOffset val="100"/>
        <c:noMultiLvlLbl val="0"/>
      </c:catAx>
      <c:valAx>
        <c:axId val="268452992"/>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58328320"/>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141048911777012E-2"/>
          <c:y val="4.9769612131816854E-2"/>
          <c:w val="0.89312116474723602"/>
          <c:h val="0.84283100029163016"/>
        </c:manualLayout>
      </c:layout>
      <c:barChart>
        <c:barDir val="col"/>
        <c:grouping val="clustered"/>
        <c:varyColors val="0"/>
        <c:ser>
          <c:idx val="0"/>
          <c:order val="0"/>
          <c:tx>
            <c:strRef>
              <c:f>D_五区_基金!$B$6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D_五区_基金!$C$2:$Q$2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D_五区_基金!$C$6:$Q$6</c:f>
              <c:numCache>
                <c:formatCode>0;"▲ "0</c:formatCode>
                <c:ptCount val="15"/>
                <c:pt idx="0">
                  <c:v>52.240640380469301</c:v>
                </c:pt>
                <c:pt idx="1">
                  <c:v>44.214910089499114</c:v>
                </c:pt>
                <c:pt idx="2">
                  <c:v>38.084660576283554</c:v>
                </c:pt>
                <c:pt idx="3">
                  <c:v>25.20108149996905</c:v>
                </c:pt>
                <c:pt idx="4">
                  <c:v>12.670684164665136</c:v>
                </c:pt>
                <c:pt idx="5">
                  <c:v>1.8713661171137908</c:v>
                </c:pt>
                <c:pt idx="6">
                  <c:v>-14.103367183602835</c:v>
                </c:pt>
                <c:pt idx="7">
                  <c:v>-17.896857879583457</c:v>
                </c:pt>
                <c:pt idx="8">
                  <c:v>-19.4113093829001</c:v>
                </c:pt>
                <c:pt idx="9">
                  <c:v>-22.607538016340502</c:v>
                </c:pt>
                <c:pt idx="10">
                  <c:v>-19.419834705732736</c:v>
                </c:pt>
                <c:pt idx="11">
                  <c:v>-13.448166357681291</c:v>
                </c:pt>
                <c:pt idx="12">
                  <c:v>-7.9688323476139038</c:v>
                </c:pt>
                <c:pt idx="13">
                  <c:v>4.288031367944245</c:v>
                </c:pt>
                <c:pt idx="14">
                  <c:v>11.996212338391427</c:v>
                </c:pt>
              </c:numCache>
            </c:numRef>
          </c:val>
        </c:ser>
        <c:ser>
          <c:idx val="1"/>
          <c:order val="1"/>
          <c:tx>
            <c:strRef>
              <c:f>D_五区_基金!$B$11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D_五区_基金!$C$2:$Q$2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D_五区_基金!$C$11:$Q$11</c:f>
              <c:numCache>
                <c:formatCode>0;"▲ "0</c:formatCode>
                <c:ptCount val="15"/>
                <c:pt idx="0">
                  <c:v>81.515715198755672</c:v>
                </c:pt>
                <c:pt idx="1">
                  <c:v>85.670504907785485</c:v>
                </c:pt>
                <c:pt idx="2">
                  <c:v>92.697015394569917</c:v>
                </c:pt>
                <c:pt idx="3">
                  <c:v>97.195126318255404</c:v>
                </c:pt>
                <c:pt idx="4">
                  <c:v>106.10726898295148</c:v>
                </c:pt>
                <c:pt idx="5">
                  <c:v>116.75049093540012</c:v>
                </c:pt>
                <c:pt idx="6">
                  <c:v>122.2183076346835</c:v>
                </c:pt>
                <c:pt idx="7">
                  <c:v>139.48541693870288</c:v>
                </c:pt>
                <c:pt idx="8">
                  <c:v>158.70149543538625</c:v>
                </c:pt>
                <c:pt idx="9">
                  <c:v>176.63353680194587</c:v>
                </c:pt>
                <c:pt idx="10">
                  <c:v>199.96015011255363</c:v>
                </c:pt>
                <c:pt idx="11">
                  <c:v>225.7635984606051</c:v>
                </c:pt>
                <c:pt idx="12">
                  <c:v>250.84589247067248</c:v>
                </c:pt>
                <c:pt idx="13">
                  <c:v>282.53891618623067</c:v>
                </c:pt>
                <c:pt idx="14">
                  <c:v>309.42774715667787</c:v>
                </c:pt>
              </c:numCache>
            </c:numRef>
          </c:val>
        </c:ser>
        <c:dLbls>
          <c:showLegendKey val="0"/>
          <c:showVal val="0"/>
          <c:showCatName val="0"/>
          <c:showSerName val="0"/>
          <c:showPercent val="0"/>
          <c:showBubbleSize val="0"/>
        </c:dLbls>
        <c:gapWidth val="80"/>
        <c:axId val="169893376"/>
        <c:axId val="268455296"/>
      </c:barChart>
      <c:catAx>
        <c:axId val="16989337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8455296"/>
        <c:crosses val="autoZero"/>
        <c:auto val="1"/>
        <c:lblAlgn val="ctr"/>
        <c:lblOffset val="100"/>
        <c:noMultiLvlLbl val="0"/>
      </c:catAx>
      <c:valAx>
        <c:axId val="268455296"/>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9893376"/>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238809818049262E-2"/>
          <c:y val="6.4622744941692414E-2"/>
          <c:w val="0.92586411134587976"/>
          <c:h val="0.81841522974185188"/>
        </c:manualLayout>
      </c:layout>
      <c:lineChart>
        <c:grouping val="standard"/>
        <c:varyColors val="0"/>
        <c:ser>
          <c:idx val="0"/>
          <c:order val="0"/>
          <c:tx>
            <c:strRef>
              <c:f>D_六区_収支!$B$9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242115889359984E-2"/>
                  <c:y val="-7.832148640994343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D_六区_収支!$C$2:$Q$2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D_六区_収支!$C$9:$Q$9</c:f>
              <c:numCache>
                <c:formatCode>0;"▲ "0</c:formatCode>
                <c:ptCount val="15"/>
                <c:pt idx="0">
                  <c:v>-7.4846206620514177</c:v>
                </c:pt>
                <c:pt idx="1">
                  <c:v>0.74591187832299255</c:v>
                </c:pt>
                <c:pt idx="2">
                  <c:v>4.0573172999188714</c:v>
                </c:pt>
                <c:pt idx="3">
                  <c:v>1.1417970213677826</c:v>
                </c:pt>
                <c:pt idx="4">
                  <c:v>6.2316587391491893</c:v>
                </c:pt>
                <c:pt idx="5">
                  <c:v>8.2278020120929796</c:v>
                </c:pt>
                <c:pt idx="6">
                  <c:v>2.2599650854964022</c:v>
                </c:pt>
                <c:pt idx="7">
                  <c:v>15.865881249266934</c:v>
                </c:pt>
                <c:pt idx="8">
                  <c:v>18.113255191608005</c:v>
                </c:pt>
                <c:pt idx="9">
                  <c:v>16.632618422766761</c:v>
                </c:pt>
                <c:pt idx="10">
                  <c:v>22.853159060103685</c:v>
                </c:pt>
                <c:pt idx="11">
                  <c:v>25.709230450167688</c:v>
                </c:pt>
                <c:pt idx="12">
                  <c:v>28.063721499642661</c:v>
                </c:pt>
                <c:pt idx="13">
                  <c:v>30.112316440670156</c:v>
                </c:pt>
                <c:pt idx="14">
                  <c:v>31.00581081011287</c:v>
                </c:pt>
              </c:numCache>
            </c:numRef>
          </c:val>
          <c:smooth val="0"/>
        </c:ser>
        <c:ser>
          <c:idx val="1"/>
          <c:order val="1"/>
          <c:tx>
            <c:strRef>
              <c:f>D_六区_収支!$B$7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D_六区_収支!$C$2:$Q$2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D_六区_収支!$C$7:$Q$7</c:f>
              <c:numCache>
                <c:formatCode>0;"▲ "0</c:formatCode>
                <c:ptCount val="15"/>
                <c:pt idx="0">
                  <c:v>-17.597180662051422</c:v>
                </c:pt>
                <c:pt idx="1">
                  <c:v>-13.299578121677008</c:v>
                </c:pt>
                <c:pt idx="2">
                  <c:v>-11.113882700081126</c:v>
                </c:pt>
                <c:pt idx="3">
                  <c:v>-18.901222978632216</c:v>
                </c:pt>
                <c:pt idx="4">
                  <c:v>-18.493971260850813</c:v>
                </c:pt>
                <c:pt idx="5">
                  <c:v>-16.497837987907019</c:v>
                </c:pt>
                <c:pt idx="6">
                  <c:v>-22.465674914503602</c:v>
                </c:pt>
                <c:pt idx="7">
                  <c:v>-8.419328750733067</c:v>
                </c:pt>
                <c:pt idx="8">
                  <c:v>-5.7913548083919881</c:v>
                </c:pt>
                <c:pt idx="9">
                  <c:v>-7.7306315772332423</c:v>
                </c:pt>
                <c:pt idx="10">
                  <c:v>-0.36925093989631819</c:v>
                </c:pt>
                <c:pt idx="11">
                  <c:v>2.8409804501676899</c:v>
                </c:pt>
                <c:pt idx="12">
                  <c:v>5.4593214996426624</c:v>
                </c:pt>
                <c:pt idx="13">
                  <c:v>7.7002664406701538</c:v>
                </c:pt>
                <c:pt idx="14">
                  <c:v>8.8883908101128597</c:v>
                </c:pt>
              </c:numCache>
            </c:numRef>
          </c:val>
          <c:smooth val="0"/>
        </c:ser>
        <c:dLbls>
          <c:showLegendKey val="0"/>
          <c:showVal val="0"/>
          <c:showCatName val="0"/>
          <c:showSerName val="0"/>
          <c:showPercent val="0"/>
          <c:showBubbleSize val="0"/>
        </c:dLbls>
        <c:marker val="1"/>
        <c:smooth val="0"/>
        <c:axId val="269147648"/>
        <c:axId val="268457600"/>
      </c:lineChart>
      <c:catAx>
        <c:axId val="26914764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8457600"/>
        <c:crosses val="autoZero"/>
        <c:auto val="1"/>
        <c:lblAlgn val="ctr"/>
        <c:lblOffset val="100"/>
        <c:noMultiLvlLbl val="0"/>
      </c:catAx>
      <c:valAx>
        <c:axId val="268457600"/>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69147648"/>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6259177056485E-2"/>
          <c:y val="4.9769612131816854E-2"/>
          <c:w val="0.8831308474375954"/>
          <c:h val="0.84283100029163016"/>
        </c:manualLayout>
      </c:layout>
      <c:barChart>
        <c:barDir val="col"/>
        <c:grouping val="clustered"/>
        <c:varyColors val="0"/>
        <c:ser>
          <c:idx val="0"/>
          <c:order val="0"/>
          <c:tx>
            <c:strRef>
              <c:f>A_二区_基金!$B$6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A_二区_基金!$C$6:$Q$6</c:f>
              <c:numCache>
                <c:formatCode>0;"▲ "0</c:formatCode>
                <c:ptCount val="15"/>
                <c:pt idx="0">
                  <c:v>74.154835931881806</c:v>
                </c:pt>
                <c:pt idx="1">
                  <c:v>80.477224709389816</c:v>
                </c:pt>
                <c:pt idx="2">
                  <c:v>87.414238316111039</c:v>
                </c:pt>
                <c:pt idx="3">
                  <c:v>86.654944928647964</c:v>
                </c:pt>
                <c:pt idx="4">
                  <c:v>85.905892696347436</c:v>
                </c:pt>
                <c:pt idx="5">
                  <c:v>87.593434496348536</c:v>
                </c:pt>
                <c:pt idx="6">
                  <c:v>85.193192397038501</c:v>
                </c:pt>
                <c:pt idx="7">
                  <c:v>93.846900727240595</c:v>
                </c:pt>
                <c:pt idx="8">
                  <c:v>104.70126125395285</c:v>
                </c:pt>
                <c:pt idx="9">
                  <c:v>113.79270782173022</c:v>
                </c:pt>
                <c:pt idx="10">
                  <c:v>128.65325388171516</c:v>
                </c:pt>
                <c:pt idx="11">
                  <c:v>145.71297344974164</c:v>
                </c:pt>
                <c:pt idx="12">
                  <c:v>162.13782457255422</c:v>
                </c:pt>
                <c:pt idx="13">
                  <c:v>184.45248916982112</c:v>
                </c:pt>
                <c:pt idx="14">
                  <c:v>203.31044630373461</c:v>
                </c:pt>
              </c:numCache>
            </c:numRef>
          </c:val>
        </c:ser>
        <c:ser>
          <c:idx val="1"/>
          <c:order val="1"/>
          <c:tx>
            <c:strRef>
              <c:f>A_二区_基金!$B$11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A_二区_基金!$C$2:$Q$2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A_二区_基金!$C$11:$Q$11</c:f>
              <c:numCache>
                <c:formatCode>0;"▲ "0</c:formatCode>
                <c:ptCount val="15"/>
                <c:pt idx="0">
                  <c:v>100.29637151763677</c:v>
                </c:pt>
                <c:pt idx="1">
                  <c:v>117.49550029514479</c:v>
                </c:pt>
                <c:pt idx="2">
                  <c:v>136.18100390186601</c:v>
                </c:pt>
                <c:pt idx="3">
                  <c:v>150.94290051440294</c:v>
                </c:pt>
                <c:pt idx="4">
                  <c:v>169.34122828210241</c:v>
                </c:pt>
                <c:pt idx="5">
                  <c:v>190.1761500821035</c:v>
                </c:pt>
                <c:pt idx="6">
                  <c:v>206.92328798279345</c:v>
                </c:pt>
                <c:pt idx="7">
                  <c:v>234.65336631299556</c:v>
                </c:pt>
                <c:pt idx="8">
                  <c:v>263.88526683970781</c:v>
                </c:pt>
                <c:pt idx="9">
                  <c:v>292.06678340748516</c:v>
                </c:pt>
                <c:pt idx="10">
                  <c:v>327.13903946747013</c:v>
                </c:pt>
                <c:pt idx="11">
                  <c:v>366.0526190354966</c:v>
                </c:pt>
                <c:pt idx="12">
                  <c:v>405.68460015830919</c:v>
                </c:pt>
                <c:pt idx="13">
                  <c:v>452.28980475557609</c:v>
                </c:pt>
                <c:pt idx="14">
                  <c:v>495.7030918894896</c:v>
                </c:pt>
              </c:numCache>
            </c:numRef>
          </c:val>
        </c:ser>
        <c:dLbls>
          <c:showLegendKey val="0"/>
          <c:showVal val="0"/>
          <c:showCatName val="0"/>
          <c:showSerName val="0"/>
          <c:showPercent val="0"/>
          <c:showBubbleSize val="0"/>
        </c:dLbls>
        <c:gapWidth val="80"/>
        <c:axId val="168181760"/>
        <c:axId val="144261120"/>
      </c:barChart>
      <c:catAx>
        <c:axId val="168181760"/>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44261120"/>
        <c:crosses val="autoZero"/>
        <c:auto val="1"/>
        <c:lblAlgn val="ctr"/>
        <c:lblOffset val="100"/>
        <c:noMultiLvlLbl val="0"/>
      </c:catAx>
      <c:valAx>
        <c:axId val="144261120"/>
        <c:scaling>
          <c:orientation val="minMax"/>
          <c:max val="1000"/>
          <c:min val="-2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8181760"/>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462724022002927E-2"/>
          <c:y val="4.9769734007129703E-2"/>
          <c:w val="0.8817994876977111"/>
          <c:h val="0.82552231513427654"/>
        </c:manualLayout>
      </c:layout>
      <c:barChart>
        <c:barDir val="col"/>
        <c:grouping val="clustered"/>
        <c:varyColors val="0"/>
        <c:ser>
          <c:idx val="0"/>
          <c:order val="0"/>
          <c:tx>
            <c:strRef>
              <c:f>D_六区_基金!$B$6</c:f>
              <c:strCache>
                <c:ptCount val="1"/>
                <c:pt idx="0">
                  <c:v>特別区承継財調基金
＋財源活用可能額（累計）</c:v>
                </c:pt>
              </c:strCache>
            </c:strRef>
          </c:tx>
          <c:spPr>
            <a:solidFill>
              <a:schemeClr val="bg1">
                <a:lumMod val="65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D_六区_基金!$C$2:$Q$2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D_六区_基金!$C$6:$Q$6</c:f>
              <c:numCache>
                <c:formatCode>0;"▲ "0</c:formatCode>
                <c:ptCount val="15"/>
                <c:pt idx="0">
                  <c:v>60.239269268380426</c:v>
                </c:pt>
                <c:pt idx="1">
                  <c:v>50.984715708756866</c:v>
                </c:pt>
                <c:pt idx="2">
                  <c:v>43.915857570729187</c:v>
                </c:pt>
                <c:pt idx="3">
                  <c:v>29.059659154150424</c:v>
                </c:pt>
                <c:pt idx="4">
                  <c:v>14.610712455353063</c:v>
                </c:pt>
                <c:pt idx="5">
                  <c:v>2.1578990294994966</c:v>
                </c:pt>
                <c:pt idx="6">
                  <c:v>-16.262751322950653</c:v>
                </c:pt>
                <c:pt idx="7">
                  <c:v>-20.637055511630269</c:v>
                </c:pt>
                <c:pt idx="8">
                  <c:v>-22.383385757968806</c:v>
                </c:pt>
                <c:pt idx="9">
                  <c:v>-26.068992773148597</c:v>
                </c:pt>
                <c:pt idx="10">
                  <c:v>-22.393219150991463</c:v>
                </c:pt>
                <c:pt idx="11">
                  <c:v>-15.507214138770319</c:v>
                </c:pt>
                <c:pt idx="12">
                  <c:v>-9.1889398254043346</c:v>
                </c:pt>
                <c:pt idx="13">
                  <c:v>4.9445902899819751</c:v>
                </c:pt>
                <c:pt idx="14">
                  <c:v>13.832981100094834</c:v>
                </c:pt>
              </c:numCache>
            </c:numRef>
          </c:val>
        </c:ser>
        <c:ser>
          <c:idx val="1"/>
          <c:order val="1"/>
          <c:tx>
            <c:strRef>
              <c:f>D_六区_基金!$B$11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D_六区_基金!$C$2:$Q$2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D_六区_基金!$C$11:$Q$11</c:f>
              <c:numCache>
                <c:formatCode>0;"▲ "0</c:formatCode>
                <c:ptCount val="15"/>
                <c:pt idx="0">
                  <c:v>93.996681227647457</c:v>
                </c:pt>
                <c:pt idx="1">
                  <c:v>98.787617668023913</c:v>
                </c:pt>
                <c:pt idx="2">
                  <c:v>106.88995952999623</c:v>
                </c:pt>
                <c:pt idx="3">
                  <c:v>112.07678111341747</c:v>
                </c:pt>
                <c:pt idx="4">
                  <c:v>122.35346441462012</c:v>
                </c:pt>
                <c:pt idx="5">
                  <c:v>134.62629098876656</c:v>
                </c:pt>
                <c:pt idx="6">
                  <c:v>140.93128063631639</c:v>
                </c:pt>
                <c:pt idx="7">
                  <c:v>160.84218644763675</c:v>
                </c:pt>
                <c:pt idx="8">
                  <c:v>183.0004662012982</c:v>
                </c:pt>
                <c:pt idx="9">
                  <c:v>203.67810918611841</c:v>
                </c:pt>
                <c:pt idx="10">
                  <c:v>230.57629280827553</c:v>
                </c:pt>
                <c:pt idx="11">
                  <c:v>260.33054782049669</c:v>
                </c:pt>
                <c:pt idx="12">
                  <c:v>289.25322213386266</c:v>
                </c:pt>
                <c:pt idx="13">
                  <c:v>325.79880224924898</c:v>
                </c:pt>
                <c:pt idx="14">
                  <c:v>356.80461305936183</c:v>
                </c:pt>
              </c:numCache>
            </c:numRef>
          </c:val>
        </c:ser>
        <c:dLbls>
          <c:showLegendKey val="0"/>
          <c:showVal val="0"/>
          <c:showCatName val="0"/>
          <c:showSerName val="0"/>
          <c:showPercent val="0"/>
          <c:showBubbleSize val="0"/>
        </c:dLbls>
        <c:gapWidth val="80"/>
        <c:axId val="270255616"/>
        <c:axId val="168787968"/>
      </c:barChart>
      <c:catAx>
        <c:axId val="27025561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8787968"/>
        <c:crosses val="autoZero"/>
        <c:auto val="1"/>
        <c:lblAlgn val="ctr"/>
        <c:lblOffset val="100"/>
        <c:noMultiLvlLbl val="0"/>
      </c:catAx>
      <c:valAx>
        <c:axId val="168787968"/>
        <c:scaling>
          <c:orientation val="minMax"/>
          <c:max val="10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70255616"/>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912981995876069E-2"/>
          <c:y val="6.4622744941692414E-2"/>
          <c:w val="0.92018996393123709"/>
          <c:h val="0.81841522974185188"/>
        </c:manualLayout>
      </c:layout>
      <c:lineChart>
        <c:grouping val="standard"/>
        <c:varyColors val="0"/>
        <c:ser>
          <c:idx val="0"/>
          <c:order val="0"/>
          <c:tx>
            <c:strRef>
              <c:f>A_三区_収支!$B$9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0.1051898734177216"/>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A_三区_収支!$C$9:$Q$9</c:f>
              <c:numCache>
                <c:formatCode>0;"▲ "0</c:formatCode>
                <c:ptCount val="15"/>
                <c:pt idx="0">
                  <c:v>10.952318425633955</c:v>
                </c:pt>
                <c:pt idx="1">
                  <c:v>20.249999060400945</c:v>
                </c:pt>
                <c:pt idx="2">
                  <c:v>22.389738856949819</c:v>
                </c:pt>
                <c:pt idx="3">
                  <c:v>16.741424620739895</c:v>
                </c:pt>
                <c:pt idx="4">
                  <c:v>21.976354636541632</c:v>
                </c:pt>
                <c:pt idx="5">
                  <c:v>25.483988687753019</c:v>
                </c:pt>
                <c:pt idx="6">
                  <c:v>19.59934306788513</c:v>
                </c:pt>
                <c:pt idx="7">
                  <c:v>35.410068954936683</c:v>
                </c:pt>
                <c:pt idx="8">
                  <c:v>37.572041284496684</c:v>
                </c:pt>
                <c:pt idx="9">
                  <c:v>36.059926059048365</c:v>
                </c:pt>
                <c:pt idx="10">
                  <c:v>41.022893962281657</c:v>
                </c:pt>
                <c:pt idx="11">
                  <c:v>42.62314944172924</c:v>
                </c:pt>
                <c:pt idx="12">
                  <c:v>43.947462706007563</c:v>
                </c:pt>
                <c:pt idx="13">
                  <c:v>45.132515393023041</c:v>
                </c:pt>
                <c:pt idx="14">
                  <c:v>46.21332107832508</c:v>
                </c:pt>
              </c:numCache>
            </c:numRef>
          </c:val>
          <c:smooth val="0"/>
        </c:ser>
        <c:ser>
          <c:idx val="1"/>
          <c:order val="1"/>
          <c:tx>
            <c:strRef>
              <c:f>A_三区_収支!$B$7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A_三区_収支!$C$2:$Q$2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A_三区_収支!$C$7:$Q$7</c:f>
              <c:numCache>
                <c:formatCode>0;"▲ "0</c:formatCode>
                <c:ptCount val="15"/>
                <c:pt idx="0">
                  <c:v>-0.32112157436604249</c:v>
                </c:pt>
                <c:pt idx="1">
                  <c:v>4.5921590604009452</c:v>
                </c:pt>
                <c:pt idx="2">
                  <c:v>5.4769488569498268</c:v>
                </c:pt>
                <c:pt idx="3">
                  <c:v>-5.6024353792601005</c:v>
                </c:pt>
                <c:pt idx="4">
                  <c:v>-5.5876753634583585</c:v>
                </c:pt>
                <c:pt idx="5">
                  <c:v>-2.0800413122469772</c:v>
                </c:pt>
                <c:pt idx="6">
                  <c:v>-7.9646769321148669</c:v>
                </c:pt>
                <c:pt idx="7">
                  <c:v>7.9482589549366782</c:v>
                </c:pt>
                <c:pt idx="8">
                  <c:v>11.116261284496675</c:v>
                </c:pt>
                <c:pt idx="9">
                  <c:v>8.5784060590483637</c:v>
                </c:pt>
                <c:pt idx="10">
                  <c:v>16.883443962281657</c:v>
                </c:pt>
                <c:pt idx="11">
                  <c:v>20.049319441729256</c:v>
                </c:pt>
                <c:pt idx="12">
                  <c:v>22.687192706007568</c:v>
                </c:pt>
                <c:pt idx="13">
                  <c:v>24.951795393023051</c:v>
                </c:pt>
                <c:pt idx="14">
                  <c:v>27.147391078325072</c:v>
                </c:pt>
              </c:numCache>
            </c:numRef>
          </c:val>
          <c:smooth val="0"/>
        </c:ser>
        <c:dLbls>
          <c:showLegendKey val="0"/>
          <c:showVal val="0"/>
          <c:showCatName val="0"/>
          <c:showSerName val="0"/>
          <c:showPercent val="0"/>
          <c:showBubbleSize val="0"/>
        </c:dLbls>
        <c:marker val="1"/>
        <c:smooth val="0"/>
        <c:axId val="171017216"/>
        <c:axId val="144269888"/>
      </c:lineChart>
      <c:catAx>
        <c:axId val="171017216"/>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44269888"/>
        <c:crosses val="autoZero"/>
        <c:auto val="1"/>
        <c:lblAlgn val="ctr"/>
        <c:lblOffset val="100"/>
        <c:noMultiLvlLbl val="0"/>
      </c:catAx>
      <c:valAx>
        <c:axId val="144269888"/>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71017216"/>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99272932373603E-2"/>
          <c:y val="4.9769612131816854E-2"/>
          <c:w val="0.89025591992191344"/>
          <c:h val="0.81251583524322424"/>
        </c:manualLayout>
      </c:layout>
      <c:barChart>
        <c:barDir val="col"/>
        <c:grouping val="clustered"/>
        <c:varyColors val="0"/>
        <c:ser>
          <c:idx val="0"/>
          <c:order val="0"/>
          <c:tx>
            <c:strRef>
              <c:f>A_三区_基金!$B$6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A_三区_基金!$C$6:$Q$6</c:f>
              <c:numCache>
                <c:formatCode>0;"▲ "0</c:formatCode>
                <c:ptCount val="15"/>
                <c:pt idx="0">
                  <c:v>106.75121875829024</c:v>
                </c:pt>
                <c:pt idx="1">
                  <c:v>115.85275264730396</c:v>
                </c:pt>
                <c:pt idx="2">
                  <c:v>125.83907633286657</c:v>
                </c:pt>
                <c:pt idx="3">
                  <c:v>124.74601578221925</c:v>
                </c:pt>
                <c:pt idx="4">
                  <c:v>123.66771524737366</c:v>
                </c:pt>
                <c:pt idx="5">
                  <c:v>126.09704876373947</c:v>
                </c:pt>
                <c:pt idx="6">
                  <c:v>122.64174666023737</c:v>
                </c:pt>
                <c:pt idx="7">
                  <c:v>135.09938044378683</c:v>
                </c:pt>
                <c:pt idx="8">
                  <c:v>150.72501655689629</c:v>
                </c:pt>
                <c:pt idx="9">
                  <c:v>163.81279744455745</c:v>
                </c:pt>
                <c:pt idx="10">
                  <c:v>185.20561623545188</c:v>
                </c:pt>
                <c:pt idx="11">
                  <c:v>209.76431050579393</c:v>
                </c:pt>
                <c:pt idx="12">
                  <c:v>233.40905986881319</c:v>
                </c:pt>
                <c:pt idx="13">
                  <c:v>265.5326280991975</c:v>
                </c:pt>
                <c:pt idx="14">
                  <c:v>292.68001917752258</c:v>
                </c:pt>
              </c:numCache>
            </c:numRef>
          </c:val>
        </c:ser>
        <c:ser>
          <c:idx val="1"/>
          <c:order val="1"/>
          <c:tx>
            <c:strRef>
              <c:f>A_三区_基金!$B$11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A_三区_基金!$C$2:$Q$2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A_三区_基金!$C$11:$Q$11</c:f>
              <c:numCache>
                <c:formatCode>0;"▲ "0</c:formatCode>
                <c:ptCount val="15"/>
                <c:pt idx="0">
                  <c:v>144.38383127151397</c:v>
                </c:pt>
                <c:pt idx="1">
                  <c:v>169.14320516052769</c:v>
                </c:pt>
                <c:pt idx="2">
                  <c:v>196.0423188460903</c:v>
                </c:pt>
                <c:pt idx="3">
                  <c:v>217.29311829544298</c:v>
                </c:pt>
                <c:pt idx="4">
                  <c:v>243.77884776059739</c:v>
                </c:pt>
                <c:pt idx="5">
                  <c:v>273.77221127696322</c:v>
                </c:pt>
                <c:pt idx="6">
                  <c:v>297.88092917346114</c:v>
                </c:pt>
                <c:pt idx="7">
                  <c:v>337.80037295701061</c:v>
                </c:pt>
                <c:pt idx="8">
                  <c:v>379.88178907012008</c:v>
                </c:pt>
                <c:pt idx="9">
                  <c:v>420.45108995778122</c:v>
                </c:pt>
                <c:pt idx="10">
                  <c:v>465.9833587486757</c:v>
                </c:pt>
                <c:pt idx="11">
                  <c:v>513.1158830190177</c:v>
                </c:pt>
                <c:pt idx="12">
                  <c:v>558.02090238203687</c:v>
                </c:pt>
                <c:pt idx="13">
                  <c:v>610.32519061242112</c:v>
                </c:pt>
                <c:pt idx="14">
                  <c:v>656.53851169074619</c:v>
                </c:pt>
              </c:numCache>
            </c:numRef>
          </c:val>
        </c:ser>
        <c:dLbls>
          <c:showLegendKey val="0"/>
          <c:showVal val="0"/>
          <c:showCatName val="0"/>
          <c:showSerName val="0"/>
          <c:showPercent val="0"/>
          <c:showBubbleSize val="0"/>
        </c:dLbls>
        <c:gapWidth val="80"/>
        <c:axId val="134927872"/>
        <c:axId val="144271616"/>
      </c:barChart>
      <c:catAx>
        <c:axId val="13492787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44271616"/>
        <c:crosses val="autoZero"/>
        <c:auto val="1"/>
        <c:lblAlgn val="ctr"/>
        <c:lblOffset val="100"/>
        <c:noMultiLvlLbl val="0"/>
      </c:catAx>
      <c:valAx>
        <c:axId val="144271616"/>
        <c:scaling>
          <c:orientation val="minMax"/>
          <c:max val="1000"/>
          <c:min val="-2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34927872"/>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160274320548641"/>
          <c:h val="0.81841522974185188"/>
        </c:manualLayout>
      </c:layout>
      <c:lineChart>
        <c:grouping val="standard"/>
        <c:varyColors val="0"/>
        <c:ser>
          <c:idx val="0"/>
          <c:order val="0"/>
          <c:tx>
            <c:strRef>
              <c:f>A_四区_収支!$B$9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5400806445948481E-2"/>
                  <c:y val="-7.9122510372953647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A_四区_収支!$C$9:$Q$9</c:f>
              <c:numCache>
                <c:formatCode>0;"▲ "0</c:formatCode>
                <c:ptCount val="15"/>
                <c:pt idx="0">
                  <c:v>9.8245171677629521</c:v>
                </c:pt>
                <c:pt idx="1">
                  <c:v>18.16476890910047</c:v>
                </c:pt>
                <c:pt idx="2">
                  <c:v>20.08417353165947</c:v>
                </c:pt>
                <c:pt idx="3">
                  <c:v>15.017472454071539</c:v>
                </c:pt>
                <c:pt idx="4">
                  <c:v>19.713343372816059</c:v>
                </c:pt>
                <c:pt idx="5">
                  <c:v>22.859785846722993</c:v>
                </c:pt>
                <c:pt idx="6">
                  <c:v>17.581118121089531</c:v>
                </c:pt>
                <c:pt idx="7">
                  <c:v>31.763743485823198</c:v>
                </c:pt>
                <c:pt idx="8">
                  <c:v>33.703086629127405</c:v>
                </c:pt>
                <c:pt idx="9">
                  <c:v>32.346679061249283</c:v>
                </c:pt>
                <c:pt idx="10">
                  <c:v>36.798578899549334</c:v>
                </c:pt>
                <c:pt idx="11">
                  <c:v>38.234059490576463</c:v>
                </c:pt>
                <c:pt idx="12">
                  <c:v>39.421999741014567</c:v>
                </c:pt>
                <c:pt idx="13">
                  <c:v>40.485023883005191</c:v>
                </c:pt>
                <c:pt idx="14">
                  <c:v>41.454527453411018</c:v>
                </c:pt>
              </c:numCache>
            </c:numRef>
          </c:val>
          <c:smooth val="0"/>
        </c:ser>
        <c:ser>
          <c:idx val="1"/>
          <c:order val="1"/>
          <c:tx>
            <c:strRef>
              <c:f>A_四区_収支!$B$7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A_四区_収支!$C$2:$Q$2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A_四区_収支!$C$7:$Q$7</c:f>
              <c:numCache>
                <c:formatCode>0;"▲ "0</c:formatCode>
                <c:ptCount val="15"/>
                <c:pt idx="0">
                  <c:v>-0.28804283223705873</c:v>
                </c:pt>
                <c:pt idx="1">
                  <c:v>4.1192789091004691</c:v>
                </c:pt>
                <c:pt idx="2">
                  <c:v>4.9129635316594822</c:v>
                </c:pt>
                <c:pt idx="3">
                  <c:v>-5.0255475459284664</c:v>
                </c:pt>
                <c:pt idx="4">
                  <c:v>-5.0122866271839364</c:v>
                </c:pt>
                <c:pt idx="5">
                  <c:v>-1.8658441532770125</c:v>
                </c:pt>
                <c:pt idx="6">
                  <c:v>-7.1445218789104636</c:v>
                </c:pt>
                <c:pt idx="7">
                  <c:v>7.1297934858231971</c:v>
                </c:pt>
                <c:pt idx="8">
                  <c:v>9.9715766291274051</c:v>
                </c:pt>
                <c:pt idx="9">
                  <c:v>7.6950390612492816</c:v>
                </c:pt>
                <c:pt idx="10">
                  <c:v>15.144848899549338</c:v>
                </c:pt>
                <c:pt idx="11">
                  <c:v>17.984759490576469</c:v>
                </c:pt>
                <c:pt idx="12">
                  <c:v>20.350969741014573</c:v>
                </c:pt>
                <c:pt idx="13">
                  <c:v>22.382413883005192</c:v>
                </c:pt>
                <c:pt idx="14">
                  <c:v>24.35191745341103</c:v>
                </c:pt>
              </c:numCache>
            </c:numRef>
          </c:val>
          <c:smooth val="0"/>
        </c:ser>
        <c:dLbls>
          <c:showLegendKey val="0"/>
          <c:showVal val="0"/>
          <c:showCatName val="0"/>
          <c:showSerName val="0"/>
          <c:showPercent val="0"/>
          <c:showBubbleSize val="0"/>
        </c:dLbls>
        <c:marker val="1"/>
        <c:smooth val="0"/>
        <c:axId val="136046592"/>
        <c:axId val="144273920"/>
      </c:lineChart>
      <c:catAx>
        <c:axId val="13604659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44273920"/>
        <c:crosses val="autoZero"/>
        <c:auto val="1"/>
        <c:lblAlgn val="ctr"/>
        <c:lblOffset val="100"/>
        <c:noMultiLvlLbl val="0"/>
      </c:catAx>
      <c:valAx>
        <c:axId val="144273920"/>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36046592"/>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001254352146022E-2"/>
          <c:y val="4.9769612131816854E-2"/>
          <c:w val="0.89024051757594225"/>
          <c:h val="0.84283100029163016"/>
        </c:manualLayout>
      </c:layout>
      <c:barChart>
        <c:barDir val="col"/>
        <c:grouping val="clustered"/>
        <c:varyColors val="0"/>
        <c:ser>
          <c:idx val="0"/>
          <c:order val="0"/>
          <c:tx>
            <c:strRef>
              <c:f>A_四区_基金!$B$6</c:f>
              <c:strCache>
                <c:ptCount val="1"/>
                <c:pt idx="0">
                  <c:v>特別区承継財調基金
＋財源活用可能額（累計）</c:v>
                </c:pt>
              </c:strCache>
            </c:strRef>
          </c:tx>
          <c:spPr>
            <a:solidFill>
              <a:schemeClr val="bg2">
                <a:lumMod val="9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A_四区_基金!$C$6:$Q$6</c:f>
              <c:numCache>
                <c:formatCode>0;"▲ "0</c:formatCode>
                <c:ptCount val="15"/>
                <c:pt idx="0">
                  <c:v>95.758585142439244</c:v>
                </c:pt>
                <c:pt idx="1">
                  <c:v>103.92288861359317</c:v>
                </c:pt>
                <c:pt idx="2">
                  <c:v>112.88087670730611</c:v>
                </c:pt>
                <c:pt idx="3">
                  <c:v>111.90035372343111</c:v>
                </c:pt>
                <c:pt idx="4">
                  <c:v>110.93309165830063</c:v>
                </c:pt>
                <c:pt idx="5">
                  <c:v>113.11227206707707</c:v>
                </c:pt>
                <c:pt idx="6">
                  <c:v>110.01277475022006</c:v>
                </c:pt>
                <c:pt idx="7">
                  <c:v>121.18759279809672</c:v>
                </c:pt>
                <c:pt idx="8">
                  <c:v>135.20419398927757</c:v>
                </c:pt>
                <c:pt idx="9">
                  <c:v>146.94425761258029</c:v>
                </c:pt>
                <c:pt idx="10">
                  <c:v>166.13413107418307</c:v>
                </c:pt>
                <c:pt idx="11">
                  <c:v>188.16391512681298</c:v>
                </c:pt>
                <c:pt idx="12">
                  <c:v>209.3738376815509</c:v>
                </c:pt>
                <c:pt idx="13">
                  <c:v>238.18951523927225</c:v>
                </c:pt>
                <c:pt idx="14">
                  <c:v>262.54143269268326</c:v>
                </c:pt>
              </c:numCache>
            </c:numRef>
          </c:val>
        </c:ser>
        <c:ser>
          <c:idx val="1"/>
          <c:order val="1"/>
          <c:tx>
            <c:strRef>
              <c:f>A_四区_基金!$B$11</c:f>
              <c:strCache>
                <c:ptCount val="1"/>
                <c:pt idx="0">
                  <c:v>特別区承継財調基金
＋財源活用可能額（累計）</c:v>
                </c:pt>
              </c:strCache>
            </c:strRef>
          </c:tx>
          <c:spPr>
            <a:solidFill>
              <a:schemeClr val="tx1">
                <a:lumMod val="50000"/>
                <a:lumOff val="5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A_四区_基金!$C$2:$Q$2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A_四区_基金!$C$11:$Q$11</c:f>
              <c:numCache>
                <c:formatCode>0;"▲ "0</c:formatCode>
                <c:ptCount val="15"/>
                <c:pt idx="0">
                  <c:v>129.51599710170626</c:v>
                </c:pt>
                <c:pt idx="1">
                  <c:v>151.72579057286018</c:v>
                </c:pt>
                <c:pt idx="2">
                  <c:v>175.85498866657309</c:v>
                </c:pt>
                <c:pt idx="3">
                  <c:v>194.91748568269807</c:v>
                </c:pt>
                <c:pt idx="4">
                  <c:v>218.67585361756758</c:v>
                </c:pt>
                <c:pt idx="5">
                  <c:v>245.58066402634401</c:v>
                </c:pt>
                <c:pt idx="6">
                  <c:v>267.20680670948701</c:v>
                </c:pt>
                <c:pt idx="7">
                  <c:v>303.01557475736371</c:v>
                </c:pt>
                <c:pt idx="8">
                  <c:v>340.76368594854461</c:v>
                </c:pt>
                <c:pt idx="9">
                  <c:v>377.15538957184737</c:v>
                </c:pt>
                <c:pt idx="10">
                  <c:v>417.99899303345018</c:v>
                </c:pt>
                <c:pt idx="11">
                  <c:v>460.27807708608009</c:v>
                </c:pt>
                <c:pt idx="12">
                  <c:v>500.55902964081798</c:v>
                </c:pt>
                <c:pt idx="13">
                  <c:v>547.47731719853937</c:v>
                </c:pt>
                <c:pt idx="14">
                  <c:v>588.93184465195043</c:v>
                </c:pt>
              </c:numCache>
            </c:numRef>
          </c:val>
        </c:ser>
        <c:dLbls>
          <c:showLegendKey val="0"/>
          <c:showVal val="0"/>
          <c:showCatName val="0"/>
          <c:showSerName val="0"/>
          <c:showPercent val="0"/>
          <c:showBubbleSize val="0"/>
        </c:dLbls>
        <c:gapWidth val="80"/>
        <c:axId val="169160192"/>
        <c:axId val="144276224"/>
      </c:barChart>
      <c:catAx>
        <c:axId val="169160192"/>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44276224"/>
        <c:crosses val="autoZero"/>
        <c:auto val="1"/>
        <c:lblAlgn val="ctr"/>
        <c:lblOffset val="100"/>
        <c:noMultiLvlLbl val="0"/>
      </c:catAx>
      <c:valAx>
        <c:axId val="144276224"/>
        <c:scaling>
          <c:orientation val="minMax"/>
          <c:max val="1000"/>
          <c:min val="-200"/>
        </c:scaling>
        <c:delete val="0"/>
        <c:axPos val="l"/>
        <c:majorGridlines>
          <c:spPr>
            <a:ln w="9525" cap="flat" cmpd="sng" algn="ctr">
              <a:solidFill>
                <a:schemeClr val="tx1">
                  <a:lumMod val="50000"/>
                  <a:lumOff val="50000"/>
                </a:schemeClr>
              </a:solidFill>
              <a:round/>
            </a:ln>
            <a:effectLst/>
          </c:spPr>
        </c:majorGridlines>
        <c:numFmt formatCode="#,##0;&quot;▲ &quot;#,##0" sourceLinked="0"/>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9160192"/>
        <c:crosses val="autoZero"/>
        <c:crossBetween val="between"/>
      </c:valAx>
      <c:spPr>
        <a:noFill/>
        <a:ln>
          <a:solidFill>
            <a:schemeClr val="tx1">
              <a:lumMod val="50000"/>
              <a:lumOff val="50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00175381303146E-2"/>
          <c:y val="6.4622744941692414E-2"/>
          <c:w val="0.92301860565145433"/>
          <c:h val="0.81841522974185188"/>
        </c:manualLayout>
      </c:layout>
      <c:lineChart>
        <c:grouping val="standard"/>
        <c:varyColors val="0"/>
        <c:ser>
          <c:idx val="0"/>
          <c:order val="0"/>
          <c:tx>
            <c:strRef>
              <c:f>B_一区_収支!$B$9</c:f>
              <c:strCache>
                <c:ptCount val="1"/>
                <c:pt idx="0">
                  <c:v>計 E=A'+B+C+D</c:v>
                </c:pt>
              </c:strCache>
            </c:strRef>
          </c:tx>
          <c:spPr>
            <a:ln w="28575" cap="rnd">
              <a:solidFill>
                <a:srgbClr val="0070C0"/>
              </a:solidFill>
              <a:round/>
            </a:ln>
            <a:effectLst/>
          </c:spPr>
          <c:marker>
            <c:symbol val="triangle"/>
            <c:size val="10"/>
            <c:spPr>
              <a:solidFill>
                <a:srgbClr val="0070C0"/>
              </a:solidFill>
              <a:ln w="9525">
                <a:solidFill>
                  <a:srgbClr val="0070C0"/>
                </a:solidFill>
              </a:ln>
              <a:effectLst/>
            </c:spPr>
          </c:marker>
          <c:dLbls>
            <c:dLbl>
              <c:idx val="6"/>
              <c:layout>
                <c:manualLayout>
                  <c:x val="-2.6816763289204289E-2"/>
                  <c:y val="-7.987341772151898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B_一区_収支!$C$9:$Q$9</c:f>
              <c:numCache>
                <c:formatCode>0;"▲ "0</c:formatCode>
                <c:ptCount val="15"/>
                <c:pt idx="0">
                  <c:v>6.7629456503735703</c:v>
                </c:pt>
                <c:pt idx="1">
                  <c:v>14.565291973230938</c:v>
                </c:pt>
                <c:pt idx="2">
                  <c:v>16.900508707264056</c:v>
                </c:pt>
                <c:pt idx="3">
                  <c:v>12.738931149005868</c:v>
                </c:pt>
                <c:pt idx="4">
                  <c:v>17.308384248357605</c:v>
                </c:pt>
                <c:pt idx="5">
                  <c:v>20.002098404470626</c:v>
                </c:pt>
                <c:pt idx="6">
                  <c:v>15.121535761650019</c:v>
                </c:pt>
                <c:pt idx="7">
                  <c:v>25.880252401144926</c:v>
                </c:pt>
                <c:pt idx="8">
                  <c:v>27.798200744460619</c:v>
                </c:pt>
                <c:pt idx="9">
                  <c:v>26.50152707772985</c:v>
                </c:pt>
                <c:pt idx="10">
                  <c:v>31.65730448499728</c:v>
                </c:pt>
                <c:pt idx="11">
                  <c:v>33.831498974440478</c:v>
                </c:pt>
                <c:pt idx="12">
                  <c:v>35.690249691951891</c:v>
                </c:pt>
                <c:pt idx="13">
                  <c:v>37.331287029584843</c:v>
                </c:pt>
                <c:pt idx="14">
                  <c:v>38.424766373310568</c:v>
                </c:pt>
              </c:numCache>
            </c:numRef>
          </c:val>
          <c:smooth val="0"/>
        </c:ser>
        <c:ser>
          <c:idx val="1"/>
          <c:order val="1"/>
          <c:tx>
            <c:strRef>
              <c:f>B_一区_収支!$B$7</c:f>
              <c:strCache>
                <c:ptCount val="1"/>
                <c:pt idx="0">
                  <c:v>計 E=A+B+C+D</c:v>
                </c:pt>
              </c:strCache>
            </c:strRef>
          </c:tx>
          <c:spPr>
            <a:ln w="28575" cap="rnd">
              <a:solidFill>
                <a:schemeClr val="tx1"/>
              </a:solidFill>
              <a:round/>
            </a:ln>
            <a:effectLst/>
          </c:spPr>
          <c:marker>
            <c:symbol val="diamond"/>
            <c:size val="10"/>
            <c:spPr>
              <a:solidFill>
                <a:schemeClr val="tx1"/>
              </a:solidFill>
              <a:ln w="952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B_一区_収支!$C$2:$Q$2</c:f>
              <c:strCache>
                <c:ptCount val="15"/>
                <c:pt idx="0">
                  <c:v>H34</c:v>
                </c:pt>
                <c:pt idx="1">
                  <c:v>H35</c:v>
                </c:pt>
                <c:pt idx="2">
                  <c:v>H36</c:v>
                </c:pt>
                <c:pt idx="3">
                  <c:v>H37</c:v>
                </c:pt>
                <c:pt idx="4">
                  <c:v>H38</c:v>
                </c:pt>
                <c:pt idx="5">
                  <c:v>H39</c:v>
                </c:pt>
                <c:pt idx="6">
                  <c:v>H40</c:v>
                </c:pt>
                <c:pt idx="7">
                  <c:v>H41</c:v>
                </c:pt>
                <c:pt idx="8">
                  <c:v>H42</c:v>
                </c:pt>
                <c:pt idx="9">
                  <c:v>H43</c:v>
                </c:pt>
                <c:pt idx="10">
                  <c:v>H44</c:v>
                </c:pt>
                <c:pt idx="11">
                  <c:v>H45</c:v>
                </c:pt>
                <c:pt idx="12">
                  <c:v>H46</c:v>
                </c:pt>
                <c:pt idx="13">
                  <c:v>H47</c:v>
                </c:pt>
                <c:pt idx="14">
                  <c:v>H48</c:v>
                </c:pt>
              </c:strCache>
            </c:strRef>
          </c:cat>
          <c:val>
            <c:numRef>
              <c:f>B_一区_収支!$C$7:$Q$7</c:f>
              <c:numCache>
                <c:formatCode>0;"▲ "0</c:formatCode>
                <c:ptCount val="15"/>
                <c:pt idx="0">
                  <c:v>-2.7054443496264238</c:v>
                </c:pt>
                <c:pt idx="1">
                  <c:v>1.4145019732309354</c:v>
                </c:pt>
                <c:pt idx="2">
                  <c:v>2.6956987072640537</c:v>
                </c:pt>
                <c:pt idx="3">
                  <c:v>-6.0273488509941284</c:v>
                </c:pt>
                <c:pt idx="4">
                  <c:v>-5.8422357516423924</c:v>
                </c:pt>
                <c:pt idx="5">
                  <c:v>-3.0047215955293725</c:v>
                </c:pt>
                <c:pt idx="6">
                  <c:v>-8.0290842383499843</c:v>
                </c:pt>
                <c:pt idx="7">
                  <c:v>5.3536824011449236</c:v>
                </c:pt>
                <c:pt idx="8">
                  <c:v>8.0144407444606038</c:v>
                </c:pt>
                <c:pt idx="9">
                  <c:v>5.9604270777298458</c:v>
                </c:pt>
                <c:pt idx="10">
                  <c:v>12.944564484997276</c:v>
                </c:pt>
                <c:pt idx="11">
                  <c:v>15.771828974440485</c:v>
                </c:pt>
                <c:pt idx="12">
                  <c:v>18.160049691951901</c:v>
                </c:pt>
                <c:pt idx="13">
                  <c:v>20.210427029584849</c:v>
                </c:pt>
                <c:pt idx="14">
                  <c:v>21.333376373310582</c:v>
                </c:pt>
              </c:numCache>
            </c:numRef>
          </c:val>
          <c:smooth val="0"/>
        </c:ser>
        <c:dLbls>
          <c:showLegendKey val="0"/>
          <c:showVal val="0"/>
          <c:showCatName val="0"/>
          <c:showSerName val="0"/>
          <c:showPercent val="0"/>
          <c:showBubbleSize val="0"/>
        </c:dLbls>
        <c:marker val="1"/>
        <c:smooth val="0"/>
        <c:axId val="169771008"/>
        <c:axId val="168928384"/>
      </c:lineChart>
      <c:catAx>
        <c:axId val="169771008"/>
        <c:scaling>
          <c:orientation val="minMax"/>
        </c:scaling>
        <c:delete val="0"/>
        <c:axPos val="b"/>
        <c:numFmt formatCode="General" sourceLinked="1"/>
        <c:majorTickMark val="out"/>
        <c:minorTickMark val="none"/>
        <c:tickLblPos val="low"/>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1" i="0" u="sng"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8928384"/>
        <c:crosses val="autoZero"/>
        <c:auto val="1"/>
        <c:lblAlgn val="ctr"/>
        <c:lblOffset val="100"/>
        <c:noMultiLvlLbl val="0"/>
      </c:catAx>
      <c:valAx>
        <c:axId val="168928384"/>
        <c:scaling>
          <c:orientation val="minMax"/>
          <c:max val="100"/>
          <c:min val="-40"/>
        </c:scaling>
        <c:delete val="0"/>
        <c:axPos val="l"/>
        <c:majorGridlines>
          <c:spPr>
            <a:ln w="9525" cap="flat" cmpd="sng" algn="ctr">
              <a:solidFill>
                <a:schemeClr val="tx1">
                  <a:lumMod val="50000"/>
                  <a:lumOff val="50000"/>
                </a:schemeClr>
              </a:solidFill>
              <a:round/>
            </a:ln>
            <a:effectLst/>
          </c:spPr>
        </c:majorGridlines>
        <c:numFmt formatCode="0;&quot;▲ &quot;0"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169771008"/>
        <c:crosses val="autoZero"/>
        <c:crossBetween val="between"/>
      </c:valAx>
      <c:spPr>
        <a:noFill/>
        <a:ln>
          <a:solidFill>
            <a:schemeClr val="tx1">
              <a:lumMod val="50000"/>
              <a:lumOff val="50000"/>
            </a:schemeClr>
          </a:solid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B49BA508-E79A-43B4-A402-2FA8DA5C0D44}" type="datetimeFigureOut">
              <a:rPr kumimoji="1" lang="ja-JP" altLang="en-US" smtClean="0"/>
              <a:pPr/>
              <a:t>2017/11/6</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2017/11/6</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2789190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13</a:t>
            </a:fld>
            <a:endParaRPr kumimoji="1" lang="ja-JP" altLang="en-US"/>
          </a:p>
        </p:txBody>
      </p:sp>
    </p:spTree>
    <p:extLst>
      <p:ext uri="{BB962C8B-B14F-4D97-AF65-F5344CB8AC3E}">
        <p14:creationId xmlns:p14="http://schemas.microsoft.com/office/powerpoint/2010/main" val="424494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14</a:t>
            </a:fld>
            <a:endParaRPr kumimoji="1" lang="ja-JP" altLang="en-US"/>
          </a:p>
        </p:txBody>
      </p:sp>
    </p:spTree>
    <p:extLst>
      <p:ext uri="{BB962C8B-B14F-4D97-AF65-F5344CB8AC3E}">
        <p14:creationId xmlns:p14="http://schemas.microsoft.com/office/powerpoint/2010/main" val="2628999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15</a:t>
            </a:fld>
            <a:endParaRPr kumimoji="1" lang="ja-JP" altLang="en-US"/>
          </a:p>
        </p:txBody>
      </p:sp>
    </p:spTree>
    <p:extLst>
      <p:ext uri="{BB962C8B-B14F-4D97-AF65-F5344CB8AC3E}">
        <p14:creationId xmlns:p14="http://schemas.microsoft.com/office/powerpoint/2010/main" val="4110746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705284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3138116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2669797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19</a:t>
            </a:fld>
            <a:endParaRPr kumimoji="1" lang="ja-JP" altLang="en-US"/>
          </a:p>
        </p:txBody>
      </p:sp>
    </p:spTree>
    <p:extLst>
      <p:ext uri="{BB962C8B-B14F-4D97-AF65-F5344CB8AC3E}">
        <p14:creationId xmlns:p14="http://schemas.microsoft.com/office/powerpoint/2010/main" val="37793309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20</a:t>
            </a:fld>
            <a:endParaRPr kumimoji="1" lang="ja-JP" altLang="en-US"/>
          </a:p>
        </p:txBody>
      </p:sp>
    </p:spTree>
    <p:extLst>
      <p:ext uri="{BB962C8B-B14F-4D97-AF65-F5344CB8AC3E}">
        <p14:creationId xmlns:p14="http://schemas.microsoft.com/office/powerpoint/2010/main" val="1650433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21</a:t>
            </a:fld>
            <a:endParaRPr kumimoji="1" lang="ja-JP" altLang="en-US"/>
          </a:p>
        </p:txBody>
      </p:sp>
    </p:spTree>
    <p:extLst>
      <p:ext uri="{BB962C8B-B14F-4D97-AF65-F5344CB8AC3E}">
        <p14:creationId xmlns:p14="http://schemas.microsoft.com/office/powerpoint/2010/main" val="3993533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22</a:t>
            </a:fld>
            <a:endParaRPr kumimoji="1" lang="ja-JP" altLang="en-US"/>
          </a:p>
        </p:txBody>
      </p:sp>
    </p:spTree>
    <p:extLst>
      <p:ext uri="{BB962C8B-B14F-4D97-AF65-F5344CB8AC3E}">
        <p14:creationId xmlns:p14="http://schemas.microsoft.com/office/powerpoint/2010/main" val="1586346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15294892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23</a:t>
            </a:fld>
            <a:endParaRPr kumimoji="1" lang="ja-JP" altLang="en-US"/>
          </a:p>
        </p:txBody>
      </p:sp>
    </p:spTree>
    <p:extLst>
      <p:ext uri="{BB962C8B-B14F-4D97-AF65-F5344CB8AC3E}">
        <p14:creationId xmlns:p14="http://schemas.microsoft.com/office/powerpoint/2010/main" val="352649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a:p>
        </p:txBody>
      </p:sp>
    </p:spTree>
    <p:extLst>
      <p:ext uri="{BB962C8B-B14F-4D97-AF65-F5344CB8AC3E}">
        <p14:creationId xmlns:p14="http://schemas.microsoft.com/office/powerpoint/2010/main" val="20078302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a:p>
        </p:txBody>
      </p:sp>
    </p:spTree>
    <p:extLst>
      <p:ext uri="{BB962C8B-B14F-4D97-AF65-F5344CB8AC3E}">
        <p14:creationId xmlns:p14="http://schemas.microsoft.com/office/powerpoint/2010/main" val="40887505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26</a:t>
            </a:fld>
            <a:endParaRPr kumimoji="1" lang="ja-JP" altLang="en-US"/>
          </a:p>
        </p:txBody>
      </p:sp>
    </p:spTree>
    <p:extLst>
      <p:ext uri="{BB962C8B-B14F-4D97-AF65-F5344CB8AC3E}">
        <p14:creationId xmlns:p14="http://schemas.microsoft.com/office/powerpoint/2010/main" val="4007417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a:p>
        </p:txBody>
      </p:sp>
    </p:spTree>
    <p:extLst>
      <p:ext uri="{BB962C8B-B14F-4D97-AF65-F5344CB8AC3E}">
        <p14:creationId xmlns:p14="http://schemas.microsoft.com/office/powerpoint/2010/main" val="7685456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28</a:t>
            </a:fld>
            <a:endParaRPr kumimoji="1" lang="ja-JP" altLang="en-US"/>
          </a:p>
        </p:txBody>
      </p:sp>
    </p:spTree>
    <p:extLst>
      <p:ext uri="{BB962C8B-B14F-4D97-AF65-F5344CB8AC3E}">
        <p14:creationId xmlns:p14="http://schemas.microsoft.com/office/powerpoint/2010/main" val="12916533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29</a:t>
            </a:fld>
            <a:endParaRPr kumimoji="1" lang="ja-JP" altLang="en-US"/>
          </a:p>
        </p:txBody>
      </p:sp>
    </p:spTree>
    <p:extLst>
      <p:ext uri="{BB962C8B-B14F-4D97-AF65-F5344CB8AC3E}">
        <p14:creationId xmlns:p14="http://schemas.microsoft.com/office/powerpoint/2010/main" val="34219068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30</a:t>
            </a:fld>
            <a:endParaRPr kumimoji="1" lang="ja-JP" altLang="en-US"/>
          </a:p>
        </p:txBody>
      </p:sp>
    </p:spTree>
    <p:extLst>
      <p:ext uri="{BB962C8B-B14F-4D97-AF65-F5344CB8AC3E}">
        <p14:creationId xmlns:p14="http://schemas.microsoft.com/office/powerpoint/2010/main" val="21646033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31</a:t>
            </a:fld>
            <a:endParaRPr kumimoji="1" lang="ja-JP" altLang="en-US"/>
          </a:p>
        </p:txBody>
      </p:sp>
    </p:spTree>
    <p:extLst>
      <p:ext uri="{BB962C8B-B14F-4D97-AF65-F5344CB8AC3E}">
        <p14:creationId xmlns:p14="http://schemas.microsoft.com/office/powerpoint/2010/main" val="37228465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32</a:t>
            </a:fld>
            <a:endParaRPr kumimoji="1" lang="ja-JP" altLang="en-US"/>
          </a:p>
        </p:txBody>
      </p:sp>
    </p:spTree>
    <p:extLst>
      <p:ext uri="{BB962C8B-B14F-4D97-AF65-F5344CB8AC3E}">
        <p14:creationId xmlns:p14="http://schemas.microsoft.com/office/powerpoint/2010/main" val="815035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p14="http://schemas.microsoft.com/office/powerpoint/2010/main" val="40224892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33</a:t>
            </a:fld>
            <a:endParaRPr kumimoji="1" lang="ja-JP" altLang="en-US"/>
          </a:p>
        </p:txBody>
      </p:sp>
    </p:spTree>
    <p:extLst>
      <p:ext uri="{BB962C8B-B14F-4D97-AF65-F5344CB8AC3E}">
        <p14:creationId xmlns:p14="http://schemas.microsoft.com/office/powerpoint/2010/main" val="41951912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34</a:t>
            </a:fld>
            <a:endParaRPr kumimoji="1" lang="ja-JP" altLang="en-US"/>
          </a:p>
        </p:txBody>
      </p:sp>
    </p:spTree>
    <p:extLst>
      <p:ext uri="{BB962C8B-B14F-4D97-AF65-F5344CB8AC3E}">
        <p14:creationId xmlns:p14="http://schemas.microsoft.com/office/powerpoint/2010/main" val="20271605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35</a:t>
            </a:fld>
            <a:endParaRPr kumimoji="1" lang="ja-JP" altLang="en-US"/>
          </a:p>
        </p:txBody>
      </p:sp>
    </p:spTree>
    <p:extLst>
      <p:ext uri="{BB962C8B-B14F-4D97-AF65-F5344CB8AC3E}">
        <p14:creationId xmlns:p14="http://schemas.microsoft.com/office/powerpoint/2010/main" val="23860382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36</a:t>
            </a:fld>
            <a:endParaRPr kumimoji="1" lang="ja-JP" altLang="en-US"/>
          </a:p>
        </p:txBody>
      </p:sp>
    </p:spTree>
    <p:extLst>
      <p:ext uri="{BB962C8B-B14F-4D97-AF65-F5344CB8AC3E}">
        <p14:creationId xmlns:p14="http://schemas.microsoft.com/office/powerpoint/2010/main" val="28881806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37</a:t>
            </a:fld>
            <a:endParaRPr kumimoji="1" lang="ja-JP" altLang="en-US"/>
          </a:p>
        </p:txBody>
      </p:sp>
    </p:spTree>
    <p:extLst>
      <p:ext uri="{BB962C8B-B14F-4D97-AF65-F5344CB8AC3E}">
        <p14:creationId xmlns:p14="http://schemas.microsoft.com/office/powerpoint/2010/main" val="26102252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38</a:t>
            </a:fld>
            <a:endParaRPr kumimoji="1" lang="ja-JP" altLang="en-US"/>
          </a:p>
        </p:txBody>
      </p:sp>
    </p:spTree>
    <p:extLst>
      <p:ext uri="{BB962C8B-B14F-4D97-AF65-F5344CB8AC3E}">
        <p14:creationId xmlns:p14="http://schemas.microsoft.com/office/powerpoint/2010/main" val="32787200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39</a:t>
            </a:fld>
            <a:endParaRPr kumimoji="1" lang="ja-JP" altLang="en-US"/>
          </a:p>
        </p:txBody>
      </p:sp>
    </p:spTree>
    <p:extLst>
      <p:ext uri="{BB962C8B-B14F-4D97-AF65-F5344CB8AC3E}">
        <p14:creationId xmlns:p14="http://schemas.microsoft.com/office/powerpoint/2010/main" val="34619732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40</a:t>
            </a:fld>
            <a:endParaRPr kumimoji="1" lang="ja-JP" altLang="en-US"/>
          </a:p>
        </p:txBody>
      </p:sp>
    </p:spTree>
    <p:extLst>
      <p:ext uri="{BB962C8B-B14F-4D97-AF65-F5344CB8AC3E}">
        <p14:creationId xmlns:p14="http://schemas.microsoft.com/office/powerpoint/2010/main" val="30053897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41</a:t>
            </a:fld>
            <a:endParaRPr kumimoji="1" lang="ja-JP" altLang="en-US"/>
          </a:p>
        </p:txBody>
      </p:sp>
    </p:spTree>
    <p:extLst>
      <p:ext uri="{BB962C8B-B14F-4D97-AF65-F5344CB8AC3E}">
        <p14:creationId xmlns:p14="http://schemas.microsoft.com/office/powerpoint/2010/main" val="39865915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42</a:t>
            </a:fld>
            <a:endParaRPr kumimoji="1" lang="ja-JP" altLang="en-US"/>
          </a:p>
        </p:txBody>
      </p:sp>
    </p:spTree>
    <p:extLst>
      <p:ext uri="{BB962C8B-B14F-4D97-AF65-F5344CB8AC3E}">
        <p14:creationId xmlns:p14="http://schemas.microsoft.com/office/powerpoint/2010/main" val="4135670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p14="http://schemas.microsoft.com/office/powerpoint/2010/main" val="6460325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43</a:t>
            </a:fld>
            <a:endParaRPr kumimoji="1" lang="ja-JP" altLang="en-US"/>
          </a:p>
        </p:txBody>
      </p:sp>
    </p:spTree>
    <p:extLst>
      <p:ext uri="{BB962C8B-B14F-4D97-AF65-F5344CB8AC3E}">
        <p14:creationId xmlns:p14="http://schemas.microsoft.com/office/powerpoint/2010/main" val="1680993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722217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2191085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10</a:t>
            </a:fld>
            <a:endParaRPr kumimoji="1" lang="ja-JP" altLang="en-US"/>
          </a:p>
        </p:txBody>
      </p:sp>
    </p:spTree>
    <p:extLst>
      <p:ext uri="{BB962C8B-B14F-4D97-AF65-F5344CB8AC3E}">
        <p14:creationId xmlns:p14="http://schemas.microsoft.com/office/powerpoint/2010/main" val="2232030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11</a:t>
            </a:fld>
            <a:endParaRPr kumimoji="1" lang="ja-JP" altLang="en-US"/>
          </a:p>
        </p:txBody>
      </p:sp>
    </p:spTree>
    <p:extLst>
      <p:ext uri="{BB962C8B-B14F-4D97-AF65-F5344CB8AC3E}">
        <p14:creationId xmlns:p14="http://schemas.microsoft.com/office/powerpoint/2010/main" val="355374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p14="http://schemas.microsoft.com/office/powerpoint/2010/main" val="1573828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2017/11/6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2017/11/6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2017/11/6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2017/11/6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2017/11/6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2017/11/6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2017/11/6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2017/11/6</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213992"/>
            <a:ext cx="8915400" cy="1143000"/>
          </a:xfrm>
        </p:spPr>
        <p:txBody>
          <a:bodyPr>
            <a:noAutofit/>
          </a:bodyPr>
          <a:lstStyle/>
          <a:p>
            <a:r>
              <a:rPr kumimoji="1" lang="en-US" altLang="ja-JP" sz="3600" b="1" dirty="0" smtClean="0">
                <a:latin typeface="+mj-ea"/>
              </a:rPr>
              <a:t>【</a:t>
            </a:r>
            <a:r>
              <a:rPr kumimoji="1" lang="ja-JP" altLang="en-US" sz="3600" b="1" dirty="0" smtClean="0">
                <a:latin typeface="+mj-ea"/>
              </a:rPr>
              <a:t>別冊</a:t>
            </a:r>
            <a:r>
              <a:rPr kumimoji="1" lang="en-US" altLang="ja-JP" sz="3600" b="1" dirty="0" smtClean="0">
                <a:latin typeface="+mj-ea"/>
              </a:rPr>
              <a:t>】</a:t>
            </a:r>
            <a:br>
              <a:rPr kumimoji="1" lang="en-US" altLang="ja-JP" sz="3600" b="1" dirty="0" smtClean="0">
                <a:latin typeface="+mj-ea"/>
              </a:rPr>
            </a:br>
            <a:r>
              <a:rPr kumimoji="1" lang="en-US" altLang="ja-JP" sz="3600" b="1" dirty="0" smtClean="0">
                <a:latin typeface="+mj-ea"/>
              </a:rPr>
              <a:t/>
            </a:r>
            <a:br>
              <a:rPr kumimoji="1" lang="en-US" altLang="ja-JP" sz="3600" b="1" dirty="0" smtClean="0">
                <a:latin typeface="+mj-ea"/>
              </a:rPr>
            </a:br>
            <a:r>
              <a:rPr lang="ja-JP" altLang="en-US" sz="3600" b="1" dirty="0" smtClean="0">
                <a:latin typeface="+mj-ea"/>
              </a:rPr>
              <a:t>区割り案ごとの各特別区の収支</a:t>
            </a:r>
            <a:endParaRPr kumimoji="1" lang="ja-JP" altLang="en-US" sz="3600" b="1" dirty="0">
              <a:latin typeface="+mj-ea"/>
            </a:endParaRPr>
          </a:p>
        </p:txBody>
      </p:sp>
    </p:spTree>
    <p:extLst>
      <p:ext uri="{BB962C8B-B14F-4D97-AF65-F5344CB8AC3E}">
        <p14:creationId xmlns:p14="http://schemas.microsoft.com/office/powerpoint/2010/main" val="1786845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2710395753"/>
              </p:ext>
            </p:extLst>
          </p:nvPr>
        </p:nvGraphicFramePr>
        <p:xfrm>
          <a:off x="808056" y="1124744"/>
          <a:ext cx="8969479" cy="3172915"/>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別冊</a:t>
            </a: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　区割り案ごとの各特別区の収支　～　（１）試案</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9" name="表 8"/>
          <p:cNvGraphicFramePr>
            <a:graphicFrameLocks noGrp="1"/>
          </p:cNvGraphicFramePr>
          <p:nvPr>
            <p:extLst>
              <p:ext uri="{D42A27DB-BD31-4B8C-83A1-F6EECF244321}">
                <p14:modId xmlns:p14="http://schemas.microsoft.com/office/powerpoint/2010/main" val="3676295845"/>
              </p:ext>
            </p:extLst>
          </p:nvPr>
        </p:nvGraphicFramePr>
        <p:xfrm>
          <a:off x="125732" y="5795262"/>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r>
              <a:tr h="0">
                <a:tc>
                  <a:txBody>
                    <a:bodyPr/>
                    <a:lstStyle/>
                    <a:p>
                      <a:pPr algn="ctr"/>
                      <a:r>
                        <a:rPr kumimoji="1" lang="ja-JP" altLang="en-US" sz="900" b="1" dirty="0" smtClean="0">
                          <a:solidFill>
                            <a:schemeClr val="tx1"/>
                          </a:solidFill>
                          <a:latin typeface="+mn-ea"/>
                          <a:ea typeface="+mn-ea"/>
                          <a:cs typeface="Meiryo UI" pitchFamily="50" charset="-128"/>
                        </a:rPr>
                        <a:t>計</a:t>
                      </a:r>
                      <a:r>
                        <a:rPr kumimoji="1" lang="ja-JP" altLang="en-US" sz="900" b="1" baseline="0" dirty="0" smtClean="0">
                          <a:solidFill>
                            <a:schemeClr val="tx1"/>
                          </a:solidFill>
                          <a:latin typeface="+mn-ea"/>
                          <a:ea typeface="+mn-ea"/>
                          <a:cs typeface="Meiryo UI" pitchFamily="50" charset="-128"/>
                        </a:rPr>
                        <a:t> </a:t>
                      </a:r>
                      <a:r>
                        <a:rPr kumimoji="1" lang="en-US" altLang="ja-JP" sz="900" b="1" baseline="0" dirty="0" smtClean="0">
                          <a:solidFill>
                            <a:schemeClr val="tx1"/>
                          </a:solidFill>
                          <a:latin typeface="+mn-ea"/>
                          <a:ea typeface="+mn-ea"/>
                          <a:cs typeface="Meiryo UI" pitchFamily="50" charset="-128"/>
                        </a:rPr>
                        <a:t>E2</a:t>
                      </a:r>
                      <a:r>
                        <a:rPr kumimoji="1" lang="en-US" altLang="ja-JP" sz="900" b="1" dirty="0" smtClean="0">
                          <a:solidFill>
                            <a:schemeClr val="tx1"/>
                          </a:solidFill>
                          <a:latin typeface="+mn-ea"/>
                          <a:ea typeface="+mn-ea"/>
                          <a:cs typeface="Meiryo UI" pitchFamily="50" charset="-128"/>
                        </a:rPr>
                        <a:t>=A2+B+C+D</a:t>
                      </a:r>
                      <a:endParaRPr kumimoji="1" lang="ja-JP" altLang="en-US" sz="900" b="1" dirty="0">
                        <a:solidFill>
                          <a:schemeClr val="tx1"/>
                        </a:solidFill>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23</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37</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39</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40</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41</a:t>
                      </a:r>
                    </a:p>
                  </a:txBody>
                  <a:tcPr marL="9525" marR="39600" marT="9525" marB="0" anchor="ctr">
                    <a:solidFill>
                      <a:srgbClr val="FFFF00"/>
                    </a:solidFill>
                  </a:tcPr>
                </a:tc>
              </a:tr>
            </a:tbl>
          </a:graphicData>
        </a:graphic>
      </p:graphicFrame>
      <p:sp>
        <p:nvSpPr>
          <p:cNvPr id="2" name="正方形/長方形 1"/>
          <p:cNvSpPr/>
          <p:nvPr/>
        </p:nvSpPr>
        <p:spPr>
          <a:xfrm>
            <a:off x="330840" y="119568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719285236"/>
              </p:ext>
            </p:extLst>
          </p:nvPr>
        </p:nvGraphicFramePr>
        <p:xfrm>
          <a:off x="116408" y="4307184"/>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solidFill>
                            <a:schemeClr val="tx1"/>
                          </a:solidFill>
                          <a:latin typeface="+mn-ea"/>
                          <a:ea typeface="+mn-ea"/>
                          <a:cs typeface="Meiryo UI" pitchFamily="50" charset="-128"/>
                        </a:rPr>
                        <a:t>財政収支推計</a:t>
                      </a:r>
                      <a:r>
                        <a:rPr kumimoji="1" lang="ja-JP" altLang="en-US" sz="900" b="0" baseline="0" dirty="0" smtClean="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Ａ</a:t>
                      </a:r>
                      <a:r>
                        <a:rPr kumimoji="1" lang="en-US" altLang="ja-JP" sz="900" b="0" dirty="0" smtClean="0">
                          <a:solidFill>
                            <a:schemeClr val="tx1"/>
                          </a:solidFill>
                          <a:latin typeface="+mn-ea"/>
                          <a:ea typeface="+mn-ea"/>
                          <a:cs typeface="Meiryo UI" pitchFamily="50" charset="-128"/>
                        </a:rPr>
                        <a:t>1</a:t>
                      </a:r>
                      <a:endParaRPr kumimoji="1" lang="ja-JP" altLang="en-US" sz="900" b="0" dirty="0">
                        <a:solidFill>
                          <a:schemeClr val="tx1"/>
                        </a:solidFill>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n-ea"/>
                          <a:ea typeface="+mn-ea"/>
                          <a:cs typeface="Meiryo UI" pitchFamily="50" charset="-128"/>
                        </a:rPr>
                        <a:t>改革効果額</a:t>
                      </a:r>
                      <a:r>
                        <a:rPr kumimoji="1" lang="en-US" altLang="ja-JP" sz="500" b="0" dirty="0" smtClean="0">
                          <a:solidFill>
                            <a:schemeClr val="tx1"/>
                          </a:solidFill>
                          <a:latin typeface="+mn-ea"/>
                          <a:ea typeface="+mn-ea"/>
                          <a:cs typeface="Meiryo UI" pitchFamily="50" charset="-128"/>
                        </a:rPr>
                        <a:t>(</a:t>
                      </a:r>
                      <a:r>
                        <a:rPr kumimoji="1" lang="ja-JP" altLang="en-US" sz="500" b="0" dirty="0" smtClean="0">
                          <a:solidFill>
                            <a:schemeClr val="tx1"/>
                          </a:solidFill>
                          <a:latin typeface="+mn-ea"/>
                          <a:ea typeface="+mn-ea"/>
                          <a:cs typeface="Meiryo UI" pitchFamily="50" charset="-128"/>
                        </a:rPr>
                        <a:t>未反映分</a:t>
                      </a:r>
                      <a:r>
                        <a:rPr kumimoji="1" lang="en-US" altLang="ja-JP" sz="500" b="0" dirty="0" smtClean="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r>
              <a:tr h="161888">
                <a:tc>
                  <a:txBody>
                    <a:bodyPr/>
                    <a:lstStyle/>
                    <a:p>
                      <a:pPr algn="ctr"/>
                      <a:r>
                        <a:rPr kumimoji="1" lang="ja-JP" altLang="en-US" sz="900" b="0" dirty="0" smtClean="0">
                          <a:solidFill>
                            <a:schemeClr val="tx1"/>
                          </a:solidFill>
                          <a:latin typeface="+mn-ea"/>
                          <a:ea typeface="+mn-ea"/>
                          <a:cs typeface="Meiryo UI" pitchFamily="50" charset="-128"/>
                        </a:rPr>
                        <a:t>組織体制の影響額</a:t>
                      </a:r>
                      <a:r>
                        <a:rPr kumimoji="1" lang="en-US" altLang="ja-JP" sz="900" b="0" dirty="0" smtClean="0">
                          <a:solidFill>
                            <a:schemeClr val="tx1"/>
                          </a:solidFill>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r>
              <a:tr h="192745">
                <a:tc>
                  <a:txBody>
                    <a:bodyPr/>
                    <a:lstStyle/>
                    <a:p>
                      <a:pPr algn="ctr"/>
                      <a:r>
                        <a:rPr kumimoji="1" lang="ja-JP" altLang="en-US" sz="900" b="0" dirty="0" smtClean="0">
                          <a:solidFill>
                            <a:schemeClr val="tx1"/>
                          </a:solidFill>
                          <a:latin typeface="+mn-ea"/>
                          <a:ea typeface="+mn-ea"/>
                          <a:cs typeface="Meiryo UI" pitchFamily="50" charset="-128"/>
                        </a:rPr>
                        <a:t>設置コスト　</a:t>
                      </a:r>
                      <a:r>
                        <a:rPr kumimoji="1" lang="en-US" altLang="ja-JP" sz="900" b="0" dirty="0" smtClean="0">
                          <a:solidFill>
                            <a:schemeClr val="tx1"/>
                          </a:solidFill>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solidFill>
                            <a:schemeClr val="tx1"/>
                          </a:solidFill>
                          <a:latin typeface="+mn-ea"/>
                          <a:ea typeface="+mn-ea"/>
                          <a:cs typeface="Meiryo UI" pitchFamily="50" charset="-128"/>
                        </a:rPr>
                        <a:t>計</a:t>
                      </a:r>
                      <a:r>
                        <a:rPr kumimoji="1" lang="ja-JP" altLang="en-US" sz="900" b="1" baseline="0" dirty="0" smtClean="0">
                          <a:solidFill>
                            <a:schemeClr val="tx1"/>
                          </a:solidFill>
                          <a:latin typeface="+mn-ea"/>
                          <a:ea typeface="+mn-ea"/>
                          <a:cs typeface="Meiryo UI" pitchFamily="50" charset="-128"/>
                        </a:rPr>
                        <a:t> </a:t>
                      </a:r>
                      <a:r>
                        <a:rPr kumimoji="1" lang="en-US" altLang="ja-JP" sz="900" b="1" baseline="0" dirty="0" smtClean="0">
                          <a:solidFill>
                            <a:schemeClr val="tx1"/>
                          </a:solidFill>
                          <a:latin typeface="+mn-ea"/>
                          <a:ea typeface="+mn-ea"/>
                          <a:cs typeface="Meiryo UI" pitchFamily="50" charset="-128"/>
                        </a:rPr>
                        <a:t>E1</a:t>
                      </a:r>
                      <a:r>
                        <a:rPr kumimoji="1" lang="en-US" altLang="ja-JP" sz="900" b="1" dirty="0" smtClean="0">
                          <a:solidFill>
                            <a:schemeClr val="tx1"/>
                          </a:solidFill>
                          <a:latin typeface="+mn-ea"/>
                          <a:ea typeface="+mn-ea"/>
                          <a:cs typeface="Meiryo UI" pitchFamily="50" charset="-128"/>
                        </a:rPr>
                        <a:t>=A1+B+C+D</a:t>
                      </a:r>
                      <a:endParaRPr kumimoji="1" lang="ja-JP" altLang="en-US" sz="900" b="1" dirty="0">
                        <a:solidFill>
                          <a:schemeClr val="tx1"/>
                        </a:solidFill>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076764"/>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1946487"/>
            <a:ext cx="1080120" cy="276779"/>
          </a:xfrm>
          <a:prstGeom prst="borderCallout2">
            <a:avLst>
              <a:gd name="adj1" fmla="val 18751"/>
              <a:gd name="adj2" fmla="val -80"/>
              <a:gd name="adj3" fmla="val 18750"/>
              <a:gd name="adj4" fmla="val -16667"/>
              <a:gd name="adj5" fmla="val 325559"/>
              <a:gd name="adj6" fmla="val -2653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533322"/>
            <a:ext cx="1080120" cy="247771"/>
          </a:xfrm>
          <a:prstGeom prst="borderCallout2">
            <a:avLst>
              <a:gd name="adj1" fmla="val 18751"/>
              <a:gd name="adj2" fmla="val -80"/>
              <a:gd name="adj3" fmla="val 18750"/>
              <a:gd name="adj4" fmla="val -16667"/>
              <a:gd name="adj5" fmla="val -121065"/>
              <a:gd name="adj6" fmla="val -356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536485"/>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662786"/>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案）／　第四区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377322"/>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390067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04270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897258681"/>
              </p:ext>
            </p:extLst>
          </p:nvPr>
        </p:nvGraphicFramePr>
        <p:xfrm>
          <a:off x="913310" y="994148"/>
          <a:ext cx="8992690" cy="2891327"/>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30773"/>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0424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898599351"/>
              </p:ext>
            </p:extLst>
          </p:nvPr>
        </p:nvGraphicFramePr>
        <p:xfrm>
          <a:off x="188755" y="5339128"/>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377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460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501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547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589</a:t>
                      </a:r>
                    </a:p>
                  </a:txBody>
                  <a:tcPr marL="9525" marR="39600" marT="9525" marB="0" anchor="ctr">
                    <a:solidFill>
                      <a:srgbClr val="FFFF00"/>
                    </a:solidFill>
                  </a:tcPr>
                </a:tc>
              </a:tr>
            </a:tbl>
          </a:graphicData>
        </a:graphic>
      </p:graphicFrame>
      <p:sp>
        <p:nvSpPr>
          <p:cNvPr id="14" name="正方形/長方形 13"/>
          <p:cNvSpPr/>
          <p:nvPr/>
        </p:nvSpPr>
        <p:spPr>
          <a:xfrm>
            <a:off x="519808" y="968851"/>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310002226"/>
              </p:ext>
            </p:extLst>
          </p:nvPr>
        </p:nvGraphicFramePr>
        <p:xfrm>
          <a:off x="188755" y="3913885"/>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区財政調整基金の活用</a:t>
                      </a:r>
                      <a:r>
                        <a:rPr lang="ja-JP" altLang="en-US" sz="900" b="1" i="0" u="none" strike="noStrike" dirty="0">
                          <a:solidFill>
                            <a:schemeClr val="tx1"/>
                          </a:solidFill>
                          <a:effectLst/>
                          <a:latin typeface="+mn-ea"/>
                          <a:ea typeface="+mn-ea"/>
                        </a:rPr>
                        <a:t>　</a:t>
                      </a:r>
                      <a:r>
                        <a:rPr lang="en-US" altLang="ja-JP" sz="900" b="1" i="0" u="none" strike="noStrike" dirty="0" smtClean="0">
                          <a:solidFill>
                            <a:schemeClr val="tx1"/>
                          </a:solidFill>
                          <a:effectLst/>
                          <a:latin typeface="+mn-ea"/>
                          <a:ea typeface="+mn-ea"/>
                        </a:rPr>
                        <a:t>F1</a:t>
                      </a:r>
                      <a:endParaRPr lang="en-US" altLang="ja-JP" sz="900" b="1" i="0" u="none" strike="noStrike" dirty="0">
                        <a:solidFill>
                          <a:schemeClr val="tx1"/>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chemeClr val="tx1"/>
                          </a:solidFill>
                          <a:effectLst/>
                          <a:latin typeface="+mn-ea"/>
                          <a:ea typeface="+mn-ea"/>
                          <a:cs typeface="Meiryo UI" panose="020B0604030504040204" pitchFamily="50" charset="-128"/>
                        </a:rPr>
                        <a:t>収支合計 </a:t>
                      </a:r>
                      <a:r>
                        <a:rPr lang="en-US" altLang="ja-JP" sz="900" b="1" i="0" u="none" strike="noStrike" dirty="0" smtClean="0">
                          <a:solidFill>
                            <a:schemeClr val="tx1"/>
                          </a:solidFill>
                          <a:effectLst/>
                          <a:latin typeface="+mn-ea"/>
                          <a:ea typeface="+mn-ea"/>
                          <a:cs typeface="Meiryo UI" panose="020B0604030504040204" pitchFamily="50" charset="-128"/>
                        </a:rPr>
                        <a:t>G1</a:t>
                      </a:r>
                      <a:r>
                        <a:rPr lang="en-US" sz="900" b="1" i="0" u="none" strike="noStrike" dirty="0" smtClean="0">
                          <a:solidFill>
                            <a:schemeClr val="tx1"/>
                          </a:solidFill>
                          <a:effectLst/>
                          <a:latin typeface="+mn-ea"/>
                          <a:ea typeface="+mn-ea"/>
                          <a:cs typeface="Meiryo UI" panose="020B0604030504040204" pitchFamily="50" charset="-128"/>
                        </a:rPr>
                        <a:t>=</a:t>
                      </a:r>
                      <a:r>
                        <a:rPr lang="en-US" altLang="ja-JP" sz="900" b="1" i="0" u="none" strike="noStrike" dirty="0" smtClean="0">
                          <a:solidFill>
                            <a:schemeClr val="tx1"/>
                          </a:solidFill>
                          <a:effectLst/>
                          <a:latin typeface="+mn-ea"/>
                          <a:ea typeface="+mn-ea"/>
                          <a:cs typeface="Meiryo UI" panose="020B0604030504040204" pitchFamily="50" charset="-128"/>
                        </a:rPr>
                        <a:t>E1</a:t>
                      </a:r>
                      <a:r>
                        <a:rPr lang="en-US" sz="900" b="1" i="0" u="none" strike="noStrike" dirty="0" smtClean="0">
                          <a:solidFill>
                            <a:schemeClr val="tx1"/>
                          </a:solidFill>
                          <a:effectLst/>
                          <a:latin typeface="+mn-ea"/>
                          <a:ea typeface="+mn-ea"/>
                          <a:cs typeface="Meiryo UI" panose="020B0604030504040204" pitchFamily="50" charset="-128"/>
                        </a:rPr>
                        <a:t>+</a:t>
                      </a:r>
                      <a:r>
                        <a:rPr lang="en-US" altLang="ja-JP" sz="900" b="1" i="0" u="none" strike="noStrike" dirty="0" smtClean="0">
                          <a:solidFill>
                            <a:schemeClr val="tx1"/>
                          </a:solidFill>
                          <a:effectLst/>
                          <a:latin typeface="+mn-ea"/>
                          <a:ea typeface="+mn-ea"/>
                          <a:cs typeface="Meiryo UI" panose="020B0604030504040204" pitchFamily="50" charset="-128"/>
                        </a:rPr>
                        <a:t>F1</a:t>
                      </a:r>
                      <a:endParaRPr lang="en-US" sz="900" b="1"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263</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22056"/>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043885"/>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26460"/>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194617"/>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133673"/>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141666"/>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3298648"/>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4150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39742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601799713"/>
              </p:ext>
            </p:extLst>
          </p:nvPr>
        </p:nvGraphicFramePr>
        <p:xfrm>
          <a:off x="808056" y="1270651"/>
          <a:ext cx="8969479" cy="3210180"/>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（２）試案</a:t>
            </a:r>
            <a:r>
              <a:rPr lang="en-US" altLang="ja-JP" sz="2000" b="1" dirty="0" smtClean="0">
                <a:solidFill>
                  <a:prstClr val="black"/>
                </a:solidFill>
                <a:latin typeface="Meiryo UI" pitchFamily="50" charset="-128"/>
                <a:ea typeface="Meiryo UI" pitchFamily="50" charset="-128"/>
                <a:cs typeface="Meiryo UI" pitchFamily="50" charset="-128"/>
              </a:rPr>
              <a:t>B</a:t>
            </a:r>
            <a:r>
              <a:rPr lang="ja-JP" altLang="en-US" sz="2000" b="1" dirty="0" smtClean="0">
                <a:solidFill>
                  <a:prstClr val="black"/>
                </a:solidFill>
                <a:latin typeface="Meiryo UI" pitchFamily="50" charset="-128"/>
                <a:ea typeface="Meiryo UI" pitchFamily="50" charset="-128"/>
                <a:cs typeface="Meiryo UI" pitchFamily="50" charset="-128"/>
              </a:rPr>
              <a:t>（</a:t>
            </a:r>
            <a:r>
              <a:rPr lang="en-US" altLang="ja-JP" sz="2000" b="1" dirty="0" smtClean="0">
                <a:solidFill>
                  <a:prstClr val="black"/>
                </a:solidFill>
                <a:latin typeface="Meiryo UI" pitchFamily="50" charset="-128"/>
                <a:ea typeface="Meiryo UI" pitchFamily="50" charset="-128"/>
                <a:cs typeface="Meiryo UI" pitchFamily="50" charset="-128"/>
              </a:rPr>
              <a:t>4</a:t>
            </a:r>
            <a:r>
              <a:rPr lang="ja-JP" altLang="en-US" sz="2000" b="1" dirty="0" smtClean="0">
                <a:solidFill>
                  <a:prstClr val="black"/>
                </a:solidFill>
                <a:latin typeface="Meiryo UI" pitchFamily="50" charset="-128"/>
                <a:ea typeface="Meiryo UI" pitchFamily="50" charset="-128"/>
                <a:cs typeface="Meiryo UI" pitchFamily="50" charset="-128"/>
              </a:rPr>
              <a:t>区</a:t>
            </a:r>
            <a:r>
              <a:rPr lang="en-US" altLang="ja-JP" sz="2000" b="1" dirty="0" smtClean="0">
                <a:solidFill>
                  <a:prstClr val="black"/>
                </a:solidFill>
                <a:latin typeface="Meiryo UI" pitchFamily="50" charset="-128"/>
                <a:ea typeface="Meiryo UI" pitchFamily="50" charset="-128"/>
                <a:cs typeface="Meiryo UI" pitchFamily="50" charset="-128"/>
              </a:rPr>
              <a:t>B</a:t>
            </a:r>
            <a:r>
              <a:rPr lang="ja-JP" altLang="en-US" sz="2000" b="1" dirty="0" smtClean="0">
                <a:solidFill>
                  <a:prstClr val="black"/>
                </a:solidFill>
                <a:latin typeface="Meiryo UI" pitchFamily="50" charset="-128"/>
                <a:ea typeface="Meiryo UI" pitchFamily="50" charset="-128"/>
                <a:cs typeface="Meiryo UI" pitchFamily="50" charset="-128"/>
              </a:rPr>
              <a:t>案）の</a:t>
            </a:r>
            <a:r>
              <a:rPr lang="ja-JP" altLang="en-US" sz="2000" b="1" dirty="0">
                <a:solidFill>
                  <a:prstClr val="black"/>
                </a:solidFill>
                <a:latin typeface="Meiryo UI" pitchFamily="50" charset="-128"/>
                <a:ea typeface="Meiryo UI" pitchFamily="50" charset="-128"/>
                <a:cs typeface="Meiryo UI" pitchFamily="50" charset="-128"/>
              </a:rPr>
              <a:t>収支　～</a:t>
            </a:r>
          </a:p>
        </p:txBody>
      </p:sp>
      <p:graphicFrame>
        <p:nvGraphicFramePr>
          <p:cNvPr id="9" name="表 8"/>
          <p:cNvGraphicFramePr>
            <a:graphicFrameLocks noGrp="1"/>
          </p:cNvGraphicFramePr>
          <p:nvPr>
            <p:extLst>
              <p:ext uri="{D42A27DB-BD31-4B8C-83A1-F6EECF244321}">
                <p14:modId xmlns:p14="http://schemas.microsoft.com/office/powerpoint/2010/main" val="2777526171"/>
              </p:ext>
            </p:extLst>
          </p:nvPr>
        </p:nvGraphicFramePr>
        <p:xfrm>
          <a:off x="125732" y="5968909"/>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16</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r>
            </a:tbl>
          </a:graphicData>
        </a:graphic>
      </p:graphicFrame>
      <p:sp>
        <p:nvSpPr>
          <p:cNvPr id="2" name="正方形/長方形 1"/>
          <p:cNvSpPr/>
          <p:nvPr/>
        </p:nvSpPr>
        <p:spPr>
          <a:xfrm>
            <a:off x="330840" y="136933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745855690"/>
              </p:ext>
            </p:extLst>
          </p:nvPr>
        </p:nvGraphicFramePr>
        <p:xfrm>
          <a:off x="116408" y="4480831"/>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50411"/>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172610"/>
            <a:ext cx="1080120" cy="276779"/>
          </a:xfrm>
          <a:prstGeom prst="borderCallout2">
            <a:avLst>
              <a:gd name="adj1" fmla="val 18751"/>
              <a:gd name="adj2" fmla="val -80"/>
              <a:gd name="adj3" fmla="val 18750"/>
              <a:gd name="adj4" fmla="val -16667"/>
              <a:gd name="adj5" fmla="val 325559"/>
              <a:gd name="adj6" fmla="val -2653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30784"/>
            <a:ext cx="1080120" cy="247771"/>
          </a:xfrm>
          <a:prstGeom prst="borderCallout2">
            <a:avLst>
              <a:gd name="adj1" fmla="val 18751"/>
              <a:gd name="adj2" fmla="val -80"/>
              <a:gd name="adj3" fmla="val 18750"/>
              <a:gd name="adj4" fmla="val -16667"/>
              <a:gd name="adj5" fmla="val -121065"/>
              <a:gd name="adj6" fmla="val -356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10132"/>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727326"/>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案）／　第一区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50969"/>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074319"/>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94593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394455320"/>
              </p:ext>
            </p:extLst>
          </p:nvPr>
        </p:nvGraphicFramePr>
        <p:xfrm>
          <a:off x="913310" y="1033535"/>
          <a:ext cx="8992690" cy="2950184"/>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54413"/>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2788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434800317"/>
              </p:ext>
            </p:extLst>
          </p:nvPr>
        </p:nvGraphicFramePr>
        <p:xfrm>
          <a:off x="188755" y="5408962"/>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363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400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437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480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519</a:t>
                      </a:r>
                    </a:p>
                  </a:txBody>
                  <a:tcPr marL="9525" marR="39600" marT="9525" marB="0" anchor="ctr">
                    <a:solidFill>
                      <a:srgbClr val="FFFF00"/>
                    </a:solidFill>
                  </a:tcPr>
                </a:tc>
              </a:tr>
            </a:tbl>
          </a:graphicData>
        </a:graphic>
      </p:graphicFrame>
      <p:sp>
        <p:nvSpPr>
          <p:cNvPr id="14" name="正方形/長方形 13"/>
          <p:cNvSpPr/>
          <p:nvPr/>
        </p:nvSpPr>
        <p:spPr>
          <a:xfrm>
            <a:off x="519808" y="1038685"/>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124893560"/>
              </p:ext>
            </p:extLst>
          </p:nvPr>
        </p:nvGraphicFramePr>
        <p:xfrm>
          <a:off x="188755" y="3983719"/>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222</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91890"/>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13719"/>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96294"/>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64451"/>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203507"/>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11500"/>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3368482"/>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5262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6536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1169567265"/>
              </p:ext>
            </p:extLst>
          </p:nvPr>
        </p:nvGraphicFramePr>
        <p:xfrm>
          <a:off x="808056" y="1356498"/>
          <a:ext cx="8969479" cy="3172916"/>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別冊</a:t>
            </a: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　区割り案ごとの各特別区の収支　～　</a:t>
            </a: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B</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B</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9" name="表 8"/>
          <p:cNvGraphicFramePr>
            <a:graphicFrameLocks noGrp="1"/>
          </p:cNvGraphicFramePr>
          <p:nvPr>
            <p:extLst>
              <p:ext uri="{D42A27DB-BD31-4B8C-83A1-F6EECF244321}">
                <p14:modId xmlns:p14="http://schemas.microsoft.com/office/powerpoint/2010/main" val="4262612039"/>
              </p:ext>
            </p:extLst>
          </p:nvPr>
        </p:nvGraphicFramePr>
        <p:xfrm>
          <a:off x="125732" y="6027016"/>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smtClean="0">
                          <a:solidFill>
                            <a:srgbClr val="000000"/>
                          </a:solidFill>
                          <a:effectLst/>
                          <a:latin typeface="ＭＳ Ｐゴシック" panose="020B0600070205080204" pitchFamily="50" charset="-128"/>
                          <a:ea typeface="ＭＳ Ｐゴシック" panose="020B0600070205080204" pitchFamily="50" charset="-128"/>
                        </a:rPr>
                        <a:t>29</a:t>
                      </a:r>
                      <a:endPar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78</a:t>
                      </a:r>
                    </a:p>
                  </a:txBody>
                  <a:tcPr marL="9525" marR="39600" marT="9525" marB="0" anchor="ctr">
                    <a:solidFill>
                      <a:srgbClr val="FFFF00"/>
                    </a:solidFill>
                  </a:tcPr>
                </a:tc>
              </a:tr>
            </a:tbl>
          </a:graphicData>
        </a:graphic>
      </p:graphicFrame>
      <p:sp>
        <p:nvSpPr>
          <p:cNvPr id="2" name="正方形/長方形 1"/>
          <p:cNvSpPr/>
          <p:nvPr/>
        </p:nvSpPr>
        <p:spPr>
          <a:xfrm>
            <a:off x="330840" y="1427441"/>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793268711"/>
              </p:ext>
            </p:extLst>
          </p:nvPr>
        </p:nvGraphicFramePr>
        <p:xfrm>
          <a:off x="116408" y="4538938"/>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08518"/>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212610"/>
            <a:ext cx="1080120" cy="207711"/>
          </a:xfrm>
          <a:prstGeom prst="borderCallout2">
            <a:avLst>
              <a:gd name="adj1" fmla="val 18751"/>
              <a:gd name="adj2" fmla="val -80"/>
              <a:gd name="adj3" fmla="val 18750"/>
              <a:gd name="adj4" fmla="val -16667"/>
              <a:gd name="adj5" fmla="val 408102"/>
              <a:gd name="adj6" fmla="val -3138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88891"/>
            <a:ext cx="1080120" cy="247771"/>
          </a:xfrm>
          <a:prstGeom prst="borderCallout2">
            <a:avLst>
              <a:gd name="adj1" fmla="val 18751"/>
              <a:gd name="adj2" fmla="val -80"/>
              <a:gd name="adj3" fmla="val 18750"/>
              <a:gd name="adj4" fmla="val -16667"/>
              <a:gd name="adj5" fmla="val -121065"/>
              <a:gd name="adj6" fmla="val -356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68239"/>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699757"/>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案）／　第二区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609076"/>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3242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4081603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2182192475"/>
              </p:ext>
            </p:extLst>
          </p:nvPr>
        </p:nvGraphicFramePr>
        <p:xfrm>
          <a:off x="904680" y="1070773"/>
          <a:ext cx="9001319" cy="2892452"/>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20615"/>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294091"/>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121775606"/>
              </p:ext>
            </p:extLst>
          </p:nvPr>
        </p:nvGraphicFramePr>
        <p:xfrm>
          <a:off x="188755" y="5416877"/>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78</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586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657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739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817</a:t>
                      </a:r>
                    </a:p>
                  </a:txBody>
                  <a:tcPr marL="9525" marR="39600" marT="9525" marB="0" anchor="ctr">
                    <a:solidFill>
                      <a:srgbClr val="FFFF00"/>
                    </a:solidFill>
                  </a:tcPr>
                </a:tc>
              </a:tr>
            </a:tbl>
          </a:graphicData>
        </a:graphic>
      </p:graphicFrame>
      <p:sp>
        <p:nvSpPr>
          <p:cNvPr id="14" name="正方形/長方形 13"/>
          <p:cNvSpPr/>
          <p:nvPr/>
        </p:nvSpPr>
        <p:spPr>
          <a:xfrm>
            <a:off x="519808" y="1046600"/>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412226498"/>
              </p:ext>
            </p:extLst>
          </p:nvPr>
        </p:nvGraphicFramePr>
        <p:xfrm>
          <a:off x="188755" y="3991634"/>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253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282</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99805"/>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21634"/>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904209"/>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105</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7236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211422"/>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19415"/>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3376397"/>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61512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0204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516159821"/>
              </p:ext>
            </p:extLst>
          </p:nvPr>
        </p:nvGraphicFramePr>
        <p:xfrm>
          <a:off x="819664" y="1224572"/>
          <a:ext cx="8957871" cy="3216758"/>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別冊</a:t>
            </a: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　区割り案ごとの各特別区の収支　～　</a:t>
            </a: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B</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B</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9" name="表 8"/>
          <p:cNvGraphicFramePr>
            <a:graphicFrameLocks noGrp="1"/>
          </p:cNvGraphicFramePr>
          <p:nvPr>
            <p:extLst>
              <p:ext uri="{D42A27DB-BD31-4B8C-83A1-F6EECF244321}">
                <p14:modId xmlns:p14="http://schemas.microsoft.com/office/powerpoint/2010/main" val="1279591711"/>
              </p:ext>
            </p:extLst>
          </p:nvPr>
        </p:nvGraphicFramePr>
        <p:xfrm>
          <a:off x="125732" y="5929408"/>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42</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solidFill>
                      <a:srgbClr val="FFFF00"/>
                    </a:solidFill>
                  </a:tcPr>
                </a:tc>
              </a:tr>
            </a:tbl>
          </a:graphicData>
        </a:graphic>
      </p:graphicFrame>
      <p:sp>
        <p:nvSpPr>
          <p:cNvPr id="2" name="正方形/長方形 1"/>
          <p:cNvSpPr/>
          <p:nvPr/>
        </p:nvSpPr>
        <p:spPr>
          <a:xfrm>
            <a:off x="330840" y="132983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5638062"/>
              </p:ext>
            </p:extLst>
          </p:nvPr>
        </p:nvGraphicFramePr>
        <p:xfrm>
          <a:off x="116408" y="4441330"/>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10910"/>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094197"/>
            <a:ext cx="1080120" cy="276779"/>
          </a:xfrm>
          <a:prstGeom prst="borderCallout2">
            <a:avLst>
              <a:gd name="adj1" fmla="val 18751"/>
              <a:gd name="adj2" fmla="val -80"/>
              <a:gd name="adj3" fmla="val 18750"/>
              <a:gd name="adj4" fmla="val -16667"/>
              <a:gd name="adj5" fmla="val 315235"/>
              <a:gd name="adj6" fmla="val -29177"/>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691283"/>
            <a:ext cx="1080120" cy="247771"/>
          </a:xfrm>
          <a:prstGeom prst="borderCallout2">
            <a:avLst>
              <a:gd name="adj1" fmla="val 18751"/>
              <a:gd name="adj2" fmla="val -80"/>
              <a:gd name="adj3" fmla="val 18750"/>
              <a:gd name="adj4" fmla="val -16667"/>
              <a:gd name="adj5" fmla="val -121065"/>
              <a:gd name="adj6" fmla="val -356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670631"/>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709653"/>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案）／　第三区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11468"/>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03481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760040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1341329676"/>
              </p:ext>
            </p:extLst>
          </p:nvPr>
        </p:nvGraphicFramePr>
        <p:xfrm>
          <a:off x="944680" y="940166"/>
          <a:ext cx="8961319" cy="2902277"/>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29683"/>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0315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727669636"/>
              </p:ext>
            </p:extLst>
          </p:nvPr>
        </p:nvGraphicFramePr>
        <p:xfrm>
          <a:off x="188755" y="529609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316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354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390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432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477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520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572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618</a:t>
                      </a:r>
                    </a:p>
                  </a:txBody>
                  <a:tcPr marL="9525" marR="39600" marT="9525" marB="0" anchor="ctr">
                    <a:solidFill>
                      <a:srgbClr val="FFFF00"/>
                    </a:solidFill>
                  </a:tcPr>
                </a:tc>
              </a:tr>
            </a:tbl>
          </a:graphicData>
        </a:graphic>
      </p:graphicFrame>
      <p:sp>
        <p:nvSpPr>
          <p:cNvPr id="14" name="正方形/長方形 13"/>
          <p:cNvSpPr/>
          <p:nvPr/>
        </p:nvSpPr>
        <p:spPr>
          <a:xfrm>
            <a:off x="519808" y="92581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546427424"/>
              </p:ext>
            </p:extLst>
          </p:nvPr>
        </p:nvGraphicFramePr>
        <p:xfrm>
          <a:off x="188755" y="387085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265</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57902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00085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78342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15158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09064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09863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3255616"/>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49434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37064124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431438638"/>
              </p:ext>
            </p:extLst>
          </p:nvPr>
        </p:nvGraphicFramePr>
        <p:xfrm>
          <a:off x="778722" y="1339626"/>
          <a:ext cx="8998814" cy="3167595"/>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別冊</a:t>
            </a: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　区割り案ごとの各特別区の収支　～　</a:t>
            </a: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B</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B</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9" name="表 8"/>
          <p:cNvGraphicFramePr>
            <a:graphicFrameLocks noGrp="1"/>
          </p:cNvGraphicFramePr>
          <p:nvPr>
            <p:extLst>
              <p:ext uri="{D42A27DB-BD31-4B8C-83A1-F6EECF244321}">
                <p14:modId xmlns:p14="http://schemas.microsoft.com/office/powerpoint/2010/main" val="1004497190"/>
              </p:ext>
            </p:extLst>
          </p:nvPr>
        </p:nvGraphicFramePr>
        <p:xfrm>
          <a:off x="125732" y="6027016"/>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solidFill>
                      <a:srgbClr val="FFFF00"/>
                    </a:solidFill>
                  </a:tcPr>
                </a:tc>
              </a:tr>
            </a:tbl>
          </a:graphicData>
        </a:graphic>
      </p:graphicFrame>
      <p:sp>
        <p:nvSpPr>
          <p:cNvPr id="2" name="正方形/長方形 1"/>
          <p:cNvSpPr/>
          <p:nvPr/>
        </p:nvSpPr>
        <p:spPr>
          <a:xfrm>
            <a:off x="330840" y="1427441"/>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00632604"/>
              </p:ext>
            </p:extLst>
          </p:nvPr>
        </p:nvGraphicFramePr>
        <p:xfrm>
          <a:off x="116408" y="4538938"/>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08518"/>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182113"/>
            <a:ext cx="1080120" cy="238776"/>
          </a:xfrm>
          <a:prstGeom prst="borderCallout2">
            <a:avLst>
              <a:gd name="adj1" fmla="val 18751"/>
              <a:gd name="adj2" fmla="val -80"/>
              <a:gd name="adj3" fmla="val 18750"/>
              <a:gd name="adj4" fmla="val -16667"/>
              <a:gd name="adj5" fmla="val 375423"/>
              <a:gd name="adj6" fmla="val -34469"/>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88891"/>
            <a:ext cx="1080120" cy="247771"/>
          </a:xfrm>
          <a:prstGeom prst="borderCallout2">
            <a:avLst>
              <a:gd name="adj1" fmla="val 18751"/>
              <a:gd name="adj2" fmla="val -80"/>
              <a:gd name="adj3" fmla="val 18750"/>
              <a:gd name="adj4" fmla="val -16667"/>
              <a:gd name="adj5" fmla="val -128754"/>
              <a:gd name="adj6" fmla="val -36951"/>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68239"/>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754535"/>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smtClean="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B</a:t>
            </a:r>
            <a:r>
              <a:rPr lang="ja-JP" altLang="en-US" b="1" dirty="0" smtClean="0">
                <a:latin typeface="Meiryo UI" panose="020B0604030504040204" pitchFamily="50" charset="-128"/>
                <a:ea typeface="Meiryo UI" panose="020B0604030504040204" pitchFamily="50" charset="-128"/>
                <a:cs typeface="Meiryo UI" pitchFamily="50" charset="-128"/>
              </a:rPr>
              <a:t>案）／　第四区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609076"/>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1877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01347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グラフ 21"/>
          <p:cNvGraphicFramePr>
            <a:graphicFrameLocks/>
          </p:cNvGraphicFramePr>
          <p:nvPr>
            <p:extLst>
              <p:ext uri="{D42A27DB-BD31-4B8C-83A1-F6EECF244321}">
                <p14:modId xmlns:p14="http://schemas.microsoft.com/office/powerpoint/2010/main" val="1065172916"/>
              </p:ext>
            </p:extLst>
          </p:nvPr>
        </p:nvGraphicFramePr>
        <p:xfrm>
          <a:off x="913310" y="1024301"/>
          <a:ext cx="8992690" cy="2919763"/>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77714"/>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51190"/>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563217585"/>
              </p:ext>
            </p:extLst>
          </p:nvPr>
        </p:nvGraphicFramePr>
        <p:xfrm>
          <a:off x="188755" y="539771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350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467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513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554</a:t>
                      </a:r>
                    </a:p>
                  </a:txBody>
                  <a:tcPr marL="9525" marR="39600" marT="9525" marB="0" anchor="ctr">
                    <a:solidFill>
                      <a:srgbClr val="FFFF00"/>
                    </a:solidFill>
                  </a:tcPr>
                </a:tc>
              </a:tr>
            </a:tbl>
          </a:graphicData>
        </a:graphic>
      </p:graphicFrame>
      <p:sp>
        <p:nvSpPr>
          <p:cNvPr id="14" name="正方形/長方形 13"/>
          <p:cNvSpPr/>
          <p:nvPr/>
        </p:nvSpPr>
        <p:spPr>
          <a:xfrm>
            <a:off x="519808" y="102743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825203918"/>
              </p:ext>
            </p:extLst>
          </p:nvPr>
        </p:nvGraphicFramePr>
        <p:xfrm>
          <a:off x="188755" y="397247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237</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8064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0247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8504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5320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19226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0025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3357236"/>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60961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96768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1845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3668556203"/>
              </p:ext>
            </p:extLst>
          </p:nvPr>
        </p:nvGraphicFramePr>
        <p:xfrm>
          <a:off x="788040" y="1379062"/>
          <a:ext cx="8989496" cy="3161502"/>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（３）試案</a:t>
            </a:r>
            <a:r>
              <a:rPr lang="en-US" altLang="ja-JP" sz="2000" b="1" dirty="0" smtClean="0">
                <a:solidFill>
                  <a:prstClr val="black"/>
                </a:solidFill>
                <a:latin typeface="Meiryo UI" pitchFamily="50" charset="-128"/>
                <a:ea typeface="Meiryo UI" pitchFamily="50" charset="-128"/>
                <a:cs typeface="Meiryo UI" pitchFamily="50" charset="-128"/>
              </a:rPr>
              <a:t>C</a:t>
            </a:r>
            <a:r>
              <a:rPr lang="ja-JP" altLang="en-US" sz="2000" b="1" dirty="0" smtClean="0">
                <a:solidFill>
                  <a:prstClr val="black"/>
                </a:solidFill>
                <a:latin typeface="Meiryo UI" pitchFamily="50" charset="-128"/>
                <a:ea typeface="Meiryo UI" pitchFamily="50" charset="-128"/>
                <a:cs typeface="Meiryo UI" pitchFamily="50" charset="-128"/>
              </a:rPr>
              <a:t>（</a:t>
            </a:r>
            <a:r>
              <a:rPr lang="en-US" altLang="ja-JP" sz="2000" b="1" dirty="0" smtClean="0">
                <a:solidFill>
                  <a:prstClr val="black"/>
                </a:solidFill>
                <a:latin typeface="Meiryo UI" pitchFamily="50" charset="-128"/>
                <a:ea typeface="Meiryo UI" pitchFamily="50" charset="-128"/>
                <a:cs typeface="Meiryo UI" pitchFamily="50" charset="-128"/>
              </a:rPr>
              <a:t>6</a:t>
            </a:r>
            <a:r>
              <a:rPr lang="ja-JP" altLang="en-US" sz="2000" b="1" dirty="0" smtClean="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smtClean="0">
                <a:solidFill>
                  <a:prstClr val="black"/>
                </a:solidFill>
                <a:latin typeface="Meiryo UI" pitchFamily="50" charset="-128"/>
                <a:ea typeface="Meiryo UI" pitchFamily="50" charset="-128"/>
                <a:cs typeface="Meiryo UI" pitchFamily="50" charset="-128"/>
              </a:rPr>
              <a:t>案）の</a:t>
            </a:r>
            <a:r>
              <a:rPr lang="ja-JP" altLang="en-US" sz="2000" b="1" dirty="0">
                <a:solidFill>
                  <a:prstClr val="black"/>
                </a:solidFill>
                <a:latin typeface="Meiryo UI" pitchFamily="50" charset="-128"/>
                <a:ea typeface="Meiryo UI" pitchFamily="50" charset="-128"/>
                <a:cs typeface="Meiryo UI" pitchFamily="50" charset="-128"/>
              </a:rPr>
              <a:t>収支　～</a:t>
            </a:r>
          </a:p>
        </p:txBody>
      </p:sp>
      <p:graphicFrame>
        <p:nvGraphicFramePr>
          <p:cNvPr id="9" name="表 8"/>
          <p:cNvGraphicFramePr>
            <a:graphicFrameLocks noGrp="1"/>
          </p:cNvGraphicFramePr>
          <p:nvPr>
            <p:extLst>
              <p:ext uri="{D42A27DB-BD31-4B8C-83A1-F6EECF244321}">
                <p14:modId xmlns:p14="http://schemas.microsoft.com/office/powerpoint/2010/main" val="3143266599"/>
              </p:ext>
            </p:extLst>
          </p:nvPr>
        </p:nvGraphicFramePr>
        <p:xfrm>
          <a:off x="125732" y="6060358"/>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23</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r>
            </a:tbl>
          </a:graphicData>
        </a:graphic>
      </p:graphicFrame>
      <p:sp>
        <p:nvSpPr>
          <p:cNvPr id="2" name="正方形/長方形 1"/>
          <p:cNvSpPr/>
          <p:nvPr/>
        </p:nvSpPr>
        <p:spPr>
          <a:xfrm>
            <a:off x="330840" y="146078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325459338"/>
              </p:ext>
            </p:extLst>
          </p:nvPr>
        </p:nvGraphicFramePr>
        <p:xfrm>
          <a:off x="116408" y="4572280"/>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41860"/>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568911"/>
            <a:ext cx="1080120" cy="240740"/>
          </a:xfrm>
          <a:prstGeom prst="borderCallout2">
            <a:avLst>
              <a:gd name="adj1" fmla="val 18751"/>
              <a:gd name="adj2" fmla="val -80"/>
              <a:gd name="adj3" fmla="val 18750"/>
              <a:gd name="adj4" fmla="val -16667"/>
              <a:gd name="adj5" fmla="val 325559"/>
              <a:gd name="adj6" fmla="val -30500"/>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822233"/>
            <a:ext cx="1080120" cy="247771"/>
          </a:xfrm>
          <a:prstGeom prst="borderCallout2">
            <a:avLst>
              <a:gd name="adj1" fmla="val 18751"/>
              <a:gd name="adj2" fmla="val -80"/>
              <a:gd name="adj3" fmla="val 18750"/>
              <a:gd name="adj4" fmla="val -16667"/>
              <a:gd name="adj5" fmla="val -66241"/>
              <a:gd name="adj6" fmla="val -33923"/>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801581"/>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747701"/>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　第一区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642418"/>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51479"/>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0167398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358351615"/>
              </p:ext>
            </p:extLst>
          </p:nvPr>
        </p:nvGraphicFramePr>
        <p:xfrm>
          <a:off x="904680" y="1073660"/>
          <a:ext cx="9001319" cy="2874084"/>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91966"/>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65442"/>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4049257521"/>
              </p:ext>
            </p:extLst>
          </p:nvPr>
        </p:nvGraphicFramePr>
        <p:xfrm>
          <a:off x="188755" y="540139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274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299</a:t>
                      </a:r>
                    </a:p>
                  </a:txBody>
                  <a:tcPr marL="9525" marR="39600" marT="9525" marB="0" anchor="ctr">
                    <a:solidFill>
                      <a:srgbClr val="FFFF00"/>
                    </a:solidFill>
                  </a:tcPr>
                </a:tc>
              </a:tr>
            </a:tbl>
          </a:graphicData>
        </a:graphic>
      </p:graphicFrame>
      <p:sp>
        <p:nvSpPr>
          <p:cNvPr id="14" name="正方形/長方形 13"/>
          <p:cNvSpPr/>
          <p:nvPr/>
        </p:nvSpPr>
        <p:spPr>
          <a:xfrm>
            <a:off x="519808" y="103111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033832330"/>
              </p:ext>
            </p:extLst>
          </p:nvPr>
        </p:nvGraphicFramePr>
        <p:xfrm>
          <a:off x="188755" y="397615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8432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0615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8872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5688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19594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0393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715032"/>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7235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953941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（３</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18" name="グラフ 17"/>
          <p:cNvGraphicFramePr>
            <a:graphicFrameLocks/>
          </p:cNvGraphicFramePr>
          <p:nvPr>
            <p:extLst>
              <p:ext uri="{D42A27DB-BD31-4B8C-83A1-F6EECF244321}">
                <p14:modId xmlns:p14="http://schemas.microsoft.com/office/powerpoint/2010/main" val="1504922337"/>
              </p:ext>
            </p:extLst>
          </p:nvPr>
        </p:nvGraphicFramePr>
        <p:xfrm>
          <a:off x="851728" y="1358266"/>
          <a:ext cx="8925807" cy="31729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213728057"/>
              </p:ext>
            </p:extLst>
          </p:nvPr>
        </p:nvGraphicFramePr>
        <p:xfrm>
          <a:off x="125732" y="6028784"/>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r>
            </a:tbl>
          </a:graphicData>
        </a:graphic>
      </p:graphicFrame>
      <p:sp>
        <p:nvSpPr>
          <p:cNvPr id="2" name="正方形/長方形 1"/>
          <p:cNvSpPr/>
          <p:nvPr/>
        </p:nvSpPr>
        <p:spPr>
          <a:xfrm>
            <a:off x="330840" y="1429209"/>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760364694"/>
              </p:ext>
            </p:extLst>
          </p:nvPr>
        </p:nvGraphicFramePr>
        <p:xfrm>
          <a:off x="116408" y="4540706"/>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10286"/>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24808" y="2468457"/>
            <a:ext cx="1080120" cy="276779"/>
          </a:xfrm>
          <a:prstGeom prst="borderCallout2">
            <a:avLst>
              <a:gd name="adj1" fmla="val 18751"/>
              <a:gd name="adj2" fmla="val -80"/>
              <a:gd name="adj3" fmla="val 18750"/>
              <a:gd name="adj4" fmla="val -16667"/>
              <a:gd name="adj5" fmla="val 325559"/>
              <a:gd name="adj6" fmla="val -2653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90659"/>
            <a:ext cx="1080120" cy="247771"/>
          </a:xfrm>
          <a:prstGeom prst="borderCallout2">
            <a:avLst>
              <a:gd name="adj1" fmla="val 18751"/>
              <a:gd name="adj2" fmla="val -80"/>
              <a:gd name="adj3" fmla="val 18750"/>
              <a:gd name="adj4" fmla="val -16667"/>
              <a:gd name="adj5" fmla="val -88016"/>
              <a:gd name="adj6" fmla="val -34364"/>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70007"/>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610844"/>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3419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767161"/>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　第二区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742174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283055880"/>
              </p:ext>
            </p:extLst>
          </p:nvPr>
        </p:nvGraphicFramePr>
        <p:xfrm>
          <a:off x="914525" y="970412"/>
          <a:ext cx="8991476" cy="2952386"/>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57917"/>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31393"/>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236903878"/>
              </p:ext>
            </p:extLst>
          </p:nvPr>
        </p:nvGraphicFramePr>
        <p:xfrm>
          <a:off x="188755" y="5376449"/>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138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231</a:t>
                      </a:r>
                    </a:p>
                  </a:txBody>
                  <a:tcPr marL="9525" marR="39600" marT="9525" marB="0" anchor="ctr">
                    <a:solidFill>
                      <a:srgbClr val="FFFF00"/>
                    </a:solidFill>
                  </a:tcPr>
                </a:tc>
              </a:tr>
            </a:tbl>
          </a:graphicData>
        </a:graphic>
      </p:graphicFrame>
      <p:sp>
        <p:nvSpPr>
          <p:cNvPr id="14" name="正方形/長方形 13"/>
          <p:cNvSpPr/>
          <p:nvPr/>
        </p:nvSpPr>
        <p:spPr>
          <a:xfrm>
            <a:off x="519808" y="1006172"/>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71216763"/>
              </p:ext>
            </p:extLst>
          </p:nvPr>
        </p:nvGraphicFramePr>
        <p:xfrm>
          <a:off x="188755" y="3951206"/>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59377"/>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081206"/>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63781"/>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3193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170994"/>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178987"/>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670676"/>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74699"/>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882763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（３</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18" name="グラフ 17"/>
          <p:cNvGraphicFramePr>
            <a:graphicFrameLocks/>
          </p:cNvGraphicFramePr>
          <p:nvPr>
            <p:extLst>
              <p:ext uri="{D42A27DB-BD31-4B8C-83A1-F6EECF244321}">
                <p14:modId xmlns:p14="http://schemas.microsoft.com/office/powerpoint/2010/main" val="1048735669"/>
              </p:ext>
            </p:extLst>
          </p:nvPr>
        </p:nvGraphicFramePr>
        <p:xfrm>
          <a:off x="791852" y="1370066"/>
          <a:ext cx="8985684" cy="3133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3984072474"/>
              </p:ext>
            </p:extLst>
          </p:nvPr>
        </p:nvGraphicFramePr>
        <p:xfrm>
          <a:off x="125732" y="6029445"/>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r>
            </a:tbl>
          </a:graphicData>
        </a:graphic>
      </p:graphicFrame>
      <p:sp>
        <p:nvSpPr>
          <p:cNvPr id="2" name="正方形/長方形 1"/>
          <p:cNvSpPr/>
          <p:nvPr/>
        </p:nvSpPr>
        <p:spPr>
          <a:xfrm>
            <a:off x="330840" y="142987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99119696"/>
              </p:ext>
            </p:extLst>
          </p:nvPr>
        </p:nvGraphicFramePr>
        <p:xfrm>
          <a:off x="116408" y="4541367"/>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10947"/>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368824" y="2453965"/>
            <a:ext cx="1080120" cy="276779"/>
          </a:xfrm>
          <a:prstGeom prst="borderCallout2">
            <a:avLst>
              <a:gd name="adj1" fmla="val 18751"/>
              <a:gd name="adj2" fmla="val -80"/>
              <a:gd name="adj3" fmla="val 18750"/>
              <a:gd name="adj4" fmla="val -16667"/>
              <a:gd name="adj5" fmla="val 323838"/>
              <a:gd name="adj6" fmla="val -37114"/>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91320"/>
            <a:ext cx="1080120" cy="247771"/>
          </a:xfrm>
          <a:prstGeom prst="borderCallout2">
            <a:avLst>
              <a:gd name="adj1" fmla="val 18751"/>
              <a:gd name="adj2" fmla="val -80"/>
              <a:gd name="adj3" fmla="val 18750"/>
              <a:gd name="adj4" fmla="val -16667"/>
              <a:gd name="adj5" fmla="val -93524"/>
              <a:gd name="adj6" fmla="val -356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70668"/>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611505"/>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1580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792283"/>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　第三区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196396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119426243"/>
              </p:ext>
            </p:extLst>
          </p:nvPr>
        </p:nvGraphicFramePr>
        <p:xfrm>
          <a:off x="940590" y="962678"/>
          <a:ext cx="8965409" cy="2973074"/>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80646"/>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54122"/>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068811395"/>
              </p:ext>
            </p:extLst>
          </p:nvPr>
        </p:nvGraphicFramePr>
        <p:xfrm>
          <a:off x="188755" y="5376449"/>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215</a:t>
                      </a:r>
                    </a:p>
                  </a:txBody>
                  <a:tcPr marL="9525" marR="39600" marT="9525" marB="0" anchor="ctr">
                    <a:solidFill>
                      <a:srgbClr val="FFFF00"/>
                    </a:solidFill>
                  </a:tcPr>
                </a:tc>
              </a:tr>
            </a:tbl>
          </a:graphicData>
        </a:graphic>
      </p:graphicFrame>
      <p:sp>
        <p:nvSpPr>
          <p:cNvPr id="14" name="正方形/長方形 13"/>
          <p:cNvSpPr/>
          <p:nvPr/>
        </p:nvSpPr>
        <p:spPr>
          <a:xfrm>
            <a:off x="519808" y="1006172"/>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977192062"/>
              </p:ext>
            </p:extLst>
          </p:nvPr>
        </p:nvGraphicFramePr>
        <p:xfrm>
          <a:off x="188755" y="3951206"/>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59377"/>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081206"/>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63781"/>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3193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170994"/>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178987"/>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691442"/>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69295"/>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148713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（３</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18" name="グラフ 17"/>
          <p:cNvGraphicFramePr>
            <a:graphicFrameLocks/>
          </p:cNvGraphicFramePr>
          <p:nvPr>
            <p:extLst>
              <p:ext uri="{D42A27DB-BD31-4B8C-83A1-F6EECF244321}">
                <p14:modId xmlns:p14="http://schemas.microsoft.com/office/powerpoint/2010/main" val="3351803306"/>
              </p:ext>
            </p:extLst>
          </p:nvPr>
        </p:nvGraphicFramePr>
        <p:xfrm>
          <a:off x="821746" y="1323847"/>
          <a:ext cx="8955789" cy="3133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3294896600"/>
              </p:ext>
            </p:extLst>
          </p:nvPr>
        </p:nvGraphicFramePr>
        <p:xfrm>
          <a:off x="125732" y="6012524"/>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r>
            </a:tbl>
          </a:graphicData>
        </a:graphic>
      </p:graphicFrame>
      <p:sp>
        <p:nvSpPr>
          <p:cNvPr id="2" name="正方形/長方形 1"/>
          <p:cNvSpPr/>
          <p:nvPr/>
        </p:nvSpPr>
        <p:spPr>
          <a:xfrm>
            <a:off x="330840" y="1412949"/>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44870005"/>
              </p:ext>
            </p:extLst>
          </p:nvPr>
        </p:nvGraphicFramePr>
        <p:xfrm>
          <a:off x="116408" y="4524446"/>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94026"/>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24808" y="2453965"/>
            <a:ext cx="1080120" cy="276779"/>
          </a:xfrm>
          <a:prstGeom prst="borderCallout2">
            <a:avLst>
              <a:gd name="adj1" fmla="val 18751"/>
              <a:gd name="adj2" fmla="val -80"/>
              <a:gd name="adj3" fmla="val 18750"/>
              <a:gd name="adj4" fmla="val -16667"/>
              <a:gd name="adj5" fmla="val 308352"/>
              <a:gd name="adj6" fmla="val -27855"/>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74399"/>
            <a:ext cx="1080120" cy="247771"/>
          </a:xfrm>
          <a:prstGeom prst="borderCallout2">
            <a:avLst>
              <a:gd name="adj1" fmla="val 18751"/>
              <a:gd name="adj2" fmla="val -80"/>
              <a:gd name="adj3" fmla="val 18750"/>
              <a:gd name="adj4" fmla="val -16667"/>
              <a:gd name="adj5" fmla="val -113376"/>
              <a:gd name="adj6" fmla="val -36069"/>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53747"/>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94584"/>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06334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720252"/>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　第四区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818532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4048797127"/>
              </p:ext>
            </p:extLst>
          </p:nvPr>
        </p:nvGraphicFramePr>
        <p:xfrm>
          <a:off x="835574" y="919643"/>
          <a:ext cx="9070426" cy="2977710"/>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07148"/>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280624"/>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929003129"/>
              </p:ext>
            </p:extLst>
          </p:nvPr>
        </p:nvGraphicFramePr>
        <p:xfrm>
          <a:off x="188755" y="5351004"/>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185</a:t>
                      </a:r>
                    </a:p>
                  </a:txBody>
                  <a:tcPr marL="9525" marR="39600" marT="9525" marB="0" anchor="ctr">
                    <a:solidFill>
                      <a:srgbClr val="FFFF00"/>
                    </a:solidFill>
                  </a:tcPr>
                </a:tc>
              </a:tr>
            </a:tbl>
          </a:graphicData>
        </a:graphic>
      </p:graphicFrame>
      <p:sp>
        <p:nvSpPr>
          <p:cNvPr id="14" name="正方形/長方形 13"/>
          <p:cNvSpPr/>
          <p:nvPr/>
        </p:nvSpPr>
        <p:spPr>
          <a:xfrm>
            <a:off x="519808" y="980727"/>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349471274"/>
              </p:ext>
            </p:extLst>
          </p:nvPr>
        </p:nvGraphicFramePr>
        <p:xfrm>
          <a:off x="188755" y="3925761"/>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33932"/>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055761"/>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3833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06493"/>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145549"/>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153542"/>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707546" y="1664640"/>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4925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429047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（３</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18" name="グラフ 17"/>
          <p:cNvGraphicFramePr>
            <a:graphicFrameLocks/>
          </p:cNvGraphicFramePr>
          <p:nvPr>
            <p:extLst>
              <p:ext uri="{D42A27DB-BD31-4B8C-83A1-F6EECF244321}">
                <p14:modId xmlns:p14="http://schemas.microsoft.com/office/powerpoint/2010/main" val="2561680152"/>
              </p:ext>
            </p:extLst>
          </p:nvPr>
        </p:nvGraphicFramePr>
        <p:xfrm>
          <a:off x="825516" y="1327477"/>
          <a:ext cx="8952019" cy="3133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4110687914"/>
              </p:ext>
            </p:extLst>
          </p:nvPr>
        </p:nvGraphicFramePr>
        <p:xfrm>
          <a:off x="125732" y="5990171"/>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solidFill>
                      <a:srgbClr val="FFFF00"/>
                    </a:solidFill>
                  </a:tcPr>
                </a:tc>
              </a:tr>
            </a:tbl>
          </a:graphicData>
        </a:graphic>
      </p:graphicFrame>
      <p:sp>
        <p:nvSpPr>
          <p:cNvPr id="2" name="正方形/長方形 1"/>
          <p:cNvSpPr/>
          <p:nvPr/>
        </p:nvSpPr>
        <p:spPr>
          <a:xfrm>
            <a:off x="330840" y="139059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078397956"/>
              </p:ext>
            </p:extLst>
          </p:nvPr>
        </p:nvGraphicFramePr>
        <p:xfrm>
          <a:off x="116408" y="4502093"/>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71673"/>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395264"/>
            <a:ext cx="1080120" cy="276779"/>
          </a:xfrm>
          <a:prstGeom prst="borderCallout2">
            <a:avLst>
              <a:gd name="adj1" fmla="val 18751"/>
              <a:gd name="adj2" fmla="val -80"/>
              <a:gd name="adj3" fmla="val 18750"/>
              <a:gd name="adj4" fmla="val -16667"/>
              <a:gd name="adj5" fmla="val 320397"/>
              <a:gd name="adj6" fmla="val -27414"/>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601072" y="3847810"/>
            <a:ext cx="1080120" cy="247771"/>
          </a:xfrm>
          <a:prstGeom prst="borderCallout2">
            <a:avLst>
              <a:gd name="adj1" fmla="val 18751"/>
              <a:gd name="adj2" fmla="val -80"/>
              <a:gd name="adj3" fmla="val 18750"/>
              <a:gd name="adj4" fmla="val -16667"/>
              <a:gd name="adj5" fmla="val -110048"/>
              <a:gd name="adj6" fmla="val -34364"/>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31394"/>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72231"/>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068285"/>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697441"/>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　第</a:t>
            </a:r>
            <a:r>
              <a:rPr lang="ja-JP" altLang="en-US" b="1" dirty="0">
                <a:latin typeface="Meiryo UI" panose="020B0604030504040204" pitchFamily="50" charset="-128"/>
                <a:ea typeface="Meiryo UI" panose="020B0604030504040204" pitchFamily="50" charset="-128"/>
                <a:cs typeface="Meiryo UI" pitchFamily="50" charset="-128"/>
              </a:rPr>
              <a:t>五</a:t>
            </a:r>
            <a:r>
              <a:rPr lang="ja-JP" altLang="en-US" b="1" dirty="0" smtClean="0">
                <a:latin typeface="Meiryo UI" panose="020B0604030504040204" pitchFamily="50" charset="-128"/>
                <a:ea typeface="Meiryo UI" panose="020B0604030504040204" pitchFamily="50" charset="-128"/>
                <a:cs typeface="Meiryo UI" pitchFamily="50" charset="-128"/>
              </a:rPr>
              <a:t>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27897594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2278768433"/>
              </p:ext>
            </p:extLst>
          </p:nvPr>
        </p:nvGraphicFramePr>
        <p:xfrm>
          <a:off x="835574" y="1039861"/>
          <a:ext cx="9070426" cy="2931994"/>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16040"/>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289516"/>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712122423"/>
              </p:ext>
            </p:extLst>
          </p:nvPr>
        </p:nvGraphicFramePr>
        <p:xfrm>
          <a:off x="188755" y="5425507"/>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305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333</a:t>
                      </a:r>
                    </a:p>
                  </a:txBody>
                  <a:tcPr marL="9525" marR="39600" marT="9525" marB="0" anchor="ctr">
                    <a:solidFill>
                      <a:srgbClr val="FFFF00"/>
                    </a:solidFill>
                  </a:tcPr>
                </a:tc>
              </a:tr>
            </a:tbl>
          </a:graphicData>
        </a:graphic>
      </p:graphicFrame>
      <p:sp>
        <p:nvSpPr>
          <p:cNvPr id="14" name="正方形/長方形 13"/>
          <p:cNvSpPr/>
          <p:nvPr/>
        </p:nvSpPr>
        <p:spPr>
          <a:xfrm>
            <a:off x="519808" y="1055230"/>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76059435"/>
              </p:ext>
            </p:extLst>
          </p:nvPr>
        </p:nvGraphicFramePr>
        <p:xfrm>
          <a:off x="188755" y="4000264"/>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708435"/>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30264"/>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912839"/>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8099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220052"/>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28045"/>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92695" y="1716245"/>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96461"/>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00509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1" y="2174059"/>
            <a:ext cx="8856985" cy="2983133"/>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endParaRPr lang="en-US" altLang="ja-JP" sz="2000" b="0" dirty="0">
              <a:solidFill>
                <a:schemeClr val="tx1"/>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940348"/>
            <a:ext cx="8229600" cy="611879"/>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目　　次</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11" name="正方形/長方形 10"/>
          <p:cNvSpPr/>
          <p:nvPr/>
        </p:nvSpPr>
        <p:spPr>
          <a:xfrm>
            <a:off x="2792760" y="1319860"/>
            <a:ext cx="64807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endParaRPr lang="en-US" altLang="ja-JP" sz="2000" b="0" dirty="0" smtClean="0">
              <a:solidFill>
                <a:prstClr val="black"/>
              </a:solidFill>
              <a:latin typeface="Meiryo UI" pitchFamily="50" charset="-128"/>
              <a:ea typeface="Meiryo UI" pitchFamily="50" charset="-128"/>
              <a:cs typeface="Meiryo UI" pitchFamily="50" charset="-128"/>
            </a:endParaRPr>
          </a:p>
        </p:txBody>
      </p:sp>
      <p:sp>
        <p:nvSpPr>
          <p:cNvPr id="32" name="正方形/長方形 31"/>
          <p:cNvSpPr/>
          <p:nvPr/>
        </p:nvSpPr>
        <p:spPr>
          <a:xfrm>
            <a:off x="560512" y="3062646"/>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（１）試案</a:t>
            </a:r>
            <a:r>
              <a:rPr lang="en-US" altLang="ja-JP" sz="1400" dirty="0" smtClean="0">
                <a:solidFill>
                  <a:schemeClr val="tx1"/>
                </a:solidFill>
                <a:latin typeface="Meiryo UI" pitchFamily="50" charset="-128"/>
                <a:ea typeface="Meiryo UI" pitchFamily="50" charset="-128"/>
                <a:cs typeface="Meiryo UI" pitchFamily="50" charset="-128"/>
              </a:rPr>
              <a:t>A</a:t>
            </a:r>
            <a:r>
              <a:rPr lang="ja-JP" altLang="en-US" sz="1400" dirty="0" smtClean="0">
                <a:solidFill>
                  <a:schemeClr val="tx1"/>
                </a:solidFill>
                <a:latin typeface="Meiryo UI" pitchFamily="50" charset="-128"/>
                <a:ea typeface="Meiryo UI" pitchFamily="50" charset="-128"/>
                <a:cs typeface="Meiryo UI" pitchFamily="50" charset="-128"/>
              </a:rPr>
              <a:t>（４区</a:t>
            </a:r>
            <a:r>
              <a:rPr lang="en-US" altLang="ja-JP" sz="1400" dirty="0" smtClean="0">
                <a:solidFill>
                  <a:schemeClr val="tx1"/>
                </a:solidFill>
                <a:latin typeface="Meiryo UI" pitchFamily="50" charset="-128"/>
                <a:ea typeface="Meiryo UI" pitchFamily="50" charset="-128"/>
                <a:cs typeface="Meiryo UI" pitchFamily="50" charset="-128"/>
              </a:rPr>
              <a:t>A</a:t>
            </a:r>
            <a:r>
              <a:rPr lang="ja-JP" altLang="en-US" sz="1400" dirty="0" smtClean="0">
                <a:solidFill>
                  <a:schemeClr val="tx1"/>
                </a:solidFill>
                <a:latin typeface="Meiryo UI" pitchFamily="50" charset="-128"/>
                <a:ea typeface="Meiryo UI" pitchFamily="50" charset="-128"/>
                <a:cs typeface="Meiryo UI" pitchFamily="50" charset="-128"/>
              </a:rPr>
              <a:t>案）の収支</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560512" y="3447080"/>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　（２）試案</a:t>
            </a:r>
            <a:r>
              <a:rPr lang="en-US" altLang="ja-JP" sz="1400" dirty="0" smtClean="0">
                <a:solidFill>
                  <a:schemeClr val="tx1"/>
                </a:solidFill>
                <a:latin typeface="Meiryo UI" pitchFamily="50" charset="-128"/>
                <a:ea typeface="Meiryo UI" pitchFamily="50" charset="-128"/>
                <a:cs typeface="Meiryo UI" pitchFamily="50" charset="-128"/>
              </a:rPr>
              <a:t>B</a:t>
            </a:r>
            <a:r>
              <a:rPr lang="ja-JP" altLang="en-US" sz="1400" dirty="0" smtClean="0">
                <a:solidFill>
                  <a:schemeClr val="tx1"/>
                </a:solidFill>
                <a:latin typeface="Meiryo UI" pitchFamily="50" charset="-128"/>
                <a:ea typeface="Meiryo UI" pitchFamily="50" charset="-128"/>
                <a:cs typeface="Meiryo UI" pitchFamily="50" charset="-128"/>
              </a:rPr>
              <a:t>（４区</a:t>
            </a:r>
            <a:r>
              <a:rPr lang="en-US" altLang="ja-JP" sz="1400" dirty="0" smtClean="0">
                <a:solidFill>
                  <a:schemeClr val="tx1"/>
                </a:solidFill>
                <a:latin typeface="Meiryo UI" pitchFamily="50" charset="-128"/>
                <a:ea typeface="Meiryo UI" pitchFamily="50" charset="-128"/>
                <a:cs typeface="Meiryo UI" pitchFamily="50" charset="-128"/>
              </a:rPr>
              <a:t>B</a:t>
            </a:r>
            <a:r>
              <a:rPr lang="ja-JP" altLang="en-US" sz="1400" dirty="0" smtClean="0">
                <a:solidFill>
                  <a:schemeClr val="tx1"/>
                </a:solidFill>
                <a:latin typeface="Meiryo UI" pitchFamily="50" charset="-128"/>
                <a:ea typeface="Meiryo UI" pitchFamily="50" charset="-128"/>
                <a:cs typeface="Meiryo UI" pitchFamily="50" charset="-128"/>
              </a:rPr>
              <a:t>案）の</a:t>
            </a:r>
            <a:r>
              <a:rPr lang="ja-JP" altLang="en-US" sz="1400" dirty="0">
                <a:solidFill>
                  <a:schemeClr val="tx1"/>
                </a:solidFill>
                <a:latin typeface="Meiryo UI" pitchFamily="50" charset="-128"/>
                <a:ea typeface="Meiryo UI" pitchFamily="50" charset="-128"/>
                <a:cs typeface="Meiryo UI" pitchFamily="50" charset="-128"/>
              </a:rPr>
              <a:t>収支</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2801109" y="3066659"/>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・・・･････････・・・・・・・・・・・・・・１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44" name="正方形/長方形 43"/>
          <p:cNvSpPr/>
          <p:nvPr/>
        </p:nvSpPr>
        <p:spPr>
          <a:xfrm>
            <a:off x="561272" y="3836618"/>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（３）試案</a:t>
            </a:r>
            <a:r>
              <a:rPr lang="en-US" altLang="ja-JP" sz="1400" dirty="0" smtClean="0">
                <a:solidFill>
                  <a:prstClr val="black"/>
                </a:solidFill>
                <a:latin typeface="Meiryo UI" pitchFamily="50" charset="-128"/>
                <a:ea typeface="Meiryo UI" pitchFamily="50" charset="-128"/>
                <a:cs typeface="Meiryo UI" pitchFamily="50" charset="-128"/>
              </a:rPr>
              <a:t>C</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６区</a:t>
            </a:r>
            <a:r>
              <a:rPr lang="en-US" altLang="ja-JP" sz="1400" dirty="0" smtClean="0">
                <a:solidFill>
                  <a:schemeClr val="tx1"/>
                </a:solidFill>
                <a:latin typeface="Meiryo UI" pitchFamily="50" charset="-128"/>
                <a:ea typeface="Meiryo UI" pitchFamily="50" charset="-128"/>
                <a:cs typeface="Meiryo UI" pitchFamily="50" charset="-128"/>
              </a:rPr>
              <a:t>C</a:t>
            </a:r>
            <a:r>
              <a:rPr lang="ja-JP" altLang="en-US" sz="1400" dirty="0" smtClean="0">
                <a:solidFill>
                  <a:schemeClr val="tx1"/>
                </a:solidFill>
                <a:latin typeface="Meiryo UI" pitchFamily="50" charset="-128"/>
                <a:ea typeface="Meiryo UI" pitchFamily="50" charset="-128"/>
                <a:cs typeface="Meiryo UI" pitchFamily="50" charset="-128"/>
              </a:rPr>
              <a:t>案）の</a:t>
            </a:r>
            <a:r>
              <a:rPr lang="ja-JP" altLang="en-US" sz="1400" dirty="0">
                <a:solidFill>
                  <a:schemeClr val="tx1"/>
                </a:solidFill>
                <a:latin typeface="Meiryo UI" pitchFamily="50" charset="-128"/>
                <a:ea typeface="Meiryo UI" pitchFamily="50" charset="-128"/>
                <a:cs typeface="Meiryo UI" pitchFamily="50" charset="-128"/>
              </a:rPr>
              <a:t>収支</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46" name="正方形/長方形 45"/>
          <p:cNvSpPr/>
          <p:nvPr/>
        </p:nvSpPr>
        <p:spPr>
          <a:xfrm>
            <a:off x="561272" y="4211311"/>
            <a:ext cx="7356037"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Meiryo UI" pitchFamily="50" charset="-128"/>
                <a:ea typeface="Meiryo UI" pitchFamily="50" charset="-128"/>
                <a:cs typeface="Meiryo UI" pitchFamily="50" charset="-128"/>
              </a:rPr>
              <a:t>　（４）試案</a:t>
            </a:r>
            <a:r>
              <a:rPr lang="en-US" altLang="ja-JP" sz="1400" dirty="0" smtClean="0">
                <a:solidFill>
                  <a:prstClr val="black"/>
                </a:solidFill>
                <a:latin typeface="Meiryo UI" pitchFamily="50" charset="-128"/>
                <a:ea typeface="Meiryo UI" pitchFamily="50" charset="-128"/>
                <a:cs typeface="Meiryo UI" pitchFamily="50" charset="-128"/>
              </a:rPr>
              <a:t>D</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６区</a:t>
            </a:r>
            <a:r>
              <a:rPr lang="en-US" altLang="ja-JP" sz="1400" dirty="0" smtClean="0">
                <a:solidFill>
                  <a:schemeClr val="tx1"/>
                </a:solidFill>
                <a:latin typeface="Meiryo UI" pitchFamily="50" charset="-128"/>
                <a:ea typeface="Meiryo UI" pitchFamily="50" charset="-128"/>
                <a:cs typeface="Meiryo UI" pitchFamily="50" charset="-128"/>
              </a:rPr>
              <a:t>D</a:t>
            </a:r>
            <a:r>
              <a:rPr lang="ja-JP" altLang="en-US" sz="1400" dirty="0" smtClean="0">
                <a:solidFill>
                  <a:schemeClr val="tx1"/>
                </a:solidFill>
                <a:latin typeface="Meiryo UI" pitchFamily="50" charset="-128"/>
                <a:ea typeface="Meiryo UI" pitchFamily="50" charset="-128"/>
                <a:cs typeface="Meiryo UI" pitchFamily="50" charset="-128"/>
              </a:rPr>
              <a:t>案）の</a:t>
            </a:r>
            <a:r>
              <a:rPr lang="ja-JP" altLang="en-US" sz="1400" dirty="0">
                <a:solidFill>
                  <a:schemeClr val="tx1"/>
                </a:solidFill>
                <a:latin typeface="Meiryo UI" pitchFamily="50" charset="-128"/>
                <a:ea typeface="Meiryo UI" pitchFamily="50" charset="-128"/>
                <a:cs typeface="Meiryo UI" pitchFamily="50" charset="-128"/>
              </a:rPr>
              <a:t>収支</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6" name="テキスト ボックス 42"/>
          <p:cNvSpPr txBox="1">
            <a:spLocks noChangeArrowheads="1"/>
          </p:cNvSpPr>
          <p:nvPr/>
        </p:nvSpPr>
        <p:spPr bwMode="auto">
          <a:xfrm>
            <a:off x="539454" y="5275695"/>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p:txBody>
      </p:sp>
      <p:sp>
        <p:nvSpPr>
          <p:cNvPr id="37" name="正方形/長方形 36"/>
          <p:cNvSpPr/>
          <p:nvPr/>
        </p:nvSpPr>
        <p:spPr>
          <a:xfrm>
            <a:off x="2801109" y="3430086"/>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・・・･････････・・・・・・・・・・・・・・９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38" name="正方形/長方形 37"/>
          <p:cNvSpPr/>
          <p:nvPr/>
        </p:nvSpPr>
        <p:spPr>
          <a:xfrm>
            <a:off x="2801109" y="3830873"/>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・・・･････････・・・・・・・・・・・・１７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39" name="正方形/長方形 38"/>
          <p:cNvSpPr/>
          <p:nvPr/>
        </p:nvSpPr>
        <p:spPr>
          <a:xfrm>
            <a:off x="2801109" y="4193528"/>
            <a:ext cx="648072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1400" dirty="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en-US" sz="1400" dirty="0">
                <a:solidFill>
                  <a:prstClr val="black"/>
                </a:solidFill>
                <a:latin typeface="Meiryo UI" pitchFamily="50" charset="-128"/>
                <a:ea typeface="Meiryo UI" pitchFamily="50" charset="-128"/>
                <a:cs typeface="Meiryo UI" pitchFamily="50" charset="-128"/>
              </a:rPr>
              <a:t>・・・・・・</a:t>
            </a:r>
            <a:r>
              <a:rPr lang="ja-JP" altLang="en-US" sz="1400" b="0" dirty="0" smtClean="0">
                <a:solidFill>
                  <a:prstClr val="black"/>
                </a:solidFill>
                <a:latin typeface="Meiryo UI" pitchFamily="50" charset="-128"/>
                <a:ea typeface="Meiryo UI" pitchFamily="50" charset="-128"/>
                <a:cs typeface="Meiryo UI" pitchFamily="50" charset="-128"/>
              </a:rPr>
              <a:t>・・・･････････・・・・・・・・・・・・２９　</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929093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（３</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C</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18" name="グラフ 17"/>
          <p:cNvGraphicFramePr>
            <a:graphicFrameLocks/>
          </p:cNvGraphicFramePr>
          <p:nvPr>
            <p:extLst>
              <p:ext uri="{D42A27DB-BD31-4B8C-83A1-F6EECF244321}">
                <p14:modId xmlns:p14="http://schemas.microsoft.com/office/powerpoint/2010/main" val="2231787670"/>
              </p:ext>
            </p:extLst>
          </p:nvPr>
        </p:nvGraphicFramePr>
        <p:xfrm>
          <a:off x="808056" y="1273654"/>
          <a:ext cx="8969479" cy="32105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2983299151"/>
              </p:ext>
            </p:extLst>
          </p:nvPr>
        </p:nvGraphicFramePr>
        <p:xfrm>
          <a:off x="125732" y="5981758"/>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solidFill>
                      <a:srgbClr val="FFFF00"/>
                    </a:solidFill>
                  </a:tcPr>
                </a:tc>
              </a:tr>
            </a:tbl>
          </a:graphicData>
        </a:graphic>
      </p:graphicFrame>
      <p:sp>
        <p:nvSpPr>
          <p:cNvPr id="2" name="正方形/長方形 1"/>
          <p:cNvSpPr/>
          <p:nvPr/>
        </p:nvSpPr>
        <p:spPr>
          <a:xfrm>
            <a:off x="330840" y="138218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823526349"/>
              </p:ext>
            </p:extLst>
          </p:nvPr>
        </p:nvGraphicFramePr>
        <p:xfrm>
          <a:off x="116408" y="4493680"/>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63260"/>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343356"/>
            <a:ext cx="1080120" cy="276779"/>
          </a:xfrm>
          <a:prstGeom prst="borderCallout2">
            <a:avLst>
              <a:gd name="adj1" fmla="val 18751"/>
              <a:gd name="adj2" fmla="val -80"/>
              <a:gd name="adj3" fmla="val 18750"/>
              <a:gd name="adj4" fmla="val -16667"/>
              <a:gd name="adj5" fmla="val 335883"/>
              <a:gd name="adj6" fmla="val -28737"/>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43633"/>
            <a:ext cx="1080120" cy="247771"/>
          </a:xfrm>
          <a:prstGeom prst="borderCallout2">
            <a:avLst>
              <a:gd name="adj1" fmla="val 18751"/>
              <a:gd name="adj2" fmla="val -80"/>
              <a:gd name="adj3" fmla="val 18750"/>
              <a:gd name="adj4" fmla="val -16667"/>
              <a:gd name="adj5" fmla="val -48311"/>
              <a:gd name="adj6" fmla="val -27725"/>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22981"/>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608" y="1520323"/>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08716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676743"/>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C</a:t>
            </a:r>
            <a:r>
              <a:rPr lang="ja-JP" altLang="en-US" b="1" dirty="0" smtClean="0">
                <a:latin typeface="Meiryo UI" panose="020B0604030504040204" pitchFamily="50" charset="-128"/>
                <a:ea typeface="Meiryo UI" panose="020B0604030504040204" pitchFamily="50" charset="-128"/>
                <a:cs typeface="Meiryo UI" pitchFamily="50" charset="-128"/>
              </a:rPr>
              <a:t>案）／　第六区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588489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250731460"/>
              </p:ext>
            </p:extLst>
          </p:nvPr>
        </p:nvGraphicFramePr>
        <p:xfrm>
          <a:off x="888832" y="956077"/>
          <a:ext cx="9017168" cy="2929567"/>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33061"/>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06537"/>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213080083"/>
              </p:ext>
            </p:extLst>
          </p:nvPr>
        </p:nvGraphicFramePr>
        <p:xfrm>
          <a:off x="188755" y="533929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352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384</a:t>
                      </a:r>
                    </a:p>
                  </a:txBody>
                  <a:tcPr marL="9525" marR="39600" marT="9525" marB="0" anchor="ctr">
                    <a:solidFill>
                      <a:srgbClr val="FFFF00"/>
                    </a:solidFill>
                  </a:tcPr>
                </a:tc>
              </a:tr>
            </a:tbl>
          </a:graphicData>
        </a:graphic>
      </p:graphicFrame>
      <p:sp>
        <p:nvSpPr>
          <p:cNvPr id="14" name="正方形/長方形 13"/>
          <p:cNvSpPr/>
          <p:nvPr/>
        </p:nvSpPr>
        <p:spPr>
          <a:xfrm>
            <a:off x="519808" y="96901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38788434"/>
              </p:ext>
            </p:extLst>
          </p:nvPr>
        </p:nvGraphicFramePr>
        <p:xfrm>
          <a:off x="188755" y="391405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2222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04405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2662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19478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49974" y="1206928"/>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14183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703121"/>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3882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305932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3308177767"/>
              </p:ext>
            </p:extLst>
          </p:nvPr>
        </p:nvGraphicFramePr>
        <p:xfrm>
          <a:off x="856308" y="1311623"/>
          <a:ext cx="8921228" cy="3213740"/>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（４</a:t>
            </a: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試案</a:t>
            </a:r>
            <a:r>
              <a:rPr lang="en-US" altLang="ja-JP" sz="2000" b="1" dirty="0" smtClean="0">
                <a:solidFill>
                  <a:prstClr val="black"/>
                </a:solidFill>
                <a:latin typeface="Meiryo UI" pitchFamily="50" charset="-128"/>
                <a:ea typeface="Meiryo UI" pitchFamily="50" charset="-128"/>
                <a:cs typeface="Meiryo UI" pitchFamily="50" charset="-128"/>
              </a:rPr>
              <a:t>D</a:t>
            </a:r>
            <a:r>
              <a:rPr lang="ja-JP" altLang="en-US" sz="2000" b="1" dirty="0" smtClean="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smtClean="0">
                <a:solidFill>
                  <a:prstClr val="black"/>
                </a:solidFill>
                <a:latin typeface="Meiryo UI" pitchFamily="50" charset="-128"/>
                <a:ea typeface="Meiryo UI" pitchFamily="50" charset="-128"/>
                <a:cs typeface="Meiryo UI" pitchFamily="50" charset="-128"/>
              </a:rPr>
              <a:t>区</a:t>
            </a:r>
            <a:r>
              <a:rPr lang="en-US" altLang="ja-JP" sz="2000" b="1" dirty="0" smtClean="0">
                <a:solidFill>
                  <a:prstClr val="black"/>
                </a:solidFill>
                <a:latin typeface="Meiryo UI" pitchFamily="50" charset="-128"/>
                <a:ea typeface="Meiryo UI" pitchFamily="50" charset="-128"/>
                <a:cs typeface="Meiryo UI" pitchFamily="50" charset="-128"/>
              </a:rPr>
              <a:t>D</a:t>
            </a:r>
            <a:r>
              <a:rPr lang="ja-JP" altLang="en-US" sz="2000" b="1" dirty="0" smtClean="0">
                <a:solidFill>
                  <a:prstClr val="black"/>
                </a:solidFill>
                <a:latin typeface="Meiryo UI" pitchFamily="50" charset="-128"/>
                <a:ea typeface="Meiryo UI" pitchFamily="50" charset="-128"/>
                <a:cs typeface="Meiryo UI" pitchFamily="50" charset="-128"/>
              </a:rPr>
              <a:t>案</a:t>
            </a:r>
            <a:r>
              <a:rPr lang="ja-JP" altLang="en-US" sz="2000" b="1" dirty="0">
                <a:solidFill>
                  <a:prstClr val="black"/>
                </a:solidFill>
                <a:latin typeface="Meiryo UI" pitchFamily="50" charset="-128"/>
                <a:ea typeface="Meiryo UI" pitchFamily="50" charset="-128"/>
                <a:cs typeface="Meiryo UI" pitchFamily="50" charset="-128"/>
              </a:rPr>
              <a:t>）の収支　～</a:t>
            </a:r>
          </a:p>
        </p:txBody>
      </p:sp>
      <p:graphicFrame>
        <p:nvGraphicFramePr>
          <p:cNvPr id="9" name="表 8"/>
          <p:cNvGraphicFramePr>
            <a:graphicFrameLocks noGrp="1"/>
          </p:cNvGraphicFramePr>
          <p:nvPr>
            <p:extLst>
              <p:ext uri="{D42A27DB-BD31-4B8C-83A1-F6EECF244321}">
                <p14:modId xmlns:p14="http://schemas.microsoft.com/office/powerpoint/2010/main" val="2469934952"/>
              </p:ext>
            </p:extLst>
          </p:nvPr>
        </p:nvGraphicFramePr>
        <p:xfrm>
          <a:off x="125732" y="6013441"/>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r>
            </a:tbl>
          </a:graphicData>
        </a:graphic>
      </p:graphicFrame>
      <p:sp>
        <p:nvSpPr>
          <p:cNvPr id="2" name="正方形/長方形 1"/>
          <p:cNvSpPr/>
          <p:nvPr/>
        </p:nvSpPr>
        <p:spPr>
          <a:xfrm>
            <a:off x="330840" y="1413866"/>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227569355"/>
              </p:ext>
            </p:extLst>
          </p:nvPr>
        </p:nvGraphicFramePr>
        <p:xfrm>
          <a:off x="116408" y="4525363"/>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94943"/>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458354"/>
            <a:ext cx="1080120" cy="276779"/>
          </a:xfrm>
          <a:prstGeom prst="borderCallout2">
            <a:avLst>
              <a:gd name="adj1" fmla="val 18751"/>
              <a:gd name="adj2" fmla="val -80"/>
              <a:gd name="adj3" fmla="val 18750"/>
              <a:gd name="adj4" fmla="val -16667"/>
              <a:gd name="adj5" fmla="val 320397"/>
              <a:gd name="adj6" fmla="val -38437"/>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75316"/>
            <a:ext cx="1080120" cy="247771"/>
          </a:xfrm>
          <a:prstGeom prst="borderCallout2">
            <a:avLst>
              <a:gd name="adj1" fmla="val 18751"/>
              <a:gd name="adj2" fmla="val -80"/>
              <a:gd name="adj3" fmla="val 18750"/>
              <a:gd name="adj4" fmla="val -16667"/>
              <a:gd name="adj5" fmla="val -71491"/>
              <a:gd name="adj6" fmla="val -29310"/>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54664"/>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743330"/>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第一区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95501"/>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18851"/>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971578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460459736"/>
              </p:ext>
            </p:extLst>
          </p:nvPr>
        </p:nvGraphicFramePr>
        <p:xfrm>
          <a:off x="904680" y="929372"/>
          <a:ext cx="9001319" cy="2967981"/>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27549"/>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01025"/>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708155349"/>
              </p:ext>
            </p:extLst>
          </p:nvPr>
        </p:nvGraphicFramePr>
        <p:xfrm>
          <a:off x="188755" y="535100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251</a:t>
                      </a:r>
                    </a:p>
                  </a:txBody>
                  <a:tcPr marL="9525" marR="39600" marT="9525" marB="0" anchor="ctr">
                    <a:solidFill>
                      <a:srgbClr val="FFFF00"/>
                    </a:solidFill>
                  </a:tcPr>
                </a:tc>
              </a:tr>
            </a:tbl>
          </a:graphicData>
        </a:graphic>
      </p:graphicFrame>
      <p:sp>
        <p:nvSpPr>
          <p:cNvPr id="14" name="正方形/長方形 13"/>
          <p:cNvSpPr/>
          <p:nvPr/>
        </p:nvSpPr>
        <p:spPr>
          <a:xfrm>
            <a:off x="519808" y="98072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576259309"/>
              </p:ext>
            </p:extLst>
          </p:nvPr>
        </p:nvGraphicFramePr>
        <p:xfrm>
          <a:off x="188755" y="392576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3393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05576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3833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0649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14555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15354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679647"/>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0831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a:t>
            </a:r>
            <a:r>
              <a:rPr lang="ja-JP" altLang="en-US" sz="1100" b="1" dirty="0">
                <a:solidFill>
                  <a:srgbClr val="000000"/>
                </a:solidFill>
                <a:latin typeface="Meiryo UI" pitchFamily="50" charset="-128"/>
                <a:ea typeface="Meiryo UI" pitchFamily="50" charset="-128"/>
                <a:cs typeface="Meiryo UI" pitchFamily="50" charset="-128"/>
              </a:rPr>
              <a:t>０</a:t>
            </a:r>
          </a:p>
        </p:txBody>
      </p:sp>
    </p:spTree>
    <p:extLst>
      <p:ext uri="{BB962C8B-B14F-4D97-AF65-F5344CB8AC3E}">
        <p14:creationId xmlns:p14="http://schemas.microsoft.com/office/powerpoint/2010/main" val="19514986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４）</a:t>
            </a:r>
            <a:r>
              <a:rPr lang="ja-JP" altLang="en-US" sz="2000" b="1" dirty="0" smtClean="0">
                <a:solidFill>
                  <a:prstClr val="black"/>
                </a:solidFill>
                <a:latin typeface="Meiryo UI" pitchFamily="50" charset="-128"/>
                <a:ea typeface="Meiryo UI" pitchFamily="50" charset="-128"/>
                <a:cs typeface="Meiryo UI" pitchFamily="50" charset="-128"/>
              </a:rPr>
              <a:t>試案</a:t>
            </a:r>
            <a:r>
              <a:rPr lang="en-US" altLang="ja-JP" sz="2000" b="1" dirty="0" smtClean="0">
                <a:solidFill>
                  <a:prstClr val="black"/>
                </a:solidFill>
                <a:latin typeface="Meiryo UI" pitchFamily="50" charset="-128"/>
                <a:ea typeface="Meiryo UI" pitchFamily="50" charset="-128"/>
                <a:cs typeface="Meiryo UI" pitchFamily="50" charset="-128"/>
              </a:rPr>
              <a:t>D</a:t>
            </a:r>
            <a:r>
              <a:rPr lang="ja-JP" altLang="en-US" sz="2000" b="1" dirty="0" smtClean="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smtClean="0">
                <a:solidFill>
                  <a:prstClr val="black"/>
                </a:solidFill>
                <a:latin typeface="Meiryo UI" pitchFamily="50" charset="-128"/>
                <a:ea typeface="Meiryo UI" pitchFamily="50" charset="-128"/>
                <a:cs typeface="Meiryo UI" pitchFamily="50" charset="-128"/>
              </a:rPr>
              <a:t>区</a:t>
            </a:r>
            <a:r>
              <a:rPr lang="en-US" altLang="ja-JP" sz="2000" b="1" dirty="0" smtClean="0">
                <a:solidFill>
                  <a:prstClr val="black"/>
                </a:solidFill>
                <a:latin typeface="Meiryo UI" pitchFamily="50" charset="-128"/>
                <a:ea typeface="Meiryo UI" pitchFamily="50" charset="-128"/>
                <a:cs typeface="Meiryo UI" pitchFamily="50" charset="-128"/>
              </a:rPr>
              <a:t>D</a:t>
            </a:r>
            <a:r>
              <a:rPr lang="ja-JP" altLang="en-US" sz="2000" b="1" dirty="0" smtClean="0">
                <a:solidFill>
                  <a:prstClr val="black"/>
                </a:solidFill>
                <a:latin typeface="Meiryo UI" pitchFamily="50" charset="-128"/>
                <a:ea typeface="Meiryo UI" pitchFamily="50" charset="-128"/>
                <a:cs typeface="Meiryo UI" pitchFamily="50" charset="-128"/>
              </a:rPr>
              <a:t>案</a:t>
            </a:r>
            <a:r>
              <a:rPr lang="ja-JP" altLang="en-US" sz="2000" b="1" dirty="0">
                <a:solidFill>
                  <a:prstClr val="black"/>
                </a:solidFill>
                <a:latin typeface="Meiryo UI" pitchFamily="50" charset="-128"/>
                <a:ea typeface="Meiryo UI" pitchFamily="50" charset="-128"/>
                <a:cs typeface="Meiryo UI" pitchFamily="50" charset="-128"/>
              </a:rPr>
              <a:t>）の収支　～</a:t>
            </a:r>
          </a:p>
        </p:txBody>
      </p:sp>
      <p:graphicFrame>
        <p:nvGraphicFramePr>
          <p:cNvPr id="18" name="グラフ 17"/>
          <p:cNvGraphicFramePr>
            <a:graphicFrameLocks/>
          </p:cNvGraphicFramePr>
          <p:nvPr>
            <p:extLst>
              <p:ext uri="{D42A27DB-BD31-4B8C-83A1-F6EECF244321}">
                <p14:modId xmlns:p14="http://schemas.microsoft.com/office/powerpoint/2010/main" val="3755821970"/>
              </p:ext>
            </p:extLst>
          </p:nvPr>
        </p:nvGraphicFramePr>
        <p:xfrm>
          <a:off x="808056" y="1309452"/>
          <a:ext cx="8969479" cy="31993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4044234191"/>
              </p:ext>
            </p:extLst>
          </p:nvPr>
        </p:nvGraphicFramePr>
        <p:xfrm>
          <a:off x="125732" y="5996842"/>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r>
            </a:tbl>
          </a:graphicData>
        </a:graphic>
      </p:graphicFrame>
      <p:sp>
        <p:nvSpPr>
          <p:cNvPr id="2" name="正方形/長方形 1"/>
          <p:cNvSpPr/>
          <p:nvPr/>
        </p:nvSpPr>
        <p:spPr>
          <a:xfrm>
            <a:off x="330840" y="1397267"/>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77717297"/>
              </p:ext>
            </p:extLst>
          </p:nvPr>
        </p:nvGraphicFramePr>
        <p:xfrm>
          <a:off x="116408" y="4508764"/>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78344"/>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422649"/>
            <a:ext cx="1080120" cy="276779"/>
          </a:xfrm>
          <a:prstGeom prst="borderCallout2">
            <a:avLst>
              <a:gd name="adj1" fmla="val 18751"/>
              <a:gd name="adj2" fmla="val -80"/>
              <a:gd name="adj3" fmla="val 18750"/>
              <a:gd name="adj4" fmla="val -16667"/>
              <a:gd name="adj5" fmla="val 330721"/>
              <a:gd name="adj6" fmla="val -340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58717"/>
            <a:ext cx="1080120" cy="247771"/>
          </a:xfrm>
          <a:prstGeom prst="borderCallout2">
            <a:avLst>
              <a:gd name="adj1" fmla="val 18751"/>
              <a:gd name="adj2" fmla="val -80"/>
              <a:gd name="adj3" fmla="val 18750"/>
              <a:gd name="adj4" fmla="val -16667"/>
              <a:gd name="adj5" fmla="val -68163"/>
              <a:gd name="adj6" fmla="val -35306"/>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38065"/>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78902"/>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0225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674495"/>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smtClean="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第二区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217201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1998162321"/>
              </p:ext>
            </p:extLst>
          </p:nvPr>
        </p:nvGraphicFramePr>
        <p:xfrm>
          <a:off x="904680" y="1046950"/>
          <a:ext cx="9001319" cy="2956557"/>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00854"/>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274330"/>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933440243"/>
              </p:ext>
            </p:extLst>
          </p:nvPr>
        </p:nvGraphicFramePr>
        <p:xfrm>
          <a:off x="188755" y="5457159"/>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241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271</a:t>
                      </a:r>
                    </a:p>
                  </a:txBody>
                  <a:tcPr marL="9525" marR="39600" marT="9525" marB="0" anchor="ctr">
                    <a:solidFill>
                      <a:srgbClr val="FFFF00"/>
                    </a:solidFill>
                  </a:tcPr>
                </a:tc>
              </a:tr>
            </a:tbl>
          </a:graphicData>
        </a:graphic>
      </p:graphicFrame>
      <p:sp>
        <p:nvSpPr>
          <p:cNvPr id="14" name="正方形/長方形 13"/>
          <p:cNvSpPr/>
          <p:nvPr/>
        </p:nvSpPr>
        <p:spPr>
          <a:xfrm>
            <a:off x="519808" y="1086882"/>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952634482"/>
              </p:ext>
            </p:extLst>
          </p:nvPr>
        </p:nvGraphicFramePr>
        <p:xfrm>
          <a:off x="188755" y="4031916"/>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740087"/>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61916"/>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944491"/>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31264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251704"/>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59697"/>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767986"/>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656691"/>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444917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（４</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18" name="グラフ 17"/>
          <p:cNvGraphicFramePr>
            <a:graphicFrameLocks/>
          </p:cNvGraphicFramePr>
          <p:nvPr>
            <p:extLst>
              <p:ext uri="{D42A27DB-BD31-4B8C-83A1-F6EECF244321}">
                <p14:modId xmlns:p14="http://schemas.microsoft.com/office/powerpoint/2010/main" val="1264199509"/>
              </p:ext>
            </p:extLst>
          </p:nvPr>
        </p:nvGraphicFramePr>
        <p:xfrm>
          <a:off x="795218" y="1359905"/>
          <a:ext cx="8982317" cy="32128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2583798160"/>
              </p:ext>
            </p:extLst>
          </p:nvPr>
        </p:nvGraphicFramePr>
        <p:xfrm>
          <a:off x="125732" y="6060855"/>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05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3</a:t>
                      </a:r>
                      <a:endPar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r>
            </a:tbl>
          </a:graphicData>
        </a:graphic>
      </p:graphicFrame>
      <p:sp>
        <p:nvSpPr>
          <p:cNvPr id="2" name="正方形/長方形 1"/>
          <p:cNvSpPr/>
          <p:nvPr/>
        </p:nvSpPr>
        <p:spPr>
          <a:xfrm>
            <a:off x="330840" y="1461280"/>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447083430"/>
              </p:ext>
            </p:extLst>
          </p:nvPr>
        </p:nvGraphicFramePr>
        <p:xfrm>
          <a:off x="116408" y="4572777"/>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05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05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42357"/>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24808" y="2830140"/>
            <a:ext cx="1080120" cy="276779"/>
          </a:xfrm>
          <a:prstGeom prst="borderCallout2">
            <a:avLst>
              <a:gd name="adj1" fmla="val 18751"/>
              <a:gd name="adj2" fmla="val -80"/>
              <a:gd name="adj3" fmla="val 18750"/>
              <a:gd name="adj4" fmla="val -16667"/>
              <a:gd name="adj5" fmla="val 320397"/>
              <a:gd name="adj6" fmla="val -27855"/>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7685732" y="4042379"/>
            <a:ext cx="1080120" cy="247771"/>
          </a:xfrm>
          <a:prstGeom prst="borderCallout2">
            <a:avLst>
              <a:gd name="adj1" fmla="val 18751"/>
              <a:gd name="adj2" fmla="val -80"/>
              <a:gd name="adj3" fmla="val 18750"/>
              <a:gd name="adj4" fmla="val -16667"/>
              <a:gd name="adj5" fmla="val -115814"/>
              <a:gd name="adj6" fmla="val -36510"/>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802078"/>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608" y="1629832"/>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66265"/>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687814"/>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第三区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909297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910896601"/>
              </p:ext>
            </p:extLst>
          </p:nvPr>
        </p:nvGraphicFramePr>
        <p:xfrm>
          <a:off x="904680" y="1017278"/>
          <a:ext cx="9001319" cy="2969511"/>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07903"/>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281379"/>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031563400"/>
              </p:ext>
            </p:extLst>
          </p:nvPr>
        </p:nvGraphicFramePr>
        <p:xfrm>
          <a:off x="188755" y="5427487"/>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200</a:t>
                      </a:r>
                    </a:p>
                  </a:txBody>
                  <a:tcPr marL="9525" marR="39600" marT="9525" marB="0" anchor="ctr">
                    <a:solidFill>
                      <a:srgbClr val="FFFF00"/>
                    </a:solidFill>
                  </a:tcPr>
                </a:tc>
              </a:tr>
            </a:tbl>
          </a:graphicData>
        </a:graphic>
      </p:graphicFrame>
      <p:sp>
        <p:nvSpPr>
          <p:cNvPr id="14" name="正方形/長方形 13"/>
          <p:cNvSpPr/>
          <p:nvPr/>
        </p:nvSpPr>
        <p:spPr>
          <a:xfrm>
            <a:off x="519808" y="1057210"/>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64069077"/>
              </p:ext>
            </p:extLst>
          </p:nvPr>
        </p:nvGraphicFramePr>
        <p:xfrm>
          <a:off x="188755" y="4002244"/>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710415"/>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32244"/>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914819"/>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8297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222032"/>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30025"/>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741123"/>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639385"/>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57229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（４</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18" name="グラフ 17"/>
          <p:cNvGraphicFramePr>
            <a:graphicFrameLocks/>
          </p:cNvGraphicFramePr>
          <p:nvPr>
            <p:extLst>
              <p:ext uri="{D42A27DB-BD31-4B8C-83A1-F6EECF244321}">
                <p14:modId xmlns:p14="http://schemas.microsoft.com/office/powerpoint/2010/main" val="3900578321"/>
              </p:ext>
            </p:extLst>
          </p:nvPr>
        </p:nvGraphicFramePr>
        <p:xfrm>
          <a:off x="815752" y="1291281"/>
          <a:ext cx="8961784" cy="31688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1103915103"/>
              </p:ext>
            </p:extLst>
          </p:nvPr>
        </p:nvGraphicFramePr>
        <p:xfrm>
          <a:off x="125732" y="5979958"/>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r>
            </a:tbl>
          </a:graphicData>
        </a:graphic>
      </p:graphicFrame>
      <p:sp>
        <p:nvSpPr>
          <p:cNvPr id="2" name="正方形/長方形 1"/>
          <p:cNvSpPr/>
          <p:nvPr/>
        </p:nvSpPr>
        <p:spPr>
          <a:xfrm>
            <a:off x="330840" y="138038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267093993"/>
              </p:ext>
            </p:extLst>
          </p:nvPr>
        </p:nvGraphicFramePr>
        <p:xfrm>
          <a:off x="116408" y="4491880"/>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61460"/>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24808" y="2408836"/>
            <a:ext cx="1080120" cy="276779"/>
          </a:xfrm>
          <a:prstGeom prst="borderCallout2">
            <a:avLst>
              <a:gd name="adj1" fmla="val 18751"/>
              <a:gd name="adj2" fmla="val -80"/>
              <a:gd name="adj3" fmla="val 18750"/>
              <a:gd name="adj4" fmla="val -16667"/>
              <a:gd name="adj5" fmla="val 325559"/>
              <a:gd name="adj6" fmla="val -2653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41833"/>
            <a:ext cx="1080120" cy="247771"/>
          </a:xfrm>
          <a:prstGeom prst="borderCallout2">
            <a:avLst>
              <a:gd name="adj1" fmla="val 18751"/>
              <a:gd name="adj2" fmla="val -80"/>
              <a:gd name="adj3" fmla="val 18750"/>
              <a:gd name="adj4" fmla="val -16667"/>
              <a:gd name="adj5" fmla="val -99032"/>
              <a:gd name="adj6" fmla="val -34365"/>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21181"/>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62018"/>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05807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752019"/>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第四区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563760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01416562"/>
              </p:ext>
            </p:extLst>
          </p:nvPr>
        </p:nvGraphicFramePr>
        <p:xfrm>
          <a:off x="835574" y="1089750"/>
          <a:ext cx="9070426" cy="2919543"/>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42140"/>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15616"/>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849895231"/>
              </p:ext>
            </p:extLst>
          </p:nvPr>
        </p:nvGraphicFramePr>
        <p:xfrm>
          <a:off x="188755" y="5462945"/>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157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172</a:t>
                      </a:r>
                    </a:p>
                  </a:txBody>
                  <a:tcPr marL="9525" marR="39600" marT="9525" marB="0" anchor="ctr">
                    <a:solidFill>
                      <a:srgbClr val="FFFF00"/>
                    </a:solidFill>
                  </a:tcPr>
                </a:tc>
              </a:tr>
            </a:tbl>
          </a:graphicData>
        </a:graphic>
      </p:graphicFrame>
      <p:sp>
        <p:nvSpPr>
          <p:cNvPr id="14" name="正方形/長方形 13"/>
          <p:cNvSpPr/>
          <p:nvPr/>
        </p:nvSpPr>
        <p:spPr>
          <a:xfrm>
            <a:off x="519808" y="1092668"/>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07103475"/>
              </p:ext>
            </p:extLst>
          </p:nvPr>
        </p:nvGraphicFramePr>
        <p:xfrm>
          <a:off x="188755" y="4037702"/>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745873"/>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67702"/>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950277"/>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318434"/>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257490"/>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65483"/>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753683"/>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661195"/>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38141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3576179949"/>
              </p:ext>
            </p:extLst>
          </p:nvPr>
        </p:nvGraphicFramePr>
        <p:xfrm>
          <a:off x="781062" y="1342405"/>
          <a:ext cx="8996474" cy="3084506"/>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（１）試案</a:t>
            </a:r>
            <a:r>
              <a:rPr lang="en-US" altLang="ja-JP" sz="2000" b="1" dirty="0" smtClean="0">
                <a:solidFill>
                  <a:prstClr val="black"/>
                </a:solidFill>
                <a:latin typeface="Meiryo UI" pitchFamily="50" charset="-128"/>
                <a:ea typeface="Meiryo UI" pitchFamily="50" charset="-128"/>
                <a:cs typeface="Meiryo UI" pitchFamily="50" charset="-128"/>
              </a:rPr>
              <a:t>A</a:t>
            </a:r>
            <a:r>
              <a:rPr lang="ja-JP" altLang="en-US" sz="2000" b="1" dirty="0" smtClean="0">
                <a:solidFill>
                  <a:prstClr val="black"/>
                </a:solidFill>
                <a:latin typeface="Meiryo UI" pitchFamily="50" charset="-128"/>
                <a:ea typeface="Meiryo UI" pitchFamily="50" charset="-128"/>
                <a:cs typeface="Meiryo UI" pitchFamily="50" charset="-128"/>
              </a:rPr>
              <a:t>（</a:t>
            </a:r>
            <a:r>
              <a:rPr lang="en-US" altLang="ja-JP" sz="2000" b="1" dirty="0" smtClean="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smtClean="0">
                <a:solidFill>
                  <a:prstClr val="black"/>
                </a:solidFill>
                <a:latin typeface="Meiryo UI" pitchFamily="50" charset="-128"/>
                <a:ea typeface="Meiryo UI" pitchFamily="50" charset="-128"/>
                <a:cs typeface="Meiryo UI" pitchFamily="50" charset="-128"/>
              </a:rPr>
              <a:t>案）の</a:t>
            </a:r>
            <a:r>
              <a:rPr lang="ja-JP" altLang="en-US" sz="2000" b="1" dirty="0">
                <a:solidFill>
                  <a:prstClr val="black"/>
                </a:solidFill>
                <a:latin typeface="Meiryo UI" pitchFamily="50" charset="-128"/>
                <a:ea typeface="Meiryo UI" pitchFamily="50" charset="-128"/>
                <a:cs typeface="Meiryo UI" pitchFamily="50" charset="-128"/>
              </a:rPr>
              <a:t>収支　～</a:t>
            </a:r>
          </a:p>
        </p:txBody>
      </p:sp>
      <p:graphicFrame>
        <p:nvGraphicFramePr>
          <p:cNvPr id="9" name="表 8"/>
          <p:cNvGraphicFramePr>
            <a:graphicFrameLocks noGrp="1"/>
          </p:cNvGraphicFramePr>
          <p:nvPr>
            <p:extLst>
              <p:ext uri="{D42A27DB-BD31-4B8C-83A1-F6EECF244321}">
                <p14:modId xmlns:p14="http://schemas.microsoft.com/office/powerpoint/2010/main" val="3340792736"/>
              </p:ext>
            </p:extLst>
          </p:nvPr>
        </p:nvGraphicFramePr>
        <p:xfrm>
          <a:off x="125732" y="5946705"/>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r>
              <a:tr h="0">
                <a:tc>
                  <a:txBody>
                    <a:bodyPr/>
                    <a:lstStyle/>
                    <a:p>
                      <a:pPr algn="ctr"/>
                      <a:r>
                        <a:rPr kumimoji="1" lang="ja-JP" altLang="en-US" sz="900" b="1" dirty="0" smtClean="0">
                          <a:solidFill>
                            <a:schemeClr val="tx1"/>
                          </a:solidFill>
                          <a:latin typeface="+mn-ea"/>
                          <a:ea typeface="+mn-ea"/>
                          <a:cs typeface="Meiryo UI" pitchFamily="50" charset="-128"/>
                        </a:rPr>
                        <a:t>計</a:t>
                      </a:r>
                      <a:r>
                        <a:rPr kumimoji="1" lang="ja-JP" altLang="en-US" sz="900" b="1" baseline="0" dirty="0" smtClean="0">
                          <a:solidFill>
                            <a:schemeClr val="tx1"/>
                          </a:solidFill>
                          <a:latin typeface="+mn-ea"/>
                          <a:ea typeface="+mn-ea"/>
                          <a:cs typeface="Meiryo UI" pitchFamily="50" charset="-128"/>
                        </a:rPr>
                        <a:t> </a:t>
                      </a:r>
                      <a:r>
                        <a:rPr kumimoji="1" lang="en-US" altLang="ja-JP" sz="900" b="1" baseline="0" dirty="0" smtClean="0">
                          <a:solidFill>
                            <a:schemeClr val="tx1"/>
                          </a:solidFill>
                          <a:latin typeface="+mn-ea"/>
                          <a:ea typeface="+mn-ea"/>
                          <a:cs typeface="Meiryo UI" pitchFamily="50" charset="-128"/>
                        </a:rPr>
                        <a:t>E2</a:t>
                      </a:r>
                      <a:r>
                        <a:rPr kumimoji="1" lang="en-US" altLang="ja-JP" sz="900" b="1" dirty="0" smtClean="0">
                          <a:solidFill>
                            <a:schemeClr val="tx1"/>
                          </a:solidFill>
                          <a:latin typeface="+mn-ea"/>
                          <a:ea typeface="+mn-ea"/>
                          <a:cs typeface="Meiryo UI" pitchFamily="50" charset="-128"/>
                        </a:rPr>
                        <a:t>=A2+B+C+D</a:t>
                      </a:r>
                      <a:endParaRPr kumimoji="1" lang="ja-JP" altLang="en-US" sz="900" b="1" dirty="0">
                        <a:solidFill>
                          <a:schemeClr val="tx1"/>
                        </a:solidFill>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43</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49</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59</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64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68</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72</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76</a:t>
                      </a:r>
                    </a:p>
                  </a:txBody>
                  <a:tcPr marL="9525" marR="39600" marT="9525" marB="0" anchor="ctr">
                    <a:solidFill>
                      <a:srgbClr val="FFFF00"/>
                    </a:solidFill>
                  </a:tcPr>
                </a:tc>
              </a:tr>
            </a:tbl>
          </a:graphicData>
        </a:graphic>
      </p:graphicFrame>
      <p:sp>
        <p:nvSpPr>
          <p:cNvPr id="2" name="正方形/長方形 1"/>
          <p:cNvSpPr/>
          <p:nvPr/>
        </p:nvSpPr>
        <p:spPr>
          <a:xfrm>
            <a:off x="330840" y="142086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981765308"/>
              </p:ext>
            </p:extLst>
          </p:nvPr>
        </p:nvGraphicFramePr>
        <p:xfrm>
          <a:off x="116408" y="4458627"/>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solidFill>
                            <a:schemeClr val="tx1"/>
                          </a:solidFill>
                          <a:latin typeface="+mn-ea"/>
                          <a:ea typeface="+mn-ea"/>
                          <a:cs typeface="Meiryo UI" pitchFamily="50" charset="-128"/>
                        </a:rPr>
                        <a:t>財政収支推計</a:t>
                      </a:r>
                      <a:r>
                        <a:rPr kumimoji="1" lang="ja-JP" altLang="en-US" sz="900" b="0" baseline="0" dirty="0" smtClean="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Ａ</a:t>
                      </a:r>
                      <a:r>
                        <a:rPr kumimoji="1" lang="en-US" altLang="ja-JP" sz="900" b="0" dirty="0" smtClean="0">
                          <a:solidFill>
                            <a:schemeClr val="tx1"/>
                          </a:solidFill>
                          <a:latin typeface="+mn-ea"/>
                          <a:ea typeface="+mn-ea"/>
                          <a:cs typeface="Meiryo UI" pitchFamily="50" charset="-128"/>
                        </a:rPr>
                        <a:t>1</a:t>
                      </a:r>
                      <a:endParaRPr kumimoji="1" lang="ja-JP" altLang="en-US" sz="900" b="0" dirty="0">
                        <a:solidFill>
                          <a:schemeClr val="tx1"/>
                        </a:solidFill>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n-ea"/>
                          <a:ea typeface="+mn-ea"/>
                          <a:cs typeface="Meiryo UI" pitchFamily="50" charset="-128"/>
                        </a:rPr>
                        <a:t>改革効果額</a:t>
                      </a:r>
                      <a:r>
                        <a:rPr kumimoji="1" lang="en-US" altLang="ja-JP" sz="500" b="0" dirty="0" smtClean="0">
                          <a:solidFill>
                            <a:schemeClr val="tx1"/>
                          </a:solidFill>
                          <a:latin typeface="+mn-ea"/>
                          <a:ea typeface="+mn-ea"/>
                          <a:cs typeface="Meiryo UI" pitchFamily="50" charset="-128"/>
                        </a:rPr>
                        <a:t>(</a:t>
                      </a:r>
                      <a:r>
                        <a:rPr kumimoji="1" lang="ja-JP" altLang="en-US" sz="500" b="0" dirty="0" smtClean="0">
                          <a:solidFill>
                            <a:schemeClr val="tx1"/>
                          </a:solidFill>
                          <a:latin typeface="+mn-ea"/>
                          <a:ea typeface="+mn-ea"/>
                          <a:cs typeface="Meiryo UI" pitchFamily="50" charset="-128"/>
                        </a:rPr>
                        <a:t>未反映分</a:t>
                      </a:r>
                      <a:r>
                        <a:rPr kumimoji="1" lang="en-US" altLang="ja-JP" sz="500" b="0" dirty="0" smtClean="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r>
              <a:tr h="161888">
                <a:tc>
                  <a:txBody>
                    <a:bodyPr/>
                    <a:lstStyle/>
                    <a:p>
                      <a:pPr algn="ctr"/>
                      <a:r>
                        <a:rPr kumimoji="1" lang="ja-JP" altLang="en-US" sz="900" b="0" dirty="0" smtClean="0">
                          <a:solidFill>
                            <a:schemeClr val="tx1"/>
                          </a:solidFill>
                          <a:latin typeface="+mn-ea"/>
                          <a:ea typeface="+mn-ea"/>
                          <a:cs typeface="Meiryo UI" pitchFamily="50" charset="-128"/>
                        </a:rPr>
                        <a:t>組織体制の影響額</a:t>
                      </a:r>
                      <a:r>
                        <a:rPr kumimoji="1" lang="en-US" altLang="ja-JP" sz="900" b="0" dirty="0" smtClean="0">
                          <a:solidFill>
                            <a:schemeClr val="tx1"/>
                          </a:solidFill>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r>
              <a:tr h="192745">
                <a:tc>
                  <a:txBody>
                    <a:bodyPr/>
                    <a:lstStyle/>
                    <a:p>
                      <a:pPr algn="ctr"/>
                      <a:r>
                        <a:rPr kumimoji="1" lang="ja-JP" altLang="en-US" sz="900" b="0" dirty="0" smtClean="0">
                          <a:solidFill>
                            <a:schemeClr val="tx1"/>
                          </a:solidFill>
                          <a:latin typeface="+mn-ea"/>
                          <a:ea typeface="+mn-ea"/>
                          <a:cs typeface="Meiryo UI" pitchFamily="50" charset="-128"/>
                        </a:rPr>
                        <a:t>設置コスト　</a:t>
                      </a:r>
                      <a:r>
                        <a:rPr kumimoji="1" lang="en-US" altLang="ja-JP" sz="900" b="0" dirty="0" smtClean="0">
                          <a:solidFill>
                            <a:schemeClr val="tx1"/>
                          </a:solidFill>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solidFill>
                            <a:schemeClr val="tx1"/>
                          </a:solidFill>
                          <a:latin typeface="+mn-ea"/>
                          <a:ea typeface="+mn-ea"/>
                          <a:cs typeface="Meiryo UI" pitchFamily="50" charset="-128"/>
                        </a:rPr>
                        <a:t>計</a:t>
                      </a:r>
                      <a:r>
                        <a:rPr kumimoji="1" lang="ja-JP" altLang="en-US" sz="900" b="1" baseline="0" dirty="0" smtClean="0">
                          <a:solidFill>
                            <a:schemeClr val="tx1"/>
                          </a:solidFill>
                          <a:latin typeface="+mn-ea"/>
                          <a:ea typeface="+mn-ea"/>
                          <a:cs typeface="Meiryo UI" pitchFamily="50" charset="-128"/>
                        </a:rPr>
                        <a:t> </a:t>
                      </a:r>
                      <a:r>
                        <a:rPr kumimoji="1" lang="en-US" altLang="ja-JP" sz="900" b="1" baseline="0" dirty="0" smtClean="0">
                          <a:solidFill>
                            <a:schemeClr val="tx1"/>
                          </a:solidFill>
                          <a:latin typeface="+mn-ea"/>
                          <a:ea typeface="+mn-ea"/>
                          <a:cs typeface="Meiryo UI" pitchFamily="50" charset="-128"/>
                        </a:rPr>
                        <a:t>E1</a:t>
                      </a:r>
                      <a:r>
                        <a:rPr kumimoji="1" lang="en-US" altLang="ja-JP" sz="900" b="1" dirty="0" smtClean="0">
                          <a:solidFill>
                            <a:schemeClr val="tx1"/>
                          </a:solidFill>
                          <a:latin typeface="+mn-ea"/>
                          <a:ea typeface="+mn-ea"/>
                          <a:cs typeface="Meiryo UI" pitchFamily="50" charset="-128"/>
                        </a:rPr>
                        <a:t>=A1+B+C+D</a:t>
                      </a:r>
                      <a:endParaRPr kumimoji="1" lang="ja-JP" altLang="en-US" sz="900" b="1" dirty="0">
                        <a:solidFill>
                          <a:schemeClr val="tx1"/>
                        </a:solidFill>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28207"/>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24808" y="1993776"/>
            <a:ext cx="1080120" cy="276779"/>
          </a:xfrm>
          <a:prstGeom prst="borderCallout2">
            <a:avLst>
              <a:gd name="adj1" fmla="val 18751"/>
              <a:gd name="adj2" fmla="val -80"/>
              <a:gd name="adj3" fmla="val 18750"/>
              <a:gd name="adj4" fmla="val -16667"/>
              <a:gd name="adj5" fmla="val 325559"/>
              <a:gd name="adj6" fmla="val -2653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03817"/>
            <a:ext cx="1080120" cy="247771"/>
          </a:xfrm>
          <a:prstGeom prst="borderCallout2">
            <a:avLst>
              <a:gd name="adj1" fmla="val 18751"/>
              <a:gd name="adj2" fmla="val -80"/>
              <a:gd name="adj3" fmla="val 18750"/>
              <a:gd name="adj4" fmla="val -16667"/>
              <a:gd name="adj5" fmla="val -121065"/>
              <a:gd name="adj6" fmla="val -356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687928"/>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678592"/>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案）／　第一区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28765"/>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042589"/>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965653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（４</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18" name="グラフ 17"/>
          <p:cNvGraphicFramePr>
            <a:graphicFrameLocks/>
          </p:cNvGraphicFramePr>
          <p:nvPr>
            <p:extLst>
              <p:ext uri="{D42A27DB-BD31-4B8C-83A1-F6EECF244321}">
                <p14:modId xmlns:p14="http://schemas.microsoft.com/office/powerpoint/2010/main" val="2378363310"/>
              </p:ext>
            </p:extLst>
          </p:nvPr>
        </p:nvGraphicFramePr>
        <p:xfrm>
          <a:off x="788040" y="1331885"/>
          <a:ext cx="8989496" cy="3133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342740771"/>
              </p:ext>
            </p:extLst>
          </p:nvPr>
        </p:nvGraphicFramePr>
        <p:xfrm>
          <a:off x="125732" y="5996839"/>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solidFill>
                      <a:srgbClr val="FFFF00"/>
                    </a:solidFill>
                  </a:tcPr>
                </a:tc>
              </a:tr>
            </a:tbl>
          </a:graphicData>
        </a:graphic>
      </p:graphicFrame>
      <p:sp>
        <p:nvSpPr>
          <p:cNvPr id="2" name="正方形/長方形 1"/>
          <p:cNvSpPr/>
          <p:nvPr/>
        </p:nvSpPr>
        <p:spPr>
          <a:xfrm>
            <a:off x="330840" y="139726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184259358"/>
              </p:ext>
            </p:extLst>
          </p:nvPr>
        </p:nvGraphicFramePr>
        <p:xfrm>
          <a:off x="116408" y="4508761"/>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78341"/>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426215"/>
            <a:ext cx="1080120" cy="276779"/>
          </a:xfrm>
          <a:prstGeom prst="borderCallout2">
            <a:avLst>
              <a:gd name="adj1" fmla="val 18751"/>
              <a:gd name="adj2" fmla="val -80"/>
              <a:gd name="adj3" fmla="val 18750"/>
              <a:gd name="adj4" fmla="val -16667"/>
              <a:gd name="adj5" fmla="val 315235"/>
              <a:gd name="adj6" fmla="val -2961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89040"/>
            <a:ext cx="1080120" cy="247771"/>
          </a:xfrm>
          <a:prstGeom prst="borderCallout2">
            <a:avLst>
              <a:gd name="adj1" fmla="val 18751"/>
              <a:gd name="adj2" fmla="val -80"/>
              <a:gd name="adj3" fmla="val 18750"/>
              <a:gd name="adj4" fmla="val -16667"/>
              <a:gd name="adj5" fmla="val -62913"/>
              <a:gd name="adj6" fmla="val -31956"/>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38062"/>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78899"/>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07843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676278"/>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第</a:t>
            </a:r>
            <a:r>
              <a:rPr lang="ja-JP" altLang="en-US" b="1" dirty="0">
                <a:latin typeface="Meiryo UI" panose="020B0604030504040204" pitchFamily="50" charset="-128"/>
                <a:ea typeface="Meiryo UI" panose="020B0604030504040204" pitchFamily="50" charset="-128"/>
                <a:cs typeface="Meiryo UI" pitchFamily="50" charset="-128"/>
              </a:rPr>
              <a:t>五</a:t>
            </a:r>
            <a:r>
              <a:rPr lang="ja-JP" altLang="en-US" b="1" dirty="0" smtClean="0">
                <a:latin typeface="Meiryo UI" panose="020B0604030504040204" pitchFamily="50" charset="-128"/>
                <a:ea typeface="Meiryo UI" panose="020B0604030504040204" pitchFamily="50" charset="-128"/>
                <a:cs typeface="Meiryo UI" pitchFamily="50" charset="-128"/>
              </a:rPr>
              <a:t>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132577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8732436"/>
              </p:ext>
            </p:extLst>
          </p:nvPr>
        </p:nvGraphicFramePr>
        <p:xfrm>
          <a:off x="945704" y="1028667"/>
          <a:ext cx="8960296" cy="2958122"/>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42140"/>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15616"/>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785269066"/>
              </p:ext>
            </p:extLst>
          </p:nvPr>
        </p:nvGraphicFramePr>
        <p:xfrm>
          <a:off x="188755" y="542748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251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309</a:t>
                      </a:r>
                    </a:p>
                  </a:txBody>
                  <a:tcPr marL="9525" marR="39600" marT="9525" marB="0" anchor="ctr">
                    <a:solidFill>
                      <a:srgbClr val="FFFF00"/>
                    </a:solidFill>
                  </a:tcPr>
                </a:tc>
              </a:tr>
            </a:tbl>
          </a:graphicData>
        </a:graphic>
      </p:graphicFrame>
      <p:sp>
        <p:nvSpPr>
          <p:cNvPr id="14" name="正方形/長方形 13"/>
          <p:cNvSpPr/>
          <p:nvPr/>
        </p:nvSpPr>
        <p:spPr>
          <a:xfrm>
            <a:off x="519808" y="105720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741440366"/>
              </p:ext>
            </p:extLst>
          </p:nvPr>
        </p:nvGraphicFramePr>
        <p:xfrm>
          <a:off x="188755" y="400224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solidFill>
                      <a:srgbClr val="FFFF00"/>
                    </a:solidFill>
                  </a:tcPr>
                </a:tc>
                <a:tc>
                  <a:txBody>
                    <a:bodyPr/>
                    <a:lstStyle/>
                    <a:p>
                      <a:pPr algn="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71041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3224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91481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8297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22203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3002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1741122"/>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63938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958514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別冊</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　区割り案ごとの各特別区の収支</a:t>
            </a:r>
            <a:r>
              <a:rPr lang="ja-JP" altLang="en-US" sz="2000" b="1" dirty="0">
                <a:solidFill>
                  <a:prstClr val="black"/>
                </a:solidFill>
                <a:latin typeface="Meiryo UI" pitchFamily="50" charset="-128"/>
                <a:ea typeface="Meiryo UI" pitchFamily="50" charset="-128"/>
                <a:cs typeface="Meiryo UI" pitchFamily="50" charset="-128"/>
              </a:rPr>
              <a:t>　～　</a:t>
            </a:r>
            <a:r>
              <a:rPr lang="ja-JP" altLang="en-US" sz="2000" b="1" dirty="0" smtClean="0">
                <a:solidFill>
                  <a:prstClr val="black"/>
                </a:solidFill>
                <a:latin typeface="Meiryo UI" pitchFamily="50" charset="-128"/>
                <a:ea typeface="Meiryo UI" pitchFamily="50" charset="-128"/>
                <a:cs typeface="Meiryo UI" pitchFamily="50" charset="-128"/>
              </a:rPr>
              <a:t>（４</a:t>
            </a:r>
            <a:r>
              <a:rPr lang="ja-JP" altLang="en-US" sz="2000" b="1" dirty="0">
                <a:solidFill>
                  <a:prstClr val="black"/>
                </a:solidFill>
                <a:latin typeface="Meiryo UI" pitchFamily="50" charset="-128"/>
                <a:ea typeface="Meiryo UI" pitchFamily="50" charset="-128"/>
                <a:cs typeface="Meiryo UI" pitchFamily="50" charset="-128"/>
              </a:rPr>
              <a:t>）試案</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6</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D</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18" name="グラフ 17"/>
          <p:cNvGraphicFramePr>
            <a:graphicFrameLocks/>
          </p:cNvGraphicFramePr>
          <p:nvPr>
            <p:extLst>
              <p:ext uri="{D42A27DB-BD31-4B8C-83A1-F6EECF244321}">
                <p14:modId xmlns:p14="http://schemas.microsoft.com/office/powerpoint/2010/main" val="3286031728"/>
              </p:ext>
            </p:extLst>
          </p:nvPr>
        </p:nvGraphicFramePr>
        <p:xfrm>
          <a:off x="836818" y="1362784"/>
          <a:ext cx="8940717" cy="32246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表 8"/>
          <p:cNvGraphicFramePr>
            <a:graphicFrameLocks noGrp="1"/>
          </p:cNvGraphicFramePr>
          <p:nvPr>
            <p:extLst>
              <p:ext uri="{D42A27DB-BD31-4B8C-83A1-F6EECF244321}">
                <p14:modId xmlns:p14="http://schemas.microsoft.com/office/powerpoint/2010/main" val="3632896028"/>
              </p:ext>
            </p:extLst>
          </p:nvPr>
        </p:nvGraphicFramePr>
        <p:xfrm>
          <a:off x="125732" y="6075523"/>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r>
              <a:tr h="0">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E2</a:t>
                      </a:r>
                      <a:r>
                        <a:rPr kumimoji="1" lang="en-US" altLang="ja-JP" sz="900" b="1" dirty="0" smtClean="0">
                          <a:latin typeface="+mn-ea"/>
                          <a:ea typeface="+mn-ea"/>
                          <a:cs typeface="Meiryo UI" pitchFamily="50" charset="-128"/>
                        </a:rPr>
                        <a:t>=A2+B+C+D</a:t>
                      </a:r>
                      <a:endParaRPr kumimoji="1" lang="ja-JP" altLang="en-US" sz="900" b="1" dirty="0">
                        <a:latin typeface="+mn-ea"/>
                        <a:ea typeface="+mn-ea"/>
                        <a:cs typeface="Meiryo UI" pitchFamily="50" charset="-128"/>
                      </a:endParaRPr>
                    </a:p>
                  </a:txBody>
                  <a:tcPr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solidFill>
                      <a:srgbClr val="FFFF00"/>
                    </a:solidFill>
                  </a:tcPr>
                </a:tc>
              </a:tr>
            </a:tbl>
          </a:graphicData>
        </a:graphic>
      </p:graphicFrame>
      <p:sp>
        <p:nvSpPr>
          <p:cNvPr id="2" name="正方形/長方形 1"/>
          <p:cNvSpPr/>
          <p:nvPr/>
        </p:nvSpPr>
        <p:spPr>
          <a:xfrm>
            <a:off x="330840" y="147594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335691954"/>
              </p:ext>
            </p:extLst>
          </p:nvPr>
        </p:nvGraphicFramePr>
        <p:xfrm>
          <a:off x="116408" y="4587445"/>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latin typeface="+mn-ea"/>
                          <a:ea typeface="+mn-ea"/>
                          <a:cs typeface="Meiryo UI" pitchFamily="50" charset="-128"/>
                        </a:rPr>
                        <a:t>財政収支推計</a:t>
                      </a:r>
                      <a:r>
                        <a:rPr kumimoji="1" lang="ja-JP" altLang="en-US" sz="900" b="0" baseline="0" dirty="0" smtClean="0">
                          <a:latin typeface="+mn-ea"/>
                          <a:ea typeface="+mn-ea"/>
                          <a:cs typeface="Meiryo UI" pitchFamily="50" charset="-128"/>
                        </a:rPr>
                        <a:t> </a:t>
                      </a:r>
                      <a:r>
                        <a:rPr kumimoji="1" lang="ja-JP" altLang="en-US" sz="900" b="0" dirty="0" smtClean="0">
                          <a:latin typeface="+mn-ea"/>
                          <a:ea typeface="+mn-ea"/>
                          <a:cs typeface="Meiryo UI" pitchFamily="50" charset="-128"/>
                        </a:rPr>
                        <a:t>Ａ</a:t>
                      </a:r>
                      <a:r>
                        <a:rPr kumimoji="1" lang="en-US" altLang="ja-JP" sz="900" b="0" dirty="0" smtClean="0">
                          <a:latin typeface="+mn-ea"/>
                          <a:ea typeface="+mn-ea"/>
                          <a:cs typeface="Meiryo UI" pitchFamily="50" charset="-128"/>
                        </a:rPr>
                        <a:t>1</a:t>
                      </a:r>
                      <a:endParaRPr kumimoji="1" lang="ja-JP" altLang="en-US" sz="900" b="0" dirty="0">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cs typeface="Meiryo UI" pitchFamily="50" charset="-128"/>
                        </a:rPr>
                        <a:t>改革効果額</a:t>
                      </a:r>
                      <a:r>
                        <a:rPr kumimoji="1" lang="en-US" altLang="ja-JP" sz="500" b="0" dirty="0" smtClean="0">
                          <a:latin typeface="+mn-ea"/>
                          <a:ea typeface="+mn-ea"/>
                          <a:cs typeface="Meiryo UI" pitchFamily="50" charset="-128"/>
                        </a:rPr>
                        <a:t>(</a:t>
                      </a:r>
                      <a:r>
                        <a:rPr kumimoji="1" lang="ja-JP" altLang="en-US" sz="500" b="0" dirty="0" smtClean="0">
                          <a:latin typeface="+mn-ea"/>
                          <a:ea typeface="+mn-ea"/>
                          <a:cs typeface="Meiryo UI" pitchFamily="50" charset="-128"/>
                        </a:rPr>
                        <a:t>未反映分</a:t>
                      </a:r>
                      <a:r>
                        <a:rPr kumimoji="1" lang="en-US" altLang="ja-JP" sz="500" b="0" dirty="0" smtClean="0">
                          <a:latin typeface="+mn-ea"/>
                          <a:ea typeface="+mn-ea"/>
                          <a:cs typeface="Meiryo UI" pitchFamily="50" charset="-128"/>
                        </a:rPr>
                        <a:t>) </a:t>
                      </a:r>
                      <a:r>
                        <a:rPr kumimoji="1" lang="ja-JP" altLang="en-US" sz="900" b="0" dirty="0" smtClean="0">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r>
              <a:tr h="161888">
                <a:tc>
                  <a:txBody>
                    <a:bodyPr/>
                    <a:lstStyle/>
                    <a:p>
                      <a:pPr algn="ctr"/>
                      <a:r>
                        <a:rPr kumimoji="1" lang="ja-JP" altLang="en-US" sz="900" b="0" dirty="0" smtClean="0">
                          <a:latin typeface="+mn-ea"/>
                          <a:ea typeface="+mn-ea"/>
                          <a:cs typeface="Meiryo UI" pitchFamily="50" charset="-128"/>
                        </a:rPr>
                        <a:t>組織体制の影響額</a:t>
                      </a:r>
                      <a:r>
                        <a:rPr kumimoji="1" lang="en-US" altLang="ja-JP" sz="900" b="0" dirty="0" smtClean="0">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r>
              <a:tr h="192745">
                <a:tc>
                  <a:txBody>
                    <a:bodyPr/>
                    <a:lstStyle/>
                    <a:p>
                      <a:pPr algn="ctr"/>
                      <a:r>
                        <a:rPr kumimoji="1" lang="ja-JP" altLang="en-US" sz="900" b="0" dirty="0" smtClean="0">
                          <a:latin typeface="+mn-ea"/>
                          <a:ea typeface="+mn-ea"/>
                          <a:cs typeface="Meiryo UI" pitchFamily="50" charset="-128"/>
                        </a:rPr>
                        <a:t>設置コスト　</a:t>
                      </a:r>
                      <a:r>
                        <a:rPr kumimoji="1" lang="en-US" altLang="ja-JP" sz="900" b="0" dirty="0" smtClean="0">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latin typeface="+mn-ea"/>
                          <a:ea typeface="+mn-ea"/>
                          <a:cs typeface="Meiryo UI" pitchFamily="50" charset="-128"/>
                        </a:rPr>
                        <a:t>計</a:t>
                      </a:r>
                      <a:r>
                        <a:rPr kumimoji="1" lang="ja-JP" altLang="en-US" sz="900" b="1" baseline="0" dirty="0" smtClean="0">
                          <a:latin typeface="+mn-ea"/>
                          <a:ea typeface="+mn-ea"/>
                          <a:cs typeface="Meiryo UI" pitchFamily="50" charset="-128"/>
                        </a:rPr>
                        <a:t> </a:t>
                      </a:r>
                      <a:r>
                        <a:rPr kumimoji="1" lang="en-US" altLang="ja-JP" sz="900" b="1" baseline="0" dirty="0" smtClean="0">
                          <a:latin typeface="+mn-ea"/>
                          <a:ea typeface="+mn-ea"/>
                          <a:cs typeface="Meiryo UI" pitchFamily="50" charset="-128"/>
                        </a:rPr>
                        <a:t>E1</a:t>
                      </a:r>
                      <a:r>
                        <a:rPr kumimoji="1" lang="en-US" altLang="ja-JP" sz="900" b="1" dirty="0" smtClean="0">
                          <a:latin typeface="+mn-ea"/>
                          <a:ea typeface="+mn-ea"/>
                          <a:cs typeface="Meiryo UI" pitchFamily="50" charset="-128"/>
                        </a:rPr>
                        <a:t>=A1+B+C+D</a:t>
                      </a:r>
                      <a:endParaRPr kumimoji="1" lang="ja-JP" altLang="en-US" sz="900" b="1" dirty="0">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57025"/>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500043"/>
            <a:ext cx="1080120" cy="276779"/>
          </a:xfrm>
          <a:prstGeom prst="borderCallout2">
            <a:avLst>
              <a:gd name="adj1" fmla="val 18751"/>
              <a:gd name="adj2" fmla="val -80"/>
              <a:gd name="adj3" fmla="val 18750"/>
              <a:gd name="adj4" fmla="val -16667"/>
              <a:gd name="adj5" fmla="val 325559"/>
              <a:gd name="adj6" fmla="val -2653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902258"/>
            <a:ext cx="1080120" cy="247771"/>
          </a:xfrm>
          <a:prstGeom prst="borderCallout2">
            <a:avLst>
              <a:gd name="adj1" fmla="val 18751"/>
              <a:gd name="adj2" fmla="val -80"/>
              <a:gd name="adj3" fmla="val 18750"/>
              <a:gd name="adj4" fmla="val -16667"/>
              <a:gd name="adj5" fmla="val -54966"/>
              <a:gd name="adj6" fmla="val -31837"/>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816746"/>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657583"/>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8093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AutoShape 161"/>
          <p:cNvSpPr>
            <a:spLocks noChangeArrowheads="1"/>
          </p:cNvSpPr>
          <p:nvPr/>
        </p:nvSpPr>
        <p:spPr bwMode="auto">
          <a:xfrm>
            <a:off x="116408" y="706368"/>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6</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D</a:t>
            </a:r>
            <a:r>
              <a:rPr lang="ja-JP" altLang="en-US" b="1" dirty="0" smtClean="0">
                <a:latin typeface="Meiryo UI" panose="020B0604030504040204" pitchFamily="50" charset="-128"/>
                <a:ea typeface="Meiryo UI" panose="020B0604030504040204" pitchFamily="50" charset="-128"/>
                <a:cs typeface="Meiryo UI" pitchFamily="50" charset="-128"/>
              </a:rPr>
              <a:t>案）／　第六区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1195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1587996329"/>
              </p:ext>
            </p:extLst>
          </p:nvPr>
        </p:nvGraphicFramePr>
        <p:xfrm>
          <a:off x="835574" y="1077722"/>
          <a:ext cx="9070426" cy="2934914"/>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71619"/>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45095"/>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4052322840"/>
              </p:ext>
            </p:extLst>
          </p:nvPr>
        </p:nvGraphicFramePr>
        <p:xfrm>
          <a:off x="188755" y="5466287"/>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231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289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326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357</a:t>
                      </a:r>
                    </a:p>
                  </a:txBody>
                  <a:tcPr marL="9525" marR="39600" marT="9525" marB="0" anchor="ctr">
                    <a:solidFill>
                      <a:srgbClr val="FFFF00"/>
                    </a:solidFill>
                  </a:tcPr>
                </a:tc>
              </a:tr>
            </a:tbl>
          </a:graphicData>
        </a:graphic>
      </p:graphicFrame>
      <p:sp>
        <p:nvSpPr>
          <p:cNvPr id="14" name="正方形/長方形 13"/>
          <p:cNvSpPr/>
          <p:nvPr/>
        </p:nvSpPr>
        <p:spPr>
          <a:xfrm>
            <a:off x="519808" y="1096010"/>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117793131"/>
              </p:ext>
            </p:extLst>
          </p:nvPr>
        </p:nvGraphicFramePr>
        <p:xfrm>
          <a:off x="188755" y="4041044"/>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749215"/>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71044"/>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953619"/>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32177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260832"/>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68825"/>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2" y="1796862"/>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622952"/>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４０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88648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7738458"/>
              </p:ext>
            </p:extLst>
          </p:nvPr>
        </p:nvGraphicFramePr>
        <p:xfrm>
          <a:off x="904680" y="1049168"/>
          <a:ext cx="9001319" cy="2887558"/>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71089"/>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44565"/>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898034821"/>
              </p:ext>
            </p:extLst>
          </p:nvPr>
        </p:nvGraphicFramePr>
        <p:xfrm>
          <a:off x="188755" y="5390377"/>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76</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358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406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461</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510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574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644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713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794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870</a:t>
                      </a:r>
                    </a:p>
                  </a:txBody>
                  <a:tcPr marL="9525" marR="39600" marT="9525" marB="0" anchor="ctr">
                    <a:solidFill>
                      <a:srgbClr val="FFFF00"/>
                    </a:solidFill>
                  </a:tcPr>
                </a:tc>
              </a:tr>
            </a:tbl>
          </a:graphicData>
        </a:graphic>
      </p:graphicFrame>
      <p:sp>
        <p:nvSpPr>
          <p:cNvPr id="14" name="正方形/長方形 13"/>
          <p:cNvSpPr/>
          <p:nvPr/>
        </p:nvSpPr>
        <p:spPr>
          <a:xfrm>
            <a:off x="519808" y="1020100"/>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5154701"/>
              </p:ext>
            </p:extLst>
          </p:nvPr>
        </p:nvGraphicFramePr>
        <p:xfrm>
          <a:off x="188755" y="3965134"/>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区財政調整基金の活用</a:t>
                      </a:r>
                      <a:r>
                        <a:rPr lang="ja-JP" altLang="en-US" sz="900" b="1" i="0" u="none" strike="noStrike" dirty="0">
                          <a:solidFill>
                            <a:schemeClr val="tx1"/>
                          </a:solidFill>
                          <a:effectLst/>
                          <a:latin typeface="+mn-ea"/>
                          <a:ea typeface="+mn-ea"/>
                        </a:rPr>
                        <a:t>　</a:t>
                      </a:r>
                      <a:r>
                        <a:rPr lang="en-US" altLang="ja-JP" sz="900" b="1" i="0" u="none" strike="noStrike" dirty="0" smtClean="0">
                          <a:solidFill>
                            <a:schemeClr val="tx1"/>
                          </a:solidFill>
                          <a:effectLst/>
                          <a:latin typeface="+mn-ea"/>
                          <a:ea typeface="+mn-ea"/>
                        </a:rPr>
                        <a:t>F1</a:t>
                      </a:r>
                      <a:endParaRPr lang="en-US" altLang="ja-JP" sz="900" b="1" i="0" u="none" strike="noStrike" dirty="0">
                        <a:solidFill>
                          <a:schemeClr val="tx1"/>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chemeClr val="tx1"/>
                          </a:solidFill>
                          <a:effectLst/>
                          <a:latin typeface="+mn-ea"/>
                          <a:ea typeface="+mn-ea"/>
                          <a:cs typeface="Meiryo UI" panose="020B0604030504040204" pitchFamily="50" charset="-128"/>
                        </a:rPr>
                        <a:t>収支合計 </a:t>
                      </a:r>
                      <a:r>
                        <a:rPr lang="en-US" altLang="ja-JP" sz="900" b="1" i="0" u="none" strike="noStrike" dirty="0" smtClean="0">
                          <a:solidFill>
                            <a:schemeClr val="tx1"/>
                          </a:solidFill>
                          <a:effectLst/>
                          <a:latin typeface="+mn-ea"/>
                          <a:ea typeface="+mn-ea"/>
                          <a:cs typeface="Meiryo UI" panose="020B0604030504040204" pitchFamily="50" charset="-128"/>
                        </a:rPr>
                        <a:t>G1</a:t>
                      </a:r>
                      <a:r>
                        <a:rPr lang="en-US" sz="900" b="1" i="0" u="none" strike="noStrike" dirty="0" smtClean="0">
                          <a:solidFill>
                            <a:schemeClr val="tx1"/>
                          </a:solidFill>
                          <a:effectLst/>
                          <a:latin typeface="+mn-ea"/>
                          <a:ea typeface="+mn-ea"/>
                          <a:cs typeface="Meiryo UI" panose="020B0604030504040204" pitchFamily="50" charset="-128"/>
                        </a:rPr>
                        <a:t>=</a:t>
                      </a:r>
                      <a:r>
                        <a:rPr lang="en-US" altLang="ja-JP" sz="900" b="1" i="0" u="none" strike="noStrike" dirty="0" smtClean="0">
                          <a:solidFill>
                            <a:schemeClr val="tx1"/>
                          </a:solidFill>
                          <a:effectLst/>
                          <a:latin typeface="+mn-ea"/>
                          <a:ea typeface="+mn-ea"/>
                          <a:cs typeface="Meiryo UI" panose="020B0604030504040204" pitchFamily="50" charset="-128"/>
                        </a:rPr>
                        <a:t>E1</a:t>
                      </a:r>
                      <a:r>
                        <a:rPr lang="en-US" sz="900" b="1" i="0" u="none" strike="noStrike" dirty="0" smtClean="0">
                          <a:solidFill>
                            <a:schemeClr val="tx1"/>
                          </a:solidFill>
                          <a:effectLst/>
                          <a:latin typeface="+mn-ea"/>
                          <a:ea typeface="+mn-ea"/>
                          <a:cs typeface="Meiryo UI" panose="020B0604030504040204" pitchFamily="50" charset="-128"/>
                        </a:rPr>
                        <a:t>+</a:t>
                      </a:r>
                      <a:r>
                        <a:rPr lang="en-US" altLang="ja-JP" sz="900" b="1" i="0" u="none" strike="noStrike" dirty="0" smtClean="0">
                          <a:solidFill>
                            <a:schemeClr val="tx1"/>
                          </a:solidFill>
                          <a:effectLst/>
                          <a:latin typeface="+mn-ea"/>
                          <a:ea typeface="+mn-ea"/>
                          <a:cs typeface="Meiryo UI" panose="020B0604030504040204" pitchFamily="50" charset="-128"/>
                        </a:rPr>
                        <a:t>F1</a:t>
                      </a:r>
                      <a:endParaRPr lang="en-US" sz="900" b="1"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222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280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319</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352</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673305"/>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095134"/>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77709"/>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45866"/>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155</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184922"/>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192915"/>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724633" y="3349897"/>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551805"/>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31176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2617298527"/>
              </p:ext>
            </p:extLst>
          </p:nvPr>
        </p:nvGraphicFramePr>
        <p:xfrm>
          <a:off x="814078" y="1332750"/>
          <a:ext cx="8963457" cy="3172915"/>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別冊</a:t>
            </a: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　区割り案ごとの各特別区の収支　～　</a:t>
            </a:r>
            <a:r>
              <a:rPr lang="ja-JP" altLang="en-US" sz="2000" b="1" dirty="0" smtClean="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１）試案</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9" name="表 8"/>
          <p:cNvGraphicFramePr>
            <a:graphicFrameLocks noGrp="1"/>
          </p:cNvGraphicFramePr>
          <p:nvPr>
            <p:extLst>
              <p:ext uri="{D42A27DB-BD31-4B8C-83A1-F6EECF244321}">
                <p14:modId xmlns:p14="http://schemas.microsoft.com/office/powerpoint/2010/main" val="405286822"/>
              </p:ext>
            </p:extLst>
          </p:nvPr>
        </p:nvGraphicFramePr>
        <p:xfrm>
          <a:off x="125732" y="6003268"/>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13</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r>
              <a:tr h="0">
                <a:tc>
                  <a:txBody>
                    <a:bodyPr/>
                    <a:lstStyle/>
                    <a:p>
                      <a:pPr algn="ctr"/>
                      <a:r>
                        <a:rPr kumimoji="1" lang="ja-JP" altLang="en-US" sz="900" b="1" dirty="0" smtClean="0">
                          <a:solidFill>
                            <a:schemeClr val="tx1"/>
                          </a:solidFill>
                          <a:latin typeface="+mn-ea"/>
                          <a:ea typeface="+mn-ea"/>
                          <a:cs typeface="Meiryo UI" pitchFamily="50" charset="-128"/>
                        </a:rPr>
                        <a:t>計</a:t>
                      </a:r>
                      <a:r>
                        <a:rPr kumimoji="1" lang="ja-JP" altLang="en-US" sz="900" b="1" baseline="0" dirty="0" smtClean="0">
                          <a:solidFill>
                            <a:schemeClr val="tx1"/>
                          </a:solidFill>
                          <a:latin typeface="+mn-ea"/>
                          <a:ea typeface="+mn-ea"/>
                          <a:cs typeface="Meiryo UI" pitchFamily="50" charset="-128"/>
                        </a:rPr>
                        <a:t> </a:t>
                      </a:r>
                      <a:r>
                        <a:rPr kumimoji="1" lang="en-US" altLang="ja-JP" sz="900" b="1" baseline="0" dirty="0" smtClean="0">
                          <a:solidFill>
                            <a:schemeClr val="tx1"/>
                          </a:solidFill>
                          <a:latin typeface="+mn-ea"/>
                          <a:ea typeface="+mn-ea"/>
                          <a:cs typeface="Meiryo UI" pitchFamily="50" charset="-128"/>
                        </a:rPr>
                        <a:t>E2</a:t>
                      </a:r>
                      <a:r>
                        <a:rPr kumimoji="1" lang="en-US" altLang="ja-JP" sz="900" b="1" dirty="0" smtClean="0">
                          <a:solidFill>
                            <a:schemeClr val="tx1"/>
                          </a:solidFill>
                          <a:latin typeface="+mn-ea"/>
                          <a:ea typeface="+mn-ea"/>
                          <a:cs typeface="Meiryo UI" pitchFamily="50" charset="-128"/>
                        </a:rPr>
                        <a:t>=A2+B+C+D</a:t>
                      </a:r>
                      <a:endParaRPr kumimoji="1" lang="ja-JP" altLang="en-US" sz="900" b="1" dirty="0">
                        <a:solidFill>
                          <a:schemeClr val="tx1"/>
                        </a:solidFill>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8</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16</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12</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15</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18</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26</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25</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32</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36</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39</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42</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43</a:t>
                      </a:r>
                    </a:p>
                  </a:txBody>
                  <a:tcPr marL="9525" marR="39600" marT="9525" marB="0" anchor="ctr">
                    <a:solidFill>
                      <a:srgbClr val="FFFF00"/>
                    </a:solidFill>
                  </a:tcPr>
                </a:tc>
              </a:tr>
            </a:tbl>
          </a:graphicData>
        </a:graphic>
      </p:graphicFrame>
      <p:sp>
        <p:nvSpPr>
          <p:cNvPr id="2" name="正方形/長方形 1"/>
          <p:cNvSpPr/>
          <p:nvPr/>
        </p:nvSpPr>
        <p:spPr>
          <a:xfrm>
            <a:off x="330840" y="140369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245770090"/>
              </p:ext>
            </p:extLst>
          </p:nvPr>
        </p:nvGraphicFramePr>
        <p:xfrm>
          <a:off x="116408" y="4515190"/>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solidFill>
                            <a:schemeClr val="tx1"/>
                          </a:solidFill>
                          <a:latin typeface="+mn-ea"/>
                          <a:ea typeface="+mn-ea"/>
                          <a:cs typeface="Meiryo UI" pitchFamily="50" charset="-128"/>
                        </a:rPr>
                        <a:t>財政収支推計</a:t>
                      </a:r>
                      <a:r>
                        <a:rPr kumimoji="1" lang="ja-JP" altLang="en-US" sz="900" b="0" baseline="0" dirty="0" smtClean="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Ａ</a:t>
                      </a:r>
                      <a:r>
                        <a:rPr kumimoji="1" lang="en-US" altLang="ja-JP" sz="900" b="0" dirty="0" smtClean="0">
                          <a:solidFill>
                            <a:schemeClr val="tx1"/>
                          </a:solidFill>
                          <a:latin typeface="+mn-ea"/>
                          <a:ea typeface="+mn-ea"/>
                          <a:cs typeface="Meiryo UI" pitchFamily="50" charset="-128"/>
                        </a:rPr>
                        <a:t>1</a:t>
                      </a:r>
                      <a:endParaRPr kumimoji="1" lang="ja-JP" altLang="en-US" sz="900" b="0" dirty="0">
                        <a:solidFill>
                          <a:schemeClr val="tx1"/>
                        </a:solidFill>
                        <a:latin typeface="+mn-ea"/>
                        <a:ea typeface="+mn-ea"/>
                        <a:cs typeface="Meiryo UI" pitchFamily="50" charset="-128"/>
                      </a:endParaRPr>
                    </a:p>
                  </a:txBody>
                  <a:tcPr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n-ea"/>
                          <a:ea typeface="+mn-ea"/>
                          <a:cs typeface="Meiryo UI" pitchFamily="50" charset="-128"/>
                        </a:rPr>
                        <a:t>改革効果額</a:t>
                      </a:r>
                      <a:r>
                        <a:rPr kumimoji="1" lang="en-US" altLang="ja-JP" sz="500" b="0" dirty="0" smtClean="0">
                          <a:solidFill>
                            <a:schemeClr val="tx1"/>
                          </a:solidFill>
                          <a:latin typeface="+mn-ea"/>
                          <a:ea typeface="+mn-ea"/>
                          <a:cs typeface="Meiryo UI" pitchFamily="50" charset="-128"/>
                        </a:rPr>
                        <a:t>(</a:t>
                      </a:r>
                      <a:r>
                        <a:rPr kumimoji="1" lang="ja-JP" altLang="en-US" sz="500" b="0" dirty="0" smtClean="0">
                          <a:solidFill>
                            <a:schemeClr val="tx1"/>
                          </a:solidFill>
                          <a:latin typeface="+mn-ea"/>
                          <a:ea typeface="+mn-ea"/>
                          <a:cs typeface="Meiryo UI" pitchFamily="50" charset="-128"/>
                        </a:rPr>
                        <a:t>未反映分</a:t>
                      </a:r>
                      <a:r>
                        <a:rPr kumimoji="1" lang="en-US" altLang="ja-JP" sz="500" b="0" dirty="0" smtClean="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r>
              <a:tr h="161888">
                <a:tc>
                  <a:txBody>
                    <a:bodyPr/>
                    <a:lstStyle/>
                    <a:p>
                      <a:pPr algn="ctr"/>
                      <a:r>
                        <a:rPr kumimoji="1" lang="ja-JP" altLang="en-US" sz="900" b="0" dirty="0" smtClean="0">
                          <a:solidFill>
                            <a:schemeClr val="tx1"/>
                          </a:solidFill>
                          <a:latin typeface="+mn-ea"/>
                          <a:ea typeface="+mn-ea"/>
                          <a:cs typeface="Meiryo UI" pitchFamily="50" charset="-128"/>
                        </a:rPr>
                        <a:t>組織体制の影響額</a:t>
                      </a:r>
                      <a:r>
                        <a:rPr kumimoji="1" lang="en-US" altLang="ja-JP" sz="900" b="0" dirty="0" smtClean="0">
                          <a:solidFill>
                            <a:schemeClr val="tx1"/>
                          </a:solidFill>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r>
              <a:tr h="192745">
                <a:tc>
                  <a:txBody>
                    <a:bodyPr/>
                    <a:lstStyle/>
                    <a:p>
                      <a:pPr algn="ctr"/>
                      <a:r>
                        <a:rPr kumimoji="1" lang="ja-JP" altLang="en-US" sz="900" b="0" dirty="0" smtClean="0">
                          <a:solidFill>
                            <a:schemeClr val="tx1"/>
                          </a:solidFill>
                          <a:latin typeface="+mn-ea"/>
                          <a:ea typeface="+mn-ea"/>
                          <a:cs typeface="Meiryo UI" pitchFamily="50" charset="-128"/>
                        </a:rPr>
                        <a:t>設置コスト　</a:t>
                      </a:r>
                      <a:r>
                        <a:rPr kumimoji="1" lang="en-US" altLang="ja-JP" sz="900" b="0" dirty="0" smtClean="0">
                          <a:solidFill>
                            <a:schemeClr val="tx1"/>
                          </a:solidFill>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solidFill>
                            <a:schemeClr val="tx1"/>
                          </a:solidFill>
                          <a:latin typeface="+mn-ea"/>
                          <a:ea typeface="+mn-ea"/>
                          <a:cs typeface="Meiryo UI" pitchFamily="50" charset="-128"/>
                        </a:rPr>
                        <a:t>計</a:t>
                      </a:r>
                      <a:r>
                        <a:rPr kumimoji="1" lang="ja-JP" altLang="en-US" sz="900" b="1" baseline="0" dirty="0" smtClean="0">
                          <a:solidFill>
                            <a:schemeClr val="tx1"/>
                          </a:solidFill>
                          <a:latin typeface="+mn-ea"/>
                          <a:ea typeface="+mn-ea"/>
                          <a:cs typeface="Meiryo UI" pitchFamily="50" charset="-128"/>
                        </a:rPr>
                        <a:t> </a:t>
                      </a:r>
                      <a:r>
                        <a:rPr kumimoji="1" lang="en-US" altLang="ja-JP" sz="900" b="1" baseline="0" dirty="0" smtClean="0">
                          <a:solidFill>
                            <a:schemeClr val="tx1"/>
                          </a:solidFill>
                          <a:latin typeface="+mn-ea"/>
                          <a:ea typeface="+mn-ea"/>
                          <a:cs typeface="Meiryo UI" pitchFamily="50" charset="-128"/>
                        </a:rPr>
                        <a:t>E1</a:t>
                      </a:r>
                      <a:r>
                        <a:rPr kumimoji="1" lang="en-US" altLang="ja-JP" sz="900" b="1" dirty="0" smtClean="0">
                          <a:solidFill>
                            <a:schemeClr val="tx1"/>
                          </a:solidFill>
                          <a:latin typeface="+mn-ea"/>
                          <a:ea typeface="+mn-ea"/>
                          <a:cs typeface="Meiryo UI" pitchFamily="50" charset="-128"/>
                        </a:rPr>
                        <a:t>=A1+B+C+D</a:t>
                      </a:r>
                      <a:endParaRPr kumimoji="1" lang="ja-JP" altLang="en-US" sz="900" b="1" dirty="0">
                        <a:solidFill>
                          <a:schemeClr val="tx1"/>
                        </a:solidFill>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284770"/>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24808" y="2219772"/>
            <a:ext cx="1080120" cy="276779"/>
          </a:xfrm>
          <a:prstGeom prst="borderCallout2">
            <a:avLst>
              <a:gd name="adj1" fmla="val 18751"/>
              <a:gd name="adj2" fmla="val -80"/>
              <a:gd name="adj3" fmla="val 18750"/>
              <a:gd name="adj4" fmla="val -16667"/>
              <a:gd name="adj5" fmla="val 325559"/>
              <a:gd name="adj6" fmla="val -2653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31802"/>
            <a:ext cx="1080120" cy="247771"/>
          </a:xfrm>
          <a:prstGeom prst="borderCallout2">
            <a:avLst>
              <a:gd name="adj1" fmla="val 18751"/>
              <a:gd name="adj2" fmla="val -80"/>
              <a:gd name="adj3" fmla="val 18750"/>
              <a:gd name="adj4" fmla="val -16667"/>
              <a:gd name="adj5" fmla="val -121065"/>
              <a:gd name="adj6" fmla="val -356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44491"/>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749694"/>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案）／　第二区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585328"/>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03915"/>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33960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1806645034"/>
              </p:ext>
            </p:extLst>
          </p:nvPr>
        </p:nvGraphicFramePr>
        <p:xfrm>
          <a:off x="835574" y="1032984"/>
          <a:ext cx="9070426" cy="2944623"/>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352336"/>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325812"/>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420269585"/>
              </p:ext>
            </p:extLst>
          </p:nvPr>
        </p:nvGraphicFramePr>
        <p:xfrm>
          <a:off x="188755" y="5418306"/>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264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327</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366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406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452</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496</a:t>
                      </a:r>
                    </a:p>
                  </a:txBody>
                  <a:tcPr marL="9525" marR="39600" marT="9525" marB="0" anchor="ctr">
                    <a:solidFill>
                      <a:srgbClr val="FFFF00"/>
                    </a:solidFill>
                  </a:tcPr>
                </a:tc>
              </a:tr>
            </a:tbl>
          </a:graphicData>
        </a:graphic>
      </p:graphicFrame>
      <p:sp>
        <p:nvSpPr>
          <p:cNvPr id="14" name="正方形/長方形 13"/>
          <p:cNvSpPr/>
          <p:nvPr/>
        </p:nvSpPr>
        <p:spPr>
          <a:xfrm>
            <a:off x="519808" y="1048029"/>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63343627"/>
              </p:ext>
            </p:extLst>
          </p:nvPr>
        </p:nvGraphicFramePr>
        <p:xfrm>
          <a:off x="188755" y="3993063"/>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rgbClr val="000000"/>
                          </a:solidFill>
                          <a:effectLst/>
                          <a:latin typeface="ＭＳ Ｐゴシック" panose="020B0600070205080204" pitchFamily="50" charset="-128"/>
                          <a:ea typeface="+mn-ea"/>
                        </a:rPr>
                        <a:t>区財政調整基金の活用</a:t>
                      </a:r>
                      <a:r>
                        <a:rPr lang="ja-JP" altLang="en-US" sz="900" b="1" i="0" u="none" strike="noStrike" dirty="0">
                          <a:solidFill>
                            <a:srgbClr val="000000"/>
                          </a:solidFill>
                          <a:effectLst/>
                          <a:latin typeface="+mn-ea"/>
                          <a:ea typeface="+mn-ea"/>
                        </a:rPr>
                        <a:t>　</a:t>
                      </a:r>
                      <a:r>
                        <a:rPr lang="en-US" altLang="ja-JP" sz="900" b="1" i="0" u="none" strike="noStrike" dirty="0" smtClean="0">
                          <a:solidFill>
                            <a:srgbClr val="000000"/>
                          </a:solidFill>
                          <a:effectLst/>
                          <a:latin typeface="+mn-ea"/>
                          <a:ea typeface="+mn-ea"/>
                        </a:rPr>
                        <a:t>F1</a:t>
                      </a:r>
                      <a:endParaRPr lang="en-US" altLang="ja-JP" sz="900" b="1"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rgbClr val="000000"/>
                          </a:solidFill>
                          <a:effectLst/>
                          <a:latin typeface="+mn-ea"/>
                          <a:ea typeface="+mn-ea"/>
                          <a:cs typeface="Meiryo UI" panose="020B0604030504040204" pitchFamily="50" charset="-128"/>
                        </a:rPr>
                        <a:t>収支合計 </a:t>
                      </a:r>
                      <a:r>
                        <a:rPr lang="en-US" altLang="ja-JP" sz="900" b="1" i="0" u="none" strike="noStrike" dirty="0" smtClean="0">
                          <a:solidFill>
                            <a:srgbClr val="000000"/>
                          </a:solidFill>
                          <a:effectLst/>
                          <a:latin typeface="+mn-ea"/>
                          <a:ea typeface="+mn-ea"/>
                          <a:cs typeface="Meiryo UI" panose="020B0604030504040204" pitchFamily="50" charset="-128"/>
                        </a:rPr>
                        <a:t>G1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E1</a:t>
                      </a:r>
                      <a:r>
                        <a:rPr lang="en-US" sz="900" b="1" i="0" u="none" strike="noStrike" dirty="0" smtClean="0">
                          <a:solidFill>
                            <a:srgbClr val="000000"/>
                          </a:solidFill>
                          <a:effectLst/>
                          <a:latin typeface="+mn-ea"/>
                          <a:ea typeface="+mn-ea"/>
                          <a:cs typeface="Meiryo UI" panose="020B0604030504040204" pitchFamily="50" charset="-128"/>
                        </a:rPr>
                        <a:t>+</a:t>
                      </a:r>
                      <a:r>
                        <a:rPr lang="en-US" altLang="ja-JP" sz="900" b="1" i="0" u="none" strike="noStrike" dirty="0" smtClean="0">
                          <a:solidFill>
                            <a:srgbClr val="000000"/>
                          </a:solidFill>
                          <a:effectLst/>
                          <a:latin typeface="+mn-ea"/>
                          <a:ea typeface="+mn-ea"/>
                          <a:cs typeface="Meiryo UI" panose="020B0604030504040204" pitchFamily="50" charset="-128"/>
                        </a:rPr>
                        <a:t>F1</a:t>
                      </a:r>
                      <a:endParaRPr lang="en-US" sz="900" b="1"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9525" marR="39600" marT="9525" marB="0" anchor="ctr"/>
                </a:tc>
              </a:tr>
              <a:tr h="0">
                <a:tc>
                  <a:txBody>
                    <a:bodyPr/>
                    <a:lstStyle/>
                    <a:p>
                      <a:pPr algn="ctr" fontAlgn="ctr"/>
                      <a:r>
                        <a:rPr lang="ja-JP" altLang="en-US" sz="900" b="0" i="0" u="none" strike="noStrike" dirty="0" smtClean="0">
                          <a:solidFill>
                            <a:srgbClr val="000000"/>
                          </a:solidFill>
                          <a:effectLst/>
                          <a:latin typeface="+mn-ea"/>
                          <a:ea typeface="+mn-ea"/>
                          <a:cs typeface="Meiryo UI" panose="020B0604030504040204" pitchFamily="50" charset="-128"/>
                        </a:rPr>
                        <a:t>府承継財政調整基金の配分</a:t>
                      </a:r>
                      <a:endParaRPr lang="ja-JP" altLang="en-US" sz="900" b="0" i="0" u="none" strike="noStrike" dirty="0">
                        <a:solidFill>
                          <a:srgbClr val="000000"/>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74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162</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184</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203</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701234"/>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123063"/>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905638"/>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71</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27379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212851"/>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220844"/>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3377826"/>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627364"/>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４</a:t>
            </a:r>
          </a:p>
        </p:txBody>
      </p:sp>
    </p:spTree>
    <p:extLst>
      <p:ext uri="{BB962C8B-B14F-4D97-AF65-F5344CB8AC3E}">
        <p14:creationId xmlns:p14="http://schemas.microsoft.com/office/powerpoint/2010/main" val="2999577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2306915001"/>
              </p:ext>
            </p:extLst>
          </p:nvPr>
        </p:nvGraphicFramePr>
        <p:xfrm>
          <a:off x="788040" y="1362476"/>
          <a:ext cx="8989496" cy="3187863"/>
        </p:xfrm>
        <a:graphic>
          <a:graphicData uri="http://schemas.openxmlformats.org/drawingml/2006/chart">
            <c:chart xmlns:c="http://schemas.openxmlformats.org/drawingml/2006/chart" xmlns:r="http://schemas.openxmlformats.org/officeDocument/2006/relationships" r:id="rId3"/>
          </a:graphicData>
        </a:graphic>
      </p:graphicFrame>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別冊</a:t>
            </a:r>
            <a:r>
              <a:rPr lang="en-US" altLang="ja-JP" sz="2000" b="1" dirty="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　区割り案ごとの各特別区の収支　～　（１）試案</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a:t>
            </a:r>
            <a:r>
              <a:rPr lang="en-US" altLang="ja-JP" sz="2000" b="1" dirty="0">
                <a:solidFill>
                  <a:prstClr val="black"/>
                </a:solidFill>
                <a:latin typeface="Meiryo UI" pitchFamily="50" charset="-128"/>
                <a:ea typeface="Meiryo UI" pitchFamily="50" charset="-128"/>
                <a:cs typeface="Meiryo UI" pitchFamily="50" charset="-128"/>
              </a:rPr>
              <a:t>A</a:t>
            </a:r>
            <a:r>
              <a:rPr lang="ja-JP" altLang="en-US" sz="2000" b="1" dirty="0">
                <a:solidFill>
                  <a:prstClr val="black"/>
                </a:solidFill>
                <a:latin typeface="Meiryo UI" pitchFamily="50" charset="-128"/>
                <a:ea typeface="Meiryo UI" pitchFamily="50" charset="-128"/>
                <a:cs typeface="Meiryo UI" pitchFamily="50" charset="-128"/>
              </a:rPr>
              <a:t>案）の収支　～</a:t>
            </a:r>
          </a:p>
        </p:txBody>
      </p:sp>
      <p:graphicFrame>
        <p:nvGraphicFramePr>
          <p:cNvPr id="9" name="表 8"/>
          <p:cNvGraphicFramePr>
            <a:graphicFrameLocks noGrp="1"/>
          </p:cNvGraphicFramePr>
          <p:nvPr>
            <p:extLst>
              <p:ext uri="{D42A27DB-BD31-4B8C-83A1-F6EECF244321}">
                <p14:modId xmlns:p14="http://schemas.microsoft.com/office/powerpoint/2010/main" val="3039600207"/>
              </p:ext>
            </p:extLst>
          </p:nvPr>
        </p:nvGraphicFramePr>
        <p:xfrm>
          <a:off x="125732" y="6038418"/>
          <a:ext cx="9517107" cy="4572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0">
                <a:tc>
                  <a:txBody>
                    <a:bodyPr/>
                    <a:lstStyle/>
                    <a:p>
                      <a:pPr algn="ctr"/>
                      <a:r>
                        <a:rPr kumimoji="1" lang="ja-JP" altLang="en-US" sz="900" b="0" dirty="0" smtClean="0">
                          <a:solidFill>
                            <a:schemeClr val="tx1"/>
                          </a:solidFill>
                          <a:latin typeface="+mn-ea"/>
                          <a:ea typeface="+mn-ea"/>
                          <a:cs typeface="Meiryo UI" pitchFamily="50" charset="-128"/>
                        </a:rPr>
                        <a:t>財政収支推計 Ａ</a:t>
                      </a:r>
                      <a:r>
                        <a:rPr kumimoji="1" lang="en-US" altLang="ja-JP" sz="900" b="0" dirty="0" smtClean="0">
                          <a:solidFill>
                            <a:schemeClr val="tx1"/>
                          </a:solidFill>
                          <a:latin typeface="+mn-ea"/>
                          <a:ea typeface="+mn-ea"/>
                          <a:cs typeface="Meiryo UI" pitchFamily="50" charset="-128"/>
                        </a:rPr>
                        <a:t>2</a:t>
                      </a:r>
                    </a:p>
                  </a:txBody>
                  <a:tcPr anchor="ctr"/>
                </a:tc>
                <a:tc>
                  <a:txBody>
                    <a:bodyPr/>
                    <a:lstStyle/>
                    <a:p>
                      <a:pPr algn="r" fontAlgn="ctr"/>
                      <a:r>
                        <a:rPr lang="ja-JP" altLang="en-US" sz="1050" b="0"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dirty="0">
                          <a:solidFill>
                            <a:schemeClr val="tx1"/>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chemeClr val="tx1"/>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10</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chemeClr val="tx1"/>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r>
              <a:tr h="0">
                <a:tc>
                  <a:txBody>
                    <a:bodyPr/>
                    <a:lstStyle/>
                    <a:p>
                      <a:pPr algn="ctr"/>
                      <a:r>
                        <a:rPr kumimoji="1" lang="ja-JP" altLang="en-US" sz="900" b="1" dirty="0" smtClean="0">
                          <a:solidFill>
                            <a:schemeClr val="tx1"/>
                          </a:solidFill>
                          <a:latin typeface="+mn-ea"/>
                          <a:ea typeface="+mn-ea"/>
                          <a:cs typeface="Meiryo UI" pitchFamily="50" charset="-128"/>
                        </a:rPr>
                        <a:t>計</a:t>
                      </a:r>
                      <a:r>
                        <a:rPr kumimoji="1" lang="ja-JP" altLang="en-US" sz="900" b="1" baseline="0" dirty="0" smtClean="0">
                          <a:solidFill>
                            <a:schemeClr val="tx1"/>
                          </a:solidFill>
                          <a:latin typeface="+mn-ea"/>
                          <a:ea typeface="+mn-ea"/>
                          <a:cs typeface="Meiryo UI" pitchFamily="50" charset="-128"/>
                        </a:rPr>
                        <a:t> </a:t>
                      </a:r>
                      <a:r>
                        <a:rPr kumimoji="1" lang="en-US" altLang="ja-JP" sz="900" b="1" baseline="0" dirty="0" smtClean="0">
                          <a:solidFill>
                            <a:schemeClr val="tx1"/>
                          </a:solidFill>
                          <a:latin typeface="+mn-ea"/>
                          <a:ea typeface="+mn-ea"/>
                          <a:cs typeface="Meiryo UI" pitchFamily="50" charset="-128"/>
                        </a:rPr>
                        <a:t>E2</a:t>
                      </a:r>
                      <a:r>
                        <a:rPr kumimoji="1" lang="en-US" altLang="ja-JP" sz="900" b="1" dirty="0" smtClean="0">
                          <a:solidFill>
                            <a:schemeClr val="tx1"/>
                          </a:solidFill>
                          <a:latin typeface="+mn-ea"/>
                          <a:ea typeface="+mn-ea"/>
                          <a:cs typeface="Meiryo UI" pitchFamily="50" charset="-128"/>
                        </a:rPr>
                        <a:t>=A2+B+C+D</a:t>
                      </a:r>
                      <a:endParaRPr kumimoji="1" lang="ja-JP" altLang="en-US" sz="900" b="1" dirty="0">
                        <a:solidFill>
                          <a:schemeClr val="tx1"/>
                        </a:solidFill>
                        <a:latin typeface="+mn-ea"/>
                        <a:ea typeface="+mn-ea"/>
                        <a:cs typeface="Meiryo UI" pitchFamily="50" charset="-128"/>
                      </a:endParaRPr>
                    </a:p>
                  </a:txBody>
                  <a:tcPr anchor="ctr">
                    <a:solidFill>
                      <a:srgbClr val="FFFF00"/>
                    </a:solidFill>
                  </a:tcPr>
                </a:tc>
                <a:tc>
                  <a:txBody>
                    <a:bodyPr/>
                    <a:lstStyle/>
                    <a:p>
                      <a:pPr algn="r" fontAlgn="ctr"/>
                      <a:r>
                        <a:rPr lang="en-US" altLang="ja-JP" sz="1100" b="1" i="0" u="none" strike="noStrike">
                          <a:solidFill>
                            <a:schemeClr val="tx1"/>
                          </a:solidFill>
                          <a:effectLst/>
                          <a:latin typeface="ＭＳ Ｐゴシック" panose="020B0600070205080204" pitchFamily="50" charset="-128"/>
                          <a:ea typeface="ＭＳ Ｐゴシック" panose="020B0600070205080204" pitchFamily="50" charset="-128"/>
                        </a:rPr>
                        <a:t>11</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17</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22</a:t>
                      </a:r>
                    </a:p>
                  </a:txBody>
                  <a:tcPr marL="9525" marR="39600" marT="9525" marB="0" anchor="ctr">
                    <a:solidFill>
                      <a:srgbClr val="FFFF00"/>
                    </a:solidFill>
                  </a:tcPr>
                </a:tc>
                <a:tc>
                  <a:txBody>
                    <a:bodyPr/>
                    <a:lstStyle/>
                    <a:p>
                      <a:pPr algn="r" fontAlgn="ctr"/>
                      <a:r>
                        <a:rPr lang="en-US" altLang="ja-JP" sz="11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25</a:t>
                      </a:r>
                      <a:endPar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20</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35</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38</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36</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41</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43</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44</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45</a:t>
                      </a:r>
                    </a:p>
                  </a:txBody>
                  <a:tcPr marL="9525" marR="39600" marT="9525" marB="0" anchor="ctr">
                    <a:solidFill>
                      <a:srgbClr val="FFFF00"/>
                    </a:solidFill>
                  </a:tcPr>
                </a:tc>
                <a:tc>
                  <a:txBody>
                    <a:bodyPr/>
                    <a:lstStyle/>
                    <a:p>
                      <a:pPr algn="r" fontAlgn="ctr"/>
                      <a:r>
                        <a:rPr lang="en-US" altLang="ja-JP" sz="1100" b="1" i="0" u="none" strike="noStrike" dirty="0">
                          <a:solidFill>
                            <a:schemeClr val="tx1"/>
                          </a:solidFill>
                          <a:effectLst/>
                          <a:latin typeface="ＭＳ Ｐゴシック" panose="020B0600070205080204" pitchFamily="50" charset="-128"/>
                          <a:ea typeface="ＭＳ Ｐゴシック" panose="020B0600070205080204" pitchFamily="50" charset="-128"/>
                        </a:rPr>
                        <a:t>46</a:t>
                      </a:r>
                    </a:p>
                  </a:txBody>
                  <a:tcPr marL="9525" marR="39600" marT="9525" marB="0" anchor="ctr">
                    <a:solidFill>
                      <a:srgbClr val="FFFF00"/>
                    </a:solidFill>
                  </a:tcPr>
                </a:tc>
              </a:tr>
            </a:tbl>
          </a:graphicData>
        </a:graphic>
      </p:graphicFrame>
      <p:sp>
        <p:nvSpPr>
          <p:cNvPr id="2" name="正方形/長方形 1"/>
          <p:cNvSpPr/>
          <p:nvPr/>
        </p:nvSpPr>
        <p:spPr>
          <a:xfrm>
            <a:off x="330840" y="143884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289988101"/>
              </p:ext>
            </p:extLst>
          </p:nvPr>
        </p:nvGraphicFramePr>
        <p:xfrm>
          <a:off x="116408" y="4550340"/>
          <a:ext cx="9517107" cy="1143000"/>
        </p:xfrm>
        <a:graphic>
          <a:graphicData uri="http://schemas.openxmlformats.org/drawingml/2006/table">
            <a:tbl>
              <a:tblPr firstRow="1" bandRow="1">
                <a:tableStyleId>{5940675A-B579-460E-94D1-54222C63F5DA}</a:tableStyleId>
              </a:tblPr>
              <a:tblGrid>
                <a:gridCol w="1254882"/>
                <a:gridCol w="550815"/>
                <a:gridCol w="550815"/>
                <a:gridCol w="550815"/>
                <a:gridCol w="550815"/>
                <a:gridCol w="550815"/>
                <a:gridCol w="550815"/>
                <a:gridCol w="550815"/>
                <a:gridCol w="550815"/>
                <a:gridCol w="550815"/>
                <a:gridCol w="550815"/>
                <a:gridCol w="550815"/>
                <a:gridCol w="550815"/>
                <a:gridCol w="550815"/>
                <a:gridCol w="550815"/>
                <a:gridCol w="550815"/>
              </a:tblGrid>
              <a:tr h="192745">
                <a:tc>
                  <a:txBody>
                    <a:bodyPr/>
                    <a:lstStyle/>
                    <a:p>
                      <a:pPr algn="ctr"/>
                      <a:r>
                        <a:rPr kumimoji="1" lang="ja-JP" altLang="en-US" sz="900" b="0" dirty="0" smtClean="0">
                          <a:solidFill>
                            <a:schemeClr val="tx1"/>
                          </a:solidFill>
                          <a:latin typeface="+mn-ea"/>
                          <a:ea typeface="+mn-ea"/>
                          <a:cs typeface="Meiryo UI" pitchFamily="50" charset="-128"/>
                        </a:rPr>
                        <a:t>財政収支推計</a:t>
                      </a:r>
                      <a:r>
                        <a:rPr kumimoji="1" lang="ja-JP" altLang="en-US" sz="900" b="0" baseline="0" dirty="0" smtClean="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Ａ</a:t>
                      </a:r>
                      <a:r>
                        <a:rPr kumimoji="1" lang="en-US" altLang="ja-JP" sz="900" b="0" dirty="0" smtClean="0">
                          <a:solidFill>
                            <a:schemeClr val="tx1"/>
                          </a:solidFill>
                          <a:latin typeface="+mn-ea"/>
                          <a:ea typeface="+mn-ea"/>
                          <a:cs typeface="Meiryo UI" pitchFamily="50" charset="-128"/>
                        </a:rPr>
                        <a:t>1</a:t>
                      </a:r>
                      <a:endParaRPr kumimoji="1" lang="ja-JP" altLang="en-US" sz="900" b="0" dirty="0">
                        <a:solidFill>
                          <a:schemeClr val="tx1"/>
                        </a:solidFill>
                        <a:latin typeface="+mn-ea"/>
                        <a:ea typeface="+mn-ea"/>
                        <a:cs typeface="Meiryo UI" pitchFamily="50" charset="-128"/>
                      </a:endParaRPr>
                    </a:p>
                  </a:txBody>
                  <a:tcPr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r>
              <a:tr h="1927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n-ea"/>
                          <a:ea typeface="+mn-ea"/>
                          <a:cs typeface="Meiryo UI" pitchFamily="50" charset="-128"/>
                        </a:rPr>
                        <a:t>改革効果額</a:t>
                      </a:r>
                      <a:r>
                        <a:rPr kumimoji="1" lang="en-US" altLang="ja-JP" sz="500" b="0" dirty="0" smtClean="0">
                          <a:solidFill>
                            <a:schemeClr val="tx1"/>
                          </a:solidFill>
                          <a:latin typeface="+mn-ea"/>
                          <a:ea typeface="+mn-ea"/>
                          <a:cs typeface="Meiryo UI" pitchFamily="50" charset="-128"/>
                        </a:rPr>
                        <a:t>(</a:t>
                      </a:r>
                      <a:r>
                        <a:rPr kumimoji="1" lang="ja-JP" altLang="en-US" sz="500" b="0" dirty="0" smtClean="0">
                          <a:solidFill>
                            <a:schemeClr val="tx1"/>
                          </a:solidFill>
                          <a:latin typeface="+mn-ea"/>
                          <a:ea typeface="+mn-ea"/>
                          <a:cs typeface="Meiryo UI" pitchFamily="50" charset="-128"/>
                        </a:rPr>
                        <a:t>未反映分</a:t>
                      </a:r>
                      <a:r>
                        <a:rPr kumimoji="1" lang="en-US" altLang="ja-JP" sz="500" b="0" dirty="0" smtClean="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Ｂ</a:t>
                      </a:r>
                    </a:p>
                  </a:txBody>
                  <a:tcPr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r>
              <a:tr h="161888">
                <a:tc>
                  <a:txBody>
                    <a:bodyPr/>
                    <a:lstStyle/>
                    <a:p>
                      <a:pPr algn="ctr"/>
                      <a:r>
                        <a:rPr kumimoji="1" lang="ja-JP" altLang="en-US" sz="900" b="0" dirty="0" smtClean="0">
                          <a:solidFill>
                            <a:schemeClr val="tx1"/>
                          </a:solidFill>
                          <a:latin typeface="+mn-ea"/>
                          <a:ea typeface="+mn-ea"/>
                          <a:cs typeface="Meiryo UI" pitchFamily="50" charset="-128"/>
                        </a:rPr>
                        <a:t>組織体制の影響額</a:t>
                      </a:r>
                      <a:r>
                        <a:rPr kumimoji="1" lang="en-US" altLang="ja-JP" sz="900" b="0" dirty="0" smtClean="0">
                          <a:solidFill>
                            <a:schemeClr val="tx1"/>
                          </a:solidFill>
                          <a:latin typeface="+mn-ea"/>
                          <a:ea typeface="+mn-ea"/>
                          <a:cs typeface="Meiryo UI" pitchFamily="50" charset="-128"/>
                        </a:rPr>
                        <a:t>C</a:t>
                      </a:r>
                    </a:p>
                  </a:txBody>
                  <a:tcPr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r>
              <a:tr h="192745">
                <a:tc>
                  <a:txBody>
                    <a:bodyPr/>
                    <a:lstStyle/>
                    <a:p>
                      <a:pPr algn="ctr"/>
                      <a:r>
                        <a:rPr kumimoji="1" lang="ja-JP" altLang="en-US" sz="900" b="0" dirty="0" smtClean="0">
                          <a:solidFill>
                            <a:schemeClr val="tx1"/>
                          </a:solidFill>
                          <a:latin typeface="+mn-ea"/>
                          <a:ea typeface="+mn-ea"/>
                          <a:cs typeface="Meiryo UI" pitchFamily="50" charset="-128"/>
                        </a:rPr>
                        <a:t>設置コスト　</a:t>
                      </a:r>
                      <a:r>
                        <a:rPr kumimoji="1" lang="en-US" altLang="ja-JP" sz="900" b="0" dirty="0" smtClean="0">
                          <a:solidFill>
                            <a:schemeClr val="tx1"/>
                          </a:solidFill>
                          <a:latin typeface="+mn-ea"/>
                          <a:ea typeface="+mn-ea"/>
                          <a:cs typeface="Meiryo UI" pitchFamily="50" charset="-128"/>
                        </a:rPr>
                        <a:t>D</a:t>
                      </a:r>
                    </a:p>
                  </a:txBody>
                  <a:tcPr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B w="12700" cap="flat" cmpd="sng" algn="ctr">
                      <a:solidFill>
                        <a:schemeClr val="tx1"/>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9525" marR="39600" marT="9525" marB="0" anchor="ctr">
                    <a:lnB w="12700" cap="flat" cmpd="sng" algn="ctr">
                      <a:solidFill>
                        <a:schemeClr val="tx1"/>
                      </a:solidFill>
                      <a:prstDash val="solid"/>
                      <a:round/>
                      <a:headEnd type="none" w="med" len="med"/>
                      <a:tailEnd type="none" w="med" len="med"/>
                    </a:lnB>
                  </a:tcPr>
                </a:tc>
              </a:tr>
              <a:tr h="192745">
                <a:tc>
                  <a:txBody>
                    <a:bodyPr/>
                    <a:lstStyle/>
                    <a:p>
                      <a:pPr algn="ctr"/>
                      <a:r>
                        <a:rPr kumimoji="1" lang="ja-JP" altLang="en-US" sz="900" b="1" dirty="0" smtClean="0">
                          <a:solidFill>
                            <a:schemeClr val="tx1"/>
                          </a:solidFill>
                          <a:latin typeface="+mn-ea"/>
                          <a:ea typeface="+mn-ea"/>
                          <a:cs typeface="Meiryo UI" pitchFamily="50" charset="-128"/>
                        </a:rPr>
                        <a:t>計</a:t>
                      </a:r>
                      <a:r>
                        <a:rPr kumimoji="1" lang="ja-JP" altLang="en-US" sz="900" b="1" baseline="0" dirty="0" smtClean="0">
                          <a:solidFill>
                            <a:schemeClr val="tx1"/>
                          </a:solidFill>
                          <a:latin typeface="+mn-ea"/>
                          <a:ea typeface="+mn-ea"/>
                          <a:cs typeface="Meiryo UI" pitchFamily="50" charset="-128"/>
                        </a:rPr>
                        <a:t> </a:t>
                      </a:r>
                      <a:r>
                        <a:rPr kumimoji="1" lang="en-US" altLang="ja-JP" sz="900" b="1" baseline="0" dirty="0" smtClean="0">
                          <a:solidFill>
                            <a:schemeClr val="tx1"/>
                          </a:solidFill>
                          <a:latin typeface="+mn-ea"/>
                          <a:ea typeface="+mn-ea"/>
                          <a:cs typeface="Meiryo UI" pitchFamily="50" charset="-128"/>
                        </a:rPr>
                        <a:t>E1</a:t>
                      </a:r>
                      <a:r>
                        <a:rPr kumimoji="1" lang="en-US" altLang="ja-JP" sz="900" b="1" dirty="0" smtClean="0">
                          <a:solidFill>
                            <a:schemeClr val="tx1"/>
                          </a:solidFill>
                          <a:latin typeface="+mn-ea"/>
                          <a:ea typeface="+mn-ea"/>
                          <a:cs typeface="Meiryo UI" pitchFamily="50" charset="-128"/>
                        </a:rPr>
                        <a:t>=A1+B+C+D</a:t>
                      </a:r>
                      <a:endParaRPr kumimoji="1" lang="ja-JP" altLang="en-US" sz="900" b="1" dirty="0">
                        <a:solidFill>
                          <a:schemeClr val="tx1"/>
                        </a:solidFill>
                        <a:latin typeface="+mn-ea"/>
                        <a:ea typeface="+mn-ea"/>
                        <a:cs typeface="Meiryo UI" pitchFamily="50" charset="-128"/>
                      </a:endParaRPr>
                    </a:p>
                  </a:txBody>
                  <a:tcPr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ja-JP" altLang="en-US" sz="1100" b="1"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lnT w="12700" cap="flat" cmpd="sng" algn="ctr">
                      <a:solidFill>
                        <a:schemeClr val="tx1"/>
                      </a:solidFill>
                      <a:prstDash val="solid"/>
                      <a:round/>
                      <a:headEnd type="none" w="med" len="med"/>
                      <a:tailEnd type="none" w="med" len="med"/>
                    </a:lnT>
                    <a:solidFill>
                      <a:srgbClr val="FFFF00"/>
                    </a:solidFill>
                  </a:tcPr>
                </a:tc>
              </a:tr>
            </a:tbl>
          </a:graphicData>
        </a:graphic>
      </p:graphicFrame>
      <p:sp>
        <p:nvSpPr>
          <p:cNvPr id="14" name="AutoShape 161"/>
          <p:cNvSpPr>
            <a:spLocks noChangeArrowheads="1"/>
          </p:cNvSpPr>
          <p:nvPr/>
        </p:nvSpPr>
        <p:spPr bwMode="auto">
          <a:xfrm>
            <a:off x="56272" y="4319920"/>
            <a:ext cx="1296328" cy="220896"/>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3" name="線吹き出し 2 (枠付き) 2"/>
          <p:cNvSpPr/>
          <p:nvPr/>
        </p:nvSpPr>
        <p:spPr>
          <a:xfrm>
            <a:off x="3296816" y="2152171"/>
            <a:ext cx="1080120" cy="276779"/>
          </a:xfrm>
          <a:prstGeom prst="borderCallout2">
            <a:avLst>
              <a:gd name="adj1" fmla="val 18751"/>
              <a:gd name="adj2" fmla="val -80"/>
              <a:gd name="adj3" fmla="val 18750"/>
              <a:gd name="adj4" fmla="val -16667"/>
              <a:gd name="adj5" fmla="val 325559"/>
              <a:gd name="adj6" fmla="val -26532"/>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線吹き出し 2 (枠付き) 18"/>
          <p:cNvSpPr/>
          <p:nvPr/>
        </p:nvSpPr>
        <p:spPr>
          <a:xfrm>
            <a:off x="5529064" y="3786004"/>
            <a:ext cx="1080120" cy="247771"/>
          </a:xfrm>
          <a:prstGeom prst="borderCallout2">
            <a:avLst>
              <a:gd name="adj1" fmla="val 18751"/>
              <a:gd name="adj2" fmla="val -80"/>
              <a:gd name="adj3" fmla="val 18750"/>
              <a:gd name="adj4" fmla="val -16667"/>
              <a:gd name="adj5" fmla="val -121065"/>
              <a:gd name="adj6" fmla="val -35628"/>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ケース１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61"/>
          <p:cNvSpPr>
            <a:spLocks noChangeArrowheads="1"/>
          </p:cNvSpPr>
          <p:nvPr/>
        </p:nvSpPr>
        <p:spPr bwMode="auto">
          <a:xfrm>
            <a:off x="56272" y="5779641"/>
            <a:ext cx="1296328" cy="227061"/>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26" name="AutoShape 161"/>
          <p:cNvSpPr>
            <a:spLocks noChangeArrowheads="1"/>
          </p:cNvSpPr>
          <p:nvPr/>
        </p:nvSpPr>
        <p:spPr bwMode="auto">
          <a:xfrm>
            <a:off x="116408" y="706077"/>
            <a:ext cx="479254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b="1" dirty="0" smtClean="0">
                <a:latin typeface="Meiryo UI" panose="020B0604030504040204" pitchFamily="50" charset="-128"/>
                <a:ea typeface="Meiryo UI" panose="020B0604030504040204" pitchFamily="50" charset="-128"/>
                <a:cs typeface="Meiryo UI" pitchFamily="50" charset="-128"/>
              </a:rPr>
              <a:t>試案</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a:t>
            </a:r>
            <a:r>
              <a:rPr lang="en-US" altLang="ja-JP" b="1" dirty="0" smtClean="0">
                <a:latin typeface="Meiryo UI" panose="020B0604030504040204" pitchFamily="50" charset="-128"/>
                <a:ea typeface="Meiryo UI" panose="020B0604030504040204" pitchFamily="50" charset="-128"/>
                <a:cs typeface="Meiryo UI" pitchFamily="50" charset="-128"/>
              </a:rPr>
              <a:t>4</a:t>
            </a:r>
            <a:r>
              <a:rPr lang="ja-JP" altLang="en-US" b="1" dirty="0" smtClean="0">
                <a:latin typeface="Meiryo UI" panose="020B0604030504040204" pitchFamily="50" charset="-128"/>
                <a:ea typeface="Meiryo UI" panose="020B0604030504040204" pitchFamily="50" charset="-128"/>
                <a:cs typeface="Meiryo UI" pitchFamily="50" charset="-128"/>
              </a:rPr>
              <a:t>区</a:t>
            </a:r>
            <a:r>
              <a:rPr lang="en-US" altLang="ja-JP" b="1" dirty="0">
                <a:latin typeface="Meiryo UI" panose="020B0604030504040204" pitchFamily="50" charset="-128"/>
                <a:ea typeface="Meiryo UI" panose="020B0604030504040204" pitchFamily="50" charset="-128"/>
                <a:cs typeface="Meiryo UI" pitchFamily="50" charset="-128"/>
              </a:rPr>
              <a:t>A</a:t>
            </a:r>
            <a:r>
              <a:rPr lang="ja-JP" altLang="en-US" b="1" dirty="0" smtClean="0">
                <a:latin typeface="Meiryo UI" panose="020B0604030504040204" pitchFamily="50" charset="-128"/>
                <a:ea typeface="Meiryo UI" panose="020B0604030504040204" pitchFamily="50" charset="-128"/>
                <a:cs typeface="Meiryo UI" pitchFamily="50" charset="-128"/>
              </a:rPr>
              <a:t>案）／　第三区</a:t>
            </a:r>
            <a:endParaRPr lang="ja-JP" altLang="en-US" b="1" dirty="0">
              <a:latin typeface="Meiryo UI" panose="020B0604030504040204" pitchFamily="50" charset="-128"/>
              <a:ea typeface="Meiryo UI" panose="020B0604030504040204" pitchFamily="50" charset="-128"/>
              <a:cs typeface="Meiryo UI" pitchFamily="50" charset="-128"/>
            </a:endParaRPr>
          </a:p>
        </p:txBody>
      </p:sp>
      <p:sp>
        <p:nvSpPr>
          <p:cNvPr id="28" name="正方形/長方形 27"/>
          <p:cNvSpPr/>
          <p:nvPr/>
        </p:nvSpPr>
        <p:spPr>
          <a:xfrm>
            <a:off x="1424991" y="1620478"/>
            <a:ext cx="3240331" cy="28800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収支（財源対策前）</a:t>
            </a:r>
            <a:endPar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9018607" y="4143828"/>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74307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01437747"/>
              </p:ext>
            </p:extLst>
          </p:nvPr>
        </p:nvGraphicFramePr>
        <p:xfrm>
          <a:off x="924166" y="955358"/>
          <a:ext cx="8981833" cy="2932541"/>
        </p:xfrm>
        <a:graphic>
          <a:graphicData uri="http://schemas.openxmlformats.org/drawingml/2006/chart">
            <c:chart xmlns:c="http://schemas.openxmlformats.org/drawingml/2006/chart" xmlns:r="http://schemas.openxmlformats.org/officeDocument/2006/relationships" r:id="rId3"/>
          </a:graphicData>
        </a:graphic>
      </p:graphicFrame>
      <p:sp>
        <p:nvSpPr>
          <p:cNvPr id="12" name="二等辺三角形 11"/>
          <p:cNvSpPr/>
          <p:nvPr/>
        </p:nvSpPr>
        <p:spPr>
          <a:xfrm flipV="1">
            <a:off x="3382972" y="279199"/>
            <a:ext cx="3111092" cy="386062"/>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333224" y="252675"/>
            <a:ext cx="1210588" cy="338554"/>
          </a:xfrm>
          <a:prstGeom prst="rect">
            <a:avLst/>
          </a:prstGeom>
          <a:noFill/>
        </p:spPr>
        <p:txBody>
          <a:bodyPr wrap="none" rtlCol="0">
            <a:spAutoFit/>
          </a:bodyPr>
          <a:lstStyle/>
          <a:p>
            <a:r>
              <a:rPr kumimoji="1" lang="ja-JP" altLang="en-US" sz="1600" b="1" dirty="0" smtClean="0">
                <a:solidFill>
                  <a:schemeClr val="bg1"/>
                </a:solidFill>
                <a:latin typeface="Meiryo UI" pitchFamily="50" charset="-128"/>
                <a:ea typeface="Meiryo UI" pitchFamily="50" charset="-128"/>
                <a:cs typeface="Meiryo UI" pitchFamily="50" charset="-128"/>
              </a:rPr>
              <a:t>財源対策後</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351639612"/>
              </p:ext>
            </p:extLst>
          </p:nvPr>
        </p:nvGraphicFramePr>
        <p:xfrm>
          <a:off x="188755" y="5313143"/>
          <a:ext cx="9516785" cy="865066"/>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区財政調整基金の活用</a:t>
                      </a: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24124">
                <a:tc>
                  <a:txBody>
                    <a:bodyPr/>
                    <a:lstStyle/>
                    <a:p>
                      <a:pPr algn="ctr" fontAlgn="ctr"/>
                      <a:r>
                        <a:rPr lang="ja-JP"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rPr>
                        <a:t>収支合計 </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G2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E2</a:t>
                      </a:r>
                      <a:r>
                        <a:rPr 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F2</a:t>
                      </a:r>
                      <a:endParaRPr 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38</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財源活用可能額</a:t>
                      </a:r>
                      <a:endParaRPr lang="en-US" altLang="ja-JP" sz="900" b="1" i="0" u="none" strike="noStrike" dirty="0" smtClean="0">
                        <a:solidFill>
                          <a:schemeClr val="tx1"/>
                        </a:solidFill>
                        <a:effectLst/>
                        <a:latin typeface="ＭＳ Ｐゴシック" panose="020B0600070205080204" pitchFamily="50" charset="-128"/>
                        <a:ea typeface="+mn-ea"/>
                      </a:endParaRPr>
                    </a:p>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144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169</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196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244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274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298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338</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380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420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466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513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558</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610</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657</a:t>
                      </a:r>
                    </a:p>
                  </a:txBody>
                  <a:tcPr marL="9525" marR="39600" marT="9525" marB="0" anchor="ctr">
                    <a:solidFill>
                      <a:srgbClr val="FFFF00"/>
                    </a:solidFill>
                  </a:tcPr>
                </a:tc>
              </a:tr>
            </a:tbl>
          </a:graphicData>
        </a:graphic>
      </p:graphicFrame>
      <p:sp>
        <p:nvSpPr>
          <p:cNvPr id="14" name="正方形/長方形 13"/>
          <p:cNvSpPr/>
          <p:nvPr/>
        </p:nvSpPr>
        <p:spPr>
          <a:xfrm>
            <a:off x="519808" y="942866"/>
            <a:ext cx="914400" cy="25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463358637"/>
              </p:ext>
            </p:extLst>
          </p:nvPr>
        </p:nvGraphicFramePr>
        <p:xfrm>
          <a:off x="188755" y="3887900"/>
          <a:ext cx="9516785" cy="903988"/>
        </p:xfrm>
        <a:graphic>
          <a:graphicData uri="http://schemas.openxmlformats.org/drawingml/2006/table">
            <a:tbl>
              <a:tblPr firstRow="1" bandRow="1">
                <a:tableStyleId>{5940675A-B579-460E-94D1-54222C63F5DA}</a:tableStyleId>
              </a:tblPr>
              <a:tblGrid>
                <a:gridCol w="1523885"/>
                <a:gridCol w="532860"/>
                <a:gridCol w="532860"/>
                <a:gridCol w="532860"/>
                <a:gridCol w="532860"/>
                <a:gridCol w="532860"/>
                <a:gridCol w="532860"/>
                <a:gridCol w="532860"/>
                <a:gridCol w="532860"/>
                <a:gridCol w="532860"/>
                <a:gridCol w="532860"/>
                <a:gridCol w="532860"/>
                <a:gridCol w="532860"/>
                <a:gridCol w="532860"/>
                <a:gridCol w="532860"/>
                <a:gridCol w="532860"/>
              </a:tblGrid>
              <a:tr h="187552">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mn-ea"/>
                        </a:rPr>
                        <a:t>区財政調整基金の活用</a:t>
                      </a:r>
                      <a:r>
                        <a:rPr lang="ja-JP" altLang="en-US" sz="900" b="1" i="0" u="none" strike="noStrike" dirty="0">
                          <a:solidFill>
                            <a:schemeClr val="tx1"/>
                          </a:solidFill>
                          <a:effectLst/>
                          <a:latin typeface="+mn-ea"/>
                          <a:ea typeface="+mn-ea"/>
                        </a:rPr>
                        <a:t>　</a:t>
                      </a:r>
                      <a:r>
                        <a:rPr lang="en-US" altLang="ja-JP" sz="900" b="1" i="0" u="none" strike="noStrike" dirty="0" smtClean="0">
                          <a:solidFill>
                            <a:schemeClr val="tx1"/>
                          </a:solidFill>
                          <a:effectLst/>
                          <a:latin typeface="+mn-ea"/>
                          <a:ea typeface="+mn-ea"/>
                        </a:rPr>
                        <a:t>F1</a:t>
                      </a:r>
                      <a:endParaRPr lang="en-US" altLang="ja-JP" sz="900" b="1" i="0" u="none" strike="noStrike" dirty="0">
                        <a:solidFill>
                          <a:schemeClr val="tx1"/>
                        </a:solidFill>
                        <a:effectLst/>
                        <a:latin typeface="+mn-ea"/>
                        <a:ea typeface="+mn-ea"/>
                      </a:endParaRPr>
                    </a:p>
                  </a:txBody>
                  <a:tcPr marL="9525" marR="9525"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263046">
                <a:tc>
                  <a:txBody>
                    <a:bodyPr/>
                    <a:lstStyle/>
                    <a:p>
                      <a:pPr algn="ctr" fontAlgn="ctr"/>
                      <a:r>
                        <a:rPr lang="ja-JP" altLang="en-US" sz="900" b="1" i="0" u="none" strike="noStrike" dirty="0">
                          <a:solidFill>
                            <a:schemeClr val="tx1"/>
                          </a:solidFill>
                          <a:effectLst/>
                          <a:latin typeface="+mn-ea"/>
                          <a:ea typeface="+mn-ea"/>
                          <a:cs typeface="Meiryo UI" panose="020B0604030504040204" pitchFamily="50" charset="-128"/>
                        </a:rPr>
                        <a:t>収支合計 </a:t>
                      </a:r>
                      <a:r>
                        <a:rPr lang="en-US" altLang="ja-JP" sz="900" b="1" i="0" u="none" strike="noStrike" dirty="0" smtClean="0">
                          <a:solidFill>
                            <a:schemeClr val="tx1"/>
                          </a:solidFill>
                          <a:effectLst/>
                          <a:latin typeface="+mn-ea"/>
                          <a:ea typeface="+mn-ea"/>
                          <a:cs typeface="Meiryo UI" panose="020B0604030504040204" pitchFamily="50" charset="-128"/>
                        </a:rPr>
                        <a:t>G1</a:t>
                      </a:r>
                      <a:r>
                        <a:rPr lang="en-US" sz="900" b="1" i="0" u="none" strike="noStrike" dirty="0" smtClean="0">
                          <a:solidFill>
                            <a:schemeClr val="tx1"/>
                          </a:solidFill>
                          <a:effectLst/>
                          <a:latin typeface="+mn-ea"/>
                          <a:ea typeface="+mn-ea"/>
                          <a:cs typeface="Meiryo UI" panose="020B0604030504040204" pitchFamily="50" charset="-128"/>
                        </a:rPr>
                        <a:t>=</a:t>
                      </a:r>
                      <a:r>
                        <a:rPr lang="en-US" altLang="ja-JP" sz="900" b="1" i="0" u="none" strike="noStrike" dirty="0" smtClean="0">
                          <a:solidFill>
                            <a:schemeClr val="tx1"/>
                          </a:solidFill>
                          <a:effectLst/>
                          <a:latin typeface="+mn-ea"/>
                          <a:ea typeface="+mn-ea"/>
                          <a:cs typeface="Meiryo UI" panose="020B0604030504040204" pitchFamily="50" charset="-128"/>
                        </a:rPr>
                        <a:t>E1</a:t>
                      </a:r>
                      <a:r>
                        <a:rPr lang="en-US" sz="900" b="1" i="0" u="none" strike="noStrike" dirty="0" smtClean="0">
                          <a:solidFill>
                            <a:schemeClr val="tx1"/>
                          </a:solidFill>
                          <a:effectLst/>
                          <a:latin typeface="+mn-ea"/>
                          <a:ea typeface="+mn-ea"/>
                          <a:cs typeface="Meiryo UI" panose="020B0604030504040204" pitchFamily="50" charset="-128"/>
                        </a:rPr>
                        <a:t>+</a:t>
                      </a:r>
                      <a:r>
                        <a:rPr lang="en-US" altLang="ja-JP" sz="900" b="1" i="0" u="none" strike="noStrike" dirty="0" smtClean="0">
                          <a:solidFill>
                            <a:schemeClr val="tx1"/>
                          </a:solidFill>
                          <a:effectLst/>
                          <a:latin typeface="+mn-ea"/>
                          <a:ea typeface="+mn-ea"/>
                          <a:cs typeface="Meiryo UI" panose="020B0604030504040204" pitchFamily="50" charset="-128"/>
                        </a:rPr>
                        <a:t>F1</a:t>
                      </a:r>
                      <a:endParaRPr lang="en-US" sz="900" b="1"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39600" marT="9525" marB="0" anchor="ctr"/>
                </a:tc>
              </a:tr>
              <a:tr h="0">
                <a:tc>
                  <a:txBody>
                    <a:bodyPr/>
                    <a:lstStyle/>
                    <a:p>
                      <a:pPr algn="ctr" fontAlgn="ctr"/>
                      <a:r>
                        <a:rPr lang="ja-JP" altLang="en-US" sz="900" b="0" i="0" u="none" strike="noStrike" dirty="0" smtClean="0">
                          <a:solidFill>
                            <a:schemeClr val="tx1"/>
                          </a:solidFill>
                          <a:effectLst/>
                          <a:latin typeface="+mn-ea"/>
                          <a:ea typeface="+mn-ea"/>
                          <a:cs typeface="Meiryo UI" panose="020B0604030504040204" pitchFamily="50" charset="-128"/>
                        </a:rPr>
                        <a:t>府承継財政調整基金の配分</a:t>
                      </a:r>
                      <a:endParaRPr lang="ja-JP" altLang="en-US" sz="900" b="0" i="0" u="none" strike="noStrike" dirty="0">
                        <a:solidFill>
                          <a:schemeClr val="tx1"/>
                        </a:solidFill>
                        <a:effectLst/>
                        <a:latin typeface="+mn-ea"/>
                        <a:ea typeface="+mn-ea"/>
                        <a:cs typeface="Meiryo UI" panose="020B0604030504040204" pitchFamily="50" charset="-128"/>
                      </a:endParaRPr>
                    </a:p>
                  </a:txBody>
                  <a:tcPr marL="9525" marR="9525"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39600" marT="9525" marB="0" anchor="ctr"/>
                </a:tc>
                <a:tc>
                  <a:txBody>
                    <a:bodyPr/>
                    <a:lstStyle/>
                    <a:p>
                      <a:pPr algn="r"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a:t>
                      </a:r>
                    </a:p>
                  </a:txBody>
                  <a:tcPr marL="9525" marR="39600" marT="9525" marB="0" anchor="ctr"/>
                </a:tc>
                <a:tc>
                  <a:txBody>
                    <a:bodyPr/>
                    <a:lstStyle/>
                    <a:p>
                      <a:pPr algn="r" fontAlgn="ctr"/>
                      <a:r>
                        <a:rPr lang="en-US" altLang="ja-JP" sz="105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39600" marT="9525" marB="0" anchor="ctr"/>
                </a:tc>
              </a:tr>
              <a:tr h="0">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財源活用可能額</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endParaRPr>
                    </a:p>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rPr>
                        <a:t>（区財政調整基金含む）</a:t>
                      </a:r>
                      <a:endParaRPr lang="zh-TW" altLang="en-US" sz="900" b="1"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107</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126</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123</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135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151</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164</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185</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210</a:t>
                      </a:r>
                    </a:p>
                  </a:txBody>
                  <a:tcPr marL="9525" marR="39600" marT="9525" marB="0" anchor="ctr">
                    <a:solidFill>
                      <a:srgbClr val="FFFF00"/>
                    </a:solidFill>
                  </a:tcPr>
                </a:tc>
                <a:tc>
                  <a:txBody>
                    <a:bodyPr/>
                    <a:lstStyle/>
                    <a:p>
                      <a:pPr algn="r" fontAlgn="ctr"/>
                      <a:r>
                        <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rPr>
                        <a:t>233</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266</a:t>
                      </a:r>
                    </a:p>
                  </a:txBody>
                  <a:tcPr marL="9525" marR="39600" marT="9525" marB="0" anchor="ctr">
                    <a:solidFill>
                      <a:srgbClr val="FFFF00"/>
                    </a:solidFill>
                  </a:tcPr>
                </a:tc>
                <a:tc>
                  <a:txBody>
                    <a:bodyPr/>
                    <a:lstStyle/>
                    <a:p>
                      <a:pPr algn="r" fontAlgn="ctr"/>
                      <a:r>
                        <a:rPr lang="en-US" altLang="ja-JP" sz="1100" b="1" i="0" u="none" strike="noStrike" dirty="0">
                          <a:solidFill>
                            <a:srgbClr val="000000"/>
                          </a:solidFill>
                          <a:effectLst/>
                          <a:latin typeface="ＭＳ Ｐゴシック" panose="020B0600070205080204" pitchFamily="50" charset="-128"/>
                          <a:ea typeface="ＭＳ Ｐゴシック" panose="020B0600070205080204" pitchFamily="50" charset="-128"/>
                        </a:rPr>
                        <a:t>293</a:t>
                      </a:r>
                    </a:p>
                  </a:txBody>
                  <a:tcPr marL="9525" marR="39600" marT="9525" marB="0" anchor="ctr">
                    <a:solidFill>
                      <a:srgbClr val="FFFF00"/>
                    </a:solidFill>
                  </a:tcPr>
                </a:tc>
              </a:tr>
            </a:tbl>
          </a:graphicData>
        </a:graphic>
      </p:graphicFrame>
      <p:sp>
        <p:nvSpPr>
          <p:cNvPr id="15" name="AutoShape 161"/>
          <p:cNvSpPr>
            <a:spLocks noChangeArrowheads="1"/>
          </p:cNvSpPr>
          <p:nvPr/>
        </p:nvSpPr>
        <p:spPr bwMode="auto">
          <a:xfrm>
            <a:off x="44400" y="3596071"/>
            <a:ext cx="1596232" cy="27637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ケース１</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6" name="AutoShape 161"/>
          <p:cNvSpPr>
            <a:spLocks noChangeArrowheads="1"/>
          </p:cNvSpPr>
          <p:nvPr/>
        </p:nvSpPr>
        <p:spPr bwMode="auto">
          <a:xfrm>
            <a:off x="44400" y="5017900"/>
            <a:ext cx="1596232" cy="266834"/>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sz="1200" b="1" dirty="0" smtClean="0">
                <a:latin typeface="Meiryo UI" panose="020B0604030504040204" pitchFamily="50" charset="-128"/>
                <a:ea typeface="Meiryo UI" panose="020B0604030504040204" pitchFamily="50" charset="-128"/>
                <a:cs typeface="Meiryo UI" pitchFamily="50" charset="-128"/>
              </a:rPr>
              <a:t>ケース２</a:t>
            </a:r>
            <a:endParaRPr lang="ja-JP" altLang="en-US" sz="1200" b="1" dirty="0">
              <a:latin typeface="Meiryo UI" panose="020B0604030504040204" pitchFamily="50" charset="-128"/>
              <a:ea typeface="Meiryo UI" panose="020B0604030504040204" pitchFamily="50" charset="-128"/>
              <a:cs typeface="Meiryo UI" pitchFamily="50" charset="-128"/>
            </a:endParaRPr>
          </a:p>
        </p:txBody>
      </p:sp>
      <p:sp>
        <p:nvSpPr>
          <p:cNvPr id="18" name="正方形/長方形 17"/>
          <p:cNvSpPr/>
          <p:nvPr/>
        </p:nvSpPr>
        <p:spPr>
          <a:xfrm>
            <a:off x="21747" y="4800475"/>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1747" y="6168632"/>
            <a:ext cx="9661140" cy="212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※H33</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年度末時点</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で特別区に承継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財政調整基金：約</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129</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778744" y="1107688"/>
            <a:ext cx="4614416" cy="3990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財源活用可能額</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（区財政調整基金含む）</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188171" y="2115681"/>
            <a:ext cx="1198788" cy="921127"/>
            <a:chOff x="188171" y="2520464"/>
            <a:chExt cx="1198788" cy="921127"/>
          </a:xfrm>
        </p:grpSpPr>
        <p:sp>
          <p:nvSpPr>
            <p:cNvPr id="34" name="正方形/長方形 33"/>
            <p:cNvSpPr/>
            <p:nvPr/>
          </p:nvSpPr>
          <p:spPr>
            <a:xfrm>
              <a:off x="433548" y="2903155"/>
              <a:ext cx="156651" cy="162801"/>
            </a:xfrm>
            <a:prstGeom prst="rect">
              <a:avLst/>
            </a:prstGeom>
            <a:solidFill>
              <a:schemeClr val="bg2">
                <a:lumMod val="9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bwMode="auto">
            <a:xfrm>
              <a:off x="188171" y="2520464"/>
              <a:ext cx="647403" cy="316329"/>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（凡例）</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866649" y="2903155"/>
              <a:ext cx="158110" cy="168902"/>
            </a:xfrm>
            <a:prstGeom prst="rect">
              <a:avLst/>
            </a:prstGeom>
            <a:solidFill>
              <a:schemeClr val="tx1">
                <a:lumMod val="50000"/>
                <a:lumOff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bwMode="auto">
            <a:xfrm>
              <a:off x="188171" y="3094879"/>
              <a:ext cx="647403" cy="31434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ケース</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bwMode="auto">
            <a:xfrm>
              <a:off x="702153" y="3060526"/>
              <a:ext cx="684806" cy="381065"/>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ケース２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9" name="正方形/長方形 38"/>
          <p:cNvSpPr/>
          <p:nvPr/>
        </p:nvSpPr>
        <p:spPr>
          <a:xfrm>
            <a:off x="1670041" y="3272663"/>
            <a:ext cx="8012845" cy="16349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特別区に承継される財政調整基金に区財政調整基金の活用による減、収支合計のプラス分及び府承継財政調整基金の配分による増を累計</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018607" y="3460923"/>
            <a:ext cx="914400" cy="20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49073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16022</TotalTime>
  <Words>10431</Words>
  <Application>Microsoft Office PowerPoint</Application>
  <PresentationFormat>A4 210 x 297 mm</PresentationFormat>
  <Paragraphs>5353</Paragraphs>
  <Slides>43</Slides>
  <Notes>40</Notes>
  <HiddenSlides>0</HiddenSlides>
  <MMClips>0</MMClips>
  <ScaleCrop>false</ScaleCrop>
  <HeadingPairs>
    <vt:vector size="4" baseType="variant">
      <vt:variant>
        <vt:lpstr>テーマ</vt:lpstr>
      </vt:variant>
      <vt:variant>
        <vt:i4>1</vt:i4>
      </vt:variant>
      <vt:variant>
        <vt:lpstr>スライド タイトル</vt:lpstr>
      </vt:variant>
      <vt:variant>
        <vt:i4>43</vt:i4>
      </vt:variant>
    </vt:vector>
  </HeadingPairs>
  <TitlesOfParts>
    <vt:vector size="44" baseType="lpstr">
      <vt:lpstr>Office テーマ</vt:lpstr>
      <vt:lpstr>【別冊】  区割り案ごとの各特別区の収支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上野　能宏</dc:creator>
  <cp:lastModifiedBy>和田　充</cp:lastModifiedBy>
  <cp:revision>1847</cp:revision>
  <cp:lastPrinted>2017-10-27T01:06:35Z</cp:lastPrinted>
  <dcterms:created xsi:type="dcterms:W3CDTF">2013-07-16T06:48:23Z</dcterms:created>
  <dcterms:modified xsi:type="dcterms:W3CDTF">2017-11-06T05:16:59Z</dcterms:modified>
</cp:coreProperties>
</file>