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46"/>
  </p:notesMasterIdLst>
  <p:handoutMasterIdLst>
    <p:handoutMasterId r:id="rId47"/>
  </p:handoutMasterIdLst>
  <p:sldIdLst>
    <p:sldId id="416" r:id="rId3"/>
    <p:sldId id="417" r:id="rId4"/>
    <p:sldId id="284" r:id="rId5"/>
    <p:sldId id="329" r:id="rId6"/>
    <p:sldId id="331" r:id="rId7"/>
    <p:sldId id="337" r:id="rId8"/>
    <p:sldId id="414" r:id="rId9"/>
    <p:sldId id="346" r:id="rId10"/>
    <p:sldId id="378" r:id="rId11"/>
    <p:sldId id="379" r:id="rId12"/>
    <p:sldId id="380" r:id="rId13"/>
    <p:sldId id="411" r:id="rId14"/>
    <p:sldId id="381" r:id="rId15"/>
    <p:sldId id="382" r:id="rId16"/>
    <p:sldId id="383" r:id="rId17"/>
    <p:sldId id="410" r:id="rId18"/>
    <p:sldId id="374" r:id="rId19"/>
    <p:sldId id="375" r:id="rId20"/>
    <p:sldId id="376" r:id="rId21"/>
    <p:sldId id="409" r:id="rId22"/>
    <p:sldId id="384" r:id="rId23"/>
    <p:sldId id="385" r:id="rId24"/>
    <p:sldId id="386" r:id="rId25"/>
    <p:sldId id="408" r:id="rId26"/>
    <p:sldId id="392" r:id="rId27"/>
    <p:sldId id="372" r:id="rId28"/>
    <p:sldId id="373" r:id="rId29"/>
    <p:sldId id="415" r:id="rId30"/>
    <p:sldId id="350" r:id="rId31"/>
    <p:sldId id="351" r:id="rId32"/>
    <p:sldId id="352" r:id="rId33"/>
    <p:sldId id="393" r:id="rId34"/>
    <p:sldId id="394" r:id="rId35"/>
    <p:sldId id="395" r:id="rId36"/>
    <p:sldId id="396" r:id="rId37"/>
    <p:sldId id="397" r:id="rId38"/>
    <p:sldId id="398" r:id="rId39"/>
    <p:sldId id="399" r:id="rId40"/>
    <p:sldId id="400" r:id="rId41"/>
    <p:sldId id="401" r:id="rId42"/>
    <p:sldId id="402" r:id="rId43"/>
    <p:sldId id="403" r:id="rId44"/>
    <p:sldId id="404" r:id="rId45"/>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4" d="100"/>
          <a:sy n="74" d="100"/>
        </p:scale>
        <p:origin x="990"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Relationships xmlns="http://schemas.openxmlformats.org/package/2006/relationships"><Relationship Target="slides/slide11.xml" Type="http://schemas.openxmlformats.org/officeDocument/2006/relationships/slide" Id="rId13"></Relationship><Relationship Target="slides/slide16.xml" Type="http://schemas.openxmlformats.org/officeDocument/2006/relationships/slide" Id="rId18"></Relationship><Relationship Target="slides/slide24.xml" Type="http://schemas.openxmlformats.org/officeDocument/2006/relationships/slide" Id="rId26"></Relationship><Relationship Target="slides/slide37.xml" Type="http://schemas.openxmlformats.org/officeDocument/2006/relationships/slide" Id="rId39"></Relationship><Relationship Target="slides/slide1.xml" Type="http://schemas.openxmlformats.org/officeDocument/2006/relationships/slide" Id="rId3"></Relationship><Relationship Target="slides/slide19.xml" Type="http://schemas.openxmlformats.org/officeDocument/2006/relationships/slide" Id="rId21"></Relationship><Relationship Target="slides/slide32.xml" Type="http://schemas.openxmlformats.org/officeDocument/2006/relationships/slide" Id="rId34"></Relationship><Relationship Target="slides/slide40.xml" Type="http://schemas.openxmlformats.org/officeDocument/2006/relationships/slide" Id="rId42"></Relationship><Relationship Target="handoutMasters/handoutMaster1.xml" Type="http://schemas.openxmlformats.org/officeDocument/2006/relationships/handoutMaster" Id="rId47"></Relationship><Relationship Target="theme/theme1.xml" Type="http://schemas.openxmlformats.org/officeDocument/2006/relationships/theme" Id="rId50"></Relationship><Relationship Target="slides/slide5.xml" Type="http://schemas.openxmlformats.org/officeDocument/2006/relationships/slide" Id="rId7"></Relationship><Relationship Target="slides/slide10.xml" Type="http://schemas.openxmlformats.org/officeDocument/2006/relationships/slide" Id="rId12"></Relationship><Relationship Target="slides/slide15.xml" Type="http://schemas.openxmlformats.org/officeDocument/2006/relationships/slide" Id="rId17"></Relationship><Relationship Target="slides/slide23.xml" Type="http://schemas.openxmlformats.org/officeDocument/2006/relationships/slide" Id="rId25"></Relationship><Relationship Target="slides/slide31.xml" Type="http://schemas.openxmlformats.org/officeDocument/2006/relationships/slide" Id="rId33"></Relationship><Relationship Target="slides/slide36.xml" Type="http://schemas.openxmlformats.org/officeDocument/2006/relationships/slide" Id="rId38"></Relationship><Relationship Target="notesMasters/notesMaster1.xml" Type="http://schemas.openxmlformats.org/officeDocument/2006/relationships/notesMaster" Id="rId46"></Relationship><Relationship Target="slideMasters/slideMaster2.xml" Type="http://schemas.openxmlformats.org/officeDocument/2006/relationships/slideMaster" Id="rId2"></Relationship><Relationship Target="slides/slide14.xml" Type="http://schemas.openxmlformats.org/officeDocument/2006/relationships/slide" Id="rId16"></Relationship><Relationship Target="slides/slide18.xml" Type="http://schemas.openxmlformats.org/officeDocument/2006/relationships/slide" Id="rId20"></Relationship><Relationship Target="slides/slide27.xml" Type="http://schemas.openxmlformats.org/officeDocument/2006/relationships/slide" Id="rId29"></Relationship><Relationship Target="slides/slide39.xml" Type="http://schemas.openxmlformats.org/officeDocument/2006/relationships/slide" Id="rId41"></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slides/slide9.xml" Type="http://schemas.openxmlformats.org/officeDocument/2006/relationships/slide" Id="rId11"></Relationship><Relationship Target="slides/slide22.xml" Type="http://schemas.openxmlformats.org/officeDocument/2006/relationships/slide" Id="rId24"></Relationship><Relationship Target="slides/slide30.xml" Type="http://schemas.openxmlformats.org/officeDocument/2006/relationships/slide" Id="rId32"></Relationship><Relationship Target="slides/slide35.xml" Type="http://schemas.openxmlformats.org/officeDocument/2006/relationships/slide" Id="rId37"></Relationship><Relationship Target="slides/slide38.xml" Type="http://schemas.openxmlformats.org/officeDocument/2006/relationships/slide" Id="rId40"></Relationship><Relationship Target="slides/slide43.xml" Type="http://schemas.openxmlformats.org/officeDocument/2006/relationships/slide" Id="rId45"></Relationship><Relationship Target="slides/slide3.xml" Type="http://schemas.openxmlformats.org/officeDocument/2006/relationships/slide" Id="rId5"></Relationship><Relationship Target="slides/slide13.xml" Type="http://schemas.openxmlformats.org/officeDocument/2006/relationships/slide" Id="rId15"></Relationship><Relationship Target="slides/slide21.xml" Type="http://schemas.openxmlformats.org/officeDocument/2006/relationships/slide" Id="rId23"></Relationship><Relationship Target="slides/slide26.xml" Type="http://schemas.openxmlformats.org/officeDocument/2006/relationships/slide" Id="rId28"></Relationship><Relationship Target="slides/slide34.xml" Type="http://schemas.openxmlformats.org/officeDocument/2006/relationships/slide" Id="rId36"></Relationship><Relationship Target="viewProps.xml" Type="http://schemas.openxmlformats.org/officeDocument/2006/relationships/viewProps" Id="rId49"></Relationship><Relationship Target="slides/slide8.xml" Type="http://schemas.openxmlformats.org/officeDocument/2006/relationships/slide" Id="rId10"></Relationship><Relationship Target="slides/slide17.xml" Type="http://schemas.openxmlformats.org/officeDocument/2006/relationships/slide" Id="rId19"></Relationship><Relationship Target="slides/slide29.xml" Type="http://schemas.openxmlformats.org/officeDocument/2006/relationships/slide" Id="rId31"></Relationship><Relationship Target="slides/slide42.xml" Type="http://schemas.openxmlformats.org/officeDocument/2006/relationships/slide" Id="rId44"></Relationship><Relationship Target="slides/slide2.xml" Type="http://schemas.openxmlformats.org/officeDocument/2006/relationships/slide" Id="rId4"></Relationship><Relationship Target="slides/slide7.xml" Type="http://schemas.openxmlformats.org/officeDocument/2006/relationships/slide" Id="rId9"></Relationship><Relationship Target="slides/slide12.xml" Type="http://schemas.openxmlformats.org/officeDocument/2006/relationships/slide" Id="rId14"></Relationship><Relationship Target="slides/slide20.xml" Type="http://schemas.openxmlformats.org/officeDocument/2006/relationships/slide" Id="rId22"></Relationship><Relationship Target="slides/slide25.xml" Type="http://schemas.openxmlformats.org/officeDocument/2006/relationships/slide" Id="rId27"></Relationship><Relationship Target="slides/slide28.xml" Type="http://schemas.openxmlformats.org/officeDocument/2006/relationships/slide" Id="rId30"></Relationship><Relationship Target="slides/slide33.xml" Type="http://schemas.openxmlformats.org/officeDocument/2006/relationships/slide" Id="rId35"></Relationship><Relationship Target="slides/slide41.xml" Type="http://schemas.openxmlformats.org/officeDocument/2006/relationships/slide" Id="rId43"></Relationship><Relationship Target="presProps.xml" Type="http://schemas.openxmlformats.org/officeDocument/2006/relationships/presProps" Id="rId48"></Relationship><Relationship Target="slides/slide6.xml" Type="http://schemas.openxmlformats.org/officeDocument/2006/relationships/slide" Id="rId8"></Relationship><Relationship Target="tableStyles.xml" Type="http://schemas.openxmlformats.org/officeDocument/2006/relationships/tableStyles" Id="rId51"></Relationship></Relationships>
</file>

<file path=ppt/handoutMasters/_rels/handoutMaster1.xml.rels><?xml version="1.0" encoding="UTF-8" ?><Relationships xmlns="http://schemas.openxmlformats.org/package/2006/relationships"><Relationship Target="../theme/theme4.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2017/12/8</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Relationship Target="../theme/theme3.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2017/12/8</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1814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08220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75156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07547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80127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75157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16251978"/>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0B0ADFD-7E5C-4D8A-97E9-1A339F624539}"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7086807-D7B6-449A-9A3F-2EA6E28FD8DE}" type="slidenum">
              <a:rPr lang="ja-JP" altLang="en-US"/>
              <a:pPr/>
              <a:t>‹#›</a:t>
            </a:fld>
            <a:endParaRPr lang="ja-JP" altLang="en-US"/>
          </a:p>
        </p:txBody>
      </p:sp>
    </p:spTree>
    <p:extLst>
      <p:ext uri="{BB962C8B-B14F-4D97-AF65-F5344CB8AC3E}">
        <p14:creationId xmlns:p14="http://schemas.microsoft.com/office/powerpoint/2010/main" val="154121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D639E1-EA95-49C9-8848-5BB45330CB7E}"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DA2E436-156F-4FD8-AF6C-8AD450F4227B}" type="slidenum">
              <a:rPr lang="ja-JP" altLang="en-US"/>
              <a:pPr/>
              <a:t>‹#›</a:t>
            </a:fld>
            <a:endParaRPr lang="ja-JP" altLang="en-US"/>
          </a:p>
        </p:txBody>
      </p:sp>
    </p:spTree>
    <p:extLst>
      <p:ext uri="{BB962C8B-B14F-4D97-AF65-F5344CB8AC3E}">
        <p14:creationId xmlns:p14="http://schemas.microsoft.com/office/powerpoint/2010/main" val="251196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30985B6-399E-467D-AEC0-C22F9EA1569C}"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3051F28-D802-4C4E-8CAA-E1A0580A04D0}" type="slidenum">
              <a:rPr lang="ja-JP" altLang="en-US"/>
              <a:pPr/>
              <a:t>‹#›</a:t>
            </a:fld>
            <a:endParaRPr lang="ja-JP" altLang="en-US"/>
          </a:p>
        </p:txBody>
      </p:sp>
    </p:spTree>
    <p:extLst>
      <p:ext uri="{BB962C8B-B14F-4D97-AF65-F5344CB8AC3E}">
        <p14:creationId xmlns:p14="http://schemas.microsoft.com/office/powerpoint/2010/main" val="1779812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2017/12/8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2017/12/8</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2017/12/8</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2017/12/8</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2017/12/8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A551222-DD00-4DA1-9CAF-3B3F0C5E0C5B}"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F0376CB-89F5-4FE9-AFDD-CD0A614C392D}" type="slidenum">
              <a:rPr lang="ja-JP" altLang="en-US"/>
              <a:pPr/>
              <a:t>‹#›</a:t>
            </a:fld>
            <a:endParaRPr lang="ja-JP" altLang="en-US"/>
          </a:p>
        </p:txBody>
      </p:sp>
    </p:spTree>
    <p:extLst>
      <p:ext uri="{BB962C8B-B14F-4D97-AF65-F5344CB8AC3E}">
        <p14:creationId xmlns:p14="http://schemas.microsoft.com/office/powerpoint/2010/main" val="3607661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2017/12/8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85AD51F-E0FA-41E3-AFDB-EA1B57C3B44C}" type="datetimeFigureOut">
              <a:rPr lang="ja-JP" altLang="en-US"/>
              <a:pPr>
                <a:defRPr/>
              </a:pPr>
              <a:t>2017/12/8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9A95EF0-7E02-448A-ACEC-640F2310106D}" type="slidenum">
              <a:rPr lang="ja-JP" altLang="en-US"/>
              <a:pPr/>
              <a:t>‹#›</a:t>
            </a:fld>
            <a:endParaRPr lang="ja-JP" altLang="en-US"/>
          </a:p>
        </p:txBody>
      </p:sp>
    </p:spTree>
    <p:extLst>
      <p:ext uri="{BB962C8B-B14F-4D97-AF65-F5344CB8AC3E}">
        <p14:creationId xmlns:p14="http://schemas.microsoft.com/office/powerpoint/2010/main" val="71756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F925816-267A-4E27-8F3D-52EF14865839}" type="datetimeFigureOut">
              <a:rPr lang="ja-JP" altLang="en-US"/>
              <a:pPr>
                <a:defRPr/>
              </a:pPr>
              <a:t>2017/12/8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7097A142-5689-42F9-A8D3-FCCA0651E4D2}" type="slidenum">
              <a:rPr lang="ja-JP" altLang="en-US"/>
              <a:pPr/>
              <a:t>‹#›</a:t>
            </a:fld>
            <a:endParaRPr lang="ja-JP" altLang="en-US"/>
          </a:p>
        </p:txBody>
      </p:sp>
    </p:spTree>
    <p:extLst>
      <p:ext uri="{BB962C8B-B14F-4D97-AF65-F5344CB8AC3E}">
        <p14:creationId xmlns:p14="http://schemas.microsoft.com/office/powerpoint/2010/main" val="237275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94348DD-5B0B-42C0-A44C-EB3FFFCF5815}" type="datetimeFigureOut">
              <a:rPr lang="ja-JP" altLang="en-US"/>
              <a:pPr>
                <a:defRPr/>
              </a:pPr>
              <a:t>2017/12/8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FA0B2322-EE59-4F43-AE98-2479BDC068C7}" type="slidenum">
              <a:rPr lang="ja-JP" altLang="en-US"/>
              <a:pPr/>
              <a:t>‹#›</a:t>
            </a:fld>
            <a:endParaRPr lang="ja-JP" altLang="en-US"/>
          </a:p>
        </p:txBody>
      </p:sp>
    </p:spTree>
    <p:extLst>
      <p:ext uri="{BB962C8B-B14F-4D97-AF65-F5344CB8AC3E}">
        <p14:creationId xmlns:p14="http://schemas.microsoft.com/office/powerpoint/2010/main" val="126162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46120C20-BB4E-40EC-B4B8-4781F94A1DAB}" type="datetimeFigureOut">
              <a:rPr lang="ja-JP" altLang="en-US"/>
              <a:pPr>
                <a:defRPr/>
              </a:pPr>
              <a:t>2017/12/8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E82E2811-782D-48A6-B659-978CFDF8AF45}" type="slidenum">
              <a:rPr lang="ja-JP" altLang="en-US"/>
              <a:pPr/>
              <a:t>‹#›</a:t>
            </a:fld>
            <a:endParaRPr lang="ja-JP" altLang="en-US"/>
          </a:p>
        </p:txBody>
      </p:sp>
    </p:spTree>
    <p:extLst>
      <p:ext uri="{BB962C8B-B14F-4D97-AF65-F5344CB8AC3E}">
        <p14:creationId xmlns:p14="http://schemas.microsoft.com/office/powerpoint/2010/main" val="2360852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A17EE50-8F97-49A0-A16F-BF60E879C680}" type="datetimeFigureOut">
              <a:rPr lang="ja-JP" altLang="en-US"/>
              <a:pPr>
                <a:defRPr/>
              </a:pPr>
              <a:t>2017/12/8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ACE073D5-9245-47A7-8022-28A2216F1060}" type="slidenum">
              <a:rPr lang="ja-JP" altLang="en-US"/>
              <a:pPr/>
              <a:t>‹#›</a:t>
            </a:fld>
            <a:endParaRPr lang="ja-JP" altLang="en-US"/>
          </a:p>
        </p:txBody>
      </p:sp>
    </p:spTree>
    <p:extLst>
      <p:ext uri="{BB962C8B-B14F-4D97-AF65-F5344CB8AC3E}">
        <p14:creationId xmlns:p14="http://schemas.microsoft.com/office/powerpoint/2010/main" val="33080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0A4F23C-6463-41BE-BFEF-F9DBE086C113}" type="datetimeFigureOut">
              <a:rPr lang="ja-JP" altLang="en-US"/>
              <a:pPr>
                <a:defRPr/>
              </a:pPr>
              <a:t>2017/12/8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888FC2B-2BFF-4258-8706-F72C1BED1689}" type="slidenum">
              <a:rPr lang="ja-JP" altLang="en-US"/>
              <a:pPr/>
              <a:t>‹#›</a:t>
            </a:fld>
            <a:endParaRPr lang="ja-JP" altLang="en-US"/>
          </a:p>
        </p:txBody>
      </p:sp>
    </p:spTree>
    <p:extLst>
      <p:ext uri="{BB962C8B-B14F-4D97-AF65-F5344CB8AC3E}">
        <p14:creationId xmlns:p14="http://schemas.microsoft.com/office/powerpoint/2010/main" val="143445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F5C27DD-33C0-47AA-9A2F-A62B890A14BF}" type="datetimeFigureOut">
              <a:rPr lang="ja-JP" altLang="en-US"/>
              <a:pPr>
                <a:defRPr/>
              </a:pPr>
              <a:t>2017/12/8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CB897B5-CE91-4D7D-946C-94F3B1AB3991}" type="slidenum">
              <a:rPr lang="ja-JP" altLang="en-US"/>
              <a:pPr/>
              <a:t>‹#›</a:t>
            </a:fld>
            <a:endParaRPr lang="ja-JP" altLang="en-US"/>
          </a:p>
        </p:txBody>
      </p:sp>
    </p:spTree>
    <p:extLst>
      <p:ext uri="{BB962C8B-B14F-4D97-AF65-F5344CB8AC3E}">
        <p14:creationId xmlns:p14="http://schemas.microsoft.com/office/powerpoint/2010/main" val="2304152387"/>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_rels/slideMaster2.xml.rels><?xml version="1.0" encoding="UTF-8" ?><Relationships xmlns="http://schemas.openxmlformats.org/package/2006/relationships"><Relationship Target="../slideLayouts/slideLayout19.xml" Type="http://schemas.openxmlformats.org/officeDocument/2006/relationships/slideLayout" Id="rId8"></Relationship><Relationship Target="../slideLayouts/slideLayout14.xml" Type="http://schemas.openxmlformats.org/officeDocument/2006/relationships/slideLayout" Id="rId3"></Relationship><Relationship Target="../slideLayouts/slideLayout18.xml" Type="http://schemas.openxmlformats.org/officeDocument/2006/relationships/slideLayout" Id="rId7"></Relationship><Relationship Target="../theme/theme2.xml" Type="http://schemas.openxmlformats.org/officeDocument/2006/relationships/theme" Id="rId12"></Relationship><Relationship Target="../slideLayouts/slideLayout13.xml" Type="http://schemas.openxmlformats.org/officeDocument/2006/relationships/slideLayout" Id="rId2"></Relationship><Relationship Target="../slideLayouts/slideLayout12.xml" Type="http://schemas.openxmlformats.org/officeDocument/2006/relationships/slideLayout" Id="rId1"></Relationship><Relationship Target="../slideLayouts/slideLayout17.xml" Type="http://schemas.openxmlformats.org/officeDocument/2006/relationships/slideLayout" Id="rId6"></Relationship><Relationship Target="../slideLayouts/slideLayout22.xml" Type="http://schemas.openxmlformats.org/officeDocument/2006/relationships/slideLayout" Id="rId11"></Relationship><Relationship Target="../slideLayouts/slideLayout16.xml" Type="http://schemas.openxmlformats.org/officeDocument/2006/relationships/slideLayout" Id="rId5"></Relationship><Relationship Target="../slideLayouts/slideLayout21.xml" Type="http://schemas.openxmlformats.org/officeDocument/2006/relationships/slideLayout" Id="rId10"></Relationship><Relationship Target="../slideLayouts/slideLayout15.xml" Type="http://schemas.openxmlformats.org/officeDocument/2006/relationships/slideLayout" Id="rId4"></Relationship><Relationship Target="../slideLayouts/slideLayout20.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3C773F2-C95F-44C2-A54B-7C96DED6AC64}" type="datetimeFigureOut">
              <a:rPr lang="ja-JP" altLang="en-US"/>
              <a:pPr>
                <a:defRPr/>
              </a:pPr>
              <a:t>2017/12/8</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F169A0E-ADDC-49A6-96DC-836D021F220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78" r:id="rId1"/>
    <p:sldLayoutId id="2147487479" r:id="rId2"/>
    <p:sldLayoutId id="2147487480" r:id="rId3"/>
    <p:sldLayoutId id="2147487481" r:id="rId4"/>
    <p:sldLayoutId id="2147487482" r:id="rId5"/>
    <p:sldLayoutId id="2147487483" r:id="rId6"/>
    <p:sldLayoutId id="2147487484" r:id="rId7"/>
    <p:sldLayoutId id="2147487485" r:id="rId8"/>
    <p:sldLayoutId id="2147487486" r:id="rId9"/>
    <p:sldLayoutId id="2147487487" r:id="rId10"/>
    <p:sldLayoutId id="2147487488"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2017/12/8</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0.xml.rels><?xml version="1.0" encoding="UTF-8" ?><Relationships xmlns="http://schemas.openxmlformats.org/package/2006/relationships"><Relationship Target="../notesSlides/notesSlide4.xml" Type="http://schemas.openxmlformats.org/officeDocument/2006/relationships/notesSlide" Id="rId2"></Relationship><Relationship Target="../slideLayouts/slideLayout13.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12.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8.xml" Type="http://schemas.openxmlformats.org/officeDocument/2006/relationships/slideLayout" Id="rId1"></Relationship><Relationship Target="../media/image3.png" Type="http://schemas.openxmlformats.org/officeDocument/2006/relationships/image" Id="rId4"></Relationship></Relationships>
</file>

<file path=ppt/slides/_rels/slide13.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14.xml.rels><?xml version="1.0" encoding="UTF-8" ?><Relationships xmlns="http://schemas.openxmlformats.org/package/2006/relationships"><Relationship Target="../notesSlides/notesSlide5.xml" Type="http://schemas.openxmlformats.org/officeDocument/2006/relationships/notesSlide" Id="rId2"></Relationship><Relationship Target="../slideLayouts/slideLayout13.xml" Type="http://schemas.openxmlformats.org/officeDocument/2006/relationships/slideLayout" Id="rId1"></Relationship></Relationships>
</file>

<file path=ppt/slides/_rels/slide15.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16.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8.xml" Type="http://schemas.openxmlformats.org/officeDocument/2006/relationships/slideLayout" Id="rId1"></Relationship><Relationship Target="../media/image3.png" Type="http://schemas.openxmlformats.org/officeDocument/2006/relationships/image" Id="rId4"></Relationship></Relationships>
</file>

<file path=ppt/slides/_rels/slide1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8.xml.rels><?xml version="1.0" encoding="UTF-8" ?><Relationships xmlns="http://schemas.openxmlformats.org/package/2006/relationships"><Relationship Target="../notesSlides/notesSlide6.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9.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0.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8.xml" Type="http://schemas.openxmlformats.org/officeDocument/2006/relationships/slideLayout" Id="rId1"></Relationship><Relationship Target="../media/image5.png" Type="http://schemas.openxmlformats.org/officeDocument/2006/relationships/image" Id="rId6"></Relationship><Relationship Target="../media/image4.png" Type="http://schemas.openxmlformats.org/officeDocument/2006/relationships/image" Id="rId5"></Relationship><Relationship Target="../media/image3.png" Type="http://schemas.openxmlformats.org/officeDocument/2006/relationships/image" Id="rId4"></Relationship></Relationships>
</file>

<file path=ppt/slides/_rels/slide2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2.xml.rels><?xml version="1.0" encoding="UTF-8" ?><Relationships xmlns="http://schemas.openxmlformats.org/package/2006/relationships"><Relationship Target="../notesSlides/notesSlide7.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2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4.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7.xml" Type="http://schemas.openxmlformats.org/officeDocument/2006/relationships/slideLayout" Id="rId1"></Relationship><Relationship Target="../media/image5.png" Type="http://schemas.openxmlformats.org/officeDocument/2006/relationships/image" Id="rId6"></Relationship><Relationship Target="../media/image4.png" Type="http://schemas.openxmlformats.org/officeDocument/2006/relationships/image" Id="rId5"></Relationship><Relationship Target="../media/image3.png" Type="http://schemas.openxmlformats.org/officeDocument/2006/relationships/image" Id="rId4"></Relationship></Relationships>
</file>

<file path=ppt/slides/_rels/slide25.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2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9.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0.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6.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9.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13.xml" Type="http://schemas.openxmlformats.org/officeDocument/2006/relationships/slideLayout" Id="rId1"></Relationship></Relationships>
</file>

<file path=ppt/slides/_rels/slide40.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6.xml.rels><?xml version="1.0" encoding="UTF-8" ?><Relationships xmlns="http://schemas.openxmlformats.org/package/2006/relationships"><Relationship Target="../notesSlides/notesSlide2.xml" Type="http://schemas.openxmlformats.org/officeDocument/2006/relationships/notesSlide" Id="rId2"></Relationship><Relationship Target="../slideLayouts/slideLayout18.xml" Type="http://schemas.openxmlformats.org/officeDocument/2006/relationships/slideLayout" Id="rId1"></Relationship></Relationships>
</file>

<file path=ppt/slides/_rels/slide7.xml.rels><?xml version="1.0" encoding="UTF-8" ?><Relationships xmlns="http://schemas.openxmlformats.org/package/2006/relationships"><Relationship Target="../notesSlides/notesSlide3.xml" Type="http://schemas.openxmlformats.org/officeDocument/2006/relationships/notesSlide" Id="rId2"></Relationship><Relationship Target="../slideLayouts/slideLayout18.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月９日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4339" name="テキスト ボックス 5"/>
          <p:cNvSpPr txBox="1">
            <a:spLocks noChangeArrowheads="1"/>
          </p:cNvSpPr>
          <p:nvPr/>
        </p:nvSpPr>
        <p:spPr bwMode="auto">
          <a:xfrm>
            <a:off x="0" y="0"/>
            <a:ext cx="5313363"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000000"/>
                </a:solidFill>
                <a:latin typeface="Meiryo UI" panose="020B0604030504040204" pitchFamily="50" charset="-128"/>
                <a:ea typeface="Meiryo UI" panose="020B0604030504040204" pitchFamily="50" charset="-128"/>
                <a:cs typeface="Meiryo UI" panose="020B0604030504040204" pitchFamily="50" charset="-128"/>
              </a:rPr>
              <a:t>第４回大都市制度（特別区設置）協議会資料</a:t>
            </a:r>
            <a:endParaRPr lang="en-US" altLang="ja-JP" sz="200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フローチャート : 端子 9"/>
          <p:cNvSpPr/>
          <p:nvPr/>
        </p:nvSpPr>
        <p:spPr>
          <a:xfrm>
            <a:off x="554038" y="3141663"/>
            <a:ext cx="9048750"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800" dirty="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3600" dirty="0">
              <a:solidFill>
                <a:schemeClr val="tx1"/>
              </a:solidFill>
            </a:endParaRPr>
          </a:p>
          <a:p>
            <a:pPr algn="ctr">
              <a:defRPr/>
            </a:pPr>
            <a:r>
              <a:rPr lang="en-US" altLang="ja-JP" sz="3600" dirty="0">
                <a:solidFill>
                  <a:schemeClr val="tx1"/>
                </a:solidFill>
                <a:latin typeface="+mj-ea"/>
                <a:ea typeface="+mj-ea"/>
              </a:rPr>
              <a:t>《</a:t>
            </a:r>
            <a:r>
              <a:rPr lang="ja-JP" altLang="en-US" sz="3600" dirty="0">
                <a:solidFill>
                  <a:schemeClr val="tx1"/>
                </a:solidFill>
                <a:latin typeface="+mj-ea"/>
                <a:ea typeface="+mj-ea"/>
              </a:rPr>
              <a:t>特別区（素案）</a:t>
            </a:r>
            <a:r>
              <a:rPr lang="en-US" altLang="ja-JP" sz="3600" dirty="0">
                <a:solidFill>
                  <a:schemeClr val="tx1"/>
                </a:solidFill>
                <a:latin typeface="+mj-ea"/>
                <a:ea typeface="+mj-ea"/>
              </a:rPr>
              <a:t>》</a:t>
            </a:r>
          </a:p>
          <a:p>
            <a:pPr algn="ctr">
              <a:defRPr/>
            </a:pPr>
            <a:endParaRPr lang="en-US" altLang="ja-JP" dirty="0">
              <a:solidFill>
                <a:schemeClr val="tx1"/>
              </a:solidFill>
              <a:latin typeface="+mj-ea"/>
              <a:ea typeface="+mj-ea"/>
            </a:endParaRPr>
          </a:p>
          <a:p>
            <a:pPr algn="ctr">
              <a:defRPr/>
            </a:pPr>
            <a:r>
              <a:rPr lang="ja-JP" altLang="en-US"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（追加資料）</a:t>
            </a:r>
            <a:endParaRPr lang="en-US" altLang="ja-JP"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763" y="-3175"/>
            <a:ext cx="9906000" cy="4397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＜試案Ａ（４区Ａ案）＞</a:t>
            </a:r>
            <a:endParaRPr lang="ja-JP" altLang="en-US" sz="1400" b="1" dirty="0">
              <a:solidFill>
                <a:srgbClr val="000000"/>
              </a:solidFill>
              <a:latin typeface="ＭＳ Ｐゴシック" charset="-128"/>
              <a:ea typeface="Meiryo UI"/>
              <a:cs typeface="Meiryo UI"/>
            </a:endParaRPr>
          </a:p>
        </p:txBody>
      </p:sp>
      <p:graphicFrame>
        <p:nvGraphicFramePr>
          <p:cNvPr id="10" name="Group 20"/>
          <p:cNvGraphicFramePr>
            <a:graphicFrameLocks noGrp="1"/>
          </p:cNvGraphicFramePr>
          <p:nvPr/>
        </p:nvGraphicFramePr>
        <p:xfrm>
          <a:off x="692150" y="765175"/>
          <a:ext cx="8496300" cy="5759450"/>
        </p:xfrm>
        <a:graphic>
          <a:graphicData uri="http://schemas.openxmlformats.org/drawingml/2006/table">
            <a:tbl>
              <a:tblPr/>
              <a:tblGrid>
                <a:gridCol w="359945"/>
                <a:gridCol w="1296213"/>
                <a:gridCol w="6840142"/>
              </a:tblGrid>
              <a:tr h="335250">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50" marR="99050"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50" marR="99050"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r>
              <a:tr h="54242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50" marR="99050" marT="45697" marB="45697"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50" marR="99050"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6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endParaRPr kumimoji="1" lang="ja-JP" altLang="en-US" sz="16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区設置枚数）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張替え費用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○著名地点標識取替え（材料費・施工費等）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５百万円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○道路案内標識取替え（材料費・施工費等）  </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○市町村標識取替え（材料費・施工費等）  </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en-US" altLang="ja-JP" sz="1200" b="1" i="0" u="none" strike="noStrike" cap="none" normalizeH="0" baseline="0" dirty="0" smtClean="0">
                          <a:ln>
                            <a:noFill/>
                          </a:ln>
                          <a:solidFill>
                            <a:srgbClr val="000000"/>
                          </a:solidFill>
                          <a:effectLst/>
                          <a:latin typeface="Meiryo UI" pitchFamily="50" charset="-128"/>
                          <a:ea typeface="HGｺﾞｼｯｸM" pitchFamily="49" charset="-128"/>
                        </a:rPr>
                        <a:t> </a:t>
                      </a: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ja-JP" altLang="en-US" sz="1200" b="1"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印刷費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75</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endParaRPr kumimoji="1" lang="ja-JP" altLang="en-US" sz="1000" b="0"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ＭＳ Ｐゴシック"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16</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600" b="0" i="0" u="none" strike="noStrike" cap="none" normalizeH="0" baseline="0" dirty="0" smtClean="0">
                          <a:ln>
                            <a:noFill/>
                          </a:ln>
                          <a:solidFill>
                            <a:srgbClr val="000000"/>
                          </a:solidFill>
                          <a:effectLst/>
                          <a:latin typeface="HGｺﾞｼｯｸM" panose="020B0609000000000000" pitchFamily="49" charset="-128"/>
                          <a:ea typeface="HGｺﾞｼｯｸM" panose="020B0609000000000000" pitchFamily="49" charset="-128"/>
                          <a:cs typeface="Meiryo UI" pitchFamily="50" charset="-128"/>
                        </a:rPr>
                        <a:t>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　　　　　  　</a:t>
                      </a:r>
                      <a:r>
                        <a:rPr kumimoji="1" lang="ja-JP" altLang="en-US" sz="1100" b="0" i="0" u="none" strike="noStrike" cap="none" normalizeH="0" baseline="0" dirty="0" smtClean="0">
                          <a:ln>
                            <a:noFill/>
                          </a:ln>
                          <a:solidFill>
                            <a:srgbClr val="000000"/>
                          </a:solidFill>
                          <a:effectLst/>
                          <a:latin typeface="+mn-ea"/>
                          <a:ea typeface="+mn-ea"/>
                          <a:cs typeface="Meiryo UI" pitchFamily="50" charset="-128"/>
                        </a:rPr>
                        <a:t>     </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0" marR="99050"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44" name="テキスト ボックス 11"/>
          <p:cNvSpPr txBox="1">
            <a:spLocks noChangeArrowheads="1"/>
          </p:cNvSpPr>
          <p:nvPr/>
        </p:nvSpPr>
        <p:spPr bwMode="auto">
          <a:xfrm>
            <a:off x="-130175" y="401638"/>
            <a:ext cx="56530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45" name="正方形/長方形 27"/>
          <p:cNvSpPr>
            <a:spLocks noChangeArrowheads="1"/>
          </p:cNvSpPr>
          <p:nvPr/>
        </p:nvSpPr>
        <p:spPr bwMode="auto">
          <a:xfrm>
            <a:off x="8788400" y="14288"/>
            <a:ext cx="11176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６</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36575" y="6116638"/>
            <a:ext cx="2663825"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25</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27</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nvGraphicFramePr>
        <p:xfrm>
          <a:off x="611188" y="835025"/>
          <a:ext cx="8816975" cy="5448299"/>
        </p:xfrm>
        <a:graphic>
          <a:graphicData uri="http://schemas.openxmlformats.org/drawingml/2006/table">
            <a:tbl>
              <a:tblPr/>
              <a:tblGrid>
                <a:gridCol w="360023"/>
                <a:gridCol w="1654103"/>
                <a:gridCol w="3348006"/>
                <a:gridCol w="3454843"/>
              </a:tblGrid>
              <a:tr h="304742">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74" marR="99074"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74" marR="99074"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361296">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74" marR="99074" marT="45689" marB="4568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システム運用経費</a:t>
                      </a:r>
                    </a:p>
                  </a:txBody>
                  <a:tcPr marL="99074" marR="99074"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(56.4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14.4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6.8</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300" b="0" i="0" u="sng" strike="noStrike" cap="none" normalizeH="0" baseline="0" dirty="0" smtClean="0">
                        <a:ln>
                          <a:noFill/>
                        </a:ln>
                        <a:solidFill>
                          <a:schemeClr val="tx1"/>
                        </a:solidFill>
                        <a:effectLst/>
                        <a:latin typeface="ＭＳ Ｐゴシック" pitchFamily="50" charset="-128"/>
                        <a:ea typeface="ＭＳ Ｐゴシック" pitchFamily="50" charset="-128"/>
                        <a:cs typeface="+mn-cs"/>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8011" marR="78011" marT="53996" marB="53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643493">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４区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8011" marR="78011" marT="53996" marB="53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19167">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民間ビル賃借料</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新庁舎維持管理等経費（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74" marR="99074"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計</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kumimoji="1" lang="ja-JP" altLang="en-US" sz="1400" b="1"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円</a:t>
                      </a:r>
                      <a:endParaRPr kumimoji="1" lang="en-US" altLang="ja-JP" sz="1300" b="1"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99074" marR="99074"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74" marR="99074"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601">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必要となる経費</a:t>
                      </a:r>
                    </a:p>
                  </a:txBody>
                  <a:tcPr marL="99074" marR="99074"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0.5</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0.5</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74" marR="99074"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23578"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７</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57150" y="333375"/>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3792538" y="6261100"/>
            <a:ext cx="6016625" cy="330200"/>
          </a:xfrm>
          <a:prstGeom prst="roundRect">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lnSpc>
                <a:spcPts val="2200"/>
              </a:lnSpc>
              <a:defRPr/>
            </a:pP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第二区及び第四区は不足執務室面積について、庁舎を建設または民間ビルを賃借</a:t>
            </a:r>
          </a:p>
        </p:txBody>
      </p:sp>
      <p:sp>
        <p:nvSpPr>
          <p:cNvPr id="76" name="正方形/長方形 75"/>
          <p:cNvSpPr/>
          <p:nvPr/>
        </p:nvSpPr>
        <p:spPr>
          <a:xfrm>
            <a:off x="0" y="0"/>
            <a:ext cx="9906000" cy="43338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chemeClr val="tx1"/>
                </a:solidFill>
                <a:latin typeface="Meiryo UI" pitchFamily="50" charset="-128"/>
                <a:ea typeface="Meiryo UI" pitchFamily="50" charset="-128"/>
                <a:cs typeface="Meiryo UI" pitchFamily="50" charset="-128"/>
              </a:rPr>
              <a:t>３　積算内訳（各特別区の執務室面積） 　</a:t>
            </a:r>
            <a:r>
              <a:rPr lang="ja-JP" altLang="en-US" sz="2000" b="1" dirty="0">
                <a:solidFill>
                  <a:schemeClr val="tx1"/>
                </a:solidFill>
                <a:latin typeface="ＭＳ Ｐゴシック" charset="-128"/>
                <a:ea typeface="Meiryo UI" pitchFamily="50" charset="-128"/>
                <a:cs typeface="Meiryo UI" pitchFamily="50" charset="-128"/>
              </a:rPr>
              <a:t>＜試案Ａ（４区Ａ案）＞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580" name="Group 9"/>
          <p:cNvGrpSpPr>
            <a:grpSpLocks/>
          </p:cNvGrpSpPr>
          <p:nvPr/>
        </p:nvGrpSpPr>
        <p:grpSpPr bwMode="auto">
          <a:xfrm>
            <a:off x="2379663" y="1003300"/>
            <a:ext cx="4602162" cy="5319713"/>
            <a:chOff x="1" y="110"/>
            <a:chExt cx="6840" cy="6368"/>
          </a:xfrm>
        </p:grpSpPr>
        <p:grpSp>
          <p:nvGrpSpPr>
            <p:cNvPr id="24604" name="Group 34"/>
            <p:cNvGrpSpPr>
              <a:grpSpLocks/>
            </p:cNvGrpSpPr>
            <p:nvPr/>
          </p:nvGrpSpPr>
          <p:grpSpPr bwMode="auto">
            <a:xfrm>
              <a:off x="1" y="110"/>
              <a:ext cx="6840" cy="6368"/>
              <a:chOff x="0" y="140"/>
              <a:chExt cx="7786" cy="7931"/>
            </a:xfrm>
          </p:grpSpPr>
          <p:sp>
            <p:nvSpPr>
              <p:cNvPr id="24629"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4630"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4631" name="Freeform 56"/>
              <p:cNvSpPr>
                <a:spLocks/>
              </p:cNvSpPr>
              <p:nvPr/>
            </p:nvSpPr>
            <p:spPr bwMode="auto">
              <a:xfrm>
                <a:off x="1263" y="4014"/>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4632" name="Freeform 55"/>
              <p:cNvSpPr>
                <a:spLocks/>
              </p:cNvSpPr>
              <p:nvPr/>
            </p:nvSpPr>
            <p:spPr bwMode="auto">
              <a:xfrm>
                <a:off x="0" y="3038"/>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4633"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634"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635"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24636"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4637"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638"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4639"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640"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4641"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4642"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4643"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24644"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4645"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4646"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4647" name="Freeform 39"/>
              <p:cNvSpPr>
                <a:spLocks/>
              </p:cNvSpPr>
              <p:nvPr/>
            </p:nvSpPr>
            <p:spPr bwMode="auto">
              <a:xfrm>
                <a:off x="2788" y="2810"/>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4648"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4649"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4650"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4651"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99" name="Text Box 33"/>
            <p:cNvSpPr txBox="1">
              <a:spLocks noChangeArrowheads="1"/>
            </p:cNvSpPr>
            <p:nvPr/>
          </p:nvSpPr>
          <p:spPr bwMode="auto">
            <a:xfrm>
              <a:off x="2799" y="1478"/>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3" y="2432"/>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5" y="2233"/>
              <a:ext cx="720"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300" y="196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24611" name="Text Box 27"/>
            <p:cNvSpPr txBox="1">
              <a:spLocks noChangeArrowheads="1"/>
            </p:cNvSpPr>
            <p:nvPr/>
          </p:nvSpPr>
          <p:spPr bwMode="auto">
            <a:xfrm>
              <a:off x="4929" y="1678"/>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935" y="4739"/>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4618" name="Text Box 19"/>
            <p:cNvSpPr txBox="1">
              <a:spLocks noChangeArrowheads="1"/>
            </p:cNvSpPr>
            <p:nvPr/>
          </p:nvSpPr>
          <p:spPr bwMode="auto">
            <a:xfrm>
              <a:off x="2116" y="4446"/>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18"/>
            <p:cNvSpPr txBox="1">
              <a:spLocks noChangeArrowheads="1"/>
            </p:cNvSpPr>
            <p:nvPr/>
          </p:nvSpPr>
          <p:spPr bwMode="auto">
            <a:xfrm>
              <a:off x="2997" y="4523"/>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8" y="3791"/>
              <a:ext cx="111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1"/>
              <a:ext cx="1166"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24581" name="グループ化 2"/>
          <p:cNvGrpSpPr>
            <a:grpSpLocks/>
          </p:cNvGrpSpPr>
          <p:nvPr/>
        </p:nvGrpSpPr>
        <p:grpSpPr bwMode="auto">
          <a:xfrm>
            <a:off x="525463" y="1233488"/>
            <a:ext cx="2843212" cy="1414462"/>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1,980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30,855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40,161</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  </a:t>
              </a:r>
              <a:r>
                <a:rPr lang="en-US" altLang="ja-JP" sz="1200" dirty="0">
                  <a:solidFill>
                    <a:prstClr val="black"/>
                  </a:solidFill>
                  <a:latin typeface="Meiryo UI" pitchFamily="50" charset="-128"/>
                  <a:ea typeface="Meiryo UI" pitchFamily="50" charset="-128"/>
                  <a:cs typeface="Meiryo UI" pitchFamily="50" charset="-128"/>
                </a:rPr>
                <a:t>9,306</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763" y="683357"/>
              <a:ext cx="323597" cy="127849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4582" name="グループ化 78"/>
          <p:cNvGrpSpPr>
            <a:grpSpLocks/>
          </p:cNvGrpSpPr>
          <p:nvPr/>
        </p:nvGrpSpPr>
        <p:grpSpPr bwMode="auto">
          <a:xfrm>
            <a:off x="382588" y="5099050"/>
            <a:ext cx="2832100" cy="1249363"/>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3,140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63,365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63,487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必要面積を概ね充足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098" y="1310043"/>
              <a:ext cx="343911" cy="141657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2" name="角丸四角形 201"/>
          <p:cNvSpPr/>
          <p:nvPr/>
        </p:nvSpPr>
        <p:spPr bwMode="auto">
          <a:xfrm>
            <a:off x="6592888" y="1125538"/>
            <a:ext cx="2935287" cy="138747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3,430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82,189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68,649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grpSp>
        <p:nvGrpSpPr>
          <p:cNvPr id="24584" name="グループ化 1"/>
          <p:cNvGrpSpPr>
            <a:grpSpLocks/>
          </p:cNvGrpSpPr>
          <p:nvPr/>
        </p:nvGrpSpPr>
        <p:grpSpPr bwMode="auto">
          <a:xfrm>
            <a:off x="6630988" y="4441825"/>
            <a:ext cx="2897187" cy="1417638"/>
            <a:chOff x="6249392" y="4365426"/>
            <a:chExt cx="2715096" cy="1368077"/>
          </a:xfrm>
        </p:grpSpPr>
        <p:grpSp>
          <p:nvGrpSpPr>
            <p:cNvPr id="24596" name="グループ化 84"/>
            <p:cNvGrpSpPr>
              <a:grpSpLocks/>
            </p:cNvGrpSpPr>
            <p:nvPr/>
          </p:nvGrpSpPr>
          <p:grpSpPr bwMode="auto">
            <a:xfrm>
              <a:off x="6249392" y="4365426"/>
              <a:ext cx="2715096" cy="1368077"/>
              <a:chOff x="4779152" y="680438"/>
              <a:chExt cx="3577260" cy="999109"/>
            </a:xfrm>
          </p:grpSpPr>
          <p:sp>
            <p:nvSpPr>
              <p:cNvPr id="205" name="角丸四角形 204"/>
              <p:cNvSpPr/>
              <p:nvPr/>
            </p:nvSpPr>
            <p:spPr>
              <a:xfrm>
                <a:off x="5090814" y="680438"/>
                <a:ext cx="382228" cy="88051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2,610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40,597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52,999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12,402</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13364" y="4437431"/>
              <a:ext cx="276717" cy="122406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4585" name="Text Box 4"/>
          <p:cNvSpPr txBox="1">
            <a:spLocks noChangeArrowheads="1"/>
          </p:cNvSpPr>
          <p:nvPr/>
        </p:nvSpPr>
        <p:spPr bwMode="auto">
          <a:xfrm>
            <a:off x="3298825" y="3246438"/>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cxnSp>
        <p:nvCxnSpPr>
          <p:cNvPr id="209" name="直線コネクタ 208"/>
          <p:cNvCxnSpPr>
            <a:stCxn id="148" idx="2"/>
            <a:endCxn id="24585" idx="1"/>
          </p:cNvCxnSpPr>
          <p:nvPr/>
        </p:nvCxnSpPr>
        <p:spPr>
          <a:xfrm>
            <a:off x="1947863" y="2647950"/>
            <a:ext cx="1350962" cy="7762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4587" name="Text Box 4"/>
          <p:cNvSpPr txBox="1">
            <a:spLocks noChangeArrowheads="1"/>
          </p:cNvSpPr>
          <p:nvPr/>
        </p:nvSpPr>
        <p:spPr bwMode="auto">
          <a:xfrm>
            <a:off x="5173663" y="27432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cxnSp>
        <p:nvCxnSpPr>
          <p:cNvPr id="212" name="直線コネクタ 211"/>
          <p:cNvCxnSpPr>
            <a:stCxn id="202" idx="1"/>
          </p:cNvCxnSpPr>
          <p:nvPr/>
        </p:nvCxnSpPr>
        <p:spPr>
          <a:xfrm flipH="1">
            <a:off x="5889625" y="1820863"/>
            <a:ext cx="703263" cy="9334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4589" name="Text Box 4"/>
          <p:cNvSpPr txBox="1">
            <a:spLocks noChangeArrowheads="1"/>
          </p:cNvSpPr>
          <p:nvPr/>
        </p:nvSpPr>
        <p:spPr bwMode="auto">
          <a:xfrm>
            <a:off x="3873500" y="483235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第三区</a:t>
            </a:r>
          </a:p>
        </p:txBody>
      </p:sp>
      <p:cxnSp>
        <p:nvCxnSpPr>
          <p:cNvPr id="220" name="直線コネクタ 219"/>
          <p:cNvCxnSpPr>
            <a:stCxn id="199" idx="3"/>
          </p:cNvCxnSpPr>
          <p:nvPr/>
        </p:nvCxnSpPr>
        <p:spPr>
          <a:xfrm flipV="1">
            <a:off x="3214688" y="5032375"/>
            <a:ext cx="654050" cy="6905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4591" name="Text Box 4"/>
          <p:cNvSpPr txBox="1">
            <a:spLocks noChangeArrowheads="1"/>
          </p:cNvSpPr>
          <p:nvPr/>
        </p:nvSpPr>
        <p:spPr bwMode="auto">
          <a:xfrm>
            <a:off x="5384800" y="483235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cxnSp>
        <p:nvCxnSpPr>
          <p:cNvPr id="223" name="直線コネクタ 222"/>
          <p:cNvCxnSpPr>
            <a:stCxn id="24591" idx="3"/>
            <a:endCxn id="206" idx="1"/>
          </p:cNvCxnSpPr>
          <p:nvPr/>
        </p:nvCxnSpPr>
        <p:spPr>
          <a:xfrm>
            <a:off x="6102350" y="5010150"/>
            <a:ext cx="528638" cy="1397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3208338" y="544513"/>
            <a:ext cx="6319837" cy="330200"/>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22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対象職員数は、組織体制（案）をもとに新たに執務室の確保が必要となる職員数を試算</a:t>
            </a:r>
          </a:p>
        </p:txBody>
      </p:sp>
      <p:sp>
        <p:nvSpPr>
          <p:cNvPr id="80" name="角丸四角形 79"/>
          <p:cNvSpPr/>
          <p:nvPr/>
        </p:nvSpPr>
        <p:spPr bwMode="auto">
          <a:xfrm>
            <a:off x="6681788" y="1196975"/>
            <a:ext cx="290512" cy="1235075"/>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sp>
        <p:nvSpPr>
          <p:cNvPr id="24595" name="正方形/長方形 27"/>
          <p:cNvSpPr>
            <a:spLocks noChangeArrowheads="1"/>
          </p:cNvSpPr>
          <p:nvPr/>
        </p:nvSpPr>
        <p:spPr bwMode="auto">
          <a:xfrm>
            <a:off x="8788400" y="3175"/>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８</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55600" y="6045200"/>
            <a:ext cx="2665413"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28</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30</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nvGraphicFramePr>
        <p:xfrm>
          <a:off x="431800" y="1052513"/>
          <a:ext cx="9161463" cy="5140325"/>
        </p:xfrm>
        <a:graphic>
          <a:graphicData uri="http://schemas.openxmlformats.org/drawingml/2006/table">
            <a:tbl>
              <a:tblPr/>
              <a:tblGrid>
                <a:gridCol w="359981"/>
                <a:gridCol w="1507680"/>
                <a:gridCol w="3693775"/>
                <a:gridCol w="3600027"/>
              </a:tblGrid>
              <a:tr h="445534">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16023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35" marR="99035" marT="45681" marB="4568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35" marR="99035" marT="45678" marB="4567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93.6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56.2</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81" marR="77981" marT="71982" marB="71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3841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庁舎整備経費（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建設案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■新庁舎建設経費</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（用地費・設計費含む）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359</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賃借案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109</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8186">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11,750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11,160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590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1"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11,750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194</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・パソコン等移設単価（大阪市の単価）：</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×11,750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8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259</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61795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一時保護所建設</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経費</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■１か所新たに建設　　　　第二区：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591</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1,180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＜試案Ｂ（４区Ｂ案）＞</a:t>
            </a:r>
            <a:endParaRPr lang="ja-JP" altLang="en-US" sz="2000" b="1" dirty="0">
              <a:solidFill>
                <a:srgbClr val="000000"/>
              </a:solidFill>
              <a:latin typeface="Meiryo UI" pitchFamily="50" charset="-128"/>
              <a:ea typeface="Meiryo UI" pitchFamily="50" charset="-128"/>
              <a:cs typeface="Meiryo UI" pitchFamily="50" charset="-128"/>
            </a:endParaRPr>
          </a:p>
        </p:txBody>
      </p:sp>
      <p:sp>
        <p:nvSpPr>
          <p:cNvPr id="25629" name="正方形/長方形 12"/>
          <p:cNvSpPr>
            <a:spLocks noChangeArrowheads="1"/>
          </p:cNvSpPr>
          <p:nvPr/>
        </p:nvSpPr>
        <p:spPr bwMode="auto">
          <a:xfrm>
            <a:off x="8861425" y="66230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９</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 name="大かっこ 6"/>
          <p:cNvSpPr/>
          <p:nvPr/>
        </p:nvSpPr>
        <p:spPr>
          <a:xfrm>
            <a:off x="4016375" y="5892800"/>
            <a:ext cx="2132013" cy="179388"/>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75" y="-1588"/>
            <a:ext cx="9906000" cy="42862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＜試案Ｂ（４区Ｂ案）＞</a:t>
            </a:r>
            <a:endParaRPr lang="ja-JP" altLang="en-US" sz="1400" b="1" dirty="0">
              <a:solidFill>
                <a:srgbClr val="000000"/>
              </a:solidFill>
              <a:latin typeface="ＭＳ Ｐゴシック" charset="-128"/>
              <a:ea typeface="Meiryo UI"/>
              <a:cs typeface="Meiryo UI"/>
            </a:endParaRPr>
          </a:p>
        </p:txBody>
      </p:sp>
      <p:graphicFrame>
        <p:nvGraphicFramePr>
          <p:cNvPr id="10" name="Group 20"/>
          <p:cNvGraphicFramePr>
            <a:graphicFrameLocks noGrp="1"/>
          </p:cNvGraphicFramePr>
          <p:nvPr/>
        </p:nvGraphicFramePr>
        <p:xfrm>
          <a:off x="728663" y="819150"/>
          <a:ext cx="8374062" cy="5741988"/>
        </p:xfrm>
        <a:graphic>
          <a:graphicData uri="http://schemas.openxmlformats.org/drawingml/2006/table">
            <a:tbl>
              <a:tblPr/>
              <a:tblGrid>
                <a:gridCol w="359968"/>
                <a:gridCol w="1173495"/>
                <a:gridCol w="6840599"/>
              </a:tblGrid>
              <a:tr h="335216">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r>
              <a:tr h="540677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91" marR="99091" marT="45688" marB="45688"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a:t>
                      </a:r>
                      <a:r>
                        <a:rPr kumimoji="1" lang="ja-JP" altLang="en-US" sz="1200" b="1"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区設置枚数）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張替え費用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○著名地点標識取替え（材料費・施工費等）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５百万円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○道路案内標識取替え（材料費・施工費等）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○市町村標識取替え（材料費・施工費等）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1" i="0" u="none" strike="noStrike" cap="none" normalizeH="0" baseline="0" dirty="0" smtClean="0">
                        <a:ln>
                          <a:noFill/>
                        </a:ln>
                        <a:solidFill>
                          <a:schemeClr val="tx1"/>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○広報誌　印刷費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75</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0" i="0" u="none" strike="noStrike" cap="none" normalizeH="0" baseline="0" dirty="0" smtClean="0">
                          <a:ln>
                            <a:noFill/>
                          </a:ln>
                          <a:solidFill>
                            <a:srgbClr val="000000"/>
                          </a:solidFill>
                          <a:effectLst/>
                          <a:latin typeface="Meiryo UI" pitchFamily="50" charset="-128"/>
                          <a:ea typeface="HGｺﾞｼｯｸM" pitchFamily="49" charset="-128"/>
                        </a:rPr>
                        <a:t> </a:t>
                      </a:r>
                      <a:endParaRPr kumimoji="1" lang="ja-JP" altLang="en-US" sz="1100" b="0" i="0" u="sng" strike="noStrike" cap="none" normalizeH="0" baseline="0" dirty="0" smtClean="0">
                        <a:ln>
                          <a:noFill/>
                        </a:ln>
                        <a:solidFill>
                          <a:srgbClr val="000000"/>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ＭＳ Ｐゴシック"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16</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40" name="テキスト ボックス 11"/>
          <p:cNvSpPr txBox="1">
            <a:spLocks noChangeArrowheads="1"/>
          </p:cNvSpPr>
          <p:nvPr/>
        </p:nvSpPr>
        <p:spPr bwMode="auto">
          <a:xfrm>
            <a:off x="-131763" y="428625"/>
            <a:ext cx="56530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641" name="正方形/長方形 27"/>
          <p:cNvSpPr>
            <a:spLocks noChangeArrowheads="1"/>
          </p:cNvSpPr>
          <p:nvPr/>
        </p:nvSpPr>
        <p:spPr bwMode="auto">
          <a:xfrm>
            <a:off x="8788400" y="17463"/>
            <a:ext cx="11176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１０</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47688" y="6273800"/>
            <a:ext cx="2592387"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29</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31</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nvGraphicFramePr>
        <p:xfrm>
          <a:off x="611188" y="806450"/>
          <a:ext cx="8751887" cy="5626100"/>
        </p:xfrm>
        <a:graphic>
          <a:graphicData uri="http://schemas.openxmlformats.org/drawingml/2006/table">
            <a:tbl>
              <a:tblPr/>
              <a:tblGrid>
                <a:gridCol w="359977"/>
                <a:gridCol w="1655304"/>
                <a:gridCol w="3368303"/>
                <a:gridCol w="3368303"/>
              </a:tblGrid>
              <a:tr h="379592">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40341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09" marB="4570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99058" marR="99058"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(56.4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14.4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6.8</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ja-JP" altLang="en-US" sz="16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endPar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687379">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４区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19306">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計</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40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必要となる経費</a:t>
                      </a:r>
                    </a:p>
                  </a:txBody>
                  <a:tcPr marL="99058" marR="99058"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0.5</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0.5</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58" marR="99058"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27674"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１１</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4775" y="476250"/>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3767138" y="6161088"/>
            <a:ext cx="6016625" cy="330200"/>
          </a:xfrm>
          <a:prstGeom prst="roundRect">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lnSpc>
                <a:spcPts val="2200"/>
              </a:lnSpc>
              <a:defRPr/>
            </a:pP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第一区及び第四区は不足執務室面積について、庁舎を建設または民間ビルを賃借</a:t>
            </a:r>
          </a:p>
        </p:txBody>
      </p:sp>
      <p:grpSp>
        <p:nvGrpSpPr>
          <p:cNvPr id="28675" name="Group 9"/>
          <p:cNvGrpSpPr>
            <a:grpSpLocks/>
          </p:cNvGrpSpPr>
          <p:nvPr/>
        </p:nvGrpSpPr>
        <p:grpSpPr bwMode="auto">
          <a:xfrm>
            <a:off x="2379663" y="871538"/>
            <a:ext cx="4602162" cy="5319712"/>
            <a:chOff x="1" y="110"/>
            <a:chExt cx="6840" cy="6368"/>
          </a:xfrm>
        </p:grpSpPr>
        <p:grpSp>
          <p:nvGrpSpPr>
            <p:cNvPr id="28701" name="Group 34"/>
            <p:cNvGrpSpPr>
              <a:grpSpLocks/>
            </p:cNvGrpSpPr>
            <p:nvPr/>
          </p:nvGrpSpPr>
          <p:grpSpPr bwMode="auto">
            <a:xfrm>
              <a:off x="1" y="110"/>
              <a:ext cx="6840" cy="6368"/>
              <a:chOff x="0" y="140"/>
              <a:chExt cx="7786" cy="7931"/>
            </a:xfrm>
          </p:grpSpPr>
          <p:sp>
            <p:nvSpPr>
              <p:cNvPr id="28726"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27"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28"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29"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30"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1"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2"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28733"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34"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5"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36"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7"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8"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39"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0"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28741"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2"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3"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44"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5"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6"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7"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48"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99" name="Text Box 33"/>
            <p:cNvSpPr txBox="1">
              <a:spLocks noChangeArrowheads="1"/>
            </p:cNvSpPr>
            <p:nvPr/>
          </p:nvSpPr>
          <p:spPr bwMode="auto">
            <a:xfrm>
              <a:off x="2799" y="1478"/>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3" y="2432"/>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5" y="2233"/>
              <a:ext cx="720"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300" y="196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28708" name="Text Box 27"/>
            <p:cNvSpPr txBox="1">
              <a:spLocks noChangeArrowheads="1"/>
            </p:cNvSpPr>
            <p:nvPr/>
          </p:nvSpPr>
          <p:spPr bwMode="auto">
            <a:xfrm>
              <a:off x="4929" y="1678"/>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829" y="4652"/>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8715"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18"/>
            <p:cNvSpPr txBox="1">
              <a:spLocks noChangeArrowheads="1"/>
            </p:cNvSpPr>
            <p:nvPr/>
          </p:nvSpPr>
          <p:spPr bwMode="auto">
            <a:xfrm>
              <a:off x="2997" y="4523"/>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28676" name="グループ化 2"/>
          <p:cNvGrpSpPr>
            <a:grpSpLocks/>
          </p:cNvGrpSpPr>
          <p:nvPr/>
        </p:nvGrpSpPr>
        <p:grpSpPr bwMode="auto">
          <a:xfrm>
            <a:off x="344488" y="1303338"/>
            <a:ext cx="2952750" cy="1273175"/>
            <a:chOff x="5495776" y="620686"/>
            <a:chExt cx="3373338" cy="1396005"/>
          </a:xfrm>
        </p:grpSpPr>
        <p:sp>
          <p:nvSpPr>
            <p:cNvPr id="148" name="角丸四角形 147"/>
            <p:cNvSpPr/>
            <p:nvPr/>
          </p:nvSpPr>
          <p:spPr>
            <a:xfrm>
              <a:off x="5495776" y="620686"/>
              <a:ext cx="3373338"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2,370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29,290</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48,153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18,863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581016" y="683350"/>
              <a:ext cx="322825" cy="127938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7" name="グループ化 78"/>
          <p:cNvGrpSpPr>
            <a:grpSpLocks/>
          </p:cNvGrpSpPr>
          <p:nvPr/>
        </p:nvGrpSpPr>
        <p:grpSpPr bwMode="auto">
          <a:xfrm>
            <a:off x="273050" y="5038725"/>
            <a:ext cx="3024188" cy="1201738"/>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3,140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63,365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63,487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必要面積を概ね充足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873" y="1342506"/>
              <a:ext cx="311016" cy="135014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8" name="グループ化 81"/>
          <p:cNvGrpSpPr>
            <a:grpSpLocks/>
          </p:cNvGrpSpPr>
          <p:nvPr/>
        </p:nvGrpSpPr>
        <p:grpSpPr bwMode="auto">
          <a:xfrm>
            <a:off x="6537325" y="1127125"/>
            <a:ext cx="3095625" cy="1358900"/>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3,040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83,754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60,768</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408" y="29198"/>
              <a:ext cx="358006" cy="117563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9" name="グループ化 7"/>
          <p:cNvGrpSpPr>
            <a:grpSpLocks/>
          </p:cNvGrpSpPr>
          <p:nvPr/>
        </p:nvGrpSpPr>
        <p:grpSpPr bwMode="auto">
          <a:xfrm>
            <a:off x="6630988" y="4175125"/>
            <a:ext cx="3001962" cy="1366838"/>
            <a:chOff x="6249392" y="4293419"/>
            <a:chExt cx="2715096" cy="1368077"/>
          </a:xfrm>
        </p:grpSpPr>
        <p:grpSp>
          <p:nvGrpSpPr>
            <p:cNvPr id="28691"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287" y="680438"/>
                <a:ext cx="380238" cy="87958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2,610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40,597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52,999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12,402</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25489" y="4369688"/>
              <a:ext cx="304389" cy="123301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8680" name="Text Box 4"/>
          <p:cNvSpPr txBox="1">
            <a:spLocks noChangeArrowheads="1"/>
          </p:cNvSpPr>
          <p:nvPr/>
        </p:nvSpPr>
        <p:spPr bwMode="auto">
          <a:xfrm>
            <a:off x="3298825" y="31146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cxnSp>
        <p:nvCxnSpPr>
          <p:cNvPr id="209" name="直線コネクタ 208"/>
          <p:cNvCxnSpPr>
            <a:stCxn id="148" idx="2"/>
            <a:endCxn id="28680" idx="1"/>
          </p:cNvCxnSpPr>
          <p:nvPr/>
        </p:nvCxnSpPr>
        <p:spPr>
          <a:xfrm>
            <a:off x="1820863" y="2576513"/>
            <a:ext cx="1477962" cy="71596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2" name="Text Box 4"/>
          <p:cNvSpPr txBox="1">
            <a:spLocks noChangeArrowheads="1"/>
          </p:cNvSpPr>
          <p:nvPr/>
        </p:nvSpPr>
        <p:spPr bwMode="auto">
          <a:xfrm>
            <a:off x="5173663" y="2611438"/>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cxnSp>
        <p:nvCxnSpPr>
          <p:cNvPr id="212" name="直線コネクタ 211"/>
          <p:cNvCxnSpPr>
            <a:stCxn id="202" idx="1"/>
            <a:endCxn id="28682" idx="3"/>
          </p:cNvCxnSpPr>
          <p:nvPr/>
        </p:nvCxnSpPr>
        <p:spPr>
          <a:xfrm flipH="1">
            <a:off x="5891213" y="1806575"/>
            <a:ext cx="646112" cy="9826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4" name="Text Box 4"/>
          <p:cNvSpPr txBox="1">
            <a:spLocks noChangeArrowheads="1"/>
          </p:cNvSpPr>
          <p:nvPr/>
        </p:nvSpPr>
        <p:spPr bwMode="auto">
          <a:xfrm>
            <a:off x="3657600" y="46990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第三区</a:t>
            </a:r>
          </a:p>
        </p:txBody>
      </p:sp>
      <p:cxnSp>
        <p:nvCxnSpPr>
          <p:cNvPr id="220" name="直線コネクタ 219"/>
          <p:cNvCxnSpPr>
            <a:stCxn id="199" idx="3"/>
            <a:endCxn id="28684" idx="2"/>
          </p:cNvCxnSpPr>
          <p:nvPr/>
        </p:nvCxnSpPr>
        <p:spPr>
          <a:xfrm flipV="1">
            <a:off x="3297238" y="5053013"/>
            <a:ext cx="719137" cy="5857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6" name="Text Box 4"/>
          <p:cNvSpPr txBox="1">
            <a:spLocks noChangeArrowheads="1"/>
          </p:cNvSpPr>
          <p:nvPr/>
        </p:nvSpPr>
        <p:spPr bwMode="auto">
          <a:xfrm>
            <a:off x="5384800" y="46990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cxnSp>
        <p:nvCxnSpPr>
          <p:cNvPr id="223" name="直線コネクタ 222"/>
          <p:cNvCxnSpPr>
            <a:stCxn id="28686" idx="3"/>
            <a:endCxn id="206" idx="1"/>
          </p:cNvCxnSpPr>
          <p:nvPr/>
        </p:nvCxnSpPr>
        <p:spPr>
          <a:xfrm flipV="1">
            <a:off x="6102350" y="4859338"/>
            <a:ext cx="528638" cy="1746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0"/>
            <a:ext cx="9906000" cy="43338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chemeClr val="tx1"/>
                </a:solidFill>
                <a:latin typeface="Meiryo UI" pitchFamily="50" charset="-128"/>
                <a:ea typeface="Meiryo UI" pitchFamily="50" charset="-128"/>
                <a:cs typeface="Meiryo UI" pitchFamily="50" charset="-128"/>
              </a:rPr>
              <a:t>３　積算内訳（各特別区の執務室面積） 　</a:t>
            </a:r>
            <a:r>
              <a:rPr lang="ja-JP" altLang="en-US" sz="2000" b="1" dirty="0">
                <a:solidFill>
                  <a:schemeClr val="tx1"/>
                </a:solidFill>
                <a:latin typeface="ＭＳ Ｐゴシック" charset="-128"/>
                <a:ea typeface="Meiryo UI" pitchFamily="50" charset="-128"/>
                <a:cs typeface="Meiryo UI" pitchFamily="50" charset="-128"/>
              </a:rPr>
              <a:t>＜試案Ｂ（４区Ｂ案）＞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689" name="正方形/長方形 27"/>
          <p:cNvSpPr>
            <a:spLocks noChangeArrowheads="1"/>
          </p:cNvSpPr>
          <p:nvPr/>
        </p:nvSpPr>
        <p:spPr bwMode="auto">
          <a:xfrm>
            <a:off x="8788400" y="3175"/>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１２</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8" name="角丸四角形 77"/>
          <p:cNvSpPr/>
          <p:nvPr/>
        </p:nvSpPr>
        <p:spPr>
          <a:xfrm>
            <a:off x="3208338" y="509588"/>
            <a:ext cx="6319837" cy="330200"/>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22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対象職員数は、組織体制（案）をもとに新たに執務室の確保が必要となる職員数を試算</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69888" y="6369050"/>
            <a:ext cx="2663825"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32</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34</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nvGraphicFramePr>
        <p:xfrm>
          <a:off x="431800" y="1035050"/>
          <a:ext cx="9186862" cy="5500687"/>
        </p:xfrm>
        <a:graphic>
          <a:graphicData uri="http://schemas.openxmlformats.org/drawingml/2006/table">
            <a:tbl>
              <a:tblPr/>
              <a:tblGrid>
                <a:gridCol w="359991"/>
                <a:gridCol w="1496985"/>
                <a:gridCol w="3657743"/>
                <a:gridCol w="3672143"/>
              </a:tblGrid>
              <a:tr h="447214">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23" marR="99023"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23" marR="99023"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168380">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23" marR="99023" marT="45681" marB="4568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23" marR="99023" marT="45678" marB="4567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169.7</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ct val="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94.7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67.5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75.0</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ct val="200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195.7</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71" marR="77971" marT="71982" marB="71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409446">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庁舎整備経費（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23" marR="99023"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建設案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■新庁舎建設経費</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（用地費・設計費含む）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340</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461</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23" marR="99023"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賃借案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3" marR="99023"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074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23" marR="99023"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12,280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11,690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590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400" b="1"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12,280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203</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百万円</a:t>
                      </a:r>
                      <a:endPar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・パソコン等移設単価（大阪市の単価）：</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×12,280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270</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百万円</a:t>
                      </a:r>
                    </a:p>
                  </a:txBody>
                  <a:tcPr marL="99023" marR="99023"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79490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一時保護所建設経費</a:t>
                      </a:r>
                    </a:p>
                  </a:txBody>
                  <a:tcPr marL="99023" marR="99023"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■３か所新たに建設　　第二区：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518</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百万円、第三区：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518</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百万円、第四区：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407</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　 　    </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第二区及び第三区（定員：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1,050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第四区　　　　　　　 （定員：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23" marR="99023"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＜試案Ｃ（６区Ｃ案）＞</a:t>
            </a:r>
            <a:endParaRPr lang="ja-JP" altLang="en-US" sz="2000" b="1" dirty="0">
              <a:solidFill>
                <a:srgbClr val="000000"/>
              </a:solidFill>
              <a:latin typeface="Meiryo UI" pitchFamily="50" charset="-128"/>
              <a:ea typeface="Meiryo UI" pitchFamily="50" charset="-128"/>
              <a:cs typeface="Meiryo UI" pitchFamily="50" charset="-128"/>
            </a:endParaRPr>
          </a:p>
        </p:txBody>
      </p:sp>
      <p:sp>
        <p:nvSpPr>
          <p:cNvPr id="29725" name="正方形/長方形 12"/>
          <p:cNvSpPr>
            <a:spLocks noChangeArrowheads="1"/>
          </p:cNvSpPr>
          <p:nvPr/>
        </p:nvSpPr>
        <p:spPr bwMode="auto">
          <a:xfrm>
            <a:off x="8861425" y="65976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１３</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3800475" y="6080125"/>
            <a:ext cx="3454400" cy="360363"/>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4763" y="-1588"/>
            <a:ext cx="9906000" cy="4651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＜試案Ｃ（６区Ｃ案）＞</a:t>
            </a:r>
            <a:endParaRPr lang="ja-JP" altLang="en-US" sz="1400" b="1" dirty="0">
              <a:solidFill>
                <a:srgbClr val="000000"/>
              </a:solidFill>
              <a:latin typeface="ＭＳ Ｐゴシック" charset="-128"/>
              <a:ea typeface="Meiryo UI"/>
              <a:cs typeface="Meiryo UI"/>
            </a:endParaRPr>
          </a:p>
        </p:txBody>
      </p:sp>
      <p:graphicFrame>
        <p:nvGraphicFramePr>
          <p:cNvPr id="10" name="Group 20"/>
          <p:cNvGraphicFramePr>
            <a:graphicFrameLocks noGrp="1"/>
          </p:cNvGraphicFramePr>
          <p:nvPr/>
        </p:nvGraphicFramePr>
        <p:xfrm>
          <a:off x="779463" y="865188"/>
          <a:ext cx="8350250" cy="5659437"/>
        </p:xfrm>
        <a:graphic>
          <a:graphicData uri="http://schemas.openxmlformats.org/drawingml/2006/table">
            <a:tbl>
              <a:tblPr/>
              <a:tblGrid>
                <a:gridCol w="359994"/>
                <a:gridCol w="1221202"/>
                <a:gridCol w="6769054"/>
              </a:tblGrid>
              <a:tr h="352491">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57" marR="99057"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57" marR="99057"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r>
              <a:tr h="5306946">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57" marR="99057" marT="45700" marB="4570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57" marR="99057"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a:t>
                      </a:r>
                      <a:r>
                        <a:rPr kumimoji="1" lang="ja-JP" altLang="en-US" sz="1200" b="1"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200" b="0" i="0" u="sng"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区設置枚数）</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張替え費用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200" b="0"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○著名地点標識取替え（材料費・施工費等）</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５百万円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○道路案内標識取替え（材料費・施工費等）</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○市町村標識取替え（材料費・施工費等）</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ja-JP" altLang="en-US" sz="1200" b="1"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印刷費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112</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ja-JP" altLang="en-US" sz="1000" b="0" i="0" u="sng" strike="noStrike" cap="none" normalizeH="0" baseline="0" dirty="0" smtClean="0">
                        <a:ln>
                          <a:noFill/>
                        </a:ln>
                        <a:solidFill>
                          <a:srgbClr val="000000"/>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ＭＳ Ｐゴシック"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150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rgbClr val="000000"/>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120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120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　　　　　　　　</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10.4</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7" marR="99057"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正方形/長方形 8"/>
          <p:cNvSpPr/>
          <p:nvPr/>
        </p:nvSpPr>
        <p:spPr>
          <a:xfrm>
            <a:off x="0" y="762000"/>
            <a:ext cx="4524375"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30737" name="テキスト ボックス 11"/>
          <p:cNvSpPr txBox="1">
            <a:spLocks noChangeArrowheads="1"/>
          </p:cNvSpPr>
          <p:nvPr/>
        </p:nvSpPr>
        <p:spPr bwMode="auto">
          <a:xfrm>
            <a:off x="68263" y="474663"/>
            <a:ext cx="56530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738" name="正方形/長方形 27"/>
          <p:cNvSpPr>
            <a:spLocks noChangeArrowheads="1"/>
          </p:cNvSpPr>
          <p:nvPr/>
        </p:nvSpPr>
        <p:spPr bwMode="auto">
          <a:xfrm>
            <a:off x="8788400" y="3175"/>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１４</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38163" y="6249988"/>
            <a:ext cx="2755900" cy="396875"/>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33</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35</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nvGraphicFramePr>
        <p:xfrm>
          <a:off x="611188" y="693738"/>
          <a:ext cx="8751886" cy="5680076"/>
        </p:xfrm>
        <a:graphic>
          <a:graphicData uri="http://schemas.openxmlformats.org/drawingml/2006/table">
            <a:tbl>
              <a:tblPr/>
              <a:tblGrid>
                <a:gridCol w="359977"/>
                <a:gridCol w="1655315"/>
                <a:gridCol w="3368297"/>
                <a:gridCol w="3368297"/>
              </a:tblGrid>
              <a:tr h="431789">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32" marR="99032"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32" marR="99032"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436928">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32" marR="99032" marT="45686" marB="45686"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システム運用経費</a:t>
                      </a:r>
                    </a:p>
                  </a:txBody>
                  <a:tcPr marL="99032" marR="99032" marT="45685" marB="456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(58.9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16.9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10.7</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38.6</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7978" marR="77978" marT="53994" marB="539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576247">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６区</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7978" marR="77978" marT="53994" marB="539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19138">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新庁舎維持管理等経費（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32" marR="9903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2" marR="99032"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2" marR="99032"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597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必要となる経費</a:t>
                      </a:r>
                    </a:p>
                  </a:txBody>
                  <a:tcPr marL="99032" marR="990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1.1</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32" marR="990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31770" name="正方形/長方形 12"/>
          <p:cNvSpPr>
            <a:spLocks noChangeArrowheads="1"/>
          </p:cNvSpPr>
          <p:nvPr/>
        </p:nvSpPr>
        <p:spPr bwMode="auto">
          <a:xfrm>
            <a:off x="8861425" y="6596063"/>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１５</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4775" y="260350"/>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角丸四角形 93"/>
          <p:cNvSpPr/>
          <p:nvPr/>
        </p:nvSpPr>
        <p:spPr>
          <a:xfrm>
            <a:off x="2576513" y="6310313"/>
            <a:ext cx="7261225" cy="330200"/>
          </a:xfrm>
          <a:prstGeom prst="roundRect">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lnSpc>
                <a:spcPts val="2200"/>
              </a:lnSpc>
              <a:defRPr/>
            </a:pP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第二区、第三区、第四区及び第六区は不足執務室面積について、庁舎を建設または民間ビルを賃借</a:t>
            </a:r>
          </a:p>
        </p:txBody>
      </p:sp>
      <p:sp>
        <p:nvSpPr>
          <p:cNvPr id="32771" name="Text Box 4"/>
          <p:cNvSpPr txBox="1">
            <a:spLocks noChangeArrowheads="1"/>
          </p:cNvSpPr>
          <p:nvPr/>
        </p:nvSpPr>
        <p:spPr bwMode="auto">
          <a:xfrm>
            <a:off x="3298825" y="2995613"/>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sp>
        <p:nvSpPr>
          <p:cNvPr id="32772" name="Text Box 4"/>
          <p:cNvSpPr txBox="1">
            <a:spLocks noChangeArrowheads="1"/>
          </p:cNvSpPr>
          <p:nvPr/>
        </p:nvSpPr>
        <p:spPr bwMode="auto">
          <a:xfrm>
            <a:off x="5173663" y="24923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sp>
        <p:nvSpPr>
          <p:cNvPr id="32773" name="Text Box 4"/>
          <p:cNvSpPr txBox="1">
            <a:spLocks noChangeArrowheads="1"/>
          </p:cNvSpPr>
          <p:nvPr/>
        </p:nvSpPr>
        <p:spPr bwMode="auto">
          <a:xfrm>
            <a:off x="5384800" y="458152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grpSp>
        <p:nvGrpSpPr>
          <p:cNvPr id="32774" name="Group 9"/>
          <p:cNvGrpSpPr>
            <a:grpSpLocks/>
          </p:cNvGrpSpPr>
          <p:nvPr/>
        </p:nvGrpSpPr>
        <p:grpSpPr bwMode="auto">
          <a:xfrm>
            <a:off x="2378075" y="1023938"/>
            <a:ext cx="4751388" cy="5307012"/>
            <a:chOff x="1" y="110"/>
            <a:chExt cx="6840" cy="6368"/>
          </a:xfrm>
        </p:grpSpPr>
        <p:grpSp>
          <p:nvGrpSpPr>
            <p:cNvPr id="32812" name="Group 34"/>
            <p:cNvGrpSpPr>
              <a:grpSpLocks/>
            </p:cNvGrpSpPr>
            <p:nvPr/>
          </p:nvGrpSpPr>
          <p:grpSpPr bwMode="auto">
            <a:xfrm>
              <a:off x="1" y="110"/>
              <a:ext cx="6840" cy="6368"/>
              <a:chOff x="0" y="140"/>
              <a:chExt cx="7786" cy="7931"/>
            </a:xfrm>
          </p:grpSpPr>
          <p:sp>
            <p:nvSpPr>
              <p:cNvPr id="32837"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2838"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2839" name="Freeform 56"/>
              <p:cNvSpPr>
                <a:spLocks/>
              </p:cNvSpPr>
              <p:nvPr/>
            </p:nvSpPr>
            <p:spPr bwMode="auto">
              <a:xfrm>
                <a:off x="1263" y="4014"/>
                <a:ext cx="1970" cy="1547"/>
              </a:xfrm>
              <a:custGeom>
                <a:avLst/>
                <a:gdLst>
                  <a:gd name="T0" fmla="*/ 1795 w 1972"/>
                  <a:gd name="T1" fmla="*/ 482 h 1546"/>
                  <a:gd name="T2" fmla="*/ 1795 w 1972"/>
                  <a:gd name="T3" fmla="*/ 482 h 1546"/>
                  <a:gd name="T4" fmla="*/ 1738 w 1972"/>
                  <a:gd name="T5" fmla="*/ 511 h 1546"/>
                  <a:gd name="T6" fmla="*/ 1682 w 1972"/>
                  <a:gd name="T7" fmla="*/ 553 h 1546"/>
                  <a:gd name="T8" fmla="*/ 1639 w 1972"/>
                  <a:gd name="T9" fmla="*/ 610 h 1546"/>
                  <a:gd name="T10" fmla="*/ 1611 w 1972"/>
                  <a:gd name="T11" fmla="*/ 639 h 1546"/>
                  <a:gd name="T12" fmla="*/ 1540 w 1972"/>
                  <a:gd name="T13" fmla="*/ 709 h 1546"/>
                  <a:gd name="T14" fmla="*/ 1526 w 1972"/>
                  <a:gd name="T15" fmla="*/ 724 h 1546"/>
                  <a:gd name="T16" fmla="*/ 1497 w 1972"/>
                  <a:gd name="T17" fmla="*/ 766 h 1546"/>
                  <a:gd name="T18" fmla="*/ 1459 w 1972"/>
                  <a:gd name="T19" fmla="*/ 918 h 1546"/>
                  <a:gd name="T20" fmla="*/ 1445 w 1972"/>
                  <a:gd name="T21" fmla="*/ 975 h 1546"/>
                  <a:gd name="T22" fmla="*/ 1408 w 1972"/>
                  <a:gd name="T23" fmla="*/ 1060 h 1546"/>
                  <a:gd name="T24" fmla="*/ 1366 w 1972"/>
                  <a:gd name="T25" fmla="*/ 1131 h 1546"/>
                  <a:gd name="T26" fmla="*/ 1337 w 1972"/>
                  <a:gd name="T27" fmla="*/ 1188 h 1546"/>
                  <a:gd name="T28" fmla="*/ 1281 w 1972"/>
                  <a:gd name="T29" fmla="*/ 1287 h 1546"/>
                  <a:gd name="T30" fmla="*/ 1068 w 1972"/>
                  <a:gd name="T31" fmla="*/ 1443 h 1546"/>
                  <a:gd name="T32" fmla="*/ 657 w 1972"/>
                  <a:gd name="T33" fmla="*/ 1613 h 1546"/>
                  <a:gd name="T34" fmla="*/ 529 w 1972"/>
                  <a:gd name="T35" fmla="*/ 1557 h 1546"/>
                  <a:gd name="T36" fmla="*/ 298 w 1972"/>
                  <a:gd name="T37" fmla="*/ 1443 h 1546"/>
                  <a:gd name="T38" fmla="*/ 99 w 1972"/>
                  <a:gd name="T39" fmla="*/ 1344 h 1546"/>
                  <a:gd name="T40" fmla="*/ 185 w 1972"/>
                  <a:gd name="T41" fmla="*/ 1032 h 1546"/>
                  <a:gd name="T42" fmla="*/ 326 w 1972"/>
                  <a:gd name="T43" fmla="*/ 932 h 1546"/>
                  <a:gd name="T44" fmla="*/ 369 w 1972"/>
                  <a:gd name="T45" fmla="*/ 904 h 1546"/>
                  <a:gd name="T46" fmla="*/ 411 w 1972"/>
                  <a:gd name="T47" fmla="*/ 876 h 1546"/>
                  <a:gd name="T48" fmla="*/ 440 w 1972"/>
                  <a:gd name="T49" fmla="*/ 862 h 1546"/>
                  <a:gd name="T50" fmla="*/ 440 w 1972"/>
                  <a:gd name="T51" fmla="*/ 862 h 1546"/>
                  <a:gd name="T52" fmla="*/ 482 w 1972"/>
                  <a:gd name="T53" fmla="*/ 766 h 1546"/>
                  <a:gd name="T54" fmla="*/ 493 w 1972"/>
                  <a:gd name="T55" fmla="*/ 738 h 1546"/>
                  <a:gd name="T56" fmla="*/ 500 w 1972"/>
                  <a:gd name="T57" fmla="*/ 724 h 1546"/>
                  <a:gd name="T58" fmla="*/ 557 w 1972"/>
                  <a:gd name="T59" fmla="*/ 695 h 1546"/>
                  <a:gd name="T60" fmla="*/ 571 w 1972"/>
                  <a:gd name="T61" fmla="*/ 695 h 1546"/>
                  <a:gd name="T62" fmla="*/ 614 w 1972"/>
                  <a:gd name="T63" fmla="*/ 681 h 1546"/>
                  <a:gd name="T64" fmla="*/ 628 w 1972"/>
                  <a:gd name="T65" fmla="*/ 681 h 1546"/>
                  <a:gd name="T66" fmla="*/ 642 w 1972"/>
                  <a:gd name="T67" fmla="*/ 667 h 1546"/>
                  <a:gd name="T68" fmla="*/ 657 w 1972"/>
                  <a:gd name="T69" fmla="*/ 639 h 1546"/>
                  <a:gd name="T70" fmla="*/ 699 w 1972"/>
                  <a:gd name="T71" fmla="*/ 582 h 1546"/>
                  <a:gd name="T72" fmla="*/ 813 w 1972"/>
                  <a:gd name="T73" fmla="*/ 369 h 1546"/>
                  <a:gd name="T74" fmla="*/ 855 w 1972"/>
                  <a:gd name="T75" fmla="*/ 298 h 1546"/>
                  <a:gd name="T76" fmla="*/ 883 w 1972"/>
                  <a:gd name="T77" fmla="*/ 284 h 1546"/>
                  <a:gd name="T78" fmla="*/ 912 w 1972"/>
                  <a:gd name="T79" fmla="*/ 256 h 1546"/>
                  <a:gd name="T80" fmla="*/ 1039 w 1972"/>
                  <a:gd name="T81" fmla="*/ 170 h 1546"/>
                  <a:gd name="T82" fmla="*/ 1110 w 1972"/>
                  <a:gd name="T83" fmla="*/ 114 h 1546"/>
                  <a:gd name="T84" fmla="*/ 1238 w 1972"/>
                  <a:gd name="T85" fmla="*/ 85 h 1546"/>
                  <a:gd name="T86" fmla="*/ 1281 w 1972"/>
                  <a:gd name="T87" fmla="*/ 71 h 1546"/>
                  <a:gd name="T88" fmla="*/ 1424 w 1972"/>
                  <a:gd name="T89" fmla="*/ 14 h 1546"/>
                  <a:gd name="T90" fmla="*/ 1431 w 1972"/>
                  <a:gd name="T91" fmla="*/ 14 h 1546"/>
                  <a:gd name="T92" fmla="*/ 1438 w 1972"/>
                  <a:gd name="T93" fmla="*/ 57 h 1546"/>
                  <a:gd name="T94" fmla="*/ 1474 w 1972"/>
                  <a:gd name="T95" fmla="*/ 128 h 1546"/>
                  <a:gd name="T96" fmla="*/ 1611 w 1972"/>
                  <a:gd name="T97" fmla="*/ 256 h 1546"/>
                  <a:gd name="T98" fmla="*/ 1667 w 1972"/>
                  <a:gd name="T99" fmla="*/ 326 h 1546"/>
                  <a:gd name="T100" fmla="*/ 1738 w 1972"/>
                  <a:gd name="T101" fmla="*/ 383 h 1546"/>
                  <a:gd name="T102" fmla="*/ 1752 w 1972"/>
                  <a:gd name="T103" fmla="*/ 397 h 1546"/>
                  <a:gd name="T104" fmla="*/ 1795 w 1972"/>
                  <a:gd name="T105" fmla="*/ 426 h 1546"/>
                  <a:gd name="T106" fmla="*/ 1795 w 1972"/>
                  <a:gd name="T107" fmla="*/ 440 h 1546"/>
                  <a:gd name="T108" fmla="*/ 1809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2840" name="Freeform 55"/>
              <p:cNvSpPr>
                <a:spLocks/>
              </p:cNvSpPr>
              <p:nvPr/>
            </p:nvSpPr>
            <p:spPr bwMode="auto">
              <a:xfrm>
                <a:off x="0" y="3036"/>
                <a:ext cx="3147" cy="2595"/>
              </a:xfrm>
              <a:custGeom>
                <a:avLst/>
                <a:gdLst>
                  <a:gd name="T0" fmla="*/ 2940 w 3148"/>
                  <a:gd name="T1" fmla="*/ 639 h 2596"/>
                  <a:gd name="T2" fmla="*/ 2954 w 3148"/>
                  <a:gd name="T3" fmla="*/ 653 h 2596"/>
                  <a:gd name="T4" fmla="*/ 2954 w 3148"/>
                  <a:gd name="T5" fmla="*/ 653 h 2596"/>
                  <a:gd name="T6" fmla="*/ 2968 w 3148"/>
                  <a:gd name="T7" fmla="*/ 667 h 2596"/>
                  <a:gd name="T8" fmla="*/ 2996 w 3148"/>
                  <a:gd name="T9" fmla="*/ 710 h 2596"/>
                  <a:gd name="T10" fmla="*/ 3053 w 3148"/>
                  <a:gd name="T11" fmla="*/ 809 h 2596"/>
                  <a:gd name="T12" fmla="*/ 3081 w 3148"/>
                  <a:gd name="T13" fmla="*/ 852 h 2596"/>
                  <a:gd name="T14" fmla="*/ 2925 w 3148"/>
                  <a:gd name="T15" fmla="*/ 894 h 2596"/>
                  <a:gd name="T16" fmla="*/ 2769 w 3148"/>
                  <a:gd name="T17" fmla="*/ 965 h 2596"/>
                  <a:gd name="T18" fmla="*/ 2557 w 3148"/>
                  <a:gd name="T19" fmla="*/ 1036 h 2596"/>
                  <a:gd name="T20" fmla="*/ 2429 w 3148"/>
                  <a:gd name="T21" fmla="*/ 1079 h 2596"/>
                  <a:gd name="T22" fmla="*/ 2287 w 3148"/>
                  <a:gd name="T23" fmla="*/ 1164 h 2596"/>
                  <a:gd name="T24" fmla="*/ 2145 w 3148"/>
                  <a:gd name="T25" fmla="*/ 1263 h 2596"/>
                  <a:gd name="T26" fmla="*/ 2089 w 3148"/>
                  <a:gd name="T27" fmla="*/ 1298 h 2596"/>
                  <a:gd name="T28" fmla="*/ 1933 w 3148"/>
                  <a:gd name="T29" fmla="*/ 1551 h 2596"/>
                  <a:gd name="T30" fmla="*/ 1904 w 3148"/>
                  <a:gd name="T31" fmla="*/ 1579 h 2596"/>
                  <a:gd name="T32" fmla="*/ 1876 w 3148"/>
                  <a:gd name="T33" fmla="*/ 1593 h 2596"/>
                  <a:gd name="T34" fmla="*/ 1819 w 3148"/>
                  <a:gd name="T35" fmla="*/ 1607 h 2596"/>
                  <a:gd name="T36" fmla="*/ 1748 w 3148"/>
                  <a:gd name="T37" fmla="*/ 1650 h 2596"/>
                  <a:gd name="T38" fmla="*/ 1677 w 3148"/>
                  <a:gd name="T39" fmla="*/ 1692 h 2596"/>
                  <a:gd name="T40" fmla="*/ 1635 w 3148"/>
                  <a:gd name="T41" fmla="*/ 1707 h 2596"/>
                  <a:gd name="T42" fmla="*/ 1578 w 3148"/>
                  <a:gd name="T43" fmla="*/ 1735 h 2596"/>
                  <a:gd name="T44" fmla="*/ 1475 w 3148"/>
                  <a:gd name="T45" fmla="*/ 1834 h 2596"/>
                  <a:gd name="T46" fmla="*/ 1120 w 3148"/>
                  <a:gd name="T47" fmla="*/ 2203 h 2596"/>
                  <a:gd name="T48" fmla="*/ 369 w 3148"/>
                  <a:gd name="T49" fmla="*/ 2487 h 2596"/>
                  <a:gd name="T50" fmla="*/ 397 w 3148"/>
                  <a:gd name="T51" fmla="*/ 2316 h 2596"/>
                  <a:gd name="T52" fmla="*/ 681 w 3148"/>
                  <a:gd name="T53" fmla="*/ 1919 h 2596"/>
                  <a:gd name="T54" fmla="*/ 411 w 3148"/>
                  <a:gd name="T55" fmla="*/ 1678 h 2596"/>
                  <a:gd name="T56" fmla="*/ 596 w 3148"/>
                  <a:gd name="T57" fmla="*/ 1107 h 2596"/>
                  <a:gd name="T58" fmla="*/ 993 w 3148"/>
                  <a:gd name="T59" fmla="*/ 823 h 2596"/>
                  <a:gd name="T60" fmla="*/ 1574 w 3148"/>
                  <a:gd name="T61" fmla="*/ 625 h 2596"/>
                  <a:gd name="T62" fmla="*/ 1621 w 3148"/>
                  <a:gd name="T63" fmla="*/ 582 h 2596"/>
                  <a:gd name="T64" fmla="*/ 1720 w 3148"/>
                  <a:gd name="T65" fmla="*/ 540 h 2596"/>
                  <a:gd name="T66" fmla="*/ 1848 w 3148"/>
                  <a:gd name="T67" fmla="*/ 483 h 2596"/>
                  <a:gd name="T68" fmla="*/ 1961 w 3148"/>
                  <a:gd name="T69" fmla="*/ 426 h 2596"/>
                  <a:gd name="T70" fmla="*/ 2202 w 3148"/>
                  <a:gd name="T71" fmla="*/ 298 h 2596"/>
                  <a:gd name="T72" fmla="*/ 2372 w 3148"/>
                  <a:gd name="T73" fmla="*/ 199 h 2596"/>
                  <a:gd name="T74" fmla="*/ 2500 w 3148"/>
                  <a:gd name="T75" fmla="*/ 142 h 2596"/>
                  <a:gd name="T76" fmla="*/ 2656 w 3148"/>
                  <a:gd name="T77" fmla="*/ 43 h 2596"/>
                  <a:gd name="T78" fmla="*/ 2713 w 3148"/>
                  <a:gd name="T79" fmla="*/ 15 h 2596"/>
                  <a:gd name="T80" fmla="*/ 2798 w 3148"/>
                  <a:gd name="T81" fmla="*/ 128 h 2596"/>
                  <a:gd name="T82" fmla="*/ 2798 w 3148"/>
                  <a:gd name="T83" fmla="*/ 142 h 2596"/>
                  <a:gd name="T84" fmla="*/ 2755 w 3148"/>
                  <a:gd name="T85" fmla="*/ 171 h 2596"/>
                  <a:gd name="T86" fmla="*/ 2741 w 3148"/>
                  <a:gd name="T87" fmla="*/ 185 h 2596"/>
                  <a:gd name="T88" fmla="*/ 2755 w 3148"/>
                  <a:gd name="T89" fmla="*/ 242 h 2596"/>
                  <a:gd name="T90" fmla="*/ 2784 w 3148"/>
                  <a:gd name="T91" fmla="*/ 298 h 2596"/>
                  <a:gd name="T92" fmla="*/ 2784 w 3148"/>
                  <a:gd name="T93" fmla="*/ 341 h 2596"/>
                  <a:gd name="T94" fmla="*/ 2769 w 3148"/>
                  <a:gd name="T95" fmla="*/ 412 h 2596"/>
                  <a:gd name="T96" fmla="*/ 2727 w 3148"/>
                  <a:gd name="T97" fmla="*/ 525 h 2596"/>
                  <a:gd name="T98" fmla="*/ 2727 w 3148"/>
                  <a:gd name="T99" fmla="*/ 540 h 2596"/>
                  <a:gd name="T100" fmla="*/ 2727 w 3148"/>
                  <a:gd name="T101" fmla="*/ 554 h 2596"/>
                  <a:gd name="T102" fmla="*/ 2798 w 3148"/>
                  <a:gd name="T103" fmla="*/ 568 h 2596"/>
                  <a:gd name="T104" fmla="*/ 2840 w 3148"/>
                  <a:gd name="T105" fmla="*/ 582 h 2596"/>
                  <a:gd name="T106" fmla="*/ 2883 w 3148"/>
                  <a:gd name="T107" fmla="*/ 582 h 2596"/>
                  <a:gd name="T108" fmla="*/ 2925 w 3148"/>
                  <a:gd name="T109" fmla="*/ 610 h 2596"/>
                  <a:gd name="T110" fmla="*/ 2940 w 3148"/>
                  <a:gd name="T111" fmla="*/ 625 h 2596"/>
                  <a:gd name="T112" fmla="*/ 2940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2841"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842"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843"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0 h 1631"/>
                  <a:gd name="T12" fmla="*/ 936 w 1206"/>
                  <a:gd name="T13" fmla="*/ 16 h 1631"/>
                  <a:gd name="T14" fmla="*/ 908 w 1206"/>
                  <a:gd name="T15" fmla="*/ 21 h 1631"/>
                  <a:gd name="T16" fmla="*/ 993 w 1206"/>
                  <a:gd name="T17" fmla="*/ 22 h 1631"/>
                  <a:gd name="T18" fmla="*/ 1107 w 1206"/>
                  <a:gd name="T19" fmla="*/ 22 h 1631"/>
                  <a:gd name="T20" fmla="*/ 1135 w 1206"/>
                  <a:gd name="T21" fmla="*/ 22 h 1631"/>
                  <a:gd name="T22" fmla="*/ 1178 w 1206"/>
                  <a:gd name="T23" fmla="*/ 22 h 1631"/>
                  <a:gd name="T24" fmla="*/ 1149 w 1206"/>
                  <a:gd name="T25" fmla="*/ 22 h 1631"/>
                  <a:gd name="T26" fmla="*/ 1149 w 1206"/>
                  <a:gd name="T27" fmla="*/ 22 h 1631"/>
                  <a:gd name="T28" fmla="*/ 1206 w 1206"/>
                  <a:gd name="T29" fmla="*/ 22 h 1631"/>
                  <a:gd name="T30" fmla="*/ 1178 w 1206"/>
                  <a:gd name="T31" fmla="*/ 22 h 1631"/>
                  <a:gd name="T32" fmla="*/ 1149 w 1206"/>
                  <a:gd name="T33" fmla="*/ 22 h 1631"/>
                  <a:gd name="T34" fmla="*/ 1121 w 1206"/>
                  <a:gd name="T35" fmla="*/ 23 h 1631"/>
                  <a:gd name="T36" fmla="*/ 1121 w 1206"/>
                  <a:gd name="T37" fmla="*/ 23 h 1631"/>
                  <a:gd name="T38" fmla="*/ 1107 w 1206"/>
                  <a:gd name="T39" fmla="*/ 23 h 1631"/>
                  <a:gd name="T40" fmla="*/ 1092 w 1206"/>
                  <a:gd name="T41" fmla="*/ 24 h 1631"/>
                  <a:gd name="T42" fmla="*/ 1107 w 1206"/>
                  <a:gd name="T43" fmla="*/ 24 h 1631"/>
                  <a:gd name="T44" fmla="*/ 1107 w 1206"/>
                  <a:gd name="T45" fmla="*/ 25 h 1631"/>
                  <a:gd name="T46" fmla="*/ 1078 w 1206"/>
                  <a:gd name="T47" fmla="*/ 25 h 1631"/>
                  <a:gd name="T48" fmla="*/ 1078 w 1206"/>
                  <a:gd name="T49" fmla="*/ 26 h 1631"/>
                  <a:gd name="T50" fmla="*/ 1036 w 1206"/>
                  <a:gd name="T51" fmla="*/ 28 h 1631"/>
                  <a:gd name="T52" fmla="*/ 837 w 1206"/>
                  <a:gd name="T53" fmla="*/ 27 h 1631"/>
                  <a:gd name="T54" fmla="*/ 738 w 1206"/>
                  <a:gd name="T55" fmla="*/ 26 h 1631"/>
                  <a:gd name="T56" fmla="*/ 681 w 1206"/>
                  <a:gd name="T57" fmla="*/ 26 h 1631"/>
                  <a:gd name="T58" fmla="*/ 624 w 1206"/>
                  <a:gd name="T59" fmla="*/ 26 h 1631"/>
                  <a:gd name="T60" fmla="*/ 582 w 1206"/>
                  <a:gd name="T61" fmla="*/ 25 h 1631"/>
                  <a:gd name="T62" fmla="*/ 454 w 1206"/>
                  <a:gd name="T63" fmla="*/ 25 h 1631"/>
                  <a:gd name="T64" fmla="*/ 241 w 1206"/>
                  <a:gd name="T65" fmla="*/ 24 h 1631"/>
                  <a:gd name="T66" fmla="*/ 227 w 1206"/>
                  <a:gd name="T67" fmla="*/ 25 h 1631"/>
                  <a:gd name="T68" fmla="*/ 213 w 1206"/>
                  <a:gd name="T69" fmla="*/ 25 h 1631"/>
                  <a:gd name="T70" fmla="*/ 114 w 1206"/>
                  <a:gd name="T71" fmla="*/ 25 h 1631"/>
                  <a:gd name="T72" fmla="*/ 0 w 1206"/>
                  <a:gd name="T73" fmla="*/ 25 h 1631"/>
                  <a:gd name="T74" fmla="*/ 15 w 1206"/>
                  <a:gd name="T75" fmla="*/ 21 h 1631"/>
                  <a:gd name="T76" fmla="*/ 29 w 1206"/>
                  <a:gd name="T77" fmla="*/ 20 h 1631"/>
                  <a:gd name="T78" fmla="*/ 43 w 1206"/>
                  <a:gd name="T79" fmla="*/ 19 h 1631"/>
                  <a:gd name="T80" fmla="*/ 57 w 1206"/>
                  <a:gd name="T81" fmla="*/ 19 h 1631"/>
                  <a:gd name="T82" fmla="*/ 57 w 1206"/>
                  <a:gd name="T83" fmla="*/ 18 h 1631"/>
                  <a:gd name="T84" fmla="*/ 29 w 1206"/>
                  <a:gd name="T85" fmla="*/ 16 h 1631"/>
                  <a:gd name="T86" fmla="*/ 15 w 1206"/>
                  <a:gd name="T87" fmla="*/ 15 h 1631"/>
                  <a:gd name="T88" fmla="*/ 57 w 1206"/>
                  <a:gd name="T89" fmla="*/ 15 h 1631"/>
                  <a:gd name="T90" fmla="*/ 85 w 1206"/>
                  <a:gd name="T91" fmla="*/ 12 h 1631"/>
                  <a:gd name="T92" fmla="*/ 100 w 1206"/>
                  <a:gd name="T93" fmla="*/ 11 h 1631"/>
                  <a:gd name="T94" fmla="*/ 114 w 1206"/>
                  <a:gd name="T95" fmla="*/ 8 h 1631"/>
                  <a:gd name="T96" fmla="*/ 100 w 1206"/>
                  <a:gd name="T97" fmla="*/ 8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a:srcRect/>
                <a:tile tx="0" ty="0" sx="100000" sy="100000" flip="none" algn="tl"/>
              </a:blipFill>
              <a:ln w="9525">
                <a:solidFill>
                  <a:srgbClr val="333333"/>
                </a:solidFill>
                <a:round/>
                <a:headEnd/>
                <a:tailEnd/>
              </a:ln>
            </p:spPr>
            <p:txBody>
              <a:bodyPr anchor="ctr" anchorCtr="1"/>
              <a:lstStyle/>
              <a:p>
                <a:endParaRPr lang="ja-JP" altLang="en-US"/>
              </a:p>
            </p:txBody>
          </p:sp>
          <p:sp>
            <p:nvSpPr>
              <p:cNvPr id="32844" name="Freeform 51"/>
              <p:cNvSpPr>
                <a:spLocks/>
              </p:cNvSpPr>
              <p:nvPr/>
            </p:nvSpPr>
            <p:spPr bwMode="auto">
              <a:xfrm>
                <a:off x="5036" y="4543"/>
                <a:ext cx="1459" cy="1445"/>
              </a:xfrm>
              <a:custGeom>
                <a:avLst/>
                <a:gdLst>
                  <a:gd name="T0" fmla="*/ 666 w 1460"/>
                  <a:gd name="T1" fmla="*/ 14 h 1447"/>
                  <a:gd name="T2" fmla="*/ 723 w 1460"/>
                  <a:gd name="T3" fmla="*/ 14 h 1447"/>
                  <a:gd name="T4" fmla="*/ 741 w 1460"/>
                  <a:gd name="T5" fmla="*/ 29 h 1447"/>
                  <a:gd name="T6" fmla="*/ 826 w 1460"/>
                  <a:gd name="T7" fmla="*/ 43 h 1447"/>
                  <a:gd name="T8" fmla="*/ 883 w 1460"/>
                  <a:gd name="T9" fmla="*/ 43 h 1447"/>
                  <a:gd name="T10" fmla="*/ 911 w 1460"/>
                  <a:gd name="T11" fmla="*/ 43 h 1447"/>
                  <a:gd name="T12" fmla="*/ 982 w 1460"/>
                  <a:gd name="T13" fmla="*/ 57 h 1447"/>
                  <a:gd name="T14" fmla="*/ 1039 w 1460"/>
                  <a:gd name="T15" fmla="*/ 57 h 1447"/>
                  <a:gd name="T16" fmla="*/ 1081 w 1460"/>
                  <a:gd name="T17" fmla="*/ 57 h 1447"/>
                  <a:gd name="T18" fmla="*/ 1138 w 1460"/>
                  <a:gd name="T19" fmla="*/ 100 h 1447"/>
                  <a:gd name="T20" fmla="*/ 1209 w 1460"/>
                  <a:gd name="T21" fmla="*/ 128 h 1447"/>
                  <a:gd name="T22" fmla="*/ 1266 w 1460"/>
                  <a:gd name="T23" fmla="*/ 128 h 1447"/>
                  <a:gd name="T24" fmla="*/ 1294 w 1460"/>
                  <a:gd name="T25" fmla="*/ 170 h 1447"/>
                  <a:gd name="T26" fmla="*/ 1280 w 1460"/>
                  <a:gd name="T27" fmla="*/ 199 h 1447"/>
                  <a:gd name="T28" fmla="*/ 1294 w 1460"/>
                  <a:gd name="T29" fmla="*/ 256 h 1447"/>
                  <a:gd name="T30" fmla="*/ 1308 w 1460"/>
                  <a:gd name="T31" fmla="*/ 284 h 1447"/>
                  <a:gd name="T32" fmla="*/ 1308 w 1460"/>
                  <a:gd name="T33" fmla="*/ 312 h 1447"/>
                  <a:gd name="T34" fmla="*/ 1323 w 1460"/>
                  <a:gd name="T35" fmla="*/ 326 h 1447"/>
                  <a:gd name="T36" fmla="*/ 1365 w 1460"/>
                  <a:gd name="T37" fmla="*/ 326 h 1447"/>
                  <a:gd name="T38" fmla="*/ 1393 w 1460"/>
                  <a:gd name="T39" fmla="*/ 355 h 1447"/>
                  <a:gd name="T40" fmla="*/ 1393 w 1460"/>
                  <a:gd name="T41" fmla="*/ 361 h 1447"/>
                  <a:gd name="T42" fmla="*/ 1351 w 1460"/>
                  <a:gd name="T43" fmla="*/ 387 h 1447"/>
                  <a:gd name="T44" fmla="*/ 1181 w 1460"/>
                  <a:gd name="T45" fmla="*/ 373 h 1447"/>
                  <a:gd name="T46" fmla="*/ 1209 w 1460"/>
                  <a:gd name="T47" fmla="*/ 430 h 1447"/>
                  <a:gd name="T48" fmla="*/ 1209 w 1460"/>
                  <a:gd name="T49" fmla="*/ 486 h 1447"/>
                  <a:gd name="T50" fmla="*/ 1308 w 1460"/>
                  <a:gd name="T51" fmla="*/ 628 h 1447"/>
                  <a:gd name="T52" fmla="*/ 1266 w 1460"/>
                  <a:gd name="T53" fmla="*/ 784 h 1447"/>
                  <a:gd name="T54" fmla="*/ 1223 w 1460"/>
                  <a:gd name="T55" fmla="*/ 926 h 1447"/>
                  <a:gd name="T56" fmla="*/ 1025 w 1460"/>
                  <a:gd name="T57" fmla="*/ 940 h 1447"/>
                  <a:gd name="T58" fmla="*/ 1025 w 1460"/>
                  <a:gd name="T59" fmla="*/ 997 h 1447"/>
                  <a:gd name="T60" fmla="*/ 982 w 1460"/>
                  <a:gd name="T61" fmla="*/ 1086 h 1447"/>
                  <a:gd name="T62" fmla="*/ 982 w 1460"/>
                  <a:gd name="T63" fmla="*/ 1143 h 1447"/>
                  <a:gd name="T64" fmla="*/ 982 w 1460"/>
                  <a:gd name="T65" fmla="*/ 1185 h 1447"/>
                  <a:gd name="T66" fmla="*/ 1025 w 1460"/>
                  <a:gd name="T67" fmla="*/ 1271 h 1447"/>
                  <a:gd name="T68" fmla="*/ 1025 w 1460"/>
                  <a:gd name="T69" fmla="*/ 1313 h 1447"/>
                  <a:gd name="T70" fmla="*/ 982 w 1460"/>
                  <a:gd name="T71" fmla="*/ 1313 h 1447"/>
                  <a:gd name="T72" fmla="*/ 883 w 1460"/>
                  <a:gd name="T73" fmla="*/ 1256 h 1447"/>
                  <a:gd name="T74" fmla="*/ 826 w 1460"/>
                  <a:gd name="T75" fmla="*/ 1185 h 1447"/>
                  <a:gd name="T76" fmla="*/ 730 w 1460"/>
                  <a:gd name="T77" fmla="*/ 1086 h 1447"/>
                  <a:gd name="T78" fmla="*/ 730 w 1460"/>
                  <a:gd name="T79" fmla="*/ 1057 h 1447"/>
                  <a:gd name="T80" fmla="*/ 730 w 1460"/>
                  <a:gd name="T81" fmla="*/ 1036 h 1447"/>
                  <a:gd name="T82" fmla="*/ 638 w 1460"/>
                  <a:gd name="T83" fmla="*/ 1021 h 1447"/>
                  <a:gd name="T84" fmla="*/ 468 w 1460"/>
                  <a:gd name="T85" fmla="*/ 997 h 1447"/>
                  <a:gd name="T86" fmla="*/ 411 w 1460"/>
                  <a:gd name="T87" fmla="*/ 1036 h 1447"/>
                  <a:gd name="T88" fmla="*/ 326 w 1460"/>
                  <a:gd name="T89" fmla="*/ 1011 h 1447"/>
                  <a:gd name="T90" fmla="*/ 212 w 1460"/>
                  <a:gd name="T91" fmla="*/ 898 h 1447"/>
                  <a:gd name="T92" fmla="*/ 42 w 1460"/>
                  <a:gd name="T93" fmla="*/ 756 h 1447"/>
                  <a:gd name="T94" fmla="*/ 28 w 1460"/>
                  <a:gd name="T95" fmla="*/ 657 h 1447"/>
                  <a:gd name="T96" fmla="*/ 42 w 1460"/>
                  <a:gd name="T97" fmla="*/ 614 h 1447"/>
                  <a:gd name="T98" fmla="*/ 71 w 1460"/>
                  <a:gd name="T99" fmla="*/ 529 h 1447"/>
                  <a:gd name="T100" fmla="*/ 85 w 1460"/>
                  <a:gd name="T101" fmla="*/ 486 h 1447"/>
                  <a:gd name="T102" fmla="*/ 85 w 1460"/>
                  <a:gd name="T103" fmla="*/ 458 h 1447"/>
                  <a:gd name="T104" fmla="*/ 99 w 1460"/>
                  <a:gd name="T105" fmla="*/ 401 h 1447"/>
                  <a:gd name="T106" fmla="*/ 113 w 1460"/>
                  <a:gd name="T107" fmla="*/ 373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2845"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846" name="Freeform 50"/>
              <p:cNvSpPr>
                <a:spLocks/>
              </p:cNvSpPr>
              <p:nvPr/>
            </p:nvSpPr>
            <p:spPr bwMode="auto">
              <a:xfrm>
                <a:off x="2796" y="3362"/>
                <a:ext cx="1304" cy="1138"/>
              </a:xfrm>
              <a:custGeom>
                <a:avLst/>
                <a:gdLst>
                  <a:gd name="T0" fmla="*/ 1290 w 1304"/>
                  <a:gd name="T1" fmla="*/ 16 h 1148"/>
                  <a:gd name="T2" fmla="*/ 1290 w 1304"/>
                  <a:gd name="T3" fmla="*/ 25 h 1148"/>
                  <a:gd name="T4" fmla="*/ 1290 w 1304"/>
                  <a:gd name="T5" fmla="*/ 57 h 1148"/>
                  <a:gd name="T6" fmla="*/ 1290 w 1304"/>
                  <a:gd name="T7" fmla="*/ 57 h 1148"/>
                  <a:gd name="T8" fmla="*/ 1290 w 1304"/>
                  <a:gd name="T9" fmla="*/ 57 h 1148"/>
                  <a:gd name="T10" fmla="*/ 1304 w 1304"/>
                  <a:gd name="T11" fmla="*/ 57 h 1148"/>
                  <a:gd name="T12" fmla="*/ 1304 w 1304"/>
                  <a:gd name="T13" fmla="*/ 72 h 1148"/>
                  <a:gd name="T14" fmla="*/ 1304 w 1304"/>
                  <a:gd name="T15" fmla="*/ 96 h 1148"/>
                  <a:gd name="T16" fmla="*/ 1304 w 1304"/>
                  <a:gd name="T17" fmla="*/ 124 h 1148"/>
                  <a:gd name="T18" fmla="*/ 1304 w 1304"/>
                  <a:gd name="T19" fmla="*/ 141 h 1148"/>
                  <a:gd name="T20" fmla="*/ 1304 w 1304"/>
                  <a:gd name="T21" fmla="*/ 154 h 1148"/>
                  <a:gd name="T22" fmla="*/ 1304 w 1304"/>
                  <a:gd name="T23" fmla="*/ 166 h 1148"/>
                  <a:gd name="T24" fmla="*/ 1304 w 1304"/>
                  <a:gd name="T25" fmla="*/ 166 h 1148"/>
                  <a:gd name="T26" fmla="*/ 1304 w 1304"/>
                  <a:gd name="T27" fmla="*/ 166 h 1148"/>
                  <a:gd name="T28" fmla="*/ 1304 w 1304"/>
                  <a:gd name="T29" fmla="*/ 169 h 1148"/>
                  <a:gd name="T30" fmla="*/ 1304 w 1304"/>
                  <a:gd name="T31" fmla="*/ 184 h 1148"/>
                  <a:gd name="T32" fmla="*/ 1304 w 1304"/>
                  <a:gd name="T33" fmla="*/ 200 h 1148"/>
                  <a:gd name="T34" fmla="*/ 1304 w 1304"/>
                  <a:gd name="T35" fmla="*/ 222 h 1148"/>
                  <a:gd name="T36" fmla="*/ 1290 w 1304"/>
                  <a:gd name="T37" fmla="*/ 247 h 1148"/>
                  <a:gd name="T38" fmla="*/ 1290 w 1304"/>
                  <a:gd name="T39" fmla="*/ 273 h 1148"/>
                  <a:gd name="T40" fmla="*/ 1290 w 1304"/>
                  <a:gd name="T41" fmla="*/ 290 h 1148"/>
                  <a:gd name="T42" fmla="*/ 1276 w 1304"/>
                  <a:gd name="T43" fmla="*/ 313 h 1148"/>
                  <a:gd name="T44" fmla="*/ 1276 w 1304"/>
                  <a:gd name="T45" fmla="*/ 332 h 1148"/>
                  <a:gd name="T46" fmla="*/ 1276 w 1304"/>
                  <a:gd name="T47" fmla="*/ 357 h 1148"/>
                  <a:gd name="T48" fmla="*/ 1262 w 1304"/>
                  <a:gd name="T49" fmla="*/ 362 h 1148"/>
                  <a:gd name="T50" fmla="*/ 1191 w 1304"/>
                  <a:gd name="T51" fmla="*/ 362 h 1148"/>
                  <a:gd name="T52" fmla="*/ 1120 w 1304"/>
                  <a:gd name="T53" fmla="*/ 357 h 1148"/>
                  <a:gd name="T54" fmla="*/ 1078 w 1304"/>
                  <a:gd name="T55" fmla="*/ 352 h 1148"/>
                  <a:gd name="T56" fmla="*/ 964 w 1304"/>
                  <a:gd name="T57" fmla="*/ 352 h 1148"/>
                  <a:gd name="T58" fmla="*/ 879 w 1304"/>
                  <a:gd name="T59" fmla="*/ 347 h 1148"/>
                  <a:gd name="T60" fmla="*/ 780 w 1304"/>
                  <a:gd name="T61" fmla="*/ 357 h 1148"/>
                  <a:gd name="T62" fmla="*/ 723 w 1304"/>
                  <a:gd name="T63" fmla="*/ 357 h 1148"/>
                  <a:gd name="T64" fmla="*/ 695 w 1304"/>
                  <a:gd name="T65" fmla="*/ 362 h 1148"/>
                  <a:gd name="T66" fmla="*/ 666 w 1304"/>
                  <a:gd name="T67" fmla="*/ 377 h 1148"/>
                  <a:gd name="T68" fmla="*/ 624 w 1304"/>
                  <a:gd name="T69" fmla="*/ 381 h 1148"/>
                  <a:gd name="T70" fmla="*/ 510 w 1304"/>
                  <a:gd name="T71" fmla="*/ 388 h 1148"/>
                  <a:gd name="T72" fmla="*/ 454 w 1304"/>
                  <a:gd name="T73" fmla="*/ 392 h 1148"/>
                  <a:gd name="T74" fmla="*/ 411 w 1304"/>
                  <a:gd name="T75" fmla="*/ 381 h 1148"/>
                  <a:gd name="T76" fmla="*/ 397 w 1304"/>
                  <a:gd name="T77" fmla="*/ 377 h 1148"/>
                  <a:gd name="T78" fmla="*/ 354 w 1304"/>
                  <a:gd name="T79" fmla="*/ 362 h 1148"/>
                  <a:gd name="T80" fmla="*/ 227 w 1304"/>
                  <a:gd name="T81" fmla="*/ 323 h 1148"/>
                  <a:gd name="T82" fmla="*/ 127 w 1304"/>
                  <a:gd name="T83" fmla="*/ 285 h 1148"/>
                  <a:gd name="T84" fmla="*/ 14 w 1304"/>
                  <a:gd name="T85" fmla="*/ 247 h 1148"/>
                  <a:gd name="T86" fmla="*/ 14 w 1304"/>
                  <a:gd name="T87" fmla="*/ 233 h 1148"/>
                  <a:gd name="T88" fmla="*/ 184 w 1304"/>
                  <a:gd name="T89" fmla="*/ 205 h 1148"/>
                  <a:gd name="T90" fmla="*/ 326 w 1304"/>
                  <a:gd name="T91" fmla="*/ 184 h 1148"/>
                  <a:gd name="T92" fmla="*/ 383 w 1304"/>
                  <a:gd name="T93" fmla="*/ 184 h 1148"/>
                  <a:gd name="T94" fmla="*/ 510 w 1304"/>
                  <a:gd name="T95" fmla="*/ 166 h 1148"/>
                  <a:gd name="T96" fmla="*/ 680 w 1304"/>
                  <a:gd name="T97" fmla="*/ 133 h 1148"/>
                  <a:gd name="T98" fmla="*/ 737 w 1304"/>
                  <a:gd name="T99" fmla="*/ 129 h 1148"/>
                  <a:gd name="T100" fmla="*/ 780 w 1304"/>
                  <a:gd name="T101" fmla="*/ 116 h 1148"/>
                  <a:gd name="T102" fmla="*/ 794 w 1304"/>
                  <a:gd name="T103" fmla="*/ 116 h 1148"/>
                  <a:gd name="T104" fmla="*/ 836 w 1304"/>
                  <a:gd name="T105" fmla="*/ 105 h 1148"/>
                  <a:gd name="T106" fmla="*/ 950 w 1304"/>
                  <a:gd name="T107" fmla="*/ 57 h 1148"/>
                  <a:gd name="T108" fmla="*/ 1049 w 1304"/>
                  <a:gd name="T109" fmla="*/ 57 h 1148"/>
                  <a:gd name="T110" fmla="*/ 1063 w 1304"/>
                  <a:gd name="T111" fmla="*/ 57 h 1148"/>
                  <a:gd name="T112" fmla="*/ 1120 w 1304"/>
                  <a:gd name="T113" fmla="*/ 49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2847" name="Freeform 48"/>
              <p:cNvSpPr>
                <a:spLocks/>
              </p:cNvSpPr>
              <p:nvPr/>
            </p:nvSpPr>
            <p:spPr bwMode="auto">
              <a:xfrm>
                <a:off x="556" y="1829"/>
                <a:ext cx="2664" cy="2171"/>
              </a:xfrm>
              <a:custGeom>
                <a:avLst/>
                <a:gdLst>
                  <a:gd name="T0" fmla="*/ 0 w 2666"/>
                  <a:gd name="T1" fmla="*/ 1896 h 2170"/>
                  <a:gd name="T2" fmla="*/ 57 w 2666"/>
                  <a:gd name="T3" fmla="*/ 1783 h 2170"/>
                  <a:gd name="T4" fmla="*/ 184 w 2666"/>
                  <a:gd name="T5" fmla="*/ 1584 h 2170"/>
                  <a:gd name="T6" fmla="*/ 284 w 2666"/>
                  <a:gd name="T7" fmla="*/ 1428 h 2170"/>
                  <a:gd name="T8" fmla="*/ 383 w 2666"/>
                  <a:gd name="T9" fmla="*/ 1301 h 2170"/>
                  <a:gd name="T10" fmla="*/ 468 w 2666"/>
                  <a:gd name="T11" fmla="*/ 1244 h 2170"/>
                  <a:gd name="T12" fmla="*/ 567 w 2666"/>
                  <a:gd name="T13" fmla="*/ 1201 h 2170"/>
                  <a:gd name="T14" fmla="*/ 770 w 2666"/>
                  <a:gd name="T15" fmla="*/ 1049 h 2170"/>
                  <a:gd name="T16" fmla="*/ 841 w 2666"/>
                  <a:gd name="T17" fmla="*/ 1021 h 2170"/>
                  <a:gd name="T18" fmla="*/ 869 w 2666"/>
                  <a:gd name="T19" fmla="*/ 964 h 2170"/>
                  <a:gd name="T20" fmla="*/ 940 w 2666"/>
                  <a:gd name="T21" fmla="*/ 851 h 2170"/>
                  <a:gd name="T22" fmla="*/ 982 w 2666"/>
                  <a:gd name="T23" fmla="*/ 794 h 2170"/>
                  <a:gd name="T24" fmla="*/ 1011 w 2666"/>
                  <a:gd name="T25" fmla="*/ 780 h 2170"/>
                  <a:gd name="T26" fmla="*/ 1067 w 2666"/>
                  <a:gd name="T27" fmla="*/ 737 h 2170"/>
                  <a:gd name="T28" fmla="*/ 1138 w 2666"/>
                  <a:gd name="T29" fmla="*/ 695 h 2170"/>
                  <a:gd name="T30" fmla="*/ 1238 w 2666"/>
                  <a:gd name="T31" fmla="*/ 638 h 2170"/>
                  <a:gd name="T32" fmla="*/ 1351 w 2666"/>
                  <a:gd name="T33" fmla="*/ 595 h 2170"/>
                  <a:gd name="T34" fmla="*/ 1465 w 2666"/>
                  <a:gd name="T35" fmla="*/ 553 h 2170"/>
                  <a:gd name="T36" fmla="*/ 1550 w 2666"/>
                  <a:gd name="T37" fmla="*/ 510 h 2170"/>
                  <a:gd name="T38" fmla="*/ 1635 w 2666"/>
                  <a:gd name="T39" fmla="*/ 439 h 2170"/>
                  <a:gd name="T40" fmla="*/ 1677 w 2666"/>
                  <a:gd name="T41" fmla="*/ 340 h 2170"/>
                  <a:gd name="T42" fmla="*/ 1663 w 2666"/>
                  <a:gd name="T43" fmla="*/ 269 h 2170"/>
                  <a:gd name="T44" fmla="*/ 1621 w 2666"/>
                  <a:gd name="T45" fmla="*/ 156 h 2170"/>
                  <a:gd name="T46" fmla="*/ 1592 w 2666"/>
                  <a:gd name="T47" fmla="*/ 56 h 2170"/>
                  <a:gd name="T48" fmla="*/ 1621 w 2666"/>
                  <a:gd name="T49" fmla="*/ 14 h 2170"/>
                  <a:gd name="T50" fmla="*/ 1805 w 2666"/>
                  <a:gd name="T51" fmla="*/ 56 h 2170"/>
                  <a:gd name="T52" fmla="*/ 1848 w 2666"/>
                  <a:gd name="T53" fmla="*/ 70 h 2170"/>
                  <a:gd name="T54" fmla="*/ 1876 w 2666"/>
                  <a:gd name="T55" fmla="*/ 85 h 2170"/>
                  <a:gd name="T56" fmla="*/ 1904 w 2666"/>
                  <a:gd name="T57" fmla="*/ 99 h 2170"/>
                  <a:gd name="T58" fmla="*/ 1939 w 2666"/>
                  <a:gd name="T59" fmla="*/ 127 h 2170"/>
                  <a:gd name="T60" fmla="*/ 1953 w 2666"/>
                  <a:gd name="T61" fmla="*/ 156 h 2170"/>
                  <a:gd name="T62" fmla="*/ 1960 w 2666"/>
                  <a:gd name="T63" fmla="*/ 170 h 2170"/>
                  <a:gd name="T64" fmla="*/ 1982 w 2666"/>
                  <a:gd name="T65" fmla="*/ 226 h 2170"/>
                  <a:gd name="T66" fmla="*/ 1996 w 2666"/>
                  <a:gd name="T67" fmla="*/ 269 h 2170"/>
                  <a:gd name="T68" fmla="*/ 2036 w 2666"/>
                  <a:gd name="T69" fmla="*/ 297 h 2170"/>
                  <a:gd name="T70" fmla="*/ 2078 w 2666"/>
                  <a:gd name="T71" fmla="*/ 340 h 2170"/>
                  <a:gd name="T72" fmla="*/ 2121 w 2666"/>
                  <a:gd name="T73" fmla="*/ 411 h 2170"/>
                  <a:gd name="T74" fmla="*/ 2149 w 2666"/>
                  <a:gd name="T75" fmla="*/ 453 h 2170"/>
                  <a:gd name="T76" fmla="*/ 2192 w 2666"/>
                  <a:gd name="T77" fmla="*/ 510 h 2170"/>
                  <a:gd name="T78" fmla="*/ 2220 w 2666"/>
                  <a:gd name="T79" fmla="*/ 553 h 2170"/>
                  <a:gd name="T80" fmla="*/ 2277 w 2666"/>
                  <a:gd name="T81" fmla="*/ 624 h 2170"/>
                  <a:gd name="T82" fmla="*/ 2305 w 2666"/>
                  <a:gd name="T83" fmla="*/ 680 h 2170"/>
                  <a:gd name="T84" fmla="*/ 2334 w 2666"/>
                  <a:gd name="T85" fmla="*/ 709 h 2170"/>
                  <a:gd name="T86" fmla="*/ 2362 w 2666"/>
                  <a:gd name="T87" fmla="*/ 765 h 2170"/>
                  <a:gd name="T88" fmla="*/ 2419 w 2666"/>
                  <a:gd name="T89" fmla="*/ 836 h 2170"/>
                  <a:gd name="T90" fmla="*/ 2447 w 2666"/>
                  <a:gd name="T91" fmla="*/ 879 h 2170"/>
                  <a:gd name="T92" fmla="*/ 2532 w 2666"/>
                  <a:gd name="T93" fmla="*/ 1007 h 2170"/>
                  <a:gd name="T94" fmla="*/ 2376 w 2666"/>
                  <a:gd name="T95" fmla="*/ 1187 h 2170"/>
                  <a:gd name="T96" fmla="*/ 2263 w 2666"/>
                  <a:gd name="T97" fmla="*/ 1272 h 2170"/>
                  <a:gd name="T98" fmla="*/ 2107 w 2666"/>
                  <a:gd name="T99" fmla="*/ 1371 h 2170"/>
                  <a:gd name="T100" fmla="*/ 2007 w 2666"/>
                  <a:gd name="T101" fmla="*/ 1442 h 2170"/>
                  <a:gd name="T102" fmla="*/ 1939 w 2666"/>
                  <a:gd name="T103" fmla="*/ 1513 h 2170"/>
                  <a:gd name="T104" fmla="*/ 1677 w 2666"/>
                  <a:gd name="T105" fmla="*/ 1655 h 2170"/>
                  <a:gd name="T106" fmla="*/ 1422 w 2666"/>
                  <a:gd name="T107" fmla="*/ 1797 h 2170"/>
                  <a:gd name="T108" fmla="*/ 1280 w 2666"/>
                  <a:gd name="T109" fmla="*/ 1854 h 2170"/>
                  <a:gd name="T110" fmla="*/ 1153 w 2666"/>
                  <a:gd name="T111" fmla="*/ 1911 h 2170"/>
                  <a:gd name="T112" fmla="*/ 1039 w 2666"/>
                  <a:gd name="T113" fmla="*/ 1967 h 2170"/>
                  <a:gd name="T114" fmla="*/ 539 w 2666"/>
                  <a:gd name="T115" fmla="*/ 2152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2848"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2849"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850"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8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0 h 1603"/>
                  <a:gd name="T38" fmla="*/ 1248 w 1475"/>
                  <a:gd name="T39" fmla="*/ 12 h 1603"/>
                  <a:gd name="T40" fmla="*/ 1177 w 1475"/>
                  <a:gd name="T41" fmla="*/ 12 h 1603"/>
                  <a:gd name="T42" fmla="*/ 1177 w 1475"/>
                  <a:gd name="T43" fmla="*/ 13 h 1603"/>
                  <a:gd name="T44" fmla="*/ 1248 w 1475"/>
                  <a:gd name="T45" fmla="*/ 14 h 1603"/>
                  <a:gd name="T46" fmla="*/ 1291 w 1475"/>
                  <a:gd name="T47" fmla="*/ 15 h 1603"/>
                  <a:gd name="T48" fmla="*/ 1234 w 1475"/>
                  <a:gd name="T49" fmla="*/ 17 h 1603"/>
                  <a:gd name="T50" fmla="*/ 1149 w 1475"/>
                  <a:gd name="T51" fmla="*/ 18 h 1603"/>
                  <a:gd name="T52" fmla="*/ 1064 w 1475"/>
                  <a:gd name="T53" fmla="*/ 19 h 1603"/>
                  <a:gd name="T54" fmla="*/ 1007 w 1475"/>
                  <a:gd name="T55" fmla="*/ 20 h 1603"/>
                  <a:gd name="T56" fmla="*/ 950 w 1475"/>
                  <a:gd name="T57" fmla="*/ 20 h 1603"/>
                  <a:gd name="T58" fmla="*/ 908 w 1475"/>
                  <a:gd name="T59" fmla="*/ 20 h 1603"/>
                  <a:gd name="T60" fmla="*/ 879 w 1475"/>
                  <a:gd name="T61" fmla="*/ 21 h 1603"/>
                  <a:gd name="T62" fmla="*/ 794 w 1475"/>
                  <a:gd name="T63" fmla="*/ 23 h 1603"/>
                  <a:gd name="T64" fmla="*/ 738 w 1475"/>
                  <a:gd name="T65" fmla="*/ 25 h 1603"/>
                  <a:gd name="T66" fmla="*/ 624 w 1475"/>
                  <a:gd name="T67" fmla="*/ 26 h 1603"/>
                  <a:gd name="T68" fmla="*/ 567 w 1475"/>
                  <a:gd name="T69" fmla="*/ 26 h 1603"/>
                  <a:gd name="T70" fmla="*/ 496 w 1475"/>
                  <a:gd name="T71" fmla="*/ 25 h 1603"/>
                  <a:gd name="T72" fmla="*/ 511 w 1475"/>
                  <a:gd name="T73" fmla="*/ 26 h 1603"/>
                  <a:gd name="T74" fmla="*/ 525 w 1475"/>
                  <a:gd name="T75" fmla="*/ 26 h 1603"/>
                  <a:gd name="T76" fmla="*/ 454 w 1475"/>
                  <a:gd name="T77" fmla="*/ 26 h 1603"/>
                  <a:gd name="T78" fmla="*/ 411 w 1475"/>
                  <a:gd name="T79" fmla="*/ 26 h 1603"/>
                  <a:gd name="T80" fmla="*/ 284 w 1475"/>
                  <a:gd name="T81" fmla="*/ 26 h 1603"/>
                  <a:gd name="T82" fmla="*/ 184 w 1475"/>
                  <a:gd name="T83" fmla="*/ 26 h 1603"/>
                  <a:gd name="T84" fmla="*/ 14 w 1475"/>
                  <a:gd name="T85" fmla="*/ 24 h 1603"/>
                  <a:gd name="T86" fmla="*/ 43 w 1475"/>
                  <a:gd name="T87" fmla="*/ 15 h 1603"/>
                  <a:gd name="T88" fmla="*/ 57 w 1475"/>
                  <a:gd name="T89" fmla="*/ 8 h 1603"/>
                  <a:gd name="T90" fmla="*/ 142 w 1475"/>
                  <a:gd name="T91" fmla="*/ 8 h 1603"/>
                  <a:gd name="T92" fmla="*/ 326 w 1475"/>
                  <a:gd name="T93" fmla="*/ 8 h 1603"/>
                  <a:gd name="T94" fmla="*/ 369 w 1475"/>
                  <a:gd name="T95" fmla="*/ 8 h 1603"/>
                  <a:gd name="T96" fmla="*/ 411 w 1475"/>
                  <a:gd name="T97" fmla="*/ 9 h 1603"/>
                  <a:gd name="T98" fmla="*/ 496 w 1475"/>
                  <a:gd name="T99" fmla="*/ 11 h 1603"/>
                  <a:gd name="T100" fmla="*/ 567 w 1475"/>
                  <a:gd name="T101" fmla="*/ 10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a:srcRect/>
                <a:tile tx="0" ty="0" sx="100000" sy="100000" flip="none" algn="tl"/>
              </a:blipFill>
              <a:ln w="9525">
                <a:solidFill>
                  <a:srgbClr val="333333"/>
                </a:solidFill>
                <a:round/>
                <a:headEnd/>
                <a:tailEnd/>
              </a:ln>
            </p:spPr>
            <p:txBody>
              <a:bodyPr/>
              <a:lstStyle/>
              <a:p>
                <a:endParaRPr lang="ja-JP" altLang="en-US"/>
              </a:p>
            </p:txBody>
          </p:sp>
          <p:sp>
            <p:nvSpPr>
              <p:cNvPr id="32851" name="Freeform 44"/>
              <p:cNvSpPr>
                <a:spLocks/>
              </p:cNvSpPr>
              <p:nvPr/>
            </p:nvSpPr>
            <p:spPr bwMode="auto">
              <a:xfrm>
                <a:off x="4381" y="4116"/>
                <a:ext cx="994" cy="1317"/>
              </a:xfrm>
              <a:custGeom>
                <a:avLst/>
                <a:gdLst>
                  <a:gd name="T0" fmla="*/ 1032 w 993"/>
                  <a:gd name="T1" fmla="*/ 156 h 1319"/>
                  <a:gd name="T2" fmla="*/ 1017 w 993"/>
                  <a:gd name="T3" fmla="*/ 212 h 1319"/>
                  <a:gd name="T4" fmla="*/ 961 w 993"/>
                  <a:gd name="T5" fmla="*/ 329 h 1319"/>
                  <a:gd name="T6" fmla="*/ 947 w 993"/>
                  <a:gd name="T7" fmla="*/ 358 h 1319"/>
                  <a:gd name="T8" fmla="*/ 932 w 993"/>
                  <a:gd name="T9" fmla="*/ 429 h 1319"/>
                  <a:gd name="T10" fmla="*/ 918 w 993"/>
                  <a:gd name="T11" fmla="*/ 500 h 1319"/>
                  <a:gd name="T12" fmla="*/ 904 w 993"/>
                  <a:gd name="T13" fmla="*/ 528 h 1319"/>
                  <a:gd name="T14" fmla="*/ 904 w 993"/>
                  <a:gd name="T15" fmla="*/ 557 h 1319"/>
                  <a:gd name="T16" fmla="*/ 890 w 993"/>
                  <a:gd name="T17" fmla="*/ 585 h 1319"/>
                  <a:gd name="T18" fmla="*/ 876 w 993"/>
                  <a:gd name="T19" fmla="*/ 656 h 1319"/>
                  <a:gd name="T20" fmla="*/ 847 w 993"/>
                  <a:gd name="T21" fmla="*/ 727 h 1319"/>
                  <a:gd name="T22" fmla="*/ 847 w 993"/>
                  <a:gd name="T23" fmla="*/ 769 h 1319"/>
                  <a:gd name="T24" fmla="*/ 833 w 993"/>
                  <a:gd name="T25" fmla="*/ 798 h 1319"/>
                  <a:gd name="T26" fmla="*/ 833 w 993"/>
                  <a:gd name="T27" fmla="*/ 826 h 1319"/>
                  <a:gd name="T28" fmla="*/ 819 w 993"/>
                  <a:gd name="T29" fmla="*/ 840 h 1319"/>
                  <a:gd name="T30" fmla="*/ 819 w 993"/>
                  <a:gd name="T31" fmla="*/ 869 h 1319"/>
                  <a:gd name="T32" fmla="*/ 805 w 993"/>
                  <a:gd name="T33" fmla="*/ 883 h 1319"/>
                  <a:gd name="T34" fmla="*/ 805 w 993"/>
                  <a:gd name="T35" fmla="*/ 897 h 1319"/>
                  <a:gd name="T36" fmla="*/ 805 w 993"/>
                  <a:gd name="T37" fmla="*/ 923 h 1319"/>
                  <a:gd name="T38" fmla="*/ 791 w 993"/>
                  <a:gd name="T39" fmla="*/ 938 h 1319"/>
                  <a:gd name="T40" fmla="*/ 791 w 993"/>
                  <a:gd name="T41" fmla="*/ 945 h 1319"/>
                  <a:gd name="T42" fmla="*/ 776 w 993"/>
                  <a:gd name="T43" fmla="*/ 959 h 1319"/>
                  <a:gd name="T44" fmla="*/ 762 w 993"/>
                  <a:gd name="T45" fmla="*/ 980 h 1319"/>
                  <a:gd name="T46" fmla="*/ 762 w 993"/>
                  <a:gd name="T47" fmla="*/ 1000 h 1319"/>
                  <a:gd name="T48" fmla="*/ 748 w 993"/>
                  <a:gd name="T49" fmla="*/ 1029 h 1319"/>
                  <a:gd name="T50" fmla="*/ 720 w 993"/>
                  <a:gd name="T51" fmla="*/ 1057 h 1319"/>
                  <a:gd name="T52" fmla="*/ 691 w 993"/>
                  <a:gd name="T53" fmla="*/ 1085 h 1319"/>
                  <a:gd name="T54" fmla="*/ 663 w 993"/>
                  <a:gd name="T55" fmla="*/ 1128 h 1319"/>
                  <a:gd name="T56" fmla="*/ 663 w 993"/>
                  <a:gd name="T57" fmla="*/ 1142 h 1319"/>
                  <a:gd name="T58" fmla="*/ 635 w 993"/>
                  <a:gd name="T59" fmla="*/ 1156 h 1319"/>
                  <a:gd name="T60" fmla="*/ 620 w 993"/>
                  <a:gd name="T61" fmla="*/ 1170 h 1319"/>
                  <a:gd name="T62" fmla="*/ 592 w 993"/>
                  <a:gd name="T63" fmla="*/ 1185 h 1319"/>
                  <a:gd name="T64" fmla="*/ 564 w 993"/>
                  <a:gd name="T65" fmla="*/ 1185 h 1319"/>
                  <a:gd name="T66" fmla="*/ 468 w 993"/>
                  <a:gd name="T67" fmla="*/ 1185 h 1319"/>
                  <a:gd name="T68" fmla="*/ 426 w 993"/>
                  <a:gd name="T69" fmla="*/ 1185 h 1319"/>
                  <a:gd name="T70" fmla="*/ 397 w 993"/>
                  <a:gd name="T71" fmla="*/ 1185 h 1319"/>
                  <a:gd name="T72" fmla="*/ 241 w 993"/>
                  <a:gd name="T73" fmla="*/ 1128 h 1319"/>
                  <a:gd name="T74" fmla="*/ 213 w 993"/>
                  <a:gd name="T75" fmla="*/ 1128 h 1319"/>
                  <a:gd name="T76" fmla="*/ 156 w 993"/>
                  <a:gd name="T77" fmla="*/ 1100 h 1319"/>
                  <a:gd name="T78" fmla="*/ 114 w 993"/>
                  <a:gd name="T79" fmla="*/ 1085 h 1319"/>
                  <a:gd name="T80" fmla="*/ 100 w 993"/>
                  <a:gd name="T81" fmla="*/ 1085 h 1319"/>
                  <a:gd name="T82" fmla="*/ 85 w 993"/>
                  <a:gd name="T83" fmla="*/ 1085 h 1319"/>
                  <a:gd name="T84" fmla="*/ 57 w 993"/>
                  <a:gd name="T85" fmla="*/ 1071 h 1319"/>
                  <a:gd name="T86" fmla="*/ 14 w 993"/>
                  <a:gd name="T87" fmla="*/ 1057 h 1319"/>
                  <a:gd name="T88" fmla="*/ 0 w 993"/>
                  <a:gd name="T89" fmla="*/ 1043 h 1319"/>
                  <a:gd name="T90" fmla="*/ 57 w 993"/>
                  <a:gd name="T91" fmla="*/ 938 h 1319"/>
                  <a:gd name="T92" fmla="*/ 57 w 993"/>
                  <a:gd name="T93" fmla="*/ 911 h 1319"/>
                  <a:gd name="T94" fmla="*/ 128 w 993"/>
                  <a:gd name="T95" fmla="*/ 897 h 1319"/>
                  <a:gd name="T96" fmla="*/ 156 w 993"/>
                  <a:gd name="T97" fmla="*/ 684 h 1319"/>
                  <a:gd name="T98" fmla="*/ 170 w 993"/>
                  <a:gd name="T99" fmla="*/ 613 h 1319"/>
                  <a:gd name="T100" fmla="*/ 185 w 993"/>
                  <a:gd name="T101" fmla="*/ 401 h 1319"/>
                  <a:gd name="T102" fmla="*/ 284 w 993"/>
                  <a:gd name="T103" fmla="*/ 330 h 1319"/>
                  <a:gd name="T104" fmla="*/ 383 w 993"/>
                  <a:gd name="T105" fmla="*/ 344 h 1319"/>
                  <a:gd name="T106" fmla="*/ 440 w 993"/>
                  <a:gd name="T107" fmla="*/ 344 h 1319"/>
                  <a:gd name="T108" fmla="*/ 578 w 993"/>
                  <a:gd name="T109" fmla="*/ 198 h 1319"/>
                  <a:gd name="T110" fmla="*/ 606 w 993"/>
                  <a:gd name="T111" fmla="*/ 0 h 1319"/>
                  <a:gd name="T112" fmla="*/ 805 w 993"/>
                  <a:gd name="T113" fmla="*/ 28 h 1319"/>
                  <a:gd name="T114" fmla="*/ 876 w 993"/>
                  <a:gd name="T115" fmla="*/ 42 h 1319"/>
                  <a:gd name="T116" fmla="*/ 989 w 993"/>
                  <a:gd name="T117" fmla="*/ 56 h 1319"/>
                  <a:gd name="T118" fmla="*/ 1046 w 993"/>
                  <a:gd name="T119" fmla="*/ 85 h 1319"/>
                  <a:gd name="T120" fmla="*/ 1046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2852"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32853"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2854"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6 h 865"/>
                  <a:gd name="T14" fmla="*/ 1191 w 1205"/>
                  <a:gd name="T15" fmla="*/ 21 h 865"/>
                  <a:gd name="T16" fmla="*/ 1205 w 1205"/>
                  <a:gd name="T17" fmla="*/ 22 h 865"/>
                  <a:gd name="T18" fmla="*/ 1205 w 1205"/>
                  <a:gd name="T19" fmla="*/ 25 h 865"/>
                  <a:gd name="T20" fmla="*/ 1191 w 1205"/>
                  <a:gd name="T21" fmla="*/ 28 h 865"/>
                  <a:gd name="T22" fmla="*/ 1177 w 1205"/>
                  <a:gd name="T23" fmla="*/ 30 h 865"/>
                  <a:gd name="T24" fmla="*/ 1163 w 1205"/>
                  <a:gd name="T25" fmla="*/ 33 h 865"/>
                  <a:gd name="T26" fmla="*/ 1163 w 1205"/>
                  <a:gd name="T27" fmla="*/ 37 h 865"/>
                  <a:gd name="T28" fmla="*/ 1163 w 1205"/>
                  <a:gd name="T29" fmla="*/ 39 h 865"/>
                  <a:gd name="T30" fmla="*/ 1148 w 1205"/>
                  <a:gd name="T31" fmla="*/ 41 h 865"/>
                  <a:gd name="T32" fmla="*/ 1134 w 1205"/>
                  <a:gd name="T33" fmla="*/ 45 h 865"/>
                  <a:gd name="T34" fmla="*/ 992 w 1205"/>
                  <a:gd name="T35" fmla="*/ 49 h 865"/>
                  <a:gd name="T36" fmla="*/ 950 w 1205"/>
                  <a:gd name="T37" fmla="*/ 56 h 865"/>
                  <a:gd name="T38" fmla="*/ 921 w 1205"/>
                  <a:gd name="T39" fmla="*/ 55 h 865"/>
                  <a:gd name="T40" fmla="*/ 893 w 1205"/>
                  <a:gd name="T41" fmla="*/ 55 h 865"/>
                  <a:gd name="T42" fmla="*/ 851 w 1205"/>
                  <a:gd name="T43" fmla="*/ 55 h 865"/>
                  <a:gd name="T44" fmla="*/ 822 w 1205"/>
                  <a:gd name="T45" fmla="*/ 55 h 865"/>
                  <a:gd name="T46" fmla="*/ 765 w 1205"/>
                  <a:gd name="T47" fmla="*/ 55 h 865"/>
                  <a:gd name="T48" fmla="*/ 737 w 1205"/>
                  <a:gd name="T49" fmla="*/ 55 h 865"/>
                  <a:gd name="T50" fmla="*/ 723 w 1205"/>
                  <a:gd name="T51" fmla="*/ 55 h 865"/>
                  <a:gd name="T52" fmla="*/ 680 w 1205"/>
                  <a:gd name="T53" fmla="*/ 55 h 865"/>
                  <a:gd name="T54" fmla="*/ 652 w 1205"/>
                  <a:gd name="T55" fmla="*/ 53 h 865"/>
                  <a:gd name="T56" fmla="*/ 581 w 1205"/>
                  <a:gd name="T57" fmla="*/ 53 h 865"/>
                  <a:gd name="T58" fmla="*/ 496 w 1205"/>
                  <a:gd name="T59" fmla="*/ 53 h 865"/>
                  <a:gd name="T60" fmla="*/ 468 w 1205"/>
                  <a:gd name="T61" fmla="*/ 53 h 865"/>
                  <a:gd name="T62" fmla="*/ 425 w 1205"/>
                  <a:gd name="T63" fmla="*/ 53 h 865"/>
                  <a:gd name="T64" fmla="*/ 397 w 1205"/>
                  <a:gd name="T65" fmla="*/ 53 h 865"/>
                  <a:gd name="T66" fmla="*/ 312 w 1205"/>
                  <a:gd name="T67" fmla="*/ 52 h 865"/>
                  <a:gd name="T68" fmla="*/ 283 w 1205"/>
                  <a:gd name="T69" fmla="*/ 52 h 865"/>
                  <a:gd name="T70" fmla="*/ 198 w 1205"/>
                  <a:gd name="T71" fmla="*/ 53 h 865"/>
                  <a:gd name="T72" fmla="*/ 113 w 1205"/>
                  <a:gd name="T73" fmla="*/ 53 h 865"/>
                  <a:gd name="T74" fmla="*/ 85 w 1205"/>
                  <a:gd name="T75" fmla="*/ 53 h 865"/>
                  <a:gd name="T76" fmla="*/ 70 w 1205"/>
                  <a:gd name="T77" fmla="*/ 53 h 865"/>
                  <a:gd name="T78" fmla="*/ 42 w 1205"/>
                  <a:gd name="T79" fmla="*/ 53 h 865"/>
                  <a:gd name="T80" fmla="*/ 14 w 1205"/>
                  <a:gd name="T81" fmla="*/ 53 h 865"/>
                  <a:gd name="T82" fmla="*/ 0 w 1205"/>
                  <a:gd name="T83" fmla="*/ 51 h 865"/>
                  <a:gd name="T84" fmla="*/ 28 w 1205"/>
                  <a:gd name="T85" fmla="*/ 47 h 865"/>
                  <a:gd name="T86" fmla="*/ 85 w 1205"/>
                  <a:gd name="T87" fmla="*/ 35 h 865"/>
                  <a:gd name="T88" fmla="*/ 99 w 1205"/>
                  <a:gd name="T89" fmla="*/ 31 h 865"/>
                  <a:gd name="T90" fmla="*/ 113 w 1205"/>
                  <a:gd name="T91" fmla="*/ 28 h 865"/>
                  <a:gd name="T92" fmla="*/ 141 w 1205"/>
                  <a:gd name="T93" fmla="*/ 19 h 865"/>
                  <a:gd name="T94" fmla="*/ 141 w 1205"/>
                  <a:gd name="T95" fmla="*/ 15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a:srcRect/>
                <a:tile tx="0" ty="0" sx="100000" sy="100000" flip="none" algn="tl"/>
              </a:blipFill>
              <a:ln w="9525">
                <a:solidFill>
                  <a:srgbClr val="333333"/>
                </a:solidFill>
                <a:round/>
                <a:headEnd/>
                <a:tailEnd/>
              </a:ln>
            </p:spPr>
            <p:txBody>
              <a:bodyPr/>
              <a:lstStyle/>
              <a:p>
                <a:endParaRPr lang="ja-JP" altLang="en-US"/>
              </a:p>
            </p:txBody>
          </p:sp>
          <p:sp>
            <p:nvSpPr>
              <p:cNvPr id="32855"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2856" name="Freeform 39"/>
              <p:cNvSpPr>
                <a:spLocks/>
              </p:cNvSpPr>
              <p:nvPr/>
            </p:nvSpPr>
            <p:spPr bwMode="auto">
              <a:xfrm>
                <a:off x="2779" y="2823"/>
                <a:ext cx="1065" cy="1148"/>
              </a:xfrm>
              <a:custGeom>
                <a:avLst/>
                <a:gdLst>
                  <a:gd name="T0" fmla="*/ 677 w 1063"/>
                  <a:gd name="T1" fmla="*/ 212 h 1149"/>
                  <a:gd name="T2" fmla="*/ 705 w 1063"/>
                  <a:gd name="T3" fmla="*/ 227 h 1149"/>
                  <a:gd name="T4" fmla="*/ 719 w 1063"/>
                  <a:gd name="T5" fmla="*/ 241 h 1149"/>
                  <a:gd name="T6" fmla="*/ 868 w 1063"/>
                  <a:gd name="T7" fmla="*/ 297 h 1149"/>
                  <a:gd name="T8" fmla="*/ 956 w 1063"/>
                  <a:gd name="T9" fmla="*/ 283 h 1149"/>
                  <a:gd name="T10" fmla="*/ 1027 w 1063"/>
                  <a:gd name="T11" fmla="*/ 241 h 1149"/>
                  <a:gd name="T12" fmla="*/ 1084 w 1063"/>
                  <a:gd name="T13" fmla="*/ 198 h 1149"/>
                  <a:gd name="T14" fmla="*/ 1183 w 1063"/>
                  <a:gd name="T15" fmla="*/ 184 h 1149"/>
                  <a:gd name="T16" fmla="*/ 1183 w 1063"/>
                  <a:gd name="T17" fmla="*/ 198 h 1149"/>
                  <a:gd name="T18" fmla="*/ 1169 w 1063"/>
                  <a:gd name="T19" fmla="*/ 241 h 1149"/>
                  <a:gd name="T20" fmla="*/ 1155 w 1063"/>
                  <a:gd name="T21" fmla="*/ 283 h 1149"/>
                  <a:gd name="T22" fmla="*/ 1141 w 1063"/>
                  <a:gd name="T23" fmla="*/ 297 h 1149"/>
                  <a:gd name="T24" fmla="*/ 1141 w 1063"/>
                  <a:gd name="T25" fmla="*/ 340 h 1149"/>
                  <a:gd name="T26" fmla="*/ 1141 w 1063"/>
                  <a:gd name="T27" fmla="*/ 368 h 1149"/>
                  <a:gd name="T28" fmla="*/ 1155 w 1063"/>
                  <a:gd name="T29" fmla="*/ 397 h 1149"/>
                  <a:gd name="T30" fmla="*/ 1183 w 1063"/>
                  <a:gd name="T31" fmla="*/ 524 h 1149"/>
                  <a:gd name="T32" fmla="*/ 1197 w 1063"/>
                  <a:gd name="T33" fmla="*/ 567 h 1149"/>
                  <a:gd name="T34" fmla="*/ 1155 w 1063"/>
                  <a:gd name="T35" fmla="*/ 574 h 1149"/>
                  <a:gd name="T36" fmla="*/ 1112 w 1063"/>
                  <a:gd name="T37" fmla="*/ 574 h 1149"/>
                  <a:gd name="T38" fmla="*/ 1098 w 1063"/>
                  <a:gd name="T39" fmla="*/ 574 h 1149"/>
                  <a:gd name="T40" fmla="*/ 1056 w 1063"/>
                  <a:gd name="T41" fmla="*/ 585 h 1149"/>
                  <a:gd name="T42" fmla="*/ 1013 w 1063"/>
                  <a:gd name="T43" fmla="*/ 628 h 1149"/>
                  <a:gd name="T44" fmla="*/ 896 w 1063"/>
                  <a:gd name="T45" fmla="*/ 741 h 1149"/>
                  <a:gd name="T46" fmla="*/ 810 w 1063"/>
                  <a:gd name="T47" fmla="*/ 812 h 1149"/>
                  <a:gd name="T48" fmla="*/ 776 w 1063"/>
                  <a:gd name="T49" fmla="*/ 855 h 1149"/>
                  <a:gd name="T50" fmla="*/ 563 w 1063"/>
                  <a:gd name="T51" fmla="*/ 1025 h 1149"/>
                  <a:gd name="T52" fmla="*/ 435 w 1063"/>
                  <a:gd name="T53" fmla="*/ 1082 h 1149"/>
                  <a:gd name="T54" fmla="*/ 407 w 1063"/>
                  <a:gd name="T55" fmla="*/ 1025 h 1149"/>
                  <a:gd name="T56" fmla="*/ 255 w 1063"/>
                  <a:gd name="T57" fmla="*/ 911 h 1149"/>
                  <a:gd name="T58" fmla="*/ 241 w 1063"/>
                  <a:gd name="T59" fmla="*/ 883 h 1149"/>
                  <a:gd name="T60" fmla="*/ 241 w 1063"/>
                  <a:gd name="T61" fmla="*/ 883 h 1149"/>
                  <a:gd name="T62" fmla="*/ 241 w 1063"/>
                  <a:gd name="T63" fmla="*/ 869 h 1149"/>
                  <a:gd name="T64" fmla="*/ 227 w 1063"/>
                  <a:gd name="T65" fmla="*/ 855 h 1149"/>
                  <a:gd name="T66" fmla="*/ 227 w 1063"/>
                  <a:gd name="T67" fmla="*/ 855 h 1149"/>
                  <a:gd name="T68" fmla="*/ 212 w 1063"/>
                  <a:gd name="T69" fmla="*/ 840 h 1149"/>
                  <a:gd name="T70" fmla="*/ 170 w 1063"/>
                  <a:gd name="T71" fmla="*/ 812 h 1149"/>
                  <a:gd name="T72" fmla="*/ 113 w 1063"/>
                  <a:gd name="T73" fmla="*/ 812 h 1149"/>
                  <a:gd name="T74" fmla="*/ 71 w 1063"/>
                  <a:gd name="T75" fmla="*/ 798 h 1149"/>
                  <a:gd name="T76" fmla="*/ 14 w 1063"/>
                  <a:gd name="T77" fmla="*/ 784 h 1149"/>
                  <a:gd name="T78" fmla="*/ 14 w 1063"/>
                  <a:gd name="T79" fmla="*/ 755 h 1149"/>
                  <a:gd name="T80" fmla="*/ 28 w 1063"/>
                  <a:gd name="T81" fmla="*/ 699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5 w 1063"/>
                  <a:gd name="T103" fmla="*/ 42 h 1149"/>
                  <a:gd name="T104" fmla="*/ 506 w 1063"/>
                  <a:gd name="T105" fmla="*/ 0 h 1149"/>
                  <a:gd name="T106" fmla="*/ 563 w 1063"/>
                  <a:gd name="T107" fmla="*/ 71 h 1149"/>
                  <a:gd name="T108" fmla="*/ 591 w 1063"/>
                  <a:gd name="T109" fmla="*/ 113 h 1149"/>
                  <a:gd name="T110" fmla="*/ 606 w 1063"/>
                  <a:gd name="T111" fmla="*/ 127 h 1149"/>
                  <a:gd name="T112" fmla="*/ 634 w 1063"/>
                  <a:gd name="T113" fmla="*/ 156 h 1149"/>
                  <a:gd name="T114" fmla="*/ 634 w 1063"/>
                  <a:gd name="T115" fmla="*/ 156 h 1149"/>
                  <a:gd name="T116" fmla="*/ 648 w 1063"/>
                  <a:gd name="T117" fmla="*/ 184 h 1149"/>
                  <a:gd name="T118" fmla="*/ 677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2857"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2858"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2859"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2860"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78" name="Text Box 33"/>
            <p:cNvSpPr txBox="1">
              <a:spLocks noChangeArrowheads="1"/>
            </p:cNvSpPr>
            <p:nvPr/>
          </p:nvSpPr>
          <p:spPr bwMode="auto">
            <a:xfrm>
              <a:off x="2801"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1" y="977"/>
              <a:ext cx="1136"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3" y="2432"/>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300" y="1960"/>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32819" name="Text Box 27"/>
            <p:cNvSpPr txBox="1">
              <a:spLocks noChangeArrowheads="1"/>
            </p:cNvSpPr>
            <p:nvPr/>
          </p:nvSpPr>
          <p:spPr bwMode="auto">
            <a:xfrm>
              <a:off x="4929" y="1678"/>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26"/>
            <p:cNvSpPr txBox="1">
              <a:spLocks noChangeArrowheads="1"/>
            </p:cNvSpPr>
            <p:nvPr/>
          </p:nvSpPr>
          <p:spPr bwMode="auto">
            <a:xfrm>
              <a:off x="995" y="3524"/>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1" y="3165"/>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2" y="2489"/>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6" y="5158"/>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8" y="3771"/>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32826" name="Text Box 19"/>
            <p:cNvSpPr txBox="1">
              <a:spLocks noChangeArrowheads="1"/>
            </p:cNvSpPr>
            <p:nvPr/>
          </p:nvSpPr>
          <p:spPr bwMode="auto">
            <a:xfrm>
              <a:off x="2116" y="4446"/>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18"/>
            <p:cNvSpPr txBox="1">
              <a:spLocks noChangeArrowheads="1"/>
            </p:cNvSpPr>
            <p:nvPr/>
          </p:nvSpPr>
          <p:spPr bwMode="auto">
            <a:xfrm>
              <a:off x="2997" y="4522"/>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0" y="3781"/>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8" y="3708"/>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6" y="3299"/>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0"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2" y="5743"/>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3" y="5398"/>
              <a:ext cx="903"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6" y="5451"/>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1" y="2306"/>
              <a:ext cx="898"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32775" name="グループ化 2"/>
          <p:cNvGrpSpPr>
            <a:grpSpLocks/>
          </p:cNvGrpSpPr>
          <p:nvPr/>
        </p:nvGrpSpPr>
        <p:grpSpPr bwMode="auto">
          <a:xfrm>
            <a:off x="187325" y="1066800"/>
            <a:ext cx="2843213" cy="1220788"/>
            <a:chOff x="179512" y="1484784"/>
            <a:chExt cx="2520280" cy="1296987"/>
          </a:xfrm>
        </p:grpSpPr>
        <p:sp>
          <p:nvSpPr>
            <p:cNvPr id="76" name="角丸四角形 75"/>
            <p:cNvSpPr/>
            <p:nvPr/>
          </p:nvSpPr>
          <p:spPr bwMode="auto">
            <a:xfrm>
              <a:off x="179512" y="1484784"/>
              <a:ext cx="2520280" cy="1296987"/>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1,440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19,764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29,194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  9,430</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77" name="角丸四角形 76"/>
            <p:cNvSpPr/>
            <p:nvPr/>
          </p:nvSpPr>
          <p:spPr bwMode="auto">
            <a:xfrm>
              <a:off x="228764" y="1555621"/>
              <a:ext cx="310989" cy="115362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09" name="直線コネクタ 208"/>
          <p:cNvCxnSpPr>
            <a:stCxn id="76" idx="3"/>
            <a:endCxn id="32777" idx="1"/>
          </p:cNvCxnSpPr>
          <p:nvPr/>
        </p:nvCxnSpPr>
        <p:spPr>
          <a:xfrm>
            <a:off x="3030538" y="1677988"/>
            <a:ext cx="698500" cy="86201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777" name="Text Box 4"/>
          <p:cNvSpPr txBox="1">
            <a:spLocks noChangeArrowheads="1"/>
          </p:cNvSpPr>
          <p:nvPr/>
        </p:nvSpPr>
        <p:spPr bwMode="auto">
          <a:xfrm>
            <a:off x="3729038" y="23622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cxnSp>
        <p:nvCxnSpPr>
          <p:cNvPr id="212" name="直線コネクタ 211"/>
          <p:cNvCxnSpPr>
            <a:stCxn id="103" idx="1"/>
            <a:endCxn id="32779" idx="3"/>
          </p:cNvCxnSpPr>
          <p:nvPr/>
        </p:nvCxnSpPr>
        <p:spPr>
          <a:xfrm flipH="1">
            <a:off x="5886450" y="1701800"/>
            <a:ext cx="938213" cy="45402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779" name="Text Box 4"/>
          <p:cNvSpPr txBox="1">
            <a:spLocks noChangeArrowheads="1"/>
          </p:cNvSpPr>
          <p:nvPr/>
        </p:nvSpPr>
        <p:spPr bwMode="auto">
          <a:xfrm>
            <a:off x="5168900" y="197802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grpSp>
        <p:nvGrpSpPr>
          <p:cNvPr id="32780" name="グループ化 81"/>
          <p:cNvGrpSpPr>
            <a:grpSpLocks/>
          </p:cNvGrpSpPr>
          <p:nvPr/>
        </p:nvGrpSpPr>
        <p:grpSpPr bwMode="auto">
          <a:xfrm>
            <a:off x="6824663" y="1054100"/>
            <a:ext cx="2881312" cy="1295400"/>
            <a:chOff x="5014987" y="393466"/>
            <a:chExt cx="3896795" cy="1285240"/>
          </a:xfrm>
        </p:grpSpPr>
        <p:sp>
          <p:nvSpPr>
            <p:cNvPr id="103" name="角丸四角形 102"/>
            <p:cNvSpPr/>
            <p:nvPr/>
          </p:nvSpPr>
          <p:spPr>
            <a:xfrm>
              <a:off x="5014987" y="393466"/>
              <a:ext cx="3896795" cy="128524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2,230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65,865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44,500</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2279" y="448593"/>
              <a:ext cx="468045" cy="117498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endCxn id="32784" idx="1"/>
          </p:cNvCxnSpPr>
          <p:nvPr/>
        </p:nvCxnSpPr>
        <p:spPr>
          <a:xfrm>
            <a:off x="3008313" y="3586163"/>
            <a:ext cx="649287" cy="24923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465888" y="3586163"/>
            <a:ext cx="450850" cy="5397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783" name="グループ化 78"/>
          <p:cNvGrpSpPr>
            <a:grpSpLocks/>
          </p:cNvGrpSpPr>
          <p:nvPr/>
        </p:nvGrpSpPr>
        <p:grpSpPr bwMode="auto">
          <a:xfrm>
            <a:off x="187325" y="2867025"/>
            <a:ext cx="2857500" cy="1219200"/>
            <a:chOff x="4604099" y="673749"/>
            <a:chExt cx="3953902" cy="1574924"/>
          </a:xfrm>
        </p:grpSpPr>
        <p:sp>
          <p:nvSpPr>
            <p:cNvPr id="106" name="角丸四角形 105"/>
            <p:cNvSpPr/>
            <p:nvPr/>
          </p:nvSpPr>
          <p:spPr>
            <a:xfrm>
              <a:off x="4604099" y="673749"/>
              <a:ext cx="3953902"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1,360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21,185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27,508</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  </a:t>
              </a:r>
              <a:r>
                <a:rPr lang="en-US" altLang="ja-JP" sz="1200" dirty="0">
                  <a:solidFill>
                    <a:prstClr val="black"/>
                  </a:solidFill>
                  <a:latin typeface="Meiryo UI" pitchFamily="50" charset="-128"/>
                  <a:ea typeface="Meiryo UI" pitchFamily="50" charset="-128"/>
                  <a:cs typeface="Meiryo UI" pitchFamily="50" charset="-128"/>
                </a:rPr>
                <a:t>6,323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4680981" y="749625"/>
              <a:ext cx="485451" cy="140676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2784" name="Text Box 4"/>
          <p:cNvSpPr txBox="1">
            <a:spLocks noChangeArrowheads="1"/>
          </p:cNvSpPr>
          <p:nvPr/>
        </p:nvSpPr>
        <p:spPr bwMode="auto">
          <a:xfrm>
            <a:off x="3657600" y="3659188"/>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grpSp>
        <p:nvGrpSpPr>
          <p:cNvPr id="32785" name="グループ化 3"/>
          <p:cNvGrpSpPr>
            <a:grpSpLocks/>
          </p:cNvGrpSpPr>
          <p:nvPr/>
        </p:nvGrpSpPr>
        <p:grpSpPr bwMode="auto">
          <a:xfrm>
            <a:off x="6861175" y="3357563"/>
            <a:ext cx="2844800" cy="1223962"/>
            <a:chOff x="6300192" y="3488184"/>
            <a:chExt cx="2555652" cy="1223963"/>
          </a:xfrm>
        </p:grpSpPr>
        <p:grpSp>
          <p:nvGrpSpPr>
            <p:cNvPr id="32802" name="グループ化 84"/>
            <p:cNvGrpSpPr>
              <a:grpSpLocks/>
            </p:cNvGrpSpPr>
            <p:nvPr/>
          </p:nvGrpSpPr>
          <p:grpSpPr bwMode="auto">
            <a:xfrm>
              <a:off x="6300192" y="3488184"/>
              <a:ext cx="2555652" cy="1223963"/>
              <a:chOff x="4779152" y="680438"/>
              <a:chExt cx="3501902" cy="899384"/>
            </a:xfrm>
          </p:grpSpPr>
          <p:sp>
            <p:nvSpPr>
              <p:cNvPr id="113" name="角丸四角形 112"/>
              <p:cNvSpPr/>
              <p:nvPr/>
            </p:nvSpPr>
            <p:spPr>
              <a:xfrm>
                <a:off x="5091822" y="680438"/>
                <a:ext cx="381067"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72000" bIns="72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1,470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16,323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29,836</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13,513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52960" y="3572321"/>
              <a:ext cx="288081" cy="1081089"/>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2786" name="Text Box 4"/>
          <p:cNvSpPr txBox="1">
            <a:spLocks noChangeArrowheads="1"/>
          </p:cNvSpPr>
          <p:nvPr/>
        </p:nvSpPr>
        <p:spPr bwMode="auto">
          <a:xfrm>
            <a:off x="5745163" y="3227388"/>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第三区</a:t>
            </a:r>
          </a:p>
        </p:txBody>
      </p:sp>
      <p:grpSp>
        <p:nvGrpSpPr>
          <p:cNvPr id="32787" name="グループ化 78"/>
          <p:cNvGrpSpPr>
            <a:grpSpLocks/>
          </p:cNvGrpSpPr>
          <p:nvPr/>
        </p:nvGrpSpPr>
        <p:grpSpPr bwMode="auto">
          <a:xfrm>
            <a:off x="166688" y="4883150"/>
            <a:ext cx="2884487" cy="1276350"/>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2,580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53,271</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52,314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3087" y="2382819"/>
              <a:ext cx="449783" cy="136110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2788" name="Text Box 4"/>
          <p:cNvSpPr txBox="1">
            <a:spLocks noChangeArrowheads="1"/>
          </p:cNvSpPr>
          <p:nvPr/>
        </p:nvSpPr>
        <p:spPr bwMode="auto">
          <a:xfrm>
            <a:off x="3873500" y="53213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第五区</a:t>
            </a:r>
          </a:p>
        </p:txBody>
      </p:sp>
      <p:cxnSp>
        <p:nvCxnSpPr>
          <p:cNvPr id="123" name="直線コネクタ 122"/>
          <p:cNvCxnSpPr>
            <a:stCxn id="121" idx="3"/>
          </p:cNvCxnSpPr>
          <p:nvPr/>
        </p:nvCxnSpPr>
        <p:spPr>
          <a:xfrm>
            <a:off x="3051175" y="5521325"/>
            <a:ext cx="808038" cy="952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2790" name="Text Box 4"/>
          <p:cNvSpPr txBox="1">
            <a:spLocks noChangeArrowheads="1"/>
          </p:cNvSpPr>
          <p:nvPr/>
        </p:nvSpPr>
        <p:spPr bwMode="auto">
          <a:xfrm>
            <a:off x="5529263" y="4811713"/>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第六区</a:t>
            </a:r>
          </a:p>
        </p:txBody>
      </p:sp>
      <p:cxnSp>
        <p:nvCxnSpPr>
          <p:cNvPr id="130" name="直線コネクタ 129"/>
          <p:cNvCxnSpPr/>
          <p:nvPr/>
        </p:nvCxnSpPr>
        <p:spPr>
          <a:xfrm>
            <a:off x="6248400" y="4957763"/>
            <a:ext cx="649288" cy="4968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正方形/長方形 108"/>
          <p:cNvSpPr/>
          <p:nvPr/>
        </p:nvSpPr>
        <p:spPr>
          <a:xfrm>
            <a:off x="0" y="0"/>
            <a:ext cx="9906000" cy="43338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chemeClr val="tx1"/>
                </a:solidFill>
                <a:latin typeface="Meiryo UI" pitchFamily="50" charset="-128"/>
                <a:ea typeface="Meiryo UI" pitchFamily="50" charset="-128"/>
                <a:cs typeface="Meiryo UI" pitchFamily="50" charset="-128"/>
              </a:rPr>
              <a:t>３　積算内訳（各特別区の執務室面積） 　</a:t>
            </a:r>
            <a:r>
              <a:rPr lang="ja-JP" altLang="en-US" sz="2000" b="1" dirty="0">
                <a:solidFill>
                  <a:schemeClr val="tx1"/>
                </a:solidFill>
                <a:latin typeface="ＭＳ Ｐゴシック" charset="-128"/>
                <a:ea typeface="Meiryo UI" pitchFamily="50" charset="-128"/>
                <a:cs typeface="Meiryo UI" pitchFamily="50" charset="-128"/>
              </a:rPr>
              <a:t>＜試案Ｃ（６区Ｃ案）＞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793" name="グループ化 4"/>
          <p:cNvGrpSpPr>
            <a:grpSpLocks/>
          </p:cNvGrpSpPr>
          <p:nvPr/>
        </p:nvGrpSpPr>
        <p:grpSpPr bwMode="auto">
          <a:xfrm>
            <a:off x="6843713" y="4954588"/>
            <a:ext cx="2862262" cy="1290637"/>
            <a:chOff x="6462713" y="5085184"/>
            <a:chExt cx="2537222" cy="1439863"/>
          </a:xfrm>
        </p:grpSpPr>
        <p:grpSp>
          <p:nvGrpSpPr>
            <p:cNvPr id="32796" name="グループ化 84"/>
            <p:cNvGrpSpPr>
              <a:grpSpLocks/>
            </p:cNvGrpSpPr>
            <p:nvPr/>
          </p:nvGrpSpPr>
          <p:grpSpPr bwMode="auto">
            <a:xfrm>
              <a:off x="6462713" y="5085184"/>
              <a:ext cx="2537222" cy="1439863"/>
              <a:chOff x="4779152" y="680438"/>
              <a:chExt cx="3577260" cy="999109"/>
            </a:xfrm>
          </p:grpSpPr>
          <p:sp>
            <p:nvSpPr>
              <p:cNvPr id="126" name="角丸四角形 125"/>
              <p:cNvSpPr/>
              <p:nvPr/>
            </p:nvSpPr>
            <p:spPr>
              <a:xfrm>
                <a:off x="5090649" y="680438"/>
                <a:ext cx="382924" cy="87990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bIns="72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2,610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40,597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52,999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12,402</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187" y="5156026"/>
              <a:ext cx="288480" cy="1298179"/>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2794" name="正方形/長方形 27"/>
          <p:cNvSpPr>
            <a:spLocks noChangeArrowheads="1"/>
          </p:cNvSpPr>
          <p:nvPr/>
        </p:nvSpPr>
        <p:spPr bwMode="auto">
          <a:xfrm>
            <a:off x="8788400" y="3175"/>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１６</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8" name="角丸四角形 97"/>
          <p:cNvSpPr/>
          <p:nvPr/>
        </p:nvSpPr>
        <p:spPr>
          <a:xfrm>
            <a:off x="3208338" y="544513"/>
            <a:ext cx="6319837" cy="330200"/>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22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対象職員数は、組織体制（案）をもとに新たに執務室の確保が必要となる職員数を試算</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2725" y="6453188"/>
            <a:ext cx="2808288" cy="300037"/>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36</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38</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nvGraphicFramePr>
        <p:xfrm>
          <a:off x="290513" y="981075"/>
          <a:ext cx="9324975" cy="5480049"/>
        </p:xfrm>
        <a:graphic>
          <a:graphicData uri="http://schemas.openxmlformats.org/drawingml/2006/table">
            <a:tbl>
              <a:tblPr/>
              <a:tblGrid>
                <a:gridCol w="360002"/>
                <a:gridCol w="1579243"/>
                <a:gridCol w="3692865"/>
                <a:gridCol w="3692865"/>
              </a:tblGrid>
              <a:tr h="445536">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48" marR="99048"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48" marR="99048"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16024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48" marR="99048" marT="45681" marB="4568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48" marR="99048" marT="45678" marB="4567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169.7</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ct val="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94.7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67.5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75.0</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ct val="200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195.7</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92" marR="77992" marT="71982" marB="71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404158">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庁舎整備経費（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48" marR="99048"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建設案</a:t>
                      </a:r>
                      <a:endPar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■新庁舎建設経費</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（用地費・設計費含む）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414</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543</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48" marR="99048"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賃借案</a:t>
                      </a:r>
                      <a:endPar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129</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48" marR="99048"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818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48" marR="99048"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12,280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11,690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590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400" b="1"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r>
                        <a:rPr kumimoji="1" lang="ja-JP" altLang="en-US" sz="11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endParaRPr kumimoji="1" lang="ja-JP" altLang="en-US" sz="11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12,280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203</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・パソコン等移設単価（大阪市の単価単価）：</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×12,280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270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txBody>
                  <a:tcPr marL="99048" marR="99048"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79192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一時保護所建設</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経費</a:t>
                      </a:r>
                    </a:p>
                  </a:txBody>
                  <a:tcPr marL="99048" marR="99048"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■３か所新たに建設　　第二区：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518</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百万円、第三区：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518</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百万円、第四区：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407</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第二区及び第三区（定員：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1,050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第四区　　　　　　　 （定員：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48" marR="99048"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＜試案Ｄ（６区Ｄ案）＞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821"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１７</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 name="大かっこ 6"/>
          <p:cNvSpPr/>
          <p:nvPr/>
        </p:nvSpPr>
        <p:spPr>
          <a:xfrm>
            <a:off x="3754438" y="5984875"/>
            <a:ext cx="3473450" cy="360363"/>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＜試案Ｄ（６区Ｄ案）＞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Group 20"/>
          <p:cNvGraphicFramePr>
            <a:graphicFrameLocks noGrp="1"/>
          </p:cNvGraphicFramePr>
          <p:nvPr/>
        </p:nvGraphicFramePr>
        <p:xfrm>
          <a:off x="776288" y="890588"/>
          <a:ext cx="8353425" cy="5670550"/>
        </p:xfrm>
        <a:graphic>
          <a:graphicData uri="http://schemas.openxmlformats.org/drawingml/2006/table">
            <a:tbl>
              <a:tblPr/>
              <a:tblGrid>
                <a:gridCol w="359994"/>
                <a:gridCol w="1152365"/>
                <a:gridCol w="6841066"/>
              </a:tblGrid>
              <a:tr h="352447">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44" marR="99044"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44" marR="99044"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r>
              <a:tr h="5318103">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44" marR="99044" marT="45693" marB="4569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44" marR="99044"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sng"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区設置枚数）</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張替え費用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○著名地点標識取替え（材料費・施工費等）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５百万円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○道路案内標識取替え（材料費・施工費等）  </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○市町村標識取替え（材料費・施工費等）  </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en-US" altLang="ja-JP" sz="1600" b="1" i="0" u="none" strike="noStrike" cap="none" normalizeH="0" baseline="0" dirty="0" smtClean="0">
                          <a:ln>
                            <a:noFill/>
                          </a:ln>
                          <a:solidFill>
                            <a:srgbClr val="000000"/>
                          </a:solidFill>
                          <a:effectLst/>
                          <a:latin typeface="Meiryo UI" pitchFamily="50" charset="-128"/>
                          <a:ea typeface="HGｺﾞｼｯｸM" pitchFamily="49" charset="-128"/>
                        </a:rPr>
                        <a:t> </a:t>
                      </a: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印刷費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112</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ja-JP" altLang="en-US" sz="1000" b="0" i="0" u="sng" strike="noStrike" cap="none" normalizeH="0" baseline="0" dirty="0" smtClean="0">
                        <a:ln>
                          <a:noFill/>
                        </a:ln>
                        <a:solidFill>
                          <a:srgbClr val="000000"/>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150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200" b="0"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120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６区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120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10.4</a:t>
                      </a:r>
                      <a:r>
                        <a:rPr kumimoji="1" lang="ja-JP" altLang="en-US"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44" marR="99044"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正方形/長方形 8"/>
          <p:cNvSpPr/>
          <p:nvPr/>
        </p:nvSpPr>
        <p:spPr>
          <a:xfrm>
            <a:off x="0" y="762000"/>
            <a:ext cx="4524375"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34833" name="テキスト ボックス 11"/>
          <p:cNvSpPr txBox="1">
            <a:spLocks noChangeArrowheads="1"/>
          </p:cNvSpPr>
          <p:nvPr/>
        </p:nvSpPr>
        <p:spPr bwMode="auto">
          <a:xfrm>
            <a:off x="20638" y="512763"/>
            <a:ext cx="56530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834" name="正方形/長方形 27"/>
          <p:cNvSpPr>
            <a:spLocks noChangeArrowheads="1"/>
          </p:cNvSpPr>
          <p:nvPr/>
        </p:nvSpPr>
        <p:spPr bwMode="auto">
          <a:xfrm>
            <a:off x="8788400" y="0"/>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１８</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01650" y="6405563"/>
            <a:ext cx="2755900" cy="409575"/>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37</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39</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extLst>
              <p:ext uri="{D42A27DB-BD31-4B8C-83A1-F6EECF244321}">
                <p14:modId xmlns:p14="http://schemas.microsoft.com/office/powerpoint/2010/main" val="3757877694"/>
              </p:ext>
            </p:extLst>
          </p:nvPr>
        </p:nvGraphicFramePr>
        <p:xfrm>
          <a:off x="587375" y="765175"/>
          <a:ext cx="8751888" cy="5764214"/>
        </p:xfrm>
        <a:graphic>
          <a:graphicData uri="http://schemas.openxmlformats.org/drawingml/2006/table">
            <a:tbl>
              <a:tblPr/>
              <a:tblGrid>
                <a:gridCol w="359987"/>
                <a:gridCol w="1655313"/>
                <a:gridCol w="3368294"/>
                <a:gridCol w="3368294"/>
              </a:tblGrid>
              <a:tr h="431805">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31" marR="99031"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31" marR="99031"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520981">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31" marR="99031" marT="45689" marB="4568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システム運用経費</a:t>
                      </a:r>
                    </a:p>
                  </a:txBody>
                  <a:tcPr marL="99031" marR="9903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(58.9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16.9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10.7</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38.6</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7978" marR="77978" marT="53994" marB="539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576270">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６区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7978" marR="77978" marT="53994" marB="539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1914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新庁舎維持管理等経費（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31" marR="99031"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1" marR="99031"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1" marR="99031"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1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必要となる経費</a:t>
                      </a:r>
                    </a:p>
                  </a:txBody>
                  <a:tcPr marL="99031" marR="99031"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1.1</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31" marR="99031"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35866"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１９</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4775" y="333375"/>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角丸四角形 90"/>
          <p:cNvSpPr/>
          <p:nvPr/>
        </p:nvSpPr>
        <p:spPr>
          <a:xfrm>
            <a:off x="2000250" y="6338888"/>
            <a:ext cx="7804150" cy="330200"/>
          </a:xfrm>
          <a:prstGeom prst="roundRect">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lnSpc>
                <a:spcPts val="2200"/>
              </a:lnSpc>
              <a:defRPr/>
            </a:pP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第一区、第三区、第四区及び第六区は不足執務室面積について、庁舎を建設または民間ビルを賃借</a:t>
            </a:r>
          </a:p>
        </p:txBody>
      </p:sp>
      <p:sp>
        <p:nvSpPr>
          <p:cNvPr id="36867" name="Text Box 4"/>
          <p:cNvSpPr txBox="1">
            <a:spLocks noChangeArrowheads="1"/>
          </p:cNvSpPr>
          <p:nvPr/>
        </p:nvSpPr>
        <p:spPr bwMode="auto">
          <a:xfrm>
            <a:off x="3298825" y="2995613"/>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sp>
        <p:nvSpPr>
          <p:cNvPr id="36868" name="Text Box 4"/>
          <p:cNvSpPr txBox="1">
            <a:spLocks noChangeArrowheads="1"/>
          </p:cNvSpPr>
          <p:nvPr/>
        </p:nvSpPr>
        <p:spPr bwMode="auto">
          <a:xfrm>
            <a:off x="5173663" y="24923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sp>
        <p:nvSpPr>
          <p:cNvPr id="36869" name="Text Box 4"/>
          <p:cNvSpPr txBox="1">
            <a:spLocks noChangeArrowheads="1"/>
          </p:cNvSpPr>
          <p:nvPr/>
        </p:nvSpPr>
        <p:spPr bwMode="auto">
          <a:xfrm>
            <a:off x="5384800" y="458152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grpSp>
        <p:nvGrpSpPr>
          <p:cNvPr id="36870" name="Group 9"/>
          <p:cNvGrpSpPr>
            <a:grpSpLocks/>
          </p:cNvGrpSpPr>
          <p:nvPr/>
        </p:nvGrpSpPr>
        <p:grpSpPr bwMode="auto">
          <a:xfrm>
            <a:off x="2378075" y="976313"/>
            <a:ext cx="4751388" cy="5307012"/>
            <a:chOff x="1" y="110"/>
            <a:chExt cx="6840" cy="6368"/>
          </a:xfrm>
        </p:grpSpPr>
        <p:grpSp>
          <p:nvGrpSpPr>
            <p:cNvPr id="36908" name="Group 34"/>
            <p:cNvGrpSpPr>
              <a:grpSpLocks/>
            </p:cNvGrpSpPr>
            <p:nvPr/>
          </p:nvGrpSpPr>
          <p:grpSpPr bwMode="auto">
            <a:xfrm>
              <a:off x="1" y="110"/>
              <a:ext cx="6840" cy="6368"/>
              <a:chOff x="0" y="140"/>
              <a:chExt cx="7786" cy="7931"/>
            </a:xfrm>
          </p:grpSpPr>
          <p:sp>
            <p:nvSpPr>
              <p:cNvPr id="3693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693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935" name="Freeform 56"/>
              <p:cNvSpPr>
                <a:spLocks/>
              </p:cNvSpPr>
              <p:nvPr/>
            </p:nvSpPr>
            <p:spPr bwMode="auto">
              <a:xfrm>
                <a:off x="1263" y="4014"/>
                <a:ext cx="1970" cy="1547"/>
              </a:xfrm>
              <a:custGeom>
                <a:avLst/>
                <a:gdLst>
                  <a:gd name="T0" fmla="*/ 1795 w 1972"/>
                  <a:gd name="T1" fmla="*/ 482 h 1546"/>
                  <a:gd name="T2" fmla="*/ 1795 w 1972"/>
                  <a:gd name="T3" fmla="*/ 482 h 1546"/>
                  <a:gd name="T4" fmla="*/ 1738 w 1972"/>
                  <a:gd name="T5" fmla="*/ 511 h 1546"/>
                  <a:gd name="T6" fmla="*/ 1682 w 1972"/>
                  <a:gd name="T7" fmla="*/ 553 h 1546"/>
                  <a:gd name="T8" fmla="*/ 1639 w 1972"/>
                  <a:gd name="T9" fmla="*/ 610 h 1546"/>
                  <a:gd name="T10" fmla="*/ 1611 w 1972"/>
                  <a:gd name="T11" fmla="*/ 639 h 1546"/>
                  <a:gd name="T12" fmla="*/ 1540 w 1972"/>
                  <a:gd name="T13" fmla="*/ 709 h 1546"/>
                  <a:gd name="T14" fmla="*/ 1526 w 1972"/>
                  <a:gd name="T15" fmla="*/ 724 h 1546"/>
                  <a:gd name="T16" fmla="*/ 1497 w 1972"/>
                  <a:gd name="T17" fmla="*/ 766 h 1546"/>
                  <a:gd name="T18" fmla="*/ 1459 w 1972"/>
                  <a:gd name="T19" fmla="*/ 918 h 1546"/>
                  <a:gd name="T20" fmla="*/ 1445 w 1972"/>
                  <a:gd name="T21" fmla="*/ 975 h 1546"/>
                  <a:gd name="T22" fmla="*/ 1408 w 1972"/>
                  <a:gd name="T23" fmla="*/ 1060 h 1546"/>
                  <a:gd name="T24" fmla="*/ 1366 w 1972"/>
                  <a:gd name="T25" fmla="*/ 1131 h 1546"/>
                  <a:gd name="T26" fmla="*/ 1337 w 1972"/>
                  <a:gd name="T27" fmla="*/ 1188 h 1546"/>
                  <a:gd name="T28" fmla="*/ 1281 w 1972"/>
                  <a:gd name="T29" fmla="*/ 1287 h 1546"/>
                  <a:gd name="T30" fmla="*/ 1068 w 1972"/>
                  <a:gd name="T31" fmla="*/ 1443 h 1546"/>
                  <a:gd name="T32" fmla="*/ 657 w 1972"/>
                  <a:gd name="T33" fmla="*/ 1613 h 1546"/>
                  <a:gd name="T34" fmla="*/ 529 w 1972"/>
                  <a:gd name="T35" fmla="*/ 1557 h 1546"/>
                  <a:gd name="T36" fmla="*/ 298 w 1972"/>
                  <a:gd name="T37" fmla="*/ 1443 h 1546"/>
                  <a:gd name="T38" fmla="*/ 99 w 1972"/>
                  <a:gd name="T39" fmla="*/ 1344 h 1546"/>
                  <a:gd name="T40" fmla="*/ 185 w 1972"/>
                  <a:gd name="T41" fmla="*/ 1032 h 1546"/>
                  <a:gd name="T42" fmla="*/ 326 w 1972"/>
                  <a:gd name="T43" fmla="*/ 932 h 1546"/>
                  <a:gd name="T44" fmla="*/ 369 w 1972"/>
                  <a:gd name="T45" fmla="*/ 904 h 1546"/>
                  <a:gd name="T46" fmla="*/ 411 w 1972"/>
                  <a:gd name="T47" fmla="*/ 876 h 1546"/>
                  <a:gd name="T48" fmla="*/ 440 w 1972"/>
                  <a:gd name="T49" fmla="*/ 862 h 1546"/>
                  <a:gd name="T50" fmla="*/ 440 w 1972"/>
                  <a:gd name="T51" fmla="*/ 862 h 1546"/>
                  <a:gd name="T52" fmla="*/ 482 w 1972"/>
                  <a:gd name="T53" fmla="*/ 766 h 1546"/>
                  <a:gd name="T54" fmla="*/ 493 w 1972"/>
                  <a:gd name="T55" fmla="*/ 738 h 1546"/>
                  <a:gd name="T56" fmla="*/ 500 w 1972"/>
                  <a:gd name="T57" fmla="*/ 724 h 1546"/>
                  <a:gd name="T58" fmla="*/ 557 w 1972"/>
                  <a:gd name="T59" fmla="*/ 695 h 1546"/>
                  <a:gd name="T60" fmla="*/ 571 w 1972"/>
                  <a:gd name="T61" fmla="*/ 695 h 1546"/>
                  <a:gd name="T62" fmla="*/ 614 w 1972"/>
                  <a:gd name="T63" fmla="*/ 681 h 1546"/>
                  <a:gd name="T64" fmla="*/ 628 w 1972"/>
                  <a:gd name="T65" fmla="*/ 681 h 1546"/>
                  <a:gd name="T66" fmla="*/ 642 w 1972"/>
                  <a:gd name="T67" fmla="*/ 667 h 1546"/>
                  <a:gd name="T68" fmla="*/ 657 w 1972"/>
                  <a:gd name="T69" fmla="*/ 639 h 1546"/>
                  <a:gd name="T70" fmla="*/ 699 w 1972"/>
                  <a:gd name="T71" fmla="*/ 582 h 1546"/>
                  <a:gd name="T72" fmla="*/ 813 w 1972"/>
                  <a:gd name="T73" fmla="*/ 369 h 1546"/>
                  <a:gd name="T74" fmla="*/ 855 w 1972"/>
                  <a:gd name="T75" fmla="*/ 298 h 1546"/>
                  <a:gd name="T76" fmla="*/ 883 w 1972"/>
                  <a:gd name="T77" fmla="*/ 284 h 1546"/>
                  <a:gd name="T78" fmla="*/ 912 w 1972"/>
                  <a:gd name="T79" fmla="*/ 256 h 1546"/>
                  <a:gd name="T80" fmla="*/ 1039 w 1972"/>
                  <a:gd name="T81" fmla="*/ 170 h 1546"/>
                  <a:gd name="T82" fmla="*/ 1110 w 1972"/>
                  <a:gd name="T83" fmla="*/ 114 h 1546"/>
                  <a:gd name="T84" fmla="*/ 1238 w 1972"/>
                  <a:gd name="T85" fmla="*/ 85 h 1546"/>
                  <a:gd name="T86" fmla="*/ 1281 w 1972"/>
                  <a:gd name="T87" fmla="*/ 71 h 1546"/>
                  <a:gd name="T88" fmla="*/ 1424 w 1972"/>
                  <a:gd name="T89" fmla="*/ 14 h 1546"/>
                  <a:gd name="T90" fmla="*/ 1431 w 1972"/>
                  <a:gd name="T91" fmla="*/ 14 h 1546"/>
                  <a:gd name="T92" fmla="*/ 1438 w 1972"/>
                  <a:gd name="T93" fmla="*/ 57 h 1546"/>
                  <a:gd name="T94" fmla="*/ 1474 w 1972"/>
                  <a:gd name="T95" fmla="*/ 128 h 1546"/>
                  <a:gd name="T96" fmla="*/ 1611 w 1972"/>
                  <a:gd name="T97" fmla="*/ 256 h 1546"/>
                  <a:gd name="T98" fmla="*/ 1667 w 1972"/>
                  <a:gd name="T99" fmla="*/ 326 h 1546"/>
                  <a:gd name="T100" fmla="*/ 1738 w 1972"/>
                  <a:gd name="T101" fmla="*/ 383 h 1546"/>
                  <a:gd name="T102" fmla="*/ 1752 w 1972"/>
                  <a:gd name="T103" fmla="*/ 397 h 1546"/>
                  <a:gd name="T104" fmla="*/ 1795 w 1972"/>
                  <a:gd name="T105" fmla="*/ 426 h 1546"/>
                  <a:gd name="T106" fmla="*/ 1795 w 1972"/>
                  <a:gd name="T107" fmla="*/ 440 h 1546"/>
                  <a:gd name="T108" fmla="*/ 1809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6936" name="Freeform 55"/>
              <p:cNvSpPr>
                <a:spLocks/>
              </p:cNvSpPr>
              <p:nvPr/>
            </p:nvSpPr>
            <p:spPr bwMode="auto">
              <a:xfrm>
                <a:off x="0" y="3036"/>
                <a:ext cx="3147" cy="2595"/>
              </a:xfrm>
              <a:custGeom>
                <a:avLst/>
                <a:gdLst>
                  <a:gd name="T0" fmla="*/ 2940 w 3148"/>
                  <a:gd name="T1" fmla="*/ 639 h 2596"/>
                  <a:gd name="T2" fmla="*/ 2954 w 3148"/>
                  <a:gd name="T3" fmla="*/ 653 h 2596"/>
                  <a:gd name="T4" fmla="*/ 2954 w 3148"/>
                  <a:gd name="T5" fmla="*/ 653 h 2596"/>
                  <a:gd name="T6" fmla="*/ 2968 w 3148"/>
                  <a:gd name="T7" fmla="*/ 667 h 2596"/>
                  <a:gd name="T8" fmla="*/ 2996 w 3148"/>
                  <a:gd name="T9" fmla="*/ 710 h 2596"/>
                  <a:gd name="T10" fmla="*/ 3053 w 3148"/>
                  <a:gd name="T11" fmla="*/ 809 h 2596"/>
                  <a:gd name="T12" fmla="*/ 3081 w 3148"/>
                  <a:gd name="T13" fmla="*/ 852 h 2596"/>
                  <a:gd name="T14" fmla="*/ 2925 w 3148"/>
                  <a:gd name="T15" fmla="*/ 894 h 2596"/>
                  <a:gd name="T16" fmla="*/ 2769 w 3148"/>
                  <a:gd name="T17" fmla="*/ 965 h 2596"/>
                  <a:gd name="T18" fmla="*/ 2557 w 3148"/>
                  <a:gd name="T19" fmla="*/ 1036 h 2596"/>
                  <a:gd name="T20" fmla="*/ 2429 w 3148"/>
                  <a:gd name="T21" fmla="*/ 1079 h 2596"/>
                  <a:gd name="T22" fmla="*/ 2287 w 3148"/>
                  <a:gd name="T23" fmla="*/ 1164 h 2596"/>
                  <a:gd name="T24" fmla="*/ 2145 w 3148"/>
                  <a:gd name="T25" fmla="*/ 1263 h 2596"/>
                  <a:gd name="T26" fmla="*/ 2089 w 3148"/>
                  <a:gd name="T27" fmla="*/ 1298 h 2596"/>
                  <a:gd name="T28" fmla="*/ 1933 w 3148"/>
                  <a:gd name="T29" fmla="*/ 1551 h 2596"/>
                  <a:gd name="T30" fmla="*/ 1904 w 3148"/>
                  <a:gd name="T31" fmla="*/ 1579 h 2596"/>
                  <a:gd name="T32" fmla="*/ 1876 w 3148"/>
                  <a:gd name="T33" fmla="*/ 1593 h 2596"/>
                  <a:gd name="T34" fmla="*/ 1819 w 3148"/>
                  <a:gd name="T35" fmla="*/ 1607 h 2596"/>
                  <a:gd name="T36" fmla="*/ 1748 w 3148"/>
                  <a:gd name="T37" fmla="*/ 1650 h 2596"/>
                  <a:gd name="T38" fmla="*/ 1677 w 3148"/>
                  <a:gd name="T39" fmla="*/ 1692 h 2596"/>
                  <a:gd name="T40" fmla="*/ 1635 w 3148"/>
                  <a:gd name="T41" fmla="*/ 1707 h 2596"/>
                  <a:gd name="T42" fmla="*/ 1578 w 3148"/>
                  <a:gd name="T43" fmla="*/ 1735 h 2596"/>
                  <a:gd name="T44" fmla="*/ 1475 w 3148"/>
                  <a:gd name="T45" fmla="*/ 1834 h 2596"/>
                  <a:gd name="T46" fmla="*/ 1120 w 3148"/>
                  <a:gd name="T47" fmla="*/ 2203 h 2596"/>
                  <a:gd name="T48" fmla="*/ 369 w 3148"/>
                  <a:gd name="T49" fmla="*/ 2487 h 2596"/>
                  <a:gd name="T50" fmla="*/ 397 w 3148"/>
                  <a:gd name="T51" fmla="*/ 2316 h 2596"/>
                  <a:gd name="T52" fmla="*/ 681 w 3148"/>
                  <a:gd name="T53" fmla="*/ 1919 h 2596"/>
                  <a:gd name="T54" fmla="*/ 411 w 3148"/>
                  <a:gd name="T55" fmla="*/ 1678 h 2596"/>
                  <a:gd name="T56" fmla="*/ 596 w 3148"/>
                  <a:gd name="T57" fmla="*/ 1107 h 2596"/>
                  <a:gd name="T58" fmla="*/ 993 w 3148"/>
                  <a:gd name="T59" fmla="*/ 823 h 2596"/>
                  <a:gd name="T60" fmla="*/ 1574 w 3148"/>
                  <a:gd name="T61" fmla="*/ 625 h 2596"/>
                  <a:gd name="T62" fmla="*/ 1621 w 3148"/>
                  <a:gd name="T63" fmla="*/ 582 h 2596"/>
                  <a:gd name="T64" fmla="*/ 1720 w 3148"/>
                  <a:gd name="T65" fmla="*/ 540 h 2596"/>
                  <a:gd name="T66" fmla="*/ 1848 w 3148"/>
                  <a:gd name="T67" fmla="*/ 483 h 2596"/>
                  <a:gd name="T68" fmla="*/ 1961 w 3148"/>
                  <a:gd name="T69" fmla="*/ 426 h 2596"/>
                  <a:gd name="T70" fmla="*/ 2202 w 3148"/>
                  <a:gd name="T71" fmla="*/ 298 h 2596"/>
                  <a:gd name="T72" fmla="*/ 2372 w 3148"/>
                  <a:gd name="T73" fmla="*/ 199 h 2596"/>
                  <a:gd name="T74" fmla="*/ 2500 w 3148"/>
                  <a:gd name="T75" fmla="*/ 142 h 2596"/>
                  <a:gd name="T76" fmla="*/ 2656 w 3148"/>
                  <a:gd name="T77" fmla="*/ 43 h 2596"/>
                  <a:gd name="T78" fmla="*/ 2713 w 3148"/>
                  <a:gd name="T79" fmla="*/ 15 h 2596"/>
                  <a:gd name="T80" fmla="*/ 2798 w 3148"/>
                  <a:gd name="T81" fmla="*/ 128 h 2596"/>
                  <a:gd name="T82" fmla="*/ 2798 w 3148"/>
                  <a:gd name="T83" fmla="*/ 142 h 2596"/>
                  <a:gd name="T84" fmla="*/ 2755 w 3148"/>
                  <a:gd name="T85" fmla="*/ 171 h 2596"/>
                  <a:gd name="T86" fmla="*/ 2741 w 3148"/>
                  <a:gd name="T87" fmla="*/ 185 h 2596"/>
                  <a:gd name="T88" fmla="*/ 2755 w 3148"/>
                  <a:gd name="T89" fmla="*/ 242 h 2596"/>
                  <a:gd name="T90" fmla="*/ 2784 w 3148"/>
                  <a:gd name="T91" fmla="*/ 298 h 2596"/>
                  <a:gd name="T92" fmla="*/ 2784 w 3148"/>
                  <a:gd name="T93" fmla="*/ 341 h 2596"/>
                  <a:gd name="T94" fmla="*/ 2769 w 3148"/>
                  <a:gd name="T95" fmla="*/ 412 h 2596"/>
                  <a:gd name="T96" fmla="*/ 2727 w 3148"/>
                  <a:gd name="T97" fmla="*/ 525 h 2596"/>
                  <a:gd name="T98" fmla="*/ 2727 w 3148"/>
                  <a:gd name="T99" fmla="*/ 540 h 2596"/>
                  <a:gd name="T100" fmla="*/ 2727 w 3148"/>
                  <a:gd name="T101" fmla="*/ 554 h 2596"/>
                  <a:gd name="T102" fmla="*/ 2798 w 3148"/>
                  <a:gd name="T103" fmla="*/ 568 h 2596"/>
                  <a:gd name="T104" fmla="*/ 2840 w 3148"/>
                  <a:gd name="T105" fmla="*/ 582 h 2596"/>
                  <a:gd name="T106" fmla="*/ 2883 w 3148"/>
                  <a:gd name="T107" fmla="*/ 582 h 2596"/>
                  <a:gd name="T108" fmla="*/ 2925 w 3148"/>
                  <a:gd name="T109" fmla="*/ 610 h 2596"/>
                  <a:gd name="T110" fmla="*/ 2940 w 3148"/>
                  <a:gd name="T111" fmla="*/ 625 h 2596"/>
                  <a:gd name="T112" fmla="*/ 2940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693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93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93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0 h 1631"/>
                  <a:gd name="T12" fmla="*/ 936 w 1206"/>
                  <a:gd name="T13" fmla="*/ 16 h 1631"/>
                  <a:gd name="T14" fmla="*/ 908 w 1206"/>
                  <a:gd name="T15" fmla="*/ 21 h 1631"/>
                  <a:gd name="T16" fmla="*/ 993 w 1206"/>
                  <a:gd name="T17" fmla="*/ 22 h 1631"/>
                  <a:gd name="T18" fmla="*/ 1107 w 1206"/>
                  <a:gd name="T19" fmla="*/ 22 h 1631"/>
                  <a:gd name="T20" fmla="*/ 1135 w 1206"/>
                  <a:gd name="T21" fmla="*/ 22 h 1631"/>
                  <a:gd name="T22" fmla="*/ 1178 w 1206"/>
                  <a:gd name="T23" fmla="*/ 22 h 1631"/>
                  <a:gd name="T24" fmla="*/ 1149 w 1206"/>
                  <a:gd name="T25" fmla="*/ 22 h 1631"/>
                  <a:gd name="T26" fmla="*/ 1149 w 1206"/>
                  <a:gd name="T27" fmla="*/ 22 h 1631"/>
                  <a:gd name="T28" fmla="*/ 1206 w 1206"/>
                  <a:gd name="T29" fmla="*/ 22 h 1631"/>
                  <a:gd name="T30" fmla="*/ 1178 w 1206"/>
                  <a:gd name="T31" fmla="*/ 22 h 1631"/>
                  <a:gd name="T32" fmla="*/ 1149 w 1206"/>
                  <a:gd name="T33" fmla="*/ 22 h 1631"/>
                  <a:gd name="T34" fmla="*/ 1121 w 1206"/>
                  <a:gd name="T35" fmla="*/ 23 h 1631"/>
                  <a:gd name="T36" fmla="*/ 1121 w 1206"/>
                  <a:gd name="T37" fmla="*/ 23 h 1631"/>
                  <a:gd name="T38" fmla="*/ 1107 w 1206"/>
                  <a:gd name="T39" fmla="*/ 23 h 1631"/>
                  <a:gd name="T40" fmla="*/ 1092 w 1206"/>
                  <a:gd name="T41" fmla="*/ 24 h 1631"/>
                  <a:gd name="T42" fmla="*/ 1107 w 1206"/>
                  <a:gd name="T43" fmla="*/ 24 h 1631"/>
                  <a:gd name="T44" fmla="*/ 1107 w 1206"/>
                  <a:gd name="T45" fmla="*/ 25 h 1631"/>
                  <a:gd name="T46" fmla="*/ 1078 w 1206"/>
                  <a:gd name="T47" fmla="*/ 25 h 1631"/>
                  <a:gd name="T48" fmla="*/ 1078 w 1206"/>
                  <a:gd name="T49" fmla="*/ 26 h 1631"/>
                  <a:gd name="T50" fmla="*/ 1036 w 1206"/>
                  <a:gd name="T51" fmla="*/ 28 h 1631"/>
                  <a:gd name="T52" fmla="*/ 837 w 1206"/>
                  <a:gd name="T53" fmla="*/ 27 h 1631"/>
                  <a:gd name="T54" fmla="*/ 738 w 1206"/>
                  <a:gd name="T55" fmla="*/ 26 h 1631"/>
                  <a:gd name="T56" fmla="*/ 681 w 1206"/>
                  <a:gd name="T57" fmla="*/ 26 h 1631"/>
                  <a:gd name="T58" fmla="*/ 624 w 1206"/>
                  <a:gd name="T59" fmla="*/ 26 h 1631"/>
                  <a:gd name="T60" fmla="*/ 582 w 1206"/>
                  <a:gd name="T61" fmla="*/ 25 h 1631"/>
                  <a:gd name="T62" fmla="*/ 454 w 1206"/>
                  <a:gd name="T63" fmla="*/ 25 h 1631"/>
                  <a:gd name="T64" fmla="*/ 241 w 1206"/>
                  <a:gd name="T65" fmla="*/ 24 h 1631"/>
                  <a:gd name="T66" fmla="*/ 227 w 1206"/>
                  <a:gd name="T67" fmla="*/ 25 h 1631"/>
                  <a:gd name="T68" fmla="*/ 213 w 1206"/>
                  <a:gd name="T69" fmla="*/ 25 h 1631"/>
                  <a:gd name="T70" fmla="*/ 114 w 1206"/>
                  <a:gd name="T71" fmla="*/ 25 h 1631"/>
                  <a:gd name="T72" fmla="*/ 0 w 1206"/>
                  <a:gd name="T73" fmla="*/ 25 h 1631"/>
                  <a:gd name="T74" fmla="*/ 15 w 1206"/>
                  <a:gd name="T75" fmla="*/ 21 h 1631"/>
                  <a:gd name="T76" fmla="*/ 29 w 1206"/>
                  <a:gd name="T77" fmla="*/ 20 h 1631"/>
                  <a:gd name="T78" fmla="*/ 43 w 1206"/>
                  <a:gd name="T79" fmla="*/ 19 h 1631"/>
                  <a:gd name="T80" fmla="*/ 57 w 1206"/>
                  <a:gd name="T81" fmla="*/ 19 h 1631"/>
                  <a:gd name="T82" fmla="*/ 57 w 1206"/>
                  <a:gd name="T83" fmla="*/ 18 h 1631"/>
                  <a:gd name="T84" fmla="*/ 29 w 1206"/>
                  <a:gd name="T85" fmla="*/ 16 h 1631"/>
                  <a:gd name="T86" fmla="*/ 15 w 1206"/>
                  <a:gd name="T87" fmla="*/ 15 h 1631"/>
                  <a:gd name="T88" fmla="*/ 57 w 1206"/>
                  <a:gd name="T89" fmla="*/ 15 h 1631"/>
                  <a:gd name="T90" fmla="*/ 85 w 1206"/>
                  <a:gd name="T91" fmla="*/ 12 h 1631"/>
                  <a:gd name="T92" fmla="*/ 100 w 1206"/>
                  <a:gd name="T93" fmla="*/ 11 h 1631"/>
                  <a:gd name="T94" fmla="*/ 114 w 1206"/>
                  <a:gd name="T95" fmla="*/ 8 h 1631"/>
                  <a:gd name="T96" fmla="*/ 100 w 1206"/>
                  <a:gd name="T97" fmla="*/ 8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a:srcRect/>
                <a:tile tx="0" ty="0" sx="100000" sy="100000" flip="none" algn="tl"/>
              </a:blipFill>
              <a:ln w="9525">
                <a:solidFill>
                  <a:srgbClr val="333333"/>
                </a:solidFill>
                <a:round/>
                <a:headEnd/>
                <a:tailEnd/>
              </a:ln>
            </p:spPr>
            <p:txBody>
              <a:bodyPr anchor="ctr" anchorCtr="1"/>
              <a:lstStyle/>
              <a:p>
                <a:endParaRPr lang="ja-JP" altLang="en-US"/>
              </a:p>
            </p:txBody>
          </p:sp>
          <p:sp>
            <p:nvSpPr>
              <p:cNvPr id="36940" name="Freeform 51"/>
              <p:cNvSpPr>
                <a:spLocks/>
              </p:cNvSpPr>
              <p:nvPr/>
            </p:nvSpPr>
            <p:spPr bwMode="auto">
              <a:xfrm>
                <a:off x="5036" y="4543"/>
                <a:ext cx="1459" cy="1445"/>
              </a:xfrm>
              <a:custGeom>
                <a:avLst/>
                <a:gdLst>
                  <a:gd name="T0" fmla="*/ 666 w 1460"/>
                  <a:gd name="T1" fmla="*/ 14 h 1447"/>
                  <a:gd name="T2" fmla="*/ 723 w 1460"/>
                  <a:gd name="T3" fmla="*/ 14 h 1447"/>
                  <a:gd name="T4" fmla="*/ 741 w 1460"/>
                  <a:gd name="T5" fmla="*/ 29 h 1447"/>
                  <a:gd name="T6" fmla="*/ 826 w 1460"/>
                  <a:gd name="T7" fmla="*/ 43 h 1447"/>
                  <a:gd name="T8" fmla="*/ 883 w 1460"/>
                  <a:gd name="T9" fmla="*/ 43 h 1447"/>
                  <a:gd name="T10" fmla="*/ 911 w 1460"/>
                  <a:gd name="T11" fmla="*/ 43 h 1447"/>
                  <a:gd name="T12" fmla="*/ 982 w 1460"/>
                  <a:gd name="T13" fmla="*/ 57 h 1447"/>
                  <a:gd name="T14" fmla="*/ 1039 w 1460"/>
                  <a:gd name="T15" fmla="*/ 57 h 1447"/>
                  <a:gd name="T16" fmla="*/ 1081 w 1460"/>
                  <a:gd name="T17" fmla="*/ 57 h 1447"/>
                  <a:gd name="T18" fmla="*/ 1138 w 1460"/>
                  <a:gd name="T19" fmla="*/ 100 h 1447"/>
                  <a:gd name="T20" fmla="*/ 1209 w 1460"/>
                  <a:gd name="T21" fmla="*/ 128 h 1447"/>
                  <a:gd name="T22" fmla="*/ 1266 w 1460"/>
                  <a:gd name="T23" fmla="*/ 128 h 1447"/>
                  <a:gd name="T24" fmla="*/ 1294 w 1460"/>
                  <a:gd name="T25" fmla="*/ 170 h 1447"/>
                  <a:gd name="T26" fmla="*/ 1280 w 1460"/>
                  <a:gd name="T27" fmla="*/ 199 h 1447"/>
                  <a:gd name="T28" fmla="*/ 1294 w 1460"/>
                  <a:gd name="T29" fmla="*/ 256 h 1447"/>
                  <a:gd name="T30" fmla="*/ 1308 w 1460"/>
                  <a:gd name="T31" fmla="*/ 284 h 1447"/>
                  <a:gd name="T32" fmla="*/ 1308 w 1460"/>
                  <a:gd name="T33" fmla="*/ 312 h 1447"/>
                  <a:gd name="T34" fmla="*/ 1323 w 1460"/>
                  <a:gd name="T35" fmla="*/ 326 h 1447"/>
                  <a:gd name="T36" fmla="*/ 1365 w 1460"/>
                  <a:gd name="T37" fmla="*/ 326 h 1447"/>
                  <a:gd name="T38" fmla="*/ 1393 w 1460"/>
                  <a:gd name="T39" fmla="*/ 355 h 1447"/>
                  <a:gd name="T40" fmla="*/ 1393 w 1460"/>
                  <a:gd name="T41" fmla="*/ 361 h 1447"/>
                  <a:gd name="T42" fmla="*/ 1351 w 1460"/>
                  <a:gd name="T43" fmla="*/ 387 h 1447"/>
                  <a:gd name="T44" fmla="*/ 1181 w 1460"/>
                  <a:gd name="T45" fmla="*/ 373 h 1447"/>
                  <a:gd name="T46" fmla="*/ 1209 w 1460"/>
                  <a:gd name="T47" fmla="*/ 430 h 1447"/>
                  <a:gd name="T48" fmla="*/ 1209 w 1460"/>
                  <a:gd name="T49" fmla="*/ 486 h 1447"/>
                  <a:gd name="T50" fmla="*/ 1308 w 1460"/>
                  <a:gd name="T51" fmla="*/ 628 h 1447"/>
                  <a:gd name="T52" fmla="*/ 1266 w 1460"/>
                  <a:gd name="T53" fmla="*/ 784 h 1447"/>
                  <a:gd name="T54" fmla="*/ 1223 w 1460"/>
                  <a:gd name="T55" fmla="*/ 926 h 1447"/>
                  <a:gd name="T56" fmla="*/ 1025 w 1460"/>
                  <a:gd name="T57" fmla="*/ 940 h 1447"/>
                  <a:gd name="T58" fmla="*/ 1025 w 1460"/>
                  <a:gd name="T59" fmla="*/ 997 h 1447"/>
                  <a:gd name="T60" fmla="*/ 982 w 1460"/>
                  <a:gd name="T61" fmla="*/ 1086 h 1447"/>
                  <a:gd name="T62" fmla="*/ 982 w 1460"/>
                  <a:gd name="T63" fmla="*/ 1143 h 1447"/>
                  <a:gd name="T64" fmla="*/ 982 w 1460"/>
                  <a:gd name="T65" fmla="*/ 1185 h 1447"/>
                  <a:gd name="T66" fmla="*/ 1025 w 1460"/>
                  <a:gd name="T67" fmla="*/ 1271 h 1447"/>
                  <a:gd name="T68" fmla="*/ 1025 w 1460"/>
                  <a:gd name="T69" fmla="*/ 1313 h 1447"/>
                  <a:gd name="T70" fmla="*/ 982 w 1460"/>
                  <a:gd name="T71" fmla="*/ 1313 h 1447"/>
                  <a:gd name="T72" fmla="*/ 883 w 1460"/>
                  <a:gd name="T73" fmla="*/ 1256 h 1447"/>
                  <a:gd name="T74" fmla="*/ 826 w 1460"/>
                  <a:gd name="T75" fmla="*/ 1185 h 1447"/>
                  <a:gd name="T76" fmla="*/ 730 w 1460"/>
                  <a:gd name="T77" fmla="*/ 1086 h 1447"/>
                  <a:gd name="T78" fmla="*/ 730 w 1460"/>
                  <a:gd name="T79" fmla="*/ 1057 h 1447"/>
                  <a:gd name="T80" fmla="*/ 730 w 1460"/>
                  <a:gd name="T81" fmla="*/ 1036 h 1447"/>
                  <a:gd name="T82" fmla="*/ 638 w 1460"/>
                  <a:gd name="T83" fmla="*/ 1021 h 1447"/>
                  <a:gd name="T84" fmla="*/ 468 w 1460"/>
                  <a:gd name="T85" fmla="*/ 997 h 1447"/>
                  <a:gd name="T86" fmla="*/ 411 w 1460"/>
                  <a:gd name="T87" fmla="*/ 1036 h 1447"/>
                  <a:gd name="T88" fmla="*/ 326 w 1460"/>
                  <a:gd name="T89" fmla="*/ 1011 h 1447"/>
                  <a:gd name="T90" fmla="*/ 212 w 1460"/>
                  <a:gd name="T91" fmla="*/ 898 h 1447"/>
                  <a:gd name="T92" fmla="*/ 42 w 1460"/>
                  <a:gd name="T93" fmla="*/ 756 h 1447"/>
                  <a:gd name="T94" fmla="*/ 28 w 1460"/>
                  <a:gd name="T95" fmla="*/ 657 h 1447"/>
                  <a:gd name="T96" fmla="*/ 42 w 1460"/>
                  <a:gd name="T97" fmla="*/ 614 h 1447"/>
                  <a:gd name="T98" fmla="*/ 71 w 1460"/>
                  <a:gd name="T99" fmla="*/ 529 h 1447"/>
                  <a:gd name="T100" fmla="*/ 85 w 1460"/>
                  <a:gd name="T101" fmla="*/ 486 h 1447"/>
                  <a:gd name="T102" fmla="*/ 85 w 1460"/>
                  <a:gd name="T103" fmla="*/ 458 h 1447"/>
                  <a:gd name="T104" fmla="*/ 99 w 1460"/>
                  <a:gd name="T105" fmla="*/ 401 h 1447"/>
                  <a:gd name="T106" fmla="*/ 113 w 1460"/>
                  <a:gd name="T107" fmla="*/ 373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694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942" name="Freeform 50"/>
              <p:cNvSpPr>
                <a:spLocks/>
              </p:cNvSpPr>
              <p:nvPr/>
            </p:nvSpPr>
            <p:spPr bwMode="auto">
              <a:xfrm>
                <a:off x="2780" y="3335"/>
                <a:ext cx="1304" cy="1161"/>
              </a:xfrm>
              <a:custGeom>
                <a:avLst/>
                <a:gdLst>
                  <a:gd name="T0" fmla="*/ 1290 w 1304"/>
                  <a:gd name="T1" fmla="*/ 16 h 1148"/>
                  <a:gd name="T2" fmla="*/ 1290 w 1304"/>
                  <a:gd name="T3" fmla="*/ 25 h 1148"/>
                  <a:gd name="T4" fmla="*/ 1290 w 1304"/>
                  <a:gd name="T5" fmla="*/ 120 h 1148"/>
                  <a:gd name="T6" fmla="*/ 1290 w 1304"/>
                  <a:gd name="T7" fmla="*/ 127 h 1148"/>
                  <a:gd name="T8" fmla="*/ 1290 w 1304"/>
                  <a:gd name="T9" fmla="*/ 155 h 1148"/>
                  <a:gd name="T10" fmla="*/ 1304 w 1304"/>
                  <a:gd name="T11" fmla="*/ 189 h 1148"/>
                  <a:gd name="T12" fmla="*/ 1304 w 1304"/>
                  <a:gd name="T13" fmla="*/ 272 h 1148"/>
                  <a:gd name="T14" fmla="*/ 1304 w 1304"/>
                  <a:gd name="T15" fmla="*/ 308 h 1148"/>
                  <a:gd name="T16" fmla="*/ 1304 w 1304"/>
                  <a:gd name="T17" fmla="*/ 391 h 1148"/>
                  <a:gd name="T18" fmla="*/ 1304 w 1304"/>
                  <a:gd name="T19" fmla="*/ 463 h 1148"/>
                  <a:gd name="T20" fmla="*/ 1304 w 1304"/>
                  <a:gd name="T21" fmla="*/ 508 h 1148"/>
                  <a:gd name="T22" fmla="*/ 1304 w 1304"/>
                  <a:gd name="T23" fmla="*/ 556 h 1148"/>
                  <a:gd name="T24" fmla="*/ 1304 w 1304"/>
                  <a:gd name="T25" fmla="*/ 556 h 1148"/>
                  <a:gd name="T26" fmla="*/ 1304 w 1304"/>
                  <a:gd name="T27" fmla="*/ 556 h 1148"/>
                  <a:gd name="T28" fmla="*/ 1304 w 1304"/>
                  <a:gd name="T29" fmla="*/ 574 h 1148"/>
                  <a:gd name="T30" fmla="*/ 1304 w 1304"/>
                  <a:gd name="T31" fmla="*/ 630 h 1148"/>
                  <a:gd name="T32" fmla="*/ 1304 w 1304"/>
                  <a:gd name="T33" fmla="*/ 673 h 1148"/>
                  <a:gd name="T34" fmla="*/ 1304 w 1304"/>
                  <a:gd name="T35" fmla="*/ 739 h 1148"/>
                  <a:gd name="T36" fmla="*/ 1290 w 1304"/>
                  <a:gd name="T37" fmla="*/ 825 h 1148"/>
                  <a:gd name="T38" fmla="*/ 1290 w 1304"/>
                  <a:gd name="T39" fmla="*/ 923 h 1148"/>
                  <a:gd name="T40" fmla="*/ 1290 w 1304"/>
                  <a:gd name="T41" fmla="*/ 990 h 1148"/>
                  <a:gd name="T42" fmla="*/ 1276 w 1304"/>
                  <a:gd name="T43" fmla="*/ 1055 h 1148"/>
                  <a:gd name="T44" fmla="*/ 1276 w 1304"/>
                  <a:gd name="T45" fmla="*/ 1120 h 1148"/>
                  <a:gd name="T46" fmla="*/ 1276 w 1304"/>
                  <a:gd name="T47" fmla="*/ 1199 h 1148"/>
                  <a:gd name="T48" fmla="*/ 1262 w 1304"/>
                  <a:gd name="T49" fmla="*/ 1221 h 1148"/>
                  <a:gd name="T50" fmla="*/ 1191 w 1304"/>
                  <a:gd name="T51" fmla="*/ 1221 h 1148"/>
                  <a:gd name="T52" fmla="*/ 1120 w 1304"/>
                  <a:gd name="T53" fmla="*/ 1199 h 1148"/>
                  <a:gd name="T54" fmla="*/ 1078 w 1304"/>
                  <a:gd name="T55" fmla="*/ 1185 h 1148"/>
                  <a:gd name="T56" fmla="*/ 964 w 1304"/>
                  <a:gd name="T57" fmla="*/ 1185 h 1148"/>
                  <a:gd name="T58" fmla="*/ 879 w 1304"/>
                  <a:gd name="T59" fmla="*/ 1171 h 1148"/>
                  <a:gd name="T60" fmla="*/ 780 w 1304"/>
                  <a:gd name="T61" fmla="*/ 1199 h 1148"/>
                  <a:gd name="T62" fmla="*/ 723 w 1304"/>
                  <a:gd name="T63" fmla="*/ 1199 h 1148"/>
                  <a:gd name="T64" fmla="*/ 695 w 1304"/>
                  <a:gd name="T65" fmla="*/ 1221 h 1148"/>
                  <a:gd name="T66" fmla="*/ 666 w 1304"/>
                  <a:gd name="T67" fmla="*/ 1269 h 1148"/>
                  <a:gd name="T68" fmla="*/ 624 w 1304"/>
                  <a:gd name="T69" fmla="*/ 1284 h 1148"/>
                  <a:gd name="T70" fmla="*/ 510 w 1304"/>
                  <a:gd name="T71" fmla="*/ 1321 h 1148"/>
                  <a:gd name="T72" fmla="*/ 454 w 1304"/>
                  <a:gd name="T73" fmla="*/ 1336 h 1148"/>
                  <a:gd name="T74" fmla="*/ 411 w 1304"/>
                  <a:gd name="T75" fmla="*/ 1284 h 1148"/>
                  <a:gd name="T76" fmla="*/ 397 w 1304"/>
                  <a:gd name="T77" fmla="*/ 1269 h 1148"/>
                  <a:gd name="T78" fmla="*/ 354 w 1304"/>
                  <a:gd name="T79" fmla="*/ 1221 h 1148"/>
                  <a:gd name="T80" fmla="*/ 227 w 1304"/>
                  <a:gd name="T81" fmla="*/ 1085 h 1148"/>
                  <a:gd name="T82" fmla="*/ 127 w 1304"/>
                  <a:gd name="T83" fmla="*/ 975 h 1148"/>
                  <a:gd name="T84" fmla="*/ 14 w 1304"/>
                  <a:gd name="T85" fmla="*/ 825 h 1148"/>
                  <a:gd name="T86" fmla="*/ 14 w 1304"/>
                  <a:gd name="T87" fmla="*/ 775 h 1148"/>
                  <a:gd name="T88" fmla="*/ 184 w 1304"/>
                  <a:gd name="T89" fmla="*/ 689 h 1148"/>
                  <a:gd name="T90" fmla="*/ 326 w 1304"/>
                  <a:gd name="T91" fmla="*/ 630 h 1148"/>
                  <a:gd name="T92" fmla="*/ 383 w 1304"/>
                  <a:gd name="T93" fmla="*/ 630 h 1148"/>
                  <a:gd name="T94" fmla="*/ 510 w 1304"/>
                  <a:gd name="T95" fmla="*/ 556 h 1148"/>
                  <a:gd name="T96" fmla="*/ 680 w 1304"/>
                  <a:gd name="T97" fmla="*/ 430 h 1148"/>
                  <a:gd name="T98" fmla="*/ 737 w 1304"/>
                  <a:gd name="T99" fmla="*/ 410 h 1148"/>
                  <a:gd name="T100" fmla="*/ 780 w 1304"/>
                  <a:gd name="T101" fmla="*/ 359 h 1148"/>
                  <a:gd name="T102" fmla="*/ 794 w 1304"/>
                  <a:gd name="T103" fmla="*/ 359 h 1148"/>
                  <a:gd name="T104" fmla="*/ 836 w 1304"/>
                  <a:gd name="T105" fmla="*/ 324 h 1148"/>
                  <a:gd name="T106" fmla="*/ 950 w 1304"/>
                  <a:gd name="T107" fmla="*/ 221 h 1148"/>
                  <a:gd name="T108" fmla="*/ 1049 w 1304"/>
                  <a:gd name="T109" fmla="*/ 155 h 1148"/>
                  <a:gd name="T110" fmla="*/ 1063 w 1304"/>
                  <a:gd name="T111" fmla="*/ 137 h 1148"/>
                  <a:gd name="T112" fmla="*/ 1120 w 1304"/>
                  <a:gd name="T113" fmla="*/ 110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6943" name="Freeform 48"/>
              <p:cNvSpPr>
                <a:spLocks/>
              </p:cNvSpPr>
              <p:nvPr/>
            </p:nvSpPr>
            <p:spPr bwMode="auto">
              <a:xfrm>
                <a:off x="556" y="1829"/>
                <a:ext cx="2664" cy="2171"/>
              </a:xfrm>
              <a:custGeom>
                <a:avLst/>
                <a:gdLst>
                  <a:gd name="T0" fmla="*/ 0 w 2666"/>
                  <a:gd name="T1" fmla="*/ 1896 h 2170"/>
                  <a:gd name="T2" fmla="*/ 57 w 2666"/>
                  <a:gd name="T3" fmla="*/ 1783 h 2170"/>
                  <a:gd name="T4" fmla="*/ 184 w 2666"/>
                  <a:gd name="T5" fmla="*/ 1584 h 2170"/>
                  <a:gd name="T6" fmla="*/ 284 w 2666"/>
                  <a:gd name="T7" fmla="*/ 1428 h 2170"/>
                  <a:gd name="T8" fmla="*/ 383 w 2666"/>
                  <a:gd name="T9" fmla="*/ 1301 h 2170"/>
                  <a:gd name="T10" fmla="*/ 468 w 2666"/>
                  <a:gd name="T11" fmla="*/ 1244 h 2170"/>
                  <a:gd name="T12" fmla="*/ 567 w 2666"/>
                  <a:gd name="T13" fmla="*/ 1201 h 2170"/>
                  <a:gd name="T14" fmla="*/ 770 w 2666"/>
                  <a:gd name="T15" fmla="*/ 1049 h 2170"/>
                  <a:gd name="T16" fmla="*/ 841 w 2666"/>
                  <a:gd name="T17" fmla="*/ 1021 h 2170"/>
                  <a:gd name="T18" fmla="*/ 869 w 2666"/>
                  <a:gd name="T19" fmla="*/ 964 h 2170"/>
                  <a:gd name="T20" fmla="*/ 940 w 2666"/>
                  <a:gd name="T21" fmla="*/ 851 h 2170"/>
                  <a:gd name="T22" fmla="*/ 982 w 2666"/>
                  <a:gd name="T23" fmla="*/ 794 h 2170"/>
                  <a:gd name="T24" fmla="*/ 1011 w 2666"/>
                  <a:gd name="T25" fmla="*/ 780 h 2170"/>
                  <a:gd name="T26" fmla="*/ 1067 w 2666"/>
                  <a:gd name="T27" fmla="*/ 737 h 2170"/>
                  <a:gd name="T28" fmla="*/ 1138 w 2666"/>
                  <a:gd name="T29" fmla="*/ 695 h 2170"/>
                  <a:gd name="T30" fmla="*/ 1238 w 2666"/>
                  <a:gd name="T31" fmla="*/ 638 h 2170"/>
                  <a:gd name="T32" fmla="*/ 1351 w 2666"/>
                  <a:gd name="T33" fmla="*/ 595 h 2170"/>
                  <a:gd name="T34" fmla="*/ 1465 w 2666"/>
                  <a:gd name="T35" fmla="*/ 553 h 2170"/>
                  <a:gd name="T36" fmla="*/ 1550 w 2666"/>
                  <a:gd name="T37" fmla="*/ 510 h 2170"/>
                  <a:gd name="T38" fmla="*/ 1635 w 2666"/>
                  <a:gd name="T39" fmla="*/ 439 h 2170"/>
                  <a:gd name="T40" fmla="*/ 1677 w 2666"/>
                  <a:gd name="T41" fmla="*/ 340 h 2170"/>
                  <a:gd name="T42" fmla="*/ 1663 w 2666"/>
                  <a:gd name="T43" fmla="*/ 269 h 2170"/>
                  <a:gd name="T44" fmla="*/ 1621 w 2666"/>
                  <a:gd name="T45" fmla="*/ 156 h 2170"/>
                  <a:gd name="T46" fmla="*/ 1592 w 2666"/>
                  <a:gd name="T47" fmla="*/ 56 h 2170"/>
                  <a:gd name="T48" fmla="*/ 1621 w 2666"/>
                  <a:gd name="T49" fmla="*/ 14 h 2170"/>
                  <a:gd name="T50" fmla="*/ 1805 w 2666"/>
                  <a:gd name="T51" fmla="*/ 56 h 2170"/>
                  <a:gd name="T52" fmla="*/ 1848 w 2666"/>
                  <a:gd name="T53" fmla="*/ 70 h 2170"/>
                  <a:gd name="T54" fmla="*/ 1876 w 2666"/>
                  <a:gd name="T55" fmla="*/ 85 h 2170"/>
                  <a:gd name="T56" fmla="*/ 1904 w 2666"/>
                  <a:gd name="T57" fmla="*/ 99 h 2170"/>
                  <a:gd name="T58" fmla="*/ 1939 w 2666"/>
                  <a:gd name="T59" fmla="*/ 127 h 2170"/>
                  <a:gd name="T60" fmla="*/ 1953 w 2666"/>
                  <a:gd name="T61" fmla="*/ 156 h 2170"/>
                  <a:gd name="T62" fmla="*/ 1960 w 2666"/>
                  <a:gd name="T63" fmla="*/ 170 h 2170"/>
                  <a:gd name="T64" fmla="*/ 1982 w 2666"/>
                  <a:gd name="T65" fmla="*/ 226 h 2170"/>
                  <a:gd name="T66" fmla="*/ 1996 w 2666"/>
                  <a:gd name="T67" fmla="*/ 269 h 2170"/>
                  <a:gd name="T68" fmla="*/ 2036 w 2666"/>
                  <a:gd name="T69" fmla="*/ 297 h 2170"/>
                  <a:gd name="T70" fmla="*/ 2078 w 2666"/>
                  <a:gd name="T71" fmla="*/ 340 h 2170"/>
                  <a:gd name="T72" fmla="*/ 2121 w 2666"/>
                  <a:gd name="T73" fmla="*/ 411 h 2170"/>
                  <a:gd name="T74" fmla="*/ 2149 w 2666"/>
                  <a:gd name="T75" fmla="*/ 453 h 2170"/>
                  <a:gd name="T76" fmla="*/ 2192 w 2666"/>
                  <a:gd name="T77" fmla="*/ 510 h 2170"/>
                  <a:gd name="T78" fmla="*/ 2220 w 2666"/>
                  <a:gd name="T79" fmla="*/ 553 h 2170"/>
                  <a:gd name="T80" fmla="*/ 2277 w 2666"/>
                  <a:gd name="T81" fmla="*/ 624 h 2170"/>
                  <a:gd name="T82" fmla="*/ 2305 w 2666"/>
                  <a:gd name="T83" fmla="*/ 680 h 2170"/>
                  <a:gd name="T84" fmla="*/ 2334 w 2666"/>
                  <a:gd name="T85" fmla="*/ 709 h 2170"/>
                  <a:gd name="T86" fmla="*/ 2362 w 2666"/>
                  <a:gd name="T87" fmla="*/ 765 h 2170"/>
                  <a:gd name="T88" fmla="*/ 2419 w 2666"/>
                  <a:gd name="T89" fmla="*/ 836 h 2170"/>
                  <a:gd name="T90" fmla="*/ 2447 w 2666"/>
                  <a:gd name="T91" fmla="*/ 879 h 2170"/>
                  <a:gd name="T92" fmla="*/ 2532 w 2666"/>
                  <a:gd name="T93" fmla="*/ 1007 h 2170"/>
                  <a:gd name="T94" fmla="*/ 2376 w 2666"/>
                  <a:gd name="T95" fmla="*/ 1187 h 2170"/>
                  <a:gd name="T96" fmla="*/ 2263 w 2666"/>
                  <a:gd name="T97" fmla="*/ 1272 h 2170"/>
                  <a:gd name="T98" fmla="*/ 2107 w 2666"/>
                  <a:gd name="T99" fmla="*/ 1371 h 2170"/>
                  <a:gd name="T100" fmla="*/ 2007 w 2666"/>
                  <a:gd name="T101" fmla="*/ 1442 h 2170"/>
                  <a:gd name="T102" fmla="*/ 1939 w 2666"/>
                  <a:gd name="T103" fmla="*/ 1513 h 2170"/>
                  <a:gd name="T104" fmla="*/ 1677 w 2666"/>
                  <a:gd name="T105" fmla="*/ 1655 h 2170"/>
                  <a:gd name="T106" fmla="*/ 1422 w 2666"/>
                  <a:gd name="T107" fmla="*/ 1797 h 2170"/>
                  <a:gd name="T108" fmla="*/ 1280 w 2666"/>
                  <a:gd name="T109" fmla="*/ 1854 h 2170"/>
                  <a:gd name="T110" fmla="*/ 1153 w 2666"/>
                  <a:gd name="T111" fmla="*/ 1911 h 2170"/>
                  <a:gd name="T112" fmla="*/ 1039 w 2666"/>
                  <a:gd name="T113" fmla="*/ 1967 h 2170"/>
                  <a:gd name="T114" fmla="*/ 539 w 2666"/>
                  <a:gd name="T115" fmla="*/ 2152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69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69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69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8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0 h 1603"/>
                  <a:gd name="T38" fmla="*/ 1248 w 1475"/>
                  <a:gd name="T39" fmla="*/ 12 h 1603"/>
                  <a:gd name="T40" fmla="*/ 1177 w 1475"/>
                  <a:gd name="T41" fmla="*/ 12 h 1603"/>
                  <a:gd name="T42" fmla="*/ 1177 w 1475"/>
                  <a:gd name="T43" fmla="*/ 13 h 1603"/>
                  <a:gd name="T44" fmla="*/ 1248 w 1475"/>
                  <a:gd name="T45" fmla="*/ 14 h 1603"/>
                  <a:gd name="T46" fmla="*/ 1291 w 1475"/>
                  <a:gd name="T47" fmla="*/ 15 h 1603"/>
                  <a:gd name="T48" fmla="*/ 1234 w 1475"/>
                  <a:gd name="T49" fmla="*/ 17 h 1603"/>
                  <a:gd name="T50" fmla="*/ 1149 w 1475"/>
                  <a:gd name="T51" fmla="*/ 18 h 1603"/>
                  <a:gd name="T52" fmla="*/ 1064 w 1475"/>
                  <a:gd name="T53" fmla="*/ 19 h 1603"/>
                  <a:gd name="T54" fmla="*/ 1007 w 1475"/>
                  <a:gd name="T55" fmla="*/ 20 h 1603"/>
                  <a:gd name="T56" fmla="*/ 950 w 1475"/>
                  <a:gd name="T57" fmla="*/ 20 h 1603"/>
                  <a:gd name="T58" fmla="*/ 908 w 1475"/>
                  <a:gd name="T59" fmla="*/ 20 h 1603"/>
                  <a:gd name="T60" fmla="*/ 879 w 1475"/>
                  <a:gd name="T61" fmla="*/ 21 h 1603"/>
                  <a:gd name="T62" fmla="*/ 794 w 1475"/>
                  <a:gd name="T63" fmla="*/ 23 h 1603"/>
                  <a:gd name="T64" fmla="*/ 738 w 1475"/>
                  <a:gd name="T65" fmla="*/ 25 h 1603"/>
                  <a:gd name="T66" fmla="*/ 624 w 1475"/>
                  <a:gd name="T67" fmla="*/ 26 h 1603"/>
                  <a:gd name="T68" fmla="*/ 567 w 1475"/>
                  <a:gd name="T69" fmla="*/ 26 h 1603"/>
                  <a:gd name="T70" fmla="*/ 496 w 1475"/>
                  <a:gd name="T71" fmla="*/ 25 h 1603"/>
                  <a:gd name="T72" fmla="*/ 511 w 1475"/>
                  <a:gd name="T73" fmla="*/ 26 h 1603"/>
                  <a:gd name="T74" fmla="*/ 525 w 1475"/>
                  <a:gd name="T75" fmla="*/ 26 h 1603"/>
                  <a:gd name="T76" fmla="*/ 454 w 1475"/>
                  <a:gd name="T77" fmla="*/ 26 h 1603"/>
                  <a:gd name="T78" fmla="*/ 411 w 1475"/>
                  <a:gd name="T79" fmla="*/ 26 h 1603"/>
                  <a:gd name="T80" fmla="*/ 284 w 1475"/>
                  <a:gd name="T81" fmla="*/ 26 h 1603"/>
                  <a:gd name="T82" fmla="*/ 184 w 1475"/>
                  <a:gd name="T83" fmla="*/ 26 h 1603"/>
                  <a:gd name="T84" fmla="*/ 14 w 1475"/>
                  <a:gd name="T85" fmla="*/ 24 h 1603"/>
                  <a:gd name="T86" fmla="*/ 43 w 1475"/>
                  <a:gd name="T87" fmla="*/ 15 h 1603"/>
                  <a:gd name="T88" fmla="*/ 57 w 1475"/>
                  <a:gd name="T89" fmla="*/ 8 h 1603"/>
                  <a:gd name="T90" fmla="*/ 142 w 1475"/>
                  <a:gd name="T91" fmla="*/ 8 h 1603"/>
                  <a:gd name="T92" fmla="*/ 326 w 1475"/>
                  <a:gd name="T93" fmla="*/ 8 h 1603"/>
                  <a:gd name="T94" fmla="*/ 369 w 1475"/>
                  <a:gd name="T95" fmla="*/ 8 h 1603"/>
                  <a:gd name="T96" fmla="*/ 411 w 1475"/>
                  <a:gd name="T97" fmla="*/ 9 h 1603"/>
                  <a:gd name="T98" fmla="*/ 496 w 1475"/>
                  <a:gd name="T99" fmla="*/ 11 h 1603"/>
                  <a:gd name="T100" fmla="*/ 567 w 1475"/>
                  <a:gd name="T101" fmla="*/ 10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a:srcRect/>
                <a:tile tx="0" ty="0" sx="100000" sy="100000" flip="none" algn="tl"/>
              </a:blipFill>
              <a:ln w="9525">
                <a:solidFill>
                  <a:srgbClr val="333333"/>
                </a:solidFill>
                <a:round/>
                <a:headEnd/>
                <a:tailEnd/>
              </a:ln>
            </p:spPr>
            <p:txBody>
              <a:bodyPr/>
              <a:lstStyle/>
              <a:p>
                <a:endParaRPr lang="ja-JP" altLang="en-US"/>
              </a:p>
            </p:txBody>
          </p:sp>
          <p:sp>
            <p:nvSpPr>
              <p:cNvPr id="36947" name="Freeform 44"/>
              <p:cNvSpPr>
                <a:spLocks/>
              </p:cNvSpPr>
              <p:nvPr/>
            </p:nvSpPr>
            <p:spPr bwMode="auto">
              <a:xfrm>
                <a:off x="4381" y="4116"/>
                <a:ext cx="994" cy="1317"/>
              </a:xfrm>
              <a:custGeom>
                <a:avLst/>
                <a:gdLst>
                  <a:gd name="T0" fmla="*/ 1032 w 993"/>
                  <a:gd name="T1" fmla="*/ 156 h 1319"/>
                  <a:gd name="T2" fmla="*/ 1017 w 993"/>
                  <a:gd name="T3" fmla="*/ 212 h 1319"/>
                  <a:gd name="T4" fmla="*/ 961 w 993"/>
                  <a:gd name="T5" fmla="*/ 329 h 1319"/>
                  <a:gd name="T6" fmla="*/ 947 w 993"/>
                  <a:gd name="T7" fmla="*/ 358 h 1319"/>
                  <a:gd name="T8" fmla="*/ 932 w 993"/>
                  <a:gd name="T9" fmla="*/ 429 h 1319"/>
                  <a:gd name="T10" fmla="*/ 918 w 993"/>
                  <a:gd name="T11" fmla="*/ 500 h 1319"/>
                  <a:gd name="T12" fmla="*/ 904 w 993"/>
                  <a:gd name="T13" fmla="*/ 528 h 1319"/>
                  <a:gd name="T14" fmla="*/ 904 w 993"/>
                  <a:gd name="T15" fmla="*/ 557 h 1319"/>
                  <a:gd name="T16" fmla="*/ 890 w 993"/>
                  <a:gd name="T17" fmla="*/ 585 h 1319"/>
                  <a:gd name="T18" fmla="*/ 876 w 993"/>
                  <a:gd name="T19" fmla="*/ 656 h 1319"/>
                  <a:gd name="T20" fmla="*/ 847 w 993"/>
                  <a:gd name="T21" fmla="*/ 727 h 1319"/>
                  <a:gd name="T22" fmla="*/ 847 w 993"/>
                  <a:gd name="T23" fmla="*/ 769 h 1319"/>
                  <a:gd name="T24" fmla="*/ 833 w 993"/>
                  <a:gd name="T25" fmla="*/ 798 h 1319"/>
                  <a:gd name="T26" fmla="*/ 833 w 993"/>
                  <a:gd name="T27" fmla="*/ 826 h 1319"/>
                  <a:gd name="T28" fmla="*/ 819 w 993"/>
                  <a:gd name="T29" fmla="*/ 840 h 1319"/>
                  <a:gd name="T30" fmla="*/ 819 w 993"/>
                  <a:gd name="T31" fmla="*/ 869 h 1319"/>
                  <a:gd name="T32" fmla="*/ 805 w 993"/>
                  <a:gd name="T33" fmla="*/ 883 h 1319"/>
                  <a:gd name="T34" fmla="*/ 805 w 993"/>
                  <a:gd name="T35" fmla="*/ 897 h 1319"/>
                  <a:gd name="T36" fmla="*/ 805 w 993"/>
                  <a:gd name="T37" fmla="*/ 923 h 1319"/>
                  <a:gd name="T38" fmla="*/ 791 w 993"/>
                  <a:gd name="T39" fmla="*/ 938 h 1319"/>
                  <a:gd name="T40" fmla="*/ 791 w 993"/>
                  <a:gd name="T41" fmla="*/ 945 h 1319"/>
                  <a:gd name="T42" fmla="*/ 776 w 993"/>
                  <a:gd name="T43" fmla="*/ 959 h 1319"/>
                  <a:gd name="T44" fmla="*/ 762 w 993"/>
                  <a:gd name="T45" fmla="*/ 980 h 1319"/>
                  <a:gd name="T46" fmla="*/ 762 w 993"/>
                  <a:gd name="T47" fmla="*/ 1000 h 1319"/>
                  <a:gd name="T48" fmla="*/ 748 w 993"/>
                  <a:gd name="T49" fmla="*/ 1029 h 1319"/>
                  <a:gd name="T50" fmla="*/ 720 w 993"/>
                  <a:gd name="T51" fmla="*/ 1057 h 1319"/>
                  <a:gd name="T52" fmla="*/ 691 w 993"/>
                  <a:gd name="T53" fmla="*/ 1085 h 1319"/>
                  <a:gd name="T54" fmla="*/ 663 w 993"/>
                  <a:gd name="T55" fmla="*/ 1128 h 1319"/>
                  <a:gd name="T56" fmla="*/ 663 w 993"/>
                  <a:gd name="T57" fmla="*/ 1142 h 1319"/>
                  <a:gd name="T58" fmla="*/ 635 w 993"/>
                  <a:gd name="T59" fmla="*/ 1156 h 1319"/>
                  <a:gd name="T60" fmla="*/ 620 w 993"/>
                  <a:gd name="T61" fmla="*/ 1170 h 1319"/>
                  <a:gd name="T62" fmla="*/ 592 w 993"/>
                  <a:gd name="T63" fmla="*/ 1185 h 1319"/>
                  <a:gd name="T64" fmla="*/ 564 w 993"/>
                  <a:gd name="T65" fmla="*/ 1185 h 1319"/>
                  <a:gd name="T66" fmla="*/ 468 w 993"/>
                  <a:gd name="T67" fmla="*/ 1185 h 1319"/>
                  <a:gd name="T68" fmla="*/ 426 w 993"/>
                  <a:gd name="T69" fmla="*/ 1185 h 1319"/>
                  <a:gd name="T70" fmla="*/ 397 w 993"/>
                  <a:gd name="T71" fmla="*/ 1185 h 1319"/>
                  <a:gd name="T72" fmla="*/ 241 w 993"/>
                  <a:gd name="T73" fmla="*/ 1128 h 1319"/>
                  <a:gd name="T74" fmla="*/ 213 w 993"/>
                  <a:gd name="T75" fmla="*/ 1128 h 1319"/>
                  <a:gd name="T76" fmla="*/ 156 w 993"/>
                  <a:gd name="T77" fmla="*/ 1100 h 1319"/>
                  <a:gd name="T78" fmla="*/ 114 w 993"/>
                  <a:gd name="T79" fmla="*/ 1085 h 1319"/>
                  <a:gd name="T80" fmla="*/ 100 w 993"/>
                  <a:gd name="T81" fmla="*/ 1085 h 1319"/>
                  <a:gd name="T82" fmla="*/ 85 w 993"/>
                  <a:gd name="T83" fmla="*/ 1085 h 1319"/>
                  <a:gd name="T84" fmla="*/ 57 w 993"/>
                  <a:gd name="T85" fmla="*/ 1071 h 1319"/>
                  <a:gd name="T86" fmla="*/ 14 w 993"/>
                  <a:gd name="T87" fmla="*/ 1057 h 1319"/>
                  <a:gd name="T88" fmla="*/ 0 w 993"/>
                  <a:gd name="T89" fmla="*/ 1043 h 1319"/>
                  <a:gd name="T90" fmla="*/ 57 w 993"/>
                  <a:gd name="T91" fmla="*/ 938 h 1319"/>
                  <a:gd name="T92" fmla="*/ 57 w 993"/>
                  <a:gd name="T93" fmla="*/ 911 h 1319"/>
                  <a:gd name="T94" fmla="*/ 128 w 993"/>
                  <a:gd name="T95" fmla="*/ 897 h 1319"/>
                  <a:gd name="T96" fmla="*/ 156 w 993"/>
                  <a:gd name="T97" fmla="*/ 684 h 1319"/>
                  <a:gd name="T98" fmla="*/ 170 w 993"/>
                  <a:gd name="T99" fmla="*/ 613 h 1319"/>
                  <a:gd name="T100" fmla="*/ 185 w 993"/>
                  <a:gd name="T101" fmla="*/ 401 h 1319"/>
                  <a:gd name="T102" fmla="*/ 284 w 993"/>
                  <a:gd name="T103" fmla="*/ 330 h 1319"/>
                  <a:gd name="T104" fmla="*/ 383 w 993"/>
                  <a:gd name="T105" fmla="*/ 344 h 1319"/>
                  <a:gd name="T106" fmla="*/ 440 w 993"/>
                  <a:gd name="T107" fmla="*/ 344 h 1319"/>
                  <a:gd name="T108" fmla="*/ 578 w 993"/>
                  <a:gd name="T109" fmla="*/ 198 h 1319"/>
                  <a:gd name="T110" fmla="*/ 606 w 993"/>
                  <a:gd name="T111" fmla="*/ 0 h 1319"/>
                  <a:gd name="T112" fmla="*/ 805 w 993"/>
                  <a:gd name="T113" fmla="*/ 28 h 1319"/>
                  <a:gd name="T114" fmla="*/ 876 w 993"/>
                  <a:gd name="T115" fmla="*/ 42 h 1319"/>
                  <a:gd name="T116" fmla="*/ 989 w 993"/>
                  <a:gd name="T117" fmla="*/ 56 h 1319"/>
                  <a:gd name="T118" fmla="*/ 1046 w 993"/>
                  <a:gd name="T119" fmla="*/ 85 h 1319"/>
                  <a:gd name="T120" fmla="*/ 1046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694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369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69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6 h 865"/>
                  <a:gd name="T14" fmla="*/ 1191 w 1205"/>
                  <a:gd name="T15" fmla="*/ 21 h 865"/>
                  <a:gd name="T16" fmla="*/ 1205 w 1205"/>
                  <a:gd name="T17" fmla="*/ 22 h 865"/>
                  <a:gd name="T18" fmla="*/ 1205 w 1205"/>
                  <a:gd name="T19" fmla="*/ 25 h 865"/>
                  <a:gd name="T20" fmla="*/ 1191 w 1205"/>
                  <a:gd name="T21" fmla="*/ 28 h 865"/>
                  <a:gd name="T22" fmla="*/ 1177 w 1205"/>
                  <a:gd name="T23" fmla="*/ 30 h 865"/>
                  <a:gd name="T24" fmla="*/ 1163 w 1205"/>
                  <a:gd name="T25" fmla="*/ 33 h 865"/>
                  <a:gd name="T26" fmla="*/ 1163 w 1205"/>
                  <a:gd name="T27" fmla="*/ 37 h 865"/>
                  <a:gd name="T28" fmla="*/ 1163 w 1205"/>
                  <a:gd name="T29" fmla="*/ 39 h 865"/>
                  <a:gd name="T30" fmla="*/ 1148 w 1205"/>
                  <a:gd name="T31" fmla="*/ 41 h 865"/>
                  <a:gd name="T32" fmla="*/ 1134 w 1205"/>
                  <a:gd name="T33" fmla="*/ 45 h 865"/>
                  <a:gd name="T34" fmla="*/ 992 w 1205"/>
                  <a:gd name="T35" fmla="*/ 49 h 865"/>
                  <a:gd name="T36" fmla="*/ 950 w 1205"/>
                  <a:gd name="T37" fmla="*/ 56 h 865"/>
                  <a:gd name="T38" fmla="*/ 921 w 1205"/>
                  <a:gd name="T39" fmla="*/ 55 h 865"/>
                  <a:gd name="T40" fmla="*/ 893 w 1205"/>
                  <a:gd name="T41" fmla="*/ 55 h 865"/>
                  <a:gd name="T42" fmla="*/ 851 w 1205"/>
                  <a:gd name="T43" fmla="*/ 55 h 865"/>
                  <a:gd name="T44" fmla="*/ 822 w 1205"/>
                  <a:gd name="T45" fmla="*/ 55 h 865"/>
                  <a:gd name="T46" fmla="*/ 765 w 1205"/>
                  <a:gd name="T47" fmla="*/ 55 h 865"/>
                  <a:gd name="T48" fmla="*/ 737 w 1205"/>
                  <a:gd name="T49" fmla="*/ 55 h 865"/>
                  <a:gd name="T50" fmla="*/ 723 w 1205"/>
                  <a:gd name="T51" fmla="*/ 55 h 865"/>
                  <a:gd name="T52" fmla="*/ 680 w 1205"/>
                  <a:gd name="T53" fmla="*/ 55 h 865"/>
                  <a:gd name="T54" fmla="*/ 652 w 1205"/>
                  <a:gd name="T55" fmla="*/ 53 h 865"/>
                  <a:gd name="T56" fmla="*/ 581 w 1205"/>
                  <a:gd name="T57" fmla="*/ 53 h 865"/>
                  <a:gd name="T58" fmla="*/ 496 w 1205"/>
                  <a:gd name="T59" fmla="*/ 53 h 865"/>
                  <a:gd name="T60" fmla="*/ 468 w 1205"/>
                  <a:gd name="T61" fmla="*/ 53 h 865"/>
                  <a:gd name="T62" fmla="*/ 425 w 1205"/>
                  <a:gd name="T63" fmla="*/ 53 h 865"/>
                  <a:gd name="T64" fmla="*/ 397 w 1205"/>
                  <a:gd name="T65" fmla="*/ 53 h 865"/>
                  <a:gd name="T66" fmla="*/ 312 w 1205"/>
                  <a:gd name="T67" fmla="*/ 52 h 865"/>
                  <a:gd name="T68" fmla="*/ 283 w 1205"/>
                  <a:gd name="T69" fmla="*/ 52 h 865"/>
                  <a:gd name="T70" fmla="*/ 198 w 1205"/>
                  <a:gd name="T71" fmla="*/ 53 h 865"/>
                  <a:gd name="T72" fmla="*/ 113 w 1205"/>
                  <a:gd name="T73" fmla="*/ 53 h 865"/>
                  <a:gd name="T74" fmla="*/ 85 w 1205"/>
                  <a:gd name="T75" fmla="*/ 53 h 865"/>
                  <a:gd name="T76" fmla="*/ 70 w 1205"/>
                  <a:gd name="T77" fmla="*/ 53 h 865"/>
                  <a:gd name="T78" fmla="*/ 42 w 1205"/>
                  <a:gd name="T79" fmla="*/ 53 h 865"/>
                  <a:gd name="T80" fmla="*/ 14 w 1205"/>
                  <a:gd name="T81" fmla="*/ 53 h 865"/>
                  <a:gd name="T82" fmla="*/ 0 w 1205"/>
                  <a:gd name="T83" fmla="*/ 51 h 865"/>
                  <a:gd name="T84" fmla="*/ 28 w 1205"/>
                  <a:gd name="T85" fmla="*/ 47 h 865"/>
                  <a:gd name="T86" fmla="*/ 85 w 1205"/>
                  <a:gd name="T87" fmla="*/ 35 h 865"/>
                  <a:gd name="T88" fmla="*/ 99 w 1205"/>
                  <a:gd name="T89" fmla="*/ 31 h 865"/>
                  <a:gd name="T90" fmla="*/ 113 w 1205"/>
                  <a:gd name="T91" fmla="*/ 28 h 865"/>
                  <a:gd name="T92" fmla="*/ 141 w 1205"/>
                  <a:gd name="T93" fmla="*/ 19 h 865"/>
                  <a:gd name="T94" fmla="*/ 141 w 1205"/>
                  <a:gd name="T95" fmla="*/ 15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a:srcRect/>
                <a:tile tx="0" ty="0" sx="100000" sy="100000" flip="none" algn="tl"/>
              </a:blipFill>
              <a:ln w="9525">
                <a:solidFill>
                  <a:srgbClr val="333333"/>
                </a:solidFill>
                <a:round/>
                <a:headEnd/>
                <a:tailEnd/>
              </a:ln>
            </p:spPr>
            <p:txBody>
              <a:bodyPr/>
              <a:lstStyle/>
              <a:p>
                <a:endParaRPr lang="ja-JP" altLang="en-US"/>
              </a:p>
            </p:txBody>
          </p:sp>
          <p:sp>
            <p:nvSpPr>
              <p:cNvPr id="369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6952" name="Freeform 39"/>
              <p:cNvSpPr>
                <a:spLocks/>
              </p:cNvSpPr>
              <p:nvPr/>
            </p:nvSpPr>
            <p:spPr bwMode="auto">
              <a:xfrm>
                <a:off x="2779" y="2823"/>
                <a:ext cx="1065" cy="1148"/>
              </a:xfrm>
              <a:custGeom>
                <a:avLst/>
                <a:gdLst>
                  <a:gd name="T0" fmla="*/ 677 w 1063"/>
                  <a:gd name="T1" fmla="*/ 212 h 1149"/>
                  <a:gd name="T2" fmla="*/ 705 w 1063"/>
                  <a:gd name="T3" fmla="*/ 227 h 1149"/>
                  <a:gd name="T4" fmla="*/ 719 w 1063"/>
                  <a:gd name="T5" fmla="*/ 241 h 1149"/>
                  <a:gd name="T6" fmla="*/ 868 w 1063"/>
                  <a:gd name="T7" fmla="*/ 297 h 1149"/>
                  <a:gd name="T8" fmla="*/ 956 w 1063"/>
                  <a:gd name="T9" fmla="*/ 283 h 1149"/>
                  <a:gd name="T10" fmla="*/ 1027 w 1063"/>
                  <a:gd name="T11" fmla="*/ 241 h 1149"/>
                  <a:gd name="T12" fmla="*/ 1084 w 1063"/>
                  <a:gd name="T13" fmla="*/ 198 h 1149"/>
                  <a:gd name="T14" fmla="*/ 1183 w 1063"/>
                  <a:gd name="T15" fmla="*/ 184 h 1149"/>
                  <a:gd name="T16" fmla="*/ 1183 w 1063"/>
                  <a:gd name="T17" fmla="*/ 198 h 1149"/>
                  <a:gd name="T18" fmla="*/ 1169 w 1063"/>
                  <a:gd name="T19" fmla="*/ 241 h 1149"/>
                  <a:gd name="T20" fmla="*/ 1155 w 1063"/>
                  <a:gd name="T21" fmla="*/ 283 h 1149"/>
                  <a:gd name="T22" fmla="*/ 1141 w 1063"/>
                  <a:gd name="T23" fmla="*/ 297 h 1149"/>
                  <a:gd name="T24" fmla="*/ 1141 w 1063"/>
                  <a:gd name="T25" fmla="*/ 340 h 1149"/>
                  <a:gd name="T26" fmla="*/ 1141 w 1063"/>
                  <a:gd name="T27" fmla="*/ 368 h 1149"/>
                  <a:gd name="T28" fmla="*/ 1155 w 1063"/>
                  <a:gd name="T29" fmla="*/ 397 h 1149"/>
                  <a:gd name="T30" fmla="*/ 1183 w 1063"/>
                  <a:gd name="T31" fmla="*/ 524 h 1149"/>
                  <a:gd name="T32" fmla="*/ 1197 w 1063"/>
                  <a:gd name="T33" fmla="*/ 567 h 1149"/>
                  <a:gd name="T34" fmla="*/ 1155 w 1063"/>
                  <a:gd name="T35" fmla="*/ 574 h 1149"/>
                  <a:gd name="T36" fmla="*/ 1112 w 1063"/>
                  <a:gd name="T37" fmla="*/ 574 h 1149"/>
                  <a:gd name="T38" fmla="*/ 1098 w 1063"/>
                  <a:gd name="T39" fmla="*/ 574 h 1149"/>
                  <a:gd name="T40" fmla="*/ 1056 w 1063"/>
                  <a:gd name="T41" fmla="*/ 585 h 1149"/>
                  <a:gd name="T42" fmla="*/ 1013 w 1063"/>
                  <a:gd name="T43" fmla="*/ 628 h 1149"/>
                  <a:gd name="T44" fmla="*/ 896 w 1063"/>
                  <a:gd name="T45" fmla="*/ 741 h 1149"/>
                  <a:gd name="T46" fmla="*/ 810 w 1063"/>
                  <a:gd name="T47" fmla="*/ 812 h 1149"/>
                  <a:gd name="T48" fmla="*/ 776 w 1063"/>
                  <a:gd name="T49" fmla="*/ 855 h 1149"/>
                  <a:gd name="T50" fmla="*/ 563 w 1063"/>
                  <a:gd name="T51" fmla="*/ 1025 h 1149"/>
                  <a:gd name="T52" fmla="*/ 435 w 1063"/>
                  <a:gd name="T53" fmla="*/ 1082 h 1149"/>
                  <a:gd name="T54" fmla="*/ 407 w 1063"/>
                  <a:gd name="T55" fmla="*/ 1025 h 1149"/>
                  <a:gd name="T56" fmla="*/ 255 w 1063"/>
                  <a:gd name="T57" fmla="*/ 911 h 1149"/>
                  <a:gd name="T58" fmla="*/ 241 w 1063"/>
                  <a:gd name="T59" fmla="*/ 883 h 1149"/>
                  <a:gd name="T60" fmla="*/ 241 w 1063"/>
                  <a:gd name="T61" fmla="*/ 883 h 1149"/>
                  <a:gd name="T62" fmla="*/ 241 w 1063"/>
                  <a:gd name="T63" fmla="*/ 869 h 1149"/>
                  <a:gd name="T64" fmla="*/ 227 w 1063"/>
                  <a:gd name="T65" fmla="*/ 855 h 1149"/>
                  <a:gd name="T66" fmla="*/ 227 w 1063"/>
                  <a:gd name="T67" fmla="*/ 855 h 1149"/>
                  <a:gd name="T68" fmla="*/ 212 w 1063"/>
                  <a:gd name="T69" fmla="*/ 840 h 1149"/>
                  <a:gd name="T70" fmla="*/ 170 w 1063"/>
                  <a:gd name="T71" fmla="*/ 812 h 1149"/>
                  <a:gd name="T72" fmla="*/ 113 w 1063"/>
                  <a:gd name="T73" fmla="*/ 812 h 1149"/>
                  <a:gd name="T74" fmla="*/ 71 w 1063"/>
                  <a:gd name="T75" fmla="*/ 798 h 1149"/>
                  <a:gd name="T76" fmla="*/ 14 w 1063"/>
                  <a:gd name="T77" fmla="*/ 784 h 1149"/>
                  <a:gd name="T78" fmla="*/ 14 w 1063"/>
                  <a:gd name="T79" fmla="*/ 755 h 1149"/>
                  <a:gd name="T80" fmla="*/ 28 w 1063"/>
                  <a:gd name="T81" fmla="*/ 699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5 w 1063"/>
                  <a:gd name="T103" fmla="*/ 42 h 1149"/>
                  <a:gd name="T104" fmla="*/ 506 w 1063"/>
                  <a:gd name="T105" fmla="*/ 0 h 1149"/>
                  <a:gd name="T106" fmla="*/ 563 w 1063"/>
                  <a:gd name="T107" fmla="*/ 71 h 1149"/>
                  <a:gd name="T108" fmla="*/ 591 w 1063"/>
                  <a:gd name="T109" fmla="*/ 113 h 1149"/>
                  <a:gd name="T110" fmla="*/ 606 w 1063"/>
                  <a:gd name="T111" fmla="*/ 127 h 1149"/>
                  <a:gd name="T112" fmla="*/ 634 w 1063"/>
                  <a:gd name="T113" fmla="*/ 156 h 1149"/>
                  <a:gd name="T114" fmla="*/ 634 w 1063"/>
                  <a:gd name="T115" fmla="*/ 156 h 1149"/>
                  <a:gd name="T116" fmla="*/ 648 w 1063"/>
                  <a:gd name="T117" fmla="*/ 184 h 1149"/>
                  <a:gd name="T118" fmla="*/ 677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9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69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9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a:srcRect/>
                <a:tile tx="0" ty="0" sx="100000" sy="100000" flip="none" algn="tl"/>
              </a:blipFill>
              <a:ln w="9525">
                <a:solidFill>
                  <a:srgbClr val="333333"/>
                </a:solidFill>
                <a:round/>
                <a:headEnd/>
                <a:tailEnd/>
              </a:ln>
            </p:spPr>
            <p:txBody>
              <a:bodyPr/>
              <a:lstStyle/>
              <a:p>
                <a:endParaRPr lang="ja-JP" altLang="en-US"/>
              </a:p>
            </p:txBody>
          </p:sp>
          <p:sp>
            <p:nvSpPr>
              <p:cNvPr id="369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78" name="Text Box 33"/>
            <p:cNvSpPr txBox="1">
              <a:spLocks noChangeArrowheads="1"/>
            </p:cNvSpPr>
            <p:nvPr/>
          </p:nvSpPr>
          <p:spPr bwMode="auto">
            <a:xfrm>
              <a:off x="2801"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1" y="977"/>
              <a:ext cx="1136"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3" y="2432"/>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208" y="2203"/>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36915" name="Text Box 27"/>
            <p:cNvSpPr txBox="1">
              <a:spLocks noChangeArrowheads="1"/>
            </p:cNvSpPr>
            <p:nvPr/>
          </p:nvSpPr>
          <p:spPr bwMode="auto">
            <a:xfrm>
              <a:off x="5075" y="1678"/>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26"/>
            <p:cNvSpPr txBox="1">
              <a:spLocks noChangeArrowheads="1"/>
            </p:cNvSpPr>
            <p:nvPr/>
          </p:nvSpPr>
          <p:spPr bwMode="auto">
            <a:xfrm>
              <a:off x="1233" y="3127"/>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1" y="3165"/>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2" y="2489"/>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6" y="5158"/>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8" y="3771"/>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36922" name="Text Box 19"/>
            <p:cNvSpPr txBox="1">
              <a:spLocks noChangeArrowheads="1"/>
            </p:cNvSpPr>
            <p:nvPr/>
          </p:nvSpPr>
          <p:spPr bwMode="auto">
            <a:xfrm>
              <a:off x="2116" y="4446"/>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18"/>
            <p:cNvSpPr txBox="1">
              <a:spLocks noChangeArrowheads="1"/>
            </p:cNvSpPr>
            <p:nvPr/>
          </p:nvSpPr>
          <p:spPr bwMode="auto">
            <a:xfrm>
              <a:off x="2997" y="4522"/>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0" y="3781"/>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8" y="3708"/>
              <a:ext cx="90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6" y="3299"/>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0"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2" y="5743"/>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3" y="5398"/>
              <a:ext cx="903"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6" y="5451"/>
              <a:ext cx="903"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1" y="2306"/>
              <a:ext cx="898"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209" name="直線コネクタ 208"/>
          <p:cNvCxnSpPr>
            <a:stCxn id="76" idx="3"/>
            <a:endCxn id="36872" idx="1"/>
          </p:cNvCxnSpPr>
          <p:nvPr/>
        </p:nvCxnSpPr>
        <p:spPr>
          <a:xfrm>
            <a:off x="3081338" y="1762125"/>
            <a:ext cx="647700" cy="7302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6872" name="Text Box 4"/>
          <p:cNvSpPr txBox="1">
            <a:spLocks noChangeArrowheads="1"/>
          </p:cNvSpPr>
          <p:nvPr/>
        </p:nvSpPr>
        <p:spPr bwMode="auto">
          <a:xfrm>
            <a:off x="3729038" y="23145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grpSp>
        <p:nvGrpSpPr>
          <p:cNvPr id="36873" name="グループ化 81"/>
          <p:cNvGrpSpPr>
            <a:grpSpLocks/>
          </p:cNvGrpSpPr>
          <p:nvPr/>
        </p:nvGrpSpPr>
        <p:grpSpPr bwMode="auto">
          <a:xfrm>
            <a:off x="6867525" y="1057275"/>
            <a:ext cx="2765425" cy="1225550"/>
            <a:chOff x="5014987" y="448417"/>
            <a:chExt cx="3896795" cy="1230289"/>
          </a:xfrm>
        </p:grpSpPr>
        <p:sp>
          <p:nvSpPr>
            <p:cNvPr id="103" name="角丸四角形 102"/>
            <p:cNvSpPr/>
            <p:nvPr/>
          </p:nvSpPr>
          <p:spPr>
            <a:xfrm>
              <a:off x="5014987" y="448417"/>
              <a:ext cx="3896795" cy="123028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1,830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67,430</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36,657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1044" y="518537"/>
              <a:ext cx="442919" cy="109483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stCxn id="106" idx="3"/>
            <a:endCxn id="36877" idx="1"/>
          </p:cNvCxnSpPr>
          <p:nvPr/>
        </p:nvCxnSpPr>
        <p:spPr>
          <a:xfrm flipV="1">
            <a:off x="3081338" y="3787775"/>
            <a:ext cx="576262" cy="17303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a:endCxn id="114" idx="1"/>
          </p:cNvCxnSpPr>
          <p:nvPr/>
        </p:nvCxnSpPr>
        <p:spPr>
          <a:xfrm>
            <a:off x="6427788" y="3490913"/>
            <a:ext cx="433387" cy="431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876" name="グループ化 78"/>
          <p:cNvGrpSpPr>
            <a:grpSpLocks/>
          </p:cNvGrpSpPr>
          <p:nvPr/>
        </p:nvGrpSpPr>
        <p:grpSpPr bwMode="auto">
          <a:xfrm>
            <a:off x="249238" y="3313113"/>
            <a:ext cx="2832100" cy="1295400"/>
            <a:chOff x="5014988" y="673749"/>
            <a:chExt cx="3543013" cy="1574924"/>
          </a:xfrm>
        </p:grpSpPr>
        <p:sp>
          <p:nvSpPr>
            <p:cNvPr id="106" name="角丸四角形 105"/>
            <p:cNvSpPr/>
            <p:nvPr/>
          </p:nvSpPr>
          <p:spPr>
            <a:xfrm>
              <a:off x="5014988" y="673749"/>
              <a:ext cx="3543013"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1,360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21,185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27,508</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  </a:t>
              </a:r>
              <a:r>
                <a:rPr lang="en-US" altLang="ja-JP" sz="1200" dirty="0">
                  <a:solidFill>
                    <a:prstClr val="black"/>
                  </a:solidFill>
                  <a:latin typeface="Meiryo UI" pitchFamily="50" charset="-128"/>
                  <a:ea typeface="Meiryo UI" pitchFamily="50" charset="-128"/>
                  <a:cs typeface="Meiryo UI" pitchFamily="50" charset="-128"/>
                </a:rPr>
                <a:t>6,323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5090456" y="749020"/>
              <a:ext cx="383296" cy="14070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6877" name="Text Box 4"/>
          <p:cNvSpPr txBox="1">
            <a:spLocks noChangeArrowheads="1"/>
          </p:cNvSpPr>
          <p:nvPr/>
        </p:nvSpPr>
        <p:spPr bwMode="auto">
          <a:xfrm>
            <a:off x="3657600" y="36099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grpSp>
        <p:nvGrpSpPr>
          <p:cNvPr id="36878" name="グループ化 12"/>
          <p:cNvGrpSpPr>
            <a:grpSpLocks/>
          </p:cNvGrpSpPr>
          <p:nvPr/>
        </p:nvGrpSpPr>
        <p:grpSpPr bwMode="auto">
          <a:xfrm>
            <a:off x="6861175" y="3309938"/>
            <a:ext cx="2817813" cy="1223962"/>
            <a:chOff x="6300192" y="3633068"/>
            <a:chExt cx="2555652" cy="1223963"/>
          </a:xfrm>
        </p:grpSpPr>
        <p:grpSp>
          <p:nvGrpSpPr>
            <p:cNvPr id="36900" name="グループ化 84"/>
            <p:cNvGrpSpPr>
              <a:grpSpLocks/>
            </p:cNvGrpSpPr>
            <p:nvPr/>
          </p:nvGrpSpPr>
          <p:grpSpPr bwMode="auto">
            <a:xfrm>
              <a:off x="6300192" y="3633068"/>
              <a:ext cx="2555652" cy="1223963"/>
              <a:chOff x="4779152" y="680438"/>
              <a:chExt cx="3501902" cy="899384"/>
            </a:xfrm>
          </p:grpSpPr>
          <p:sp>
            <p:nvSpPr>
              <p:cNvPr id="113" name="角丸四角形 112"/>
              <p:cNvSpPr/>
              <p:nvPr/>
            </p:nvSpPr>
            <p:spPr>
              <a:xfrm>
                <a:off x="5092844" y="680438"/>
                <a:ext cx="380770"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bIns="72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1,470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16,323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29,836</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13,513</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72182" y="3704505"/>
              <a:ext cx="287961" cy="107950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6879" name="Text Box 4"/>
          <p:cNvSpPr txBox="1">
            <a:spLocks noChangeArrowheads="1"/>
          </p:cNvSpPr>
          <p:nvPr/>
        </p:nvSpPr>
        <p:spPr bwMode="auto">
          <a:xfrm>
            <a:off x="5745163" y="31781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第三区</a:t>
            </a:r>
          </a:p>
        </p:txBody>
      </p:sp>
      <p:grpSp>
        <p:nvGrpSpPr>
          <p:cNvPr id="36880" name="グループ化 78"/>
          <p:cNvGrpSpPr>
            <a:grpSpLocks/>
          </p:cNvGrpSpPr>
          <p:nvPr/>
        </p:nvGrpSpPr>
        <p:grpSpPr bwMode="auto">
          <a:xfrm>
            <a:off x="290513" y="5110163"/>
            <a:ext cx="2790825" cy="1235075"/>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2,580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53,271</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52,314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4125" y="2383260"/>
              <a:ext cx="374428" cy="136021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6881" name="Text Box 4"/>
          <p:cNvSpPr txBox="1">
            <a:spLocks noChangeArrowheads="1"/>
          </p:cNvSpPr>
          <p:nvPr/>
        </p:nvSpPr>
        <p:spPr bwMode="auto">
          <a:xfrm>
            <a:off x="3944938" y="51943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第五区</a:t>
            </a:r>
          </a:p>
        </p:txBody>
      </p:sp>
      <p:cxnSp>
        <p:nvCxnSpPr>
          <p:cNvPr id="123" name="直線コネクタ 122"/>
          <p:cNvCxnSpPr>
            <a:stCxn id="121" idx="3"/>
            <a:endCxn id="36881" idx="1"/>
          </p:cNvCxnSpPr>
          <p:nvPr/>
        </p:nvCxnSpPr>
        <p:spPr>
          <a:xfrm flipV="1">
            <a:off x="3081338" y="5372100"/>
            <a:ext cx="863600" cy="3556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883" name="グループ化 8"/>
          <p:cNvGrpSpPr>
            <a:grpSpLocks/>
          </p:cNvGrpSpPr>
          <p:nvPr/>
        </p:nvGrpSpPr>
        <p:grpSpPr bwMode="auto">
          <a:xfrm>
            <a:off x="6843713" y="4833938"/>
            <a:ext cx="2846387" cy="1268412"/>
            <a:chOff x="6462713" y="5013326"/>
            <a:chExt cx="2537222" cy="1439863"/>
          </a:xfrm>
        </p:grpSpPr>
        <p:grpSp>
          <p:nvGrpSpPr>
            <p:cNvPr id="36894" name="グループ化 84"/>
            <p:cNvGrpSpPr>
              <a:grpSpLocks/>
            </p:cNvGrpSpPr>
            <p:nvPr/>
          </p:nvGrpSpPr>
          <p:grpSpPr bwMode="auto">
            <a:xfrm>
              <a:off x="6462713" y="5013326"/>
              <a:ext cx="2537222" cy="1439863"/>
              <a:chOff x="4779152" y="680438"/>
              <a:chExt cx="3577260" cy="999109"/>
            </a:xfrm>
          </p:grpSpPr>
          <p:sp>
            <p:nvSpPr>
              <p:cNvPr id="126" name="角丸四角形 125"/>
              <p:cNvSpPr/>
              <p:nvPr/>
            </p:nvSpPr>
            <p:spPr>
              <a:xfrm>
                <a:off x="5090392" y="680438"/>
                <a:ext cx="383064" cy="88031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bIns="72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2,610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40,597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52,999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12,402</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486" y="5089013"/>
              <a:ext cx="288675" cy="129569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36884" name="Text Box 4"/>
          <p:cNvSpPr txBox="1">
            <a:spLocks noChangeArrowheads="1"/>
          </p:cNvSpPr>
          <p:nvPr/>
        </p:nvSpPr>
        <p:spPr bwMode="auto">
          <a:xfrm>
            <a:off x="5529263" y="47625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第六区</a:t>
            </a:r>
          </a:p>
        </p:txBody>
      </p:sp>
      <p:cxnSp>
        <p:nvCxnSpPr>
          <p:cNvPr id="130" name="直線コネクタ 129"/>
          <p:cNvCxnSpPr/>
          <p:nvPr/>
        </p:nvCxnSpPr>
        <p:spPr>
          <a:xfrm>
            <a:off x="6215063" y="5110163"/>
            <a:ext cx="638175" cy="49847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0" y="0"/>
            <a:ext cx="9906000" cy="43338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chemeClr val="tx1"/>
                </a:solidFill>
                <a:latin typeface="Meiryo UI" pitchFamily="50" charset="-128"/>
                <a:ea typeface="Meiryo UI" pitchFamily="50" charset="-128"/>
                <a:cs typeface="Meiryo UI" pitchFamily="50" charset="-128"/>
              </a:rPr>
              <a:t>３　積算内訳（各特別区の執務室面積）　</a:t>
            </a:r>
            <a:r>
              <a:rPr lang="ja-JP" altLang="en-US" sz="2000" b="1" dirty="0">
                <a:solidFill>
                  <a:schemeClr val="tx1"/>
                </a:solidFill>
                <a:latin typeface="ＭＳ Ｐゴシック" charset="-128"/>
                <a:ea typeface="Meiryo UI" pitchFamily="50" charset="-128"/>
                <a:cs typeface="Meiryo UI" pitchFamily="50" charset="-128"/>
              </a:rPr>
              <a:t>＜試案Ｄ（６区Ｄ案）＞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887" name="グループ化 1"/>
          <p:cNvGrpSpPr>
            <a:grpSpLocks/>
          </p:cNvGrpSpPr>
          <p:nvPr/>
        </p:nvGrpSpPr>
        <p:grpSpPr bwMode="auto">
          <a:xfrm>
            <a:off x="273050" y="1162050"/>
            <a:ext cx="2808288" cy="1200150"/>
            <a:chOff x="273050" y="1268636"/>
            <a:chExt cx="2808288" cy="1200150"/>
          </a:xfrm>
        </p:grpSpPr>
        <p:sp>
          <p:nvSpPr>
            <p:cNvPr id="76" name="角丸四角形 75"/>
            <p:cNvSpPr/>
            <p:nvPr/>
          </p:nvSpPr>
          <p:spPr bwMode="auto">
            <a:xfrm>
              <a:off x="273050" y="1268636"/>
              <a:ext cx="2808288" cy="120015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a:solidFill>
                    <a:prstClr val="black"/>
                  </a:solidFill>
                  <a:latin typeface="Meiryo UI" pitchFamily="50" charset="-128"/>
                  <a:ea typeface="Meiryo UI" pitchFamily="50" charset="-128"/>
                  <a:cs typeface="Meiryo UI" pitchFamily="50" charset="-128"/>
                </a:rPr>
                <a:t>1,840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18,199</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a:solidFill>
                    <a:prstClr val="black"/>
                  </a:solidFill>
                  <a:latin typeface="Meiryo UI" pitchFamily="50" charset="-128"/>
                  <a:ea typeface="Meiryo UI" pitchFamily="50" charset="-128"/>
                  <a:cs typeface="Meiryo UI" pitchFamily="50" charset="-128"/>
                </a:rPr>
                <a:t> 37,201</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不足執務室面積：</a:t>
              </a:r>
              <a:r>
                <a:rPr lang="en-US" altLang="ja-JP" sz="1200" dirty="0">
                  <a:solidFill>
                    <a:prstClr val="black"/>
                  </a:solidFill>
                  <a:latin typeface="Meiryo UI" pitchFamily="50" charset="-128"/>
                  <a:ea typeface="Meiryo UI" pitchFamily="50" charset="-128"/>
                  <a:cs typeface="Meiryo UI" pitchFamily="50" charset="-128"/>
                </a:rPr>
                <a:t> 19,002</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eaLnBrk="1" hangingPunct="1">
                <a:defRPr/>
              </a:pP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98" name="角丸四角形 97"/>
            <p:cNvSpPr/>
            <p:nvPr/>
          </p:nvSpPr>
          <p:spPr bwMode="auto">
            <a:xfrm>
              <a:off x="333375" y="1328961"/>
              <a:ext cx="298450" cy="108426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12" name="直線コネクタ 211"/>
          <p:cNvCxnSpPr>
            <a:stCxn id="103" idx="1"/>
            <a:endCxn id="36889" idx="0"/>
          </p:cNvCxnSpPr>
          <p:nvPr/>
        </p:nvCxnSpPr>
        <p:spPr>
          <a:xfrm flipH="1">
            <a:off x="5502275" y="1670050"/>
            <a:ext cx="1365250" cy="6524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6889" name="Text Box 4"/>
          <p:cNvSpPr txBox="1">
            <a:spLocks noChangeArrowheads="1"/>
          </p:cNvSpPr>
          <p:nvPr/>
        </p:nvSpPr>
        <p:spPr bwMode="auto">
          <a:xfrm>
            <a:off x="5143500" y="2322513"/>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sp>
        <p:nvSpPr>
          <p:cNvPr id="36890" name="正方形/長方形 27"/>
          <p:cNvSpPr>
            <a:spLocks noChangeArrowheads="1"/>
          </p:cNvSpPr>
          <p:nvPr/>
        </p:nvSpPr>
        <p:spPr bwMode="auto">
          <a:xfrm>
            <a:off x="8788400" y="0"/>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２０</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4" name="角丸四角形 93"/>
          <p:cNvSpPr/>
          <p:nvPr/>
        </p:nvSpPr>
        <p:spPr>
          <a:xfrm>
            <a:off x="3208338" y="544513"/>
            <a:ext cx="6319837" cy="330200"/>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22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対象職員数は、組織体制（案）をもとに新たに執務室の確保が必要となる職員数を試算</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6288" y="476250"/>
            <a:ext cx="8191500"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nvGraphicFramePr>
        <p:xfrm>
          <a:off x="1522413" y="1628775"/>
          <a:ext cx="6624637" cy="3959230"/>
        </p:xfrm>
        <a:graphic>
          <a:graphicData uri="http://schemas.openxmlformats.org/drawingml/2006/table">
            <a:tbl>
              <a:tblPr firstRow="1" bandRow="1">
                <a:tableStyleId>{5940675A-B579-460E-94D1-54222C63F5DA}</a:tableStyleId>
              </a:tblPr>
              <a:tblGrid>
                <a:gridCol w="1630387"/>
                <a:gridCol w="1872208"/>
                <a:gridCol w="1681904"/>
                <a:gridCol w="1440138"/>
              </a:tblGrid>
              <a:tr h="359930">
                <a:tc gridSpan="3">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R w="12700" cap="flat" cmpd="sng" algn="ctr">
                      <a:solidFill>
                        <a:schemeClr val="tx1"/>
                      </a:solidFill>
                      <a:prstDash val="solid"/>
                      <a:round/>
                      <a:headEnd type="none" w="med" len="med"/>
                      <a:tailEnd type="none" w="med" len="med"/>
                    </a:ln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solidFill>
                      <a:schemeClr val="accent3">
                        <a:lumMod val="40000"/>
                        <a:lumOff val="60000"/>
                      </a:schemeClr>
                    </a:solidFill>
                  </a:tcPr>
                </a:tc>
              </a:tr>
              <a:tr h="35993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システム経費試算　</a:t>
                      </a:r>
                    </a:p>
                  </a:txBody>
                  <a:tcPr marL="108000" marR="108000" marT="45713" marB="45713" anchor="ctr">
                    <a:lnR w="12700" cap="flat" cmpd="sng" algn="ctr">
                      <a:solidFill>
                        <a:schemeClr val="tx1"/>
                      </a:solidFill>
                      <a:prstDash val="solid"/>
                      <a:round/>
                      <a:headEnd type="none" w="med" len="med"/>
                      <a:tailEnd type="none" w="med" len="med"/>
                    </a:ln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試案Ａ（４区Ａ案）、試案Ｂ（４区Ｂ案）</a:t>
                      </a:r>
                      <a:endParaRPr kumimoji="1" lang="ja-JP" altLang="en-US" sz="1400" b="0" dirty="0">
                        <a:latin typeface="Meiryo UI" pitchFamily="50" charset="-128"/>
                        <a:ea typeface="Meiryo UI" pitchFamily="50" charset="-128"/>
                        <a:cs typeface="Meiryo UI" pitchFamily="50" charset="-128"/>
                      </a:endParaRP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a:latin typeface="Meiryo UI" pitchFamily="50" charset="-128"/>
                        <a:ea typeface="Meiryo UI" pitchFamily="50" charset="-128"/>
                        <a:cs typeface="Meiryo UI" pitchFamily="50" charset="-128"/>
                      </a:endParaRPr>
                    </a:p>
                  </a:txBody>
                  <a:tcPr marL="233975" marR="99050"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２２</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tr>
              <a:tr h="35993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5" marR="99050" marT="45722" marB="45722" anchor="ctr">
                    <a:lnR w="12700" cap="flat" cmpd="sng" algn="ctr">
                      <a:solidFill>
                        <a:schemeClr val="tx1"/>
                      </a:solidFill>
                      <a:prstDash val="solid"/>
                      <a:round/>
                      <a:headEnd type="none" w="med" len="med"/>
                      <a:tailEnd type="none" w="med" len="med"/>
                    </a:ln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試案Ｃ（６区Ｃ案）、試案Ｄ（６区Ｄ案）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5" marR="99050"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２３</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tr>
              <a:tr h="359930">
                <a:tc row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庁舎経費試算</a:t>
                      </a:r>
                    </a:p>
                  </a:txBody>
                  <a:tcPr marL="108000" marR="108000" marT="45713" marB="45713" anchor="ctr">
                    <a:lnR w="127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試案Ａ（４区Ａ案）</a:t>
                      </a:r>
                    </a:p>
                  </a:txBody>
                  <a:tcPr marL="71999" marR="71999"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建設案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２４</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35993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賃借案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２６</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r h="35993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71999" marR="71999" marT="45722" marB="45722" anchor="ctr">
                    <a:lnR w="127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試案Ｂ（４区Ｂ案）</a:t>
                      </a:r>
                    </a:p>
                  </a:txBody>
                  <a:tcPr marL="71999" marR="71999"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建設案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２８</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35993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賃借案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３０</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r h="35993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71999" marR="71999" marT="45722" marB="45722" anchor="ctr">
                    <a:lnR w="127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試案Ｃ（６区Ｃ案）</a:t>
                      </a:r>
                    </a:p>
                  </a:txBody>
                  <a:tcPr marL="71999" marR="71999"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建設案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３２</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35993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賃借案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３４</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r h="35993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71999" marR="71999" marT="45722" marB="45722" anchor="ctr">
                    <a:lnR w="127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試案Ｄ（６区Ｄ案）</a:t>
                      </a:r>
                    </a:p>
                  </a:txBody>
                  <a:tcPr marL="71999" marR="71999"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建設案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３６</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35993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賃借案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３８</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bl>
          </a:graphicData>
        </a:graphic>
      </p:graphicFrame>
      <p:sp>
        <p:nvSpPr>
          <p:cNvPr id="37938" name="正方形/長方形 27"/>
          <p:cNvSpPr>
            <a:spLocks noChangeArrowheads="1"/>
          </p:cNvSpPr>
          <p:nvPr/>
        </p:nvSpPr>
        <p:spPr bwMode="auto">
          <a:xfrm>
            <a:off x="8874125" y="6597650"/>
            <a:ext cx="1031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２１</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596900" y="506413"/>
            <a:ext cx="8964613" cy="3498850"/>
          </a:xfrm>
          <a:prstGeom prst="roundRect">
            <a:avLst>
              <a:gd name="adj" fmla="val 878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0"/>
              </a:spcBef>
              <a:buFontTx/>
              <a:buNone/>
            </a:pPr>
            <a:r>
              <a:rPr lang="en-US" altLang="ja-JP" sz="1500" b="1">
                <a:latin typeface="Meiryo UI" panose="020B0604030504040204" pitchFamily="50" charset="-128"/>
                <a:ea typeface="Meiryo UI" panose="020B0604030504040204" pitchFamily="50" charset="-128"/>
                <a:cs typeface="Meiryo UI" panose="020B0604030504040204" pitchFamily="50" charset="-128"/>
              </a:rPr>
              <a:t>【</a:t>
            </a:r>
            <a:r>
              <a:rPr lang="ja-JP" altLang="en-US" sz="1500" b="1">
                <a:latin typeface="Meiryo UI" panose="020B0604030504040204" pitchFamily="50" charset="-128"/>
                <a:ea typeface="Meiryo UI" panose="020B0604030504040204" pitchFamily="50" charset="-128"/>
                <a:cs typeface="Meiryo UI" panose="020B0604030504040204" pitchFamily="50" charset="-128"/>
              </a:rPr>
              <a:t>イニシャルコスト</a:t>
            </a:r>
            <a:r>
              <a:rPr lang="en-US" altLang="ja-JP" sz="1500" b="1">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■システム改修経費</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（１）住民情報系基幹システム</a:t>
            </a:r>
            <a:endParaRPr lang="en-US" altLang="ja-JP" sz="13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・システムは、一部事務組合による運用を基本とする</a:t>
            </a: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・大阪市の現行システムの改修を基本とし、システム改修期間を</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か月とする</a:t>
            </a:r>
          </a:p>
          <a:p>
            <a:pPr eaLnBrk="1" hangingPunct="1">
              <a:spcBef>
                <a:spcPct val="0"/>
              </a:spcBef>
              <a:spcAft>
                <a:spcPts val="600"/>
              </a:spcAft>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・上記を条件として、全９システムの見積りにより試算（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93.6</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1000">
                <a:latin typeface="Meiryo UI" panose="020B0604030504040204" pitchFamily="50" charset="-128"/>
                <a:ea typeface="Meiryo UI" panose="020B0604030504040204" pitchFamily="50" charset="-128"/>
                <a:cs typeface="Meiryo UI" panose="020B0604030504040204" pitchFamily="50" charset="-128"/>
              </a:rPr>
              <a:t>（住民情報系基幹システム以外）</a:t>
            </a: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・大阪市の現行システムを改修して、一部事務組合による運用もしくは各特別区が共通利用することを基本とし、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システム改修期間を</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か月とする</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・上記を条件として、平成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システムの見積り金額</a:t>
            </a:r>
            <a:r>
              <a:rPr lang="en-US" altLang="ja-JP" sz="1200">
                <a:latin typeface="Meiryo UI" panose="020B0604030504040204" pitchFamily="50" charset="-128"/>
                <a:ea typeface="Meiryo UI" panose="020B0604030504040204" pitchFamily="50" charset="-128"/>
                <a:cs typeface="Meiryo UI" panose="020B0604030504040204" pitchFamily="50" charset="-128"/>
              </a:rPr>
              <a:t>(56.2</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をベースに、運用経費割合</a:t>
            </a:r>
            <a:r>
              <a:rPr lang="en-US" altLang="ja-JP" sz="1200">
                <a:latin typeface="Meiryo UI" panose="020B0604030504040204" pitchFamily="50" charset="-128"/>
                <a:ea typeface="Meiryo UI" panose="020B0604030504040204" pitchFamily="50" charset="-128"/>
                <a:cs typeface="Meiryo UI" panose="020B0604030504040204" pitchFamily="50" charset="-128"/>
              </a:rPr>
              <a:t>(0.9)</a:t>
            </a:r>
            <a:r>
              <a:rPr lang="ja-JP" altLang="en-US" sz="120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62.4</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a:t>
            </a: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運用経費割合：その他</a:t>
            </a:r>
            <a:r>
              <a:rPr lang="en-US" altLang="ja-JP" sz="1200">
                <a:latin typeface="Meiryo UI" panose="020B0604030504040204" pitchFamily="50" charset="-128"/>
                <a:ea typeface="Meiryo UI" panose="020B0604030504040204" pitchFamily="50" charset="-128"/>
                <a:cs typeface="Meiryo UI" panose="020B0604030504040204" pitchFamily="50" charset="-128"/>
              </a:rPr>
              <a:t>194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a:latin typeface="Meiryo UI" panose="020B0604030504040204" pitchFamily="50" charset="-128"/>
                <a:ea typeface="Meiryo UI" panose="020B0604030504040204" pitchFamily="50" charset="-128"/>
                <a:cs typeface="Meiryo UI" panose="020B0604030504040204" pitchFamily="50" charset="-128"/>
              </a:rPr>
              <a:t>83</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億円）と平成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a:latin typeface="Meiryo UI" panose="020B0604030504040204" pitchFamily="50" charset="-128"/>
                <a:ea typeface="Meiryo UI" panose="020B0604030504040204" pitchFamily="50" charset="-128"/>
                <a:cs typeface="Meiryo UI" panose="020B0604030504040204" pitchFamily="50" charset="-128"/>
              </a:rPr>
              <a:t>74.5</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の割合（</a:t>
            </a:r>
            <a:r>
              <a:rPr lang="en-US" altLang="ja-JP" sz="1200">
                <a:latin typeface="Meiryo UI" panose="020B0604030504040204" pitchFamily="50" charset="-128"/>
                <a:ea typeface="Meiryo UI" panose="020B0604030504040204" pitchFamily="50" charset="-128"/>
                <a:cs typeface="Meiryo UI" panose="020B0604030504040204" pitchFamily="50" charset="-128"/>
              </a:rPr>
              <a:t>0.9</a:t>
            </a:r>
            <a:r>
              <a:rPr lang="ja-JP" altLang="en-US" sz="120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21</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システム（概ね</a:t>
            </a:r>
            <a:r>
              <a:rPr lang="en-US" altLang="ja-JP" sz="1200">
                <a:latin typeface="Meiryo UI" panose="020B0604030504040204" pitchFamily="50" charset="-128"/>
                <a:ea typeface="Meiryo UI" panose="020B0604030504040204" pitchFamily="50" charset="-128"/>
                <a:cs typeface="Meiryo UI" panose="020B0604030504040204" pitchFamily="50" charset="-128"/>
              </a:rPr>
              <a:t>5,000</a:t>
            </a:r>
            <a:r>
              <a:rPr lang="ja-JP" altLang="en-US" sz="1200">
                <a:latin typeface="Meiryo UI" panose="020B0604030504040204" pitchFamily="50" charset="-128"/>
                <a:ea typeface="Meiryo UI" panose="020B0604030504040204" pitchFamily="50" charset="-128"/>
                <a:cs typeface="Meiryo UI" panose="020B0604030504040204" pitchFamily="50" charset="-128"/>
              </a:rPr>
              <a:t>万円以上）及び改修が見込まれるシステムについて、見積り等により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26</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38915" name="AutoShape 3"/>
          <p:cNvSpPr>
            <a:spLocks noChangeArrowheads="1"/>
          </p:cNvSpPr>
          <p:nvPr/>
        </p:nvSpPr>
        <p:spPr bwMode="auto">
          <a:xfrm>
            <a:off x="596900" y="4103688"/>
            <a:ext cx="8964613" cy="2493962"/>
          </a:xfrm>
          <a:prstGeom prst="roundRect">
            <a:avLst>
              <a:gd name="adj" fmla="val 887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4000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ランニングコスト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■システム運用経費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14.4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p>
          <a:p>
            <a:pPr eaLnBrk="1" hangingPunct="1">
              <a:lnSpc>
                <a:spcPct val="90000"/>
              </a:lnSpc>
              <a:spcBef>
                <a:spcPct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システムの見積り金額（運用経費の増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億円）をベースに、運用費割合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運用経費の増（見積り等により試算）（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ea typeface="HG丸ｺﾞｼｯｸM-PRO" panose="020F0600000000000000" pitchFamily="50" charset="-128"/>
            </a:endParaRPr>
          </a:p>
          <a:p>
            <a:pPr eaLnBrk="1" hangingPunct="1">
              <a:lnSpc>
                <a:spcPct val="90000"/>
              </a:lnSpc>
              <a:spcBef>
                <a:spcPct val="0"/>
              </a:spcBef>
              <a:buFontTx/>
              <a:buNone/>
            </a:pPr>
            <a:endParaRPr lang="ja-JP" altLang="en-US" sz="1200" dirty="0">
              <a:ea typeface="HG丸ｺﾞｼｯｸM-PRO" panose="020F0600000000000000" pitchFamily="50" charset="-128"/>
            </a:endParaRPr>
          </a:p>
          <a:p>
            <a:pPr eaLnBrk="1" hangingPunct="1">
              <a:lnSpc>
                <a:spcPct val="90000"/>
              </a:lnSpc>
              <a:spcBef>
                <a:spcPct val="0"/>
              </a:spcBef>
              <a:buFontTx/>
              <a:buNone/>
            </a:pPr>
            <a:r>
              <a:rPr lang="ja-JP" altLang="en-US" sz="1300" dirty="0"/>
              <a:t>　</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8916" name="Rectangle 4"/>
          <p:cNvSpPr>
            <a:spLocks noChangeArrowheads="1"/>
          </p:cNvSpPr>
          <p:nvPr/>
        </p:nvSpPr>
        <p:spPr bwMode="auto">
          <a:xfrm>
            <a:off x="2827338" y="1136650"/>
            <a:ext cx="6619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a:latin typeface="Meiryo UI" panose="020B0604030504040204" pitchFamily="50" charset="-128"/>
                <a:ea typeface="Meiryo UI" panose="020B0604030504040204" pitchFamily="50" charset="-128"/>
                <a:cs typeface="Meiryo UI" panose="020B0604030504040204" pitchFamily="50" charset="-128"/>
              </a:rPr>
              <a:t>（住民基本台帳等事務、戸籍情報、税務事務、総合福祉、国民健康保険、介護保険、統合基盤・ネットワークシステムなど）</a:t>
            </a:r>
          </a:p>
        </p:txBody>
      </p:sp>
      <p:sp>
        <p:nvSpPr>
          <p:cNvPr id="57" name="正方形/長方形 56"/>
          <p:cNvSpPr/>
          <p:nvPr/>
        </p:nvSpPr>
        <p:spPr>
          <a:xfrm>
            <a:off x="0" y="-4763"/>
            <a:ext cx="9906000"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000" b="1" dirty="0" smtClean="0">
                <a:solidFill>
                  <a:srgbClr val="000000"/>
                </a:solidFill>
                <a:latin typeface="ＭＳ Ｐゴシック" charset="-128"/>
                <a:ea typeface="Meiryo UI" pitchFamily="50" charset="-128"/>
                <a:cs typeface="Meiryo UI" pitchFamily="50" charset="-128"/>
              </a:rPr>
              <a:t>（参考）システム経費試算</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＜試案Ａ（４区Ａ案）、試案Ｂ（４区Ｂ案）＞ 　</a:t>
            </a:r>
            <a:endPar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18"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２２</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0" y="590550"/>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596900" y="439738"/>
            <a:ext cx="8964613" cy="3467100"/>
          </a:xfrm>
          <a:prstGeom prst="roundRect">
            <a:avLst>
              <a:gd name="adj" fmla="val 899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0"/>
              </a:spcBef>
              <a:buFontTx/>
              <a:buNone/>
            </a:pPr>
            <a:r>
              <a:rPr lang="en-US" altLang="ja-JP" sz="1500" b="1">
                <a:latin typeface="Meiryo UI" panose="020B0604030504040204" pitchFamily="50" charset="-128"/>
                <a:ea typeface="Meiryo UI" panose="020B0604030504040204" pitchFamily="50" charset="-128"/>
                <a:cs typeface="Meiryo UI" panose="020B0604030504040204" pitchFamily="50" charset="-128"/>
              </a:rPr>
              <a:t>【</a:t>
            </a:r>
            <a:r>
              <a:rPr lang="ja-JP" altLang="en-US" sz="1500" b="1">
                <a:latin typeface="Meiryo UI" panose="020B0604030504040204" pitchFamily="50" charset="-128"/>
                <a:ea typeface="Meiryo UI" panose="020B0604030504040204" pitchFamily="50" charset="-128"/>
                <a:cs typeface="Meiryo UI" panose="020B0604030504040204" pitchFamily="50" charset="-128"/>
              </a:rPr>
              <a:t>イニシャルコスト</a:t>
            </a:r>
            <a:r>
              <a:rPr lang="en-US" altLang="ja-JP" sz="1500" b="1">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■システム改修経費</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（１）住民情報系基幹システム</a:t>
            </a:r>
            <a:endParaRPr lang="en-US" altLang="ja-JP" sz="13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・システムは、一部事務組合による運用を基本とする</a:t>
            </a: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・大阪市の現行システムの改修を基本とし、システム改修期間を</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か月とする</a:t>
            </a:r>
          </a:p>
          <a:p>
            <a:pPr eaLnBrk="1" hangingPunct="1">
              <a:spcBef>
                <a:spcPct val="0"/>
              </a:spcBef>
              <a:spcAft>
                <a:spcPts val="600"/>
              </a:spcAft>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・上記を条件として、全９システムの見積りにより試算（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94.7</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lnSpc>
                <a:spcPct val="90000"/>
              </a:lnSpc>
              <a:spcBef>
                <a:spcPct val="40000"/>
              </a:spcBef>
              <a:buFontTx/>
              <a:buNone/>
            </a:pPr>
            <a:r>
              <a:rPr lang="ja-JP" altLang="en-US" sz="1300" b="1">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1000">
                <a:latin typeface="Meiryo UI" panose="020B0604030504040204" pitchFamily="50" charset="-128"/>
                <a:ea typeface="Meiryo UI" panose="020B0604030504040204" pitchFamily="50" charset="-128"/>
                <a:cs typeface="Meiryo UI" panose="020B0604030504040204" pitchFamily="50" charset="-128"/>
              </a:rPr>
              <a:t>（住民情報系基幹システム以外）</a:t>
            </a:r>
          </a:p>
          <a:p>
            <a:pPr eaLnBrk="1" hangingPunct="1">
              <a:spcBef>
                <a:spcPct val="0"/>
              </a:spcBef>
              <a:buFontTx/>
              <a:buNone/>
            </a:pPr>
            <a:r>
              <a:rPr lang="ja-JP" altLang="en-US" sz="1200" b="1">
                <a:latin typeface="Meiryo UI" panose="020B0604030504040204" pitchFamily="50" charset="-128"/>
                <a:ea typeface="Meiryo UI" panose="020B0604030504040204" pitchFamily="50" charset="-128"/>
                <a:cs typeface="Meiryo UI" panose="020B0604030504040204" pitchFamily="50" charset="-128"/>
              </a:rPr>
              <a:t>　　</a:t>
            </a:r>
            <a:r>
              <a:rPr lang="ja-JP" altLang="en-US" sz="1200">
                <a:latin typeface="Meiryo UI" panose="020B0604030504040204" pitchFamily="50" charset="-128"/>
                <a:ea typeface="Meiryo UI" panose="020B0604030504040204" pitchFamily="50" charset="-128"/>
                <a:cs typeface="Meiryo UI" panose="020B0604030504040204" pitchFamily="50" charset="-128"/>
              </a:rPr>
              <a:t> ・大阪市の現行システムを改修して、一部事務組合による運用もしくは各特別区が共通利用することを基本とし、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システム改修期間を</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か月とする</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・上記を条件として、平成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システムの見積り金額</a:t>
            </a:r>
            <a:r>
              <a:rPr lang="en-US" altLang="ja-JP" sz="1200">
                <a:latin typeface="Meiryo UI" panose="020B0604030504040204" pitchFamily="50" charset="-128"/>
                <a:ea typeface="Meiryo UI" panose="020B0604030504040204" pitchFamily="50" charset="-128"/>
                <a:cs typeface="Meiryo UI" panose="020B0604030504040204" pitchFamily="50" charset="-128"/>
              </a:rPr>
              <a:t>(67.5</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をベースに、運用経費割合</a:t>
            </a:r>
            <a:r>
              <a:rPr lang="en-US" altLang="ja-JP" sz="1200">
                <a:latin typeface="Meiryo UI" panose="020B0604030504040204" pitchFamily="50" charset="-128"/>
                <a:ea typeface="Meiryo UI" panose="020B0604030504040204" pitchFamily="50" charset="-128"/>
                <a:cs typeface="Meiryo UI" panose="020B0604030504040204" pitchFamily="50" charset="-128"/>
              </a:rPr>
              <a:t>(0.9)</a:t>
            </a:r>
            <a:r>
              <a:rPr lang="ja-JP" altLang="en-US" sz="120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75.0</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a:t>
            </a: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運用経費割合：その他</a:t>
            </a:r>
            <a:r>
              <a:rPr lang="en-US" altLang="ja-JP" sz="1200">
                <a:latin typeface="Meiryo UI" panose="020B0604030504040204" pitchFamily="50" charset="-128"/>
                <a:ea typeface="Meiryo UI" panose="020B0604030504040204" pitchFamily="50" charset="-128"/>
                <a:cs typeface="Meiryo UI" panose="020B0604030504040204" pitchFamily="50" charset="-128"/>
              </a:rPr>
              <a:t>194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a:latin typeface="Meiryo UI" panose="020B0604030504040204" pitchFamily="50" charset="-128"/>
                <a:ea typeface="Meiryo UI" panose="020B0604030504040204" pitchFamily="50" charset="-128"/>
                <a:cs typeface="Meiryo UI" panose="020B0604030504040204" pitchFamily="50" charset="-128"/>
              </a:rPr>
              <a:t>83</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億円）と平成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24</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a:latin typeface="Meiryo UI" panose="020B0604030504040204" pitchFamily="50" charset="-128"/>
                <a:ea typeface="Meiryo UI" panose="020B0604030504040204" pitchFamily="50" charset="-128"/>
                <a:cs typeface="Meiryo UI" panose="020B0604030504040204" pitchFamily="50" charset="-128"/>
              </a:rPr>
              <a:t>74.5</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の割合（</a:t>
            </a:r>
            <a:r>
              <a:rPr lang="en-US" altLang="ja-JP" sz="1200">
                <a:latin typeface="Meiryo UI" panose="020B0604030504040204" pitchFamily="50" charset="-128"/>
                <a:ea typeface="Meiryo UI" panose="020B0604030504040204" pitchFamily="50" charset="-128"/>
                <a:cs typeface="Meiryo UI" panose="020B0604030504040204" pitchFamily="50" charset="-128"/>
              </a:rPr>
              <a:t>0.9</a:t>
            </a:r>
            <a:r>
              <a:rPr lang="ja-JP" altLang="en-US" sz="120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a:latin typeface="Meiryo UI" panose="020B0604030504040204" pitchFamily="50" charset="-128"/>
                <a:ea typeface="Meiryo UI" panose="020B0604030504040204" pitchFamily="50" charset="-128"/>
                <a:cs typeface="Meiryo UI" panose="020B0604030504040204" pitchFamily="50" charset="-128"/>
              </a:rPr>
              <a:t>21</a:t>
            </a: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システム（概ね</a:t>
            </a:r>
            <a:r>
              <a:rPr lang="en-US" altLang="ja-JP" sz="1200">
                <a:latin typeface="Meiryo UI" panose="020B0604030504040204" pitchFamily="50" charset="-128"/>
                <a:ea typeface="Meiryo UI" panose="020B0604030504040204" pitchFamily="50" charset="-128"/>
                <a:cs typeface="Meiryo UI" panose="020B0604030504040204" pitchFamily="50" charset="-128"/>
              </a:rPr>
              <a:t>5,000</a:t>
            </a:r>
            <a:r>
              <a:rPr lang="ja-JP" altLang="en-US" sz="1200">
                <a:latin typeface="Meiryo UI" panose="020B0604030504040204" pitchFamily="50" charset="-128"/>
                <a:ea typeface="Meiryo UI" panose="020B0604030504040204" pitchFamily="50" charset="-128"/>
                <a:cs typeface="Meiryo UI" panose="020B0604030504040204" pitchFamily="50" charset="-128"/>
              </a:rPr>
              <a:t>万円以上）及び改修が見込まれるシステムについて、見積り等により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　　　 試算（</a:t>
            </a:r>
            <a:r>
              <a:rPr lang="en-US" altLang="ja-JP" sz="1200">
                <a:latin typeface="Meiryo UI" panose="020B0604030504040204" pitchFamily="50" charset="-128"/>
                <a:ea typeface="Meiryo UI" panose="020B0604030504040204" pitchFamily="50" charset="-128"/>
                <a:cs typeface="Meiryo UI" panose="020B0604030504040204" pitchFamily="50" charset="-128"/>
              </a:rPr>
              <a:t>26</a:t>
            </a:r>
            <a:r>
              <a:rPr lang="ja-JP" altLang="en-US" sz="120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lnSpc>
                <a:spcPct val="90000"/>
              </a:lnSpc>
              <a:spcBef>
                <a:spcPct val="0"/>
              </a:spcBef>
              <a:buFontTx/>
              <a:buNone/>
            </a:pPr>
            <a:r>
              <a:rPr lang="ja-JP" altLang="en-US" sz="130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39939" name="AutoShape 3"/>
          <p:cNvSpPr>
            <a:spLocks noChangeArrowheads="1"/>
          </p:cNvSpPr>
          <p:nvPr/>
        </p:nvSpPr>
        <p:spPr bwMode="auto">
          <a:xfrm>
            <a:off x="596900" y="4033838"/>
            <a:ext cx="8964613" cy="2486025"/>
          </a:xfrm>
          <a:prstGeom prst="roundRect">
            <a:avLst>
              <a:gd name="adj" fmla="val 887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4000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ランニングコスト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■システム運用経費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58.9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16.9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p>
          <a:p>
            <a:pPr eaLnBrk="1" hangingPunct="1">
              <a:lnSpc>
                <a:spcPct val="90000"/>
              </a:lnSpc>
              <a:spcBef>
                <a:spcPct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システムの見積り金額（運用経費の増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億円）をベースに、運用費割合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運用経費の増（見積り等により試算）（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endParaRPr lang="ja-JP" altLang="en-US" sz="1200" dirty="0">
              <a:ea typeface="HG丸ｺﾞｼｯｸM-PRO" panose="020F0600000000000000" pitchFamily="50" charset="-128"/>
            </a:endParaRPr>
          </a:p>
          <a:p>
            <a:pPr eaLnBrk="1" hangingPunct="1">
              <a:lnSpc>
                <a:spcPct val="90000"/>
              </a:lnSpc>
              <a:spcBef>
                <a:spcPct val="0"/>
              </a:spcBef>
              <a:buFontTx/>
              <a:buNone/>
            </a:pPr>
            <a:r>
              <a:rPr lang="ja-JP" altLang="en-US" sz="1300" dirty="0"/>
              <a:t>　</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57" name="正方形/長方形 56"/>
          <p:cNvSpPr/>
          <p:nvPr/>
        </p:nvSpPr>
        <p:spPr>
          <a:xfrm>
            <a:off x="0" y="-4763"/>
            <a:ext cx="9906000"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000" b="1" dirty="0">
                <a:solidFill>
                  <a:srgbClr val="000000"/>
                </a:solidFill>
                <a:latin typeface="ＭＳ Ｐゴシック" charset="-128"/>
                <a:ea typeface="Meiryo UI" pitchFamily="50" charset="-128"/>
                <a:cs typeface="Meiryo UI" pitchFamily="50" charset="-128"/>
              </a:rPr>
              <a:t>（</a:t>
            </a:r>
            <a:r>
              <a:rPr lang="ja-JP" altLang="en-US" sz="2000" b="1" dirty="0" smtClean="0">
                <a:solidFill>
                  <a:srgbClr val="000000"/>
                </a:solidFill>
                <a:latin typeface="ＭＳ Ｐゴシック" charset="-128"/>
                <a:ea typeface="Meiryo UI" pitchFamily="50" charset="-128"/>
                <a:cs typeface="Meiryo UI" pitchFamily="50" charset="-128"/>
              </a:rPr>
              <a:t>参考）システム経費試算　＜試案Ｃ（６区Ｃ案）、試案Ｄ（６区Ｄ案）</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941" name="正方形/長方形 12"/>
          <p:cNvSpPr>
            <a:spLocks noChangeArrowheads="1"/>
          </p:cNvSpPr>
          <p:nvPr/>
        </p:nvSpPr>
        <p:spPr bwMode="auto">
          <a:xfrm>
            <a:off x="8861425" y="6607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２３</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0" y="590550"/>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943" name="Rectangle 4"/>
          <p:cNvSpPr>
            <a:spLocks noChangeArrowheads="1"/>
          </p:cNvSpPr>
          <p:nvPr/>
        </p:nvSpPr>
        <p:spPr bwMode="auto">
          <a:xfrm>
            <a:off x="2827338" y="1065213"/>
            <a:ext cx="6619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a:latin typeface="Meiryo UI" panose="020B0604030504040204" pitchFamily="50" charset="-128"/>
                <a:ea typeface="Meiryo UI" panose="020B0604030504040204" pitchFamily="50" charset="-128"/>
                <a:cs typeface="Meiryo UI" panose="020B0604030504040204" pitchFamily="50" charset="-128"/>
              </a:rPr>
              <a:t>（住民基本台帳等事務、戸籍情報、税務事務、総合福祉、国民健康保険、介護保険、統合基盤・ネットワークシステムなど）</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２４</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344488" y="517525"/>
          <a:ext cx="9228137" cy="3265492"/>
        </p:xfrm>
        <a:graphic>
          <a:graphicData uri="http://schemas.openxmlformats.org/drawingml/2006/table">
            <a:tbl>
              <a:tblPr/>
              <a:tblGrid>
                <a:gridCol w="9228137"/>
              </a:tblGrid>
              <a:tr h="33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82" marR="9908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306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203,466</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6,104</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※2)</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※3)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34,962㎡×371,600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12,992</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(4)</a:t>
                      </a:r>
                      <a:r>
                        <a:rPr kumimoji="1" lang="ja-JP" altLang="en-US" sz="1300" b="0" i="0" u="none" strike="noStrike" cap="none" normalizeH="0" baseline="0" dirty="0" smtClean="0">
                          <a:ln>
                            <a:noFill/>
                          </a:ln>
                          <a:solidFill>
                            <a:schemeClr val="tx1"/>
                          </a:solidFill>
                          <a:effectLst/>
                          <a:latin typeface="Meiryo UI"/>
                          <a:ea typeface="Meiryo UI"/>
                          <a:cs typeface="Meiryo UI"/>
                        </a:rPr>
                        <a:t>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※4)</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※5)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4,357</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(5)</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21,708</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1,509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(6)</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1,165</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572</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82" marR="9908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角丸四角形 11"/>
          <p:cNvSpPr/>
          <p:nvPr/>
        </p:nvSpPr>
        <p:spPr>
          <a:xfrm>
            <a:off x="0" y="6350"/>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（参考）庁舎経費試算（建設案－イニシャルコスト） ＜試案Ａ（４区Ａ案）＞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972" name="Line 50"/>
          <p:cNvSpPr>
            <a:spLocks noChangeShapeType="1"/>
          </p:cNvSpPr>
          <p:nvPr/>
        </p:nvSpPr>
        <p:spPr bwMode="auto">
          <a:xfrm>
            <a:off x="427038" y="2865438"/>
            <a:ext cx="9072562"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9" name="Rectangle 29"/>
          <p:cNvSpPr>
            <a:spLocks noChangeArrowheads="1"/>
          </p:cNvSpPr>
          <p:nvPr/>
        </p:nvSpPr>
        <p:spPr bwMode="auto">
          <a:xfrm>
            <a:off x="274637" y="3782373"/>
            <a:ext cx="963136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年及び</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年の大阪市本庁舎執務室改修事例より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itchFamily="50" charset="-128"/>
                <a:ea typeface="Meiryo UI" pitchFamily="50" charset="-128"/>
                <a:cs typeface="Meiryo UI" pitchFamily="50" charset="-128"/>
              </a:rPr>
              <a:t>新庁舎建設単価：直近</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敷地面積：必要延床面積を当該特別区ごとの平均指定容積率の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土地単価：</a:t>
            </a:r>
            <a:r>
              <a:rPr lang="ja-JP" altLang="en-US" sz="1200" dirty="0">
                <a:latin typeface="Meiryo UI" pitchFamily="50" charset="-128"/>
                <a:ea typeface="Meiryo UI" pitchFamily="50" charset="-128"/>
                <a:cs typeface="Meiryo UI" pitchFamily="50" charset="-128"/>
              </a:rPr>
              <a:t>当該特別区ごとの</a:t>
            </a:r>
            <a:r>
              <a:rPr lang="ja-JP" altLang="en-US" sz="1200" dirty="0" smtClean="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月</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日地価公示地点の土地単価の平均</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344488" y="498475"/>
          <a:ext cx="9226550" cy="4376738"/>
        </p:xfrm>
        <a:graphic>
          <a:graphicData uri="http://schemas.openxmlformats.org/drawingml/2006/table">
            <a:tbl>
              <a:tblPr/>
              <a:tblGrid>
                <a:gridCol w="2040689"/>
                <a:gridCol w="7185861"/>
              </a:tblGrid>
              <a:tr h="33528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838">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▲４億円／年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4,040</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572</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（賃借単価は、第一区における大阪市事務所賃借料事例より）</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9055" marR="9905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620">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４億円／年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399</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角丸四角形 7"/>
          <p:cNvSpPr/>
          <p:nvPr/>
        </p:nvSpPr>
        <p:spPr>
          <a:xfrm>
            <a:off x="0" y="6350"/>
            <a:ext cx="9906000" cy="4603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（参考）庁舎経費試算（建設案－ランニングコスト）　＜試案Ａ（４区Ａ案）＞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000" name="正方形/長方形 12"/>
          <p:cNvSpPr>
            <a:spLocks noChangeArrowheads="1"/>
          </p:cNvSpPr>
          <p:nvPr/>
        </p:nvSpPr>
        <p:spPr bwMode="auto">
          <a:xfrm>
            <a:off x="8861425" y="65976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２５</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001" name="Line 50"/>
          <p:cNvSpPr>
            <a:spLocks noChangeShapeType="1"/>
          </p:cNvSpPr>
          <p:nvPr/>
        </p:nvSpPr>
        <p:spPr bwMode="auto">
          <a:xfrm>
            <a:off x="2576513" y="1989138"/>
            <a:ext cx="6840537"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2" name="Rectangle 29"/>
          <p:cNvSpPr>
            <a:spLocks noChangeArrowheads="1"/>
          </p:cNvSpPr>
          <p:nvPr/>
        </p:nvSpPr>
        <p:spPr bwMode="auto">
          <a:xfrm>
            <a:off x="282575" y="4902200"/>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idx="4294967295"/>
          </p:nvPr>
        </p:nvSpPr>
        <p:spPr>
          <a:xfrm>
            <a:off x="0" y="2187575"/>
            <a:ext cx="9906000" cy="1670050"/>
          </a:xfrm>
        </p:spPr>
        <p:txBody>
          <a:bodyPr/>
          <a:lstStyle/>
          <a:p>
            <a:pPr eaLnBrk="1" hangingPunct="1"/>
            <a:r>
              <a:rPr lang="ja-JP" altLang="en-US" sz="3600" smtClean="0">
                <a:latin typeface="ＭＳ Ｐゴシック" panose="020B0600070205080204" pitchFamily="50" charset="-128"/>
              </a:rPr>
              <a:t>特別区設置に伴うコスト</a:t>
            </a:r>
            <a:endParaRPr lang="ja-JP" altLang="en-US" sz="2800" smtClean="0">
              <a:latin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２６</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344488" y="476250"/>
          <a:ext cx="9226550" cy="2520950"/>
        </p:xfrm>
        <a:graphic>
          <a:graphicData uri="http://schemas.openxmlformats.org/drawingml/2006/table">
            <a:tbl>
              <a:tblPr/>
              <a:tblGrid>
                <a:gridCol w="9226550"/>
              </a:tblGrid>
              <a:tr h="335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185887">
                <a:tc>
                  <a:txBody>
                    <a:bodyPr/>
                    <a:lstStyle/>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203,466</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6,104</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21,708</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1,509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(3)</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1,165</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572</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19" name="Line 50"/>
          <p:cNvSpPr>
            <a:spLocks noChangeShapeType="1"/>
          </p:cNvSpPr>
          <p:nvPr/>
        </p:nvSpPr>
        <p:spPr bwMode="auto">
          <a:xfrm>
            <a:off x="427038" y="2078038"/>
            <a:ext cx="9001125"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20" name="Rectangle 29"/>
          <p:cNvSpPr>
            <a:spLocks noChangeArrowheads="1"/>
          </p:cNvSpPr>
          <p:nvPr/>
        </p:nvSpPr>
        <p:spPr bwMode="auto">
          <a:xfrm>
            <a:off x="374650" y="2997200"/>
            <a:ext cx="96313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（消費税率</a:t>
            </a:r>
            <a:r>
              <a:rPr lang="en-US" altLang="ja-JP" sz="1200">
                <a:latin typeface="Meiryo UI" panose="020B0604030504040204" pitchFamily="50" charset="-128"/>
                <a:ea typeface="Meiryo UI" panose="020B0604030504040204" pitchFamily="50" charset="-128"/>
                <a:cs typeface="Meiryo UI" panose="020B0604030504040204" pitchFamily="50" charset="-128"/>
              </a:rPr>
              <a:t>10</a:t>
            </a:r>
            <a:r>
              <a:rPr lang="ja-JP" altLang="en-US" sz="1200">
                <a:latin typeface="Meiryo UI" panose="020B0604030504040204" pitchFamily="50" charset="-128"/>
                <a:ea typeface="Meiryo UI" panose="020B0604030504040204" pitchFamily="50" charset="-128"/>
                <a:cs typeface="Meiryo UI" panose="020B0604030504040204" pitchFamily="50" charset="-128"/>
              </a:rPr>
              <a:t>％で単価を試算）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※1) </a:t>
            </a:r>
            <a:r>
              <a:rPr lang="ja-JP" altLang="en-US" sz="1200">
                <a:latin typeface="Meiryo UI" panose="020B0604030504040204" pitchFamily="50" charset="-128"/>
                <a:ea typeface="Meiryo UI" panose="020B0604030504040204" pitchFamily="50" charset="-128"/>
                <a:cs typeface="Meiryo UI" panose="020B0604030504040204" pitchFamily="50" charset="-128"/>
              </a:rPr>
              <a:t>区役所等保有庁舎改修工事単価：平成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年及び</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年の大阪市本庁舎執務室改修事例より </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※2) </a:t>
            </a:r>
            <a:r>
              <a:rPr lang="ja-JP" altLang="en-US" sz="1200">
                <a:latin typeface="Meiryo UI" panose="020B0604030504040204" pitchFamily="50" charset="-128"/>
                <a:ea typeface="Meiryo UI" panose="020B0604030504040204" pitchFamily="50" charset="-128"/>
                <a:cs typeface="Meiryo UI" panose="020B0604030504040204" pitchFamily="50" charset="-128"/>
              </a:rPr>
              <a:t>民間ビル改修工事単価：平成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年産業創造館改修事例より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（参考）庁舎経費試算（賃借案－イニシャルコスト） ＜試案Ａ（４区Ａ案）＞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（参考）庁舎経費試算（賃借案－ランニングコスト） ＜試案Ａ（４区Ａ案）＞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035" name="正方形/長方形 12"/>
          <p:cNvSpPr>
            <a:spLocks noChangeArrowheads="1"/>
          </p:cNvSpPr>
          <p:nvPr/>
        </p:nvSpPr>
        <p:spPr bwMode="auto">
          <a:xfrm>
            <a:off x="8861425" y="6596063"/>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２７</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nvGraphicFramePr>
        <p:xfrm>
          <a:off x="344488" y="549275"/>
          <a:ext cx="9226550" cy="3873507"/>
        </p:xfrm>
        <a:graphic>
          <a:graphicData uri="http://schemas.openxmlformats.org/drawingml/2006/table">
            <a:tbl>
              <a:tblPr/>
              <a:tblGrid>
                <a:gridCol w="2040689"/>
                <a:gridCol w="7185861"/>
              </a:tblGrid>
              <a:tr h="3352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772">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６億円／年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4,040</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572</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（賃借単価は、第一区における大阪市事務所賃借料事例より）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511">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49" name="Line 50"/>
          <p:cNvSpPr>
            <a:spLocks noChangeShapeType="1"/>
          </p:cNvSpPr>
          <p:nvPr/>
        </p:nvSpPr>
        <p:spPr bwMode="auto">
          <a:xfrm>
            <a:off x="2505075" y="2060575"/>
            <a:ext cx="6842125" cy="3175"/>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50" name="Rectangle 29"/>
          <p:cNvSpPr>
            <a:spLocks noChangeArrowheads="1"/>
          </p:cNvSpPr>
          <p:nvPr/>
        </p:nvSpPr>
        <p:spPr bwMode="auto">
          <a:xfrm>
            <a:off x="292100" y="4456113"/>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２８</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344488" y="476250"/>
          <a:ext cx="9226550" cy="3265492"/>
        </p:xfrm>
        <a:graphic>
          <a:graphicData uri="http://schemas.openxmlformats.org/drawingml/2006/table">
            <a:tbl>
              <a:tblPr/>
              <a:tblGrid>
                <a:gridCol w="9226550"/>
              </a:tblGrid>
              <a:tr h="33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306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194,020</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5,821</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※2)</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※3)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50,314㎡×371,600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18,697</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(4)</a:t>
                      </a:r>
                      <a:r>
                        <a:rPr kumimoji="1" lang="ja-JP" altLang="en-US" sz="1300" b="0" i="0" u="none" strike="noStrike" cap="none" normalizeH="0" baseline="0" dirty="0" smtClean="0">
                          <a:ln>
                            <a:noFill/>
                          </a:ln>
                          <a:solidFill>
                            <a:schemeClr val="tx1"/>
                          </a:solidFill>
                          <a:effectLst/>
                          <a:latin typeface="Meiryo UI"/>
                          <a:ea typeface="Meiryo UI"/>
                          <a:cs typeface="Meiryo UI"/>
                        </a:rPr>
                        <a:t>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※4)</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※5)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5,904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(5)</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31,265</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2,173</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(6)</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1,507</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580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角丸四角形 11"/>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（参考）庁舎経費試算（建設案－イニシャルコスト）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068" name="Line 50"/>
          <p:cNvSpPr>
            <a:spLocks noChangeShapeType="1"/>
          </p:cNvSpPr>
          <p:nvPr/>
        </p:nvSpPr>
        <p:spPr bwMode="auto">
          <a:xfrm flipV="1">
            <a:off x="427038" y="2808288"/>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Rectangle 29"/>
          <p:cNvSpPr>
            <a:spLocks noChangeArrowheads="1"/>
          </p:cNvSpPr>
          <p:nvPr/>
        </p:nvSpPr>
        <p:spPr bwMode="auto">
          <a:xfrm>
            <a:off x="272480" y="3770498"/>
            <a:ext cx="963136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年及び</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年の本庁舎執務室改修事例より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itchFamily="50" charset="-128"/>
                <a:ea typeface="Meiryo UI" pitchFamily="50" charset="-128"/>
                <a:cs typeface="Meiryo UI" pitchFamily="50" charset="-128"/>
              </a:rPr>
              <a:t>新庁舎建設単価：直近</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敷地面積：必要延床面積を当該特別区ごとの平均指定容積率の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土地単価：</a:t>
            </a:r>
            <a:r>
              <a:rPr lang="ja-JP" altLang="en-US" sz="1200" dirty="0">
                <a:latin typeface="Meiryo UI" pitchFamily="50" charset="-128"/>
                <a:ea typeface="Meiryo UI" pitchFamily="50" charset="-128"/>
                <a:cs typeface="Meiryo UI" pitchFamily="50" charset="-128"/>
              </a:rPr>
              <a:t>当該特別区ごとの</a:t>
            </a:r>
            <a:r>
              <a:rPr lang="ja-JP" altLang="en-US" sz="1200" dirty="0" smtClean="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月</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日地価公示地点の土地単価の平均</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287338" y="549275"/>
          <a:ext cx="9226550" cy="4376738"/>
        </p:xfrm>
        <a:graphic>
          <a:graphicData uri="http://schemas.openxmlformats.org/drawingml/2006/table">
            <a:tbl>
              <a:tblPr/>
              <a:tblGrid>
                <a:gridCol w="2040689"/>
                <a:gridCol w="7185861"/>
              </a:tblGrid>
              <a:tr h="33528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838">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▲４億円／年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4,095</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580</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620">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６億円／年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574</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角丸四角形 7"/>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（参考）庁舎経費試算（建設案－ランニングコスト）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096" name="正方形/長方形 12"/>
          <p:cNvSpPr>
            <a:spLocks noChangeArrowheads="1"/>
          </p:cNvSpPr>
          <p:nvPr/>
        </p:nvSpPr>
        <p:spPr bwMode="auto">
          <a:xfrm>
            <a:off x="8861425" y="65976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２９</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097" name="Line 50"/>
          <p:cNvSpPr>
            <a:spLocks noChangeShapeType="1"/>
          </p:cNvSpPr>
          <p:nvPr/>
        </p:nvSpPr>
        <p:spPr bwMode="auto">
          <a:xfrm flipV="1">
            <a:off x="2432050" y="2003425"/>
            <a:ext cx="6946900"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098" name="Rectangle 29"/>
          <p:cNvSpPr>
            <a:spLocks noChangeArrowheads="1"/>
          </p:cNvSpPr>
          <p:nvPr/>
        </p:nvSpPr>
        <p:spPr bwMode="auto">
          <a:xfrm>
            <a:off x="200025" y="4949825"/>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正方形/長方形 12"/>
          <p:cNvSpPr>
            <a:spLocks noChangeArrowheads="1"/>
          </p:cNvSpPr>
          <p:nvPr/>
        </p:nvSpPr>
        <p:spPr bwMode="auto">
          <a:xfrm>
            <a:off x="8861425" y="17463"/>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３０</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344488" y="412750"/>
          <a:ext cx="9226550" cy="2520950"/>
        </p:xfrm>
        <a:graphic>
          <a:graphicData uri="http://schemas.openxmlformats.org/drawingml/2006/table">
            <a:tbl>
              <a:tblPr/>
              <a:tblGrid>
                <a:gridCol w="9226550"/>
              </a:tblGrid>
              <a:tr h="33506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185887">
                <a:tc>
                  <a:txBody>
                    <a:bodyPr/>
                    <a:lstStyle/>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194,020</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5,821</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31,265</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2,173</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(3)</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1,507</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580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15" name="Line 50"/>
          <p:cNvSpPr>
            <a:spLocks noChangeShapeType="1"/>
          </p:cNvSpPr>
          <p:nvPr/>
        </p:nvSpPr>
        <p:spPr bwMode="auto">
          <a:xfrm>
            <a:off x="474663" y="1997075"/>
            <a:ext cx="8953500"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角丸四角形 9"/>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（参考）庁舎経費試算（賃借案－イニシャルコスト）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117" name="Rectangle 29"/>
          <p:cNvSpPr>
            <a:spLocks noChangeArrowheads="1"/>
          </p:cNvSpPr>
          <p:nvPr/>
        </p:nvSpPr>
        <p:spPr bwMode="auto">
          <a:xfrm>
            <a:off x="273050" y="2924175"/>
            <a:ext cx="96313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（消費税率</a:t>
            </a:r>
            <a:r>
              <a:rPr lang="en-US" altLang="ja-JP" sz="1200">
                <a:latin typeface="Meiryo UI" panose="020B0604030504040204" pitchFamily="50" charset="-128"/>
                <a:ea typeface="Meiryo UI" panose="020B0604030504040204" pitchFamily="50" charset="-128"/>
                <a:cs typeface="Meiryo UI" panose="020B0604030504040204" pitchFamily="50" charset="-128"/>
              </a:rPr>
              <a:t>10</a:t>
            </a:r>
            <a:r>
              <a:rPr lang="ja-JP" altLang="en-US" sz="1200">
                <a:latin typeface="Meiryo UI" panose="020B0604030504040204" pitchFamily="50" charset="-128"/>
                <a:ea typeface="Meiryo UI" panose="020B0604030504040204" pitchFamily="50" charset="-128"/>
                <a:cs typeface="Meiryo UI" panose="020B0604030504040204" pitchFamily="50" charset="-128"/>
              </a:rPr>
              <a:t>％で単価を試算）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※1) </a:t>
            </a:r>
            <a:r>
              <a:rPr lang="ja-JP" altLang="en-US" sz="1200">
                <a:latin typeface="Meiryo UI" panose="020B0604030504040204" pitchFamily="50" charset="-128"/>
                <a:ea typeface="Meiryo UI" panose="020B0604030504040204" pitchFamily="50" charset="-128"/>
                <a:cs typeface="Meiryo UI" panose="020B0604030504040204" pitchFamily="50" charset="-128"/>
              </a:rPr>
              <a:t>区役所等保有庁舎改修工事単価：平成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年及び</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年の大阪市本庁舎執務室改修事例より </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※2) </a:t>
            </a:r>
            <a:r>
              <a:rPr lang="ja-JP" altLang="en-US" sz="1200">
                <a:latin typeface="Meiryo UI" panose="020B0604030504040204" pitchFamily="50" charset="-128"/>
                <a:ea typeface="Meiryo UI" panose="020B0604030504040204" pitchFamily="50" charset="-128"/>
                <a:cs typeface="Meiryo UI" panose="020B0604030504040204" pitchFamily="50" charset="-128"/>
              </a:rPr>
              <a:t>民間ビル改修工事単価：平成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年産業創造館改修事例より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（参考）庁舎経費試算（賃借案－ランニングコスト）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131" name="正方形/長方形 12"/>
          <p:cNvSpPr>
            <a:spLocks noChangeArrowheads="1"/>
          </p:cNvSpPr>
          <p:nvPr/>
        </p:nvSpPr>
        <p:spPr bwMode="auto">
          <a:xfrm>
            <a:off x="8861425" y="6596063"/>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３１</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nvGraphicFramePr>
        <p:xfrm>
          <a:off x="415925" y="476250"/>
          <a:ext cx="9228138" cy="3873507"/>
        </p:xfrm>
        <a:graphic>
          <a:graphicData uri="http://schemas.openxmlformats.org/drawingml/2006/table">
            <a:tbl>
              <a:tblPr/>
              <a:tblGrid>
                <a:gridCol w="2041040"/>
                <a:gridCol w="7187098"/>
              </a:tblGrid>
              <a:tr h="3352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772">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９億円／年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884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4,095</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580</a:t>
                      </a:r>
                      <a:r>
                        <a:rPr lang="ja-JP" altLang="en-US" sz="1200" dirty="0" smtClean="0">
                          <a:solidFill>
                            <a:schemeClr val="tx1"/>
                          </a:solidFill>
                          <a:latin typeface="Meiryo UI" pitchFamily="50" charset="-128"/>
                          <a:ea typeface="Meiryo UI" pitchFamily="50" charset="-128"/>
                          <a:cs typeface="Meiryo UI" pitchFamily="50" charset="-128"/>
                        </a:rPr>
                        <a:t>百万円</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72" marR="99072"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511">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45" name="Line 50"/>
          <p:cNvSpPr>
            <a:spLocks noChangeShapeType="1"/>
          </p:cNvSpPr>
          <p:nvPr/>
        </p:nvSpPr>
        <p:spPr bwMode="auto">
          <a:xfrm flipV="1">
            <a:off x="2601913" y="1962150"/>
            <a:ext cx="6842125" cy="20638"/>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8146" name="Rectangle 29"/>
          <p:cNvSpPr>
            <a:spLocks noChangeArrowheads="1"/>
          </p:cNvSpPr>
          <p:nvPr/>
        </p:nvSpPr>
        <p:spPr bwMode="auto">
          <a:xfrm>
            <a:off x="339725" y="4375150"/>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３２</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415925" y="427038"/>
          <a:ext cx="9228138" cy="3265491"/>
        </p:xfrm>
        <a:graphic>
          <a:graphicData uri="http://schemas.openxmlformats.org/drawingml/2006/table">
            <a:tbl>
              <a:tblPr/>
              <a:tblGrid>
                <a:gridCol w="9228138"/>
              </a:tblGrid>
              <a:tr h="33483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89" marR="99089"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306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194,683</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5,840</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※2)</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※3)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67,026㎡×371,600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24,907</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(4)</a:t>
                      </a:r>
                      <a:r>
                        <a:rPr kumimoji="1" lang="ja-JP" altLang="en-US" sz="1300" b="0" i="0" u="none" strike="noStrike" cap="none" normalizeH="0" baseline="0" dirty="0" smtClean="0">
                          <a:ln>
                            <a:noFill/>
                          </a:ln>
                          <a:solidFill>
                            <a:schemeClr val="tx1"/>
                          </a:solidFill>
                          <a:effectLst/>
                          <a:latin typeface="Meiryo UI"/>
                          <a:ea typeface="Meiryo UI"/>
                          <a:cs typeface="Meiryo UI"/>
                        </a:rPr>
                        <a:t>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※4)</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※5)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8,450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(5)</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41,668</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2,896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(6)</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1,866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3000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686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89" marR="99089"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角丸四角形 11"/>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（参考）庁舎経費試算（建設案－イニシャルコスト） ＜試案Ｃ（６区Ｃ案）＞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164" name="Line 50"/>
          <p:cNvSpPr>
            <a:spLocks noChangeShapeType="1"/>
          </p:cNvSpPr>
          <p:nvPr/>
        </p:nvSpPr>
        <p:spPr bwMode="auto">
          <a:xfrm flipV="1">
            <a:off x="566738" y="2774950"/>
            <a:ext cx="8861425" cy="1905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Rectangle 29"/>
          <p:cNvSpPr>
            <a:spLocks noChangeArrowheads="1"/>
          </p:cNvSpPr>
          <p:nvPr/>
        </p:nvSpPr>
        <p:spPr bwMode="auto">
          <a:xfrm>
            <a:off x="345887" y="3717032"/>
            <a:ext cx="963136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年及び</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年の大阪市本庁舎執務室改修事例より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itchFamily="50" charset="-128"/>
                <a:ea typeface="Meiryo UI" pitchFamily="50" charset="-128"/>
                <a:cs typeface="Meiryo UI" pitchFamily="50" charset="-128"/>
              </a:rPr>
              <a:t>新庁舎建設単価：直近</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敷地面積：必要延床面積を当該特別区ごとの平均指定容積率の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土地単価：</a:t>
            </a:r>
            <a:r>
              <a:rPr lang="ja-JP" altLang="en-US" sz="1200" dirty="0">
                <a:latin typeface="Meiryo UI" pitchFamily="50" charset="-128"/>
                <a:ea typeface="Meiryo UI" pitchFamily="50" charset="-128"/>
                <a:cs typeface="Meiryo UI" pitchFamily="50" charset="-128"/>
              </a:rPr>
              <a:t>当該特別区ごとの</a:t>
            </a:r>
            <a:r>
              <a:rPr lang="ja-JP" altLang="en-US" sz="1200" dirty="0" smtClean="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月</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日地価公示地点の土地単価の平均</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344488" y="549275"/>
          <a:ext cx="9226550" cy="4376738"/>
        </p:xfrm>
        <a:graphic>
          <a:graphicData uri="http://schemas.openxmlformats.org/drawingml/2006/table">
            <a:tbl>
              <a:tblPr/>
              <a:tblGrid>
                <a:gridCol w="2040689"/>
                <a:gridCol w="7185861"/>
              </a:tblGrid>
              <a:tr h="33525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30087">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▲３億円／年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７億円／年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4,842</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686</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（賃借単価は、第一区における大阪市事務所賃借料事例より）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395">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８億円／年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764</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marL="99055" marR="99055"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角丸四角形 7"/>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（参考）庁舎経費試算（建設案－ランニングコスト）　＜試案Ｃ（６区Ｃ案）＞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192" name="正方形/長方形 12"/>
          <p:cNvSpPr>
            <a:spLocks noChangeArrowheads="1"/>
          </p:cNvSpPr>
          <p:nvPr/>
        </p:nvSpPr>
        <p:spPr bwMode="auto">
          <a:xfrm>
            <a:off x="8861425" y="66103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３３</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193" name="Line 50"/>
          <p:cNvSpPr>
            <a:spLocks noChangeShapeType="1"/>
          </p:cNvSpPr>
          <p:nvPr/>
        </p:nvSpPr>
        <p:spPr bwMode="auto">
          <a:xfrm>
            <a:off x="2498725" y="2047875"/>
            <a:ext cx="6864350" cy="1270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0194" name="Rectangle 29"/>
          <p:cNvSpPr>
            <a:spLocks noChangeArrowheads="1"/>
          </p:cNvSpPr>
          <p:nvPr/>
        </p:nvSpPr>
        <p:spPr bwMode="auto">
          <a:xfrm>
            <a:off x="292100" y="4949825"/>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３４</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344488" y="476250"/>
          <a:ext cx="9226550" cy="2520950"/>
        </p:xfrm>
        <a:graphic>
          <a:graphicData uri="http://schemas.openxmlformats.org/drawingml/2006/table">
            <a:tbl>
              <a:tblPr/>
              <a:tblGrid>
                <a:gridCol w="9226550"/>
              </a:tblGrid>
              <a:tr h="33506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185887">
                <a:tc>
                  <a:txBody>
                    <a:bodyPr/>
                    <a:lstStyle/>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194,683</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5,840</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41,668</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2,896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(3)</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1,866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686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211" name="Line 50"/>
          <p:cNvSpPr>
            <a:spLocks noChangeShapeType="1"/>
          </p:cNvSpPr>
          <p:nvPr/>
        </p:nvSpPr>
        <p:spPr bwMode="auto">
          <a:xfrm flipV="1">
            <a:off x="488950" y="2078038"/>
            <a:ext cx="8939213" cy="2063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角丸四角形 9"/>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（参考）庁舎経費試算（賃借案－イニシャルコスト） ＜試案Ｃ（６区Ｃ案）＞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213" name="Rectangle 29"/>
          <p:cNvSpPr>
            <a:spLocks noChangeArrowheads="1"/>
          </p:cNvSpPr>
          <p:nvPr/>
        </p:nvSpPr>
        <p:spPr bwMode="auto">
          <a:xfrm>
            <a:off x="273050" y="2997200"/>
            <a:ext cx="96313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（消費税率</a:t>
            </a:r>
            <a:r>
              <a:rPr lang="en-US" altLang="ja-JP" sz="1200">
                <a:latin typeface="Meiryo UI" panose="020B0604030504040204" pitchFamily="50" charset="-128"/>
                <a:ea typeface="Meiryo UI" panose="020B0604030504040204" pitchFamily="50" charset="-128"/>
                <a:cs typeface="Meiryo UI" panose="020B0604030504040204" pitchFamily="50" charset="-128"/>
              </a:rPr>
              <a:t>10</a:t>
            </a:r>
            <a:r>
              <a:rPr lang="ja-JP" altLang="en-US" sz="1200">
                <a:latin typeface="Meiryo UI" panose="020B0604030504040204" pitchFamily="50" charset="-128"/>
                <a:ea typeface="Meiryo UI" panose="020B0604030504040204" pitchFamily="50" charset="-128"/>
                <a:cs typeface="Meiryo UI" panose="020B0604030504040204" pitchFamily="50" charset="-128"/>
              </a:rPr>
              <a:t>％で単価を試算）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※1) </a:t>
            </a:r>
            <a:r>
              <a:rPr lang="ja-JP" altLang="en-US" sz="1200">
                <a:latin typeface="Meiryo UI" panose="020B0604030504040204" pitchFamily="50" charset="-128"/>
                <a:ea typeface="Meiryo UI" panose="020B0604030504040204" pitchFamily="50" charset="-128"/>
                <a:cs typeface="Meiryo UI" panose="020B0604030504040204" pitchFamily="50" charset="-128"/>
              </a:rPr>
              <a:t>区役所等保有庁舎改修工事単価：平成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年及び</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年の大阪市本庁舎執務室改修事例より </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※2) </a:t>
            </a:r>
            <a:r>
              <a:rPr lang="ja-JP" altLang="en-US" sz="1200">
                <a:latin typeface="Meiryo UI" panose="020B0604030504040204" pitchFamily="50" charset="-128"/>
                <a:ea typeface="Meiryo UI" panose="020B0604030504040204" pitchFamily="50" charset="-128"/>
                <a:cs typeface="Meiryo UI" panose="020B0604030504040204" pitchFamily="50" charset="-128"/>
              </a:rPr>
              <a:t>民間ビル改修工事単価：平成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年産業創造館改修事例より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（参考）庁舎経費試算（賃借案－ランニングコスト） ＜試案Ｃ（６区Ｃ案）＞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227" name="正方形/長方形 12"/>
          <p:cNvSpPr>
            <a:spLocks noChangeArrowheads="1"/>
          </p:cNvSpPr>
          <p:nvPr/>
        </p:nvSpPr>
        <p:spPr bwMode="auto">
          <a:xfrm>
            <a:off x="8861425" y="6596063"/>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３５</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nvGraphicFramePr>
        <p:xfrm>
          <a:off x="344488" y="549275"/>
          <a:ext cx="9226550" cy="3873510"/>
        </p:xfrm>
        <a:graphic>
          <a:graphicData uri="http://schemas.openxmlformats.org/drawingml/2006/table">
            <a:tbl>
              <a:tblPr/>
              <a:tblGrid>
                <a:gridCol w="2040689"/>
                <a:gridCol w="7185861"/>
              </a:tblGrid>
              <a:tr h="3352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770">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７億円／年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4,842</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686</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（賃借単価は、第一区における大阪市事務所賃借料事例より）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514">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5" marR="99055"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241" name="Line 50"/>
          <p:cNvSpPr>
            <a:spLocks noChangeShapeType="1"/>
          </p:cNvSpPr>
          <p:nvPr/>
        </p:nvSpPr>
        <p:spPr bwMode="auto">
          <a:xfrm flipV="1">
            <a:off x="2473325" y="2035175"/>
            <a:ext cx="6899275" cy="2540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2242" name="Rectangle 29"/>
          <p:cNvSpPr>
            <a:spLocks noChangeArrowheads="1"/>
          </p:cNvSpPr>
          <p:nvPr/>
        </p:nvSpPr>
        <p:spPr bwMode="auto">
          <a:xfrm>
            <a:off x="273050" y="4446588"/>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85775" y="801688"/>
            <a:ext cx="8915400" cy="1143000"/>
          </a:xfrm>
        </p:spPr>
        <p:txBody>
          <a:bodyPr/>
          <a:lstStyle/>
          <a:p>
            <a:pPr eaLnBrk="1" hangingPunct="1"/>
            <a:r>
              <a:rPr lang="ja-JP" altLang="en-US" sz="3600" smtClean="0"/>
              <a:t>目　　次</a:t>
            </a:r>
          </a:p>
        </p:txBody>
      </p:sp>
      <p:sp>
        <p:nvSpPr>
          <p:cNvPr id="7" name="正方形/長方形 6"/>
          <p:cNvSpPr/>
          <p:nvPr/>
        </p:nvSpPr>
        <p:spPr>
          <a:xfrm>
            <a:off x="712788" y="1914525"/>
            <a:ext cx="8394700" cy="2593975"/>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lnSpc>
                <a:spcPct val="200000"/>
              </a:lnSpc>
              <a:spcBef>
                <a:spcPts val="0"/>
              </a:spcBef>
              <a:spcAft>
                <a:spcPts val="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１　基本的な考え方</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２　コストの試算（総括表）　　　</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３　積算内訳</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505075" y="3530600"/>
            <a:ext cx="6607175"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9" name="正方形/長方形 8"/>
          <p:cNvSpPr/>
          <p:nvPr/>
        </p:nvSpPr>
        <p:spPr>
          <a:xfrm>
            <a:off x="3081338" y="2335213"/>
            <a:ext cx="6030912" cy="649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795713" y="2933700"/>
            <a:ext cx="5311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1" name="正方形/長方形 10"/>
          <p:cNvSpPr/>
          <p:nvPr/>
        </p:nvSpPr>
        <p:spPr>
          <a:xfrm>
            <a:off x="712788" y="5157788"/>
            <a:ext cx="8399462" cy="1223962"/>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コストの試算にあたって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・各項目とも、その試算過程において一定の条件を設定して試算したものであり、設置の時期や今後の社会経済情勢の</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変動等により、実際のコストについては変動が生じる可能性がある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・消費税率については</a:t>
            </a:r>
            <a:r>
              <a:rPr lang="en-US" altLang="ja-JP" sz="1300" dirty="0">
                <a:solidFill>
                  <a:schemeClr val="tx1"/>
                </a:solidFill>
                <a:latin typeface="Meiryo UI" pitchFamily="50" charset="-128"/>
                <a:ea typeface="Meiryo UI" pitchFamily="50" charset="-128"/>
                <a:cs typeface="Meiryo UI" pitchFamily="50" charset="-128"/>
              </a:rPr>
              <a:t>10</a:t>
            </a:r>
            <a:r>
              <a:rPr lang="ja-JP" altLang="en-US" sz="1300" dirty="0">
                <a:solidFill>
                  <a:schemeClr val="tx1"/>
                </a:solidFill>
                <a:latin typeface="Meiryo UI" pitchFamily="50" charset="-128"/>
                <a:ea typeface="Meiryo UI" pitchFamily="50" charset="-128"/>
                <a:cs typeface="Meiryo UI" pitchFamily="50" charset="-128"/>
              </a:rPr>
              <a:t>％として試算</a:t>
            </a:r>
            <a:endParaRPr lang="en-US" altLang="ja-JP" sz="1300" dirty="0">
              <a:solidFill>
                <a:schemeClr val="tx1"/>
              </a:solidFill>
              <a:latin typeface="Meiryo UI" pitchFamily="50" charset="-128"/>
              <a:ea typeface="Meiryo UI" pitchFamily="50" charset="-128"/>
              <a:cs typeface="Meiryo UI"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3"/>
          <p:cNvGraphicFramePr>
            <a:graphicFrameLocks noGrp="1"/>
          </p:cNvGraphicFramePr>
          <p:nvPr/>
        </p:nvGraphicFramePr>
        <p:xfrm>
          <a:off x="277813" y="481013"/>
          <a:ext cx="9228137" cy="3265491"/>
        </p:xfrm>
        <a:graphic>
          <a:graphicData uri="http://schemas.openxmlformats.org/drawingml/2006/table">
            <a:tbl>
              <a:tblPr/>
              <a:tblGrid>
                <a:gridCol w="9228137"/>
              </a:tblGrid>
              <a:tr h="33483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89" marR="99089"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306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185,275</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5,558</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※2)</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※3)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82,401㎡×371,600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30,620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764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(4)</a:t>
                      </a:r>
                      <a:r>
                        <a:rPr kumimoji="1" lang="ja-JP" altLang="en-US" sz="1300" b="0" i="0" u="none" strike="noStrike" cap="none" normalizeH="0" baseline="0" dirty="0" smtClean="0">
                          <a:ln>
                            <a:noFill/>
                          </a:ln>
                          <a:solidFill>
                            <a:schemeClr val="tx1"/>
                          </a:solidFill>
                          <a:effectLst/>
                          <a:latin typeface="Meiryo UI"/>
                          <a:ea typeface="Meiryo UI"/>
                          <a:cs typeface="Meiryo UI"/>
                        </a:rPr>
                        <a:t>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※4)</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※5)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10,009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(5)</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51,240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3,561</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(6)</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3000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2,204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656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89" marR="99089"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258" name="正方形/長方形 12"/>
          <p:cNvSpPr>
            <a:spLocks noChangeArrowheads="1"/>
          </p:cNvSpPr>
          <p:nvPr/>
        </p:nvSpPr>
        <p:spPr bwMode="auto">
          <a:xfrm>
            <a:off x="8861425" y="142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３６</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（参考）庁舎経費試算（建設案－イニシャルコスト） ＜試案Ｄ（６区Ｄ案）＞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260" name="Line 50"/>
          <p:cNvSpPr>
            <a:spLocks noChangeShapeType="1"/>
          </p:cNvSpPr>
          <p:nvPr/>
        </p:nvSpPr>
        <p:spPr bwMode="auto">
          <a:xfrm>
            <a:off x="450850" y="2846388"/>
            <a:ext cx="8874125"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Rectangle 29"/>
          <p:cNvSpPr>
            <a:spLocks noChangeArrowheads="1"/>
          </p:cNvSpPr>
          <p:nvPr/>
        </p:nvSpPr>
        <p:spPr bwMode="auto">
          <a:xfrm>
            <a:off x="203387" y="3765290"/>
            <a:ext cx="963136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年及び</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年の大阪市本庁舎執務室改修事例より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itchFamily="50" charset="-128"/>
                <a:ea typeface="Meiryo UI" pitchFamily="50" charset="-128"/>
                <a:cs typeface="Meiryo UI" pitchFamily="50" charset="-128"/>
              </a:rPr>
              <a:t>新庁舎建設単価：直近</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敷地面積：必要延床面積を当該特別区ごとの平均指定容積率の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土地単価：</a:t>
            </a:r>
            <a:r>
              <a:rPr lang="ja-JP" altLang="en-US" sz="1200" dirty="0">
                <a:latin typeface="Meiryo UI" pitchFamily="50" charset="-128"/>
                <a:ea typeface="Meiryo UI" pitchFamily="50" charset="-128"/>
                <a:cs typeface="Meiryo UI" pitchFamily="50" charset="-128"/>
              </a:rPr>
              <a:t>当該特別区ごとの</a:t>
            </a:r>
            <a:r>
              <a:rPr lang="ja-JP" altLang="en-US" sz="1200" dirty="0" smtClean="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月</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日地価公示地点の土地単価の平均</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344488" y="549275"/>
          <a:ext cx="9226550" cy="4376738"/>
        </p:xfrm>
        <a:graphic>
          <a:graphicData uri="http://schemas.openxmlformats.org/drawingml/2006/table">
            <a:tbl>
              <a:tblPr/>
              <a:tblGrid>
                <a:gridCol w="2040689"/>
                <a:gridCol w="7185861"/>
              </a:tblGrid>
              <a:tr h="33526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949">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▲２億円／年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７億円／年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4,636</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656</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529">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９億円／年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939</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marL="99055" marR="99055"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角丸四角形 7"/>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（参考）庁舎経費試算（建設案－ランニングコスト）　＜試案Ｄ（６区Ｄ案）＞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288"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３７</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289" name="Line 50"/>
          <p:cNvSpPr>
            <a:spLocks noChangeShapeType="1"/>
          </p:cNvSpPr>
          <p:nvPr/>
        </p:nvSpPr>
        <p:spPr bwMode="auto">
          <a:xfrm flipV="1">
            <a:off x="2536825" y="2032000"/>
            <a:ext cx="6842125" cy="28575"/>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290" name="Rectangle 29"/>
          <p:cNvSpPr>
            <a:spLocks noChangeArrowheads="1"/>
          </p:cNvSpPr>
          <p:nvPr/>
        </p:nvSpPr>
        <p:spPr bwMode="auto">
          <a:xfrm>
            <a:off x="263525" y="4949825"/>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正方形/長方形 12"/>
          <p:cNvSpPr>
            <a:spLocks noChangeArrowheads="1"/>
          </p:cNvSpPr>
          <p:nvPr/>
        </p:nvSpPr>
        <p:spPr bwMode="auto">
          <a:xfrm>
            <a:off x="8861425" y="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３８</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nvGraphicFramePr>
        <p:xfrm>
          <a:off x="236538" y="476250"/>
          <a:ext cx="9226550" cy="2520950"/>
        </p:xfrm>
        <a:graphic>
          <a:graphicData uri="http://schemas.openxmlformats.org/drawingml/2006/table">
            <a:tbl>
              <a:tblPr/>
              <a:tblGrid>
                <a:gridCol w="9226550"/>
              </a:tblGrid>
              <a:tr h="33506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185887">
                <a:tc>
                  <a:txBody>
                    <a:bodyPr/>
                    <a:lstStyle/>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185,275</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none" strike="noStrike" cap="none" spc="0" normalizeH="0" baseline="0" dirty="0" smtClean="0">
                          <a:ln>
                            <a:noFill/>
                          </a:ln>
                          <a:solidFill>
                            <a:schemeClr val="tx1"/>
                          </a:solidFill>
                          <a:effectLst/>
                          <a:latin typeface="Meiryo UI"/>
                          <a:ea typeface="Meiryo UI"/>
                          <a:cs typeface="Meiryo UI"/>
                        </a:rPr>
                        <a:t>5,558</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51,240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3,561</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(3)</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2,204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11,800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820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656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5307" name="Line 50"/>
          <p:cNvSpPr>
            <a:spLocks noChangeShapeType="1"/>
          </p:cNvSpPr>
          <p:nvPr/>
        </p:nvSpPr>
        <p:spPr bwMode="auto">
          <a:xfrm>
            <a:off x="319088" y="2078038"/>
            <a:ext cx="9001125"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角丸四角形 9"/>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（参考）庁舎経費試算（賃借案－イニシャルコスト） ＜試案Ｄ（６区Ｄ案）＞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309" name="Rectangle 29"/>
          <p:cNvSpPr>
            <a:spLocks noChangeArrowheads="1"/>
          </p:cNvSpPr>
          <p:nvPr/>
        </p:nvSpPr>
        <p:spPr bwMode="auto">
          <a:xfrm>
            <a:off x="171450" y="3032125"/>
            <a:ext cx="96313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（消費税率</a:t>
            </a:r>
            <a:r>
              <a:rPr lang="en-US" altLang="ja-JP" sz="1200">
                <a:latin typeface="Meiryo UI" panose="020B0604030504040204" pitchFamily="50" charset="-128"/>
                <a:ea typeface="Meiryo UI" panose="020B0604030504040204" pitchFamily="50" charset="-128"/>
                <a:cs typeface="Meiryo UI" panose="020B0604030504040204" pitchFamily="50" charset="-128"/>
              </a:rPr>
              <a:t>10</a:t>
            </a:r>
            <a:r>
              <a:rPr lang="ja-JP" altLang="en-US" sz="1200">
                <a:latin typeface="Meiryo UI" panose="020B0604030504040204" pitchFamily="50" charset="-128"/>
                <a:ea typeface="Meiryo UI" panose="020B0604030504040204" pitchFamily="50" charset="-128"/>
                <a:cs typeface="Meiryo UI" panose="020B0604030504040204" pitchFamily="50" charset="-128"/>
              </a:rPr>
              <a:t>％で単価を試算）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※1) </a:t>
            </a:r>
            <a:r>
              <a:rPr lang="ja-JP" altLang="en-US" sz="1200">
                <a:latin typeface="Meiryo UI" panose="020B0604030504040204" pitchFamily="50" charset="-128"/>
                <a:ea typeface="Meiryo UI" panose="020B0604030504040204" pitchFamily="50" charset="-128"/>
                <a:cs typeface="Meiryo UI" panose="020B0604030504040204" pitchFamily="50" charset="-128"/>
              </a:rPr>
              <a:t>区役所等保有庁舎改修工事単価：平成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年及び</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年の大阪市本庁舎執務室改修事例より </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※2) </a:t>
            </a:r>
            <a:r>
              <a:rPr lang="ja-JP" altLang="en-US" sz="1200">
                <a:latin typeface="Meiryo UI" panose="020B0604030504040204" pitchFamily="50" charset="-128"/>
                <a:ea typeface="Meiryo UI" panose="020B0604030504040204" pitchFamily="50" charset="-128"/>
                <a:cs typeface="Meiryo UI" panose="020B0604030504040204" pitchFamily="50" charset="-128"/>
              </a:rPr>
              <a:t>民間ビル改修工事単価：平成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年産業創造館改修事例より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（参考）庁舎経費試算（賃借案－ランニングコスト） ＜試案Ｄ（６区Ｄ案）＞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323" name="正方形/長方形 12"/>
          <p:cNvSpPr>
            <a:spLocks noChangeArrowheads="1"/>
          </p:cNvSpPr>
          <p:nvPr/>
        </p:nvSpPr>
        <p:spPr bwMode="auto">
          <a:xfrm>
            <a:off x="8861425" y="66103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553118693"/>
              </p:ext>
            </p:extLst>
          </p:nvPr>
        </p:nvGraphicFramePr>
        <p:xfrm>
          <a:off x="273050" y="620713"/>
          <a:ext cx="9226550" cy="3873501"/>
        </p:xfrm>
        <a:graphic>
          <a:graphicData uri="http://schemas.openxmlformats.org/drawingml/2006/table">
            <a:tbl>
              <a:tblPr/>
              <a:tblGrid>
                <a:gridCol w="2040689"/>
                <a:gridCol w="7185861"/>
              </a:tblGrid>
              <a:tr h="33521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77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1,537</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百万円</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７億円／年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11,800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4,636</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カ月　＝　</a:t>
                      </a:r>
                      <a:r>
                        <a:rPr lang="en-US" altLang="ja-JP" sz="1200" dirty="0" smtClean="0">
                          <a:solidFill>
                            <a:schemeClr val="tx1"/>
                          </a:solidFill>
                          <a:latin typeface="Meiryo UI" pitchFamily="50" charset="-128"/>
                          <a:ea typeface="Meiryo UI" pitchFamily="50" charset="-128"/>
                          <a:cs typeface="Meiryo UI" pitchFamily="50" charset="-128"/>
                        </a:rPr>
                        <a:t>656</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512">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5" marR="99055"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37" name="Line 50"/>
          <p:cNvSpPr>
            <a:spLocks noChangeShapeType="1"/>
          </p:cNvSpPr>
          <p:nvPr/>
        </p:nvSpPr>
        <p:spPr bwMode="auto">
          <a:xfrm flipV="1">
            <a:off x="2408238" y="2100263"/>
            <a:ext cx="6964362" cy="2540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338" name="Rectangle 29"/>
          <p:cNvSpPr>
            <a:spLocks noChangeArrowheads="1"/>
          </p:cNvSpPr>
          <p:nvPr/>
        </p:nvSpPr>
        <p:spPr bwMode="auto">
          <a:xfrm>
            <a:off x="263525" y="4503738"/>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488950" y="692150"/>
            <a:ext cx="8928100" cy="5689600"/>
          </a:xfrm>
          <a:prstGeom prst="roundRect">
            <a:avLst>
              <a:gd name="adj" fmla="val 5622"/>
            </a:avLst>
          </a:prstGeom>
          <a:solidFill>
            <a:schemeClr val="accent6">
              <a:lumMod val="20000"/>
              <a:lumOff val="80000"/>
            </a:schemeClr>
          </a:solidFill>
          <a:ln w="12700" algn="ctr">
            <a:solidFill>
              <a:schemeClr val="tx1"/>
            </a:solidFill>
            <a:prstDash val="sysDot"/>
            <a:round/>
            <a:headEnd/>
            <a:tailEnd/>
          </a:ln>
        </p:spPr>
        <p:txBody>
          <a:bodyPr lIns="72000" tIns="72000" rIns="72000" bIns="72000" anchor="ctr"/>
          <a:lstStyle/>
          <a:p>
            <a:pPr marL="628650" indent="-628650" eaLnBrk="1" hangingPunct="1">
              <a:spcAft>
                <a:spcPts val="300"/>
              </a:spcAft>
              <a:defRPr/>
            </a:pPr>
            <a:r>
              <a:rPr lang="ja-JP" altLang="en-US" sz="1600" b="1" dirty="0">
                <a:solidFill>
                  <a:prstClr val="black"/>
                </a:solidFill>
                <a:latin typeface="ＭＳ Ｐゴシック" pitchFamily="50" charset="-128"/>
                <a:ea typeface="Meiryo UI" pitchFamily="50" charset="-128"/>
                <a:cs typeface="Meiryo UI" pitchFamily="50" charset="-128"/>
              </a:rPr>
              <a:t>（１）イニシャルコスト</a:t>
            </a:r>
            <a:endParaRPr lang="en-US" altLang="ja-JP" sz="16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b="1" dirty="0">
                <a:solidFill>
                  <a:prstClr val="black"/>
                </a:solidFill>
                <a:latin typeface="Meiryo UI" pitchFamily="50" charset="-128"/>
                <a:ea typeface="Meiryo UI" pitchFamily="50" charset="-128"/>
                <a:cs typeface="Meiryo UI" pitchFamily="50" charset="-128"/>
              </a:rPr>
              <a:t>◇システム改修関係</a:t>
            </a:r>
          </a:p>
          <a:p>
            <a:pPr marL="628650" indent="-628650" eaLnBrk="1" hangingPunct="1">
              <a:spcBef>
                <a:spcPts val="0"/>
              </a:spcBef>
              <a:defRPr/>
            </a:pPr>
            <a:r>
              <a:rPr lang="en-US" altLang="ja-JP" sz="1400" b="1" dirty="0">
                <a:solidFill>
                  <a:prstClr val="black"/>
                </a:solidFill>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システム改修経費</a:t>
            </a:r>
            <a:r>
              <a:rPr lang="en-US" altLang="ja-JP" sz="1400" b="1" dirty="0">
                <a:latin typeface="Meiryo UI" pitchFamily="50" charset="-128"/>
                <a:ea typeface="Meiryo UI" pitchFamily="50" charset="-128"/>
                <a:cs typeface="Meiryo UI" pitchFamily="50" charset="-128"/>
              </a:rPr>
              <a:t>〕</a:t>
            </a:r>
          </a:p>
          <a:p>
            <a:pPr marL="628650" indent="-628650" eaLnBrk="1" hangingPunct="1">
              <a:defRPr/>
            </a:pPr>
            <a:r>
              <a:rPr lang="ja-JP" altLang="en-US" sz="1300" dirty="0">
                <a:latin typeface="Meiryo UI" pitchFamily="50" charset="-128"/>
                <a:ea typeface="Meiryo UI" pitchFamily="50" charset="-128"/>
                <a:cs typeface="Meiryo UI" pitchFamily="50" charset="-128"/>
              </a:rPr>
              <a:t>　  ＜特別区＞</a:t>
            </a:r>
            <a:endParaRPr lang="en-US" altLang="ja-JP" sz="130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■住民情報系基幹システムとそれに必要な基盤については改修を行い、一部事務組合による運用を基本として試算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■その他</a:t>
            </a:r>
            <a:r>
              <a:rPr lang="en-US" altLang="ja-JP" sz="1250" dirty="0">
                <a:latin typeface="Meiryo UI" pitchFamily="50" charset="-128"/>
                <a:ea typeface="Meiryo UI" pitchFamily="50" charset="-128"/>
                <a:cs typeface="Meiryo UI" pitchFamily="50" charset="-128"/>
              </a:rPr>
              <a:t>194</a:t>
            </a:r>
            <a:r>
              <a:rPr lang="ja-JP" altLang="en-US" sz="1250" dirty="0">
                <a:latin typeface="Meiryo UI" pitchFamily="50" charset="-128"/>
                <a:ea typeface="Meiryo UI" pitchFamily="50" charset="-128"/>
                <a:cs typeface="Meiryo UI" pitchFamily="50" charset="-128"/>
              </a:rPr>
              <a:t>システムについては大阪市の現行システムを改修して、一部事務組合による運用もしくは各特別区が共通利用</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0"/>
              </a:spcAft>
              <a:defRPr/>
            </a:pPr>
            <a:r>
              <a:rPr lang="ja-JP" altLang="en-US" sz="1250" dirty="0">
                <a:latin typeface="Meiryo UI" pitchFamily="50" charset="-128"/>
                <a:ea typeface="Meiryo UI" pitchFamily="50" charset="-128"/>
                <a:cs typeface="Meiryo UI" pitchFamily="50" charset="-128"/>
              </a:rPr>
              <a:t>　　　 することを基本として試算</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0"/>
              </a:spcAft>
              <a:defRPr/>
            </a:pPr>
            <a:r>
              <a:rPr lang="ja-JP" altLang="en-US" sz="1300" dirty="0">
                <a:latin typeface="Meiryo UI" pitchFamily="50" charset="-128"/>
                <a:ea typeface="Meiryo UI" pitchFamily="50" charset="-128"/>
                <a:cs typeface="Meiryo UI" pitchFamily="50" charset="-128"/>
              </a:rPr>
              <a:t>　　＜大阪府＞</a:t>
            </a:r>
            <a:endParaRPr lang="en-US" altLang="ja-JP" sz="1300" dirty="0">
              <a:latin typeface="Meiryo UI" pitchFamily="50" charset="-128"/>
              <a:ea typeface="Meiryo UI" pitchFamily="50" charset="-128"/>
              <a:cs typeface="Meiryo UI" pitchFamily="50" charset="-128"/>
            </a:endParaRPr>
          </a:p>
          <a:p>
            <a:pPr marL="357188" indent="-357188" eaLnBrk="1" hangingPunct="1">
              <a:spcAft>
                <a:spcPts val="600"/>
              </a:spcAft>
              <a:defRPr/>
            </a:pPr>
            <a:r>
              <a:rPr lang="ja-JP" altLang="en-US" sz="1250" dirty="0">
                <a:latin typeface="Meiryo UI" pitchFamily="50" charset="-128"/>
                <a:ea typeface="Meiryo UI" pitchFamily="50" charset="-128"/>
                <a:cs typeface="Meiryo UI" pitchFamily="50" charset="-128"/>
              </a:rPr>
              <a:t>　　■特別区の設置に伴い事務等の変更による影響が生じるシステムを対象に改修経費を試算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en-US" altLang="ja-JP"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◇庁舎整備関係</a:t>
            </a:r>
            <a:endParaRPr lang="en-US" altLang="ja-JP" sz="1400" b="1"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庁舎整備経費</a:t>
            </a:r>
            <a:r>
              <a:rPr lang="en-US" altLang="ja-JP" sz="1400" b="1" dirty="0">
                <a:latin typeface="Meiryo UI" pitchFamily="50" charset="-128"/>
                <a:ea typeface="Meiryo UI" pitchFamily="50" charset="-128"/>
                <a:cs typeface="Meiryo UI" pitchFamily="50" charset="-128"/>
              </a:rPr>
              <a:t>〕</a:t>
            </a:r>
          </a:p>
          <a:p>
            <a:pPr marL="628650" indent="-628650" eaLnBrk="1" hangingPunct="1">
              <a:spcAft>
                <a:spcPts val="600"/>
              </a:spcAft>
              <a:defRPr/>
            </a:pPr>
            <a:r>
              <a:rPr lang="ja-JP" altLang="en-US" sz="1250" b="1" dirty="0">
                <a:latin typeface="Meiryo UI" pitchFamily="50" charset="-128"/>
                <a:ea typeface="Meiryo UI" pitchFamily="50" charset="-128"/>
                <a:cs typeface="Meiryo UI" pitchFamily="50" charset="-128"/>
              </a:rPr>
              <a:t>　　■</a:t>
            </a:r>
            <a:r>
              <a:rPr lang="ja-JP" altLang="en-US" sz="1250" dirty="0">
                <a:latin typeface="Meiryo UI" pitchFamily="50" charset="-128"/>
                <a:ea typeface="Meiryo UI" pitchFamily="50" charset="-128"/>
                <a:cs typeface="Meiryo UI" pitchFamily="50" charset="-128"/>
              </a:rPr>
              <a:t>次頁「</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庁舎整備経費</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に関する基本的な考え方」参照</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移転経費</a:t>
            </a:r>
            <a:r>
              <a:rPr lang="en-US" altLang="ja-JP" sz="14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marL="628650" indent="-628650" eaLnBrk="1" hangingPunct="1">
              <a:spcAft>
                <a:spcPts val="600"/>
              </a:spcAft>
              <a:defRPr/>
            </a:pPr>
            <a:r>
              <a:rPr lang="ja-JP" altLang="en-US" sz="1250" dirty="0">
                <a:latin typeface="Meiryo UI" pitchFamily="50" charset="-128"/>
                <a:ea typeface="Meiryo UI" pitchFamily="50" charset="-128"/>
                <a:cs typeface="Meiryo UI" pitchFamily="50" charset="-128"/>
              </a:rPr>
              <a:t>　  ■特別区設置に伴い発生する職員の移転経費等について過去の実績等をもとに試算</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一時保護所建設経費</a:t>
            </a:r>
            <a:r>
              <a:rPr lang="en-US" altLang="ja-JP" sz="14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marL="628650" indent="-628650" eaLnBrk="1" hangingPunct="1">
              <a:spcAft>
                <a:spcPts val="600"/>
              </a:spcAft>
              <a:defRPr/>
            </a:pPr>
            <a:r>
              <a:rPr lang="ja-JP" altLang="en-US" sz="1250" dirty="0">
                <a:latin typeface="Meiryo UI" pitchFamily="50" charset="-128"/>
                <a:ea typeface="Meiryo UI" pitchFamily="50" charset="-128"/>
                <a:cs typeface="Meiryo UI" pitchFamily="50" charset="-128"/>
              </a:rPr>
              <a:t>　  ■各特別区に児童相談所の一時保護所を設置し、一時保護所を有しない特別区については新たに建設することと仮定し試算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◇その他</a:t>
            </a:r>
            <a:endParaRPr lang="en-US" altLang="ja-JP" sz="1400" b="1"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その他経費</a:t>
            </a:r>
            <a:r>
              <a:rPr lang="en-US" altLang="ja-JP" sz="1400" b="1" dirty="0">
                <a:latin typeface="Meiryo UI" pitchFamily="50" charset="-128"/>
                <a:ea typeface="Meiryo UI" pitchFamily="50" charset="-128"/>
                <a:cs typeface="Meiryo UI" pitchFamily="50" charset="-128"/>
              </a:rPr>
              <a:t>〕</a:t>
            </a:r>
          </a:p>
          <a:p>
            <a:pPr marL="628650" indent="-628650" eaLnBrk="1" hangingPunct="1">
              <a:defRPr/>
            </a:pPr>
            <a:r>
              <a:rPr lang="ja-JP" altLang="en-US" sz="1250" dirty="0">
                <a:latin typeface="Meiryo UI" pitchFamily="50" charset="-128"/>
                <a:ea typeface="Meiryo UI" pitchFamily="50" charset="-128"/>
                <a:cs typeface="Meiryo UI" pitchFamily="50" charset="-128"/>
              </a:rPr>
              <a:t>　  ■街区表示変更経費、標識変更経費、広報関係経費等について過去の実績等をもとに試算</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ct val="60000"/>
              </a:spcBef>
              <a:defRPr/>
            </a:pPr>
            <a:r>
              <a:rPr lang="ja-JP" altLang="en-US" sz="1600" b="1" dirty="0">
                <a:latin typeface="ＭＳ Ｐゴシック" pitchFamily="50" charset="-128"/>
                <a:ea typeface="Meiryo UI" pitchFamily="50" charset="-128"/>
                <a:cs typeface="Meiryo UI" pitchFamily="50" charset="-128"/>
              </a:rPr>
              <a:t>（２）ランニングコスト</a:t>
            </a:r>
          </a:p>
          <a:p>
            <a:pPr marL="628650" indent="-628650" eaLnBrk="1" hangingPunct="1">
              <a:defRPr/>
            </a:pPr>
            <a:r>
              <a:rPr lang="ja-JP" altLang="en-US" sz="1400" b="1" dirty="0">
                <a:latin typeface="Meiryo UI" pitchFamily="50" charset="-128"/>
                <a:ea typeface="Meiryo UI" pitchFamily="50" charset="-128"/>
                <a:cs typeface="Meiryo UI" pitchFamily="50" charset="-128"/>
              </a:rPr>
              <a:t>　 ◇システム運用経費、民間ビル賃借料、新庁舎維持管理等経費、各特別区に新たに必要となる経費を想定</a:t>
            </a:r>
            <a:endParaRPr lang="en-US" altLang="ja-JP" sz="1400" b="1" dirty="0">
              <a:latin typeface="Meiryo UI" pitchFamily="50" charset="-128"/>
              <a:ea typeface="Meiryo UI" pitchFamily="50" charset="-128"/>
              <a:cs typeface="Meiryo UI" pitchFamily="50" charset="-128"/>
            </a:endParaRPr>
          </a:p>
          <a:p>
            <a:pPr marL="628650" indent="-628650" eaLnBrk="1" hangingPunct="1">
              <a:spcAft>
                <a:spcPts val="0"/>
              </a:spcAft>
              <a:defRPr/>
            </a:pPr>
            <a:r>
              <a:rPr lang="ja-JP" altLang="en-US" sz="1250" dirty="0">
                <a:latin typeface="Meiryo UI" pitchFamily="50" charset="-128"/>
                <a:ea typeface="Meiryo UI" pitchFamily="50" charset="-128"/>
                <a:cs typeface="Meiryo UI" pitchFamily="50" charset="-128"/>
              </a:rPr>
              <a:t>    ■システム運用経費については、システム改修経費の考え方に準じて試算</a:t>
            </a:r>
          </a:p>
          <a:p>
            <a:pPr marL="357188" indent="-357188" eaLnBrk="1" hangingPunct="1">
              <a:defRPr/>
            </a:pPr>
            <a:r>
              <a:rPr lang="ja-JP" altLang="en-US" sz="1250" dirty="0">
                <a:latin typeface="Meiryo UI" pitchFamily="50" charset="-128"/>
                <a:ea typeface="Meiryo UI" pitchFamily="50" charset="-128"/>
                <a:cs typeface="Meiryo UI" pitchFamily="50" charset="-128"/>
              </a:rPr>
              <a:t>    ■行政委員会運営費については、近隣中核市６市（豊中市・高槻市・枚方市・東大阪市・尼崎市・西宮市）の平均をもとに試算</a:t>
            </a:r>
            <a:endParaRPr lang="en-US" altLang="ja-JP" sz="1250" dirty="0">
              <a:latin typeface="Meiryo UI" pitchFamily="50" charset="-128"/>
              <a:ea typeface="Meiryo UI" pitchFamily="50" charset="-128"/>
              <a:cs typeface="Meiryo UI" pitchFamily="50" charset="-128"/>
            </a:endParaRPr>
          </a:p>
          <a:p>
            <a:pPr marL="357188" indent="-357188" eaLnBrk="1" hangingPunct="1">
              <a:defRPr/>
            </a:pPr>
            <a:r>
              <a:rPr lang="ja-JP" altLang="en-US" sz="1250" dirty="0">
                <a:latin typeface="Meiryo UI" pitchFamily="50" charset="-128"/>
                <a:ea typeface="Meiryo UI" pitchFamily="50" charset="-128"/>
                <a:cs typeface="Meiryo UI" pitchFamily="50" charset="-128"/>
              </a:rPr>
              <a:t>　　■議員報酬等については、議員定数、議員報酬を現状のままと仮定し、特別区設置に伴うコストとしては計上していない</a:t>
            </a: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17412" name="正方形/長方形 12"/>
          <p:cNvSpPr>
            <a:spLocks noChangeArrowheads="1"/>
          </p:cNvSpPr>
          <p:nvPr/>
        </p:nvSpPr>
        <p:spPr bwMode="auto">
          <a:xfrm>
            <a:off x="8861425" y="660400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角丸四角形 11"/>
          <p:cNvSpPr>
            <a:spLocks noChangeArrowheads="1"/>
          </p:cNvSpPr>
          <p:nvPr/>
        </p:nvSpPr>
        <p:spPr bwMode="auto">
          <a:xfrm>
            <a:off x="393700" y="836613"/>
            <a:ext cx="9180513" cy="4968875"/>
          </a:xfrm>
          <a:prstGeom prst="roundRect">
            <a:avLst>
              <a:gd name="adj" fmla="val 1796"/>
            </a:avLst>
          </a:prstGeom>
          <a:solidFill>
            <a:srgbClr val="FFFFCC"/>
          </a:solidFill>
          <a:ln w="6350" algn="ctr">
            <a:solidFill>
              <a:schemeClr val="tx1"/>
            </a:solidFill>
            <a:prstDash val="sysDash"/>
            <a:round/>
            <a:headEnd/>
            <a:tailEnd/>
          </a:ln>
        </p:spPr>
        <p:txBody>
          <a:bodyPr lIns="180000" tIns="180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1200"/>
              </a:spcAft>
              <a:buFontTx/>
              <a:buNone/>
            </a:pPr>
            <a:r>
              <a:rPr lang="en-US" altLang="ja-JP" sz="18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庁舎整備経費</a:t>
            </a:r>
            <a:r>
              <a:rPr lang="en-US" altLang="ja-JP" sz="1800" b="1">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a:latin typeface="ＭＳ Ｐゴシック" panose="020B0600070205080204" pitchFamily="50" charset="-128"/>
                <a:ea typeface="Meiryo UI" panose="020B0604030504040204" pitchFamily="50" charset="-128"/>
                <a:cs typeface="Meiryo UI" panose="020B0604030504040204" pitchFamily="50" charset="-128"/>
              </a:rPr>
              <a:t>に関する基本的な考え方</a:t>
            </a:r>
            <a:endParaRPr lang="en-US" altLang="ja-JP" sz="1800" b="1">
              <a:latin typeface="ＭＳ Ｐゴシック" panose="020B060007020508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b="1">
                <a:latin typeface="Meiryo UI" panose="020B0604030504040204" pitchFamily="50" charset="-128"/>
                <a:ea typeface="Meiryo UI" panose="020B0604030504040204" pitchFamily="50" charset="-128"/>
                <a:cs typeface="Meiryo UI" panose="020B0604030504040204" pitchFamily="50" charset="-128"/>
              </a:rPr>
              <a:t>■各特別区における職員数に応じた必要な執務室を確保</a:t>
            </a:r>
            <a:endParaRPr lang="en-US" altLang="ja-JP" sz="16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300">
                <a:latin typeface="Meiryo UI" panose="020B0604030504040204" pitchFamily="50" charset="-128"/>
                <a:ea typeface="Meiryo UI" panose="020B0604030504040204" pitchFamily="50" charset="-128"/>
                <a:cs typeface="Meiryo UI" panose="020B0604030504040204" pitchFamily="50" charset="-128"/>
              </a:rPr>
              <a:t>　　・既存の執務室については全面的に改修を行う</a:t>
            </a:r>
            <a:endParaRPr lang="en-US" altLang="ja-JP" sz="13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600" b="1">
                <a:latin typeface="Meiryo UI" panose="020B0604030504040204" pitchFamily="50" charset="-128"/>
                <a:ea typeface="Meiryo UI" panose="020B0604030504040204" pitchFamily="50" charset="-128"/>
                <a:cs typeface="Meiryo UI" panose="020B0604030504040204" pitchFamily="50" charset="-128"/>
              </a:rPr>
              <a:t>■整備にあたってはコスト抑制の観点を重視</a:t>
            </a:r>
            <a:endParaRPr lang="en-US" altLang="ja-JP" sz="16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・既存の庁舎として利用している執務室（大阪市保有庁舎、民間ビル</a:t>
            </a: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600">
                <a:latin typeface="Meiryo UI" panose="020B0604030504040204" pitchFamily="50" charset="-128"/>
                <a:ea typeface="Meiryo UI" panose="020B0604030504040204" pitchFamily="50" charset="-128"/>
                <a:cs typeface="Meiryo UI" panose="020B0604030504040204" pitchFamily="50" charset="-128"/>
              </a:rPr>
              <a:t>）の活用を前提とし、新庁舎の</a:t>
            </a:r>
            <a:endParaRPr lang="en-US" altLang="ja-JP" sz="16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必要面積を試算</a:t>
            </a:r>
            <a:r>
              <a:rPr lang="ja-JP" altLang="en-US" sz="1400">
                <a:latin typeface="Meiryo UI" panose="020B0604030504040204" pitchFamily="50" charset="-128"/>
                <a:ea typeface="Meiryo UI" panose="020B0604030504040204" pitchFamily="50" charset="-128"/>
                <a:cs typeface="Meiryo UI" panose="020B0604030504040204" pitchFamily="50" charset="-128"/>
              </a:rPr>
              <a:t>　　</a:t>
            </a:r>
            <a:r>
              <a:rPr lang="en-US" altLang="ja-JP" sz="1300">
                <a:latin typeface="Meiryo UI" panose="020B0604030504040204" pitchFamily="50" charset="-128"/>
                <a:ea typeface="Meiryo UI" panose="020B0604030504040204" pitchFamily="50" charset="-128"/>
                <a:cs typeface="Meiryo UI" panose="020B0604030504040204" pitchFamily="50" charset="-128"/>
              </a:rPr>
              <a:t>※</a:t>
            </a:r>
            <a:r>
              <a:rPr lang="ja-JP" altLang="en-US" sz="1300">
                <a:latin typeface="Meiryo UI" panose="020B0604030504040204" pitchFamily="50" charset="-128"/>
                <a:ea typeface="Meiryo UI" panose="020B0604030504040204" pitchFamily="50" charset="-128"/>
                <a:cs typeface="Meiryo UI" panose="020B0604030504040204" pitchFamily="50" charset="-128"/>
              </a:rPr>
              <a:t>ＡＴＣ、あべのメディックス、あべのルシアス等</a:t>
            </a:r>
            <a:endParaRPr lang="en-US" altLang="ja-JP" sz="13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・執務室面積（次頁</a:t>
            </a:r>
            <a:r>
              <a:rPr lang="en-US" altLang="ja-JP" sz="1600">
                <a:latin typeface="Meiryo UI" panose="020B0604030504040204" pitchFamily="50" charset="-128"/>
                <a:ea typeface="Meiryo UI" panose="020B0604030504040204" pitchFamily="50" charset="-128"/>
                <a:cs typeface="Meiryo UI" panose="020B0604030504040204" pitchFamily="50" charset="-128"/>
              </a:rPr>
              <a:t>【</a:t>
            </a:r>
            <a:r>
              <a:rPr lang="ja-JP" altLang="en-US" sz="1600">
                <a:latin typeface="Meiryo UI" panose="020B0604030504040204" pitchFamily="50" charset="-128"/>
                <a:ea typeface="Meiryo UI" panose="020B0604030504040204" pitchFamily="50" charset="-128"/>
                <a:cs typeface="Meiryo UI" panose="020B0604030504040204" pitchFamily="50" charset="-128"/>
              </a:rPr>
              <a:t>執務室面積の算定について</a:t>
            </a:r>
            <a:r>
              <a:rPr lang="en-US" altLang="ja-JP" sz="1600">
                <a:latin typeface="Meiryo UI" panose="020B0604030504040204" pitchFamily="50" charset="-128"/>
                <a:ea typeface="Meiryo UI" panose="020B0604030504040204" pitchFamily="50" charset="-128"/>
                <a:cs typeface="Meiryo UI" panose="020B0604030504040204" pitchFamily="50" charset="-128"/>
              </a:rPr>
              <a:t>】</a:t>
            </a:r>
            <a:r>
              <a:rPr lang="ja-JP" altLang="en-US" sz="1600">
                <a:latin typeface="Meiryo UI" panose="020B0604030504040204" pitchFamily="50" charset="-128"/>
                <a:ea typeface="Meiryo UI" panose="020B0604030504040204" pitchFamily="50" charset="-128"/>
                <a:cs typeface="Meiryo UI" panose="020B0604030504040204" pitchFamily="50" charset="-128"/>
              </a:rPr>
              <a:t>参照）の不足が生じる特別区については、</a:t>
            </a:r>
            <a:endParaRPr lang="en-US" altLang="ja-JP" sz="16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①建設案（特別区域内で新庁舎を建設</a:t>
            </a:r>
            <a:r>
              <a:rPr lang="ja-JP" altLang="en-US" sz="1300">
                <a:latin typeface="Meiryo UI" panose="020B0604030504040204" pitchFamily="50" charset="-128"/>
                <a:ea typeface="Meiryo UI" panose="020B0604030504040204" pitchFamily="50" charset="-128"/>
                <a:cs typeface="Meiryo UI" panose="020B0604030504040204" pitchFamily="50" charset="-128"/>
              </a:rPr>
              <a:t>）  試算上は民有地の買収を前提</a:t>
            </a:r>
            <a:endParaRPr lang="en-US" altLang="ja-JP" sz="13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300">
                <a:latin typeface="Meiryo UI" panose="020B0604030504040204" pitchFamily="50" charset="-128"/>
                <a:ea typeface="Meiryo UI" panose="020B0604030504040204" pitchFamily="50" charset="-128"/>
                <a:cs typeface="Meiryo UI" panose="020B0604030504040204" pitchFamily="50" charset="-128"/>
              </a:rPr>
              <a:t>　　　　　　　　　　　　　　　　　　　　　　　　　　　　　　　  　 　　　 新庁舎が建設されるまでの期間については民間ビルの賃借により対応</a:t>
            </a:r>
            <a:endParaRPr lang="en-US" altLang="ja-JP" sz="13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②賃借案（特別区域内の民間ビルを賃借）　</a:t>
            </a:r>
            <a:endParaRPr lang="en-US" altLang="ja-JP" sz="16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buFontTx/>
              <a:buNone/>
            </a:pPr>
            <a:r>
              <a:rPr lang="ja-JP" altLang="en-US" sz="1600">
                <a:latin typeface="Meiryo UI" panose="020B0604030504040204" pitchFamily="50" charset="-128"/>
                <a:ea typeface="Meiryo UI" panose="020B0604030504040204" pitchFamily="50" charset="-128"/>
                <a:cs typeface="Meiryo UI" panose="020B0604030504040204" pitchFamily="50" charset="-128"/>
              </a:rPr>
              <a:t>　　上記</a:t>
            </a:r>
            <a:r>
              <a:rPr lang="en-US" altLang="ja-JP" sz="1600">
                <a:latin typeface="Meiryo UI" panose="020B0604030504040204" pitchFamily="50" charset="-128"/>
                <a:ea typeface="Meiryo UI" panose="020B0604030504040204" pitchFamily="50" charset="-128"/>
                <a:cs typeface="Meiryo UI" panose="020B0604030504040204" pitchFamily="50" charset="-128"/>
              </a:rPr>
              <a:t>2</a:t>
            </a:r>
            <a:r>
              <a:rPr lang="ja-JP" altLang="en-US" sz="1600">
                <a:latin typeface="Meiryo UI" panose="020B0604030504040204" pitchFamily="50" charset="-128"/>
                <a:ea typeface="Meiryo UI" panose="020B0604030504040204" pitchFamily="50" charset="-128"/>
                <a:cs typeface="Meiryo UI" panose="020B0604030504040204" pitchFamily="50" charset="-128"/>
              </a:rPr>
              <a:t>案について、それぞれコストを試算</a:t>
            </a:r>
            <a:endParaRPr lang="en-US" altLang="ja-JP" sz="160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600" b="1">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a:latin typeface="Meiryo UI" panose="020B0604030504040204" pitchFamily="50" charset="-128"/>
                <a:ea typeface="Meiryo UI" panose="020B0604030504040204" pitchFamily="50" charset="-128"/>
                <a:cs typeface="Meiryo UI" panose="020B0604030504040204" pitchFamily="50" charset="-128"/>
              </a:rPr>
              <a:t>＊なお、</a:t>
            </a:r>
            <a:r>
              <a:rPr lang="ja-JP" altLang="en-US" sz="1700" b="1" u="sng">
                <a:latin typeface="Meiryo UI" panose="020B0604030504040204" pitchFamily="50" charset="-128"/>
                <a:ea typeface="Meiryo UI" panose="020B0604030504040204" pitchFamily="50" charset="-128"/>
                <a:cs typeface="Meiryo UI" panose="020B0604030504040204" pitchFamily="50" charset="-128"/>
              </a:rPr>
              <a:t>具体的な整備にあたっては、新庁舎の建設や民間ビルの賃借を柔軟に組み合せ、整備を</a:t>
            </a:r>
            <a:endParaRPr lang="en-US" altLang="ja-JP" sz="1700" b="1" u="sng">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a:latin typeface="Meiryo UI" panose="020B0604030504040204" pitchFamily="50" charset="-128"/>
                <a:ea typeface="Meiryo UI" panose="020B0604030504040204" pitchFamily="50" charset="-128"/>
                <a:cs typeface="Meiryo UI" panose="020B0604030504040204" pitchFamily="50" charset="-128"/>
              </a:rPr>
              <a:t>　 </a:t>
            </a:r>
            <a:r>
              <a:rPr lang="ja-JP" altLang="en-US" sz="1700" b="1" u="sng">
                <a:latin typeface="Meiryo UI" panose="020B0604030504040204" pitchFamily="50" charset="-128"/>
                <a:ea typeface="Meiryo UI" panose="020B0604030504040204" pitchFamily="50" charset="-128"/>
                <a:cs typeface="Meiryo UI" panose="020B0604030504040204" pitchFamily="50" charset="-128"/>
              </a:rPr>
              <a:t>図る</a:t>
            </a:r>
            <a:r>
              <a:rPr lang="ja-JP" altLang="en-US" sz="1700" b="1">
                <a:latin typeface="Meiryo UI" panose="020B0604030504040204" pitchFamily="50" charset="-128"/>
                <a:ea typeface="Meiryo UI" panose="020B0604030504040204" pitchFamily="50" charset="-128"/>
                <a:cs typeface="Meiryo UI" panose="020B0604030504040204" pitchFamily="50" charset="-128"/>
              </a:rPr>
              <a:t>ものとする</a:t>
            </a:r>
            <a:endParaRPr lang="en-US" altLang="ja-JP" sz="1700" b="1">
              <a:latin typeface="ＭＳ Ｐゴシック" panose="020B060007020508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a:latin typeface="ＭＳ Ｐゴシック" panose="020B0600070205080204" pitchFamily="50" charset="-128"/>
                <a:ea typeface="Meiryo UI" panose="020B0604030504040204" pitchFamily="50" charset="-128"/>
                <a:cs typeface="Meiryo UI" panose="020B0604030504040204" pitchFamily="50" charset="-128"/>
              </a:rPr>
              <a:t>　 また、新庁舎建設において</a:t>
            </a:r>
            <a:r>
              <a:rPr lang="ja-JP" altLang="en-US" sz="1700" b="1" u="sng">
                <a:latin typeface="ＭＳ Ｐゴシック" panose="020B0600070205080204" pitchFamily="50" charset="-128"/>
                <a:ea typeface="Meiryo UI" panose="020B0604030504040204" pitchFamily="50" charset="-128"/>
                <a:cs typeface="Meiryo UI" panose="020B0604030504040204" pitchFamily="50" charset="-128"/>
              </a:rPr>
              <a:t>大阪市保有地の活用が</a:t>
            </a:r>
            <a:r>
              <a:rPr lang="ja-JP" altLang="en-US" sz="1700" b="1" u="sng">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できる場合は、積極的な活用を図る</a:t>
            </a:r>
            <a:r>
              <a:rPr lang="ja-JP" altLang="en-US" sz="17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ものとする</a:t>
            </a:r>
            <a:endParaRPr lang="en-US" altLang="ja-JP" sz="17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2" name="大かっこ 1"/>
          <p:cNvSpPr/>
          <p:nvPr/>
        </p:nvSpPr>
        <p:spPr>
          <a:xfrm>
            <a:off x="4551363" y="3262313"/>
            <a:ext cx="4794250" cy="431800"/>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8437"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２</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角丸四角形 11"/>
          <p:cNvSpPr>
            <a:spLocks noChangeArrowheads="1"/>
          </p:cNvSpPr>
          <p:nvPr/>
        </p:nvSpPr>
        <p:spPr bwMode="auto">
          <a:xfrm>
            <a:off x="560388" y="703263"/>
            <a:ext cx="8785225" cy="5688012"/>
          </a:xfrm>
          <a:prstGeom prst="roundRect">
            <a:avLst>
              <a:gd name="adj" fmla="val 1796"/>
            </a:avLst>
          </a:prstGeom>
          <a:solidFill>
            <a:srgbClr val="FFFFCC"/>
          </a:solidFill>
          <a:ln w="6350" algn="ctr">
            <a:solidFill>
              <a:schemeClr val="tx1"/>
            </a:solidFill>
            <a:prstDash val="sysDash"/>
            <a:round/>
            <a:headEnd/>
            <a:tailEnd/>
          </a:ln>
        </p:spPr>
        <p:txBody>
          <a:bodyPr lIns="180000" tIns="108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1200"/>
              </a:spcAft>
              <a:buFontTx/>
              <a:buNone/>
            </a:pP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執務室面積の算定について</a:t>
            </a: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職員配置の前提</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・特別区職員は、各特別区域内の既存の大阪市保有庁舎およびＡＴＣ等の賃借ビルへ配置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・一部事務組合職員のうち約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名は現大阪市本庁舎に配置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（他の一部事務組合職員については直営事業所（斎場等）に引き続き配置）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・大阪府へ移管する職員のうち約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590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名は民間ビルに配置（状況に応じて大阪市本庁舎を活用）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職員一人当たりの必要執務室面積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・一人当たり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㎡とする（平成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年度地方債同意等基準による）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議会関係施設の必要面積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・議員一人当たり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㎡とする（平成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年度地方債同意等基準による）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北区を含む特別区については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庁舎の議会関係諸室を現状使用するものと仮定</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現在の大阪市の議員定数（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名）を各特別区の議員定数の総数と仮定し、</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特別区ごとの議員定数は、現在の各行政区の議員定数の合計としている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上記前提をもとに試算した不足執務室面積に対して、庁舎整備を行う　　</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 typeface="Arial" panose="020B0604020202020204" pitchFamily="34" charset="0"/>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今後の議論により、上記前提条件に変更が生じた</a:t>
            </a:r>
            <a:r>
              <a:rPr lang="ja-JP" altLang="en-US" sz="15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場合、試算数値は変動する</a:t>
            </a:r>
            <a:endParaRPr lang="en-US" altLang="ja-JP" sz="15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59" name="正方形/長方形 12"/>
          <p:cNvSpPr>
            <a:spLocks noChangeArrowheads="1"/>
          </p:cNvSpPr>
          <p:nvPr/>
        </p:nvSpPr>
        <p:spPr bwMode="auto">
          <a:xfrm>
            <a:off x="8882063" y="65944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３</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497013" y="5084763"/>
            <a:ext cx="5976937" cy="684212"/>
          </a:xfrm>
          <a:prstGeom prst="rect">
            <a:avLst/>
          </a:prstGeom>
          <a:solidFill>
            <a:schemeClr val="accent5">
              <a:lumMod val="20000"/>
              <a:lumOff val="8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tIns="72000" bIns="72000" anchor="ctr"/>
          <a:lstStyle/>
          <a:p>
            <a:pPr eaLnBrk="1" hangingPunct="1">
              <a:defRPr/>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不足する執務室面積</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４区Ａ案：約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22,000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㎡、４区Ｂ案：約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31,000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６区Ｃ案：約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42,000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㎡、６区Ｄ案：約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95"/>
          <p:cNvSpPr txBox="1">
            <a:spLocks noChangeArrowheads="1"/>
          </p:cNvSpPr>
          <p:nvPr/>
        </p:nvSpPr>
        <p:spPr bwMode="auto">
          <a:xfrm>
            <a:off x="6457950" y="582613"/>
            <a:ext cx="1400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200" b="1">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8" name="正方形/長方形 7"/>
          <p:cNvSpPr/>
          <p:nvPr/>
        </p:nvSpPr>
        <p:spPr>
          <a:xfrm>
            <a:off x="6537325" y="838200"/>
            <a:ext cx="2952750" cy="539750"/>
          </a:xfrm>
          <a:prstGeom prst="rect">
            <a:avLst/>
          </a:prstGeom>
          <a:ln w="9525">
            <a:noFill/>
          </a:ln>
        </p:spPr>
        <p:style>
          <a:lnRef idx="2">
            <a:schemeClr val="accent6"/>
          </a:lnRef>
          <a:fillRef idx="1">
            <a:schemeClr val="lt1"/>
          </a:fillRef>
          <a:effectRef idx="0">
            <a:schemeClr val="accent6"/>
          </a:effectRef>
          <a:fontRef idx="minor">
            <a:schemeClr val="dk1"/>
          </a:fontRef>
        </p:style>
        <p:txBody>
          <a:bodyPr/>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積算内訳についてはコストー</a:t>
            </a:r>
            <a:r>
              <a:rPr lang="en-US" altLang="ja-JP" sz="1200" dirty="0">
                <a:solidFill>
                  <a:schemeClr val="tx1"/>
                </a:solidFill>
                <a:latin typeface="Meiryo UI" pitchFamily="50" charset="-128"/>
                <a:ea typeface="Meiryo UI" pitchFamily="50" charset="-128"/>
                <a:cs typeface="Meiryo UI" pitchFamily="50" charset="-128"/>
              </a:rPr>
              <a:t>5</a:t>
            </a:r>
            <a:r>
              <a:rPr lang="ja-JP" altLang="en-US" sz="1200" dirty="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20</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２　コストの試算（総括表）</a:t>
            </a:r>
            <a:endParaRPr lang="ja-JP" altLang="en-US" sz="1400" b="1" dirty="0">
              <a:solidFill>
                <a:srgbClr val="000000"/>
              </a:solidFill>
              <a:latin typeface="ＭＳ Ｐゴシック" charset="-128"/>
              <a:ea typeface="Meiryo UI"/>
              <a:cs typeface="Meiryo UI"/>
            </a:endParaRPr>
          </a:p>
        </p:txBody>
      </p:sp>
      <p:graphicFrame>
        <p:nvGraphicFramePr>
          <p:cNvPr id="9" name="Group 809"/>
          <p:cNvGraphicFramePr>
            <a:graphicFrameLocks noGrp="1"/>
          </p:cNvGraphicFramePr>
          <p:nvPr>
            <p:extLst>
              <p:ext uri="{D42A27DB-BD31-4B8C-83A1-F6EECF244321}">
                <p14:modId xmlns:p14="http://schemas.microsoft.com/office/powerpoint/2010/main" val="4085567049"/>
              </p:ext>
            </p:extLst>
          </p:nvPr>
        </p:nvGraphicFramePr>
        <p:xfrm>
          <a:off x="571500" y="1985963"/>
          <a:ext cx="8485189" cy="4730750"/>
        </p:xfrm>
        <a:graphic>
          <a:graphicData uri="http://schemas.openxmlformats.org/drawingml/2006/table">
            <a:tbl>
              <a:tblPr/>
              <a:tblGrid>
                <a:gridCol w="420512"/>
                <a:gridCol w="288580"/>
                <a:gridCol w="1938577"/>
                <a:gridCol w="729690"/>
                <a:gridCol w="729690"/>
                <a:gridCol w="729690"/>
                <a:gridCol w="729690"/>
                <a:gridCol w="729690"/>
                <a:gridCol w="729690"/>
                <a:gridCol w="729690"/>
                <a:gridCol w="729690"/>
              </a:tblGrid>
              <a:tr h="293498">
                <a:tc rowSpan="2"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99090" marR="99090" marT="45709" marB="4570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7" marR="19507" marT="72033" marB="7203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A</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A</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5" marR="19505" marT="36004" marB="3600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B</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B</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9505" marR="19505" marT="36004" marB="3600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C</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C</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9505" marR="19505" marT="36004" marB="3600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D</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a:t>
                      </a:r>
                      <a:r>
                        <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D</a:t>
                      </a: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9505" marR="19505" marT="36004" marB="3600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r>
              <a:tr h="25490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5" marR="19505" marT="36004" marB="360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5" marR="19505" marT="36004" marB="360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5" marR="19505" marT="36004" marB="360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5" marR="19505" marT="36004" marB="360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293498">
                <a:tc rowSpan="9">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30" marR="97530" marT="46817" marB="46817"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93498">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庁舎整備経費</a:t>
                      </a:r>
                      <a:endPar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278</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101</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359</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461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543</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498">
                <a:tc vMerge="1">
                  <a:txBody>
                    <a:bodyPr/>
                    <a:lstStyle/>
                    <a:p>
                      <a:endParaRPr kumimoji="1" lang="ja-JP" altLang="en-US"/>
                    </a:p>
                  </a:txBody>
                  <a:tcPr/>
                </a:tc>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293498">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177</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293498">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民間ビル賃借保証金</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30185">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479</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302</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561</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346</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768</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293498">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5" marR="19505" marT="72039" marB="72039"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16" marR="78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78016" marR="78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8016" marR="78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16" marR="78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498">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30185">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8016" marR="78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78016" marR="78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0651" name="正方形/長方形 12"/>
          <p:cNvSpPr>
            <a:spLocks noChangeArrowheads="1"/>
          </p:cNvSpPr>
          <p:nvPr/>
        </p:nvSpPr>
        <p:spPr bwMode="auto">
          <a:xfrm>
            <a:off x="8859838" y="-1270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４</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graphicFrame>
        <p:nvGraphicFramePr>
          <p:cNvPr id="7" name="Group 809"/>
          <p:cNvGraphicFramePr>
            <a:graphicFrameLocks noGrp="1"/>
          </p:cNvGraphicFramePr>
          <p:nvPr>
            <p:extLst>
              <p:ext uri="{D42A27DB-BD31-4B8C-83A1-F6EECF244321}">
                <p14:modId xmlns:p14="http://schemas.microsoft.com/office/powerpoint/2010/main" val="3624635496"/>
              </p:ext>
            </p:extLst>
          </p:nvPr>
        </p:nvGraphicFramePr>
        <p:xfrm>
          <a:off x="571500" y="568325"/>
          <a:ext cx="5903912" cy="1357315"/>
        </p:xfrm>
        <a:graphic>
          <a:graphicData uri="http://schemas.openxmlformats.org/drawingml/2006/table">
            <a:tbl>
              <a:tblPr/>
              <a:tblGrid>
                <a:gridCol w="2159968"/>
                <a:gridCol w="1871972"/>
                <a:gridCol w="1871972"/>
              </a:tblGrid>
              <a:tr h="326711">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区割り案</a:t>
                      </a:r>
                    </a:p>
                  </a:txBody>
                  <a:tcPr marL="99111" marR="99111" marT="45660" marB="4566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イニシャルコスト</a:t>
                      </a:r>
                      <a:endParaRPr kumimoji="1" lang="en-US" altLang="ja-JP"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9" marR="19509" marT="35965" marB="3596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ランニングコスト</a:t>
                      </a:r>
                    </a:p>
                  </a:txBody>
                  <a:tcPr marL="19509" marR="19509" marT="35965" marB="3596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257651">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試案Ａ（４区Ａ案）</a:t>
                      </a:r>
                      <a:endParaRPr kumimoji="1" lang="ja-JP" altLang="en-US" sz="12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9" marR="19509"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302</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479</a:t>
                      </a:r>
                    </a:p>
                  </a:txBody>
                  <a:tcPr marL="78032" marR="78032"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78032" marR="78032"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651">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試案Ｂ（４区Ｂ案）</a:t>
                      </a:r>
                    </a:p>
                  </a:txBody>
                  <a:tcPr marL="19509" marR="19509"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561</a:t>
                      </a:r>
                    </a:p>
                  </a:txBody>
                  <a:tcPr marL="78032" marR="78032"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32" marR="78032"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651">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試案Ｃ（６区Ｃ案）</a:t>
                      </a:r>
                    </a:p>
                  </a:txBody>
                  <a:tcPr marL="19509" marR="19509"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346</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p>
                  </a:txBody>
                  <a:tcPr marL="78032" marR="78032"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78032" marR="78032"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651">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試案Ｄ（６区Ｄ案）</a:t>
                      </a:r>
                    </a:p>
                  </a:txBody>
                  <a:tcPr marL="19509" marR="19509"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768</a:t>
                      </a:r>
                    </a:p>
                  </a:txBody>
                  <a:tcPr marL="78031" marR="78031"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a:t>
                      </a: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31" marR="78031"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44488" y="6092825"/>
            <a:ext cx="2549525"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詳細についてはコストー</a:t>
            </a:r>
            <a:r>
              <a:rPr lang="en-US" altLang="ja-JP" sz="1200" dirty="0">
                <a:solidFill>
                  <a:schemeClr val="tx1"/>
                </a:solidFill>
                <a:latin typeface="Meiryo UI" pitchFamily="50" charset="-128"/>
                <a:ea typeface="Meiryo UI" pitchFamily="50" charset="-128"/>
                <a:cs typeface="Meiryo UI" pitchFamily="50" charset="-128"/>
              </a:rPr>
              <a:t>24</a:t>
            </a:r>
            <a:r>
              <a:rPr lang="ja-JP" altLang="en-US" sz="1200" dirty="0" err="1">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26</a:t>
            </a:r>
            <a:r>
              <a:rPr lang="ja-JP" altLang="en-US" sz="1200" dirty="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nvGraphicFramePr>
        <p:xfrm>
          <a:off x="415925" y="1035050"/>
          <a:ext cx="9131300" cy="5203826"/>
        </p:xfrm>
        <a:graphic>
          <a:graphicData uri="http://schemas.openxmlformats.org/drawingml/2006/table">
            <a:tbl>
              <a:tblPr/>
              <a:tblGrid>
                <a:gridCol w="360040"/>
                <a:gridCol w="1491828"/>
                <a:gridCol w="3699882"/>
                <a:gridCol w="3579550"/>
              </a:tblGrid>
              <a:tr h="361466">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93" marR="99093" marT="45671" marB="456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93" marR="99093" marT="45671" marB="456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115986">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93" marR="99093" marT="45671" marB="4567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93" marR="99093" marT="45668" marB="4566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93.6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56.2</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r>
                        <a:rPr kumimoji="1" lang="ja-JP" altLang="en-US"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7" marR="78027" marT="71965" marB="71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309651">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庁舎整備経費</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93" marR="99093" marT="45671" marB="456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建設案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■新庁舎建設経費（用地費・設計費含む）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177</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278</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93" marR="99093" marT="45671" marB="456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賃借案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93" marR="99093" marT="45671" marB="456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8100">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93" marR="99093" marT="45680" marB="456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11,750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11,160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590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1"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11,750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194</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・パソコン等移設単価（大阪市の単価）：</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×11,750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8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259</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txBody>
                  <a:tcPr marL="99093" marR="99093" marT="45680" marB="456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73862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一時保護所建設</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経費</a:t>
                      </a:r>
                    </a:p>
                  </a:txBody>
                  <a:tcPr marL="99093" marR="99093" marT="45680" marB="456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■１か所新たに建設　　　　第二区：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536</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r>
                        <a:rPr kumimoji="1" lang="ja-JP" altLang="en-US"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93" marR="99093" marT="45680" marB="456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＜試案Ａ（４区Ａ案）＞</a:t>
            </a:r>
            <a:endParaRPr lang="ja-JP" altLang="en-US" sz="1400" b="1" dirty="0">
              <a:solidFill>
                <a:srgbClr val="000000"/>
              </a:solidFill>
              <a:latin typeface="ＭＳ Ｐゴシック" charset="-128"/>
              <a:ea typeface="Meiryo UI"/>
              <a:cs typeface="Meiryo UI"/>
            </a:endParaRPr>
          </a:p>
        </p:txBody>
      </p:sp>
      <p:sp>
        <p:nvSpPr>
          <p:cNvPr id="21533" name="正方形/長方形 12"/>
          <p:cNvSpPr>
            <a:spLocks noChangeArrowheads="1"/>
          </p:cNvSpPr>
          <p:nvPr/>
        </p:nvSpPr>
        <p:spPr bwMode="auto">
          <a:xfrm>
            <a:off x="8870950" y="659923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５</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 name="大かっこ 6"/>
          <p:cNvSpPr/>
          <p:nvPr/>
        </p:nvSpPr>
        <p:spPr>
          <a:xfrm>
            <a:off x="3979863" y="5876925"/>
            <a:ext cx="2132012" cy="179388"/>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60000"/>
            <a:lumOff val="40000"/>
          </a:schemeClr>
        </a:solidFill>
        <a:ln>
          <a:noFill/>
        </a:ln>
      </a:spPr>
      <a:bodyPr anchor="ctr"/>
      <a:lstStyle>
        <a:defPPr algn="ctr">
          <a:defRPr sz="1600" dirty="0" smtClean="0"/>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3810</Words>
  <Application>Microsoft Office PowerPoint</Application>
  <PresentationFormat>A4 210 x 297 mm</PresentationFormat>
  <Paragraphs>1302</Paragraphs>
  <Slides>43</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43</vt:i4>
      </vt:variant>
    </vt:vector>
  </HeadingPairs>
  <TitlesOfParts>
    <vt:vector size="54" baseType="lpstr">
      <vt:lpstr>HGP創英角ｺﾞｼｯｸUB</vt:lpstr>
      <vt:lpstr>HGS創英角ｺﾞｼｯｸUB</vt:lpstr>
      <vt:lpstr>HGｺﾞｼｯｸM</vt:lpstr>
      <vt:lpstr>HG丸ｺﾞｼｯｸM-PRO</vt:lpstr>
      <vt:lpstr>Meiryo UI</vt:lpstr>
      <vt:lpstr>ＭＳ Ｐゴシック</vt:lpstr>
      <vt:lpstr>メイリオ</vt:lpstr>
      <vt:lpstr>Arial</vt:lpstr>
      <vt:lpstr>Calibri</vt:lpstr>
      <vt:lpstr>Office テーマ</vt:lpstr>
      <vt:lpstr>1_Office テーマ</vt:lpstr>
      <vt:lpstr>PowerPoint プレゼンテーション</vt:lpstr>
      <vt:lpstr>PowerPoint プレゼンテーション</vt:lpstr>
      <vt:lpstr>特別区設置に伴うコスト</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2013-08-08T02:50:50Z</dcterms:created>
  <dcterms:modified xsi:type="dcterms:W3CDTF">2017-12-08T05:07:41Z</dcterms:modified>
</cp:coreProperties>
</file>