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2"/>
  </p:notesMasterIdLst>
  <p:sldIdLst>
    <p:sldId id="636" r:id="rId3"/>
    <p:sldId id="645" r:id="rId4"/>
    <p:sldId id="646" r:id="rId5"/>
    <p:sldId id="637" r:id="rId6"/>
    <p:sldId id="638" r:id="rId7"/>
    <p:sldId id="639" r:id="rId8"/>
    <p:sldId id="640" r:id="rId9"/>
    <p:sldId id="641" r:id="rId10"/>
    <p:sldId id="642" r:id="rId11"/>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5" autoAdjust="0"/>
    <p:restoredTop sz="94737" autoAdjust="0"/>
  </p:normalViewPr>
  <p:slideViewPr>
    <p:cSldViewPr>
      <p:cViewPr varScale="1">
        <p:scale>
          <a:sx n="68" d="100"/>
          <a:sy n="68" d="100"/>
        </p:scale>
        <p:origin x="-1254"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2017/9/26</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1158163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673060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292869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p14="http://schemas.microsoft.com/office/powerpoint/2010/main" val="2060183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lang="ja-JP" altLang="en-US" smtClean="0">
                <a:solidFill>
                  <a:prstClr val="black"/>
                </a:solidFill>
              </a:rPr>
              <a:pPr/>
              <a:t>9</a:t>
            </a:fld>
            <a:endParaRPr lang="ja-JP" altLang="en-US">
              <a:solidFill>
                <a:prstClr val="black"/>
              </a:solidFill>
            </a:endParaRPr>
          </a:p>
        </p:txBody>
      </p:sp>
    </p:spTree>
    <p:extLst>
      <p:ext uri="{BB962C8B-B14F-4D97-AF65-F5344CB8AC3E}">
        <p14:creationId xmlns:p14="http://schemas.microsoft.com/office/powerpoint/2010/main" val="357472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5"/>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5"/>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28112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30613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85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57369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200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70018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2944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344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0985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1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2299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2017/9/26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2017/9/26</a:t>
            </a:fld>
            <a:endParaRPr kumimoji="1" lang="ja-JP" altLang="en-US"/>
          </a:p>
        </p:txBody>
      </p:sp>
      <p:sp>
        <p:nvSpPr>
          <p:cNvPr id="5" name="フッター プレースホルダ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lang="ja-JP" altLang="en-US" smtClean="0">
                <a:solidFill>
                  <a:prstClr val="black">
                    <a:tint val="75000"/>
                  </a:prstClr>
                </a:solidFill>
              </a:rPr>
              <a:pPr/>
              <a:t>2017/9/26</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7247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1772817"/>
            <a:ext cx="9906000" cy="245127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rPr>
              <a:t>　　　　　　</a:t>
            </a:r>
            <a:r>
              <a:rPr lang="ja-JP" altLang="en-US" sz="4000" dirty="0" smtClean="0">
                <a:solidFill>
                  <a:srgbClr val="FF0000"/>
                </a:solidFill>
              </a:rPr>
              <a:t>　　　　　</a:t>
            </a:r>
            <a:r>
              <a:rPr lang="ja-JP" altLang="en-US" sz="4000" dirty="0" smtClean="0">
                <a:solidFill>
                  <a:prstClr val="black"/>
                </a:solidFill>
              </a:rPr>
              <a:t>　　　　　　　</a:t>
            </a:r>
            <a:endParaRPr lang="en-US" altLang="ja-JP" sz="3600" dirty="0" smtClean="0">
              <a:solidFill>
                <a:prstClr val="black"/>
              </a:solidFill>
            </a:endParaRPr>
          </a:p>
          <a:p>
            <a:pPr>
              <a:defRPr/>
            </a:pPr>
            <a:r>
              <a:rPr lang="ja-JP" altLang="en-US" sz="3600" dirty="0" smtClean="0">
                <a:solidFill>
                  <a:prstClr val="black"/>
                </a:solidFill>
              </a:rPr>
              <a:t>７　地域自治区・地域協議会</a:t>
            </a:r>
            <a:endParaRPr lang="ja-JP" altLang="en-US" sz="2600" dirty="0">
              <a:solidFill>
                <a:prstClr val="black"/>
              </a:solidFill>
              <a:latin typeface="ＭＳ Ｐゴシック"/>
            </a:endParaRPr>
          </a:p>
        </p:txBody>
      </p:sp>
    </p:spTree>
    <p:extLst>
      <p:ext uri="{BB962C8B-B14F-4D97-AF65-F5344CB8AC3E}">
        <p14:creationId xmlns:p14="http://schemas.microsoft.com/office/powerpoint/2010/main" val="2640270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93990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1914903"/>
            <a:ext cx="8394400" cy="230618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基本的な考え方</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地域自治</a:t>
            </a:r>
            <a:r>
              <a:rPr lang="ja-JP" altLang="en-US" sz="2000" dirty="0" smtClean="0">
                <a:solidFill>
                  <a:prstClr val="black"/>
                </a:solidFill>
                <a:latin typeface="Meiryo UI" pitchFamily="50" charset="-128"/>
                <a:ea typeface="Meiryo UI" pitchFamily="50" charset="-128"/>
                <a:cs typeface="Meiryo UI" pitchFamily="50" charset="-128"/>
              </a:rPr>
              <a:t>区事務所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地域協議会</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2648744" y="3367921"/>
            <a:ext cx="644182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3152800" y="2170559"/>
            <a:ext cx="59472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512840" y="2767932"/>
            <a:ext cx="558725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・・・・・・・・・・・・・・・・・・・・・・・・・・・・・・・・・・・地域</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6499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272480" y="1124744"/>
            <a:ext cx="9361040" cy="122413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800100" lvl="1" indent="-800100"/>
            <a:r>
              <a:rPr lang="ja-JP" altLang="en-US" sz="1600" dirty="0" smtClean="0">
                <a:solidFill>
                  <a:prstClr val="black"/>
                </a:solidFill>
                <a:latin typeface="Meiryo UI" pitchFamily="50" charset="-128"/>
                <a:ea typeface="Meiryo UI" pitchFamily="50" charset="-128"/>
                <a:cs typeface="Meiryo UI" pitchFamily="50" charset="-128"/>
              </a:rPr>
              <a:t>　　現在の大阪市では、</a:t>
            </a:r>
            <a:endParaRPr lang="en-US" altLang="ja-JP" sz="8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4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区役所において、窓口サービスを実施</a:t>
            </a:r>
            <a:endParaRPr lang="en-US" altLang="ja-JP" sz="1600" dirty="0" smtClean="0">
              <a:solidFill>
                <a:prstClr val="black"/>
              </a:solidFill>
              <a:latin typeface="Meiryo UI" pitchFamily="50" charset="-128"/>
              <a:ea typeface="Meiryo UI" pitchFamily="50" charset="-128"/>
              <a:cs typeface="Meiryo UI" pitchFamily="50" charset="-128"/>
            </a:endParaRPr>
          </a:p>
          <a:p>
            <a:endParaRPr lang="en-US" altLang="ja-JP" sz="600" dirty="0" smtClean="0">
              <a:solidFill>
                <a:prstClr val="black"/>
              </a:solidFill>
              <a:latin typeface="Meiryo UI" pitchFamily="50" charset="-128"/>
              <a:ea typeface="Meiryo UI" pitchFamily="50" charset="-128"/>
              <a:cs typeface="Meiryo UI" pitchFamily="50" charset="-128"/>
            </a:endParaRPr>
          </a:p>
          <a:p>
            <a:r>
              <a:rPr lang="ja-JP" altLang="en-US" sz="1600" dirty="0" smtClean="0">
                <a:solidFill>
                  <a:prstClr val="black"/>
                </a:solidFill>
                <a:latin typeface="Meiryo UI" pitchFamily="50" charset="-128"/>
                <a:ea typeface="Meiryo UI" pitchFamily="50" charset="-128"/>
                <a:cs typeface="Meiryo UI" pitchFamily="50" charset="-128"/>
              </a:rPr>
              <a:t> 　　　◆住民意見を区政に反映するため、</a:t>
            </a:r>
            <a:r>
              <a:rPr lang="en-US" altLang="ja-JP" sz="1600" dirty="0" smtClean="0">
                <a:solidFill>
                  <a:prstClr val="black"/>
                </a:solidFill>
                <a:latin typeface="Meiryo UI" pitchFamily="50" charset="-128"/>
                <a:ea typeface="Meiryo UI" pitchFamily="50" charset="-128"/>
                <a:cs typeface="Meiryo UI" pitchFamily="50" charset="-128"/>
              </a:rPr>
              <a:t>24</a:t>
            </a:r>
            <a:r>
              <a:rPr lang="ja-JP" altLang="en-US" sz="1600" dirty="0" smtClean="0">
                <a:solidFill>
                  <a:prstClr val="black"/>
                </a:solidFill>
                <a:latin typeface="Meiryo UI" pitchFamily="50" charset="-128"/>
                <a:ea typeface="Meiryo UI" pitchFamily="50" charset="-128"/>
                <a:cs typeface="Meiryo UI" pitchFamily="50" charset="-128"/>
              </a:rPr>
              <a:t>区において区政会議を設置</a:t>
            </a:r>
          </a:p>
        </p:txBody>
      </p:sp>
      <p:sp>
        <p:nvSpPr>
          <p:cNvPr id="20" name="下矢印 19"/>
          <p:cNvSpPr/>
          <p:nvPr/>
        </p:nvSpPr>
        <p:spPr>
          <a:xfrm>
            <a:off x="1754645" y="2492896"/>
            <a:ext cx="6162685"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272480" y="2924944"/>
            <a:ext cx="9361040" cy="194421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市民には、</a:t>
            </a:r>
            <a:r>
              <a:rPr lang="ja-JP" altLang="en-US" sz="1600" dirty="0" smtClean="0">
                <a:solidFill>
                  <a:prstClr val="black"/>
                </a:solidFill>
                <a:latin typeface="Meiryo UI" pitchFamily="50" charset="-128"/>
                <a:ea typeface="Meiryo UI" pitchFamily="50" charset="-128"/>
                <a:cs typeface="Meiryo UI" pitchFamily="50" charset="-128"/>
              </a:rPr>
              <a:t>大阪市が廃止され、</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区がなくなることから、</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「育んできた今の地域コミュニティが壊れるのでは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en-US" altLang="ja-JP" sz="1600" dirty="0" smtClean="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 「地域の声が届かなく</a:t>
            </a:r>
            <a:r>
              <a:rPr lang="ja-JP" altLang="en-US" sz="1600" dirty="0">
                <a:solidFill>
                  <a:prstClr val="black"/>
                </a:solidFill>
                <a:latin typeface="メイリオ" panose="020B0604030504040204" pitchFamily="50" charset="-128"/>
                <a:ea typeface="メイリオ" panose="020B0604030504040204" pitchFamily="50" charset="-128"/>
              </a:rPr>
              <a:t>なる</a:t>
            </a:r>
            <a:r>
              <a:rPr lang="ja-JP" altLang="en-US" sz="1600" dirty="0" smtClean="0">
                <a:solidFill>
                  <a:prstClr val="black"/>
                </a:solidFill>
                <a:latin typeface="メイリオ" panose="020B0604030504040204" pitchFamily="50" charset="-128"/>
                <a:ea typeface="メイリオ" panose="020B0604030504040204" pitchFamily="50" charset="-128"/>
              </a:rPr>
              <a:t>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 「区役所の窓口が、今より遠くなるのでは</a:t>
            </a:r>
            <a:r>
              <a:rPr lang="en-US" altLang="ja-JP" sz="1600" dirty="0" smtClean="0">
                <a:solidFill>
                  <a:prstClr val="black"/>
                </a:solidFill>
                <a:latin typeface="メイリオ" panose="020B0604030504040204" pitchFamily="50" charset="-128"/>
                <a:ea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rPr>
              <a:t>」</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500" dirty="0" smtClean="0">
                <a:solidFill>
                  <a:prstClr val="black"/>
                </a:solidFill>
                <a:latin typeface="メイリオ" panose="020B0604030504040204" pitchFamily="50" charset="-128"/>
                <a:ea typeface="メイリオ" panose="020B0604030504040204" pitchFamily="50" charset="-128"/>
              </a:rPr>
              <a:t> 　　</a:t>
            </a:r>
            <a:endParaRPr lang="en-US" altLang="ja-JP" sz="500" dirty="0" smtClean="0">
              <a:solidFill>
                <a:prstClr val="black"/>
              </a:solidFill>
              <a:latin typeface="メイリオ" panose="020B0604030504040204" pitchFamily="50" charset="-128"/>
              <a:ea typeface="メイリオ" panose="020B0604030504040204" pitchFamily="50" charset="-128"/>
            </a:endParaRPr>
          </a:p>
          <a:p>
            <a:pPr marL="800100" lvl="1" indent="-800100"/>
            <a:r>
              <a:rPr lang="ja-JP" altLang="en-US" sz="1600" dirty="0" smtClean="0">
                <a:solidFill>
                  <a:prstClr val="black"/>
                </a:solidFill>
                <a:latin typeface="メイリオ" panose="020B0604030504040204" pitchFamily="50" charset="-128"/>
                <a:ea typeface="メイリオ" panose="020B0604030504040204" pitchFamily="50" charset="-128"/>
              </a:rPr>
              <a:t>　　などの不安感がある</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marL="800100" lvl="1" indent="-800100"/>
            <a:endParaRPr lang="en-US" altLang="ja-JP" sz="600" dirty="0">
              <a:solidFill>
                <a:prstClr val="black"/>
              </a:solidFill>
              <a:latin typeface="メイリオ" panose="020B0604030504040204" pitchFamily="50" charset="-128"/>
              <a:ea typeface="メイリオ" panose="020B0604030504040204" pitchFamily="50" charset="-128"/>
            </a:endParaRPr>
          </a:p>
        </p:txBody>
      </p:sp>
      <p:sp>
        <p:nvSpPr>
          <p:cNvPr id="23" name="正方形/長方形 22"/>
          <p:cNvSpPr/>
          <p:nvPr/>
        </p:nvSpPr>
        <p:spPr>
          <a:xfrm>
            <a:off x="272480" y="5517233"/>
            <a:ext cx="9361040" cy="929365"/>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9050" cmpd="sng">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sz="1600" dirty="0" smtClean="0">
                <a:solidFill>
                  <a:prstClr val="black"/>
                </a:solidFill>
                <a:latin typeface="メイリオ" panose="020B0604030504040204" pitchFamily="50" charset="-128"/>
                <a:ea typeface="メイリオ" panose="020B0604030504040204" pitchFamily="50" charset="-128"/>
              </a:rPr>
              <a:t> 　 特別区の設置に際して、現在の</a:t>
            </a:r>
            <a:r>
              <a:rPr lang="en-US" altLang="ja-JP" sz="1600" dirty="0" smtClean="0">
                <a:solidFill>
                  <a:prstClr val="black"/>
                </a:solidFill>
                <a:latin typeface="メイリオ" panose="020B0604030504040204" pitchFamily="50" charset="-128"/>
                <a:ea typeface="メイリオ" panose="020B0604030504040204" pitchFamily="50" charset="-128"/>
              </a:rPr>
              <a:t>24</a:t>
            </a:r>
            <a:r>
              <a:rPr lang="ja-JP" altLang="en-US" sz="1600" dirty="0" smtClean="0">
                <a:solidFill>
                  <a:prstClr val="black"/>
                </a:solidFill>
                <a:latin typeface="メイリオ" panose="020B0604030504040204" pitchFamily="50" charset="-128"/>
                <a:ea typeface="メイリオ" panose="020B0604030504040204" pitchFamily="50" charset="-128"/>
              </a:rPr>
              <a:t>区でのコミュニティ、窓口サービスに配慮した</a:t>
            </a:r>
            <a:endParaRPr lang="en-US" altLang="ja-JP" sz="1600" dirty="0" smtClean="0">
              <a:solidFill>
                <a:prstClr val="black"/>
              </a:solidFill>
              <a:latin typeface="メイリオ" panose="020B0604030504040204" pitchFamily="50" charset="-128"/>
              <a:ea typeface="メイリオ" panose="020B0604030504040204" pitchFamily="50" charset="-128"/>
            </a:endParaRPr>
          </a:p>
          <a:p>
            <a:pPr>
              <a:lnSpc>
                <a:spcPts val="2300"/>
              </a:lnSpc>
            </a:pPr>
            <a:r>
              <a:rPr lang="ja-JP" altLang="en-US" sz="1600" dirty="0">
                <a:solidFill>
                  <a:prstClr val="black"/>
                </a:solidFill>
                <a:latin typeface="メイリオ" panose="020B0604030504040204" pitchFamily="50" charset="-128"/>
                <a:ea typeface="メイリオ" panose="020B0604030504040204" pitchFamily="50" charset="-128"/>
              </a:rPr>
              <a:t>　 </a:t>
            </a:r>
            <a:r>
              <a:rPr lang="ja-JP" altLang="en-US" sz="1600" dirty="0" smtClean="0">
                <a:solidFill>
                  <a:prstClr val="black"/>
                </a:solidFill>
                <a:latin typeface="メイリオ" panose="020B0604030504040204" pitchFamily="50" charset="-128"/>
                <a:ea typeface="メイリオ" panose="020B0604030504040204" pitchFamily="50" charset="-128"/>
              </a:rPr>
              <a:t> 仕組みとして、地域自治区を設置</a:t>
            </a:r>
            <a:endParaRPr lang="en-US" altLang="ja-JP" sz="1600" dirty="0" smtClean="0">
              <a:solidFill>
                <a:prstClr val="black"/>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5552" y="578273"/>
            <a:ext cx="8672694"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（１）現在の</a:t>
            </a:r>
            <a:r>
              <a:rPr lang="en-US" altLang="ja-JP"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区のコミュニティに配慮した仕組みの構築</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下矢印 23"/>
          <p:cNvSpPr/>
          <p:nvPr/>
        </p:nvSpPr>
        <p:spPr>
          <a:xfrm>
            <a:off x="1832654" y="5013176"/>
            <a:ext cx="6006667" cy="288032"/>
          </a:xfrm>
          <a:prstGeom prst="downArrow">
            <a:avLst>
              <a:gd name="adj1" fmla="val 50000"/>
              <a:gd name="adj2" fmla="val 10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3782870" y="2420888"/>
            <a:ext cx="3120347" cy="338554"/>
          </a:xfrm>
          <a:prstGeom prst="rect">
            <a:avLst/>
          </a:prstGeom>
          <a:noFill/>
        </p:spPr>
        <p:txBody>
          <a:bodyPr wrap="square" rtlCol="0">
            <a:spAutoFit/>
          </a:bodyPr>
          <a:lstStyle/>
          <a:p>
            <a:r>
              <a:rPr kumimoji="1" lang="ja-JP" altLang="en-US" sz="1600" dirty="0" smtClean="0">
                <a:latin typeface="Meiryo UI" pitchFamily="50" charset="-128"/>
                <a:ea typeface="Meiryo UI" pitchFamily="50" charset="-128"/>
                <a:cs typeface="Meiryo UI" pitchFamily="50" charset="-128"/>
              </a:rPr>
              <a:t>特別区の設置により</a:t>
            </a:r>
            <a:r>
              <a:rPr lang="ja-JP" altLang="en-US" sz="1600" dirty="0" smtClean="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p:txBody>
      </p:sp>
      <p:sp>
        <p:nvSpPr>
          <p:cNvPr id="12"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8137042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0" y="620689"/>
            <a:ext cx="3471000" cy="457965"/>
          </a:xfrm>
          <a:prstGeom prst="roundRect">
            <a:avLst>
              <a:gd name="adj" fmla="val 680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900" b="1" dirty="0" smtClean="0">
                <a:solidFill>
                  <a:schemeClr val="tx1"/>
                </a:solidFill>
                <a:latin typeface="Meiryo UI" pitchFamily="50" charset="-128"/>
                <a:ea typeface="Meiryo UI" pitchFamily="50" charset="-128"/>
                <a:cs typeface="Meiryo UI" pitchFamily="50" charset="-128"/>
              </a:rPr>
              <a:t>（２）地域自治区の設置</a:t>
            </a:r>
            <a:endParaRPr lang="ja-JP" altLang="en-US" sz="1900" b="1"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2859218" y="719134"/>
            <a:ext cx="3198355" cy="276999"/>
          </a:xfrm>
          <a:prstGeom prst="rect">
            <a:avLst/>
          </a:prstGeom>
          <a:noFill/>
        </p:spPr>
        <p:txBody>
          <a:bodyPr wrap="square" rtlCol="0">
            <a:spAutoFit/>
          </a:bodyPr>
          <a:lstStyle/>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制度概要については地域</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６を参照</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dirty="0"/>
          </a:p>
        </p:txBody>
      </p:sp>
      <p:sp>
        <p:nvSpPr>
          <p:cNvPr id="12" name="正方形/長方形 11"/>
          <p:cNvSpPr/>
          <p:nvPr/>
        </p:nvSpPr>
        <p:spPr>
          <a:xfrm>
            <a:off x="506507" y="1340768"/>
            <a:ext cx="9014459" cy="1944216"/>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27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a:lnSpc>
                <a:spcPct val="150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住民自治の強化や住民と行政との協働の推進などを目的とした地方自治法上の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制度である「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地域自治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区」を現在の地域コミュニティの単位である</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区単位で設置</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sz="17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06507" y="4581129"/>
            <a:ext cx="9006204" cy="1648119"/>
          </a:xfrm>
          <a:prstGeom prst="roundRect">
            <a:avLst>
              <a:gd name="adj" fmla="val 8560"/>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16200000" scaled="1"/>
            <a:tileRect/>
          </a:gradFill>
          <a:ln w="1905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ctr" anchorCtr="0"/>
          <a:lstStyle/>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自治区の事務所を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窓口サービスを継続して実施することで住民の利便性を維持</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地域協</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地域住民の多様な意見を区政に反映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右矢印 14"/>
          <p:cNvSpPr/>
          <p:nvPr/>
        </p:nvSpPr>
        <p:spPr>
          <a:xfrm rot="5400000">
            <a:off x="4628187" y="1851602"/>
            <a:ext cx="504056" cy="4378933"/>
          </a:xfrm>
          <a:prstGeom prst="rightArrow">
            <a:avLst>
              <a:gd name="adj1" fmla="val 50000"/>
              <a:gd name="adj2" fmla="val 114286"/>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17" name="大かっこ 16"/>
          <p:cNvSpPr/>
          <p:nvPr/>
        </p:nvSpPr>
        <p:spPr>
          <a:xfrm>
            <a:off x="818541" y="2492896"/>
            <a:ext cx="6942771"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名称は、○○地域自治区とする（○○には、現在の区名を残す）</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656797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424543" y="853770"/>
            <a:ext cx="9025467" cy="1711135"/>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700" dirty="0" smtClean="0">
                <a:solidFill>
                  <a:prstClr val="black"/>
                </a:solidFill>
                <a:latin typeface="Meiryo UI" pitchFamily="50" charset="-128"/>
                <a:ea typeface="Meiryo UI" pitchFamily="50" charset="-128"/>
                <a:cs typeface="Meiryo UI" pitchFamily="50" charset="-128"/>
              </a:rPr>
              <a:t>　◆ 事務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地域協議会の運営などの事務に限らず、窓口サービスを実施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現在の</a:t>
            </a:r>
            <a:r>
              <a:rPr lang="en-US" altLang="ja-JP" sz="1700" dirty="0" smtClean="0">
                <a:solidFill>
                  <a:prstClr val="black"/>
                </a:solidFill>
                <a:latin typeface="Meiryo UI" pitchFamily="50" charset="-128"/>
                <a:ea typeface="Meiryo UI" pitchFamily="50" charset="-128"/>
                <a:cs typeface="Meiryo UI" pitchFamily="50" charset="-128"/>
              </a:rPr>
              <a:t>24</a:t>
            </a:r>
            <a:r>
              <a:rPr lang="ja-JP" altLang="en-US" sz="1700" dirty="0">
                <a:solidFill>
                  <a:prstClr val="black"/>
                </a:solidFill>
                <a:latin typeface="Meiryo UI" pitchFamily="50" charset="-128"/>
                <a:ea typeface="Meiryo UI" pitchFamily="50" charset="-128"/>
                <a:cs typeface="Meiryo UI" pitchFamily="50" charset="-128"/>
              </a:rPr>
              <a:t>区</a:t>
            </a:r>
            <a:r>
              <a:rPr lang="ja-JP" altLang="en-US" sz="1700" dirty="0" smtClean="0">
                <a:solidFill>
                  <a:prstClr val="black"/>
                </a:solidFill>
                <a:latin typeface="Meiryo UI" pitchFamily="50" charset="-128"/>
                <a:ea typeface="Meiryo UI" pitchFamily="50" charset="-128"/>
                <a:cs typeface="Meiryo UI" pitchFamily="50" charset="-128"/>
              </a:rPr>
              <a:t>役所において提供する窓口サービスを継続して実施</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lnSpc>
                <a:spcPct val="150000"/>
              </a:lnSpc>
            </a:pPr>
            <a:r>
              <a:rPr lang="ja-JP" altLang="en-US" sz="1700" dirty="0" smtClean="0">
                <a:solidFill>
                  <a:prstClr val="black"/>
                </a:solidFill>
                <a:latin typeface="Meiryo UI" pitchFamily="50" charset="-128"/>
                <a:ea typeface="Meiryo UI" pitchFamily="50" charset="-128"/>
                <a:cs typeface="Meiryo UI" pitchFamily="50" charset="-128"/>
              </a:rPr>
              <a:t>　◆ 名称 </a:t>
            </a:r>
            <a:endParaRPr lang="en-US" altLang="ja-JP" sz="1700" dirty="0" smtClean="0">
              <a:solidFill>
                <a:prstClr val="black"/>
              </a:solidFill>
              <a:latin typeface="Meiryo UI" pitchFamily="50" charset="-128"/>
              <a:ea typeface="Meiryo UI" pitchFamily="50" charset="-128"/>
              <a:cs typeface="Meiryo UI" pitchFamily="50" charset="-128"/>
            </a:endParaRPr>
          </a:p>
          <a:p>
            <a:pPr marL="177800" indent="-177800"/>
            <a:r>
              <a:rPr lang="en-US" altLang="ja-JP" sz="1700" dirty="0" smtClean="0">
                <a:solidFill>
                  <a:prstClr val="black"/>
                </a:solidFill>
                <a:latin typeface="Meiryo UI" pitchFamily="50" charset="-128"/>
                <a:ea typeface="Meiryo UI" pitchFamily="50" charset="-128"/>
                <a:cs typeface="Meiryo UI" pitchFamily="50" charset="-128"/>
              </a:rPr>
              <a:t> </a:t>
            </a:r>
            <a:r>
              <a:rPr lang="ja-JP" altLang="en-US" sz="1700" dirty="0">
                <a:solidFill>
                  <a:prstClr val="black"/>
                </a:solidFill>
                <a:latin typeface="Meiryo UI" pitchFamily="50" charset="-128"/>
                <a:ea typeface="Meiryo UI" pitchFamily="50" charset="-128"/>
                <a:cs typeface="Meiryo UI" pitchFamily="50" charset="-128"/>
              </a:rPr>
              <a:t>　</a:t>
            </a:r>
            <a:r>
              <a:rPr lang="ja-JP" altLang="en-US" sz="1700" dirty="0" smtClean="0">
                <a:solidFill>
                  <a:prstClr val="black"/>
                </a:solidFill>
                <a:latin typeface="Meiryo UI" pitchFamily="50" charset="-128"/>
                <a:ea typeface="Meiryo UI" pitchFamily="50" charset="-128"/>
                <a:cs typeface="Meiryo UI" pitchFamily="50" charset="-128"/>
              </a:rPr>
              <a:t>　○ 事務所</a:t>
            </a:r>
            <a:r>
              <a:rPr lang="ja-JP" altLang="en-US" sz="1700" dirty="0">
                <a:solidFill>
                  <a:prstClr val="black"/>
                </a:solidFill>
                <a:latin typeface="Meiryo UI" pitchFamily="50" charset="-128"/>
                <a:ea typeface="Meiryo UI" pitchFamily="50" charset="-128"/>
                <a:cs typeface="Meiryo UI" pitchFamily="50" charset="-128"/>
              </a:rPr>
              <a:t>の名称は</a:t>
            </a:r>
            <a:r>
              <a:rPr lang="ja-JP" altLang="en-US" sz="1700" dirty="0" smtClean="0">
                <a:solidFill>
                  <a:prstClr val="black"/>
                </a:solidFill>
                <a:latin typeface="Meiryo UI" pitchFamily="50" charset="-128"/>
                <a:ea typeface="Meiryo UI" pitchFamily="50" charset="-128"/>
                <a:cs typeface="Meiryo UI" pitchFamily="50" charset="-128"/>
              </a:rPr>
              <a:t>、○○地域</a:t>
            </a:r>
            <a:r>
              <a:rPr lang="ja-JP" altLang="en-US" sz="1700" dirty="0">
                <a:solidFill>
                  <a:prstClr val="black"/>
                </a:solidFill>
                <a:latin typeface="Meiryo UI" pitchFamily="50" charset="-128"/>
                <a:ea typeface="Meiryo UI" pitchFamily="50" charset="-128"/>
                <a:cs typeface="Meiryo UI" pitchFamily="50" charset="-128"/>
              </a:rPr>
              <a:t>自治区事務所と</a:t>
            </a:r>
            <a:r>
              <a:rPr lang="ja-JP" altLang="en-US" sz="1700" dirty="0" smtClean="0">
                <a:solidFill>
                  <a:prstClr val="black"/>
                </a:solidFill>
                <a:latin typeface="Meiryo UI" pitchFamily="50" charset="-128"/>
                <a:ea typeface="Meiryo UI" pitchFamily="50" charset="-128"/>
                <a:cs typeface="Meiryo UI" pitchFamily="50" charset="-128"/>
              </a:rPr>
              <a:t>する      </a:t>
            </a:r>
            <a:r>
              <a:rPr lang="en-US" altLang="ja-JP" sz="1700" dirty="0" smtClean="0">
                <a:solidFill>
                  <a:prstClr val="black"/>
                </a:solidFill>
                <a:latin typeface="Meiryo UI" pitchFamily="50" charset="-128"/>
                <a:ea typeface="Meiryo UI" pitchFamily="50" charset="-128"/>
                <a:cs typeface="Meiryo UI" pitchFamily="50" charset="-128"/>
              </a:rPr>
              <a:t>※</a:t>
            </a:r>
            <a:r>
              <a:rPr lang="ja-JP" altLang="en-US" sz="1700" dirty="0" smtClean="0">
                <a:solidFill>
                  <a:prstClr val="black"/>
                </a:solidFill>
                <a:latin typeface="Meiryo UI" pitchFamily="50" charset="-128"/>
                <a:ea typeface="Meiryo UI" pitchFamily="50" charset="-128"/>
                <a:cs typeface="Meiryo UI" pitchFamily="50" charset="-128"/>
              </a:rPr>
              <a:t>○○には、現在の区名を</a:t>
            </a:r>
            <a:r>
              <a:rPr lang="ja-JP" altLang="en-US" sz="1700" dirty="0">
                <a:solidFill>
                  <a:prstClr val="black"/>
                </a:solidFill>
                <a:latin typeface="Meiryo UI" pitchFamily="50" charset="-128"/>
                <a:ea typeface="Meiryo UI" pitchFamily="50" charset="-128"/>
                <a:cs typeface="Meiryo UI" pitchFamily="50" charset="-128"/>
              </a:rPr>
              <a:t>残す</a:t>
            </a:r>
            <a:endParaRPr lang="en-US" altLang="ja-JP" sz="1700" dirty="0">
              <a:solidFill>
                <a:prstClr val="black"/>
              </a:solidFill>
              <a:latin typeface="Meiryo UI" pitchFamily="50" charset="-128"/>
              <a:ea typeface="Meiryo UI" pitchFamily="50" charset="-128"/>
              <a:cs typeface="Meiryo UI" pitchFamily="50" charset="-128"/>
            </a:endParaRPr>
          </a:p>
        </p:txBody>
      </p:sp>
      <p:sp>
        <p:nvSpPr>
          <p:cNvPr id="179" name="正方形/長方形 178"/>
          <p:cNvSpPr/>
          <p:nvPr/>
        </p:nvSpPr>
        <p:spPr>
          <a:xfrm>
            <a:off x="1052567" y="5073861"/>
            <a:ext cx="1052567"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0" y="454822"/>
            <a:ext cx="5694633" cy="384721"/>
          </a:xfrm>
          <a:prstGeom prst="rect">
            <a:avLst/>
          </a:prstGeom>
          <a:noFill/>
        </p:spPr>
        <p:txBody>
          <a:bodyPr wrap="square" rtlCol="0">
            <a:spAutoFit/>
          </a:bodyPr>
          <a:lstStyle/>
          <a:p>
            <a:r>
              <a:rPr lang="ja-JP" altLang="en-US" sz="1900" b="1" dirty="0" smtClean="0">
                <a:latin typeface="Meiryo UI" panose="020B0604030504040204" pitchFamily="50" charset="-128"/>
                <a:ea typeface="Meiryo UI" panose="020B0604030504040204" pitchFamily="50" charset="-128"/>
              </a:rPr>
              <a:t>（１）  地域自治区の事務所の概要</a:t>
            </a:r>
            <a:endParaRPr kumimoji="1" lang="ja-JP" altLang="en-US" sz="1900"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0" y="2564904"/>
            <a:ext cx="1326147" cy="338554"/>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428498" y="2852936"/>
            <a:ext cx="132614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現在</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5" name="正方形/長方形 64"/>
          <p:cNvSpPr/>
          <p:nvPr/>
        </p:nvSpPr>
        <p:spPr>
          <a:xfrm>
            <a:off x="4406940" y="2852936"/>
            <a:ext cx="3432381" cy="3669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700" dirty="0" smtClean="0">
                <a:solidFill>
                  <a:schemeClr val="tx1"/>
                </a:solidFill>
                <a:latin typeface="Meiryo UI" pitchFamily="50" charset="-128"/>
                <a:ea typeface="Meiryo UI" pitchFamily="50" charset="-128"/>
                <a:cs typeface="Meiryo UI" pitchFamily="50" charset="-128"/>
              </a:rPr>
              <a:t>【</a:t>
            </a:r>
            <a:r>
              <a:rPr lang="ja-JP" altLang="en-US" sz="1700" dirty="0" smtClean="0">
                <a:solidFill>
                  <a:schemeClr val="tx1"/>
                </a:solidFill>
                <a:latin typeface="Meiryo UI" pitchFamily="50" charset="-128"/>
                <a:ea typeface="Meiryo UI" pitchFamily="50" charset="-128"/>
                <a:cs typeface="Meiryo UI" pitchFamily="50" charset="-128"/>
              </a:rPr>
              <a:t>特別区・地域自治区設置後</a:t>
            </a:r>
            <a:r>
              <a:rPr lang="en-US" altLang="ja-JP" sz="1700" dirty="0" smtClean="0">
                <a:solidFill>
                  <a:schemeClr val="tx1"/>
                </a:solidFill>
                <a:latin typeface="Meiryo UI" pitchFamily="50" charset="-128"/>
                <a:ea typeface="Meiryo UI" pitchFamily="50" charset="-128"/>
                <a:cs typeface="Meiryo UI" pitchFamily="50" charset="-128"/>
              </a:rPr>
              <a:t>】</a:t>
            </a:r>
            <a:endParaRPr kumimoji="1" lang="ja-JP" altLang="en-US" sz="1700" dirty="0">
              <a:solidFill>
                <a:schemeClr val="tx1"/>
              </a:solidFill>
              <a:latin typeface="Meiryo UI" pitchFamily="50" charset="-128"/>
              <a:ea typeface="Meiryo UI" pitchFamily="50" charset="-128"/>
              <a:cs typeface="Meiryo UI" pitchFamily="50" charset="-128"/>
            </a:endParaRPr>
          </a:p>
        </p:txBody>
      </p:sp>
      <p:sp>
        <p:nvSpPr>
          <p:cNvPr id="69" name="右矢印 68"/>
          <p:cNvSpPr/>
          <p:nvPr/>
        </p:nvSpPr>
        <p:spPr>
          <a:xfrm>
            <a:off x="2222697" y="4293096"/>
            <a:ext cx="390043" cy="151216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5904315" y="4907996"/>
            <a:ext cx="624069" cy="369332"/>
          </a:xfrm>
          <a:prstGeom prst="rect">
            <a:avLst/>
          </a:prstGeom>
          <a:noFill/>
        </p:spPr>
        <p:txBody>
          <a:bodyPr wrap="square" rtlCol="0">
            <a:spAutoFit/>
          </a:bodyPr>
          <a:lstStyle/>
          <a:p>
            <a:r>
              <a:rPr kumimoji="1" lang="ja-JP" altLang="en-US" b="1" dirty="0" smtClean="0"/>
              <a:t>・・・</a:t>
            </a:r>
            <a:endParaRPr kumimoji="1" lang="ja-JP" altLang="en-US" b="1" dirty="0"/>
          </a:p>
        </p:txBody>
      </p:sp>
      <p:grpSp>
        <p:nvGrpSpPr>
          <p:cNvPr id="85" name="グループ化 84"/>
          <p:cNvGrpSpPr/>
          <p:nvPr/>
        </p:nvGrpSpPr>
        <p:grpSpPr>
          <a:xfrm>
            <a:off x="55456" y="3429000"/>
            <a:ext cx="2167241" cy="3240360"/>
            <a:chOff x="51190" y="2945831"/>
            <a:chExt cx="2000530" cy="3723529"/>
          </a:xfrm>
        </p:grpSpPr>
        <p:grpSp>
          <p:nvGrpSpPr>
            <p:cNvPr id="84" name="グループ化 83"/>
            <p:cNvGrpSpPr/>
            <p:nvPr/>
          </p:nvGrpSpPr>
          <p:grpSpPr>
            <a:xfrm>
              <a:off x="51190" y="2945831"/>
              <a:ext cx="2000530" cy="3723529"/>
              <a:chOff x="51190" y="2945831"/>
              <a:chExt cx="2000530" cy="3723529"/>
            </a:xfrm>
          </p:grpSpPr>
          <p:sp>
            <p:nvSpPr>
              <p:cNvPr id="62" name="角丸四角形 61"/>
              <p:cNvSpPr/>
              <p:nvPr/>
            </p:nvSpPr>
            <p:spPr>
              <a:xfrm>
                <a:off x="179512" y="2945831"/>
                <a:ext cx="1728192" cy="3723529"/>
              </a:xfrm>
              <a:prstGeom prst="roundRect">
                <a:avLst/>
              </a:prstGeom>
              <a:solidFill>
                <a:schemeClr val="accent5">
                  <a:lumMod val="20000"/>
                  <a:lumOff val="80000"/>
                </a:schemeClr>
              </a:solidFill>
              <a:ln w="28575">
                <a:solidFill>
                  <a:schemeClr val="tx1">
                    <a:alpha val="99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51520" y="3417676"/>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3" name="テキスト ボックス 72"/>
              <p:cNvSpPr txBox="1"/>
              <p:nvPr/>
            </p:nvSpPr>
            <p:spPr>
              <a:xfrm>
                <a:off x="849180" y="4384726"/>
                <a:ext cx="426152" cy="648073"/>
              </a:xfrm>
              <a:prstGeom prst="rect">
                <a:avLst/>
              </a:prstGeom>
              <a:noFill/>
            </p:spPr>
            <p:txBody>
              <a:bodyPr vert="eaVert" wrap="square" rtlCol="0">
                <a:spAutoFit/>
              </a:bodyPr>
              <a:lstStyle/>
              <a:p>
                <a:r>
                  <a:rPr kumimoji="1" lang="ja-JP" altLang="en-US" b="1" dirty="0" smtClean="0"/>
                  <a:t>・・・</a:t>
                </a:r>
                <a:endParaRPr kumimoji="1" lang="ja-JP" altLang="en-US" b="1" dirty="0"/>
              </a:p>
            </p:txBody>
          </p:sp>
          <p:sp>
            <p:nvSpPr>
              <p:cNvPr id="102" name="正方形/長方形 101"/>
              <p:cNvSpPr/>
              <p:nvPr/>
            </p:nvSpPr>
            <p:spPr>
              <a:xfrm>
                <a:off x="1115616" y="5361892"/>
                <a:ext cx="647818" cy="38324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03" name="正方形/長方形 102"/>
              <p:cNvSpPr/>
              <p:nvPr/>
            </p:nvSpPr>
            <p:spPr>
              <a:xfrm>
                <a:off x="251520" y="5361892"/>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166" name="正方形/長方形 165"/>
              <p:cNvSpPr/>
              <p:nvPr/>
            </p:nvSpPr>
            <p:spPr>
              <a:xfrm>
                <a:off x="144016" y="312964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7" name="正方形/長方形 166"/>
              <p:cNvSpPr/>
              <p:nvPr/>
            </p:nvSpPr>
            <p:spPr>
              <a:xfrm>
                <a:off x="899592" y="3140968"/>
                <a:ext cx="1152128" cy="530504"/>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8" name="直線コネクタ 167"/>
              <p:cNvCxnSpPr/>
              <p:nvPr/>
            </p:nvCxnSpPr>
            <p:spPr>
              <a:xfrm flipH="1">
                <a:off x="1043608" y="3160756"/>
                <a:ext cx="1421" cy="11210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0" name="直線コネクタ 169"/>
              <p:cNvCxnSpPr/>
              <p:nvPr/>
            </p:nvCxnSpPr>
            <p:spPr>
              <a:xfrm flipV="1">
                <a:off x="178522" y="3921732"/>
                <a:ext cx="1729182" cy="14118"/>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75" name="直線コネクタ 174"/>
              <p:cNvCxnSpPr>
                <a:endCxn id="62" idx="2"/>
              </p:cNvCxnSpPr>
              <p:nvPr/>
            </p:nvCxnSpPr>
            <p:spPr>
              <a:xfrm>
                <a:off x="1043608" y="4929844"/>
                <a:ext cx="0" cy="173951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78" name="正方形/長方形 177"/>
              <p:cNvSpPr/>
              <p:nvPr/>
            </p:nvSpPr>
            <p:spPr>
              <a:xfrm>
                <a:off x="144016" y="5073860"/>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1" name="正方形/長方形 250"/>
              <p:cNvSpPr/>
              <p:nvPr/>
            </p:nvSpPr>
            <p:spPr>
              <a:xfrm>
                <a:off x="1115616" y="3429000"/>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6" name="正方形/長方形 75"/>
              <p:cNvSpPr/>
              <p:nvPr/>
            </p:nvSpPr>
            <p:spPr>
              <a:xfrm>
                <a:off x="251520" y="6165304"/>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78" name="正方形/長方形 77"/>
              <p:cNvSpPr/>
              <p:nvPr/>
            </p:nvSpPr>
            <p:spPr>
              <a:xfrm>
                <a:off x="51190" y="5887137"/>
                <a:ext cx="1115616"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p:cNvSpPr/>
              <p:nvPr/>
            </p:nvSpPr>
            <p:spPr>
              <a:xfrm>
                <a:off x="1131247" y="6179568"/>
                <a:ext cx="676138" cy="388315"/>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lgn="ctr">
                  <a:defRPr/>
                </a:pPr>
                <a:r>
                  <a:rPr lang="ja-JP" altLang="en-US" sz="1100" b="1" dirty="0" smtClean="0">
                    <a:solidFill>
                      <a:prstClr val="black"/>
                    </a:solidFill>
                    <a:latin typeface="Meiryo UI" pitchFamily="50" charset="-128"/>
                    <a:ea typeface="Meiryo UI" pitchFamily="50" charset="-128"/>
                    <a:cs typeface="Meiryo UI" pitchFamily="50" charset="-128"/>
                  </a:rPr>
                  <a:t>○○</a:t>
                </a:r>
                <a:endParaRPr lang="en-US" altLang="ja-JP" sz="110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100" b="1" dirty="0" smtClean="0">
                    <a:solidFill>
                      <a:prstClr val="black"/>
                    </a:solidFill>
                    <a:latin typeface="Meiryo UI" pitchFamily="50" charset="-128"/>
                    <a:ea typeface="Meiryo UI" pitchFamily="50" charset="-128"/>
                    <a:cs typeface="Meiryo UI" pitchFamily="50" charset="-128"/>
                  </a:rPr>
                  <a:t>区役所</a:t>
                </a:r>
                <a:endParaRPr lang="en-US" altLang="ja-JP" sz="1100" b="1" dirty="0" smtClean="0">
                  <a:solidFill>
                    <a:prstClr val="black"/>
                  </a:solidFill>
                  <a:latin typeface="Meiryo UI" pitchFamily="50" charset="-128"/>
                  <a:ea typeface="Meiryo UI" pitchFamily="50" charset="-128"/>
                  <a:cs typeface="Meiryo UI" pitchFamily="50" charset="-128"/>
                </a:endParaRPr>
              </a:p>
            </p:txBody>
          </p:sp>
          <p:sp>
            <p:nvSpPr>
              <p:cNvPr id="80" name="正方形/長方形 79"/>
              <p:cNvSpPr/>
              <p:nvPr/>
            </p:nvSpPr>
            <p:spPr>
              <a:xfrm>
                <a:off x="971600" y="5877272"/>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a:xfrm>
                <a:off x="971600" y="5085184"/>
                <a:ext cx="971600" cy="318302"/>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77" name="直線コネクタ 176"/>
            <p:cNvCxnSpPr/>
            <p:nvPr/>
          </p:nvCxnSpPr>
          <p:spPr>
            <a:xfrm flipV="1">
              <a:off x="178522" y="5073860"/>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flipV="1">
              <a:off x="179512" y="5877272"/>
              <a:ext cx="1729182" cy="677"/>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grpSp>
        <p:nvGrpSpPr>
          <p:cNvPr id="155" name="グループ化 154"/>
          <p:cNvGrpSpPr/>
          <p:nvPr/>
        </p:nvGrpSpPr>
        <p:grpSpPr>
          <a:xfrm>
            <a:off x="2612740" y="3573016"/>
            <a:ext cx="3432381" cy="2736304"/>
            <a:chOff x="2411760" y="3573016"/>
            <a:chExt cx="3168352" cy="2736304"/>
          </a:xfrm>
        </p:grpSpPr>
        <p:grpSp>
          <p:nvGrpSpPr>
            <p:cNvPr id="125" name="グループ化 124"/>
            <p:cNvGrpSpPr/>
            <p:nvPr/>
          </p:nvGrpSpPr>
          <p:grpSpPr>
            <a:xfrm>
              <a:off x="2411760" y="3573016"/>
              <a:ext cx="3168352" cy="2736304"/>
              <a:chOff x="2396303" y="3489043"/>
              <a:chExt cx="3168352" cy="2736304"/>
            </a:xfrm>
          </p:grpSpPr>
          <p:sp>
            <p:nvSpPr>
              <p:cNvPr id="126" name="角丸四角形 125"/>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○○特別区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29" name="正方形/長方形 128"/>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33" name="正方形/長方形 13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正方形/長方形 136"/>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正方形/長方形 137"/>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直線コネクタ 139"/>
              <p:cNvCxnSpPr>
                <a:stCxn id="128" idx="2"/>
                <a:endCxn id="126"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152" name="正方形/長方形 151"/>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53" name="正方形/長方形 152"/>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154" name="正方形/長方形 153"/>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grpSp>
      <p:grpSp>
        <p:nvGrpSpPr>
          <p:cNvPr id="203" name="グループ化 202"/>
          <p:cNvGrpSpPr/>
          <p:nvPr/>
        </p:nvGrpSpPr>
        <p:grpSpPr>
          <a:xfrm>
            <a:off x="6456029" y="3579483"/>
            <a:ext cx="3432381" cy="2736304"/>
            <a:chOff x="2411760" y="3573016"/>
            <a:chExt cx="3168352" cy="2736304"/>
          </a:xfrm>
        </p:grpSpPr>
        <p:grpSp>
          <p:nvGrpSpPr>
            <p:cNvPr id="204" name="グループ化 124"/>
            <p:cNvGrpSpPr/>
            <p:nvPr/>
          </p:nvGrpSpPr>
          <p:grpSpPr>
            <a:xfrm>
              <a:off x="2411760" y="3573016"/>
              <a:ext cx="3168352" cy="2736304"/>
              <a:chOff x="2396303" y="3489043"/>
              <a:chExt cx="3168352" cy="2736304"/>
            </a:xfrm>
          </p:grpSpPr>
          <p:sp>
            <p:nvSpPr>
              <p:cNvPr id="209" name="角丸四角形 208"/>
              <p:cNvSpPr/>
              <p:nvPr/>
            </p:nvSpPr>
            <p:spPr>
              <a:xfrm>
                <a:off x="2483768" y="3705067"/>
                <a:ext cx="2936871" cy="2520280"/>
              </a:xfrm>
              <a:prstGeom prst="roundRect">
                <a:avLst/>
              </a:prstGeom>
              <a:solidFill>
                <a:schemeClr val="accent5">
                  <a:lumMod val="20000"/>
                  <a:lumOff val="80000"/>
                </a:schemeClr>
              </a:solidFill>
              <a:ln w="285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0" name="正方形/長方形 209"/>
              <p:cNvSpPr/>
              <p:nvPr/>
            </p:nvSpPr>
            <p:spPr>
              <a:xfrm>
                <a:off x="2828351" y="3489043"/>
                <a:ext cx="2222722" cy="336603"/>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△△特別区</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11" name="正方形/長方形 210"/>
              <p:cNvSpPr/>
              <p:nvPr/>
            </p:nvSpPr>
            <p:spPr>
              <a:xfrm>
                <a:off x="2396303" y="3993099"/>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2" name="正方形/長方形 211"/>
              <p:cNvSpPr/>
              <p:nvPr/>
            </p:nvSpPr>
            <p:spPr>
              <a:xfrm>
                <a:off x="2540319" y="4353139"/>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13" name="正方形/長方形 212"/>
              <p:cNvSpPr/>
              <p:nvPr/>
            </p:nvSpPr>
            <p:spPr>
              <a:xfrm>
                <a:off x="3755160" y="3987734"/>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4" name="正方形/長方形 213"/>
              <p:cNvSpPr/>
              <p:nvPr/>
            </p:nvSpPr>
            <p:spPr>
              <a:xfrm>
                <a:off x="3764455" y="5217235"/>
                <a:ext cx="1800200"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5" name="正方形/長方形 214"/>
              <p:cNvSpPr/>
              <p:nvPr/>
            </p:nvSpPr>
            <p:spPr>
              <a:xfrm>
                <a:off x="2396303" y="5217235"/>
                <a:ext cx="1584175" cy="276999"/>
              </a:xfrm>
              <a:prstGeom prst="rect">
                <a:avLst/>
              </a:prstGeom>
            </p:spPr>
            <p:txBody>
              <a:bodyPr wrap="square">
                <a:spAutoFit/>
              </a:bodyPr>
              <a:lstStyle/>
              <a:p>
                <a:pPr algn="ct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（○○地域自治区）</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6" name="直線コネクタ 215"/>
              <p:cNvCxnSpPr>
                <a:stCxn id="210" idx="2"/>
                <a:endCxn id="209" idx="2"/>
              </p:cNvCxnSpPr>
              <p:nvPr/>
            </p:nvCxnSpPr>
            <p:spPr>
              <a:xfrm>
                <a:off x="3939712" y="3825646"/>
                <a:ext cx="12492" cy="2399701"/>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a:off x="2468311" y="5001211"/>
                <a:ext cx="2952328" cy="0"/>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206" name="正方形/長方形 205"/>
            <p:cNvSpPr/>
            <p:nvPr/>
          </p:nvSpPr>
          <p:spPr>
            <a:xfrm>
              <a:off x="4067944" y="4437112"/>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07" name="正方形/長方形 206"/>
            <p:cNvSpPr/>
            <p:nvPr/>
          </p:nvSpPr>
          <p:spPr>
            <a:xfrm>
              <a:off x="2555776"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sp>
          <p:nvSpPr>
            <p:cNvPr id="208" name="正方形/長方形 207"/>
            <p:cNvSpPr/>
            <p:nvPr/>
          </p:nvSpPr>
          <p:spPr>
            <a:xfrm>
              <a:off x="4067944" y="5661248"/>
              <a:ext cx="1296144" cy="399530"/>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b="1" dirty="0" smtClean="0">
                  <a:solidFill>
                    <a:prstClr val="black"/>
                  </a:solidFill>
                  <a:latin typeface="Meiryo UI" pitchFamily="50" charset="-128"/>
                  <a:ea typeface="Meiryo UI" pitchFamily="50" charset="-128"/>
                  <a:cs typeface="Meiryo UI" pitchFamily="50" charset="-128"/>
                </a:rPr>
                <a:t>○○</a:t>
              </a:r>
              <a:endParaRPr lang="en-US" altLang="ja-JP" sz="1050" b="1" dirty="0" smtClean="0">
                <a:solidFill>
                  <a:prstClr val="black"/>
                </a:solidFill>
                <a:latin typeface="Meiryo UI" pitchFamily="50" charset="-128"/>
                <a:ea typeface="Meiryo UI" pitchFamily="50" charset="-128"/>
                <a:cs typeface="Meiryo UI" pitchFamily="50" charset="-128"/>
              </a:endParaRPr>
            </a:p>
            <a:p>
              <a:pPr algn="ctr">
                <a:defRPr/>
              </a:pPr>
              <a:r>
                <a:rPr lang="ja-JP" altLang="en-US" sz="1050" b="1" dirty="0" smtClean="0">
                  <a:solidFill>
                    <a:prstClr val="black"/>
                  </a:solidFill>
                  <a:latin typeface="Meiryo UI" pitchFamily="50" charset="-128"/>
                  <a:ea typeface="Meiryo UI" pitchFamily="50" charset="-128"/>
                  <a:cs typeface="Meiryo UI" pitchFamily="50" charset="-128"/>
                </a:rPr>
                <a:t>地域自治区事務所</a:t>
              </a:r>
              <a:endParaRPr lang="ja-JP" altLang="en-US" sz="1050" b="1" dirty="0">
                <a:solidFill>
                  <a:prstClr val="black"/>
                </a:solidFill>
                <a:latin typeface="Meiryo UI" pitchFamily="50" charset="-128"/>
                <a:ea typeface="Meiryo UI" pitchFamily="50" charset="-128"/>
                <a:cs typeface="Meiryo UI" pitchFamily="50" charset="-128"/>
              </a:endParaRPr>
            </a:p>
          </p:txBody>
        </p:sp>
      </p:grpSp>
      <p:sp>
        <p:nvSpPr>
          <p:cNvPr id="68" name="正方形/長方形 67"/>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　地域自治</a:t>
            </a:r>
            <a:r>
              <a:rPr lang="ja-JP" altLang="en-US" sz="2000" b="1" dirty="0" smtClean="0">
                <a:solidFill>
                  <a:prstClr val="black"/>
                </a:solidFill>
                <a:latin typeface="Meiryo UI" pitchFamily="50" charset="-128"/>
                <a:ea typeface="Meiryo UI" pitchFamily="50" charset="-128"/>
                <a:cs typeface="Meiryo UI" pitchFamily="50" charset="-128"/>
              </a:rPr>
              <a:t>区事務所</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0"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66" name="正方形/長方形 65"/>
          <p:cNvSpPr/>
          <p:nvPr/>
        </p:nvSpPr>
        <p:spPr>
          <a:xfrm>
            <a:off x="502360" y="3254539"/>
            <a:ext cx="1224136" cy="333788"/>
          </a:xfrm>
          <a:prstGeom prst="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smtClean="0">
                <a:solidFill>
                  <a:prstClr val="black"/>
                </a:solidFill>
                <a:latin typeface="Meiryo UI" pitchFamily="50" charset="-128"/>
                <a:ea typeface="Meiryo UI" pitchFamily="50" charset="-128"/>
                <a:cs typeface="Meiryo UI" pitchFamily="50" charset="-128"/>
              </a:rPr>
              <a:t>大阪市</a:t>
            </a:r>
            <a:endParaRPr lang="ja-JP" altLang="en-US" b="1"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520600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二等辺三角形 19"/>
          <p:cNvSpPr/>
          <p:nvPr/>
        </p:nvSpPr>
        <p:spPr>
          <a:xfrm rot="10800000">
            <a:off x="1754643" y="5486401"/>
            <a:ext cx="6396711" cy="30628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740532" y="5958828"/>
            <a:ext cx="8346927" cy="4945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818541" y="6021288"/>
            <a:ext cx="8112901" cy="400110"/>
          </a:xfrm>
          <a:prstGeom prst="rect">
            <a:avLst/>
          </a:prstGeom>
          <a:noFill/>
        </p:spPr>
        <p:txBody>
          <a:bodyPr wrap="square" rtlCol="0">
            <a:spAutoFit/>
          </a:bodyPr>
          <a:lstStyle/>
          <a:p>
            <a:pPr algn="dist"/>
            <a:r>
              <a:rPr lang="ja-JP" altLang="en-US" sz="2000" dirty="0" smtClean="0">
                <a:solidFill>
                  <a:schemeClr val="bg1"/>
                </a:solidFill>
                <a:latin typeface="Meiryo UI" pitchFamily="50" charset="-128"/>
                <a:ea typeface="Meiryo UI" pitchFamily="50" charset="-128"/>
                <a:cs typeface="Meiryo UI" pitchFamily="50" charset="-128"/>
              </a:rPr>
              <a:t>特別区長等は必要に応じ、適切な措置を講ずる</a:t>
            </a:r>
            <a:endParaRPr lang="en-US" altLang="ja-JP" sz="2000" dirty="0" smtClean="0">
              <a:solidFill>
                <a:schemeClr val="bg1"/>
              </a:solidFill>
              <a:latin typeface="Meiryo UI" pitchFamily="50" charset="-128"/>
              <a:ea typeface="Meiryo UI" pitchFamily="50" charset="-128"/>
              <a:cs typeface="Meiryo UI" pitchFamily="50" charset="-128"/>
            </a:endParaRPr>
          </a:p>
        </p:txBody>
      </p:sp>
      <p:sp>
        <p:nvSpPr>
          <p:cNvPr id="19" name="角丸四角形 18"/>
          <p:cNvSpPr/>
          <p:nvPr/>
        </p:nvSpPr>
        <p:spPr>
          <a:xfrm>
            <a:off x="472705" y="968152"/>
            <a:ext cx="9011709" cy="4397225"/>
          </a:xfrm>
          <a:prstGeom prst="roundRect">
            <a:avLst>
              <a:gd name="adj" fmla="val 3857"/>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654700" y="1698461"/>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正方形/長方形 24"/>
          <p:cNvSpPr/>
          <p:nvPr/>
        </p:nvSpPr>
        <p:spPr>
          <a:xfrm>
            <a:off x="-219536" y="1180274"/>
            <a:ext cx="10169240" cy="4003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622300"/>
            <a:r>
              <a:rPr lang="ja-JP" altLang="en-US" sz="1600" dirty="0" smtClean="0">
                <a:solidFill>
                  <a:prstClr val="black"/>
                </a:solidFill>
                <a:latin typeface="Meiryo UI" pitchFamily="50" charset="-128"/>
                <a:ea typeface="Meiryo UI" pitchFamily="50" charset="-128"/>
                <a:cs typeface="Meiryo UI" pitchFamily="50" charset="-128"/>
              </a:rPr>
              <a:t>　◆　諮問への答申・建議により</a:t>
            </a:r>
            <a:r>
              <a:rPr lang="ja-JP" altLang="ja-JP" sz="1600" dirty="0" smtClean="0">
                <a:solidFill>
                  <a:prstClr val="black"/>
                </a:solidFill>
                <a:latin typeface="Meiryo UI" pitchFamily="50" charset="-128"/>
                <a:ea typeface="Meiryo UI" pitchFamily="50" charset="-128"/>
                <a:cs typeface="Meiryo UI" pitchFamily="50" charset="-128"/>
              </a:rPr>
              <a:t>、</a:t>
            </a:r>
            <a:r>
              <a:rPr lang="ja-JP" altLang="en-US" sz="1600" dirty="0">
                <a:solidFill>
                  <a:prstClr val="black"/>
                </a:solidFill>
                <a:latin typeface="Meiryo UI" pitchFamily="50" charset="-128"/>
                <a:ea typeface="Meiryo UI" pitchFamily="50" charset="-128"/>
                <a:cs typeface="Meiryo UI" pitchFamily="50" charset="-128"/>
              </a:rPr>
              <a:t>特別</a:t>
            </a:r>
            <a:r>
              <a:rPr lang="ja-JP" altLang="en-US" sz="1600" dirty="0" smtClean="0">
                <a:solidFill>
                  <a:prstClr val="black"/>
                </a:solidFill>
                <a:latin typeface="Meiryo UI" pitchFamily="50" charset="-128"/>
                <a:ea typeface="Meiryo UI" pitchFamily="50" charset="-128"/>
                <a:cs typeface="Meiryo UI" pitchFamily="50" charset="-128"/>
              </a:rPr>
              <a:t>区長その他の特別区</a:t>
            </a:r>
            <a:r>
              <a:rPr lang="ja-JP" altLang="ja-JP" sz="1600" dirty="0" smtClean="0">
                <a:solidFill>
                  <a:prstClr val="black"/>
                </a:solidFill>
                <a:latin typeface="Meiryo UI" pitchFamily="50" charset="-128"/>
                <a:ea typeface="Meiryo UI" pitchFamily="50" charset="-128"/>
                <a:cs typeface="Meiryo UI" pitchFamily="50" charset="-128"/>
              </a:rPr>
              <a:t>の機関に意見</a:t>
            </a:r>
            <a:r>
              <a:rPr lang="ja-JP" altLang="en-US" sz="1600" dirty="0">
                <a:solidFill>
                  <a:prstClr val="black"/>
                </a:solidFill>
                <a:latin typeface="Meiryo UI" pitchFamily="50" charset="-128"/>
                <a:ea typeface="Meiryo UI" pitchFamily="50" charset="-128"/>
                <a:cs typeface="Meiryo UI" pitchFamily="50" charset="-128"/>
              </a:rPr>
              <a:t>を</a:t>
            </a:r>
            <a:r>
              <a:rPr lang="ja-JP" altLang="ja-JP" sz="1600" dirty="0" smtClean="0">
                <a:solidFill>
                  <a:prstClr val="black"/>
                </a:solidFill>
                <a:latin typeface="Meiryo UI" pitchFamily="50" charset="-128"/>
                <a:ea typeface="Meiryo UI" pitchFamily="50" charset="-128"/>
                <a:cs typeface="Meiryo UI" pitchFamily="50" charset="-128"/>
              </a:rPr>
              <a:t>述べる</a:t>
            </a:r>
            <a:endParaRPr lang="ja-JP" altLang="en-US" sz="1600" dirty="0" smtClean="0">
              <a:solidFill>
                <a:prstClr val="black"/>
              </a:solidFill>
              <a:latin typeface="Meiryo UI" pitchFamily="50" charset="-128"/>
              <a:ea typeface="Meiryo UI" pitchFamily="50" charset="-128"/>
              <a:cs typeface="Meiryo UI" pitchFamily="50" charset="-128"/>
            </a:endParaRPr>
          </a:p>
          <a:p>
            <a:pPr marL="1168400"/>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6" name="正方形/長方形 25"/>
          <p:cNvSpPr/>
          <p:nvPr/>
        </p:nvSpPr>
        <p:spPr>
          <a:xfrm>
            <a:off x="-172531" y="2909698"/>
            <a:ext cx="10110969"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87425"/>
            <a:endParaRPr lang="ja-JP"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　また、</a:t>
            </a:r>
            <a:r>
              <a:rPr lang="ja-JP" altLang="en-US" sz="1600" dirty="0">
                <a:solidFill>
                  <a:prstClr val="black"/>
                </a:solidFill>
                <a:latin typeface="Meiryo UI" pitchFamily="50" charset="-128"/>
                <a:ea typeface="Meiryo UI" pitchFamily="50" charset="-128"/>
                <a:cs typeface="Meiryo UI" pitchFamily="50" charset="-128"/>
              </a:rPr>
              <a:t>特別区</a:t>
            </a:r>
            <a:r>
              <a:rPr lang="ja-JP" altLang="ja-JP" sz="1600" dirty="0" smtClean="0">
                <a:solidFill>
                  <a:prstClr val="black"/>
                </a:solidFill>
                <a:latin typeface="Meiryo UI" pitchFamily="50" charset="-128"/>
                <a:ea typeface="Meiryo UI" pitchFamily="50" charset="-128"/>
                <a:cs typeface="Meiryo UI" pitchFamily="50" charset="-128"/>
              </a:rPr>
              <a:t>長は、条例で定める重要事項で地域自治区の区域に係るものを決定・変更</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r>
              <a:rPr lang="ja-JP" altLang="en-US" sz="1600" dirty="0" smtClean="0">
                <a:solidFill>
                  <a:prstClr val="black"/>
                </a:solidFill>
                <a:latin typeface="Meiryo UI" pitchFamily="50" charset="-128"/>
                <a:ea typeface="Meiryo UI" pitchFamily="50" charset="-128"/>
                <a:cs typeface="Meiryo UI" pitchFamily="50" charset="-128"/>
              </a:rPr>
              <a:t>　 　  </a:t>
            </a:r>
            <a:r>
              <a:rPr lang="ja-JP" altLang="ja-JP" sz="1600" dirty="0" smtClean="0">
                <a:solidFill>
                  <a:prstClr val="black"/>
                </a:solidFill>
                <a:latin typeface="Meiryo UI" pitchFamily="50" charset="-128"/>
                <a:ea typeface="Meiryo UI" pitchFamily="50" charset="-128"/>
                <a:cs typeface="Meiryo UI" pitchFamily="50" charset="-128"/>
              </a:rPr>
              <a:t>する場合は、あらかじめ、地域協議会の意見を</a:t>
            </a:r>
            <a:r>
              <a:rPr lang="ja-JP" altLang="en-US" sz="1600" dirty="0" smtClean="0">
                <a:solidFill>
                  <a:prstClr val="black"/>
                </a:solidFill>
                <a:latin typeface="Meiryo UI" pitchFamily="50" charset="-128"/>
                <a:ea typeface="Meiryo UI" pitchFamily="50" charset="-128"/>
                <a:cs typeface="Meiryo UI" pitchFamily="50" charset="-128"/>
              </a:rPr>
              <a:t>聴</a:t>
            </a:r>
            <a:r>
              <a:rPr lang="ja-JP" altLang="ja-JP" sz="1600" dirty="0" smtClean="0">
                <a:solidFill>
                  <a:prstClr val="black"/>
                </a:solidFill>
                <a:latin typeface="Meiryo UI" pitchFamily="50" charset="-128"/>
                <a:ea typeface="Meiryo UI" pitchFamily="50" charset="-128"/>
                <a:cs typeface="Meiryo UI" pitchFamily="50" charset="-128"/>
              </a:rPr>
              <a:t>かなければならない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622300">
              <a:buFont typeface="Wingdings" pitchFamily="2" charset="2"/>
              <a:buChar char="Ø"/>
            </a:pPr>
            <a:endParaRPr lang="en-US" altLang="ja-JP" sz="1600" dirty="0" smtClean="0">
              <a:solidFill>
                <a:prstClr val="black"/>
              </a:solidFill>
              <a:latin typeface="Meiryo UI" pitchFamily="50" charset="-128"/>
              <a:ea typeface="Meiryo UI" pitchFamily="50" charset="-128"/>
              <a:cs typeface="Meiryo UI" pitchFamily="50" charset="-128"/>
            </a:endParaRPr>
          </a:p>
        </p:txBody>
      </p:sp>
      <p:sp>
        <p:nvSpPr>
          <p:cNvPr id="27" name="テキスト ボックス 26"/>
          <p:cNvSpPr txBox="1"/>
          <p:nvPr/>
        </p:nvSpPr>
        <p:spPr>
          <a:xfrm>
            <a:off x="1006997" y="3629778"/>
            <a:ext cx="7915994" cy="1015663"/>
          </a:xfrm>
          <a:prstGeom prst="rect">
            <a:avLst/>
          </a:prstGeom>
          <a:solidFill>
            <a:schemeClr val="bg1"/>
          </a:solidFill>
          <a:ln w="28575">
            <a:solidFill>
              <a:schemeClr val="accent6">
                <a:lumMod val="75000"/>
              </a:schemeClr>
            </a:solidFill>
            <a:prstDash val="sysDash"/>
          </a:ln>
        </p:spPr>
        <p:txBody>
          <a:bodyPr wrap="square" rtlCol="0">
            <a:spAutoFit/>
          </a:bodyPr>
          <a:lstStyle/>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重要事項としては、以下のようなものが想定される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特別区が策定する基本的な構想、基本計画等のうちその区域に係る事項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区域内の公の施設の設置・廃止及びその管理に関する基本的事項</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983238" y="1598874"/>
            <a:ext cx="7907417" cy="1175992"/>
          </a:xfrm>
          <a:prstGeom prst="rect">
            <a:avLst/>
          </a:prstGeom>
          <a:solidFill>
            <a:schemeClr val="bg1"/>
          </a:solidFill>
          <a:ln w="25400">
            <a:solidFill>
              <a:schemeClr val="accent6">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a:t>
            </a:r>
            <a:r>
              <a:rPr lang="ja-JP" altLang="ja-JP" sz="1400" dirty="0" smtClean="0">
                <a:solidFill>
                  <a:prstClr val="black"/>
                </a:solidFill>
                <a:latin typeface="Meiryo UI" pitchFamily="50" charset="-128"/>
                <a:ea typeface="Meiryo UI" pitchFamily="50" charset="-128"/>
                <a:cs typeface="Meiryo UI" pitchFamily="50" charset="-128"/>
              </a:rPr>
              <a:t>地域</a:t>
            </a:r>
            <a:r>
              <a:rPr lang="ja-JP" altLang="ja-JP" sz="1400" dirty="0">
                <a:solidFill>
                  <a:prstClr val="black"/>
                </a:solidFill>
                <a:latin typeface="Meiryo UI" pitchFamily="50" charset="-128"/>
                <a:ea typeface="Meiryo UI" pitchFamily="50" charset="-128"/>
                <a:cs typeface="Meiryo UI" pitchFamily="50" charset="-128"/>
              </a:rPr>
              <a:t>自治区の事務所が所掌する事務に関する事項</a:t>
            </a:r>
            <a:endParaRPr lang="en-US" altLang="ja-JP" sz="1400" dirty="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その</a:t>
            </a:r>
            <a:r>
              <a:rPr lang="ja-JP" altLang="ja-JP" sz="1400" dirty="0" smtClean="0">
                <a:solidFill>
                  <a:prstClr val="black"/>
                </a:solidFill>
                <a:latin typeface="Meiryo UI" pitchFamily="50" charset="-128"/>
                <a:ea typeface="Meiryo UI" pitchFamily="50" charset="-128"/>
                <a:cs typeface="Meiryo UI" pitchFamily="50" charset="-128"/>
              </a:rPr>
              <a:t>他、</a:t>
            </a:r>
            <a:r>
              <a:rPr lang="ja-JP" altLang="en-US" sz="1400" dirty="0" smtClean="0">
                <a:solidFill>
                  <a:prstClr val="black"/>
                </a:solidFill>
                <a:latin typeface="Meiryo UI" pitchFamily="50" charset="-128"/>
                <a:ea typeface="Meiryo UI" pitchFamily="50" charset="-128"/>
                <a:cs typeface="Meiryo UI" pitchFamily="50" charset="-128"/>
              </a:rPr>
              <a:t>特別区</a:t>
            </a:r>
            <a:r>
              <a:rPr lang="ja-JP" altLang="ja-JP" sz="1400" dirty="0" smtClean="0">
                <a:solidFill>
                  <a:prstClr val="black"/>
                </a:solidFill>
                <a:latin typeface="Meiryo UI" pitchFamily="50" charset="-128"/>
                <a:ea typeface="Meiryo UI" pitchFamily="50" charset="-128"/>
                <a:cs typeface="Meiryo UI" pitchFamily="50" charset="-128"/>
              </a:rPr>
              <a:t>が</a:t>
            </a:r>
            <a:r>
              <a:rPr lang="ja-JP" altLang="ja-JP" sz="1400" dirty="0">
                <a:solidFill>
                  <a:prstClr val="black"/>
                </a:solidFill>
                <a:latin typeface="Meiryo UI" pitchFamily="50" charset="-128"/>
                <a:ea typeface="Meiryo UI" pitchFamily="50" charset="-128"/>
                <a:cs typeface="Meiryo UI" pitchFamily="50" charset="-128"/>
              </a:rPr>
              <a:t>処理する地域自治区の区域に係る事務に関する</a:t>
            </a:r>
            <a:r>
              <a:rPr lang="ja-JP" altLang="ja-JP" sz="1400" dirty="0" smtClean="0">
                <a:solidFill>
                  <a:prstClr val="black"/>
                </a:solidFill>
                <a:latin typeface="Meiryo UI" pitchFamily="50" charset="-128"/>
                <a:ea typeface="Meiryo UI" pitchFamily="50" charset="-128"/>
                <a:cs typeface="Meiryo UI" pitchFamily="50" charset="-128"/>
              </a:rPr>
              <a:t>事項</a:t>
            </a:r>
            <a:endParaRPr lang="en-US" altLang="ja-JP" sz="1400" dirty="0" smtClean="0">
              <a:solidFill>
                <a:prstClr val="black"/>
              </a:solidFill>
              <a:latin typeface="Meiryo UI" pitchFamily="50" charset="-128"/>
              <a:ea typeface="Meiryo UI" pitchFamily="50" charset="-128"/>
              <a:cs typeface="Meiryo UI" pitchFamily="50" charset="-128"/>
            </a:endParaRPr>
          </a:p>
          <a:p>
            <a:pPr>
              <a:lnSpc>
                <a:spcPts val="2500"/>
              </a:lnSpc>
            </a:pPr>
            <a:r>
              <a:rPr lang="ja-JP" altLang="en-US" sz="1400" dirty="0" smtClean="0">
                <a:solidFill>
                  <a:prstClr val="black"/>
                </a:solidFill>
                <a:latin typeface="Meiryo UI" pitchFamily="50" charset="-128"/>
                <a:ea typeface="Meiryo UI" pitchFamily="50" charset="-128"/>
                <a:cs typeface="Meiryo UI" pitchFamily="50" charset="-128"/>
              </a:rPr>
              <a:t>　○　特別区の事務処理に当たっての地域自治区の住民との連携強化に関する事項</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578343" y="4861362"/>
            <a:ext cx="9127014" cy="323165"/>
          </a:xfrm>
          <a:prstGeom prst="rect">
            <a:avLst/>
          </a:prstGeom>
          <a:noFill/>
        </p:spPr>
        <p:txBody>
          <a:bodyPr wrap="square" rtlCol="0">
            <a:spAutoFit/>
          </a:bodyPr>
          <a:lstStyle/>
          <a:p>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重要事項を規定する条例については、具体的</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事項を検討のうえ、各特別区において定めること</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15552" y="474985"/>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（１）地域協議会の役割</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1053137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712968" y="1227470"/>
            <a:ext cx="195021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u="sng" dirty="0">
              <a:solidFill>
                <a:prstClr val="black"/>
              </a:solidFill>
            </a:endParaRPr>
          </a:p>
        </p:txBody>
      </p:sp>
      <p:sp>
        <p:nvSpPr>
          <p:cNvPr id="25" name="角丸四角形 24"/>
          <p:cNvSpPr/>
          <p:nvPr/>
        </p:nvSpPr>
        <p:spPr>
          <a:xfrm>
            <a:off x="440267" y="4038600"/>
            <a:ext cx="9011708" cy="2375848"/>
          </a:xfrm>
          <a:prstGeom prst="roundRect">
            <a:avLst>
              <a:gd name="adj" fmla="val 4754"/>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marL="177800" indent="-177800"/>
            <a:r>
              <a:rPr lang="ja-JP" altLang="en-US" sz="1600" b="1" dirty="0" smtClean="0">
                <a:solidFill>
                  <a:prstClr val="black"/>
                </a:solidFill>
                <a:latin typeface="Meiryo UI" pitchFamily="50" charset="-128"/>
                <a:ea typeface="Meiryo UI" pitchFamily="50" charset="-128"/>
                <a:cs typeface="Meiryo UI" pitchFamily="50" charset="-128"/>
              </a:rPr>
              <a:t>（参考）現在の区政会議の役割</a:t>
            </a:r>
            <a:endParaRPr lang="en-US" altLang="ja-JP" sz="1600" b="1" dirty="0" smtClean="0">
              <a:solidFill>
                <a:prstClr val="black"/>
              </a:solidFill>
              <a:latin typeface="Meiryo UI" pitchFamily="50" charset="-128"/>
              <a:ea typeface="Meiryo UI" pitchFamily="50" charset="-128"/>
              <a:cs typeface="Meiryo UI" pitchFamily="50" charset="-128"/>
            </a:endParaRPr>
          </a:p>
          <a:p>
            <a:pPr marL="177800" indent="-177800">
              <a:lnSpc>
                <a:spcPts val="1700"/>
              </a:lnSpc>
            </a:pPr>
            <a:endParaRPr lang="en-US" altLang="ja-JP" b="1"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区長により区民等から選定された構成員が、区長の求めに応じ意見を述べる</a:t>
            </a:r>
            <a:endParaRPr lang="en-US" altLang="ja-JP" sz="800" dirty="0">
              <a:solidFill>
                <a:prstClr val="black"/>
              </a:solidFill>
              <a:latin typeface="Meiryo UI" pitchFamily="50" charset="-128"/>
              <a:ea typeface="Meiryo UI" pitchFamily="50" charset="-128"/>
              <a:cs typeface="Meiryo UI" pitchFamily="50" charset="-128"/>
            </a:endParaRPr>
          </a:p>
          <a:p>
            <a:pPr marL="174625" indent="-174625">
              <a:lnSpc>
                <a:spcPts val="1400"/>
              </a:lnSpc>
            </a:pPr>
            <a:endParaRPr lang="en-US" altLang="ja-JP" sz="1600" b="1" dirty="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施策及び事業の立案段階や、その実績及び成果の評価に係る地域の意見を聴くこと</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が目的であり、建議機能はない</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marL="174625" indent="-174625">
              <a:lnSpc>
                <a:spcPts val="1900"/>
              </a:lnSpc>
            </a:pPr>
            <a:r>
              <a:rPr lang="ja-JP" altLang="en-US" sz="1600" dirty="0" smtClean="0">
                <a:solidFill>
                  <a:prstClr val="black"/>
                </a:solidFill>
                <a:latin typeface="Meiryo UI" pitchFamily="50" charset="-128"/>
                <a:ea typeface="Meiryo UI" pitchFamily="50" charset="-128"/>
                <a:cs typeface="Meiryo UI" pitchFamily="50" charset="-128"/>
              </a:rPr>
              <a:t>　→　</a:t>
            </a:r>
            <a:r>
              <a:rPr lang="en-US" altLang="ja-JP" sz="1600" b="1" dirty="0" smtClean="0">
                <a:solidFill>
                  <a:prstClr val="black"/>
                </a:solidFill>
                <a:latin typeface="Meiryo UI" pitchFamily="50" charset="-128"/>
                <a:ea typeface="Meiryo UI" pitchFamily="50" charset="-128"/>
                <a:cs typeface="Meiryo UI" pitchFamily="50" charset="-128"/>
              </a:rPr>
              <a:t>24</a:t>
            </a:r>
            <a:r>
              <a:rPr lang="ja-JP" altLang="en-US" sz="1600" b="1" dirty="0" smtClean="0">
                <a:solidFill>
                  <a:prstClr val="black"/>
                </a:solidFill>
                <a:latin typeface="Meiryo UI" pitchFamily="50" charset="-128"/>
                <a:ea typeface="Meiryo UI" pitchFamily="50" charset="-128"/>
                <a:cs typeface="Meiryo UI" pitchFamily="50" charset="-128"/>
              </a:rPr>
              <a:t>区単位で住民意見を区政に反映する役割は、現在の区政会議と地域協議会は共通</a:t>
            </a:r>
          </a:p>
        </p:txBody>
      </p:sp>
      <p:sp>
        <p:nvSpPr>
          <p:cNvPr id="26" name="正方形/長方形 25"/>
          <p:cNvSpPr/>
          <p:nvPr/>
        </p:nvSpPr>
        <p:spPr>
          <a:xfrm>
            <a:off x="426509" y="1016000"/>
            <a:ext cx="9008388" cy="2569029"/>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700" dirty="0" smtClean="0">
                <a:solidFill>
                  <a:prstClr val="black"/>
                </a:solidFill>
                <a:latin typeface="Meiryo UI" pitchFamily="50" charset="-128"/>
                <a:ea typeface="Meiryo UI" pitchFamily="50" charset="-128"/>
                <a:cs typeface="Meiryo UI" pitchFamily="50" charset="-128"/>
              </a:rPr>
              <a:t> 　◆　地域協議会の委員要件等</a:t>
            </a:r>
            <a:endParaRPr lang="en-US" altLang="ja-JP" sz="1700" dirty="0" smtClean="0">
              <a:solidFill>
                <a:prstClr val="black"/>
              </a:solidFill>
              <a:latin typeface="Meiryo UI" pitchFamily="50" charset="-128"/>
              <a:ea typeface="Meiryo UI" pitchFamily="50" charset="-128"/>
              <a:cs typeface="Meiryo UI" pitchFamily="50" charset="-128"/>
            </a:endParaRPr>
          </a:p>
          <a:p>
            <a:pPr>
              <a:lnSpc>
                <a:spcPct val="1500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構成：地域団体</a:t>
            </a:r>
            <a:r>
              <a:rPr lang="ja-JP" altLang="en-US" sz="1600" dirty="0">
                <a:solidFill>
                  <a:prstClr val="black"/>
                </a:solidFill>
                <a:latin typeface="Meiryo UI" pitchFamily="50" charset="-128"/>
                <a:ea typeface="Meiryo UI" pitchFamily="50" charset="-128"/>
                <a:cs typeface="Meiryo UI" pitchFamily="50" charset="-128"/>
              </a:rPr>
              <a:t>から</a:t>
            </a:r>
            <a:r>
              <a:rPr lang="ja-JP" altLang="en-US" sz="1600" dirty="0" smtClean="0">
                <a:solidFill>
                  <a:prstClr val="black"/>
                </a:solidFill>
                <a:latin typeface="Meiryo UI" pitchFamily="50" charset="-128"/>
                <a:ea typeface="Meiryo UI" pitchFamily="50" charset="-128"/>
                <a:cs typeface="Meiryo UI" pitchFamily="50" charset="-128"/>
              </a:rPr>
              <a:t>推薦された委員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公募委員</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学識経験者等</a:t>
            </a: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任期：２年</a:t>
            </a:r>
            <a:endParaRPr lang="en-US" altLang="ja-JP" sz="1600" dirty="0" smtClean="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a:solidFill>
                  <a:prstClr val="black"/>
                </a:solidFill>
                <a:latin typeface="Meiryo UI" pitchFamily="50" charset="-128"/>
                <a:ea typeface="Meiryo UI" pitchFamily="50" charset="-128"/>
                <a:cs typeface="Meiryo UI" pitchFamily="50" charset="-128"/>
              </a:rPr>
              <a:t>　</a:t>
            </a:r>
            <a:r>
              <a:rPr lang="ja-JP" altLang="en-US" sz="1600" dirty="0" smtClean="0">
                <a:solidFill>
                  <a:prstClr val="black"/>
                </a:solidFill>
                <a:latin typeface="Meiryo UI" pitchFamily="50" charset="-128"/>
                <a:ea typeface="Meiryo UI" pitchFamily="50" charset="-128"/>
                <a:cs typeface="Meiryo UI" pitchFamily="50" charset="-128"/>
              </a:rPr>
              <a:t>　　○　人数：</a:t>
            </a:r>
            <a:r>
              <a:rPr lang="en-US" altLang="ja-JP" sz="1600" dirty="0" smtClean="0">
                <a:solidFill>
                  <a:prstClr val="black"/>
                </a:solidFill>
                <a:latin typeface="Meiryo UI" pitchFamily="50" charset="-128"/>
                <a:ea typeface="Meiryo UI" pitchFamily="50" charset="-128"/>
                <a:cs typeface="Meiryo UI" pitchFamily="50" charset="-128"/>
              </a:rPr>
              <a:t>10</a:t>
            </a:r>
            <a:r>
              <a:rPr lang="ja-JP" altLang="en-US" sz="1600" dirty="0" smtClean="0">
                <a:solidFill>
                  <a:prstClr val="black"/>
                </a:solidFill>
                <a:latin typeface="Meiryo UI" pitchFamily="50" charset="-128"/>
                <a:ea typeface="Meiryo UI" pitchFamily="50" charset="-128"/>
                <a:cs typeface="Meiryo UI" pitchFamily="50" charset="-128"/>
              </a:rPr>
              <a:t>人以上</a:t>
            </a:r>
            <a:r>
              <a:rPr lang="en-US" altLang="ja-JP" sz="1600" dirty="0" smtClean="0">
                <a:solidFill>
                  <a:prstClr val="black"/>
                </a:solidFill>
                <a:latin typeface="Meiryo UI" pitchFamily="50" charset="-128"/>
                <a:ea typeface="Meiryo UI" pitchFamily="50" charset="-128"/>
                <a:cs typeface="Meiryo UI" pitchFamily="50" charset="-128"/>
              </a:rPr>
              <a:t>50</a:t>
            </a:r>
            <a:r>
              <a:rPr lang="ja-JP" altLang="en-US" sz="1600" dirty="0" smtClean="0">
                <a:solidFill>
                  <a:prstClr val="black"/>
                </a:solidFill>
                <a:latin typeface="Meiryo UI" pitchFamily="50" charset="-128"/>
                <a:ea typeface="Meiryo UI" pitchFamily="50" charset="-128"/>
                <a:cs typeface="Meiryo UI" pitchFamily="50" charset="-128"/>
              </a:rPr>
              <a:t>人以下の範囲内</a:t>
            </a:r>
            <a:endParaRPr lang="en-US" altLang="ja-JP" sz="1600" dirty="0">
              <a:solidFill>
                <a:prstClr val="black"/>
              </a:solidFill>
              <a:latin typeface="Meiryo UI" pitchFamily="50" charset="-128"/>
              <a:ea typeface="Meiryo UI" pitchFamily="50" charset="-128"/>
              <a:cs typeface="Meiryo UI" pitchFamily="50" charset="-128"/>
            </a:endParaRPr>
          </a:p>
          <a:p>
            <a:pPr>
              <a:lnSpc>
                <a:spcPts val="2300"/>
              </a:lnSpc>
            </a:pPr>
            <a:r>
              <a:rPr lang="ja-JP" altLang="en-US" sz="1600" dirty="0" smtClean="0">
                <a:solidFill>
                  <a:prstClr val="black"/>
                </a:solidFill>
                <a:latin typeface="Meiryo UI" pitchFamily="50" charset="-128"/>
                <a:ea typeface="Meiryo UI" pitchFamily="50" charset="-128"/>
                <a:cs typeface="Meiryo UI" pitchFamily="50" charset="-128"/>
              </a:rPr>
              <a:t>　　　○　報酬</a:t>
            </a:r>
            <a:r>
              <a:rPr lang="ja-JP" altLang="en-US" sz="1600" dirty="0">
                <a:solidFill>
                  <a:prstClr val="black"/>
                </a:solidFill>
                <a:latin typeface="Meiryo UI" pitchFamily="50" charset="-128"/>
                <a:ea typeface="Meiryo UI" pitchFamily="50" charset="-128"/>
                <a:cs typeface="Meiryo UI" pitchFamily="50" charset="-128"/>
              </a:rPr>
              <a:t>：報酬を支給</a:t>
            </a:r>
            <a:r>
              <a:rPr lang="ja-JP" altLang="en-US" sz="1600" dirty="0" smtClean="0">
                <a:solidFill>
                  <a:prstClr val="black"/>
                </a:solidFill>
                <a:latin typeface="Meiryo UI" pitchFamily="50" charset="-128"/>
                <a:ea typeface="Meiryo UI" pitchFamily="50" charset="-128"/>
                <a:cs typeface="Meiryo UI" pitchFamily="50" charset="-128"/>
              </a:rPr>
              <a:t>しない</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テキスト ボックス 29"/>
          <p:cNvSpPr txBox="1"/>
          <p:nvPr/>
        </p:nvSpPr>
        <p:spPr>
          <a:xfrm>
            <a:off x="5329443" y="2685269"/>
            <a:ext cx="3744417" cy="461665"/>
          </a:xfrm>
          <a:prstGeom prst="rect">
            <a:avLst/>
          </a:prstGeom>
          <a:noFill/>
        </p:spPr>
        <p:txBody>
          <a:bodyPr wrap="square" rtlCol="0">
            <a:spAutoFit/>
          </a:bodyPr>
          <a:lstStyle/>
          <a:p>
            <a:r>
              <a:rPr lang="ja-JP" altLang="en-US" sz="1200" dirty="0" smtClean="0">
                <a:solidFill>
                  <a:prstClr val="black"/>
                </a:solidFill>
              </a:rPr>
              <a:t>「区政会議の委員の定数の基準及び会議録等の</a:t>
            </a:r>
            <a:endParaRPr lang="en-US" altLang="ja-JP" sz="1200" dirty="0" smtClean="0">
              <a:solidFill>
                <a:prstClr val="black"/>
              </a:solidFill>
            </a:endParaRPr>
          </a:p>
          <a:p>
            <a:r>
              <a:rPr lang="ja-JP" altLang="en-US" sz="1200" dirty="0" smtClean="0">
                <a:solidFill>
                  <a:prstClr val="black"/>
                </a:solidFill>
              </a:rPr>
              <a:t>公表等に関する</a:t>
            </a:r>
            <a:r>
              <a:rPr lang="ja-JP" altLang="en-US" sz="1200" smtClean="0">
                <a:solidFill>
                  <a:prstClr val="black"/>
                </a:solidFill>
              </a:rPr>
              <a:t>規則」を参考</a:t>
            </a:r>
            <a:endParaRPr lang="ja-JP" altLang="en-US" sz="1200" dirty="0">
              <a:solidFill>
                <a:prstClr val="black"/>
              </a:solidFill>
            </a:endParaRPr>
          </a:p>
        </p:txBody>
      </p:sp>
      <p:sp>
        <p:nvSpPr>
          <p:cNvPr id="31" name="大かっこ 30"/>
          <p:cNvSpPr/>
          <p:nvPr/>
        </p:nvSpPr>
        <p:spPr>
          <a:xfrm>
            <a:off x="5148399" y="2685267"/>
            <a:ext cx="4081477" cy="43204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2" name="右中かっこ 31"/>
          <p:cNvSpPr/>
          <p:nvPr/>
        </p:nvSpPr>
        <p:spPr>
          <a:xfrm>
            <a:off x="4673157" y="1586136"/>
            <a:ext cx="341507" cy="834752"/>
          </a:xfrm>
          <a:prstGeom prst="rightBrace">
            <a:avLst>
              <a:gd name="adj1" fmla="val 24458"/>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a:solidFill>
                <a:prstClr val="black"/>
              </a:solidFill>
            </a:endParaRPr>
          </a:p>
        </p:txBody>
      </p:sp>
      <p:sp>
        <p:nvSpPr>
          <p:cNvPr id="33" name="テキスト ボックス 32"/>
          <p:cNvSpPr txBox="1"/>
          <p:nvPr/>
        </p:nvSpPr>
        <p:spPr>
          <a:xfrm>
            <a:off x="4985193" y="1844825"/>
            <a:ext cx="4496766" cy="307777"/>
          </a:xfrm>
          <a:prstGeom prst="rect">
            <a:avLst/>
          </a:prstGeom>
          <a:noFill/>
        </p:spPr>
        <p:txBody>
          <a:bodyPr wrap="square" rtlCol="0">
            <a:spAutoFit/>
          </a:bodyPr>
          <a:lstStyle/>
          <a:p>
            <a:r>
              <a:rPr lang="ja-JP" altLang="en-US" sz="1400" dirty="0" smtClean="0">
                <a:solidFill>
                  <a:prstClr val="black"/>
                </a:solidFill>
                <a:latin typeface="Meiryo UI" pitchFamily="50" charset="-128"/>
                <a:ea typeface="Meiryo UI" pitchFamily="50" charset="-128"/>
                <a:cs typeface="Meiryo UI" pitchFamily="50" charset="-128"/>
              </a:rPr>
              <a:t>いずれも地域</a:t>
            </a:r>
            <a:r>
              <a:rPr lang="ja-JP" altLang="en-US" sz="1400" dirty="0">
                <a:solidFill>
                  <a:prstClr val="black"/>
                </a:solidFill>
                <a:latin typeface="Meiryo UI" pitchFamily="50" charset="-128"/>
                <a:ea typeface="Meiryo UI" pitchFamily="50" charset="-128"/>
                <a:cs typeface="Meiryo UI" pitchFamily="50" charset="-128"/>
              </a:rPr>
              <a:t>自治区の区域内に住所を</a:t>
            </a:r>
            <a:r>
              <a:rPr lang="ja-JP" altLang="en-US" sz="1400" dirty="0" smtClean="0">
                <a:solidFill>
                  <a:prstClr val="black"/>
                </a:solidFill>
                <a:latin typeface="Meiryo UI" pitchFamily="50" charset="-128"/>
                <a:ea typeface="Meiryo UI" pitchFamily="50" charset="-128"/>
                <a:cs typeface="Meiryo UI" pitchFamily="50" charset="-128"/>
              </a:rPr>
              <a:t>有する者に限る</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4" name="テキスト ボックス 33"/>
          <p:cNvSpPr txBox="1"/>
          <p:nvPr/>
        </p:nvSpPr>
        <p:spPr>
          <a:xfrm>
            <a:off x="-15552" y="476673"/>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（２）地域協議会の委員</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80" y="-27384"/>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　</a:t>
            </a:r>
            <a:r>
              <a:rPr lang="ja-JP" altLang="en-US" sz="2000" b="1" dirty="0" smtClean="0">
                <a:solidFill>
                  <a:prstClr val="black"/>
                </a:solidFill>
                <a:latin typeface="Meiryo UI" pitchFamily="50" charset="-128"/>
                <a:ea typeface="Meiryo UI" pitchFamily="50" charset="-128"/>
                <a:cs typeface="Meiryo UI" pitchFamily="50" charset="-128"/>
              </a:rPr>
              <a:t>地域協議会</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632824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94472" y="768694"/>
            <a:ext cx="9517057" cy="72008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市町村長の権限に属する事務を分掌させ、及び地域の住民の意見を反映させつつ</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これを処理させるため、条例で</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設置できるとされており、分掌する事務を執行する「事務所」と</a:t>
            </a:r>
            <a:r>
              <a:rPr lang="ja-JP" altLang="en-US" sz="1400" dirty="0" smtClean="0">
                <a:solidFill>
                  <a:prstClr val="black"/>
                </a:solidFill>
                <a:latin typeface="Meiryo UI" pitchFamily="50" charset="-128"/>
                <a:ea typeface="Meiryo UI" pitchFamily="50" charset="-128"/>
                <a:cs typeface="Meiryo UI" pitchFamily="50" charset="-128"/>
              </a:rPr>
              <a:t>、</a:t>
            </a:r>
            <a:r>
              <a:rPr lang="ja-JP" altLang="ja-JP" sz="1400" dirty="0" smtClean="0">
                <a:solidFill>
                  <a:prstClr val="black"/>
                </a:solidFill>
                <a:latin typeface="Meiryo UI" pitchFamily="50" charset="-128"/>
                <a:ea typeface="Meiryo UI" pitchFamily="50" charset="-128"/>
                <a:cs typeface="Meiryo UI" pitchFamily="50" charset="-128"/>
              </a:rPr>
              <a:t>住民意見を反映するための「地域協議会」を設置する</a:t>
            </a:r>
            <a:endParaRPr lang="en-US" altLang="ja-JP" sz="14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こととされている（</a:t>
            </a:r>
            <a:r>
              <a:rPr lang="ja-JP" altLang="ja-JP"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条の４、第</a:t>
            </a:r>
            <a:r>
              <a:rPr lang="en-US" altLang="ja-JP" sz="1200" dirty="0" smtClean="0">
                <a:solidFill>
                  <a:prstClr val="black"/>
                </a:solidFill>
                <a:latin typeface="Meiryo UI" pitchFamily="50" charset="-128"/>
                <a:ea typeface="Meiryo UI" pitchFamily="50" charset="-128"/>
                <a:cs typeface="Meiryo UI" pitchFamily="50" charset="-128"/>
              </a:rPr>
              <a:t>202</a:t>
            </a:r>
            <a:r>
              <a:rPr lang="ja-JP" altLang="ja-JP" sz="1200" dirty="0" smtClean="0">
                <a:solidFill>
                  <a:prstClr val="black"/>
                </a:solidFill>
                <a:latin typeface="Meiryo UI" pitchFamily="50" charset="-128"/>
                <a:ea typeface="Meiryo UI" pitchFamily="50" charset="-128"/>
                <a:cs typeface="Meiryo UI" pitchFamily="50" charset="-128"/>
              </a:rPr>
              <a:t>条の５）</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2" name="テキスト ボックス 21"/>
          <p:cNvSpPr txBox="1"/>
          <p:nvPr/>
        </p:nvSpPr>
        <p:spPr>
          <a:xfrm>
            <a:off x="350489" y="5346488"/>
            <a:ext cx="4758529" cy="276999"/>
          </a:xfrm>
          <a:prstGeom prst="rect">
            <a:avLst/>
          </a:prstGeom>
          <a:noFill/>
        </p:spPr>
        <p:txBody>
          <a:bodyPr wrap="square" rtlCol="0">
            <a:spAutoFit/>
          </a:bodyPr>
          <a:lstStyle/>
          <a:p>
            <a:endParaRPr lang="en-US" altLang="ja-JP" sz="1200" dirty="0" smtClean="0">
              <a:solidFill>
                <a:prstClr val="black"/>
              </a:solidFill>
              <a:latin typeface="メイリオ" pitchFamily="50" charset="-128"/>
              <a:ea typeface="メイリオ" pitchFamily="50" charset="-128"/>
              <a:cs typeface="メイリオ" pitchFamily="50" charset="-128"/>
            </a:endParaRPr>
          </a:p>
        </p:txBody>
      </p:sp>
      <p:sp>
        <p:nvSpPr>
          <p:cNvPr id="23" name="テキスト ボックス 22"/>
          <p:cNvSpPr txBox="1"/>
          <p:nvPr/>
        </p:nvSpPr>
        <p:spPr>
          <a:xfrm>
            <a:off x="-107293" y="408654"/>
            <a:ext cx="1963949"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（１）根拠</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9" name="テキスト ボックス 28"/>
          <p:cNvSpPr txBox="1"/>
          <p:nvPr/>
        </p:nvSpPr>
        <p:spPr>
          <a:xfrm>
            <a:off x="-84951" y="15313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（２）地域自治区の性格</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31" name="正方形/長方形 30"/>
          <p:cNvSpPr/>
          <p:nvPr/>
        </p:nvSpPr>
        <p:spPr>
          <a:xfrm>
            <a:off x="194472" y="1916832"/>
            <a:ext cx="9517057" cy="28803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法人格を持たない行政区画の一種</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194472" y="3649014"/>
            <a:ext cx="4368485" cy="287633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正方形/長方形 11"/>
          <p:cNvSpPr/>
          <p:nvPr/>
        </p:nvSpPr>
        <p:spPr>
          <a:xfrm>
            <a:off x="-99561" y="4293096"/>
            <a:ext cx="2028225"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委　員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507607" y="4437112"/>
            <a:ext cx="5382598" cy="15841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地</a:t>
            </a:r>
            <a:r>
              <a:rPr lang="ja-JP" altLang="ja-JP" sz="1400" dirty="0" smtClean="0">
                <a:solidFill>
                  <a:prstClr val="black"/>
                </a:solidFill>
                <a:latin typeface="Meiryo UI" pitchFamily="50" charset="-128"/>
                <a:ea typeface="Meiryo UI" pitchFamily="50" charset="-128"/>
                <a:cs typeface="Meiryo UI" pitchFamily="50" charset="-128"/>
              </a:rPr>
              <a:t>域自治区</a:t>
            </a:r>
            <a:r>
              <a:rPr lang="ja-JP" altLang="en-US" sz="1400" dirty="0" smtClean="0">
                <a:solidFill>
                  <a:prstClr val="black"/>
                </a:solidFill>
                <a:latin typeface="Meiryo UI" pitchFamily="50" charset="-128"/>
                <a:ea typeface="Meiryo UI" pitchFamily="50" charset="-128"/>
                <a:cs typeface="Meiryo UI" pitchFamily="50" charset="-128"/>
              </a:rPr>
              <a:t>の区域</a:t>
            </a:r>
            <a:r>
              <a:rPr lang="ja-JP" altLang="ja-JP" sz="1400" dirty="0" smtClean="0">
                <a:solidFill>
                  <a:prstClr val="black"/>
                </a:solidFill>
                <a:latin typeface="Meiryo UI" pitchFamily="50" charset="-128"/>
                <a:ea typeface="Meiryo UI" pitchFamily="50" charset="-128"/>
                <a:cs typeface="Meiryo UI" pitchFamily="50" charset="-128"/>
              </a:rPr>
              <a:t>内に住所を有する者のうちから、</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市町村</a:t>
            </a:r>
            <a:r>
              <a:rPr lang="ja-JP" altLang="en-US" sz="1400" dirty="0" smtClean="0">
                <a:solidFill>
                  <a:prstClr val="black"/>
                </a:solidFill>
                <a:latin typeface="Meiryo UI" pitchFamily="50" charset="-128"/>
                <a:ea typeface="Meiryo UI" pitchFamily="50" charset="-128"/>
                <a:cs typeface="Meiryo UI" pitchFamily="50" charset="-128"/>
              </a:rPr>
              <a:t>の</a:t>
            </a:r>
            <a:r>
              <a:rPr lang="ja-JP" altLang="ja-JP" sz="1400" dirty="0" smtClean="0">
                <a:solidFill>
                  <a:prstClr val="black"/>
                </a:solidFill>
                <a:latin typeface="Meiryo UI" pitchFamily="50" charset="-128"/>
                <a:ea typeface="Meiryo UI" pitchFamily="50" charset="-128"/>
                <a:cs typeface="Meiryo UI" pitchFamily="50" charset="-128"/>
              </a:rPr>
              <a:t>長が</a:t>
            </a:r>
            <a:r>
              <a:rPr lang="ja-JP" altLang="en-US" sz="1400" dirty="0" smtClean="0">
                <a:solidFill>
                  <a:prstClr val="black"/>
                </a:solidFill>
                <a:latin typeface="Meiryo UI" pitchFamily="50" charset="-128"/>
                <a:ea typeface="Meiryo UI" pitchFamily="50" charset="-128"/>
                <a:cs typeface="Meiryo UI" pitchFamily="50" charset="-128"/>
              </a:rPr>
              <a:t>選任</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多様な意見が適切に反映されるよう配慮</a:t>
            </a:r>
            <a:r>
              <a:rPr lang="ja-JP" altLang="en-US" sz="1400" dirty="0" smtClean="0">
                <a:solidFill>
                  <a:prstClr val="black"/>
                </a:solidFill>
                <a:latin typeface="Meiryo UI" pitchFamily="50" charset="-128"/>
                <a:ea typeface="Meiryo UI" pitchFamily="50" charset="-128"/>
                <a:cs typeface="Meiryo UI" pitchFamily="50" charset="-128"/>
              </a:rPr>
              <a:t>）</a:t>
            </a:r>
            <a:endParaRPr lang="en-US" altLang="ja-JP" sz="1400" dirty="0" smtClean="0">
              <a:solidFill>
                <a:prstClr val="black"/>
              </a:solidFill>
              <a:latin typeface="Meiryo UI" pitchFamily="50" charset="-128"/>
              <a:ea typeface="Meiryo UI" pitchFamily="50" charset="-128"/>
              <a:cs typeface="Meiryo UI" pitchFamily="50" charset="-128"/>
            </a:endParaRPr>
          </a:p>
          <a:p>
            <a:pPr marL="627063"/>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任期は</a:t>
            </a:r>
            <a:r>
              <a:rPr lang="ja-JP" altLang="ja-JP" sz="1400" dirty="0" smtClean="0">
                <a:solidFill>
                  <a:prstClr val="black"/>
                </a:solidFill>
                <a:latin typeface="Meiryo UI" pitchFamily="50" charset="-128"/>
                <a:ea typeface="Meiryo UI" pitchFamily="50" charset="-128"/>
                <a:cs typeface="Meiryo UI" pitchFamily="50" charset="-128"/>
              </a:rPr>
              <a:t>４年以内</a:t>
            </a:r>
            <a:endParaRPr lang="en-US" altLang="ja-JP" sz="1000" dirty="0" smtClean="0">
              <a:solidFill>
                <a:prstClr val="black"/>
              </a:solidFill>
              <a:latin typeface="Meiryo UI" pitchFamily="50" charset="-128"/>
              <a:ea typeface="Meiryo UI" pitchFamily="50" charset="-128"/>
              <a:cs typeface="Meiryo UI" pitchFamily="50" charset="-128"/>
            </a:endParaRPr>
          </a:p>
          <a:p>
            <a:pPr marL="622300"/>
            <a:endParaRPr lang="en-US" altLang="ja-JP" sz="5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報酬</a:t>
            </a:r>
            <a:r>
              <a:rPr lang="ja-JP" altLang="ja-JP" sz="1400" dirty="0" smtClean="0">
                <a:solidFill>
                  <a:prstClr val="black"/>
                </a:solidFill>
                <a:latin typeface="Meiryo UI" pitchFamily="50" charset="-128"/>
                <a:ea typeface="Meiryo UI" pitchFamily="50" charset="-128"/>
                <a:cs typeface="Meiryo UI" pitchFamily="50" charset="-128"/>
              </a:rPr>
              <a:t>を支給しないとすることができる</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96305" y="3275692"/>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（４）地域協議会</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17" name="大かっこ 16"/>
          <p:cNvSpPr/>
          <p:nvPr/>
        </p:nvSpPr>
        <p:spPr>
          <a:xfrm>
            <a:off x="350489" y="5949281"/>
            <a:ext cx="3900433" cy="47279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100" dirty="0" smtClean="0">
                <a:solidFill>
                  <a:prstClr val="black"/>
                </a:solidFill>
                <a:latin typeface="Meiryo UI" pitchFamily="50" charset="-128"/>
                <a:ea typeface="Meiryo UI" pitchFamily="50" charset="-128"/>
                <a:cs typeface="Meiryo UI" pitchFamily="50" charset="-128"/>
              </a:rPr>
              <a:t>　　</a:t>
            </a:r>
            <a:endParaRPr lang="en-US" altLang="ja-JP" sz="1100" dirty="0" smtClean="0">
              <a:solidFill>
                <a:prstClr val="black"/>
              </a:solidFill>
              <a:latin typeface="Meiryo UI" pitchFamily="50" charset="-128"/>
              <a:ea typeface="Meiryo UI" pitchFamily="50" charset="-128"/>
              <a:cs typeface="Meiryo UI" pitchFamily="50" charset="-128"/>
            </a:endParaRPr>
          </a:p>
          <a:p>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地制調答申</a:t>
            </a:r>
            <a:r>
              <a:rPr lang="ja-JP" altLang="en-US" sz="1100" dirty="0" smtClean="0">
                <a:solidFill>
                  <a:prstClr val="black"/>
                </a:solidFill>
                <a:latin typeface="Meiryo UI" pitchFamily="50" charset="-128"/>
                <a:ea typeface="Meiryo UI" pitchFamily="50" charset="-128"/>
                <a:cs typeface="Meiryo UI" pitchFamily="50" charset="-128"/>
              </a:rPr>
              <a:t>　 </a:t>
            </a:r>
            <a:r>
              <a:rPr lang="ja-JP" altLang="ja-JP" sz="1100" dirty="0" smtClean="0">
                <a:solidFill>
                  <a:prstClr val="black"/>
                </a:solidFill>
                <a:latin typeface="Meiryo UI" pitchFamily="50" charset="-128"/>
                <a:ea typeface="Meiryo UI" pitchFamily="50" charset="-128"/>
                <a:cs typeface="Meiryo UI" pitchFamily="50" charset="-128"/>
              </a:rPr>
              <a:t>：原則として無報酬とする　</a:t>
            </a:r>
            <a:endParaRPr lang="en-US" altLang="ja-JP" sz="1100" dirty="0" smtClean="0">
              <a:solidFill>
                <a:prstClr val="black"/>
              </a:solidFill>
              <a:latin typeface="Meiryo UI" pitchFamily="50" charset="-128"/>
              <a:ea typeface="Meiryo UI" pitchFamily="50" charset="-128"/>
              <a:cs typeface="Meiryo UI" pitchFamily="50" charset="-128"/>
            </a:endParaRPr>
          </a:p>
          <a:p>
            <a:r>
              <a:rPr lang="en-US" altLang="ja-JP" sz="1100" dirty="0" smtClean="0">
                <a:solidFill>
                  <a:prstClr val="black"/>
                </a:solidFill>
                <a:latin typeface="Meiryo UI" pitchFamily="50" charset="-128"/>
                <a:ea typeface="Meiryo UI" pitchFamily="50" charset="-128"/>
                <a:cs typeface="Meiryo UI" pitchFamily="50" charset="-128"/>
              </a:rPr>
              <a:t>  </a:t>
            </a:r>
            <a:r>
              <a:rPr lang="ja-JP" altLang="en-US" sz="1100" dirty="0" smtClean="0">
                <a:solidFill>
                  <a:prstClr val="black"/>
                </a:solidFill>
                <a:latin typeface="Meiryo UI" pitchFamily="50" charset="-128"/>
                <a:ea typeface="Meiryo UI" pitchFamily="50" charset="-128"/>
                <a:cs typeface="Meiryo UI" pitchFamily="50" charset="-128"/>
              </a:rPr>
              <a:t>衆</a:t>
            </a:r>
            <a:r>
              <a:rPr lang="ja-JP" altLang="ja-JP" sz="1100" dirty="0" smtClean="0">
                <a:solidFill>
                  <a:prstClr val="black"/>
                </a:solidFill>
                <a:latin typeface="Meiryo UI" pitchFamily="50" charset="-128"/>
                <a:ea typeface="Meiryo UI" pitchFamily="50" charset="-128"/>
                <a:cs typeface="Meiryo UI" pitchFamily="50" charset="-128"/>
              </a:rPr>
              <a:t>参附帯決議：原則として無報酬とするよう周知すること</a:t>
            </a:r>
            <a:r>
              <a:rPr lang="ja-JP" altLang="en-US" sz="1200" dirty="0" smtClean="0">
                <a:solidFill>
                  <a:prstClr val="black"/>
                </a:solidFill>
                <a:latin typeface="Meiryo UI" pitchFamily="50" charset="-128"/>
                <a:ea typeface="Meiryo UI" pitchFamily="50" charset="-128"/>
                <a:cs typeface="Meiryo UI" pitchFamily="50" charset="-128"/>
              </a:rPr>
              <a:t>　</a:t>
            </a:r>
            <a:endParaRPr lang="en-US" altLang="ja-JP" sz="1200" dirty="0" smtClean="0">
              <a:solidFill>
                <a:prstClr val="black"/>
              </a:solidFill>
              <a:latin typeface="Meiryo UI" pitchFamily="50" charset="-128"/>
              <a:ea typeface="Meiryo UI" pitchFamily="50" charset="-128"/>
              <a:cs typeface="Meiryo UI" pitchFamily="50" charset="-128"/>
            </a:endParaRPr>
          </a:p>
          <a:p>
            <a:pPr algn="ctr"/>
            <a:endParaRPr lang="ja-JP" altLang="en-US" sz="1200" dirty="0">
              <a:solidFill>
                <a:prstClr val="black"/>
              </a:solidFill>
            </a:endParaRPr>
          </a:p>
        </p:txBody>
      </p:sp>
      <p:sp>
        <p:nvSpPr>
          <p:cNvPr id="18" name="正方形/長方形 17"/>
          <p:cNvSpPr/>
          <p:nvPr/>
        </p:nvSpPr>
        <p:spPr>
          <a:xfrm>
            <a:off x="4640966" y="3649014"/>
            <a:ext cx="5070563" cy="287633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lnSpc>
                <a:spcPts val="2600"/>
              </a:lnSpc>
            </a:pPr>
            <a:endParaRPr lang="en-US" altLang="ja-JP" dirty="0" smtClean="0">
              <a:solidFill>
                <a:prstClr val="black"/>
              </a:solidFill>
              <a:latin typeface="Meiryo UI" pitchFamily="50" charset="-128"/>
              <a:ea typeface="Meiryo UI" pitchFamily="50" charset="-128"/>
              <a:cs typeface="Meiryo UI" pitchFamily="50" charset="-128"/>
            </a:endParaRPr>
          </a:p>
        </p:txBody>
      </p:sp>
      <p:sp>
        <p:nvSpPr>
          <p:cNvPr id="20" name="正方形/長方形 19"/>
          <p:cNvSpPr/>
          <p:nvPr/>
        </p:nvSpPr>
        <p:spPr>
          <a:xfrm>
            <a:off x="4232920" y="3649014"/>
            <a:ext cx="2184243" cy="3148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600" b="1" dirty="0" smtClean="0">
                <a:solidFill>
                  <a:prstClr val="black"/>
                </a:solidFill>
                <a:latin typeface="HG丸ｺﾞｼｯｸM-PRO" pitchFamily="50" charset="-128"/>
                <a:ea typeface="HG丸ｺﾞｼｯｸM-PRO" pitchFamily="50" charset="-128"/>
              </a:rPr>
              <a:t>【</a:t>
            </a:r>
            <a:r>
              <a:rPr lang="ja-JP" altLang="en-US" sz="1600" b="1" dirty="0" smtClean="0">
                <a:solidFill>
                  <a:prstClr val="black"/>
                </a:solidFill>
                <a:latin typeface="HG丸ｺﾞｼｯｸM-PRO" pitchFamily="50" charset="-128"/>
                <a:ea typeface="HG丸ｺﾞｼｯｸM-PRO" pitchFamily="50" charset="-128"/>
              </a:rPr>
              <a:t>　権　限　</a:t>
            </a:r>
            <a:r>
              <a:rPr lang="en-US" altLang="ja-JP" sz="1600" b="1" dirty="0" smtClean="0">
                <a:solidFill>
                  <a:prstClr val="black"/>
                </a:solidFill>
                <a:latin typeface="HG丸ｺﾞｼｯｸM-PRO" pitchFamily="50" charset="-128"/>
                <a:ea typeface="HG丸ｺﾞｼｯｸM-PRO" pitchFamily="50" charset="-128"/>
              </a:rPr>
              <a:t>】</a:t>
            </a:r>
            <a:endParaRPr lang="ja-JP" altLang="en-US" sz="1600" b="1" dirty="0">
              <a:solidFill>
                <a:prstClr val="black"/>
              </a:solidFill>
              <a:latin typeface="HG丸ｺﾞｼｯｸM-PRO" pitchFamily="50" charset="-128"/>
              <a:ea typeface="HG丸ｺﾞｼｯｸM-PRO" pitchFamily="50" charset="-128"/>
            </a:endParaRPr>
          </a:p>
        </p:txBody>
      </p:sp>
      <p:sp>
        <p:nvSpPr>
          <p:cNvPr id="21" name="正方形/長方形 20"/>
          <p:cNvSpPr/>
          <p:nvPr/>
        </p:nvSpPr>
        <p:spPr>
          <a:xfrm>
            <a:off x="3938887" y="3865038"/>
            <a:ext cx="5967113" cy="21602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2300"/>
            <a:r>
              <a:rPr lang="ja-JP" altLang="en-US" sz="1400" dirty="0" smtClean="0">
                <a:solidFill>
                  <a:prstClr val="black"/>
                </a:solidFill>
                <a:latin typeface="Meiryo UI" pitchFamily="50" charset="-128"/>
                <a:ea typeface="Meiryo UI" pitchFamily="50" charset="-128"/>
                <a:cs typeface="Meiryo UI" pitchFamily="50" charset="-128"/>
              </a:rPr>
              <a:t>◆　下記事項について審議し、市町村</a:t>
            </a:r>
            <a:r>
              <a:rPr lang="ja-JP" altLang="ja-JP" sz="1400" dirty="0" smtClean="0">
                <a:solidFill>
                  <a:prstClr val="black"/>
                </a:solidFill>
                <a:latin typeface="Meiryo UI" pitchFamily="50" charset="-128"/>
                <a:ea typeface="Meiryo UI" pitchFamily="50" charset="-128"/>
                <a:cs typeface="Meiryo UI" pitchFamily="50" charset="-128"/>
              </a:rPr>
              <a:t>長</a:t>
            </a:r>
            <a:r>
              <a:rPr lang="ja-JP" altLang="en-US" sz="1400" dirty="0" smtClean="0">
                <a:solidFill>
                  <a:prstClr val="black"/>
                </a:solidFill>
                <a:latin typeface="Meiryo UI" pitchFamily="50" charset="-128"/>
                <a:ea typeface="Meiryo UI" pitchFamily="50" charset="-128"/>
                <a:cs typeface="Meiryo UI" pitchFamily="50" charset="-128"/>
              </a:rPr>
              <a:t>その他の市町村</a:t>
            </a:r>
            <a:r>
              <a:rPr lang="ja-JP" altLang="ja-JP" sz="1400" dirty="0" smtClean="0">
                <a:solidFill>
                  <a:prstClr val="black"/>
                </a:solidFill>
                <a:latin typeface="Meiryo UI" pitchFamily="50" charset="-128"/>
                <a:ea typeface="Meiryo UI" pitchFamily="50" charset="-128"/>
                <a:cs typeface="Meiryo UI" pitchFamily="50" charset="-128"/>
              </a:rPr>
              <a:t>の</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機関に意見を述べる</a:t>
            </a:r>
            <a:r>
              <a:rPr lang="ja-JP" altLang="en-US" sz="1400" dirty="0" smtClean="0">
                <a:solidFill>
                  <a:prstClr val="black"/>
                </a:solidFill>
                <a:latin typeface="Meiryo UI" pitchFamily="50" charset="-128"/>
                <a:ea typeface="Meiryo UI" pitchFamily="50" charset="-128"/>
                <a:cs typeface="Meiryo UI" pitchFamily="50" charset="-128"/>
              </a:rPr>
              <a:t>権限</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endParaRPr lang="en-US" altLang="ja-JP" sz="4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地域自治区の事務所が所掌する事務に関する事項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◇その</a:t>
            </a:r>
            <a:r>
              <a:rPr lang="ja-JP" altLang="ja-JP" sz="1200" dirty="0" smtClean="0">
                <a:solidFill>
                  <a:prstClr val="black"/>
                </a:solidFill>
                <a:latin typeface="Meiryo UI" pitchFamily="50" charset="-128"/>
                <a:ea typeface="Meiryo UI" pitchFamily="50" charset="-128"/>
                <a:cs typeface="Meiryo UI" pitchFamily="50" charset="-128"/>
              </a:rPr>
              <a:t>他、</a:t>
            </a:r>
            <a:r>
              <a:rPr lang="ja-JP" altLang="en-US" sz="1200" dirty="0" smtClean="0">
                <a:solidFill>
                  <a:prstClr val="black"/>
                </a:solidFill>
                <a:latin typeface="Meiryo UI" pitchFamily="50" charset="-128"/>
                <a:ea typeface="Meiryo UI" pitchFamily="50" charset="-128"/>
                <a:cs typeface="Meiryo UI" pitchFamily="50" charset="-128"/>
              </a:rPr>
              <a:t>市町村</a:t>
            </a:r>
            <a:r>
              <a:rPr lang="ja-JP" altLang="ja-JP" sz="1200" dirty="0" smtClean="0">
                <a:solidFill>
                  <a:prstClr val="black"/>
                </a:solidFill>
                <a:latin typeface="Meiryo UI" pitchFamily="50" charset="-128"/>
                <a:ea typeface="Meiryo UI" pitchFamily="50" charset="-128"/>
                <a:cs typeface="Meiryo UI" pitchFamily="50" charset="-128"/>
              </a:rPr>
              <a:t>が処理する地域自治区の区域に係る事務</a:t>
            </a:r>
            <a:r>
              <a:rPr lang="ja-JP" altLang="en-US" sz="1200" dirty="0" smtClean="0">
                <a:solidFill>
                  <a:prstClr val="black"/>
                </a:solidFill>
                <a:latin typeface="Meiryo UI" pitchFamily="50" charset="-128"/>
                <a:ea typeface="Meiryo UI" pitchFamily="50" charset="-128"/>
                <a:cs typeface="Meiryo UI" pitchFamily="50" charset="-128"/>
              </a:rPr>
              <a:t>に関する</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endParaRPr lang="en-US" altLang="ja-JP" sz="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a:t>
            </a:r>
            <a:r>
              <a:rPr lang="ja-JP" altLang="ja-JP" sz="1200" dirty="0" smtClean="0">
                <a:solidFill>
                  <a:prstClr val="black"/>
                </a:solidFill>
                <a:latin typeface="Meiryo UI" pitchFamily="50" charset="-128"/>
                <a:ea typeface="Meiryo UI" pitchFamily="50" charset="-128"/>
                <a:cs typeface="Meiryo UI" pitchFamily="50" charset="-128"/>
              </a:rPr>
              <a:t>市</a:t>
            </a:r>
            <a:r>
              <a:rPr lang="ja-JP" altLang="en-US" sz="1200" dirty="0" smtClean="0">
                <a:solidFill>
                  <a:prstClr val="black"/>
                </a:solidFill>
                <a:latin typeface="Meiryo UI" pitchFamily="50" charset="-128"/>
                <a:ea typeface="Meiryo UI" pitchFamily="50" charset="-128"/>
                <a:cs typeface="Meiryo UI" pitchFamily="50" charset="-128"/>
              </a:rPr>
              <a:t>町村</a:t>
            </a:r>
            <a:r>
              <a:rPr lang="ja-JP" altLang="ja-JP" sz="1200" dirty="0" smtClean="0">
                <a:solidFill>
                  <a:prstClr val="black"/>
                </a:solidFill>
                <a:latin typeface="Meiryo UI" pitchFamily="50" charset="-128"/>
                <a:ea typeface="Meiryo UI" pitchFamily="50" charset="-128"/>
                <a:cs typeface="Meiryo UI" pitchFamily="50" charset="-128"/>
              </a:rPr>
              <a:t>の事務処理に</a:t>
            </a:r>
            <a:r>
              <a:rPr lang="ja-JP" altLang="en-US" sz="1200" dirty="0" smtClean="0">
                <a:solidFill>
                  <a:prstClr val="black"/>
                </a:solidFill>
                <a:latin typeface="Meiryo UI" pitchFamily="50" charset="-128"/>
                <a:ea typeface="Meiryo UI" pitchFamily="50" charset="-128"/>
                <a:cs typeface="Meiryo UI" pitchFamily="50" charset="-128"/>
              </a:rPr>
              <a:t>当たって</a:t>
            </a:r>
            <a:r>
              <a:rPr lang="ja-JP" altLang="ja-JP" sz="1200" dirty="0" smtClean="0">
                <a:solidFill>
                  <a:prstClr val="black"/>
                </a:solidFill>
                <a:latin typeface="Meiryo UI" pitchFamily="50" charset="-128"/>
                <a:ea typeface="Meiryo UI" pitchFamily="50" charset="-128"/>
                <a:cs typeface="Meiryo UI" pitchFamily="50" charset="-128"/>
              </a:rPr>
              <a:t>の地域自治区の住民との連携強化</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200" dirty="0" smtClean="0">
                <a:solidFill>
                  <a:prstClr val="black"/>
                </a:solidFill>
                <a:latin typeface="Meiryo UI" pitchFamily="50" charset="-128"/>
                <a:ea typeface="Meiryo UI" pitchFamily="50" charset="-128"/>
                <a:cs typeface="Meiryo UI" pitchFamily="50" charset="-128"/>
              </a:rPr>
              <a:t>　　　　 に関する事項</a:t>
            </a:r>
            <a:endParaRPr lang="en-US" altLang="ja-JP" sz="12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市</a:t>
            </a:r>
            <a:r>
              <a:rPr lang="ja-JP" altLang="en-US" sz="1400" dirty="0" smtClean="0">
                <a:solidFill>
                  <a:prstClr val="black"/>
                </a:solidFill>
                <a:latin typeface="Meiryo UI" pitchFamily="50" charset="-128"/>
                <a:ea typeface="Meiryo UI" pitchFamily="50" charset="-128"/>
                <a:cs typeface="Meiryo UI" pitchFamily="50" charset="-128"/>
              </a:rPr>
              <a:t>町村</a:t>
            </a:r>
            <a:r>
              <a:rPr lang="ja-JP" altLang="ja-JP" sz="1400" dirty="0" smtClean="0">
                <a:solidFill>
                  <a:prstClr val="black"/>
                </a:solidFill>
                <a:latin typeface="Meiryo UI" pitchFamily="50" charset="-128"/>
                <a:ea typeface="Meiryo UI" pitchFamily="50" charset="-128"/>
                <a:cs typeface="Meiryo UI" pitchFamily="50" charset="-128"/>
              </a:rPr>
              <a:t>長は、条例で定める重要事項で地域自治区の区域</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に係るものを決定・変更する場合は、あらかじめ、地域協議会</a:t>
            </a:r>
            <a:endParaRPr lang="en-US" altLang="ja-JP" sz="1400" dirty="0" smtClean="0">
              <a:solidFill>
                <a:prstClr val="black"/>
              </a:solidFill>
              <a:latin typeface="Meiryo UI" pitchFamily="50" charset="-128"/>
              <a:ea typeface="Meiryo UI" pitchFamily="50" charset="-128"/>
              <a:cs typeface="Meiryo UI" pitchFamily="50" charset="-128"/>
            </a:endParaRPr>
          </a:p>
          <a:p>
            <a:pPr marL="622300"/>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の意見を</a:t>
            </a:r>
            <a:r>
              <a:rPr lang="ja-JP" altLang="en-US" sz="1400" dirty="0" smtClean="0">
                <a:solidFill>
                  <a:prstClr val="black"/>
                </a:solidFill>
                <a:latin typeface="Meiryo UI" pitchFamily="50" charset="-128"/>
                <a:ea typeface="Meiryo UI" pitchFamily="50" charset="-128"/>
                <a:cs typeface="Meiryo UI" pitchFamily="50" charset="-128"/>
              </a:rPr>
              <a:t>聴</a:t>
            </a:r>
            <a:r>
              <a:rPr lang="ja-JP" altLang="ja-JP" sz="1400" dirty="0" smtClean="0">
                <a:solidFill>
                  <a:prstClr val="black"/>
                </a:solidFill>
                <a:latin typeface="Meiryo UI" pitchFamily="50" charset="-128"/>
                <a:ea typeface="Meiryo UI" pitchFamily="50" charset="-128"/>
                <a:cs typeface="Meiryo UI" pitchFamily="50" charset="-128"/>
              </a:rPr>
              <a:t>かなければならな</a:t>
            </a:r>
            <a:r>
              <a:rPr lang="ja-JP" altLang="en-US" sz="1400" dirty="0" smtClean="0">
                <a:solidFill>
                  <a:prstClr val="black"/>
                </a:solidFill>
                <a:latin typeface="Meiryo UI" pitchFamily="50" charset="-128"/>
                <a:ea typeface="Meiryo UI" pitchFamily="50" charset="-128"/>
                <a:cs typeface="Meiryo UI" pitchFamily="50" charset="-128"/>
              </a:rPr>
              <a:t>い</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25" name="右矢印 24"/>
          <p:cNvSpPr/>
          <p:nvPr/>
        </p:nvSpPr>
        <p:spPr>
          <a:xfrm>
            <a:off x="4718974" y="6021239"/>
            <a:ext cx="234026" cy="446085"/>
          </a:xfrm>
          <a:prstGeom prst="rightArrow">
            <a:avLst>
              <a:gd name="adj1" fmla="val 50000"/>
              <a:gd name="adj2" fmla="val 114286"/>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96305" y="2294289"/>
            <a:ext cx="5652115"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（３）地域自治区の事務</a:t>
            </a:r>
            <a:endParaRPr lang="en-US" altLang="ja-JP" sz="1900" b="1" dirty="0" smtClean="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194472" y="2651436"/>
            <a:ext cx="9517057" cy="56154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spc="-30" dirty="0" smtClean="0">
                <a:solidFill>
                  <a:prstClr val="black"/>
                </a:solidFill>
                <a:latin typeface="Meiryo UI" pitchFamily="50" charset="-128"/>
                <a:ea typeface="Meiryo UI" pitchFamily="50" charset="-128"/>
                <a:cs typeface="Meiryo UI" pitchFamily="50" charset="-128"/>
              </a:rPr>
              <a:t>地域自治区に分掌させ得る事務の範囲は、市町村長の権限に属する事務全般　</a:t>
            </a:r>
            <a:r>
              <a:rPr lang="ja-JP" altLang="en-US" sz="1200" dirty="0" smtClean="0">
                <a:solidFill>
                  <a:prstClr val="black"/>
                </a:solidFill>
                <a:latin typeface="Meiryo UI" pitchFamily="50" charset="-128"/>
                <a:ea typeface="Meiryo UI" pitchFamily="50" charset="-128"/>
                <a:cs typeface="Meiryo UI" pitchFamily="50" charset="-128"/>
              </a:rPr>
              <a:t>（地域協議会の事務局に限定されない）</a:t>
            </a:r>
            <a:endParaRPr lang="en-US" altLang="ja-JP" sz="1200" dirty="0" smtClean="0">
              <a:solidFill>
                <a:prstClr val="black"/>
              </a:solidFill>
              <a:latin typeface="Meiryo UI" pitchFamily="50" charset="-128"/>
              <a:ea typeface="Meiryo UI" pitchFamily="50" charset="-128"/>
              <a:cs typeface="Meiryo UI" pitchFamily="50" charset="-128"/>
            </a:endParaRPr>
          </a:p>
          <a:p>
            <a:endParaRPr lang="en-US" altLang="ja-JP" sz="200" dirty="0" smtClean="0">
              <a:solidFill>
                <a:prstClr val="black"/>
              </a:solidFill>
              <a:latin typeface="Meiryo UI" pitchFamily="50" charset="-128"/>
              <a:ea typeface="Meiryo UI" pitchFamily="50" charset="-128"/>
              <a:cs typeface="Meiryo UI" pitchFamily="50" charset="-128"/>
            </a:endParaRPr>
          </a:p>
          <a:p>
            <a:r>
              <a:rPr lang="ja-JP" altLang="en-US" sz="1400" dirty="0" smtClean="0">
                <a:solidFill>
                  <a:prstClr val="black"/>
                </a:solidFill>
                <a:latin typeface="Meiryo UI" pitchFamily="50" charset="-128"/>
                <a:ea typeface="Meiryo UI" pitchFamily="50" charset="-128"/>
                <a:cs typeface="Meiryo UI" pitchFamily="50" charset="-128"/>
              </a:rPr>
              <a:t>◆  </a:t>
            </a:r>
            <a:r>
              <a:rPr lang="ja-JP" altLang="ja-JP" sz="1400" dirty="0" smtClean="0">
                <a:solidFill>
                  <a:prstClr val="black"/>
                </a:solidFill>
                <a:latin typeface="Meiryo UI" pitchFamily="50" charset="-128"/>
                <a:ea typeface="Meiryo UI" pitchFamily="50" charset="-128"/>
                <a:cs typeface="Meiryo UI" pitchFamily="50" charset="-128"/>
              </a:rPr>
              <a:t>事務所を設置し、事務所の長は市町村</a:t>
            </a:r>
            <a:r>
              <a:rPr lang="ja-JP" altLang="en-US" sz="1400" dirty="0" smtClean="0">
                <a:solidFill>
                  <a:prstClr val="black"/>
                </a:solidFill>
                <a:latin typeface="Meiryo UI" pitchFamily="50" charset="-128"/>
                <a:ea typeface="Meiryo UI" pitchFamily="50" charset="-128"/>
                <a:cs typeface="Meiryo UI" pitchFamily="50" charset="-128"/>
              </a:rPr>
              <a:t>長</a:t>
            </a:r>
            <a:r>
              <a:rPr lang="ja-JP" altLang="ja-JP" sz="1400" dirty="0" smtClean="0">
                <a:solidFill>
                  <a:prstClr val="black"/>
                </a:solidFill>
                <a:latin typeface="Meiryo UI" pitchFamily="50" charset="-128"/>
                <a:ea typeface="Meiryo UI" pitchFamily="50" charset="-128"/>
                <a:cs typeface="Meiryo UI" pitchFamily="50" charset="-128"/>
              </a:rPr>
              <a:t>の補助機関である職員が充てられる</a:t>
            </a:r>
            <a:endParaRPr lang="ja-JP" altLang="en-US" sz="1200" dirty="0" smtClean="0">
              <a:solidFill>
                <a:prstClr val="black"/>
              </a:solidFill>
              <a:latin typeface="Meiryo UI" pitchFamily="50" charset="-128"/>
              <a:ea typeface="Meiryo UI" pitchFamily="50" charset="-128"/>
              <a:cs typeface="Meiryo UI" pitchFamily="50" charset="-128"/>
            </a:endParaRPr>
          </a:p>
        </p:txBody>
      </p:sp>
      <p:sp>
        <p:nvSpPr>
          <p:cNvPr id="28" name="正方形/長方形 27"/>
          <p:cNvSpPr/>
          <p:nvPr/>
        </p:nvSpPr>
        <p:spPr>
          <a:xfrm>
            <a:off x="5031009" y="6021289"/>
            <a:ext cx="4621203" cy="459023"/>
          </a:xfrm>
          <a:prstGeom prst="rect">
            <a:avLst/>
          </a:prstGeom>
          <a:ln>
            <a:prstDash val="sysDash"/>
          </a:ln>
        </p:spPr>
        <p:style>
          <a:lnRef idx="2">
            <a:schemeClr val="accent6"/>
          </a:lnRef>
          <a:fillRef idx="1">
            <a:schemeClr val="lt1"/>
          </a:fillRef>
          <a:effectRef idx="0">
            <a:schemeClr val="accent6"/>
          </a:effectRef>
          <a:fontRef idx="minor">
            <a:schemeClr val="dk1"/>
          </a:fontRef>
        </p:style>
        <p:txBody>
          <a:bodyPr rtlCol="0" anchor="ctr"/>
          <a:lstStyle/>
          <a:p>
            <a:pPr marL="174625"/>
            <a:endParaRPr lang="ja-JP" altLang="en-US" sz="1300" dirty="0">
              <a:solidFill>
                <a:prstClr val="white"/>
              </a:solidFill>
            </a:endParaRPr>
          </a:p>
        </p:txBody>
      </p:sp>
      <p:sp>
        <p:nvSpPr>
          <p:cNvPr id="30" name="正方形/長方形 29"/>
          <p:cNvSpPr/>
          <p:nvPr/>
        </p:nvSpPr>
        <p:spPr>
          <a:xfrm>
            <a:off x="-39555" y="3645024"/>
            <a:ext cx="276930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en-US" altLang="ja-JP" sz="1600" b="1" dirty="0" smtClean="0">
                <a:solidFill>
                  <a:prstClr val="black"/>
                </a:solidFill>
                <a:latin typeface="HG丸ｺﾞｼｯｸM-PRO" pitchFamily="50" charset="-128"/>
                <a:ea typeface="HG丸ｺﾞｼｯｸM-PRO" pitchFamily="50" charset="-128"/>
              </a:rPr>
              <a:t>  【</a:t>
            </a:r>
            <a:r>
              <a:rPr lang="ja-JP" altLang="en-US" sz="1600" b="1" dirty="0" smtClean="0">
                <a:solidFill>
                  <a:prstClr val="black"/>
                </a:solidFill>
                <a:latin typeface="HG丸ｺﾞｼｯｸM-PRO" pitchFamily="50" charset="-128"/>
                <a:ea typeface="HG丸ｺﾞｼｯｸM-PRO" pitchFamily="50" charset="-128"/>
              </a:rPr>
              <a:t> </a:t>
            </a:r>
            <a:r>
              <a:rPr lang="ja-JP" altLang="en-US" sz="1600" b="1" spc="300" dirty="0" smtClean="0">
                <a:solidFill>
                  <a:prstClr val="black"/>
                </a:solidFill>
                <a:latin typeface="HG丸ｺﾞｼｯｸM-PRO" pitchFamily="50" charset="-128"/>
                <a:ea typeface="HG丸ｺﾞｼｯｸM-PRO" pitchFamily="50" charset="-128"/>
              </a:rPr>
              <a:t>位置づけ</a:t>
            </a:r>
            <a:r>
              <a:rPr lang="en-US" altLang="ja-JP" sz="1600" b="1" dirty="0" smtClean="0">
                <a:solidFill>
                  <a:prstClr val="black"/>
                </a:solidFill>
                <a:latin typeface="HG丸ｺﾞｼｯｸM-PRO" pitchFamily="50" charset="-128"/>
                <a:ea typeface="HG丸ｺﾞｼｯｸM-PRO" pitchFamily="50" charset="-128"/>
              </a:rPr>
              <a:t>】 </a:t>
            </a:r>
            <a:endParaRPr lang="ja-JP" altLang="en-US" sz="1600" b="1" dirty="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a:off x="-507607" y="3645024"/>
            <a:ext cx="538259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ja-JP" altLang="en-US" sz="1400" dirty="0" smtClean="0">
                <a:solidFill>
                  <a:prstClr val="black"/>
                </a:solidFill>
                <a:latin typeface="Meiryo UI" pitchFamily="50" charset="-128"/>
                <a:ea typeface="Meiryo UI" pitchFamily="50" charset="-128"/>
                <a:cs typeface="Meiryo UI" pitchFamily="50" charset="-128"/>
              </a:rPr>
              <a:t>◆　</a:t>
            </a:r>
            <a:r>
              <a:rPr lang="ja-JP" altLang="en-US" sz="1400" dirty="0">
                <a:solidFill>
                  <a:prstClr val="black"/>
                </a:solidFill>
                <a:latin typeface="Meiryo UI" pitchFamily="50" charset="-128"/>
                <a:ea typeface="Meiryo UI" pitchFamily="50" charset="-128"/>
                <a:cs typeface="Meiryo UI" pitchFamily="50" charset="-128"/>
              </a:rPr>
              <a:t>附属</a:t>
            </a:r>
            <a:r>
              <a:rPr lang="ja-JP" altLang="en-US" sz="1400" dirty="0" smtClean="0">
                <a:solidFill>
                  <a:prstClr val="black"/>
                </a:solidFill>
                <a:latin typeface="Meiryo UI" pitchFamily="50" charset="-128"/>
                <a:ea typeface="Meiryo UI" pitchFamily="50" charset="-128"/>
                <a:cs typeface="Meiryo UI" pitchFamily="50" charset="-128"/>
              </a:rPr>
              <a:t>機関（合議体として意思決定を行う）</a:t>
            </a:r>
            <a:endParaRPr lang="en-US" altLang="ja-JP" sz="1400" dirty="0" smtClean="0">
              <a:solidFill>
                <a:prstClr val="black"/>
              </a:solidFill>
              <a:latin typeface="Meiryo UI" pitchFamily="50" charset="-128"/>
              <a:ea typeface="Meiryo UI" pitchFamily="50" charset="-128"/>
              <a:cs typeface="Meiryo UI" pitchFamily="50" charset="-128"/>
            </a:endParaRPr>
          </a:p>
        </p:txBody>
      </p:sp>
      <p:sp>
        <p:nvSpPr>
          <p:cNvPr id="34" name="正方形/長方形 33"/>
          <p:cNvSpPr/>
          <p:nvPr/>
        </p:nvSpPr>
        <p:spPr>
          <a:xfrm>
            <a:off x="-574554" y="6559826"/>
            <a:ext cx="9820009" cy="1886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27063"/>
            <a:r>
              <a:rPr lang="en-US" altLang="ja-JP" sz="1200" dirty="0" smtClean="0">
                <a:solidFill>
                  <a:prstClr val="black"/>
                </a:solidFill>
                <a:latin typeface="Meiryo UI" pitchFamily="50" charset="-128"/>
                <a:ea typeface="Meiryo UI" pitchFamily="50" charset="-128"/>
                <a:cs typeface="Meiryo UI" pitchFamily="50" charset="-128"/>
              </a:rPr>
              <a:t>※</a:t>
            </a:r>
            <a:r>
              <a:rPr lang="ja-JP" altLang="en-US" sz="1200" dirty="0" smtClean="0">
                <a:solidFill>
                  <a:prstClr val="black"/>
                </a:solidFill>
                <a:latin typeface="Meiryo UI" pitchFamily="50" charset="-128"/>
                <a:ea typeface="Meiryo UI" pitchFamily="50" charset="-128"/>
                <a:cs typeface="Meiryo UI" pitchFamily="50" charset="-128"/>
              </a:rPr>
              <a:t>地方自治法第</a:t>
            </a:r>
            <a:r>
              <a:rPr lang="en-US" altLang="ja-JP" sz="1200" dirty="0" smtClean="0">
                <a:solidFill>
                  <a:prstClr val="black"/>
                </a:solidFill>
                <a:latin typeface="Meiryo UI" pitchFamily="50" charset="-128"/>
                <a:ea typeface="Meiryo UI" pitchFamily="50" charset="-128"/>
                <a:cs typeface="Meiryo UI" pitchFamily="50" charset="-128"/>
              </a:rPr>
              <a:t>283</a:t>
            </a:r>
            <a:r>
              <a:rPr lang="ja-JP" altLang="en-US" sz="1200" dirty="0" smtClean="0">
                <a:solidFill>
                  <a:prstClr val="black"/>
                </a:solidFill>
                <a:latin typeface="Meiryo UI" pitchFamily="50" charset="-128"/>
                <a:ea typeface="Meiryo UI" pitchFamily="50" charset="-128"/>
                <a:cs typeface="Meiryo UI" pitchFamily="50" charset="-128"/>
              </a:rPr>
              <a:t>条の規定により、特別区についても、地域自治区に関する規定が</a:t>
            </a:r>
            <a:r>
              <a:rPr lang="ja-JP" altLang="en-US" sz="1200" smtClean="0">
                <a:solidFill>
                  <a:prstClr val="black"/>
                </a:solidFill>
                <a:latin typeface="Meiryo UI" pitchFamily="50" charset="-128"/>
                <a:ea typeface="Meiryo UI" pitchFamily="50" charset="-128"/>
                <a:cs typeface="Meiryo UI" pitchFamily="50" charset="-128"/>
              </a:rPr>
              <a:t>適用される</a:t>
            </a:r>
            <a:endParaRPr lang="en-US" altLang="ja-JP" sz="1200" dirty="0" smtClean="0">
              <a:solidFill>
                <a:prstClr val="black"/>
              </a:solidFill>
              <a:latin typeface="Meiryo UI" pitchFamily="50" charset="-128"/>
              <a:ea typeface="Meiryo UI" pitchFamily="50" charset="-128"/>
              <a:cs typeface="Meiryo UI" pitchFamily="50" charset="-128"/>
            </a:endParaRPr>
          </a:p>
        </p:txBody>
      </p:sp>
      <p:sp>
        <p:nvSpPr>
          <p:cNvPr id="35" name="テキスト ボックス 34"/>
          <p:cNvSpPr txBox="1"/>
          <p:nvPr/>
        </p:nvSpPr>
        <p:spPr>
          <a:xfrm>
            <a:off x="4854521" y="6019549"/>
            <a:ext cx="4836537" cy="769441"/>
          </a:xfrm>
          <a:prstGeom prst="rect">
            <a:avLst/>
          </a:prstGeom>
          <a:noFill/>
        </p:spPr>
        <p:txBody>
          <a:bodyPr wrap="square" rtlCol="0">
            <a:spAutoFit/>
          </a:bodyPr>
          <a:lstStyle/>
          <a:p>
            <a:pPr marL="174625" lvl="0"/>
            <a:r>
              <a:rPr lang="ja-JP" altLang="ja-JP" sz="1300" dirty="0" smtClean="0">
                <a:solidFill>
                  <a:prstClr val="black"/>
                </a:solidFill>
                <a:latin typeface="Meiryo UI" pitchFamily="50" charset="-128"/>
                <a:ea typeface="Meiryo UI" pitchFamily="50" charset="-128"/>
                <a:cs typeface="Meiryo UI" pitchFamily="50" charset="-128"/>
              </a:rPr>
              <a:t>市</a:t>
            </a:r>
            <a:r>
              <a:rPr lang="ja-JP" altLang="en-US" sz="1300" dirty="0" smtClean="0">
                <a:solidFill>
                  <a:prstClr val="black"/>
                </a:solidFill>
                <a:latin typeface="Meiryo UI" pitchFamily="50" charset="-128"/>
                <a:ea typeface="Meiryo UI" pitchFamily="50" charset="-128"/>
                <a:cs typeface="Meiryo UI" pitchFamily="50" charset="-128"/>
              </a:rPr>
              <a:t>町村</a:t>
            </a:r>
            <a:r>
              <a:rPr lang="ja-JP" altLang="ja-JP" sz="1300" dirty="0" smtClean="0">
                <a:solidFill>
                  <a:prstClr val="black"/>
                </a:solidFill>
                <a:latin typeface="Meiryo UI" pitchFamily="50" charset="-128"/>
                <a:ea typeface="Meiryo UI" pitchFamily="50" charset="-128"/>
                <a:cs typeface="Meiryo UI" pitchFamily="50" charset="-128"/>
              </a:rPr>
              <a:t>長その他の</a:t>
            </a:r>
            <a:r>
              <a:rPr lang="ja-JP" altLang="en-US" sz="1300" dirty="0" smtClean="0">
                <a:solidFill>
                  <a:prstClr val="black"/>
                </a:solidFill>
                <a:latin typeface="Meiryo UI" pitchFamily="50" charset="-128"/>
                <a:ea typeface="Meiryo UI" pitchFamily="50" charset="-128"/>
                <a:cs typeface="Meiryo UI" pitchFamily="50" charset="-128"/>
              </a:rPr>
              <a:t>市町村</a:t>
            </a:r>
            <a:r>
              <a:rPr lang="ja-JP" altLang="ja-JP" sz="1300" dirty="0" smtClean="0">
                <a:solidFill>
                  <a:prstClr val="black"/>
                </a:solidFill>
                <a:latin typeface="Meiryo UI" pitchFamily="50" charset="-128"/>
                <a:ea typeface="Meiryo UI" pitchFamily="50" charset="-128"/>
                <a:cs typeface="Meiryo UI" pitchFamily="50" charset="-128"/>
              </a:rPr>
              <a:t>の機関は、</a:t>
            </a:r>
            <a:r>
              <a:rPr lang="ja-JP" altLang="en-US" sz="1300" dirty="0" smtClean="0">
                <a:solidFill>
                  <a:prstClr val="black"/>
                </a:solidFill>
                <a:latin typeface="Meiryo UI" pitchFamily="50" charset="-128"/>
                <a:ea typeface="Meiryo UI" pitchFamily="50" charset="-128"/>
                <a:cs typeface="Meiryo UI" pitchFamily="50" charset="-128"/>
              </a:rPr>
              <a:t>上記</a:t>
            </a:r>
            <a:r>
              <a:rPr lang="ja-JP" altLang="ja-JP" sz="1300" dirty="0" smtClean="0">
                <a:solidFill>
                  <a:prstClr val="black"/>
                </a:solidFill>
                <a:latin typeface="Meiryo UI" pitchFamily="50" charset="-128"/>
                <a:ea typeface="Meiryo UI" pitchFamily="50" charset="-128"/>
                <a:cs typeface="Meiryo UI" pitchFamily="50" charset="-128"/>
              </a:rPr>
              <a:t>意見を勘案し、</a:t>
            </a:r>
            <a:endParaRPr lang="en-US" altLang="ja-JP" sz="1300" dirty="0" smtClean="0">
              <a:solidFill>
                <a:prstClr val="black"/>
              </a:solidFill>
              <a:latin typeface="Meiryo UI" pitchFamily="50" charset="-128"/>
              <a:ea typeface="Meiryo UI" pitchFamily="50" charset="-128"/>
              <a:cs typeface="Meiryo UI" pitchFamily="50" charset="-128"/>
            </a:endParaRPr>
          </a:p>
          <a:p>
            <a:pPr marL="174625" lvl="0"/>
            <a:r>
              <a:rPr lang="ja-JP" altLang="ja-JP" sz="1300" dirty="0" smtClean="0">
                <a:solidFill>
                  <a:prstClr val="black"/>
                </a:solidFill>
                <a:latin typeface="Meiryo UI" pitchFamily="50" charset="-128"/>
                <a:ea typeface="Meiryo UI" pitchFamily="50" charset="-128"/>
                <a:cs typeface="Meiryo UI" pitchFamily="50" charset="-128"/>
              </a:rPr>
              <a:t>必要があると認めるときは、適切な措置を講じなければならない</a:t>
            </a:r>
            <a:endParaRPr lang="ja-JP" altLang="en-US" sz="1300" dirty="0" smtClean="0">
              <a:solidFill>
                <a:prstClr val="white"/>
              </a:solidFill>
            </a:endParaRPr>
          </a:p>
          <a:p>
            <a:endParaRPr kumimoji="1" lang="ja-JP" altLang="en-US" dirty="0"/>
          </a:p>
        </p:txBody>
      </p:sp>
      <p:sp>
        <p:nvSpPr>
          <p:cNvPr id="36" name="正方形/長方形 35"/>
          <p:cNvSpPr/>
          <p:nvPr/>
        </p:nvSpPr>
        <p:spPr>
          <a:xfrm>
            <a:off x="-4880" y="-4500"/>
            <a:ext cx="9901238"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地域</a:t>
            </a:r>
            <a:r>
              <a:rPr lang="ja-JP" altLang="en-US" sz="2000" b="1" dirty="0">
                <a:solidFill>
                  <a:prstClr val="black"/>
                </a:solidFill>
                <a:latin typeface="Meiryo UI" pitchFamily="50" charset="-128"/>
                <a:ea typeface="Meiryo UI" pitchFamily="50" charset="-128"/>
                <a:cs typeface="Meiryo UI" pitchFamily="50" charset="-128"/>
              </a:rPr>
              <a:t>自治区制度の</a:t>
            </a:r>
            <a:r>
              <a:rPr lang="ja-JP" altLang="en-US" sz="2000" b="1" dirty="0" smtClean="0">
                <a:solidFill>
                  <a:prstClr val="black"/>
                </a:solidFill>
                <a:latin typeface="Meiryo UI" pitchFamily="50" charset="-128"/>
                <a:ea typeface="Meiryo UI" pitchFamily="50" charset="-128"/>
                <a:cs typeface="Meiryo UI" pitchFamily="50" charset="-128"/>
              </a:rPr>
              <a:t>概要</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地域</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42811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11888</TotalTime>
  <Words>585</Words>
  <Application>Microsoft Office PowerPoint</Application>
  <PresentationFormat>A4 210 x 297 mm</PresentationFormat>
  <Paragraphs>180</Paragraphs>
  <Slides>9</Slides>
  <Notes>5</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Office テーマ</vt:lpstr>
      <vt:lpstr>1_Office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
  <cp:lastModifiedBy>岸良　将史</cp:lastModifiedBy>
  <cp:revision>1178</cp:revision>
  <cp:lastPrinted>2017-09-02T10:27:29Z</cp:lastPrinted>
  <dcterms:created xsi:type="dcterms:W3CDTF">2013-07-16T06:48:23Z</dcterms:created>
  <dcterms:modified xsi:type="dcterms:W3CDTF">2017-09-26T10:30:09Z</dcterms:modified>
</cp:coreProperties>
</file>