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86" r:id="rId2"/>
  </p:sldMasterIdLst>
  <p:notesMasterIdLst>
    <p:notesMasterId r:id="rId11"/>
  </p:notesMasterIdLst>
  <p:sldIdLst>
    <p:sldId id="404" r:id="rId3"/>
    <p:sldId id="421" r:id="rId4"/>
    <p:sldId id="432" r:id="rId5"/>
    <p:sldId id="420" r:id="rId6"/>
    <p:sldId id="406" r:id="rId7"/>
    <p:sldId id="433" r:id="rId8"/>
    <p:sldId id="408" r:id="rId9"/>
    <p:sldId id="427" r:id="rId10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3399FF"/>
    <a:srgbClr val="99FF66"/>
    <a:srgbClr val="000099"/>
    <a:srgbClr val="FF6699"/>
    <a:srgbClr val="FF99CC"/>
    <a:srgbClr val="FFFF66"/>
    <a:srgbClr val="FFCC00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8370" autoAdjust="0"/>
  </p:normalViewPr>
  <p:slideViewPr>
    <p:cSldViewPr>
      <p:cViewPr varScale="1">
        <p:scale>
          <a:sx n="72" d="100"/>
          <a:sy n="72" d="100"/>
        </p:scale>
        <p:origin x="-1170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t" anchorCtr="0" compatLnSpc="1">
            <a:prstTxWarp prst="textNoShape">
              <a:avLst/>
            </a:prstTxWarp>
          </a:bodyPr>
          <a:lstStyle>
            <a:lvl1pPr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t" anchorCtr="0" compatLnSpc="1">
            <a:prstTxWarp prst="textNoShape">
              <a:avLst/>
            </a:prstTxWarp>
          </a:bodyPr>
          <a:lstStyle>
            <a:lvl1pPr algn="r"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003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b" anchorCtr="0" compatLnSpc="1">
            <a:prstTxWarp prst="textNoShape">
              <a:avLst/>
            </a:prstTxWarp>
          </a:bodyPr>
          <a:lstStyle>
            <a:lvl1pPr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b" anchorCtr="0" compatLnSpc="1">
            <a:prstTxWarp prst="textNoShape">
              <a:avLst/>
            </a:prstTxWarp>
          </a:bodyPr>
          <a:lstStyle>
            <a:lvl1pPr algn="r"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14AB508-BE4A-43B9-809F-03CD811AA1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6952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4AB508-BE4A-43B9-809F-03CD811AA1D6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6391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857FC-A8D3-4B1E-B1C5-FE88ACE180B7}" type="slidenum">
              <a:rPr lang="ja-JP" altLang="en-US" smtClean="0">
                <a:solidFill>
                  <a:srgbClr val="000000"/>
                </a:solidFill>
              </a:rPr>
              <a:pPr/>
              <a:t>7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32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688F5-0645-46C2-9C9F-1CF320432B63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70AE7-4BA1-453C-A6D9-69A04A95B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35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69BC9-3DC3-4753-A887-4F35B1F48863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5D08E-2993-469C-BE55-99A1437BE4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546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FCD-9F12-4384-BFCA-D538610E9950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B117-830C-4AB9-A628-F894F55D21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0289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C1E06-59AC-4ACD-A24B-88917FED26DF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02460-2EFE-44BD-B880-48C099D5BB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7914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187A2-8006-4E36-9FF3-831BA5665FE2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67A10-CE3A-48DC-B41E-F2DDF1423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4641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2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3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79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7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98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6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419A5-650E-46AF-8EC2-0251F98E9736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68FCF-4500-4078-9715-569FA8845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4322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10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273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15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56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42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ACC85-3DE5-4256-A035-EB0B0611671B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04AE5-5EBF-46F3-AD7C-FEE4838A9D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351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5B947-FF47-48BE-8834-DD9F21802051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24082-ACE0-4FA4-A32B-0708C9B6FC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923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D8D25-E94A-4931-831A-72BAFCDBDD26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16BAD-E545-40FA-9C66-949FF548CE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563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1C0AC-454E-4AC0-8E80-AF9A4DF24DDB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01B84-37B7-45B8-9B73-15EB7477D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73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384A6-CD1E-48DF-B8E8-3AFA297BF30B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2D682-1824-4F3D-8BD4-3E2B2C6483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808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58268-AF69-4977-A993-421ADDCC5E25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49C9-CD4E-4A88-AACB-C05CAFEE30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40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D45B1-F53D-4B16-9BF1-4CE16AA9CAA5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80D4E-A5C8-4FDB-B0C6-BDEE9DF320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082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AAEDD5B-CFD0-4F02-A868-D05FFFC2E219}" type="datetime1">
              <a:rPr lang="en-US"/>
              <a:pPr>
                <a:defRPr/>
              </a:pPr>
              <a:t>9/25/2017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155837E-4802-4EEE-B422-5E2E98CDC7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0ED720-0104-4369-84BC-D37694168613}" type="datetimeFigureOut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2017/9/25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2D8002D-B5B0-4BAC-B1F6-782DDCCE6D9C}" type="slidenum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8434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 idx="4294967295"/>
          </p:nvPr>
        </p:nvSpPr>
        <p:spPr>
          <a:xfrm>
            <a:off x="771525" y="2403475"/>
            <a:ext cx="8420100" cy="1368425"/>
          </a:xfrm>
        </p:spPr>
        <p:txBody>
          <a:bodyPr/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ＭＳ Ｐゴシック" pitchFamily="50" charset="-128"/>
              </a:rPr>
              <a:t>６　大阪府・特別区協議会（仮称）</a:t>
            </a:r>
            <a:r>
              <a:rPr lang="en-US" altLang="ja-JP" sz="3600" dirty="0" smtClean="0">
                <a:solidFill>
                  <a:schemeClr val="tx1"/>
                </a:solidFill>
                <a:latin typeface="ＭＳ Ｐゴシック" pitchFamily="50" charset="-128"/>
              </a:rPr>
              <a:t/>
            </a:r>
            <a:br>
              <a:rPr lang="en-US" altLang="ja-JP" sz="3600" dirty="0" smtClean="0">
                <a:solidFill>
                  <a:schemeClr val="tx1"/>
                </a:solidFill>
                <a:latin typeface="ＭＳ Ｐゴシック" pitchFamily="50" charset="-128"/>
              </a:rPr>
            </a:br>
            <a:r>
              <a:rPr lang="ja-JP" altLang="en-US" sz="3600" dirty="0" smtClean="0">
                <a:solidFill>
                  <a:schemeClr val="tx1"/>
                </a:solidFill>
                <a:latin typeface="ＭＳ Ｐゴシック" pitchFamily="50" charset="-128"/>
              </a:rPr>
              <a:t>～大阪版「都区協議会」～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7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85916" y="800964"/>
            <a:ext cx="89154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713207" y="2348880"/>
            <a:ext cx="8394400" cy="245172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な考え方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の仕組み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３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協議会運営の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イメージ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71800" y="2667000"/>
            <a:ext cx="61405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48000" y="326437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48000" y="390974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69623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正方形/長方形 56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基本的な考え方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381000" y="4953000"/>
            <a:ext cx="92202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t" anchorCtr="0"/>
          <a:lstStyle/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特別区重視の委員構成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（全特別区の区長と知事等</a:t>
            </a:r>
            <a:r>
              <a:rPr lang="ja-JP" altLang="en-US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協議不調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時に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第三者</a:t>
            </a:r>
            <a:r>
              <a:rPr lang="ja-JP" altLang="en-US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が調停</a:t>
            </a:r>
            <a:endParaRPr lang="en-US" altLang="ja-JP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○東京都より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幅広い協議事項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（財政調整の他、財産・債務の処理等を協議）</a:t>
            </a:r>
            <a:endParaRPr lang="en-US" altLang="ja-JP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000"/>
              </a:lnSpc>
            </a:pPr>
            <a:endParaRPr kumimoji="1" lang="ja-JP" altLang="en-US" sz="1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二等辺三角形 53"/>
          <p:cNvSpPr/>
          <p:nvPr/>
        </p:nvSpPr>
        <p:spPr>
          <a:xfrm rot="10800000">
            <a:off x="3892828" y="4472608"/>
            <a:ext cx="2200200" cy="381000"/>
          </a:xfrm>
          <a:prstGeom prst="triangle">
            <a:avLst/>
          </a:prstGeom>
          <a:solidFill>
            <a:srgbClr val="99FF66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 bwMode="auto">
          <a:xfrm>
            <a:off x="251520" y="609599"/>
            <a:ext cx="9425880" cy="15376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ctr" anchorCtr="0"/>
          <a:lstStyle/>
          <a:p>
            <a:pPr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現行の都区協議会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　的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都と特別区の事務の処理について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、都と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特別区及び特別区相互の間の連絡調整を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図る（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地方自治法第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■主な役割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地方自治法第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及び同法施行令第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210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16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の規定に基づき、特別区財政調整交付金に係る条例を制定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場合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おいて、都知事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に対して意見を述べるほか、都及び特別区の事務の処理に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ついて必要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な協議を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行う</a:t>
            </a:r>
            <a:endParaRPr kumimoji="1" lang="ja-JP" altLang="en-US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ストライプ矢印 11"/>
          <p:cNvSpPr/>
          <p:nvPr/>
        </p:nvSpPr>
        <p:spPr>
          <a:xfrm rot="5400000">
            <a:off x="4686301" y="1125353"/>
            <a:ext cx="533398" cy="2808311"/>
          </a:xfrm>
          <a:prstGeom prst="stripedRightArrow">
            <a:avLst>
              <a:gd name="adj1" fmla="val 59803"/>
              <a:gd name="adj2" fmla="val 43508"/>
            </a:avLst>
          </a:prstGeom>
          <a:gradFill flip="none" rotWithShape="1"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 bwMode="auto">
          <a:xfrm>
            <a:off x="384312" y="6082352"/>
            <a:ext cx="9220200" cy="547048"/>
          </a:xfrm>
          <a:prstGeom prst="roundRect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ctr" anchorCtr="0"/>
          <a:lstStyle/>
          <a:p>
            <a:pPr algn="ctr" eaLnBrk="1" hangingPunct="1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将来的には、“特別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区相互間の事柄は、特別区が主体的に決定できる仕組み”</a:t>
            </a:r>
            <a:r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もめざして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いく</a:t>
            </a:r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304800" y="2898516"/>
            <a:ext cx="9372600" cy="1454245"/>
            <a:chOff x="304800" y="2805752"/>
            <a:chExt cx="9372600" cy="1454245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04800" y="3429000"/>
              <a:ext cx="9372600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04800" y="2805752"/>
              <a:ext cx="9372600" cy="74635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現行の都区協議会の仕組みを発展・充実</a:t>
              </a:r>
              <a:endParaRPr lang="en-US" altLang="ja-JP" sz="2000" b="1" spc="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ts val="300"/>
                </a:spcBef>
              </a:pPr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特別区の考えがより反映される</a:t>
              </a:r>
              <a:r>
                <a:rPr lang="ja-JP" altLang="en-US" sz="2000" b="1" u="sng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“特別区重視”の仕組みへ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04800" y="3667540"/>
              <a:ext cx="937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spc="-1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特別区と大阪府、特別区相互の関係が、</a:t>
              </a:r>
              <a:r>
                <a:rPr lang="ja-JP" altLang="en-US" sz="2000" spc="-150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「対等・協力」</a:t>
              </a:r>
              <a:r>
                <a:rPr lang="ja-JP" altLang="en-US" sz="2000" spc="-1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で、</a:t>
              </a:r>
              <a:r>
                <a:rPr lang="ja-JP" altLang="en-US" sz="2000" spc="-150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「連携を強化」</a:t>
              </a:r>
              <a:r>
                <a:rPr lang="ja-JP" altLang="en-US" sz="2000" spc="-1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する仕組みを構築</a:t>
              </a: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7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正方形/長方形 72"/>
          <p:cNvSpPr/>
          <p:nvPr/>
        </p:nvSpPr>
        <p:spPr bwMode="auto">
          <a:xfrm>
            <a:off x="4724400" y="685800"/>
            <a:ext cx="5105400" cy="30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142874" y="3971683"/>
            <a:ext cx="4429125" cy="27339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52400" y="685799"/>
            <a:ext cx="4419600" cy="30429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２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協議会の仕組み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2" name="AutoShape 6"/>
          <p:cNvSpPr>
            <a:spLocks noChangeArrowheads="1"/>
          </p:cNvSpPr>
          <p:nvPr/>
        </p:nvSpPr>
        <p:spPr bwMode="auto">
          <a:xfrm>
            <a:off x="268356" y="556591"/>
            <a:ext cx="2170044" cy="34651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（１）委員の構成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78904" y="987465"/>
            <a:ext cx="4393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000"/>
              </a:lnSpc>
            </a:pP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20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各特別区の区長</a:t>
            </a:r>
            <a:r>
              <a:rPr lang="ja-JP" altLang="en-US" sz="1200" u="sng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（４</a:t>
            </a:r>
            <a:r>
              <a:rPr lang="en-US" altLang="ja-JP" sz="1200" u="sng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or</a:t>
            </a:r>
            <a:r>
              <a:rPr lang="ja-JP" altLang="en-US" sz="1200" u="sng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６人）</a:t>
            </a:r>
            <a:r>
              <a:rPr lang="ja-JP" altLang="en-US" sz="120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と知事を基本とする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16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（自治体運営に責任のある者を基本に構成）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○必要に応じ、議会の代表者、職員、学識経験者等を加えることが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できる  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○会長は、委員の互選による</a:t>
            </a:r>
            <a:endParaRPr kumimoji="1" lang="ja-JP" altLang="en-US" sz="12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1" name="正方形/長方形 140"/>
          <p:cNvSpPr/>
          <p:nvPr/>
        </p:nvSpPr>
        <p:spPr bwMode="auto">
          <a:xfrm>
            <a:off x="4724400" y="3971683"/>
            <a:ext cx="5105400" cy="27339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2" name="AutoShape 6"/>
          <p:cNvSpPr>
            <a:spLocks noChangeArrowheads="1"/>
          </p:cNvSpPr>
          <p:nvPr/>
        </p:nvSpPr>
        <p:spPr bwMode="auto">
          <a:xfrm>
            <a:off x="4865204" y="3828300"/>
            <a:ext cx="2068996" cy="30569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（４）第三者機関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290607"/>
              </p:ext>
            </p:extLst>
          </p:nvPr>
        </p:nvGraphicFramePr>
        <p:xfrm>
          <a:off x="4876800" y="990599"/>
          <a:ext cx="4800600" cy="2672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3962400"/>
              </a:tblGrid>
              <a:tr h="4044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想定する協議事項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4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財政調整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財政調整交付金条例制定（改正含む）時の知事への意見具申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【</a:t>
                      </a: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法定協議事項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】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049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財産・債務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○大阪府が承継する財産の事業終了時の取扱い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dist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大阪府が承継する株式等の権利処分、貸付金債権の償還収入等の取扱い</a:t>
                      </a:r>
                      <a:endParaRPr kumimoji="1" lang="en-US" altLang="ja-JP" sz="1050" spc="-15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0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大阪府が承継する財務リスク解消時の残余財産の取扱い、引当財源が不足</a:t>
                      </a:r>
                      <a:endParaRPr kumimoji="1" lang="en-US" altLang="ja-JP" sz="1050" spc="-10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-10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する場合の財源の捻出、特別区の負担方法の協議</a:t>
                      </a:r>
                      <a:endParaRPr kumimoji="1" lang="en-US" altLang="ja-JP" sz="1050" spc="-10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○特別区設置日前の要因による損失の発生が特別区設置日以後に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明らかとなった場合の財源捻出、特別区の負担方法等の協議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444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その他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特別区設置日以後の事務の分担に関する取扱いの協議　等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8" name="AutoShape 6"/>
          <p:cNvSpPr>
            <a:spLocks noChangeArrowheads="1"/>
          </p:cNvSpPr>
          <p:nvPr/>
        </p:nvSpPr>
        <p:spPr bwMode="auto">
          <a:xfrm>
            <a:off x="4876800" y="555351"/>
            <a:ext cx="2438400" cy="31142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（２）幅広い協議事項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AutoShape 6"/>
          <p:cNvSpPr>
            <a:spLocks noChangeArrowheads="1"/>
          </p:cNvSpPr>
          <p:nvPr/>
        </p:nvSpPr>
        <p:spPr bwMode="auto">
          <a:xfrm>
            <a:off x="251864" y="3809999"/>
            <a:ext cx="2034136" cy="32399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（３）協議会運営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181348" y="4268273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kumimoji="1"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○合意による運営を基本とする</a:t>
            </a:r>
            <a:endParaRPr kumimoji="1"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4" name="角丸四角形 203"/>
          <p:cNvSpPr/>
          <p:nvPr/>
        </p:nvSpPr>
        <p:spPr>
          <a:xfrm>
            <a:off x="5715000" y="4267200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○協議不調時に、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第三者機関を設置</a:t>
            </a:r>
            <a:endParaRPr lang="en-US" altLang="ja-JP" sz="1050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838700" y="4276725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　置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4848225" y="4810125"/>
            <a:ext cx="778440" cy="685422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委員構成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7" name="角丸四角形 206"/>
          <p:cNvSpPr/>
          <p:nvPr/>
        </p:nvSpPr>
        <p:spPr>
          <a:xfrm>
            <a:off x="5715000" y="4800600"/>
            <a:ext cx="4038600" cy="697039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３名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050" u="sng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各協議会委員の同意を得て、会長</a:t>
            </a:r>
            <a:r>
              <a:rPr lang="ja-JP" altLang="en-US" sz="1050" u="sng" spc="-11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が「調整委員</a:t>
            </a:r>
            <a:r>
              <a:rPr lang="ja-JP" altLang="en-US" sz="1050" u="sng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」を任命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する）</a:t>
            </a:r>
            <a:endParaRPr lang="en-US" altLang="ja-JP" sz="1050" b="0" spc="-11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b="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地方行政、地方財政、法律（権利財産）関係の学識経験者、弁護士等を想定</a:t>
            </a:r>
            <a:endParaRPr lang="en-US" altLang="ja-JP" sz="1050" b="0" spc="-1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○事件の都度、関係分野の学識経験者等から選定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857750" y="5696028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　営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9" name="角丸四角形 208"/>
          <p:cNvSpPr/>
          <p:nvPr/>
        </p:nvSpPr>
        <p:spPr>
          <a:xfrm>
            <a:off x="5715000" y="5667453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○協議会委員から意見聴取を行い、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合議により「</a:t>
            </a:r>
            <a:r>
              <a:rPr lang="ja-JP" altLang="en-US" sz="105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案」を提示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4857750" y="6229428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結果取扱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1" name="角丸四角形 210"/>
          <p:cNvSpPr/>
          <p:nvPr/>
        </p:nvSpPr>
        <p:spPr>
          <a:xfrm>
            <a:off x="5715000" y="6210378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○各協議会委員に対し、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調停案への尊重義務</a:t>
            </a:r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を課す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1221154" y="2438291"/>
            <a:ext cx="2893646" cy="1219309"/>
            <a:chOff x="228600" y="2438291"/>
            <a:chExt cx="2893646" cy="1219309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228600" y="2438291"/>
              <a:ext cx="2893646" cy="1219309"/>
              <a:chOff x="228600" y="2438291"/>
              <a:chExt cx="2893646" cy="1219309"/>
            </a:xfrm>
          </p:grpSpPr>
          <p:grpSp>
            <p:nvGrpSpPr>
              <p:cNvPr id="135" name="グループ化 134"/>
              <p:cNvGrpSpPr/>
              <p:nvPr/>
            </p:nvGrpSpPr>
            <p:grpSpPr>
              <a:xfrm>
                <a:off x="228600" y="2438291"/>
                <a:ext cx="2717800" cy="1219309"/>
                <a:chOff x="143691" y="1828797"/>
                <a:chExt cx="3028406" cy="1524109"/>
              </a:xfrm>
            </p:grpSpPr>
            <p:grpSp>
              <p:nvGrpSpPr>
                <p:cNvPr id="45" name="グループ化 44"/>
                <p:cNvGrpSpPr/>
                <p:nvPr/>
              </p:nvGrpSpPr>
              <p:grpSpPr>
                <a:xfrm>
                  <a:off x="655676" y="2971776"/>
                  <a:ext cx="252192" cy="290323"/>
                  <a:chOff x="945668" y="6403526"/>
                  <a:chExt cx="252192" cy="290323"/>
                </a:xfrm>
              </p:grpSpPr>
              <p:sp>
                <p:nvSpPr>
                  <p:cNvPr id="43" name="二等辺三角形 42"/>
                  <p:cNvSpPr/>
                  <p:nvPr/>
                </p:nvSpPr>
                <p:spPr>
                  <a:xfrm>
                    <a:off x="951001" y="6500407"/>
                    <a:ext cx="246859" cy="19344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" name="円/楕円 43"/>
                  <p:cNvSpPr/>
                  <p:nvPr/>
                </p:nvSpPr>
                <p:spPr>
                  <a:xfrm>
                    <a:off x="945668" y="6403526"/>
                    <a:ext cx="246858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7" name="円/楕円 46"/>
                <p:cNvSpPr/>
                <p:nvPr/>
              </p:nvSpPr>
              <p:spPr bwMode="auto">
                <a:xfrm rot="2180010">
                  <a:off x="994489" y="1905106"/>
                  <a:ext cx="990600" cy="1447800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 eaLnBrk="1" hangingPunct="1"/>
                  <a:endParaRPr kumimoji="1" lang="ja-JP" altLang="en-US" sz="14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48" name="グループ化 47"/>
                <p:cNvGrpSpPr/>
                <p:nvPr/>
              </p:nvGrpSpPr>
              <p:grpSpPr>
                <a:xfrm>
                  <a:off x="842788" y="1924046"/>
                  <a:ext cx="252191" cy="290322"/>
                  <a:chOff x="712024" y="5826248"/>
                  <a:chExt cx="252191" cy="290322"/>
                </a:xfrm>
              </p:grpSpPr>
              <p:sp>
                <p:nvSpPr>
                  <p:cNvPr id="49" name="二等辺三角形 48"/>
                  <p:cNvSpPr/>
                  <p:nvPr/>
                </p:nvSpPr>
                <p:spPr>
                  <a:xfrm>
                    <a:off x="717357" y="5923127"/>
                    <a:ext cx="246858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" name="円/楕円 49"/>
                  <p:cNvSpPr/>
                  <p:nvPr/>
                </p:nvSpPr>
                <p:spPr>
                  <a:xfrm>
                    <a:off x="712024" y="5826248"/>
                    <a:ext cx="246857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6" name="グループ化 55"/>
                <p:cNvGrpSpPr/>
                <p:nvPr/>
              </p:nvGrpSpPr>
              <p:grpSpPr>
                <a:xfrm>
                  <a:off x="1905000" y="30480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58" name="二等辺三角形 57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" name="円/楕円 58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2133600" y="27432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64" name="二等辺三角形 63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5" name="円/楕円 64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7" name="グループ化 76"/>
                <p:cNvGrpSpPr/>
                <p:nvPr/>
              </p:nvGrpSpPr>
              <p:grpSpPr>
                <a:xfrm>
                  <a:off x="2181497" y="2019298"/>
                  <a:ext cx="252191" cy="290318"/>
                  <a:chOff x="871289" y="5527248"/>
                  <a:chExt cx="252191" cy="290318"/>
                </a:xfrm>
                <a:solidFill>
                  <a:srgbClr val="000099"/>
                </a:solidFill>
              </p:grpSpPr>
              <p:sp>
                <p:nvSpPr>
                  <p:cNvPr id="79" name="二等辺三角形 78"/>
                  <p:cNvSpPr/>
                  <p:nvPr/>
                </p:nvSpPr>
                <p:spPr>
                  <a:xfrm>
                    <a:off x="876622" y="5624125"/>
                    <a:ext cx="246858" cy="193441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1" name="円/楕円 80"/>
                  <p:cNvSpPr/>
                  <p:nvPr/>
                </p:nvSpPr>
                <p:spPr>
                  <a:xfrm>
                    <a:off x="871289" y="5527248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2" name="テキスト ボックス 81"/>
                <p:cNvSpPr txBox="1"/>
                <p:nvPr/>
              </p:nvSpPr>
              <p:spPr>
                <a:xfrm>
                  <a:off x="2410097" y="2019297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知事</a:t>
                  </a:r>
                  <a:endParaRPr kumimoji="1" lang="ja-JP" altLang="en-US" sz="1200" b="0" dirty="0"/>
                </a:p>
              </p:txBody>
            </p:sp>
            <p:sp>
              <p:nvSpPr>
                <p:cNvPr id="83" name="テキスト ボックス 82"/>
                <p:cNvSpPr txBox="1"/>
                <p:nvPr/>
              </p:nvSpPr>
              <p:spPr>
                <a:xfrm>
                  <a:off x="143691" y="1828797"/>
                  <a:ext cx="762000" cy="5193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全区長</a:t>
                  </a:r>
                  <a:endParaRPr kumimoji="1" lang="en-US" altLang="ja-JP" sz="1200" b="0" dirty="0" smtClean="0"/>
                </a:p>
                <a:p>
                  <a:r>
                    <a:rPr lang="ja-JP" altLang="en-US" sz="800" b="0" dirty="0" smtClean="0"/>
                    <a:t>（</a:t>
                  </a:r>
                  <a:r>
                    <a:rPr lang="en-US" altLang="ja-JP" sz="800" b="0" dirty="0" smtClean="0"/>
                    <a:t>4or6</a:t>
                  </a:r>
                  <a:r>
                    <a:rPr lang="ja-JP" altLang="en-US" sz="800" b="0" dirty="0" smtClean="0"/>
                    <a:t>人）</a:t>
                  </a:r>
                  <a:endParaRPr kumimoji="1" lang="ja-JP" altLang="en-US" sz="800" b="0" dirty="0"/>
                </a:p>
              </p:txBody>
            </p:sp>
          </p:grpSp>
          <p:sp>
            <p:nvSpPr>
              <p:cNvPr id="84" name="大かっこ 83"/>
              <p:cNvSpPr/>
              <p:nvPr/>
            </p:nvSpPr>
            <p:spPr bwMode="auto">
              <a:xfrm>
                <a:off x="1659836" y="3124200"/>
                <a:ext cx="762000" cy="533400"/>
              </a:xfrm>
              <a:prstGeom prst="bracketPair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71" name="テキスト ボックス 70"/>
              <p:cNvSpPr txBox="1"/>
              <p:nvPr/>
            </p:nvSpPr>
            <p:spPr>
              <a:xfrm>
                <a:off x="2438400" y="3200400"/>
                <a:ext cx="683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b="0" dirty="0" smtClean="0"/>
                  <a:t>学識</a:t>
                </a:r>
                <a:endParaRPr lang="en-US" altLang="ja-JP" sz="900" b="0" dirty="0" smtClean="0"/>
              </a:p>
              <a:p>
                <a:r>
                  <a:rPr lang="ja-JP" altLang="en-US" sz="900" b="0" dirty="0" smtClean="0"/>
                  <a:t>経験者等</a:t>
                </a:r>
                <a:endParaRPr kumimoji="1" lang="ja-JP" altLang="en-US" sz="900" b="0" dirty="0"/>
              </a:p>
            </p:txBody>
          </p:sp>
          <p:sp>
            <p:nvSpPr>
              <p:cNvPr id="74" name="二等辺三角形 73"/>
              <p:cNvSpPr/>
              <p:nvPr/>
            </p:nvSpPr>
            <p:spPr>
              <a:xfrm>
                <a:off x="659330" y="2931404"/>
                <a:ext cx="221540" cy="15475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5" name="円/楕円 74"/>
            <p:cNvSpPr/>
            <p:nvPr/>
          </p:nvSpPr>
          <p:spPr>
            <a:xfrm>
              <a:off x="664907" y="2844270"/>
              <a:ext cx="221539" cy="1031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381000" y="4648200"/>
            <a:ext cx="3670853" cy="1849489"/>
            <a:chOff x="225887" y="4656196"/>
            <a:chExt cx="3186807" cy="1849489"/>
          </a:xfrm>
        </p:grpSpPr>
        <p:sp>
          <p:nvSpPr>
            <p:cNvPr id="166" name="正方形/長方形 165"/>
            <p:cNvSpPr/>
            <p:nvPr/>
          </p:nvSpPr>
          <p:spPr>
            <a:xfrm>
              <a:off x="1355959" y="4798159"/>
              <a:ext cx="1967557" cy="17075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412643" y="4947912"/>
              <a:ext cx="646836" cy="554981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</a:t>
              </a:r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区側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9" name="角丸四角形 168"/>
            <p:cNvSpPr/>
            <p:nvPr/>
          </p:nvSpPr>
          <p:spPr>
            <a:xfrm>
              <a:off x="1447800" y="5032268"/>
              <a:ext cx="585737" cy="130765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それぞれの提案を協議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3174105" y="5235644"/>
              <a:ext cx="238589" cy="964774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000" spc="600" dirty="0" smtClean="0">
                  <a:solidFill>
                    <a:schemeClr val="tx1"/>
                  </a:solidFill>
                </a:rPr>
                <a:t>合意</a:t>
              </a:r>
              <a:endParaRPr kumimoji="1" lang="ja-JP" altLang="en-US" sz="1000" spc="600" dirty="0">
                <a:solidFill>
                  <a:schemeClr val="tx1"/>
                </a:solidFill>
              </a:endParaRPr>
            </a:p>
          </p:txBody>
        </p:sp>
        <p:sp>
          <p:nvSpPr>
            <p:cNvPr id="172" name="右矢印 171"/>
            <p:cNvSpPr/>
            <p:nvPr/>
          </p:nvSpPr>
          <p:spPr>
            <a:xfrm>
              <a:off x="1132744" y="5045890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3" name="右矢印 172"/>
            <p:cNvSpPr/>
            <p:nvPr/>
          </p:nvSpPr>
          <p:spPr>
            <a:xfrm>
              <a:off x="1132744" y="5813167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7" name="角丸四角形 176"/>
            <p:cNvSpPr/>
            <p:nvPr/>
          </p:nvSpPr>
          <p:spPr>
            <a:xfrm>
              <a:off x="1752600" y="4656196"/>
              <a:ext cx="1256600" cy="29171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/>
                <a:t>協議会</a:t>
              </a:r>
              <a:endParaRPr kumimoji="1" lang="ja-JP" altLang="en-US" sz="1000" dirty="0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412642" y="5729337"/>
              <a:ext cx="651525" cy="540834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81" name="角丸四角形 180"/>
            <p:cNvSpPr/>
            <p:nvPr/>
          </p:nvSpPr>
          <p:spPr>
            <a:xfrm>
              <a:off x="229123" y="5729337"/>
              <a:ext cx="186978" cy="54083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知事</a:t>
              </a:r>
              <a:endParaRPr kumimoji="1" lang="ja-JP" altLang="en-US" sz="1000" b="0" dirty="0"/>
            </a:p>
          </p:txBody>
        </p:sp>
        <p:sp>
          <p:nvSpPr>
            <p:cNvPr id="182" name="右矢印 181"/>
            <p:cNvSpPr/>
            <p:nvPr/>
          </p:nvSpPr>
          <p:spPr>
            <a:xfrm>
              <a:off x="2934459" y="5464405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87" name="角丸四角形 186"/>
            <p:cNvSpPr/>
            <p:nvPr/>
          </p:nvSpPr>
          <p:spPr>
            <a:xfrm>
              <a:off x="225887" y="4947910"/>
              <a:ext cx="190213" cy="55804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区長</a:t>
              </a:r>
              <a:endParaRPr kumimoji="1" lang="ja-JP" altLang="en-US" sz="1000" b="0" dirty="0"/>
            </a:p>
          </p:txBody>
        </p:sp>
        <p:sp>
          <p:nvSpPr>
            <p:cNvPr id="70" name="右矢印 69"/>
            <p:cNvSpPr/>
            <p:nvPr/>
          </p:nvSpPr>
          <p:spPr>
            <a:xfrm>
              <a:off x="2070279" y="5444353"/>
              <a:ext cx="173435" cy="423047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2305318" y="5050482"/>
              <a:ext cx="551482" cy="1274118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合意事項を確認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3124200" y="6858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dirty="0" smtClean="0">
                <a:latin typeface="+mj-ea"/>
                <a:ea typeface="+mj-ea"/>
              </a:rPr>
              <a:t>東京は都８人、区８人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38400" y="1825665"/>
            <a:ext cx="24597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50" b="0" u="sng" dirty="0" smtClean="0">
                <a:latin typeface="+mj-ea"/>
                <a:ea typeface="+mj-ea"/>
              </a:rPr>
              <a:t>※</a:t>
            </a:r>
            <a:r>
              <a:rPr lang="ja-JP" altLang="en-US" sz="1050" b="0" u="sng" dirty="0" smtClean="0">
                <a:latin typeface="+mj-ea"/>
                <a:ea typeface="+mj-ea"/>
              </a:rPr>
              <a:t>地方自治法施行令の改正必要</a:t>
            </a:r>
            <a:endParaRPr kumimoji="1" lang="ja-JP" altLang="en-US" sz="1050" b="0" u="sng" dirty="0">
              <a:latin typeface="+mj-ea"/>
              <a:ea typeface="+mj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91600" y="3962400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ja-JP" altLang="en-US" sz="1000" b="0" dirty="0">
                <a:latin typeface="+mj-ea"/>
                <a:ea typeface="+mj-ea"/>
              </a:rPr>
              <a:t>［</a:t>
            </a:r>
            <a:r>
              <a:rPr lang="ja-JP" altLang="en-US" sz="1000" b="0" dirty="0" smtClean="0">
                <a:latin typeface="+mj-ea"/>
                <a:ea typeface="+mj-ea"/>
              </a:rPr>
              <a:t>大阪独自</a:t>
            </a:r>
            <a:r>
              <a:rPr lang="ja-JP" altLang="en-US" sz="1000" b="0" dirty="0">
                <a:latin typeface="+mj-ea"/>
                <a:ea typeface="+mj-ea"/>
              </a:rPr>
              <a:t>］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067675" y="685800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dirty="0">
                <a:latin typeface="+mj-ea"/>
              </a:rPr>
              <a:t>東京は主に財政調整を</a:t>
            </a:r>
            <a:r>
              <a:rPr lang="ja-JP" altLang="en-US" sz="1000" b="0" dirty="0" smtClean="0">
                <a:latin typeface="+mj-ea"/>
              </a:rPr>
              <a:t>協議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9034811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協議会運営のイメージ　～財政調整交付金にかかる流れ～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228600" y="877956"/>
            <a:ext cx="9525000" cy="36576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33400" y="725557"/>
            <a:ext cx="4962526" cy="347860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財政調整財源の特別区と大阪府間の配分割合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4800" y="1106556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○特別区と大阪府間の配分割合が適正であることについて、原則として大阪府側が説明責任を負う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429000" y="22930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403557" y="1598071"/>
            <a:ext cx="1905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必要に応じて協議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3429000" y="35122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05064" y="1611637"/>
            <a:ext cx="28194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　証（毎年度）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7676682" y="1611636"/>
            <a:ext cx="1691315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7620000" y="2223056"/>
            <a:ext cx="1910860" cy="19050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配分割合を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変更する場合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条例を改正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4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228600" y="4886740"/>
            <a:ext cx="9525000" cy="1742768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AutoShape 6"/>
          <p:cNvSpPr>
            <a:spLocks noChangeArrowheads="1"/>
          </p:cNvSpPr>
          <p:nvPr/>
        </p:nvSpPr>
        <p:spPr bwMode="auto">
          <a:xfrm>
            <a:off x="533400" y="4734341"/>
            <a:ext cx="3276600" cy="304799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特別区間の交付金の交付基準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04800" y="5115340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○地方交付税制度や地方財政計画の動向等を踏まえて、毎年度精査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3048000" y="5444204"/>
            <a:ext cx="1676399" cy="457200"/>
            <a:chOff x="590832" y="827680"/>
            <a:chExt cx="2095499" cy="457200"/>
          </a:xfrm>
        </p:grpSpPr>
        <p:sp>
          <p:nvSpPr>
            <p:cNvPr id="80" name="正方形/長方形 79"/>
            <p:cNvSpPr/>
            <p:nvPr/>
          </p:nvSpPr>
          <p:spPr>
            <a:xfrm>
              <a:off x="762144" y="827680"/>
              <a:ext cx="1924187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4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590832" y="827680"/>
              <a:ext cx="3810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区長</a:t>
              </a:r>
              <a:endParaRPr lang="en-US" altLang="ja-JP" sz="1200" b="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82" name="角丸四角形 81"/>
          <p:cNvSpPr/>
          <p:nvPr/>
        </p:nvSpPr>
        <p:spPr>
          <a:xfrm>
            <a:off x="304800" y="5444204"/>
            <a:ext cx="2590800" cy="10220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&lt;</a:t>
            </a: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協議内容</a:t>
            </a: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&gt;</a:t>
            </a: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・基準財政需要額の算定等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・普通交付金と特別交付金の割合等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9" name="右矢印 88"/>
          <p:cNvSpPr/>
          <p:nvPr/>
        </p:nvSpPr>
        <p:spPr>
          <a:xfrm>
            <a:off x="4953000" y="6053804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90" name="右矢印 89"/>
          <p:cNvSpPr/>
          <p:nvPr/>
        </p:nvSpPr>
        <p:spPr>
          <a:xfrm>
            <a:off x="4953000" y="5444204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8089200" y="5343940"/>
            <a:ext cx="1512000" cy="10668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必要な条例・規則を改正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8" name="右矢印 117"/>
          <p:cNvSpPr/>
          <p:nvPr/>
        </p:nvSpPr>
        <p:spPr>
          <a:xfrm>
            <a:off x="7696200" y="5572540"/>
            <a:ext cx="288000" cy="7620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21" name="右矢印 120"/>
          <p:cNvSpPr/>
          <p:nvPr/>
        </p:nvSpPr>
        <p:spPr>
          <a:xfrm>
            <a:off x="7010400" y="2527856"/>
            <a:ext cx="228600" cy="13716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14" name="表 113"/>
          <p:cNvGraphicFramePr>
            <a:graphicFrameLocks noGrp="1"/>
          </p:cNvGraphicFramePr>
          <p:nvPr>
            <p:extLst/>
          </p:nvPr>
        </p:nvGraphicFramePr>
        <p:xfrm>
          <a:off x="533400" y="2070656"/>
          <a:ext cx="2743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・意見や協議の要請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" name="表 121"/>
          <p:cNvGraphicFramePr>
            <a:graphicFrameLocks noGrp="1"/>
          </p:cNvGraphicFramePr>
          <p:nvPr>
            <p:extLst/>
          </p:nvPr>
        </p:nvGraphicFramePr>
        <p:xfrm>
          <a:off x="533400" y="3289856"/>
          <a:ext cx="2743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・財政調整制度の運用状況報告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6" name="角丸四角形 125"/>
          <p:cNvSpPr/>
          <p:nvPr/>
        </p:nvSpPr>
        <p:spPr>
          <a:xfrm>
            <a:off x="571500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7" name="角丸四角形 126"/>
          <p:cNvSpPr/>
          <p:nvPr/>
        </p:nvSpPr>
        <p:spPr>
          <a:xfrm>
            <a:off x="808334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8" name="大かっこ 127"/>
          <p:cNvSpPr/>
          <p:nvPr/>
        </p:nvSpPr>
        <p:spPr bwMode="auto">
          <a:xfrm>
            <a:off x="7763343" y="2650760"/>
            <a:ext cx="1691317" cy="45720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3048000" y="5977604"/>
            <a:ext cx="1676400" cy="457200"/>
            <a:chOff x="590832" y="827680"/>
            <a:chExt cx="1676400" cy="457200"/>
          </a:xfrm>
        </p:grpSpPr>
        <p:sp>
          <p:nvSpPr>
            <p:cNvPr id="87" name="正方形/長方形 86"/>
            <p:cNvSpPr/>
            <p:nvPr/>
          </p:nvSpPr>
          <p:spPr>
            <a:xfrm>
              <a:off x="838344" y="827680"/>
              <a:ext cx="1428888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2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8" name="角丸四角形 87"/>
            <p:cNvSpPr/>
            <p:nvPr/>
          </p:nvSpPr>
          <p:spPr>
            <a:xfrm>
              <a:off x="590832" y="827680"/>
              <a:ext cx="3048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知事</a:t>
              </a: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86201" y="2299257"/>
            <a:ext cx="3010760" cy="1831031"/>
            <a:chOff x="711786" y="2554678"/>
            <a:chExt cx="2085348" cy="1323366"/>
          </a:xfrm>
        </p:grpSpPr>
        <p:sp>
          <p:nvSpPr>
            <p:cNvPr id="228" name="大かっこ 227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29" name="テキスト ボックス 228"/>
            <p:cNvSpPr txBox="1"/>
            <p:nvPr/>
          </p:nvSpPr>
          <p:spPr>
            <a:xfrm>
              <a:off x="1978470" y="3711212"/>
              <a:ext cx="804796" cy="166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30" name="グループ化 72"/>
            <p:cNvGrpSpPr/>
            <p:nvPr/>
          </p:nvGrpSpPr>
          <p:grpSpPr>
            <a:xfrm>
              <a:off x="711786" y="2554678"/>
              <a:ext cx="2085348" cy="1188326"/>
              <a:chOff x="711786" y="2554678"/>
              <a:chExt cx="2085348" cy="1188326"/>
            </a:xfrm>
          </p:grpSpPr>
          <p:grpSp>
            <p:nvGrpSpPr>
              <p:cNvPr id="231" name="グループ化 134"/>
              <p:cNvGrpSpPr/>
              <p:nvPr/>
            </p:nvGrpSpPr>
            <p:grpSpPr>
              <a:xfrm>
                <a:off x="711786" y="2554678"/>
                <a:ext cx="2085348" cy="1188326"/>
                <a:chOff x="597189" y="1974275"/>
                <a:chExt cx="2323674" cy="1485381"/>
              </a:xfrm>
            </p:grpSpPr>
            <p:grpSp>
              <p:nvGrpSpPr>
                <p:cNvPr id="235" name="グループ化 44"/>
                <p:cNvGrpSpPr/>
                <p:nvPr/>
              </p:nvGrpSpPr>
              <p:grpSpPr>
                <a:xfrm>
                  <a:off x="1087046" y="3169197"/>
                  <a:ext cx="250016" cy="290459"/>
                  <a:chOff x="1377038" y="6600947"/>
                  <a:chExt cx="250016" cy="290459"/>
                </a:xfrm>
              </p:grpSpPr>
              <p:sp>
                <p:nvSpPr>
                  <p:cNvPr id="251" name="二等辺三角形 250"/>
                  <p:cNvSpPr/>
                  <p:nvPr/>
                </p:nvSpPr>
                <p:spPr>
                  <a:xfrm>
                    <a:off x="1380194" y="6697962"/>
                    <a:ext cx="246860" cy="193444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2" name="円/楕円 251"/>
                  <p:cNvSpPr/>
                  <p:nvPr/>
                </p:nvSpPr>
                <p:spPr>
                  <a:xfrm>
                    <a:off x="1377038" y="6600947"/>
                    <a:ext cx="246859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36" name="円/楕円 235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237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49" name="二等辺三角形 248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0" name="円/楕円 249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8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247" name="二等辺三角形 246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8" name="円/楕円 247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9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245" name="二等辺三角形 244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6" name="円/楕円 245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40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243" name="二等辺三角形 242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4" name="円/楕円 243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41" name="テキスト ボックス 240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42" name="テキスト ボックス 241"/>
                <p:cNvSpPr txBox="1"/>
                <p:nvPr/>
              </p:nvSpPr>
              <p:spPr>
                <a:xfrm>
                  <a:off x="597189" y="2662676"/>
                  <a:ext cx="880238" cy="531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(4or6</a:t>
                  </a:r>
                  <a:r>
                    <a:rPr lang="ja-JP" altLang="en-US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232" name="グループ化 71"/>
              <p:cNvGrpSpPr/>
              <p:nvPr/>
            </p:nvGrpSpPr>
            <p:grpSpPr>
              <a:xfrm>
                <a:off x="971255" y="2869510"/>
                <a:ext cx="255071" cy="230126"/>
                <a:chOff x="971255" y="2869510"/>
                <a:chExt cx="255071" cy="230126"/>
              </a:xfrm>
            </p:grpSpPr>
            <p:sp>
              <p:nvSpPr>
                <p:cNvPr id="233" name="二等辺三角形 232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4" name="円/楕円 233"/>
                <p:cNvSpPr/>
                <p:nvPr/>
              </p:nvSpPr>
              <p:spPr>
                <a:xfrm>
                  <a:off x="981342" y="2869510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grpSp>
        <p:nvGrpSpPr>
          <p:cNvPr id="179" name="グループ化 178"/>
          <p:cNvGrpSpPr/>
          <p:nvPr/>
        </p:nvGrpSpPr>
        <p:grpSpPr>
          <a:xfrm>
            <a:off x="5495926" y="5377273"/>
            <a:ext cx="1966907" cy="1191311"/>
            <a:chOff x="553450" y="2554678"/>
            <a:chExt cx="2265633" cy="1431900"/>
          </a:xfrm>
        </p:grpSpPr>
        <p:sp>
          <p:nvSpPr>
            <p:cNvPr id="180" name="大かっこ 179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1" name="テキスト ボックス 180"/>
            <p:cNvSpPr txBox="1"/>
            <p:nvPr/>
          </p:nvSpPr>
          <p:spPr>
            <a:xfrm>
              <a:off x="1754239" y="3709129"/>
              <a:ext cx="1064844" cy="277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182" name="グループ化 72"/>
            <p:cNvGrpSpPr/>
            <p:nvPr/>
          </p:nvGrpSpPr>
          <p:grpSpPr>
            <a:xfrm>
              <a:off x="553450" y="2554678"/>
              <a:ext cx="2243683" cy="1153977"/>
              <a:chOff x="553450" y="2554678"/>
              <a:chExt cx="2243683" cy="1153977"/>
            </a:xfrm>
          </p:grpSpPr>
          <p:grpSp>
            <p:nvGrpSpPr>
              <p:cNvPr id="183" name="グループ化 134"/>
              <p:cNvGrpSpPr/>
              <p:nvPr/>
            </p:nvGrpSpPr>
            <p:grpSpPr>
              <a:xfrm>
                <a:off x="553450" y="2554678"/>
                <a:ext cx="2243683" cy="1153977"/>
                <a:chOff x="420758" y="1974275"/>
                <a:chExt cx="2500105" cy="1442445"/>
              </a:xfrm>
            </p:grpSpPr>
            <p:grpSp>
              <p:nvGrpSpPr>
                <p:cNvPr id="187" name="グループ化 44"/>
                <p:cNvGrpSpPr/>
                <p:nvPr/>
              </p:nvGrpSpPr>
              <p:grpSpPr>
                <a:xfrm>
                  <a:off x="1036660" y="3126259"/>
                  <a:ext cx="250017" cy="290461"/>
                  <a:chOff x="1326652" y="6558009"/>
                  <a:chExt cx="250017" cy="290461"/>
                </a:xfrm>
              </p:grpSpPr>
              <p:sp>
                <p:nvSpPr>
                  <p:cNvPr id="255" name="二等辺三角形 254"/>
                  <p:cNvSpPr/>
                  <p:nvPr/>
                </p:nvSpPr>
                <p:spPr>
                  <a:xfrm>
                    <a:off x="1329809" y="6655027"/>
                    <a:ext cx="246860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6" name="円/楕円 255"/>
                  <p:cNvSpPr/>
                  <p:nvPr/>
                </p:nvSpPr>
                <p:spPr>
                  <a:xfrm>
                    <a:off x="1326652" y="6558009"/>
                    <a:ext cx="246858" cy="12896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88" name="円/楕円 187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189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53" name="二等辺三角形 252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4" name="円/楕円 253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0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199" name="二等辺三角形 198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00" name="円/楕円 199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1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197" name="二等辺三角形 196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8" name="円/楕円 197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2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195" name="二等辺三角形 194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6" name="円/楕円 195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93" name="テキスト ボックス 192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194" name="テキスト ボックス 193"/>
                <p:cNvSpPr txBox="1"/>
                <p:nvPr/>
              </p:nvSpPr>
              <p:spPr>
                <a:xfrm>
                  <a:off x="420758" y="2635773"/>
                  <a:ext cx="880238" cy="531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(4or6</a:t>
                  </a:r>
                  <a:r>
                    <a:rPr lang="ja-JP" altLang="en-US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184" name="グループ化 71"/>
              <p:cNvGrpSpPr/>
              <p:nvPr/>
            </p:nvGrpSpPr>
            <p:grpSpPr>
              <a:xfrm>
                <a:off x="971255" y="2869510"/>
                <a:ext cx="255071" cy="230126"/>
                <a:chOff x="971255" y="2869510"/>
                <a:chExt cx="255071" cy="230126"/>
              </a:xfrm>
            </p:grpSpPr>
            <p:sp>
              <p:nvSpPr>
                <p:cNvPr id="185" name="二等辺三角形 184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6" name="円/楕円 185"/>
                <p:cNvSpPr/>
                <p:nvPr/>
              </p:nvSpPr>
              <p:spPr>
                <a:xfrm>
                  <a:off x="981342" y="2869510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124" name="片側の 2 つの角を丸めた四角形 123"/>
          <p:cNvSpPr/>
          <p:nvPr/>
        </p:nvSpPr>
        <p:spPr bwMode="auto">
          <a:xfrm rot="16200000">
            <a:off x="48000" y="2390777"/>
            <a:ext cx="918000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区長</a:t>
            </a:r>
            <a:endParaRPr lang="en-US" altLang="ja-JP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5" name="片側の 2 つの角を丸めた四角形 124"/>
          <p:cNvSpPr/>
          <p:nvPr/>
        </p:nvSpPr>
        <p:spPr bwMode="auto">
          <a:xfrm rot="16200000">
            <a:off x="48000" y="3622856"/>
            <a:ext cx="918000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知事</a:t>
            </a:r>
            <a:endParaRPr lang="ja-JP" altLang="en-US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87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 bwMode="gray">
          <a:xfrm>
            <a:off x="1198448" y="4370825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任命</a:t>
            </a:r>
            <a:endParaRPr lang="ja-JP" altLang="ja-JP" sz="1200" b="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gray">
          <a:xfrm>
            <a:off x="671802" y="4739689"/>
            <a:ext cx="547398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同意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 bwMode="gray">
          <a:xfrm>
            <a:off x="4617865" y="4766172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148064" y="3957303"/>
            <a:ext cx="2268252" cy="234137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 bwMode="gray">
          <a:xfrm>
            <a:off x="1857375" y="3840718"/>
            <a:ext cx="417540" cy="1981200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ja-JP" altLang="en-US" sz="13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 bwMode="gray">
          <a:xfrm>
            <a:off x="1691680" y="3633646"/>
            <a:ext cx="2926185" cy="2874072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 bwMode="gray">
          <a:xfrm>
            <a:off x="450128" y="3702606"/>
            <a:ext cx="912394" cy="450726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協議会会長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 bwMode="gray">
          <a:xfrm>
            <a:off x="431969" y="5336118"/>
            <a:ext cx="930553" cy="682052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協議会委員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（知事）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（特別区長）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 bwMode="gray">
          <a:xfrm>
            <a:off x="4028432" y="3840718"/>
            <a:ext cx="446482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成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54" name="直線矢印コネクタ 53"/>
          <p:cNvCxnSpPr>
            <a:stCxn id="52" idx="0"/>
          </p:cNvCxnSpPr>
          <p:nvPr/>
        </p:nvCxnSpPr>
        <p:spPr bwMode="gray">
          <a:xfrm flipV="1">
            <a:off x="897246" y="4695017"/>
            <a:ext cx="493672" cy="641101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gray">
          <a:xfrm>
            <a:off x="1198448" y="4157242"/>
            <a:ext cx="639877" cy="3879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 bwMode="gray">
          <a:xfrm>
            <a:off x="2550437" y="3842868"/>
            <a:ext cx="433871" cy="1979050"/>
          </a:xfrm>
          <a:prstGeom prst="roundRect">
            <a:avLst>
              <a:gd name="adj" fmla="val 7174"/>
            </a:avLst>
          </a:prstGeom>
          <a:solidFill>
            <a:schemeClr val="bg1"/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へ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意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見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聴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341698" y="3429000"/>
            <a:ext cx="1620702" cy="2878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第三者機関</a:t>
            </a:r>
            <a:endParaRPr kumimoji="1" lang="ja-JP" altLang="en-US" sz="1400" dirty="0"/>
          </a:p>
        </p:txBody>
      </p:sp>
      <p:sp>
        <p:nvSpPr>
          <p:cNvPr id="58" name="角丸四角形 57"/>
          <p:cNvSpPr/>
          <p:nvPr/>
        </p:nvSpPr>
        <p:spPr bwMode="gray">
          <a:xfrm>
            <a:off x="3273296" y="3840718"/>
            <a:ext cx="450775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9" name="右矢印 58"/>
          <p:cNvSpPr/>
          <p:nvPr/>
        </p:nvSpPr>
        <p:spPr>
          <a:xfrm>
            <a:off x="7200528" y="4203801"/>
            <a:ext cx="625559" cy="62453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合意</a:t>
            </a:r>
            <a:endParaRPr kumimoji="1" lang="ja-JP" altLang="en-US" sz="11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817728" y="876584"/>
            <a:ext cx="5107072" cy="2160240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762144" y="903880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3049632" y="1066800"/>
            <a:ext cx="2084948" cy="9458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・それぞれの提案を協議</a:t>
            </a:r>
            <a:endParaRPr lang="en-US" altLang="ja-JP" sz="14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・合意事項を確認</a:t>
            </a:r>
            <a:endParaRPr kumimoji="1" lang="ja-JP" altLang="en-US" sz="14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2378968" y="1047896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>
            <a:off x="2378968" y="2200024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4771592" y="643210"/>
            <a:ext cx="124165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67" name="角丸四角形 66"/>
          <p:cNvSpPr/>
          <p:nvPr/>
        </p:nvSpPr>
        <p:spPr>
          <a:xfrm>
            <a:off x="590832" y="903880"/>
            <a:ext cx="27857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区長</a:t>
            </a:r>
            <a:endParaRPr kumimoji="1" lang="en-US" altLang="ja-JP" sz="1400" b="0" dirty="0" smtClean="0"/>
          </a:p>
        </p:txBody>
      </p:sp>
      <p:sp>
        <p:nvSpPr>
          <p:cNvPr id="68" name="正方形/長方形 67"/>
          <p:cNvSpPr/>
          <p:nvPr/>
        </p:nvSpPr>
        <p:spPr>
          <a:xfrm>
            <a:off x="762144" y="2056008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04480" y="2056008"/>
            <a:ext cx="26329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知事</a:t>
            </a:r>
            <a:endParaRPr kumimoji="1" lang="en-US" altLang="ja-JP" sz="1400" b="0" dirty="0" smtClean="0"/>
          </a:p>
        </p:txBody>
      </p:sp>
      <p:sp>
        <p:nvSpPr>
          <p:cNvPr id="70" name="右矢印 69"/>
          <p:cNvSpPr/>
          <p:nvPr/>
        </p:nvSpPr>
        <p:spPr>
          <a:xfrm>
            <a:off x="5283520" y="1425701"/>
            <a:ext cx="384858" cy="96131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6001550" y="20158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特別区長と</a:t>
            </a:r>
            <a:r>
              <a:rPr lang="ja-JP" altLang="en-US" sz="1300" b="0" dirty="0" smtClean="0">
                <a:solidFill>
                  <a:schemeClr val="tx1"/>
                </a:solidFill>
              </a:rPr>
              <a:t>知事</a:t>
            </a:r>
            <a:r>
              <a:rPr kumimoji="1" lang="ja-JP" altLang="en-US" sz="1300" b="0" dirty="0" smtClean="0">
                <a:solidFill>
                  <a:schemeClr val="tx1"/>
                </a:solidFill>
              </a:rPr>
              <a:t>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001550" y="24730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899630" y="1664904"/>
            <a:ext cx="1823695" cy="1251423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不調</a:t>
            </a:r>
            <a:endParaRPr kumimoji="1" lang="ja-JP" altLang="en-US" sz="900" b="0" dirty="0">
              <a:solidFill>
                <a:schemeClr val="tx1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7927201" y="4029682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75" name="正方形/長方形 74"/>
          <p:cNvSpPr/>
          <p:nvPr/>
        </p:nvSpPr>
        <p:spPr>
          <a:xfrm>
            <a:off x="7923830" y="5232269"/>
            <a:ext cx="1064399" cy="891986"/>
          </a:xfrm>
          <a:prstGeom prst="rect">
            <a:avLst/>
          </a:prstGeom>
          <a:solidFill>
            <a:schemeClr val="accent3"/>
          </a:solidFill>
          <a:ln w="19050">
            <a:prstDash val="sysDash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自治紛争処理へ</a:t>
            </a:r>
            <a:endParaRPr kumimoji="1" lang="ja-JP" altLang="en-US" sz="1400" b="0" dirty="0"/>
          </a:p>
        </p:txBody>
      </p:sp>
      <p:cxnSp>
        <p:nvCxnSpPr>
          <p:cNvPr id="76" name="直線矢印コネクタ 75"/>
          <p:cNvCxnSpPr/>
          <p:nvPr/>
        </p:nvCxnSpPr>
        <p:spPr>
          <a:xfrm flipH="1" flipV="1">
            <a:off x="4038600" y="3454759"/>
            <a:ext cx="4716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右矢印 76"/>
          <p:cNvSpPr/>
          <p:nvPr/>
        </p:nvSpPr>
        <p:spPr>
          <a:xfrm>
            <a:off x="7828420" y="2234952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8218489" y="2045098"/>
            <a:ext cx="1075509" cy="8750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第三者</a:t>
            </a:r>
            <a:endParaRPr lang="en-US" altLang="ja-JP" sz="1400" b="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機関へ</a:t>
            </a:r>
            <a:endParaRPr kumimoji="1" lang="ja-JP" altLang="en-US" sz="1400" b="0" dirty="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5521879" y="4217950"/>
            <a:ext cx="1488521" cy="1832791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3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</a:t>
            </a: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を尊重し再協議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1" name="右矢印 80"/>
          <p:cNvSpPr/>
          <p:nvPr/>
        </p:nvSpPr>
        <p:spPr>
          <a:xfrm>
            <a:off x="7200528" y="5336118"/>
            <a:ext cx="648072" cy="648072"/>
          </a:xfrm>
          <a:prstGeom prst="rightArrow">
            <a:avLst/>
          </a:prstGeom>
          <a:solidFill>
            <a:srgbClr val="92D050"/>
          </a:solidFill>
          <a:ln w="127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不調</a:t>
            </a:r>
            <a:endParaRPr kumimoji="1" lang="ja-JP" altLang="en-US" sz="11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82" name="直線矢印コネクタ 81"/>
          <p:cNvCxnSpPr>
            <a:stCxn id="58" idx="3"/>
            <a:endCxn id="53" idx="1"/>
          </p:cNvCxnSpPr>
          <p:nvPr/>
        </p:nvCxnSpPr>
        <p:spPr bwMode="gray">
          <a:xfrm>
            <a:off x="3724071" y="4817814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 bwMode="gray">
          <a:xfrm>
            <a:off x="2968935" y="4831318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 bwMode="gray">
          <a:xfrm>
            <a:off x="2274312" y="4831318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右矢印 84"/>
          <p:cNvSpPr/>
          <p:nvPr/>
        </p:nvSpPr>
        <p:spPr>
          <a:xfrm>
            <a:off x="4514052" y="4979484"/>
            <a:ext cx="925328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直線コネクタ 85"/>
          <p:cNvCxnSpPr>
            <a:stCxn id="78" idx="2"/>
          </p:cNvCxnSpPr>
          <p:nvPr/>
        </p:nvCxnSpPr>
        <p:spPr>
          <a:xfrm>
            <a:off x="8756244" y="2920103"/>
            <a:ext cx="0" cy="540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/>
          <p:cNvSpPr/>
          <p:nvPr/>
        </p:nvSpPr>
        <p:spPr bwMode="auto">
          <a:xfrm>
            <a:off x="228600" y="571500"/>
            <a:ext cx="9372600" cy="6048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 anchorCtr="0"/>
          <a:lstStyle/>
          <a:p>
            <a:pPr algn="ctr" eaLnBrk="1" hangingPunct="1"/>
            <a:endParaRPr kumimoji="1"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9" name="グループ化 88"/>
          <p:cNvGrpSpPr/>
          <p:nvPr/>
        </p:nvGrpSpPr>
        <p:grpSpPr>
          <a:xfrm>
            <a:off x="3509342" y="2095170"/>
            <a:ext cx="1672258" cy="876735"/>
            <a:chOff x="591678" y="1891748"/>
            <a:chExt cx="2608722" cy="1461158"/>
          </a:xfrm>
        </p:grpSpPr>
        <p:grpSp>
          <p:nvGrpSpPr>
            <p:cNvPr id="90" name="グループ化 44"/>
            <p:cNvGrpSpPr/>
            <p:nvPr/>
          </p:nvGrpSpPr>
          <p:grpSpPr>
            <a:xfrm>
              <a:off x="591678" y="2438483"/>
              <a:ext cx="252191" cy="290322"/>
              <a:chOff x="881670" y="5870233"/>
              <a:chExt cx="252191" cy="290322"/>
            </a:xfrm>
          </p:grpSpPr>
          <p:sp>
            <p:nvSpPr>
              <p:cNvPr id="112" name="二等辺三角形 111"/>
              <p:cNvSpPr/>
              <p:nvPr/>
            </p:nvSpPr>
            <p:spPr>
              <a:xfrm>
                <a:off x="887002" y="5967112"/>
                <a:ext cx="246859" cy="19344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/>
              <p:cNvSpPr/>
              <p:nvPr/>
            </p:nvSpPr>
            <p:spPr>
              <a:xfrm>
                <a:off x="881670" y="5870233"/>
                <a:ext cx="246857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1" name="円/楕円 90"/>
            <p:cNvSpPr/>
            <p:nvPr/>
          </p:nvSpPr>
          <p:spPr bwMode="auto">
            <a:xfrm rot="2180010">
              <a:off x="994489" y="1905106"/>
              <a:ext cx="990600" cy="14478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92" name="グループ化 47"/>
            <p:cNvGrpSpPr/>
            <p:nvPr/>
          </p:nvGrpSpPr>
          <p:grpSpPr>
            <a:xfrm>
              <a:off x="882275" y="1891748"/>
              <a:ext cx="252191" cy="290321"/>
              <a:chOff x="751511" y="5793950"/>
              <a:chExt cx="252191" cy="290321"/>
            </a:xfrm>
          </p:grpSpPr>
          <p:sp>
            <p:nvSpPr>
              <p:cNvPr id="110" name="二等辺三角形 109"/>
              <p:cNvSpPr/>
              <p:nvPr/>
            </p:nvSpPr>
            <p:spPr>
              <a:xfrm>
                <a:off x="756843" y="5890829"/>
                <a:ext cx="246859" cy="19344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円/楕円 110"/>
              <p:cNvSpPr/>
              <p:nvPr/>
            </p:nvSpPr>
            <p:spPr>
              <a:xfrm>
                <a:off x="751511" y="5793950"/>
                <a:ext cx="246857" cy="12896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3" name="グループ化 50"/>
            <p:cNvGrpSpPr/>
            <p:nvPr/>
          </p:nvGrpSpPr>
          <p:grpSpPr>
            <a:xfrm>
              <a:off x="637457" y="3007001"/>
              <a:ext cx="252190" cy="290321"/>
              <a:chOff x="851249" y="5829151"/>
              <a:chExt cx="252190" cy="290321"/>
            </a:xfrm>
          </p:grpSpPr>
          <p:sp>
            <p:nvSpPr>
              <p:cNvPr id="108" name="二等辺三角形 107"/>
              <p:cNvSpPr/>
              <p:nvPr/>
            </p:nvSpPr>
            <p:spPr>
              <a:xfrm>
                <a:off x="856582" y="5926030"/>
                <a:ext cx="246857" cy="19344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円/楕円 108"/>
              <p:cNvSpPr/>
              <p:nvPr/>
            </p:nvSpPr>
            <p:spPr>
              <a:xfrm>
                <a:off x="851249" y="5829151"/>
                <a:ext cx="246858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4" name="グループ化 55"/>
            <p:cNvGrpSpPr/>
            <p:nvPr/>
          </p:nvGrpSpPr>
          <p:grpSpPr>
            <a:xfrm>
              <a:off x="1905000" y="3048000"/>
              <a:ext cx="252191" cy="290321"/>
              <a:chOff x="899592" y="5793950"/>
              <a:chExt cx="252191" cy="290321"/>
            </a:xfrm>
          </p:grpSpPr>
          <p:sp>
            <p:nvSpPr>
              <p:cNvPr id="106" name="二等辺三角形 105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7" name="円/楕円 106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6" name="グループ化 62"/>
            <p:cNvGrpSpPr/>
            <p:nvPr/>
          </p:nvGrpSpPr>
          <p:grpSpPr>
            <a:xfrm>
              <a:off x="2133600" y="2743200"/>
              <a:ext cx="252191" cy="290321"/>
              <a:chOff x="899592" y="5793950"/>
              <a:chExt cx="252191" cy="290321"/>
            </a:xfrm>
          </p:grpSpPr>
          <p:sp>
            <p:nvSpPr>
              <p:cNvPr id="102" name="二等辺三角形 101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" name="グループ化 76"/>
            <p:cNvGrpSpPr/>
            <p:nvPr/>
          </p:nvGrpSpPr>
          <p:grpSpPr>
            <a:xfrm>
              <a:off x="2209800" y="2286000"/>
              <a:ext cx="252191" cy="290321"/>
              <a:chOff x="899592" y="5793950"/>
              <a:chExt cx="252191" cy="290321"/>
            </a:xfrm>
            <a:solidFill>
              <a:srgbClr val="000099"/>
            </a:solidFill>
          </p:grpSpPr>
          <p:sp>
            <p:nvSpPr>
              <p:cNvPr id="100" name="二等辺三角形 99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円/楕円 100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8" name="テキスト ボックス 97"/>
            <p:cNvSpPr txBox="1"/>
            <p:nvPr/>
          </p:nvSpPr>
          <p:spPr>
            <a:xfrm>
              <a:off x="2438399" y="2286000"/>
              <a:ext cx="762001" cy="3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0" dirty="0" smtClean="0"/>
                <a:t>知事</a:t>
              </a:r>
              <a:endParaRPr kumimoji="1" lang="ja-JP" altLang="en-US" sz="900" b="0" dirty="0"/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3581400" y="5898118"/>
            <a:ext cx="637911" cy="523260"/>
            <a:chOff x="3419475" y="5746941"/>
            <a:chExt cx="637911" cy="523260"/>
          </a:xfrm>
        </p:grpSpPr>
        <p:sp>
          <p:nvSpPr>
            <p:cNvPr id="114" name="円/楕円 113"/>
            <p:cNvSpPr/>
            <p:nvPr/>
          </p:nvSpPr>
          <p:spPr bwMode="auto">
            <a:xfrm rot="19193521">
              <a:off x="3560529" y="5746941"/>
              <a:ext cx="407147" cy="43867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18" name="グループ化 117"/>
            <p:cNvGrpSpPr/>
            <p:nvPr/>
          </p:nvGrpSpPr>
          <p:grpSpPr>
            <a:xfrm>
              <a:off x="3419475" y="5819775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16" name="二等辺三角形 115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円/楕円 116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9" name="グループ化 118"/>
            <p:cNvGrpSpPr/>
            <p:nvPr/>
          </p:nvGrpSpPr>
          <p:grpSpPr>
            <a:xfrm>
              <a:off x="3657600" y="609600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0" name="二等辺三角形 119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円/楕円 120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3895725" y="581025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3" name="二等辺三角形 122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円/楕円 123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1" name="グループ化 150"/>
          <p:cNvGrpSpPr/>
          <p:nvPr/>
        </p:nvGrpSpPr>
        <p:grpSpPr>
          <a:xfrm>
            <a:off x="2552700" y="5850493"/>
            <a:ext cx="618861" cy="631401"/>
            <a:chOff x="2438400" y="5791200"/>
            <a:chExt cx="618861" cy="631401"/>
          </a:xfrm>
        </p:grpSpPr>
        <p:sp>
          <p:nvSpPr>
            <p:cNvPr id="131" name="角丸四角形 130"/>
            <p:cNvSpPr/>
            <p:nvPr/>
          </p:nvSpPr>
          <p:spPr bwMode="auto">
            <a:xfrm>
              <a:off x="2590800" y="5867400"/>
              <a:ext cx="228600" cy="457200"/>
            </a:xfrm>
            <a:prstGeom prst="round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36" name="グループ化 135"/>
            <p:cNvGrpSpPr/>
            <p:nvPr/>
          </p:nvGrpSpPr>
          <p:grpSpPr>
            <a:xfrm>
              <a:off x="2438400" y="5791200"/>
              <a:ext cx="161661" cy="174201"/>
              <a:chOff x="3971925" y="6216459"/>
              <a:chExt cx="161661" cy="174201"/>
            </a:xfrm>
          </p:grpSpPr>
          <p:sp>
            <p:nvSpPr>
              <p:cNvPr id="134" name="二等辺三角形 133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円/楕円 134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8" name="グループ化 137"/>
            <p:cNvGrpSpPr/>
            <p:nvPr/>
          </p:nvGrpSpPr>
          <p:grpSpPr>
            <a:xfrm>
              <a:off x="2438400" y="6019800"/>
              <a:ext cx="161661" cy="174201"/>
              <a:chOff x="3971925" y="6216459"/>
              <a:chExt cx="161661" cy="174201"/>
            </a:xfrm>
          </p:grpSpPr>
          <p:sp>
            <p:nvSpPr>
              <p:cNvPr id="139" name="二等辺三角形 138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円/楕円 139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1" name="グループ化 140"/>
            <p:cNvGrpSpPr/>
            <p:nvPr/>
          </p:nvGrpSpPr>
          <p:grpSpPr>
            <a:xfrm>
              <a:off x="2438400" y="6248400"/>
              <a:ext cx="161661" cy="174201"/>
              <a:chOff x="3971925" y="6216459"/>
              <a:chExt cx="161661" cy="174201"/>
            </a:xfrm>
          </p:grpSpPr>
          <p:sp>
            <p:nvSpPr>
              <p:cNvPr id="142" name="二等辺三角形 141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円/楕円 142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9" name="グループ化 148"/>
            <p:cNvGrpSpPr/>
            <p:nvPr/>
          </p:nvGrpSpPr>
          <p:grpSpPr>
            <a:xfrm>
              <a:off x="2895600" y="6019800"/>
              <a:ext cx="161661" cy="174201"/>
              <a:chOff x="4954954" y="2529865"/>
              <a:chExt cx="161661" cy="174201"/>
            </a:xfrm>
          </p:grpSpPr>
          <p:sp>
            <p:nvSpPr>
              <p:cNvPr id="147" name="二等辺三角形 146"/>
              <p:cNvSpPr/>
              <p:nvPr/>
            </p:nvSpPr>
            <p:spPr>
              <a:xfrm>
                <a:off x="4958373" y="2587995"/>
                <a:ext cx="158242" cy="11607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円/楕円 147"/>
              <p:cNvSpPr/>
              <p:nvPr/>
            </p:nvSpPr>
            <p:spPr>
              <a:xfrm>
                <a:off x="4954954" y="2529865"/>
                <a:ext cx="158242" cy="7738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52" name="大かっこ 151"/>
          <p:cNvSpPr/>
          <p:nvPr/>
        </p:nvSpPr>
        <p:spPr bwMode="auto">
          <a:xfrm>
            <a:off x="4191000" y="2600325"/>
            <a:ext cx="626164" cy="390940"/>
          </a:xfrm>
          <a:prstGeom prst="bracketPair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27" name="Form"/>
          <p:cNvSpPr>
            <a:spLocks noEditPoints="1" noChangeArrowheads="1"/>
          </p:cNvSpPr>
          <p:nvPr/>
        </p:nvSpPr>
        <p:spPr bwMode="auto">
          <a:xfrm>
            <a:off x="3790950" y="5831443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5" name="Form"/>
          <p:cNvSpPr>
            <a:spLocks noEditPoints="1" noChangeArrowheads="1"/>
          </p:cNvSpPr>
          <p:nvPr/>
        </p:nvSpPr>
        <p:spPr bwMode="auto">
          <a:xfrm>
            <a:off x="4772025" y="5193268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1691680" y="6048332"/>
            <a:ext cx="709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b="0" dirty="0" smtClean="0"/>
              <a:t>調整委員</a:t>
            </a:r>
            <a:endParaRPr kumimoji="1" lang="ja-JP" altLang="en-US" sz="900" b="0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048000" y="2084457"/>
            <a:ext cx="68384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0" dirty="0" smtClean="0"/>
              <a:t>全区長</a:t>
            </a:r>
            <a:endParaRPr kumimoji="1" lang="en-US" altLang="ja-JP" sz="900" b="0" dirty="0" smtClean="0"/>
          </a:p>
          <a:p>
            <a:r>
              <a:rPr lang="ja-JP" altLang="en-US" sz="800" b="0" dirty="0" smtClean="0"/>
              <a:t>（</a:t>
            </a:r>
            <a:r>
              <a:rPr lang="en-US" altLang="ja-JP" sz="800" b="0" dirty="0" smtClean="0"/>
              <a:t>4or6</a:t>
            </a:r>
            <a:r>
              <a:rPr lang="ja-JP" altLang="en-US" sz="800" b="0" dirty="0" smtClean="0"/>
              <a:t>人）</a:t>
            </a:r>
            <a:endParaRPr kumimoji="1" lang="ja-JP" altLang="en-US" sz="800" b="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858727" y="2678668"/>
            <a:ext cx="683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0" dirty="0" smtClean="0"/>
              <a:t>学識経</a:t>
            </a:r>
            <a:endParaRPr lang="en-US" altLang="ja-JP" sz="900" b="0" dirty="0" smtClean="0"/>
          </a:p>
          <a:p>
            <a:r>
              <a:rPr lang="ja-JP" altLang="en-US" sz="900" b="0" dirty="0" smtClean="0"/>
              <a:t>験者等</a:t>
            </a:r>
            <a:endParaRPr kumimoji="1" lang="ja-JP" altLang="en-US" sz="900" b="0" dirty="0"/>
          </a:p>
        </p:txBody>
      </p:sp>
      <p:sp>
        <p:nvSpPr>
          <p:cNvPr id="133" name="正方形/長方形 13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協議会運営の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イメージ　～第三者機関の運営の流れ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財政調整交付金の場合）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2" name="左中かっこ 1"/>
          <p:cNvSpPr/>
          <p:nvPr/>
        </p:nvSpPr>
        <p:spPr bwMode="auto">
          <a:xfrm>
            <a:off x="2362424" y="5876075"/>
            <a:ext cx="128136" cy="592711"/>
          </a:xfrm>
          <a:prstGeom prst="leftBrace">
            <a:avLst>
              <a:gd name="adj1" fmla="val 64084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8229600" y="936814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127" name="正方形/長方形 126"/>
          <p:cNvSpPr/>
          <p:nvPr/>
        </p:nvSpPr>
        <p:spPr>
          <a:xfrm>
            <a:off x="5907741" y="1114303"/>
            <a:ext cx="1823695" cy="33349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合意</a:t>
            </a:r>
            <a:endParaRPr kumimoji="1" lang="ja-JP" altLang="en-US" sz="1600" b="0" dirty="0">
              <a:solidFill>
                <a:schemeClr val="tx1"/>
              </a:solidFill>
            </a:endParaRPr>
          </a:p>
        </p:txBody>
      </p:sp>
      <p:sp>
        <p:nvSpPr>
          <p:cNvPr id="132" name="右矢印 131"/>
          <p:cNvSpPr/>
          <p:nvPr/>
        </p:nvSpPr>
        <p:spPr>
          <a:xfrm>
            <a:off x="7848600" y="1066800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角丸四角形 136"/>
          <p:cNvSpPr/>
          <p:nvPr/>
        </p:nvSpPr>
        <p:spPr bwMode="gray">
          <a:xfrm>
            <a:off x="5584136" y="2971800"/>
            <a:ext cx="302622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r>
              <a:rPr lang="ja-JP" altLang="en-US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合意に達するよう最大限努めた結果、不調となった場合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 bwMode="gray">
          <a:xfrm>
            <a:off x="6934200" y="1660426"/>
            <a:ext cx="38100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5668378" y="3764518"/>
            <a:ext cx="118962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104" name="正方形/長方形 103"/>
          <p:cNvSpPr/>
          <p:nvPr/>
        </p:nvSpPr>
        <p:spPr>
          <a:xfrm>
            <a:off x="9008307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参考）東京都との比較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57581"/>
              </p:ext>
            </p:extLst>
          </p:nvPr>
        </p:nvGraphicFramePr>
        <p:xfrm>
          <a:off x="304800" y="685801"/>
          <a:ext cx="9372600" cy="58986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4648200"/>
                <a:gridCol w="2586519"/>
                <a:gridCol w="842481"/>
              </a:tblGrid>
              <a:tr h="5333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大阪府・特別区協議会（仮称）</a:t>
                      </a:r>
                      <a:endParaRPr kumimoji="1" lang="ja-JP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東京都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備考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2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委員構成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○委員数：５人又は７人</a:t>
                      </a:r>
                      <a:r>
                        <a:rPr kumimoji="1" lang="ja-JP" altLang="en-US" sz="12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</a:t>
                      </a:r>
                      <a:r>
                        <a:rPr kumimoji="1" lang="ja-JP" altLang="en-US" sz="1200" baseline="0" dirty="0" smtClean="0"/>
                        <a:t> </a:t>
                      </a:r>
                      <a:r>
                        <a:rPr kumimoji="1" lang="ja-JP" altLang="en-US" sz="1200" dirty="0" smtClean="0"/>
                        <a:t>特別区：４人又は６人（全区長）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 大阪府：１人（知事）</a:t>
                      </a:r>
                    </a:p>
                    <a:p>
                      <a:pPr algn="l"/>
                      <a:endParaRPr kumimoji="1" lang="en-US" altLang="ja-JP" sz="10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○必要に応じ議会代表者、職員、学識経験者等の追加可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○委員数：１６人</a:t>
                      </a:r>
                      <a:endParaRPr kumimoji="1" lang="en-US" altLang="ja-JP" sz="14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      特別区：８人（区長から指名）</a:t>
                      </a:r>
                      <a:endParaRPr kumimoji="1" lang="en-US" altLang="ja-JP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      東京都：８人</a:t>
                      </a:r>
                      <a:r>
                        <a:rPr kumimoji="1" lang="ja-JP" altLang="en-US" sz="1200" spc="-150" dirty="0" smtClean="0"/>
                        <a:t>（知事、副知事、職員）</a:t>
                      </a:r>
                      <a:endParaRPr kumimoji="1" lang="en-US" altLang="ja-JP" sz="1200" spc="-15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地方自治法施行令第</a:t>
                      </a:r>
                      <a:r>
                        <a:rPr kumimoji="1" lang="en-US" altLang="ja-JP" sz="1100" dirty="0" smtClean="0"/>
                        <a:t>210</a:t>
                      </a:r>
                      <a:r>
                        <a:rPr kumimoji="1" lang="ja-JP" altLang="en-US" sz="1100" dirty="0" smtClean="0"/>
                        <a:t>条の</a:t>
                      </a:r>
                      <a:r>
                        <a:rPr kumimoji="1" lang="en-US" altLang="ja-JP" sz="1100" dirty="0" smtClean="0"/>
                        <a:t>16</a:t>
                      </a:r>
                      <a:r>
                        <a:rPr kumimoji="1" lang="ja-JP" altLang="en-US" sz="1100" dirty="0" smtClean="0"/>
                        <a:t>の改正が必要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8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協議事項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・財政調整交付金に係る条例への意見具申</a:t>
                      </a:r>
                      <a:r>
                        <a:rPr kumimoji="1" lang="ja-JP" altLang="en-US" sz="14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  <a:endParaRPr kumimoji="1" lang="en-US" altLang="ja-JP" sz="105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○財産債務に関すること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・承継財産の事業終了時の扱い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・承継株式等の処分収入等の扱い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・財務</a:t>
                      </a:r>
                      <a:r>
                        <a:rPr kumimoji="1" lang="ja-JP" altLang="en-US" sz="1200" spc="-110" baseline="0" dirty="0" smtClean="0"/>
                        <a:t>リスク解消時の残余財産の扱い、財源の捻出、負担方法の扱い等</a:t>
                      </a:r>
                      <a:endParaRPr kumimoji="1" lang="en-US" altLang="ja-JP" sz="1200" spc="-11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</a:t>
                      </a:r>
                      <a:r>
                        <a:rPr kumimoji="1" lang="ja-JP" altLang="en-US" sz="1200" spc="-150" baseline="0" dirty="0" smtClean="0"/>
                        <a:t>特別区設置日以後に明らかになった、設置日前の要因に係る損失の扱い</a:t>
                      </a:r>
                      <a:endParaRPr kumimoji="1" lang="en-US" altLang="ja-JP" sz="1200" spc="-15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○その他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・特別区設置日以後の事務分担の扱い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spc="-150" dirty="0" smtClean="0"/>
                        <a:t>　・財政調整</a:t>
                      </a:r>
                      <a:r>
                        <a:rPr kumimoji="1" lang="ja-JP" altLang="en-US" sz="1200" spc="-150" smtClean="0"/>
                        <a:t>交付金に</a:t>
                      </a:r>
                      <a:r>
                        <a:rPr kumimoji="1" lang="ja-JP" altLang="en-US" sz="1200" spc="-150" dirty="0" smtClean="0"/>
                        <a:t>係る条例への</a:t>
                      </a:r>
                      <a:endParaRPr kumimoji="1" lang="en-US" altLang="ja-JP" sz="12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spc="-150" dirty="0" smtClean="0"/>
                        <a:t>　　　意見具申　</a:t>
                      </a:r>
                      <a:r>
                        <a:rPr kumimoji="1" lang="en-US" altLang="ja-JP" sz="1050" i="0" spc="-150" dirty="0" smtClean="0"/>
                        <a:t>※</a:t>
                      </a:r>
                      <a:endParaRPr kumimoji="1" lang="en-US" altLang="ja-JP" sz="105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</a:t>
                      </a:r>
                      <a:r>
                        <a:rPr kumimoji="1" lang="ja-JP" altLang="en-US" sz="1400" spc="-150" dirty="0" smtClean="0"/>
                        <a:t>その他</a:t>
                      </a:r>
                      <a:endParaRPr kumimoji="1" lang="en-US" altLang="ja-JP" sz="14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・特別区と東京都の事務分担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・特別区の区域の在り方</a:t>
                      </a:r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 smtClean="0"/>
                        <a:t>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法定の協議事項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15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第三者機関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○調整委員３名を任命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（地方行政、地方財政、法律（権利財産）関係等）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○調整委員の合議による「調停案」を提示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○協議会委員は「調停案」を尊重し再協議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大かっこ 4"/>
          <p:cNvSpPr/>
          <p:nvPr/>
        </p:nvSpPr>
        <p:spPr bwMode="auto">
          <a:xfrm>
            <a:off x="1771650" y="1811897"/>
            <a:ext cx="2266950" cy="45505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大かっこ 6"/>
          <p:cNvSpPr/>
          <p:nvPr/>
        </p:nvSpPr>
        <p:spPr bwMode="auto">
          <a:xfrm>
            <a:off x="6457950" y="1848387"/>
            <a:ext cx="2247900" cy="41856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77848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75000"/>
          </a:schemeClr>
        </a:solidFill>
        <a:ln w="9525">
          <a:solidFill>
            <a:schemeClr val="tx1"/>
          </a:solidFill>
          <a:round/>
          <a:headEnd/>
          <a:tailEnd/>
        </a:ln>
        <a:effectLst>
          <a:outerShdw dist="107763" dir="2700000" algn="ctr" rotWithShape="0">
            <a:srgbClr val="4D4D4D">
              <a:alpha val="50000"/>
            </a:srgbClr>
          </a:outerShdw>
        </a:effectLst>
      </a:spPr>
      <a:bodyPr anchor="ctr" anchorCtr="0"/>
      <a:lstStyle>
        <a:defPPr algn="ctr" eaLnBrk="1" hangingPunct="1">
          <a:defRPr sz="14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1001</Words>
  <Application>Microsoft Office PowerPoint</Application>
  <PresentationFormat>A4 210 x 297 mm</PresentationFormat>
  <Paragraphs>229</Paragraphs>
  <Slides>8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標準デザイン</vt:lpstr>
      <vt:lpstr>Office テーマ</vt:lpstr>
      <vt:lpstr>６　大阪府・特別区協議会（仮称） ～大阪版「都区協議会」～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2013-08-08T02:47:31Z</dcterms:created>
  <dcterms:modified xsi:type="dcterms:W3CDTF">2017-09-25T09:41:48Z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