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notesSlides/notesSlide28.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29.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notesSlides/notesSlide30.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notesSlides/notesSlide31.xml" ContentType="application/vnd.openxmlformats-officedocument.presentationml.notesSlide+xml"/>
  <Override PartName="/ppt/charts/chart29.xml" ContentType="application/vnd.openxmlformats-officedocument.drawingml.chart+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charts/chart32.xml" ContentType="application/vnd.openxmlformats-officedocument.drawingml.chart+xml"/>
  <Override PartName="/ppt/notesSlides/notesSlide33.xml" ContentType="application/vnd.openxmlformats-officedocument.presentationml.notesSlide+xml"/>
  <Override PartName="/ppt/charts/chart33.xml" ContentType="application/vnd.openxmlformats-officedocument.drawingml.chart+xml"/>
  <Override PartName="/ppt/charts/chart34.xml" ContentType="application/vnd.openxmlformats-officedocument.drawingml.chart+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599" r:id="rId2"/>
    <p:sldId id="696" r:id="rId3"/>
    <p:sldId id="697" r:id="rId4"/>
    <p:sldId id="725" r:id="rId5"/>
    <p:sldId id="679" r:id="rId6"/>
    <p:sldId id="682" r:id="rId7"/>
    <p:sldId id="651" r:id="rId8"/>
    <p:sldId id="636" r:id="rId9"/>
    <p:sldId id="662" r:id="rId10"/>
    <p:sldId id="691" r:id="rId11"/>
    <p:sldId id="687" r:id="rId12"/>
    <p:sldId id="688" r:id="rId13"/>
    <p:sldId id="689" r:id="rId14"/>
    <p:sldId id="663" r:id="rId15"/>
    <p:sldId id="664" r:id="rId16"/>
    <p:sldId id="693" r:id="rId17"/>
    <p:sldId id="723" r:id="rId18"/>
    <p:sldId id="695" r:id="rId19"/>
    <p:sldId id="669" r:id="rId20"/>
    <p:sldId id="699" r:id="rId21"/>
    <p:sldId id="672" r:id="rId22"/>
    <p:sldId id="673" r:id="rId23"/>
    <p:sldId id="692" r:id="rId24"/>
    <p:sldId id="675" r:id="rId25"/>
    <p:sldId id="726" r:id="rId26"/>
    <p:sldId id="685" r:id="rId27"/>
    <p:sldId id="677" r:id="rId28"/>
    <p:sldId id="684" r:id="rId29"/>
    <p:sldId id="729" r:id="rId30"/>
    <p:sldId id="728" r:id="rId31"/>
    <p:sldId id="700" r:id="rId32"/>
    <p:sldId id="701" r:id="rId33"/>
    <p:sldId id="702" r:id="rId34"/>
    <p:sldId id="703" r:id="rId35"/>
    <p:sldId id="704" r:id="rId36"/>
    <p:sldId id="705" r:id="rId37"/>
    <p:sldId id="706" r:id="rId38"/>
    <p:sldId id="707" r:id="rId39"/>
    <p:sldId id="708" r:id="rId40"/>
    <p:sldId id="709" r:id="rId41"/>
    <p:sldId id="710" r:id="rId42"/>
    <p:sldId id="711" r:id="rId43"/>
    <p:sldId id="712" r:id="rId44"/>
    <p:sldId id="713" r:id="rId45"/>
    <p:sldId id="714" r:id="rId46"/>
    <p:sldId id="715" r:id="rId47"/>
    <p:sldId id="716" r:id="rId48"/>
    <p:sldId id="717" r:id="rId49"/>
    <p:sldId id="718" r:id="rId50"/>
    <p:sldId id="719" r:id="rId51"/>
    <p:sldId id="720" r:id="rId52"/>
    <p:sldId id="721" r:id="rId53"/>
    <p:sldId id="722" r:id="rId54"/>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0" autoAdjust="0"/>
    <p:restoredTop sz="95886" autoAdjust="0"/>
  </p:normalViewPr>
  <p:slideViewPr>
    <p:cSldViewPr>
      <p:cViewPr varScale="1">
        <p:scale>
          <a:sx n="69" d="100"/>
          <a:sy n="69" d="100"/>
        </p:scale>
        <p:origin x="-1134" y="-102"/>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3_6-C&#12464;&#12521;&#12501;(&#27096;&#24335;).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4_6-D&#12464;&#12521;&#12501;(&#27096;&#2433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1_4-A&#12464;&#12521;&#12501;(&#27096;&#2433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APZR002C\OA-ae0007$\&#12518;&#12540;&#12470;&#20316;&#26989;&#29992;&#12501;&#12457;&#12523;&#12480;\02&#12288;29&#24180;&#24230;&#36001;&#25919;&#35519;&#25972;&#25285;&#24403;\30_&#29305;&#21029;&#21306;&#20840;&#33324;\&#21069;&#22238;&#12497;&#12531;&#12501;&#12524;&#12483;&#12488;&#31561;\old\01_&#12497;&#12483;&#12465;&#12540;&#12472;&#26696;&#12497;&#12527;&#12509;&#20316;&#25104;\&#9632;&#12497;&#12527;&#12509;&#36028;&#20184;&#29992;&#12487;&#12540;&#12479;\&#35430;&#31639;&#65297;&#65288;&#29694;&#65300;&#21306;&#26696;&#65289;\0920&#23567;&#35199;&#12373;&#12435;&#35036;&#12390;&#12435;ver2\02_4-B&#12464;&#12521;&#12501;(&#27096;&#2433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グラフ１!$K$19:$L$19</c:f>
              <c:numCache>
                <c:formatCode>#,##0</c:formatCode>
                <c:ptCount val="2"/>
                <c:pt idx="0">
                  <c:v>56529</c:v>
                </c:pt>
                <c:pt idx="1">
                  <c:v>162947</c:v>
                </c:pt>
              </c:numCache>
            </c:numRef>
          </c:val>
        </c:ser>
        <c:ser>
          <c:idx val="1"/>
          <c:order val="1"/>
          <c:spPr>
            <a:solidFill>
              <a:schemeClr val="bg1"/>
            </a:solidFill>
            <a:ln>
              <a:solidFill>
                <a:prstClr val="black"/>
              </a:solidFill>
            </a:ln>
          </c:spPr>
          <c:invertIfNegative val="0"/>
          <c:val>
            <c:numRef>
              <c:f>グラフ１!$K$20:$L$20</c:f>
              <c:numCache>
                <c:formatCode>General</c:formatCode>
                <c:ptCount val="2"/>
                <c:pt idx="0" formatCode="#,##0">
                  <c:v>106418</c:v>
                </c:pt>
              </c:numCache>
            </c:numRef>
          </c:val>
        </c:ser>
        <c:dLbls>
          <c:showLegendKey val="0"/>
          <c:showVal val="0"/>
          <c:showCatName val="0"/>
          <c:showSerName val="0"/>
          <c:showPercent val="0"/>
          <c:showBubbleSize val="0"/>
        </c:dLbls>
        <c:gapWidth val="150"/>
        <c:overlap val="100"/>
        <c:axId val="75125760"/>
        <c:axId val="75661312"/>
      </c:barChart>
      <c:catAx>
        <c:axId val="75125760"/>
        <c:scaling>
          <c:orientation val="minMax"/>
        </c:scaling>
        <c:delete val="0"/>
        <c:axPos val="b"/>
        <c:majorTickMark val="in"/>
        <c:minorTickMark val="none"/>
        <c:tickLblPos val="none"/>
        <c:crossAx val="75661312"/>
        <c:crosses val="autoZero"/>
        <c:auto val="1"/>
        <c:lblAlgn val="ctr"/>
        <c:lblOffset val="100"/>
        <c:noMultiLvlLbl val="0"/>
      </c:catAx>
      <c:valAx>
        <c:axId val="75661312"/>
        <c:scaling>
          <c:orientation val="minMax"/>
          <c:max val="250000"/>
          <c:min val="0"/>
        </c:scaling>
        <c:delete val="1"/>
        <c:axPos val="l"/>
        <c:majorGridlines/>
        <c:numFmt formatCode="#,##0" sourceLinked="1"/>
        <c:majorTickMark val="in"/>
        <c:minorTickMark val="none"/>
        <c:tickLblPos val="none"/>
        <c:crossAx val="75125760"/>
        <c:crosses val="autoZero"/>
        <c:crossBetween val="between"/>
        <c:majorUnit val="50000"/>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dLbls>
            <c:dLbl>
              <c:idx val="0"/>
              <c:tx>
                <c:rich>
                  <a:bodyPr rot="0" vert="eaVert"/>
                  <a:lstStyle/>
                  <a:p>
                    <a:pPr>
                      <a:defRPr sz="500" b="1">
                        <a:solidFill>
                          <a:schemeClr val="bg1"/>
                        </a:solidFill>
                        <a:latin typeface="Meiryo UI" pitchFamily="50" charset="-128"/>
                        <a:ea typeface="Meiryo UI" pitchFamily="50" charset="-128"/>
                        <a:cs typeface="Meiryo UI" pitchFamily="50" charset="-128"/>
                      </a:defRPr>
                    </a:pPr>
                    <a:r>
                      <a:rPr lang="ja-JP" altLang="en-US" sz="500" b="1" dirty="0"/>
                      <a:t>特</a:t>
                    </a:r>
                    <a:r>
                      <a:rPr lang="ja-JP" altLang="en-US" dirty="0"/>
                      <a:t>別</a:t>
                    </a:r>
                    <a:r>
                      <a:rPr lang="ja-JP" altLang="en-US" dirty="0" smtClean="0"/>
                      <a:t>区</a:t>
                    </a:r>
                  </a:p>
                  <a:p>
                    <a:pPr>
                      <a:defRPr sz="500" b="1">
                        <a:solidFill>
                          <a:schemeClr val="bg1"/>
                        </a:solidFill>
                        <a:latin typeface="Meiryo UI" pitchFamily="50" charset="-128"/>
                        <a:ea typeface="Meiryo UI" pitchFamily="50" charset="-128"/>
                        <a:cs typeface="Meiryo UI" pitchFamily="50" charset="-128"/>
                      </a:defRPr>
                    </a:pPr>
                    <a:r>
                      <a:rPr lang="ja-JP" altLang="en-US" dirty="0" smtClean="0"/>
                      <a:t>税</a:t>
                    </a:r>
                    <a:r>
                      <a:rPr lang="ja-JP" altLang="en-US" dirty="0"/>
                      <a:t>等</a:t>
                    </a:r>
                  </a:p>
                </c:rich>
              </c:tx>
              <c:spPr/>
              <c:showLegendKey val="0"/>
              <c:showVal val="1"/>
              <c:showCatName val="0"/>
              <c:showSerName val="0"/>
              <c:showPercent val="0"/>
              <c:showBubbleSize val="0"/>
              <c:extLst>
                <c:ext xmlns:c15="http://schemas.microsoft.com/office/drawing/2012/chart" uri="{CE6537A1-D6FC-4f65-9D91-7224C49458BB}">
                  <c15:layout/>
                </c:ext>
              </c:extLst>
            </c:dLbl>
            <c:dLbl>
              <c:idx val="1"/>
              <c:delete val="1"/>
              <c:extLst>
                <c:ext xmlns:c15="http://schemas.microsoft.com/office/drawing/2012/chart" uri="{CE6537A1-D6FC-4f65-9D91-7224C49458BB}"/>
              </c:extLst>
            </c:dLbl>
            <c:spPr>
              <a:noFill/>
              <a:ln>
                <a:noFill/>
              </a:ln>
              <a:effectLst/>
            </c:spPr>
            <c:txPr>
              <a:bodyPr/>
              <a:lstStyle/>
              <a:p>
                <a:pPr>
                  <a:defRPr sz="5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グラフ１!$B$21:$C$21</c:f>
              <c:numCache>
                <c:formatCode>#,##0</c:formatCode>
                <c:ptCount val="2"/>
                <c:pt idx="0">
                  <c:v>51062</c:v>
                </c:pt>
                <c:pt idx="1">
                  <c:v>118368</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tx>
                <c:rich>
                  <a:bodyPr/>
                  <a:lstStyle/>
                  <a:p>
                    <a:r>
                      <a:rPr lang="zh-TW" altLang="en-US" sz="700" b="1"/>
                      <a:t>財</a:t>
                    </a:r>
                    <a:r>
                      <a:rPr lang="zh-TW" altLang="en-US" b="1"/>
                      <a:t>調</a:t>
                    </a:r>
                    <a:r>
                      <a:rPr lang="zh-TW" altLang="en-US" b="1">
                        <a:latin typeface="Meiryo UI" pitchFamily="50" charset="-128"/>
                        <a:ea typeface="Meiryo UI" pitchFamily="50" charset="-128"/>
                        <a:cs typeface="Meiryo UI" pitchFamily="50" charset="-128"/>
                      </a:rPr>
                      <a:t>交付金等</a:t>
                    </a:r>
                  </a:p>
                </c:rich>
              </c:tx>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vert="eaVert"/>
              <a:lstStyle/>
              <a:p>
                <a:pPr>
                  <a:defRPr sz="7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グラフ１!$B$22:$C$22</c:f>
              <c:numCache>
                <c:formatCode>General</c:formatCode>
                <c:ptCount val="2"/>
                <c:pt idx="0" formatCode="#,##0">
                  <c:v>67306</c:v>
                </c:pt>
              </c:numCache>
            </c:numRef>
          </c:val>
        </c:ser>
        <c:dLbls>
          <c:showLegendKey val="0"/>
          <c:showVal val="0"/>
          <c:showCatName val="0"/>
          <c:showSerName val="0"/>
          <c:showPercent val="0"/>
          <c:showBubbleSize val="0"/>
        </c:dLbls>
        <c:gapWidth val="150"/>
        <c:overlap val="100"/>
        <c:axId val="73765376"/>
        <c:axId val="75663616"/>
      </c:barChart>
      <c:catAx>
        <c:axId val="73765376"/>
        <c:scaling>
          <c:orientation val="minMax"/>
        </c:scaling>
        <c:delete val="0"/>
        <c:axPos val="b"/>
        <c:majorTickMark val="in"/>
        <c:minorTickMark val="none"/>
        <c:tickLblPos val="none"/>
        <c:crossAx val="75663616"/>
        <c:crosses val="autoZero"/>
        <c:auto val="1"/>
        <c:lblAlgn val="ctr"/>
        <c:lblOffset val="100"/>
        <c:noMultiLvlLbl val="0"/>
      </c:catAx>
      <c:valAx>
        <c:axId val="75663616"/>
        <c:scaling>
          <c:orientation val="minMax"/>
          <c:max val="20000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3765376"/>
        <c:crosses val="autoZero"/>
        <c:crossBetween val="between"/>
        <c:majorUnit val="50000"/>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グラフ１!$E$21:$F$21</c:f>
              <c:numCache>
                <c:formatCode>#,##0</c:formatCode>
                <c:ptCount val="2"/>
                <c:pt idx="0">
                  <c:v>33711</c:v>
                </c:pt>
                <c:pt idx="1">
                  <c:v>79392</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delete val="1"/>
              <c:extLst>
                <c:ext xmlns:c15="http://schemas.microsoft.com/office/drawing/2012/chart" uri="{CE6537A1-D6FC-4f65-9D91-7224C49458BB}"/>
              </c:extLst>
            </c:dLbl>
            <c:spPr>
              <a:noFill/>
              <a:ln>
                <a:noFill/>
              </a:ln>
              <a:effectLst/>
            </c:spPr>
            <c:txPr>
              <a:bodyPr rot="0" vert="eaVert"/>
              <a:lstStyle/>
              <a:p>
                <a:pPr>
                  <a:defRPr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グラフ１!$E$22:$F$22</c:f>
              <c:numCache>
                <c:formatCode>General</c:formatCode>
                <c:ptCount val="2"/>
                <c:pt idx="0" formatCode="#,##0">
                  <c:v>45681</c:v>
                </c:pt>
              </c:numCache>
            </c:numRef>
          </c:val>
        </c:ser>
        <c:dLbls>
          <c:showLegendKey val="0"/>
          <c:showVal val="0"/>
          <c:showCatName val="0"/>
          <c:showSerName val="0"/>
          <c:showPercent val="0"/>
          <c:showBubbleSize val="0"/>
        </c:dLbls>
        <c:gapWidth val="150"/>
        <c:overlap val="100"/>
        <c:axId val="73766400"/>
        <c:axId val="75664768"/>
      </c:barChart>
      <c:catAx>
        <c:axId val="73766400"/>
        <c:scaling>
          <c:orientation val="minMax"/>
        </c:scaling>
        <c:delete val="0"/>
        <c:axPos val="b"/>
        <c:majorTickMark val="in"/>
        <c:minorTickMark val="none"/>
        <c:tickLblPos val="none"/>
        <c:crossAx val="75664768"/>
        <c:crosses val="autoZero"/>
        <c:auto val="1"/>
        <c:lblAlgn val="ctr"/>
        <c:lblOffset val="100"/>
        <c:noMultiLvlLbl val="0"/>
      </c:catAx>
      <c:valAx>
        <c:axId val="75664768"/>
        <c:scaling>
          <c:orientation val="minMax"/>
          <c:max val="200000"/>
        </c:scaling>
        <c:delete val="1"/>
        <c:axPos val="l"/>
        <c:majorGridlines/>
        <c:numFmt formatCode="#,##0" sourceLinked="1"/>
        <c:majorTickMark val="in"/>
        <c:minorTickMark val="none"/>
        <c:tickLblPos val="none"/>
        <c:crossAx val="73766400"/>
        <c:crosses val="autoZero"/>
        <c:crossBetween val="between"/>
        <c:majorUnit val="50000"/>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グラフ１!$H$21:$I$21</c:f>
              <c:numCache>
                <c:formatCode>#,##0</c:formatCode>
                <c:ptCount val="2"/>
                <c:pt idx="0">
                  <c:v>30572</c:v>
                </c:pt>
                <c:pt idx="1">
                  <c:v>82641</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delete val="1"/>
              <c:extLst>
                <c:ext xmlns:c15="http://schemas.microsoft.com/office/drawing/2012/chart" uri="{CE6537A1-D6FC-4f65-9D91-7224C49458BB}"/>
              </c:extLst>
            </c:dLbl>
            <c:spPr>
              <a:noFill/>
              <a:ln>
                <a:noFill/>
              </a:ln>
              <a:effectLst/>
            </c:spPr>
            <c:txPr>
              <a:bodyPr rot="0" vert="eaVert"/>
              <a:lstStyle/>
              <a:p>
                <a:pPr>
                  <a:defRPr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グラフ１!$H$22:$I$22</c:f>
              <c:numCache>
                <c:formatCode>General</c:formatCode>
                <c:ptCount val="2"/>
                <c:pt idx="0" formatCode="#,##0">
                  <c:v>52069</c:v>
                </c:pt>
              </c:numCache>
            </c:numRef>
          </c:val>
        </c:ser>
        <c:dLbls>
          <c:showLegendKey val="0"/>
          <c:showVal val="0"/>
          <c:showCatName val="0"/>
          <c:showSerName val="0"/>
          <c:showPercent val="0"/>
          <c:showBubbleSize val="0"/>
        </c:dLbls>
        <c:gapWidth val="150"/>
        <c:overlap val="100"/>
        <c:axId val="73766912"/>
        <c:axId val="75666496"/>
      </c:barChart>
      <c:catAx>
        <c:axId val="73766912"/>
        <c:scaling>
          <c:orientation val="minMax"/>
        </c:scaling>
        <c:delete val="0"/>
        <c:axPos val="b"/>
        <c:majorTickMark val="in"/>
        <c:minorTickMark val="none"/>
        <c:tickLblPos val="none"/>
        <c:crossAx val="75666496"/>
        <c:crosses val="autoZero"/>
        <c:auto val="1"/>
        <c:lblAlgn val="ctr"/>
        <c:lblOffset val="100"/>
        <c:noMultiLvlLbl val="0"/>
      </c:catAx>
      <c:valAx>
        <c:axId val="75666496"/>
        <c:scaling>
          <c:orientation val="minMax"/>
          <c:max val="200000"/>
        </c:scaling>
        <c:delete val="1"/>
        <c:axPos val="l"/>
        <c:majorGridlines/>
        <c:numFmt formatCode="#,##0" sourceLinked="1"/>
        <c:majorTickMark val="in"/>
        <c:minorTickMark val="none"/>
        <c:tickLblPos val="none"/>
        <c:crossAx val="73766912"/>
        <c:crosses val="autoZero"/>
        <c:crossBetween val="between"/>
        <c:majorUnit val="50000"/>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グラフ１!$K$21:$L$21</c:f>
              <c:numCache>
                <c:formatCode>#,##0</c:formatCode>
                <c:ptCount val="2"/>
                <c:pt idx="0">
                  <c:v>29502</c:v>
                </c:pt>
                <c:pt idx="1">
                  <c:v>77235</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delete val="1"/>
              <c:extLst>
                <c:ext xmlns:c15="http://schemas.microsoft.com/office/drawing/2012/chart" uri="{CE6537A1-D6FC-4f65-9D91-7224C49458BB}"/>
              </c:extLst>
            </c:dLbl>
            <c:spPr>
              <a:noFill/>
              <a:ln>
                <a:noFill/>
              </a:ln>
              <a:effectLst/>
            </c:spPr>
            <c:txPr>
              <a:bodyPr rot="0" vert="eaVert"/>
              <a:lstStyle/>
              <a:p>
                <a:pPr>
                  <a:defRPr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グラフ１!$K$22:$L$22</c:f>
              <c:numCache>
                <c:formatCode>General</c:formatCode>
                <c:ptCount val="2"/>
                <c:pt idx="0" formatCode="#,##0">
                  <c:v>47733</c:v>
                </c:pt>
              </c:numCache>
            </c:numRef>
          </c:val>
        </c:ser>
        <c:dLbls>
          <c:showLegendKey val="0"/>
          <c:showVal val="0"/>
          <c:showCatName val="0"/>
          <c:showSerName val="0"/>
          <c:showPercent val="0"/>
          <c:showBubbleSize val="0"/>
        </c:dLbls>
        <c:gapWidth val="150"/>
        <c:overlap val="100"/>
        <c:axId val="73767424"/>
        <c:axId val="75668224"/>
      </c:barChart>
      <c:catAx>
        <c:axId val="73767424"/>
        <c:scaling>
          <c:orientation val="minMax"/>
        </c:scaling>
        <c:delete val="0"/>
        <c:axPos val="b"/>
        <c:majorTickMark val="in"/>
        <c:minorTickMark val="none"/>
        <c:tickLblPos val="none"/>
        <c:crossAx val="75668224"/>
        <c:crosses val="autoZero"/>
        <c:auto val="1"/>
        <c:lblAlgn val="ctr"/>
        <c:lblOffset val="100"/>
        <c:noMultiLvlLbl val="0"/>
      </c:catAx>
      <c:valAx>
        <c:axId val="75668224"/>
        <c:scaling>
          <c:orientation val="minMax"/>
          <c:max val="20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3767424"/>
        <c:crosses val="autoZero"/>
        <c:crossBetween val="between"/>
        <c:majorUnit val="50000"/>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グラフ１!$N$21:$O$21</c:f>
              <c:numCache>
                <c:formatCode>#,##0</c:formatCode>
                <c:ptCount val="2"/>
                <c:pt idx="0">
                  <c:v>54829</c:v>
                </c:pt>
                <c:pt idx="1">
                  <c:v>154404</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delete val="1"/>
              <c:extLst>
                <c:ext xmlns:c15="http://schemas.microsoft.com/office/drawing/2012/chart" uri="{CE6537A1-D6FC-4f65-9D91-7224C49458BB}"/>
              </c:extLst>
            </c:dLbl>
            <c:spPr>
              <a:noFill/>
              <a:ln>
                <a:noFill/>
              </a:ln>
              <a:effectLst/>
            </c:spPr>
            <c:txPr>
              <a:bodyPr rot="0" vert="eaVert"/>
              <a:lstStyle/>
              <a:p>
                <a:pPr>
                  <a:defRPr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グラフ１!$N$22:$O$22</c:f>
              <c:numCache>
                <c:formatCode>General</c:formatCode>
                <c:ptCount val="2"/>
                <c:pt idx="0" formatCode="#,##0">
                  <c:v>99575</c:v>
                </c:pt>
              </c:numCache>
            </c:numRef>
          </c:val>
        </c:ser>
        <c:dLbls>
          <c:showLegendKey val="0"/>
          <c:showVal val="0"/>
          <c:showCatName val="0"/>
          <c:showSerName val="0"/>
          <c:showPercent val="0"/>
          <c:showBubbleSize val="0"/>
        </c:dLbls>
        <c:gapWidth val="150"/>
        <c:overlap val="100"/>
        <c:axId val="73767936"/>
        <c:axId val="135037504"/>
      </c:barChart>
      <c:catAx>
        <c:axId val="73767936"/>
        <c:scaling>
          <c:orientation val="minMax"/>
        </c:scaling>
        <c:delete val="0"/>
        <c:axPos val="b"/>
        <c:majorTickMark val="in"/>
        <c:minorTickMark val="none"/>
        <c:tickLblPos val="none"/>
        <c:crossAx val="135037504"/>
        <c:crosses val="autoZero"/>
        <c:auto val="1"/>
        <c:lblAlgn val="ctr"/>
        <c:lblOffset val="100"/>
        <c:noMultiLvlLbl val="0"/>
      </c:catAx>
      <c:valAx>
        <c:axId val="135037504"/>
        <c:scaling>
          <c:orientation val="minMax"/>
          <c:max val="200000"/>
        </c:scaling>
        <c:delete val="1"/>
        <c:axPos val="l"/>
        <c:majorGridlines/>
        <c:numFmt formatCode="#,##0" sourceLinked="1"/>
        <c:majorTickMark val="in"/>
        <c:minorTickMark val="none"/>
        <c:tickLblPos val="none"/>
        <c:crossAx val="73767936"/>
        <c:crosses val="autoZero"/>
        <c:crossBetween val="between"/>
        <c:majorUnit val="50000"/>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グラフ１!$Q$21:$R$21</c:f>
              <c:numCache>
                <c:formatCode>#,##0</c:formatCode>
                <c:ptCount val="2"/>
                <c:pt idx="0">
                  <c:v>56529</c:v>
                </c:pt>
                <c:pt idx="1">
                  <c:v>162947</c:v>
                </c:pt>
              </c:numCache>
            </c:numRef>
          </c:val>
        </c:ser>
        <c:ser>
          <c:idx val="1"/>
          <c:order val="1"/>
          <c:spPr>
            <a:solidFill>
              <a:schemeClr val="bg1"/>
            </a:solidFill>
          </c:spPr>
          <c:invertIfNegative val="0"/>
          <c:dPt>
            <c:idx val="0"/>
            <c:invertIfNegative val="0"/>
            <c:bubble3D val="0"/>
            <c:spPr>
              <a:solidFill>
                <a:schemeClr val="bg1"/>
              </a:solidFill>
              <a:ln>
                <a:solidFill>
                  <a:prstClr val="black"/>
                </a:solidFill>
              </a:ln>
            </c:spPr>
          </c:dPt>
          <c:dLbls>
            <c:dLbl>
              <c:idx val="0"/>
              <c:delete val="1"/>
              <c:extLst>
                <c:ext xmlns:c15="http://schemas.microsoft.com/office/drawing/2012/chart" uri="{CE6537A1-D6FC-4f65-9D91-7224C49458BB}"/>
              </c:extLst>
            </c:dLbl>
            <c:spPr>
              <a:noFill/>
              <a:ln>
                <a:noFill/>
              </a:ln>
              <a:effectLst/>
            </c:spPr>
            <c:txPr>
              <a:bodyPr rot="0" vert="eaVert"/>
              <a:lstStyle/>
              <a:p>
                <a:pPr>
                  <a:defRPr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グラフ１!$Q$22:$R$22</c:f>
              <c:numCache>
                <c:formatCode>General</c:formatCode>
                <c:ptCount val="2"/>
                <c:pt idx="0" formatCode="#,##0">
                  <c:v>106418</c:v>
                </c:pt>
              </c:numCache>
            </c:numRef>
          </c:val>
        </c:ser>
        <c:dLbls>
          <c:showLegendKey val="0"/>
          <c:showVal val="0"/>
          <c:showCatName val="0"/>
          <c:showSerName val="0"/>
          <c:showPercent val="0"/>
          <c:showBubbleSize val="0"/>
        </c:dLbls>
        <c:gapWidth val="150"/>
        <c:overlap val="100"/>
        <c:axId val="73768448"/>
        <c:axId val="135039232"/>
      </c:barChart>
      <c:catAx>
        <c:axId val="73768448"/>
        <c:scaling>
          <c:orientation val="minMax"/>
        </c:scaling>
        <c:delete val="0"/>
        <c:axPos val="b"/>
        <c:majorTickMark val="in"/>
        <c:minorTickMark val="none"/>
        <c:tickLblPos val="none"/>
        <c:crossAx val="135039232"/>
        <c:crosses val="autoZero"/>
        <c:auto val="1"/>
        <c:lblAlgn val="ctr"/>
        <c:lblOffset val="100"/>
        <c:noMultiLvlLbl val="0"/>
      </c:catAx>
      <c:valAx>
        <c:axId val="135039232"/>
        <c:scaling>
          <c:orientation val="minMax"/>
          <c:max val="200000"/>
        </c:scaling>
        <c:delete val="1"/>
        <c:axPos val="l"/>
        <c:majorGridlines/>
        <c:numFmt formatCode="#,##0" sourceLinked="1"/>
        <c:majorTickMark val="in"/>
        <c:minorTickMark val="none"/>
        <c:tickLblPos val="none"/>
        <c:crossAx val="73768448"/>
        <c:crosses val="autoZero"/>
        <c:crossBetween val="between"/>
        <c:majorUnit val="50000"/>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グラフ１!$K$21:$L$21</c:f>
              <c:numCache>
                <c:formatCode>#,##0</c:formatCode>
                <c:ptCount val="2"/>
                <c:pt idx="0">
                  <c:v>29502</c:v>
                </c:pt>
                <c:pt idx="1">
                  <c:v>77235</c:v>
                </c:pt>
              </c:numCache>
            </c:numRef>
          </c:val>
        </c:ser>
        <c:ser>
          <c:idx val="1"/>
          <c:order val="1"/>
          <c:spPr>
            <a:solidFill>
              <a:schemeClr val="bg1"/>
            </a:solidFill>
            <a:ln>
              <a:solidFill>
                <a:prstClr val="black"/>
              </a:solidFill>
            </a:ln>
          </c:spPr>
          <c:invertIfNegative val="0"/>
          <c:val>
            <c:numRef>
              <c:f>グラフ１!$K$22:$L$22</c:f>
              <c:numCache>
                <c:formatCode>General</c:formatCode>
                <c:ptCount val="2"/>
                <c:pt idx="0" formatCode="#,##0">
                  <c:v>47733</c:v>
                </c:pt>
              </c:numCache>
            </c:numRef>
          </c:val>
        </c:ser>
        <c:dLbls>
          <c:showLegendKey val="0"/>
          <c:showVal val="0"/>
          <c:showCatName val="0"/>
          <c:showSerName val="0"/>
          <c:showPercent val="0"/>
          <c:showBubbleSize val="0"/>
        </c:dLbls>
        <c:gapWidth val="150"/>
        <c:overlap val="100"/>
        <c:axId val="139612160"/>
        <c:axId val="135041536"/>
      </c:barChart>
      <c:catAx>
        <c:axId val="139612160"/>
        <c:scaling>
          <c:orientation val="minMax"/>
        </c:scaling>
        <c:delete val="0"/>
        <c:axPos val="b"/>
        <c:majorTickMark val="in"/>
        <c:minorTickMark val="none"/>
        <c:tickLblPos val="none"/>
        <c:crossAx val="135041536"/>
        <c:crosses val="autoZero"/>
        <c:auto val="1"/>
        <c:lblAlgn val="ctr"/>
        <c:lblOffset val="100"/>
        <c:noMultiLvlLbl val="0"/>
      </c:catAx>
      <c:valAx>
        <c:axId val="135041536"/>
        <c:scaling>
          <c:orientation val="minMax"/>
          <c:max val="20000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39612160"/>
        <c:crosses val="autoZero"/>
        <c:crossBetween val="between"/>
        <c:majorUnit val="50000"/>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noFill/>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グラフ１!$N$21:$O$21</c:f>
              <c:numCache>
                <c:formatCode>#,##0</c:formatCode>
                <c:ptCount val="2"/>
                <c:pt idx="0">
                  <c:v>54829</c:v>
                </c:pt>
                <c:pt idx="1">
                  <c:v>154404</c:v>
                </c:pt>
              </c:numCache>
            </c:numRef>
          </c:val>
        </c:ser>
        <c:ser>
          <c:idx val="1"/>
          <c:order val="1"/>
          <c:spPr>
            <a:solidFill>
              <a:schemeClr val="bg1"/>
            </a:solidFill>
            <a:ln w="12700">
              <a:solidFill>
                <a:prstClr val="black"/>
              </a:solidFill>
            </a:ln>
          </c:spPr>
          <c:invertIfNegative val="0"/>
          <c:val>
            <c:numRef>
              <c:f>グラフ１!$N$22:$O$22</c:f>
              <c:numCache>
                <c:formatCode>General</c:formatCode>
                <c:ptCount val="2"/>
                <c:pt idx="0" formatCode="#,##0">
                  <c:v>99575</c:v>
                </c:pt>
              </c:numCache>
            </c:numRef>
          </c:val>
        </c:ser>
        <c:dLbls>
          <c:showLegendKey val="0"/>
          <c:showVal val="0"/>
          <c:showCatName val="0"/>
          <c:showSerName val="0"/>
          <c:showPercent val="0"/>
          <c:showBubbleSize val="0"/>
        </c:dLbls>
        <c:gapWidth val="150"/>
        <c:overlap val="100"/>
        <c:axId val="139613696"/>
        <c:axId val="135042688"/>
      </c:barChart>
      <c:catAx>
        <c:axId val="139613696"/>
        <c:scaling>
          <c:orientation val="minMax"/>
        </c:scaling>
        <c:delete val="0"/>
        <c:axPos val="b"/>
        <c:majorTickMark val="in"/>
        <c:minorTickMark val="none"/>
        <c:tickLblPos val="none"/>
        <c:crossAx val="135042688"/>
        <c:crosses val="autoZero"/>
        <c:auto val="1"/>
        <c:lblAlgn val="ctr"/>
        <c:lblOffset val="100"/>
        <c:noMultiLvlLbl val="0"/>
      </c:catAx>
      <c:valAx>
        <c:axId val="135042688"/>
        <c:scaling>
          <c:orientation val="minMax"/>
          <c:max val="200000"/>
        </c:scaling>
        <c:delete val="1"/>
        <c:axPos val="l"/>
        <c:majorGridlines/>
        <c:numFmt formatCode="#,##0" sourceLinked="1"/>
        <c:majorTickMark val="out"/>
        <c:minorTickMark val="none"/>
        <c:tickLblPos val="none"/>
        <c:crossAx val="139613696"/>
        <c:crosses val="autoZero"/>
        <c:crossBetween val="between"/>
        <c:majorUnit val="50000"/>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noFill/>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グラフ１!$Q$21:$R$21</c:f>
              <c:numCache>
                <c:formatCode>#,##0</c:formatCode>
                <c:ptCount val="2"/>
                <c:pt idx="0">
                  <c:v>56529</c:v>
                </c:pt>
                <c:pt idx="1">
                  <c:v>162947</c:v>
                </c:pt>
              </c:numCache>
            </c:numRef>
          </c:val>
        </c:ser>
        <c:ser>
          <c:idx val="1"/>
          <c:order val="1"/>
          <c:spPr>
            <a:solidFill>
              <a:schemeClr val="bg1"/>
            </a:solidFill>
            <a:ln w="12700">
              <a:solidFill>
                <a:prstClr val="black"/>
              </a:solidFill>
            </a:ln>
          </c:spPr>
          <c:invertIfNegative val="0"/>
          <c:val>
            <c:numRef>
              <c:f>グラフ１!$Q$22:$R$22</c:f>
              <c:numCache>
                <c:formatCode>General</c:formatCode>
                <c:ptCount val="2"/>
                <c:pt idx="0" formatCode="#,##0">
                  <c:v>106418</c:v>
                </c:pt>
              </c:numCache>
            </c:numRef>
          </c:val>
        </c:ser>
        <c:dLbls>
          <c:showLegendKey val="0"/>
          <c:showVal val="0"/>
          <c:showCatName val="0"/>
          <c:showSerName val="0"/>
          <c:showPercent val="0"/>
          <c:showBubbleSize val="0"/>
        </c:dLbls>
        <c:gapWidth val="150"/>
        <c:overlap val="100"/>
        <c:axId val="139614208"/>
        <c:axId val="135044416"/>
      </c:barChart>
      <c:catAx>
        <c:axId val="139614208"/>
        <c:scaling>
          <c:orientation val="minMax"/>
        </c:scaling>
        <c:delete val="0"/>
        <c:axPos val="b"/>
        <c:majorTickMark val="in"/>
        <c:minorTickMark val="none"/>
        <c:tickLblPos val="none"/>
        <c:crossAx val="135044416"/>
        <c:crosses val="autoZero"/>
        <c:auto val="1"/>
        <c:lblAlgn val="ctr"/>
        <c:lblOffset val="100"/>
        <c:noMultiLvlLbl val="0"/>
      </c:catAx>
      <c:valAx>
        <c:axId val="135044416"/>
        <c:scaling>
          <c:orientation val="minMax"/>
          <c:max val="200000"/>
        </c:scaling>
        <c:delete val="1"/>
        <c:axPos val="l"/>
        <c:majorGridlines/>
        <c:numFmt formatCode="#,##0" sourceLinked="1"/>
        <c:majorTickMark val="out"/>
        <c:minorTickMark val="none"/>
        <c:tickLblPos val="none"/>
        <c:crossAx val="139614208"/>
        <c:crosses val="autoZero"/>
        <c:crossBetween val="between"/>
        <c:majorUnit val="5000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noFill/>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dLbls>
            <c:dLbl>
              <c:idx val="0"/>
              <c:tx>
                <c:rich>
                  <a:bodyPr rot="0" vert="eaVert"/>
                  <a:lstStyle/>
                  <a:p>
                    <a:pPr>
                      <a:defRPr sz="500" b="1">
                        <a:solidFill>
                          <a:schemeClr val="bg1"/>
                        </a:solidFill>
                        <a:latin typeface="Meiryo UI" pitchFamily="50" charset="-128"/>
                        <a:ea typeface="Meiryo UI" pitchFamily="50" charset="-128"/>
                        <a:cs typeface="Meiryo UI" pitchFamily="50" charset="-128"/>
                      </a:defRPr>
                    </a:pPr>
                    <a:r>
                      <a:rPr lang="ja-JP" altLang="en-US" sz="500" b="1" dirty="0">
                        <a:solidFill>
                          <a:schemeClr val="bg1"/>
                        </a:solidFill>
                        <a:latin typeface="Meiryo UI" pitchFamily="50" charset="-128"/>
                        <a:ea typeface="Meiryo UI" pitchFamily="50" charset="-128"/>
                        <a:cs typeface="Meiryo UI" pitchFamily="50" charset="-128"/>
                      </a:rPr>
                      <a:t>特</a:t>
                    </a:r>
                    <a:r>
                      <a:rPr lang="ja-JP" altLang="en-US" dirty="0"/>
                      <a:t>別</a:t>
                    </a:r>
                    <a:r>
                      <a:rPr lang="ja-JP" altLang="en-US" dirty="0" smtClean="0"/>
                      <a:t>区</a:t>
                    </a:r>
                  </a:p>
                  <a:p>
                    <a:pPr>
                      <a:defRPr sz="500" b="1">
                        <a:solidFill>
                          <a:schemeClr val="bg1"/>
                        </a:solidFill>
                        <a:latin typeface="Meiryo UI" pitchFamily="50" charset="-128"/>
                        <a:ea typeface="Meiryo UI" pitchFamily="50" charset="-128"/>
                        <a:cs typeface="Meiryo UI" pitchFamily="50" charset="-128"/>
                      </a:defRPr>
                    </a:pPr>
                    <a:r>
                      <a:rPr lang="ja-JP" altLang="en-US" dirty="0" smtClean="0"/>
                      <a:t>税</a:t>
                    </a:r>
                    <a:r>
                      <a:rPr lang="ja-JP" altLang="en-US" dirty="0"/>
                      <a:t>等</a:t>
                    </a:r>
                  </a:p>
                </c:rich>
              </c:tx>
              <c:spPr/>
              <c:dLblPos val="ctr"/>
              <c:showLegendKey val="0"/>
              <c:showVal val="1"/>
              <c:showCatName val="0"/>
              <c:showSerName val="0"/>
              <c:showPercent val="0"/>
              <c:showBubbleSize val="0"/>
              <c:extLst>
                <c:ext xmlns:c15="http://schemas.microsoft.com/office/drawing/2012/chart" uri="{CE6537A1-D6FC-4f65-9D91-7224C49458BB}">
                  <c15:layout/>
                </c:ext>
              </c:extLst>
            </c:dLbl>
            <c:dLbl>
              <c:idx val="1"/>
              <c:delete val="1"/>
              <c:extLst>
                <c:ext xmlns:c15="http://schemas.microsoft.com/office/drawing/2012/chart" uri="{CE6537A1-D6FC-4f65-9D91-7224C49458BB}"/>
              </c:extLst>
            </c:dLbl>
            <c:spPr>
              <a:noFill/>
              <a:ln>
                <a:noFill/>
              </a:ln>
              <a:effectLst/>
            </c:spPr>
            <c:txPr>
              <a:bodyPr/>
              <a:lstStyle/>
              <a:p>
                <a:pPr>
                  <a:defRPr sz="500" b="1">
                    <a:solidFill>
                      <a:schemeClr val="bg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グラフ１!$B$21:$C$21</c:f>
              <c:numCache>
                <c:formatCode>#,##0</c:formatCode>
                <c:ptCount val="2"/>
                <c:pt idx="0">
                  <c:v>38647</c:v>
                </c:pt>
                <c:pt idx="1">
                  <c:v>107798</c:v>
                </c:pt>
              </c:numCache>
            </c:numRef>
          </c:val>
        </c:ser>
        <c:ser>
          <c:idx val="1"/>
          <c:order val="1"/>
          <c:spPr>
            <a:solidFill>
              <a:schemeClr val="bg1"/>
            </a:solidFill>
            <a:ln w="12700">
              <a:solidFill>
                <a:prstClr val="black"/>
              </a:solidFill>
            </a:ln>
          </c:spPr>
          <c:invertIfNegative val="0"/>
          <c:dLbls>
            <c:dLbl>
              <c:idx val="0"/>
              <c:tx>
                <c:rich>
                  <a:bodyPr/>
                  <a:lstStyle/>
                  <a:p>
                    <a:r>
                      <a:rPr lang="zh-TW" altLang="en-US" sz="700" b="1">
                        <a:latin typeface="Meiryo UI" pitchFamily="50" charset="-128"/>
                        <a:ea typeface="Meiryo UI" pitchFamily="50" charset="-128"/>
                        <a:cs typeface="Meiryo UI" pitchFamily="50" charset="-128"/>
                      </a:rPr>
                      <a:t>財</a:t>
                    </a:r>
                    <a:r>
                      <a:rPr lang="zh-TW" altLang="en-US"/>
                      <a:t>調交付金等</a:t>
                    </a:r>
                  </a:p>
                </c:rich>
              </c:tx>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vert="eaVert"/>
              <a:lstStyle/>
              <a:p>
                <a:pPr>
                  <a:defRPr sz="700" b="1">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グラフ１!$B$22:$C$22</c:f>
              <c:numCache>
                <c:formatCode>General</c:formatCode>
                <c:ptCount val="2"/>
                <c:pt idx="0" formatCode="#,##0">
                  <c:v>69151</c:v>
                </c:pt>
              </c:numCache>
            </c:numRef>
          </c:val>
        </c:ser>
        <c:dLbls>
          <c:showLegendKey val="0"/>
          <c:showVal val="0"/>
          <c:showCatName val="0"/>
          <c:showSerName val="0"/>
          <c:showPercent val="0"/>
          <c:showBubbleSize val="0"/>
        </c:dLbls>
        <c:gapWidth val="150"/>
        <c:overlap val="100"/>
        <c:axId val="139614720"/>
        <c:axId val="140093120"/>
      </c:barChart>
      <c:catAx>
        <c:axId val="139614720"/>
        <c:scaling>
          <c:orientation val="minMax"/>
        </c:scaling>
        <c:delete val="0"/>
        <c:axPos val="b"/>
        <c:majorTickMark val="in"/>
        <c:minorTickMark val="none"/>
        <c:tickLblPos val="none"/>
        <c:crossAx val="140093120"/>
        <c:crosses val="autoZero"/>
        <c:auto val="1"/>
        <c:lblAlgn val="ctr"/>
        <c:lblOffset val="100"/>
        <c:noMultiLvlLbl val="0"/>
      </c:catAx>
      <c:valAx>
        <c:axId val="140093120"/>
        <c:scaling>
          <c:orientation val="minMax"/>
          <c:max val="20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39614720"/>
        <c:crosses val="autoZero"/>
        <c:crossBetween val="between"/>
        <c:majorUnit val="50000"/>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noFill/>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グラフ１!$E$21:$F$21</c:f>
              <c:numCache>
                <c:formatCode>#,##0</c:formatCode>
                <c:ptCount val="2"/>
                <c:pt idx="0">
                  <c:v>46126</c:v>
                </c:pt>
                <c:pt idx="1">
                  <c:v>89962</c:v>
                </c:pt>
              </c:numCache>
            </c:numRef>
          </c:val>
        </c:ser>
        <c:ser>
          <c:idx val="1"/>
          <c:order val="1"/>
          <c:spPr>
            <a:solidFill>
              <a:schemeClr val="bg1"/>
            </a:solidFill>
            <a:ln w="12700">
              <a:solidFill>
                <a:prstClr val="black"/>
              </a:solidFill>
            </a:ln>
          </c:spPr>
          <c:invertIfNegative val="0"/>
          <c:val>
            <c:numRef>
              <c:f>グラフ１!$E$22:$F$22</c:f>
              <c:numCache>
                <c:formatCode>General</c:formatCode>
                <c:ptCount val="2"/>
                <c:pt idx="0" formatCode="#,##0">
                  <c:v>43836</c:v>
                </c:pt>
              </c:numCache>
            </c:numRef>
          </c:val>
        </c:ser>
        <c:dLbls>
          <c:showLegendKey val="0"/>
          <c:showVal val="0"/>
          <c:showCatName val="0"/>
          <c:showSerName val="0"/>
          <c:showPercent val="0"/>
          <c:showBubbleSize val="0"/>
        </c:dLbls>
        <c:gapWidth val="150"/>
        <c:overlap val="100"/>
        <c:axId val="139615232"/>
        <c:axId val="140094272"/>
      </c:barChart>
      <c:catAx>
        <c:axId val="139615232"/>
        <c:scaling>
          <c:orientation val="minMax"/>
        </c:scaling>
        <c:delete val="0"/>
        <c:axPos val="b"/>
        <c:majorTickMark val="in"/>
        <c:minorTickMark val="none"/>
        <c:tickLblPos val="none"/>
        <c:crossAx val="140094272"/>
        <c:crosses val="autoZero"/>
        <c:auto val="1"/>
        <c:lblAlgn val="ctr"/>
        <c:lblOffset val="100"/>
        <c:noMultiLvlLbl val="0"/>
      </c:catAx>
      <c:valAx>
        <c:axId val="140094272"/>
        <c:scaling>
          <c:orientation val="minMax"/>
          <c:max val="200000"/>
        </c:scaling>
        <c:delete val="1"/>
        <c:axPos val="l"/>
        <c:majorGridlines/>
        <c:numFmt formatCode="#,##0" sourceLinked="1"/>
        <c:majorTickMark val="out"/>
        <c:minorTickMark val="none"/>
        <c:tickLblPos val="none"/>
        <c:crossAx val="139615232"/>
        <c:crosses val="autoZero"/>
        <c:crossBetween val="between"/>
        <c:majorUnit val="50000"/>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ln>
              <a:solidFill>
                <a:prstClr val="black"/>
              </a:solidFill>
            </a:ln>
          </c:spPr>
          <c:invertIfNegative val="0"/>
          <c:dPt>
            <c:idx val="0"/>
            <c:invertIfNegative val="0"/>
            <c:bubble3D val="0"/>
            <c:spPr>
              <a:solidFill>
                <a:srgbClr val="C0504D"/>
              </a:solidFill>
              <a:ln>
                <a:solidFill>
                  <a:prstClr val="black"/>
                </a:solidFill>
              </a:ln>
            </c:spPr>
          </c:dPt>
          <c:dPt>
            <c:idx val="1"/>
            <c:invertIfNegative val="0"/>
            <c:bubble3D val="0"/>
            <c:spPr>
              <a:solidFill>
                <a:schemeClr val="tx1"/>
              </a:solidFill>
              <a:ln>
                <a:solidFill>
                  <a:prstClr val="black"/>
                </a:solidFill>
              </a:ln>
            </c:spPr>
          </c:dPt>
          <c:val>
            <c:numRef>
              <c:f>グラフ１!$H$21:$I$21</c:f>
              <c:numCache>
                <c:formatCode>#,##0</c:formatCode>
                <c:ptCount val="2"/>
                <c:pt idx="0">
                  <c:v>30572</c:v>
                </c:pt>
                <c:pt idx="1">
                  <c:v>82641</c:v>
                </c:pt>
              </c:numCache>
            </c:numRef>
          </c:val>
        </c:ser>
        <c:ser>
          <c:idx val="1"/>
          <c:order val="1"/>
          <c:spPr>
            <a:solidFill>
              <a:prstClr val="white"/>
            </a:solidFill>
            <a:ln>
              <a:solidFill>
                <a:prstClr val="black"/>
              </a:solidFill>
            </a:ln>
          </c:spPr>
          <c:invertIfNegative val="0"/>
          <c:val>
            <c:numRef>
              <c:f>グラフ１!$H$22:$I$22</c:f>
              <c:numCache>
                <c:formatCode>General</c:formatCode>
                <c:ptCount val="2"/>
                <c:pt idx="0" formatCode="#,##0">
                  <c:v>52069</c:v>
                </c:pt>
              </c:numCache>
            </c:numRef>
          </c:val>
        </c:ser>
        <c:dLbls>
          <c:showLegendKey val="0"/>
          <c:showVal val="0"/>
          <c:showCatName val="0"/>
          <c:showSerName val="0"/>
          <c:showPercent val="0"/>
          <c:showBubbleSize val="0"/>
        </c:dLbls>
        <c:gapWidth val="150"/>
        <c:overlap val="100"/>
        <c:axId val="139615744"/>
        <c:axId val="140096000"/>
      </c:barChart>
      <c:catAx>
        <c:axId val="139615744"/>
        <c:scaling>
          <c:orientation val="minMax"/>
        </c:scaling>
        <c:delete val="0"/>
        <c:axPos val="b"/>
        <c:majorTickMark val="in"/>
        <c:minorTickMark val="none"/>
        <c:tickLblPos val="none"/>
        <c:crossAx val="140096000"/>
        <c:crosses val="autoZero"/>
        <c:auto val="1"/>
        <c:lblAlgn val="ctr"/>
        <c:lblOffset val="100"/>
        <c:noMultiLvlLbl val="0"/>
      </c:catAx>
      <c:valAx>
        <c:axId val="140096000"/>
        <c:scaling>
          <c:orientation val="minMax"/>
          <c:max val="200000"/>
        </c:scaling>
        <c:delete val="1"/>
        <c:axPos val="l"/>
        <c:majorGridlines/>
        <c:numFmt formatCode="#,##0" sourceLinked="1"/>
        <c:majorTickMark val="none"/>
        <c:minorTickMark val="none"/>
        <c:tickLblPos val="none"/>
        <c:crossAx val="139615744"/>
        <c:crosses val="autoZero"/>
        <c:crossBetween val="between"/>
        <c:majorUnit val="50000"/>
      </c:valAx>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8888888888889361"/>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2</a:t>
                    </a:r>
                    <a:r>
                      <a:rPr lang="en-US" altLang="ja-JP" dirty="0" smtClean="0"/>
                      <a:t>00,979</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24537037037037029"/>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1</a:t>
                    </a:r>
                    <a:r>
                      <a:rPr lang="en-US" altLang="ja-JP" dirty="0" smtClean="0"/>
                      <a:t>18,005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38888888888889328"/>
                </c:manualLayout>
              </c:layout>
              <c:tx>
                <c:rich>
                  <a:bodyPr/>
                  <a:lstStyle/>
                  <a:p>
                    <a:r>
                      <a:rPr lang="en-US" altLang="ja-JP" dirty="0" smtClean="0">
                        <a:solidFill>
                          <a:schemeClr val="tx1"/>
                        </a:solidFill>
                      </a:rPr>
                      <a:t>1</a:t>
                    </a:r>
                    <a:r>
                      <a:rPr lang="en-US" altLang="ja-JP" dirty="0" smtClean="0"/>
                      <a:t>92,985</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185067526416196E-16"/>
                  <c:y val="-0.31944444444444653"/>
                </c:manualLayout>
              </c:layout>
              <c:tx>
                <c:rich>
                  <a:bodyPr/>
                  <a:lstStyle/>
                  <a:p>
                    <a:r>
                      <a:rPr lang="en-US" altLang="ja-JP" dirty="0" smtClean="0">
                        <a:solidFill>
                          <a:schemeClr val="tx1"/>
                        </a:solidFill>
                      </a:rPr>
                      <a:t>1</a:t>
                    </a:r>
                    <a:r>
                      <a:rPr lang="en-US" altLang="ja-JP" dirty="0" smtClean="0"/>
                      <a:t>62,925</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グラフ２!$B$16:$B$19</c:f>
              <c:strCache>
                <c:ptCount val="4"/>
                <c:pt idx="0">
                  <c:v>第一区 </c:v>
                </c:pt>
                <c:pt idx="1">
                  <c:v>第二区 </c:v>
                </c:pt>
                <c:pt idx="2">
                  <c:v>第三区 </c:v>
                </c:pt>
                <c:pt idx="3">
                  <c:v>第四区 </c:v>
                </c:pt>
              </c:strCache>
            </c:strRef>
          </c:cat>
          <c:val>
            <c:numRef>
              <c:f>グラフ２!$C$16:$C$19</c:f>
              <c:numCache>
                <c:formatCode>#,##0</c:formatCode>
                <c:ptCount val="4"/>
                <c:pt idx="0">
                  <c:v>201009</c:v>
                </c:pt>
                <c:pt idx="1">
                  <c:v>118022</c:v>
                </c:pt>
                <c:pt idx="2">
                  <c:v>193009</c:v>
                </c:pt>
                <c:pt idx="3">
                  <c:v>162947</c:v>
                </c:pt>
              </c:numCache>
            </c:numRef>
          </c:val>
        </c:ser>
        <c:dLbls>
          <c:showLegendKey val="0"/>
          <c:showVal val="0"/>
          <c:showCatName val="0"/>
          <c:showSerName val="0"/>
          <c:showPercent val="0"/>
          <c:showBubbleSize val="0"/>
        </c:dLbls>
        <c:gapWidth val="80"/>
        <c:overlap val="100"/>
        <c:axId val="75744768"/>
        <c:axId val="140098880"/>
      </c:barChart>
      <c:catAx>
        <c:axId val="75744768"/>
        <c:scaling>
          <c:orientation val="minMax"/>
        </c:scaling>
        <c:delete val="0"/>
        <c:axPos val="b"/>
        <c:numFmt formatCode="General" sourceLinked="0"/>
        <c:majorTickMark val="out"/>
        <c:minorTickMark val="none"/>
        <c:tickLblPos val="nextTo"/>
        <c:txPr>
          <a:bodyPr/>
          <a:lstStyle/>
          <a:p>
            <a:pPr>
              <a:defRPr b="1">
                <a:latin typeface="Meiryo UI" pitchFamily="50" charset="-128"/>
                <a:ea typeface="Meiryo UI" pitchFamily="50" charset="-128"/>
                <a:cs typeface="Meiryo UI" pitchFamily="50" charset="-128"/>
              </a:defRPr>
            </a:pPr>
            <a:endParaRPr lang="ja-JP"/>
          </a:p>
        </c:txPr>
        <c:crossAx val="140098880"/>
        <c:crosses val="autoZero"/>
        <c:auto val="1"/>
        <c:lblAlgn val="ctr"/>
        <c:lblOffset val="100"/>
        <c:noMultiLvlLbl val="0"/>
      </c:catAx>
      <c:valAx>
        <c:axId val="140098880"/>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5744768"/>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0555555555555558"/>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1</a:t>
                    </a:r>
                    <a:r>
                      <a:rPr lang="en-US" altLang="ja-JP" dirty="0" smtClean="0"/>
                      <a:t>46,408</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33333333333333331"/>
                </c:manualLayout>
              </c:layout>
              <c:tx>
                <c:rich>
                  <a:bodyPr/>
                  <a:lstStyle/>
                  <a:p>
                    <a:r>
                      <a:rPr lang="en-US" altLang="ja-JP" dirty="0" smtClean="0">
                        <a:solidFill>
                          <a:schemeClr val="tx1"/>
                        </a:solidFill>
                      </a:rPr>
                      <a:t>1</a:t>
                    </a:r>
                    <a:r>
                      <a:rPr lang="en-US" altLang="ja-JP" dirty="0" smtClean="0"/>
                      <a:t>72,577</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39814814814814831"/>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1</a:t>
                    </a:r>
                    <a:r>
                      <a:rPr lang="en-US" altLang="ja-JP" dirty="0" smtClean="0"/>
                      <a:t>92,985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32407407407407707"/>
                </c:manualLayout>
              </c:layout>
              <c:tx>
                <c:rich>
                  <a:bodyPr/>
                  <a:lstStyle/>
                  <a:p>
                    <a:r>
                      <a:rPr lang="en-US" altLang="ja-JP" dirty="0" smtClean="0">
                        <a:solidFill>
                          <a:schemeClr val="tx1"/>
                        </a:solidFill>
                      </a:rPr>
                      <a:t>1</a:t>
                    </a:r>
                    <a:r>
                      <a:rPr lang="en-US" altLang="ja-JP" dirty="0" smtClean="0"/>
                      <a:t>62,925</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グラフ２!$B$14:$B$17</c:f>
              <c:strCache>
                <c:ptCount val="4"/>
                <c:pt idx="0">
                  <c:v>第一区 </c:v>
                </c:pt>
                <c:pt idx="1">
                  <c:v>第二区 </c:v>
                </c:pt>
                <c:pt idx="2">
                  <c:v>第三区 </c:v>
                </c:pt>
                <c:pt idx="3">
                  <c:v>第四区 </c:v>
                </c:pt>
              </c:strCache>
            </c:strRef>
          </c:cat>
          <c:val>
            <c:numRef>
              <c:f>グラフ２!$C$14:$C$17</c:f>
              <c:numCache>
                <c:formatCode>#,##0</c:formatCode>
                <c:ptCount val="4"/>
                <c:pt idx="0">
                  <c:v>146428</c:v>
                </c:pt>
                <c:pt idx="1">
                  <c:v>172603</c:v>
                </c:pt>
                <c:pt idx="2">
                  <c:v>193009</c:v>
                </c:pt>
                <c:pt idx="3">
                  <c:v>162947</c:v>
                </c:pt>
              </c:numCache>
            </c:numRef>
          </c:val>
        </c:ser>
        <c:dLbls>
          <c:showLegendKey val="0"/>
          <c:showVal val="0"/>
          <c:showCatName val="0"/>
          <c:showSerName val="0"/>
          <c:showPercent val="0"/>
          <c:showBubbleSize val="0"/>
        </c:dLbls>
        <c:gapWidth val="80"/>
        <c:overlap val="100"/>
        <c:axId val="75745280"/>
        <c:axId val="75252864"/>
      </c:barChart>
      <c:catAx>
        <c:axId val="75745280"/>
        <c:scaling>
          <c:orientation val="minMax"/>
        </c:scaling>
        <c:delete val="0"/>
        <c:axPos val="b"/>
        <c:numFmt formatCode="General" sourceLinked="0"/>
        <c:majorTickMark val="out"/>
        <c:minorTickMark val="none"/>
        <c:tickLblPos val="nextTo"/>
        <c:txPr>
          <a:bodyPr/>
          <a:lstStyle/>
          <a:p>
            <a:pPr>
              <a:defRPr sz="1000" b="1">
                <a:latin typeface="Meiryo UI" pitchFamily="50" charset="-128"/>
                <a:ea typeface="Meiryo UI" pitchFamily="50" charset="-128"/>
                <a:cs typeface="Meiryo UI" pitchFamily="50" charset="-128"/>
              </a:defRPr>
            </a:pPr>
            <a:endParaRPr lang="ja-JP"/>
          </a:p>
        </c:txPr>
        <c:crossAx val="75252864"/>
        <c:crosses val="autoZero"/>
        <c:auto val="1"/>
        <c:lblAlgn val="ctr"/>
        <c:lblOffset val="100"/>
        <c:noMultiLvlLbl val="0"/>
      </c:catAx>
      <c:valAx>
        <c:axId val="75252864"/>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5745280"/>
        <c:crosses val="autoZero"/>
        <c:crossBetween val="between"/>
        <c:majorUnit val="50000"/>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28703703703703703"/>
                </c:manualLayout>
              </c:layout>
              <c:tx>
                <c:rich>
                  <a:bodyPr/>
                  <a:lstStyle/>
                  <a:p>
                    <a:r>
                      <a:rPr lang="en-US" altLang="ja-JP" dirty="0" smtClean="0">
                        <a:solidFill>
                          <a:schemeClr val="tx1"/>
                        </a:solidFill>
                      </a:rPr>
                      <a:t>1</a:t>
                    </a:r>
                    <a:r>
                      <a:rPr lang="en-US" altLang="ja-JP" dirty="0" smtClean="0"/>
                      <a:t>18,351</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19907407407407407"/>
                </c:manualLayout>
              </c:layout>
              <c:tx>
                <c:rich>
                  <a:bodyPr/>
                  <a:lstStyle/>
                  <a:p>
                    <a:r>
                      <a:rPr lang="en-US" altLang="ja-JP" dirty="0" smtClean="0">
                        <a:solidFill>
                          <a:schemeClr val="tx1"/>
                        </a:solidFill>
                      </a:rPr>
                      <a:t>7</a:t>
                    </a:r>
                    <a:r>
                      <a:rPr lang="en-US" altLang="ja-JP" dirty="0" smtClean="0"/>
                      <a:t>9,380</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20833333333333412"/>
                </c:manualLayout>
              </c:layout>
              <c:tx>
                <c:rich>
                  <a:bodyPr/>
                  <a:lstStyle/>
                  <a:p>
                    <a:r>
                      <a:rPr lang="en-US" altLang="ja-JP" dirty="0" smtClean="0">
                        <a:solidFill>
                          <a:schemeClr val="tx1"/>
                        </a:solidFill>
                      </a:rPr>
                      <a:t>8</a:t>
                    </a:r>
                    <a:r>
                      <a:rPr lang="en-US" altLang="ja-JP" dirty="0" smtClean="0"/>
                      <a:t>2,628</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20833333333333412"/>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7</a:t>
                    </a:r>
                    <a:r>
                      <a:rPr lang="en-US" altLang="ja-JP" dirty="0" smtClean="0"/>
                      <a:t>7,225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0185067526416183E-16"/>
                  <c:y val="-0.39351851851851882"/>
                </c:manualLayout>
              </c:layout>
              <c:tx>
                <c:rich>
                  <a:bodyPr/>
                  <a:lstStyle/>
                  <a:p>
                    <a:r>
                      <a:rPr lang="en-US" altLang="ja-JP" dirty="0" smtClean="0">
                        <a:solidFill>
                          <a:schemeClr val="tx1"/>
                        </a:solidFill>
                      </a:rPr>
                      <a:t>1</a:t>
                    </a:r>
                    <a:r>
                      <a:rPr lang="en-US" altLang="ja-JP" dirty="0" smtClean="0"/>
                      <a:t>54,385</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0.37962962962963193"/>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1</a:t>
                    </a:r>
                    <a:r>
                      <a:rPr lang="en-US" altLang="ja-JP" dirty="0" smtClean="0"/>
                      <a:t>62,925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グラフ２!$B$17:$B$22</c:f>
              <c:strCache>
                <c:ptCount val="6"/>
                <c:pt idx="0">
                  <c:v>第一区 </c:v>
                </c:pt>
                <c:pt idx="1">
                  <c:v>第二区 </c:v>
                </c:pt>
                <c:pt idx="2">
                  <c:v>第三区 </c:v>
                </c:pt>
                <c:pt idx="3">
                  <c:v>第四区 </c:v>
                </c:pt>
                <c:pt idx="4">
                  <c:v>第五区 </c:v>
                </c:pt>
                <c:pt idx="5">
                  <c:v>第六区 </c:v>
                </c:pt>
              </c:strCache>
            </c:strRef>
          </c:cat>
          <c:val>
            <c:numRef>
              <c:f>グラフ２!$C$17:$C$22</c:f>
              <c:numCache>
                <c:formatCode>#,##0</c:formatCode>
                <c:ptCount val="6"/>
                <c:pt idx="0">
                  <c:v>118368</c:v>
                </c:pt>
                <c:pt idx="1">
                  <c:v>79392</c:v>
                </c:pt>
                <c:pt idx="2">
                  <c:v>82641</c:v>
                </c:pt>
                <c:pt idx="3">
                  <c:v>77235</c:v>
                </c:pt>
                <c:pt idx="4">
                  <c:v>154404</c:v>
                </c:pt>
                <c:pt idx="5">
                  <c:v>162947</c:v>
                </c:pt>
              </c:numCache>
            </c:numRef>
          </c:val>
        </c:ser>
        <c:dLbls>
          <c:showLegendKey val="0"/>
          <c:showVal val="0"/>
          <c:showCatName val="0"/>
          <c:showSerName val="0"/>
          <c:showPercent val="0"/>
          <c:showBubbleSize val="0"/>
        </c:dLbls>
        <c:gapWidth val="80"/>
        <c:overlap val="100"/>
        <c:axId val="75931136"/>
        <c:axId val="140097152"/>
      </c:barChart>
      <c:catAx>
        <c:axId val="75931136"/>
        <c:scaling>
          <c:orientation val="minMax"/>
        </c:scaling>
        <c:delete val="0"/>
        <c:axPos val="b"/>
        <c:numFmt formatCode="General" sourceLinked="0"/>
        <c:majorTickMark val="out"/>
        <c:minorTickMark val="none"/>
        <c:tickLblPos val="nextTo"/>
        <c:txPr>
          <a:bodyPr/>
          <a:lstStyle/>
          <a:p>
            <a:pPr>
              <a:defRPr sz="900" b="1" i="0">
                <a:latin typeface="Meiryo UI" pitchFamily="50" charset="-128"/>
                <a:ea typeface="Meiryo UI" pitchFamily="50" charset="-128"/>
                <a:cs typeface="Meiryo UI" pitchFamily="50" charset="-128"/>
              </a:defRPr>
            </a:pPr>
            <a:endParaRPr lang="ja-JP"/>
          </a:p>
        </c:txPr>
        <c:crossAx val="140097152"/>
        <c:crosses val="autoZero"/>
        <c:auto val="1"/>
        <c:lblAlgn val="ctr"/>
        <c:lblOffset val="100"/>
        <c:noMultiLvlLbl val="0"/>
      </c:catAx>
      <c:valAx>
        <c:axId val="140097152"/>
        <c:scaling>
          <c:orientation val="minMax"/>
          <c:max val="20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5931136"/>
        <c:crosses val="autoZero"/>
        <c:crossBetween val="between"/>
        <c:majorUnit val="50000"/>
      </c:valAx>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2731481481481482"/>
                </c:manualLayout>
              </c:layout>
              <c:tx>
                <c:rich>
                  <a:bodyPr/>
                  <a:lstStyle/>
                  <a:p>
                    <a:r>
                      <a:rPr lang="en-US" altLang="ja-JP" dirty="0" smtClean="0">
                        <a:solidFill>
                          <a:schemeClr val="tx1"/>
                        </a:solidFill>
                      </a:rPr>
                      <a:t>1</a:t>
                    </a:r>
                    <a:r>
                      <a:rPr lang="en-US" altLang="ja-JP" dirty="0" smtClean="0"/>
                      <a:t>07,782</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2685185185185186"/>
                </c:manualLayout>
              </c:layout>
              <c:tx>
                <c:rich>
                  <a:bodyPr/>
                  <a:lstStyle/>
                  <a:p>
                    <a:r>
                      <a:rPr lang="en-US" altLang="ja-JP" dirty="0" smtClean="0">
                        <a:solidFill>
                          <a:schemeClr val="tx1"/>
                        </a:solidFill>
                      </a:rPr>
                      <a:t>8</a:t>
                    </a:r>
                    <a:r>
                      <a:rPr lang="en-US" altLang="ja-JP" dirty="0" smtClean="0"/>
                      <a:t>9,949</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21759259259259392"/>
                </c:manualLayout>
              </c:layout>
              <c:tx>
                <c:rich>
                  <a:bodyPr/>
                  <a:lstStyle/>
                  <a:p>
                    <a:r>
                      <a:rPr lang="en-US" altLang="ja-JP" dirty="0" smtClean="0">
                        <a:solidFill>
                          <a:schemeClr val="tx1"/>
                        </a:solidFill>
                      </a:rPr>
                      <a:t>8</a:t>
                    </a:r>
                    <a:r>
                      <a:rPr lang="en-US" altLang="ja-JP" dirty="0" smtClean="0"/>
                      <a:t>2,628</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20370370370370361"/>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7</a:t>
                    </a:r>
                    <a:r>
                      <a:rPr lang="en-US" altLang="ja-JP" dirty="0" smtClean="0"/>
                      <a:t>7,225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0.37500000000000128"/>
                </c:manualLayout>
              </c:layout>
              <c:tx>
                <c:rich>
                  <a:bodyPr/>
                  <a:lstStyle/>
                  <a:p>
                    <a:r>
                      <a:rPr lang="en-US" altLang="ja-JP" dirty="0" smtClean="0">
                        <a:solidFill>
                          <a:schemeClr val="tx1"/>
                        </a:solidFill>
                      </a:rPr>
                      <a:t>1</a:t>
                    </a:r>
                    <a:r>
                      <a:rPr lang="en-US" altLang="ja-JP" dirty="0" smtClean="0"/>
                      <a:t>54,385</a:t>
                    </a:r>
                    <a:endParaRPr lang="en-US" alt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0.39351851851851882"/>
                </c:manualLayout>
              </c:layout>
              <c:tx>
                <c:rich>
                  <a:bodyPr/>
                  <a:lstStyle/>
                  <a:p>
                    <a:pPr>
                      <a:defRPr b="1">
                        <a:solidFill>
                          <a:schemeClr val="tx1"/>
                        </a:solidFill>
                        <a:latin typeface="Meiryo UI" pitchFamily="50" charset="-128"/>
                        <a:ea typeface="Meiryo UI" pitchFamily="50" charset="-128"/>
                        <a:cs typeface="Meiryo UI" pitchFamily="50" charset="-128"/>
                      </a:defRPr>
                    </a:pPr>
                    <a:r>
                      <a:rPr lang="en-US" altLang="ja-JP" dirty="0" smtClean="0">
                        <a:solidFill>
                          <a:schemeClr val="tx1"/>
                        </a:solidFill>
                      </a:rPr>
                      <a:t>1</a:t>
                    </a:r>
                    <a:r>
                      <a:rPr lang="en-US" altLang="ja-JP" dirty="0" smtClean="0"/>
                      <a:t>62,925</a:t>
                    </a:r>
                    <a:endParaRPr lang="en-US" altLang="en-US" dirty="0"/>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グラフ２!$B$17:$B$22</c:f>
              <c:strCache>
                <c:ptCount val="6"/>
                <c:pt idx="0">
                  <c:v>第一区 </c:v>
                </c:pt>
                <c:pt idx="1">
                  <c:v>第二区 </c:v>
                </c:pt>
                <c:pt idx="2">
                  <c:v>第三区 </c:v>
                </c:pt>
                <c:pt idx="3">
                  <c:v>第四区 </c:v>
                </c:pt>
                <c:pt idx="4">
                  <c:v>第五区 </c:v>
                </c:pt>
                <c:pt idx="5">
                  <c:v>第六区 </c:v>
                </c:pt>
              </c:strCache>
            </c:strRef>
          </c:cat>
          <c:val>
            <c:numRef>
              <c:f>グラフ２!$C$17:$C$22</c:f>
              <c:numCache>
                <c:formatCode>#,##0</c:formatCode>
                <c:ptCount val="6"/>
                <c:pt idx="0">
                  <c:v>107798</c:v>
                </c:pt>
                <c:pt idx="1">
                  <c:v>89962</c:v>
                </c:pt>
                <c:pt idx="2">
                  <c:v>82641</c:v>
                </c:pt>
                <c:pt idx="3">
                  <c:v>77235</c:v>
                </c:pt>
                <c:pt idx="4">
                  <c:v>154404</c:v>
                </c:pt>
                <c:pt idx="5">
                  <c:v>162947</c:v>
                </c:pt>
              </c:numCache>
            </c:numRef>
          </c:val>
        </c:ser>
        <c:dLbls>
          <c:showLegendKey val="0"/>
          <c:showVal val="0"/>
          <c:showCatName val="0"/>
          <c:showSerName val="0"/>
          <c:showPercent val="0"/>
          <c:showBubbleSize val="0"/>
        </c:dLbls>
        <c:gapWidth val="80"/>
        <c:overlap val="100"/>
        <c:axId val="140275712"/>
        <c:axId val="75256896"/>
      </c:barChart>
      <c:catAx>
        <c:axId val="140275712"/>
        <c:scaling>
          <c:orientation val="minMax"/>
        </c:scaling>
        <c:delete val="0"/>
        <c:axPos val="b"/>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75256896"/>
        <c:crosses val="autoZero"/>
        <c:auto val="1"/>
        <c:lblAlgn val="ctr"/>
        <c:lblOffset val="100"/>
        <c:noMultiLvlLbl val="0"/>
      </c:catAx>
      <c:valAx>
        <c:axId val="75256896"/>
        <c:scaling>
          <c:orientation val="minMax"/>
          <c:max val="20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40275712"/>
        <c:crosses val="autoZero"/>
        <c:crossBetween val="between"/>
        <c:majorUnit val="50000"/>
      </c:valAx>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グラフ３!$F$13</c:f>
              <c:strCache>
                <c:ptCount val="1"/>
                <c:pt idx="0">
                  <c:v>②</c:v>
                </c:pt>
              </c:strCache>
            </c:strRef>
          </c:tx>
          <c:invertIfNegative val="0"/>
          <c:cat>
            <c:strRef>
              <c:f>グラフ３!$E$14:$E$17</c:f>
              <c:strCache>
                <c:ptCount val="4"/>
                <c:pt idx="0">
                  <c:v>第三区 </c:v>
                </c:pt>
                <c:pt idx="1">
                  <c:v>第四区 </c:v>
                </c:pt>
                <c:pt idx="2">
                  <c:v>第二区 </c:v>
                </c:pt>
                <c:pt idx="3">
                  <c:v>第一区 </c:v>
                </c:pt>
              </c:strCache>
            </c:strRef>
          </c:cat>
          <c:val>
            <c:numRef>
              <c:f>グラフ３!$F$14:$F$17</c:f>
              <c:numCache>
                <c:formatCode>#,##0</c:formatCode>
                <c:ptCount val="4"/>
                <c:pt idx="0">
                  <c:v>101328</c:v>
                </c:pt>
                <c:pt idx="1">
                  <c:v>88819</c:v>
                </c:pt>
                <c:pt idx="2">
                  <c:v>93630</c:v>
                </c:pt>
                <c:pt idx="3">
                  <c:v>95775</c:v>
                </c:pt>
              </c:numCache>
            </c:numRef>
          </c:val>
        </c:ser>
        <c:ser>
          <c:idx val="1"/>
          <c:order val="1"/>
          <c:tx>
            <c:strRef>
              <c:f>グラフ３!$G$13</c:f>
              <c:strCache>
                <c:ptCount val="1"/>
                <c:pt idx="0">
                  <c:v>③</c:v>
                </c:pt>
              </c:strCache>
            </c:strRef>
          </c:tx>
          <c:spPr>
            <a:solidFill>
              <a:srgbClr val="C0504D">
                <a:lumMod val="60000"/>
                <a:lumOff val="40000"/>
              </a:srgbClr>
            </a:solidFill>
          </c:spPr>
          <c:invertIfNegative val="0"/>
          <c:cat>
            <c:strRef>
              <c:f>グラフ３!$E$14:$E$17</c:f>
              <c:strCache>
                <c:ptCount val="4"/>
                <c:pt idx="0">
                  <c:v>第三区 </c:v>
                </c:pt>
                <c:pt idx="1">
                  <c:v>第四区 </c:v>
                </c:pt>
                <c:pt idx="2">
                  <c:v>第二区 </c:v>
                </c:pt>
                <c:pt idx="3">
                  <c:v>第一区 </c:v>
                </c:pt>
              </c:strCache>
            </c:strRef>
          </c:cat>
          <c:val>
            <c:numRef>
              <c:f>グラフ３!$G$14:$G$17</c:f>
              <c:numCache>
                <c:formatCode>#,##0</c:formatCode>
                <c:ptCount val="4"/>
                <c:pt idx="0">
                  <c:v>170701</c:v>
                </c:pt>
                <c:pt idx="1">
                  <c:v>167203</c:v>
                </c:pt>
                <c:pt idx="2">
                  <c:v>145831</c:v>
                </c:pt>
                <c:pt idx="3">
                  <c:v>140053</c:v>
                </c:pt>
              </c:numCache>
            </c:numRef>
          </c:val>
        </c:ser>
        <c:dLbls>
          <c:showLegendKey val="0"/>
          <c:showVal val="0"/>
          <c:showCatName val="0"/>
          <c:showSerName val="0"/>
          <c:showPercent val="0"/>
          <c:showBubbleSize val="0"/>
        </c:dLbls>
        <c:gapWidth val="150"/>
        <c:overlap val="100"/>
        <c:axId val="140874240"/>
        <c:axId val="75259200"/>
      </c:barChart>
      <c:catAx>
        <c:axId val="140874240"/>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75259200"/>
        <c:crosses val="autoZero"/>
        <c:auto val="1"/>
        <c:lblAlgn val="ctr"/>
        <c:lblOffset val="100"/>
        <c:noMultiLvlLbl val="0"/>
      </c:catAx>
      <c:valAx>
        <c:axId val="75259200"/>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0874240"/>
        <c:crosses val="autoZero"/>
        <c:crossBetween val="between"/>
        <c:majorUnit val="100000"/>
        <c:dispUnits>
          <c:builtInUnit val="thousands"/>
        </c:dispUnits>
      </c:valAx>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グラフ３!$E$14:$E$17</c:f>
              <c:strCache>
                <c:ptCount val="4"/>
                <c:pt idx="0">
                  <c:v>第三区 </c:v>
                </c:pt>
                <c:pt idx="1">
                  <c:v>第四区 </c:v>
                </c:pt>
                <c:pt idx="2">
                  <c:v>第一区 </c:v>
                </c:pt>
                <c:pt idx="3">
                  <c:v>第二区 </c:v>
                </c:pt>
              </c:strCache>
            </c:strRef>
          </c:cat>
          <c:val>
            <c:numRef>
              <c:f>グラフ３!$F$14:$F$17</c:f>
              <c:numCache>
                <c:formatCode>#,##0</c:formatCode>
                <c:ptCount val="4"/>
                <c:pt idx="0">
                  <c:v>101328</c:v>
                </c:pt>
                <c:pt idx="1">
                  <c:v>88819</c:v>
                </c:pt>
                <c:pt idx="2">
                  <c:v>85722</c:v>
                </c:pt>
                <c:pt idx="3">
                  <c:v>102359</c:v>
                </c:pt>
              </c:numCache>
            </c:numRef>
          </c:val>
        </c:ser>
        <c:ser>
          <c:idx val="1"/>
          <c:order val="1"/>
          <c:spPr>
            <a:solidFill>
              <a:srgbClr val="C0504D">
                <a:lumMod val="60000"/>
                <a:lumOff val="40000"/>
              </a:srgbClr>
            </a:solidFill>
          </c:spPr>
          <c:invertIfNegative val="0"/>
          <c:cat>
            <c:strRef>
              <c:f>グラフ３!$E$14:$E$17</c:f>
              <c:strCache>
                <c:ptCount val="4"/>
                <c:pt idx="0">
                  <c:v>第三区 </c:v>
                </c:pt>
                <c:pt idx="1">
                  <c:v>第四区 </c:v>
                </c:pt>
                <c:pt idx="2">
                  <c:v>第一区 </c:v>
                </c:pt>
                <c:pt idx="3">
                  <c:v>第二区 </c:v>
                </c:pt>
              </c:strCache>
            </c:strRef>
          </c:cat>
          <c:val>
            <c:numRef>
              <c:f>グラフ３!$G$14:$G$17</c:f>
              <c:numCache>
                <c:formatCode>#,##0</c:formatCode>
                <c:ptCount val="4"/>
                <c:pt idx="0">
                  <c:v>170701</c:v>
                </c:pt>
                <c:pt idx="1">
                  <c:v>167203</c:v>
                </c:pt>
                <c:pt idx="2">
                  <c:v>159999</c:v>
                </c:pt>
                <c:pt idx="3">
                  <c:v>127992</c:v>
                </c:pt>
              </c:numCache>
            </c:numRef>
          </c:val>
        </c:ser>
        <c:dLbls>
          <c:showLegendKey val="0"/>
          <c:showVal val="0"/>
          <c:showCatName val="0"/>
          <c:showSerName val="0"/>
          <c:showPercent val="0"/>
          <c:showBubbleSize val="0"/>
        </c:dLbls>
        <c:gapWidth val="150"/>
        <c:overlap val="100"/>
        <c:axId val="140875264"/>
        <c:axId val="140168000"/>
      </c:barChart>
      <c:catAx>
        <c:axId val="140875264"/>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0168000"/>
        <c:crosses val="autoZero"/>
        <c:auto val="1"/>
        <c:lblAlgn val="ctr"/>
        <c:lblOffset val="100"/>
        <c:noMultiLvlLbl val="0"/>
      </c:catAx>
      <c:valAx>
        <c:axId val="140168000"/>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0875264"/>
        <c:crosses val="autoZero"/>
        <c:crossBetween val="between"/>
        <c:majorUnit val="100000"/>
        <c:dispUnits>
          <c:builtInUnit val="thousands"/>
        </c:dispUnits>
      </c:valAx>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グラフ３!$E$16:$E$21</c:f>
              <c:strCache>
                <c:ptCount val="6"/>
                <c:pt idx="0">
                  <c:v>第五区 </c:v>
                </c:pt>
                <c:pt idx="1">
                  <c:v>第六区 </c:v>
                </c:pt>
                <c:pt idx="2">
                  <c:v>第四区 </c:v>
                </c:pt>
                <c:pt idx="3">
                  <c:v>第一区 </c:v>
                </c:pt>
                <c:pt idx="4">
                  <c:v>第三区 </c:v>
                </c:pt>
                <c:pt idx="5">
                  <c:v>第二区 </c:v>
                </c:pt>
              </c:strCache>
            </c:strRef>
          </c:cat>
          <c:val>
            <c:numRef>
              <c:f>グラフ３!$F$16:$F$21</c:f>
              <c:numCache>
                <c:formatCode>#,##0</c:formatCode>
                <c:ptCount val="6"/>
                <c:pt idx="0">
                  <c:v>99337</c:v>
                </c:pt>
                <c:pt idx="1">
                  <c:v>88819</c:v>
                </c:pt>
                <c:pt idx="2">
                  <c:v>96328</c:v>
                </c:pt>
                <c:pt idx="3">
                  <c:v>103045</c:v>
                </c:pt>
                <c:pt idx="4">
                  <c:v>85679</c:v>
                </c:pt>
                <c:pt idx="5">
                  <c:v>97947</c:v>
                </c:pt>
              </c:numCache>
            </c:numRef>
          </c:val>
        </c:ser>
        <c:ser>
          <c:idx val="1"/>
          <c:order val="1"/>
          <c:spPr>
            <a:solidFill>
              <a:srgbClr val="C0504D">
                <a:lumMod val="60000"/>
                <a:lumOff val="40000"/>
              </a:srgbClr>
            </a:solidFill>
          </c:spPr>
          <c:invertIfNegative val="0"/>
          <c:cat>
            <c:strRef>
              <c:f>グラフ３!$E$16:$E$21</c:f>
              <c:strCache>
                <c:ptCount val="6"/>
                <c:pt idx="0">
                  <c:v>第五区 </c:v>
                </c:pt>
                <c:pt idx="1">
                  <c:v>第六区 </c:v>
                </c:pt>
                <c:pt idx="2">
                  <c:v>第四区 </c:v>
                </c:pt>
                <c:pt idx="3">
                  <c:v>第一区 </c:v>
                </c:pt>
                <c:pt idx="4">
                  <c:v>第三区 </c:v>
                </c:pt>
                <c:pt idx="5">
                  <c:v>第二区 </c:v>
                </c:pt>
              </c:strCache>
            </c:strRef>
          </c:cat>
          <c:val>
            <c:numRef>
              <c:f>グラフ３!$G$16:$G$21</c:f>
              <c:numCache>
                <c:formatCode>#,##0</c:formatCode>
                <c:ptCount val="6"/>
                <c:pt idx="0">
                  <c:v>180409</c:v>
                </c:pt>
                <c:pt idx="1">
                  <c:v>167203</c:v>
                </c:pt>
                <c:pt idx="2">
                  <c:v>155859</c:v>
                </c:pt>
                <c:pt idx="3">
                  <c:v>135826</c:v>
                </c:pt>
                <c:pt idx="4">
                  <c:v>145926</c:v>
                </c:pt>
                <c:pt idx="5">
                  <c:v>132725</c:v>
                </c:pt>
              </c:numCache>
            </c:numRef>
          </c:val>
        </c:ser>
        <c:dLbls>
          <c:showLegendKey val="0"/>
          <c:showVal val="0"/>
          <c:showCatName val="0"/>
          <c:showSerName val="0"/>
          <c:showPercent val="0"/>
          <c:showBubbleSize val="0"/>
        </c:dLbls>
        <c:gapWidth val="150"/>
        <c:overlap val="100"/>
        <c:axId val="141940224"/>
        <c:axId val="75257472"/>
      </c:barChart>
      <c:catAx>
        <c:axId val="141940224"/>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75257472"/>
        <c:crosses val="autoZero"/>
        <c:auto val="1"/>
        <c:lblAlgn val="ctr"/>
        <c:lblOffset val="100"/>
        <c:noMultiLvlLbl val="0"/>
      </c:catAx>
      <c:valAx>
        <c:axId val="75257472"/>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1940224"/>
        <c:crosses val="autoZero"/>
        <c:crossBetween val="between"/>
        <c:majorUnit val="100000"/>
        <c:dispUnits>
          <c:builtInUnit val="thousands"/>
        </c:dispUnits>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sysClr val="windowText" lastClr="000000"/>
              </a:solidFill>
            </a:ln>
          </c:spPr>
          <c:invertIfNegative val="0"/>
          <c:dPt>
            <c:idx val="1"/>
            <c:invertIfNegative val="0"/>
            <c:bubble3D val="0"/>
            <c:spPr>
              <a:solidFill>
                <a:schemeClr val="tx1"/>
              </a:solidFill>
              <a:ln>
                <a:solidFill>
                  <a:sysClr val="windowText" lastClr="000000"/>
                </a:solidFill>
              </a:ln>
            </c:spPr>
          </c:dPt>
          <c:dLbls>
            <c:dLbl>
              <c:idx val="0"/>
              <c:tx>
                <c:rich>
                  <a:bodyPr rot="0" vert="eaVert"/>
                  <a:lstStyle/>
                  <a:p>
                    <a:pPr>
                      <a:defRPr sz="500">
                        <a:latin typeface="Meiryo UI" pitchFamily="50" charset="-128"/>
                        <a:ea typeface="Meiryo UI" pitchFamily="50" charset="-128"/>
                        <a:cs typeface="Meiryo UI" pitchFamily="50" charset="-128"/>
                      </a:defRPr>
                    </a:pPr>
                    <a:r>
                      <a:rPr lang="ja-JP" altLang="en-US" sz="500" b="1">
                        <a:solidFill>
                          <a:schemeClr val="bg1"/>
                        </a:solidFill>
                        <a:latin typeface="Meiryo UI" pitchFamily="50" charset="-128"/>
                        <a:ea typeface="Meiryo UI" pitchFamily="50" charset="-128"/>
                        <a:cs typeface="Meiryo UI" pitchFamily="50" charset="-128"/>
                      </a:rPr>
                      <a:t>特別区税等</a:t>
                    </a:r>
                  </a:p>
                </c:rich>
              </c:tx>
              <c:spPr/>
              <c:showLegendKey val="0"/>
              <c:showVal val="1"/>
              <c:showCatName val="0"/>
              <c:showSerName val="0"/>
              <c:showPercent val="0"/>
              <c:showBubbleSize val="0"/>
              <c:extLst>
                <c:ext xmlns:c15="http://schemas.microsoft.com/office/drawing/2012/chart" uri="{CE6537A1-D6FC-4f65-9D91-7224C49458BB}">
                  <c15:layout/>
                </c:ext>
              </c:extLst>
            </c:dLbl>
            <c:dLbl>
              <c:idx val="1"/>
              <c:delete val="1"/>
              <c:extLst>
                <c:ext xmlns:c15="http://schemas.microsoft.com/office/drawing/2012/chart" uri="{CE6537A1-D6FC-4f65-9D91-7224C49458BB}"/>
              </c:extLst>
            </c:dLbl>
            <c:spPr>
              <a:noFill/>
              <a:ln>
                <a:noFill/>
              </a:ln>
              <a:effectLst/>
            </c:spPr>
            <c:txPr>
              <a:bodyPr/>
              <a:lstStyle/>
              <a:p>
                <a:pPr>
                  <a:defRPr sz="5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グラフ１!$B$19:$C$19</c:f>
              <c:numCache>
                <c:formatCode>#,##0</c:formatCode>
                <c:ptCount val="2"/>
                <c:pt idx="0">
                  <c:v>81634</c:v>
                </c:pt>
                <c:pt idx="1">
                  <c:v>201009</c:v>
                </c:pt>
              </c:numCache>
            </c:numRef>
          </c:val>
        </c:ser>
        <c:ser>
          <c:idx val="1"/>
          <c:order val="1"/>
          <c:spPr>
            <a:solidFill>
              <a:schemeClr val="bg1"/>
            </a:solidFill>
            <a:ln>
              <a:solidFill>
                <a:sysClr val="windowText" lastClr="000000"/>
              </a:solidFill>
            </a:ln>
          </c:spPr>
          <c:invertIfNegative val="0"/>
          <c:dLbls>
            <c:dLbl>
              <c:idx val="0"/>
              <c:tx>
                <c:rich>
                  <a:bodyPr rot="0" vert="eaVert"/>
                  <a:lstStyle/>
                  <a:p>
                    <a:pPr>
                      <a:defRPr sz="700" b="1">
                        <a:latin typeface="Meiryo UI" pitchFamily="50" charset="-128"/>
                        <a:ea typeface="Meiryo UI" pitchFamily="50" charset="-128"/>
                        <a:cs typeface="Meiryo UI" pitchFamily="50" charset="-128"/>
                      </a:defRPr>
                    </a:pPr>
                    <a:r>
                      <a:rPr lang="zh-TW" altLang="en-US" sz="700" b="1">
                        <a:latin typeface="Meiryo UI" pitchFamily="50" charset="-128"/>
                        <a:ea typeface="Meiryo UI" pitchFamily="50" charset="-128"/>
                        <a:cs typeface="Meiryo UI" pitchFamily="50" charset="-128"/>
                      </a:rPr>
                      <a:t>財</a:t>
                    </a:r>
                    <a:r>
                      <a:rPr lang="zh-TW" altLang="en-US"/>
                      <a:t>調交付金等</a:t>
                    </a:r>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7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グラフ１!$B$20:$C$20</c:f>
              <c:numCache>
                <c:formatCode>General</c:formatCode>
                <c:ptCount val="2"/>
                <c:pt idx="0" formatCode="#,##0">
                  <c:v>119375</c:v>
                </c:pt>
              </c:numCache>
            </c:numRef>
          </c:val>
        </c:ser>
        <c:dLbls>
          <c:showLegendKey val="0"/>
          <c:showVal val="0"/>
          <c:showCatName val="0"/>
          <c:showSerName val="0"/>
          <c:showPercent val="0"/>
          <c:showBubbleSize val="0"/>
        </c:dLbls>
        <c:gapWidth val="150"/>
        <c:overlap val="100"/>
        <c:axId val="73686528"/>
        <c:axId val="72323584"/>
      </c:barChart>
      <c:catAx>
        <c:axId val="73686528"/>
        <c:scaling>
          <c:orientation val="minMax"/>
        </c:scaling>
        <c:delete val="0"/>
        <c:axPos val="b"/>
        <c:majorTickMark val="in"/>
        <c:minorTickMark val="none"/>
        <c:tickLblPos val="none"/>
        <c:crossAx val="72323584"/>
        <c:crosses val="autoZero"/>
        <c:auto val="1"/>
        <c:lblAlgn val="ctr"/>
        <c:lblOffset val="100"/>
        <c:noMultiLvlLbl val="0"/>
      </c:catAx>
      <c:valAx>
        <c:axId val="72323584"/>
        <c:scaling>
          <c:orientation val="minMax"/>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3686528"/>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グラフ３!$E$16:$E$21</c:f>
              <c:strCache>
                <c:ptCount val="6"/>
                <c:pt idx="0">
                  <c:v>第五区 </c:v>
                </c:pt>
                <c:pt idx="1">
                  <c:v>第六区 </c:v>
                </c:pt>
                <c:pt idx="2">
                  <c:v>第四区 </c:v>
                </c:pt>
                <c:pt idx="3">
                  <c:v>第一区 </c:v>
                </c:pt>
                <c:pt idx="4">
                  <c:v>第三区 </c:v>
                </c:pt>
                <c:pt idx="5">
                  <c:v>第二区 </c:v>
                </c:pt>
              </c:strCache>
            </c:strRef>
          </c:cat>
          <c:val>
            <c:numRef>
              <c:f>グラフ３!$F$16:$F$21</c:f>
              <c:numCache>
                <c:formatCode>#,##0</c:formatCode>
                <c:ptCount val="6"/>
                <c:pt idx="0">
                  <c:v>99337</c:v>
                </c:pt>
                <c:pt idx="1">
                  <c:v>88819</c:v>
                </c:pt>
                <c:pt idx="2">
                  <c:v>96328</c:v>
                </c:pt>
                <c:pt idx="3">
                  <c:v>86415</c:v>
                </c:pt>
                <c:pt idx="4">
                  <c:v>85679</c:v>
                </c:pt>
                <c:pt idx="5">
                  <c:v>117523</c:v>
                </c:pt>
              </c:numCache>
            </c:numRef>
          </c:val>
        </c:ser>
        <c:ser>
          <c:idx val="1"/>
          <c:order val="1"/>
          <c:spPr>
            <a:solidFill>
              <a:srgbClr val="C0504D">
                <a:lumMod val="60000"/>
                <a:lumOff val="40000"/>
              </a:srgbClr>
            </a:solidFill>
          </c:spPr>
          <c:invertIfNegative val="0"/>
          <c:cat>
            <c:strRef>
              <c:f>グラフ３!$E$16:$E$21</c:f>
              <c:strCache>
                <c:ptCount val="6"/>
                <c:pt idx="0">
                  <c:v>第五区 </c:v>
                </c:pt>
                <c:pt idx="1">
                  <c:v>第六区 </c:v>
                </c:pt>
                <c:pt idx="2">
                  <c:v>第四区 </c:v>
                </c:pt>
                <c:pt idx="3">
                  <c:v>第一区 </c:v>
                </c:pt>
                <c:pt idx="4">
                  <c:v>第三区 </c:v>
                </c:pt>
                <c:pt idx="5">
                  <c:v>第二区 </c:v>
                </c:pt>
              </c:strCache>
            </c:strRef>
          </c:cat>
          <c:val>
            <c:numRef>
              <c:f>グラフ３!$G$16:$G$21</c:f>
              <c:numCache>
                <c:formatCode>#,##0</c:formatCode>
                <c:ptCount val="6"/>
                <c:pt idx="0">
                  <c:v>180409</c:v>
                </c:pt>
                <c:pt idx="1">
                  <c:v>167203</c:v>
                </c:pt>
                <c:pt idx="2">
                  <c:v>155859</c:v>
                </c:pt>
                <c:pt idx="3">
                  <c:v>154623</c:v>
                </c:pt>
                <c:pt idx="4">
                  <c:v>145926</c:v>
                </c:pt>
                <c:pt idx="5">
                  <c:v>111688</c:v>
                </c:pt>
              </c:numCache>
            </c:numRef>
          </c:val>
        </c:ser>
        <c:dLbls>
          <c:showLegendKey val="0"/>
          <c:showVal val="0"/>
          <c:showCatName val="0"/>
          <c:showSerName val="0"/>
          <c:showPercent val="0"/>
          <c:showBubbleSize val="0"/>
        </c:dLbls>
        <c:gapWidth val="150"/>
        <c:overlap val="100"/>
        <c:axId val="141940736"/>
        <c:axId val="140169728"/>
      </c:barChart>
      <c:catAx>
        <c:axId val="141940736"/>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0169728"/>
        <c:crosses val="autoZero"/>
        <c:auto val="1"/>
        <c:lblAlgn val="ctr"/>
        <c:lblOffset val="100"/>
        <c:noMultiLvlLbl val="0"/>
      </c:catAx>
      <c:valAx>
        <c:axId val="140169728"/>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1940736"/>
        <c:crosses val="autoZero"/>
        <c:crossBetween val="between"/>
        <c:majorUnit val="100000"/>
        <c:dispUnits>
          <c:builtInUnit val="thousands"/>
        </c:dispUnits>
      </c:valAx>
    </c:plotArea>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グラフ４!$B$12:$B$15</c:f>
              <c:strCache>
                <c:ptCount val="4"/>
                <c:pt idx="0">
                  <c:v>第三区 </c:v>
                </c:pt>
                <c:pt idx="1">
                  <c:v>第二区 </c:v>
                </c:pt>
                <c:pt idx="2">
                  <c:v>第四区 </c:v>
                </c:pt>
                <c:pt idx="3">
                  <c:v>第一区 </c:v>
                </c:pt>
              </c:strCache>
            </c:strRef>
          </c:cat>
          <c:val>
            <c:numRef>
              <c:f>グラフ４!$C$12:$C$15</c:f>
              <c:numCache>
                <c:formatCode>#,##0</c:formatCode>
                <c:ptCount val="4"/>
                <c:pt idx="0">
                  <c:v>43480</c:v>
                </c:pt>
                <c:pt idx="1">
                  <c:v>41553</c:v>
                </c:pt>
                <c:pt idx="2">
                  <c:v>39511</c:v>
                </c:pt>
                <c:pt idx="3">
                  <c:v>38824</c:v>
                </c:pt>
              </c:numCache>
            </c:numRef>
          </c:val>
        </c:ser>
        <c:dLbls>
          <c:showLegendKey val="0"/>
          <c:showVal val="0"/>
          <c:showCatName val="0"/>
          <c:showSerName val="0"/>
          <c:showPercent val="0"/>
          <c:showBubbleSize val="0"/>
        </c:dLbls>
        <c:gapWidth val="150"/>
        <c:overlap val="100"/>
        <c:axId val="143601664"/>
        <c:axId val="140165696"/>
      </c:barChart>
      <c:catAx>
        <c:axId val="143601664"/>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0165696"/>
        <c:crosses val="autoZero"/>
        <c:auto val="1"/>
        <c:lblAlgn val="ctr"/>
        <c:lblOffset val="100"/>
        <c:noMultiLvlLbl val="0"/>
      </c:catAx>
      <c:valAx>
        <c:axId val="140165696"/>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3601664"/>
        <c:crosses val="autoZero"/>
        <c:crossBetween val="between"/>
        <c:majorUnit val="20000"/>
      </c:valAx>
    </c:plotArea>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グラフ４!$B$12:$B$15</c:f>
              <c:strCache>
                <c:ptCount val="4"/>
                <c:pt idx="0">
                  <c:v>第三区 </c:v>
                </c:pt>
                <c:pt idx="1">
                  <c:v>第一区 </c:v>
                </c:pt>
                <c:pt idx="2">
                  <c:v>第四区 </c:v>
                </c:pt>
                <c:pt idx="3">
                  <c:v>第二区 </c:v>
                </c:pt>
              </c:strCache>
            </c:strRef>
          </c:cat>
          <c:val>
            <c:numRef>
              <c:f>グラフ４!$C$12:$C$15</c:f>
              <c:numCache>
                <c:formatCode>#,##0</c:formatCode>
                <c:ptCount val="4"/>
                <c:pt idx="0">
                  <c:v>43480</c:v>
                </c:pt>
                <c:pt idx="1">
                  <c:v>41599</c:v>
                </c:pt>
                <c:pt idx="2">
                  <c:v>39511</c:v>
                </c:pt>
                <c:pt idx="3">
                  <c:v>38413</c:v>
                </c:pt>
              </c:numCache>
            </c:numRef>
          </c:val>
        </c:ser>
        <c:dLbls>
          <c:showLegendKey val="0"/>
          <c:showVal val="0"/>
          <c:showCatName val="0"/>
          <c:showSerName val="0"/>
          <c:showPercent val="0"/>
          <c:showBubbleSize val="0"/>
        </c:dLbls>
        <c:gapWidth val="150"/>
        <c:overlap val="100"/>
        <c:axId val="143602176"/>
        <c:axId val="142712832"/>
      </c:barChart>
      <c:catAx>
        <c:axId val="143602176"/>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2712832"/>
        <c:crosses val="autoZero"/>
        <c:auto val="1"/>
        <c:lblAlgn val="ctr"/>
        <c:lblOffset val="100"/>
        <c:noMultiLvlLbl val="0"/>
      </c:catAx>
      <c:valAx>
        <c:axId val="142712832"/>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3602176"/>
        <c:crosses val="autoZero"/>
        <c:crossBetween val="between"/>
        <c:majorUnit val="20000"/>
      </c:valAx>
    </c:plotArea>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グラフ４!$B$14:$B$19</c:f>
              <c:strCache>
                <c:ptCount val="6"/>
                <c:pt idx="0">
                  <c:v>第四区 </c:v>
                </c:pt>
                <c:pt idx="1">
                  <c:v>第一区 </c:v>
                </c:pt>
                <c:pt idx="2">
                  <c:v>第五区 </c:v>
                </c:pt>
                <c:pt idx="3">
                  <c:v>第六区 </c:v>
                </c:pt>
                <c:pt idx="4">
                  <c:v>第二区 </c:v>
                </c:pt>
                <c:pt idx="5">
                  <c:v>第三区 </c:v>
                </c:pt>
              </c:strCache>
            </c:strRef>
          </c:cat>
          <c:val>
            <c:numRef>
              <c:f>グラフ４!$C$14:$C$19</c:f>
              <c:numCache>
                <c:formatCode>#,##0</c:formatCode>
                <c:ptCount val="6"/>
                <c:pt idx="0">
                  <c:v>50080</c:v>
                </c:pt>
                <c:pt idx="1">
                  <c:v>41527</c:v>
                </c:pt>
                <c:pt idx="2">
                  <c:v>41396</c:v>
                </c:pt>
                <c:pt idx="3">
                  <c:v>39511</c:v>
                </c:pt>
                <c:pt idx="4">
                  <c:v>38191</c:v>
                </c:pt>
                <c:pt idx="5">
                  <c:v>35070</c:v>
                </c:pt>
              </c:numCache>
            </c:numRef>
          </c:val>
        </c:ser>
        <c:dLbls>
          <c:showLegendKey val="0"/>
          <c:showVal val="0"/>
          <c:showCatName val="0"/>
          <c:showSerName val="0"/>
          <c:showPercent val="0"/>
          <c:showBubbleSize val="0"/>
        </c:dLbls>
        <c:gapWidth val="150"/>
        <c:overlap val="100"/>
        <c:axId val="144200192"/>
        <c:axId val="142716288"/>
      </c:barChart>
      <c:catAx>
        <c:axId val="144200192"/>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2716288"/>
        <c:crosses val="autoZero"/>
        <c:auto val="1"/>
        <c:lblAlgn val="ctr"/>
        <c:lblOffset val="100"/>
        <c:noMultiLvlLbl val="0"/>
      </c:catAx>
      <c:valAx>
        <c:axId val="142716288"/>
        <c:scaling>
          <c:orientation val="minMax"/>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4200192"/>
        <c:crosses val="autoZero"/>
        <c:crossBetween val="between"/>
        <c:majorUnit val="20000"/>
      </c:valAx>
    </c:plotArea>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グラフ４!$B$14:$B$19</c:f>
              <c:strCache>
                <c:ptCount val="6"/>
                <c:pt idx="0">
                  <c:v>第四区 </c:v>
                </c:pt>
                <c:pt idx="1">
                  <c:v>第二区 </c:v>
                </c:pt>
                <c:pt idx="2">
                  <c:v>第五区 </c:v>
                </c:pt>
                <c:pt idx="3">
                  <c:v>第六区 </c:v>
                </c:pt>
                <c:pt idx="4">
                  <c:v>第一区 </c:v>
                </c:pt>
                <c:pt idx="5">
                  <c:v>第三区 </c:v>
                </c:pt>
              </c:strCache>
            </c:strRef>
          </c:cat>
          <c:val>
            <c:numRef>
              <c:f>グラフ４!$C$14:$C$19</c:f>
              <c:numCache>
                <c:formatCode>#,##0</c:formatCode>
                <c:ptCount val="6"/>
                <c:pt idx="0">
                  <c:v>50080</c:v>
                </c:pt>
                <c:pt idx="1">
                  <c:v>41452</c:v>
                </c:pt>
                <c:pt idx="2">
                  <c:v>41396</c:v>
                </c:pt>
                <c:pt idx="3">
                  <c:v>39511</c:v>
                </c:pt>
                <c:pt idx="4">
                  <c:v>39026</c:v>
                </c:pt>
                <c:pt idx="5">
                  <c:v>35070</c:v>
                </c:pt>
              </c:numCache>
            </c:numRef>
          </c:val>
        </c:ser>
        <c:dLbls>
          <c:showLegendKey val="0"/>
          <c:showVal val="0"/>
          <c:showCatName val="0"/>
          <c:showSerName val="0"/>
          <c:showPercent val="0"/>
          <c:showBubbleSize val="0"/>
        </c:dLbls>
        <c:gapWidth val="150"/>
        <c:overlap val="100"/>
        <c:axId val="144201216"/>
        <c:axId val="142718592"/>
      </c:barChart>
      <c:catAx>
        <c:axId val="144201216"/>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42718592"/>
        <c:crosses val="autoZero"/>
        <c:auto val="1"/>
        <c:lblAlgn val="ctr"/>
        <c:lblOffset val="100"/>
        <c:noMultiLvlLbl val="0"/>
      </c:catAx>
      <c:valAx>
        <c:axId val="142718592"/>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44201216"/>
        <c:crosses val="autoZero"/>
        <c:crossBetween val="between"/>
        <c:majorUnit val="20000"/>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25388845683822"/>
          <c:y val="8.7002770138307609E-2"/>
          <c:w val="0.75749222308632369"/>
          <c:h val="0.8101757742436948"/>
        </c:manualLayout>
      </c:layout>
      <c:barChart>
        <c:barDir val="col"/>
        <c:grouping val="stacked"/>
        <c:varyColors val="0"/>
        <c:ser>
          <c:idx val="0"/>
          <c:order val="0"/>
          <c:spPr>
            <a:solidFill>
              <a:srgbClr val="C0504D"/>
            </a:solidFill>
            <a:ln>
              <a:solidFill>
                <a:sysClr val="windowText" lastClr="000000"/>
              </a:solidFill>
            </a:ln>
          </c:spPr>
          <c:invertIfNegative val="0"/>
          <c:dPt>
            <c:idx val="1"/>
            <c:invertIfNegative val="0"/>
            <c:bubble3D val="0"/>
            <c:spPr>
              <a:solidFill>
                <a:schemeClr val="tx1"/>
              </a:solidFill>
              <a:ln>
                <a:solidFill>
                  <a:sysClr val="windowText" lastClr="000000"/>
                </a:solidFill>
              </a:ln>
            </c:spPr>
          </c:dPt>
          <c:val>
            <c:numRef>
              <c:f>グラフ１!$E$19:$F$19</c:f>
              <c:numCache>
                <c:formatCode>#,##0</c:formatCode>
                <c:ptCount val="2"/>
                <c:pt idx="0">
                  <c:v>46147</c:v>
                </c:pt>
                <c:pt idx="1">
                  <c:v>118022</c:v>
                </c:pt>
              </c:numCache>
            </c:numRef>
          </c:val>
        </c:ser>
        <c:ser>
          <c:idx val="1"/>
          <c:order val="1"/>
          <c:spPr>
            <a:solidFill>
              <a:schemeClr val="bg1"/>
            </a:solidFill>
            <a:ln>
              <a:solidFill>
                <a:sysClr val="windowText" lastClr="000000"/>
              </a:solidFill>
            </a:ln>
          </c:spPr>
          <c:invertIfNegative val="0"/>
          <c:dLbls>
            <c:dLbl>
              <c:idx val="0"/>
              <c:delete val="1"/>
              <c:extLst>
                <c:ext xmlns:c15="http://schemas.microsoft.com/office/drawing/2012/chart" uri="{CE6537A1-D6FC-4f65-9D91-7224C49458BB}"/>
              </c:extLst>
            </c:dLbl>
            <c:spPr>
              <a:noFill/>
              <a:ln>
                <a:noFill/>
              </a:ln>
              <a:effectLst/>
            </c:spPr>
            <c:txPr>
              <a:bodyPr/>
              <a:lstStyle/>
              <a:p>
                <a:pPr>
                  <a:defRPr sz="9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グラフ１!$E$20:$F$20</c:f>
              <c:numCache>
                <c:formatCode>General</c:formatCode>
                <c:ptCount val="2"/>
                <c:pt idx="0" formatCode="#,##0">
                  <c:v>71874</c:v>
                </c:pt>
              </c:numCache>
            </c:numRef>
          </c:val>
        </c:ser>
        <c:dLbls>
          <c:showLegendKey val="0"/>
          <c:showVal val="0"/>
          <c:showCatName val="0"/>
          <c:showSerName val="0"/>
          <c:showPercent val="0"/>
          <c:showBubbleSize val="0"/>
        </c:dLbls>
        <c:gapWidth val="150"/>
        <c:overlap val="100"/>
        <c:axId val="74862592"/>
        <c:axId val="72324160"/>
      </c:barChart>
      <c:catAx>
        <c:axId val="74862592"/>
        <c:scaling>
          <c:orientation val="minMax"/>
        </c:scaling>
        <c:delete val="0"/>
        <c:axPos val="b"/>
        <c:majorTickMark val="in"/>
        <c:minorTickMark val="none"/>
        <c:tickLblPos val="none"/>
        <c:crossAx val="72324160"/>
        <c:crosses val="autoZero"/>
        <c:auto val="1"/>
        <c:lblAlgn val="ctr"/>
        <c:lblOffset val="100"/>
        <c:noMultiLvlLbl val="0"/>
      </c:catAx>
      <c:valAx>
        <c:axId val="72324160"/>
        <c:scaling>
          <c:orientation val="minMax"/>
          <c:max val="250000"/>
        </c:scaling>
        <c:delete val="1"/>
        <c:axPos val="l"/>
        <c:majorGridlines/>
        <c:numFmt formatCode="#,##0" sourceLinked="1"/>
        <c:majorTickMark val="out"/>
        <c:minorTickMark val="none"/>
        <c:tickLblPos val="none"/>
        <c:crossAx val="74862592"/>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12130678290652"/>
          <c:y val="8.7002770138307609E-2"/>
          <c:w val="0.7717573864341909"/>
          <c:h val="0.8101757742436948"/>
        </c:manualLayout>
      </c:layout>
      <c:barChart>
        <c:barDir val="col"/>
        <c:grouping val="stacked"/>
        <c:varyColors val="0"/>
        <c:ser>
          <c:idx val="0"/>
          <c:order val="0"/>
          <c:spPr>
            <a:solidFill>
              <a:srgbClr val="C0504D"/>
            </a:solidFill>
            <a:ln>
              <a:solidFill>
                <a:sysClr val="windowText" lastClr="000000"/>
              </a:solidFill>
            </a:ln>
          </c:spPr>
          <c:invertIfNegative val="0"/>
          <c:dPt>
            <c:idx val="1"/>
            <c:invertIfNegative val="0"/>
            <c:bubble3D val="0"/>
            <c:spPr>
              <a:solidFill>
                <a:schemeClr val="tx1"/>
              </a:solidFill>
              <a:ln>
                <a:solidFill>
                  <a:sysClr val="windowText" lastClr="000000"/>
                </a:solidFill>
              </a:ln>
            </c:spPr>
          </c:dPt>
          <c:val>
            <c:numRef>
              <c:f>グラフ１!$H$19:$I$19</c:f>
              <c:numCache>
                <c:formatCode>#,##0</c:formatCode>
                <c:ptCount val="2"/>
                <c:pt idx="0">
                  <c:v>71894</c:v>
                </c:pt>
                <c:pt idx="1">
                  <c:v>193009</c:v>
                </c:pt>
              </c:numCache>
            </c:numRef>
          </c:val>
        </c:ser>
        <c:ser>
          <c:idx val="1"/>
          <c:order val="1"/>
          <c:spPr>
            <a:solidFill>
              <a:schemeClr val="bg1"/>
            </a:solidFill>
            <a:ln>
              <a:solidFill>
                <a:sysClr val="windowText" lastClr="000000"/>
              </a:solidFill>
            </a:ln>
          </c:spPr>
          <c:invertIfNegative val="0"/>
          <c:dLbls>
            <c:dLbl>
              <c:idx val="0"/>
              <c:delete val="1"/>
              <c:extLst>
                <c:ext xmlns:c15="http://schemas.microsoft.com/office/drawing/2012/chart" uri="{CE6537A1-D6FC-4f65-9D91-7224C49458BB}"/>
              </c:extLst>
            </c:dLbl>
            <c:spPr>
              <a:noFill/>
              <a:ln>
                <a:noFill/>
              </a:ln>
              <a:effectLst/>
            </c:spPr>
            <c:txPr>
              <a:bodyPr/>
              <a:lstStyle/>
              <a:p>
                <a:pPr>
                  <a:defRPr sz="9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グラフ１!$H$20:$I$20</c:f>
              <c:numCache>
                <c:formatCode>General</c:formatCode>
                <c:ptCount val="2"/>
                <c:pt idx="0" formatCode="#,##0">
                  <c:v>121115</c:v>
                </c:pt>
              </c:numCache>
            </c:numRef>
          </c:val>
        </c:ser>
        <c:dLbls>
          <c:showLegendKey val="0"/>
          <c:showVal val="0"/>
          <c:showCatName val="0"/>
          <c:showSerName val="0"/>
          <c:showPercent val="0"/>
          <c:showBubbleSize val="0"/>
        </c:dLbls>
        <c:gapWidth val="150"/>
        <c:overlap val="100"/>
        <c:axId val="74863104"/>
        <c:axId val="72325888"/>
      </c:barChart>
      <c:catAx>
        <c:axId val="74863104"/>
        <c:scaling>
          <c:orientation val="minMax"/>
        </c:scaling>
        <c:delete val="0"/>
        <c:axPos val="b"/>
        <c:majorTickMark val="in"/>
        <c:minorTickMark val="none"/>
        <c:tickLblPos val="none"/>
        <c:crossAx val="72325888"/>
        <c:crosses val="autoZero"/>
        <c:auto val="1"/>
        <c:lblAlgn val="ctr"/>
        <c:lblOffset val="100"/>
        <c:noMultiLvlLbl val="0"/>
      </c:catAx>
      <c:valAx>
        <c:axId val="72325888"/>
        <c:scaling>
          <c:orientation val="minMax"/>
          <c:max val="250000"/>
        </c:scaling>
        <c:delete val="1"/>
        <c:axPos val="l"/>
        <c:majorGridlines/>
        <c:numFmt formatCode="#,##0" sourceLinked="1"/>
        <c:majorTickMark val="out"/>
        <c:minorTickMark val="none"/>
        <c:tickLblPos val="none"/>
        <c:crossAx val="7486310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25388845683822"/>
          <c:y val="8.7002770138307609E-2"/>
          <c:w val="0.75749222308632369"/>
          <c:h val="0.8101757742436948"/>
        </c:manualLayout>
      </c:layout>
      <c:barChart>
        <c:barDir val="col"/>
        <c:grouping val="stacked"/>
        <c:varyColors val="0"/>
        <c:ser>
          <c:idx val="0"/>
          <c:order val="0"/>
          <c:spPr>
            <a:solidFill>
              <a:srgbClr val="C0504D"/>
            </a:solidFill>
            <a:ln>
              <a:solidFill>
                <a:sysClr val="windowText" lastClr="000000"/>
              </a:solidFill>
            </a:ln>
          </c:spPr>
          <c:invertIfNegative val="0"/>
          <c:dPt>
            <c:idx val="1"/>
            <c:invertIfNegative val="0"/>
            <c:bubble3D val="0"/>
            <c:spPr>
              <a:solidFill>
                <a:schemeClr val="tx1"/>
              </a:solidFill>
              <a:ln>
                <a:solidFill>
                  <a:sysClr val="windowText" lastClr="000000"/>
                </a:solidFill>
              </a:ln>
            </c:spPr>
          </c:dPt>
          <c:val>
            <c:numRef>
              <c:f>グラフ１!$K$19:$L$19</c:f>
              <c:numCache>
                <c:formatCode>#,##0</c:formatCode>
                <c:ptCount val="2"/>
                <c:pt idx="0">
                  <c:v>56529</c:v>
                </c:pt>
                <c:pt idx="1">
                  <c:v>162947</c:v>
                </c:pt>
              </c:numCache>
            </c:numRef>
          </c:val>
        </c:ser>
        <c:ser>
          <c:idx val="1"/>
          <c:order val="1"/>
          <c:spPr>
            <a:solidFill>
              <a:schemeClr val="bg1"/>
            </a:solidFill>
            <a:ln>
              <a:solidFill>
                <a:sysClr val="windowText" lastClr="000000"/>
              </a:solidFill>
            </a:ln>
          </c:spPr>
          <c:invertIfNegative val="0"/>
          <c:dLbls>
            <c:dLbl>
              <c:idx val="0"/>
              <c:delete val="1"/>
              <c:extLst>
                <c:ext xmlns:c15="http://schemas.microsoft.com/office/drawing/2012/chart" uri="{CE6537A1-D6FC-4f65-9D91-7224C49458BB}"/>
              </c:extLst>
            </c:dLbl>
            <c:spPr>
              <a:noFill/>
              <a:ln>
                <a:noFill/>
              </a:ln>
              <a:effectLst/>
            </c:spPr>
            <c:txPr>
              <a:bodyPr/>
              <a:lstStyle/>
              <a:p>
                <a:pPr>
                  <a:defRPr sz="900" b="1">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グラフ１!$K$20:$L$20</c:f>
              <c:numCache>
                <c:formatCode>General</c:formatCode>
                <c:ptCount val="2"/>
                <c:pt idx="0" formatCode="#,##0">
                  <c:v>106418</c:v>
                </c:pt>
              </c:numCache>
            </c:numRef>
          </c:val>
        </c:ser>
        <c:dLbls>
          <c:showLegendKey val="0"/>
          <c:showVal val="0"/>
          <c:showCatName val="0"/>
          <c:showSerName val="0"/>
          <c:showPercent val="0"/>
          <c:showBubbleSize val="0"/>
        </c:dLbls>
        <c:gapWidth val="150"/>
        <c:overlap val="100"/>
        <c:axId val="74863616"/>
        <c:axId val="75326016"/>
      </c:barChart>
      <c:catAx>
        <c:axId val="74863616"/>
        <c:scaling>
          <c:orientation val="minMax"/>
        </c:scaling>
        <c:delete val="0"/>
        <c:axPos val="b"/>
        <c:majorTickMark val="in"/>
        <c:minorTickMark val="none"/>
        <c:tickLblPos val="none"/>
        <c:crossAx val="75326016"/>
        <c:crosses val="autoZero"/>
        <c:auto val="1"/>
        <c:lblAlgn val="ctr"/>
        <c:lblOffset val="100"/>
        <c:noMultiLvlLbl val="0"/>
      </c:catAx>
      <c:valAx>
        <c:axId val="75326016"/>
        <c:scaling>
          <c:orientation val="minMax"/>
          <c:max val="250000"/>
        </c:scaling>
        <c:delete val="1"/>
        <c:axPos val="l"/>
        <c:majorGridlines/>
        <c:numFmt formatCode="#,##0" sourceLinked="1"/>
        <c:majorTickMark val="out"/>
        <c:minorTickMark val="none"/>
        <c:tickLblPos val="none"/>
        <c:crossAx val="7486361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dLbls>
            <c:dLbl>
              <c:idx val="0"/>
              <c:tx>
                <c:rich>
                  <a:bodyPr rot="0" vert="eaVert"/>
                  <a:lstStyle/>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a:latin typeface="Meiryo UI" pitchFamily="50" charset="-128"/>
                        <a:ea typeface="Meiryo UI" pitchFamily="50" charset="-128"/>
                        <a:cs typeface="Meiryo UI" pitchFamily="50" charset="-128"/>
                      </a:rPr>
                      <a:t>特別</a:t>
                    </a:r>
                    <a:r>
                      <a:rPr lang="ja-JP" altLang="en-US" sz="500" b="1" i="0" baseline="0" dirty="0" smtClean="0">
                        <a:latin typeface="Meiryo UI" pitchFamily="50" charset="-128"/>
                        <a:ea typeface="Meiryo UI" pitchFamily="50" charset="-128"/>
                        <a:cs typeface="Meiryo UI" pitchFamily="50" charset="-128"/>
                      </a:rPr>
                      <a:t>区</a:t>
                    </a:r>
                  </a:p>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smtClean="0">
                        <a:latin typeface="Meiryo UI" pitchFamily="50" charset="-128"/>
                        <a:ea typeface="Meiryo UI" pitchFamily="50" charset="-128"/>
                        <a:cs typeface="Meiryo UI" pitchFamily="50" charset="-128"/>
                      </a:rPr>
                      <a:t>税</a:t>
                    </a:r>
                    <a:r>
                      <a:rPr lang="ja-JP" altLang="en-US" sz="500" b="1" i="0" baseline="0" dirty="0">
                        <a:latin typeface="Meiryo UI" pitchFamily="50" charset="-128"/>
                        <a:ea typeface="Meiryo UI" pitchFamily="50" charset="-128"/>
                        <a:cs typeface="Meiryo UI" pitchFamily="50" charset="-128"/>
                      </a:rPr>
                      <a:t>等</a:t>
                    </a:r>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800" b="1">
                    <a:solidFill>
                      <a:schemeClr val="bg1"/>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グラフ１!$B$19:$C$19</c:f>
              <c:numCache>
                <c:formatCode>#,##0</c:formatCode>
                <c:ptCount val="2"/>
                <c:pt idx="0">
                  <c:v>51083</c:v>
                </c:pt>
                <c:pt idx="1">
                  <c:v>146428</c:v>
                </c:pt>
              </c:numCache>
            </c:numRef>
          </c:val>
        </c:ser>
        <c:ser>
          <c:idx val="1"/>
          <c:order val="1"/>
          <c:spPr>
            <a:solidFill>
              <a:schemeClr val="bg1"/>
            </a:solidFill>
            <a:ln>
              <a:solidFill>
                <a:prstClr val="black"/>
              </a:solidFill>
            </a:ln>
          </c:spPr>
          <c:invertIfNegative val="0"/>
          <c:dLbls>
            <c:dLbl>
              <c:idx val="0"/>
              <c:tx>
                <c:rich>
                  <a:bodyPr rot="0" vert="eaVert" anchor="t" anchorCtr="1"/>
                  <a:lstStyle/>
                  <a:p>
                    <a:pPr>
                      <a:defRPr b="1">
                        <a:solidFill>
                          <a:sysClr val="windowText" lastClr="000000"/>
                        </a:solidFill>
                        <a:latin typeface="Meiryo UI" pitchFamily="50" charset="-128"/>
                        <a:ea typeface="Meiryo UI" pitchFamily="50" charset="-128"/>
                        <a:cs typeface="Meiryo UI" pitchFamily="50" charset="-128"/>
                      </a:defRPr>
                    </a:pPr>
                    <a:r>
                      <a:rPr lang="zh-TW" altLang="en-US" sz="800" b="1">
                        <a:solidFill>
                          <a:sysClr val="windowText" lastClr="000000"/>
                        </a:solidFill>
                        <a:latin typeface="Meiryo UI" pitchFamily="50" charset="-128"/>
                        <a:ea typeface="Meiryo UI" pitchFamily="50" charset="-128"/>
                        <a:cs typeface="Meiryo UI" pitchFamily="50" charset="-128"/>
                      </a:rPr>
                      <a:t>財調交付金等</a:t>
                    </a:r>
                    <a:endParaRPr lang="zh-TW" altLang="en-US" sz="800"/>
                  </a:p>
                </c:rich>
              </c:tx>
              <c:sp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グラフ１!$B$20:$C$20</c:f>
              <c:numCache>
                <c:formatCode>General</c:formatCode>
                <c:ptCount val="2"/>
                <c:pt idx="0" formatCode="#,##0">
                  <c:v>95345</c:v>
                </c:pt>
              </c:numCache>
            </c:numRef>
          </c:val>
        </c:ser>
        <c:dLbls>
          <c:showLegendKey val="0"/>
          <c:showVal val="0"/>
          <c:showCatName val="0"/>
          <c:showSerName val="0"/>
          <c:showPercent val="0"/>
          <c:showBubbleSize val="0"/>
        </c:dLbls>
        <c:gapWidth val="150"/>
        <c:overlap val="100"/>
        <c:axId val="74866176"/>
        <c:axId val="75328896"/>
      </c:barChart>
      <c:catAx>
        <c:axId val="74866176"/>
        <c:scaling>
          <c:orientation val="minMax"/>
        </c:scaling>
        <c:delete val="0"/>
        <c:axPos val="b"/>
        <c:majorTickMark val="in"/>
        <c:minorTickMark val="none"/>
        <c:tickLblPos val="none"/>
        <c:crossAx val="75328896"/>
        <c:crosses val="autoZero"/>
        <c:auto val="1"/>
        <c:lblAlgn val="ctr"/>
        <c:lblOffset val="100"/>
        <c:noMultiLvlLbl val="0"/>
      </c:catAx>
      <c:valAx>
        <c:axId val="75328896"/>
        <c:scaling>
          <c:orientation val="minMax"/>
          <c:max val="250000"/>
          <c:min val="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74866176"/>
        <c:crosses val="autoZero"/>
        <c:crossBetween val="between"/>
        <c:majorUnit val="50000"/>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グラフ１!$E$19:$F$19</c:f>
              <c:numCache>
                <c:formatCode>#,##0</c:formatCode>
                <c:ptCount val="2"/>
                <c:pt idx="0">
                  <c:v>76698</c:v>
                </c:pt>
                <c:pt idx="1">
                  <c:v>172603</c:v>
                </c:pt>
              </c:numCache>
            </c:numRef>
          </c:val>
        </c:ser>
        <c:ser>
          <c:idx val="1"/>
          <c:order val="1"/>
          <c:spPr>
            <a:solidFill>
              <a:schemeClr val="bg1"/>
            </a:solidFill>
            <a:ln>
              <a:solidFill>
                <a:prstClr val="black"/>
              </a:solidFill>
            </a:ln>
          </c:spPr>
          <c:invertIfNegative val="0"/>
          <c:val>
            <c:numRef>
              <c:f>グラフ１!$E$20:$F$20</c:f>
              <c:numCache>
                <c:formatCode>General</c:formatCode>
                <c:ptCount val="2"/>
                <c:pt idx="0" formatCode="#,##0">
                  <c:v>95904</c:v>
                </c:pt>
              </c:numCache>
            </c:numRef>
          </c:val>
        </c:ser>
        <c:dLbls>
          <c:showLegendKey val="0"/>
          <c:showVal val="0"/>
          <c:showCatName val="0"/>
          <c:showSerName val="0"/>
          <c:showPercent val="0"/>
          <c:showBubbleSize val="0"/>
        </c:dLbls>
        <c:gapWidth val="150"/>
        <c:overlap val="100"/>
        <c:axId val="75124736"/>
        <c:axId val="75330048"/>
      </c:barChart>
      <c:catAx>
        <c:axId val="75124736"/>
        <c:scaling>
          <c:orientation val="minMax"/>
        </c:scaling>
        <c:delete val="0"/>
        <c:axPos val="b"/>
        <c:majorTickMark val="in"/>
        <c:minorTickMark val="none"/>
        <c:tickLblPos val="none"/>
        <c:crossAx val="75330048"/>
        <c:crosses val="autoZero"/>
        <c:auto val="1"/>
        <c:lblAlgn val="ctr"/>
        <c:lblOffset val="100"/>
        <c:noMultiLvlLbl val="0"/>
      </c:catAx>
      <c:valAx>
        <c:axId val="75330048"/>
        <c:scaling>
          <c:orientation val="minMax"/>
          <c:max val="250000"/>
          <c:min val="0"/>
        </c:scaling>
        <c:delete val="1"/>
        <c:axPos val="l"/>
        <c:majorGridlines/>
        <c:numFmt formatCode="#,##0" sourceLinked="1"/>
        <c:majorTickMark val="in"/>
        <c:minorTickMark val="none"/>
        <c:tickLblPos val="none"/>
        <c:crossAx val="75124736"/>
        <c:crosses val="autoZero"/>
        <c:crossBetween val="between"/>
        <c:majorUnit val="50000"/>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グラフ１!$H$19:$I$19</c:f>
              <c:numCache>
                <c:formatCode>#,##0</c:formatCode>
                <c:ptCount val="2"/>
                <c:pt idx="0">
                  <c:v>71894</c:v>
                </c:pt>
                <c:pt idx="1">
                  <c:v>193009</c:v>
                </c:pt>
              </c:numCache>
            </c:numRef>
          </c:val>
        </c:ser>
        <c:ser>
          <c:idx val="1"/>
          <c:order val="1"/>
          <c:spPr>
            <a:solidFill>
              <a:schemeClr val="bg1"/>
            </a:solidFill>
            <a:ln>
              <a:solidFill>
                <a:prstClr val="black"/>
              </a:solidFill>
            </a:ln>
          </c:spPr>
          <c:invertIfNegative val="0"/>
          <c:val>
            <c:numRef>
              <c:f>グラフ１!$H$20:$I$20</c:f>
              <c:numCache>
                <c:formatCode>General</c:formatCode>
                <c:ptCount val="2"/>
                <c:pt idx="0" formatCode="#,##0">
                  <c:v>121115</c:v>
                </c:pt>
              </c:numCache>
            </c:numRef>
          </c:val>
        </c:ser>
        <c:dLbls>
          <c:showLegendKey val="0"/>
          <c:showVal val="0"/>
          <c:showCatName val="0"/>
          <c:showSerName val="0"/>
          <c:showPercent val="0"/>
          <c:showBubbleSize val="0"/>
        </c:dLbls>
        <c:gapWidth val="150"/>
        <c:overlap val="100"/>
        <c:axId val="75125248"/>
        <c:axId val="75331776"/>
      </c:barChart>
      <c:catAx>
        <c:axId val="75125248"/>
        <c:scaling>
          <c:orientation val="minMax"/>
        </c:scaling>
        <c:delete val="0"/>
        <c:axPos val="b"/>
        <c:majorTickMark val="in"/>
        <c:minorTickMark val="none"/>
        <c:tickLblPos val="none"/>
        <c:crossAx val="75331776"/>
        <c:crosses val="autoZero"/>
        <c:auto val="1"/>
        <c:lblAlgn val="ctr"/>
        <c:lblOffset val="100"/>
        <c:noMultiLvlLbl val="0"/>
      </c:catAx>
      <c:valAx>
        <c:axId val="75331776"/>
        <c:scaling>
          <c:orientation val="minMax"/>
          <c:max val="250000"/>
          <c:min val="0"/>
        </c:scaling>
        <c:delete val="1"/>
        <c:axPos val="l"/>
        <c:majorGridlines/>
        <c:numFmt formatCode="#,##0" sourceLinked="1"/>
        <c:majorTickMark val="in"/>
        <c:minorTickMark val="none"/>
        <c:tickLblPos val="none"/>
        <c:crossAx val="75125248"/>
        <c:crosses val="autoZero"/>
        <c:crossBetween val="between"/>
        <c:majorUnit val="50000"/>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2017/9/26</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40232325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2017/9/26</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127375" y="511175"/>
            <a:ext cx="3684588" cy="2551113"/>
          </a:xfrm>
          <a:prstGeom prst="rect">
            <a:avLst/>
          </a:prstGeo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232243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436042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3960165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792116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1298152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1650238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1921635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2957078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3997314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2182191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389199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074233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4043932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2772903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1626583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32888042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9802974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28277388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3814854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4189077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34</a:t>
            </a:fld>
            <a:endParaRPr kumimoji="1" lang="ja-JP" altLang="en-US"/>
          </a:p>
        </p:txBody>
      </p:sp>
    </p:spTree>
    <p:extLst>
      <p:ext uri="{BB962C8B-B14F-4D97-AF65-F5344CB8AC3E}">
        <p14:creationId xmlns:p14="http://schemas.microsoft.com/office/powerpoint/2010/main" val="1878512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35</a:t>
            </a:fld>
            <a:endParaRPr kumimoji="1" lang="ja-JP" altLang="en-US"/>
          </a:p>
        </p:txBody>
      </p:sp>
    </p:spTree>
    <p:extLst>
      <p:ext uri="{BB962C8B-B14F-4D97-AF65-F5344CB8AC3E}">
        <p14:creationId xmlns:p14="http://schemas.microsoft.com/office/powerpoint/2010/main" val="2544678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1440847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36</a:t>
            </a:fld>
            <a:endParaRPr kumimoji="1" lang="ja-JP" altLang="en-US"/>
          </a:p>
        </p:txBody>
      </p:sp>
    </p:spTree>
    <p:extLst>
      <p:ext uri="{BB962C8B-B14F-4D97-AF65-F5344CB8AC3E}">
        <p14:creationId xmlns:p14="http://schemas.microsoft.com/office/powerpoint/2010/main" val="3746929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37</a:t>
            </a:fld>
            <a:endParaRPr kumimoji="1" lang="ja-JP" altLang="en-US"/>
          </a:p>
        </p:txBody>
      </p:sp>
    </p:spTree>
    <p:extLst>
      <p:ext uri="{BB962C8B-B14F-4D97-AF65-F5344CB8AC3E}">
        <p14:creationId xmlns:p14="http://schemas.microsoft.com/office/powerpoint/2010/main" val="21100895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11841649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39</a:t>
            </a:fld>
            <a:endParaRPr kumimoji="1" lang="ja-JP" altLang="en-US"/>
          </a:p>
        </p:txBody>
      </p:sp>
    </p:spTree>
    <p:extLst>
      <p:ext uri="{BB962C8B-B14F-4D97-AF65-F5344CB8AC3E}">
        <p14:creationId xmlns:p14="http://schemas.microsoft.com/office/powerpoint/2010/main" val="27492600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50</a:t>
            </a:fld>
            <a:endParaRPr kumimoji="1" lang="ja-JP" altLang="en-US"/>
          </a:p>
        </p:txBody>
      </p:sp>
    </p:spTree>
    <p:extLst>
      <p:ext uri="{BB962C8B-B14F-4D97-AF65-F5344CB8AC3E}">
        <p14:creationId xmlns:p14="http://schemas.microsoft.com/office/powerpoint/2010/main" val="425262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448362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3296360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639870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406498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4074651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54832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9F043BF-74B8-4595-9136-34B27CE28F0B}"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39"/>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C085268-D4A6-47B8-B084-AA52834077CD}"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9DAF02D-B430-4EDA-BC27-CFE4EAFC59A8}"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F84DA4C-8E8E-4657-815F-34D31CC05943}"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A921A5E-2417-406C-9E7C-626C4B0EF74C}" type="datetime1">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CC41063-E4A7-4BC6-AADA-68C9A5F29178}"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A31819-9FB4-413E-9FB8-569A1D497163}" type="datetime1">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390B3C3-9CDD-4600-A322-7914DC99DB54}" type="datetime1">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CB06B36-E80A-4901-8CA5-E59323B7CC30}" type="datetime1">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AB15980-EEEB-4468-80FE-E1D3D230F561}"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8987AC2-0A78-4455-A98C-5E75E0099079}" type="datetime1">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BBEF5-81CC-43AE-884F-D27ED78463B7}" type="datetime1">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4"/>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chart" Target="../charts/chart9.xml"/><Relationship Id="rId3" Type="http://schemas.openxmlformats.org/officeDocument/2006/relationships/chart" Target="../charts/chart4.xml"/><Relationship Id="rId7" Type="http://schemas.openxmlformats.org/officeDocument/2006/relationships/chart" Target="../charts/chart8.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 Id="rId9" Type="http://schemas.openxmlformats.org/officeDocument/2006/relationships/chart" Target="../charts/chart10.xml"/></Relationships>
</file>

<file path=ppt/slides/_rels/slide33.xml.rels><?xml version="1.0" encoding="UTF-8" standalone="yes"?>
<Relationships xmlns="http://schemas.openxmlformats.org/package/2006/relationships"><Relationship Id="rId8" Type="http://schemas.openxmlformats.org/officeDocument/2006/relationships/chart" Target="../charts/chart17.xml"/><Relationship Id="rId13" Type="http://schemas.openxmlformats.org/officeDocument/2006/relationships/chart" Target="../charts/chart22.xml"/><Relationship Id="rId3" Type="http://schemas.openxmlformats.org/officeDocument/2006/relationships/chart" Target="../charts/chart12.xml"/><Relationship Id="rId7" Type="http://schemas.openxmlformats.org/officeDocument/2006/relationships/chart" Target="../charts/chart16.xml"/><Relationship Id="rId12" Type="http://schemas.openxmlformats.org/officeDocument/2006/relationships/chart" Target="../charts/chart21.xml"/><Relationship Id="rId2" Type="http://schemas.openxmlformats.org/officeDocument/2006/relationships/chart" Target="../charts/chart11.xml"/><Relationship Id="rId1" Type="http://schemas.openxmlformats.org/officeDocument/2006/relationships/slideLayout" Target="../slideLayouts/slideLayout1.xml"/><Relationship Id="rId6" Type="http://schemas.openxmlformats.org/officeDocument/2006/relationships/chart" Target="../charts/chart15.xml"/><Relationship Id="rId11" Type="http://schemas.openxmlformats.org/officeDocument/2006/relationships/chart" Target="../charts/chart20.xml"/><Relationship Id="rId5" Type="http://schemas.openxmlformats.org/officeDocument/2006/relationships/chart" Target="../charts/chart14.xml"/><Relationship Id="rId10" Type="http://schemas.openxmlformats.org/officeDocument/2006/relationships/chart" Target="../charts/chart19.xml"/><Relationship Id="rId4" Type="http://schemas.openxmlformats.org/officeDocument/2006/relationships/chart" Target="../charts/chart13.xml"/><Relationship Id="rId9" Type="http://schemas.openxmlformats.org/officeDocument/2006/relationships/chart" Target="../charts/chart18.xml"/></Relationships>
</file>

<file path=ppt/slides/_rels/slide3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chart" Target="../charts/chart24.xml"/></Relationships>
</file>

<file path=ppt/slides/_rels/slide3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chart" Target="../charts/chart26.xml"/></Relationships>
</file>

<file path=ppt/slides/_rels/slide3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chart" Target="../charts/chart28.xml"/></Relationships>
</file>

<file path=ppt/slides/_rels/slide3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chart" Target="../charts/chart30.xml"/></Relationships>
</file>

<file path=ppt/slides/_rels/slide3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hart" Target="../charts/chart32.xml"/></Relationships>
</file>

<file path=ppt/slides/_rels/slide39.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chart" Target="../charts/char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9"/>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５</a:t>
            </a:r>
            <a:r>
              <a:rPr lang="ja-JP" altLang="en-US" sz="3600" dirty="0" smtClean="0">
                <a:solidFill>
                  <a:prstClr val="black"/>
                </a:solidFill>
              </a:rPr>
              <a:t>　財政調整</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455952"/>
            <a:ext cx="9649072" cy="215543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864096"/>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238504"/>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664440"/>
            <a:ext cx="9502154" cy="716312"/>
            <a:chOff x="200472" y="4861624"/>
            <a:chExt cx="9502154" cy="716312"/>
          </a:xfrm>
        </p:grpSpPr>
        <p:sp>
          <p:nvSpPr>
            <p:cNvPr id="27" name="角丸四角形 26"/>
            <p:cNvSpPr/>
            <p:nvPr/>
          </p:nvSpPr>
          <p:spPr>
            <a:xfrm>
              <a:off x="7542386" y="4861624"/>
              <a:ext cx="2160240" cy="7163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r>
                <a:rPr lang="en-US" altLang="ja-JP" sz="105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1925762" y="5344496"/>
              <a:ext cx="5400600"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H</a:t>
              </a:r>
              <a:r>
                <a:rPr lang="en-US" altLang="ja-JP" sz="900" b="0" dirty="0" smtClean="0">
                  <a:latin typeface="Meiryo UI" pitchFamily="50" charset="-128"/>
                  <a:ea typeface="Meiryo UI" pitchFamily="50" charset="-128"/>
                  <a:cs typeface="Meiryo UI" pitchFamily="50" charset="-128"/>
                </a:rPr>
                <a:t>31</a:t>
              </a:r>
              <a:r>
                <a:rPr lang="ja-JP" altLang="en-US" sz="900" b="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392055"/>
            <a:ext cx="9498959" cy="1162009"/>
            <a:chOff x="193151" y="1474904"/>
            <a:chExt cx="9498959" cy="1162009"/>
          </a:xfrm>
        </p:grpSpPr>
        <p:sp>
          <p:nvSpPr>
            <p:cNvPr id="29" name="角丸四角形 28"/>
            <p:cNvSpPr/>
            <p:nvPr/>
          </p:nvSpPr>
          <p:spPr>
            <a:xfrm>
              <a:off x="7463057" y="1474904"/>
              <a:ext cx="2229053" cy="1162007"/>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162007"/>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u="sng" dirty="0" smtClean="0">
                  <a:latin typeface="Meiryo UI" pitchFamily="50" charset="-128"/>
                  <a:ea typeface="Meiryo UI" pitchFamily="50" charset="-128"/>
                  <a:cs typeface="Meiryo UI" pitchFamily="50" charset="-128"/>
                </a:rPr>
                <a:t>配分割合は、特別</a:t>
              </a:r>
              <a:r>
                <a:rPr lang="ja-JP" altLang="en-US" sz="1400" u="sng" dirty="0" smtClean="0">
                  <a:solidFill>
                    <a:schemeClr val="tx1"/>
                  </a:solidFill>
                  <a:latin typeface="Meiryo UI" pitchFamily="50" charset="-128"/>
                  <a:ea typeface="Meiryo UI" pitchFamily="50" charset="-128"/>
                  <a:cs typeface="Meiryo UI" pitchFamily="50" charset="-128"/>
                </a:rPr>
                <a:t>区</a:t>
              </a:r>
              <a:r>
                <a:rPr lang="en-US" altLang="ja-JP" sz="1400" u="sng" dirty="0" smtClean="0">
                  <a:solidFill>
                    <a:schemeClr val="tx1"/>
                  </a:solidFill>
                  <a:latin typeface="Meiryo UI" pitchFamily="50" charset="-128"/>
                  <a:ea typeface="Meiryo UI" pitchFamily="50" charset="-128"/>
                  <a:cs typeface="Meiryo UI" pitchFamily="50" charset="-128"/>
                </a:rPr>
                <a:t>79.2</a:t>
              </a:r>
              <a:r>
                <a:rPr lang="ja-JP" altLang="en-US" sz="1400" u="sng"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20.8</a:t>
              </a:r>
              <a:r>
                <a:rPr lang="ja-JP" altLang="en-US" sz="1400" u="sng"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16200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3010600"/>
            <a:ext cx="9486602" cy="113848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279123"/>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・その他行政費として基準税率</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a:t>
              </a:r>
              <a:r>
                <a:rPr lang="ja-JP" altLang="en-US" sz="1400" u="sng" dirty="0" smtClean="0">
                  <a:latin typeface="Meiryo UI" pitchFamily="50" charset="-128"/>
                  <a:ea typeface="Meiryo UI" pitchFamily="50" charset="-128"/>
                  <a:cs typeface="Meiryo UI" pitchFamily="50" charset="-128"/>
                </a:rPr>
                <a:t>基準財政需要額</a:t>
              </a:r>
              <a:r>
                <a:rPr lang="ja-JP" altLang="en-US" sz="1400" u="sng" dirty="0" err="1" smtClean="0">
                  <a:latin typeface="Meiryo UI" pitchFamily="50" charset="-128"/>
                  <a:ea typeface="Meiryo UI" pitchFamily="50" charset="-128"/>
                  <a:cs typeface="Meiryo UI" pitchFamily="50" charset="-128"/>
                </a:rPr>
                <a:t>ー</a:t>
              </a:r>
              <a:r>
                <a:rPr lang="ja-JP" altLang="en-US" sz="1400" u="sng" dirty="0" smtClean="0">
                  <a:latin typeface="Meiryo UI" pitchFamily="50" charset="-128"/>
                  <a:ea typeface="Meiryo UI" pitchFamily="50" charset="-128"/>
                  <a:cs typeface="Meiryo UI" pitchFamily="50" charset="-128"/>
                </a:rPr>
                <a:t>基準財政収入額＝財源不足額</a:t>
              </a:r>
              <a:endParaRPr lang="en-US" altLang="ja-JP" sz="1400" u="sng"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u="sng" dirty="0" smtClean="0">
                  <a:latin typeface="Meiryo UI" pitchFamily="50" charset="-128"/>
                  <a:ea typeface="Meiryo UI" pitchFamily="50" charset="-128"/>
                  <a:cs typeface="Meiryo UI" pitchFamily="50" charset="-128"/>
                </a:rPr>
                <a:t>94</a:t>
              </a:r>
              <a:r>
                <a:rPr lang="ja-JP" altLang="en-US" sz="1400" u="sng"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）と特別交付金（同総額の</a:t>
              </a:r>
              <a:r>
                <a:rPr lang="ja-JP" altLang="en-US" sz="1400" u="sng" dirty="0" smtClean="0">
                  <a:latin typeface="Meiryo UI" pitchFamily="50" charset="-128"/>
                  <a:ea typeface="Meiryo UI" pitchFamily="50" charset="-128"/>
                  <a:cs typeface="Meiryo UI" pitchFamily="50" charset="-128"/>
                </a:rPr>
                <a:t>６％</a:t>
              </a:r>
              <a:r>
                <a:rPr lang="ja-JP" altLang="en-US" sz="1400" dirty="0" smtClean="0">
                  <a:latin typeface="Meiryo UI" pitchFamily="50" charset="-128"/>
                  <a:ea typeface="Meiryo UI" pitchFamily="50" charset="-128"/>
                  <a:cs typeface="Meiryo UI" pitchFamily="50" charset="-128"/>
                </a:rPr>
                <a:t>）を設定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704528" y="1615152"/>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dirty="0" smtClean="0">
                  <a:solidFill>
                    <a:prstClr val="black"/>
                  </a:solidFill>
                  <a:latin typeface="Meiryo UI" pitchFamily="50" charset="-128"/>
                  <a:ea typeface="Meiryo UI" pitchFamily="50" charset="-128"/>
                  <a:cs typeface="Meiryo UI" pitchFamily="50" charset="-128"/>
                </a:rPr>
                <a:t>29</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u="sng" dirty="0" smtClean="0">
                  <a:solidFill>
                    <a:schemeClr val="tx1"/>
                  </a:solidFill>
                  <a:latin typeface="Meiryo UI" pitchFamily="50" charset="-128"/>
                  <a:ea typeface="Meiryo UI" pitchFamily="50" charset="-128"/>
                  <a:cs typeface="Meiryo UI" pitchFamily="50" charset="-128"/>
                </a:rPr>
                <a:t>配分割合は、特別区</a:t>
              </a:r>
              <a:r>
                <a:rPr lang="en-US" altLang="ja-JP" sz="1400" u="sng" dirty="0" smtClean="0">
                  <a:solidFill>
                    <a:schemeClr val="tx1"/>
                  </a:solidFill>
                  <a:latin typeface="Meiryo UI" pitchFamily="50" charset="-128"/>
                  <a:ea typeface="Meiryo UI" pitchFamily="50" charset="-128"/>
                  <a:cs typeface="Meiryo UI" pitchFamily="50" charset="-128"/>
                </a:rPr>
                <a:t>54</a:t>
              </a:r>
              <a:r>
                <a:rPr lang="ja-JP" altLang="en-US" sz="1400" u="sng"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46</a:t>
              </a:r>
              <a:r>
                <a:rPr lang="ja-JP" altLang="en-US" sz="1400" u="sng" dirty="0" smtClean="0">
                  <a:solidFill>
                    <a:schemeClr val="tx1"/>
                  </a:solidFill>
                  <a:latin typeface="Meiryo UI" pitchFamily="50" charset="-128"/>
                  <a:ea typeface="Meiryo UI" pitchFamily="50" charset="-128"/>
                  <a:cs typeface="Meiryo UI" pitchFamily="50" charset="-128"/>
                </a:rPr>
                <a:t>％とする</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u="sng"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u="sng" dirty="0" smtClean="0">
                  <a:solidFill>
                    <a:schemeClr val="tx1"/>
                  </a:solidFill>
                  <a:latin typeface="Meiryo UI" pitchFamily="50" charset="-128"/>
                  <a:ea typeface="Meiryo UI" pitchFamily="50" charset="-128"/>
                  <a:cs typeface="Meiryo UI" pitchFamily="50" charset="-128"/>
                </a:rPr>
                <a:t>特別区</a:t>
              </a:r>
              <a:r>
                <a:rPr lang="en-US" altLang="ja-JP" sz="1400" u="sng" dirty="0" smtClean="0">
                  <a:solidFill>
                    <a:schemeClr val="tx1"/>
                  </a:solidFill>
                  <a:latin typeface="Meiryo UI" pitchFamily="50" charset="-128"/>
                  <a:ea typeface="Meiryo UI" pitchFamily="50" charset="-128"/>
                  <a:cs typeface="Meiryo UI" pitchFamily="50" charset="-128"/>
                </a:rPr>
                <a:t>72</a:t>
              </a:r>
              <a:r>
                <a:rPr lang="ja-JP" altLang="en-US" sz="1400" u="sng"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28</a:t>
              </a:r>
              <a:r>
                <a:rPr lang="ja-JP" altLang="en-US" sz="1400" u="sng" dirty="0" smtClean="0">
                  <a:solidFill>
                    <a:schemeClr val="tx1"/>
                  </a:solidFill>
                  <a:latin typeface="Meiryo UI" pitchFamily="50" charset="-128"/>
                  <a:ea typeface="Meiryo UI" pitchFamily="50" charset="-128"/>
                  <a:cs typeface="Meiryo UI" pitchFamily="50" charset="-128"/>
                </a:rPr>
                <a:t>％とする</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nvGraphicFramePr>
        <p:xfrm>
          <a:off x="416496" y="1269980"/>
          <a:ext cx="9361040" cy="2015004"/>
        </p:xfrm>
        <a:graphic>
          <a:graphicData uri="http://schemas.openxmlformats.org/drawingml/2006/table">
            <a:tbl>
              <a:tblPr firstRow="1" bandRow="1">
                <a:tableStyleId>{93296810-A885-4BE3-A3E7-6D5BEEA58F35}</a:tableStyleId>
              </a:tblPr>
              <a:tblGrid>
                <a:gridCol w="2465705"/>
                <a:gridCol w="6895335"/>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r>
                        <a:rPr kumimoji="1" lang="en-US" altLang="ja-JP" sz="1400" dirty="0" smtClean="0">
                          <a:latin typeface="Meiryo UI" pitchFamily="50" charset="-128"/>
                          <a:ea typeface="Meiryo UI" pitchFamily="50" charset="-128"/>
                          <a:cs typeface="Meiryo UI" pitchFamily="50" charset="-128"/>
                        </a:rPr>
                        <a:t>※</a:t>
                      </a: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sng"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○現行法上の普通税三税に加え、地方交付税相当額を財政調整財源とする　　　</a:t>
            </a:r>
          </a:p>
        </p:txBody>
      </p:sp>
      <p:sp>
        <p:nvSpPr>
          <p:cNvPr id="20" name="テキスト ボックス 20"/>
          <p:cNvSpPr txBox="1">
            <a:spLocks noChangeArrowheads="1"/>
          </p:cNvSpPr>
          <p:nvPr/>
        </p:nvSpPr>
        <p:spPr bwMode="auto">
          <a:xfrm>
            <a:off x="373632" y="3256976"/>
            <a:ext cx="9409311" cy="480131"/>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H31</a:t>
            </a:r>
            <a:r>
              <a:rPr lang="ja-JP" altLang="en-US" sz="105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en-US" altLang="ja-JP" sz="1050" dirty="0" smtClean="0">
              <a:latin typeface="Meiryo UI" pitchFamily="50" charset="-128"/>
              <a:ea typeface="Meiryo UI" pitchFamily="50" charset="-128"/>
              <a:cs typeface="Meiryo UI" pitchFamily="50" charset="-128"/>
            </a:endParaRPr>
          </a:p>
          <a:p>
            <a:pPr>
              <a:lnSpc>
                <a:spcPct val="120000"/>
              </a:lnSpc>
            </a:pPr>
            <a:r>
              <a:rPr lang="ja-JP" altLang="en-US" sz="1050" dirty="0" smtClean="0">
                <a:latin typeface="Meiryo UI" pitchFamily="50" charset="-128"/>
                <a:ea typeface="Meiryo UI" pitchFamily="50" charset="-128"/>
                <a:cs typeface="Meiryo UI" pitchFamily="50" charset="-128"/>
              </a:rPr>
              <a:t>　　法人事業税交付金は、法人市町村民税の一部が交付税原資化（国税化）されるのに伴い、法人事業税（都道府県税）の一部が新たに市町村に交付されるもの</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ext uri="{D42A27DB-BD31-4B8C-83A1-F6EECF244321}">
                <p14:modId xmlns:p14="http://schemas.microsoft.com/office/powerpoint/2010/main" val="3369935096"/>
              </p:ext>
            </p:extLst>
          </p:nvPr>
        </p:nvGraphicFramePr>
        <p:xfrm>
          <a:off x="120776" y="4430241"/>
          <a:ext cx="5181598" cy="1981200"/>
        </p:xfrm>
        <a:graphic>
          <a:graphicData uri="http://schemas.openxmlformats.org/drawingml/2006/table">
            <a:tbl>
              <a:tblPr/>
              <a:tblGrid>
                <a:gridCol w="1084082"/>
                <a:gridCol w="980388"/>
                <a:gridCol w="779282"/>
                <a:gridCol w="779282"/>
                <a:gridCol w="779282"/>
                <a:gridCol w="779282"/>
              </a:tblGrid>
              <a:tr h="390525">
                <a:tc rowSpan="2">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rowSpan="2">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gridSpan="4">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052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a:t>
                      </a:r>
                    </a:p>
                    <a:p>
                      <a:pPr algn="ctr" rtl="0" fontAlgn="ct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４区Ａ案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endParaRPr 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４区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Ｃ</a:t>
                      </a:r>
                      <a:endParaRPr 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６区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Ｃ</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Ｄ</a:t>
                      </a:r>
                      <a:endParaRPr 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p>
                      <a:pPr algn="ctr" rtl="0" fontAlgn="ct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６区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Ｄ</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r" rtl="0"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1,422</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1,319</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８倍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2,708</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551</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r" rtl="0" fontAlgn="ct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268</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r" rtl="0"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312</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bl>
          </a:graphicData>
        </a:graphic>
      </p:graphicFrame>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dirty="0" smtClean="0">
                <a:solidFill>
                  <a:schemeClr val="tx1"/>
                </a:solidFill>
                <a:latin typeface="Meiryo UI" pitchFamily="50" charset="-128"/>
                <a:ea typeface="Meiryo UI" pitchFamily="50" charset="-128"/>
                <a:cs typeface="Meiryo UI" pitchFamily="50" charset="-128"/>
              </a:rPr>
              <a:t>3,779</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dirty="0" smtClean="0">
                <a:solidFill>
                  <a:schemeClr val="tx1"/>
                </a:solidFill>
                <a:latin typeface="Meiryo UI" pitchFamily="50" charset="-128"/>
                <a:ea typeface="Meiryo UI" pitchFamily="50" charset="-128"/>
                <a:cs typeface="Meiryo UI" pitchFamily="50" charset="-128"/>
              </a:rPr>
              <a:t>4,027</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15212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79.2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20.8</a:t>
            </a:r>
            <a:r>
              <a:rPr lang="ja-JP" altLang="en-US" sz="1400" dirty="0" smtClean="0">
                <a:solidFill>
                  <a:schemeClr val="tx1"/>
                </a:solidFill>
                <a:latin typeface="Meiryo UI" pitchFamily="50" charset="-128"/>
                <a:ea typeface="Meiryo UI" pitchFamily="50" charset="-128"/>
                <a:cs typeface="Meiryo UI" pitchFamily="50" charset="-128"/>
              </a:rPr>
              <a:t>％とする</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1844824"/>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132856"/>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1</a:t>
            </a:r>
            <a:r>
              <a:rPr lang="ja-JP" altLang="en-US" sz="1400" b="1" u="sng" dirty="0" smtClean="0">
                <a:solidFill>
                  <a:schemeClr val="tx1"/>
                </a:solidFill>
                <a:latin typeface="Meiryo UI" pitchFamily="50" charset="-128"/>
                <a:ea typeface="Meiryo UI" pitchFamily="50" charset="-128"/>
                <a:cs typeface="Meiryo UI" pitchFamily="50" charset="-128"/>
              </a:rPr>
              <a:t>）歳出側の算定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2</a:t>
            </a:r>
            <a:r>
              <a:rPr lang="ja-JP" altLang="en-US" sz="1400" b="1" u="sng" dirty="0" smtClean="0">
                <a:solidFill>
                  <a:schemeClr val="tx1"/>
                </a:solidFill>
                <a:latin typeface="Meiryo UI" pitchFamily="50" charset="-128"/>
                <a:ea typeface="Meiryo UI" pitchFamily="50" charset="-128"/>
                <a:cs typeface="Meiryo UI" pitchFamily="50" charset="-128"/>
              </a:rPr>
              <a:t>）歳入側の算定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3</a:t>
            </a:r>
            <a:r>
              <a:rPr lang="ja-JP" altLang="en-US" sz="1400" b="1" u="sng"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4</a:t>
            </a:r>
            <a:r>
              <a:rPr lang="ja-JP" altLang="en-US" sz="1400" b="1" u="sng"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u="sng" dirty="0" smtClean="0">
                <a:solidFill>
                  <a:schemeClr val="tx1"/>
                </a:solidFill>
                <a:latin typeface="Meiryo UI" pitchFamily="50" charset="-128"/>
                <a:ea typeface="Meiryo UI" pitchFamily="50" charset="-128"/>
                <a:cs typeface="Meiryo UI" pitchFamily="50" charset="-128"/>
              </a:rPr>
              <a:t>5</a:t>
            </a:r>
            <a:r>
              <a:rPr lang="ja-JP" altLang="en-US" sz="1400" b="1" u="sng"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b="1" u="sng"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gridCol w="1008112"/>
                <a:gridCol w="1008112"/>
              </a:tblGrid>
              <a:tr h="331237">
                <a:tc>
                  <a:txBody>
                    <a:bodyPr/>
                    <a:lstStyle/>
                    <a:p>
                      <a:pPr algn="ctr"/>
                      <a:r>
                        <a:rPr kumimoji="1" lang="ja-JP" altLang="en-US" sz="1400" b="0" dirty="0" smtClean="0">
                          <a:latin typeface="Meiryo UI" pitchFamily="50" charset="-128"/>
                          <a:ea typeface="Meiryo UI" pitchFamily="50" charset="-128"/>
                          <a:cs typeface="Meiryo UI" pitchFamily="50" charset="-128"/>
                        </a:rPr>
                        <a:t>年度</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特別区</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大阪府</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H27</a:t>
                      </a:r>
                      <a:endParaRPr kumimoji="1" lang="ja-JP" altLang="en-US" sz="1400"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78.4%</a:t>
                      </a:r>
                      <a:endParaRPr kumimoji="1" lang="ja-JP" altLang="en-US" sz="14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21.6%</a:t>
                      </a:r>
                      <a:endParaRPr kumimoji="1" lang="ja-JP" altLang="en-US" sz="1400"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H26</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79.5%</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20.5%</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en-US" altLang="ja-JP" sz="1400" dirty="0" smtClean="0">
                          <a:latin typeface="Meiryo UI" pitchFamily="50" charset="-128"/>
                          <a:ea typeface="Meiryo UI" pitchFamily="50" charset="-128"/>
                          <a:cs typeface="Meiryo UI" pitchFamily="50" charset="-128"/>
                        </a:rPr>
                        <a:t>H25</a:t>
                      </a:r>
                      <a:endParaRPr kumimoji="1" lang="ja-JP" altLang="en-US" sz="1400" dirty="0">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79.8%</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20.2%</a:t>
                      </a:r>
                      <a:endParaRPr kumimoji="1" lang="ja-JP" altLang="en-US" sz="1400"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ja-JP" altLang="en-US" sz="1400" b="1" dirty="0" smtClean="0">
                          <a:latin typeface="Meiryo UI" pitchFamily="50" charset="-128"/>
                          <a:ea typeface="Meiryo UI" pitchFamily="50" charset="-128"/>
                          <a:cs typeface="Meiryo UI" pitchFamily="50" charset="-128"/>
                        </a:rPr>
                        <a:t>３年平均</a:t>
                      </a:r>
                      <a:endParaRPr kumimoji="1" lang="ja-JP" altLang="en-US" sz="1400" b="1"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dirty="0" smtClean="0">
                          <a:solidFill>
                            <a:schemeClr val="tx1"/>
                          </a:solidFill>
                          <a:latin typeface="Meiryo UI" pitchFamily="50" charset="-128"/>
                          <a:ea typeface="Meiryo UI" pitchFamily="50" charset="-128"/>
                          <a:cs typeface="Meiryo UI" pitchFamily="50" charset="-128"/>
                        </a:rPr>
                        <a:t>79.2%</a:t>
                      </a:r>
                      <a:endParaRPr kumimoji="1" lang="ja-JP" altLang="en-US" sz="14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dirty="0" smtClean="0">
                          <a:solidFill>
                            <a:schemeClr val="tx1"/>
                          </a:solidFill>
                          <a:latin typeface="Meiryo UI" pitchFamily="50" charset="-128"/>
                          <a:ea typeface="Meiryo UI" pitchFamily="50" charset="-128"/>
                          <a:cs typeface="Meiryo UI" pitchFamily="50" charset="-128"/>
                        </a:rPr>
                        <a:t>20.8%</a:t>
                      </a:r>
                      <a:endParaRPr kumimoji="1" lang="ja-JP" altLang="en-US" sz="1400" b="1"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1" name="正方形/長方形 10"/>
          <p:cNvSpPr/>
          <p:nvPr/>
        </p:nvSpPr>
        <p:spPr>
          <a:xfrm>
            <a:off x="6321152" y="5229200"/>
            <a:ext cx="3240360" cy="648072"/>
          </a:xfrm>
          <a:prstGeom prst="rect">
            <a:avLst/>
          </a:prstGeom>
          <a:no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88900" indent="-88900"/>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H26</a:t>
            </a:r>
            <a:r>
              <a:rPr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25</a:t>
            </a:r>
            <a:r>
              <a:rPr lang="ja-JP" altLang="en-US" sz="1050" dirty="0" smtClean="0">
                <a:solidFill>
                  <a:schemeClr val="tx1"/>
                </a:solidFill>
                <a:latin typeface="Meiryo UI" pitchFamily="50" charset="-128"/>
                <a:ea typeface="Meiryo UI" pitchFamily="50" charset="-128"/>
                <a:cs typeface="Meiryo UI" pitchFamily="50" charset="-128"/>
              </a:rPr>
              <a:t>年度の配分割合については、大阪府の事務となるもののうち、一定規模以上の事務</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総事業費</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億円超</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を把握して試算</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386189" y="2657103"/>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dirty="0" smtClean="0">
                <a:latin typeface="Meiryo UI" pitchFamily="50" charset="-128"/>
                <a:ea typeface="Meiryo UI" pitchFamily="50" charset="-128"/>
                <a:cs typeface="Meiryo UI" pitchFamily="50" charset="-128"/>
              </a:rPr>
              <a:t>27</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76536" y="5373216"/>
            <a:ext cx="2880320" cy="100811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dirty="0" smtClean="0">
                <a:solidFill>
                  <a:schemeClr val="tx1"/>
                </a:solidFill>
                <a:latin typeface="Meiryo UI" pitchFamily="50" charset="-128"/>
                <a:ea typeface="Meiryo UI" pitchFamily="50" charset="-128"/>
                <a:cs typeface="Meiryo UI" pitchFamily="50" charset="-128"/>
              </a:rPr>
              <a:t>1,373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681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8" y="4725144"/>
            <a:ext cx="1180131"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410</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2,054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dirty="0" smtClean="0">
                <a:solidFill>
                  <a:schemeClr val="tx1"/>
                </a:solidFill>
                <a:latin typeface="Meiryo UI" pitchFamily="50" charset="-128"/>
                <a:ea typeface="Meiryo UI" pitchFamily="50" charset="-128"/>
                <a:cs typeface="Meiryo UI" pitchFamily="50" charset="-128"/>
              </a:rPr>
              <a:t>1,422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dirty="0" smtClean="0">
                <a:solidFill>
                  <a:schemeClr val="tx1"/>
                </a:solidFill>
                <a:latin typeface="Meiryo UI" pitchFamily="50" charset="-128"/>
                <a:ea typeface="Meiryo UI" pitchFamily="50" charset="-128"/>
                <a:cs typeface="Meiryo UI" pitchFamily="50" charset="-128"/>
              </a:rPr>
              <a:t>663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en-US" altLang="ja-JP" sz="1100" dirty="0" smtClean="0">
                <a:solidFill>
                  <a:schemeClr val="tx1"/>
                </a:solidFill>
                <a:latin typeface="Meiryo UI" pitchFamily="50" charset="-128"/>
                <a:ea typeface="Meiryo UI" pitchFamily="50" charset="-128"/>
                <a:cs typeface="Meiryo UI" pitchFamily="50" charset="-128"/>
              </a:rPr>
              <a:t>312</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1"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3,004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dirty="0" smtClean="0">
                <a:solidFill>
                  <a:schemeClr val="tx1"/>
                </a:solidFill>
                <a:latin typeface="Meiryo UI" pitchFamily="50" charset="-128"/>
                <a:ea typeface="Meiryo UI" pitchFamily="50" charset="-128"/>
                <a:cs typeface="Meiryo UI" pitchFamily="50" charset="-128"/>
              </a:rPr>
              <a:t>9</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dirty="0" smtClean="0">
                <a:solidFill>
                  <a:schemeClr val="tx1"/>
                </a:solidFill>
                <a:latin typeface="Meiryo UI" pitchFamily="50" charset="-128"/>
                <a:ea typeface="Meiryo UI" pitchFamily="50" charset="-128"/>
                <a:cs typeface="Meiryo UI" pitchFamily="50" charset="-128"/>
              </a:rPr>
              <a:t>353</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dirty="0" smtClean="0">
                <a:solidFill>
                  <a:schemeClr val="tx1"/>
                </a:solidFill>
                <a:latin typeface="Meiryo UI" pitchFamily="50" charset="-128"/>
                <a:ea typeface="Meiryo UI" pitchFamily="50" charset="-128"/>
                <a:cs typeface="Meiryo UI" pitchFamily="50" charset="-128"/>
              </a:rPr>
              <a:t>275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2"/>
            <a:ext cx="144016" cy="10306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432048"/>
            <a:chOff x="848544" y="1124744"/>
            <a:chExt cx="2446138" cy="432048"/>
          </a:xfrm>
        </p:grpSpPr>
        <p:sp>
          <p:nvSpPr>
            <p:cNvPr id="68" name="AutoShape 6"/>
            <p:cNvSpPr>
              <a:spLocks noChangeArrowheads="1"/>
            </p:cNvSpPr>
            <p:nvPr/>
          </p:nvSpPr>
          <p:spPr bwMode="auto">
            <a:xfrm>
              <a:off x="1122085" y="1209109"/>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2" y="3573016"/>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3,779</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042135"/>
            <a:ext cx="144016" cy="68301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70380" y="4167392"/>
            <a:ext cx="2419290" cy="434182"/>
            <a:chOff x="813607" y="1036111"/>
            <a:chExt cx="2419290" cy="434182"/>
          </a:xfrm>
        </p:grpSpPr>
        <p:sp>
          <p:nvSpPr>
            <p:cNvPr id="97" name="AutoShape 6"/>
            <p:cNvSpPr>
              <a:spLocks noChangeArrowheads="1"/>
            </p:cNvSpPr>
            <p:nvPr/>
          </p:nvSpPr>
          <p:spPr bwMode="auto">
            <a:xfrm>
              <a:off x="1060300" y="1036111"/>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813607" y="103824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02175"/>
            <a:ext cx="1180131"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1,040</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2,517</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dirty="0" smtClean="0">
                  <a:solidFill>
                    <a:schemeClr val="bg1"/>
                  </a:solidFill>
                  <a:latin typeface="Meiryo UI" pitchFamily="50" charset="-128"/>
                  <a:ea typeface="Meiryo UI" pitchFamily="50" charset="-128"/>
                  <a:cs typeface="Meiryo UI" pitchFamily="50" charset="-128"/>
                </a:rPr>
                <a:t>6,783</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dirty="0" smtClean="0">
                  <a:solidFill>
                    <a:schemeClr val="tx1"/>
                  </a:solidFill>
                  <a:latin typeface="Meiryo UI" pitchFamily="50" charset="-128"/>
                  <a:ea typeface="Meiryo UI" pitchFamily="50" charset="-128"/>
                  <a:cs typeface="Meiryo UI" pitchFamily="50" charset="-128"/>
                </a:rPr>
                <a:t>4,958</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dirty="0" smtClean="0">
                  <a:solidFill>
                    <a:schemeClr val="tx1"/>
                  </a:solidFill>
                  <a:latin typeface="Meiryo UI" pitchFamily="50" charset="-128"/>
                  <a:ea typeface="Meiryo UI" pitchFamily="50" charset="-128"/>
                  <a:cs typeface="Meiryo UI" pitchFamily="50" charset="-128"/>
                </a:rPr>
                <a:t>1,825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1" cy="338554"/>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1,014</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3" y="3450486"/>
            <a:ext cx="1385316" cy="338554"/>
          </a:xfrm>
          <a:prstGeom prst="rect">
            <a:avLst/>
          </a:prstGeom>
          <a:noFill/>
        </p:spPr>
        <p:txBody>
          <a:bodyPr wrap="none" rtlCol="0">
            <a:spAutoFit/>
          </a:bodyPr>
          <a:lstStyle/>
          <a:p>
            <a:pPr algn="ctr">
              <a:defRPr/>
            </a:pPr>
            <a:r>
              <a:rPr lang="en-US" altLang="ja-JP" sz="1600" dirty="0" smtClean="0">
                <a:latin typeface="Meiryo UI" pitchFamily="50" charset="-128"/>
                <a:ea typeface="Meiryo UI" pitchFamily="50" charset="-128"/>
                <a:cs typeface="Meiryo UI" pitchFamily="50" charset="-128"/>
              </a:rPr>
              <a:t>4,819</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dirty="0" smtClean="0">
                <a:solidFill>
                  <a:schemeClr val="tx1"/>
                </a:solidFill>
                <a:latin typeface="Meiryo UI" pitchFamily="50" charset="-128"/>
                <a:ea typeface="Meiryo UI" pitchFamily="50" charset="-128"/>
                <a:cs typeface="Meiryo UI" pitchFamily="50" charset="-128"/>
              </a:rPr>
              <a:t>4,776</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6056" y="1698782"/>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78.4%</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6055" y="1641628"/>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303107"/>
            </a:xfrm>
            <a:prstGeom prst="rect">
              <a:avLst/>
            </a:prstGeom>
            <a:noFill/>
            <a:ln w="25400">
              <a:solidFill>
                <a:schemeClr val="accent1">
                  <a:shade val="95000"/>
                  <a:satMod val="105000"/>
                </a:schemeClr>
              </a:solidFill>
            </a:ln>
          </p:spPr>
          <p:txBody>
            <a:bodyPr wrap="square">
              <a:spAutoFit/>
            </a:bodyPr>
            <a:lstStyle/>
            <a:p>
              <a:pPr>
                <a:defRPr/>
              </a:pPr>
              <a:r>
                <a:rPr lang="en-US" altLang="ja-JP" b="1" dirty="0" smtClean="0"/>
                <a:t>21.6%</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dirty="0" smtClean="0">
                <a:solidFill>
                  <a:schemeClr val="tx1"/>
                </a:solidFill>
                <a:latin typeface="Meiryo UI" pitchFamily="50" charset="-128"/>
                <a:ea typeface="Meiryo UI" pitchFamily="50" charset="-128"/>
                <a:cs typeface="Meiryo UI" pitchFamily="50" charset="-128"/>
              </a:rPr>
              <a:t>442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dirty="0" smtClean="0">
                <a:solidFill>
                  <a:schemeClr val="tx1"/>
                </a:solidFill>
                <a:latin typeface="Meiryo UI" pitchFamily="50" charset="-128"/>
                <a:ea typeface="Meiryo UI" pitchFamily="50" charset="-128"/>
                <a:cs typeface="Meiryo UI" pitchFamily="50" charset="-128"/>
              </a:rPr>
              <a:t>377</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79.2</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H25</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59495"/>
          </a:xfrm>
          <a:prstGeom prst="rect">
            <a:avLst/>
          </a:prstGeom>
          <a:noFill/>
          <a:ln w="9525">
            <a:noFill/>
            <a:miter lim="800000"/>
            <a:headEnd/>
            <a:tailEnd/>
          </a:ln>
        </p:spPr>
        <p:txBody>
          <a:bodyPr wrap="none">
            <a:spAutoFit/>
          </a:bodyPr>
          <a:lstStyle/>
          <a:p>
            <a:pPr>
              <a:lnSpc>
                <a:spcPts val="1500"/>
              </a:lnSpc>
            </a:pPr>
            <a:r>
              <a:rPr lang="en-US" altLang="ja-JP" sz="900" dirty="0" smtClean="0">
                <a:latin typeface="Meiryo UI" pitchFamily="50" charset="-128"/>
                <a:ea typeface="Meiryo UI" pitchFamily="50" charset="-128"/>
                <a:cs typeface="Meiryo UI" pitchFamily="50" charset="-128"/>
              </a:rPr>
              <a:t>20.8</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u="sng"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u="sng"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a:t>
            </a:r>
            <a:r>
              <a:rPr lang="ja-JP" altLang="en-US" sz="1000" smtClean="0">
                <a:latin typeface="Meiryo UI" pitchFamily="50" charset="-128"/>
                <a:ea typeface="Meiryo UI" pitchFamily="50" charset="-128"/>
                <a:cs typeface="Meiryo UI" pitchFamily="50" charset="-128"/>
              </a:rPr>
              <a:t>額がある</a:t>
            </a:r>
            <a:r>
              <a:rPr lang="ja-JP" altLang="en-US" sz="1000" dirty="0" smtClean="0">
                <a:latin typeface="Meiryo UI" pitchFamily="50" charset="-128"/>
                <a:ea typeface="Meiryo UI" pitchFamily="50" charset="-128"/>
                <a:cs typeface="Meiryo UI" pitchFamily="50" charset="-128"/>
              </a:rPr>
              <a:t>場合は、財源として活用が可能（</a:t>
            </a:r>
            <a:r>
              <a:rPr lang="en-US" altLang="ja-JP" sz="1000" dirty="0" smtClean="0">
                <a:latin typeface="Meiryo UI" pitchFamily="50" charset="-128"/>
                <a:ea typeface="Meiryo UI" pitchFamily="50" charset="-128"/>
                <a:cs typeface="Meiryo UI" pitchFamily="50" charset="-128"/>
              </a:rPr>
              <a:t>H27</a:t>
            </a:r>
            <a:r>
              <a:rPr lang="ja-JP" altLang="en-US" sz="1000" dirty="0" smtClean="0">
                <a:latin typeface="Meiryo UI" pitchFamily="50" charset="-128"/>
                <a:ea typeface="Meiryo UI" pitchFamily="50" charset="-128"/>
                <a:cs typeface="Meiryo UI" pitchFamily="50" charset="-128"/>
              </a:rPr>
              <a:t>決算では不足額</a:t>
            </a:r>
            <a:r>
              <a:rPr lang="en-US" altLang="ja-JP" sz="1000" dirty="0" smtClean="0">
                <a:latin typeface="Meiryo UI" pitchFamily="50" charset="-128"/>
                <a:ea typeface="Meiryo UI" pitchFamily="50" charset="-128"/>
                <a:cs typeface="Meiryo UI" pitchFamily="50" charset="-128"/>
              </a:rPr>
              <a:t>43</a:t>
            </a:r>
            <a:r>
              <a:rPr lang="ja-JP" altLang="en-US" sz="1000" dirty="0" smtClean="0">
                <a:latin typeface="Meiryo UI" pitchFamily="50" charset="-128"/>
                <a:ea typeface="Meiryo UI" pitchFamily="50" charset="-128"/>
                <a:cs typeface="Meiryo UI" pitchFamily="50" charset="-128"/>
              </a:rPr>
              <a:t>億円：うち特別区分</a:t>
            </a:r>
            <a:r>
              <a:rPr lang="en-US" altLang="ja-JP" sz="1000" dirty="0" smtClean="0">
                <a:latin typeface="Meiryo UI" pitchFamily="50" charset="-128"/>
                <a:ea typeface="Meiryo UI" pitchFamily="50" charset="-128"/>
                <a:cs typeface="Meiryo UI" pitchFamily="50" charset="-128"/>
              </a:rPr>
              <a:t>35</a:t>
            </a:r>
            <a:r>
              <a:rPr lang="ja-JP" altLang="en-US" sz="1000" dirty="0" smtClean="0">
                <a:latin typeface="Meiryo UI" pitchFamily="50" charset="-128"/>
                <a:ea typeface="Meiryo UI" pitchFamily="50" charset="-128"/>
                <a:cs typeface="Meiryo UI" pitchFamily="50" charset="-128"/>
              </a:rPr>
              <a:t>億円、大阪府分</a:t>
            </a:r>
            <a:r>
              <a:rPr lang="en-US" altLang="ja-JP" sz="1000" dirty="0" smtClean="0">
                <a:latin typeface="Meiryo UI" pitchFamily="50" charset="-128"/>
                <a:ea typeface="Meiryo UI" pitchFamily="50" charset="-128"/>
                <a:cs typeface="Meiryo UI" pitchFamily="50" charset="-128"/>
              </a:rPr>
              <a:t>8</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smtClean="0">
                <a:latin typeface="Meiryo UI" pitchFamily="50" charset="-128"/>
                <a:ea typeface="Meiryo UI" pitchFamily="50" charset="-128"/>
                <a:cs typeface="Meiryo UI" pitchFamily="50" charset="-128"/>
              </a:rPr>
              <a:t>1,032</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smtClean="0">
                <a:latin typeface="Meiryo UI" pitchFamily="50" charset="-128"/>
                <a:ea typeface="Meiryo UI" pitchFamily="50" charset="-128"/>
                <a:cs typeface="Meiryo UI" pitchFamily="50" charset="-128"/>
              </a:rPr>
              <a:t>3,744</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055097" cy="254429"/>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dirty="0" smtClean="0">
                <a:latin typeface="Meiryo UI" pitchFamily="50" charset="-128"/>
                <a:ea typeface="Meiryo UI" pitchFamily="50" charset="-128"/>
                <a:cs typeface="Meiryo UI" pitchFamily="50" charset="-128"/>
              </a:rPr>
              <a:t>35</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998991"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dirty="0" smtClean="0">
                <a:latin typeface="Meiryo UI" pitchFamily="50" charset="-128"/>
                <a:ea typeface="Meiryo UI" pitchFamily="50" charset="-128"/>
                <a:cs typeface="Meiryo UI" pitchFamily="50" charset="-128"/>
              </a:rPr>
              <a:t>8</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080745" cy="254429"/>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dirty="0" smtClean="0">
                <a:latin typeface="Meiryo UI" pitchFamily="50" charset="-128"/>
                <a:ea typeface="Meiryo UI" pitchFamily="50" charset="-128"/>
                <a:cs typeface="Meiryo UI" pitchFamily="50" charset="-128"/>
              </a:rPr>
              <a:t>43</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2060848"/>
            <a:ext cx="9289032" cy="1656184"/>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2060848"/>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68" name="テキスト ボックス 20"/>
          <p:cNvSpPr txBox="1">
            <a:spLocks noChangeArrowheads="1"/>
          </p:cNvSpPr>
          <p:nvPr/>
        </p:nvSpPr>
        <p:spPr bwMode="auto">
          <a:xfrm>
            <a:off x="3872880" y="6453336"/>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57" name="角丸四角形 56"/>
          <p:cNvSpPr/>
          <p:nvPr/>
        </p:nvSpPr>
        <p:spPr>
          <a:xfrm>
            <a:off x="560512" y="2564904"/>
            <a:ext cx="8928992" cy="864096"/>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520952" y="2697961"/>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169024" y="2685336"/>
            <a:ext cx="1512168"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836712"/>
            <a:ext cx="9361040" cy="100811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○普通税三税だけでは、財政調整交付金の総額を安定的にカバーできないことから、地方交付税相当額に特別区への配分割合を乗じた額を大阪府条例で加算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4077072"/>
            <a:ext cx="8856984" cy="2304256"/>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5271212"/>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4546296"/>
            <a:ext cx="2495927"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520952" y="4548037"/>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456494" y="4546296"/>
            <a:ext cx="2016786"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5065431"/>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1021364" y="2665942"/>
            <a:ext cx="3643604"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普通税三税</a:t>
            </a:r>
            <a:endParaRPr lang="en-US" altLang="ja-JP" sz="16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100" dirty="0" smtClean="0">
                <a:latin typeface="Meiryo UI" pitchFamily="50" charset="-128"/>
                <a:ea typeface="Meiryo UI" pitchFamily="50" charset="-128"/>
                <a:cs typeface="Meiryo UI" pitchFamily="50" charset="-128"/>
              </a:rPr>
              <a:t>（法人市町村民税・固定資産税・特別土地保有税）</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704528" y="6453336"/>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１Ｈ</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a:t>
            </a:r>
            <a:r>
              <a:rPr lang="en-US" altLang="ja-JP" sz="900" dirty="0" smtClean="0">
                <a:latin typeface="Meiryo UI" pitchFamily="50" charset="-128"/>
                <a:ea typeface="Meiryo UI" pitchFamily="50" charset="-128"/>
                <a:cs typeface="Meiryo UI" pitchFamily="50" charset="-128"/>
              </a:rPr>
              <a:t>10</a:t>
            </a:r>
            <a:r>
              <a:rPr lang="ja-JP" altLang="en-US" sz="900" dirty="0" smtClean="0">
                <a:latin typeface="Meiryo UI" pitchFamily="50" charset="-128"/>
                <a:ea typeface="Meiryo UI" pitchFamily="50" charset="-128"/>
                <a:cs typeface="Meiryo UI" pitchFamily="50" charset="-128"/>
              </a:rPr>
              <a:t>月以降、法人事業税交付金が加わる予定</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404664"/>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6602596" y="2636912"/>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329264" y="2708920"/>
            <a:ext cx="2016224" cy="576064"/>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933056"/>
            <a:ext cx="2592288" cy="36004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4293097"/>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4337808"/>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332656"/>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ext uri="{D42A27DB-BD31-4B8C-83A1-F6EECF244321}">
                <p14:modId xmlns:p14="http://schemas.microsoft.com/office/powerpoint/2010/main" val="1176574623"/>
              </p:ext>
            </p:extLst>
          </p:nvPr>
        </p:nvGraphicFramePr>
        <p:xfrm>
          <a:off x="560513" y="1556792"/>
          <a:ext cx="8928991" cy="5074920"/>
        </p:xfrm>
        <a:graphic>
          <a:graphicData uri="http://schemas.openxmlformats.org/drawingml/2006/table">
            <a:tbl>
              <a:tblPr firstRow="1" bandRow="1">
                <a:tableStyleId>{93296810-A885-4BE3-A3E7-6D5BEEA58F35}</a:tableStyleId>
              </a:tblPr>
              <a:tblGrid>
                <a:gridCol w="375556"/>
                <a:gridCol w="375556"/>
                <a:gridCol w="782011"/>
                <a:gridCol w="375556"/>
                <a:gridCol w="676002"/>
                <a:gridCol w="6344310"/>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79.2</a:t>
                      </a:r>
                    </a:p>
                    <a:p>
                      <a:pPr algn="ctr"/>
                      <a:r>
                        <a:rPr kumimoji="1" lang="en-US" altLang="ja-JP" sz="1400" b="0" dirty="0" smtClean="0">
                          <a:solidFill>
                            <a:schemeClr val="tx1"/>
                          </a:solidFill>
                          <a:latin typeface="Meiryo UI" pitchFamily="50" charset="-128"/>
                          <a:ea typeface="Meiryo UI" pitchFamily="50" charset="-128"/>
                          <a:cs typeface="Meiryo UI" pitchFamily="50" charset="-128"/>
                        </a:rPr>
                        <a:t>%</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・各特別区の特別な需要等に応じて配分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dirty="0" smtClean="0">
                          <a:solidFill>
                            <a:schemeClr val="tx1"/>
                          </a:solidFill>
                          <a:latin typeface="Meiryo UI" pitchFamily="50" charset="-128"/>
                          <a:ea typeface="Meiryo UI" pitchFamily="50" charset="-128"/>
                          <a:cs typeface="Meiryo UI" pitchFamily="50" charset="-128"/>
                        </a:rPr>
                        <a:t>20.8</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2" name="表 31"/>
          <p:cNvGraphicFramePr>
            <a:graphicFrameLocks noGrp="1"/>
          </p:cNvGraphicFramePr>
          <p:nvPr/>
        </p:nvGraphicFramePr>
        <p:xfrm>
          <a:off x="3301744" y="2332730"/>
          <a:ext cx="5971736" cy="2042160"/>
        </p:xfrm>
        <a:graphic>
          <a:graphicData uri="http://schemas.openxmlformats.org/drawingml/2006/table">
            <a:tbl>
              <a:tblPr firstRow="1" bandRow="1">
                <a:tableStyleId>{22838BEF-8BB2-4498-84A7-C5851F593DF1}</a:tableStyleId>
              </a:tblPr>
              <a:tblGrid>
                <a:gridCol w="1233956"/>
                <a:gridCol w="4737780"/>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tr>
            </a:tbl>
          </a:graphicData>
        </a:graphic>
      </p:graphicFrame>
      <p:sp>
        <p:nvSpPr>
          <p:cNvPr id="8" name="テキスト ボックス 7"/>
          <p:cNvSpPr txBox="1"/>
          <p:nvPr/>
        </p:nvSpPr>
        <p:spPr>
          <a:xfrm>
            <a:off x="272480" y="260648"/>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692696"/>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gridCol w="5472608"/>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sng"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sng"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gridCol w="5400600"/>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gridCol w="5400600"/>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gridCol w="5400600"/>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gridCol w="5832647"/>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自動車取得税交付金</a:t>
                      </a:r>
                      <a:r>
                        <a:rPr kumimoji="1" lang="ja-JP" altLang="en-US" sz="1400" baseline="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gridCol w="5832647"/>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a:t>
            </a:r>
            <a:r>
              <a:rPr lang="en-US" altLang="ja-JP" sz="900" dirty="0" smtClean="0">
                <a:latin typeface="Meiryo UI" pitchFamily="50" charset="-128"/>
                <a:ea typeface="Meiryo UI" pitchFamily="50" charset="-128"/>
                <a:cs typeface="Meiryo UI" pitchFamily="50" charset="-128"/>
              </a:rPr>
              <a:t>H31</a:t>
            </a:r>
            <a:r>
              <a:rPr lang="ja-JP" altLang="en-US" sz="900" dirty="0" smtClean="0">
                <a:latin typeface="Meiryo UI" pitchFamily="50" charset="-128"/>
                <a:ea typeface="Meiryo UI" pitchFamily="50" charset="-128"/>
                <a:cs typeface="Meiryo UI" pitchFamily="50" charset="-128"/>
              </a:rPr>
              <a:t>年度に自動車取得税交付金が廃止され、自動車税環境性能割交付金が創設される予定</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dirty="0" smtClean="0">
                <a:solidFill>
                  <a:schemeClr val="tx1"/>
                </a:solidFill>
                <a:latin typeface="Meiryo UI" pitchFamily="50" charset="-128"/>
                <a:ea typeface="Meiryo UI" pitchFamily="50" charset="-128"/>
                <a:cs typeface="Meiryo UI" pitchFamily="50" charset="-128"/>
              </a:rPr>
              <a:t>54</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46</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618483990"/>
              </p:ext>
            </p:extLst>
          </p:nvPr>
        </p:nvGraphicFramePr>
        <p:xfrm>
          <a:off x="216024" y="2263155"/>
          <a:ext cx="6120680" cy="2011680"/>
        </p:xfrm>
        <a:graphic>
          <a:graphicData uri="http://schemas.openxmlformats.org/drawingml/2006/table">
            <a:tbl>
              <a:tblPr bandRow="1">
                <a:tableStyleId>{93296810-A885-4BE3-A3E7-6D5BEEA58F35}</a:tableStyleId>
              </a:tblPr>
              <a:tblGrid>
                <a:gridCol w="1368152"/>
                <a:gridCol w="4752528"/>
              </a:tblGrid>
              <a:tr h="216023">
                <a:tc>
                  <a:txBody>
                    <a:bodyPr/>
                    <a:lstStyle/>
                    <a:p>
                      <a:r>
                        <a:rPr kumimoji="1" lang="ja-JP" altLang="en-US" sz="1200" dirty="0" smtClean="0">
                          <a:latin typeface="Meiryo UI" pitchFamily="50" charset="-128"/>
                          <a:ea typeface="Meiryo UI" pitchFamily="50" charset="-128"/>
                          <a:cs typeface="Meiryo UI" pitchFamily="50" charset="-128"/>
                        </a:rPr>
                        <a:t>交付金の財源</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都市計画税　</a:t>
                      </a:r>
                      <a:r>
                        <a:rPr kumimoji="1" lang="en-US" altLang="ja-JP" sz="1200" dirty="0" smtClean="0">
                          <a:latin typeface="Meiryo UI" pitchFamily="50" charset="-128"/>
                          <a:ea typeface="Meiryo UI" pitchFamily="50" charset="-128"/>
                          <a:cs typeface="Meiryo UI" pitchFamily="50" charset="-128"/>
                        </a:rPr>
                        <a:t>551</a:t>
                      </a:r>
                      <a:r>
                        <a:rPr kumimoji="1" lang="ja-JP" altLang="en-US" sz="1200" dirty="0" smtClean="0">
                          <a:latin typeface="Meiryo UI" pitchFamily="50" charset="-128"/>
                          <a:ea typeface="Meiryo UI" pitchFamily="50" charset="-128"/>
                          <a:cs typeface="Meiryo UI" pitchFamily="50" charset="-128"/>
                        </a:rPr>
                        <a:t>億円、事業所税</a:t>
                      </a:r>
                      <a:r>
                        <a:rPr kumimoji="1" lang="en-US" altLang="ja-JP" sz="1200" dirty="0" smtClean="0">
                          <a:latin typeface="Meiryo UI" pitchFamily="50" charset="-128"/>
                          <a:ea typeface="Meiryo UI" pitchFamily="50" charset="-128"/>
                          <a:cs typeface="Meiryo UI" pitchFamily="50" charset="-128"/>
                        </a:rPr>
                        <a:t>268</a:t>
                      </a:r>
                      <a:r>
                        <a:rPr kumimoji="1" lang="ja-JP" altLang="en-US" sz="1200" dirty="0" smtClean="0">
                          <a:latin typeface="Meiryo UI" pitchFamily="50" charset="-128"/>
                          <a:ea typeface="Meiryo UI" pitchFamily="50" charset="-128"/>
                          <a:cs typeface="Meiryo UI" pitchFamily="50" charset="-128"/>
                        </a:rPr>
                        <a:t>億円　（</a:t>
                      </a:r>
                      <a:r>
                        <a:rPr kumimoji="1" lang="en-US" altLang="ja-JP" sz="1200" dirty="0" smtClean="0">
                          <a:latin typeface="Meiryo UI" pitchFamily="50" charset="-128"/>
                          <a:ea typeface="Meiryo UI" pitchFamily="50" charset="-128"/>
                          <a:cs typeface="Meiryo UI" pitchFamily="50" charset="-128"/>
                        </a:rPr>
                        <a:t>H27</a:t>
                      </a:r>
                      <a:r>
                        <a:rPr kumimoji="1" lang="ja-JP" altLang="en-US" sz="1200" dirty="0" smtClean="0">
                          <a:latin typeface="Meiryo UI" pitchFamily="50" charset="-128"/>
                          <a:ea typeface="Meiryo UI" pitchFamily="50" charset="-128"/>
                          <a:cs typeface="Meiryo UI" pitchFamily="50" charset="-128"/>
                        </a:rPr>
                        <a:t>年度決算）</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648072">
                <a:tc>
                  <a:txBody>
                    <a:bodyPr/>
                    <a:lstStyle/>
                    <a:p>
                      <a:r>
                        <a:rPr kumimoji="1" lang="ja-JP" altLang="en-US" sz="1200" b="0" dirty="0" smtClean="0">
                          <a:latin typeface="Meiryo UI" pitchFamily="50" charset="-128"/>
                          <a:ea typeface="Meiryo UI" pitchFamily="50" charset="-128"/>
                          <a:cs typeface="Meiryo UI" pitchFamily="50" charset="-128"/>
                        </a:rPr>
                        <a:t>特別区と大阪府の配分算定方法</a:t>
                      </a:r>
                      <a:endParaRPr kumimoji="1" lang="en-US" altLang="ja-JP" sz="1200" b="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大阪市</a:t>
                      </a:r>
                      <a:r>
                        <a:rPr lang="ja-JP" altLang="en-US" sz="12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none" dirty="0" smtClean="0">
                          <a:solidFill>
                            <a:schemeClr val="tx1"/>
                          </a:solidFill>
                          <a:latin typeface="Meiryo UI" pitchFamily="50" charset="-128"/>
                          <a:ea typeface="Meiryo UI" pitchFamily="50" charset="-128"/>
                          <a:cs typeface="Meiryo UI" pitchFamily="50" charset="-128"/>
                        </a:rPr>
                        <a:t>54</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none" dirty="0" smtClean="0">
                          <a:solidFill>
                            <a:schemeClr val="tx1"/>
                          </a:solidFill>
                          <a:latin typeface="Meiryo UI" pitchFamily="50" charset="-128"/>
                          <a:ea typeface="Meiryo UI" pitchFamily="50" charset="-128"/>
                          <a:cs typeface="Meiryo UI" pitchFamily="50" charset="-128"/>
                        </a:rPr>
                        <a:t>46</a:t>
                      </a:r>
                      <a:r>
                        <a:rPr lang="ja-JP" altLang="en-US" sz="1200" u="none" dirty="0" smtClean="0">
                          <a:solidFill>
                            <a:schemeClr val="tx1"/>
                          </a:solidFill>
                          <a:latin typeface="Meiryo UI" pitchFamily="50" charset="-128"/>
                          <a:ea typeface="Meiryo UI" pitchFamily="50" charset="-128"/>
                          <a:cs typeface="Meiryo UI" pitchFamily="50" charset="-128"/>
                        </a:rPr>
                        <a:t>％とする</a:t>
                      </a:r>
                      <a:r>
                        <a:rPr lang="ja-JP" altLang="en-US" sz="1200" dirty="0" smtClean="0">
                          <a:solidFill>
                            <a:schemeClr val="tx1"/>
                          </a:solidFill>
                          <a:latin typeface="Meiryo UI" pitchFamily="50" charset="-128"/>
                          <a:ea typeface="Meiryo UI" pitchFamily="50" charset="-128"/>
                          <a:cs typeface="Meiryo UI" pitchFamily="50" charset="-128"/>
                        </a:rPr>
                        <a:t>（過去</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年間の平均値）</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dirty="0" smtClean="0">
                        <a:solidFill>
                          <a:prstClr val="black"/>
                        </a:solidFill>
                        <a:latin typeface="Meiryo UI" pitchFamily="50" charset="-128"/>
                        <a:ea typeface="Meiryo UI" pitchFamily="50" charset="-128"/>
                        <a:cs typeface="Meiryo UI" pitchFamily="50" charset="-128"/>
                      </a:endParaRPr>
                    </a:p>
                    <a:p>
                      <a:r>
                        <a:rPr lang="ja-JP" altLang="en-US" sz="1200" b="0" dirty="0" smtClean="0">
                          <a:solidFill>
                            <a:prstClr val="black"/>
                          </a:solidFill>
                          <a:latin typeface="Meiryo UI" pitchFamily="50" charset="-128"/>
                          <a:ea typeface="Meiryo UI" pitchFamily="50" charset="-128"/>
                          <a:cs typeface="Meiryo UI" pitchFamily="50" charset="-128"/>
                        </a:rPr>
                        <a:t>　</a:t>
                      </a:r>
                      <a:r>
                        <a:rPr lang="ja-JP" altLang="en-US" sz="1200" b="0" baseline="0" dirty="0" smtClean="0">
                          <a:solidFill>
                            <a:prstClr val="black"/>
                          </a:solidFill>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29735">
                <a:tc>
                  <a:txBody>
                    <a:bodyPr/>
                    <a:lstStyle/>
                    <a:p>
                      <a:r>
                        <a:rPr kumimoji="1" lang="ja-JP" altLang="en-US" sz="1200" dirty="0" smtClean="0">
                          <a:latin typeface="Meiryo UI" pitchFamily="50" charset="-128"/>
                          <a:ea typeface="Meiryo UI" pitchFamily="50" charset="-128"/>
                          <a:cs typeface="Meiryo UI" pitchFamily="50" charset="-128"/>
                        </a:rPr>
                        <a:t>各特別区への配分</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a:t>
                      </a:r>
                      <a:r>
                        <a:rPr kumimoji="1" lang="ja-JP" altLang="en-US" sz="1200"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04583">
                <a:tc>
                  <a:txBody>
                    <a:bodyPr/>
                    <a:lstStyle/>
                    <a:p>
                      <a:r>
                        <a:rPr kumimoji="1" lang="ja-JP" altLang="en-US" sz="1200" dirty="0" smtClean="0">
                          <a:latin typeface="Meiryo UI" pitchFamily="50" charset="-128"/>
                          <a:ea typeface="Meiryo UI" pitchFamily="50" charset="-128"/>
                          <a:cs typeface="Meiryo UI" pitchFamily="50" charset="-128"/>
                        </a:rPr>
                        <a:t>交付金の使途</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nvGraphicFramePr>
        <p:xfrm>
          <a:off x="216024" y="4614088"/>
          <a:ext cx="6048673" cy="2097580"/>
        </p:xfrm>
        <a:graphic>
          <a:graphicData uri="http://schemas.openxmlformats.org/drawingml/2006/table">
            <a:tbl>
              <a:tblPr firstRow="1" bandRow="1">
                <a:tableStyleId>{93296810-A885-4BE3-A3E7-6D5BEEA58F35}</a:tableStyleId>
              </a:tblPr>
              <a:tblGrid>
                <a:gridCol w="969784"/>
                <a:gridCol w="830416"/>
                <a:gridCol w="3347607"/>
                <a:gridCol w="900866"/>
              </a:tblGrid>
              <a:tr h="288032">
                <a:tc>
                  <a:txBody>
                    <a:bodyPr/>
                    <a:lstStyle/>
                    <a:p>
                      <a:endParaRPr kumimoji="1" lang="ja-JP" altLang="en-US" sz="1200" b="0"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配分先</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充当事業</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充当額</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rowSpan="2">
                  <a:txBody>
                    <a:bodyPr/>
                    <a:lstStyle/>
                    <a:p>
                      <a:pPr algn="ctr"/>
                      <a:r>
                        <a:rPr kumimoji="1" lang="ja-JP" altLang="en-US" sz="1200" b="0" dirty="0" smtClean="0">
                          <a:solidFill>
                            <a:schemeClr val="tx1"/>
                          </a:solidFill>
                        </a:rPr>
                        <a:t>都市計画税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特別区</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街路・再開発・区画整理・都市公園</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285</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90531">
                <a:tc vMerge="1">
                  <a:txBody>
                    <a:bodyPr/>
                    <a:lstStyle/>
                    <a:p>
                      <a:endParaRPr kumimoji="1" lang="ja-JP" altLang="en-US" sz="1200" b="0" dirty="0">
                        <a:solidFill>
                          <a:schemeClr val="tx1"/>
                        </a:solidFill>
                      </a:endParaRPr>
                    </a:p>
                  </a:txBody>
                  <a:tcPr/>
                </a:tc>
                <a:tc>
                  <a:txBody>
                    <a:bodyPr/>
                    <a:lstStyle/>
                    <a:p>
                      <a:pPr algn="ctr"/>
                      <a:r>
                        <a:rPr kumimoji="1" lang="ja-JP" altLang="en-US" sz="1200" b="0" dirty="0" smtClean="0">
                          <a:solidFill>
                            <a:schemeClr val="tx1"/>
                          </a:solidFill>
                        </a:rPr>
                        <a:t>大阪府</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街路・都市公園・下水道・高速道路</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266</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484218">
                <a:tc rowSpan="2">
                  <a:txBody>
                    <a:bodyPr/>
                    <a:lstStyle/>
                    <a:p>
                      <a:pPr algn="ctr"/>
                      <a:r>
                        <a:rPr kumimoji="1" lang="ja-JP" altLang="en-US" sz="1200" b="0" dirty="0" smtClean="0">
                          <a:solidFill>
                            <a:schemeClr val="tx1"/>
                          </a:solidFill>
                        </a:rPr>
                        <a:t>事業所税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sym typeface="Wingdings" pitchFamily="2" charset="2"/>
                        </a:rPr>
                        <a:t>河川・橋りょう・スポーツ施設・</a:t>
                      </a:r>
                      <a:r>
                        <a:rPr lang="ja-JP" altLang="en-US" sz="1200" dirty="0" smtClean="0">
                          <a:latin typeface="Meiryo UI" pitchFamily="50" charset="-128"/>
                          <a:ea typeface="Meiryo UI" pitchFamily="50" charset="-128"/>
                          <a:cs typeface="Meiryo UI" pitchFamily="50" charset="-128"/>
                        </a:rPr>
                        <a:t>公園</a:t>
                      </a:r>
                      <a:r>
                        <a:rPr kumimoji="1" lang="ja-JP" altLang="en-US" sz="1200" dirty="0" smtClean="0">
                          <a:latin typeface="Meiryo UI" pitchFamily="50" charset="-128"/>
                          <a:ea typeface="Meiryo UI" pitchFamily="50" charset="-128"/>
                          <a:cs typeface="Meiryo UI" pitchFamily="50" charset="-128"/>
                          <a:sym typeface="Wingdings" pitchFamily="2" charset="2"/>
                        </a:rPr>
                        <a:t>・廃棄物処理施設・社会福祉施設・児童福祉施設</a:t>
                      </a:r>
                      <a:r>
                        <a:rPr lang="ja-JP" altLang="en-US" sz="1200" dirty="0" smtClean="0">
                          <a:latin typeface="Meiryo UI" pitchFamily="50" charset="-128"/>
                          <a:ea typeface="Meiryo UI" pitchFamily="50" charset="-128"/>
                          <a:cs typeface="Meiryo UI" pitchFamily="50" charset="-128"/>
                          <a:sym typeface="Wingdings" pitchFamily="2" charset="2"/>
                        </a:rPr>
                        <a:t>・学校施設・社会教育施設・高速</a:t>
                      </a:r>
                      <a:r>
                        <a:rPr lang="ja-JP" altLang="en-US" sz="1200"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112</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588406">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dirty="0" smtClean="0">
                          <a:latin typeface="Meiryo UI" pitchFamily="50" charset="-128"/>
                          <a:ea typeface="Meiryo UI" pitchFamily="50" charset="-128"/>
                          <a:cs typeface="Meiryo UI" pitchFamily="50" charset="-128"/>
                          <a:sym typeface="Wingdings" pitchFamily="2" charset="2"/>
                        </a:rPr>
                        <a:t>橋りょう・</a:t>
                      </a:r>
                      <a:r>
                        <a:rPr lang="ja-JP" altLang="en-US" sz="1200" dirty="0" smtClean="0">
                          <a:latin typeface="Meiryo UI" pitchFamily="50" charset="-128"/>
                          <a:ea typeface="Meiryo UI" pitchFamily="50" charset="-128"/>
                          <a:cs typeface="Meiryo UI" pitchFamily="50" charset="-128"/>
                          <a:sym typeface="Wingdings" pitchFamily="2" charset="2"/>
                        </a:rPr>
                        <a:t>文化推進施策・スポーツ施設・</a:t>
                      </a:r>
                      <a:r>
                        <a:rPr lang="ja-JP" altLang="en-US" sz="1200" dirty="0" smtClean="0">
                          <a:latin typeface="Meiryo UI" pitchFamily="50" charset="-128"/>
                          <a:ea typeface="Meiryo UI" pitchFamily="50" charset="-128"/>
                          <a:cs typeface="Meiryo UI" pitchFamily="50" charset="-128"/>
                        </a:rPr>
                        <a:t>公園</a:t>
                      </a:r>
                      <a:r>
                        <a:rPr lang="ja-JP" altLang="en-US" sz="1200" dirty="0" smtClean="0">
                          <a:latin typeface="Meiryo UI" pitchFamily="50" charset="-128"/>
                          <a:ea typeface="Meiryo UI" pitchFamily="50" charset="-128"/>
                          <a:cs typeface="Meiryo UI" pitchFamily="50" charset="-128"/>
                          <a:sym typeface="Wingdings" pitchFamily="2" charset="2"/>
                        </a:rPr>
                        <a:t>・下水道</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rPr>
                        <a:t>156</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bl>
          </a:graphicData>
        </a:graphic>
      </p:graphicFrame>
      <p:sp>
        <p:nvSpPr>
          <p:cNvPr id="19" name="テキスト ボックス 18"/>
          <p:cNvSpPr txBox="1"/>
          <p:nvPr/>
        </p:nvSpPr>
        <p:spPr>
          <a:xfrm>
            <a:off x="72008" y="4316478"/>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H27</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934863927"/>
              </p:ext>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gridCol w="691327"/>
                <a:gridCol w="674571"/>
                <a:gridCol w="647005"/>
                <a:gridCol w="652341"/>
              </a:tblGrid>
              <a:tr h="576060">
                <a:tc gridSpan="2">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dirty="0" smtClean="0">
                          <a:latin typeface="Meiryo UI" pitchFamily="50" charset="-128"/>
                          <a:ea typeface="Meiryo UI" pitchFamily="50" charset="-128"/>
                          <a:cs typeface="Meiryo UI" pitchFamily="50" charset="-128"/>
                        </a:rPr>
                        <a:t>都市</a:t>
                      </a:r>
                      <a:endParaRPr kumimoji="1" lang="en-US" altLang="ja-JP" sz="1200" b="0" dirty="0" smtClean="0">
                        <a:latin typeface="Meiryo UI" pitchFamily="50" charset="-128"/>
                        <a:ea typeface="Meiryo UI" pitchFamily="50" charset="-128"/>
                        <a:cs typeface="Meiryo UI" pitchFamily="50" charset="-128"/>
                      </a:endParaRPr>
                    </a:p>
                    <a:p>
                      <a:pPr algn="ctr"/>
                      <a:r>
                        <a:rPr kumimoji="1" lang="ja-JP" altLang="en-US" sz="1200" b="0" dirty="0" smtClean="0">
                          <a:latin typeface="Meiryo UI" pitchFamily="50" charset="-128"/>
                          <a:ea typeface="Meiryo UI" pitchFamily="50" charset="-128"/>
                          <a:cs typeface="Meiryo UI" pitchFamily="50" charset="-128"/>
                        </a:rPr>
                        <a:t>計画税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事業</a:t>
                      </a:r>
                      <a:endParaRPr kumimoji="1" lang="en-US" altLang="ja-JP" sz="12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所税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dirty="0" smtClean="0">
                          <a:latin typeface="Meiryo UI" pitchFamily="50" charset="-128"/>
                          <a:ea typeface="Meiryo UI" pitchFamily="50" charset="-128"/>
                          <a:cs typeface="Meiryo UI" pitchFamily="50" charset="-128"/>
                        </a:rPr>
                        <a:t>配分</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割合</a:t>
                      </a:r>
                      <a:endParaRPr kumimoji="1" lang="ja-JP" altLang="en-US" sz="1200" b="1"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25</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75%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a:t>
                      </a:r>
                      <a:r>
                        <a:rPr lang="en-US" altLang="ja-JP" sz="1200" b="1" i="0" u="none" strike="noStrike" dirty="0" smtClean="0">
                          <a:solidFill>
                            <a:srgbClr val="000000"/>
                          </a:solidFill>
                          <a:latin typeface="Meiryo UI"/>
                        </a:rPr>
                        <a:t>8</a:t>
                      </a:r>
                      <a:r>
                        <a:rPr lang="en-US" altLang="ja-JP" sz="1200" b="1" i="0" u="none"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chemeClr val="tx1"/>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chemeClr val="tx1"/>
                          </a:solidFill>
                          <a:latin typeface="Meiryo UI"/>
                        </a:rPr>
                        <a:t>50%</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25%</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26</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69%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31%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27</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en-US" altLang="ja-JP" sz="1200" dirty="0" smtClean="0">
                          <a:latin typeface="Meiryo UI" pitchFamily="50" charset="-128"/>
                          <a:ea typeface="Meiryo UI" pitchFamily="50" charset="-128"/>
                          <a:cs typeface="Meiryo UI" pitchFamily="50" charset="-128"/>
                        </a:rPr>
                        <a:t>3</a:t>
                      </a:r>
                      <a:r>
                        <a:rPr kumimoji="1" lang="ja-JP" altLang="en-US" sz="1200" dirty="0" smtClean="0">
                          <a:latin typeface="Meiryo UI" pitchFamily="50" charset="-128"/>
                          <a:ea typeface="Meiryo UI" pitchFamily="50" charset="-128"/>
                          <a:cs typeface="Meiryo UI" pitchFamily="50" charset="-128"/>
                        </a:rPr>
                        <a:t>年</a:t>
                      </a:r>
                      <a:endParaRPr kumimoji="1" lang="en-US" altLang="ja-JP" sz="1200" dirty="0" smtClean="0">
                        <a:latin typeface="Meiryo UI" pitchFamily="50" charset="-128"/>
                        <a:ea typeface="Meiryo UI" pitchFamily="50" charset="-128"/>
                        <a:cs typeface="Meiryo UI" pitchFamily="50" charset="-128"/>
                      </a:endParaRPr>
                    </a:p>
                    <a:p>
                      <a:pPr algn="ctr"/>
                      <a:r>
                        <a:rPr kumimoji="1" lang="ja-JP" altLang="en-US" sz="1200" dirty="0" smtClean="0">
                          <a:latin typeface="Meiryo UI" pitchFamily="50" charset="-128"/>
                          <a:ea typeface="Meiryo UI" pitchFamily="50" charset="-128"/>
                          <a:cs typeface="Meiryo UI" pitchFamily="50" charset="-128"/>
                        </a:rPr>
                        <a:t>平均</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62%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54%</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38%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46%</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69224" y="1978960"/>
            <a:ext cx="272075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u="sng" dirty="0" smtClean="0">
                <a:solidFill>
                  <a:schemeClr val="tx1"/>
                </a:solidFill>
                <a:latin typeface="Meiryo UI" pitchFamily="50" charset="-128"/>
                <a:ea typeface="Meiryo UI" pitchFamily="50" charset="-128"/>
                <a:cs typeface="Meiryo UI" pitchFamily="50" charset="-128"/>
              </a:rPr>
              <a:t>※</a:t>
            </a:r>
            <a:r>
              <a:rPr lang="ja-JP" altLang="en-US" sz="1100" b="1" u="sng"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u="sng"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○財政調整交付金の配分（各特別区へは人口を基本に按分し、財政調整交付金（普通交付金）の基準財政需要額に全額算入することにより償還財源を保障）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74" y="4304167"/>
                  <a:ext cx="1050697" cy="1296149"/>
                  <a:chOff x="7329271" y="4294349"/>
                  <a:chExt cx="975647" cy="1214232"/>
                </a:xfrm>
              </p:grpSpPr>
              <p:grpSp>
                <p:nvGrpSpPr>
                  <p:cNvPr id="7" name="グループ化 28"/>
                  <p:cNvGrpSpPr/>
                  <p:nvPr/>
                </p:nvGrpSpPr>
                <p:grpSpPr>
                  <a:xfrm>
                    <a:off x="7329271" y="4294349"/>
                    <a:ext cx="975647" cy="1214232"/>
                    <a:chOff x="7300422" y="5511049"/>
                    <a:chExt cx="82554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748922" cy="430885"/>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38554"/>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769441"/>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dirty="0" smtClean="0">
                <a:latin typeface="Meiryo UI" pitchFamily="50" charset="-128"/>
                <a:ea typeface="Meiryo UI" pitchFamily="50" charset="-128"/>
                <a:cs typeface="Meiryo UI" pitchFamily="50" charset="-128"/>
              </a:rPr>
              <a:t>27</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3576203944"/>
              </p:ext>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gridCol w="2120450"/>
                <a:gridCol w="927424"/>
                <a:gridCol w="987106"/>
                <a:gridCol w="1131122"/>
              </a:tblGrid>
              <a:tr h="84311">
                <a:tc gridSpan="3">
                  <a:txBody>
                    <a:bodyPr/>
                    <a:lstStyle/>
                    <a:p>
                      <a:pPr algn="ctr"/>
                      <a:r>
                        <a:rPr kumimoji="1" lang="ja-JP" altLang="en-US" sz="1100" dirty="0" smtClean="0"/>
                        <a:t>区　　　　　　　　　　分</a:t>
                      </a:r>
                      <a:endParaRPr kumimoji="1" lang="ja-JP" altLang="en-US" sz="11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特別区</a:t>
                      </a:r>
                      <a:endParaRPr kumimoji="1" lang="ja-JP" altLang="en-US" sz="1100"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大阪府</a:t>
                      </a:r>
                      <a:endParaRPr kumimoji="1" lang="ja-JP" altLang="en-US" sz="1100"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rowSpan="11">
                  <a:txBody>
                    <a:bodyPr/>
                    <a:lstStyle/>
                    <a:p>
                      <a:pPr algn="l"/>
                      <a:r>
                        <a:rPr kumimoji="1" lang="ja-JP" altLang="en-US" sz="1000" dirty="0" smtClean="0"/>
                        <a:t>普通債</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まちづくり・都市基盤整備</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15,620</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8,794</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6,826</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725704">
                <a:tc vMerge="1">
                  <a:txBody>
                    <a:bodyPr/>
                    <a:lstStyle/>
                    <a:p>
                      <a:endParaRPr kumimoji="1" lang="ja-JP" altLang="en-US" dirty="0"/>
                    </a:p>
                  </a:txBody>
                  <a:tcPr/>
                </a:tc>
                <a:tc>
                  <a:txBody>
                    <a:bodyPr/>
                    <a:lstStyle/>
                    <a:p>
                      <a:pPr algn="l"/>
                      <a:r>
                        <a:rPr kumimoji="1" lang="ja-JP" altLang="en-US" sz="1000" baseline="0" dirty="0" smtClean="0"/>
                        <a:t>   </a:t>
                      </a:r>
                      <a:r>
                        <a:rPr kumimoji="1" lang="ja-JP" altLang="en-US" sz="1000" dirty="0" smtClean="0"/>
                        <a:t>うち道路・橋りょう・街路等</a:t>
                      </a:r>
                      <a:endParaRPr kumimoji="1" lang="en-US" altLang="ja-JP" sz="1000" dirty="0" smtClean="0"/>
                    </a:p>
                    <a:p>
                      <a:pPr algn="l"/>
                      <a:r>
                        <a:rPr kumimoji="1" lang="en-US" altLang="ja-JP" sz="1000" baseline="0" dirty="0" smtClean="0"/>
                        <a:t>         </a:t>
                      </a:r>
                      <a:r>
                        <a:rPr kumimoji="1" lang="ja-JP" altLang="en-US" sz="1000" dirty="0" smtClean="0"/>
                        <a:t> 住宅</a:t>
                      </a:r>
                      <a:endParaRPr kumimoji="1" lang="en-US" altLang="ja-JP" sz="1000" dirty="0" smtClean="0"/>
                    </a:p>
                    <a:p>
                      <a:pPr algn="l"/>
                      <a:r>
                        <a:rPr kumimoji="1" lang="ja-JP" altLang="en-US" sz="1000" baseline="0" dirty="0" smtClean="0"/>
                        <a:t>          鉄道</a:t>
                      </a:r>
                      <a:endParaRPr kumimoji="1" lang="en-US" altLang="ja-JP" sz="1000" dirty="0" smtClean="0"/>
                    </a:p>
                    <a:p>
                      <a:pPr algn="l"/>
                      <a:r>
                        <a:rPr kumimoji="1" lang="ja-JP" altLang="en-US" sz="1000" baseline="0" dirty="0" smtClean="0"/>
                        <a:t>         </a:t>
                      </a:r>
                      <a:r>
                        <a:rPr kumimoji="1" lang="ja-JP" altLang="en-US" sz="1000" dirty="0" smtClean="0"/>
                        <a:t> 港湾</a:t>
                      </a:r>
                      <a:endParaRPr kumimoji="1" lang="en-US" altLang="ja-JP" sz="1000" dirty="0" smtClean="0"/>
                    </a:p>
                    <a:p>
                      <a:pPr algn="l"/>
                      <a:r>
                        <a:rPr kumimoji="1" lang="ja-JP" altLang="en-US" sz="1000" baseline="0" dirty="0" smtClean="0"/>
                        <a:t>         </a:t>
                      </a:r>
                      <a:r>
                        <a:rPr kumimoji="1" lang="ja-JP" altLang="en-US" sz="1000" dirty="0" smtClean="0"/>
                        <a:t> 公園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dirty="0" smtClean="0"/>
                        <a:t>4,856</a:t>
                      </a:r>
                    </a:p>
                    <a:p>
                      <a:pPr algn="r">
                        <a:lnSpc>
                          <a:spcPct val="100000"/>
                        </a:lnSpc>
                      </a:pPr>
                      <a:r>
                        <a:rPr kumimoji="1" lang="en-US" altLang="ja-JP" sz="1000" dirty="0" smtClean="0"/>
                        <a:t>2,295</a:t>
                      </a:r>
                    </a:p>
                    <a:p>
                      <a:pPr algn="r">
                        <a:lnSpc>
                          <a:spcPct val="100000"/>
                        </a:lnSpc>
                      </a:pPr>
                      <a:r>
                        <a:rPr kumimoji="1" lang="en-US" altLang="ja-JP" sz="1000" dirty="0" smtClean="0"/>
                        <a:t>2,177</a:t>
                      </a:r>
                    </a:p>
                    <a:p>
                      <a:pPr algn="r">
                        <a:lnSpc>
                          <a:spcPct val="100000"/>
                        </a:lnSpc>
                      </a:pPr>
                      <a:r>
                        <a:rPr kumimoji="1" lang="en-US" altLang="ja-JP" sz="1000" dirty="0" smtClean="0"/>
                        <a:t>1,686</a:t>
                      </a:r>
                    </a:p>
                    <a:p>
                      <a:pPr algn="r">
                        <a:lnSpc>
                          <a:spcPct val="100000"/>
                        </a:lnSpc>
                      </a:pPr>
                      <a:r>
                        <a:rPr kumimoji="1" lang="en-US" altLang="ja-JP" sz="1000" dirty="0" smtClean="0"/>
                        <a:t>1,223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3,038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2,295</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154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703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1,818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2,023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1,686</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t>520</a:t>
                      </a:r>
                      <a:endParaRPr kumimoji="1" lang="ja-JP" altLang="en-US"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教育</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1,253</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1,109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144</a:t>
                      </a:r>
                    </a:p>
                  </a:txBody>
                  <a:tcPr marL="10800" marR="93600" marT="10800" marB="0" anchor="ctr">
                    <a:solidFill>
                      <a:schemeClr val="bg1"/>
                    </a:solidFill>
                  </a:tcPr>
                </a:tc>
              </a:tr>
              <a:tr h="171963">
                <a:tc vMerge="1">
                  <a:txBody>
                    <a:bodyPr/>
                    <a:lstStyle/>
                    <a:p>
                      <a:endParaRPr kumimoji="1" lang="ja-JP" altLang="en-US"/>
                    </a:p>
                  </a:txBody>
                  <a:tcPr/>
                </a:tc>
                <a:tc>
                  <a:txBody>
                    <a:bodyPr/>
                    <a:lstStyle/>
                    <a:p>
                      <a:pPr algn="l"/>
                      <a:r>
                        <a:rPr kumimoji="1" lang="ja-JP" altLang="en-US" sz="1000" dirty="0" smtClean="0"/>
                        <a:t>    うち幼稚園・小中学校</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1,029</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1,029</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消防・防災</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297</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76</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221</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産業・市場・都市魅力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1,220</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342</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878</a:t>
                      </a:r>
                    </a:p>
                  </a:txBody>
                  <a:tcPr marL="10800" marR="93600" marT="10800" marB="0" anchor="ctr">
                    <a:solidFill>
                      <a:schemeClr val="bg1"/>
                    </a:solidFill>
                  </a:tcPr>
                </a:tc>
              </a:tr>
              <a:tr h="160427">
                <a:tc vMerge="1">
                  <a:txBody>
                    <a:bodyPr/>
                    <a:lstStyle/>
                    <a:p>
                      <a:endParaRPr kumimoji="1" lang="ja-JP" altLang="en-US"/>
                    </a:p>
                  </a:txBody>
                  <a:tcPr/>
                </a:tc>
                <a:tc>
                  <a:txBody>
                    <a:bodyPr/>
                    <a:lstStyle/>
                    <a:p>
                      <a:pPr algn="l"/>
                      <a:r>
                        <a:rPr kumimoji="1" lang="ja-JP" altLang="en-US" sz="900" dirty="0" smtClean="0"/>
                        <a:t>     うち文化・スポーツ施設等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659</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293</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366</a:t>
                      </a:r>
                    </a:p>
                  </a:txBody>
                  <a:tcPr marL="10800" marR="93600" marT="10800" marB="0" anchor="ctr">
                    <a:solidFill>
                      <a:schemeClr val="bg1"/>
                    </a:solidFill>
                  </a:tcPr>
                </a:tc>
              </a:tr>
              <a:tr h="251394">
                <a:tc vMerge="1">
                  <a:txBody>
                    <a:bodyPr/>
                    <a:lstStyle/>
                    <a:p>
                      <a:endParaRPr kumimoji="1" lang="ja-JP" altLang="en-US" dirty="0"/>
                    </a:p>
                  </a:txBody>
                  <a:tcPr/>
                </a:tc>
                <a:tc>
                  <a:txBody>
                    <a:bodyPr/>
                    <a:lstStyle/>
                    <a:p>
                      <a:pPr algn="l"/>
                      <a:r>
                        <a:rPr kumimoji="1" lang="ja-JP" altLang="en-US" sz="1000" dirty="0" smtClean="0"/>
                        <a:t>健康・保健・環境（</a:t>
                      </a:r>
                      <a:r>
                        <a:rPr kumimoji="1" lang="ja-JP" altLang="en-US" sz="800" dirty="0" smtClean="0"/>
                        <a:t>一般廃棄物施設等</a:t>
                      </a:r>
                      <a:r>
                        <a:rPr kumimoji="1" lang="ja-JP" altLang="en-US" sz="1000" dirty="0" smtClean="0"/>
                        <a:t>）</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803</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363</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440</a:t>
                      </a:r>
                    </a:p>
                  </a:txBody>
                  <a:tcPr marL="10800" marR="93600" marT="10800" marB="0" anchor="ctr">
                    <a:solidFill>
                      <a:schemeClr val="bg1"/>
                    </a:solidFill>
                  </a:tcPr>
                </a:tc>
              </a:tr>
              <a:tr h="240182">
                <a:tc vMerge="1">
                  <a:txBody>
                    <a:bodyPr/>
                    <a:lstStyle/>
                    <a:p>
                      <a:endParaRPr kumimoji="1" lang="ja-JP" altLang="en-US" dirty="0"/>
                    </a:p>
                  </a:txBody>
                  <a:tcPr/>
                </a:tc>
                <a:tc>
                  <a:txBody>
                    <a:bodyPr/>
                    <a:lstStyle/>
                    <a:p>
                      <a:pPr algn="l"/>
                      <a:r>
                        <a:rPr kumimoji="1" lang="ja-JP" altLang="en-US" sz="1000" dirty="0" smtClean="0"/>
                        <a:t>こども・福祉</a:t>
                      </a:r>
                      <a:r>
                        <a:rPr kumimoji="1" lang="ja-JP" altLang="en-US" sz="900" dirty="0" smtClean="0"/>
                        <a:t>（老人福祉・生活福祉等）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411</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411</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206546">
                <a:tc vMerge="1">
                  <a:txBody>
                    <a:bodyPr/>
                    <a:lstStyle/>
                    <a:p>
                      <a:endParaRPr kumimoji="1" lang="ja-JP" altLang="en-US" dirty="0"/>
                    </a:p>
                  </a:txBody>
                  <a:tcPr/>
                </a:tc>
                <a:tc>
                  <a:txBody>
                    <a:bodyPr/>
                    <a:lstStyle/>
                    <a:p>
                      <a:pPr algn="l"/>
                      <a:r>
                        <a:rPr kumimoji="1" lang="ja-JP" altLang="en-US" sz="800" dirty="0" smtClean="0"/>
                        <a:t>住民生活・自治体運営（本庁舎・区庁舎等）</a:t>
                      </a:r>
                      <a:endParaRPr kumimoji="1" lang="ja-JP" altLang="en-US" sz="8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357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357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計</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19,961</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11,452</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8,509</a:t>
                      </a:r>
                    </a:p>
                  </a:txBody>
                  <a:tcPr marL="10800" marR="93600" marT="10800" marB="0" anchor="ctr">
                    <a:solidFill>
                      <a:schemeClr val="bg1"/>
                    </a:solidFill>
                  </a:tcPr>
                </a:tc>
              </a:tr>
              <a:tr h="251394">
                <a:tc>
                  <a:txBody>
                    <a:bodyPr/>
                    <a:lstStyle/>
                    <a:p>
                      <a:pPr algn="l"/>
                      <a:r>
                        <a:rPr kumimoji="1" lang="ja-JP" altLang="en-US" sz="1000" dirty="0" smtClean="0"/>
                        <a:t>その他</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臨時財政対策債・減収補てん債等</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10,447</a:t>
                      </a:r>
                      <a:endParaRPr kumimoji="1" lang="ja-JP" altLang="en-US" sz="10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none" strike="noStrike" dirty="0">
                          <a:solidFill>
                            <a:srgbClr val="000000"/>
                          </a:solidFill>
                          <a:latin typeface="Calibri"/>
                        </a:rPr>
                        <a:t>10,447</a:t>
                      </a: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gridSpan="2">
                  <a:txBody>
                    <a:bodyPr/>
                    <a:lstStyle/>
                    <a:p>
                      <a:pPr algn="l"/>
                      <a:r>
                        <a:rPr kumimoji="1" lang="ja-JP" altLang="en-US" sz="1000" dirty="0" smtClean="0"/>
                        <a:t>計</a:t>
                      </a:r>
                      <a:endParaRPr kumimoji="1" lang="ja-JP" altLang="en-US" sz="1000" b="1" i="0"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dirty="0" smtClean="0"/>
                        <a:t>30,408</a:t>
                      </a:r>
                      <a:endParaRPr kumimoji="1" lang="ja-JP" altLang="en-US" sz="1000" b="1" i="1"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21,899(72</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dirty="0" smtClean="0"/>
                        <a:t>8,509(28</a:t>
                      </a:r>
                      <a:r>
                        <a:rPr kumimoji="1" lang="ja-JP" altLang="en-US" sz="1000" dirty="0" smtClean="0"/>
                        <a:t>％</a:t>
                      </a:r>
                      <a:r>
                        <a:rPr kumimoji="1" lang="en-US" altLang="ja-JP" sz="1000" dirty="0" smtClean="0"/>
                        <a:t>)</a:t>
                      </a:r>
                      <a:endParaRPr kumimoji="1" lang="ja-JP" altLang="en-US" sz="1000" b="1" i="1"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a:txBody>
                    <a:bodyPr/>
                    <a:lstStyle/>
                    <a:p>
                      <a:pPr algn="l"/>
                      <a:r>
                        <a:rPr kumimoji="1" lang="ja-JP" altLang="en-US" sz="1000" dirty="0" smtClean="0"/>
                        <a:t>対象から除外</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dirty="0" smtClean="0"/>
                        <a:t>H30</a:t>
                      </a:r>
                      <a:r>
                        <a:rPr kumimoji="1" lang="ja-JP" altLang="en-US" sz="1000" dirty="0" smtClean="0"/>
                        <a:t>年度までに廃止・償還満了等</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dirty="0" smtClean="0"/>
                        <a:t>259</a:t>
                      </a:r>
                      <a:endParaRPr kumimoji="1" lang="ja-JP" altLang="en-US" sz="1000" b="0" i="0"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gridSpan="2">
                  <a:txBody>
                    <a:bodyPr/>
                    <a:lstStyle/>
                    <a:p>
                      <a:pPr algn="l"/>
                      <a:r>
                        <a:rPr kumimoji="1" lang="ja-JP" altLang="en-US" sz="1000" dirty="0" smtClean="0"/>
                        <a:t>合計</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dirty="0" smtClean="0"/>
                        <a:t>30,667</a:t>
                      </a:r>
                      <a:endParaRPr kumimoji="1" lang="ja-JP" altLang="en-US" sz="1000" b="0" i="0"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bl>
          </a:graphicData>
        </a:graphic>
      </p:graphicFrame>
      <p:sp>
        <p:nvSpPr>
          <p:cNvPr id="53" name="テキスト ボックス 52"/>
          <p:cNvSpPr txBox="1"/>
          <p:nvPr/>
        </p:nvSpPr>
        <p:spPr>
          <a:xfrm>
            <a:off x="599991" y="6246610"/>
            <a:ext cx="3488913" cy="230832"/>
          </a:xfrm>
          <a:prstGeom prst="rect">
            <a:avLst/>
          </a:prstGeom>
          <a:noFill/>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3552319" y="6278556"/>
            <a:ext cx="3488913" cy="369332"/>
          </a:xfrm>
          <a:prstGeom prst="rect">
            <a:avLst/>
          </a:prstGeom>
          <a:noFill/>
        </p:spPr>
        <p:txBody>
          <a:bodyPr wrap="square" rtlCol="0">
            <a:spAutoFit/>
          </a:bodyPr>
          <a:lstStyle/>
          <a:p>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平成</a:t>
            </a:r>
            <a:r>
              <a:rPr kumimoji="1" lang="en-US" altLang="ja-JP" sz="900" dirty="0" smtClean="0">
                <a:latin typeface="Meiryo UI" pitchFamily="50" charset="-128"/>
                <a:ea typeface="Meiryo UI" pitchFamily="50" charset="-128"/>
                <a:cs typeface="Meiryo UI" pitchFamily="50" charset="-128"/>
              </a:rPr>
              <a:t>28</a:t>
            </a:r>
            <a:r>
              <a:rPr kumimoji="1" lang="ja-JP" altLang="en-US" sz="900" dirty="0" smtClean="0">
                <a:latin typeface="Meiryo UI" pitchFamily="50" charset="-128"/>
                <a:ea typeface="Meiryo UI" pitchFamily="50" charset="-128"/>
                <a:cs typeface="Meiryo UI" pitchFamily="50" charset="-128"/>
              </a:rPr>
              <a:t>年３月</a:t>
            </a:r>
            <a:r>
              <a:rPr kumimoji="1" lang="en-US" altLang="ja-JP" sz="900" dirty="0" smtClean="0">
                <a:latin typeface="Meiryo UI" pitchFamily="50" charset="-128"/>
                <a:ea typeface="Meiryo UI" pitchFamily="50" charset="-128"/>
                <a:cs typeface="Meiryo UI" pitchFamily="50" charset="-128"/>
              </a:rPr>
              <a:t>31</a:t>
            </a:r>
            <a:r>
              <a:rPr kumimoji="1" lang="ja-JP" altLang="en-US" sz="900" dirty="0" smtClean="0">
                <a:latin typeface="Meiryo UI" pitchFamily="50" charset="-128"/>
                <a:ea typeface="Meiryo UI" pitchFamily="50" charset="-128"/>
                <a:cs typeface="Meiryo UI" pitchFamily="50" charset="-128"/>
              </a:rPr>
              <a:t>日に廃止し、一般会計に移管された市街地</a:t>
            </a:r>
            <a:endParaRPr kumimoji="1" lang="en-US" altLang="ja-JP" sz="900" dirty="0" smtClean="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a:t>
            </a:r>
            <a:r>
              <a:rPr kumimoji="1" lang="ja-JP" altLang="en-US" sz="900" dirty="0" smtClean="0">
                <a:latin typeface="Meiryo UI" pitchFamily="50" charset="-128"/>
                <a:ea typeface="Meiryo UI" pitchFamily="50" charset="-128"/>
                <a:cs typeface="Meiryo UI" pitchFamily="50" charset="-128"/>
              </a:rPr>
              <a:t>再開発事業会計、土地先行取得事業会計を含む</a:t>
            </a:r>
            <a:endParaRPr kumimoji="1"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86104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171724" y="2996952"/>
            <a:ext cx="2421236"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367096" y="2996953"/>
            <a:ext cx="1440160" cy="461665"/>
          </a:xfrm>
          <a:prstGeom prst="rect">
            <a:avLst/>
          </a:prstGeom>
          <a:solidFill>
            <a:schemeClr val="tx2">
              <a:lumMod val="60000"/>
              <a:lumOff val="40000"/>
            </a:schemeClr>
          </a:solidFill>
        </p:spPr>
        <p:txBody>
          <a:bodyPr wrap="squar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endParaRPr kumimoji="1"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grpSp>
        <p:nvGrpSpPr>
          <p:cNvPr id="71" name="グループ化 70"/>
          <p:cNvGrpSpPr/>
          <p:nvPr/>
        </p:nvGrpSpPr>
        <p:grpSpPr>
          <a:xfrm>
            <a:off x="2241084" y="3928258"/>
            <a:ext cx="1991836" cy="1949013"/>
            <a:chOff x="2504728" y="3960436"/>
            <a:chExt cx="1991836" cy="1674933"/>
          </a:xfrm>
          <a:solidFill>
            <a:schemeClr val="bg1"/>
          </a:solidFill>
        </p:grpSpPr>
        <p:sp>
          <p:nvSpPr>
            <p:cNvPr id="80" name="正方形/長方形 79"/>
            <p:cNvSpPr/>
            <p:nvPr/>
          </p:nvSpPr>
          <p:spPr>
            <a:xfrm>
              <a:off x="2504728" y="3964559"/>
              <a:ext cx="1944216" cy="1670810"/>
            </a:xfrm>
            <a:prstGeom prst="rect">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648744" y="4194415"/>
              <a:ext cx="1656184" cy="64474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3080792" y="3960436"/>
              <a:ext cx="1415772"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696364" y="4612696"/>
              <a:ext cx="1579533" cy="218209"/>
            </a:xfrm>
            <a:prstGeom prst="rect">
              <a:avLst/>
            </a:prstGeom>
            <a:solidFill>
              <a:schemeClr val="tx2">
                <a:lumMod val="60000"/>
                <a:lumOff val="40000"/>
              </a:schemeClr>
            </a:solidFill>
          </p:spPr>
          <p:txBody>
            <a:bodyPr wrap="square" rtlCol="0">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624356" y="4905164"/>
              <a:ext cx="1656184" cy="660073"/>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696364" y="4905164"/>
              <a:ext cx="1454244" cy="224821"/>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984396" y="5158540"/>
              <a:ext cx="92525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3000770" y="4236788"/>
              <a:ext cx="94128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sp>
        <p:nvSpPr>
          <p:cNvPr id="127" name="テキスト ボックス 126"/>
          <p:cNvSpPr txBox="1"/>
          <p:nvPr/>
        </p:nvSpPr>
        <p:spPr>
          <a:xfrm>
            <a:off x="1902823" y="4581128"/>
            <a:ext cx="323165" cy="779894"/>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大阪府へ配分</a:t>
            </a:r>
            <a:endParaRPr kumimoji="1" lang="ja-JP" altLang="en-US" sz="900" dirty="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4736976"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420567"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49771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3984276"/>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407700" y="4566026"/>
            <a:ext cx="323165" cy="923910"/>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特別区へ配分</a:t>
            </a:r>
            <a:endParaRPr kumimoji="1" lang="ja-JP" altLang="en-US" sz="900" dirty="0">
              <a:latin typeface="Meiryo UI" pitchFamily="50" charset="-128"/>
              <a:ea typeface="Meiryo UI" pitchFamily="50" charset="-128"/>
              <a:cs typeface="Meiryo UI" pitchFamily="50" charset="-128"/>
            </a:endParaRPr>
          </a:p>
        </p:txBody>
      </p:sp>
      <p:grpSp>
        <p:nvGrpSpPr>
          <p:cNvPr id="74" name="グループ化 73"/>
          <p:cNvGrpSpPr/>
          <p:nvPr/>
        </p:nvGrpSpPr>
        <p:grpSpPr>
          <a:xfrm>
            <a:off x="4054998" y="4194800"/>
            <a:ext cx="1982315" cy="468000"/>
            <a:chOff x="3970780" y="4221090"/>
            <a:chExt cx="2062342" cy="504056"/>
          </a:xfrm>
        </p:grpSpPr>
        <p:sp>
          <p:nvSpPr>
            <p:cNvPr id="120" name="下矢印 119"/>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4004656" y="4390503"/>
              <a:ext cx="1653890" cy="169277"/>
            </a:xfrm>
            <a:prstGeom prst="rect">
              <a:avLst/>
            </a:prstGeom>
            <a:solidFill>
              <a:schemeClr val="tx2">
                <a:lumMod val="60000"/>
                <a:lumOff val="40000"/>
              </a:schemeClr>
            </a:solidFill>
            <a:ln>
              <a:noFill/>
            </a:ln>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nvGrpSpPr>
          <p:cNvPr id="75" name="グループ化 74"/>
          <p:cNvGrpSpPr/>
          <p:nvPr/>
        </p:nvGrpSpPr>
        <p:grpSpPr>
          <a:xfrm>
            <a:off x="4029596" y="52292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86916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343896"/>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3520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相当額</a:t>
            </a: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844987"/>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4" name="円/楕円 23"/>
            <p:cNvSpPr/>
            <p:nvPr/>
          </p:nvSpPr>
          <p:spPr>
            <a:xfrm>
              <a:off x="6014715" y="5002096"/>
              <a:ext cx="961462"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第二区</a:t>
              </a:r>
              <a:r>
                <a:rPr lang="ja-JP" altLang="en-US" sz="1400" dirty="0">
                  <a:solidFill>
                    <a:prstClr val="black"/>
                  </a:solidFill>
                  <a:latin typeface="Meiryo UI" pitchFamily="50" charset="-128"/>
                  <a:ea typeface="Meiryo UI" pitchFamily="50" charset="-128"/>
                  <a:cs typeface="Meiryo UI" pitchFamily="50" charset="-128"/>
                </a:rPr>
                <a:t>　</a:t>
              </a:r>
            </a:p>
          </p:txBody>
        </p:sp>
        <p:cxnSp>
          <p:nvCxnSpPr>
            <p:cNvPr id="25" name="直線矢印コネクタ 24"/>
            <p:cNvCxnSpPr>
              <a:stCxn id="21" idx="2"/>
              <a:endCxn id="27" idx="0"/>
            </p:cNvCxnSpPr>
            <p:nvPr/>
          </p:nvCxnSpPr>
          <p:spPr>
            <a:xfrm flipH="1">
              <a:off x="5332492" y="3069940"/>
              <a:ext cx="17392" cy="463569"/>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169309"/>
              <a:ext cx="1127290" cy="167979"/>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地方交付税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28" name="直線矢印コネクタ 27"/>
            <p:cNvCxnSpPr>
              <a:stCxn id="27" idx="2"/>
              <a:endCxn id="24" idx="0"/>
            </p:cNvCxnSpPr>
            <p:nvPr/>
          </p:nvCxnSpPr>
          <p:spPr>
            <a:xfrm>
              <a:off x="5332492" y="3780074"/>
              <a:ext cx="1162955" cy="122202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5034463" y="5002096"/>
              <a:ext cx="948730"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第一区</a:t>
              </a:r>
              <a:r>
                <a:rPr lang="ja-JP" altLang="en-US" sz="1400" dirty="0">
                  <a:solidFill>
                    <a:prstClr val="black"/>
                  </a:solidFill>
                  <a:latin typeface="Meiryo UI" pitchFamily="50" charset="-128"/>
                  <a:ea typeface="Meiryo UI" pitchFamily="50" charset="-128"/>
                  <a:cs typeface="Meiryo UI" pitchFamily="50" charset="-128"/>
                </a:rPr>
                <a:t>　</a:t>
              </a:r>
            </a:p>
          </p:txBody>
        </p:sp>
        <p:cxnSp>
          <p:nvCxnSpPr>
            <p:cNvPr id="32" name="直線矢印コネクタ 31"/>
            <p:cNvCxnSpPr>
              <a:stCxn id="27" idx="2"/>
              <a:endCxn id="31" idx="0"/>
            </p:cNvCxnSpPr>
            <p:nvPr/>
          </p:nvCxnSpPr>
          <p:spPr>
            <a:xfrm>
              <a:off x="5332492" y="3780074"/>
              <a:ext cx="176337" cy="1222021"/>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558597" y="4840011"/>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4" name="円/楕円 33"/>
            <p:cNvSpPr/>
            <p:nvPr/>
          </p:nvSpPr>
          <p:spPr>
            <a:xfrm>
              <a:off x="7766521" y="5002096"/>
              <a:ext cx="683014" cy="379180"/>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区</a:t>
              </a:r>
            </a:p>
          </p:txBody>
        </p:sp>
        <p:sp>
          <p:nvSpPr>
            <p:cNvPr id="25643" name="テキスト ボックス 45"/>
            <p:cNvSpPr txBox="1">
              <a:spLocks noChangeArrowheads="1"/>
            </p:cNvSpPr>
            <p:nvPr/>
          </p:nvSpPr>
          <p:spPr bwMode="auto">
            <a:xfrm>
              <a:off x="6575893" y="5143568"/>
              <a:ext cx="1308735" cy="161882"/>
            </a:xfrm>
            <a:prstGeom prst="rect">
              <a:avLst/>
            </a:prstGeom>
            <a:noFill/>
            <a:ln w="9525">
              <a:noFill/>
              <a:miter lim="800000"/>
              <a:headEnd/>
              <a:tailEnd/>
            </a:ln>
          </p:spPr>
          <p:txBody>
            <a:bodyPr>
              <a:spAutoFit/>
            </a:bodyPr>
            <a:lstStyle/>
            <a:p>
              <a:pPr algn="ctr"/>
              <a:r>
                <a:rPr lang="ja-JP" altLang="en-US" sz="1100" b="1" dirty="0">
                  <a:solidFill>
                    <a:srgbClr val="000000"/>
                  </a:solidFill>
                  <a:latin typeface="Meiryo UI" pitchFamily="50" charset="-128"/>
                  <a:ea typeface="Meiryo UI" pitchFamily="50" charset="-128"/>
                  <a:cs typeface="Meiryo UI" pitchFamily="50" charset="-128"/>
                </a:rPr>
                <a:t>・・・・・</a:t>
              </a:r>
              <a:endParaRPr lang="en-US" altLang="ja-JP" sz="11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110" y="4470567"/>
              <a:ext cx="531304" cy="133311"/>
            </a:xfrm>
            <a:prstGeom prst="rect">
              <a:avLst/>
            </a:prstGeom>
            <a:noFill/>
            <a:ln w="9525">
              <a:noFill/>
              <a:miter lim="800000"/>
              <a:headEnd/>
              <a:tailEnd/>
            </a:ln>
          </p:spPr>
          <p:txBody>
            <a:bodyPr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cxnSp>
              <p:nvCxnSpPr>
                <p:cNvPr id="25616" name="直線矢印コネクタ 14"/>
                <p:cNvCxnSpPr>
                  <a:cxnSpLocks noChangeShapeType="1"/>
                  <a:endCxn id="67" idx="0"/>
                </p:cNvCxnSpPr>
                <p:nvPr/>
              </p:nvCxnSpPr>
              <p:spPr bwMode="auto">
                <a:xfrm>
                  <a:off x="5940423" y="4048789"/>
                  <a:ext cx="831614" cy="1067395"/>
                </a:xfrm>
                <a:prstGeom prst="straightConnector1">
                  <a:avLst/>
                </a:prstGeom>
                <a:noFill/>
                <a:ln w="28575" algn="ctr">
                  <a:solidFill>
                    <a:schemeClr val="tx1"/>
                  </a:solidFill>
                  <a:prstDash val="sysDot"/>
                  <a:round/>
                  <a:headEnd/>
                  <a:tailEnd type="arrow" w="med" len="med"/>
                </a:ln>
              </p:spPr>
            </p:cxn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7" name="円/楕円 66"/>
                <p:cNvSpPr/>
                <p:nvPr/>
              </p:nvSpPr>
              <p:spPr>
                <a:xfrm>
                  <a:off x="6412394" y="5115863"/>
                  <a:ext cx="719440" cy="37233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第二区</a:t>
                  </a:r>
                  <a:r>
                    <a:rPr lang="ja-JP" altLang="en-US" sz="10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68" name="円/楕円 67"/>
                <p:cNvSpPr/>
                <p:nvPr/>
              </p:nvSpPr>
              <p:spPr>
                <a:xfrm>
                  <a:off x="5580036" y="5119722"/>
                  <a:ext cx="719440" cy="371374"/>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第一区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69" name="正方形/長方形 68"/>
                <p:cNvSpPr/>
                <p:nvPr/>
              </p:nvSpPr>
              <p:spPr>
                <a:xfrm>
                  <a:off x="6991495" y="4995287"/>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特別区</a:t>
                  </a:r>
                </a:p>
              </p:txBody>
            </p:sp>
            <p:sp>
              <p:nvSpPr>
                <p:cNvPr id="70" name="円/楕円 69"/>
                <p:cNvSpPr/>
                <p:nvPr/>
              </p:nvSpPr>
              <p:spPr>
                <a:xfrm>
                  <a:off x="7739971" y="5115863"/>
                  <a:ext cx="721053" cy="371374"/>
                </a:xfrm>
                <a:prstGeom prst="ellipse">
                  <a:avLst/>
                </a:prstGeom>
              </p:spPr>
              <p:style>
                <a:lnRef idx="1">
                  <a:schemeClr val="dk1"/>
                </a:lnRef>
                <a:fillRef idx="2">
                  <a:schemeClr val="dk1"/>
                </a:fillRef>
                <a:effectRef idx="1">
                  <a:schemeClr val="dk1"/>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区</a:t>
                  </a:r>
                </a:p>
              </p:txBody>
            </p:sp>
            <p:sp>
              <p:nvSpPr>
                <p:cNvPr id="25623" name="Text Box 50"/>
                <p:cNvSpPr txBox="1">
                  <a:spLocks noChangeArrowheads="1"/>
                </p:cNvSpPr>
                <p:nvPr/>
              </p:nvSpPr>
              <p:spPr bwMode="auto">
                <a:xfrm>
                  <a:off x="687652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4" name="Text Box 52"/>
                <p:cNvSpPr txBox="1">
                  <a:spLocks noChangeArrowheads="1"/>
                </p:cNvSpPr>
                <p:nvPr/>
              </p:nvSpPr>
              <p:spPr bwMode="auto">
                <a:xfrm>
                  <a:off x="741720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5" name="Text Box 53"/>
                <p:cNvSpPr txBox="1">
                  <a:spLocks noChangeArrowheads="1"/>
                </p:cNvSpPr>
                <p:nvPr/>
              </p:nvSpPr>
              <p:spPr bwMode="auto">
                <a:xfrm>
                  <a:off x="8137289" y="445240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7" name="直線矢印コネクタ 76"/>
                <p:cNvCxnSpPr>
                  <a:stCxn id="68" idx="7"/>
                  <a:endCxn id="66" idx="2"/>
                </p:cNvCxnSpPr>
                <p:nvPr/>
              </p:nvCxnSpPr>
              <p:spPr>
                <a:xfrm flipV="1">
                  <a:off x="6194626" y="4162831"/>
                  <a:ext cx="814613" cy="1010909"/>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5628" name="テキスト ボックス 45"/>
                <p:cNvSpPr txBox="1">
                  <a:spLocks noChangeArrowheads="1"/>
                </p:cNvSpPr>
                <p:nvPr/>
              </p:nvSpPr>
              <p:spPr bwMode="auto">
                <a:xfrm>
                  <a:off x="6804249" y="5240249"/>
                  <a:ext cx="1345175" cy="168312"/>
                </a:xfrm>
                <a:prstGeom prst="rect">
                  <a:avLst/>
                </a:prstGeom>
                <a:noFill/>
                <a:ln w="9525">
                  <a:noFill/>
                  <a:miter lim="800000"/>
                  <a:headEnd/>
                  <a:tailEnd/>
                </a:ln>
              </p:spPr>
              <p:txBody>
                <a:bodyPr>
                  <a:spAutoFit/>
                </a:bodyPr>
                <a:lstStyle/>
                <a:p>
                  <a:pPr algn="ctr"/>
                  <a:r>
                    <a:rPr lang="ja-JP" altLang="en-US" sz="1200" b="1">
                      <a:solidFill>
                        <a:srgbClr val="000000"/>
                      </a:solidFill>
                      <a:latin typeface="Meiryo UI" pitchFamily="50" charset="-128"/>
                      <a:ea typeface="Meiryo UI" pitchFamily="50" charset="-128"/>
                      <a:cs typeface="Meiryo UI" pitchFamily="50" charset="-128"/>
                    </a:rPr>
                    <a:t>・・・・・</a:t>
                  </a:r>
                  <a:endParaRPr lang="en-US" altLang="ja-JP" sz="1200" b="1">
                    <a:solidFill>
                      <a:srgbClr val="000000"/>
                    </a:solidFill>
                    <a:latin typeface="Meiryo UI" pitchFamily="50" charset="-128"/>
                    <a:ea typeface="Meiryo UI" pitchFamily="50" charset="-128"/>
                    <a:cs typeface="Meiryo UI" pitchFamily="50" charset="-128"/>
                  </a:endParaRPr>
                </a:p>
              </p:txBody>
            </p:sp>
            <p:cxnSp>
              <p:nvCxnSpPr>
                <p:cNvPr id="79" name="直線矢印コネクタ 78"/>
                <p:cNvCxnSpPr>
                  <a:stCxn id="70" idx="0"/>
                </p:cNvCxnSpPr>
                <p:nvPr/>
              </p:nvCxnSpPr>
              <p:spPr>
                <a:xfrm flipH="1" flipV="1">
                  <a:off x="8088400" y="4136786"/>
                  <a:ext cx="11291" cy="97907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6917293" y="4162831"/>
                  <a:ext cx="679113" cy="980041"/>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a:endCxn id="68" idx="0"/>
                </p:cNvCxnSpPr>
                <p:nvPr/>
              </p:nvCxnSpPr>
              <p:spPr bwMode="auto">
                <a:xfrm flipH="1">
                  <a:off x="5940190" y="4162800"/>
                  <a:ext cx="235" cy="956583"/>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346138" y="4403983"/>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a:t>
            </a:r>
            <a:r>
              <a:rPr lang="ja-JP" altLang="en-US" sz="1200" u="sng" dirty="0">
                <a:solidFill>
                  <a:schemeClr val="tx1"/>
                </a:solidFill>
                <a:latin typeface="Meiryo UI" pitchFamily="50" charset="-128"/>
                <a:ea typeface="Meiryo UI" pitchFamily="50" charset="-128"/>
                <a:cs typeface="Meiryo UI" pitchFamily="50" charset="-128"/>
              </a:rPr>
              <a:t>特別区を一つの市とみなす</a:t>
            </a:r>
            <a:r>
              <a:rPr lang="ja-JP" altLang="en-US" sz="1200" dirty="0">
                <a:solidFill>
                  <a:schemeClr val="tx1"/>
                </a:solidFill>
                <a:latin typeface="Meiryo UI" pitchFamily="50" charset="-128"/>
                <a:ea typeface="Meiryo UI" pitchFamily="50" charset="-128"/>
                <a:cs typeface="Meiryo UI" pitchFamily="50" charset="-128"/>
              </a:rPr>
              <a:t>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a:t>
            </a:r>
            <a:r>
              <a:rPr lang="ja-JP" altLang="en-US" sz="1200" u="sng" dirty="0">
                <a:solidFill>
                  <a:schemeClr val="tx1"/>
                </a:solidFill>
                <a:latin typeface="Meiryo UI" pitchFamily="50" charset="-128"/>
                <a:ea typeface="Meiryo UI" pitchFamily="50" charset="-128"/>
                <a:cs typeface="Meiryo UI" pitchFamily="50" charset="-128"/>
              </a:rPr>
              <a:t>現行の都区合算制度と同様の仕組み</a:t>
            </a:r>
            <a:r>
              <a:rPr lang="ja-JP" altLang="en-US" sz="1200" dirty="0">
                <a:solidFill>
                  <a:schemeClr val="tx1"/>
                </a:solidFill>
                <a:latin typeface="Meiryo UI" pitchFamily="50" charset="-128"/>
                <a:ea typeface="Meiryo UI" pitchFamily="50" charset="-128"/>
                <a:cs typeface="Meiryo UI" pitchFamily="50" charset="-128"/>
              </a:rPr>
              <a:t>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dirty="0" smtClean="0">
                <a:solidFill>
                  <a:prstClr val="black"/>
                </a:solidFill>
                <a:latin typeface="Meiryo UI" pitchFamily="50" charset="-128"/>
                <a:ea typeface="Meiryo UI" pitchFamily="50" charset="-128"/>
                <a:cs typeface="Meiryo UI" pitchFamily="50" charset="-128"/>
              </a:rPr>
              <a:t>27</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8,837</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(2,927</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8,828</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(2,918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９事務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8,794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8,785</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補てん財源</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dirty="0" smtClean="0">
                    <a:solidFill>
                      <a:schemeClr val="tx1"/>
                    </a:solidFill>
                    <a:latin typeface="Meiryo UI" pitchFamily="50" charset="-128"/>
                    <a:ea typeface="Meiryo UI" pitchFamily="50" charset="-128"/>
                    <a:cs typeface="Meiryo UI" pitchFamily="50" charset="-128"/>
                  </a:rPr>
                  <a:t>6,783</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(2,517</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2,054</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(410</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8,157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637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1,417</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itchFamily="50" charset="-128"/>
                    <a:ea typeface="Meiryo UI" pitchFamily="50" charset="-128"/>
                    <a:cs typeface="Meiryo UI" pitchFamily="50" charset="-128"/>
                  </a:rPr>
                  <a:t>1,417</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4" y="1593368"/>
            <a:ext cx="1080120" cy="4945312"/>
            <a:chOff x="6033120" y="1449352"/>
            <a:chExt cx="1080120" cy="4945312"/>
          </a:xfrm>
        </p:grpSpPr>
        <p:grpSp>
          <p:nvGrpSpPr>
            <p:cNvPr id="13" name="グループ化 81"/>
            <p:cNvGrpSpPr/>
            <p:nvPr/>
          </p:nvGrpSpPr>
          <p:grpSpPr>
            <a:xfrm>
              <a:off x="6033120" y="1449352"/>
              <a:ext cx="1080120" cy="4945312"/>
              <a:chOff x="6196522" y="1509168"/>
              <a:chExt cx="871804" cy="4945312"/>
            </a:xfrm>
          </p:grpSpPr>
          <p:grpSp>
            <p:nvGrpSpPr>
              <p:cNvPr id="14" name="グループ化 51"/>
              <p:cNvGrpSpPr/>
              <p:nvPr/>
            </p:nvGrpSpPr>
            <p:grpSpPr>
              <a:xfrm>
                <a:off x="6197666" y="1509168"/>
                <a:ext cx="870660" cy="4945312"/>
                <a:chOff x="3677386" y="1593368"/>
                <a:chExt cx="870660"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2,562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8"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5,785</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dirty="0" smtClean="0">
                    <a:solidFill>
                      <a:schemeClr val="bg1"/>
                    </a:solidFill>
                    <a:latin typeface="Meiryo UI" pitchFamily="50" charset="-128"/>
                    <a:ea typeface="Meiryo UI" pitchFamily="50" charset="-128"/>
                    <a:cs typeface="Meiryo UI" pitchFamily="50" charset="-128"/>
                  </a:rPr>
                  <a:t>5,148</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4,329</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dirty="0" smtClean="0">
                    <a:solidFill>
                      <a:schemeClr val="bg1"/>
                    </a:solidFill>
                    <a:latin typeface="Meiryo UI" pitchFamily="50" charset="-128"/>
                    <a:ea typeface="Meiryo UI" pitchFamily="50" charset="-128"/>
                    <a:cs typeface="Meiryo UI" pitchFamily="50" charset="-128"/>
                  </a:rPr>
                  <a:t>819</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3,739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447</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2,562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dirty="0" smtClean="0">
                  <a:solidFill>
                    <a:schemeClr val="tx1"/>
                  </a:solidFill>
                  <a:latin typeface="Meiryo UI" pitchFamily="50" charset="-128"/>
                  <a:ea typeface="Meiryo UI" pitchFamily="50" charset="-128"/>
                  <a:cs typeface="Meiryo UI" pitchFamily="50" charset="-128"/>
                </a:rPr>
                <a:t>637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442</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980688"/>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3,297</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dirty="0" smtClean="0">
                  <a:solidFill>
                    <a:schemeClr val="bg1"/>
                  </a:solidFill>
                  <a:latin typeface="Meiryo UI" pitchFamily="50" charset="-128"/>
                  <a:ea typeface="Meiryo UI" pitchFamily="50" charset="-128"/>
                  <a:cs typeface="Meiryo UI" pitchFamily="50" charset="-128"/>
                </a:rPr>
                <a:t>377</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697824"/>
              <a:ext cx="1060428"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dirty="0" smtClean="0">
                  <a:solidFill>
                    <a:schemeClr val="bg1"/>
                  </a:solidFill>
                  <a:latin typeface="Meiryo UI" pitchFamily="50" charset="-128"/>
                  <a:ea typeface="Meiryo UI" pitchFamily="50" charset="-128"/>
                  <a:cs typeface="Meiryo UI" pitchFamily="50" charset="-128"/>
                </a:rPr>
                <a:t>1,032</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06184"/>
              <a:ext cx="1050196" cy="158496"/>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1000" dirty="0" smtClean="0">
                  <a:solidFill>
                    <a:schemeClr val="tx1"/>
                  </a:solidFill>
                  <a:latin typeface="Meiryo UI" pitchFamily="50" charset="-128"/>
                  <a:ea typeface="Meiryo UI" pitchFamily="50" charset="-128"/>
                  <a:cs typeface="Meiryo UI" pitchFamily="50" charset="-128"/>
                </a:rPr>
                <a:t>要対応額</a:t>
              </a:r>
              <a:r>
                <a:rPr lang="ja-JP" altLang="en-US" sz="800" dirty="0" smtClean="0">
                  <a:solidFill>
                    <a:schemeClr val="tx1"/>
                  </a:solidFill>
                  <a:latin typeface="Meiryo UI" pitchFamily="50" charset="-128"/>
                  <a:ea typeface="Meiryo UI" pitchFamily="50" charset="-128"/>
                  <a:cs typeface="Meiryo UI" pitchFamily="50" charset="-128"/>
                </a:rPr>
                <a:t>８億円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447</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dirty="0" smtClean="0">
                <a:solidFill>
                  <a:schemeClr val="tx1"/>
                </a:solidFill>
                <a:latin typeface="Meiryo UI" pitchFamily="50" charset="-128"/>
                <a:ea typeface="Meiryo UI" pitchFamily="50" charset="-128"/>
                <a:cs typeface="Meiryo UI" pitchFamily="50" charset="-128"/>
              </a:rPr>
              <a:t>27</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補てん財源</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67392"/>
            <a:ext cx="1080120" cy="288032"/>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050" dirty="0" smtClean="0">
                <a:solidFill>
                  <a:schemeClr val="tx1"/>
                </a:solidFill>
                <a:latin typeface="Meiryo UI" pitchFamily="50" charset="-128"/>
                <a:ea typeface="Meiryo UI" pitchFamily="50" charset="-128"/>
                <a:cs typeface="Meiryo UI" pitchFamily="50" charset="-128"/>
              </a:rPr>
              <a:t>要対応額</a:t>
            </a:r>
            <a:endParaRPr lang="en-US" altLang="ja-JP" sz="1050" dirty="0" smtClean="0">
              <a:solidFill>
                <a:schemeClr val="tx1"/>
              </a:solidFill>
              <a:latin typeface="Meiryo UI" pitchFamily="50" charset="-128"/>
              <a:ea typeface="Meiryo UI" pitchFamily="50" charset="-128"/>
              <a:cs typeface="Meiryo UI" pitchFamily="50" charset="-128"/>
            </a:endParaRPr>
          </a:p>
          <a:p>
            <a:pPr algn="ctr">
              <a:lnSpc>
                <a:spcPts val="1000"/>
              </a:lnSpc>
            </a:pPr>
            <a:r>
              <a:rPr lang="en-US" altLang="ja-JP" sz="1050" dirty="0" smtClean="0">
                <a:solidFill>
                  <a:schemeClr val="tx1"/>
                </a:solidFill>
                <a:latin typeface="Meiryo UI" pitchFamily="50" charset="-128"/>
                <a:ea typeface="Meiryo UI" pitchFamily="50" charset="-128"/>
                <a:cs typeface="Meiryo UI" pitchFamily="50" charset="-128"/>
              </a:rPr>
              <a:t>43</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316336"/>
            <a:ext cx="1055736" cy="25260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要対応額</a:t>
            </a:r>
            <a:r>
              <a:rPr lang="en-US" altLang="ja-JP" sz="900" dirty="0" smtClean="0">
                <a:solidFill>
                  <a:schemeClr val="tx1"/>
                </a:solidFill>
                <a:latin typeface="Meiryo UI" pitchFamily="50" charset="-128"/>
                <a:ea typeface="Meiryo UI" pitchFamily="50" charset="-128"/>
                <a:cs typeface="Meiryo UI" pitchFamily="50" charset="-128"/>
              </a:rPr>
              <a:t>35</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a:solidFill>
                  <a:prstClr val="black"/>
                </a:solidFill>
                <a:latin typeface="Meiryo UI" pitchFamily="50" charset="-128"/>
                <a:ea typeface="Meiryo UI" pitchFamily="50" charset="-128"/>
                <a:cs typeface="Meiryo UI" pitchFamily="50" charset="-128"/>
              </a:rPr>
              <a:t>※</a:t>
            </a:r>
            <a:r>
              <a:rPr lang="ja-JP" altLang="en-US" sz="900" dirty="0">
                <a:solidFill>
                  <a:prstClr val="black"/>
                </a:solidFill>
                <a:latin typeface="Meiryo UI" pitchFamily="50" charset="-128"/>
                <a:ea typeface="Meiryo UI" pitchFamily="50" charset="-128"/>
                <a:cs typeface="Meiryo UI" pitchFamily="50" charset="-128"/>
              </a:rPr>
              <a:t>Ｈ</a:t>
            </a:r>
            <a:r>
              <a:rPr lang="en-US" altLang="ja-JP" sz="900" dirty="0">
                <a:solidFill>
                  <a:prstClr val="black"/>
                </a:solidFill>
                <a:latin typeface="Meiryo UI" pitchFamily="50" charset="-128"/>
                <a:ea typeface="Meiryo UI" pitchFamily="50" charset="-128"/>
                <a:cs typeface="Meiryo UI" pitchFamily="50" charset="-128"/>
              </a:rPr>
              <a:t>27</a:t>
            </a:r>
            <a:r>
              <a:rPr lang="ja-JP" altLang="en-US" sz="900" dirty="0">
                <a:solidFill>
                  <a:prstClr val="black"/>
                </a:solidFill>
                <a:latin typeface="Meiryo UI" pitchFamily="50" charset="-128"/>
                <a:ea typeface="Meiryo UI" pitchFamily="50" charset="-128"/>
                <a:cs typeface="Meiryo UI" pitchFamily="50" charset="-128"/>
              </a:rPr>
              <a:t>年度は補てん財源で収支対策を行った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3,004</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4" name="右中かっこ 93"/>
          <p:cNvSpPr/>
          <p:nvPr/>
        </p:nvSpPr>
        <p:spPr>
          <a:xfrm>
            <a:off x="9261288" y="2852936"/>
            <a:ext cx="72008" cy="17281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dirty="0" smtClean="0">
                <a:latin typeface="Meiryo UI" pitchFamily="50" charset="-128"/>
                <a:ea typeface="Meiryo UI" pitchFamily="50" charset="-128"/>
                <a:cs typeface="Meiryo UI" pitchFamily="50" charset="-128"/>
              </a:rPr>
              <a:t>3,779</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61288" y="5481800"/>
            <a:ext cx="45719" cy="53948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185920" y="5445224"/>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1,040</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dirty="0" smtClean="0">
                <a:latin typeface="Meiryo UI" pitchFamily="50" charset="-128"/>
                <a:ea typeface="Meiryo UI" pitchFamily="50" charset="-128"/>
                <a:cs typeface="Meiryo UI" pitchFamily="50" charset="-128"/>
              </a:rPr>
              <a:t>1,014</a:t>
            </a:r>
            <a:endParaRPr kumimoji="1" lang="en-US" altLang="ja-JP" sz="1050"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978860"/>
            <a:ext cx="8136904" cy="2242228"/>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858558"/>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606024"/>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217911"/>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874524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en-US" altLang="ja-JP" sz="1100" b="1" smtClean="0">
                <a:solidFill>
                  <a:srgbClr val="000000"/>
                </a:solidFill>
                <a:latin typeface="Meiryo UI" pitchFamily="50" charset="-128"/>
                <a:ea typeface="Meiryo UI" pitchFamily="50" charset="-128"/>
                <a:cs typeface="Meiryo UI" pitchFamily="50" charset="-128"/>
              </a:rPr>
              <a:t>7</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H27</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○下記の視点で、各区割り案（</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区Ａ案・</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区Ｂ案・</a:t>
            </a:r>
            <a:r>
              <a:rPr lang="en-US" altLang="ja-JP" dirty="0" smtClean="0">
                <a:latin typeface="Meiryo UI" pitchFamily="50" charset="-128"/>
                <a:ea typeface="Meiryo UI" pitchFamily="50" charset="-128"/>
                <a:cs typeface="Meiryo UI" pitchFamily="50" charset="-128"/>
              </a:rPr>
              <a:t>6</a:t>
            </a:r>
            <a:r>
              <a:rPr lang="ja-JP" altLang="en-US" dirty="0" smtClean="0">
                <a:latin typeface="Meiryo UI" pitchFamily="50" charset="-128"/>
                <a:ea typeface="Meiryo UI" pitchFamily="50" charset="-128"/>
                <a:cs typeface="Meiryo UI" pitchFamily="50" charset="-128"/>
              </a:rPr>
              <a:t>区Ｃ案・</a:t>
            </a:r>
            <a:r>
              <a:rPr lang="en-US" altLang="ja-JP" dirty="0" smtClean="0">
                <a:latin typeface="Meiryo UI" pitchFamily="50" charset="-128"/>
                <a:ea typeface="Meiryo UI" pitchFamily="50" charset="-128"/>
                <a:cs typeface="Meiryo UI" pitchFamily="50" charset="-128"/>
              </a:rPr>
              <a:t>6</a:t>
            </a:r>
            <a:r>
              <a:rPr lang="ja-JP" altLang="en-US" dirty="0" smtClean="0">
                <a:latin typeface="Meiryo UI" pitchFamily="50" charset="-128"/>
                <a:ea typeface="Meiryo UI" pitchFamily="50" charset="-128"/>
                <a:cs typeface="Meiryo UI" pitchFamily="50" charset="-128"/>
              </a:rPr>
              <a:t>区Ｄ案）について検証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60584453"/>
              </p:ext>
            </p:extLst>
          </p:nvPr>
        </p:nvGraphicFramePr>
        <p:xfrm>
          <a:off x="272480" y="3425949"/>
          <a:ext cx="9380788" cy="2964083"/>
        </p:xfrm>
        <a:graphic>
          <a:graphicData uri="http://schemas.openxmlformats.org/drawingml/2006/table">
            <a:tbl>
              <a:tblPr bandRow="1">
                <a:tableStyleId>{21E4AEA4-8DFA-4A89-87EB-49C32662AFE0}</a:tableStyleId>
              </a:tblPr>
              <a:tblGrid>
                <a:gridCol w="223518"/>
                <a:gridCol w="1278464"/>
                <a:gridCol w="7878806"/>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Ｈ</a:t>
                      </a:r>
                      <a:r>
                        <a:rPr lang="en-US" altLang="ja-JP" sz="1100" b="0" dirty="0" smtClean="0">
                          <a:solidFill>
                            <a:prstClr val="black"/>
                          </a:solidFill>
                          <a:latin typeface="Meiryo UI" pitchFamily="50" charset="-128"/>
                          <a:ea typeface="Meiryo UI" pitchFamily="50" charset="-128"/>
                          <a:cs typeface="Meiryo UI" pitchFamily="50" charset="-128"/>
                        </a:rPr>
                        <a:t>27</a:t>
                      </a:r>
                      <a:r>
                        <a:rPr lang="ja-JP" altLang="en-US" sz="1100" b="0"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baseline="30000" dirty="0" smtClean="0">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を含まない）</a:t>
                      </a:r>
                      <a:r>
                        <a:rPr lang="ja-JP" altLang="en-US" sz="300" b="0" dirty="0" smtClean="0">
                          <a:solidFill>
                            <a:prstClr val="black"/>
                          </a:solidFill>
                          <a:latin typeface="Meiryo UI" pitchFamily="50" charset="-128"/>
                          <a:ea typeface="Meiryo UI" pitchFamily="50" charset="-128"/>
                          <a:cs typeface="Meiryo UI" pitchFamily="50" charset="-128"/>
                        </a:rPr>
                        <a:t>　　</a:t>
                      </a:r>
                      <a:endParaRPr lang="en-US" altLang="ja-JP" sz="300" b="0"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地方交付税の</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算定</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地方交付税額は、</a:t>
                      </a:r>
                      <a:r>
                        <a:rPr lang="en-US" altLang="ja-JP" sz="1100" b="0" dirty="0" smtClean="0">
                          <a:solidFill>
                            <a:prstClr val="black"/>
                          </a:solidFill>
                          <a:latin typeface="Meiryo UI" pitchFamily="50" charset="-128"/>
                          <a:ea typeface="Meiryo UI" pitchFamily="50" charset="-128"/>
                          <a:cs typeface="Meiryo UI" pitchFamily="50" charset="-128"/>
                        </a:rPr>
                        <a:t>H27</a:t>
                      </a:r>
                      <a:r>
                        <a:rPr lang="ja-JP" altLang="en-US" sz="1100" b="0"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dirty="0" smtClean="0">
                          <a:solidFill>
                            <a:schemeClr val="tx1"/>
                          </a:solidFill>
                          <a:latin typeface="Meiryo UI" pitchFamily="50" charset="-128"/>
                          <a:ea typeface="Meiryo UI" pitchFamily="50" charset="-128"/>
                          <a:cs typeface="Meiryo UI" pitchFamily="50" charset="-128"/>
                        </a:rPr>
                        <a:t>特別区</a:t>
                      </a:r>
                      <a:r>
                        <a:rPr lang="en-US" altLang="ja-JP" sz="1100" b="0" dirty="0" smtClean="0">
                          <a:solidFill>
                            <a:schemeClr val="tx1"/>
                          </a:solidFill>
                          <a:latin typeface="Meiryo UI" pitchFamily="50" charset="-128"/>
                          <a:ea typeface="Meiryo UI" pitchFamily="50" charset="-128"/>
                          <a:cs typeface="Meiryo UI" pitchFamily="50" charset="-128"/>
                        </a:rPr>
                        <a:t>78.4%</a:t>
                      </a:r>
                      <a:r>
                        <a:rPr lang="ja-JP" altLang="en-US" sz="1100" b="0" dirty="0" err="1" smtClean="0">
                          <a:solidFill>
                            <a:schemeClr val="tx1"/>
                          </a:solidFill>
                          <a:latin typeface="Meiryo UI" pitchFamily="50" charset="-128"/>
                          <a:ea typeface="Meiryo UI" pitchFamily="50" charset="-128"/>
                          <a:cs typeface="Meiryo UI" pitchFamily="50" charset="-128"/>
                        </a:rPr>
                        <a:t>、</a:t>
                      </a:r>
                      <a:r>
                        <a:rPr lang="ja-JP" altLang="en-US" sz="1100" b="0" dirty="0" smtClean="0">
                          <a:solidFill>
                            <a:schemeClr val="tx1"/>
                          </a:solidFill>
                          <a:latin typeface="Meiryo UI" pitchFamily="50" charset="-128"/>
                          <a:ea typeface="Meiryo UI" pitchFamily="50" charset="-128"/>
                          <a:cs typeface="Meiryo UI" pitchFamily="50" charset="-128"/>
                        </a:rPr>
                        <a:t>大阪府</a:t>
                      </a:r>
                      <a:r>
                        <a:rPr lang="en-US" altLang="ja-JP" sz="1100" b="0" dirty="0" smtClean="0">
                          <a:solidFill>
                            <a:schemeClr val="tx1"/>
                          </a:solidFill>
                          <a:latin typeface="Meiryo UI" pitchFamily="50" charset="-128"/>
                          <a:ea typeface="Meiryo UI" pitchFamily="50" charset="-128"/>
                          <a:cs typeface="Meiryo UI" pitchFamily="50" charset="-128"/>
                        </a:rPr>
                        <a:t>21.6%</a:t>
                      </a:r>
                      <a:r>
                        <a:rPr lang="en-US" altLang="ja-JP" sz="1100" b="0" dirty="0" smtClean="0">
                          <a:solidFill>
                            <a:prstClr val="black"/>
                          </a:solidFill>
                          <a:latin typeface="Meiryo UI" pitchFamily="50" charset="-128"/>
                          <a:ea typeface="Meiryo UI" pitchFamily="50" charset="-128"/>
                          <a:cs typeface="Meiryo UI" pitchFamily="50" charset="-128"/>
                        </a:rPr>
                        <a:t/>
                      </a:r>
                      <a:br>
                        <a:rPr lang="en-US" altLang="ja-JP" sz="1100" b="0" dirty="0" smtClean="0">
                          <a:solidFill>
                            <a:prstClr val="black"/>
                          </a:solidFill>
                          <a:latin typeface="Meiryo UI" pitchFamily="50" charset="-128"/>
                          <a:ea typeface="Meiryo UI" pitchFamily="50" charset="-128"/>
                          <a:cs typeface="Meiryo UI" pitchFamily="50" charset="-128"/>
                        </a:rPr>
                      </a:br>
                      <a:r>
                        <a:rPr lang="ja-JP" altLang="en-US" sz="8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dirty="0" smtClean="0">
                          <a:solidFill>
                            <a:prstClr val="black"/>
                          </a:solidFill>
                          <a:latin typeface="Meiryo UI" pitchFamily="50" charset="-128"/>
                          <a:ea typeface="Meiryo UI" pitchFamily="50" charset="-128"/>
                          <a:cs typeface="Meiryo UI" pitchFamily="50" charset="-128"/>
                        </a:rPr>
                        <a:t>3</a:t>
                      </a:r>
                      <a:r>
                        <a:rPr lang="ja-JP" altLang="en-US" sz="800" b="0"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dirty="0" smtClean="0">
                          <a:solidFill>
                            <a:prstClr val="black"/>
                          </a:solidFill>
                          <a:latin typeface="Meiryo UI" pitchFamily="50" charset="-128"/>
                          <a:ea typeface="Meiryo UI" pitchFamily="50" charset="-128"/>
                          <a:cs typeface="Meiryo UI" pitchFamily="50" charset="-128"/>
                        </a:rPr>
                        <a:t>H27</a:t>
                      </a:r>
                      <a:r>
                        <a:rPr lang="ja-JP" altLang="en-US" sz="800" b="0" dirty="0" smtClean="0">
                          <a:solidFill>
                            <a:prstClr val="black"/>
                          </a:solidFill>
                          <a:latin typeface="Meiryo UI" pitchFamily="50" charset="-128"/>
                          <a:ea typeface="Meiryo UI" pitchFamily="50" charset="-128"/>
                          <a:cs typeface="Meiryo UI" pitchFamily="50" charset="-128"/>
                        </a:rPr>
                        <a:t>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単年度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dirty="0" smtClean="0">
                          <a:solidFill>
                            <a:prstClr val="black"/>
                          </a:solidFill>
                          <a:latin typeface="Meiryo UI" pitchFamily="50" charset="-128"/>
                          <a:ea typeface="Meiryo UI" pitchFamily="50" charset="-128"/>
                          <a:cs typeface="Meiryo UI" pitchFamily="50" charset="-128"/>
                        </a:rPr>
                        <a:t>72</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普通交付金</a:t>
                      </a:r>
                      <a:r>
                        <a:rPr lang="en-US" altLang="ja-JP" sz="1100" b="0" dirty="0" smtClean="0">
                          <a:solidFill>
                            <a:prstClr val="black"/>
                          </a:solidFill>
                          <a:latin typeface="Meiryo UI" pitchFamily="50" charset="-128"/>
                          <a:ea typeface="Meiryo UI" pitchFamily="50" charset="-128"/>
                          <a:cs typeface="Meiryo UI" pitchFamily="50" charset="-128"/>
                        </a:rPr>
                        <a:t>94</a:t>
                      </a:r>
                      <a:r>
                        <a:rPr lang="ja-JP" altLang="en-US" sz="1100" b="0" dirty="0" smtClean="0">
                          <a:solidFill>
                            <a:prstClr val="black"/>
                          </a:solidFill>
                          <a:latin typeface="Meiryo UI" pitchFamily="50" charset="-128"/>
                          <a:ea typeface="Meiryo UI" pitchFamily="50" charset="-128"/>
                          <a:cs typeface="Meiryo UI" pitchFamily="50" charset="-128"/>
                        </a:rPr>
                        <a:t>％、特別交付金</a:t>
                      </a:r>
                      <a:r>
                        <a:rPr lang="en-US" altLang="ja-JP" sz="1100" b="0" dirty="0" smtClean="0">
                          <a:solidFill>
                            <a:prstClr val="black"/>
                          </a:solidFill>
                          <a:latin typeface="Meiryo UI" pitchFamily="50" charset="-128"/>
                          <a:ea typeface="Meiryo UI" pitchFamily="50" charset="-128"/>
                          <a:cs typeface="Meiryo UI" pitchFamily="50" charset="-128"/>
                        </a:rPr>
                        <a:t>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dirty="0" smtClean="0">
                          <a:solidFill>
                            <a:prstClr val="black"/>
                          </a:solidFill>
                          <a:latin typeface="Meiryo UI" pitchFamily="50" charset="-128"/>
                          <a:ea typeface="Meiryo UI" pitchFamily="50" charset="-128"/>
                          <a:cs typeface="Meiryo UI" pitchFamily="50" charset="-128"/>
                        </a:rPr>
                        <a:t>85</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目的税</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配分割合は、特別区</a:t>
                      </a:r>
                      <a:r>
                        <a:rPr lang="en-US" altLang="ja-JP" sz="1100" b="0" dirty="0" smtClean="0">
                          <a:solidFill>
                            <a:prstClr val="black"/>
                          </a:solidFill>
                          <a:latin typeface="Meiryo UI" pitchFamily="50" charset="-128"/>
                          <a:ea typeface="Meiryo UI" pitchFamily="50" charset="-128"/>
                          <a:cs typeface="Meiryo UI" pitchFamily="50" charset="-128"/>
                        </a:rPr>
                        <a:t>54</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46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4" y="1075978"/>
            <a:ext cx="8712968"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8" name="テキスト ボックス 38"/>
          <p:cNvSpPr txBox="1">
            <a:spLocks noChangeArrowheads="1"/>
          </p:cNvSpPr>
          <p:nvPr/>
        </p:nvSpPr>
        <p:spPr bwMode="auto">
          <a:xfrm>
            <a:off x="3974865" y="3977148"/>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60" name="テキスト ボックス 59"/>
          <p:cNvSpPr txBox="1"/>
          <p:nvPr/>
        </p:nvSpPr>
        <p:spPr>
          <a:xfrm>
            <a:off x="124728" y="182065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71" name="正方形/長方形 70"/>
          <p:cNvSpPr/>
          <p:nvPr/>
        </p:nvSpPr>
        <p:spPr>
          <a:xfrm>
            <a:off x="1481758" y="6161112"/>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2" name="右矢印 71"/>
          <p:cNvSpPr/>
          <p:nvPr/>
        </p:nvSpPr>
        <p:spPr>
          <a:xfrm rot="5400000">
            <a:off x="2470949" y="5249263"/>
            <a:ext cx="181559"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73" name="正方形/長方形 72"/>
          <p:cNvSpPr/>
          <p:nvPr/>
        </p:nvSpPr>
        <p:spPr>
          <a:xfrm>
            <a:off x="6315496" y="6161112"/>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7232674" y="5257647"/>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5" name="表 74"/>
          <p:cNvGraphicFramePr>
            <a:graphicFrameLocks noGrp="1"/>
          </p:cNvGraphicFramePr>
          <p:nvPr/>
        </p:nvGraphicFramePr>
        <p:xfrm>
          <a:off x="273171" y="4225993"/>
          <a:ext cx="4520954" cy="1573805"/>
        </p:xfrm>
        <a:graphic>
          <a:graphicData uri="http://schemas.openxmlformats.org/drawingml/2006/table">
            <a:tbl>
              <a:tblPr/>
              <a:tblGrid>
                <a:gridCol w="421204"/>
                <a:gridCol w="484917"/>
                <a:gridCol w="567033"/>
                <a:gridCol w="567033"/>
                <a:gridCol w="496153"/>
                <a:gridCol w="425274"/>
                <a:gridCol w="567033"/>
                <a:gridCol w="496153"/>
                <a:gridCol w="496154"/>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200,979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81,634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13,199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88,211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5,371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200,979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118,005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46,147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9,095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52,029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3,307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7,427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118,005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71,894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12,001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90,182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5,784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13,124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79,564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5,325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309,987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19,786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graphicFrame>
        <p:nvGraphicFramePr>
          <p:cNvPr id="76" name="表 75"/>
          <p:cNvGraphicFramePr>
            <a:graphicFrameLocks noGrp="1"/>
          </p:cNvGraphicFramePr>
          <p:nvPr/>
        </p:nvGraphicFramePr>
        <p:xfrm>
          <a:off x="4972321" y="4231459"/>
          <a:ext cx="4608511" cy="1573805"/>
        </p:xfrm>
        <a:graphic>
          <a:graphicData uri="http://schemas.openxmlformats.org/drawingml/2006/table">
            <a:tbl>
              <a:tblPr/>
              <a:tblGrid>
                <a:gridCol w="436200"/>
                <a:gridCol w="518033"/>
                <a:gridCol w="587221"/>
                <a:gridCol w="474770"/>
                <a:gridCol w="576064"/>
                <a:gridCol w="432048"/>
                <a:gridCol w="576064"/>
                <a:gridCol w="504056"/>
                <a:gridCol w="504055"/>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146,408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51,083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10,788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69,442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5,074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10,020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146,408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172,577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76,698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70,798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3,603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9,971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172,577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71,894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12,001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90,182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5,784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13,124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56,529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9,946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79,564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5,325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11,561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dirty="0">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256,204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44,241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309,987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19,786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44,676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7" name="テキスト ボックス 38"/>
          <p:cNvSpPr txBox="1">
            <a:spLocks noChangeArrowheads="1"/>
          </p:cNvSpPr>
          <p:nvPr/>
        </p:nvSpPr>
        <p:spPr bwMode="auto">
          <a:xfrm>
            <a:off x="8845738" y="3977148"/>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4869870" y="182065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4931350" y="1700808"/>
            <a:ext cx="4716025" cy="480548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6434535" y="1528429"/>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46" name="角丸四角形 45"/>
          <p:cNvSpPr/>
          <p:nvPr/>
        </p:nvSpPr>
        <p:spPr>
          <a:xfrm>
            <a:off x="200471" y="1700808"/>
            <a:ext cx="4680521" cy="480548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730958" y="1528429"/>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47" name="テキスト ボックス 42"/>
          <p:cNvSpPr txBox="1">
            <a:spLocks noChangeArrowheads="1"/>
          </p:cNvSpPr>
          <p:nvPr/>
        </p:nvSpPr>
        <p:spPr bwMode="auto">
          <a:xfrm>
            <a:off x="3728864" y="764704"/>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‐39</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46</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49" name="グラフ 48"/>
          <p:cNvGraphicFramePr/>
          <p:nvPr/>
        </p:nvGraphicFramePr>
        <p:xfrm>
          <a:off x="200472" y="1988840"/>
          <a:ext cx="1584176" cy="15841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0" name="グラフ 49"/>
          <p:cNvGraphicFramePr/>
          <p:nvPr/>
        </p:nvGraphicFramePr>
        <p:xfrm>
          <a:off x="1640632" y="1988840"/>
          <a:ext cx="1152128" cy="16056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1" name="グラフ 50"/>
          <p:cNvGraphicFramePr/>
          <p:nvPr/>
        </p:nvGraphicFramePr>
        <p:xfrm>
          <a:off x="2648744" y="1988840"/>
          <a:ext cx="1224136" cy="16056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3" name="グラフ 52"/>
          <p:cNvGraphicFramePr/>
          <p:nvPr/>
        </p:nvGraphicFramePr>
        <p:xfrm>
          <a:off x="3744416" y="1988840"/>
          <a:ext cx="1152128" cy="160569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3" name="表 102"/>
          <p:cNvGraphicFramePr>
            <a:graphicFrameLocks noGrp="1"/>
          </p:cNvGraphicFramePr>
          <p:nvPr/>
        </p:nvGraphicFramePr>
        <p:xfrm>
          <a:off x="3875044" y="3432029"/>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70" name="表 69"/>
          <p:cNvGraphicFramePr>
            <a:graphicFrameLocks noGrp="1"/>
          </p:cNvGraphicFramePr>
          <p:nvPr/>
        </p:nvGraphicFramePr>
        <p:xfrm>
          <a:off x="732941" y="3427267"/>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8" name="表 97"/>
          <p:cNvGraphicFramePr>
            <a:graphicFrameLocks noGrp="1"/>
          </p:cNvGraphicFramePr>
          <p:nvPr/>
        </p:nvGraphicFramePr>
        <p:xfrm>
          <a:off x="1778882" y="3429646"/>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02" name="表 101"/>
          <p:cNvGraphicFramePr>
            <a:graphicFrameLocks noGrp="1"/>
          </p:cNvGraphicFramePr>
          <p:nvPr/>
        </p:nvGraphicFramePr>
        <p:xfrm>
          <a:off x="2822200" y="3432029"/>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52" name="正方形/長方形 51"/>
          <p:cNvSpPr/>
          <p:nvPr/>
        </p:nvSpPr>
        <p:spPr>
          <a:xfrm>
            <a:off x="1911401" y="1902952"/>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54" name="正方形/長方形 53"/>
          <p:cNvSpPr/>
          <p:nvPr/>
        </p:nvSpPr>
        <p:spPr>
          <a:xfrm>
            <a:off x="2905330" y="1902952"/>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59" name="正方形/長方形 58"/>
          <p:cNvSpPr/>
          <p:nvPr/>
        </p:nvSpPr>
        <p:spPr>
          <a:xfrm>
            <a:off x="3932763" y="1902952"/>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
        <p:nvSpPr>
          <p:cNvPr id="66" name="正方形/長方形 65"/>
          <p:cNvSpPr/>
          <p:nvPr/>
        </p:nvSpPr>
        <p:spPr>
          <a:xfrm>
            <a:off x="879096" y="1925165"/>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graphicFrame>
        <p:nvGraphicFramePr>
          <p:cNvPr id="55" name="グラフ 54"/>
          <p:cNvGraphicFramePr/>
          <p:nvPr/>
        </p:nvGraphicFramePr>
        <p:xfrm>
          <a:off x="4953000" y="1988840"/>
          <a:ext cx="1599728" cy="158417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6" name="グラフ 55"/>
          <p:cNvGraphicFramePr/>
          <p:nvPr/>
        </p:nvGraphicFramePr>
        <p:xfrm>
          <a:off x="6439544" y="1988840"/>
          <a:ext cx="1112192" cy="158417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7" name="グラフ 56"/>
          <p:cNvGraphicFramePr/>
          <p:nvPr/>
        </p:nvGraphicFramePr>
        <p:xfrm>
          <a:off x="7488832" y="1988840"/>
          <a:ext cx="1152128" cy="158417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58" name="グラフ 57"/>
          <p:cNvGraphicFramePr/>
          <p:nvPr/>
        </p:nvGraphicFramePr>
        <p:xfrm>
          <a:off x="8496944" y="1988840"/>
          <a:ext cx="1152128" cy="1584176"/>
        </p:xfrm>
        <a:graphic>
          <a:graphicData uri="http://schemas.openxmlformats.org/drawingml/2006/chart">
            <c:chart xmlns:c="http://schemas.openxmlformats.org/drawingml/2006/chart" xmlns:r="http://schemas.openxmlformats.org/officeDocument/2006/relationships" r:id="rId9"/>
          </a:graphicData>
        </a:graphic>
      </p:graphicFrame>
      <p:sp>
        <p:nvSpPr>
          <p:cNvPr id="87" name="正方形/長方形 86"/>
          <p:cNvSpPr/>
          <p:nvPr/>
        </p:nvSpPr>
        <p:spPr>
          <a:xfrm>
            <a:off x="5646751" y="1916832"/>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
        <p:nvSpPr>
          <p:cNvPr id="79" name="正方形/長方形 78"/>
          <p:cNvSpPr/>
          <p:nvPr/>
        </p:nvSpPr>
        <p:spPr>
          <a:xfrm>
            <a:off x="6684253" y="1916832"/>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80" name="正方形/長方形 79"/>
          <p:cNvSpPr/>
          <p:nvPr/>
        </p:nvSpPr>
        <p:spPr>
          <a:xfrm>
            <a:off x="7692434" y="1916832"/>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81" name="正方形/長方形 80"/>
          <p:cNvSpPr/>
          <p:nvPr/>
        </p:nvSpPr>
        <p:spPr>
          <a:xfrm>
            <a:off x="8702154" y="1916832"/>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nvGraphicFramePr>
        <p:xfrm>
          <a:off x="5494993" y="3427267"/>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1" name="表 110"/>
          <p:cNvGraphicFramePr>
            <a:graphicFrameLocks noGrp="1"/>
          </p:cNvGraphicFramePr>
          <p:nvPr/>
        </p:nvGraphicFramePr>
        <p:xfrm>
          <a:off x="6551732" y="342488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2" name="表 111"/>
          <p:cNvGraphicFramePr>
            <a:graphicFrameLocks noGrp="1"/>
          </p:cNvGraphicFramePr>
          <p:nvPr/>
        </p:nvGraphicFramePr>
        <p:xfrm>
          <a:off x="7627957" y="3422503"/>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3" name="表 112"/>
          <p:cNvGraphicFramePr>
            <a:graphicFrameLocks noGrp="1"/>
          </p:cNvGraphicFramePr>
          <p:nvPr/>
        </p:nvGraphicFramePr>
        <p:xfrm>
          <a:off x="8638368" y="3432026"/>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155865" y="169590"/>
            <a:ext cx="4738982" cy="633670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27"/>
          <p:cNvSpPr>
            <a:spLocks noChangeArrowheads="1"/>
          </p:cNvSpPr>
          <p:nvPr/>
        </p:nvSpPr>
        <p:spPr bwMode="auto">
          <a:xfrm>
            <a:off x="8860270"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8" name="テキスト ボックス 38"/>
          <p:cNvSpPr txBox="1">
            <a:spLocks noChangeArrowheads="1"/>
          </p:cNvSpPr>
          <p:nvPr/>
        </p:nvSpPr>
        <p:spPr bwMode="auto">
          <a:xfrm>
            <a:off x="4006905" y="381716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60" name="テキスト ボックス 59"/>
          <p:cNvSpPr txBox="1"/>
          <p:nvPr/>
        </p:nvSpPr>
        <p:spPr>
          <a:xfrm>
            <a:off x="156768" y="31606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67" name="正方形/長方形 66"/>
          <p:cNvSpPr/>
          <p:nvPr/>
        </p:nvSpPr>
        <p:spPr>
          <a:xfrm>
            <a:off x="1513798" y="6151449"/>
            <a:ext cx="2088232" cy="28803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69" name="右矢印 68"/>
          <p:cNvSpPr/>
          <p:nvPr/>
        </p:nvSpPr>
        <p:spPr>
          <a:xfrm rot="5400000">
            <a:off x="2521836" y="528742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70" name="正方形/長方形 69"/>
          <p:cNvSpPr/>
          <p:nvPr/>
        </p:nvSpPr>
        <p:spPr>
          <a:xfrm>
            <a:off x="6343206" y="6151449"/>
            <a:ext cx="2088232" cy="28803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1" name="右矢印 70"/>
          <p:cNvSpPr/>
          <p:nvPr/>
        </p:nvSpPr>
        <p:spPr>
          <a:xfrm rot="5400000">
            <a:off x="7279236" y="5295816"/>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2" name="表 71"/>
          <p:cNvGraphicFramePr>
            <a:graphicFrameLocks noGrp="1"/>
          </p:cNvGraphicFramePr>
          <p:nvPr/>
        </p:nvGraphicFramePr>
        <p:xfrm>
          <a:off x="216617" y="4043897"/>
          <a:ext cx="4609549" cy="1800199"/>
        </p:xfrm>
        <a:graphic>
          <a:graphicData uri="http://schemas.openxmlformats.org/drawingml/2006/table">
            <a:tbl>
              <a:tblPr/>
              <a:tblGrid>
                <a:gridCol w="411550"/>
                <a:gridCol w="525813"/>
                <a:gridCol w="612628"/>
                <a:gridCol w="498068"/>
                <a:gridCol w="536525"/>
                <a:gridCol w="465155"/>
                <a:gridCol w="479690"/>
                <a:gridCol w="576064"/>
                <a:gridCol w="504056"/>
              </a:tblGrid>
              <a:tr h="152610">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solidFill>
                      <a:schemeClr val="bg1">
                        <a:lumMod val="85000"/>
                      </a:schemeClr>
                    </a:solidFill>
                  </a:tcPr>
                </a:tc>
              </a:tr>
              <a:tr h="152610">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578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118,351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7,834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48,963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3,557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6,935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118,351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79,380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33,711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5,814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33,644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1,453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79,380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5,365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39,248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82,628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5,955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32,930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4,126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75,637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79,564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6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309,987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19,786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3" name="正方形/長方形 72"/>
          <p:cNvSpPr/>
          <p:nvPr/>
        </p:nvSpPr>
        <p:spPr>
          <a:xfrm>
            <a:off x="1679868"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90" name="テキスト ボックス 89"/>
          <p:cNvSpPr txBox="1"/>
          <p:nvPr/>
        </p:nvSpPr>
        <p:spPr>
          <a:xfrm>
            <a:off x="4881182" y="329923"/>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00" name="テキスト ボックス 38"/>
          <p:cNvSpPr txBox="1">
            <a:spLocks noChangeArrowheads="1"/>
          </p:cNvSpPr>
          <p:nvPr/>
        </p:nvSpPr>
        <p:spPr bwMode="auto">
          <a:xfrm>
            <a:off x="8903893" y="3803311"/>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graphicFrame>
        <p:nvGraphicFramePr>
          <p:cNvPr id="104" name="表 103"/>
          <p:cNvGraphicFramePr>
            <a:graphicFrameLocks noGrp="1"/>
          </p:cNvGraphicFramePr>
          <p:nvPr/>
        </p:nvGraphicFramePr>
        <p:xfrm>
          <a:off x="4991643" y="4029703"/>
          <a:ext cx="4664967" cy="1800538"/>
        </p:xfrm>
        <a:graphic>
          <a:graphicData uri="http://schemas.openxmlformats.org/drawingml/2006/table">
            <a:tbl>
              <a:tblPr/>
              <a:tblGrid>
                <a:gridCol w="416498"/>
                <a:gridCol w="532135"/>
                <a:gridCol w="619992"/>
                <a:gridCol w="504056"/>
                <a:gridCol w="514140"/>
                <a:gridCol w="576064"/>
                <a:gridCol w="504056"/>
                <a:gridCol w="576064"/>
                <a:gridCol w="421962"/>
              </a:tblGrid>
              <a:tr h="152639">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solidFill>
                      <a:schemeClr val="bg1">
                        <a:lumMod val="85000"/>
                      </a:schemeClr>
                    </a:solidFill>
                  </a:tcPr>
                </a:tc>
              </a:tr>
              <a:tr h="152639">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579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107,782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38,647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7,506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51,057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3,220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7,352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107,782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89,949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46,126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6,142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31,550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1,789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4,342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89,949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5,365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39,248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1,815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5,955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32,930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4,126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77,225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75,637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3,511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154,385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79,564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4819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309,987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19,786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42" name="テキスト ボックス 41"/>
          <p:cNvSpPr txBox="1"/>
          <p:nvPr/>
        </p:nvSpPr>
        <p:spPr>
          <a:xfrm>
            <a:off x="82027" y="2062136"/>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3" name="テキスト ボックス 42"/>
          <p:cNvSpPr txBox="1"/>
          <p:nvPr/>
        </p:nvSpPr>
        <p:spPr>
          <a:xfrm>
            <a:off x="4839617" y="2062136"/>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78" name="角丸四角形 77"/>
          <p:cNvSpPr/>
          <p:nvPr/>
        </p:nvSpPr>
        <p:spPr>
          <a:xfrm>
            <a:off x="4941877" y="169590"/>
            <a:ext cx="4800153" cy="633670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6476100"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graphicFrame>
        <p:nvGraphicFramePr>
          <p:cNvPr id="56" name="グラフ 55"/>
          <p:cNvGraphicFramePr/>
          <p:nvPr/>
        </p:nvGraphicFramePr>
        <p:xfrm>
          <a:off x="200472" y="476672"/>
          <a:ext cx="1656184" cy="12961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7" name="グラフ 56"/>
          <p:cNvGraphicFramePr/>
          <p:nvPr/>
        </p:nvGraphicFramePr>
        <p:xfrm>
          <a:off x="2072680" y="476672"/>
          <a:ext cx="1222248" cy="12961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8" name="グラフ 57"/>
          <p:cNvGraphicFramePr/>
          <p:nvPr/>
        </p:nvGraphicFramePr>
        <p:xfrm>
          <a:off x="3584849" y="476672"/>
          <a:ext cx="1167680" cy="12961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1" name="グラフ 60"/>
          <p:cNvGraphicFramePr/>
          <p:nvPr/>
        </p:nvGraphicFramePr>
        <p:xfrm>
          <a:off x="200472" y="2233439"/>
          <a:ext cx="1584176" cy="133957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2" name="グラフ 61"/>
          <p:cNvGraphicFramePr/>
          <p:nvPr/>
        </p:nvGraphicFramePr>
        <p:xfrm>
          <a:off x="2072680" y="2204864"/>
          <a:ext cx="1224136" cy="136815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9" name="グラフ 98"/>
          <p:cNvGraphicFramePr/>
          <p:nvPr/>
        </p:nvGraphicFramePr>
        <p:xfrm>
          <a:off x="3584848" y="2233439"/>
          <a:ext cx="1167680" cy="133957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82" name="表 81"/>
          <p:cNvGraphicFramePr>
            <a:graphicFrameLocks noGrp="1"/>
          </p:cNvGraphicFramePr>
          <p:nvPr/>
        </p:nvGraphicFramePr>
        <p:xfrm>
          <a:off x="812768" y="1633255"/>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52" name="正方形/長方形 51"/>
          <p:cNvSpPr/>
          <p:nvPr/>
        </p:nvSpPr>
        <p:spPr>
          <a:xfrm>
            <a:off x="2385015" y="390571"/>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54" name="正方形/長方形 53"/>
          <p:cNvSpPr/>
          <p:nvPr/>
        </p:nvSpPr>
        <p:spPr>
          <a:xfrm>
            <a:off x="3832343" y="387648"/>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63" name="正方形/長方形 62"/>
          <p:cNvSpPr/>
          <p:nvPr/>
        </p:nvSpPr>
        <p:spPr>
          <a:xfrm>
            <a:off x="911136" y="414190"/>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graphicFrame>
        <p:nvGraphicFramePr>
          <p:cNvPr id="66" name="表 65"/>
          <p:cNvGraphicFramePr>
            <a:graphicFrameLocks noGrp="1"/>
          </p:cNvGraphicFramePr>
          <p:nvPr/>
        </p:nvGraphicFramePr>
        <p:xfrm>
          <a:off x="2252062" y="1633252"/>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68" name="表 67"/>
          <p:cNvGraphicFramePr>
            <a:graphicFrameLocks noGrp="1"/>
          </p:cNvGraphicFramePr>
          <p:nvPr/>
        </p:nvGraphicFramePr>
        <p:xfrm>
          <a:off x="3726994" y="1638014"/>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59" name="正方形/長方形 58"/>
          <p:cNvSpPr/>
          <p:nvPr/>
        </p:nvSpPr>
        <p:spPr>
          <a:xfrm>
            <a:off x="879639" y="2118561"/>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
        <p:nvSpPr>
          <p:cNvPr id="76" name="正方形/長方形 75"/>
          <p:cNvSpPr/>
          <p:nvPr/>
        </p:nvSpPr>
        <p:spPr>
          <a:xfrm>
            <a:off x="2351908" y="2122739"/>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第五区</a:t>
            </a:r>
            <a:endParaRPr lang="ja-JP" altLang="en-US" sz="1100" dirty="0">
              <a:latin typeface="Meiryo UI" pitchFamily="50" charset="-128"/>
              <a:ea typeface="Meiryo UI" pitchFamily="50" charset="-128"/>
              <a:cs typeface="Meiryo UI" pitchFamily="50" charset="-128"/>
            </a:endParaRPr>
          </a:p>
        </p:txBody>
      </p:sp>
      <p:sp>
        <p:nvSpPr>
          <p:cNvPr id="77" name="正方形/長方形 76"/>
          <p:cNvSpPr/>
          <p:nvPr/>
        </p:nvSpPr>
        <p:spPr>
          <a:xfrm>
            <a:off x="3842056" y="2122739"/>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第六区</a:t>
            </a:r>
            <a:endParaRPr lang="ja-JP" altLang="en-US" sz="1100" dirty="0">
              <a:latin typeface="Meiryo UI" pitchFamily="50" charset="-128"/>
              <a:ea typeface="Meiryo UI" pitchFamily="50" charset="-128"/>
              <a:cs typeface="Meiryo UI" pitchFamily="50" charset="-128"/>
            </a:endParaRPr>
          </a:p>
        </p:txBody>
      </p:sp>
      <p:graphicFrame>
        <p:nvGraphicFramePr>
          <p:cNvPr id="83" name="表 82"/>
          <p:cNvGraphicFramePr>
            <a:graphicFrameLocks noGrp="1"/>
          </p:cNvGraphicFramePr>
          <p:nvPr/>
        </p:nvGraphicFramePr>
        <p:xfrm>
          <a:off x="771587" y="3432913"/>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2" name="表 91"/>
          <p:cNvGraphicFramePr>
            <a:graphicFrameLocks noGrp="1"/>
          </p:cNvGraphicFramePr>
          <p:nvPr/>
        </p:nvGraphicFramePr>
        <p:xfrm>
          <a:off x="2248141" y="3432913"/>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5" name="表 94"/>
          <p:cNvGraphicFramePr>
            <a:graphicFrameLocks noGrp="1"/>
          </p:cNvGraphicFramePr>
          <p:nvPr/>
        </p:nvGraphicFramePr>
        <p:xfrm>
          <a:off x="3728678" y="3428847"/>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0" name="グラフ 109"/>
          <p:cNvGraphicFramePr/>
          <p:nvPr/>
        </p:nvGraphicFramePr>
        <p:xfrm>
          <a:off x="5025008" y="2204864"/>
          <a:ext cx="1527720" cy="136815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11" name="グラフ 110"/>
          <p:cNvGraphicFramePr/>
          <p:nvPr/>
        </p:nvGraphicFramePr>
        <p:xfrm>
          <a:off x="6912768" y="2204864"/>
          <a:ext cx="1224136" cy="136815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12" name="グラフ 111"/>
          <p:cNvGraphicFramePr/>
          <p:nvPr/>
        </p:nvGraphicFramePr>
        <p:xfrm>
          <a:off x="8424936" y="2204864"/>
          <a:ext cx="1224136" cy="136815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5" name="グラフ 104"/>
          <p:cNvGraphicFramePr/>
          <p:nvPr/>
        </p:nvGraphicFramePr>
        <p:xfrm>
          <a:off x="5025008" y="476672"/>
          <a:ext cx="1527720" cy="1296143"/>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8" name="グラフ 107"/>
          <p:cNvGraphicFramePr/>
          <p:nvPr/>
        </p:nvGraphicFramePr>
        <p:xfrm>
          <a:off x="6912768" y="476672"/>
          <a:ext cx="1224136" cy="1298021"/>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09" name="グラフ 108"/>
          <p:cNvGraphicFramePr/>
          <p:nvPr/>
        </p:nvGraphicFramePr>
        <p:xfrm>
          <a:off x="8424936" y="476672"/>
          <a:ext cx="1152128" cy="1296144"/>
        </p:xfrm>
        <a:graphic>
          <a:graphicData uri="http://schemas.openxmlformats.org/drawingml/2006/chart">
            <c:chart xmlns:c="http://schemas.openxmlformats.org/drawingml/2006/chart" xmlns:r="http://schemas.openxmlformats.org/officeDocument/2006/relationships" r:id="rId13"/>
          </a:graphicData>
        </a:graphic>
      </p:graphicFrame>
      <p:sp>
        <p:nvSpPr>
          <p:cNvPr id="88" name="正方形/長方形 87"/>
          <p:cNvSpPr/>
          <p:nvPr/>
        </p:nvSpPr>
        <p:spPr>
          <a:xfrm>
            <a:off x="8670831" y="381717"/>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sp>
        <p:nvSpPr>
          <p:cNvPr id="87" name="正方形/長方形 86"/>
          <p:cNvSpPr/>
          <p:nvPr/>
        </p:nvSpPr>
        <p:spPr>
          <a:xfrm>
            <a:off x="7218954" y="385808"/>
            <a:ext cx="606179"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sp>
        <p:nvSpPr>
          <p:cNvPr id="91" name="正方形/長方形 90"/>
          <p:cNvSpPr/>
          <p:nvPr/>
        </p:nvSpPr>
        <p:spPr>
          <a:xfrm>
            <a:off x="5658063" y="412784"/>
            <a:ext cx="641937" cy="216024"/>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sp>
        <p:nvSpPr>
          <p:cNvPr id="89" name="正方形/長方形 88"/>
          <p:cNvSpPr/>
          <p:nvPr/>
        </p:nvSpPr>
        <p:spPr>
          <a:xfrm>
            <a:off x="5640855" y="2118410"/>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sp>
        <p:nvSpPr>
          <p:cNvPr id="93" name="正方形/長方形 92"/>
          <p:cNvSpPr/>
          <p:nvPr/>
        </p:nvSpPr>
        <p:spPr>
          <a:xfrm>
            <a:off x="7180663" y="2118410"/>
            <a:ext cx="677390"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第五区</a:t>
            </a:r>
            <a:endParaRPr lang="ja-JP" altLang="en-US" sz="1100" dirty="0">
              <a:latin typeface="Meiryo UI" pitchFamily="50" charset="-128"/>
              <a:ea typeface="Meiryo UI" pitchFamily="50" charset="-128"/>
              <a:cs typeface="Meiryo UI" pitchFamily="50" charset="-128"/>
            </a:endParaRPr>
          </a:p>
        </p:txBody>
      </p:sp>
      <p:sp>
        <p:nvSpPr>
          <p:cNvPr id="94" name="正方形/長方形 93"/>
          <p:cNvSpPr/>
          <p:nvPr/>
        </p:nvSpPr>
        <p:spPr>
          <a:xfrm>
            <a:off x="8674679" y="2118410"/>
            <a:ext cx="696078" cy="242566"/>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第六区</a:t>
            </a:r>
            <a:endParaRPr lang="ja-JP" altLang="en-US" sz="1100" dirty="0">
              <a:latin typeface="Meiryo UI" pitchFamily="50" charset="-128"/>
              <a:ea typeface="Meiryo UI" pitchFamily="50" charset="-128"/>
              <a:cs typeface="Meiryo UI" pitchFamily="50" charset="-128"/>
            </a:endParaRPr>
          </a:p>
        </p:txBody>
      </p:sp>
      <p:graphicFrame>
        <p:nvGraphicFramePr>
          <p:cNvPr id="79" name="表 78"/>
          <p:cNvGraphicFramePr>
            <a:graphicFrameLocks noGrp="1"/>
          </p:cNvGraphicFramePr>
          <p:nvPr/>
        </p:nvGraphicFramePr>
        <p:xfrm>
          <a:off x="5552714" y="1633255"/>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80" name="表 79"/>
          <p:cNvGraphicFramePr>
            <a:graphicFrameLocks noGrp="1"/>
          </p:cNvGraphicFramePr>
          <p:nvPr/>
        </p:nvGraphicFramePr>
        <p:xfrm>
          <a:off x="7078034" y="1635633"/>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81" name="表 80"/>
          <p:cNvGraphicFramePr>
            <a:graphicFrameLocks noGrp="1"/>
          </p:cNvGraphicFramePr>
          <p:nvPr/>
        </p:nvGraphicFramePr>
        <p:xfrm>
          <a:off x="8572287" y="1633251"/>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6" name="表 95"/>
          <p:cNvGraphicFramePr>
            <a:graphicFrameLocks noGrp="1"/>
          </p:cNvGraphicFramePr>
          <p:nvPr/>
        </p:nvGraphicFramePr>
        <p:xfrm>
          <a:off x="5562240" y="3433864"/>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7" name="表 96"/>
          <p:cNvGraphicFramePr>
            <a:graphicFrameLocks noGrp="1"/>
          </p:cNvGraphicFramePr>
          <p:nvPr/>
        </p:nvGraphicFramePr>
        <p:xfrm>
          <a:off x="7088402" y="3444240"/>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98" name="表 97"/>
          <p:cNvGraphicFramePr>
            <a:graphicFrameLocks noGrp="1"/>
          </p:cNvGraphicFramePr>
          <p:nvPr/>
        </p:nvGraphicFramePr>
        <p:xfrm>
          <a:off x="8577050" y="3451385"/>
          <a:ext cx="864096" cy="369874"/>
        </p:xfrm>
        <a:graphic>
          <a:graphicData uri="http://schemas.openxmlformats.org/drawingml/2006/table">
            <a:tbl>
              <a:tblPr>
                <a:tableStyleId>{5C22544A-7EE6-4342-B048-85BDC9FD1C3A}</a:tableStyleId>
              </a:tblPr>
              <a:tblGrid>
                <a:gridCol w="432048"/>
                <a:gridCol w="432048"/>
              </a:tblGrid>
              <a:tr h="369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55" name="テキスト ボックス 42"/>
          <p:cNvSpPr txBox="1">
            <a:spLocks noChangeArrowheads="1"/>
          </p:cNvSpPr>
          <p:nvPr/>
        </p:nvSpPr>
        <p:spPr bwMode="auto">
          <a:xfrm>
            <a:off x="140535"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272480" y="498158"/>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88504" y="836712"/>
            <a:ext cx="8712968" cy="129614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4</a:t>
            </a:r>
            <a:r>
              <a:rPr lang="ja-JP" altLang="en-US" sz="1400" dirty="0" smtClean="0">
                <a:solidFill>
                  <a:schemeClr val="tx1"/>
                </a:solidFill>
                <a:latin typeface="Meiryo UI" pitchFamily="50" charset="-128"/>
                <a:ea typeface="Meiryo UI" pitchFamily="50" charset="-128"/>
                <a:cs typeface="Meiryo UI" pitchFamily="50" charset="-128"/>
              </a:rPr>
              <a:t>区案（試案Ａ・試案Ｂ）最小区で概ね東大阪市並みの歳入規模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rgbClr val="FF0000"/>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・４区Ａ案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smtClean="0">
                <a:solidFill>
                  <a:schemeClr val="tx1"/>
                </a:solidFill>
                <a:latin typeface="Meiryo UI" pitchFamily="50" charset="-128"/>
                <a:ea typeface="Meiryo UI" pitchFamily="50" charset="-128"/>
                <a:cs typeface="Meiryo UI" pitchFamily="50" charset="-128"/>
              </a:rPr>
              <a:t>(2,010</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(1,180</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・４区Ｂ案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(1,930</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smtClean="0">
                <a:solidFill>
                  <a:schemeClr val="tx1"/>
                </a:solidFill>
                <a:latin typeface="Meiryo UI" pitchFamily="50" charset="-128"/>
                <a:ea typeface="Meiryo UI" pitchFamily="50" charset="-128"/>
                <a:cs typeface="Meiryo UI" pitchFamily="50" charset="-128"/>
              </a:rPr>
              <a:t>(1,464</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6</a:t>
            </a:r>
            <a:r>
              <a:rPr lang="ja-JP" altLang="en-US" sz="1400" dirty="0" smtClean="0">
                <a:solidFill>
                  <a:schemeClr val="tx1"/>
                </a:solidFill>
                <a:latin typeface="Meiryo UI" pitchFamily="50" charset="-128"/>
                <a:ea typeface="Meiryo UI" pitchFamily="50" charset="-128"/>
                <a:cs typeface="Meiryo UI" pitchFamily="50" charset="-128"/>
              </a:rPr>
              <a:t>区案（試案Ｃ・試案Ｄ）最小区で高槻市を上回る歳入規模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・６区Ｃ案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第六区</a:t>
            </a:r>
            <a:r>
              <a:rPr lang="en-US" altLang="ja-JP" sz="1200" dirty="0" smtClean="0">
                <a:solidFill>
                  <a:schemeClr val="tx1"/>
                </a:solidFill>
                <a:latin typeface="Meiryo UI" pitchFamily="50" charset="-128"/>
                <a:ea typeface="Meiryo UI" pitchFamily="50" charset="-128"/>
                <a:cs typeface="Meiryo UI" pitchFamily="50" charset="-128"/>
              </a:rPr>
              <a:t>(1,629</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第四区</a:t>
            </a:r>
            <a:r>
              <a:rPr lang="en-US" altLang="ja-JP" sz="1200" dirty="0" smtClean="0">
                <a:solidFill>
                  <a:schemeClr val="tx1"/>
                </a:solidFill>
                <a:latin typeface="Meiryo UI" pitchFamily="50" charset="-128"/>
                <a:ea typeface="Meiryo UI" pitchFamily="50" charset="-128"/>
                <a:cs typeface="Meiryo UI" pitchFamily="50" charset="-128"/>
              </a:rPr>
              <a:t>(772</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・６区Ｄ案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第六区</a:t>
            </a:r>
            <a:r>
              <a:rPr lang="en-US" altLang="ja-JP" sz="1200" dirty="0" smtClean="0">
                <a:solidFill>
                  <a:schemeClr val="tx1"/>
                </a:solidFill>
                <a:latin typeface="Meiryo UI" pitchFamily="50" charset="-128"/>
                <a:ea typeface="Meiryo UI" pitchFamily="50" charset="-128"/>
                <a:cs typeface="Meiryo UI" pitchFamily="50" charset="-128"/>
              </a:rPr>
              <a:t>(1,629</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第四区</a:t>
            </a:r>
            <a:r>
              <a:rPr lang="en-US" altLang="ja-JP" sz="1200" dirty="0" smtClean="0">
                <a:solidFill>
                  <a:schemeClr val="tx1"/>
                </a:solidFill>
                <a:latin typeface="Meiryo UI" pitchFamily="50" charset="-128"/>
                <a:ea typeface="Meiryo UI" pitchFamily="50" charset="-128"/>
                <a:cs typeface="Meiryo UI" pitchFamily="50" charset="-128"/>
              </a:rPr>
              <a:t>(772</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21" name="正方形/長方形 2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2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257622" y="287390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4" name="テキスト ボックス 13"/>
          <p:cNvSpPr txBox="1"/>
          <p:nvPr/>
        </p:nvSpPr>
        <p:spPr>
          <a:xfrm>
            <a:off x="4940319" y="287390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5" name="角丸四角形 14"/>
          <p:cNvSpPr/>
          <p:nvPr/>
        </p:nvSpPr>
        <p:spPr>
          <a:xfrm>
            <a:off x="4991101" y="2361456"/>
            <a:ext cx="4483546" cy="437343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447254" y="221744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6" name="角丸四角形 15"/>
          <p:cNvSpPr/>
          <p:nvPr/>
        </p:nvSpPr>
        <p:spPr>
          <a:xfrm>
            <a:off x="329629" y="2361456"/>
            <a:ext cx="4536505" cy="437343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1769058" y="221744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17" name="テキスト ボックス 42"/>
          <p:cNvSpPr txBox="1">
            <a:spLocks noChangeArrowheads="1"/>
          </p:cNvSpPr>
          <p:nvPr/>
        </p:nvSpPr>
        <p:spPr bwMode="auto">
          <a:xfrm>
            <a:off x="4016896" y="51823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‐39</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46</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20" name="グラフ 19"/>
          <p:cNvGraphicFramePr/>
          <p:nvPr/>
        </p:nvGraphicFramePr>
        <p:xfrm>
          <a:off x="344488" y="3068960"/>
          <a:ext cx="4572000" cy="35283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グラフ 22"/>
          <p:cNvGraphicFramePr/>
          <p:nvPr/>
        </p:nvGraphicFramePr>
        <p:xfrm>
          <a:off x="4953000" y="3068960"/>
          <a:ext cx="4572000" cy="352839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560512" y="4978674"/>
            <a:ext cx="8856984" cy="149371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大阪府内の政令指定都市・中核市の歳入規模</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○政令指定都市</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・堺市（</a:t>
            </a:r>
            <a:r>
              <a:rPr lang="en-US" altLang="ja-JP" sz="1200" dirty="0" smtClean="0">
                <a:latin typeface="Meiryo UI" pitchFamily="50" charset="-128"/>
                <a:ea typeface="Meiryo UI" pitchFamily="50" charset="-128"/>
                <a:cs typeface="Meiryo UI" pitchFamily="50" charset="-128"/>
              </a:rPr>
              <a:t>2,035</a:t>
            </a:r>
            <a:r>
              <a:rPr lang="ja-JP" altLang="en-US" sz="1200" dirty="0" smtClean="0">
                <a:latin typeface="Meiryo UI" pitchFamily="50" charset="-128"/>
                <a:ea typeface="Meiryo UI" pitchFamily="50" charset="-128"/>
                <a:cs typeface="Meiryo UI" pitchFamily="50" charset="-128"/>
              </a:rPr>
              <a:t>億円）</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○中核市</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・東大阪市（</a:t>
            </a:r>
            <a:r>
              <a:rPr lang="en-US" altLang="ja-JP" sz="1200" dirty="0" smtClean="0">
                <a:latin typeface="Meiryo UI" pitchFamily="50" charset="-128"/>
                <a:ea typeface="Meiryo UI" pitchFamily="50" charset="-128"/>
                <a:cs typeface="Meiryo UI" pitchFamily="50" charset="-128"/>
              </a:rPr>
              <a:t>1,187</a:t>
            </a:r>
            <a:r>
              <a:rPr lang="ja-JP" altLang="en-US" sz="1200" dirty="0" smtClean="0">
                <a:latin typeface="Meiryo UI" pitchFamily="50" charset="-128"/>
                <a:ea typeface="Meiryo UI" pitchFamily="50" charset="-128"/>
                <a:cs typeface="Meiryo UI" pitchFamily="50" charset="-128"/>
              </a:rPr>
              <a:t>億円）　・豊中市（</a:t>
            </a:r>
            <a:r>
              <a:rPr lang="en-US" altLang="ja-JP" sz="1200" dirty="0" smtClean="0">
                <a:latin typeface="Meiryo UI" pitchFamily="50" charset="-128"/>
                <a:ea typeface="Meiryo UI" pitchFamily="50" charset="-128"/>
                <a:cs typeface="Meiryo UI" pitchFamily="50" charset="-128"/>
              </a:rPr>
              <a:t>906</a:t>
            </a:r>
            <a:r>
              <a:rPr lang="ja-JP" altLang="en-US" sz="1200" dirty="0" smtClean="0">
                <a:latin typeface="Meiryo UI" pitchFamily="50" charset="-128"/>
                <a:ea typeface="Meiryo UI" pitchFamily="50" charset="-128"/>
                <a:cs typeface="Meiryo UI" pitchFamily="50" charset="-128"/>
              </a:rPr>
              <a:t>億円）　・枚方市（</a:t>
            </a:r>
            <a:r>
              <a:rPr lang="en-US" altLang="ja-JP" sz="1200" dirty="0" smtClean="0">
                <a:latin typeface="Meiryo UI" pitchFamily="50" charset="-128"/>
                <a:ea typeface="Meiryo UI" pitchFamily="50" charset="-128"/>
                <a:cs typeface="Meiryo UI" pitchFamily="50" charset="-128"/>
              </a:rPr>
              <a:t>841</a:t>
            </a:r>
            <a:r>
              <a:rPr lang="ja-JP" altLang="en-US" sz="1200" dirty="0" smtClean="0">
                <a:latin typeface="Meiryo UI" pitchFamily="50" charset="-128"/>
                <a:ea typeface="Meiryo UI" pitchFamily="50" charset="-128"/>
                <a:cs typeface="Meiryo UI" pitchFamily="50" charset="-128"/>
              </a:rPr>
              <a:t>億円）　・高槻市（</a:t>
            </a:r>
            <a:r>
              <a:rPr lang="en-US" altLang="ja-JP" sz="1200" dirty="0" smtClean="0">
                <a:latin typeface="Meiryo UI" pitchFamily="50" charset="-128"/>
                <a:ea typeface="Meiryo UI" pitchFamily="50" charset="-128"/>
                <a:cs typeface="Meiryo UI" pitchFamily="50" charset="-128"/>
              </a:rPr>
              <a:t>719</a:t>
            </a:r>
            <a:r>
              <a:rPr lang="ja-JP" altLang="en-US" sz="1200" dirty="0" smtClean="0">
                <a:latin typeface="Meiryo UI" pitchFamily="50" charset="-128"/>
                <a:ea typeface="Meiryo UI" pitchFamily="50" charset="-128"/>
                <a:cs typeface="Meiryo UI" pitchFamily="50" charset="-128"/>
              </a:rPr>
              <a:t>億円）　</a:t>
            </a:r>
            <a:endParaRPr lang="en-US" altLang="ja-JP" sz="1200" dirty="0" smtClean="0">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 name="テキスト ボックス 8"/>
          <p:cNvSpPr txBox="1"/>
          <p:nvPr/>
        </p:nvSpPr>
        <p:spPr>
          <a:xfrm>
            <a:off x="180980" y="98072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2" name="テキスト ボックス 11"/>
          <p:cNvSpPr txBox="1"/>
          <p:nvPr/>
        </p:nvSpPr>
        <p:spPr>
          <a:xfrm>
            <a:off x="4953000" y="98072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13" name="角丸四角形 12"/>
          <p:cNvSpPr/>
          <p:nvPr/>
        </p:nvSpPr>
        <p:spPr>
          <a:xfrm>
            <a:off x="272480" y="620688"/>
            <a:ext cx="4536504" cy="401339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688528" y="47667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4" name="角丸四角形 13"/>
          <p:cNvSpPr/>
          <p:nvPr/>
        </p:nvSpPr>
        <p:spPr>
          <a:xfrm>
            <a:off x="4991100" y="620688"/>
            <a:ext cx="4642420" cy="401339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406825" y="47667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5" name="正方形/長方形 14"/>
          <p:cNvSpPr/>
          <p:nvPr/>
        </p:nvSpPr>
        <p:spPr>
          <a:xfrm>
            <a:off x="8312424" y="6184354"/>
            <a:ext cx="1080120" cy="268982"/>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graphicFrame>
        <p:nvGraphicFramePr>
          <p:cNvPr id="16" name="グラフ 15"/>
          <p:cNvGraphicFramePr/>
          <p:nvPr/>
        </p:nvGraphicFramePr>
        <p:xfrm>
          <a:off x="272480" y="1196752"/>
          <a:ext cx="4572000"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nvGraphicFramePr>
        <p:xfrm>
          <a:off x="5025008" y="1196752"/>
          <a:ext cx="4572000" cy="346328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272480" y="476672"/>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88504" y="798612"/>
            <a:ext cx="8712968" cy="104621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○すべての区割り案において、格差は約</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・４区</a:t>
            </a:r>
            <a:r>
              <a:rPr lang="ja-JP" altLang="en-US" sz="1200" dirty="0">
                <a:solidFill>
                  <a:schemeClr val="tx1"/>
                </a:solidFill>
                <a:latin typeface="Meiryo UI" pitchFamily="50" charset="-128"/>
                <a:ea typeface="Meiryo UI" pitchFamily="50" charset="-128"/>
                <a:cs typeface="Meiryo UI" pitchFamily="50" charset="-128"/>
              </a:rPr>
              <a:t>Ａ</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(271,995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smtClean="0">
                <a:solidFill>
                  <a:schemeClr val="tx1"/>
                </a:solidFill>
                <a:latin typeface="Meiryo UI" pitchFamily="50" charset="-128"/>
                <a:ea typeface="Meiryo UI" pitchFamily="50" charset="-128"/>
                <a:cs typeface="Meiryo UI" pitchFamily="50" charset="-128"/>
              </a:rPr>
              <a:t>(235,795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・４区</a:t>
            </a:r>
            <a:r>
              <a:rPr lang="ja-JP" altLang="en-US" sz="1200" dirty="0">
                <a:solidFill>
                  <a:schemeClr val="tx1"/>
                </a:solidFill>
                <a:latin typeface="Meiryo UI" pitchFamily="50" charset="-128"/>
                <a:ea typeface="Meiryo UI" pitchFamily="50" charset="-128"/>
                <a:cs typeface="Meiryo UI" pitchFamily="50" charset="-128"/>
              </a:rPr>
              <a:t>Ｂ</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(271,995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(230,316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a:t>
            </a:r>
            <a:r>
              <a:rPr lang="ja-JP" altLang="en-US" sz="1200" dirty="0">
                <a:solidFill>
                  <a:schemeClr val="tx1"/>
                </a:solidFill>
                <a:latin typeface="Meiryo UI" pitchFamily="50" charset="-128"/>
                <a:ea typeface="Meiryo UI" pitchFamily="50" charset="-128"/>
                <a:cs typeface="Meiryo UI" pitchFamily="50" charset="-128"/>
              </a:rPr>
              <a:t>Ｃ</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第五区</a:t>
            </a:r>
            <a:r>
              <a:rPr lang="en-US" altLang="ja-JP" sz="1200" dirty="0" smtClean="0">
                <a:solidFill>
                  <a:schemeClr val="tx1"/>
                </a:solidFill>
                <a:latin typeface="Meiryo UI" pitchFamily="50" charset="-128"/>
                <a:ea typeface="Meiryo UI" pitchFamily="50" charset="-128"/>
                <a:cs typeface="Meiryo UI" pitchFamily="50" charset="-128"/>
              </a:rPr>
              <a:t>(279,712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(230,638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a:t>
            </a:r>
            <a:r>
              <a:rPr lang="ja-JP" altLang="en-US" sz="1200" dirty="0">
                <a:solidFill>
                  <a:schemeClr val="tx1"/>
                </a:solidFill>
                <a:latin typeface="Meiryo UI" pitchFamily="50" charset="-128"/>
                <a:ea typeface="Meiryo UI" pitchFamily="50" charset="-128"/>
                <a:cs typeface="Meiryo UI" pitchFamily="50" charset="-128"/>
              </a:rPr>
              <a:t>Ｄ</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第五区</a:t>
            </a:r>
            <a:r>
              <a:rPr lang="en-US" altLang="ja-JP" sz="1200" dirty="0" smtClean="0">
                <a:solidFill>
                  <a:schemeClr val="tx1"/>
                </a:solidFill>
                <a:latin typeface="Meiryo UI" pitchFamily="50" charset="-128"/>
                <a:ea typeface="Meiryo UI" pitchFamily="50" charset="-128"/>
                <a:cs typeface="Meiryo UI" pitchFamily="50" charset="-128"/>
              </a:rPr>
              <a:t>(279,712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(229,176</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1" name="テキスト ボックス 35"/>
          <p:cNvSpPr txBox="1">
            <a:spLocks noChangeArrowheads="1"/>
          </p:cNvSpPr>
          <p:nvPr/>
        </p:nvSpPr>
        <p:spPr bwMode="auto">
          <a:xfrm>
            <a:off x="3497117" y="2163203"/>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graphicFrame>
        <p:nvGraphicFramePr>
          <p:cNvPr id="42" name="表 41"/>
          <p:cNvGraphicFramePr>
            <a:graphicFrameLocks noGrp="1"/>
          </p:cNvGraphicFramePr>
          <p:nvPr/>
        </p:nvGraphicFramePr>
        <p:xfrm>
          <a:off x="161802" y="4235638"/>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smtClean="0">
                          <a:solidFill>
                            <a:schemeClr val="tx1"/>
                          </a:solidFill>
                          <a:latin typeface="Meiryo UI" pitchFamily="50" charset="-128"/>
                          <a:ea typeface="Meiryo UI" pitchFamily="50" charset="-128"/>
                          <a:cs typeface="Meiryo UI" pitchFamily="50" charset="-128"/>
                        </a:rPr>
                        <a:t>852,349</a:t>
                      </a: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200,979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95,775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109,794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14,740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235,795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492,866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118,005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93,630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112,272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15,070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239,426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solidFill>
                            <a:schemeClr val="tx1"/>
                          </a:solidFill>
                          <a:latin typeface="Meiryo UI" pitchFamily="50" charset="-128"/>
                          <a:ea typeface="Meiryo UI" pitchFamily="50" charset="-128"/>
                          <a:cs typeface="Meiryo UI" pitchFamily="50" charset="-128"/>
                        </a:rPr>
                        <a:t>192,985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101,328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16,914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135,256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18,497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271,995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solidFill>
                            <a:schemeClr val="tx1"/>
                          </a:solidFill>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133,378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255,988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chemeClr val="tx1"/>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solidFill>
                            <a:schemeClr val="tx1"/>
                          </a:solidFill>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122,538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250,779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49" name="正方形/長方形 48"/>
          <p:cNvSpPr/>
          <p:nvPr/>
        </p:nvSpPr>
        <p:spPr>
          <a:xfrm>
            <a:off x="1491283" y="6387851"/>
            <a:ext cx="2088232" cy="35351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0" name="右矢印 49"/>
          <p:cNvSpPr/>
          <p:nvPr/>
        </p:nvSpPr>
        <p:spPr>
          <a:xfrm rot="5400000">
            <a:off x="2427313" y="553754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51" name="正方形/長方形 50"/>
          <p:cNvSpPr/>
          <p:nvPr/>
        </p:nvSpPr>
        <p:spPr>
          <a:xfrm>
            <a:off x="6371059" y="638785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7307089" y="553754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nvGraphicFramePr>
        <p:xfrm>
          <a:off x="5010152" y="4235638"/>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146,408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85,722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125,046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16,815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245,687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172,577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102,359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99,294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13,307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230,316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192,985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16,914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135,256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18,497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271,995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133,378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255,988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122,538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250,779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5" name="テキスト ボックス 35"/>
          <p:cNvSpPr txBox="1">
            <a:spLocks noChangeArrowheads="1"/>
          </p:cNvSpPr>
          <p:nvPr/>
        </p:nvSpPr>
        <p:spPr bwMode="auto">
          <a:xfrm>
            <a:off x="8365086" y="2163203"/>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1" name="角丸四角形 30"/>
          <p:cNvSpPr/>
          <p:nvPr/>
        </p:nvSpPr>
        <p:spPr>
          <a:xfrm>
            <a:off x="137989" y="2132856"/>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1885231" y="191683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32" name="角丸四角形 31"/>
          <p:cNvSpPr/>
          <p:nvPr/>
        </p:nvSpPr>
        <p:spPr>
          <a:xfrm>
            <a:off x="4981575" y="2132856"/>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753200" y="191683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50438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‐39</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46</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36" name="グラフ 35"/>
          <p:cNvGraphicFramePr/>
          <p:nvPr/>
        </p:nvGraphicFramePr>
        <p:xfrm>
          <a:off x="200472" y="2204864"/>
          <a:ext cx="3903984" cy="1656184"/>
        </p:xfrm>
        <a:graphic>
          <a:graphicData uri="http://schemas.openxmlformats.org/drawingml/2006/chart">
            <c:chart xmlns:c="http://schemas.openxmlformats.org/drawingml/2006/chart" xmlns:r="http://schemas.openxmlformats.org/officeDocument/2006/relationships" r:id="rId3"/>
          </a:graphicData>
        </a:graphic>
      </p:graphicFrame>
      <p:cxnSp>
        <p:nvCxnSpPr>
          <p:cNvPr id="45" name="直線コネクタ 44"/>
          <p:cNvCxnSpPr/>
          <p:nvPr/>
        </p:nvCxnSpPr>
        <p:spPr>
          <a:xfrm>
            <a:off x="3053097" y="2564904"/>
            <a:ext cx="415430" cy="108012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6" name="線吹き出し 1 (枠付き) 45"/>
          <p:cNvSpPr/>
          <p:nvPr/>
        </p:nvSpPr>
        <p:spPr>
          <a:xfrm>
            <a:off x="1249107" y="3800674"/>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47" name="線吹き出し 1 (枠付き) 46"/>
          <p:cNvSpPr/>
          <p:nvPr/>
        </p:nvSpPr>
        <p:spPr>
          <a:xfrm>
            <a:off x="2341175" y="3810000"/>
            <a:ext cx="1992328"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1" name="正方形/長方形 20"/>
          <p:cNvSpPr/>
          <p:nvPr/>
        </p:nvSpPr>
        <p:spPr>
          <a:xfrm>
            <a:off x="3400132" y="2488879"/>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第一区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1.2</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graphicFrame>
        <p:nvGraphicFramePr>
          <p:cNvPr id="37" name="グラフ 36"/>
          <p:cNvGraphicFramePr/>
          <p:nvPr/>
        </p:nvGraphicFramePr>
        <p:xfrm>
          <a:off x="5025008" y="2204864"/>
          <a:ext cx="3903984" cy="1656184"/>
        </p:xfrm>
        <a:graphic>
          <a:graphicData uri="http://schemas.openxmlformats.org/drawingml/2006/chart">
            <c:chart xmlns:c="http://schemas.openxmlformats.org/drawingml/2006/chart" xmlns:r="http://schemas.openxmlformats.org/officeDocument/2006/relationships" r:id="rId4"/>
          </a:graphicData>
        </a:graphic>
      </p:graphicFrame>
      <p:sp>
        <p:nvSpPr>
          <p:cNvPr id="26" name="線吹き出し 1 (枠付き) 25"/>
          <p:cNvSpPr/>
          <p:nvPr/>
        </p:nvSpPr>
        <p:spPr>
          <a:xfrm>
            <a:off x="6117076" y="3800674"/>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7209144" y="3810000"/>
            <a:ext cx="1992328"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9" name="正方形/長方形 28"/>
          <p:cNvSpPr/>
          <p:nvPr/>
        </p:nvSpPr>
        <p:spPr>
          <a:xfrm>
            <a:off x="8337376" y="2492897"/>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1.2</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7822609" y="2585864"/>
            <a:ext cx="476346" cy="108012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560512" y="5516809"/>
            <a:ext cx="8712968" cy="1175369"/>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　　　</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　　　 　 </a:t>
            </a:r>
            <a:endParaRPr lang="en-US" altLang="ja-JP" sz="1400" dirty="0">
              <a:latin typeface="Meiryo UI" pitchFamily="50" charset="-128"/>
              <a:ea typeface="Meiryo UI" pitchFamily="50" charset="-128"/>
              <a:cs typeface="Meiryo UI" pitchFamily="50" charset="-128"/>
            </a:endParaRPr>
          </a:p>
        </p:txBody>
      </p:sp>
      <p:sp>
        <p:nvSpPr>
          <p:cNvPr id="39" name="正方形/長方形 38"/>
          <p:cNvSpPr/>
          <p:nvPr/>
        </p:nvSpPr>
        <p:spPr>
          <a:xfrm>
            <a:off x="1525191" y="5129197"/>
            <a:ext cx="2088232" cy="28155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40" name="右矢印 39"/>
          <p:cNvSpPr/>
          <p:nvPr/>
        </p:nvSpPr>
        <p:spPr>
          <a:xfrm rot="5400000">
            <a:off x="2461221" y="4278891"/>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41" name="正方形/長方形 40"/>
          <p:cNvSpPr/>
          <p:nvPr/>
        </p:nvSpPr>
        <p:spPr>
          <a:xfrm>
            <a:off x="6537176" y="5129197"/>
            <a:ext cx="2088232" cy="28155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42" name="右矢印 41"/>
          <p:cNvSpPr/>
          <p:nvPr/>
        </p:nvSpPr>
        <p:spPr>
          <a:xfrm rot="5400000">
            <a:off x="7473206" y="4278892"/>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0" name="表 49"/>
          <p:cNvGraphicFramePr>
            <a:graphicFrameLocks noGrp="1"/>
          </p:cNvGraphicFramePr>
          <p:nvPr/>
        </p:nvGraphicFramePr>
        <p:xfrm>
          <a:off x="4995864" y="2557594"/>
          <a:ext cx="4766817" cy="2328913"/>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64511">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447,221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107,782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86,415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16,784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121,367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392,486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89,949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117,523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84,941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229,176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356,817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85,679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15,035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115,081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15,775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231,570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306,262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96,328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19,445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120,997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15,382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252,152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551,945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99,337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143,398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279,712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133,378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255,988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95,201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122,538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250,779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18" name="テキスト ボックス 35"/>
          <p:cNvSpPr txBox="1">
            <a:spLocks noChangeArrowheads="1"/>
          </p:cNvSpPr>
          <p:nvPr/>
        </p:nvSpPr>
        <p:spPr bwMode="auto">
          <a:xfrm>
            <a:off x="3512840" y="260648"/>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24" name="テキスト ボックス 35"/>
          <p:cNvSpPr txBox="1">
            <a:spLocks noChangeArrowheads="1"/>
          </p:cNvSpPr>
          <p:nvPr/>
        </p:nvSpPr>
        <p:spPr bwMode="auto">
          <a:xfrm>
            <a:off x="8403728" y="230826"/>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28" name="正方形/長方形 27"/>
          <p:cNvSpPr/>
          <p:nvPr/>
        </p:nvSpPr>
        <p:spPr>
          <a:xfrm>
            <a:off x="920552" y="6433931"/>
            <a:ext cx="4536504" cy="199306"/>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dirty="0" smtClean="0">
                <a:solidFill>
                  <a:schemeClr val="tx1"/>
                </a:solidFill>
                <a:latin typeface="Meiryo UI" pitchFamily="50" charset="-128"/>
                <a:ea typeface="Meiryo UI" pitchFamily="50" charset="-128"/>
                <a:cs typeface="Meiryo UI" pitchFamily="50" charset="-128"/>
              </a:rPr>
              <a:t>647,289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3.1</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9" name="角丸四角形 28"/>
          <p:cNvSpPr/>
          <p:nvPr/>
        </p:nvSpPr>
        <p:spPr>
          <a:xfrm>
            <a:off x="109414" y="207690"/>
            <a:ext cx="4824536" cy="523753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852055" y="44624"/>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30" name="角丸四角形 29"/>
          <p:cNvSpPr/>
          <p:nvPr/>
        </p:nvSpPr>
        <p:spPr>
          <a:xfrm>
            <a:off x="4962525" y="207690"/>
            <a:ext cx="4824536" cy="523753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6537176" y="5715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31" name="正方形/長方形 30"/>
          <p:cNvSpPr/>
          <p:nvPr/>
        </p:nvSpPr>
        <p:spPr>
          <a:xfrm>
            <a:off x="7959920" y="6423402"/>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‐48.49</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3" name="テキスト ボックス 32"/>
          <p:cNvSpPr txBox="1">
            <a:spLocks noChangeArrowheads="1"/>
          </p:cNvSpPr>
          <p:nvPr/>
        </p:nvSpPr>
        <p:spPr bwMode="auto">
          <a:xfrm>
            <a:off x="560512" y="6652723"/>
            <a:ext cx="3195105" cy="246221"/>
          </a:xfrm>
          <a:prstGeom prst="rect">
            <a:avLst/>
          </a:prstGeom>
          <a:noFill/>
          <a:ln w="9525">
            <a:noFill/>
            <a:miter lim="800000"/>
            <a:headEnd/>
            <a:tailEnd/>
          </a:ln>
        </p:spPr>
        <p:txBody>
          <a:bodyPr wrap="none">
            <a:spAutoFit/>
          </a:bodyPr>
          <a:lstStyle/>
          <a:p>
            <a:r>
              <a:rPr lang="en-US" altLang="ja-JP" sz="1000" dirty="0" smtClean="0">
                <a:latin typeface="Meiryo UI" pitchFamily="50" charset="-128"/>
                <a:ea typeface="Meiryo UI" pitchFamily="50" charset="-128"/>
                <a:cs typeface="Meiryo UI" pitchFamily="50" charset="-128"/>
              </a:rPr>
              <a:t>※1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136480" y="2557594"/>
          <a:ext cx="4766817" cy="2328913"/>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64511">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495,532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118,351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103,045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15,810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105,986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13,995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238,836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344,175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79,380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97,947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101,973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230,638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356,817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85,679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15,035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115,081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15,775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231,570</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306,262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96,328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19,445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120,997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15,382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252,152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551,945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99,337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16,899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143,398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20,077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279,712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88,819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15,627</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133,378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18,164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255,988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95,201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16,439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122,538</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16,601</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250,779</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graphicFrame>
        <p:nvGraphicFramePr>
          <p:cNvPr id="37" name="グラフ 36"/>
          <p:cNvGraphicFramePr/>
          <p:nvPr/>
        </p:nvGraphicFramePr>
        <p:xfrm>
          <a:off x="200472" y="260648"/>
          <a:ext cx="3903984"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3440832" y="69269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第五区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1.2</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cxnSp>
        <p:nvCxnSpPr>
          <p:cNvPr id="17" name="直線コネクタ 16"/>
          <p:cNvCxnSpPr/>
          <p:nvPr/>
        </p:nvCxnSpPr>
        <p:spPr>
          <a:xfrm>
            <a:off x="3027924" y="642877"/>
            <a:ext cx="504056" cy="128761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線吹き出し 1 (枠付き) 44"/>
          <p:cNvSpPr/>
          <p:nvPr/>
        </p:nvSpPr>
        <p:spPr>
          <a:xfrm>
            <a:off x="921627" y="2163920"/>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46" name="線吹き出し 1 (枠付き) 45"/>
          <p:cNvSpPr/>
          <p:nvPr/>
        </p:nvSpPr>
        <p:spPr>
          <a:xfrm>
            <a:off x="2013695" y="2154196"/>
            <a:ext cx="1950244"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graphicFrame>
        <p:nvGraphicFramePr>
          <p:cNvPr id="38" name="グラフ 37"/>
          <p:cNvGraphicFramePr/>
          <p:nvPr/>
        </p:nvGraphicFramePr>
        <p:xfrm>
          <a:off x="5097016" y="260648"/>
          <a:ext cx="3903984" cy="1944216"/>
        </p:xfrm>
        <a:graphic>
          <a:graphicData uri="http://schemas.openxmlformats.org/drawingml/2006/chart">
            <c:chart xmlns:c="http://schemas.openxmlformats.org/drawingml/2006/chart" xmlns:r="http://schemas.openxmlformats.org/officeDocument/2006/relationships" r:id="rId4"/>
          </a:graphicData>
        </a:graphic>
      </p:graphicFrame>
      <p:sp>
        <p:nvSpPr>
          <p:cNvPr id="21" name="線吹き出し 1 (枠付き) 20"/>
          <p:cNvSpPr/>
          <p:nvPr/>
        </p:nvSpPr>
        <p:spPr>
          <a:xfrm>
            <a:off x="7065128" y="2169253"/>
            <a:ext cx="1950244" cy="330896"/>
          </a:xfrm>
          <a:prstGeom prst="borderCallout1">
            <a:avLst>
              <a:gd name="adj1" fmla="val -19731"/>
              <a:gd name="adj2" fmla="val 14755"/>
              <a:gd name="adj3" fmla="val -55794"/>
              <a:gd name="adj4" fmla="val 18354"/>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sp>
        <p:nvSpPr>
          <p:cNvPr id="22" name="正方形/長方形 21"/>
          <p:cNvSpPr/>
          <p:nvPr/>
        </p:nvSpPr>
        <p:spPr>
          <a:xfrm>
            <a:off x="8320788" y="679462"/>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第五区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1.2</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cxnSp>
        <p:nvCxnSpPr>
          <p:cNvPr id="23" name="直線コネクタ 22"/>
          <p:cNvCxnSpPr/>
          <p:nvPr/>
        </p:nvCxnSpPr>
        <p:spPr>
          <a:xfrm>
            <a:off x="7905328" y="692696"/>
            <a:ext cx="504056" cy="1296144"/>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線吹き出し 1 (枠付き) 19"/>
          <p:cNvSpPr/>
          <p:nvPr/>
        </p:nvSpPr>
        <p:spPr>
          <a:xfrm>
            <a:off x="5973060" y="2178977"/>
            <a:ext cx="935567" cy="323850"/>
          </a:xfrm>
          <a:prstGeom prst="borderCallout1">
            <a:avLst>
              <a:gd name="adj1" fmla="val -15322"/>
              <a:gd name="adj2" fmla="val 22471"/>
              <a:gd name="adj3" fmla="val -58769"/>
              <a:gd name="adj4" fmla="val 30443"/>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35" name="角丸四角形 34"/>
          <p:cNvSpPr/>
          <p:nvPr/>
        </p:nvSpPr>
        <p:spPr>
          <a:xfrm>
            <a:off x="3152800" y="5517232"/>
            <a:ext cx="2900511" cy="1175369"/>
          </a:xfrm>
          <a:prstGeom prst="roundRect">
            <a:avLst>
              <a:gd name="adj" fmla="val 3413"/>
            </a:avLst>
          </a:prstGeom>
          <a:noFill/>
          <a:ln w="22225">
            <a:noFill/>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泉佐野市（</a:t>
            </a:r>
            <a:r>
              <a:rPr lang="en-US" altLang="ja-JP" sz="1400" dirty="0" smtClean="0">
                <a:latin typeface="Meiryo UI" pitchFamily="50" charset="-128"/>
                <a:ea typeface="Meiryo UI" pitchFamily="50" charset="-128"/>
                <a:cs typeface="Meiryo UI" pitchFamily="50" charset="-128"/>
              </a:rPr>
              <a:t>260,877</a:t>
            </a:r>
            <a:r>
              <a:rPr lang="ja-JP" altLang="en-US" sz="1400" dirty="0" smtClean="0">
                <a:latin typeface="Meiryo UI" pitchFamily="50" charset="-128"/>
                <a:ea typeface="Meiryo UI" pitchFamily="50" charset="-128"/>
                <a:cs typeface="Meiryo UI" pitchFamily="50" charset="-128"/>
              </a:rPr>
              <a:t>円） </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摂津市（</a:t>
            </a:r>
            <a:r>
              <a:rPr lang="en-US" altLang="ja-JP" sz="1400" dirty="0" smtClean="0">
                <a:latin typeface="Meiryo UI" pitchFamily="50" charset="-128"/>
                <a:ea typeface="Meiryo UI" pitchFamily="50" charset="-128"/>
                <a:cs typeface="Meiryo UI" pitchFamily="50" charset="-128"/>
              </a:rPr>
              <a:t>251,319</a:t>
            </a:r>
            <a:r>
              <a:rPr lang="ja-JP" altLang="en-US" sz="1400" dirty="0" smtClean="0">
                <a:latin typeface="Meiryo UI" pitchFamily="50" charset="-128"/>
                <a:ea typeface="Meiryo UI" pitchFamily="50" charset="-128"/>
                <a:cs typeface="Meiryo UI" pitchFamily="50" charset="-128"/>
              </a:rPr>
              <a:t>円） 　 </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最大</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港区（</a:t>
            </a:r>
            <a:r>
              <a:rPr lang="en-US" altLang="ja-JP" sz="1400" dirty="0" smtClean="0">
                <a:latin typeface="Meiryo UI" pitchFamily="50" charset="-128"/>
                <a:ea typeface="Meiryo UI" pitchFamily="50" charset="-128"/>
                <a:cs typeface="Meiryo UI" pitchFamily="50" charset="-128"/>
              </a:rPr>
              <a:t>379,203</a:t>
            </a:r>
            <a:r>
              <a:rPr lang="ja-JP" altLang="en-US" sz="1400" dirty="0" smtClean="0">
                <a:latin typeface="Meiryo UI" pitchFamily="50" charset="-128"/>
                <a:ea typeface="Meiryo UI" pitchFamily="50" charset="-128"/>
                <a:cs typeface="Meiryo UI" pitchFamily="50" charset="-128"/>
              </a:rPr>
              <a:t>円）</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6" name="角丸四角形 35"/>
          <p:cNvSpPr/>
          <p:nvPr/>
        </p:nvSpPr>
        <p:spPr>
          <a:xfrm>
            <a:off x="5582642" y="5517232"/>
            <a:ext cx="3978870" cy="1175369"/>
          </a:xfrm>
          <a:prstGeom prst="roundRect">
            <a:avLst>
              <a:gd name="adj" fmla="val 3413"/>
            </a:avLst>
          </a:prstGeom>
          <a:noFill/>
          <a:ln w="22225">
            <a:noFill/>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196,920</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吹田市（</a:t>
            </a:r>
            <a:r>
              <a:rPr lang="en-US" altLang="ja-JP" sz="1400" dirty="0" smtClean="0">
                <a:latin typeface="Meiryo UI" pitchFamily="50" charset="-128"/>
                <a:ea typeface="Meiryo UI" pitchFamily="50" charset="-128"/>
                <a:cs typeface="Meiryo UI" pitchFamily="50" charset="-128"/>
              </a:rPr>
              <a:t>196,920</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倍</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世田谷区（</a:t>
            </a:r>
            <a:r>
              <a:rPr lang="en-US" altLang="ja-JP" sz="1400" dirty="0" smtClean="0">
                <a:latin typeface="Meiryo UI" pitchFamily="50" charset="-128"/>
                <a:ea typeface="Meiryo UI" pitchFamily="50" charset="-128"/>
                <a:cs typeface="Meiryo UI" pitchFamily="50" charset="-128"/>
              </a:rPr>
              <a:t>209,101</a:t>
            </a:r>
            <a:r>
              <a:rPr lang="ja-JP" altLang="en-US" sz="1400" dirty="0" smtClean="0">
                <a:latin typeface="Meiryo UI" pitchFamily="50" charset="-128"/>
                <a:ea typeface="Meiryo UI" pitchFamily="50" charset="-128"/>
                <a:cs typeface="Meiryo UI" pitchFamily="50" charset="-128"/>
              </a:rPr>
              <a:t>円）　格差</a:t>
            </a:r>
            <a:r>
              <a:rPr lang="en-US" altLang="ja-JP" sz="1400" b="1"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表 57"/>
          <p:cNvGraphicFramePr>
            <a:graphicFrameLocks noGrp="1"/>
          </p:cNvGraphicFramePr>
          <p:nvPr/>
        </p:nvGraphicFramePr>
        <p:xfrm>
          <a:off x="5027742" y="4390623"/>
          <a:ext cx="4333294" cy="1790259"/>
        </p:xfrm>
        <a:graphic>
          <a:graphicData uri="http://schemas.openxmlformats.org/drawingml/2006/table">
            <a:tbl>
              <a:tblPr/>
              <a:tblGrid>
                <a:gridCol w="699986"/>
                <a:gridCol w="695659"/>
                <a:gridCol w="103408"/>
                <a:gridCol w="628165"/>
                <a:gridCol w="750368"/>
                <a:gridCol w="792088"/>
                <a:gridCol w="663620"/>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146,408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121,620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24,788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41,596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172,577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143,795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28,781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38,411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162,136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43,478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dirty="0" smtClean="0">
                          <a:latin typeface="Meiryo UI" pitchFamily="50" charset="-128"/>
                          <a:ea typeface="Meiryo UI" pitchFamily="50" charset="-128"/>
                          <a:cs typeface="Meiryo UI" pitchFamily="50" charset="-128"/>
                        </a:rPr>
                        <a:t>674,894</a:t>
                      </a:r>
                      <a:endParaRPr lang="en-US" altLang="ja-JP" sz="900" b="0" i="0" u="none" strike="noStrike" dirty="0">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565,331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109,563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82877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4</a:t>
            </a:r>
            <a:r>
              <a:rPr lang="ja-JP" altLang="en-US" sz="1400" dirty="0" smtClean="0">
                <a:solidFill>
                  <a:schemeClr val="tx1"/>
                </a:solidFill>
                <a:latin typeface="Meiryo UI" pitchFamily="50" charset="-128"/>
                <a:ea typeface="Meiryo UI" pitchFamily="50" charset="-128"/>
                <a:cs typeface="Meiryo UI" pitchFamily="50" charset="-128"/>
              </a:rPr>
              <a:t>区案</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試案Ａ・試案Ｂ</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において、格差は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・４区</a:t>
            </a:r>
            <a:r>
              <a:rPr lang="ja-JP" altLang="en-US" sz="1200" dirty="0">
                <a:solidFill>
                  <a:schemeClr val="tx1"/>
                </a:solidFill>
                <a:latin typeface="Meiryo UI" pitchFamily="50" charset="-128"/>
                <a:ea typeface="Meiryo UI" pitchFamily="50" charset="-128"/>
                <a:cs typeface="Meiryo UI" pitchFamily="50" charset="-128"/>
              </a:rPr>
              <a:t>Ａ</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(43,478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smtClean="0">
                <a:solidFill>
                  <a:schemeClr val="tx1"/>
                </a:solidFill>
                <a:latin typeface="Meiryo UI" pitchFamily="50" charset="-128"/>
                <a:ea typeface="Meiryo UI" pitchFamily="50" charset="-128"/>
                <a:cs typeface="Meiryo UI" pitchFamily="50" charset="-128"/>
              </a:rPr>
              <a:t>(38,822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・４区</a:t>
            </a:r>
            <a:r>
              <a:rPr lang="ja-JP" altLang="en-US" sz="1200" dirty="0">
                <a:solidFill>
                  <a:schemeClr val="tx1"/>
                </a:solidFill>
                <a:latin typeface="Meiryo UI" pitchFamily="50" charset="-128"/>
                <a:ea typeface="Meiryo UI" pitchFamily="50" charset="-128"/>
                <a:cs typeface="Meiryo UI" pitchFamily="50" charset="-128"/>
              </a:rPr>
              <a:t>Ｂ</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(43,478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(38,411</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6</a:t>
            </a:r>
            <a:r>
              <a:rPr lang="ja-JP" altLang="en-US" sz="1400" dirty="0" smtClean="0">
                <a:solidFill>
                  <a:schemeClr val="tx1"/>
                </a:solidFill>
                <a:latin typeface="Meiryo UI" pitchFamily="50" charset="-128"/>
                <a:ea typeface="Meiryo UI" pitchFamily="50" charset="-128"/>
                <a:cs typeface="Meiryo UI" pitchFamily="50" charset="-128"/>
              </a:rPr>
              <a:t>区案</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試案Ｃ・試案Ｄ</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において、格差は</a:t>
            </a:r>
            <a:r>
              <a:rPr lang="en-US" altLang="ja-JP" sz="1400" dirty="0" smtClean="0">
                <a:solidFill>
                  <a:schemeClr val="tx1"/>
                </a:solidFill>
                <a:latin typeface="Meiryo UI" pitchFamily="50" charset="-128"/>
                <a:ea typeface="Meiryo UI" pitchFamily="50" charset="-128"/>
                <a:cs typeface="Meiryo UI" pitchFamily="50" charset="-128"/>
              </a:rPr>
              <a:t>1.4</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a:t>
            </a:r>
            <a:r>
              <a:rPr lang="ja-JP" altLang="en-US" sz="1200" dirty="0">
                <a:solidFill>
                  <a:schemeClr val="tx1"/>
                </a:solidFill>
                <a:latin typeface="Meiryo UI" pitchFamily="50" charset="-128"/>
                <a:ea typeface="Meiryo UI" pitchFamily="50" charset="-128"/>
                <a:cs typeface="Meiryo UI" pitchFamily="50" charset="-128"/>
              </a:rPr>
              <a:t>Ｃ</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第四区</a:t>
            </a:r>
            <a:r>
              <a:rPr lang="en-US" altLang="ja-JP" sz="1200" dirty="0" smtClean="0">
                <a:solidFill>
                  <a:schemeClr val="tx1"/>
                </a:solidFill>
                <a:latin typeface="Meiryo UI" pitchFamily="50" charset="-128"/>
                <a:ea typeface="Meiryo UI" pitchFamily="50" charset="-128"/>
                <a:cs typeface="Meiryo UI" pitchFamily="50" charset="-128"/>
              </a:rPr>
              <a:t>(50,078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(35,068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1.4</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・６区</a:t>
            </a:r>
            <a:r>
              <a:rPr lang="ja-JP" altLang="en-US" sz="1200" dirty="0">
                <a:solidFill>
                  <a:schemeClr val="tx1"/>
                </a:solidFill>
                <a:latin typeface="Meiryo UI" pitchFamily="50" charset="-128"/>
                <a:ea typeface="Meiryo UI" pitchFamily="50" charset="-128"/>
                <a:cs typeface="Meiryo UI" pitchFamily="50" charset="-128"/>
              </a:rPr>
              <a:t>Ｄ</a:t>
            </a:r>
            <a:r>
              <a:rPr lang="ja-JP" altLang="en-US" sz="1200" dirty="0" smtClean="0">
                <a:solidFill>
                  <a:schemeClr val="tx1"/>
                </a:solidFill>
                <a:latin typeface="Meiryo UI" pitchFamily="50" charset="-128"/>
                <a:ea typeface="Meiryo UI" pitchFamily="50" charset="-128"/>
                <a:cs typeface="Meiryo UI" pitchFamily="50" charset="-128"/>
              </a:rPr>
              <a:t>案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第四区</a:t>
            </a:r>
            <a:r>
              <a:rPr lang="en-US" altLang="ja-JP" sz="1200" dirty="0" smtClean="0">
                <a:solidFill>
                  <a:schemeClr val="tx1"/>
                </a:solidFill>
                <a:latin typeface="Meiryo UI" pitchFamily="50" charset="-128"/>
                <a:ea typeface="Meiryo UI" pitchFamily="50" charset="-128"/>
                <a:cs typeface="Meiryo UI" pitchFamily="50" charset="-128"/>
              </a:rPr>
              <a:t>(50,078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(35,068</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1.4</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aphicFrame>
        <p:nvGraphicFramePr>
          <p:cNvPr id="45" name="表 44"/>
          <p:cNvGraphicFramePr>
            <a:graphicFrameLocks noGrp="1"/>
          </p:cNvGraphicFramePr>
          <p:nvPr/>
        </p:nvGraphicFramePr>
        <p:xfrm>
          <a:off x="532801" y="4389487"/>
          <a:ext cx="4318273" cy="1791395"/>
        </p:xfrm>
        <a:graphic>
          <a:graphicData uri="http://schemas.openxmlformats.org/drawingml/2006/table">
            <a:tbl>
              <a:tblPr/>
              <a:tblGrid>
                <a:gridCol w="747791"/>
                <a:gridCol w="754997"/>
                <a:gridCol w="137443"/>
                <a:gridCol w="618496"/>
                <a:gridCol w="721312"/>
                <a:gridCol w="720080"/>
                <a:gridCol w="618154"/>
              </a:tblGrid>
              <a:tr h="641970">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852,349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200,979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167,889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33,090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38,822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492,866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97,526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20,479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41,551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192,985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162,136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30,848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43,478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565,331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109,563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1" name="正方形/長方形 50"/>
          <p:cNvSpPr/>
          <p:nvPr/>
        </p:nvSpPr>
        <p:spPr>
          <a:xfrm>
            <a:off x="1572683" y="6435044"/>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508713" y="5578786"/>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53" name="正方形/長方形 52"/>
          <p:cNvSpPr/>
          <p:nvPr/>
        </p:nvSpPr>
        <p:spPr>
          <a:xfrm>
            <a:off x="6238022" y="6433716"/>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7174052" y="5577458"/>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テキスト ボックス 17"/>
          <p:cNvSpPr txBox="1">
            <a:spLocks noChangeArrowheads="1"/>
          </p:cNvSpPr>
          <p:nvPr/>
        </p:nvSpPr>
        <p:spPr bwMode="auto">
          <a:xfrm>
            <a:off x="3860161" y="2867932"/>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29" name="テキスト ボックス 17"/>
          <p:cNvSpPr txBox="1">
            <a:spLocks noChangeArrowheads="1"/>
          </p:cNvSpPr>
          <p:nvPr/>
        </p:nvSpPr>
        <p:spPr bwMode="auto">
          <a:xfrm>
            <a:off x="8564332" y="2867932"/>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4" name="角丸四角形 33"/>
          <p:cNvSpPr/>
          <p:nvPr/>
        </p:nvSpPr>
        <p:spPr>
          <a:xfrm>
            <a:off x="416496" y="2819028"/>
            <a:ext cx="451745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774852" y="2682255"/>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試案Ａ（</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区Ａ案）</a:t>
            </a:r>
            <a:endParaRPr lang="ja-JP" altLang="en-US" sz="1400" b="1" dirty="0">
              <a:latin typeface="Meiryo UI" pitchFamily="50" charset="-128"/>
              <a:ea typeface="Meiryo UI" pitchFamily="50" charset="-128"/>
              <a:cs typeface="Meiryo UI" pitchFamily="50" charset="-128"/>
            </a:endParaRPr>
          </a:p>
        </p:txBody>
      </p:sp>
      <p:sp>
        <p:nvSpPr>
          <p:cNvPr id="35" name="角丸四角形 34"/>
          <p:cNvSpPr/>
          <p:nvPr/>
        </p:nvSpPr>
        <p:spPr>
          <a:xfrm>
            <a:off x="4953000" y="2819028"/>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334137" y="2682255"/>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709861" y="2022748"/>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‐47</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‐39</a:t>
            </a:r>
            <a:r>
              <a:rPr lang="ja-JP" altLang="en-US" sz="1200" dirty="0" smtClean="0">
                <a:solidFill>
                  <a:srgbClr val="000000"/>
                </a:solidFill>
                <a:latin typeface="Meiryo UI" pitchFamily="50" charset="-128"/>
                <a:ea typeface="Meiryo UI" pitchFamily="50" charset="-128"/>
                <a:cs typeface="Meiryo UI" pitchFamily="50" charset="-128"/>
              </a:rPr>
              <a:t>～</a:t>
            </a:r>
            <a:r>
              <a:rPr lang="en-US" altLang="ja-JP" sz="1200" dirty="0" smtClean="0">
                <a:solidFill>
                  <a:srgbClr val="000000"/>
                </a:solidFill>
                <a:latin typeface="Meiryo UI" pitchFamily="50" charset="-128"/>
                <a:ea typeface="Meiryo UI" pitchFamily="50" charset="-128"/>
                <a:cs typeface="Meiryo UI" pitchFamily="50" charset="-128"/>
              </a:rPr>
              <a:t>46</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37" name="グラフ 36"/>
          <p:cNvGraphicFramePr/>
          <p:nvPr/>
        </p:nvGraphicFramePr>
        <p:xfrm>
          <a:off x="560512" y="2924944"/>
          <a:ext cx="3831976" cy="1512168"/>
        </p:xfrm>
        <a:graphic>
          <a:graphicData uri="http://schemas.openxmlformats.org/drawingml/2006/chart">
            <c:chart xmlns:c="http://schemas.openxmlformats.org/drawingml/2006/chart" xmlns:r="http://schemas.openxmlformats.org/officeDocument/2006/relationships" r:id="rId3"/>
          </a:graphicData>
        </a:graphic>
      </p:graphicFrame>
      <p:cxnSp>
        <p:nvCxnSpPr>
          <p:cNvPr id="49" name="直線コネクタ 48"/>
          <p:cNvCxnSpPr/>
          <p:nvPr/>
        </p:nvCxnSpPr>
        <p:spPr>
          <a:xfrm>
            <a:off x="2998904" y="3356992"/>
            <a:ext cx="225904" cy="7920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406924" y="3254128"/>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第一区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1.1</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graphicFrame>
        <p:nvGraphicFramePr>
          <p:cNvPr id="39" name="グラフ 38"/>
          <p:cNvGraphicFramePr/>
          <p:nvPr/>
        </p:nvGraphicFramePr>
        <p:xfrm>
          <a:off x="5241032" y="2924944"/>
          <a:ext cx="3831976" cy="1512168"/>
        </p:xfrm>
        <a:graphic>
          <a:graphicData uri="http://schemas.openxmlformats.org/drawingml/2006/chart">
            <c:chart xmlns:c="http://schemas.openxmlformats.org/drawingml/2006/chart" xmlns:r="http://schemas.openxmlformats.org/officeDocument/2006/relationships" r:id="rId4"/>
          </a:graphicData>
        </a:graphic>
      </p:graphicFrame>
      <p:cxnSp>
        <p:nvCxnSpPr>
          <p:cNvPr id="30" name="直線コネクタ 29"/>
          <p:cNvCxnSpPr/>
          <p:nvPr/>
        </p:nvCxnSpPr>
        <p:spPr>
          <a:xfrm>
            <a:off x="7658488" y="3366517"/>
            <a:ext cx="271444" cy="86409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8085847" y="3225553"/>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1.1</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表 52"/>
          <p:cNvGraphicFramePr>
            <a:graphicFrameLocks noGrp="1"/>
          </p:cNvGraphicFramePr>
          <p:nvPr/>
        </p:nvGraphicFramePr>
        <p:xfrm>
          <a:off x="5016624" y="2348880"/>
          <a:ext cx="4400872" cy="2287464"/>
        </p:xfrm>
        <a:graphic>
          <a:graphicData uri="http://schemas.openxmlformats.org/drawingml/2006/table">
            <a:tbl>
              <a:tblPr/>
              <a:tblGrid>
                <a:gridCol w="639736"/>
                <a:gridCol w="719033"/>
                <a:gridCol w="162538"/>
                <a:gridCol w="791333"/>
                <a:gridCol w="720080"/>
                <a:gridCol w="720080"/>
                <a:gridCol w="648072"/>
              </a:tblGrid>
              <a:tr h="678269">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447,221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107,782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90,330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17,452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39,023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392,486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89,949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73,680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16,268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356,817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70,115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12,513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35,068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306,262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61,888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50,078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551,945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131,538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41,394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565,331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109,563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9" name="角丸四角形 38"/>
          <p:cNvSpPr/>
          <p:nvPr/>
        </p:nvSpPr>
        <p:spPr>
          <a:xfrm>
            <a:off x="488504" y="5376984"/>
            <a:ext cx="8712968" cy="1296144"/>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  　　 </a:t>
            </a:r>
            <a:r>
              <a:rPr lang="ja-JP" altLang="en-US" sz="1400" dirty="0" smtClean="0">
                <a:solidFill>
                  <a:schemeClr val="tx1"/>
                </a:solidFill>
                <a:latin typeface="Meiryo UI" pitchFamily="50" charset="-128"/>
                <a:ea typeface="Meiryo UI" pitchFamily="50" charset="-128"/>
                <a:cs typeface="Meiryo UI" pitchFamily="50" charset="-128"/>
              </a:rPr>
              <a:t>最大</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高石市</a:t>
            </a:r>
            <a:r>
              <a:rPr lang="en-US" altLang="ja-JP" sz="1400" dirty="0" smtClean="0">
                <a:solidFill>
                  <a:schemeClr val="tx1"/>
                </a:solidFill>
                <a:latin typeface="Meiryo UI" pitchFamily="50" charset="-128"/>
                <a:ea typeface="Meiryo UI" pitchFamily="50" charset="-128"/>
                <a:cs typeface="Meiryo UI" pitchFamily="50" charset="-128"/>
              </a:rPr>
              <a:t>(71,904</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河内長野市</a:t>
            </a:r>
            <a:r>
              <a:rPr lang="en-US" altLang="ja-JP" sz="1400" dirty="0" smtClean="0">
                <a:latin typeface="Meiryo UI" pitchFamily="50" charset="-128"/>
                <a:ea typeface="Meiryo UI" pitchFamily="50" charset="-128"/>
                <a:cs typeface="Meiryo UI" pitchFamily="50" charset="-128"/>
              </a:rPr>
              <a:t>(44,621</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 格差</a:t>
            </a:r>
            <a:r>
              <a:rPr lang="en-US" altLang="ja-JP" sz="1400" b="1" dirty="0" smtClean="0">
                <a:latin typeface="Meiryo UI" pitchFamily="50" charset="-128"/>
                <a:ea typeface="Meiryo UI" pitchFamily="50" charset="-128"/>
                <a:cs typeface="Meiryo UI" pitchFamily="50" charset="-128"/>
              </a:rPr>
              <a:t>1.6</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　最大</a:t>
            </a:r>
            <a:r>
              <a:rPr lang="en-US" altLang="ja-JP"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豊中市</a:t>
            </a:r>
            <a:r>
              <a:rPr lang="en-US" altLang="ja-JP" sz="1400" dirty="0" smtClean="0">
                <a:solidFill>
                  <a:schemeClr val="tx1"/>
                </a:solidFill>
                <a:latin typeface="Meiryo UI" pitchFamily="50" charset="-128"/>
                <a:ea typeface="Meiryo UI" pitchFamily="50" charset="-128"/>
                <a:cs typeface="Meiryo UI" pitchFamily="50" charset="-128"/>
              </a:rPr>
              <a:t>(63,984</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松原市</a:t>
            </a:r>
            <a:r>
              <a:rPr lang="en-US" altLang="ja-JP" sz="1400" dirty="0" smtClean="0">
                <a:latin typeface="Meiryo UI" pitchFamily="50" charset="-128"/>
                <a:ea typeface="Meiryo UI" pitchFamily="50" charset="-128"/>
                <a:cs typeface="Meiryo UI" pitchFamily="50" charset="-128"/>
              </a:rPr>
              <a:t>(50,103</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格差</a:t>
            </a:r>
            <a:r>
              <a:rPr lang="en-US" altLang="ja-JP" sz="1400" b="1" dirty="0" smtClean="0">
                <a:solidFill>
                  <a:schemeClr val="tx1"/>
                </a:solidFill>
                <a:latin typeface="Meiryo UI" pitchFamily="50" charset="-128"/>
                <a:ea typeface="Meiryo UI" pitchFamily="50" charset="-128"/>
                <a:cs typeface="Meiryo UI" pitchFamily="50" charset="-128"/>
              </a:rPr>
              <a:t>1.3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1656890" y="4904005"/>
            <a:ext cx="2088232" cy="3251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１．４倍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41" name="右矢印 40"/>
          <p:cNvSpPr/>
          <p:nvPr/>
        </p:nvSpPr>
        <p:spPr>
          <a:xfrm rot="5400000">
            <a:off x="2592920" y="4042445"/>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42" name="正方形/長方形 41"/>
          <p:cNvSpPr/>
          <p:nvPr/>
        </p:nvSpPr>
        <p:spPr>
          <a:xfrm>
            <a:off x="6276381" y="4904005"/>
            <a:ext cx="2088232" cy="32519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１．４倍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43" name="右矢印 42"/>
          <p:cNvSpPr/>
          <p:nvPr/>
        </p:nvSpPr>
        <p:spPr>
          <a:xfrm rot="5400000">
            <a:off x="7212411" y="4042445"/>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44" name="表 43"/>
          <p:cNvGraphicFramePr>
            <a:graphicFrameLocks noGrp="1"/>
          </p:cNvGraphicFramePr>
          <p:nvPr/>
        </p:nvGraphicFramePr>
        <p:xfrm>
          <a:off x="488504" y="2348880"/>
          <a:ext cx="4390281" cy="2287464"/>
        </p:xfrm>
        <a:graphic>
          <a:graphicData uri="http://schemas.openxmlformats.org/drawingml/2006/table">
            <a:tbl>
              <a:tblPr/>
              <a:tblGrid>
                <a:gridCol w="648072"/>
                <a:gridCol w="648072"/>
                <a:gridCol w="133502"/>
                <a:gridCol w="802602"/>
                <a:gridCol w="801613"/>
                <a:gridCol w="710555"/>
                <a:gridCol w="645865"/>
              </a:tblGrid>
              <a:tr h="678269">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495,532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118,351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97,774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20,577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41,525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344,175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79,380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66,236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38,189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356,817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70,115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12,513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35,068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306,262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61,888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1" i="0" u="none" strike="noStrike" dirty="0">
                          <a:latin typeface="Meiryo UI" pitchFamily="50" charset="-128"/>
                          <a:ea typeface="Meiryo UI" pitchFamily="50" charset="-128"/>
                          <a:cs typeface="Meiryo UI" pitchFamily="50" charset="-128"/>
                        </a:rPr>
                        <a:t>50,078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第五区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551,945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131,538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41,394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第六区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25,146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39,509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674,894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565,331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109,563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5" name="テキスト ボックス 17"/>
          <p:cNvSpPr txBox="1">
            <a:spLocks noChangeArrowheads="1"/>
          </p:cNvSpPr>
          <p:nvPr/>
        </p:nvSpPr>
        <p:spPr bwMode="auto">
          <a:xfrm>
            <a:off x="3861758" y="30221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25" name="テキスト ボックス 17"/>
          <p:cNvSpPr txBox="1">
            <a:spLocks noChangeArrowheads="1"/>
          </p:cNvSpPr>
          <p:nvPr/>
        </p:nvSpPr>
        <p:spPr bwMode="auto">
          <a:xfrm>
            <a:off x="8605897" y="316068"/>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0" name="角丸四角形 29"/>
          <p:cNvSpPr/>
          <p:nvPr/>
        </p:nvSpPr>
        <p:spPr>
          <a:xfrm>
            <a:off x="416496" y="207690"/>
            <a:ext cx="4517454" cy="509351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712640" y="11157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31" name="角丸四角形 30"/>
          <p:cNvSpPr/>
          <p:nvPr/>
        </p:nvSpPr>
        <p:spPr>
          <a:xfrm>
            <a:off x="4953000" y="207690"/>
            <a:ext cx="4536504" cy="5093518"/>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6393160" y="111570"/>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23" name="正方形/長方形 22"/>
          <p:cNvSpPr/>
          <p:nvPr/>
        </p:nvSpPr>
        <p:spPr>
          <a:xfrm>
            <a:off x="8121352" y="6413671"/>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‐50</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848544" y="5881041"/>
            <a:ext cx="5976664" cy="216024"/>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dirty="0" smtClean="0">
                <a:solidFill>
                  <a:schemeClr val="tx1"/>
                </a:solidFill>
                <a:latin typeface="Meiryo UI" pitchFamily="50" charset="-128"/>
                <a:ea typeface="Meiryo UI" pitchFamily="50" charset="-128"/>
                <a:cs typeface="Meiryo UI" pitchFamily="50" charset="-128"/>
              </a:rPr>
              <a:t>290,109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dirty="0" smtClean="0">
                <a:solidFill>
                  <a:schemeClr val="tx1"/>
                </a:solidFill>
                <a:latin typeface="Meiryo UI" pitchFamily="50" charset="-128"/>
                <a:ea typeface="Meiryo UI" pitchFamily="50" charset="-128"/>
                <a:cs typeface="Meiryo UI" pitchFamily="50" charset="-128"/>
              </a:rPr>
              <a:t>6.5</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摂津市（</a:t>
            </a:r>
            <a:r>
              <a:rPr lang="en-US" altLang="ja-JP" sz="1050" dirty="0" smtClean="0">
                <a:solidFill>
                  <a:schemeClr val="tx1"/>
                </a:solidFill>
                <a:latin typeface="Meiryo UI" pitchFamily="50" charset="-128"/>
                <a:ea typeface="Meiryo UI" pitchFamily="50" charset="-128"/>
                <a:cs typeface="Meiryo UI" pitchFamily="50" charset="-128"/>
              </a:rPr>
              <a:t>161,909</a:t>
            </a:r>
            <a:r>
              <a:rPr lang="ja-JP" altLang="en-US" sz="1050" dirty="0" smtClean="0">
                <a:solidFill>
                  <a:schemeClr val="tx1"/>
                </a:solidFill>
                <a:latin typeface="Meiryo UI" pitchFamily="50" charset="-128"/>
                <a:ea typeface="Meiryo UI" pitchFamily="50" charset="-128"/>
                <a:cs typeface="Meiryo UI" pitchFamily="50" charset="-128"/>
              </a:rPr>
              <a:t>円）格差</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倍を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848544" y="6383954"/>
            <a:ext cx="5976664" cy="217165"/>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※3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a:t>
            </a:r>
            <a:r>
              <a:rPr lang="ja-JP" altLang="en-US" sz="1050" dirty="0" smtClean="0">
                <a:solidFill>
                  <a:schemeClr val="tx1"/>
                </a:solidFill>
                <a:latin typeface="Meiryo UI" pitchFamily="50" charset="-128"/>
                <a:ea typeface="Meiryo UI" pitchFamily="50" charset="-128"/>
                <a:cs typeface="Meiryo UI" pitchFamily="50" charset="-128"/>
              </a:rPr>
              <a:t>摂津市</a:t>
            </a: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161,909</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dirty="0" smtClean="0">
                <a:solidFill>
                  <a:schemeClr val="tx1"/>
                </a:solidFill>
                <a:latin typeface="Meiryo UI" pitchFamily="50" charset="-128"/>
                <a:ea typeface="Meiryo UI" pitchFamily="50" charset="-128"/>
                <a:cs typeface="Meiryo UI" pitchFamily="50" charset="-128"/>
              </a:rPr>
              <a:t>3.2</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3" name="テキスト ボックス 32"/>
          <p:cNvSpPr txBox="1">
            <a:spLocks noChangeArrowheads="1"/>
          </p:cNvSpPr>
          <p:nvPr/>
        </p:nvSpPr>
        <p:spPr bwMode="auto">
          <a:xfrm>
            <a:off x="560512" y="6652723"/>
            <a:ext cx="3195105" cy="246221"/>
          </a:xfrm>
          <a:prstGeom prst="rect">
            <a:avLst/>
          </a:prstGeom>
          <a:noFill/>
          <a:ln w="9525">
            <a:noFill/>
            <a:miter lim="800000"/>
            <a:headEnd/>
            <a:tailEnd/>
          </a:ln>
        </p:spPr>
        <p:txBody>
          <a:bodyPr wrap="none">
            <a:spAutoFit/>
          </a:bodyPr>
          <a:lstStyle/>
          <a:p>
            <a:r>
              <a:rPr lang="en-US" altLang="ja-JP" sz="1000" dirty="0" smtClean="0">
                <a:latin typeface="Meiryo UI" pitchFamily="50" charset="-128"/>
                <a:ea typeface="Meiryo UI" pitchFamily="50" charset="-128"/>
                <a:cs typeface="Meiryo UI" pitchFamily="50" charset="-128"/>
              </a:rPr>
              <a:t>※2 </a:t>
            </a:r>
            <a:r>
              <a:rPr lang="ja-JP" altLang="en-US" sz="10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00" dirty="0">
              <a:latin typeface="Meiryo UI" pitchFamily="50" charset="-128"/>
              <a:ea typeface="Meiryo UI" pitchFamily="50" charset="-128"/>
              <a:cs typeface="Meiryo UI" pitchFamily="50" charset="-128"/>
            </a:endParaRPr>
          </a:p>
        </p:txBody>
      </p:sp>
      <p:graphicFrame>
        <p:nvGraphicFramePr>
          <p:cNvPr id="36" name="グラフ 35"/>
          <p:cNvGraphicFramePr/>
          <p:nvPr/>
        </p:nvGraphicFramePr>
        <p:xfrm>
          <a:off x="632520" y="404664"/>
          <a:ext cx="3831976" cy="2016224"/>
        </p:xfrm>
        <a:graphic>
          <a:graphicData uri="http://schemas.openxmlformats.org/drawingml/2006/chart">
            <c:chart xmlns:c="http://schemas.openxmlformats.org/drawingml/2006/chart" xmlns:r="http://schemas.openxmlformats.org/officeDocument/2006/relationships" r:id="rId3"/>
          </a:graphicData>
        </a:graphic>
      </p:graphicFrame>
      <p:cxnSp>
        <p:nvCxnSpPr>
          <p:cNvPr id="47" name="直線コネクタ 46"/>
          <p:cNvCxnSpPr/>
          <p:nvPr/>
        </p:nvCxnSpPr>
        <p:spPr>
          <a:xfrm>
            <a:off x="2874293" y="812329"/>
            <a:ext cx="792088" cy="1368152"/>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378349" y="69867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第四区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1.4</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graphicFrame>
        <p:nvGraphicFramePr>
          <p:cNvPr id="37" name="グラフ 36"/>
          <p:cNvGraphicFramePr/>
          <p:nvPr/>
        </p:nvGraphicFramePr>
        <p:xfrm>
          <a:off x="5385048" y="404664"/>
          <a:ext cx="3831976" cy="2016224"/>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直線コネクタ 26"/>
          <p:cNvCxnSpPr/>
          <p:nvPr/>
        </p:nvCxnSpPr>
        <p:spPr>
          <a:xfrm>
            <a:off x="7617725" y="812329"/>
            <a:ext cx="791659" cy="1368152"/>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8080216" y="670966"/>
            <a:ext cx="133728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第四区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u="sng" dirty="0" smtClean="0">
                <a:solidFill>
                  <a:schemeClr val="tx1"/>
                </a:solidFill>
                <a:latin typeface="Meiryo UI" pitchFamily="50" charset="-128"/>
                <a:ea typeface="Meiryo UI" pitchFamily="50" charset="-128"/>
                <a:cs typeface="Meiryo UI" pitchFamily="50" charset="-128"/>
              </a:rPr>
              <a:t>1.4</a:t>
            </a:r>
            <a:r>
              <a:rPr lang="ja-JP" altLang="en-US" sz="1050" b="1" u="sng" dirty="0" smtClean="0">
                <a:solidFill>
                  <a:schemeClr val="tx1"/>
                </a:solidFill>
                <a:latin typeface="Meiryo UI" pitchFamily="50" charset="-128"/>
                <a:ea typeface="Meiryo UI" pitchFamily="50" charset="-128"/>
                <a:cs typeface="Meiryo UI" pitchFamily="50" charset="-128"/>
              </a:rPr>
              <a:t>倍</a:t>
            </a:r>
            <a:endParaRPr lang="ja-JP" altLang="en-US" sz="1050" b="1" u="sng"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2,927</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2,918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8,794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dirty="0" smtClean="0">
                <a:solidFill>
                  <a:schemeClr val="tx1"/>
                </a:solidFill>
                <a:latin typeface="Meiryo UI" pitchFamily="50" charset="-128"/>
                <a:ea typeface="Meiryo UI" pitchFamily="50" charset="-128"/>
                <a:cs typeface="Meiryo UI" pitchFamily="50" charset="-128"/>
              </a:rPr>
              <a:t>8,785</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9</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2,517</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dirty="0" smtClean="0">
                <a:solidFill>
                  <a:schemeClr val="tx1"/>
                </a:solidFill>
                <a:latin typeface="Meiryo UI" pitchFamily="50" charset="-128"/>
                <a:ea typeface="Meiryo UI" pitchFamily="50" charset="-128"/>
                <a:cs typeface="Meiryo UI" pitchFamily="50" charset="-128"/>
              </a:rPr>
              <a:t>6,783</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410</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(2,054</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637</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8,157</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H27</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1,417</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1,417</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a:t>
            </a:r>
            <a:r>
              <a:rPr lang="ja-JP" altLang="en-US" sz="1400" spc="-110" dirty="0" smtClean="0">
                <a:solidFill>
                  <a:schemeClr val="tx1"/>
                </a:solidFill>
                <a:latin typeface="Meiryo UI" pitchFamily="50" charset="-128"/>
                <a:ea typeface="Meiryo UI" pitchFamily="50" charset="-128"/>
                <a:cs typeface="Meiryo UI" pitchFamily="50" charset="-128"/>
              </a:rPr>
              <a:t>より、大阪府・大阪市の計</a:t>
            </a:r>
            <a:r>
              <a:rPr lang="en-US" altLang="ja-JP" sz="1400" spc="-110" dirty="0" smtClean="0">
                <a:solidFill>
                  <a:schemeClr val="tx1"/>
                </a:solidFill>
                <a:latin typeface="Meiryo UI" pitchFamily="50" charset="-128"/>
                <a:ea typeface="Meiryo UI" pitchFamily="50" charset="-128"/>
                <a:cs typeface="Meiryo UI" pitchFamily="50" charset="-128"/>
              </a:rPr>
              <a:t>2,927</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spc="-110" dirty="0" smtClean="0">
                <a:solidFill>
                  <a:schemeClr val="tx1"/>
                </a:solidFill>
                <a:latin typeface="Meiryo UI" pitchFamily="50" charset="-128"/>
                <a:ea typeface="Meiryo UI" pitchFamily="50" charset="-128"/>
                <a:cs typeface="Meiryo UI" pitchFamily="50" charset="-128"/>
              </a:rPr>
              <a:t>2,517</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spc="-110" dirty="0" smtClean="0">
                <a:solidFill>
                  <a:schemeClr val="tx1"/>
                </a:solidFill>
                <a:latin typeface="Meiryo UI" pitchFamily="50" charset="-128"/>
                <a:ea typeface="Meiryo UI" pitchFamily="50" charset="-128"/>
                <a:cs typeface="Meiryo UI" pitchFamily="50" charset="-128"/>
              </a:rPr>
              <a:t>410</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dirty="0" smtClean="0">
                <a:solidFill>
                  <a:schemeClr val="tx1"/>
                </a:solidFill>
                <a:latin typeface="Meiryo UI" pitchFamily="50" charset="-128"/>
                <a:ea typeface="Meiryo UI" pitchFamily="50" charset="-128"/>
                <a:cs typeface="Meiryo UI" pitchFamily="50" charset="-128"/>
              </a:rPr>
              <a:t>6,783</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dirty="0" smtClean="0">
                <a:solidFill>
                  <a:schemeClr val="tx1"/>
                </a:solidFill>
                <a:latin typeface="Meiryo UI" pitchFamily="50" charset="-128"/>
                <a:ea typeface="Meiryo UI" pitchFamily="50" charset="-128"/>
                <a:cs typeface="Meiryo UI" pitchFamily="50" charset="-128"/>
              </a:rPr>
              <a:t>2,054</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dirty="0" smtClean="0">
                <a:solidFill>
                  <a:schemeClr val="tx1"/>
                </a:solidFill>
                <a:latin typeface="Meiryo UI" pitchFamily="50" charset="-128"/>
                <a:ea typeface="Meiryo UI" pitchFamily="50" charset="-128"/>
                <a:cs typeface="Meiryo UI" pitchFamily="50" charset="-128"/>
              </a:rPr>
              <a:t>637</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dirty="0" smtClean="0">
                <a:solidFill>
                  <a:schemeClr val="tx1"/>
                </a:solidFill>
                <a:latin typeface="Meiryo UI" pitchFamily="50" charset="-128"/>
                <a:ea typeface="Meiryo UI" pitchFamily="50" charset="-128"/>
                <a:cs typeface="Meiryo UI" pitchFamily="50" charset="-128"/>
              </a:rPr>
              <a:t>1,417</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dirty="0" smtClean="0">
                <a:latin typeface="Meiryo UI" pitchFamily="50" charset="-128"/>
                <a:ea typeface="Meiryo UI" pitchFamily="50" charset="-128"/>
                <a:cs typeface="Meiryo UI" pitchFamily="50" charset="-128"/>
              </a:rPr>
              <a:t>97</a:t>
            </a:r>
            <a:r>
              <a:rPr kumimoji="1"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検討</a:t>
            </a:r>
            <a:r>
              <a:rPr kumimoji="1" lang="ja-JP" altLang="en-US" sz="1000" dirty="0" smtClean="0">
                <a:latin typeface="Meiryo UI" pitchFamily="50" charset="-128"/>
                <a:ea typeface="Meiryo UI" pitchFamily="50" charset="-128"/>
                <a:cs typeface="Meiryo UI" pitchFamily="50" charset="-128"/>
              </a:rPr>
              <a:t>中事務</a:t>
            </a:r>
            <a:r>
              <a:rPr kumimoji="1" lang="en-US" altLang="ja-JP" sz="1000" dirty="0" smtClean="0">
                <a:latin typeface="Meiryo UI" pitchFamily="50" charset="-128"/>
                <a:ea typeface="Meiryo UI" pitchFamily="50" charset="-128"/>
                <a:cs typeface="Meiryo UI" pitchFamily="50" charset="-128"/>
              </a:rPr>
              <a:t>10</a:t>
            </a:r>
            <a:r>
              <a:rPr kumimoji="1" lang="ja-JP" altLang="en-US" sz="1000" dirty="0" smtClean="0">
                <a:latin typeface="Meiryo UI" pitchFamily="50" charset="-128"/>
                <a:ea typeface="Meiryo UI" pitchFamily="50" charset="-128"/>
                <a:cs typeface="Meiryo UI" pitchFamily="50" charset="-128"/>
              </a:rPr>
              <a:t>を含む</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事務分担　事務</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５参照</a:t>
            </a:r>
            <a:r>
              <a:rPr kumimoji="1"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37112"/>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43</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H27</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43</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71727" y="549548"/>
            <a:ext cx="9362546" cy="6119812"/>
          </a:xfrm>
          <a:prstGeom prst="rect">
            <a:avLst/>
          </a:prstGeom>
          <a:ln>
            <a:noFill/>
            <a:prstDash val="sysDash"/>
          </a:ln>
        </p:spPr>
        <p:style>
          <a:lnRef idx="2">
            <a:schemeClr val="accent2"/>
          </a:lnRef>
          <a:fillRef idx="1">
            <a:schemeClr val="lt1"/>
          </a:fillRef>
          <a:effectRef idx="0">
            <a:schemeClr val="accent2"/>
          </a:effectRef>
          <a:fontRef idx="minor">
            <a:schemeClr val="dk1"/>
          </a:fontRef>
        </p:style>
        <p:txBody>
          <a:bodyPr rIns="36000"/>
          <a:lstStyle/>
          <a:p>
            <a:pPr marL="0" lvl="2" fontAlgn="auto">
              <a:spcBef>
                <a:spcPts val="0"/>
              </a:spcBef>
              <a:spcAft>
                <a:spcPts val="0"/>
              </a:spcAft>
              <a:defRPr/>
            </a:pPr>
            <a:endParaRPr lang="en-US" altLang="ja-JP" sz="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r>
              <a:rPr lang="ja-JP" altLang="en-US" sz="2400" b="1" dirty="0" smtClean="0">
                <a:solidFill>
                  <a:prstClr val="black"/>
                </a:solidFill>
                <a:latin typeface="Meiryo UI" pitchFamily="50" charset="-128"/>
                <a:ea typeface="Meiryo UI" pitchFamily="50" charset="-128"/>
                <a:cs typeface="Meiryo UI" pitchFamily="50" charset="-128"/>
              </a:rPr>
              <a:t>■各区割り案の検証結果</a:t>
            </a:r>
            <a:r>
              <a:rPr lang="ja-JP" altLang="en-US" sz="2400" b="1" dirty="0">
                <a:solidFill>
                  <a:prstClr val="black"/>
                </a:solidFill>
                <a:latin typeface="Meiryo UI" pitchFamily="50" charset="-128"/>
                <a:ea typeface="Meiryo UI" pitchFamily="50" charset="-128"/>
                <a:cs typeface="Meiryo UI" pitchFamily="50" charset="-128"/>
              </a:rPr>
              <a:t>のまとめ</a:t>
            </a:r>
            <a:endParaRPr lang="en-US" altLang="ja-JP" sz="2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6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550037697"/>
              </p:ext>
            </p:extLst>
          </p:nvPr>
        </p:nvGraphicFramePr>
        <p:xfrm>
          <a:off x="309167" y="1098103"/>
          <a:ext cx="9252345" cy="5499250"/>
        </p:xfrm>
        <a:graphic>
          <a:graphicData uri="http://schemas.openxmlformats.org/drawingml/2006/table">
            <a:tbl>
              <a:tblPr>
                <a:tableStyleId>{5C22544A-7EE6-4342-B048-85BDC9FD1C3A}</a:tableStyleId>
              </a:tblPr>
              <a:tblGrid>
                <a:gridCol w="995521"/>
                <a:gridCol w="1308284"/>
                <a:gridCol w="2097540"/>
                <a:gridCol w="2211486"/>
                <a:gridCol w="2639514"/>
              </a:tblGrid>
              <a:tr h="1085214">
                <a:tc>
                  <a:txBody>
                    <a:bodyPr/>
                    <a:lstStyle/>
                    <a:p>
                      <a:pPr algn="ctr" fontAlgn="ctr"/>
                      <a:endParaRPr lang="en-US" altLang="ja-JP"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収支の状況</a:t>
                      </a:r>
                      <a:endParaRPr lang="en-US" altLang="ja-JP" sz="1400" b="1"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税の偏在の解消状況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endParaRPr lang="en-US" altLang="ja-JP" sz="500" b="0" dirty="0" smtClean="0">
                        <a:solidFill>
                          <a:schemeClr val="tx1"/>
                        </a:solidFill>
                        <a:latin typeface="Meiryo UI" pitchFamily="50" charset="-128"/>
                        <a:ea typeface="Meiryo UI" pitchFamily="50" charset="-128"/>
                        <a:cs typeface="Meiryo UI" pitchFamily="50" charset="-128"/>
                      </a:endParaRPr>
                    </a:p>
                    <a:p>
                      <a:pPr algn="ctr" fontAlgn="ctr"/>
                      <a:r>
                        <a:rPr lang="ja-JP" altLang="en-US" sz="1100" b="0" dirty="0" smtClean="0">
                          <a:solidFill>
                            <a:schemeClr val="tx1"/>
                          </a:solidFill>
                          <a:latin typeface="Meiryo UI" pitchFamily="50" charset="-128"/>
                          <a:ea typeface="Meiryo UI" pitchFamily="50" charset="-128"/>
                          <a:cs typeface="Meiryo UI" pitchFamily="50" charset="-128"/>
                        </a:rPr>
                        <a:t>大阪府内都市間の格差</a:t>
                      </a:r>
                      <a:r>
                        <a:rPr lang="en-US" altLang="ja-JP" sz="1100" b="0" dirty="0" smtClean="0">
                          <a:solidFill>
                            <a:schemeClr val="tx1"/>
                          </a:solidFill>
                          <a:latin typeface="Meiryo UI" pitchFamily="50" charset="-128"/>
                          <a:ea typeface="Meiryo UI" pitchFamily="50" charset="-128"/>
                          <a:cs typeface="Meiryo UI" pitchFamily="50" charset="-128"/>
                        </a:rPr>
                        <a:t>1.3</a:t>
                      </a:r>
                      <a:r>
                        <a:rPr lang="ja-JP" altLang="en-US" sz="1100" b="0" dirty="0" smtClean="0">
                          <a:solidFill>
                            <a:schemeClr val="tx1"/>
                          </a:solidFill>
                          <a:latin typeface="Meiryo UI" pitchFamily="50" charset="-128"/>
                          <a:ea typeface="Meiryo UI" pitchFamily="50" charset="-128"/>
                          <a:cs typeface="Meiryo UI" pitchFamily="50" charset="-128"/>
                        </a:rPr>
                        <a:t>倍</a:t>
                      </a:r>
                      <a:endParaRPr lang="en-US" altLang="ja-JP" sz="1100" b="0" dirty="0" smtClean="0">
                        <a:solidFill>
                          <a:schemeClr val="tx1"/>
                        </a:solidFill>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大阪市隣接</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1.3</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ja-JP" sz="1100" b="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東京特別区間の格差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1.8</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zh-CN" sz="1100" b="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裁量経費の配分状況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endParaRPr lang="en-US" altLang="ja-JP" sz="500" b="0" u="none" strike="noStrike" dirty="0" smtClean="0">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大阪府内都市間の格差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1.6</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ja-JP" sz="1100" b="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大阪市隣接</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市間の格差</a:t>
                      </a:r>
                      <a:r>
                        <a:rPr lang="en-US" altLang="ja-JP" sz="1100" b="0" u="none" strike="noStrike" dirty="0" smtClean="0">
                          <a:solidFill>
                            <a:schemeClr val="tx1"/>
                          </a:solidFill>
                          <a:effectLst/>
                          <a:latin typeface="Meiryo UI" pitchFamily="50" charset="-128"/>
                          <a:ea typeface="Meiryo UI" pitchFamily="50" charset="-128"/>
                          <a:cs typeface="Meiryo UI" pitchFamily="50" charset="-128"/>
                        </a:rPr>
                        <a:t>1.3</a:t>
                      </a:r>
                      <a:r>
                        <a:rPr lang="ja-JP" altLang="en-US" sz="1100" b="0" u="none" strike="noStrike" dirty="0" smtClean="0">
                          <a:solidFill>
                            <a:schemeClr val="tx1"/>
                          </a:solidFill>
                          <a:effectLst/>
                          <a:latin typeface="Meiryo UI" pitchFamily="50" charset="-128"/>
                          <a:ea typeface="Meiryo UI" pitchFamily="50" charset="-128"/>
                          <a:cs typeface="Meiryo UI" pitchFamily="50" charset="-128"/>
                        </a:rPr>
                        <a:t>倍</a:t>
                      </a:r>
                      <a:endParaRPr lang="en-US" altLang="zh-CN" sz="1100" b="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400" u="none" strike="noStrike" dirty="0" smtClean="0">
                          <a:effectLst/>
                          <a:latin typeface="Meiryo UI" pitchFamily="50" charset="-128"/>
                          <a:ea typeface="Meiryo UI" pitchFamily="50" charset="-128"/>
                          <a:cs typeface="Meiryo UI" pitchFamily="50" charset="-128"/>
                        </a:rPr>
                        <a:t/>
                      </a:r>
                      <a:br>
                        <a:rPr lang="en-US" altLang="ja-JP" sz="1400" u="none" strike="noStrike" dirty="0" smtClean="0">
                          <a:effectLst/>
                          <a:latin typeface="Meiryo UI" pitchFamily="50" charset="-128"/>
                          <a:ea typeface="Meiryo UI" pitchFamily="50" charset="-128"/>
                          <a:cs typeface="Meiryo UI" pitchFamily="50" charset="-128"/>
                        </a:rPr>
                      </a:br>
                      <a:r>
                        <a:rPr lang="ja-JP" altLang="en-US" sz="1400" b="1" u="none" strike="noStrike" dirty="0" smtClean="0">
                          <a:effectLst/>
                          <a:latin typeface="Meiryo UI" pitchFamily="50" charset="-128"/>
                          <a:ea typeface="Meiryo UI" pitchFamily="50" charset="-128"/>
                          <a:cs typeface="Meiryo UI" pitchFamily="50" charset="-128"/>
                        </a:rPr>
                        <a:t>検証結果の</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r>
                        <a:rPr lang="ja-JP" altLang="en-US" sz="1400" b="1" u="none" strike="noStrike" dirty="0" smtClean="0">
                          <a:effectLst/>
                          <a:latin typeface="Meiryo UI" pitchFamily="50" charset="-128"/>
                          <a:ea typeface="Meiryo UI" pitchFamily="50" charset="-128"/>
                          <a:cs typeface="Meiryo UI" pitchFamily="50" charset="-128"/>
                        </a:rPr>
                        <a:t>まとめ</a:t>
                      </a:r>
                      <a:r>
                        <a:rPr lang="en-US" altLang="ja-JP" sz="1400" b="1" u="none" strike="noStrike" dirty="0" smtClean="0">
                          <a:effectLst/>
                          <a:latin typeface="Meiryo UI" pitchFamily="50" charset="-128"/>
                          <a:ea typeface="Meiryo UI" pitchFamily="50" charset="-128"/>
                          <a:cs typeface="Meiryo UI" pitchFamily="50" charset="-128"/>
                        </a:rPr>
                        <a:t/>
                      </a:r>
                      <a:br>
                        <a:rPr lang="en-US" altLang="ja-JP" sz="1400" b="1" u="none" strike="noStrike" dirty="0" smtClean="0">
                          <a:effectLst/>
                          <a:latin typeface="Meiryo UI" pitchFamily="50" charset="-128"/>
                          <a:ea typeface="Meiryo UI" pitchFamily="50" charset="-128"/>
                          <a:cs typeface="Meiryo UI" pitchFamily="50" charset="-128"/>
                        </a:rPr>
                      </a:br>
                      <a:endParaRPr lang="en-US" altLang="ja-JP" sz="1400" b="1"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u="none" strike="noStrike" dirty="0" smtClean="0">
                          <a:effectLst/>
                          <a:latin typeface="Meiryo UI" pitchFamily="50" charset="-128"/>
                          <a:ea typeface="Meiryo UI" pitchFamily="50" charset="-128"/>
                          <a:cs typeface="Meiryo UI" pitchFamily="50" charset="-128"/>
                        </a:rPr>
                        <a:t>試案Ａ</a:t>
                      </a:r>
                      <a:endParaRPr lang="en-US" altLang="ja-JP" sz="1400" b="1" u="none" strike="noStrike" dirty="0" smtClean="0">
                        <a:effectLst/>
                        <a:latin typeface="Meiryo UI" pitchFamily="50" charset="-128"/>
                        <a:ea typeface="Meiryo UI" pitchFamily="50" charset="-128"/>
                        <a:cs typeface="Meiryo UI" pitchFamily="50" charset="-128"/>
                      </a:endParaRPr>
                    </a:p>
                    <a:p>
                      <a:pPr algn="ctr" fontAlgn="ctr"/>
                      <a:r>
                        <a:rPr lang="en-US" altLang="ja-JP" sz="1400" b="1" u="none" strike="noStrike" dirty="0" smtClean="0">
                          <a:effectLst/>
                          <a:latin typeface="Meiryo UI" pitchFamily="50" charset="-128"/>
                          <a:ea typeface="Meiryo UI" pitchFamily="50" charset="-128"/>
                          <a:cs typeface="Meiryo UI" pitchFamily="50" charset="-128"/>
                        </a:rPr>
                        <a:t>(</a:t>
                      </a:r>
                      <a:r>
                        <a:rPr lang="ja-JP" altLang="en-US" sz="1400" b="1" u="none" strike="noStrike" dirty="0" smtClean="0">
                          <a:effectLst/>
                          <a:latin typeface="Meiryo UI" pitchFamily="50" charset="-128"/>
                          <a:ea typeface="Meiryo UI" pitchFamily="50" charset="-128"/>
                          <a:cs typeface="Meiryo UI" pitchFamily="50" charset="-128"/>
                        </a:rPr>
                        <a:t>４区Ａ案</a:t>
                      </a:r>
                      <a:r>
                        <a:rPr lang="en-US" altLang="ja-JP" sz="1400" b="1" u="none" strike="noStrike" dirty="0" smtClean="0">
                          <a:effectLst/>
                          <a:latin typeface="Meiryo UI" pitchFamily="50" charset="-128"/>
                          <a:ea typeface="Meiryo UI" pitchFamily="50" charset="-128"/>
                          <a:cs typeface="Meiryo UI" pitchFamily="50" charset="-128"/>
                        </a:rPr>
                        <a:t>)</a:t>
                      </a: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effectLst/>
                          <a:latin typeface="Meiryo UI" pitchFamily="50" charset="-128"/>
                          <a:ea typeface="Meiryo UI" pitchFamily="50" charset="-128"/>
                          <a:cs typeface="Meiryo UI" pitchFamily="50" charset="-128"/>
                        </a:rPr>
                        <a:t>収支均衡</a:t>
                      </a:r>
                      <a:endParaRPr lang="en-US" altLang="ja-JP" sz="1400" u="none" strike="noStrike" dirty="0" smtClean="0">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最大第三区／最小第一区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２倍</a:t>
                      </a: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最大第三区／最小第一区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１倍</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（収支の均衡状況）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すべての試案で収支均衡</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（税の偏在の解消状況）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すべての試案で　</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東京特別区間の格差の範囲内</a:t>
                      </a:r>
                    </a:p>
                    <a:p>
                      <a:pPr algn="l" fontAlgn="ct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1" i="0" u="none" strike="noStrike" dirty="0" smtClean="0">
                          <a:solidFill>
                            <a:schemeClr val="tx1"/>
                          </a:solidFill>
                          <a:effectLst/>
                          <a:latin typeface="Meiryo UI" pitchFamily="50" charset="-128"/>
                          <a:ea typeface="Meiryo UI" pitchFamily="50" charset="-128"/>
                          <a:cs typeface="Meiryo UI" pitchFamily="50" charset="-128"/>
                        </a:rPr>
                        <a:t>（裁量経費の配分状況）</a:t>
                      </a:r>
                      <a:endParaRPr lang="en-US" altLang="ja-JP" sz="1400" b="1"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４区案（試案Ａ・試案Ｂ）で</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市間の格差の</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範囲内</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６区案（試案Ｃ・試案Ｄ）で</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大阪府内都市間の格差の範囲内</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大阪市隣接</a:t>
                      </a:r>
                      <a:r>
                        <a:rPr lang="en-US" altLang="ja-JP" sz="1400" b="0" i="0" u="none" strike="noStrike" dirty="0" smtClean="0">
                          <a:solidFill>
                            <a:schemeClr val="tx1"/>
                          </a:solidFill>
                          <a:effectLst/>
                          <a:latin typeface="Meiryo UI" pitchFamily="50" charset="-128"/>
                          <a:ea typeface="Meiryo UI" pitchFamily="50" charset="-128"/>
                          <a:cs typeface="Meiryo UI" pitchFamily="50" charset="-128"/>
                        </a:rPr>
                        <a:t>9</a:t>
                      </a: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市間の格差と</a:t>
                      </a:r>
                      <a:endParaRPr lang="en-US" altLang="ja-JP" sz="1400" b="0" i="0" u="none" strike="noStrike" dirty="0" smtClean="0">
                        <a:solidFill>
                          <a:schemeClr val="tx1"/>
                        </a:solidFill>
                        <a:effectLst/>
                        <a:latin typeface="Meiryo UI" pitchFamily="50" charset="-128"/>
                        <a:ea typeface="Meiryo UI" pitchFamily="50" charset="-128"/>
                        <a:cs typeface="Meiryo UI" pitchFamily="50" charset="-128"/>
                      </a:endParaRPr>
                    </a:p>
                    <a:p>
                      <a:pPr algn="l" fontAlgn="ctr"/>
                      <a:r>
                        <a:rPr lang="ja-JP" altLang="en-US" sz="1400" b="0" i="0" u="none" strike="noStrike" dirty="0" smtClean="0">
                          <a:solidFill>
                            <a:schemeClr val="tx1"/>
                          </a:solidFill>
                          <a:effectLst/>
                          <a:latin typeface="Meiryo UI" pitchFamily="50" charset="-128"/>
                          <a:ea typeface="Meiryo UI" pitchFamily="50" charset="-128"/>
                          <a:cs typeface="Meiryo UI" pitchFamily="50" charset="-128"/>
                        </a:rPr>
                        <a:t>　同程度</a:t>
                      </a:r>
                      <a:endParaRPr lang="ja-JP" altLang="en-US" sz="1400" b="0" i="0" u="none" strike="noStrike" dirty="0">
                        <a:solidFill>
                          <a:schemeClr val="tx1"/>
                        </a:solidFill>
                        <a:effectLst/>
                        <a:latin typeface="Meiryo UI" pitchFamily="50" charset="-128"/>
                        <a:ea typeface="Meiryo UI" pitchFamily="50" charset="-128"/>
                        <a:cs typeface="Meiryo UI" pitchFamily="50" charset="-128"/>
                      </a:endParaRPr>
                    </a:p>
                  </a:txBody>
                  <a:tcPr marL="10901" marR="10901" marT="36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試案Ｂ</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
                      </a:r>
                      <a:b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b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４区Ｂ案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最大第三区／最小第二区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２倍</a:t>
                      </a:r>
                      <a:endParaRPr lang="en-US" altLang="ja-JP" sz="1400" b="1" i="0" u="none" strike="noStrike" dirty="0">
                        <a:solidFill>
                          <a:schemeClr val="tx1"/>
                        </a:solidFill>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最大第三区／最小第二区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１倍</a:t>
                      </a:r>
                      <a:endParaRPr lang="ja-JP" altLang="en-US" sz="1400" b="1" i="0" u="none" strike="noStrike" dirty="0">
                        <a:solidFill>
                          <a:schemeClr val="tx1"/>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試案Ｃ</a:t>
                      </a:r>
                      <a:endParaRPr lang="en-US" altLang="ja-JP" sz="1400" b="1" i="0" u="none" strike="noStrike" dirty="0" smtClean="0">
                        <a:solidFill>
                          <a:srgbClr val="000000"/>
                        </a:solidFill>
                        <a:effectLst/>
                        <a:latin typeface="Meiryo UI" pitchFamily="50" charset="-128"/>
                        <a:ea typeface="Meiryo UI" pitchFamily="50" charset="-128"/>
                        <a:cs typeface="Meiryo UI" pitchFamily="50" charset="-128"/>
                      </a:endParaRPr>
                    </a:p>
                    <a:p>
                      <a:pPr algn="ctr" fontAlgn="ct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６区Ｃ案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最大第五区／最小第二区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２倍</a:t>
                      </a:r>
                      <a:endParaRPr lang="en-US" altLang="ja-JP" sz="1400" b="1" i="0" u="none" strike="noStrike" dirty="0">
                        <a:solidFill>
                          <a:schemeClr val="tx1"/>
                        </a:solidFill>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最大第四区／最小第三区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４倍</a:t>
                      </a:r>
                      <a:endParaRPr lang="ja-JP" altLang="en-US" sz="1400" b="1" i="0" u="none" strike="noStrike" dirty="0">
                        <a:solidFill>
                          <a:schemeClr val="tx1"/>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03509">
                <a:tc>
                  <a:txBody>
                    <a:bodyPr/>
                    <a:lstStyle/>
                    <a:p>
                      <a:pPr algn="ctr" fontAlgn="ct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試案Ｄ</a:t>
                      </a:r>
                      <a:endParaRPr lang="en-US" altLang="ja-JP" sz="1400" b="1" i="0" u="none" strike="noStrike" dirty="0" smtClean="0">
                        <a:solidFill>
                          <a:srgbClr val="000000"/>
                        </a:solidFill>
                        <a:effectLst/>
                        <a:latin typeface="Meiryo UI" pitchFamily="50" charset="-128"/>
                        <a:ea typeface="Meiryo UI" pitchFamily="50" charset="-128"/>
                        <a:cs typeface="Meiryo UI" pitchFamily="50" charset="-128"/>
                      </a:endParaRPr>
                    </a:p>
                    <a:p>
                      <a:pPr algn="ctr" fontAlgn="ct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r>
                        <a:rPr lang="ja-JP" altLang="en-US" sz="1400" b="1" i="0" u="none" strike="noStrike" dirty="0" smtClean="0">
                          <a:solidFill>
                            <a:srgbClr val="000000"/>
                          </a:solidFill>
                          <a:effectLst/>
                          <a:latin typeface="Meiryo UI" pitchFamily="50" charset="-128"/>
                          <a:ea typeface="Meiryo UI" pitchFamily="50" charset="-128"/>
                          <a:cs typeface="Meiryo UI" pitchFamily="50" charset="-128"/>
                        </a:rPr>
                        <a:t>６区Ｄ案</a:t>
                      </a:r>
                      <a:r>
                        <a:rPr lang="en-US" altLang="ja-JP" sz="1400" b="1" i="0" u="none" strike="noStrike" dirty="0" smtClean="0">
                          <a:solidFill>
                            <a:srgbClr val="000000"/>
                          </a:solidFill>
                          <a:effectLst/>
                          <a:latin typeface="Meiryo UI" pitchFamily="50" charset="-128"/>
                          <a:ea typeface="Meiryo UI" pitchFamily="50" charset="-128"/>
                          <a:cs typeface="Meiryo UI" pitchFamily="50" charset="-128"/>
                        </a:rPr>
                        <a:t>)</a:t>
                      </a: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b="0" i="0" u="none" strike="noStrike" dirty="0" smtClean="0">
                          <a:solidFill>
                            <a:srgbClr val="000000"/>
                          </a:solidFill>
                          <a:effectLst/>
                          <a:latin typeface="Meiryo UI" pitchFamily="50" charset="-128"/>
                          <a:ea typeface="Meiryo UI" pitchFamily="50" charset="-128"/>
                          <a:cs typeface="Meiryo UI" pitchFamily="50" charset="-128"/>
                        </a:rPr>
                        <a:t>収支均衡</a:t>
                      </a:r>
                      <a:endParaRPr lang="ja-JP" altLang="en-US" sz="1400" b="0"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最大第五区／最小第二区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２倍</a:t>
                      </a:r>
                      <a:endParaRPr lang="en-US" altLang="ja-JP" sz="1400" b="1" i="0" u="none" strike="noStrike" dirty="0">
                        <a:solidFill>
                          <a:schemeClr val="tx1"/>
                        </a:solidFill>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最大第四区／最小第三区</a:t>
                      </a:r>
                      <a:endParaRPr lang="en-US" altLang="ja-JP"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endParaRPr lang="en-US" altLang="zh-CN" sz="1400" u="none" strike="noStrike" dirty="0" smtClean="0">
                        <a:solidFill>
                          <a:schemeClr val="tx1"/>
                        </a:solidFill>
                        <a:effectLst/>
                        <a:latin typeface="Meiryo UI" pitchFamily="50" charset="-128"/>
                        <a:ea typeface="Meiryo UI" pitchFamily="50" charset="-128"/>
                        <a:cs typeface="Meiryo UI" pitchFamily="50" charset="-128"/>
                      </a:endParaRPr>
                    </a:p>
                    <a:p>
                      <a:pPr algn="ctr" fontAlgn="ct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１</a:t>
                      </a:r>
                      <a:r>
                        <a:rPr lang="en-US" altLang="ja-JP" sz="1400" u="none" strike="noStrike" dirty="0" smtClean="0">
                          <a:solidFill>
                            <a:schemeClr val="tx1"/>
                          </a:solidFill>
                          <a:effectLst/>
                          <a:latin typeface="Meiryo UI" pitchFamily="50" charset="-128"/>
                          <a:ea typeface="Meiryo UI" pitchFamily="50" charset="-128"/>
                          <a:cs typeface="Meiryo UI" pitchFamily="50" charset="-128"/>
                        </a:rPr>
                        <a:t>.</a:t>
                      </a:r>
                      <a:r>
                        <a:rPr lang="ja-JP" altLang="en-US" sz="1400" u="none" strike="noStrike" dirty="0" smtClean="0">
                          <a:solidFill>
                            <a:schemeClr val="tx1"/>
                          </a:solidFill>
                          <a:effectLst/>
                          <a:latin typeface="Meiryo UI" pitchFamily="50" charset="-128"/>
                          <a:ea typeface="Meiryo UI" pitchFamily="50" charset="-128"/>
                          <a:cs typeface="Meiryo UI" pitchFamily="50" charset="-128"/>
                        </a:rPr>
                        <a:t>４倍</a:t>
                      </a:r>
                      <a:endParaRPr lang="ja-JP" altLang="en-US" sz="1400" b="1" i="0" u="none" strike="noStrike" dirty="0">
                        <a:solidFill>
                          <a:schemeClr val="tx1"/>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ja-JP" altLang="en-US" sz="1400" b="1" i="0" u="none" strike="noStrike" dirty="0">
                        <a:solidFill>
                          <a:srgbClr val="000000"/>
                        </a:solidFill>
                        <a:effectLst/>
                        <a:latin typeface="Meiryo UI" pitchFamily="50" charset="-128"/>
                        <a:ea typeface="Meiryo UI" pitchFamily="50" charset="-128"/>
                        <a:cs typeface="Meiryo UI" pitchFamily="50" charset="-128"/>
                      </a:endParaRPr>
                    </a:p>
                  </a:txBody>
                  <a:tcPr marL="10901" marR="10901" marT="100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正方形/長方形 4"/>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大かっこ 9"/>
          <p:cNvSpPr/>
          <p:nvPr/>
        </p:nvSpPr>
        <p:spPr>
          <a:xfrm>
            <a:off x="2677319" y="1556792"/>
            <a:ext cx="1987649" cy="55436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大かっこ 10"/>
          <p:cNvSpPr/>
          <p:nvPr/>
        </p:nvSpPr>
        <p:spPr>
          <a:xfrm>
            <a:off x="4823704" y="1628800"/>
            <a:ext cx="2001504" cy="36004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770191713"/>
              </p:ext>
            </p:extLst>
          </p:nvPr>
        </p:nvGraphicFramePr>
        <p:xfrm>
          <a:off x="1712640" y="3366848"/>
          <a:ext cx="6480720" cy="2798456"/>
        </p:xfrm>
        <a:graphic>
          <a:graphicData uri="http://schemas.openxmlformats.org/drawingml/2006/table">
            <a:tbl>
              <a:tblPr firstRow="1" bandRow="1">
                <a:tableStyleId>{5940675A-B579-460E-94D1-54222C63F5DA}</a:tableStyleId>
              </a:tblPr>
              <a:tblGrid>
                <a:gridCol w="4974700"/>
                <a:gridCol w="1506020"/>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11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特別区の歳入・歳出・裁量経費（試案Ａ</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４区Ａ案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‐39</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特別区の歳入・歳出・裁量経費（試案Ｂ</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４区Ｂ案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‐41</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特別区の歳入・歳出・裁量経費（試案Ｃ</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６区Ｃ案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‐43</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特別区の歳入・歳出・裁量経費（試案Ｄ</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６区Ｄ案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‐45</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‐47</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‐48</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‐49</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財政</a:t>
                      </a:r>
                      <a:r>
                        <a:rPr kumimoji="1" lang="en-US" altLang="ja-JP" sz="1400" b="0" dirty="0" smtClean="0">
                          <a:latin typeface="Meiryo UI" pitchFamily="50" charset="-128"/>
                          <a:ea typeface="Meiryo UI" pitchFamily="50" charset="-128"/>
                          <a:cs typeface="Meiryo UI" pitchFamily="50" charset="-128"/>
                        </a:rPr>
                        <a:t>‐50</a:t>
                      </a:r>
                      <a:endParaRPr kumimoji="1" lang="ja-JP" altLang="en-US" sz="1400" b="0"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04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ext uri="{D42A27DB-BD31-4B8C-83A1-F6EECF244321}">
                <p14:modId xmlns:p14="http://schemas.microsoft.com/office/powerpoint/2010/main" val="1494088596"/>
              </p:ext>
            </p:extLst>
          </p:nvPr>
        </p:nvGraphicFramePr>
        <p:xfrm>
          <a:off x="1059615" y="4005064"/>
          <a:ext cx="1565341" cy="2394097"/>
        </p:xfrm>
        <a:graphic>
          <a:graphicData uri="http://schemas.openxmlformats.org/drawingml/2006/table">
            <a:tbl>
              <a:tblPr>
                <a:tableStyleId>{5940675A-B579-460E-94D1-54222C63F5DA}</a:tableStyleId>
              </a:tblPr>
              <a:tblGrid>
                <a:gridCol w="629237"/>
                <a:gridCol w="936104"/>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200,979,307</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118,005,056</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760479253"/>
              </p:ext>
            </p:extLst>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56,177,424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25,456,420</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81,633,844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88,211,419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5,371,225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93,582,644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12,563,933</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106,146,577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13,198,886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200,979,307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31,630,631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14,516,365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46,146,996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52,028,529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3,306,697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55,335,226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7,427,417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62,762,643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9,095,417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118,005,056</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24,638,892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90,182,189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5,783,944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95,966,133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13,123,725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109,089,858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12,000,658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79,564,369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5,324,507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84,888,876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96,449,388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309,986,506</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19,786,373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329,772,879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374,448,466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2059190249"/>
              </p:ext>
            </p:extLst>
          </p:nvPr>
        </p:nvGraphicFramePr>
        <p:xfrm>
          <a:off x="3800872" y="4014589"/>
          <a:ext cx="4536504" cy="2401385"/>
        </p:xfrm>
        <a:graphic>
          <a:graphicData uri="http://schemas.openxmlformats.org/drawingml/2006/table">
            <a:tbl>
              <a:tblPr>
                <a:tableStyleId>{5940675A-B579-460E-94D1-54222C63F5DA}</a:tableStyleId>
              </a:tblPr>
              <a:tblGrid>
                <a:gridCol w="558425"/>
                <a:gridCol w="881735"/>
                <a:gridCol w="936104"/>
                <a:gridCol w="1080120"/>
                <a:gridCol w="1080120"/>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30754">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8803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200,979,307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167,889,381</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1,622,969</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33,089,926</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118,005,056</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97,525,795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906,526</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20,479,261</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162,136,327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4,248,694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30,848,285</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137,779,184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25,145,686</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565,330,687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109,563,158</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771583"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7761312" y="378904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7833320" y="260648"/>
            <a:ext cx="18722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試案Ａ（４区Ａ案）</a:t>
            </a:r>
            <a:endParaRPr kumimoji="1"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46,082,003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391,553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9,703,868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56,177,424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386,565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886,046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1,272,611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26,005,530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244,237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5,380,864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31,630,631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275,263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630,932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950,325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36,746,478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339,880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10,168,846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47,255,204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372,140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852,984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1,225,124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385,839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908,478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999,133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20,780,480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463,011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23,536,941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121,305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525,563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646,868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81,633,844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217,740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512,684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563,842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11,578,478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329,979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13,202,723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296,593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363,317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46,146,996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307,674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724,434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20,603,351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446,290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22,878,473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116,204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419,091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535,295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833320" y="260648"/>
            <a:ext cx="18722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試案Ａ（４区Ａ案）</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934434" y="4077072"/>
          <a:ext cx="1709357" cy="2394097"/>
        </p:xfrm>
        <a:graphic>
          <a:graphicData uri="http://schemas.openxmlformats.org/drawingml/2006/table">
            <a:tbl>
              <a:tblPr>
                <a:tableStyleId>{5940675A-B579-460E-94D1-54222C63F5DA}</a:tableStyleId>
              </a:tblPr>
              <a:tblGrid>
                <a:gridCol w="629237"/>
                <a:gridCol w="1080120"/>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146,407,585</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172,576,778</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34,598,987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16,484,012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51,082,999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69,442,024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5,074,488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74,516,512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10,020,055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84,536,567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10,788,019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146,407,585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53,209,068</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23,488,773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76,697,841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70,797,924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3,603,434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74,401,358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9,971,295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84,372,653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11,506,284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172,576,778</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24,638,892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71,894,096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90,182,189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5,783,944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95,966,133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13,123,725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109,089,858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12,000,658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79,564,369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5,324,507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84,888,876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96,449,388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309,986,506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19,786,373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329,772,879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374,448,466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584848" y="4077073"/>
          <a:ext cx="5184577" cy="2376265"/>
        </p:xfrm>
        <a:graphic>
          <a:graphicData uri="http://schemas.openxmlformats.org/drawingml/2006/table">
            <a:tbl>
              <a:tblPr>
                <a:tableStyleId>{5940675A-B579-460E-94D1-54222C63F5DA}</a:tableStyleId>
              </a:tblPr>
              <a:tblGrid>
                <a:gridCol w="541259"/>
                <a:gridCol w="1042917"/>
                <a:gridCol w="1152128"/>
                <a:gridCol w="1224136"/>
                <a:gridCol w="1224137"/>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146,407,585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121,619,751</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1,494,381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24,787,834</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172,576,778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143,795,425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1,035,114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28,781,353</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192,984,612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162,136,327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4,248,694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30,848,285</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137,779,184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25,145,686</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565,330,687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109,563,158</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8409384" y="26064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区割りＡ案</a:t>
            </a:r>
            <a:endParaRPr kumimoji="1" lang="ja-JP" altLang="en-US" sz="1400" dirty="0">
              <a:latin typeface="Meiryo UI" pitchFamily="50" charset="-128"/>
              <a:ea typeface="Meiryo UI" pitchFamily="50" charset="-128"/>
              <a:cs typeface="Meiryo UI" pitchFamily="50" charset="-128"/>
            </a:endParaRPr>
          </a:p>
        </p:txBody>
      </p:sp>
      <p:sp>
        <p:nvSpPr>
          <p:cNvPr id="16" name="正方形/長方形 15"/>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28,075,220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297,548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6,226,219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34,598,987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325,911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747,022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1,117,063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44,012,313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338,242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8,858,513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53,209,068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335,917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769,956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1,105,873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36,746,478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339,880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10,168,846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47,255,204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372,140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852,984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1,225,124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235,069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553,486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608,717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13,180,053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390,535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14,967,860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78,891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320,198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399,089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51,082,999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368,510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867,676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954,258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19,178,905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402,455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21,771,804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109,138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501,958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611,096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76,697,841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307,674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724,434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796,724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20,603,351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446,290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22,878,473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116,204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419,091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535,295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71,894,096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553839"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736542" y="790798"/>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4" name="テキスト ボックス 17"/>
          <p:cNvSpPr txBox="1">
            <a:spLocks noChangeArrowheads="1"/>
          </p:cNvSpPr>
          <p:nvPr/>
        </p:nvSpPr>
        <p:spPr bwMode="auto">
          <a:xfrm>
            <a:off x="1059615"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5" name="テキスト ボックス 11"/>
          <p:cNvSpPr txBox="1">
            <a:spLocks noChangeArrowheads="1"/>
          </p:cNvSpPr>
          <p:nvPr/>
        </p:nvSpPr>
        <p:spPr bwMode="auto">
          <a:xfrm>
            <a:off x="3872880" y="37068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6" name="テキスト ボックス 19"/>
          <p:cNvSpPr txBox="1">
            <a:spLocks noChangeArrowheads="1"/>
          </p:cNvSpPr>
          <p:nvPr/>
        </p:nvSpPr>
        <p:spPr bwMode="auto">
          <a:xfrm>
            <a:off x="2448264" y="3789040"/>
            <a:ext cx="897731" cy="262261"/>
          </a:xfrm>
          <a:prstGeom prst="rect">
            <a:avLst/>
          </a:prstGeom>
          <a:noFill/>
          <a:ln w="9525">
            <a:noFill/>
            <a:miter lim="800000"/>
            <a:headEnd/>
            <a:tailEnd/>
          </a:ln>
        </p:spPr>
        <p:txBody>
          <a:bodyPr wrap="square">
            <a:spAutoFit/>
          </a:bodyPr>
          <a:lstStyle/>
          <a:p>
            <a:r>
              <a:rPr lang="ja-JP" altLang="en-US" sz="1100" dirty="0">
                <a:latin typeface="Meiryo UI" pitchFamily="50" charset="-128"/>
                <a:ea typeface="Meiryo UI" pitchFamily="50" charset="-128"/>
                <a:cs typeface="Meiryo UI" pitchFamily="50" charset="-128"/>
              </a:rPr>
              <a:t>（千円）</a:t>
            </a:r>
          </a:p>
        </p:txBody>
      </p:sp>
      <p:sp>
        <p:nvSpPr>
          <p:cNvPr id="32777" name="テキスト ボックス 20"/>
          <p:cNvSpPr txBox="1">
            <a:spLocks noChangeArrowheads="1"/>
          </p:cNvSpPr>
          <p:nvPr/>
        </p:nvSpPr>
        <p:spPr bwMode="auto">
          <a:xfrm>
            <a:off x="7943701" y="3736082"/>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1026939" y="4059239"/>
          <a:ext cx="1997389" cy="2394096"/>
        </p:xfrm>
        <a:graphic>
          <a:graphicData uri="http://schemas.openxmlformats.org/drawingml/2006/table">
            <a:tbl>
              <a:tblPr>
                <a:tableStyleId>{5940675A-B579-460E-94D1-54222C63F5DA}</a:tableStyleId>
              </a:tblPr>
              <a:tblGrid>
                <a:gridCol w="701245"/>
                <a:gridCol w="1296144"/>
              </a:tblGrid>
              <a:tr h="723000">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118,351,033</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79,379,740</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82,628,274</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77,224,561</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154,385,367</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344487" y="1020764"/>
          <a:ext cx="9217024" cy="2552251"/>
        </p:xfrm>
        <a:graphic>
          <a:graphicData uri="http://schemas.openxmlformats.org/drawingml/2006/table">
            <a:tbl>
              <a:tblPr>
                <a:tableStyleId>{5940675A-B579-460E-94D1-54222C63F5DA}</a:tableStyleId>
              </a:tblPr>
              <a:tblGrid>
                <a:gridCol w="579880"/>
                <a:gridCol w="1021663"/>
                <a:gridCol w="880088"/>
                <a:gridCol w="880088"/>
                <a:gridCol w="880088"/>
                <a:gridCol w="806748"/>
                <a:gridCol w="880088"/>
                <a:gridCol w="806748"/>
                <a:gridCol w="880088"/>
                <a:gridCol w="825550"/>
                <a:gridCol w="775995"/>
              </a:tblGrid>
              <a:tr h="325063">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558836">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no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34,570,881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16,491,242</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51,062,123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48,963,040</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3,556,588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52,519,628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6,935,135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59,454,763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7,834,147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118,351,033</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23,389,736</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10,321,007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33,710,743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33,643,812</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1,452,671</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35,096,483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4,758,968</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39,855,451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5,813,546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79,379,740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21,606,543</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8,965,178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39,248,379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1,814,638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41,063,017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5,628,798</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46,691,815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5,364,738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82,628,274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19,923,666</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9,578,064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32,930,360</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4,126,497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37,056,857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4,710,832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41,767,689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5,955,142</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77,224,561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35,572,433</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19,256,186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75,636,546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3,511,472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79,148,018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11,081,342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90,229,360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9,327,388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154,385,367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79,564,369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5,324,507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84,888,876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96,449,388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162,924,870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309,986,506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19,786,373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329,772,879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374,448,466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800872" y="4005064"/>
          <a:ext cx="4752527" cy="2463184"/>
        </p:xfrm>
        <a:graphic>
          <a:graphicData uri="http://schemas.openxmlformats.org/drawingml/2006/table">
            <a:tbl>
              <a:tblPr>
                <a:tableStyleId>{5940675A-B579-460E-94D1-54222C63F5DA}</a:tableStyleId>
              </a:tblPr>
              <a:tblGrid>
                <a:gridCol w="509777"/>
                <a:gridCol w="930383"/>
                <a:gridCol w="1008112"/>
                <a:gridCol w="1152128"/>
                <a:gridCol w="1152127"/>
              </a:tblGrid>
              <a:tr h="216024">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歳入</a:t>
                      </a:r>
                      <a:endParaRPr lang="en-US" altLang="ja-JP" sz="900" b="0" i="0" u="none" strike="noStrike" dirty="0" smtClean="0">
                        <a:latin typeface="Meiryo UI" pitchFamily="50" charset="-128"/>
                        <a:ea typeface="Meiryo UI" pitchFamily="50" charset="-128"/>
                        <a:cs typeface="Meiryo UI" pitchFamily="50" charset="-128"/>
                      </a:endParaRPr>
                    </a:p>
                    <a:p>
                      <a:pPr algn="ctr" fontAlgn="ctr"/>
                      <a:endParaRPr lang="en-US" altLang="ja-JP" sz="900" b="0" i="0" u="none" strike="noStrike" dirty="0" smtClean="0">
                        <a:latin typeface="Meiryo UI" pitchFamily="50" charset="-128"/>
                        <a:ea typeface="Meiryo UI" pitchFamily="50" charset="-128"/>
                        <a:cs typeface="Meiryo UI" pitchFamily="50" charset="-128"/>
                      </a:endParaRPr>
                    </a:p>
                    <a:p>
                      <a:pPr algn="ctr" fontAlgn="ct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Ａ</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基準財政需要額 </a:t>
                      </a: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Ｂ</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79648">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964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118,351,033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97,774,023</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1,106,409</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20,577,010</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79,379,740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66,236,194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556,194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13,143,546</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82,628,274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70,115,358</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516,560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12,512,916</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77,224,561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61,887,549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717,392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15,337,012</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154,385,367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131,538,379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3,881,634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22,846,988</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137,779,184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25,145,686</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565,330,687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109,563,158</a:t>
                      </a:r>
                    </a:p>
                  </a:txBody>
                  <a:tcPr marL="0" marR="39600" marT="0" marB="0" anchor="ctr">
                    <a:solidFill>
                      <a:schemeClr val="bg1">
                        <a:lumMod val="85000"/>
                      </a:schemeClr>
                    </a:solidFill>
                  </a:tcPr>
                </a:tc>
              </a:tr>
            </a:tbl>
          </a:graphicData>
        </a:graphic>
      </p:graphicFrame>
      <p:sp>
        <p:nvSpPr>
          <p:cNvPr id="15" name="正方形/長方形 14"/>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520278"/>
        </p:xfrm>
        <a:graphic>
          <a:graphicData uri="http://schemas.openxmlformats.org/drawingml/2006/table">
            <a:tbl>
              <a:tblPr/>
              <a:tblGrid>
                <a:gridCol w="1042133"/>
                <a:gridCol w="1046336"/>
                <a:gridCol w="958089"/>
                <a:gridCol w="1075750"/>
                <a:gridCol w="1075750"/>
                <a:gridCol w="958089"/>
                <a:gridCol w="958089"/>
                <a:gridCol w="941282"/>
                <a:gridCol w="945483"/>
              </a:tblGrid>
              <a:tr h="265572">
                <a:tc rowSpan="2">
                  <a:txBody>
                    <a:bodyPr/>
                    <a:lstStyle/>
                    <a:p>
                      <a:pPr algn="ctr" rtl="0" fontAlgn="ctr"/>
                      <a:r>
                        <a:rPr lang="ja-JP" altLang="en-US" sz="1000" b="0" i="0" u="none" strike="noStrike" dirty="0">
                          <a:solidFill>
                            <a:srgbClr val="000000"/>
                          </a:solidFill>
                          <a:latin typeface="Meiryo U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70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27,875,837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213,416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6,481,628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34,570,881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247,719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567,796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815,515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19,376,969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167,435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3,845,332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23,389,736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181,807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416,721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642,658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18,206,166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178,137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3,222,240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21,606,543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138,846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318,250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457,096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16,129,810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158,466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3,635,390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19,923,666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188,594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432,278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620,872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27,245,229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258,216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8,068,988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35,572,433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277,002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634,917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911,919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9"/>
          <a:ext cx="9001003" cy="2592288"/>
        </p:xfrm>
        <a:graphic>
          <a:graphicData uri="http://schemas.openxmlformats.org/drawingml/2006/table">
            <a:tbl>
              <a:tblPr/>
              <a:tblGrid>
                <a:gridCol w="854939"/>
                <a:gridCol w="858389"/>
                <a:gridCol w="785993"/>
                <a:gridCol w="882518"/>
                <a:gridCol w="882518"/>
                <a:gridCol w="785993"/>
                <a:gridCol w="785993"/>
                <a:gridCol w="772204"/>
                <a:gridCol w="775651"/>
                <a:gridCol w="824714"/>
                <a:gridCol w="792091"/>
              </a:tblGrid>
              <a:tr h="223473">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100" b="0" i="0" u="none" strike="noStrike">
                          <a:solidFill>
                            <a:srgbClr val="000000"/>
                          </a:solidFill>
                          <a:latin typeface="Meiryo UI" pitchFamily="50" charset="-128"/>
                          <a:ea typeface="Meiryo UI" pitchFamily="50" charset="-128"/>
                          <a:cs typeface="Meiryo UI" pitchFamily="50" charset="-128"/>
                        </a:rPr>
                        <a:t>自主財源</a:t>
                      </a:r>
                      <a:br>
                        <a:rPr lang="zh-TW" altLang="en-US" sz="1100" b="0" i="0" u="none" strike="noStrike">
                          <a:solidFill>
                            <a:srgbClr val="000000"/>
                          </a:solidFill>
                          <a:latin typeface="Meiryo UI" pitchFamily="50" charset="-128"/>
                          <a:ea typeface="Meiryo UI" pitchFamily="50" charset="-128"/>
                          <a:cs typeface="Meiryo UI" pitchFamily="50" charset="-128"/>
                        </a:rPr>
                      </a:br>
                      <a:r>
                        <a:rPr lang="zh-TW" altLang="en-US" sz="11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26286">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利子割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100" b="0" i="0" u="none" strike="noStrike" dirty="0">
                          <a:solidFill>
                            <a:srgbClr val="000000"/>
                          </a:solidFill>
                          <a:latin typeface="Meiryo UI" pitchFamily="50" charset="-128"/>
                          <a:ea typeface="Meiryo UI" pitchFamily="50" charset="-128"/>
                          <a:cs typeface="Meiryo UI" pitchFamily="50" charset="-128"/>
                        </a:rPr>
                        <a:t>配当割</a:t>
                      </a:r>
                      <a:br>
                        <a:rPr lang="zh-CN" altLang="en-US" sz="1100" b="0" i="0" u="none" strike="noStrike" dirty="0">
                          <a:solidFill>
                            <a:srgbClr val="000000"/>
                          </a:solidFill>
                          <a:latin typeface="Meiryo UI" pitchFamily="50" charset="-128"/>
                          <a:ea typeface="Meiryo UI" pitchFamily="50" charset="-128"/>
                          <a:cs typeface="Meiryo UI" pitchFamily="50" charset="-128"/>
                        </a:rPr>
                      </a:br>
                      <a:r>
                        <a:rPr lang="zh-CN"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株式等</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譲渡</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所得割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自動車</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取得税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en-US" altLang="ja-JP" sz="1100" b="0" i="0" u="none" strike="noStrike" dirty="0">
                          <a:solidFill>
                            <a:srgbClr val="000000"/>
                          </a:solidFill>
                          <a:latin typeface="Meiryo UI" pitchFamily="50" charset="-128"/>
                          <a:ea typeface="Meiryo UI" pitchFamily="50" charset="-128"/>
                          <a:cs typeface="Meiryo UI" pitchFamily="50" charset="-128"/>
                        </a:rPr>
                        <a:t>(</a:t>
                      </a:r>
                      <a:r>
                        <a:rPr lang="ja-JP" altLang="en-US" sz="1100" b="0" i="0" u="none" strike="noStrike" dirty="0">
                          <a:solidFill>
                            <a:srgbClr val="000000"/>
                          </a:solidFill>
                          <a:latin typeface="Meiryo UI" pitchFamily="50" charset="-128"/>
                          <a:ea typeface="Meiryo UI" pitchFamily="50" charset="-128"/>
                          <a:cs typeface="Meiryo UI" pitchFamily="50" charset="-128"/>
                        </a:rPr>
                        <a:t>旧法含む</a:t>
                      </a:r>
                      <a:r>
                        <a:rPr lang="en-US" altLang="ja-JP" sz="11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1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233,401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549,555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604,393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13,599,872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296,756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15,283,977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73,827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391,750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51,062,123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382,006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420,124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8,226,958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217,769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9,409,097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48,258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220,994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269,252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33,710,743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152,438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358,923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394,740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7,180,608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166,255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8,252,964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207,640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255,118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349,721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7,700,745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226,429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8,729,938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183,960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227,254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228,121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537,122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590,721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16,254,126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332,071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17,942,161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91,376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310,730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402,106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0" name="正方形/長方形 9"/>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試案Ｃ（</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区Ｃ案）</a:t>
            </a:r>
            <a:endParaRPr lang="ja-JP" altLang="en-US" sz="14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553839"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736542" y="736600"/>
            <a:ext cx="897731" cy="261938"/>
          </a:xfrm>
          <a:prstGeom prst="rect">
            <a:avLst/>
          </a:prstGeom>
          <a:noFill/>
          <a:ln w="9525">
            <a:noFill/>
            <a:miter lim="800000"/>
            <a:headEnd/>
            <a:tailEnd/>
          </a:ln>
        </p:spPr>
        <p:txBody>
          <a:bodyPr>
            <a:spAutoFit/>
          </a:bodyPr>
          <a:lstStyle/>
          <a:p>
            <a:r>
              <a:rPr lang="ja-JP" altLang="en-US" sz="1100">
                <a:latin typeface="Meiryo UI" pitchFamily="50" charset="-128"/>
                <a:ea typeface="Meiryo UI" pitchFamily="50" charset="-128"/>
                <a:cs typeface="Meiryo UI" pitchFamily="50" charset="-128"/>
              </a:rPr>
              <a:t>（千円）</a:t>
            </a:r>
          </a:p>
        </p:txBody>
      </p:sp>
      <p:sp>
        <p:nvSpPr>
          <p:cNvPr id="32774" name="テキスト ボックス 17"/>
          <p:cNvSpPr txBox="1">
            <a:spLocks noChangeArrowheads="1"/>
          </p:cNvSpPr>
          <p:nvPr/>
        </p:nvSpPr>
        <p:spPr bwMode="auto">
          <a:xfrm>
            <a:off x="992560"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5" name="テキスト ボックス 11"/>
          <p:cNvSpPr txBox="1">
            <a:spLocks noChangeArrowheads="1"/>
          </p:cNvSpPr>
          <p:nvPr/>
        </p:nvSpPr>
        <p:spPr bwMode="auto">
          <a:xfrm>
            <a:off x="3872880"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6" name="テキスト ボックス 19"/>
          <p:cNvSpPr txBox="1">
            <a:spLocks noChangeArrowheads="1"/>
          </p:cNvSpPr>
          <p:nvPr/>
        </p:nvSpPr>
        <p:spPr bwMode="auto">
          <a:xfrm>
            <a:off x="2491590" y="3769990"/>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7" name="テキスト ボックス 20"/>
          <p:cNvSpPr txBox="1">
            <a:spLocks noChangeArrowheads="1"/>
          </p:cNvSpPr>
          <p:nvPr/>
        </p:nvSpPr>
        <p:spPr bwMode="auto">
          <a:xfrm>
            <a:off x="7905328" y="37512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nvGraphicFramePr>
        <p:xfrm>
          <a:off x="1013057" y="4002089"/>
          <a:ext cx="2141405" cy="2394096"/>
        </p:xfrm>
        <a:graphic>
          <a:graphicData uri="http://schemas.openxmlformats.org/drawingml/2006/table">
            <a:tbl>
              <a:tblPr>
                <a:tableStyleId>{5940675A-B579-460E-94D1-54222C63F5DA}</a:tableStyleId>
              </a:tblPr>
              <a:tblGrid>
                <a:gridCol w="968921"/>
                <a:gridCol w="1172484"/>
              </a:tblGrid>
              <a:tr h="723000">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107,782,269</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89,948,504</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82,628,274</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77,224,561</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154,385,367</a:t>
                      </a:r>
                    </a:p>
                  </a:txBody>
                  <a:tcPr marL="0" marR="39600" marT="0" marB="0" anchor="ctr">
                    <a:solidFill>
                      <a:schemeClr val="bg1">
                        <a:lumMod val="85000"/>
                      </a:schemeClr>
                    </a:solidFill>
                  </a:tcPr>
                </a:tc>
              </a:tr>
              <a:tr h="238728">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r>
              <a:tr h="23872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nvGraphicFramePr>
        <p:xfrm>
          <a:off x="428229" y="1020764"/>
          <a:ext cx="9049544" cy="2552251"/>
        </p:xfrm>
        <a:graphic>
          <a:graphicData uri="http://schemas.openxmlformats.org/drawingml/2006/table">
            <a:tbl>
              <a:tblPr>
                <a:tableStyleId>{5940675A-B579-460E-94D1-54222C63F5DA}</a:tableStyleId>
              </a:tblPr>
              <a:tblGrid>
                <a:gridCol w="569344"/>
                <a:gridCol w="859083"/>
                <a:gridCol w="792088"/>
                <a:gridCol w="792088"/>
                <a:gridCol w="864096"/>
                <a:gridCol w="792088"/>
                <a:gridCol w="864096"/>
                <a:gridCol w="864096"/>
                <a:gridCol w="864096"/>
                <a:gridCol w="864096"/>
                <a:gridCol w="924373"/>
              </a:tblGrid>
              <a:tr h="325063">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r>
              <a:tr h="558836">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no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26,358,092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12,288,654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38,646,746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51,057,307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3,220,463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54,277,770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7,351,606</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61,629,376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7,506,147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107,782,269</a:t>
                      </a:r>
                    </a:p>
                  </a:txBody>
                  <a:tcPr marL="0" marR="396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31,602,525</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14,523,595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46,126,120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31,549,545</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1,788,796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33,338,341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4,342,497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37,680,838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6,141,546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89,948,504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21,606,543</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8,965,178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39,248,379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1,814,638</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41,063,017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5,628,798</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46,691,815</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5,364,738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82,628,274</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19,923,666</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9,578,064</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32,930,360</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4,126,497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37,056,857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4,710,832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41,767,689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5,955,142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77,224,561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35,572,433</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19,256,186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75,636,546</a:t>
                      </a:r>
                    </a:p>
                  </a:txBody>
                  <a:tcPr marL="0" marR="3960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3,511,472</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79,148,018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11,081,342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90,229,360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9,327,388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154,385,367</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39,703,981</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16,825,409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56,529,390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79,564,369</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5,324,507</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84,888,876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11,560,512</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96,449,388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9,946,092</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238336">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174,767,240</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81,437,086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256,204,326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309,986,506</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19,786,373</a:t>
                      </a:r>
                    </a:p>
                  </a:txBody>
                  <a:tcPr marL="0" marR="39600" marT="0"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329,772,879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44,675,587</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374,448,466</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44,241,053</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nvGraphicFramePr>
        <p:xfrm>
          <a:off x="3944888" y="4005064"/>
          <a:ext cx="4752527" cy="2382993"/>
        </p:xfrm>
        <a:graphic>
          <a:graphicData uri="http://schemas.openxmlformats.org/drawingml/2006/table">
            <a:tbl>
              <a:tblPr>
                <a:tableStyleId>{5940675A-B579-460E-94D1-54222C63F5DA}</a:tableStyleId>
              </a:tblPr>
              <a:tblGrid>
                <a:gridCol w="720080"/>
                <a:gridCol w="1008112"/>
                <a:gridCol w="1080120"/>
                <a:gridCol w="1008112"/>
                <a:gridCol w="936103"/>
              </a:tblGrid>
              <a:tr h="218207">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歳入</a:t>
                      </a:r>
                      <a:endParaRPr lang="en-US" altLang="ja-JP" sz="900" b="0" i="0" u="none" strike="noStrike" dirty="0" smtClean="0">
                        <a:latin typeface="Meiryo UI" pitchFamily="50" charset="-128"/>
                        <a:ea typeface="Meiryo UI" pitchFamily="50" charset="-128"/>
                        <a:cs typeface="Meiryo UI" pitchFamily="50" charset="-128"/>
                      </a:endParaRPr>
                    </a:p>
                    <a:p>
                      <a:pPr algn="ctr" fontAlgn="ctr"/>
                      <a:endParaRPr lang="en-US" altLang="ja-JP" sz="900" b="0" i="0" u="none" strike="noStrike" dirty="0" smtClean="0">
                        <a:latin typeface="Meiryo UI" pitchFamily="50" charset="-128"/>
                        <a:ea typeface="Meiryo UI" pitchFamily="50" charset="-128"/>
                        <a:cs typeface="Meiryo UI" pitchFamily="50" charset="-128"/>
                      </a:endParaRPr>
                    </a:p>
                    <a:p>
                      <a:pPr algn="ctr" fontAlgn="ct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Ａ</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900" b="0" i="0" u="none" strike="noStrike" dirty="0" smtClean="0">
                          <a:latin typeface="Meiryo UI" pitchFamily="50" charset="-128"/>
                          <a:ea typeface="Meiryo UI" pitchFamily="50" charset="-128"/>
                          <a:cs typeface="Meiryo UI" pitchFamily="50" charset="-128"/>
                        </a:rPr>
                        <a:t>基準財政需要額 </a:t>
                      </a:r>
                      <a:r>
                        <a:rPr lang="en-US" altLang="ja-JP" sz="900" b="0" i="0" u="none" strike="noStrike" dirty="0" smtClean="0">
                          <a:latin typeface="Meiryo UI" pitchFamily="50" charset="-128"/>
                          <a:ea typeface="Meiryo UI" pitchFamily="50" charset="-128"/>
                          <a:cs typeface="Meiryo UI" pitchFamily="50" charset="-128"/>
                        </a:rPr>
                        <a:t>[</a:t>
                      </a:r>
                      <a:r>
                        <a:rPr lang="ja-JP" altLang="en-US" sz="900" b="0" i="0" u="none" strike="noStrike" dirty="0" smtClean="0">
                          <a:latin typeface="Meiryo UI" pitchFamily="50" charset="-128"/>
                          <a:ea typeface="Meiryo UI" pitchFamily="50" charset="-128"/>
                          <a:cs typeface="Meiryo UI" pitchFamily="50" charset="-128"/>
                        </a:rPr>
                        <a:t>Ｂ</a:t>
                      </a:r>
                      <a:r>
                        <a:rPr lang="en-US" altLang="ja-JP" sz="900" b="0" i="0" u="none" strike="noStrike" dirty="0" smtClean="0">
                          <a:latin typeface="Meiryo UI" pitchFamily="50" charset="-128"/>
                          <a:ea typeface="Meiryo UI" pitchFamily="50" charset="-128"/>
                          <a:cs typeface="Meiryo UI" pitchFamily="50" charset="-128"/>
                        </a:rPr>
                        <a:t>]</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145670">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324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107,782,269</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90,330,150</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1,144,049</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17,452,119</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89,948,504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73,680,067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518,554</a:t>
                      </a:r>
                    </a:p>
                  </a:txBody>
                  <a:tcPr marL="0" marR="39600" marT="0" marB="0" anchor="ctr">
                    <a:no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16,268,437</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82,628,274</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70,115,358</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516,560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12,512,916</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77,224,561</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61,887,549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717,392</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15,337,012</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154,385,367</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131,538,379</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3,881,634</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22,846,988</a:t>
                      </a:r>
                    </a:p>
                  </a:txBody>
                  <a:tcPr marL="0" marR="39600" marT="0" marB="0" anchor="ctr">
                    <a:solidFill>
                      <a:schemeClr val="bg1">
                        <a:lumMod val="85000"/>
                      </a:schemeClr>
                    </a:solidFill>
                  </a:tcPr>
                </a:tc>
              </a:tr>
              <a:tr h="241140">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tc>
                <a:tc>
                  <a:txBody>
                    <a:bodyPr/>
                    <a:lstStyle/>
                    <a:p>
                      <a:pPr algn="r" fontAlgn="ctr"/>
                      <a:r>
                        <a:rPr lang="en-US" altLang="ja-JP" sz="900" b="0" i="0" u="none" strike="noStrike">
                          <a:latin typeface="Meiryo UI" pitchFamily="50" charset="-128"/>
                          <a:ea typeface="Meiryo UI" pitchFamily="50" charset="-128"/>
                          <a:cs typeface="Meiryo UI" pitchFamily="50" charset="-128"/>
                        </a:rPr>
                        <a:t>162,924,870</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137,779,184</a:t>
                      </a:r>
                    </a:p>
                  </a:txBody>
                  <a:tcPr marL="0" marR="39600" marT="0" marB="0" anchor="ctr">
                    <a:solidFill>
                      <a:schemeClr val="bg1">
                        <a:lumMod val="85000"/>
                      </a:schemeClr>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2,410,371</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25,145,686</a:t>
                      </a:r>
                    </a:p>
                  </a:txBody>
                  <a:tcPr marL="0" marR="39600" marT="0" marB="0" anchor="ctr">
                    <a:solidFill>
                      <a:schemeClr val="bg1">
                        <a:lumMod val="85000"/>
                      </a:schemeClr>
                    </a:solidFill>
                  </a:tcPr>
                </a:tc>
              </a:tr>
              <a:tr h="2411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674,893,845</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565,330,687</a:t>
                      </a:r>
                    </a:p>
                  </a:txBody>
                  <a:tcPr marL="0" marR="39600" marT="0" marB="0" anchor="ctr">
                    <a:solidFill>
                      <a:schemeClr val="bg1">
                        <a:lumMod val="85000"/>
                      </a:schemeClr>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9,188,560</a:t>
                      </a:r>
                    </a:p>
                  </a:txBody>
                  <a:tcPr marL="0" marR="39600" marT="0" marB="0" anchor="ctr">
                    <a:no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109,563,158</a:t>
                      </a:r>
                    </a:p>
                  </a:txBody>
                  <a:tcPr marL="0" marR="39600" marT="0" marB="0" anchor="ctr">
                    <a:solidFill>
                      <a:schemeClr val="bg1">
                        <a:lumMod val="85000"/>
                      </a:schemeClr>
                    </a:solidFill>
                  </a:tcPr>
                </a:tc>
              </a:tr>
            </a:tbl>
          </a:graphicData>
        </a:graphic>
      </p:graphicFrame>
      <p:sp>
        <p:nvSpPr>
          <p:cNvPr id="15" name="正方形/長方形 14"/>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nvGraphicFramePr>
        <p:xfrm>
          <a:off x="416495" y="1052737"/>
          <a:ext cx="9001001" cy="2520278"/>
        </p:xfrm>
        <a:graphic>
          <a:graphicData uri="http://schemas.openxmlformats.org/drawingml/2006/table">
            <a:tbl>
              <a:tblPr/>
              <a:tblGrid>
                <a:gridCol w="1042133"/>
                <a:gridCol w="1046336"/>
                <a:gridCol w="958089"/>
                <a:gridCol w="1075750"/>
                <a:gridCol w="1075750"/>
                <a:gridCol w="958089"/>
                <a:gridCol w="958089"/>
                <a:gridCol w="941282"/>
                <a:gridCol w="945483"/>
              </a:tblGrid>
              <a:tr h="265572">
                <a:tc rowSpan="2">
                  <a:txBody>
                    <a:bodyPr/>
                    <a:lstStyle/>
                    <a:p>
                      <a:pPr algn="ctr" rtl="0" fontAlgn="ctr"/>
                      <a:r>
                        <a:rPr lang="ja-JP" altLang="en-US" sz="1000" b="0" i="0" u="none" strike="noStrike" dirty="0">
                          <a:solidFill>
                            <a:srgbClr val="000000"/>
                          </a:solidFill>
                          <a:latin typeface="Meiryo U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95702">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21,446,659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220,746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4,690,687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26,358,092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232,455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532,811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809,396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25,806,147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160,105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5,636,273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31,602,525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197,071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451,706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648,777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18,206,166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178,137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3,222,240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21,606,543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138,846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318,250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457,096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16,129,810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158,466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3,635,390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19,923,666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188,594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432,278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620,872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27,245,229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258,216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8,068,988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35,572,433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277,002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634,917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911,919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33,388,517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344,473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5,970,991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39,703,981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307,181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704,090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1,011,271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5572">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142,222,528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1,320,143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31,224,569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174,767,240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1,341,149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3,074,052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44,130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4,459,331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nvGraphicFramePr>
        <p:xfrm>
          <a:off x="416496" y="3861049"/>
          <a:ext cx="9001003" cy="2592288"/>
        </p:xfrm>
        <a:graphic>
          <a:graphicData uri="http://schemas.openxmlformats.org/drawingml/2006/table">
            <a:tbl>
              <a:tblPr/>
              <a:tblGrid>
                <a:gridCol w="854939"/>
                <a:gridCol w="858389"/>
                <a:gridCol w="785993"/>
                <a:gridCol w="882518"/>
                <a:gridCol w="882518"/>
                <a:gridCol w="785993"/>
                <a:gridCol w="785993"/>
                <a:gridCol w="772204"/>
                <a:gridCol w="775651"/>
                <a:gridCol w="824714"/>
                <a:gridCol w="792091"/>
              </a:tblGrid>
              <a:tr h="223473">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100" b="0" i="0" u="none" strike="noStrike">
                          <a:solidFill>
                            <a:srgbClr val="000000"/>
                          </a:solidFill>
                          <a:latin typeface="Meiryo UI" pitchFamily="50" charset="-128"/>
                          <a:ea typeface="Meiryo UI" pitchFamily="50" charset="-128"/>
                          <a:cs typeface="Meiryo UI" pitchFamily="50" charset="-128"/>
                        </a:rPr>
                        <a:t>自主財源</a:t>
                      </a:r>
                      <a:br>
                        <a:rPr lang="zh-TW" altLang="en-US" sz="1100" b="0" i="0" u="none" strike="noStrike">
                          <a:solidFill>
                            <a:srgbClr val="000000"/>
                          </a:solidFill>
                          <a:latin typeface="Meiryo UI" pitchFamily="50" charset="-128"/>
                          <a:ea typeface="Meiryo UI" pitchFamily="50" charset="-128"/>
                          <a:cs typeface="Meiryo UI" pitchFamily="50" charset="-128"/>
                        </a:rPr>
                      </a:br>
                      <a:r>
                        <a:rPr lang="zh-TW" altLang="en-US" sz="11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26286">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利子割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100" b="0" i="0" u="none" strike="noStrike" dirty="0">
                          <a:solidFill>
                            <a:srgbClr val="000000"/>
                          </a:solidFill>
                          <a:latin typeface="Meiryo UI" pitchFamily="50" charset="-128"/>
                          <a:ea typeface="Meiryo UI" pitchFamily="50" charset="-128"/>
                          <a:cs typeface="Meiryo UI" pitchFamily="50" charset="-128"/>
                        </a:rPr>
                        <a:t>配当割</a:t>
                      </a:r>
                      <a:br>
                        <a:rPr lang="zh-CN" altLang="en-US" sz="1100" b="0" i="0" u="none" strike="noStrike" dirty="0">
                          <a:solidFill>
                            <a:srgbClr val="000000"/>
                          </a:solidFill>
                          <a:latin typeface="Meiryo UI" pitchFamily="50" charset="-128"/>
                          <a:ea typeface="Meiryo UI" pitchFamily="50" charset="-128"/>
                          <a:cs typeface="Meiryo UI" pitchFamily="50" charset="-128"/>
                        </a:rPr>
                      </a:br>
                      <a:r>
                        <a:rPr lang="zh-CN"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株式等</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譲渡</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所得割</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自動車</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取得税</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en-US" altLang="ja-JP" sz="1100" b="0" i="0" u="none" strike="noStrike" dirty="0">
                          <a:solidFill>
                            <a:srgbClr val="000000"/>
                          </a:solidFill>
                          <a:latin typeface="Meiryo UI" pitchFamily="50" charset="-128"/>
                          <a:ea typeface="Meiryo UI" pitchFamily="50" charset="-128"/>
                          <a:cs typeface="Meiryo UI" pitchFamily="50" charset="-128"/>
                        </a:rPr>
                        <a:t>(</a:t>
                      </a:r>
                      <a:r>
                        <a:rPr lang="ja-JP" altLang="en-US" sz="1100" b="0" i="0" u="none" strike="noStrike" dirty="0">
                          <a:solidFill>
                            <a:srgbClr val="000000"/>
                          </a:solidFill>
                          <a:latin typeface="Meiryo UI" pitchFamily="50" charset="-128"/>
                          <a:ea typeface="Meiryo UI" pitchFamily="50" charset="-128"/>
                          <a:cs typeface="Meiryo UI" pitchFamily="50" charset="-128"/>
                        </a:rPr>
                        <a:t>旧法含む</a:t>
                      </a:r>
                      <a:r>
                        <a:rPr lang="en-US" altLang="ja-JP" sz="11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1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100" b="0" i="0" u="none" strike="noStrike" dirty="0">
                          <a:solidFill>
                            <a:srgbClr val="000000"/>
                          </a:solidFill>
                          <a:latin typeface="Meiryo UI" pitchFamily="50" charset="-128"/>
                          <a:ea typeface="Meiryo UI" pitchFamily="50" charset="-128"/>
                          <a:cs typeface="Meiryo UI" pitchFamily="50" charset="-128"/>
                        </a:rPr>
                      </a:br>
                      <a:r>
                        <a:rPr lang="zh-TW"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100" b="0" i="0" u="none" strike="noStrike" dirty="0">
                          <a:solidFill>
                            <a:srgbClr val="000000"/>
                          </a:solidFill>
                          <a:latin typeface="Meiryo UI" pitchFamily="50" charset="-128"/>
                          <a:ea typeface="Meiryo UI" pitchFamily="50" charset="-128"/>
                          <a:cs typeface="Meiryo UI" pitchFamily="50" charset="-128"/>
                        </a:rPr>
                      </a:br>
                      <a:r>
                        <a:rPr lang="ja-JP" altLang="en-US" sz="11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第一区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179,569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422,808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464,999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9,828,533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278,325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11,174,234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60,425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244,599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305,024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38,646,746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第二区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216,072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508,753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559,518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11,998,297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236,200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13,518,840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61,660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294,318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355,978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46,126,120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第三区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152,438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358,923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394,740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7,180,608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166,255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8,252,964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47,478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207,640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255,118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30,571,721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第四区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135,053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317,990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349,721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7,700,745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226,429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8,729,938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43,294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183,960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227,254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29,501,730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第五区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228,121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537,122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590,721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16,254,126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332,071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17,942,161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91,376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310,730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402,106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54,828,619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第六区</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279,556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658,234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723,918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13,310,329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367,565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15,339,602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93,741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380,795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474,536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56,529,390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34647">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1,190,809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2,803,830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3,083,617</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66,272,638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1,606,845</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74,957,739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397,974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1,622,042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none" strike="noStrike">
                          <a:latin typeface="Meiryo UI" pitchFamily="50" charset="-128"/>
                          <a:ea typeface="Meiryo UI" pitchFamily="50" charset="-128"/>
                          <a:cs typeface="Meiryo UI" pitchFamily="50" charset="-128"/>
                        </a:rPr>
                        <a:t>2,020,016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none" strike="noStrike" dirty="0">
                          <a:latin typeface="Meiryo UI" pitchFamily="50" charset="-128"/>
                          <a:ea typeface="Meiryo UI" pitchFamily="50" charset="-128"/>
                          <a:cs typeface="Meiryo UI" pitchFamily="50" charset="-128"/>
                        </a:rPr>
                        <a:t>256,204,326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0" name="正方形/長方形 9"/>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試案Ｄ（</a:t>
            </a:r>
            <a:r>
              <a:rPr lang="en-US" altLang="ja-JP" sz="1400" b="1" dirty="0" smtClean="0">
                <a:latin typeface="Meiryo UI" pitchFamily="50" charset="-128"/>
                <a:ea typeface="Meiryo UI" pitchFamily="50" charset="-128"/>
                <a:cs typeface="Meiryo UI" pitchFamily="50" charset="-128"/>
              </a:rPr>
              <a:t>6</a:t>
            </a:r>
            <a:r>
              <a:rPr lang="ja-JP" altLang="en-US" sz="1400" b="1" dirty="0" smtClean="0">
                <a:latin typeface="Meiryo UI" pitchFamily="50" charset="-128"/>
                <a:ea typeface="Meiryo UI" pitchFamily="50" charset="-128"/>
                <a:cs typeface="Meiryo UI" pitchFamily="50" charset="-128"/>
              </a:rPr>
              <a:t>区Ｄ案）</a:t>
            </a:r>
            <a:endParaRPr lang="ja-JP" altLang="en-US" sz="1400" b="1" dirty="0">
              <a:latin typeface="Meiryo UI" pitchFamily="50" charset="-128"/>
              <a:ea typeface="Meiryo UI" pitchFamily="50" charset="-128"/>
              <a:cs typeface="Meiryo UI" pitchFamily="50" charset="-128"/>
            </a:endParaRPr>
          </a:p>
        </p:txBody>
      </p:sp>
      <p:sp>
        <p:nvSpPr>
          <p:cNvPr id="11"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H27</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gridCol w="2686820"/>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a:t>
            </a:r>
            <a:r>
              <a:rPr lang="ja-JP" altLang="en-US" sz="900" u="sng" dirty="0" smtClean="0">
                <a:solidFill>
                  <a:schemeClr val="tx1"/>
                </a:solidFill>
                <a:latin typeface="+mn-ea"/>
                <a:cs typeface="Meiryo UI" pitchFamily="50" charset="-128"/>
              </a:rPr>
              <a:t>国や他の地方公共団</a:t>
            </a:r>
            <a:endParaRPr lang="en-US" altLang="ja-JP" sz="900" u="sng"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a:t>
            </a:r>
            <a:r>
              <a:rPr lang="ja-JP" altLang="en-US" sz="900" u="sng" dirty="0" smtClean="0">
                <a:solidFill>
                  <a:schemeClr val="tx1"/>
                </a:solidFill>
                <a:latin typeface="+mn-ea"/>
                <a:cs typeface="Meiryo UI" pitchFamily="50" charset="-128"/>
              </a:rPr>
              <a:t>体の財政に影響が生じないよう</a:t>
            </a:r>
            <a:r>
              <a:rPr lang="ja-JP" altLang="en-US" sz="900" dirty="0" smtClean="0">
                <a:solidFill>
                  <a:schemeClr val="tx1"/>
                </a:solidFill>
                <a:latin typeface="+mn-ea"/>
                <a:cs typeface="Meiryo UI" pitchFamily="50" charset="-128"/>
              </a:rPr>
              <a:t>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a:t>
            </a:r>
            <a:r>
              <a:rPr lang="ja-JP" altLang="en-US" sz="900" u="sng" dirty="0" smtClean="0">
                <a:solidFill>
                  <a:schemeClr val="tx1"/>
                </a:solidFill>
                <a:latin typeface="+mn-ea"/>
                <a:cs typeface="Meiryo UI" pitchFamily="50" charset="-128"/>
              </a:rPr>
              <a:t>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a:t>
            </a:r>
            <a:r>
              <a:rPr lang="ja-JP" altLang="en-US" sz="900" u="sng" dirty="0" smtClean="0">
                <a:solidFill>
                  <a:schemeClr val="tx1"/>
                </a:solidFill>
                <a:latin typeface="+mn-ea"/>
                <a:cs typeface="Meiryo UI" pitchFamily="50" charset="-128"/>
              </a:rPr>
              <a:t>現行の都区合算制度と同様の仕組み</a:t>
            </a:r>
            <a:endParaRPr lang="en-US" altLang="ja-JP" sz="900" u="sng"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a:t>
            </a:r>
            <a:r>
              <a:rPr lang="ja-JP" altLang="en-US" sz="900" u="sng" dirty="0" smtClean="0">
                <a:solidFill>
                  <a:schemeClr val="tx1"/>
                </a:solidFill>
                <a:latin typeface="+mn-ea"/>
                <a:cs typeface="Meiryo UI" pitchFamily="50" charset="-128"/>
              </a:rPr>
              <a:t>によることが基本</a:t>
            </a:r>
            <a:r>
              <a:rPr lang="ja-JP" altLang="en-US" sz="900" dirty="0" smtClean="0">
                <a:solidFill>
                  <a:schemeClr val="tx1"/>
                </a:solidFill>
                <a:latin typeface="+mn-ea"/>
                <a:cs typeface="Meiryo UI" pitchFamily="50" charset="-128"/>
              </a:rPr>
              <a:t>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2743821074"/>
              </p:ext>
            </p:extLst>
          </p:nvPr>
        </p:nvGraphicFramePr>
        <p:xfrm>
          <a:off x="4953000" y="548680"/>
          <a:ext cx="4464496" cy="1584175"/>
        </p:xfrm>
        <a:graphic>
          <a:graphicData uri="http://schemas.openxmlformats.org/drawingml/2006/table">
            <a:tbl>
              <a:tblPr>
                <a:tableStyleId>{21E4AEA4-8DFA-4A89-87EB-49C32662AFE0}</a:tableStyleId>
              </a:tblPr>
              <a:tblGrid>
                <a:gridCol w="1123914"/>
                <a:gridCol w="839125"/>
                <a:gridCol w="839125"/>
                <a:gridCol w="831166"/>
                <a:gridCol w="831166"/>
              </a:tblGrid>
              <a:tr h="279431">
                <a:tc row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Ｈ</a:t>
                      </a:r>
                      <a:r>
                        <a:rPr kumimoji="1" lang="en-US" altLang="ja-JP" sz="1050" b="0" dirty="0" smtClean="0">
                          <a:solidFill>
                            <a:schemeClr val="bg1"/>
                          </a:solidFill>
                          <a:latin typeface="Meiryo UI" pitchFamily="50" charset="-128"/>
                          <a:ea typeface="Meiryo UI" pitchFamily="50" charset="-128"/>
                          <a:cs typeface="Meiryo UI" pitchFamily="50" charset="-128"/>
                        </a:rPr>
                        <a:t>27</a:t>
                      </a:r>
                      <a:r>
                        <a:rPr kumimoji="1" lang="ja-JP" altLang="en-US" sz="1050" b="0" dirty="0" smtClean="0">
                          <a:solidFill>
                            <a:schemeClr val="bg1"/>
                          </a:solidFill>
                          <a:latin typeface="Meiryo UI" pitchFamily="50" charset="-128"/>
                          <a:ea typeface="Meiryo UI" pitchFamily="50" charset="-128"/>
                          <a:cs typeface="Meiryo UI" pitchFamily="50" charset="-128"/>
                        </a:rPr>
                        <a:t>年度税収</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gridSpan="4">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特別区間の格差</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h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771174">
                <a:tc v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A</a:t>
                      </a:r>
                    </a:p>
                    <a:p>
                      <a:pPr algn="ct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kumimoji="1" lang="en-US" altLang="ja-JP" sz="1050" dirty="0" smtClean="0">
                          <a:solidFill>
                            <a:schemeClr val="bg1"/>
                          </a:solidFill>
                          <a:latin typeface="Meiryo UI" pitchFamily="50" charset="-128"/>
                          <a:ea typeface="Meiryo UI" pitchFamily="50" charset="-128"/>
                          <a:cs typeface="Meiryo UI" pitchFamily="50" charset="-128"/>
                        </a:rPr>
                        <a:t>A</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B</a:t>
                      </a:r>
                    </a:p>
                    <a:p>
                      <a:pPr algn="ct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lang="en-US" altLang="ja-JP" sz="1050" dirty="0" smtClean="0">
                          <a:solidFill>
                            <a:schemeClr val="bg1"/>
                          </a:solidFill>
                          <a:latin typeface="Meiryo UI" pitchFamily="50" charset="-128"/>
                          <a:ea typeface="Meiryo UI" pitchFamily="50" charset="-128"/>
                          <a:cs typeface="Meiryo UI" pitchFamily="50" charset="-128"/>
                        </a:rPr>
                        <a:t>B</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b="0" dirty="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C</a:t>
                      </a:r>
                    </a:p>
                    <a:p>
                      <a:pPr algn="ctr"/>
                      <a:r>
                        <a:rPr lang="en-US" altLang="ja-JP" sz="1050" dirty="0" smtClean="0">
                          <a:solidFill>
                            <a:schemeClr val="bg1"/>
                          </a:solidFill>
                          <a:latin typeface="Meiryo UI" pitchFamily="50" charset="-128"/>
                          <a:ea typeface="Meiryo UI" pitchFamily="50" charset="-128"/>
                          <a:cs typeface="Meiryo UI" pitchFamily="50" charset="-128"/>
                        </a:rPr>
                        <a:t>(6</a:t>
                      </a:r>
                      <a:r>
                        <a:rPr lang="ja-JP" altLang="en-US" sz="1050" dirty="0" smtClean="0">
                          <a:solidFill>
                            <a:schemeClr val="bg1"/>
                          </a:solidFill>
                          <a:latin typeface="Meiryo UI" pitchFamily="50" charset="-128"/>
                          <a:ea typeface="Meiryo UI" pitchFamily="50" charset="-128"/>
                          <a:cs typeface="Meiryo UI" pitchFamily="50" charset="-128"/>
                        </a:rPr>
                        <a:t>区Ｃ</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試案Ｄ</a:t>
                      </a:r>
                      <a:endParaRPr lang="en-US" altLang="ja-JP" sz="1050" dirty="0" smtClean="0">
                        <a:solidFill>
                          <a:schemeClr val="bg1"/>
                        </a:solidFill>
                        <a:latin typeface="Meiryo UI" pitchFamily="50" charset="-128"/>
                        <a:ea typeface="Meiryo UI" pitchFamily="50" charset="-128"/>
                        <a:cs typeface="Meiryo UI" pitchFamily="50" charset="-128"/>
                      </a:endParaRPr>
                    </a:p>
                    <a:p>
                      <a:pPr algn="ctr"/>
                      <a:r>
                        <a:rPr lang="en-US" altLang="ja-JP" sz="1050" dirty="0" smtClean="0">
                          <a:solidFill>
                            <a:schemeClr val="bg1"/>
                          </a:solidFill>
                          <a:latin typeface="Meiryo UI" pitchFamily="50" charset="-128"/>
                          <a:ea typeface="Meiryo UI" pitchFamily="50" charset="-128"/>
                          <a:cs typeface="Meiryo UI" pitchFamily="50" charset="-128"/>
                        </a:rPr>
                        <a:t>(6</a:t>
                      </a:r>
                      <a:r>
                        <a:rPr lang="ja-JP" altLang="en-US" sz="1050" dirty="0" smtClean="0">
                          <a:solidFill>
                            <a:schemeClr val="bg1"/>
                          </a:solidFill>
                          <a:latin typeface="Meiryo UI" pitchFamily="50" charset="-128"/>
                          <a:ea typeface="Meiryo UI" pitchFamily="50" charset="-128"/>
                          <a:cs typeface="Meiryo UI" pitchFamily="50" charset="-128"/>
                        </a:rPr>
                        <a:t>区Ｄ</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533570">
                <a:tc>
                  <a:txBody>
                    <a:bodyPr/>
                    <a:lstStyle/>
                    <a:p>
                      <a:pPr algn="r" rtl="0" fontAlgn="ctr"/>
                      <a:r>
                        <a:rPr lang="en-US" altLang="ja-JP" sz="1050" b="0" i="0" u="none" strike="noStrike" dirty="0" smtClean="0">
                          <a:solidFill>
                            <a:srgbClr val="000000"/>
                          </a:solidFill>
                          <a:latin typeface="Meiryo UI" pitchFamily="50" charset="-128"/>
                          <a:ea typeface="Meiryo UI" pitchFamily="50" charset="-128"/>
                          <a:cs typeface="Meiryo UI" pitchFamily="50" charset="-128"/>
                        </a:rPr>
                        <a:t>6,601</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 </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最大第三区／</a:t>
                      </a:r>
                      <a:endParaRPr lang="en-US" altLang="ja-JP" sz="60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ja-JP" altLang="en-US" sz="600" b="0" i="0" u="none" strike="noStrike" dirty="0" smtClean="0">
                          <a:solidFill>
                            <a:schemeClr val="tx1"/>
                          </a:solidFill>
                          <a:latin typeface="Meiryo UI" pitchFamily="50" charset="-128"/>
                          <a:ea typeface="Meiryo UI" pitchFamily="50" charset="-128"/>
                          <a:cs typeface="Meiryo UI" pitchFamily="50" charset="-128"/>
                        </a:rPr>
                        <a:t>最小第四区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最大第三区／</a:t>
                      </a:r>
                      <a:endParaRPr lang="en-US" altLang="ja-JP" sz="60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latin typeface="Meiryo UI" pitchFamily="50" charset="-128"/>
                          <a:ea typeface="Meiryo UI" pitchFamily="50" charset="-128"/>
                          <a:cs typeface="Meiryo UI" pitchFamily="50" charset="-128"/>
                        </a:rPr>
                        <a:t>最小第四区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chemeClr val="tx1"/>
                          </a:solidFill>
                          <a:latin typeface="Meiryo UI" pitchFamily="50" charset="-128"/>
                          <a:ea typeface="Meiryo UI" pitchFamily="50" charset="-128"/>
                          <a:cs typeface="Meiryo UI" pitchFamily="50" charset="-128"/>
                        </a:rPr>
                        <a:t>2.2</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最大第五区／</a:t>
                      </a:r>
                      <a:endParaRPr lang="en-US" altLang="ja-JP" sz="60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latin typeface="Meiryo UI" pitchFamily="50" charset="-128"/>
                          <a:ea typeface="Meiryo UI" pitchFamily="50" charset="-128"/>
                          <a:cs typeface="Meiryo UI" pitchFamily="50" charset="-128"/>
                        </a:rPr>
                        <a:t>最小第三区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1050" b="0" i="0" u="none" strike="noStrike" dirty="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smtClean="0">
                          <a:solidFill>
                            <a:schemeClr val="tx1"/>
                          </a:solidFill>
                          <a:latin typeface="Meiryo UI" pitchFamily="50" charset="-128"/>
                          <a:ea typeface="Meiryo UI" pitchFamily="50" charset="-128"/>
                          <a:cs typeface="Meiryo UI" pitchFamily="50" charset="-128"/>
                        </a:rPr>
                        <a:t>2.6</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最大第二区／</a:t>
                      </a:r>
                      <a:endParaRPr lang="en-US" altLang="ja-JP" sz="600" b="0" i="0" u="none" strike="noStrike"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latin typeface="Meiryo UI" pitchFamily="50" charset="-128"/>
                          <a:ea typeface="Meiryo UI" pitchFamily="50" charset="-128"/>
                          <a:cs typeface="Meiryo UI" pitchFamily="50" charset="-128"/>
                        </a:rPr>
                        <a:t>最小第三区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3" name="テキスト ボックス 42"/>
          <p:cNvSpPr txBox="1"/>
          <p:nvPr/>
        </p:nvSpPr>
        <p:spPr>
          <a:xfrm>
            <a:off x="4900599"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8517816" y="2115452"/>
            <a:ext cx="849913" cy="200055"/>
          </a:xfrm>
          <a:prstGeom prst="rect">
            <a:avLst/>
          </a:prstGeom>
          <a:noFill/>
        </p:spPr>
        <p:txBody>
          <a:bodyPr wrap="non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人口</a:t>
            </a:r>
            <a:r>
              <a:rPr lang="ja-JP" altLang="en-US" sz="700" dirty="0" smtClean="0">
                <a:latin typeface="Meiryo UI" pitchFamily="50" charset="-128"/>
                <a:ea typeface="Meiryo UI" pitchFamily="50" charset="-128"/>
                <a:cs typeface="Meiryo UI" pitchFamily="50" charset="-128"/>
              </a:rPr>
              <a:t>一</a:t>
            </a:r>
            <a:r>
              <a:rPr kumimoji="1" lang="ja-JP" altLang="en-US" sz="700" dirty="0" smtClean="0">
                <a:latin typeface="Meiryo UI" pitchFamily="50" charset="-128"/>
                <a:ea typeface="Meiryo UI" pitchFamily="50" charset="-128"/>
                <a:cs typeface="Meiryo UI" pitchFamily="50" charset="-128"/>
              </a:rPr>
              <a:t>人当たり</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４７</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713078460"/>
              </p:ext>
            </p:extLst>
          </p:nvPr>
        </p:nvGraphicFramePr>
        <p:xfrm>
          <a:off x="474663" y="1484314"/>
          <a:ext cx="8924008" cy="5068895"/>
        </p:xfrm>
        <a:graphic>
          <a:graphicData uri="http://schemas.openxmlformats.org/drawingml/2006/table">
            <a:tbl>
              <a:tblPr/>
              <a:tblGrid>
                <a:gridCol w="583436"/>
                <a:gridCol w="623969"/>
                <a:gridCol w="623969"/>
                <a:gridCol w="623969"/>
                <a:gridCol w="623969"/>
                <a:gridCol w="623969"/>
                <a:gridCol w="623969"/>
                <a:gridCol w="194990"/>
                <a:gridCol w="657954"/>
                <a:gridCol w="623969"/>
                <a:gridCol w="623969"/>
                <a:gridCol w="623969"/>
                <a:gridCol w="623969"/>
                <a:gridCol w="623969"/>
                <a:gridCol w="623969"/>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none" strike="noStrike" dirty="0">
                          <a:latin typeface="Meiryo UI"/>
                        </a:rPr>
                        <a:t>132,632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28,163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42,712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203,507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158,025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242,470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8,758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5,744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123,162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229,307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24,265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4,900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17,294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46,459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124,494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238,361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2,783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10,441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110,345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227,704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dirty="0">
                          <a:latin typeface="Meiryo UI"/>
                        </a:rPr>
                        <a:t>67,005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90,647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169,427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229,208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17,816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9,072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30,291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144,170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245,123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156,611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227,077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17,607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2,349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21,364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207,128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63,628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745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169,915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196,920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10,314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2,378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182,450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251,507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11,310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1,981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5,304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18,595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245,007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7,910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5,358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120,876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227,489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50,008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8,695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13,227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71,930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142,137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75,079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30,544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118,702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149,326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236,089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11,511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6,157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19,894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129,785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224,300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8,946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1,657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14,446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143,277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231,373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21,319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3,688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34,893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149,042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243,938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6,583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4,826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12,772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117,398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227,762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55,884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18,386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84,147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138,276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208,206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9,309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1,918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15,707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121,795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205,497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44,584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7,186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4,208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55,978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159,210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199,897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7,355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1,473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3,773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12,601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127,264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38,591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6,913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15,450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60,953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143,567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226,761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5,654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5,075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12,036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104,179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221,758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20,461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2,723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26,340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202,652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260,877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876,316</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160,145</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298,380</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none" strike="noStrike" dirty="0" smtClean="0">
                          <a:latin typeface="Meiryo UI"/>
                        </a:rPr>
                        <a:t>1,334,841</a:t>
                      </a:r>
                      <a:endParaRPr lang="en-US" altLang="ja-JP" sz="800" b="0" i="0" u="none"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a:rPr>
                        <a:t>146,866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latin typeface="Meiryo UI" pitchFamily="50" charset="-128"/>
                          <a:ea typeface="Meiryo UI" pitchFamily="50" charset="-128"/>
                          <a:cs typeface="Meiryo UI" pitchFamily="50" charset="-128"/>
                        </a:rPr>
                        <a:t>223,713</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13,456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2,922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7,740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24,118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118,051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211,593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28,480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5,567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15,010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49,058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119,908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206,542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12,386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2,664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7,480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22,529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115,770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210,579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none" strike="noStrike">
                          <a:latin typeface="Meiryo UI"/>
                        </a:rPr>
                        <a:t>13,552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2,934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9,720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26,205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112,230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217,021</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2.0</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none" strike="noStrike">
                          <a:latin typeface="Meiryo UI"/>
                        </a:rPr>
                        <a:t>16,902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3,177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5,878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25,957</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137,174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210,658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23,020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4,714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10,675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38,408</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123,689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206,376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none" strike="noStrike" dirty="0" smtClean="0">
                          <a:latin typeface="Meiryo UI" pitchFamily="50" charset="-128"/>
                          <a:ea typeface="Meiryo UI" pitchFamily="50" charset="-128"/>
                          <a:cs typeface="Meiryo UI" pitchFamily="50" charset="-128"/>
                        </a:rPr>
                        <a:t>1.8 </a:t>
                      </a: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none" strike="noStrike">
                          <a:latin typeface="Meiryo UI"/>
                        </a:rPr>
                        <a:t>23,414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3,420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2,254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29,089</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a:latin typeface="Meiryo UI"/>
                        </a:rPr>
                        <a:t>175,506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none" strike="noStrike" dirty="0">
                          <a:latin typeface="Meiryo UI"/>
                        </a:rPr>
                        <a:t>218,040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2455411360"/>
              </p:ext>
            </p:extLst>
          </p:nvPr>
        </p:nvGraphicFramePr>
        <p:xfrm>
          <a:off x="1601829" y="1470679"/>
          <a:ext cx="6375505" cy="4784727"/>
        </p:xfrm>
        <a:graphic>
          <a:graphicData uri="http://schemas.openxmlformats.org/drawingml/2006/table">
            <a:tbl>
              <a:tblPr/>
              <a:tblGrid>
                <a:gridCol w="938471"/>
                <a:gridCol w="874440"/>
                <a:gridCol w="874440"/>
                <a:gridCol w="874440"/>
                <a:gridCol w="1064834"/>
                <a:gridCol w="874440"/>
                <a:gridCol w="874440"/>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17,435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12,803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37,806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298,522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647,289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25,328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14,748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52,199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179,395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369,725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18,618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2,368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92,254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292,943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379,203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43,434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29,209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88,747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130,213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266,059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31,005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19,297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58,563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141,109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20,530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30,388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58,361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103,651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294,646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22,589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8,253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40,457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71,299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88,143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278,213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47,978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15,937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57,889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121,805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96,321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244,534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44,443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13,927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40,413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98,783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114,882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255,349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9,125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15,655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68,603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157,849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247,108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71,570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23,063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71,554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166,186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231,753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26,945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46,452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188,890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127,851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209,101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46,650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6,548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64,784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207,766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288,529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32,335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9,469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37,426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79,229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98,518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241,395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61,664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16,493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40,654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118,811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109,334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210,659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31,119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10,425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30,678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72,223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106,878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248,048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27,288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9,921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49,411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86,620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80,004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253,960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16,107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6,058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39,610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61,775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75,883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291,031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43,807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15,885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67,347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127,039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77,959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226,082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64,232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20,422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83,881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168,534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88,998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233,516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46,467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19,551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101,782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167,800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69,342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250,403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32,298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12,700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73,098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118,096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72,921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266,635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51,402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19,259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89,925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160,586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latin typeface="Meiryo UI"/>
                        </a:rPr>
                        <a:t>75,447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latin typeface="Meiryo UI"/>
                        </a:rPr>
                        <a:t>235,706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1,008,264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a:solidFill>
                            <a:srgbClr val="000000"/>
                          </a:solidFill>
                          <a:latin typeface="Meiryo UI"/>
                        </a:rPr>
                        <a:t>324,373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996,356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latin typeface="Meiryo UI"/>
                        </a:rPr>
                        <a:t>2,328,993 </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108,734</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none" strike="noStrike" dirty="0" smtClean="0">
                          <a:solidFill>
                            <a:srgbClr val="000000"/>
                          </a:solidFill>
                          <a:latin typeface="Meiryo UI"/>
                        </a:rPr>
                        <a:t>251,166</a:t>
                      </a:r>
                    </a:p>
                    <a:p>
                      <a:pPr algn="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（平均）</a:t>
                      </a:r>
                      <a:r>
                        <a:rPr lang="en-US" altLang="ja-JP" sz="900" b="0" i="0" u="none" strike="noStrike" dirty="0" smtClean="0">
                          <a:solidFill>
                            <a:srgbClr val="000000"/>
                          </a:solidFill>
                          <a:latin typeface="Meiryo UI"/>
                        </a:rPr>
                        <a:t> </a:t>
                      </a:r>
                      <a:endParaRPr lang="en-US" altLang="ja-JP" sz="900" b="0" i="0" u="none" strike="noStrike" dirty="0">
                        <a:solidFill>
                          <a:srgbClr val="000000"/>
                        </a:solidFill>
                        <a:latin typeface="Meiryo UI"/>
                      </a:endParaRPr>
                    </a:p>
                  </a:txBody>
                  <a:tcPr marL="0" marR="39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987946248"/>
              </p:ext>
            </p:extLst>
          </p:nvPr>
        </p:nvGraphicFramePr>
        <p:xfrm>
          <a:off x="6275530" y="6295091"/>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solidFill>
                            <a:srgbClr val="000000"/>
                          </a:solidFill>
                          <a:latin typeface="Meiryo UI"/>
                        </a:rPr>
                        <a:t>4.3</a:t>
                      </a:r>
                      <a:endParaRPr lang="ja-JP" altLang="en-US" sz="1100" b="0" i="0" u="none"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smtClean="0">
                          <a:solidFill>
                            <a:srgbClr val="000000"/>
                          </a:solidFill>
                          <a:latin typeface="Meiryo UI"/>
                        </a:rPr>
                        <a:t>3.1</a:t>
                      </a:r>
                      <a:endParaRPr lang="en-US" altLang="ja-JP" sz="900" b="0" i="0" u="none"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987946248"/>
              </p:ext>
            </p:extLst>
          </p:nvPr>
        </p:nvGraphicFramePr>
        <p:xfrm>
          <a:off x="6275530" y="6506418"/>
          <a:ext cx="1701805" cy="161925"/>
        </p:xfrm>
        <a:graphic>
          <a:graphicData uri="http://schemas.openxmlformats.org/drawingml/2006/table">
            <a:tbl>
              <a:tblPr/>
              <a:tblGrid>
                <a:gridCol w="821401"/>
                <a:gridCol w="880404"/>
              </a:tblGrid>
              <a:tr h="161925">
                <a:tc>
                  <a:txBody>
                    <a:bodyPr/>
                    <a:lstStyle/>
                    <a:p>
                      <a:pPr algn="ctr" fontAlgn="b"/>
                      <a:r>
                        <a:rPr lang="en-US" altLang="ja-JP" sz="900" b="0" i="0" u="none" strike="noStrike" dirty="0" smtClean="0">
                          <a:latin typeface="Meiryo UI" pitchFamily="50" charset="-128"/>
                          <a:ea typeface="Meiryo UI" pitchFamily="50" charset="-128"/>
                          <a:cs typeface="Meiryo UI" pitchFamily="50" charset="-128"/>
                        </a:rPr>
                        <a:t>4.2</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smtClean="0">
                          <a:solidFill>
                            <a:srgbClr val="000000"/>
                          </a:solidFill>
                          <a:latin typeface="Meiryo UI" pitchFamily="50" charset="-128"/>
                          <a:ea typeface="Meiryo UI" pitchFamily="50" charset="-128"/>
                          <a:cs typeface="Meiryo UI" pitchFamily="50" charset="-128"/>
                        </a:rPr>
                        <a:t>1.8</a:t>
                      </a:r>
                      <a:endParaRPr lang="en-US" altLang="ja-JP" sz="9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5894" y="1484809"/>
            <a:ext cx="325538"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a:t>
            </a:r>
            <a:r>
              <a:rPr lang="en-US" altLang="ja-JP" sz="900" dirty="0" smtClean="0"/>
              <a:t>27</a:t>
            </a:r>
            <a:r>
              <a:rPr lang="ja-JP" altLang="en-US" sz="900" dirty="0" smtClean="0"/>
              <a:t>年度決算統計及び東京都税務統計）</a:t>
            </a:r>
            <a:endParaRPr lang="ja-JP" altLang="en-US" sz="900" dirty="0">
              <a:latin typeface="+mn-lt"/>
              <a:ea typeface="+mn-ea"/>
            </a:endParaRPr>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381713130"/>
              </p:ext>
            </p:extLst>
          </p:nvPr>
        </p:nvGraphicFramePr>
        <p:xfrm>
          <a:off x="350838" y="1087785"/>
          <a:ext cx="9202610" cy="5514364"/>
        </p:xfrm>
        <a:graphic>
          <a:graphicData uri="http://schemas.openxmlformats.org/drawingml/2006/table">
            <a:tbl>
              <a:tblPr>
                <a:tableStyleId>{5940675A-B579-460E-94D1-54222C63F5DA}</a:tableStyleId>
              </a:tblPr>
              <a:tblGrid>
                <a:gridCol w="819007"/>
                <a:gridCol w="740712"/>
                <a:gridCol w="740712"/>
                <a:gridCol w="740712"/>
                <a:gridCol w="740712"/>
                <a:gridCol w="740712"/>
                <a:gridCol w="156001"/>
                <a:gridCol w="819007"/>
                <a:gridCol w="741007"/>
                <a:gridCol w="741007"/>
                <a:gridCol w="741007"/>
                <a:gridCol w="741007"/>
                <a:gridCol w="741007"/>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r>
              <a:tr h="236902">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none" strike="noStrike" dirty="0">
                          <a:solidFill>
                            <a:srgbClr val="000000"/>
                          </a:solidFill>
                          <a:latin typeface="Arial Unicode MS"/>
                        </a:rPr>
                        <a:t>190,550 </a:t>
                      </a:r>
                    </a:p>
                  </a:txBody>
                  <a:tcPr marL="0" marR="39600" marT="0" marB="0" anchor="ctr"/>
                </a:tc>
                <a:tc>
                  <a:txBody>
                    <a:bodyPr/>
                    <a:lstStyle/>
                    <a:p>
                      <a:pPr algn="r" rtl="0" fontAlgn="ctr"/>
                      <a:r>
                        <a:rPr lang="en-US" altLang="ja-JP" sz="1100" b="0" i="0" u="none" strike="noStrike" dirty="0">
                          <a:solidFill>
                            <a:srgbClr val="000000"/>
                          </a:solidFill>
                          <a:latin typeface="Arial Unicode MS"/>
                        </a:rPr>
                        <a:t>134,516 </a:t>
                      </a:r>
                    </a:p>
                  </a:txBody>
                  <a:tcPr marL="0" marR="39600" marT="0" marB="0" anchor="ctr"/>
                </a:tc>
                <a:tc>
                  <a:txBody>
                    <a:bodyPr/>
                    <a:lstStyle/>
                    <a:p>
                      <a:pPr algn="r" rtl="0" fontAlgn="ctr"/>
                      <a:r>
                        <a:rPr lang="en-US" altLang="ja-JP" sz="1100" b="0" i="0" u="none" strike="noStrike">
                          <a:solidFill>
                            <a:srgbClr val="000000"/>
                          </a:solidFill>
                          <a:latin typeface="Arial Unicode MS"/>
                        </a:rPr>
                        <a:t>56,035 </a:t>
                      </a:r>
                    </a:p>
                  </a:txBody>
                  <a:tcPr marL="0" marR="39600" marT="0" marB="0" anchor="ctr"/>
                </a:tc>
                <a:tc>
                  <a:txBody>
                    <a:bodyPr/>
                    <a:lstStyle/>
                    <a:p>
                      <a:pPr algn="r" rtl="0" fontAlgn="ctr"/>
                      <a:r>
                        <a:rPr lang="en-US" altLang="ja-JP" sz="1100" b="0" i="0" u="none" strike="noStrike">
                          <a:solidFill>
                            <a:srgbClr val="000000"/>
                          </a:solidFill>
                          <a:latin typeface="Arial Unicode MS"/>
                        </a:rPr>
                        <a:t>29.4%</a:t>
                      </a:r>
                    </a:p>
                  </a:txBody>
                  <a:tcPr marL="0" marR="39600" marT="0" marB="0" anchor="ctr"/>
                </a:tc>
                <a:tc>
                  <a:txBody>
                    <a:bodyPr/>
                    <a:lstStyle/>
                    <a:p>
                      <a:pPr algn="r" rtl="0" fontAlgn="ctr"/>
                      <a:r>
                        <a:rPr lang="en-US" altLang="ja-JP" sz="1100" b="0" i="0" u="none" strike="noStrike">
                          <a:solidFill>
                            <a:srgbClr val="000000"/>
                          </a:solidFill>
                          <a:latin typeface="Arial Unicode MS"/>
                        </a:rPr>
                        <a:t>66,763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15,088</a:t>
                      </a:r>
                    </a:p>
                  </a:txBody>
                  <a:tcPr marL="0" marR="39600" marT="0" marB="0" anchor="ctr"/>
                </a:tc>
                <a:tc>
                  <a:txBody>
                    <a:bodyPr/>
                    <a:lstStyle/>
                    <a:p>
                      <a:pPr algn="r" rtl="0" fontAlgn="ctr"/>
                      <a:r>
                        <a:rPr lang="en-US" altLang="ja-JP" sz="1100" b="0" i="0" u="none" strike="noStrike" dirty="0">
                          <a:solidFill>
                            <a:srgbClr val="000000"/>
                          </a:solidFill>
                          <a:latin typeface="Arial Unicode MS"/>
                        </a:rPr>
                        <a:t>10,866 </a:t>
                      </a:r>
                    </a:p>
                  </a:txBody>
                  <a:tcPr marL="0" marR="39600" marT="0" marB="0" anchor="ctr"/>
                </a:tc>
                <a:tc>
                  <a:txBody>
                    <a:bodyPr/>
                    <a:lstStyle/>
                    <a:p>
                      <a:pPr algn="r" rtl="0" fontAlgn="ctr"/>
                      <a:r>
                        <a:rPr lang="en-US" altLang="ja-JP" sz="1100" b="0" i="0" u="none" strike="noStrike" dirty="0">
                          <a:solidFill>
                            <a:srgbClr val="000000"/>
                          </a:solidFill>
                          <a:latin typeface="Arial Unicode MS"/>
                        </a:rPr>
                        <a:t>4,221 </a:t>
                      </a:r>
                    </a:p>
                  </a:txBody>
                  <a:tcPr marL="0" marR="39600" marT="0" marB="0" anchor="ctr"/>
                </a:tc>
                <a:tc>
                  <a:txBody>
                    <a:bodyPr/>
                    <a:lstStyle/>
                    <a:p>
                      <a:pPr algn="r" rtl="0" fontAlgn="ctr"/>
                      <a:r>
                        <a:rPr lang="en-US" altLang="ja-JP" sz="1100" b="0" i="0" u="none" strike="noStrike">
                          <a:solidFill>
                            <a:srgbClr val="000000"/>
                          </a:solidFill>
                          <a:latin typeface="Arial Unicode MS"/>
                        </a:rPr>
                        <a:t>28.0%</a:t>
                      </a:r>
                    </a:p>
                  </a:txBody>
                  <a:tcPr marL="0" marR="39600" marT="0" marB="0" anchor="ctr"/>
                </a:tc>
                <a:tc>
                  <a:txBody>
                    <a:bodyPr/>
                    <a:lstStyle/>
                    <a:p>
                      <a:pPr algn="r" rtl="0" fontAlgn="ctr"/>
                      <a:r>
                        <a:rPr lang="en-US" altLang="ja-JP" sz="1100" b="0" i="0" u="none" strike="noStrike">
                          <a:solidFill>
                            <a:srgbClr val="000000"/>
                          </a:solidFill>
                          <a:latin typeface="Arial Unicode MS"/>
                        </a:rPr>
                        <a:t>59,363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41,799 </a:t>
                      </a:r>
                    </a:p>
                  </a:txBody>
                  <a:tcPr marL="0" marR="39600" marT="0" marB="0" anchor="ctr"/>
                </a:tc>
                <a:tc>
                  <a:txBody>
                    <a:bodyPr/>
                    <a:lstStyle/>
                    <a:p>
                      <a:pPr algn="r" rtl="0" fontAlgn="ctr"/>
                      <a:r>
                        <a:rPr lang="en-US" altLang="ja-JP" sz="1100" b="0" i="0" u="none" strike="noStrike" dirty="0">
                          <a:solidFill>
                            <a:srgbClr val="000000"/>
                          </a:solidFill>
                          <a:latin typeface="Arial Unicode MS"/>
                        </a:rPr>
                        <a:t>31,071 </a:t>
                      </a:r>
                    </a:p>
                  </a:txBody>
                  <a:tcPr marL="0" marR="39600" marT="0" marB="0" anchor="ctr"/>
                </a:tc>
                <a:tc>
                  <a:txBody>
                    <a:bodyPr/>
                    <a:lstStyle/>
                    <a:p>
                      <a:pPr algn="r" rtl="0" fontAlgn="ctr"/>
                      <a:r>
                        <a:rPr lang="en-US" altLang="ja-JP" sz="1100" b="0" i="0" u="none" strike="noStrike" dirty="0">
                          <a:solidFill>
                            <a:srgbClr val="000000"/>
                          </a:solidFill>
                          <a:latin typeface="Arial Unicode MS"/>
                        </a:rPr>
                        <a:t>10,728 </a:t>
                      </a:r>
                    </a:p>
                  </a:txBody>
                  <a:tcPr marL="0" marR="39600" marT="0" marB="0" anchor="ctr"/>
                </a:tc>
                <a:tc>
                  <a:txBody>
                    <a:bodyPr/>
                    <a:lstStyle/>
                    <a:p>
                      <a:pPr algn="r" rtl="0" fontAlgn="ctr"/>
                      <a:r>
                        <a:rPr lang="en-US" altLang="ja-JP" sz="1100" b="0" i="0" u="none" strike="noStrike">
                          <a:solidFill>
                            <a:srgbClr val="000000"/>
                          </a:solidFill>
                          <a:latin typeface="Arial Unicode MS"/>
                        </a:rPr>
                        <a:t>25.7%</a:t>
                      </a:r>
                    </a:p>
                  </a:txBody>
                  <a:tcPr marL="0" marR="39600" marT="0" marB="0" anchor="ctr"/>
                </a:tc>
                <a:tc>
                  <a:txBody>
                    <a:bodyPr/>
                    <a:lstStyle/>
                    <a:p>
                      <a:pPr algn="r" rtl="0" fontAlgn="ctr"/>
                      <a:r>
                        <a:rPr lang="en-US" altLang="ja-JP" sz="1100" b="0" i="0" u="none" strike="noStrike">
                          <a:solidFill>
                            <a:srgbClr val="000000"/>
                          </a:solidFill>
                          <a:latin typeface="Arial Unicode MS"/>
                        </a:rPr>
                        <a:t>55,042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23,506</a:t>
                      </a:r>
                    </a:p>
                  </a:txBody>
                  <a:tcPr marL="0" marR="39600" marT="0" marB="0" anchor="ctr"/>
                </a:tc>
                <a:tc>
                  <a:txBody>
                    <a:bodyPr/>
                    <a:lstStyle/>
                    <a:p>
                      <a:pPr algn="r" rtl="0" fontAlgn="ctr"/>
                      <a:r>
                        <a:rPr lang="en-US" altLang="ja-JP" sz="1100" b="0" i="0" u="none" strike="noStrike">
                          <a:solidFill>
                            <a:srgbClr val="000000"/>
                          </a:solidFill>
                          <a:latin typeface="Arial Unicode MS"/>
                        </a:rPr>
                        <a:t>18,264 </a:t>
                      </a:r>
                    </a:p>
                  </a:txBody>
                  <a:tcPr marL="0" marR="39600" marT="0" marB="0" anchor="ctr"/>
                </a:tc>
                <a:tc>
                  <a:txBody>
                    <a:bodyPr/>
                    <a:lstStyle/>
                    <a:p>
                      <a:pPr algn="r" rtl="0" fontAlgn="ctr"/>
                      <a:r>
                        <a:rPr lang="en-US" altLang="ja-JP" sz="1100" b="0" i="0" u="none" strike="noStrike" dirty="0">
                          <a:solidFill>
                            <a:srgbClr val="000000"/>
                          </a:solidFill>
                          <a:latin typeface="Arial Unicode MS"/>
                        </a:rPr>
                        <a:t>5,242 </a:t>
                      </a:r>
                    </a:p>
                  </a:txBody>
                  <a:tcPr marL="0" marR="39600" marT="0" marB="0" anchor="ctr"/>
                </a:tc>
                <a:tc>
                  <a:txBody>
                    <a:bodyPr/>
                    <a:lstStyle/>
                    <a:p>
                      <a:pPr algn="r" rtl="0" fontAlgn="ctr"/>
                      <a:r>
                        <a:rPr lang="en-US" altLang="ja-JP" sz="1100" b="0" i="0" u="none" strike="noStrike" dirty="0">
                          <a:solidFill>
                            <a:srgbClr val="000000"/>
                          </a:solidFill>
                          <a:latin typeface="Arial Unicode MS"/>
                        </a:rPr>
                        <a:t>22.3%</a:t>
                      </a:r>
                    </a:p>
                  </a:txBody>
                  <a:tcPr marL="0" marR="39600" marT="0" marB="0" anchor="ctr"/>
                </a:tc>
                <a:tc>
                  <a:txBody>
                    <a:bodyPr/>
                    <a:lstStyle/>
                    <a:p>
                      <a:pPr algn="r" rtl="0" fontAlgn="ctr"/>
                      <a:r>
                        <a:rPr lang="en-US" altLang="ja-JP" sz="1100" b="0" i="0" u="none" strike="noStrike">
                          <a:solidFill>
                            <a:srgbClr val="000000"/>
                          </a:solidFill>
                          <a:latin typeface="Arial Unicode MS"/>
                        </a:rPr>
                        <a:t>46,518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83,488 </a:t>
                      </a:r>
                    </a:p>
                  </a:txBody>
                  <a:tcPr marL="0" marR="39600" marT="0" marB="0" anchor="ctr"/>
                </a:tc>
                <a:tc>
                  <a:txBody>
                    <a:bodyPr/>
                    <a:lstStyle/>
                    <a:p>
                      <a:pPr algn="r" rtl="0" fontAlgn="ctr"/>
                      <a:r>
                        <a:rPr lang="en-US" altLang="ja-JP" sz="1100" b="0" i="0" u="none" strike="noStrike">
                          <a:solidFill>
                            <a:srgbClr val="000000"/>
                          </a:solidFill>
                          <a:latin typeface="Arial Unicode MS"/>
                        </a:rPr>
                        <a:t>58,184 </a:t>
                      </a:r>
                    </a:p>
                  </a:txBody>
                  <a:tcPr marL="0" marR="39600" marT="0" marB="0" anchor="ctr"/>
                </a:tc>
                <a:tc>
                  <a:txBody>
                    <a:bodyPr/>
                    <a:lstStyle/>
                    <a:p>
                      <a:pPr algn="r" rtl="0" fontAlgn="ctr"/>
                      <a:r>
                        <a:rPr lang="en-US" altLang="ja-JP" sz="1100" b="0" i="0" u="none" strike="noStrike" dirty="0">
                          <a:solidFill>
                            <a:srgbClr val="000000"/>
                          </a:solidFill>
                          <a:latin typeface="Arial Unicode MS"/>
                        </a:rPr>
                        <a:t>25,304 </a:t>
                      </a:r>
                    </a:p>
                  </a:txBody>
                  <a:tcPr marL="0" marR="39600" marT="0" marB="0" anchor="ctr"/>
                </a:tc>
                <a:tc>
                  <a:txBody>
                    <a:bodyPr/>
                    <a:lstStyle/>
                    <a:p>
                      <a:pPr algn="r" rtl="0" fontAlgn="ctr"/>
                      <a:r>
                        <a:rPr lang="en-US" altLang="ja-JP" sz="1100" b="0" i="0" u="none" strike="noStrike" dirty="0">
                          <a:solidFill>
                            <a:srgbClr val="000000"/>
                          </a:solidFill>
                          <a:latin typeface="Arial Unicode MS"/>
                        </a:rPr>
                        <a:t>30.3%</a:t>
                      </a:r>
                    </a:p>
                  </a:txBody>
                  <a:tcPr marL="0" marR="39600" marT="0" marB="0" anchor="ctr"/>
                </a:tc>
                <a:tc>
                  <a:txBody>
                    <a:bodyPr/>
                    <a:lstStyle/>
                    <a:p>
                      <a:pPr algn="r" rtl="0" fontAlgn="ctr"/>
                      <a:r>
                        <a:rPr lang="en-US" altLang="ja-JP" sz="1100" b="0" i="0" u="none" strike="noStrike">
                          <a:solidFill>
                            <a:srgbClr val="000000"/>
                          </a:solidFill>
                          <a:latin typeface="Arial Unicode MS"/>
                        </a:rPr>
                        <a:t>63,984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dirty="0">
                          <a:solidFill>
                            <a:srgbClr val="000000"/>
                          </a:solidFill>
                          <a:latin typeface="Arial Unicode MS"/>
                        </a:rPr>
                        <a:t>27,515</a:t>
                      </a:r>
                    </a:p>
                  </a:txBody>
                  <a:tcPr marL="0" marR="39600" marT="0" marB="0" anchor="ctr"/>
                </a:tc>
                <a:tc>
                  <a:txBody>
                    <a:bodyPr/>
                    <a:lstStyle/>
                    <a:p>
                      <a:pPr algn="r" rtl="0" fontAlgn="ctr"/>
                      <a:r>
                        <a:rPr lang="en-US" altLang="ja-JP" sz="1100" b="0" i="0" u="none" strike="noStrike">
                          <a:solidFill>
                            <a:srgbClr val="000000"/>
                          </a:solidFill>
                          <a:latin typeface="Arial Unicode MS"/>
                        </a:rPr>
                        <a:t>20,266 </a:t>
                      </a:r>
                    </a:p>
                  </a:txBody>
                  <a:tcPr marL="0" marR="39600" marT="0" marB="0" anchor="ctr"/>
                </a:tc>
                <a:tc>
                  <a:txBody>
                    <a:bodyPr/>
                    <a:lstStyle/>
                    <a:p>
                      <a:pPr algn="r" rtl="0" fontAlgn="ctr"/>
                      <a:r>
                        <a:rPr lang="en-US" altLang="ja-JP" sz="1100" b="0" i="0" u="none" strike="noStrike" dirty="0">
                          <a:solidFill>
                            <a:srgbClr val="000000"/>
                          </a:solidFill>
                          <a:latin typeface="Arial Unicode MS"/>
                        </a:rPr>
                        <a:t>7,249 </a:t>
                      </a:r>
                    </a:p>
                  </a:txBody>
                  <a:tcPr marL="0" marR="39600" marT="0" marB="0" anchor="ctr"/>
                </a:tc>
                <a:tc>
                  <a:txBody>
                    <a:bodyPr/>
                    <a:lstStyle/>
                    <a:p>
                      <a:pPr algn="r" rtl="0" fontAlgn="ctr"/>
                      <a:r>
                        <a:rPr lang="en-US" altLang="ja-JP" sz="1100" b="0" i="0" u="none" strike="noStrike" dirty="0">
                          <a:solidFill>
                            <a:srgbClr val="000000"/>
                          </a:solidFill>
                          <a:latin typeface="Arial Unicode MS"/>
                        </a:rPr>
                        <a:t>26.3%</a:t>
                      </a:r>
                    </a:p>
                  </a:txBody>
                  <a:tcPr marL="0" marR="39600" marT="0" marB="0" anchor="ctr"/>
                </a:tc>
                <a:tc>
                  <a:txBody>
                    <a:bodyPr/>
                    <a:lstStyle/>
                    <a:p>
                      <a:pPr algn="r" rtl="0" fontAlgn="ctr"/>
                      <a:r>
                        <a:rPr lang="en-US" altLang="ja-JP" sz="1100" b="0" i="0" u="none" strike="noStrike">
                          <a:solidFill>
                            <a:srgbClr val="000000"/>
                          </a:solidFill>
                          <a:latin typeface="Arial Unicode MS"/>
                        </a:rPr>
                        <a:t>58,658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20,773 </a:t>
                      </a:r>
                    </a:p>
                  </a:txBody>
                  <a:tcPr marL="0" marR="39600" marT="0" marB="0" anchor="ctr"/>
                </a:tc>
                <a:tc>
                  <a:txBody>
                    <a:bodyPr/>
                    <a:lstStyle/>
                    <a:p>
                      <a:pPr algn="r" rtl="0" fontAlgn="ctr"/>
                      <a:r>
                        <a:rPr lang="en-US" altLang="ja-JP" sz="1100" b="0" i="0" u="none" strike="noStrike">
                          <a:solidFill>
                            <a:srgbClr val="000000"/>
                          </a:solidFill>
                          <a:latin typeface="Arial Unicode MS"/>
                        </a:rPr>
                        <a:t>14,435 </a:t>
                      </a:r>
                    </a:p>
                  </a:txBody>
                  <a:tcPr marL="0" marR="39600" marT="0" marB="0" anchor="ctr"/>
                </a:tc>
                <a:tc>
                  <a:txBody>
                    <a:bodyPr/>
                    <a:lstStyle/>
                    <a:p>
                      <a:pPr algn="r" rtl="0" fontAlgn="ctr"/>
                      <a:r>
                        <a:rPr lang="en-US" altLang="ja-JP" sz="1100" b="0" i="0" u="none" strike="noStrike">
                          <a:solidFill>
                            <a:srgbClr val="000000"/>
                          </a:solidFill>
                          <a:latin typeface="Arial Unicode MS"/>
                        </a:rPr>
                        <a:t>6,338 </a:t>
                      </a:r>
                    </a:p>
                  </a:txBody>
                  <a:tcPr marL="0" marR="39600" marT="0" marB="0" anchor="ctr"/>
                </a:tc>
                <a:tc>
                  <a:txBody>
                    <a:bodyPr/>
                    <a:lstStyle/>
                    <a:p>
                      <a:pPr algn="r" rtl="0" fontAlgn="ctr"/>
                      <a:r>
                        <a:rPr lang="en-US" altLang="ja-JP" sz="1100" b="0" i="0" u="none" strike="noStrike" dirty="0">
                          <a:solidFill>
                            <a:srgbClr val="000000"/>
                          </a:solidFill>
                          <a:latin typeface="Arial Unicode MS"/>
                        </a:rPr>
                        <a:t>30.5%</a:t>
                      </a:r>
                    </a:p>
                  </a:txBody>
                  <a:tcPr marL="0" marR="39600" marT="0" marB="0" anchor="ctr"/>
                </a:tc>
                <a:tc>
                  <a:txBody>
                    <a:bodyPr/>
                    <a:lstStyle/>
                    <a:p>
                      <a:pPr algn="r" rtl="0" fontAlgn="ctr"/>
                      <a:r>
                        <a:rPr lang="en-US" altLang="ja-JP" sz="1100" b="0" i="0" u="none" strike="noStrike">
                          <a:solidFill>
                            <a:srgbClr val="000000"/>
                          </a:solidFill>
                          <a:latin typeface="Arial Unicode MS"/>
                        </a:rPr>
                        <a:t>61,497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25,834</a:t>
                      </a:r>
                    </a:p>
                  </a:txBody>
                  <a:tcPr marL="0" marR="39600" marT="0" marB="0" anchor="ctr"/>
                </a:tc>
                <a:tc>
                  <a:txBody>
                    <a:bodyPr/>
                    <a:lstStyle/>
                    <a:p>
                      <a:pPr algn="r" rtl="0" fontAlgn="ctr"/>
                      <a:r>
                        <a:rPr lang="en-US" altLang="ja-JP" sz="1100" b="0" i="0" u="none" strike="noStrike">
                          <a:solidFill>
                            <a:srgbClr val="000000"/>
                          </a:solidFill>
                          <a:latin typeface="Arial Unicode MS"/>
                        </a:rPr>
                        <a:t>12,070 </a:t>
                      </a:r>
                    </a:p>
                  </a:txBody>
                  <a:tcPr marL="0" marR="39600" marT="0" marB="0" anchor="ctr"/>
                </a:tc>
                <a:tc>
                  <a:txBody>
                    <a:bodyPr/>
                    <a:lstStyle/>
                    <a:p>
                      <a:pPr algn="r" rtl="0" fontAlgn="ctr"/>
                      <a:r>
                        <a:rPr lang="en-US" altLang="ja-JP" sz="1100" b="0" i="0" u="none" strike="noStrike" dirty="0">
                          <a:solidFill>
                            <a:srgbClr val="000000"/>
                          </a:solidFill>
                          <a:latin typeface="Arial Unicode MS"/>
                        </a:rPr>
                        <a:t>13,763 </a:t>
                      </a:r>
                    </a:p>
                  </a:txBody>
                  <a:tcPr marL="0" marR="39600" marT="0" marB="0" anchor="ctr"/>
                </a:tc>
                <a:tc>
                  <a:txBody>
                    <a:bodyPr/>
                    <a:lstStyle/>
                    <a:p>
                      <a:pPr algn="r" rtl="0" fontAlgn="ctr"/>
                      <a:r>
                        <a:rPr lang="en-US" altLang="ja-JP" sz="1100" b="0" i="0" u="none" strike="noStrike" dirty="0">
                          <a:solidFill>
                            <a:srgbClr val="000000"/>
                          </a:solidFill>
                          <a:latin typeface="Arial Unicode MS"/>
                        </a:rPr>
                        <a:t>53.3%</a:t>
                      </a:r>
                    </a:p>
                  </a:txBody>
                  <a:tcPr marL="0" marR="39600" marT="0" marB="0" anchor="ctr"/>
                </a:tc>
                <a:tc>
                  <a:txBody>
                    <a:bodyPr/>
                    <a:lstStyle/>
                    <a:p>
                      <a:pPr algn="r" rtl="0" fontAlgn="ctr"/>
                      <a:r>
                        <a:rPr lang="en-US" altLang="ja-JP" sz="1100" b="0" i="0" u="none" strike="noStrike">
                          <a:solidFill>
                            <a:srgbClr val="000000"/>
                          </a:solidFill>
                          <a:latin typeface="Arial Unicode MS"/>
                        </a:rPr>
                        <a:t>161,909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69,098 </a:t>
                      </a:r>
                    </a:p>
                  </a:txBody>
                  <a:tcPr marL="0" marR="39600" marT="0" marB="0" anchor="ctr"/>
                </a:tc>
                <a:tc>
                  <a:txBody>
                    <a:bodyPr/>
                    <a:lstStyle/>
                    <a:p>
                      <a:pPr algn="r" rtl="0" fontAlgn="ctr"/>
                      <a:r>
                        <a:rPr lang="en-US" altLang="ja-JP" sz="1100" b="0" i="0" u="none" strike="noStrike">
                          <a:solidFill>
                            <a:srgbClr val="000000"/>
                          </a:solidFill>
                          <a:latin typeface="Arial Unicode MS"/>
                        </a:rPr>
                        <a:t>46,159 </a:t>
                      </a:r>
                    </a:p>
                  </a:txBody>
                  <a:tcPr marL="0" marR="39600" marT="0" marB="0" anchor="ctr"/>
                </a:tc>
                <a:tc>
                  <a:txBody>
                    <a:bodyPr/>
                    <a:lstStyle/>
                    <a:p>
                      <a:pPr algn="r" rtl="0" fontAlgn="ctr"/>
                      <a:r>
                        <a:rPr lang="en-US" altLang="ja-JP" sz="1100" b="0" i="0" u="none" strike="noStrike">
                          <a:solidFill>
                            <a:srgbClr val="000000"/>
                          </a:solidFill>
                          <a:latin typeface="Arial Unicode MS"/>
                        </a:rPr>
                        <a:t>22,939 </a:t>
                      </a:r>
                    </a:p>
                  </a:txBody>
                  <a:tcPr marL="0" marR="39600" marT="0" marB="0" anchor="ctr"/>
                </a:tc>
                <a:tc>
                  <a:txBody>
                    <a:bodyPr/>
                    <a:lstStyle/>
                    <a:p>
                      <a:pPr algn="r" rtl="0" fontAlgn="ctr"/>
                      <a:r>
                        <a:rPr lang="en-US" altLang="ja-JP" sz="1100" b="0" i="0" u="none" strike="noStrike" dirty="0">
                          <a:solidFill>
                            <a:srgbClr val="000000"/>
                          </a:solidFill>
                          <a:latin typeface="Arial Unicode MS"/>
                        </a:rPr>
                        <a:t>33.2%</a:t>
                      </a:r>
                    </a:p>
                  </a:txBody>
                  <a:tcPr marL="0" marR="39600" marT="0" marB="0" anchor="ctr"/>
                </a:tc>
                <a:tc>
                  <a:txBody>
                    <a:bodyPr/>
                    <a:lstStyle/>
                    <a:p>
                      <a:pPr algn="r" rtl="0" fontAlgn="ctr"/>
                      <a:r>
                        <a:rPr lang="en-US" altLang="ja-JP" sz="1100" b="0" i="0" u="none" strike="noStrike">
                          <a:solidFill>
                            <a:srgbClr val="000000"/>
                          </a:solidFill>
                          <a:latin typeface="Arial Unicode MS"/>
                        </a:rPr>
                        <a:t>61,257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latin typeface="Arial Unicode MS"/>
                        </a:rPr>
                        <a:t>13,201</a:t>
                      </a:r>
                    </a:p>
                  </a:txBody>
                  <a:tcPr marL="0" marR="39600" marT="0" marB="0" anchor="ctr"/>
                </a:tc>
                <a:tc>
                  <a:txBody>
                    <a:bodyPr/>
                    <a:lstStyle/>
                    <a:p>
                      <a:pPr algn="r" rtl="0" fontAlgn="ctr"/>
                      <a:r>
                        <a:rPr lang="en-US" altLang="ja-JP" sz="1100" b="0" i="0" u="none" strike="noStrike">
                          <a:solidFill>
                            <a:srgbClr val="000000"/>
                          </a:solidFill>
                          <a:latin typeface="Arial Unicode MS"/>
                        </a:rPr>
                        <a:t>9,136 </a:t>
                      </a:r>
                    </a:p>
                  </a:txBody>
                  <a:tcPr marL="0" marR="39600" marT="0" marB="0" anchor="ctr"/>
                </a:tc>
                <a:tc>
                  <a:txBody>
                    <a:bodyPr/>
                    <a:lstStyle/>
                    <a:p>
                      <a:pPr algn="r" rtl="0" fontAlgn="ctr"/>
                      <a:r>
                        <a:rPr lang="en-US" altLang="ja-JP" sz="1100" b="0" i="0" u="none" strike="noStrike" dirty="0">
                          <a:solidFill>
                            <a:srgbClr val="000000"/>
                          </a:solidFill>
                          <a:latin typeface="Arial Unicode MS"/>
                        </a:rPr>
                        <a:t>4,065 </a:t>
                      </a:r>
                    </a:p>
                  </a:txBody>
                  <a:tcPr marL="0" marR="39600" marT="0" marB="0" anchor="ctr"/>
                </a:tc>
                <a:tc>
                  <a:txBody>
                    <a:bodyPr/>
                    <a:lstStyle/>
                    <a:p>
                      <a:pPr algn="r" rtl="0" fontAlgn="ctr"/>
                      <a:r>
                        <a:rPr lang="en-US" altLang="ja-JP" sz="1100" b="0" i="0" u="none" strike="noStrike" dirty="0">
                          <a:solidFill>
                            <a:srgbClr val="000000"/>
                          </a:solidFill>
                          <a:latin typeface="Arial Unicode MS"/>
                        </a:rPr>
                        <a:t>30.8%</a:t>
                      </a:r>
                    </a:p>
                  </a:txBody>
                  <a:tcPr marL="0" marR="39600" marT="0" marB="0" anchor="ctr"/>
                </a:tc>
                <a:tc>
                  <a:txBody>
                    <a:bodyPr/>
                    <a:lstStyle/>
                    <a:p>
                      <a:pPr algn="r" rtl="0" fontAlgn="ctr"/>
                      <a:r>
                        <a:rPr lang="en-US" altLang="ja-JP" sz="1100" b="0" i="0" u="none" strike="noStrike">
                          <a:solidFill>
                            <a:srgbClr val="000000"/>
                          </a:solidFill>
                          <a:latin typeface="Arial Unicode MS"/>
                        </a:rPr>
                        <a:t>71,904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16,194 </a:t>
                      </a:r>
                    </a:p>
                  </a:txBody>
                  <a:tcPr marL="0" marR="39600" marT="0" marB="0" anchor="ctr"/>
                </a:tc>
                <a:tc>
                  <a:txBody>
                    <a:bodyPr/>
                    <a:lstStyle/>
                    <a:p>
                      <a:pPr algn="r" rtl="0" fontAlgn="ctr"/>
                      <a:r>
                        <a:rPr lang="en-US" altLang="ja-JP" sz="1100" b="0" i="0" u="none" strike="noStrike">
                          <a:solidFill>
                            <a:srgbClr val="000000"/>
                          </a:solidFill>
                          <a:latin typeface="Arial Unicode MS"/>
                        </a:rPr>
                        <a:t>11,886 </a:t>
                      </a:r>
                    </a:p>
                  </a:txBody>
                  <a:tcPr marL="0" marR="39600" marT="0" marB="0" anchor="ctr"/>
                </a:tc>
                <a:tc>
                  <a:txBody>
                    <a:bodyPr/>
                    <a:lstStyle/>
                    <a:p>
                      <a:pPr algn="r" rtl="0" fontAlgn="ctr"/>
                      <a:r>
                        <a:rPr lang="en-US" altLang="ja-JP" sz="1100" b="0" i="0" u="none" strike="noStrike">
                          <a:solidFill>
                            <a:srgbClr val="000000"/>
                          </a:solidFill>
                          <a:latin typeface="Arial Unicode MS"/>
                        </a:rPr>
                        <a:t>4,309 </a:t>
                      </a:r>
                    </a:p>
                  </a:txBody>
                  <a:tcPr marL="0" marR="39600" marT="0" marB="0" anchor="ctr"/>
                </a:tc>
                <a:tc>
                  <a:txBody>
                    <a:bodyPr/>
                    <a:lstStyle/>
                    <a:p>
                      <a:pPr algn="r" rtl="0" fontAlgn="ctr"/>
                      <a:r>
                        <a:rPr lang="en-US" altLang="ja-JP" sz="1100" b="0" i="0" u="none" strike="noStrike" dirty="0">
                          <a:solidFill>
                            <a:srgbClr val="000000"/>
                          </a:solidFill>
                          <a:latin typeface="Arial Unicode MS"/>
                        </a:rPr>
                        <a:t>26.6%</a:t>
                      </a:r>
                    </a:p>
                  </a:txBody>
                  <a:tcPr marL="0" marR="39600" marT="0" marB="0" anchor="ctr"/>
                </a:tc>
                <a:tc>
                  <a:txBody>
                    <a:bodyPr/>
                    <a:lstStyle/>
                    <a:p>
                      <a:pPr algn="r" rtl="0" fontAlgn="ctr"/>
                      <a:r>
                        <a:rPr lang="en-US" altLang="ja-JP" sz="1100" b="0" i="0" u="none" strike="noStrike" dirty="0">
                          <a:solidFill>
                            <a:srgbClr val="000000"/>
                          </a:solidFill>
                          <a:latin typeface="Arial Unicode MS"/>
                        </a:rPr>
                        <a:t>56,768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13,288</a:t>
                      </a:r>
                    </a:p>
                  </a:txBody>
                  <a:tcPr marL="0" marR="39600" marT="0" marB="0" anchor="ctr"/>
                </a:tc>
                <a:tc>
                  <a:txBody>
                    <a:bodyPr/>
                    <a:lstStyle/>
                    <a:p>
                      <a:pPr algn="r" rtl="0" fontAlgn="ctr"/>
                      <a:r>
                        <a:rPr lang="en-US" altLang="ja-JP" sz="1100" b="0" i="0" u="none" strike="noStrike">
                          <a:solidFill>
                            <a:srgbClr val="000000"/>
                          </a:solidFill>
                          <a:latin typeface="Arial Unicode MS"/>
                        </a:rPr>
                        <a:t>10,161 </a:t>
                      </a:r>
                    </a:p>
                  </a:txBody>
                  <a:tcPr marL="0" marR="39600" marT="0" marB="0" anchor="ctr"/>
                </a:tc>
                <a:tc>
                  <a:txBody>
                    <a:bodyPr/>
                    <a:lstStyle/>
                    <a:p>
                      <a:pPr algn="r" rtl="0" fontAlgn="ctr"/>
                      <a:r>
                        <a:rPr lang="en-US" altLang="ja-JP" sz="1100" b="0" i="0" u="none" strike="noStrike">
                          <a:solidFill>
                            <a:srgbClr val="000000"/>
                          </a:solidFill>
                          <a:latin typeface="Arial Unicode MS"/>
                        </a:rPr>
                        <a:t>3,128 </a:t>
                      </a:r>
                    </a:p>
                  </a:txBody>
                  <a:tcPr marL="0" marR="39600" marT="0" marB="0" anchor="ctr"/>
                </a:tc>
                <a:tc>
                  <a:txBody>
                    <a:bodyPr/>
                    <a:lstStyle/>
                    <a:p>
                      <a:pPr algn="r" rtl="0" fontAlgn="ctr"/>
                      <a:r>
                        <a:rPr lang="en-US" altLang="ja-JP" sz="1100" b="0" i="0" u="none" strike="noStrike" dirty="0">
                          <a:solidFill>
                            <a:srgbClr val="000000"/>
                          </a:solidFill>
                          <a:latin typeface="Arial Unicode MS"/>
                        </a:rPr>
                        <a:t>23.5%</a:t>
                      </a:r>
                    </a:p>
                  </a:txBody>
                  <a:tcPr marL="0" marR="39600" marT="0" marB="0" anchor="ctr"/>
                </a:tc>
                <a:tc>
                  <a:txBody>
                    <a:bodyPr/>
                    <a:lstStyle/>
                    <a:p>
                      <a:pPr algn="r" rtl="0" fontAlgn="ctr"/>
                      <a:r>
                        <a:rPr lang="en-US" altLang="ja-JP" sz="1100" b="0" i="0" u="none" strike="noStrike">
                          <a:solidFill>
                            <a:srgbClr val="000000"/>
                          </a:solidFill>
                          <a:latin typeface="Arial Unicode MS"/>
                        </a:rPr>
                        <a:t>47,794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65,214 </a:t>
                      </a:r>
                    </a:p>
                  </a:txBody>
                  <a:tcPr marL="0" marR="39600" marT="0" marB="0" anchor="ctr"/>
                </a:tc>
                <a:tc>
                  <a:txBody>
                    <a:bodyPr/>
                    <a:lstStyle/>
                    <a:p>
                      <a:pPr algn="r" rtl="0" fontAlgn="ctr"/>
                      <a:r>
                        <a:rPr lang="en-US" altLang="ja-JP" sz="1100" b="0" i="0" u="none" strike="noStrike">
                          <a:solidFill>
                            <a:srgbClr val="000000"/>
                          </a:solidFill>
                          <a:latin typeface="Arial Unicode MS"/>
                        </a:rPr>
                        <a:t>48,860 </a:t>
                      </a:r>
                    </a:p>
                  </a:txBody>
                  <a:tcPr marL="0" marR="39600" marT="0" marB="0" anchor="ctr"/>
                </a:tc>
                <a:tc>
                  <a:txBody>
                    <a:bodyPr/>
                    <a:lstStyle/>
                    <a:p>
                      <a:pPr algn="r" rtl="0" fontAlgn="ctr"/>
                      <a:r>
                        <a:rPr lang="en-US" altLang="ja-JP" sz="1100" b="0" i="0" u="none" strike="noStrike">
                          <a:solidFill>
                            <a:srgbClr val="000000"/>
                          </a:solidFill>
                          <a:latin typeface="Arial Unicode MS"/>
                        </a:rPr>
                        <a:t>16,353 </a:t>
                      </a:r>
                    </a:p>
                  </a:txBody>
                  <a:tcPr marL="0" marR="39600" marT="0" marB="0" anchor="ctr"/>
                </a:tc>
                <a:tc>
                  <a:txBody>
                    <a:bodyPr/>
                    <a:lstStyle/>
                    <a:p>
                      <a:pPr algn="r" rtl="0" fontAlgn="ctr"/>
                      <a:r>
                        <a:rPr lang="en-US" altLang="ja-JP" sz="1100" b="0" i="0" u="none" strike="noStrike" dirty="0">
                          <a:solidFill>
                            <a:srgbClr val="000000"/>
                          </a:solidFill>
                          <a:latin typeface="Arial Unicode MS"/>
                        </a:rPr>
                        <a:t>25.1%</a:t>
                      </a:r>
                    </a:p>
                  </a:txBody>
                  <a:tcPr marL="0" marR="39600" marT="0" marB="0" anchor="ctr"/>
                </a:tc>
                <a:tc>
                  <a:txBody>
                    <a:bodyPr/>
                    <a:lstStyle/>
                    <a:p>
                      <a:pPr algn="r" rtl="0" fontAlgn="ctr"/>
                      <a:r>
                        <a:rPr lang="en-US" altLang="ja-JP" sz="1100" b="0" i="0" u="none" strike="noStrike" dirty="0">
                          <a:solidFill>
                            <a:srgbClr val="000000"/>
                          </a:solidFill>
                          <a:latin typeface="Arial Unicode MS"/>
                        </a:rPr>
                        <a:t>46,480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103,878</a:t>
                      </a:r>
                    </a:p>
                  </a:txBody>
                  <a:tcPr marL="0" marR="39600" marT="0" marB="0" anchor="ctr"/>
                </a:tc>
                <a:tc>
                  <a:txBody>
                    <a:bodyPr/>
                    <a:lstStyle/>
                    <a:p>
                      <a:pPr algn="r" rtl="0" fontAlgn="ctr"/>
                      <a:r>
                        <a:rPr lang="en-US" altLang="ja-JP" sz="1100" b="0" i="0" u="none" strike="noStrike">
                          <a:solidFill>
                            <a:srgbClr val="000000"/>
                          </a:solidFill>
                          <a:latin typeface="Arial Unicode MS"/>
                        </a:rPr>
                        <a:t>76,751 </a:t>
                      </a:r>
                    </a:p>
                  </a:txBody>
                  <a:tcPr marL="0" marR="39600" marT="0" marB="0" anchor="ctr"/>
                </a:tc>
                <a:tc>
                  <a:txBody>
                    <a:bodyPr/>
                    <a:lstStyle/>
                    <a:p>
                      <a:pPr algn="r" rtl="0" fontAlgn="ctr"/>
                      <a:r>
                        <a:rPr lang="en-US" altLang="ja-JP" sz="1100" b="0" i="0" u="none" strike="noStrike" dirty="0">
                          <a:solidFill>
                            <a:srgbClr val="000000"/>
                          </a:solidFill>
                          <a:latin typeface="Arial Unicode MS"/>
                        </a:rPr>
                        <a:t>27,126 </a:t>
                      </a:r>
                    </a:p>
                  </a:txBody>
                  <a:tcPr marL="0" marR="39600" marT="0" marB="0" anchor="ctr"/>
                </a:tc>
                <a:tc>
                  <a:txBody>
                    <a:bodyPr/>
                    <a:lstStyle/>
                    <a:p>
                      <a:pPr algn="r" rtl="0" fontAlgn="ctr"/>
                      <a:r>
                        <a:rPr lang="en-US" altLang="ja-JP" sz="1100" b="0" i="0" u="none" strike="noStrike" dirty="0">
                          <a:solidFill>
                            <a:srgbClr val="000000"/>
                          </a:solidFill>
                          <a:latin typeface="Arial Unicode MS"/>
                        </a:rPr>
                        <a:t>26.1%</a:t>
                      </a:r>
                    </a:p>
                  </a:txBody>
                  <a:tcPr marL="0" marR="39600" marT="0" marB="0" anchor="ctr"/>
                </a:tc>
                <a:tc>
                  <a:txBody>
                    <a:bodyPr/>
                    <a:lstStyle/>
                    <a:p>
                      <a:pPr algn="r" rtl="0" fontAlgn="ctr"/>
                      <a:r>
                        <a:rPr lang="en-US" altLang="ja-JP" sz="1100" b="0" i="0" u="none" strike="noStrike">
                          <a:solidFill>
                            <a:srgbClr val="000000"/>
                          </a:solidFill>
                          <a:latin typeface="Arial Unicode MS"/>
                        </a:rPr>
                        <a:t>53,953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17,200 </a:t>
                      </a:r>
                    </a:p>
                  </a:txBody>
                  <a:tcPr marL="0" marR="39600" marT="0" marB="0" anchor="ctr"/>
                </a:tc>
                <a:tc>
                  <a:txBody>
                    <a:bodyPr/>
                    <a:lstStyle/>
                    <a:p>
                      <a:pPr algn="r" rtl="0" fontAlgn="ctr"/>
                      <a:r>
                        <a:rPr lang="en-US" altLang="ja-JP" sz="1100" b="0" i="0" u="none" strike="noStrike">
                          <a:solidFill>
                            <a:srgbClr val="000000"/>
                          </a:solidFill>
                          <a:latin typeface="Arial Unicode MS"/>
                        </a:rPr>
                        <a:t>13,186 </a:t>
                      </a:r>
                    </a:p>
                  </a:txBody>
                  <a:tcPr marL="0" marR="39600" marT="0" marB="0" anchor="ctr"/>
                </a:tc>
                <a:tc>
                  <a:txBody>
                    <a:bodyPr/>
                    <a:lstStyle/>
                    <a:p>
                      <a:pPr algn="r" rtl="0" fontAlgn="ctr"/>
                      <a:r>
                        <a:rPr lang="en-US" altLang="ja-JP" sz="1100" b="0" i="0" u="none" strike="noStrike">
                          <a:solidFill>
                            <a:srgbClr val="000000"/>
                          </a:solidFill>
                          <a:latin typeface="Arial Unicode MS"/>
                        </a:rPr>
                        <a:t>4,013 </a:t>
                      </a:r>
                    </a:p>
                  </a:txBody>
                  <a:tcPr marL="0" marR="39600" marT="0" marB="0" anchor="ctr"/>
                </a:tc>
                <a:tc>
                  <a:txBody>
                    <a:bodyPr/>
                    <a:lstStyle/>
                    <a:p>
                      <a:pPr algn="r" rtl="0" fontAlgn="ctr"/>
                      <a:r>
                        <a:rPr lang="en-US" altLang="ja-JP" sz="1100" b="0" i="0" u="none" strike="noStrike" dirty="0">
                          <a:solidFill>
                            <a:srgbClr val="000000"/>
                          </a:solidFill>
                          <a:latin typeface="Arial Unicode MS"/>
                        </a:rPr>
                        <a:t>23.3%</a:t>
                      </a:r>
                    </a:p>
                  </a:txBody>
                  <a:tcPr marL="0" marR="39600" marT="0" marB="0" anchor="ctr"/>
                </a:tc>
                <a:tc>
                  <a:txBody>
                    <a:bodyPr/>
                    <a:lstStyle/>
                    <a:p>
                      <a:pPr algn="r" rtl="0" fontAlgn="ctr"/>
                      <a:r>
                        <a:rPr lang="en-US" altLang="ja-JP" sz="1100" b="0" i="0" u="none" strike="noStrike" dirty="0">
                          <a:solidFill>
                            <a:srgbClr val="000000"/>
                          </a:solidFill>
                          <a:latin typeface="Arial Unicode MS"/>
                        </a:rPr>
                        <a:t>45,251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none" strike="noStrike">
                          <a:solidFill>
                            <a:srgbClr val="000000"/>
                          </a:solidFill>
                          <a:latin typeface="Arial Unicode MS"/>
                        </a:rPr>
                        <a:t>13,573</a:t>
                      </a:r>
                    </a:p>
                  </a:txBody>
                  <a:tcPr marL="0" marR="39600" marT="0" marB="0" anchor="ctr"/>
                </a:tc>
                <a:tc>
                  <a:txBody>
                    <a:bodyPr/>
                    <a:lstStyle/>
                    <a:p>
                      <a:pPr algn="r" rtl="0" fontAlgn="ctr"/>
                      <a:r>
                        <a:rPr lang="en-US" altLang="ja-JP" sz="1100" b="0" i="0" u="none" strike="noStrike">
                          <a:solidFill>
                            <a:srgbClr val="000000"/>
                          </a:solidFill>
                          <a:latin typeface="Arial Unicode MS"/>
                        </a:rPr>
                        <a:t>9,553 </a:t>
                      </a:r>
                    </a:p>
                  </a:txBody>
                  <a:tcPr marL="0" marR="39600" marT="0" marB="0" anchor="ctr"/>
                </a:tc>
                <a:tc>
                  <a:txBody>
                    <a:bodyPr/>
                    <a:lstStyle/>
                    <a:p>
                      <a:pPr algn="r" rtl="0" fontAlgn="ctr"/>
                      <a:r>
                        <a:rPr lang="en-US" altLang="ja-JP" sz="1100" b="0" i="0" u="none" strike="noStrike">
                          <a:solidFill>
                            <a:srgbClr val="000000"/>
                          </a:solidFill>
                          <a:latin typeface="Arial Unicode MS"/>
                        </a:rPr>
                        <a:t>4,020 </a:t>
                      </a:r>
                    </a:p>
                  </a:txBody>
                  <a:tcPr marL="0" marR="39600" marT="0" marB="0" anchor="ctr"/>
                </a:tc>
                <a:tc>
                  <a:txBody>
                    <a:bodyPr/>
                    <a:lstStyle/>
                    <a:p>
                      <a:pPr algn="r" rtl="0" fontAlgn="ctr"/>
                      <a:r>
                        <a:rPr lang="en-US" altLang="ja-JP" sz="1100" b="0" i="0" u="none" strike="noStrike" dirty="0">
                          <a:solidFill>
                            <a:srgbClr val="000000"/>
                          </a:solidFill>
                          <a:latin typeface="Arial Unicode MS"/>
                        </a:rPr>
                        <a:t>29.6%</a:t>
                      </a:r>
                    </a:p>
                  </a:txBody>
                  <a:tcPr marL="0" marR="39600" marT="0" marB="0" anchor="ctr"/>
                </a:tc>
                <a:tc>
                  <a:txBody>
                    <a:bodyPr/>
                    <a:lstStyle/>
                    <a:p>
                      <a:pPr algn="r" rtl="0" fontAlgn="ctr"/>
                      <a:r>
                        <a:rPr lang="en-US" altLang="ja-JP" sz="1100" b="0" i="0" u="none" strike="noStrike" dirty="0">
                          <a:solidFill>
                            <a:srgbClr val="000000"/>
                          </a:solidFill>
                          <a:latin typeface="Arial Unicode MS"/>
                        </a:rPr>
                        <a:t>64,386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31,329 </a:t>
                      </a:r>
                    </a:p>
                  </a:txBody>
                  <a:tcPr marL="0" marR="39600" marT="0" marB="0" anchor="ctr"/>
                </a:tc>
                <a:tc>
                  <a:txBody>
                    <a:bodyPr/>
                    <a:lstStyle/>
                    <a:p>
                      <a:pPr algn="r" rtl="0" fontAlgn="ctr"/>
                      <a:r>
                        <a:rPr lang="en-US" altLang="ja-JP" sz="1100" b="0" i="0" u="none" strike="noStrike">
                          <a:solidFill>
                            <a:srgbClr val="000000"/>
                          </a:solidFill>
                          <a:latin typeface="Arial Unicode MS"/>
                        </a:rPr>
                        <a:t>23,624 </a:t>
                      </a:r>
                    </a:p>
                  </a:txBody>
                  <a:tcPr marL="0" marR="39600" marT="0" marB="0" anchor="ctr"/>
                </a:tc>
                <a:tc>
                  <a:txBody>
                    <a:bodyPr/>
                    <a:lstStyle/>
                    <a:p>
                      <a:pPr algn="r" rtl="0" fontAlgn="ctr"/>
                      <a:r>
                        <a:rPr lang="en-US" altLang="ja-JP" sz="1100" b="0" i="0" u="none" strike="noStrike">
                          <a:solidFill>
                            <a:srgbClr val="000000"/>
                          </a:solidFill>
                          <a:latin typeface="Arial Unicode MS"/>
                        </a:rPr>
                        <a:t>7,705 </a:t>
                      </a:r>
                    </a:p>
                  </a:txBody>
                  <a:tcPr marL="0" marR="39600" marT="0" marB="0" anchor="ctr"/>
                </a:tc>
                <a:tc>
                  <a:txBody>
                    <a:bodyPr/>
                    <a:lstStyle/>
                    <a:p>
                      <a:pPr algn="r" rtl="0" fontAlgn="ctr"/>
                      <a:r>
                        <a:rPr lang="en-US" altLang="ja-JP" sz="1100" b="0" i="0" u="none" strike="noStrike" dirty="0">
                          <a:solidFill>
                            <a:srgbClr val="000000"/>
                          </a:solidFill>
                          <a:latin typeface="Arial Unicode MS"/>
                        </a:rPr>
                        <a:t>24.6%</a:t>
                      </a:r>
                    </a:p>
                  </a:txBody>
                  <a:tcPr marL="0" marR="39600" marT="0" marB="0" anchor="ctr"/>
                </a:tc>
                <a:tc>
                  <a:txBody>
                    <a:bodyPr/>
                    <a:lstStyle/>
                    <a:p>
                      <a:pPr algn="r" rtl="0" fontAlgn="ctr"/>
                      <a:r>
                        <a:rPr lang="en-US" altLang="ja-JP" sz="1100" b="0" i="0" u="none" strike="noStrike" dirty="0">
                          <a:solidFill>
                            <a:srgbClr val="000000"/>
                          </a:solidFill>
                          <a:latin typeface="Arial Unicode MS"/>
                        </a:rPr>
                        <a:t>53,866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11,506</a:t>
                      </a:r>
                    </a:p>
                  </a:txBody>
                  <a:tcPr marL="0" marR="39600" marT="0" marB="0" anchor="ctr"/>
                </a:tc>
                <a:tc>
                  <a:txBody>
                    <a:bodyPr/>
                    <a:lstStyle/>
                    <a:p>
                      <a:pPr algn="r" rtl="0" fontAlgn="ctr"/>
                      <a:r>
                        <a:rPr lang="en-US" altLang="ja-JP" sz="1100" b="0" i="0" u="none" strike="noStrike">
                          <a:solidFill>
                            <a:srgbClr val="000000"/>
                          </a:solidFill>
                          <a:latin typeface="Arial Unicode MS"/>
                        </a:rPr>
                        <a:t>8,586 </a:t>
                      </a:r>
                    </a:p>
                  </a:txBody>
                  <a:tcPr marL="0" marR="39600" marT="0" marB="0" anchor="ctr"/>
                </a:tc>
                <a:tc>
                  <a:txBody>
                    <a:bodyPr/>
                    <a:lstStyle/>
                    <a:p>
                      <a:pPr algn="r" rtl="0" fontAlgn="ctr"/>
                      <a:r>
                        <a:rPr lang="en-US" altLang="ja-JP" sz="1100" b="0" i="0" u="none" strike="noStrike">
                          <a:solidFill>
                            <a:srgbClr val="000000"/>
                          </a:solidFill>
                          <a:latin typeface="Arial Unicode MS"/>
                        </a:rPr>
                        <a:t>2,921 </a:t>
                      </a:r>
                    </a:p>
                  </a:txBody>
                  <a:tcPr marL="0" marR="39600" marT="0" marB="0" anchor="ctr"/>
                </a:tc>
                <a:tc>
                  <a:txBody>
                    <a:bodyPr/>
                    <a:lstStyle/>
                    <a:p>
                      <a:pPr algn="r" rtl="0" fontAlgn="ctr"/>
                      <a:r>
                        <a:rPr lang="en-US" altLang="ja-JP" sz="1100" b="0" i="0" u="none" strike="noStrike" dirty="0">
                          <a:solidFill>
                            <a:srgbClr val="000000"/>
                          </a:solidFill>
                          <a:latin typeface="Arial Unicode MS"/>
                        </a:rPr>
                        <a:t>25.4%</a:t>
                      </a:r>
                    </a:p>
                  </a:txBody>
                  <a:tcPr marL="0" marR="39600" marT="0" marB="0" anchor="ctr"/>
                </a:tc>
                <a:tc>
                  <a:txBody>
                    <a:bodyPr/>
                    <a:lstStyle/>
                    <a:p>
                      <a:pPr algn="r" rtl="0" fontAlgn="ctr"/>
                      <a:r>
                        <a:rPr lang="en-US" altLang="ja-JP" sz="1100" b="0" i="0" u="none" strike="noStrike" dirty="0">
                          <a:solidFill>
                            <a:srgbClr val="000000"/>
                          </a:solidFill>
                          <a:latin typeface="Arial Unicode MS"/>
                        </a:rPr>
                        <a:t>52,086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76,376 </a:t>
                      </a:r>
                    </a:p>
                  </a:txBody>
                  <a:tcPr marL="0" marR="39600" marT="0" marB="0" anchor="ctr"/>
                </a:tc>
                <a:tc>
                  <a:txBody>
                    <a:bodyPr/>
                    <a:lstStyle/>
                    <a:p>
                      <a:pPr algn="r" rtl="0" fontAlgn="ctr"/>
                      <a:r>
                        <a:rPr lang="en-US" altLang="ja-JP" sz="1100" b="0" i="0" u="none" strike="noStrike">
                          <a:solidFill>
                            <a:srgbClr val="000000"/>
                          </a:solidFill>
                          <a:latin typeface="Arial Unicode MS"/>
                        </a:rPr>
                        <a:t>54,734 </a:t>
                      </a:r>
                    </a:p>
                  </a:txBody>
                  <a:tcPr marL="0" marR="39600" marT="0" marB="0" anchor="ctr"/>
                </a:tc>
                <a:tc>
                  <a:txBody>
                    <a:bodyPr/>
                    <a:lstStyle/>
                    <a:p>
                      <a:pPr algn="r" rtl="0" fontAlgn="ctr"/>
                      <a:r>
                        <a:rPr lang="en-US" altLang="ja-JP" sz="1100" b="0" i="0" u="none" strike="noStrike">
                          <a:solidFill>
                            <a:srgbClr val="000000"/>
                          </a:solidFill>
                          <a:latin typeface="Arial Unicode MS"/>
                        </a:rPr>
                        <a:t>21,641 </a:t>
                      </a:r>
                    </a:p>
                  </a:txBody>
                  <a:tcPr marL="0" marR="39600" marT="0" marB="0" anchor="ctr"/>
                </a:tc>
                <a:tc>
                  <a:txBody>
                    <a:bodyPr/>
                    <a:lstStyle/>
                    <a:p>
                      <a:pPr algn="r" rtl="0" fontAlgn="ctr"/>
                      <a:r>
                        <a:rPr lang="en-US" altLang="ja-JP" sz="1100" b="0" i="0" u="none" strike="noStrike">
                          <a:solidFill>
                            <a:srgbClr val="000000"/>
                          </a:solidFill>
                          <a:latin typeface="Arial Unicode MS"/>
                        </a:rPr>
                        <a:t>28.3%</a:t>
                      </a:r>
                    </a:p>
                  </a:txBody>
                  <a:tcPr marL="0" marR="39600" marT="0" marB="0" anchor="ctr"/>
                </a:tc>
                <a:tc>
                  <a:txBody>
                    <a:bodyPr/>
                    <a:lstStyle/>
                    <a:p>
                      <a:pPr algn="r" rtl="0" fontAlgn="ctr"/>
                      <a:r>
                        <a:rPr lang="en-US" altLang="ja-JP" sz="1100" b="0" i="0" u="none" strike="noStrike" dirty="0">
                          <a:solidFill>
                            <a:srgbClr val="000000"/>
                          </a:solidFill>
                          <a:latin typeface="Arial Unicode MS"/>
                        </a:rPr>
                        <a:t>53,548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15,064</a:t>
                      </a:r>
                    </a:p>
                  </a:txBody>
                  <a:tcPr marL="0" marR="39600" marT="0" marB="0" anchor="ctr"/>
                </a:tc>
                <a:tc>
                  <a:txBody>
                    <a:bodyPr/>
                    <a:lstStyle/>
                    <a:p>
                      <a:pPr algn="r" rtl="0" fontAlgn="ctr"/>
                      <a:r>
                        <a:rPr lang="en-US" altLang="ja-JP" sz="1100" b="0" i="0" u="none" strike="noStrike">
                          <a:solidFill>
                            <a:srgbClr val="000000"/>
                          </a:solidFill>
                          <a:latin typeface="Arial Unicode MS"/>
                        </a:rPr>
                        <a:t>10,651 </a:t>
                      </a:r>
                    </a:p>
                  </a:txBody>
                  <a:tcPr marL="0" marR="39600" marT="0" marB="0" anchor="ctr"/>
                </a:tc>
                <a:tc>
                  <a:txBody>
                    <a:bodyPr/>
                    <a:lstStyle/>
                    <a:p>
                      <a:pPr algn="r" rtl="0" fontAlgn="ctr"/>
                      <a:r>
                        <a:rPr lang="en-US" altLang="ja-JP" sz="1100" b="0" i="0" u="none" strike="noStrike">
                          <a:solidFill>
                            <a:srgbClr val="000000"/>
                          </a:solidFill>
                          <a:latin typeface="Arial Unicode MS"/>
                        </a:rPr>
                        <a:t>4,413 </a:t>
                      </a:r>
                    </a:p>
                  </a:txBody>
                  <a:tcPr marL="0" marR="39600" marT="0" marB="0" anchor="ctr"/>
                </a:tc>
                <a:tc>
                  <a:txBody>
                    <a:bodyPr/>
                    <a:lstStyle/>
                    <a:p>
                      <a:pPr algn="r" rtl="0" fontAlgn="ctr"/>
                      <a:r>
                        <a:rPr lang="en-US" altLang="ja-JP" sz="1100" b="0" i="0" u="none" strike="noStrike" dirty="0">
                          <a:solidFill>
                            <a:srgbClr val="000000"/>
                          </a:solidFill>
                          <a:latin typeface="Arial Unicode MS"/>
                        </a:rPr>
                        <a:t>29.3%</a:t>
                      </a:r>
                    </a:p>
                  </a:txBody>
                  <a:tcPr marL="0" marR="39600" marT="0" marB="0" anchor="ctr"/>
                </a:tc>
                <a:tc>
                  <a:txBody>
                    <a:bodyPr/>
                    <a:lstStyle/>
                    <a:p>
                      <a:pPr algn="r" rtl="0" fontAlgn="ctr"/>
                      <a:r>
                        <a:rPr lang="en-US" altLang="ja-JP" sz="1100" b="0" i="0" u="none" strike="noStrike" dirty="0">
                          <a:solidFill>
                            <a:srgbClr val="000000"/>
                          </a:solidFill>
                          <a:latin typeface="Arial Unicode MS"/>
                        </a:rPr>
                        <a:t>57,734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52,016 </a:t>
                      </a:r>
                    </a:p>
                  </a:txBody>
                  <a:tcPr marL="0" marR="39600" marT="0" marB="0" anchor="ctr"/>
                </a:tc>
                <a:tc>
                  <a:txBody>
                    <a:bodyPr/>
                    <a:lstStyle/>
                    <a:p>
                      <a:pPr algn="r" rtl="0" fontAlgn="ctr"/>
                      <a:r>
                        <a:rPr lang="en-US" altLang="ja-JP" sz="1100" b="0" i="0" u="none" strike="noStrike">
                          <a:solidFill>
                            <a:srgbClr val="000000"/>
                          </a:solidFill>
                          <a:latin typeface="Arial Unicode MS"/>
                        </a:rPr>
                        <a:t>34,564 </a:t>
                      </a:r>
                    </a:p>
                  </a:txBody>
                  <a:tcPr marL="0" marR="39600" marT="0" marB="0" anchor="ctr"/>
                </a:tc>
                <a:tc>
                  <a:txBody>
                    <a:bodyPr/>
                    <a:lstStyle/>
                    <a:p>
                      <a:pPr algn="r" rtl="0" fontAlgn="ctr"/>
                      <a:r>
                        <a:rPr lang="en-US" altLang="ja-JP" sz="1100" b="0" i="0" u="none" strike="noStrike">
                          <a:solidFill>
                            <a:srgbClr val="000000"/>
                          </a:solidFill>
                          <a:latin typeface="Arial Unicode MS"/>
                        </a:rPr>
                        <a:t>17,452 </a:t>
                      </a:r>
                    </a:p>
                  </a:txBody>
                  <a:tcPr marL="0" marR="39600" marT="0" marB="0" anchor="ctr"/>
                </a:tc>
                <a:tc>
                  <a:txBody>
                    <a:bodyPr/>
                    <a:lstStyle/>
                    <a:p>
                      <a:pPr algn="r" rtl="0" fontAlgn="ctr"/>
                      <a:r>
                        <a:rPr lang="en-US" altLang="ja-JP" sz="1100" b="0" i="0" u="none" strike="noStrike" dirty="0">
                          <a:solidFill>
                            <a:srgbClr val="000000"/>
                          </a:solidFill>
                          <a:latin typeface="Arial Unicode MS"/>
                        </a:rPr>
                        <a:t>33.6%</a:t>
                      </a:r>
                    </a:p>
                  </a:txBody>
                  <a:tcPr marL="0" marR="39600" marT="0" marB="0" anchor="ctr"/>
                </a:tc>
                <a:tc>
                  <a:txBody>
                    <a:bodyPr/>
                    <a:lstStyle/>
                    <a:p>
                      <a:pPr algn="r" rtl="0" fontAlgn="ctr"/>
                      <a:r>
                        <a:rPr lang="en-US" altLang="ja-JP" sz="1100" b="0" i="0" u="none" strike="noStrike" dirty="0">
                          <a:solidFill>
                            <a:srgbClr val="000000"/>
                          </a:solidFill>
                          <a:latin typeface="Arial Unicode MS"/>
                        </a:rPr>
                        <a:t>62,321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11,847</a:t>
                      </a:r>
                    </a:p>
                  </a:txBody>
                  <a:tcPr marL="0" marR="39600" marT="0" marB="0" anchor="ctr"/>
                </a:tc>
                <a:tc>
                  <a:txBody>
                    <a:bodyPr/>
                    <a:lstStyle/>
                    <a:p>
                      <a:pPr algn="r" rtl="0" fontAlgn="ctr"/>
                      <a:r>
                        <a:rPr lang="en-US" altLang="ja-JP" sz="1100" b="0" i="0" u="none" strike="noStrike">
                          <a:solidFill>
                            <a:srgbClr val="000000"/>
                          </a:solidFill>
                          <a:latin typeface="Arial Unicode MS"/>
                        </a:rPr>
                        <a:t>8,613 </a:t>
                      </a:r>
                    </a:p>
                  </a:txBody>
                  <a:tcPr marL="0" marR="39600" marT="0" marB="0" anchor="ctr"/>
                </a:tc>
                <a:tc>
                  <a:txBody>
                    <a:bodyPr/>
                    <a:lstStyle/>
                    <a:p>
                      <a:pPr algn="r" rtl="0" fontAlgn="ctr"/>
                      <a:r>
                        <a:rPr lang="en-US" altLang="ja-JP" sz="1100" b="0" i="0" u="none" strike="noStrike">
                          <a:solidFill>
                            <a:srgbClr val="000000"/>
                          </a:solidFill>
                          <a:latin typeface="Arial Unicode MS"/>
                        </a:rPr>
                        <a:t>3,234 </a:t>
                      </a:r>
                    </a:p>
                  </a:txBody>
                  <a:tcPr marL="0" marR="39600" marT="0" marB="0" anchor="ctr"/>
                </a:tc>
                <a:tc>
                  <a:txBody>
                    <a:bodyPr/>
                    <a:lstStyle/>
                    <a:p>
                      <a:pPr algn="r" rtl="0" fontAlgn="ctr"/>
                      <a:r>
                        <a:rPr lang="en-US" altLang="ja-JP" sz="1100" b="0" i="0" u="none" strike="noStrike" dirty="0">
                          <a:solidFill>
                            <a:srgbClr val="000000"/>
                          </a:solidFill>
                          <a:latin typeface="Arial Unicode MS"/>
                        </a:rPr>
                        <a:t>27.3%</a:t>
                      </a:r>
                    </a:p>
                  </a:txBody>
                  <a:tcPr marL="0" marR="39600" marT="0" marB="0" anchor="ctr"/>
                </a:tc>
                <a:tc>
                  <a:txBody>
                    <a:bodyPr/>
                    <a:lstStyle/>
                    <a:p>
                      <a:pPr algn="r" rtl="0" fontAlgn="ctr"/>
                      <a:r>
                        <a:rPr lang="en-US" altLang="ja-JP" sz="1100" b="0" i="0" u="none" strike="noStrike" dirty="0">
                          <a:solidFill>
                            <a:srgbClr val="000000"/>
                          </a:solidFill>
                          <a:latin typeface="Arial Unicode MS"/>
                        </a:rPr>
                        <a:t>55,960 </a:t>
                      </a:r>
                    </a:p>
                  </a:txBody>
                  <a:tcPr marL="0" marR="39600" marT="0" marB="0" anchor="ct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53,881 </a:t>
                      </a:r>
                    </a:p>
                  </a:txBody>
                  <a:tcPr marL="0" marR="39600" marT="0" marB="0" anchor="ctr"/>
                </a:tc>
                <a:tc>
                  <a:txBody>
                    <a:bodyPr/>
                    <a:lstStyle/>
                    <a:p>
                      <a:pPr algn="r" rtl="0" fontAlgn="ctr"/>
                      <a:r>
                        <a:rPr lang="en-US" altLang="ja-JP" sz="1100" b="0" i="0" u="none" strike="noStrike">
                          <a:solidFill>
                            <a:srgbClr val="000000"/>
                          </a:solidFill>
                          <a:latin typeface="Arial Unicode MS"/>
                        </a:rPr>
                        <a:t>38,383 </a:t>
                      </a:r>
                    </a:p>
                  </a:txBody>
                  <a:tcPr marL="0" marR="39600" marT="0" marB="0" anchor="ctr"/>
                </a:tc>
                <a:tc>
                  <a:txBody>
                    <a:bodyPr/>
                    <a:lstStyle/>
                    <a:p>
                      <a:pPr algn="r" rtl="0" fontAlgn="ctr"/>
                      <a:r>
                        <a:rPr lang="en-US" altLang="ja-JP" sz="1100" b="0" i="0" u="none" strike="noStrike">
                          <a:solidFill>
                            <a:srgbClr val="000000"/>
                          </a:solidFill>
                          <a:latin typeface="Arial Unicode MS"/>
                        </a:rPr>
                        <a:t>15,498 </a:t>
                      </a:r>
                    </a:p>
                  </a:txBody>
                  <a:tcPr marL="0" marR="39600" marT="0" marB="0" anchor="ctr"/>
                </a:tc>
                <a:tc>
                  <a:txBody>
                    <a:bodyPr/>
                    <a:lstStyle/>
                    <a:p>
                      <a:pPr algn="r" rtl="0" fontAlgn="ctr"/>
                      <a:r>
                        <a:rPr lang="en-US" altLang="ja-JP" sz="1100" b="0" i="0" u="none" strike="noStrike" dirty="0">
                          <a:solidFill>
                            <a:srgbClr val="000000"/>
                          </a:solidFill>
                          <a:latin typeface="Arial Unicode MS"/>
                        </a:rPr>
                        <a:t>28.8%</a:t>
                      </a:r>
                    </a:p>
                  </a:txBody>
                  <a:tcPr marL="0" marR="39600" marT="0" marB="0" anchor="ctr"/>
                </a:tc>
                <a:tc>
                  <a:txBody>
                    <a:bodyPr/>
                    <a:lstStyle/>
                    <a:p>
                      <a:pPr algn="r" rtl="0" fontAlgn="ctr"/>
                      <a:r>
                        <a:rPr lang="en-US" altLang="ja-JP" sz="1100" b="0" i="0" u="none" strike="noStrike" dirty="0">
                          <a:solidFill>
                            <a:srgbClr val="000000"/>
                          </a:solidFill>
                          <a:latin typeface="Arial Unicode MS"/>
                        </a:rPr>
                        <a:t>57,656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none" strike="noStrike">
                          <a:solidFill>
                            <a:srgbClr val="000000"/>
                          </a:solidFill>
                          <a:latin typeface="Arial Unicode MS"/>
                        </a:rPr>
                        <a:t>11,008</a:t>
                      </a:r>
                    </a:p>
                  </a:txBody>
                  <a:tcPr marL="0" marR="39600" marT="0" marB="0" anchor="ctr"/>
                </a:tc>
                <a:tc>
                  <a:txBody>
                    <a:bodyPr/>
                    <a:lstStyle/>
                    <a:p>
                      <a:pPr algn="r" rtl="0" fontAlgn="ctr"/>
                      <a:r>
                        <a:rPr lang="en-US" altLang="ja-JP" sz="1100" b="0" i="0" u="none" strike="noStrike" dirty="0">
                          <a:solidFill>
                            <a:srgbClr val="000000"/>
                          </a:solidFill>
                          <a:latin typeface="Arial Unicode MS"/>
                        </a:rPr>
                        <a:t>8,416 </a:t>
                      </a:r>
                    </a:p>
                  </a:txBody>
                  <a:tcPr marL="0" marR="39600" marT="0" marB="0" anchor="ctr"/>
                </a:tc>
                <a:tc>
                  <a:txBody>
                    <a:bodyPr/>
                    <a:lstStyle/>
                    <a:p>
                      <a:pPr algn="r" rtl="0" fontAlgn="ctr"/>
                      <a:r>
                        <a:rPr lang="en-US" altLang="ja-JP" sz="1100" b="0" i="0" u="none" strike="noStrike">
                          <a:solidFill>
                            <a:srgbClr val="000000"/>
                          </a:solidFill>
                          <a:latin typeface="Arial Unicode MS"/>
                        </a:rPr>
                        <a:t>2,592 </a:t>
                      </a:r>
                    </a:p>
                  </a:txBody>
                  <a:tcPr marL="0" marR="39600" marT="0" marB="0" anchor="ctr"/>
                </a:tc>
                <a:tc>
                  <a:txBody>
                    <a:bodyPr/>
                    <a:lstStyle/>
                    <a:p>
                      <a:pPr algn="r" rtl="0" fontAlgn="ctr"/>
                      <a:r>
                        <a:rPr lang="en-US" altLang="ja-JP" sz="1100" b="0" i="0" u="none" strike="noStrike">
                          <a:solidFill>
                            <a:srgbClr val="000000"/>
                          </a:solidFill>
                          <a:latin typeface="Arial Unicode MS"/>
                        </a:rPr>
                        <a:t>23.5%</a:t>
                      </a:r>
                    </a:p>
                  </a:txBody>
                  <a:tcPr marL="0" marR="39600" marT="0" marB="0" anchor="ctr"/>
                </a:tc>
                <a:tc>
                  <a:txBody>
                    <a:bodyPr/>
                    <a:lstStyle/>
                    <a:p>
                      <a:pPr algn="r" rtl="0" fontAlgn="ctr"/>
                      <a:r>
                        <a:rPr lang="en-US" altLang="ja-JP" sz="1100" b="0" i="0" u="none" strike="noStrike" dirty="0">
                          <a:solidFill>
                            <a:srgbClr val="000000"/>
                          </a:solidFill>
                          <a:latin typeface="Arial Unicode MS"/>
                        </a:rPr>
                        <a:t>47,759 </a:t>
                      </a:r>
                    </a:p>
                  </a:txBody>
                  <a:tcPr marL="0" marR="39600" marT="0" marB="0" anchor="ct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44,075 </a:t>
                      </a:r>
                    </a:p>
                  </a:txBody>
                  <a:tcPr marL="0" marR="39600" marT="0" marB="0" anchor="ctr"/>
                </a:tc>
                <a:tc>
                  <a:txBody>
                    <a:bodyPr/>
                    <a:lstStyle/>
                    <a:p>
                      <a:pPr algn="r" rtl="0" fontAlgn="ctr"/>
                      <a:r>
                        <a:rPr lang="en-US" altLang="ja-JP" sz="1100" b="0" i="0" u="none" strike="noStrike">
                          <a:solidFill>
                            <a:srgbClr val="000000"/>
                          </a:solidFill>
                          <a:latin typeface="Arial Unicode MS"/>
                        </a:rPr>
                        <a:t>14,784 </a:t>
                      </a:r>
                    </a:p>
                  </a:txBody>
                  <a:tcPr marL="0" marR="39600" marT="0" marB="0" anchor="ctr"/>
                </a:tc>
                <a:tc>
                  <a:txBody>
                    <a:bodyPr/>
                    <a:lstStyle/>
                    <a:p>
                      <a:pPr algn="r" rtl="0" fontAlgn="ctr"/>
                      <a:r>
                        <a:rPr lang="en-US" altLang="ja-JP" sz="1100" b="0" i="0" u="none" strike="noStrike">
                          <a:solidFill>
                            <a:srgbClr val="000000"/>
                          </a:solidFill>
                          <a:latin typeface="Arial Unicode MS"/>
                        </a:rPr>
                        <a:t>29,291 </a:t>
                      </a:r>
                    </a:p>
                  </a:txBody>
                  <a:tcPr marL="0" marR="39600" marT="0" marB="0" anchor="ctr"/>
                </a:tc>
                <a:tc>
                  <a:txBody>
                    <a:bodyPr/>
                    <a:lstStyle/>
                    <a:p>
                      <a:pPr algn="r" rtl="0" fontAlgn="ctr"/>
                      <a:r>
                        <a:rPr lang="en-US" altLang="ja-JP" sz="1100" b="0" i="0" u="none" strike="noStrike" dirty="0">
                          <a:solidFill>
                            <a:srgbClr val="000000"/>
                          </a:solidFill>
                          <a:latin typeface="Arial Unicode MS"/>
                        </a:rPr>
                        <a:t>66.5%</a:t>
                      </a:r>
                    </a:p>
                  </a:txBody>
                  <a:tcPr marL="0" marR="39600" marT="0" marB="0" anchor="ctr"/>
                </a:tc>
                <a:tc>
                  <a:txBody>
                    <a:bodyPr/>
                    <a:lstStyle/>
                    <a:p>
                      <a:pPr algn="r" rtl="0" fontAlgn="ctr"/>
                      <a:r>
                        <a:rPr lang="en-US" altLang="ja-JP" sz="1100" b="0" i="0" u="none" strike="noStrike" dirty="0">
                          <a:solidFill>
                            <a:srgbClr val="000000"/>
                          </a:solidFill>
                          <a:latin typeface="Arial Unicode MS"/>
                        </a:rPr>
                        <a:t>290,109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1,246,981</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873,245</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373,736</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none" strike="noStrike" dirty="0">
                          <a:solidFill>
                            <a:srgbClr val="000000"/>
                          </a:solidFill>
                          <a:latin typeface="Arial Unicode MS"/>
                        </a:rPr>
                        <a:t>30.0%</a:t>
                      </a:r>
                    </a:p>
                  </a:txBody>
                  <a:tcPr marL="0" marR="396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62,636</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23,104 </a:t>
                      </a:r>
                    </a:p>
                  </a:txBody>
                  <a:tcPr marL="0" marR="39600" marT="0" marB="0" anchor="ctr"/>
                </a:tc>
                <a:tc>
                  <a:txBody>
                    <a:bodyPr/>
                    <a:lstStyle/>
                    <a:p>
                      <a:pPr algn="r" rtl="0" fontAlgn="ctr"/>
                      <a:r>
                        <a:rPr lang="en-US" altLang="ja-JP" sz="1100" b="0" i="0" u="none" strike="noStrike">
                          <a:solidFill>
                            <a:srgbClr val="000000"/>
                          </a:solidFill>
                          <a:latin typeface="Arial Unicode MS"/>
                        </a:rPr>
                        <a:t>17,183 </a:t>
                      </a:r>
                    </a:p>
                  </a:txBody>
                  <a:tcPr marL="0" marR="39600" marT="0" marB="0" anchor="ctr"/>
                </a:tc>
                <a:tc>
                  <a:txBody>
                    <a:bodyPr/>
                    <a:lstStyle/>
                    <a:p>
                      <a:pPr algn="r" rtl="0" fontAlgn="ctr"/>
                      <a:r>
                        <a:rPr lang="en-US" altLang="ja-JP" sz="1100" b="0" i="0" u="none" strike="noStrike">
                          <a:solidFill>
                            <a:srgbClr val="000000"/>
                          </a:solidFill>
                          <a:latin typeface="Arial Unicode MS"/>
                        </a:rPr>
                        <a:t>5,921 </a:t>
                      </a:r>
                    </a:p>
                  </a:txBody>
                  <a:tcPr marL="0" marR="39600" marT="0" marB="0" anchor="ctr"/>
                </a:tc>
                <a:tc>
                  <a:txBody>
                    <a:bodyPr/>
                    <a:lstStyle/>
                    <a:p>
                      <a:pPr algn="r" rtl="0" fontAlgn="ctr"/>
                      <a:r>
                        <a:rPr lang="en-US" altLang="ja-JP" sz="1100" b="0" i="0" u="none" strike="noStrike" dirty="0">
                          <a:solidFill>
                            <a:srgbClr val="000000"/>
                          </a:solidFill>
                          <a:latin typeface="Arial Unicode MS"/>
                        </a:rPr>
                        <a:t>25.6%</a:t>
                      </a:r>
                    </a:p>
                  </a:txBody>
                  <a:tcPr marL="0" marR="39600" marT="0" marB="0" anchor="ctr"/>
                </a:tc>
                <a:tc>
                  <a:txBody>
                    <a:bodyPr/>
                    <a:lstStyle/>
                    <a:p>
                      <a:pPr algn="r" rtl="0" fontAlgn="ctr"/>
                      <a:r>
                        <a:rPr lang="en-US" altLang="ja-JP" sz="1100" b="0" i="0" u="none" strike="noStrike" dirty="0">
                          <a:solidFill>
                            <a:srgbClr val="000000"/>
                          </a:solidFill>
                          <a:latin typeface="Arial Unicode MS"/>
                        </a:rPr>
                        <a:t>51,947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45,375 </a:t>
                      </a:r>
                    </a:p>
                  </a:txBody>
                  <a:tcPr marL="0" marR="39600" marT="0" marB="0" anchor="ctr"/>
                </a:tc>
                <a:tc>
                  <a:txBody>
                    <a:bodyPr/>
                    <a:lstStyle/>
                    <a:p>
                      <a:pPr algn="r" rtl="0" fontAlgn="ctr"/>
                      <a:r>
                        <a:rPr lang="en-US" altLang="ja-JP" sz="1100" b="0" i="0" u="none" strike="noStrike">
                          <a:solidFill>
                            <a:srgbClr val="000000"/>
                          </a:solidFill>
                          <a:latin typeface="Arial Unicode MS"/>
                        </a:rPr>
                        <a:t>33,964 </a:t>
                      </a:r>
                    </a:p>
                  </a:txBody>
                  <a:tcPr marL="0" marR="39600" marT="0" marB="0" anchor="ctr"/>
                </a:tc>
                <a:tc>
                  <a:txBody>
                    <a:bodyPr/>
                    <a:lstStyle/>
                    <a:p>
                      <a:pPr algn="r" rtl="0" fontAlgn="ctr"/>
                      <a:r>
                        <a:rPr lang="en-US" altLang="ja-JP" sz="1100" b="0" i="0" u="none" strike="noStrike">
                          <a:solidFill>
                            <a:srgbClr val="000000"/>
                          </a:solidFill>
                          <a:latin typeface="Arial Unicode MS"/>
                        </a:rPr>
                        <a:t>11,412 </a:t>
                      </a:r>
                    </a:p>
                  </a:txBody>
                  <a:tcPr marL="0" marR="39600" marT="0" marB="0" anchor="ctr"/>
                </a:tc>
                <a:tc>
                  <a:txBody>
                    <a:bodyPr/>
                    <a:lstStyle/>
                    <a:p>
                      <a:pPr algn="r" rtl="0" fontAlgn="ctr"/>
                      <a:r>
                        <a:rPr lang="en-US" altLang="ja-JP" sz="1100" b="0" i="0" u="none" strike="noStrike">
                          <a:solidFill>
                            <a:srgbClr val="000000"/>
                          </a:solidFill>
                          <a:latin typeface="Arial Unicode MS"/>
                        </a:rPr>
                        <a:t>25.2%</a:t>
                      </a:r>
                    </a:p>
                  </a:txBody>
                  <a:tcPr marL="0" marR="39600" marT="0" marB="0" anchor="ctr"/>
                </a:tc>
                <a:tc>
                  <a:txBody>
                    <a:bodyPr/>
                    <a:lstStyle/>
                    <a:p>
                      <a:pPr algn="r" rtl="0" fontAlgn="ctr"/>
                      <a:r>
                        <a:rPr lang="en-US" altLang="ja-JP" sz="1100" b="0" i="0" u="none" strike="noStrike" dirty="0">
                          <a:solidFill>
                            <a:srgbClr val="000000"/>
                          </a:solidFill>
                          <a:latin typeface="Arial Unicode MS"/>
                        </a:rPr>
                        <a:t>48,046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20,906 </a:t>
                      </a:r>
                    </a:p>
                  </a:txBody>
                  <a:tcPr marL="0" marR="39600" marT="0" marB="0" anchor="ctr"/>
                </a:tc>
                <a:tc>
                  <a:txBody>
                    <a:bodyPr/>
                    <a:lstStyle/>
                    <a:p>
                      <a:pPr algn="r" rtl="0" fontAlgn="ctr"/>
                      <a:r>
                        <a:rPr lang="en-US" altLang="ja-JP" sz="1100" b="0" i="0" u="none" strike="noStrike">
                          <a:solidFill>
                            <a:srgbClr val="000000"/>
                          </a:solidFill>
                          <a:latin typeface="Arial Unicode MS"/>
                        </a:rPr>
                        <a:t>16,132 </a:t>
                      </a:r>
                    </a:p>
                  </a:txBody>
                  <a:tcPr marL="0" marR="39600" marT="0" marB="0" anchor="ctr"/>
                </a:tc>
                <a:tc>
                  <a:txBody>
                    <a:bodyPr/>
                    <a:lstStyle/>
                    <a:p>
                      <a:pPr algn="r" rtl="0" fontAlgn="ctr"/>
                      <a:r>
                        <a:rPr lang="en-US" altLang="ja-JP" sz="1100" b="0" i="0" u="none" strike="noStrike">
                          <a:solidFill>
                            <a:srgbClr val="000000"/>
                          </a:solidFill>
                          <a:latin typeface="Arial Unicode MS"/>
                        </a:rPr>
                        <a:t>4,774 </a:t>
                      </a:r>
                    </a:p>
                  </a:txBody>
                  <a:tcPr marL="0" marR="39600" marT="0" marB="0" anchor="ctr"/>
                </a:tc>
                <a:tc>
                  <a:txBody>
                    <a:bodyPr/>
                    <a:lstStyle/>
                    <a:p>
                      <a:pPr algn="r" rtl="0" fontAlgn="ctr"/>
                      <a:r>
                        <a:rPr lang="en-US" altLang="ja-JP" sz="1100" b="0" i="0" u="none" strike="noStrike">
                          <a:solidFill>
                            <a:srgbClr val="000000"/>
                          </a:solidFill>
                          <a:latin typeface="Arial Unicode MS"/>
                        </a:rPr>
                        <a:t>22.8%</a:t>
                      </a:r>
                    </a:p>
                  </a:txBody>
                  <a:tcPr marL="0" marR="39600" marT="0" marB="0" anchor="ctr"/>
                </a:tc>
                <a:tc>
                  <a:txBody>
                    <a:bodyPr/>
                    <a:lstStyle/>
                    <a:p>
                      <a:pPr algn="r" rtl="0" fontAlgn="ctr"/>
                      <a:r>
                        <a:rPr lang="en-US" altLang="ja-JP" sz="1100" b="0" i="0" u="none" strike="noStrike" dirty="0">
                          <a:solidFill>
                            <a:srgbClr val="000000"/>
                          </a:solidFill>
                          <a:latin typeface="Arial Unicode MS"/>
                        </a:rPr>
                        <a:t>44,621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23,948 </a:t>
                      </a:r>
                    </a:p>
                  </a:txBody>
                  <a:tcPr marL="0" marR="39600" marT="0" marB="0" anchor="ctr"/>
                </a:tc>
                <a:tc>
                  <a:txBody>
                    <a:bodyPr/>
                    <a:lstStyle/>
                    <a:p>
                      <a:pPr algn="r" rtl="0" fontAlgn="ctr"/>
                      <a:r>
                        <a:rPr lang="en-US" altLang="ja-JP" sz="1100" b="0" i="0" u="none" strike="noStrike">
                          <a:solidFill>
                            <a:srgbClr val="000000"/>
                          </a:solidFill>
                          <a:latin typeface="Arial Unicode MS"/>
                        </a:rPr>
                        <a:t>17,898 </a:t>
                      </a:r>
                    </a:p>
                  </a:txBody>
                  <a:tcPr marL="0" marR="39600" marT="0" marB="0" anchor="ctr"/>
                </a:tc>
                <a:tc>
                  <a:txBody>
                    <a:bodyPr/>
                    <a:lstStyle/>
                    <a:p>
                      <a:pPr algn="r" rtl="0" fontAlgn="ctr"/>
                      <a:r>
                        <a:rPr lang="en-US" altLang="ja-JP" sz="1100" b="0" i="0" u="none" strike="noStrike">
                          <a:solidFill>
                            <a:srgbClr val="000000"/>
                          </a:solidFill>
                          <a:latin typeface="Arial Unicode MS"/>
                        </a:rPr>
                        <a:t>6,050 </a:t>
                      </a:r>
                    </a:p>
                  </a:txBody>
                  <a:tcPr marL="0" marR="39600" marT="0" marB="0" anchor="ctr"/>
                </a:tc>
                <a:tc>
                  <a:txBody>
                    <a:bodyPr/>
                    <a:lstStyle/>
                    <a:p>
                      <a:pPr algn="r" rtl="0" fontAlgn="ctr"/>
                      <a:r>
                        <a:rPr lang="en-US" altLang="ja-JP" sz="1100" b="0" i="0" u="none" strike="noStrike">
                          <a:solidFill>
                            <a:srgbClr val="000000"/>
                          </a:solidFill>
                          <a:latin typeface="Arial Unicode MS"/>
                        </a:rPr>
                        <a:t>25.3%</a:t>
                      </a:r>
                    </a:p>
                  </a:txBody>
                  <a:tcPr marL="0" marR="39600" marT="0" marB="0" anchor="ctr"/>
                </a:tc>
                <a:tc>
                  <a:txBody>
                    <a:bodyPr/>
                    <a:lstStyle/>
                    <a:p>
                      <a:pPr algn="r" rtl="0" fontAlgn="ctr"/>
                      <a:r>
                        <a:rPr lang="en-US" altLang="ja-JP" sz="1100" b="0" i="0" u="none" strike="noStrike" dirty="0">
                          <a:solidFill>
                            <a:srgbClr val="000000"/>
                          </a:solidFill>
                          <a:latin typeface="Arial Unicode MS"/>
                        </a:rPr>
                        <a:t>50,103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9211">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none" strike="noStrike">
                          <a:solidFill>
                            <a:srgbClr val="000000"/>
                          </a:solidFill>
                          <a:latin typeface="Arial Unicode MS"/>
                        </a:rPr>
                        <a:t>23,532 </a:t>
                      </a:r>
                    </a:p>
                  </a:txBody>
                  <a:tcPr marL="0" marR="39600" marT="0" marB="0" anchor="ctr"/>
                </a:tc>
                <a:tc>
                  <a:txBody>
                    <a:bodyPr/>
                    <a:lstStyle/>
                    <a:p>
                      <a:pPr algn="r" rtl="0" fontAlgn="ctr"/>
                      <a:r>
                        <a:rPr lang="en-US" altLang="ja-JP" sz="1100" b="0" i="0" u="none" strike="noStrike">
                          <a:solidFill>
                            <a:srgbClr val="000000"/>
                          </a:solidFill>
                          <a:latin typeface="Arial Unicode MS"/>
                        </a:rPr>
                        <a:t>17,195 </a:t>
                      </a:r>
                    </a:p>
                  </a:txBody>
                  <a:tcPr marL="0" marR="39600" marT="0" marB="0" anchor="ctr"/>
                </a:tc>
                <a:tc>
                  <a:txBody>
                    <a:bodyPr/>
                    <a:lstStyle/>
                    <a:p>
                      <a:pPr algn="r" rtl="0" fontAlgn="ctr"/>
                      <a:r>
                        <a:rPr lang="en-US" altLang="ja-JP" sz="1100" b="0" i="0" u="none" strike="noStrike">
                          <a:solidFill>
                            <a:srgbClr val="000000"/>
                          </a:solidFill>
                          <a:latin typeface="Arial Unicode MS"/>
                        </a:rPr>
                        <a:t>6,336 </a:t>
                      </a:r>
                    </a:p>
                  </a:txBody>
                  <a:tcPr marL="0" marR="39600" marT="0" marB="0" anchor="ctr"/>
                </a:tc>
                <a:tc>
                  <a:txBody>
                    <a:bodyPr/>
                    <a:lstStyle/>
                    <a:p>
                      <a:pPr algn="r" rtl="0" fontAlgn="ctr"/>
                      <a:r>
                        <a:rPr lang="en-US" altLang="ja-JP" sz="1100" b="0" i="0" u="none" strike="noStrike">
                          <a:solidFill>
                            <a:srgbClr val="000000"/>
                          </a:solidFill>
                          <a:latin typeface="Arial Unicode MS"/>
                        </a:rPr>
                        <a:t>26.9%</a:t>
                      </a:r>
                    </a:p>
                  </a:txBody>
                  <a:tcPr marL="0" marR="39600" marT="0" marB="0" anchor="ctr"/>
                </a:tc>
                <a:tc>
                  <a:txBody>
                    <a:bodyPr/>
                    <a:lstStyle/>
                    <a:p>
                      <a:pPr algn="r" rtl="0" fontAlgn="ctr"/>
                      <a:r>
                        <a:rPr lang="en-US" altLang="ja-JP" sz="1100" b="0" i="0" u="none" strike="noStrike" dirty="0">
                          <a:solidFill>
                            <a:srgbClr val="000000"/>
                          </a:solidFill>
                          <a:latin typeface="Arial Unicode MS"/>
                        </a:rPr>
                        <a:t>51,424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a:solidFill>
                            <a:srgbClr val="000000"/>
                          </a:solidFill>
                          <a:latin typeface="Arial Unicode MS"/>
                        </a:rPr>
                        <a:t>35,711 </a:t>
                      </a:r>
                    </a:p>
                  </a:txBody>
                  <a:tcPr marL="0" marR="39600" marT="0" marB="0" anchor="ctr"/>
                </a:tc>
                <a:tc>
                  <a:txBody>
                    <a:bodyPr/>
                    <a:lstStyle/>
                    <a:p>
                      <a:pPr algn="r" rtl="0" fontAlgn="ctr"/>
                      <a:r>
                        <a:rPr lang="en-US" altLang="ja-JP" sz="1100" b="0" i="0" u="none" strike="noStrike">
                          <a:solidFill>
                            <a:srgbClr val="000000"/>
                          </a:solidFill>
                          <a:latin typeface="Arial Unicode MS"/>
                        </a:rPr>
                        <a:t>25,396 </a:t>
                      </a:r>
                    </a:p>
                  </a:txBody>
                  <a:tcPr marL="0" marR="39600" marT="0" marB="0" anchor="ctr"/>
                </a:tc>
                <a:tc>
                  <a:txBody>
                    <a:bodyPr/>
                    <a:lstStyle/>
                    <a:p>
                      <a:pPr algn="r" rtl="0" fontAlgn="ctr"/>
                      <a:r>
                        <a:rPr lang="en-US" altLang="ja-JP" sz="1100" b="0" i="0" u="none" strike="noStrike">
                          <a:solidFill>
                            <a:srgbClr val="000000"/>
                          </a:solidFill>
                          <a:latin typeface="Arial Unicode MS"/>
                        </a:rPr>
                        <a:t>10,316 </a:t>
                      </a:r>
                    </a:p>
                  </a:txBody>
                  <a:tcPr marL="0" marR="39600" marT="0" marB="0" anchor="ctr"/>
                </a:tc>
                <a:tc>
                  <a:txBody>
                    <a:bodyPr/>
                    <a:lstStyle/>
                    <a:p>
                      <a:pPr algn="r" rtl="0" fontAlgn="ctr"/>
                      <a:r>
                        <a:rPr lang="en-US" altLang="ja-JP" sz="1100" b="0" i="0" u="none" strike="noStrike">
                          <a:solidFill>
                            <a:srgbClr val="000000"/>
                          </a:solidFill>
                          <a:latin typeface="Arial Unicode MS"/>
                        </a:rPr>
                        <a:t>28.9%</a:t>
                      </a:r>
                    </a:p>
                  </a:txBody>
                  <a:tcPr marL="0" marR="39600" marT="0" marB="0" anchor="ctr"/>
                </a:tc>
                <a:tc>
                  <a:txBody>
                    <a:bodyPr/>
                    <a:lstStyle/>
                    <a:p>
                      <a:pPr algn="r" rtl="0" fontAlgn="ctr"/>
                      <a:r>
                        <a:rPr lang="en-US" altLang="ja-JP" sz="1100" b="0" i="0" u="none" strike="noStrike" dirty="0">
                          <a:solidFill>
                            <a:srgbClr val="000000"/>
                          </a:solidFill>
                          <a:latin typeface="Arial Unicode MS"/>
                        </a:rPr>
                        <a:t>55,428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6902">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none" strike="noStrike" dirty="0">
                          <a:solidFill>
                            <a:srgbClr val="000000"/>
                          </a:solidFill>
                          <a:latin typeface="Arial Unicode MS"/>
                        </a:rPr>
                        <a:t>27,104 </a:t>
                      </a:r>
                    </a:p>
                  </a:txBody>
                  <a:tcPr marL="0" marR="39600" marT="0" marB="0" anchor="ctr"/>
                </a:tc>
                <a:tc>
                  <a:txBody>
                    <a:bodyPr/>
                    <a:lstStyle/>
                    <a:p>
                      <a:pPr algn="r" rtl="0" fontAlgn="ctr"/>
                      <a:r>
                        <a:rPr lang="en-US" altLang="ja-JP" sz="1100" b="0" i="0" u="none" strike="noStrike" dirty="0">
                          <a:solidFill>
                            <a:srgbClr val="000000"/>
                          </a:solidFill>
                          <a:latin typeface="Arial Unicode MS"/>
                        </a:rPr>
                        <a:t>17,757 </a:t>
                      </a:r>
                    </a:p>
                  </a:txBody>
                  <a:tcPr marL="0" marR="39600" marT="0" marB="0" anchor="ctr"/>
                </a:tc>
                <a:tc>
                  <a:txBody>
                    <a:bodyPr/>
                    <a:lstStyle/>
                    <a:p>
                      <a:pPr algn="r" rtl="0" fontAlgn="ctr"/>
                      <a:r>
                        <a:rPr lang="en-US" altLang="ja-JP" sz="1100" b="0" i="0" u="none" strike="noStrike" dirty="0">
                          <a:solidFill>
                            <a:srgbClr val="000000"/>
                          </a:solidFill>
                          <a:latin typeface="Arial Unicode MS"/>
                        </a:rPr>
                        <a:t>9,347 </a:t>
                      </a:r>
                    </a:p>
                  </a:txBody>
                  <a:tcPr marL="0" marR="39600" marT="0" marB="0" anchor="ctr"/>
                </a:tc>
                <a:tc>
                  <a:txBody>
                    <a:bodyPr/>
                    <a:lstStyle/>
                    <a:p>
                      <a:pPr algn="r" rtl="0" fontAlgn="ctr"/>
                      <a:r>
                        <a:rPr lang="en-US" altLang="ja-JP" sz="1100" b="0" i="0" u="none" strike="noStrike">
                          <a:solidFill>
                            <a:srgbClr val="000000"/>
                          </a:solidFill>
                          <a:latin typeface="Arial Unicode MS"/>
                        </a:rPr>
                        <a:t>34.5%</a:t>
                      </a:r>
                    </a:p>
                  </a:txBody>
                  <a:tcPr marL="0" marR="39600" marT="0" marB="0" anchor="ctr"/>
                </a:tc>
                <a:tc>
                  <a:txBody>
                    <a:bodyPr/>
                    <a:lstStyle/>
                    <a:p>
                      <a:pPr algn="r" rtl="0" fontAlgn="ctr"/>
                      <a:r>
                        <a:rPr lang="en-US" altLang="ja-JP" sz="1100" b="0" i="0" u="none" strike="noStrike" dirty="0">
                          <a:solidFill>
                            <a:srgbClr val="000000"/>
                          </a:solidFill>
                          <a:latin typeface="Arial Unicode MS"/>
                        </a:rPr>
                        <a:t>70,061 </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dirty="0" smtClean="0">
                <a:latin typeface="Meiryo UI" pitchFamily="50" charset="-128"/>
                <a:ea typeface="Meiryo UI" pitchFamily="50" charset="-128"/>
                <a:cs typeface="Meiryo UI" pitchFamily="50" charset="-128"/>
              </a:rPr>
              <a:t>1.6</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dirty="0" smtClean="0">
                <a:latin typeface="Meiryo UI" pitchFamily="50" charset="-128"/>
                <a:ea typeface="Meiryo UI" pitchFamily="50" charset="-128"/>
                <a:cs typeface="Meiryo UI" pitchFamily="50" charset="-128"/>
              </a:rPr>
              <a:t>1.3</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dirty="0" smtClean="0">
                <a:latin typeface="Meiryo UI" pitchFamily="50" charset="-128"/>
                <a:ea typeface="Meiryo UI" pitchFamily="50" charset="-128"/>
                <a:cs typeface="Meiryo UI" pitchFamily="50" charset="-128"/>
              </a:rPr>
              <a:t>27</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nvGraphicFramePr>
        <p:xfrm>
          <a:off x="5836146" y="5125566"/>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6.5</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表 17"/>
          <p:cNvGraphicFramePr>
            <a:graphicFrameLocks noGrp="1"/>
          </p:cNvGraphicFramePr>
          <p:nvPr/>
        </p:nvGraphicFramePr>
        <p:xfrm>
          <a:off x="5836146" y="5370166"/>
          <a:ext cx="3725365" cy="209550"/>
        </p:xfrm>
        <a:graphic>
          <a:graphicData uri="http://schemas.openxmlformats.org/drawingml/2006/table">
            <a:tbl>
              <a:tblPr>
                <a:tableStyleId>{5940675A-B579-460E-94D1-54222C63F5DA}</a:tableStyleId>
              </a:tblPr>
              <a:tblGrid>
                <a:gridCol w="745073"/>
                <a:gridCol w="745073"/>
                <a:gridCol w="745073"/>
                <a:gridCol w="745073"/>
                <a:gridCol w="745073"/>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none" strike="noStrike" dirty="0" smtClean="0">
                          <a:solidFill>
                            <a:srgbClr val="000000"/>
                          </a:solidFill>
                          <a:latin typeface="Arial Unicode MS" pitchFamily="50" charset="-128"/>
                          <a:ea typeface="Arial Unicode MS" pitchFamily="50" charset="-128"/>
                          <a:cs typeface="Arial Unicode MS" pitchFamily="50" charset="-128"/>
                        </a:rPr>
                        <a:t>3.2</a:t>
                      </a: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数値の突出した泉佐野市・摂津市を除いて比較すると</a:t>
            </a:r>
            <a:endParaRPr lang="ja-JP" altLang="en-US" sz="1100" dirty="0">
              <a:latin typeface="Meiryo UI" pitchFamily="50" charset="-128"/>
              <a:ea typeface="Meiryo UI" pitchFamily="50" charset="-128"/>
              <a:cs typeface="Meiryo UI" pitchFamily="50" charset="-128"/>
            </a:endParaRPr>
          </a:p>
        </p:txBody>
      </p:sp>
      <p:sp>
        <p:nvSpPr>
          <p:cNvPr id="22" name="テキスト ボックス 14"/>
          <p:cNvSpPr txBox="1">
            <a:spLocks noChangeArrowheads="1"/>
          </p:cNvSpPr>
          <p:nvPr/>
        </p:nvSpPr>
        <p:spPr bwMode="auto">
          <a:xfrm>
            <a:off x="9470454" y="253099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nvGraphicFramePr>
        <p:xfrm>
          <a:off x="5836147" y="6212929"/>
          <a:ext cx="3725365" cy="254124"/>
        </p:xfrm>
        <a:graphic>
          <a:graphicData uri="http://schemas.openxmlformats.org/drawingml/2006/table">
            <a:tbl>
              <a:tblPr>
                <a:tableStyleId>{5940675A-B579-460E-94D1-54222C63F5DA}</a:tableStyleId>
              </a:tblPr>
              <a:tblGrid>
                <a:gridCol w="745073"/>
                <a:gridCol w="745073"/>
                <a:gridCol w="745073"/>
                <a:gridCol w="745073"/>
                <a:gridCol w="745073"/>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1.3</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nvGraphicFramePr>
        <p:xfrm>
          <a:off x="5836146" y="5968330"/>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none" strike="noStrike" dirty="0" smtClean="0">
                          <a:solidFill>
                            <a:srgbClr val="000000"/>
                          </a:solidFill>
                          <a:latin typeface="Arial Unicode MS" pitchFamily="50" charset="-128"/>
                          <a:ea typeface="Arial Unicode MS" pitchFamily="50" charset="-128"/>
                          <a:cs typeface="Arial Unicode MS" pitchFamily="50" charset="-128"/>
                        </a:rPr>
                        <a:t>1.6</a:t>
                      </a:r>
                      <a:endParaRPr lang="en-US" altLang="ja-JP" sz="1100" b="1"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5" name="テキスト ボックス 24"/>
          <p:cNvSpPr txBox="1">
            <a:spLocks noChangeArrowheads="1"/>
          </p:cNvSpPr>
          <p:nvPr/>
        </p:nvSpPr>
        <p:spPr bwMode="auto">
          <a:xfrm>
            <a:off x="5759946" y="55701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u="sng"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u="sng"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2,517</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410</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u="sng"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u="sng" dirty="0" smtClean="0">
                <a:solidFill>
                  <a:schemeClr val="tx1"/>
                </a:solidFill>
                <a:latin typeface="Meiryo UI" pitchFamily="50" charset="-128"/>
                <a:ea typeface="Meiryo UI" pitchFamily="50" charset="-128"/>
                <a:cs typeface="Meiryo UI" pitchFamily="50" charset="-128"/>
              </a:rPr>
              <a:t>H27</a:t>
            </a:r>
            <a:r>
              <a:rPr lang="ja-JP" altLang="en-US" sz="1100" u="sng"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4,660</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dirty="0" smtClean="0">
                <a:solidFill>
                  <a:schemeClr val="tx1"/>
                </a:solidFill>
                <a:latin typeface="Meiryo UI" pitchFamily="50" charset="-128"/>
                <a:ea typeface="Meiryo UI" pitchFamily="50" charset="-128"/>
                <a:cs typeface="Meiryo UI" pitchFamily="50" charset="-128"/>
              </a:rPr>
              <a:t>2,825</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1,835</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1,103</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dirty="0" smtClean="0">
                <a:solidFill>
                  <a:schemeClr val="tx1"/>
                </a:solidFill>
                <a:latin typeface="Meiryo UI" pitchFamily="50" charset="-128"/>
                <a:ea typeface="Meiryo UI" pitchFamily="50" charset="-128"/>
                <a:cs typeface="Meiryo UI" pitchFamily="50" charset="-128"/>
              </a:rPr>
              <a:t>419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dirty="0" smtClean="0">
                <a:solidFill>
                  <a:schemeClr val="tx1"/>
                </a:solidFill>
                <a:latin typeface="Meiryo UI" pitchFamily="50" charset="-128"/>
                <a:ea typeface="Meiryo UI" pitchFamily="50" charset="-128"/>
                <a:cs typeface="Meiryo UI" pitchFamily="50" charset="-128"/>
              </a:rPr>
              <a:t>684</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・人口一人当たりの歳出の区間格差が最大</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倍（各試案とも）</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（生活保護費を除くと人口一人当たりの歳出の区間格差は最大</a:t>
            </a:r>
            <a:r>
              <a:rPr lang="en-US" altLang="ja-JP" sz="1300"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A</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 1.1</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B</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C</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D</a:t>
            </a:r>
            <a:r>
              <a:rPr lang="ja-JP" altLang="en-US" sz="1300" dirty="0" smtClean="0">
                <a:solidFill>
                  <a:schemeClr val="tx1"/>
                </a:solidFill>
                <a:latin typeface="Meiryo UI" pitchFamily="50" charset="-128"/>
                <a:ea typeface="Meiryo UI" pitchFamily="50" charset="-128"/>
                <a:cs typeface="Meiryo UI" pitchFamily="50" charset="-128"/>
              </a:rPr>
              <a:t>））</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・人口一人当たりの生活保護費の区間格差が最大</a:t>
            </a:r>
            <a:r>
              <a:rPr lang="en-US" altLang="ja-JP" sz="1300" dirty="0" smtClean="0">
                <a:solidFill>
                  <a:schemeClr val="tx1"/>
                </a:solidFill>
                <a:latin typeface="Meiryo UI" pitchFamily="50" charset="-128"/>
                <a:ea typeface="Meiryo UI" pitchFamily="50" charset="-128"/>
                <a:cs typeface="Meiryo UI" pitchFamily="50" charset="-128"/>
              </a:rPr>
              <a:t>2.4</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A</a:t>
            </a:r>
            <a:r>
              <a:rPr lang="ja-JP" altLang="en-US" sz="1300" dirty="0" smtClean="0">
                <a:solidFill>
                  <a:schemeClr val="tx1"/>
                </a:solidFill>
                <a:latin typeface="Meiryo UI" pitchFamily="50" charset="-128"/>
                <a:ea typeface="Meiryo UI" pitchFamily="50" charset="-128"/>
                <a:cs typeface="Meiryo UI" pitchFamily="50" charset="-128"/>
              </a:rPr>
              <a:t>）～</a:t>
            </a:r>
            <a:r>
              <a:rPr lang="en-US" altLang="ja-JP" sz="1300" dirty="0" smtClean="0">
                <a:solidFill>
                  <a:schemeClr val="tx1"/>
                </a:solidFill>
                <a:latin typeface="Meiryo UI" pitchFamily="50" charset="-128"/>
                <a:ea typeface="Meiryo UI" pitchFamily="50" charset="-128"/>
                <a:cs typeface="Meiryo UI" pitchFamily="50" charset="-128"/>
              </a:rPr>
              <a:t> 3.5</a:t>
            </a:r>
            <a:r>
              <a:rPr lang="ja-JP" altLang="en-US" sz="1300" dirty="0" smtClean="0">
                <a:solidFill>
                  <a:schemeClr val="tx1"/>
                </a:solidFill>
                <a:latin typeface="Meiryo UI" pitchFamily="50" charset="-128"/>
                <a:ea typeface="Meiryo UI" pitchFamily="50" charset="-128"/>
                <a:cs typeface="Meiryo UI" pitchFamily="50" charset="-128"/>
              </a:rPr>
              <a:t>倍（試案</a:t>
            </a:r>
            <a:r>
              <a:rPr lang="en-US" altLang="ja-JP" sz="1300" dirty="0" smtClean="0">
                <a:solidFill>
                  <a:schemeClr val="tx1"/>
                </a:solidFill>
                <a:latin typeface="Meiryo UI" pitchFamily="50" charset="-128"/>
                <a:ea typeface="Meiryo UI" pitchFamily="50" charset="-128"/>
                <a:cs typeface="Meiryo UI" pitchFamily="50" charset="-128"/>
              </a:rPr>
              <a:t>D</a:t>
            </a:r>
            <a:r>
              <a:rPr lang="ja-JP" altLang="en-US" sz="1300" dirty="0" smtClean="0">
                <a:solidFill>
                  <a:schemeClr val="tx1"/>
                </a:solidFill>
                <a:latin typeface="Meiryo UI" pitchFamily="50" charset="-128"/>
                <a:ea typeface="Meiryo UI" pitchFamily="50" charset="-128"/>
                <a:cs typeface="Meiryo UI" pitchFamily="50" charset="-128"/>
              </a:rPr>
              <a:t>）</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H27</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3228478227"/>
              </p:ext>
            </p:extLst>
          </p:nvPr>
        </p:nvGraphicFramePr>
        <p:xfrm>
          <a:off x="892872" y="4722297"/>
          <a:ext cx="7256160" cy="1884601"/>
        </p:xfrm>
        <a:graphic>
          <a:graphicData uri="http://schemas.openxmlformats.org/drawingml/2006/table">
            <a:tbl>
              <a:tblPr/>
              <a:tblGrid>
                <a:gridCol w="663420"/>
                <a:gridCol w="977673"/>
                <a:gridCol w="988583"/>
                <a:gridCol w="907839"/>
                <a:gridCol w="61104"/>
                <a:gridCol w="663420"/>
                <a:gridCol w="1047506"/>
                <a:gridCol w="968942"/>
                <a:gridCol w="977673"/>
              </a:tblGrid>
              <a:tr h="448730">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４区Ａ案</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Ｃ</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６区Ｃ案</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最大区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第三区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272</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第四区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225</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第三区</a:t>
                      </a:r>
                      <a:r>
                        <a:rPr lang="en-US" altLang="ja-JP" sz="900" b="0" i="0" u="none" strike="noStrike" dirty="0">
                          <a:effectLst/>
                          <a:latin typeface="ＭＳ Ｐゴシック" panose="020B0600070205080204" pitchFamily="50" charset="-128"/>
                          <a:ea typeface="ＭＳ Ｐゴシック" panose="020B0600070205080204" pitchFamily="50" charset="-128"/>
                        </a:rPr>
                        <a:t>) 48</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effectLst/>
                          <a:latin typeface="ＭＳ Ｐゴシック" panose="020B0600070205080204" pitchFamily="50" charset="-128"/>
                          <a:ea typeface="ＭＳ Ｐゴシック" panose="020B0600070205080204" pitchFamily="50" charset="-128"/>
                        </a:rPr>
                        <a:t>最大区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第五区</a:t>
                      </a:r>
                      <a:r>
                        <a:rPr lang="en-US" altLang="ja-JP" sz="900" b="0" i="0" u="none" strike="noStrike" dirty="0">
                          <a:effectLst/>
                          <a:latin typeface="ＭＳ Ｐゴシック" panose="020B0600070205080204" pitchFamily="50" charset="-128"/>
                          <a:ea typeface="ＭＳ Ｐゴシック" panose="020B0600070205080204" pitchFamily="50" charset="-128"/>
                        </a:rPr>
                        <a:t>) 280</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第四区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230</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第五区</a:t>
                      </a:r>
                      <a:r>
                        <a:rPr lang="en-US" altLang="ja-JP" sz="900" b="0" i="0" u="none" strike="noStrike" dirty="0">
                          <a:effectLst/>
                          <a:latin typeface="ＭＳ Ｐゴシック" panose="020B0600070205080204" pitchFamily="50" charset="-128"/>
                          <a:ea typeface="ＭＳ Ｐゴシック" panose="020B0600070205080204" pitchFamily="50" charset="-128"/>
                        </a:rPr>
                        <a:t>) 56</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最小区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第一区</a:t>
                      </a:r>
                      <a:r>
                        <a:rPr lang="en-US" altLang="ja-JP" sz="900" b="0" i="0" u="none" strike="noStrike" dirty="0">
                          <a:effectLst/>
                          <a:latin typeface="ＭＳ Ｐゴシック" panose="020B0600070205080204" pitchFamily="50" charset="-128"/>
                          <a:ea typeface="ＭＳ Ｐゴシック" panose="020B0600070205080204" pitchFamily="50" charset="-128"/>
                        </a:rPr>
                        <a:t>) 236</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第一区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215</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20</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a:effectLst/>
                          <a:latin typeface="ＭＳ Ｐゴシック" panose="020B0600070205080204" pitchFamily="50" charset="-128"/>
                          <a:ea typeface="ＭＳ Ｐゴシック" panose="020B0600070205080204" pitchFamily="50" charset="-128"/>
                        </a:rPr>
                        <a:t>最小区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231</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213</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第三区</a:t>
                      </a:r>
                      <a:r>
                        <a:rPr lang="en-US" altLang="ja-JP" sz="900" b="0" i="0" u="none" strike="noStrike" dirty="0">
                          <a:effectLst/>
                          <a:latin typeface="ＭＳ Ｐゴシック" panose="020B0600070205080204" pitchFamily="50" charset="-128"/>
                          <a:ea typeface="ＭＳ Ｐゴシック" panose="020B0600070205080204" pitchFamily="50" charset="-128"/>
                        </a:rPr>
                        <a:t>) 18</a:t>
                      </a:r>
                      <a:r>
                        <a:rPr lang="ja-JP" altLang="en-US" sz="900" b="0" i="0" u="none" strike="noStrike" dirty="0">
                          <a:effectLst/>
                          <a:latin typeface="ＭＳ Ｐゴシック" panose="020B0600070205080204" pitchFamily="50" charset="-128"/>
                          <a:ea typeface="ＭＳ Ｐゴシック" panose="020B0600070205080204" pitchFamily="50" charset="-128"/>
                        </a:rPr>
                        <a:t>千円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格差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１．０倍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２．４倍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effectLst/>
                          <a:latin typeface="ＭＳ Ｐゴシック" panose="020B0600070205080204" pitchFamily="50" charset="-128"/>
                          <a:ea typeface="ＭＳ Ｐゴシック" panose="020B0600070205080204" pitchFamily="50" charset="-128"/>
                        </a:rPr>
                        <a:t>格差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１．２倍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１．１倍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３．２倍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62889">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a:noFill/>
                    </a:lnT>
                    <a:lnB>
                      <a:noFill/>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tcPr>
                </a:tc>
              </a:tr>
              <a:tr h="448730">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Ｂ</a:t>
                      </a:r>
                      <a:b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４区Ｂ案</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effectLst/>
                          <a:latin typeface="ＭＳ Ｐゴシック" panose="020B0600070205080204" pitchFamily="50" charset="-128"/>
                          <a:ea typeface="ＭＳ Ｐゴシック" panose="020B0600070205080204" pitchFamily="50" charset="-128"/>
                        </a:rPr>
                        <a:t>試案</a:t>
                      </a:r>
                      <a:r>
                        <a:rPr lang="en-US" sz="900" b="0" i="0" u="none" strike="noStrike" dirty="0">
                          <a:effectLst/>
                          <a:latin typeface="ＭＳ Ｐゴシック" panose="020B0600070205080204" pitchFamily="50" charset="-128"/>
                          <a:ea typeface="ＭＳ Ｐゴシック" panose="020B0600070205080204" pitchFamily="50" charset="-128"/>
                        </a:rPr>
                        <a:t>Ｄ</a:t>
                      </a:r>
                      <a:br>
                        <a:rPr lang="en-US" sz="900" b="0" i="0" u="none" strike="noStrike" dirty="0">
                          <a:effectLst/>
                          <a:latin typeface="ＭＳ Ｐゴシック" panose="020B0600070205080204" pitchFamily="50" charset="-128"/>
                          <a:ea typeface="ＭＳ Ｐゴシック" panose="020B0600070205080204" pitchFamily="50" charset="-128"/>
                        </a:rPr>
                      </a:br>
                      <a:r>
                        <a:rPr lang="en-US" sz="900" b="0" i="0" u="none" strike="noStrike" dirty="0" smtClean="0">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６区Ｄ案</a:t>
                      </a:r>
                      <a:r>
                        <a:rPr lang="en-US" altLang="ja-JP" sz="900" b="0" i="0" u="none" strike="noStrike" dirty="0">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第三区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272</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第四区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225</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第三区</a:t>
                      </a:r>
                      <a:r>
                        <a:rPr lang="en-US" altLang="ja-JP" sz="900" b="0" i="0" u="none" strike="noStrike" dirty="0">
                          <a:effectLst/>
                          <a:latin typeface="ＭＳ Ｐゴシック" panose="020B0600070205080204" pitchFamily="50" charset="-128"/>
                          <a:ea typeface="ＭＳ Ｐゴシック" panose="020B0600070205080204" pitchFamily="50" charset="-128"/>
                        </a:rPr>
                        <a:t>) 48</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effectLst/>
                          <a:latin typeface="ＭＳ Ｐゴシック" panose="020B0600070205080204" pitchFamily="50" charset="-128"/>
                          <a:ea typeface="ＭＳ Ｐゴシック" panose="020B0600070205080204" pitchFamily="50" charset="-128"/>
                        </a:rPr>
                        <a:t>最大区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第五区</a:t>
                      </a:r>
                      <a:r>
                        <a:rPr lang="en-US" altLang="ja-JP" sz="900" b="0" i="0" u="none" strike="noStrike" dirty="0">
                          <a:effectLst/>
                          <a:latin typeface="ＭＳ Ｐゴシック" panose="020B0600070205080204" pitchFamily="50" charset="-128"/>
                          <a:ea typeface="ＭＳ Ｐゴシック" panose="020B0600070205080204" pitchFamily="50" charset="-128"/>
                        </a:rPr>
                        <a:t>) 280</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第四区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230</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第五区</a:t>
                      </a:r>
                      <a:r>
                        <a:rPr lang="en-US" altLang="ja-JP" sz="900" b="0" i="0" u="none" strike="noStrike" dirty="0">
                          <a:effectLst/>
                          <a:latin typeface="ＭＳ Ｐゴシック" panose="020B0600070205080204" pitchFamily="50" charset="-128"/>
                          <a:ea typeface="ＭＳ Ｐゴシック" panose="020B0600070205080204" pitchFamily="50" charset="-128"/>
                        </a:rPr>
                        <a:t>) 56</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230</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214</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17</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a:effectLst/>
                          <a:latin typeface="ＭＳ Ｐゴシック" panose="020B0600070205080204" pitchFamily="50" charset="-128"/>
                          <a:ea typeface="ＭＳ Ｐゴシック" panose="020B0600070205080204" pitchFamily="50" charset="-128"/>
                        </a:rPr>
                        <a:t>最小区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229</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a:t>
                      </a:r>
                      <a:r>
                        <a:rPr lang="en-US" altLang="ja-JP" sz="900" b="0" i="0" u="none" strike="noStrike" dirty="0" smtClean="0">
                          <a:effectLst/>
                          <a:latin typeface="ＭＳ Ｐゴシック" panose="020B0600070205080204" pitchFamily="50" charset="-128"/>
                          <a:ea typeface="ＭＳ Ｐゴシック" panose="020B0600070205080204" pitchFamily="50" charset="-128"/>
                        </a:rPr>
                        <a:t>213</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effectLst/>
                          <a:latin typeface="ＭＳ Ｐゴシック" panose="020B0600070205080204" pitchFamily="50" charset="-128"/>
                          <a:ea typeface="ＭＳ Ｐゴシック" panose="020B0600070205080204" pitchFamily="50" charset="-128"/>
                        </a:rPr>
                        <a:t>(</a:t>
                      </a:r>
                      <a:r>
                        <a:rPr lang="ja-JP" altLang="en-US" sz="900" b="0" i="0" u="none" strike="noStrike" dirty="0">
                          <a:effectLst/>
                          <a:latin typeface="ＭＳ Ｐゴシック" panose="020B0600070205080204" pitchFamily="50" charset="-128"/>
                          <a:ea typeface="ＭＳ Ｐゴシック" panose="020B0600070205080204" pitchFamily="50" charset="-128"/>
                        </a:rPr>
                        <a:t>第二区</a:t>
                      </a:r>
                      <a:r>
                        <a:rPr lang="en-US" altLang="ja-JP" sz="900" b="0" i="0" u="none" strike="noStrike" dirty="0">
                          <a:effectLst/>
                          <a:latin typeface="ＭＳ Ｐゴシック" panose="020B0600070205080204" pitchFamily="50" charset="-128"/>
                          <a:ea typeface="ＭＳ Ｐゴシック" panose="020B0600070205080204" pitchFamily="50" charset="-128"/>
                        </a:rPr>
                        <a:t>) 16</a:t>
                      </a:r>
                      <a:r>
                        <a:rPr lang="ja-JP" altLang="en-US" sz="9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154042">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１．１倍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a:noFill/>
                    </a:lnT>
                    <a:lnB>
                      <a:noFill/>
                    </a:lnB>
                  </a:tcPr>
                </a:tc>
                <a:tc>
                  <a:txBody>
                    <a:bodyPr/>
                    <a:lstStyle/>
                    <a:p>
                      <a:pPr algn="ctr"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１．２倍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１．１倍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effectLst/>
                          <a:latin typeface="ＭＳ Ｐゴシック" panose="020B0600070205080204" pitchFamily="50" charset="-128"/>
                          <a:ea typeface="ＭＳ Ｐゴシック" panose="020B0600070205080204" pitchFamily="50" charset="-128"/>
                        </a:rPr>
                        <a:t>３．５倍 </a:t>
                      </a:r>
                      <a:endParaRPr lang="ja-JP" altLang="en-US" sz="9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t>◆目的税二税の実績</a:t>
            </a:r>
            <a:endParaRPr kumimoji="1" lang="ja-JP" altLang="en-US" sz="1200" b="1" dirty="0"/>
          </a:p>
        </p:txBody>
      </p:sp>
      <p:sp>
        <p:nvSpPr>
          <p:cNvPr id="50" name="テキスト ボックス 49"/>
          <p:cNvSpPr txBox="1"/>
          <p:nvPr/>
        </p:nvSpPr>
        <p:spPr>
          <a:xfrm>
            <a:off x="5241032" y="1790435"/>
            <a:ext cx="3004349" cy="276999"/>
          </a:xfrm>
          <a:prstGeom prst="rect">
            <a:avLst/>
          </a:prstGeom>
          <a:noFill/>
        </p:spPr>
        <p:txBody>
          <a:bodyPr wrap="none" rtlCol="0">
            <a:spAutoFit/>
          </a:bodyPr>
          <a:lstStyle/>
          <a:p>
            <a:r>
              <a:rPr kumimoji="1" lang="ja-JP" altLang="en-US" sz="1200" b="1" dirty="0" smtClean="0"/>
              <a:t>◆目的税二税の充当事業　（</a:t>
            </a:r>
            <a:r>
              <a:rPr kumimoji="1" lang="en-US" altLang="ja-JP" sz="1200" b="1" dirty="0" smtClean="0"/>
              <a:t>H27</a:t>
            </a:r>
            <a:r>
              <a:rPr kumimoji="1" lang="ja-JP" altLang="en-US" sz="1200" b="1" dirty="0" smtClean="0"/>
              <a:t>年度実績）</a:t>
            </a:r>
            <a:endParaRPr kumimoji="1" lang="ja-JP" altLang="en-US" sz="1200" b="1" dirty="0"/>
          </a:p>
        </p:txBody>
      </p:sp>
      <p:graphicFrame>
        <p:nvGraphicFramePr>
          <p:cNvPr id="51" name="表 50"/>
          <p:cNvGraphicFramePr>
            <a:graphicFrameLocks noGrp="1"/>
          </p:cNvGraphicFramePr>
          <p:nvPr/>
        </p:nvGraphicFramePr>
        <p:xfrm>
          <a:off x="848544" y="2063970"/>
          <a:ext cx="3672406" cy="792087"/>
        </p:xfrm>
        <a:graphic>
          <a:graphicData uri="http://schemas.openxmlformats.org/drawingml/2006/table">
            <a:tbl>
              <a:tblPr firstRow="1" bandRow="1">
                <a:tableStyleId>{5C22544A-7EE6-4342-B048-85BDC9FD1C3A}</a:tableStyleId>
              </a:tblPr>
              <a:tblGrid>
                <a:gridCol w="983026"/>
                <a:gridCol w="537876"/>
                <a:gridCol w="537876"/>
                <a:gridCol w="537876"/>
                <a:gridCol w="537876"/>
                <a:gridCol w="537876"/>
              </a:tblGrid>
              <a:tr h="264029">
                <a:tc>
                  <a:txBody>
                    <a:bodyPr/>
                    <a:lstStyle/>
                    <a:p>
                      <a:pPr algn="ctr"/>
                      <a:r>
                        <a:rPr kumimoji="1" lang="ja-JP" altLang="en-US" sz="1100" b="0" dirty="0" smtClean="0">
                          <a:latin typeface="Meiryo UI" pitchFamily="50" charset="-128"/>
                          <a:ea typeface="Meiryo UI" pitchFamily="50" charset="-128"/>
                          <a:cs typeface="Meiryo UI" pitchFamily="50" charset="-128"/>
                        </a:rPr>
                        <a:t>年度</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H26</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H27</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都市計画税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572</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事業所税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250</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268</a:t>
                      </a:r>
                      <a:endParaRPr kumimoji="1" lang="ja-JP" altLang="en-US" sz="1100" b="0" dirty="0">
                        <a:latin typeface="Meiryo UI" pitchFamily="50" charset="-128"/>
                        <a:ea typeface="Meiryo UI" pitchFamily="50" charset="-128"/>
                        <a:cs typeface="Meiryo UI" pitchFamily="50" charset="-128"/>
                      </a:endParaRPr>
                    </a:p>
                  </a:txBody>
                  <a:tcPr/>
                </a:tc>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nvGraphicFramePr>
        <p:xfrm>
          <a:off x="5385048" y="2065588"/>
          <a:ext cx="3910672" cy="1188720"/>
        </p:xfrm>
        <a:graphic>
          <a:graphicData uri="http://schemas.openxmlformats.org/drawingml/2006/table">
            <a:tbl>
              <a:tblPr firstRow="1" bandRow="1">
                <a:tableStyleId>{69CF1AB2-1976-4502-BF36-3FF5EA218861}</a:tableStyleId>
              </a:tblPr>
              <a:tblGrid>
                <a:gridCol w="929005"/>
                <a:gridCol w="2981667"/>
              </a:tblGrid>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街路・都市公園・下水道・高速道路・再開発・区画整理</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文化推進施策・スポーツ施設・公園・下水道・河川・橋りょう・廃棄物処理施設・社会福祉施設・児童福祉施設・学校施設・社会教育施設・高速鉄道</a:t>
                      </a:r>
                      <a:r>
                        <a:rPr kumimoji="1" lang="ja-JP" altLang="en-US" sz="1000" b="0"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ext uri="{D42A27DB-BD31-4B8C-83A1-F6EECF244321}">
                <p14:modId xmlns:p14="http://schemas.microsoft.com/office/powerpoint/2010/main" val="3717056421"/>
              </p:ext>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ext uri="{D42A27DB-BD31-4B8C-83A1-F6EECF244321}">
                <p14:modId xmlns:p14="http://schemas.microsoft.com/office/powerpoint/2010/main" val="3717056421"/>
              </p:ext>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804990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tx2">
            <a:lumMod val="60000"/>
            <a:lumOff val="40000"/>
          </a:schemeClr>
        </a:solidFill>
      </a:spPr>
      <a:bodyPr wrap="square" rtlCol="0">
        <a:spAutoFit/>
      </a:bodyPr>
      <a:lstStyle>
        <a:defPPr algn="ctr">
          <a:defRPr kumimoji="1" sz="1200" dirty="0" smtClean="0">
            <a:solidFill>
              <a:schemeClr val="bg1"/>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18802</TotalTime>
  <Words>11171</Words>
  <Application>Microsoft Office PowerPoint</Application>
  <PresentationFormat>A4 210 x 297 mm</PresentationFormat>
  <Paragraphs>4516</Paragraphs>
  <Slides>53</Slides>
  <Notes>34</Notes>
  <HiddenSlides>0</HiddenSlides>
  <MMClips>0</MMClips>
  <ScaleCrop>false</ScaleCrop>
  <HeadingPairs>
    <vt:vector size="4" baseType="variant">
      <vt:variant>
        <vt:lpstr>テーマ</vt:lpstr>
      </vt:variant>
      <vt:variant>
        <vt:i4>1</vt:i4>
      </vt:variant>
      <vt:variant>
        <vt:lpstr>スライド タイトル</vt:lpstr>
      </vt:variant>
      <vt:variant>
        <vt:i4>53</vt:i4>
      </vt:variant>
    </vt:vector>
  </HeadingPairs>
  <TitlesOfParts>
    <vt:vector size="54" baseType="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　</vt:lpstr>
      <vt:lpstr>　</vt:lpstr>
      <vt:lpstr>　</vt:lpstr>
      <vt:lpstr>　</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2297</cp:revision>
  <cp:lastPrinted>2017-09-25T07:45:42Z</cp:lastPrinted>
  <dcterms:created xsi:type="dcterms:W3CDTF">2013-07-16T06:48:23Z</dcterms:created>
  <dcterms:modified xsi:type="dcterms:W3CDTF">2017-09-26T10:22:08Z</dcterms:modified>
</cp:coreProperties>
</file>