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9.xml" ContentType="application/vnd.openxmlformats-officedocument.drawingml.chart+xml"/>
  <Override PartName="/ppt/drawings/drawing1.xml" ContentType="application/vnd.openxmlformats-officedocument.drawingml.chartshapes+xml"/>
  <Override PartName="/ppt/charts/chart30.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8"/>
  </p:notesMasterIdLst>
  <p:handoutMasterIdLst>
    <p:handoutMasterId r:id="rId69"/>
  </p:handoutMasterIdLst>
  <p:sldIdLst>
    <p:sldId id="598" r:id="rId3"/>
    <p:sldId id="860" r:id="rId4"/>
    <p:sldId id="817" r:id="rId5"/>
    <p:sldId id="891" r:id="rId6"/>
    <p:sldId id="892" r:id="rId7"/>
    <p:sldId id="635" r:id="rId8"/>
    <p:sldId id="680" r:id="rId9"/>
    <p:sldId id="802" r:id="rId10"/>
    <p:sldId id="803" r:id="rId11"/>
    <p:sldId id="805" r:id="rId12"/>
    <p:sldId id="748" r:id="rId13"/>
    <p:sldId id="811" r:id="rId14"/>
    <p:sldId id="769" r:id="rId15"/>
    <p:sldId id="851" r:id="rId16"/>
    <p:sldId id="845" r:id="rId17"/>
    <p:sldId id="886" r:id="rId18"/>
    <p:sldId id="804" r:id="rId19"/>
    <p:sldId id="745" r:id="rId20"/>
    <p:sldId id="659" r:id="rId21"/>
    <p:sldId id="856" r:id="rId22"/>
    <p:sldId id="661" r:id="rId23"/>
    <p:sldId id="857" r:id="rId24"/>
    <p:sldId id="806" r:id="rId25"/>
    <p:sldId id="859" r:id="rId26"/>
    <p:sldId id="849" r:id="rId27"/>
    <p:sldId id="847" r:id="rId28"/>
    <p:sldId id="848" r:id="rId29"/>
    <p:sldId id="889" r:id="rId30"/>
    <p:sldId id="893" r:id="rId31"/>
    <p:sldId id="894" r:id="rId32"/>
    <p:sldId id="895" r:id="rId33"/>
    <p:sldId id="896" r:id="rId34"/>
    <p:sldId id="897" r:id="rId35"/>
    <p:sldId id="898" r:id="rId36"/>
    <p:sldId id="899" r:id="rId37"/>
    <p:sldId id="900" r:id="rId38"/>
    <p:sldId id="901" r:id="rId39"/>
    <p:sldId id="902" r:id="rId40"/>
    <p:sldId id="903" r:id="rId41"/>
    <p:sldId id="904" r:id="rId42"/>
    <p:sldId id="905" r:id="rId43"/>
    <p:sldId id="906" r:id="rId44"/>
    <p:sldId id="907" r:id="rId45"/>
    <p:sldId id="908" r:id="rId46"/>
    <p:sldId id="909" r:id="rId47"/>
    <p:sldId id="910" r:id="rId48"/>
    <p:sldId id="911" r:id="rId49"/>
    <p:sldId id="912" r:id="rId50"/>
    <p:sldId id="913" r:id="rId51"/>
    <p:sldId id="914" r:id="rId52"/>
    <p:sldId id="915" r:id="rId53"/>
    <p:sldId id="916" r:id="rId54"/>
    <p:sldId id="917" r:id="rId55"/>
    <p:sldId id="918" r:id="rId56"/>
    <p:sldId id="919" r:id="rId57"/>
    <p:sldId id="920" r:id="rId58"/>
    <p:sldId id="921" r:id="rId59"/>
    <p:sldId id="922" r:id="rId60"/>
    <p:sldId id="923" r:id="rId61"/>
    <p:sldId id="924" r:id="rId62"/>
    <p:sldId id="925" r:id="rId63"/>
    <p:sldId id="853" r:id="rId64"/>
    <p:sldId id="839" r:id="rId65"/>
    <p:sldId id="677" r:id="rId66"/>
    <p:sldId id="678" r:id="rId67"/>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2F9"/>
    <a:srgbClr val="FFCC00"/>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9642" autoAdjust="0"/>
  </p:normalViewPr>
  <p:slideViewPr>
    <p:cSldViewPr>
      <p:cViewPr varScale="1">
        <p:scale>
          <a:sx n="72" d="100"/>
          <a:sy n="72" d="100"/>
        </p:scale>
        <p:origin x="-1338"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2.xlsx"/></Relationships>
</file>

<file path=ppt/charts/_rels/chart4.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6410;&#21033;&#29992;&#22320;&#20559;&#22312;&#12481;&#12455;&#12483;&#12463;&#65298;8%208%2031&#29694;&#22312;&#65289;&#65288;&#20250;&#35336;&#21306;&#20998;&#20837;&#12426;&#65289;.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PZR002C\OA-ae0008$\&#12518;&#12540;&#12470;&#20316;&#26989;&#29992;&#12501;&#12457;&#12523;&#12480;\03&#12288;29&#24180;&#24230;&#36039;&#29987;&#20661;&#21209;&#25285;&#24403;\H29&#12288;\&#25351;&#29289;&#35895;\&#29305;&#21029;&#21306;&#12288;&#38306;&#20418;&#36039;&#26009;\&#20966;&#20998;&#26908;&#35342;&#22320;&#20559;&#22312;\290901&#26410;&#21033;&#29992;&#22320;&#20559;&#22312;&#12481;&#12455;&#12483;&#12463;&#65288;&#20250;&#35336;&#21306;&#20998;&#20837;&#12426;&#65289;&#29305;&#21029;&#21306;&#22793;&#26356;.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'４区案'!$A$18:$A$21</c:f>
              <c:strCache>
                <c:ptCount val="4"/>
                <c:pt idx="0">
                  <c:v>第一区</c:v>
                </c:pt>
                <c:pt idx="1">
                  <c:v>第二区</c:v>
                </c:pt>
                <c:pt idx="2">
                  <c:v>第三区</c:v>
                </c:pt>
                <c:pt idx="3">
                  <c:v>第四区</c:v>
                </c:pt>
              </c:strCache>
            </c:strRef>
          </c:cat>
          <c:val>
            <c:numRef>
              <c:f>'４区案'!$B$18:$B$21</c:f>
              <c:numCache>
                <c:formatCode>#,##0_);[Red]\(#,##0\)</c:formatCode>
                <c:ptCount val="4"/>
                <c:pt idx="0">
                  <c:v>110912</c:v>
                </c:pt>
                <c:pt idx="1">
                  <c:v>107165</c:v>
                </c:pt>
                <c:pt idx="2">
                  <c:v>231275</c:v>
                </c:pt>
                <c:pt idx="3">
                  <c:v>167673</c:v>
                </c:pt>
              </c:numCache>
            </c:numRef>
          </c:val>
        </c:ser>
        <c:dLbls>
          <c:showLegendKey val="0"/>
          <c:showVal val="0"/>
          <c:showCatName val="0"/>
          <c:showSerName val="0"/>
          <c:showPercent val="0"/>
          <c:showBubbleSize val="0"/>
        </c:dLbls>
        <c:gapWidth val="150"/>
        <c:shape val="box"/>
        <c:axId val="132152832"/>
        <c:axId val="132407296"/>
        <c:axId val="0"/>
      </c:bar3DChart>
      <c:catAx>
        <c:axId val="132152832"/>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32407296"/>
        <c:crosses val="autoZero"/>
        <c:auto val="1"/>
        <c:lblAlgn val="ctr"/>
        <c:lblOffset val="100"/>
        <c:noMultiLvlLbl val="0"/>
      </c:catAx>
      <c:valAx>
        <c:axId val="132407296"/>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3215283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8.6</c:v>
                </c:pt>
                <c:pt idx="1">
                  <c:v>8.3000000000000007</c:v>
                </c:pt>
                <c:pt idx="2">
                  <c:v>10.7</c:v>
                </c:pt>
                <c:pt idx="3">
                  <c:v>2.4</c:v>
                </c:pt>
              </c:numCache>
            </c:numRef>
          </c:val>
        </c:ser>
        <c:dLbls>
          <c:showLegendKey val="0"/>
          <c:showVal val="0"/>
          <c:showCatName val="0"/>
          <c:showSerName val="0"/>
          <c:showPercent val="0"/>
          <c:showBubbleSize val="0"/>
        </c:dLbls>
        <c:gapWidth val="150"/>
        <c:axId val="296295424"/>
        <c:axId val="285317888"/>
      </c:barChart>
      <c:catAx>
        <c:axId val="296295424"/>
        <c:scaling>
          <c:orientation val="minMax"/>
        </c:scaling>
        <c:delete val="0"/>
        <c:axPos val="l"/>
        <c:numFmt formatCode="General" sourceLinked="0"/>
        <c:majorTickMark val="out"/>
        <c:minorTickMark val="none"/>
        <c:tickLblPos val="nextTo"/>
        <c:crossAx val="285317888"/>
        <c:crosses val="autoZero"/>
        <c:auto val="1"/>
        <c:lblAlgn val="ctr"/>
        <c:lblOffset val="100"/>
        <c:noMultiLvlLbl val="0"/>
      </c:catAx>
      <c:valAx>
        <c:axId val="285317888"/>
        <c:scaling>
          <c:orientation val="minMax"/>
          <c:min val="0"/>
        </c:scaling>
        <c:delete val="0"/>
        <c:axPos val="b"/>
        <c:majorGridlines/>
        <c:numFmt formatCode="General" sourceLinked="1"/>
        <c:majorTickMark val="out"/>
        <c:minorTickMark val="none"/>
        <c:tickLblPos val="high"/>
        <c:crossAx val="296295424"/>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6.3</c:v>
                </c:pt>
                <c:pt idx="3">
                  <c:v>3.6</c:v>
                </c:pt>
              </c:numCache>
            </c:numRef>
          </c:val>
        </c:ser>
        <c:dLbls>
          <c:showLegendKey val="0"/>
          <c:showVal val="0"/>
          <c:showCatName val="0"/>
          <c:showSerName val="0"/>
          <c:showPercent val="0"/>
          <c:showBubbleSize val="0"/>
        </c:dLbls>
        <c:gapWidth val="150"/>
        <c:axId val="296349184"/>
        <c:axId val="285278784"/>
      </c:barChart>
      <c:catAx>
        <c:axId val="296349184"/>
        <c:scaling>
          <c:orientation val="minMax"/>
        </c:scaling>
        <c:delete val="0"/>
        <c:axPos val="l"/>
        <c:numFmt formatCode="General" sourceLinked="0"/>
        <c:majorTickMark val="out"/>
        <c:minorTickMark val="none"/>
        <c:tickLblPos val="nextTo"/>
        <c:crossAx val="285278784"/>
        <c:crosses val="autoZero"/>
        <c:auto val="1"/>
        <c:lblAlgn val="ctr"/>
        <c:lblOffset val="100"/>
        <c:noMultiLvlLbl val="0"/>
      </c:catAx>
      <c:valAx>
        <c:axId val="285278784"/>
        <c:scaling>
          <c:orientation val="minMax"/>
          <c:min val="0"/>
        </c:scaling>
        <c:delete val="0"/>
        <c:axPos val="b"/>
        <c:majorGridlines/>
        <c:numFmt formatCode="General" sourceLinked="1"/>
        <c:majorTickMark val="out"/>
        <c:minorTickMark val="none"/>
        <c:tickLblPos val="high"/>
        <c:crossAx val="296349184"/>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2.2999999999999998</c:v>
                </c:pt>
                <c:pt idx="2">
                  <c:v>3.3</c:v>
                </c:pt>
                <c:pt idx="3">
                  <c:v>1.9000000000000001</c:v>
                </c:pt>
              </c:numCache>
            </c:numRef>
          </c:val>
        </c:ser>
        <c:dLbls>
          <c:showLegendKey val="0"/>
          <c:showVal val="0"/>
          <c:showCatName val="0"/>
          <c:showSerName val="0"/>
          <c:showPercent val="0"/>
          <c:showBubbleSize val="0"/>
        </c:dLbls>
        <c:gapWidth val="150"/>
        <c:axId val="296358400"/>
        <c:axId val="285280512"/>
      </c:barChart>
      <c:catAx>
        <c:axId val="296358400"/>
        <c:scaling>
          <c:orientation val="minMax"/>
        </c:scaling>
        <c:delete val="0"/>
        <c:axPos val="l"/>
        <c:numFmt formatCode="General" sourceLinked="0"/>
        <c:majorTickMark val="out"/>
        <c:minorTickMark val="none"/>
        <c:tickLblPos val="nextTo"/>
        <c:crossAx val="285280512"/>
        <c:crosses val="autoZero"/>
        <c:auto val="1"/>
        <c:lblAlgn val="ctr"/>
        <c:lblOffset val="100"/>
        <c:noMultiLvlLbl val="0"/>
      </c:catAx>
      <c:valAx>
        <c:axId val="285280512"/>
        <c:scaling>
          <c:orientation val="minMax"/>
          <c:min val="0"/>
        </c:scaling>
        <c:delete val="0"/>
        <c:axPos val="b"/>
        <c:majorGridlines/>
        <c:numFmt formatCode="General" sourceLinked="1"/>
        <c:majorTickMark val="out"/>
        <c:minorTickMark val="none"/>
        <c:tickLblPos val="high"/>
        <c:crossAx val="29635840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8.3000000000000007</c:v>
                </c:pt>
                <c:pt idx="1">
                  <c:v>6.7</c:v>
                </c:pt>
                <c:pt idx="2">
                  <c:v>6.9</c:v>
                </c:pt>
                <c:pt idx="3">
                  <c:v>7.3</c:v>
                </c:pt>
              </c:numCache>
            </c:numRef>
          </c:val>
        </c:ser>
        <c:dLbls>
          <c:showLegendKey val="0"/>
          <c:showVal val="0"/>
          <c:showCatName val="0"/>
          <c:showSerName val="0"/>
          <c:showPercent val="0"/>
          <c:showBubbleSize val="0"/>
        </c:dLbls>
        <c:gapWidth val="150"/>
        <c:axId val="296489472"/>
        <c:axId val="285282240"/>
      </c:barChart>
      <c:catAx>
        <c:axId val="296489472"/>
        <c:scaling>
          <c:orientation val="minMax"/>
        </c:scaling>
        <c:delete val="0"/>
        <c:axPos val="l"/>
        <c:numFmt formatCode="General" sourceLinked="0"/>
        <c:majorTickMark val="out"/>
        <c:minorTickMark val="none"/>
        <c:tickLblPos val="nextTo"/>
        <c:crossAx val="285282240"/>
        <c:crosses val="autoZero"/>
        <c:auto val="1"/>
        <c:lblAlgn val="ctr"/>
        <c:lblOffset val="100"/>
        <c:noMultiLvlLbl val="0"/>
      </c:catAx>
      <c:valAx>
        <c:axId val="285282240"/>
        <c:scaling>
          <c:orientation val="minMax"/>
          <c:min val="0"/>
        </c:scaling>
        <c:delete val="0"/>
        <c:axPos val="b"/>
        <c:majorGridlines/>
        <c:numFmt formatCode="General" sourceLinked="1"/>
        <c:majorTickMark val="out"/>
        <c:minorTickMark val="none"/>
        <c:tickLblPos val="high"/>
        <c:crossAx val="29648947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249.2</c:v>
                </c:pt>
                <c:pt idx="1">
                  <c:v>269.5</c:v>
                </c:pt>
                <c:pt idx="2">
                  <c:v>224.7</c:v>
                </c:pt>
                <c:pt idx="3">
                  <c:v>243.2</c:v>
                </c:pt>
              </c:numCache>
            </c:numRef>
          </c:val>
        </c:ser>
        <c:dLbls>
          <c:showLegendKey val="0"/>
          <c:showVal val="0"/>
          <c:showCatName val="0"/>
          <c:showSerName val="0"/>
          <c:showPercent val="0"/>
          <c:showBubbleSize val="0"/>
        </c:dLbls>
        <c:gapWidth val="150"/>
        <c:axId val="296360960"/>
        <c:axId val="285285120"/>
      </c:barChart>
      <c:catAx>
        <c:axId val="296360960"/>
        <c:scaling>
          <c:orientation val="minMax"/>
        </c:scaling>
        <c:delete val="0"/>
        <c:axPos val="l"/>
        <c:numFmt formatCode="General" sourceLinked="0"/>
        <c:majorTickMark val="out"/>
        <c:minorTickMark val="none"/>
        <c:tickLblPos val="nextTo"/>
        <c:crossAx val="285285120"/>
        <c:crosses val="autoZero"/>
        <c:auto val="1"/>
        <c:lblAlgn val="ctr"/>
        <c:lblOffset val="100"/>
        <c:noMultiLvlLbl val="0"/>
      </c:catAx>
      <c:valAx>
        <c:axId val="285285120"/>
        <c:scaling>
          <c:orientation val="minMax"/>
          <c:max val="350"/>
          <c:min val="0"/>
        </c:scaling>
        <c:delete val="0"/>
        <c:axPos val="b"/>
        <c:majorGridlines/>
        <c:numFmt formatCode="General" sourceLinked="1"/>
        <c:majorTickMark val="out"/>
        <c:minorTickMark val="none"/>
        <c:tickLblPos val="high"/>
        <c:crossAx val="296360960"/>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8.6</c:v>
                </c:pt>
                <c:pt idx="1">
                  <c:v>8.3000000000000007</c:v>
                </c:pt>
                <c:pt idx="2">
                  <c:v>2.5</c:v>
                </c:pt>
                <c:pt idx="3" formatCode="0.0_ ">
                  <c:v>9</c:v>
                </c:pt>
              </c:numCache>
            </c:numRef>
          </c:val>
        </c:ser>
        <c:dLbls>
          <c:showLegendKey val="0"/>
          <c:showVal val="0"/>
          <c:showCatName val="0"/>
          <c:showSerName val="0"/>
          <c:showPercent val="0"/>
          <c:showBubbleSize val="0"/>
        </c:dLbls>
        <c:gapWidth val="150"/>
        <c:axId val="299284992"/>
        <c:axId val="298943040"/>
      </c:barChart>
      <c:catAx>
        <c:axId val="299284992"/>
        <c:scaling>
          <c:orientation val="minMax"/>
        </c:scaling>
        <c:delete val="0"/>
        <c:axPos val="l"/>
        <c:numFmt formatCode="General" sourceLinked="0"/>
        <c:majorTickMark val="out"/>
        <c:minorTickMark val="none"/>
        <c:tickLblPos val="nextTo"/>
        <c:crossAx val="298943040"/>
        <c:crosses val="autoZero"/>
        <c:auto val="1"/>
        <c:lblAlgn val="ctr"/>
        <c:lblOffset val="100"/>
        <c:noMultiLvlLbl val="0"/>
      </c:catAx>
      <c:valAx>
        <c:axId val="298943040"/>
        <c:scaling>
          <c:orientation val="minMax"/>
          <c:max val="15"/>
          <c:min val="0"/>
        </c:scaling>
        <c:delete val="0"/>
        <c:axPos val="b"/>
        <c:majorGridlines/>
        <c:numFmt formatCode="General" sourceLinked="1"/>
        <c:majorTickMark val="out"/>
        <c:minorTickMark val="none"/>
        <c:tickLblPos val="high"/>
        <c:crossAx val="29928499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4.9000000000000004</c:v>
                </c:pt>
                <c:pt idx="1">
                  <c:v>4.4000000000000004</c:v>
                </c:pt>
                <c:pt idx="2">
                  <c:v>4.2</c:v>
                </c:pt>
                <c:pt idx="3">
                  <c:v>5.2</c:v>
                </c:pt>
              </c:numCache>
            </c:numRef>
          </c:val>
        </c:ser>
        <c:dLbls>
          <c:showLegendKey val="0"/>
          <c:showVal val="0"/>
          <c:showCatName val="0"/>
          <c:showSerName val="0"/>
          <c:showPercent val="0"/>
          <c:showBubbleSize val="0"/>
        </c:dLbls>
        <c:gapWidth val="150"/>
        <c:axId val="299432448"/>
        <c:axId val="298944768"/>
      </c:barChart>
      <c:catAx>
        <c:axId val="299432448"/>
        <c:scaling>
          <c:orientation val="minMax"/>
        </c:scaling>
        <c:delete val="0"/>
        <c:axPos val="l"/>
        <c:numFmt formatCode="General" sourceLinked="0"/>
        <c:majorTickMark val="out"/>
        <c:minorTickMark val="none"/>
        <c:tickLblPos val="nextTo"/>
        <c:crossAx val="298944768"/>
        <c:crosses val="autoZero"/>
        <c:auto val="1"/>
        <c:lblAlgn val="ctr"/>
        <c:lblOffset val="100"/>
        <c:noMultiLvlLbl val="0"/>
      </c:catAx>
      <c:valAx>
        <c:axId val="298944768"/>
        <c:scaling>
          <c:orientation val="minMax"/>
          <c:max val="10"/>
          <c:min val="0"/>
        </c:scaling>
        <c:delete val="0"/>
        <c:axPos val="b"/>
        <c:majorGridlines/>
        <c:numFmt formatCode="General" sourceLinked="1"/>
        <c:majorTickMark val="out"/>
        <c:minorTickMark val="none"/>
        <c:tickLblPos val="high"/>
        <c:crossAx val="299432448"/>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2.6</c:v>
                </c:pt>
                <c:pt idx="1">
                  <c:v>2.2999999999999998</c:v>
                </c:pt>
                <c:pt idx="2">
                  <c:v>2.2000000000000002</c:v>
                </c:pt>
                <c:pt idx="3">
                  <c:v>2.8</c:v>
                </c:pt>
              </c:numCache>
            </c:numRef>
          </c:val>
        </c:ser>
        <c:dLbls>
          <c:showLegendKey val="0"/>
          <c:showVal val="0"/>
          <c:showCatName val="0"/>
          <c:showSerName val="0"/>
          <c:showPercent val="0"/>
          <c:showBubbleSize val="0"/>
        </c:dLbls>
        <c:gapWidth val="150"/>
        <c:axId val="296361472"/>
        <c:axId val="298946496"/>
      </c:barChart>
      <c:catAx>
        <c:axId val="296361472"/>
        <c:scaling>
          <c:orientation val="minMax"/>
        </c:scaling>
        <c:delete val="0"/>
        <c:axPos val="l"/>
        <c:numFmt formatCode="General" sourceLinked="0"/>
        <c:majorTickMark val="out"/>
        <c:minorTickMark val="none"/>
        <c:tickLblPos val="nextTo"/>
        <c:crossAx val="298946496"/>
        <c:crosses val="autoZero"/>
        <c:auto val="1"/>
        <c:lblAlgn val="ctr"/>
        <c:lblOffset val="100"/>
        <c:noMultiLvlLbl val="0"/>
      </c:catAx>
      <c:valAx>
        <c:axId val="298946496"/>
        <c:scaling>
          <c:orientation val="minMax"/>
          <c:max val="4"/>
          <c:min val="0"/>
        </c:scaling>
        <c:delete val="0"/>
        <c:axPos val="b"/>
        <c:majorGridlines/>
        <c:numFmt formatCode="General" sourceLinked="1"/>
        <c:majorTickMark val="out"/>
        <c:minorTickMark val="none"/>
        <c:tickLblPos val="high"/>
        <c:crossAx val="29636147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8.3000000000000007</c:v>
                </c:pt>
                <c:pt idx="1">
                  <c:v>6.7</c:v>
                </c:pt>
                <c:pt idx="2">
                  <c:v>6.9</c:v>
                </c:pt>
                <c:pt idx="3">
                  <c:v>7.5</c:v>
                </c:pt>
              </c:numCache>
            </c:numRef>
          </c:val>
        </c:ser>
        <c:dLbls>
          <c:showLegendKey val="0"/>
          <c:showVal val="0"/>
          <c:showCatName val="0"/>
          <c:showSerName val="0"/>
          <c:showPercent val="0"/>
          <c:showBubbleSize val="0"/>
        </c:dLbls>
        <c:gapWidth val="150"/>
        <c:axId val="299284480"/>
        <c:axId val="298948224"/>
      </c:barChart>
      <c:catAx>
        <c:axId val="299284480"/>
        <c:scaling>
          <c:orientation val="minMax"/>
        </c:scaling>
        <c:delete val="0"/>
        <c:axPos val="l"/>
        <c:numFmt formatCode="General" sourceLinked="0"/>
        <c:majorTickMark val="out"/>
        <c:minorTickMark val="none"/>
        <c:tickLblPos val="nextTo"/>
        <c:crossAx val="298948224"/>
        <c:crosses val="autoZero"/>
        <c:auto val="1"/>
        <c:lblAlgn val="ctr"/>
        <c:lblOffset val="100"/>
        <c:noMultiLvlLbl val="0"/>
      </c:catAx>
      <c:valAx>
        <c:axId val="298948224"/>
        <c:scaling>
          <c:orientation val="minMax"/>
          <c:min val="0"/>
        </c:scaling>
        <c:delete val="0"/>
        <c:axPos val="b"/>
        <c:majorGridlines/>
        <c:numFmt formatCode="General" sourceLinked="1"/>
        <c:majorTickMark val="out"/>
        <c:minorTickMark val="none"/>
        <c:tickLblPos val="high"/>
        <c:crossAx val="29928448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319354667663173"/>
          <c:y val="4.9277660746762909E-2"/>
        </c:manualLayout>
      </c:layout>
      <c:overlay val="0"/>
      <c:txPr>
        <a:bodyPr/>
        <a:lstStyle/>
        <a:p>
          <a:pPr>
            <a:defRPr sz="1600"/>
          </a:pPr>
          <a:endParaRPr lang="ja-JP"/>
        </a:p>
      </c:txPr>
    </c:title>
    <c:autoTitleDeleted val="0"/>
    <c:plotArea>
      <c:layout>
        <c:manualLayout>
          <c:layoutTarget val="inner"/>
          <c:xMode val="edge"/>
          <c:yMode val="edge"/>
          <c:x val="0.25820576814216412"/>
          <c:y val="0.28358476042344727"/>
          <c:w val="0.64294344279207383"/>
          <c:h val="0.66098489056771781"/>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formatCode="0.0_ ">
                  <c:v>249</c:v>
                </c:pt>
                <c:pt idx="1">
                  <c:v>258.2</c:v>
                </c:pt>
                <c:pt idx="2">
                  <c:v>306.3</c:v>
                </c:pt>
                <c:pt idx="3">
                  <c:v>217.7</c:v>
                </c:pt>
                <c:pt idx="4">
                  <c:v>189.8</c:v>
                </c:pt>
                <c:pt idx="5">
                  <c:v>252.9</c:v>
                </c:pt>
              </c:numCache>
            </c:numRef>
          </c:val>
        </c:ser>
        <c:dLbls>
          <c:showLegendKey val="0"/>
          <c:showVal val="0"/>
          <c:showCatName val="0"/>
          <c:showSerName val="0"/>
          <c:showPercent val="0"/>
          <c:showBubbleSize val="0"/>
        </c:dLbls>
        <c:gapWidth val="150"/>
        <c:axId val="299429888"/>
        <c:axId val="299213376"/>
      </c:barChart>
      <c:catAx>
        <c:axId val="299429888"/>
        <c:scaling>
          <c:orientation val="minMax"/>
        </c:scaling>
        <c:delete val="0"/>
        <c:axPos val="l"/>
        <c:numFmt formatCode="General" sourceLinked="0"/>
        <c:majorTickMark val="out"/>
        <c:minorTickMark val="none"/>
        <c:tickLblPos val="nextTo"/>
        <c:txPr>
          <a:bodyPr/>
          <a:lstStyle/>
          <a:p>
            <a:pPr>
              <a:defRPr sz="1400"/>
            </a:pPr>
            <a:endParaRPr lang="ja-JP"/>
          </a:p>
        </c:txPr>
        <c:crossAx val="299213376"/>
        <c:crossesAt val="0"/>
        <c:auto val="1"/>
        <c:lblAlgn val="ctr"/>
        <c:lblOffset val="100"/>
        <c:noMultiLvlLbl val="0"/>
      </c:catAx>
      <c:valAx>
        <c:axId val="299213376"/>
        <c:scaling>
          <c:orientation val="minMax"/>
          <c:max val="350"/>
          <c:min val="0"/>
        </c:scaling>
        <c:delete val="0"/>
        <c:axPos val="b"/>
        <c:majorGridlines/>
        <c:numFmt formatCode="General" sourceLinked="0"/>
        <c:majorTickMark val="out"/>
        <c:minorTickMark val="none"/>
        <c:tickLblPos val="high"/>
        <c:txPr>
          <a:bodyPr/>
          <a:lstStyle/>
          <a:p>
            <a:pPr>
              <a:defRPr sz="1400"/>
            </a:pPr>
            <a:endParaRPr lang="ja-JP"/>
          </a:p>
        </c:txPr>
        <c:crossAx val="299429888"/>
        <c:crosses val="autoZero"/>
        <c:crossBetween val="between"/>
        <c:majorUnit val="175"/>
        <c:minorUnit val="3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'６区案'!$A$21:$A$26</c:f>
              <c:strCache>
                <c:ptCount val="6"/>
                <c:pt idx="0">
                  <c:v>第一区</c:v>
                </c:pt>
                <c:pt idx="1">
                  <c:v>第二区</c:v>
                </c:pt>
                <c:pt idx="2">
                  <c:v>第三区</c:v>
                </c:pt>
                <c:pt idx="3">
                  <c:v>第四区</c:v>
                </c:pt>
                <c:pt idx="4">
                  <c:v>第五区</c:v>
                </c:pt>
                <c:pt idx="5">
                  <c:v>第六区</c:v>
                </c:pt>
              </c:strCache>
            </c:strRef>
          </c:cat>
          <c:val>
            <c:numRef>
              <c:f>'６区案'!$B$21:$B$26</c:f>
              <c:numCache>
                <c:formatCode>#,##0_);[Red]\(#,##0\)</c:formatCode>
                <c:ptCount val="6"/>
                <c:pt idx="0">
                  <c:v>75776</c:v>
                </c:pt>
                <c:pt idx="1">
                  <c:v>18662</c:v>
                </c:pt>
                <c:pt idx="2">
                  <c:v>35136</c:v>
                </c:pt>
                <c:pt idx="3">
                  <c:v>128204</c:v>
                </c:pt>
                <c:pt idx="4">
                  <c:v>191574</c:v>
                </c:pt>
                <c:pt idx="5">
                  <c:v>167673</c:v>
                </c:pt>
              </c:numCache>
            </c:numRef>
          </c:val>
        </c:ser>
        <c:dLbls>
          <c:showLegendKey val="0"/>
          <c:showVal val="0"/>
          <c:showCatName val="0"/>
          <c:showSerName val="0"/>
          <c:showPercent val="0"/>
          <c:showBubbleSize val="0"/>
        </c:dLbls>
        <c:gapWidth val="150"/>
        <c:shape val="box"/>
        <c:axId val="146650624"/>
        <c:axId val="132409024"/>
        <c:axId val="0"/>
      </c:bar3DChart>
      <c:catAx>
        <c:axId val="146650624"/>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32409024"/>
        <c:crosses val="autoZero"/>
        <c:auto val="1"/>
        <c:lblAlgn val="ctr"/>
        <c:lblOffset val="100"/>
        <c:noMultiLvlLbl val="0"/>
      </c:catAx>
      <c:valAx>
        <c:axId val="132409024"/>
        <c:scaling>
          <c:orientation val="minMax"/>
          <c:max val="2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6650624"/>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layout>
        <c:manualLayout>
          <c:xMode val="edge"/>
          <c:yMode val="edge"/>
          <c:x val="0.32296411509832373"/>
          <c:y val="4.9277678128929733E-2"/>
        </c:manualLayout>
      </c:layout>
      <c:overlay val="0"/>
    </c:title>
    <c:autoTitleDeleted val="0"/>
    <c:plotArea>
      <c:layout>
        <c:manualLayout>
          <c:layoutTarget val="inner"/>
          <c:xMode val="edge"/>
          <c:yMode val="edge"/>
          <c:x val="0.26450346980416933"/>
          <c:y val="0.28358487294462553"/>
          <c:w val="0.67916606826883763"/>
          <c:h val="0.66098475605280538"/>
        </c:manualLayout>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8.6</c:v>
                </c:pt>
                <c:pt idx="1">
                  <c:v>9.1</c:v>
                </c:pt>
                <c:pt idx="2">
                  <c:v>19.600000000000001</c:v>
                </c:pt>
                <c:pt idx="3">
                  <c:v>0.2</c:v>
                </c:pt>
                <c:pt idx="4">
                  <c:v>0.5</c:v>
                </c:pt>
                <c:pt idx="5">
                  <c:v>3.9</c:v>
                </c:pt>
              </c:numCache>
            </c:numRef>
          </c:val>
        </c:ser>
        <c:dLbls>
          <c:showLegendKey val="0"/>
          <c:showVal val="0"/>
          <c:showCatName val="0"/>
          <c:showSerName val="0"/>
          <c:showPercent val="0"/>
          <c:showBubbleSize val="0"/>
        </c:dLbls>
        <c:gapWidth val="150"/>
        <c:axId val="281945088"/>
        <c:axId val="299215104"/>
      </c:barChart>
      <c:catAx>
        <c:axId val="281945088"/>
        <c:scaling>
          <c:orientation val="minMax"/>
        </c:scaling>
        <c:delete val="0"/>
        <c:axPos val="l"/>
        <c:numFmt formatCode="General" sourceLinked="0"/>
        <c:majorTickMark val="out"/>
        <c:minorTickMark val="none"/>
        <c:tickLblPos val="nextTo"/>
        <c:txPr>
          <a:bodyPr/>
          <a:lstStyle/>
          <a:p>
            <a:pPr>
              <a:defRPr sz="1400"/>
            </a:pPr>
            <a:endParaRPr lang="ja-JP"/>
          </a:p>
        </c:txPr>
        <c:crossAx val="299215104"/>
        <c:crosses val="autoZero"/>
        <c:auto val="1"/>
        <c:lblAlgn val="ctr"/>
        <c:lblOffset val="100"/>
        <c:noMultiLvlLbl val="0"/>
      </c:catAx>
      <c:valAx>
        <c:axId val="299215104"/>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1945088"/>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755684754521982"/>
          <c:y val="4.9277643364608353E-2"/>
        </c:manualLayout>
      </c:layout>
      <c:overlay val="0"/>
      <c:txPr>
        <a:bodyPr/>
        <a:lstStyle/>
        <a:p>
          <a:pPr>
            <a:defRPr sz="1600"/>
          </a:pPr>
          <a:endParaRPr lang="ja-JP"/>
        </a:p>
      </c:txPr>
    </c:title>
    <c:autoTitleDeleted val="0"/>
    <c:plotArea>
      <c:layout>
        <c:manualLayout>
          <c:layoutTarget val="inner"/>
          <c:xMode val="edge"/>
          <c:yMode val="edge"/>
          <c:x val="0.24646914231752165"/>
          <c:y val="0.29685639165332789"/>
          <c:w val="0.68500753704133888"/>
          <c:h val="0.65070947473910157"/>
        </c:manualLayout>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3.3</c:v>
                </c:pt>
                <c:pt idx="1">
                  <c:v>3.8</c:v>
                </c:pt>
                <c:pt idx="2">
                  <c:v>6.8</c:v>
                </c:pt>
                <c:pt idx="3">
                  <c:v>5.8</c:v>
                </c:pt>
                <c:pt idx="4" formatCode="0.0_ ">
                  <c:v>6</c:v>
                </c:pt>
                <c:pt idx="5">
                  <c:v>4.2</c:v>
                </c:pt>
              </c:numCache>
            </c:numRef>
          </c:val>
        </c:ser>
        <c:dLbls>
          <c:showLegendKey val="0"/>
          <c:showVal val="0"/>
          <c:showCatName val="0"/>
          <c:showSerName val="0"/>
          <c:showPercent val="0"/>
          <c:showBubbleSize val="0"/>
        </c:dLbls>
        <c:gapWidth val="150"/>
        <c:axId val="281946624"/>
        <c:axId val="299216832"/>
      </c:barChart>
      <c:catAx>
        <c:axId val="281946624"/>
        <c:scaling>
          <c:orientation val="minMax"/>
        </c:scaling>
        <c:delete val="0"/>
        <c:axPos val="l"/>
        <c:numFmt formatCode="General" sourceLinked="0"/>
        <c:majorTickMark val="out"/>
        <c:minorTickMark val="none"/>
        <c:tickLblPos val="nextTo"/>
        <c:txPr>
          <a:bodyPr/>
          <a:lstStyle/>
          <a:p>
            <a:pPr>
              <a:defRPr sz="1400"/>
            </a:pPr>
            <a:endParaRPr lang="ja-JP"/>
          </a:p>
        </c:txPr>
        <c:crossAx val="299216832"/>
        <c:crosses val="autoZero"/>
        <c:auto val="1"/>
        <c:lblAlgn val="ctr"/>
        <c:lblOffset val="100"/>
        <c:noMultiLvlLbl val="0"/>
      </c:catAx>
      <c:valAx>
        <c:axId val="299216832"/>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1946624"/>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159661552756901"/>
          <c:y val="4.6614026517608563E-2"/>
        </c:manualLayout>
      </c:layout>
      <c:overlay val="0"/>
      <c:txPr>
        <a:bodyPr/>
        <a:lstStyle/>
        <a:p>
          <a:pPr>
            <a:defRPr sz="1600"/>
          </a:pPr>
          <a:endParaRPr lang="ja-JP"/>
        </a:p>
      </c:txPr>
    </c:title>
    <c:autoTitleDeleted val="0"/>
    <c:plotArea>
      <c:layout>
        <c:manualLayout>
          <c:layoutTarget val="inner"/>
          <c:xMode val="edge"/>
          <c:yMode val="edge"/>
          <c:x val="0.24646914231752165"/>
          <c:y val="0.26401824253441497"/>
          <c:w val="0.66212636580431627"/>
          <c:h val="0.68354748424399192"/>
        </c:manualLayout>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0.0_ </c:formatCode>
                <c:ptCount val="6"/>
                <c:pt idx="0" formatCode="General">
                  <c:v>1.8</c:v>
                </c:pt>
                <c:pt idx="1">
                  <c:v>2</c:v>
                </c:pt>
                <c:pt idx="2" formatCode="General">
                  <c:v>3.6</c:v>
                </c:pt>
                <c:pt idx="3" formatCode="General">
                  <c:v>3.1</c:v>
                </c:pt>
                <c:pt idx="4" formatCode="General">
                  <c:v>3.2</c:v>
                </c:pt>
                <c:pt idx="5" formatCode="General">
                  <c:v>2.2000000000000002</c:v>
                </c:pt>
              </c:numCache>
            </c:numRef>
          </c:val>
        </c:ser>
        <c:dLbls>
          <c:showLegendKey val="0"/>
          <c:showVal val="0"/>
          <c:showCatName val="0"/>
          <c:showSerName val="0"/>
          <c:showPercent val="0"/>
          <c:showBubbleSize val="0"/>
        </c:dLbls>
        <c:gapWidth val="150"/>
        <c:axId val="281747456"/>
        <c:axId val="299218560"/>
      </c:barChart>
      <c:catAx>
        <c:axId val="281747456"/>
        <c:scaling>
          <c:orientation val="minMax"/>
        </c:scaling>
        <c:delete val="0"/>
        <c:axPos val="l"/>
        <c:numFmt formatCode="General" sourceLinked="0"/>
        <c:majorTickMark val="out"/>
        <c:minorTickMark val="none"/>
        <c:tickLblPos val="nextTo"/>
        <c:txPr>
          <a:bodyPr/>
          <a:lstStyle/>
          <a:p>
            <a:pPr>
              <a:defRPr sz="1400"/>
            </a:pPr>
            <a:endParaRPr lang="ja-JP"/>
          </a:p>
        </c:txPr>
        <c:crossAx val="299218560"/>
        <c:crosses val="autoZero"/>
        <c:auto val="1"/>
        <c:lblAlgn val="ctr"/>
        <c:lblOffset val="100"/>
        <c:noMultiLvlLbl val="0"/>
      </c:catAx>
      <c:valAx>
        <c:axId val="299218560"/>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174745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302122996434925"/>
          <c:y val="4.6614026517608563E-2"/>
        </c:manualLayout>
      </c:layout>
      <c:overlay val="0"/>
      <c:txPr>
        <a:bodyPr/>
        <a:lstStyle/>
        <a:p>
          <a:pPr>
            <a:defRPr sz="1600"/>
          </a:pPr>
          <a:endParaRPr lang="ja-JP"/>
        </a:p>
      </c:txPr>
    </c:title>
    <c:autoTitleDeleted val="0"/>
    <c:plotArea>
      <c:layout>
        <c:manualLayout>
          <c:layoutTarget val="inner"/>
          <c:xMode val="edge"/>
          <c:yMode val="edge"/>
          <c:x val="0.24646914231752165"/>
          <c:y val="0.26401824253441497"/>
          <c:w val="0.68500753704133888"/>
          <c:h val="0.68354748424399192"/>
        </c:manualLayout>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8.3000000000000007</c:v>
                </c:pt>
                <c:pt idx="1">
                  <c:v>6.7</c:v>
                </c:pt>
                <c:pt idx="2">
                  <c:v>7.1</c:v>
                </c:pt>
                <c:pt idx="3">
                  <c:v>6.6</c:v>
                </c:pt>
                <c:pt idx="4">
                  <c:v>6.6</c:v>
                </c:pt>
                <c:pt idx="5">
                  <c:v>7.7</c:v>
                </c:pt>
              </c:numCache>
            </c:numRef>
          </c:val>
        </c:ser>
        <c:dLbls>
          <c:showLegendKey val="0"/>
          <c:showVal val="0"/>
          <c:showCatName val="0"/>
          <c:showSerName val="0"/>
          <c:showPercent val="0"/>
          <c:showBubbleSize val="0"/>
        </c:dLbls>
        <c:gapWidth val="150"/>
        <c:axId val="299431936"/>
        <c:axId val="299220288"/>
      </c:barChart>
      <c:catAx>
        <c:axId val="299431936"/>
        <c:scaling>
          <c:orientation val="minMax"/>
        </c:scaling>
        <c:delete val="0"/>
        <c:axPos val="l"/>
        <c:numFmt formatCode="General" sourceLinked="0"/>
        <c:majorTickMark val="out"/>
        <c:minorTickMark val="none"/>
        <c:tickLblPos val="nextTo"/>
        <c:txPr>
          <a:bodyPr/>
          <a:lstStyle/>
          <a:p>
            <a:pPr>
              <a:defRPr sz="1400"/>
            </a:pPr>
            <a:endParaRPr lang="ja-JP"/>
          </a:p>
        </c:txPr>
        <c:crossAx val="299220288"/>
        <c:crosses val="autoZero"/>
        <c:auto val="1"/>
        <c:lblAlgn val="ctr"/>
        <c:lblOffset val="100"/>
        <c:noMultiLvlLbl val="0"/>
      </c:catAx>
      <c:valAx>
        <c:axId val="299220288"/>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994319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319354667663173"/>
          <c:y val="4.9277660746762909E-2"/>
        </c:manualLayout>
      </c:layout>
      <c:overlay val="0"/>
      <c:txPr>
        <a:bodyPr/>
        <a:lstStyle/>
        <a:p>
          <a:pPr>
            <a:defRPr sz="1600"/>
          </a:pPr>
          <a:endParaRPr lang="ja-JP"/>
        </a:p>
      </c:txPr>
    </c:title>
    <c:autoTitleDeleted val="0"/>
    <c:plotArea>
      <c:layout>
        <c:manualLayout>
          <c:layoutTarget val="inner"/>
          <c:xMode val="edge"/>
          <c:yMode val="edge"/>
          <c:x val="0.25820576814216412"/>
          <c:y val="0.28358476042344744"/>
          <c:w val="0.64294344279207405"/>
          <c:h val="0.66098489056771803"/>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formatCode="0.0_ ">
                  <c:v>249</c:v>
                </c:pt>
                <c:pt idx="1">
                  <c:v>258.2</c:v>
                </c:pt>
                <c:pt idx="2">
                  <c:v>306.3</c:v>
                </c:pt>
                <c:pt idx="3">
                  <c:v>217.7</c:v>
                </c:pt>
                <c:pt idx="4">
                  <c:v>231.4</c:v>
                </c:pt>
                <c:pt idx="5">
                  <c:v>223.2</c:v>
                </c:pt>
              </c:numCache>
            </c:numRef>
          </c:val>
        </c:ser>
        <c:dLbls>
          <c:showLegendKey val="0"/>
          <c:showVal val="0"/>
          <c:showCatName val="0"/>
          <c:showSerName val="0"/>
          <c:showPercent val="0"/>
          <c:showBubbleSize val="0"/>
        </c:dLbls>
        <c:gapWidth val="150"/>
        <c:axId val="281946112"/>
        <c:axId val="281815296"/>
      </c:barChart>
      <c:catAx>
        <c:axId val="281946112"/>
        <c:scaling>
          <c:orientation val="minMax"/>
        </c:scaling>
        <c:delete val="0"/>
        <c:axPos val="l"/>
        <c:numFmt formatCode="General" sourceLinked="0"/>
        <c:majorTickMark val="out"/>
        <c:minorTickMark val="none"/>
        <c:tickLblPos val="nextTo"/>
        <c:txPr>
          <a:bodyPr/>
          <a:lstStyle/>
          <a:p>
            <a:pPr>
              <a:defRPr sz="1400"/>
            </a:pPr>
            <a:endParaRPr lang="ja-JP"/>
          </a:p>
        </c:txPr>
        <c:crossAx val="281815296"/>
        <c:crossesAt val="0"/>
        <c:auto val="1"/>
        <c:lblAlgn val="ctr"/>
        <c:lblOffset val="100"/>
        <c:noMultiLvlLbl val="0"/>
      </c:catAx>
      <c:valAx>
        <c:axId val="281815296"/>
        <c:scaling>
          <c:orientation val="minMax"/>
          <c:max val="350"/>
          <c:min val="0"/>
        </c:scaling>
        <c:delete val="0"/>
        <c:axPos val="b"/>
        <c:majorGridlines/>
        <c:numFmt formatCode="General" sourceLinked="0"/>
        <c:majorTickMark val="out"/>
        <c:minorTickMark val="none"/>
        <c:tickLblPos val="high"/>
        <c:txPr>
          <a:bodyPr/>
          <a:lstStyle/>
          <a:p>
            <a:pPr>
              <a:defRPr sz="1400"/>
            </a:pPr>
            <a:endParaRPr lang="ja-JP"/>
          </a:p>
        </c:txPr>
        <c:crossAx val="281946112"/>
        <c:crosses val="autoZero"/>
        <c:crossBetween val="between"/>
        <c:majorUnit val="175"/>
        <c:minorUnit val="3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layout>
        <c:manualLayout>
          <c:xMode val="edge"/>
          <c:yMode val="edge"/>
          <c:x val="0.3229641150983239"/>
          <c:y val="4.9277678128929733E-2"/>
        </c:manualLayout>
      </c:layout>
      <c:overlay val="0"/>
    </c:title>
    <c:autoTitleDeleted val="0"/>
    <c:plotArea>
      <c:layout>
        <c:manualLayout>
          <c:layoutTarget val="inner"/>
          <c:xMode val="edge"/>
          <c:yMode val="edge"/>
          <c:x val="0.26450346980416944"/>
          <c:y val="0.28358487294462587"/>
          <c:w val="0.67916606826883763"/>
          <c:h val="0.66098475605280571"/>
        </c:manualLayout>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8.6</c:v>
                </c:pt>
                <c:pt idx="1">
                  <c:v>9.1</c:v>
                </c:pt>
                <c:pt idx="2">
                  <c:v>19.600000000000001</c:v>
                </c:pt>
                <c:pt idx="3">
                  <c:v>0.2</c:v>
                </c:pt>
                <c:pt idx="4">
                  <c:v>4.5999999999999996</c:v>
                </c:pt>
                <c:pt idx="5">
                  <c:v>0.60000000000000064</c:v>
                </c:pt>
              </c:numCache>
            </c:numRef>
          </c:val>
        </c:ser>
        <c:dLbls>
          <c:showLegendKey val="0"/>
          <c:showVal val="0"/>
          <c:showCatName val="0"/>
          <c:showSerName val="0"/>
          <c:showPercent val="0"/>
          <c:showBubbleSize val="0"/>
        </c:dLbls>
        <c:gapWidth val="150"/>
        <c:axId val="282087936"/>
        <c:axId val="281817024"/>
      </c:barChart>
      <c:catAx>
        <c:axId val="282087936"/>
        <c:scaling>
          <c:orientation val="minMax"/>
        </c:scaling>
        <c:delete val="0"/>
        <c:axPos val="l"/>
        <c:numFmt formatCode="General" sourceLinked="0"/>
        <c:majorTickMark val="out"/>
        <c:minorTickMark val="none"/>
        <c:tickLblPos val="nextTo"/>
        <c:txPr>
          <a:bodyPr/>
          <a:lstStyle/>
          <a:p>
            <a:pPr>
              <a:defRPr sz="1400"/>
            </a:pPr>
            <a:endParaRPr lang="ja-JP"/>
          </a:p>
        </c:txPr>
        <c:crossAx val="281817024"/>
        <c:crosses val="autoZero"/>
        <c:auto val="1"/>
        <c:lblAlgn val="ctr"/>
        <c:lblOffset val="100"/>
        <c:noMultiLvlLbl val="0"/>
      </c:catAx>
      <c:valAx>
        <c:axId val="281817024"/>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20879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755684754521982"/>
          <c:y val="4.9277643364608353E-2"/>
        </c:manualLayout>
      </c:layout>
      <c:overlay val="0"/>
      <c:txPr>
        <a:bodyPr/>
        <a:lstStyle/>
        <a:p>
          <a:pPr>
            <a:defRPr sz="1600"/>
          </a:pPr>
          <a:endParaRPr lang="ja-JP"/>
        </a:p>
      </c:txPr>
    </c:title>
    <c:autoTitleDeleted val="0"/>
    <c:plotArea>
      <c:layout>
        <c:manualLayout>
          <c:layoutTarget val="inner"/>
          <c:xMode val="edge"/>
          <c:yMode val="edge"/>
          <c:x val="0.24646914231752179"/>
          <c:y val="0.296856391653328"/>
          <c:w val="0.68500753704133888"/>
          <c:h val="0.65070947473910212"/>
        </c:manualLayout>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3.3</c:v>
                </c:pt>
                <c:pt idx="1">
                  <c:v>3.8</c:v>
                </c:pt>
                <c:pt idx="2">
                  <c:v>6.8</c:v>
                </c:pt>
                <c:pt idx="3">
                  <c:v>5.8</c:v>
                </c:pt>
                <c:pt idx="4" formatCode="0.0_ ">
                  <c:v>5.3</c:v>
                </c:pt>
                <c:pt idx="5">
                  <c:v>4.5999999999999996</c:v>
                </c:pt>
              </c:numCache>
            </c:numRef>
          </c:val>
        </c:ser>
        <c:dLbls>
          <c:showLegendKey val="0"/>
          <c:showVal val="0"/>
          <c:showCatName val="0"/>
          <c:showSerName val="0"/>
          <c:showPercent val="0"/>
          <c:showBubbleSize val="0"/>
        </c:dLbls>
        <c:gapWidth val="150"/>
        <c:axId val="282091008"/>
        <c:axId val="281818752"/>
      </c:barChart>
      <c:catAx>
        <c:axId val="282091008"/>
        <c:scaling>
          <c:orientation val="minMax"/>
        </c:scaling>
        <c:delete val="0"/>
        <c:axPos val="l"/>
        <c:numFmt formatCode="General" sourceLinked="0"/>
        <c:majorTickMark val="out"/>
        <c:minorTickMark val="none"/>
        <c:tickLblPos val="nextTo"/>
        <c:txPr>
          <a:bodyPr/>
          <a:lstStyle/>
          <a:p>
            <a:pPr>
              <a:defRPr sz="1400"/>
            </a:pPr>
            <a:endParaRPr lang="ja-JP"/>
          </a:p>
        </c:txPr>
        <c:crossAx val="281818752"/>
        <c:crosses val="autoZero"/>
        <c:auto val="1"/>
        <c:lblAlgn val="ctr"/>
        <c:lblOffset val="100"/>
        <c:noMultiLvlLbl val="0"/>
      </c:catAx>
      <c:valAx>
        <c:axId val="281818752"/>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2091008"/>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159661552756912"/>
          <c:y val="4.6614026517608563E-2"/>
        </c:manualLayout>
      </c:layout>
      <c:overlay val="0"/>
      <c:txPr>
        <a:bodyPr/>
        <a:lstStyle/>
        <a:p>
          <a:pPr>
            <a:defRPr sz="1600"/>
          </a:pPr>
          <a:endParaRPr lang="ja-JP"/>
        </a:p>
      </c:txPr>
    </c:title>
    <c:autoTitleDeleted val="0"/>
    <c:plotArea>
      <c:layout>
        <c:manualLayout>
          <c:layoutTarget val="inner"/>
          <c:xMode val="edge"/>
          <c:yMode val="edge"/>
          <c:x val="0.24646914231752179"/>
          <c:y val="0.26401824253441497"/>
          <c:w val="0.66212636580431627"/>
          <c:h val="0.68354748424399192"/>
        </c:manualLayout>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0.0_ </c:formatCode>
                <c:ptCount val="6"/>
                <c:pt idx="0" formatCode="General">
                  <c:v>1.8</c:v>
                </c:pt>
                <c:pt idx="1">
                  <c:v>2</c:v>
                </c:pt>
                <c:pt idx="2" formatCode="General">
                  <c:v>3.6</c:v>
                </c:pt>
                <c:pt idx="3" formatCode="General">
                  <c:v>3.1</c:v>
                </c:pt>
                <c:pt idx="4" formatCode="General">
                  <c:v>2.8</c:v>
                </c:pt>
                <c:pt idx="5" formatCode="General">
                  <c:v>2.5</c:v>
                </c:pt>
              </c:numCache>
            </c:numRef>
          </c:val>
        </c:ser>
        <c:dLbls>
          <c:showLegendKey val="0"/>
          <c:showVal val="0"/>
          <c:showCatName val="0"/>
          <c:showSerName val="0"/>
          <c:showPercent val="0"/>
          <c:showBubbleSize val="0"/>
        </c:dLbls>
        <c:gapWidth val="150"/>
        <c:axId val="281947136"/>
        <c:axId val="281820480"/>
      </c:barChart>
      <c:catAx>
        <c:axId val="281947136"/>
        <c:scaling>
          <c:orientation val="minMax"/>
        </c:scaling>
        <c:delete val="0"/>
        <c:axPos val="l"/>
        <c:numFmt formatCode="General" sourceLinked="0"/>
        <c:majorTickMark val="out"/>
        <c:minorTickMark val="none"/>
        <c:tickLblPos val="nextTo"/>
        <c:txPr>
          <a:bodyPr/>
          <a:lstStyle/>
          <a:p>
            <a:pPr>
              <a:defRPr sz="1400"/>
            </a:pPr>
            <a:endParaRPr lang="ja-JP"/>
          </a:p>
        </c:txPr>
        <c:crossAx val="281820480"/>
        <c:crosses val="autoZero"/>
        <c:auto val="1"/>
        <c:lblAlgn val="ctr"/>
        <c:lblOffset val="100"/>
        <c:noMultiLvlLbl val="0"/>
      </c:catAx>
      <c:valAx>
        <c:axId val="281820480"/>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194713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302122996434942"/>
          <c:y val="4.6614026517608563E-2"/>
        </c:manualLayout>
      </c:layout>
      <c:overlay val="0"/>
      <c:txPr>
        <a:bodyPr/>
        <a:lstStyle/>
        <a:p>
          <a:pPr>
            <a:defRPr sz="1600"/>
          </a:pPr>
          <a:endParaRPr lang="ja-JP"/>
        </a:p>
      </c:txPr>
    </c:title>
    <c:autoTitleDeleted val="0"/>
    <c:plotArea>
      <c:layout>
        <c:manualLayout>
          <c:layoutTarget val="inner"/>
          <c:xMode val="edge"/>
          <c:yMode val="edge"/>
          <c:x val="0.24646914231752179"/>
          <c:y val="0.26401824253441497"/>
          <c:w val="0.68500753704133888"/>
          <c:h val="0.68354748424399192"/>
        </c:manualLayout>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第六区</c:v>
                </c:pt>
                <c:pt idx="1">
                  <c:v>第五区</c:v>
                </c:pt>
                <c:pt idx="2">
                  <c:v>第四区</c:v>
                </c:pt>
                <c:pt idx="3">
                  <c:v>第三区</c:v>
                </c:pt>
                <c:pt idx="4">
                  <c:v>第二区</c:v>
                </c:pt>
                <c:pt idx="5">
                  <c:v>第一区</c:v>
                </c:pt>
              </c:strCache>
            </c:strRef>
          </c:cat>
          <c:val>
            <c:numRef>
              <c:f>Sheet1!$B$2:$B$7</c:f>
              <c:numCache>
                <c:formatCode>General</c:formatCode>
                <c:ptCount val="6"/>
                <c:pt idx="0">
                  <c:v>8.3000000000000007</c:v>
                </c:pt>
                <c:pt idx="1">
                  <c:v>6.7</c:v>
                </c:pt>
                <c:pt idx="2">
                  <c:v>7.1</c:v>
                </c:pt>
                <c:pt idx="3">
                  <c:v>6.6</c:v>
                </c:pt>
                <c:pt idx="4">
                  <c:v>7.1</c:v>
                </c:pt>
                <c:pt idx="5">
                  <c:v>7.4</c:v>
                </c:pt>
              </c:numCache>
            </c:numRef>
          </c:val>
        </c:ser>
        <c:dLbls>
          <c:showLegendKey val="0"/>
          <c:showVal val="0"/>
          <c:showCatName val="0"/>
          <c:showSerName val="0"/>
          <c:showPercent val="0"/>
          <c:showBubbleSize val="0"/>
        </c:dLbls>
        <c:gapWidth val="150"/>
        <c:axId val="283111424"/>
        <c:axId val="285320320"/>
      </c:barChart>
      <c:catAx>
        <c:axId val="283111424"/>
        <c:scaling>
          <c:orientation val="minMax"/>
        </c:scaling>
        <c:delete val="0"/>
        <c:axPos val="l"/>
        <c:numFmt formatCode="General" sourceLinked="0"/>
        <c:majorTickMark val="out"/>
        <c:minorTickMark val="none"/>
        <c:tickLblPos val="nextTo"/>
        <c:txPr>
          <a:bodyPr/>
          <a:lstStyle/>
          <a:p>
            <a:pPr>
              <a:defRPr sz="1400"/>
            </a:pPr>
            <a:endParaRPr lang="ja-JP"/>
          </a:p>
        </c:txPr>
        <c:crossAx val="285320320"/>
        <c:crosses val="autoZero"/>
        <c:auto val="1"/>
        <c:lblAlgn val="ctr"/>
        <c:lblOffset val="100"/>
        <c:noMultiLvlLbl val="0"/>
      </c:catAx>
      <c:valAx>
        <c:axId val="285320320"/>
        <c:scaling>
          <c:orientation val="minMax"/>
          <c:min val="0"/>
        </c:scaling>
        <c:delete val="0"/>
        <c:axPos val="b"/>
        <c:majorGridlines/>
        <c:numFmt formatCode="General" sourceLinked="1"/>
        <c:majorTickMark val="out"/>
        <c:minorTickMark val="none"/>
        <c:tickLblPos val="high"/>
        <c:txPr>
          <a:bodyPr/>
          <a:lstStyle/>
          <a:p>
            <a:pPr>
              <a:defRPr sz="1400"/>
            </a:pPr>
            <a:endParaRPr lang="ja-JP"/>
          </a:p>
        </c:txPr>
        <c:crossAx val="283111424"/>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8799675070775512"/>
                  <c:y val="7.1374054423577499E-2"/>
                </c:manualLayout>
              </c:layout>
              <c:tx>
                <c:rich>
                  <a:bodyPr/>
                  <a:lstStyle/>
                  <a:p>
                    <a:r>
                      <a:rPr lang="en-US" altLang="en-US" dirty="0" smtClean="0">
                        <a:solidFill>
                          <a:schemeClr val="tx1"/>
                        </a:solidFill>
                      </a:rPr>
                      <a:t>13,306</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pPr>
                      <a:defRPr sz="1400">
                        <a:solidFill>
                          <a:srgbClr val="FF0000"/>
                        </a:solidFill>
                      </a:defRPr>
                    </a:pPr>
                    <a:r>
                      <a:rPr lang="en-US" altLang="en-US" sz="1400" b="1" u="sng" dirty="0" smtClean="0">
                        <a:solidFill>
                          <a:schemeClr val="tx1"/>
                        </a:solidFill>
                      </a:rPr>
                      <a:t>31,066</a:t>
                    </a:r>
                    <a:r>
                      <a:rPr lang="en-US" altLang="en-US" sz="1400" b="1" u="sng" dirty="0" smtClean="0">
                        <a:solidFill>
                          <a:srgbClr val="FF0000"/>
                        </a:solidFill>
                      </a:rPr>
                      <a:t> </a:t>
                    </a:r>
                    <a:endParaRPr lang="en-US" altLang="en-US" sz="1400" b="1" u="sng"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834605094076245E-2"/>
                  <c:y val="-5.8723865871618524E-3"/>
                </c:manualLayout>
              </c:layout>
              <c:tx>
                <c:rich>
                  <a:bodyPr/>
                  <a:lstStyle/>
                  <a:p>
                    <a:r>
                      <a:rPr lang="en-US" altLang="en-US" dirty="0">
                        <a:solidFill>
                          <a:schemeClr val="tx1"/>
                        </a:solidFill>
                      </a:rPr>
                      <a:t>195</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13306</c:v>
                </c:pt>
                <c:pt idx="1">
                  <c:v>31066</c:v>
                </c:pt>
                <c:pt idx="2">
                  <c:v>195</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633"/>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dLbl>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新4区案B!$A$16:$A$19</c:f>
              <c:strCache>
                <c:ptCount val="4"/>
                <c:pt idx="0">
                  <c:v>第一区</c:v>
                </c:pt>
                <c:pt idx="1">
                  <c:v>第二区</c:v>
                </c:pt>
                <c:pt idx="2">
                  <c:v>第三区</c:v>
                </c:pt>
                <c:pt idx="3">
                  <c:v>第四区</c:v>
                </c:pt>
              </c:strCache>
            </c:strRef>
          </c:cat>
          <c:val>
            <c:numRef>
              <c:f>新4区案B!$B$16:$B$19</c:f>
              <c:numCache>
                <c:formatCode>#,##0_);[Red]\(#,##0\)</c:formatCode>
                <c:ptCount val="4"/>
                <c:pt idx="0">
                  <c:v>140034</c:v>
                </c:pt>
                <c:pt idx="1">
                  <c:v>78043</c:v>
                </c:pt>
                <c:pt idx="2">
                  <c:v>231275</c:v>
                </c:pt>
                <c:pt idx="3">
                  <c:v>167673</c:v>
                </c:pt>
              </c:numCache>
            </c:numRef>
          </c:val>
        </c:ser>
        <c:dLbls>
          <c:showLegendKey val="0"/>
          <c:showVal val="0"/>
          <c:showCatName val="0"/>
          <c:showSerName val="0"/>
          <c:showPercent val="0"/>
          <c:showBubbleSize val="0"/>
        </c:dLbls>
        <c:gapWidth val="150"/>
        <c:shape val="box"/>
        <c:axId val="146651136"/>
        <c:axId val="132410752"/>
        <c:axId val="0"/>
      </c:bar3DChart>
      <c:catAx>
        <c:axId val="146651136"/>
        <c:scaling>
          <c:orientation val="minMax"/>
        </c:scaling>
        <c:delete val="0"/>
        <c:axPos val="b"/>
        <c:numFmt formatCode="General" sourceLinked="0"/>
        <c:majorTickMark val="out"/>
        <c:minorTickMark val="none"/>
        <c:tickLblPos val="nextTo"/>
        <c:txPr>
          <a:bodyPr/>
          <a:lstStyle/>
          <a:p>
            <a:pPr>
              <a:defRPr sz="700"/>
            </a:pPr>
            <a:endParaRPr lang="ja-JP"/>
          </a:p>
        </c:txPr>
        <c:crossAx val="132410752"/>
        <c:crosses val="autoZero"/>
        <c:auto val="1"/>
        <c:lblAlgn val="ctr"/>
        <c:lblOffset val="100"/>
        <c:noMultiLvlLbl val="0"/>
      </c:catAx>
      <c:valAx>
        <c:axId val="132410752"/>
        <c:scaling>
          <c:orientation val="minMax"/>
        </c:scaling>
        <c:delete val="0"/>
        <c:axPos val="l"/>
        <c:majorGridlines/>
        <c:numFmt formatCode="#,##0_);[Red]\(#,##0\)" sourceLinked="1"/>
        <c:majorTickMark val="out"/>
        <c:minorTickMark val="none"/>
        <c:tickLblPos val="nextTo"/>
        <c:txPr>
          <a:bodyPr/>
          <a:lstStyle/>
          <a:p>
            <a:pPr>
              <a:defRPr sz="800"/>
            </a:pPr>
            <a:endParaRPr lang="ja-JP"/>
          </a:p>
        </c:txPr>
        <c:crossAx val="146651136"/>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dPt>
          <c:dPt>
            <c:idx val="1"/>
            <c:bubble3D val="0"/>
            <c:spPr>
              <a:solidFill>
                <a:srgbClr val="D99694"/>
              </a:solidFill>
              <a:ln>
                <a:solidFill>
                  <a:schemeClr val="tx1"/>
                </a:solidFill>
              </a:ln>
            </c:spPr>
          </c:dPt>
          <c:dPt>
            <c:idx val="2"/>
            <c:bubble3D val="0"/>
            <c:spPr>
              <a:solidFill>
                <a:srgbClr val="FF0000"/>
              </a:solidFill>
              <a:ln>
                <a:solidFill>
                  <a:schemeClr val="tx1"/>
                </a:solidFill>
              </a:ln>
            </c:spPr>
          </c:dPt>
          <c:dLbls>
            <c:dLbl>
              <c:idx val="0"/>
              <c:layout>
                <c:manualLayout>
                  <c:x val="-0.12384432165673062"/>
                  <c:y val="0.11840523078073872"/>
                </c:manualLayout>
              </c:layout>
              <c:tx>
                <c:rich>
                  <a:bodyPr/>
                  <a:lstStyle/>
                  <a:p>
                    <a:r>
                      <a:rPr lang="en-US" altLang="ja-JP" dirty="0" smtClean="0">
                        <a:solidFill>
                          <a:schemeClr val="tx1"/>
                        </a:solidFill>
                      </a:rPr>
                      <a:t>4,784</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
              <c:tx>
                <c:rich>
                  <a:bodyPr/>
                  <a:lstStyle/>
                  <a:p>
                    <a:r>
                      <a:rPr lang="en-US" altLang="en-US" b="1" u="sng" dirty="0" smtClean="0">
                        <a:solidFill>
                          <a:schemeClr val="tx1"/>
                        </a:solidFill>
                      </a:rPr>
                      <a:t>22,</a:t>
                    </a:r>
                    <a:r>
                      <a:rPr lang="en-US" altLang="ja-JP" b="1" u="sng" dirty="0" smtClean="0">
                        <a:solidFill>
                          <a:schemeClr val="tx1"/>
                        </a:solidFill>
                      </a:rPr>
                      <a:t>036</a:t>
                    </a:r>
                    <a:endParaRPr lang="en-US" altLang="en-US" b="1" u="sng"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834605094076266E-2"/>
                  <c:y val="-5.8723865871618524E-3"/>
                </c:manualLayout>
              </c:layout>
              <c:tx>
                <c:rich>
                  <a:bodyPr/>
                  <a:lstStyle/>
                  <a:p>
                    <a:r>
                      <a:rPr lang="en-US" altLang="en-US" dirty="0">
                        <a:solidFill>
                          <a:schemeClr val="tx1"/>
                        </a:solidFill>
                      </a:rPr>
                      <a:t>88</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4784</c:v>
                </c:pt>
                <c:pt idx="1">
                  <c:v>22036</c:v>
                </c:pt>
                <c:pt idx="2">
                  <c:v>88</c:v>
                </c:pt>
              </c:numCache>
            </c:numRef>
          </c:val>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新6区案D!$A$20:$A$25</c:f>
              <c:strCache>
                <c:ptCount val="6"/>
                <c:pt idx="0">
                  <c:v>第一区</c:v>
                </c:pt>
                <c:pt idx="1">
                  <c:v>第二区</c:v>
                </c:pt>
                <c:pt idx="2">
                  <c:v>第三区</c:v>
                </c:pt>
                <c:pt idx="3">
                  <c:v>第四区</c:v>
                </c:pt>
                <c:pt idx="4">
                  <c:v>第五区</c:v>
                </c:pt>
                <c:pt idx="5">
                  <c:v>第六区</c:v>
                </c:pt>
              </c:strCache>
            </c:strRef>
          </c:cat>
          <c:val>
            <c:numRef>
              <c:f>新6区案D!$B$20:$B$25</c:f>
              <c:numCache>
                <c:formatCode>#,##0_);[Red]\(#,##0\)</c:formatCode>
                <c:ptCount val="6"/>
                <c:pt idx="0">
                  <c:v>51531</c:v>
                </c:pt>
                <c:pt idx="1">
                  <c:v>42907</c:v>
                </c:pt>
                <c:pt idx="2">
                  <c:v>35136</c:v>
                </c:pt>
                <c:pt idx="3">
                  <c:v>128204</c:v>
                </c:pt>
                <c:pt idx="4">
                  <c:v>191574</c:v>
                </c:pt>
                <c:pt idx="5">
                  <c:v>167673</c:v>
                </c:pt>
              </c:numCache>
            </c:numRef>
          </c:val>
        </c:ser>
        <c:dLbls>
          <c:showLegendKey val="0"/>
          <c:showVal val="0"/>
          <c:showCatName val="0"/>
          <c:showSerName val="0"/>
          <c:showPercent val="0"/>
          <c:showBubbleSize val="0"/>
        </c:dLbls>
        <c:gapWidth val="150"/>
        <c:shape val="box"/>
        <c:axId val="146651648"/>
        <c:axId val="132412480"/>
        <c:axId val="0"/>
      </c:bar3DChart>
      <c:catAx>
        <c:axId val="146651648"/>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32412480"/>
        <c:crosses val="autoZero"/>
        <c:auto val="1"/>
        <c:lblAlgn val="ctr"/>
        <c:lblOffset val="100"/>
        <c:noMultiLvlLbl val="0"/>
      </c:catAx>
      <c:valAx>
        <c:axId val="132412480"/>
        <c:scaling>
          <c:orientation val="minMax"/>
          <c:max val="2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665164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'４区案'!$A$24:$A$27</c:f>
              <c:strCache>
                <c:ptCount val="4"/>
                <c:pt idx="0">
                  <c:v>第一区</c:v>
                </c:pt>
                <c:pt idx="1">
                  <c:v>第二区</c:v>
                </c:pt>
                <c:pt idx="2">
                  <c:v>第三区</c:v>
                </c:pt>
                <c:pt idx="3">
                  <c:v>第四区</c:v>
                </c:pt>
              </c:strCache>
            </c:strRef>
          </c:cat>
          <c:val>
            <c:numRef>
              <c:f>'４区案'!$B$24:$B$27</c:f>
              <c:numCache>
                <c:formatCode>#,##0_);[Red]\(#,##0\)</c:formatCode>
                <c:ptCount val="4"/>
                <c:pt idx="0">
                  <c:v>31930.582425743734</c:v>
                </c:pt>
                <c:pt idx="1">
                  <c:v>32771.584974415011</c:v>
                </c:pt>
                <c:pt idx="2">
                  <c:v>39371.909865316637</c:v>
                </c:pt>
                <c:pt idx="3">
                  <c:v>33769.918957222973</c:v>
                </c:pt>
              </c:numCache>
            </c:numRef>
          </c:val>
        </c:ser>
        <c:dLbls>
          <c:showLegendKey val="0"/>
          <c:showVal val="0"/>
          <c:showCatName val="0"/>
          <c:showSerName val="0"/>
          <c:showPercent val="0"/>
          <c:showBubbleSize val="0"/>
        </c:dLbls>
        <c:gapWidth val="150"/>
        <c:shape val="box"/>
        <c:axId val="146652160"/>
        <c:axId val="132414208"/>
        <c:axId val="0"/>
      </c:bar3DChart>
      <c:catAx>
        <c:axId val="146652160"/>
        <c:scaling>
          <c:orientation val="minMax"/>
        </c:scaling>
        <c:delete val="0"/>
        <c:axPos val="b"/>
        <c:numFmt formatCode="General" sourceLinked="0"/>
        <c:majorTickMark val="out"/>
        <c:minorTickMark val="none"/>
        <c:tickLblPos val="nextTo"/>
        <c:txPr>
          <a:bodyPr/>
          <a:lstStyle/>
          <a:p>
            <a:pPr>
              <a:defRPr sz="700"/>
            </a:pPr>
            <a:endParaRPr lang="ja-JP"/>
          </a:p>
        </c:txPr>
        <c:crossAx val="132414208"/>
        <c:crosses val="autoZero"/>
        <c:auto val="1"/>
        <c:lblAlgn val="ctr"/>
        <c:lblOffset val="100"/>
        <c:noMultiLvlLbl val="0"/>
      </c:catAx>
      <c:valAx>
        <c:axId val="132414208"/>
        <c:scaling>
          <c:orientation val="minMax"/>
          <c:max val="50000"/>
        </c:scaling>
        <c:delete val="0"/>
        <c:axPos val="l"/>
        <c:majorGridlines/>
        <c:numFmt formatCode="#,##0_);[Red]\(#,##0\)" sourceLinked="1"/>
        <c:majorTickMark val="out"/>
        <c:minorTickMark val="none"/>
        <c:tickLblPos val="nextTo"/>
        <c:txPr>
          <a:bodyPr/>
          <a:lstStyle/>
          <a:p>
            <a:pPr>
              <a:defRPr sz="700"/>
            </a:pPr>
            <a:endParaRPr lang="ja-JP"/>
          </a:p>
        </c:txPr>
        <c:crossAx val="146652160"/>
        <c:crosses val="autoZero"/>
        <c:crossBetween val="between"/>
        <c:majorUnit val="10000"/>
      </c:valAx>
    </c:plotArea>
    <c:plotVisOnly val="1"/>
    <c:dispBlanksAs val="gap"/>
    <c:showDLblsOverMax val="0"/>
  </c:chart>
  <c:txPr>
    <a:bodyPr/>
    <a:lstStyle/>
    <a:p>
      <a:pPr>
        <a:defRPr>
          <a:latin typeface="Meiryo UI" pitchFamily="50" charset="-128"/>
          <a:ea typeface="Meiryo UI" pitchFamily="50" charset="-128"/>
          <a:cs typeface="Meiryo UI" pitchFamily="50"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'６区案'!$A$28:$A$33</c:f>
              <c:strCache>
                <c:ptCount val="6"/>
                <c:pt idx="0">
                  <c:v>第一区</c:v>
                </c:pt>
                <c:pt idx="1">
                  <c:v>第二区</c:v>
                </c:pt>
                <c:pt idx="2">
                  <c:v>第三区</c:v>
                </c:pt>
                <c:pt idx="3">
                  <c:v>第四区</c:v>
                </c:pt>
                <c:pt idx="4">
                  <c:v>第五区</c:v>
                </c:pt>
                <c:pt idx="5">
                  <c:v>第六区</c:v>
                </c:pt>
              </c:strCache>
            </c:strRef>
          </c:cat>
          <c:val>
            <c:numRef>
              <c:f>'６区案'!$B$28:$B$33</c:f>
              <c:numCache>
                <c:formatCode>#,##0_);[Red]\(#,##0\)</c:formatCode>
                <c:ptCount val="6"/>
                <c:pt idx="0">
                  <c:v>43304.973240880507</c:v>
                </c:pt>
                <c:pt idx="1">
                  <c:v>10796.833006464733</c:v>
                </c:pt>
                <c:pt idx="2">
                  <c:v>16134.320954438825</c:v>
                </c:pt>
                <c:pt idx="3">
                  <c:v>49970.286878555002</c:v>
                </c:pt>
                <c:pt idx="4">
                  <c:v>45415.757004774023</c:v>
                </c:pt>
                <c:pt idx="5">
                  <c:v>33769.918957222959</c:v>
                </c:pt>
              </c:numCache>
            </c:numRef>
          </c:val>
        </c:ser>
        <c:dLbls>
          <c:showLegendKey val="0"/>
          <c:showVal val="0"/>
          <c:showCatName val="0"/>
          <c:showSerName val="0"/>
          <c:showPercent val="0"/>
          <c:showBubbleSize val="0"/>
        </c:dLbls>
        <c:gapWidth val="150"/>
        <c:shape val="box"/>
        <c:axId val="146652672"/>
        <c:axId val="147776064"/>
        <c:axId val="0"/>
      </c:bar3DChart>
      <c:catAx>
        <c:axId val="146652672"/>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7776064"/>
        <c:crosses val="autoZero"/>
        <c:auto val="1"/>
        <c:lblAlgn val="ctr"/>
        <c:lblOffset val="100"/>
        <c:noMultiLvlLbl val="0"/>
      </c:catAx>
      <c:valAx>
        <c:axId val="147776064"/>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665267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新4区案B!$A$21:$A$24</c:f>
              <c:strCache>
                <c:ptCount val="4"/>
                <c:pt idx="0">
                  <c:v>第一区</c:v>
                </c:pt>
                <c:pt idx="1">
                  <c:v>第二区</c:v>
                </c:pt>
                <c:pt idx="2">
                  <c:v>第三区</c:v>
                </c:pt>
                <c:pt idx="3">
                  <c:v>第四区</c:v>
                </c:pt>
              </c:strCache>
            </c:strRef>
          </c:cat>
          <c:val>
            <c:numRef>
              <c:f>新4区案B!$B$21:$B$24</c:f>
              <c:numCache>
                <c:formatCode>#,##0_);[Red]\(#,##0\)</c:formatCode>
                <c:ptCount val="4"/>
                <c:pt idx="0">
                  <c:v>35693.189598464203</c:v>
                </c:pt>
                <c:pt idx="1">
                  <c:v>29491.407347895296</c:v>
                </c:pt>
                <c:pt idx="2">
                  <c:v>39371.909865316637</c:v>
                </c:pt>
                <c:pt idx="3">
                  <c:v>33769.918957222821</c:v>
                </c:pt>
              </c:numCache>
            </c:numRef>
          </c:val>
        </c:ser>
        <c:dLbls>
          <c:showLegendKey val="0"/>
          <c:showVal val="0"/>
          <c:showCatName val="0"/>
          <c:showSerName val="0"/>
          <c:showPercent val="0"/>
          <c:showBubbleSize val="0"/>
        </c:dLbls>
        <c:gapWidth val="150"/>
        <c:shape val="box"/>
        <c:axId val="147902464"/>
        <c:axId val="147777792"/>
        <c:axId val="0"/>
      </c:bar3DChart>
      <c:catAx>
        <c:axId val="147902464"/>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7777792"/>
        <c:crosses val="autoZero"/>
        <c:auto val="1"/>
        <c:lblAlgn val="ctr"/>
        <c:lblOffset val="100"/>
        <c:noMultiLvlLbl val="0"/>
      </c:catAx>
      <c:valAx>
        <c:axId val="147777792"/>
        <c:scaling>
          <c:orientation val="minMax"/>
          <c:max val="50000"/>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7902464"/>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7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新6区案D!$A$27:$A$32</c:f>
              <c:strCache>
                <c:ptCount val="6"/>
                <c:pt idx="0">
                  <c:v>第一区</c:v>
                </c:pt>
                <c:pt idx="1">
                  <c:v>第二区</c:v>
                </c:pt>
                <c:pt idx="2">
                  <c:v>第三区</c:v>
                </c:pt>
                <c:pt idx="3">
                  <c:v>第四区</c:v>
                </c:pt>
                <c:pt idx="4">
                  <c:v>第五区</c:v>
                </c:pt>
                <c:pt idx="5">
                  <c:v>第六区</c:v>
                </c:pt>
              </c:strCache>
            </c:strRef>
          </c:cat>
          <c:val>
            <c:numRef>
              <c:f>新6区案D!$B$27:$B$32</c:f>
              <c:numCache>
                <c:formatCode>#,##0_);[Red]\(#,##0\)</c:formatCode>
                <c:ptCount val="6"/>
                <c:pt idx="0">
                  <c:v>19753.097461881262</c:v>
                </c:pt>
                <c:pt idx="1">
                  <c:v>41634.606075121148</c:v>
                </c:pt>
                <c:pt idx="2">
                  <c:v>16134.320954438825</c:v>
                </c:pt>
                <c:pt idx="3">
                  <c:v>49970.286878555002</c:v>
                </c:pt>
                <c:pt idx="4">
                  <c:v>45415.757004774023</c:v>
                </c:pt>
                <c:pt idx="5">
                  <c:v>33769.918957222821</c:v>
                </c:pt>
              </c:numCache>
            </c:numRef>
          </c:val>
        </c:ser>
        <c:dLbls>
          <c:showLegendKey val="0"/>
          <c:showVal val="0"/>
          <c:showCatName val="0"/>
          <c:showSerName val="0"/>
          <c:showPercent val="0"/>
          <c:showBubbleSize val="0"/>
        </c:dLbls>
        <c:gapWidth val="150"/>
        <c:shape val="box"/>
        <c:axId val="147902976"/>
        <c:axId val="147779520"/>
        <c:axId val="0"/>
      </c:bar3DChart>
      <c:catAx>
        <c:axId val="147902976"/>
        <c:scaling>
          <c:orientation val="minMax"/>
        </c:scaling>
        <c:delete val="0"/>
        <c:axPos val="b"/>
        <c:numFmt formatCode="General" sourceLinked="0"/>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7779520"/>
        <c:crosses val="autoZero"/>
        <c:auto val="1"/>
        <c:lblAlgn val="ctr"/>
        <c:lblOffset val="100"/>
        <c:noMultiLvlLbl val="0"/>
      </c:catAx>
      <c:valAx>
        <c:axId val="147779520"/>
        <c:scaling>
          <c:orientation val="minMax"/>
        </c:scaling>
        <c:delete val="0"/>
        <c:axPos val="l"/>
        <c:majorGridlines/>
        <c:numFmt formatCode="#,##0_);[Red]\(#,##0\)" sourceLinked="1"/>
        <c:majorTickMark val="out"/>
        <c:minorTickMark val="none"/>
        <c:tickLblPos val="nextTo"/>
        <c:txPr>
          <a:bodyPr/>
          <a:lstStyle/>
          <a:p>
            <a:pPr>
              <a:defRPr sz="700">
                <a:latin typeface="Meiryo UI" pitchFamily="50" charset="-128"/>
                <a:ea typeface="Meiryo UI" pitchFamily="50" charset="-128"/>
                <a:cs typeface="Meiryo UI" pitchFamily="50" charset="-128"/>
              </a:defRPr>
            </a:pPr>
            <a:endParaRPr lang="ja-JP"/>
          </a:p>
        </c:txPr>
        <c:crossAx val="14790297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第四区</c:v>
                </c:pt>
                <c:pt idx="1">
                  <c:v>第三区</c:v>
                </c:pt>
                <c:pt idx="2">
                  <c:v>第二区</c:v>
                </c:pt>
                <c:pt idx="3">
                  <c:v>第一区</c:v>
                </c:pt>
              </c:strCache>
            </c:strRef>
          </c:cat>
          <c:val>
            <c:numRef>
              <c:f>Sheet1!$B$2:$B$5</c:f>
              <c:numCache>
                <c:formatCode>General</c:formatCode>
                <c:ptCount val="4"/>
                <c:pt idx="0">
                  <c:v>249.2</c:v>
                </c:pt>
                <c:pt idx="1">
                  <c:v>269.5</c:v>
                </c:pt>
                <c:pt idx="2">
                  <c:v>224.4</c:v>
                </c:pt>
                <c:pt idx="3">
                  <c:v>237.8</c:v>
                </c:pt>
              </c:numCache>
            </c:numRef>
          </c:val>
        </c:ser>
        <c:dLbls>
          <c:showLegendKey val="0"/>
          <c:showVal val="0"/>
          <c:showCatName val="0"/>
          <c:showSerName val="0"/>
          <c:showPercent val="0"/>
          <c:showBubbleSize val="0"/>
        </c:dLbls>
        <c:gapWidth val="150"/>
        <c:axId val="296294912"/>
        <c:axId val="285316160"/>
      </c:barChart>
      <c:catAx>
        <c:axId val="296294912"/>
        <c:scaling>
          <c:orientation val="minMax"/>
        </c:scaling>
        <c:delete val="0"/>
        <c:axPos val="l"/>
        <c:numFmt formatCode="General" sourceLinked="0"/>
        <c:majorTickMark val="out"/>
        <c:minorTickMark val="none"/>
        <c:tickLblPos val="nextTo"/>
        <c:crossAx val="285316160"/>
        <c:crosses val="autoZero"/>
        <c:auto val="1"/>
        <c:lblAlgn val="ctr"/>
        <c:lblOffset val="100"/>
        <c:noMultiLvlLbl val="0"/>
      </c:catAx>
      <c:valAx>
        <c:axId val="285316160"/>
        <c:scaling>
          <c:orientation val="minMax"/>
          <c:max val="350"/>
          <c:min val="0"/>
        </c:scaling>
        <c:delete val="0"/>
        <c:axPos val="b"/>
        <c:majorGridlines/>
        <c:numFmt formatCode="General" sourceLinked="1"/>
        <c:majorTickMark val="out"/>
        <c:minorTickMark val="none"/>
        <c:tickLblPos val="high"/>
        <c:crossAx val="296294912"/>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sng" dirty="0" smtClean="0"/>
            <a:t>（</a:t>
          </a:r>
          <a:r>
            <a:rPr lang="en-US" altLang="ja-JP" sz="1000" b="1" u="sng" dirty="0" smtClean="0">
              <a:solidFill>
                <a:schemeClr val="tx1"/>
              </a:solidFill>
            </a:rPr>
            <a:t>69.7</a:t>
          </a:r>
          <a:r>
            <a:rPr lang="en-US" altLang="ja-JP" sz="1000" b="1" u="sng" dirty="0" smtClean="0"/>
            <a:t>%</a:t>
          </a:r>
          <a:r>
            <a:rPr lang="ja-JP" altLang="en-US" sz="1000" b="1" u="sng" dirty="0"/>
            <a:t>）</a:t>
          </a:r>
        </a:p>
      </cdr:txBody>
    </cdr:sp>
  </cdr:relSizeAnchor>
  <cdr:relSizeAnchor xmlns:cdr="http://schemas.openxmlformats.org/drawingml/2006/chartDrawing">
    <cdr:from>
      <cdr:x>0.39674</cdr:x>
      <cdr:y>0.43534</cdr:y>
    </cdr:from>
    <cdr:to>
      <cdr:x>0.67684</cdr:x>
      <cdr:y>0.51993</cdr:y>
    </cdr:to>
    <cdr:sp macro="" textlink="">
      <cdr:nvSpPr>
        <cdr:cNvPr id="3" name="正方形/長方形 2"/>
        <cdr:cNvSpPr/>
      </cdr:nvSpPr>
      <cdr:spPr>
        <a:xfrm xmlns:a="http://schemas.openxmlformats.org/drawingml/2006/main">
          <a:off x="1256656" y="1175573"/>
          <a:ext cx="887205"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29.9</a:t>
          </a:r>
          <a:r>
            <a:rPr kumimoji="1" lang="en-US" altLang="ja-JP" sz="1000" dirty="0" smtClean="0"/>
            <a:t>%</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《189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0.34438</cdr:x>
      <cdr:y>0.51964</cdr:y>
    </cdr:from>
    <cdr:to>
      <cdr:x>0.71745</cdr:x>
      <cdr:y>0.57093</cdr:y>
    </cdr:to>
    <cdr:sp macro="" textlink="">
      <cdr:nvSpPr>
        <cdr:cNvPr id="6" name="正方形/長方形 5"/>
        <cdr:cNvSpPr/>
      </cdr:nvSpPr>
      <cdr:spPr>
        <a:xfrm xmlns:a="http://schemas.openxmlformats.org/drawingml/2006/main">
          <a:off x="1090820" y="1403200"/>
          <a:ext cx="1181684"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1,677</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《7,049</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50" y="2257371"/>
          <a:ext cx="780131" cy="153892"/>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smtClean="0">
              <a:solidFill>
                <a:schemeClr val="tx1"/>
              </a:solidFill>
              <a:latin typeface="Meiryo UI" pitchFamily="50" charset="-128"/>
              <a:ea typeface="Meiryo UI" pitchFamily="50" charset="-128"/>
              <a:cs typeface="Meiryo UI" pitchFamily="50" charset="-128"/>
            </a:rPr>
            <a:t>5,183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sng" dirty="0" smtClean="0"/>
            <a:t>（</a:t>
          </a:r>
          <a:r>
            <a:rPr lang="en-US" altLang="ja-JP" sz="1000" b="1" u="sng" dirty="0" smtClean="0">
              <a:solidFill>
                <a:schemeClr val="tx1"/>
              </a:solidFill>
            </a:rPr>
            <a:t>81.9</a:t>
          </a:r>
          <a:r>
            <a:rPr lang="en-US" altLang="ja-JP" sz="1000" b="1" u="sng" dirty="0" smtClean="0"/>
            <a:t>%</a:t>
          </a:r>
          <a:r>
            <a:rPr lang="ja-JP" altLang="en-US" sz="1000" b="1" u="sng"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17.8</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2" y="430211"/>
          <a:ext cx="773818" cy="153875"/>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0.3</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《975</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《5,463</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4,422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275" y="0"/>
            <a:ext cx="4308475" cy="339725"/>
          </a:xfrm>
          <a:prstGeom prst="rect">
            <a:avLst/>
          </a:prstGeom>
        </p:spPr>
        <p:txBody>
          <a:bodyPr vert="horz" lIns="91440" tIns="45720" rIns="91440" bIns="45720" rtlCol="0"/>
          <a:lstStyle>
            <a:lvl1pPr algn="r">
              <a:defRPr sz="1200"/>
            </a:lvl1pPr>
          </a:lstStyle>
          <a:p>
            <a:fld id="{84189648-9DB8-4773-8998-132F2D76F99A}" type="datetimeFigureOut">
              <a:rPr kumimoji="1" lang="ja-JP" altLang="en-US" smtClean="0"/>
              <a:pPr/>
              <a:t>2017/9/26</a:t>
            </a:fld>
            <a:endParaRPr kumimoji="1" lang="ja-JP" altLang="en-US"/>
          </a:p>
        </p:txBody>
      </p:sp>
      <p:sp>
        <p:nvSpPr>
          <p:cNvPr id="4" name="フッター プレースホルダー 3"/>
          <p:cNvSpPr>
            <a:spLocks noGrp="1"/>
          </p:cNvSpPr>
          <p:nvPr>
            <p:ph type="ftr" sz="quarter" idx="2"/>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275" y="6465888"/>
            <a:ext cx="4308475" cy="339725"/>
          </a:xfrm>
          <a:prstGeom prst="rect">
            <a:avLst/>
          </a:prstGeom>
        </p:spPr>
        <p:txBody>
          <a:bodyPr vert="horz" lIns="91440" tIns="45720" rIns="91440" bIns="45720" rtlCol="0" anchor="b"/>
          <a:lstStyle>
            <a:lvl1pPr algn="r">
              <a:defRPr sz="1200"/>
            </a:lvl1pPr>
          </a:lstStyle>
          <a:p>
            <a:fld id="{B3A0CA13-F096-4450-B45D-F8BB77244EE1}" type="slidenum">
              <a:rPr kumimoji="1" lang="ja-JP" altLang="en-US" smtClean="0"/>
              <a:pPr/>
              <a:t>‹#›</a:t>
            </a:fld>
            <a:endParaRPr kumimoji="1" lang="ja-JP" altLang="en-US"/>
          </a:p>
        </p:txBody>
      </p:sp>
    </p:spTree>
    <p:extLst>
      <p:ext uri="{BB962C8B-B14F-4D97-AF65-F5344CB8AC3E}">
        <p14:creationId xmlns:p14="http://schemas.microsoft.com/office/powerpoint/2010/main" val="37221703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0"/>
            <a:ext cx="4307047" cy="340360"/>
          </a:xfrm>
          <a:prstGeom prst="rect">
            <a:avLst/>
          </a:prstGeom>
        </p:spPr>
        <p:txBody>
          <a:bodyPr vert="horz" lIns="91390" tIns="45694" rIns="91390" bIns="45694" rtlCol="0"/>
          <a:lstStyle>
            <a:lvl1pPr algn="l">
              <a:defRPr sz="1200"/>
            </a:lvl1pPr>
          </a:lstStyle>
          <a:p>
            <a:endParaRPr kumimoji="1" lang="ja-JP" altLang="en-US"/>
          </a:p>
        </p:txBody>
      </p:sp>
      <p:sp>
        <p:nvSpPr>
          <p:cNvPr id="3" name="日付プレースホルダ 2"/>
          <p:cNvSpPr>
            <a:spLocks noGrp="1"/>
          </p:cNvSpPr>
          <p:nvPr>
            <p:ph type="dt" idx="1"/>
          </p:nvPr>
        </p:nvSpPr>
        <p:spPr>
          <a:xfrm>
            <a:off x="5630001" y="0"/>
            <a:ext cx="4307047" cy="340360"/>
          </a:xfrm>
          <a:prstGeom prst="rect">
            <a:avLst/>
          </a:prstGeom>
        </p:spPr>
        <p:txBody>
          <a:bodyPr vert="horz" lIns="91390" tIns="45694" rIns="91390" bIns="45694" rtlCol="0"/>
          <a:lstStyle>
            <a:lvl1pPr algn="r">
              <a:defRPr sz="1200"/>
            </a:lvl1pPr>
          </a:lstStyle>
          <a:p>
            <a:fld id="{4179279C-853F-4F34-A5D2-B95F4823AB07}" type="datetimeFigureOut">
              <a:rPr kumimoji="1" lang="ja-JP" altLang="en-US" smtClean="0"/>
              <a:pPr/>
              <a:t>2017/9/26</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390" tIns="45694" rIns="91390" bIns="45694"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390" tIns="45694" rIns="91390" bIns="4569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6465660"/>
            <a:ext cx="4307047" cy="340360"/>
          </a:xfrm>
          <a:prstGeom prst="rect">
            <a:avLst/>
          </a:prstGeom>
        </p:spPr>
        <p:txBody>
          <a:bodyPr vert="horz" lIns="91390" tIns="45694" rIns="91390" bIns="4569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0001" y="6465660"/>
            <a:ext cx="4307047" cy="340360"/>
          </a:xfrm>
          <a:prstGeom prst="rect">
            <a:avLst/>
          </a:prstGeom>
        </p:spPr>
        <p:txBody>
          <a:bodyPr vert="horz" lIns="91390" tIns="45694" rIns="91390" bIns="45694"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127375" y="511175"/>
            <a:ext cx="3684588" cy="255111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Tree>
    <p:extLst>
      <p:ext uri="{BB962C8B-B14F-4D97-AF65-F5344CB8AC3E}">
        <p14:creationId xmlns:p14="http://schemas.microsoft.com/office/powerpoint/2010/main" val="2563572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58004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525988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479843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250748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62</a:t>
            </a:fld>
            <a:endParaRPr lang="en-US" altLang="ja-JP" sz="1200" dirty="0"/>
          </a:p>
        </p:txBody>
      </p:sp>
    </p:spTree>
    <p:extLst>
      <p:ext uri="{BB962C8B-B14F-4D97-AF65-F5344CB8AC3E}">
        <p14:creationId xmlns:p14="http://schemas.microsoft.com/office/powerpoint/2010/main" val="66514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169135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500292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2300585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558987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118888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23722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86223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59827CA-009E-4029-854B-42251AEBC2B5}"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0A0501-0A12-40A9-8462-FCFFCE6AA2A7}"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3B5375-2C6A-43B5-AA95-6EFC10F260FA}"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528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944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894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275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4461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3816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6714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831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E2A120-B14E-48A9-9A44-89A5C0C587FB}"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29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6078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8246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3CCD2DA-8F09-431A-B817-25AAF83DAB45}" type="datetime1">
              <a:rPr kumimoji="1" lang="ja-JP" altLang="en-US" smtClean="0"/>
              <a:pPr/>
              <a:t>2017/9/26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EC9520-D0FD-4C6D-B5CD-AA964114864B}"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F46EA05-1943-41F8-8A31-12CD288066C4}" type="datetime1">
              <a:rPr kumimoji="1" lang="ja-JP" altLang="en-US" smtClean="0"/>
              <a:pPr/>
              <a:t>2017/9/26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4EC94BC-D987-4C27-BF7F-E5BC13EEA470}" type="datetime1">
              <a:rPr kumimoji="1" lang="ja-JP" altLang="en-US" smtClean="0"/>
              <a:pPr/>
              <a:t>2017/9/26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5878E7-D472-4583-B114-12B569329264}" type="datetime1">
              <a:rPr kumimoji="1" lang="ja-JP" altLang="en-US" smtClean="0"/>
              <a:pPr/>
              <a:t>2017/9/26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D25AB13-2811-4B3F-BE4F-E3381DBFC3C2}"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7E86F46-46BC-40A5-BFC0-9708A679ED62}" type="datetime1">
              <a:rPr kumimoji="1" lang="ja-JP" altLang="en-US" smtClean="0"/>
              <a:pPr/>
              <a:t>2017/9/26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3CE67-72C1-4216-A25D-2E526E7B79E8}" type="datetime1">
              <a:rPr kumimoji="1" lang="ja-JP" altLang="en-US" smtClean="0"/>
              <a:pPr/>
              <a:t>2017/9/26</a:t>
            </a:fld>
            <a:endParaRPr kumimoji="1" lang="ja-JP" altLang="en-US"/>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2017/9/26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5822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7.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9"/>
            <a:ext cx="9906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４</a:t>
            </a:r>
            <a:r>
              <a:rPr lang="ja-JP" altLang="en-US" sz="3600" dirty="0">
                <a:solidFill>
                  <a:prstClr val="black"/>
                </a:solidFill>
              </a:rPr>
              <a:t>　</a:t>
            </a:r>
            <a:r>
              <a:rPr lang="ja-JP" altLang="en-US" sz="3600" dirty="0" smtClean="0">
                <a:solidFill>
                  <a:prstClr val="black"/>
                </a:solidFill>
              </a:rPr>
              <a:t>財産・債務</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ext uri="{D42A27DB-BD31-4B8C-83A1-F6EECF244321}">
                <p14:modId xmlns:p14="http://schemas.microsoft.com/office/powerpoint/2010/main" val="2063811785"/>
              </p:ext>
            </p:extLst>
          </p:nvPr>
        </p:nvGraphicFramePr>
        <p:xfrm>
          <a:off x="188400" y="2420889"/>
          <a:ext cx="9529200" cy="4134496"/>
        </p:xfrm>
        <a:graphic>
          <a:graphicData uri="http://schemas.openxmlformats.org/drawingml/2006/table">
            <a:tbl>
              <a:tblPr/>
              <a:tblGrid>
                <a:gridCol w="2808312"/>
                <a:gridCol w="372112"/>
                <a:gridCol w="6348776"/>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u="sng" dirty="0" smtClean="0">
                <a:latin typeface="Meiryo UI" pitchFamily="50" charset="-128"/>
                <a:ea typeface="Meiryo UI" pitchFamily="50" charset="-128"/>
                <a:cs typeface="Meiryo UI" pitchFamily="50" charset="-128"/>
              </a:rPr>
              <a:t>大阪府で一元化して管理することを</a:t>
            </a:r>
            <a:endParaRPr lang="en-US" altLang="ja-JP" b="1" u="sng" dirty="0" smtClean="0">
              <a:latin typeface="Meiryo UI" pitchFamily="50" charset="-128"/>
              <a:ea typeface="Meiryo UI" pitchFamily="50" charset="-128"/>
              <a:cs typeface="Meiryo UI" pitchFamily="50" charset="-128"/>
            </a:endParaRPr>
          </a:p>
          <a:p>
            <a:pPr marL="252000" indent="-182563">
              <a:lnSpc>
                <a:spcPts val="2500"/>
              </a:lnSpc>
            </a:pPr>
            <a:r>
              <a:rPr lang="ja-JP" altLang="en-US" b="1" u="sng" dirty="0" smtClean="0">
                <a:latin typeface="Meiryo UI" pitchFamily="50" charset="-128"/>
                <a:ea typeface="Meiryo UI" pitchFamily="50" charset="-128"/>
                <a:cs typeface="Meiryo UI" pitchFamily="50" charset="-128"/>
              </a:rPr>
              <a:t>基本とする</a:t>
            </a:r>
            <a:endParaRPr lang="en-US" altLang="ja-JP" b="1" u="sng"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51610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a:t>
            </a:r>
            <a:r>
              <a:rPr lang="ja-JP" altLang="en-US" dirty="0">
                <a:latin typeface="Meiryo UI" pitchFamily="50" charset="-128"/>
                <a:ea typeface="Meiryo UI" pitchFamily="50" charset="-128"/>
                <a:cs typeface="Meiryo UI" pitchFamily="50" charset="-128"/>
              </a:rPr>
              <a:t>の承継は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400805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ext uri="{D42A27DB-BD31-4B8C-83A1-F6EECF244321}">
                <p14:modId xmlns:p14="http://schemas.microsoft.com/office/powerpoint/2010/main" val="136082587"/>
              </p:ext>
            </p:extLst>
          </p:nvPr>
        </p:nvGraphicFramePr>
        <p:xfrm>
          <a:off x="170688" y="3379401"/>
          <a:ext cx="9534840" cy="3092297"/>
        </p:xfrm>
        <a:graphic>
          <a:graphicData uri="http://schemas.openxmlformats.org/drawingml/2006/table">
            <a:tbl>
              <a:tblPr/>
              <a:tblGrid>
                <a:gridCol w="1894906"/>
                <a:gridCol w="1401823"/>
                <a:gridCol w="6238111"/>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幼稚園、小・中学校、保健所、市営住宅、市道、住民に身近な公園、市本庁舎、区役所などの土地・建物・工作物、これらに付随する備品、事務機器、車両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en-US" sz="1600" dirty="0" smtClean="0">
                <a:latin typeface="Meiryo UI" pitchFamily="50" charset="-128"/>
                <a:ea typeface="Meiryo UI" pitchFamily="50" charset="-128"/>
                <a:cs typeface="Meiryo UI" pitchFamily="50" charset="-128"/>
              </a:rPr>
              <a:t>、</a:t>
            </a:r>
            <a:r>
              <a:rPr lang="ja-JP" altLang="ja-JP" sz="1600" dirty="0" smtClean="0">
                <a:latin typeface="Meiryo UI" pitchFamily="50" charset="-128"/>
                <a:ea typeface="Meiryo UI" pitchFamily="50" charset="-128"/>
                <a:cs typeface="Meiryo UI" pitchFamily="50" charset="-128"/>
              </a:rPr>
              <a:t>住民</a:t>
            </a:r>
            <a:r>
              <a:rPr lang="ja-JP" altLang="ja-JP" sz="1600" dirty="0">
                <a:latin typeface="Meiryo UI" pitchFamily="50" charset="-128"/>
                <a:ea typeface="Meiryo UI" pitchFamily="50" charset="-128"/>
                <a:cs typeface="Meiryo UI" pitchFamily="50" charset="-128"/>
              </a:rPr>
              <a:t>サービス</a:t>
            </a:r>
            <a:r>
              <a:rPr lang="ja-JP" altLang="en-US" sz="1600" dirty="0" smtClean="0">
                <a:latin typeface="Meiryo UI" pitchFamily="50" charset="-128"/>
                <a:ea typeface="Meiryo UI" pitchFamily="50" charset="-128"/>
                <a:cs typeface="Meiryo UI" pitchFamily="50" charset="-128"/>
              </a:rPr>
              <a:t>が適切に提供</a:t>
            </a:r>
            <a:r>
              <a:rPr lang="ja-JP" altLang="en-US" sz="1600" dirty="0">
                <a:latin typeface="Meiryo UI" pitchFamily="50" charset="-128"/>
                <a:ea typeface="Meiryo UI" pitchFamily="50" charset="-128"/>
                <a:cs typeface="Meiryo UI" pitchFamily="50" charset="-128"/>
              </a:rPr>
              <a:t>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u="sng" dirty="0" smtClean="0">
                <a:latin typeface="Meiryo UI" pitchFamily="50" charset="-128"/>
                <a:ea typeface="Meiryo UI" pitchFamily="50" charset="-128"/>
                <a:cs typeface="Meiryo UI" pitchFamily="50" charset="-128"/>
              </a:rPr>
              <a:t>事務</a:t>
            </a:r>
            <a:r>
              <a:rPr lang="ja-JP" altLang="ja-JP" sz="1600" b="1" u="sng" dirty="0">
                <a:latin typeface="Meiryo UI" pitchFamily="50" charset="-128"/>
                <a:ea typeface="Meiryo UI" pitchFamily="50" charset="-128"/>
                <a:cs typeface="Meiryo UI" pitchFamily="50" charset="-128"/>
              </a:rPr>
              <a:t>分担</a:t>
            </a:r>
            <a:r>
              <a:rPr lang="ja-JP" altLang="en-US" sz="1600" b="1" u="sng" dirty="0">
                <a:latin typeface="Meiryo UI" pitchFamily="50" charset="-128"/>
                <a:ea typeface="Meiryo UI" pitchFamily="50" charset="-128"/>
                <a:cs typeface="Meiryo UI" pitchFamily="50" charset="-128"/>
              </a:rPr>
              <a:t>（</a:t>
            </a:r>
            <a:r>
              <a:rPr lang="ja-JP" altLang="ja-JP" sz="1600" b="1" u="sng" dirty="0">
                <a:latin typeface="Meiryo UI" pitchFamily="50" charset="-128"/>
                <a:ea typeface="Meiryo UI" pitchFamily="50" charset="-128"/>
                <a:cs typeface="Meiryo UI" pitchFamily="50" charset="-128"/>
              </a:rPr>
              <a:t>案</a:t>
            </a:r>
            <a:r>
              <a:rPr lang="ja-JP" altLang="en-US" sz="1600" b="1" u="sng" dirty="0">
                <a:latin typeface="Meiryo UI" pitchFamily="50" charset="-128"/>
                <a:ea typeface="Meiryo UI" pitchFamily="50" charset="-128"/>
                <a:cs typeface="Meiryo UI" pitchFamily="50" charset="-128"/>
              </a:rPr>
              <a:t>）に基づいて</a:t>
            </a:r>
            <a:r>
              <a:rPr lang="ja-JP" altLang="ja-JP" sz="1600" b="1" u="sng" dirty="0">
                <a:latin typeface="Meiryo UI" pitchFamily="50" charset="-128"/>
                <a:ea typeface="Meiryo UI" pitchFamily="50" charset="-128"/>
                <a:cs typeface="Meiryo UI" pitchFamily="50" charset="-128"/>
              </a:rPr>
              <a:t>、</a:t>
            </a:r>
            <a:r>
              <a:rPr lang="ja-JP" altLang="ja-JP" sz="1600" b="1" u="sng" strike="sngStrike" dirty="0" smtClean="0">
                <a:latin typeface="Meiryo UI" pitchFamily="50" charset="-128"/>
                <a:ea typeface="Meiryo UI" pitchFamily="50" charset="-128"/>
                <a:cs typeface="Meiryo UI" pitchFamily="50" charset="-128"/>
              </a:rPr>
              <a:t>各</a:t>
            </a:r>
            <a:r>
              <a:rPr lang="ja-JP" altLang="en-US" sz="1600" b="1" u="sng" dirty="0" smtClean="0">
                <a:latin typeface="Meiryo UI" pitchFamily="50" charset="-128"/>
                <a:ea typeface="Meiryo UI" pitchFamily="50" charset="-128"/>
                <a:cs typeface="Meiryo UI" pitchFamily="50" charset="-128"/>
              </a:rPr>
              <a:t>所在</a:t>
            </a:r>
            <a:r>
              <a:rPr lang="ja-JP" altLang="ja-JP" sz="1600" b="1" u="sng" dirty="0" smtClean="0">
                <a:latin typeface="Meiryo UI" pitchFamily="50" charset="-128"/>
                <a:ea typeface="Meiryo UI" pitchFamily="50" charset="-128"/>
                <a:cs typeface="Meiryo UI" pitchFamily="50" charset="-128"/>
              </a:rPr>
              <a:t>特別</a:t>
            </a:r>
            <a:r>
              <a:rPr lang="ja-JP" altLang="ja-JP" sz="1600" b="1" u="sng" dirty="0">
                <a:latin typeface="Meiryo UI" pitchFamily="50" charset="-128"/>
                <a:ea typeface="Meiryo UI" pitchFamily="50" charset="-128"/>
                <a:cs typeface="Meiryo UI" pitchFamily="50" charset="-128"/>
              </a:rPr>
              <a:t>区（一部事務組合含む）</a:t>
            </a:r>
            <a:r>
              <a:rPr lang="ja-JP" altLang="en-US" sz="1600" b="1" u="sng" dirty="0">
                <a:latin typeface="Meiryo UI" pitchFamily="50" charset="-128"/>
                <a:ea typeface="Meiryo UI" pitchFamily="50" charset="-128"/>
                <a:cs typeface="Meiryo UI" pitchFamily="50" charset="-128"/>
              </a:rPr>
              <a:t>又</a:t>
            </a:r>
            <a:r>
              <a:rPr lang="ja-JP" altLang="en-US" sz="1600" b="1" u="sng" dirty="0" smtClean="0">
                <a:latin typeface="Meiryo UI" pitchFamily="50" charset="-128"/>
                <a:ea typeface="Meiryo UI" pitchFamily="50" charset="-128"/>
                <a:cs typeface="Meiryo UI" pitchFamily="50" charset="-128"/>
              </a:rPr>
              <a:t>は大阪府に</a:t>
            </a:r>
            <a:r>
              <a:rPr lang="ja-JP" altLang="ja-JP" sz="1600" b="1" u="sng"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u="sng" dirty="0" smtClean="0">
                <a:latin typeface="Meiryo UI" pitchFamily="50" charset="-128"/>
                <a:ea typeface="Meiryo UI" pitchFamily="50" charset="-128"/>
                <a:cs typeface="Meiryo UI" pitchFamily="50" charset="-128"/>
              </a:rPr>
              <a:t>事務</a:t>
            </a:r>
            <a:r>
              <a:rPr lang="ja-JP" altLang="ja-JP" sz="1600" b="1" u="sng" dirty="0" smtClean="0">
                <a:latin typeface="Meiryo UI" pitchFamily="50" charset="-128"/>
                <a:ea typeface="Meiryo UI" pitchFamily="50" charset="-128"/>
                <a:cs typeface="Meiryo UI" pitchFamily="50" charset="-128"/>
              </a:rPr>
              <a:t>分担（案）</a:t>
            </a:r>
            <a:r>
              <a:rPr lang="ja-JP" altLang="en-US" sz="1600" b="1" u="sng" dirty="0" smtClean="0">
                <a:latin typeface="Meiryo UI" pitchFamily="50" charset="-128"/>
                <a:ea typeface="Meiryo UI" pitchFamily="50" charset="-128"/>
                <a:cs typeface="Meiryo UI" pitchFamily="50" charset="-128"/>
              </a:rPr>
              <a:t>に基づいて</a:t>
            </a:r>
            <a:r>
              <a:rPr lang="ja-JP" altLang="ja-JP" sz="1600" b="1" u="sng" dirty="0" smtClean="0">
                <a:latin typeface="Meiryo UI" pitchFamily="50" charset="-128"/>
                <a:ea typeface="Meiryo UI" pitchFamily="50" charset="-128"/>
                <a:cs typeface="Meiryo UI" pitchFamily="50" charset="-128"/>
              </a:rPr>
              <a:t>、各特別区（一部事務組合含む）</a:t>
            </a:r>
            <a:r>
              <a:rPr lang="ja-JP" altLang="en-US" sz="1600" b="1" u="sng" dirty="0" smtClean="0">
                <a:latin typeface="Meiryo UI" pitchFamily="50" charset="-128"/>
                <a:ea typeface="Meiryo UI" pitchFamily="50" charset="-128"/>
                <a:cs typeface="Meiryo UI" pitchFamily="50" charset="-128"/>
              </a:rPr>
              <a:t>又は大阪府に</a:t>
            </a:r>
            <a:r>
              <a:rPr lang="ja-JP" altLang="ja-JP" sz="1600" b="1" u="sng" dirty="0" smtClean="0">
                <a:latin typeface="Meiryo UI" pitchFamily="50" charset="-128"/>
                <a:ea typeface="Meiryo UI" pitchFamily="50" charset="-128"/>
                <a:cs typeface="Meiryo UI" pitchFamily="50" charset="-128"/>
              </a:rPr>
              <a:t>承継</a:t>
            </a:r>
            <a:endParaRPr lang="ja-JP" altLang="ja-JP" sz="1600" u="sng"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ext uri="{D42A27DB-BD31-4B8C-83A1-F6EECF244321}">
                <p14:modId xmlns:p14="http://schemas.microsoft.com/office/powerpoint/2010/main" val="774987800"/>
              </p:ext>
            </p:extLst>
          </p:nvPr>
        </p:nvGraphicFramePr>
        <p:xfrm>
          <a:off x="176328" y="3501008"/>
          <a:ext cx="9529200" cy="2536208"/>
        </p:xfrm>
        <a:graphic>
          <a:graphicData uri="http://schemas.openxmlformats.org/drawingml/2006/table">
            <a:tbl>
              <a:tblPr/>
              <a:tblGrid>
                <a:gridCol w="1893785"/>
                <a:gridCol w="1471043"/>
                <a:gridCol w="6164372"/>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603917129"/>
              </p:ext>
            </p:extLst>
          </p:nvPr>
        </p:nvGraphicFramePr>
        <p:xfrm>
          <a:off x="128464" y="3717032"/>
          <a:ext cx="9625456" cy="2751209"/>
        </p:xfrm>
        <a:graphic>
          <a:graphicData uri="http://schemas.openxmlformats.org/drawingml/2006/table">
            <a:tbl>
              <a:tblPr/>
              <a:tblGrid>
                <a:gridCol w="1032256"/>
                <a:gridCol w="1800000"/>
                <a:gridCol w="5976000"/>
                <a:gridCol w="817200"/>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区役所跡地、学校等跡地、市民交流センター跡地、　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u="sng" dirty="0" smtClean="0">
                <a:latin typeface="Meiryo UI" pitchFamily="50" charset="-128"/>
                <a:ea typeface="Meiryo UI" pitchFamily="50" charset="-128"/>
                <a:cs typeface="Meiryo UI" pitchFamily="50" charset="-128"/>
              </a:rPr>
              <a:t>特別区</a:t>
            </a:r>
            <a:r>
              <a:rPr lang="ja-JP" altLang="ja-JP" sz="1600" b="1" u="sng" dirty="0" smtClean="0">
                <a:latin typeface="Meiryo UI" pitchFamily="50" charset="-128"/>
                <a:ea typeface="Meiryo UI" pitchFamily="50" charset="-128"/>
                <a:cs typeface="Meiryo UI" pitchFamily="50" charset="-128"/>
              </a:rPr>
              <a:t>（一部事務組合含む）</a:t>
            </a:r>
            <a:r>
              <a:rPr lang="ja-JP" altLang="en-US" sz="1600" b="1" u="sng"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3717701883"/>
              </p:ext>
            </p:extLst>
          </p:nvPr>
        </p:nvGraphicFramePr>
        <p:xfrm>
          <a:off x="128464" y="289730"/>
          <a:ext cx="9625432" cy="6235614"/>
        </p:xfrm>
        <a:graphic>
          <a:graphicData uri="http://schemas.openxmlformats.org/drawingml/2006/table">
            <a:tbl>
              <a:tblPr/>
              <a:tblGrid>
                <a:gridCol w="1033200"/>
                <a:gridCol w="1800000"/>
                <a:gridCol w="5976000"/>
                <a:gridCol w="816232"/>
              </a:tblGrid>
              <a:tr h="1078663">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保証金）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債務者割（区内の債務者数や債務額に応じて配分）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・母子福祉貸付金、父子福祉貸付金、寡婦福祉貸付金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-61</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6115">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1043556">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2016224">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・東洋陶磁美術館振興基金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lang="ja-JP" altLang="en-US" sz="1000" dirty="0" smtClean="0">
                          <a:latin typeface="Meiryo UI" pitchFamily="50" charset="-128"/>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31</a:t>
                      </a:r>
                      <a:r>
                        <a:rPr lang="ja-JP" altLang="en-US" sz="1000" dirty="0" smtClean="0">
                          <a:latin typeface="Meiryo UI" pitchFamily="50" charset="-128"/>
                          <a:ea typeface="Meiryo UI" pitchFamily="50" charset="-128"/>
                          <a:cs typeface="Meiryo UI" pitchFamily="50" charset="-128"/>
                        </a:rPr>
                        <a:t>年</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月に独立行政法人化に向け出資等を検討中</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-61</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49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ext uri="{D42A27DB-BD31-4B8C-83A1-F6EECF244321}">
                <p14:modId xmlns:p14="http://schemas.microsoft.com/office/powerpoint/2010/main" val="2396785626"/>
              </p:ext>
            </p:extLst>
          </p:nvPr>
        </p:nvGraphicFramePr>
        <p:xfrm>
          <a:off x="176327" y="1252036"/>
          <a:ext cx="9529201" cy="2320980"/>
        </p:xfrm>
        <a:graphic>
          <a:graphicData uri="http://schemas.openxmlformats.org/drawingml/2006/table">
            <a:tbl>
              <a:tblPr/>
              <a:tblGrid>
                <a:gridCol w="3715075"/>
                <a:gridCol w="1400992"/>
                <a:gridCol w="4413134"/>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ext uri="{D42A27DB-BD31-4B8C-83A1-F6EECF244321}">
                <p14:modId xmlns:p14="http://schemas.microsoft.com/office/powerpoint/2010/main" val="136931747"/>
              </p:ext>
            </p:extLst>
          </p:nvPr>
        </p:nvGraphicFramePr>
        <p:xfrm>
          <a:off x="176328" y="4206186"/>
          <a:ext cx="9529200" cy="2103134"/>
        </p:xfrm>
        <a:graphic>
          <a:graphicData uri="http://schemas.openxmlformats.org/drawingml/2006/table">
            <a:tbl>
              <a:tblPr/>
              <a:tblGrid>
                <a:gridCol w="3713732"/>
                <a:gridCol w="1401408"/>
                <a:gridCol w="4414060"/>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事務</a:t>
            </a:r>
            <a:r>
              <a:rPr lang="ja-JP" altLang="en-US" sz="1400" b="1" u="sng" dirty="0">
                <a:latin typeface="Meiryo UI" pitchFamily="50" charset="-128"/>
                <a:ea typeface="Meiryo UI" pitchFamily="50" charset="-128"/>
                <a:cs typeface="Meiryo UI" pitchFamily="50" charset="-128"/>
              </a:rPr>
              <a:t>分担</a:t>
            </a:r>
            <a:r>
              <a:rPr lang="en-US" altLang="ja-JP" sz="1400" b="1" u="sng"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案</a:t>
            </a:r>
            <a:r>
              <a:rPr lang="en-US" altLang="ja-JP" sz="1400" b="1" u="sng"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に基づいて、特別区（一部事務組合含む）又</a:t>
            </a:r>
            <a:r>
              <a:rPr lang="ja-JP" altLang="en-US" sz="1400" b="1" u="sng" dirty="0" smtClean="0">
                <a:latin typeface="Meiryo UI" pitchFamily="50" charset="-128"/>
                <a:ea typeface="Meiryo UI" pitchFamily="50" charset="-128"/>
                <a:cs typeface="Meiryo UI" pitchFamily="50" charset="-128"/>
              </a:rPr>
              <a:t>は大阪府に</a:t>
            </a:r>
            <a:r>
              <a:rPr lang="ja-JP" altLang="en-US" sz="1400" b="1" u="sng"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ext uri="{D42A27DB-BD31-4B8C-83A1-F6EECF244321}">
                <p14:modId xmlns:p14="http://schemas.microsoft.com/office/powerpoint/2010/main" val="1233691387"/>
              </p:ext>
            </p:extLst>
          </p:nvPr>
        </p:nvGraphicFramePr>
        <p:xfrm>
          <a:off x="200472" y="692696"/>
          <a:ext cx="9577064" cy="6030609"/>
        </p:xfrm>
        <a:graphic>
          <a:graphicData uri="http://schemas.openxmlformats.org/drawingml/2006/table">
            <a:tbl>
              <a:tblPr/>
              <a:tblGrid>
                <a:gridCol w="4176464"/>
                <a:gridCol w="1080120"/>
                <a:gridCol w="2592288"/>
                <a:gridCol w="1728192"/>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218</a:t>
                      </a:r>
                      <a:endParaRPr kumimoji="1" lang="en-US" altLang="ja-JP"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こども・子育て支援事務センター事業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対象施設数に応じた所要額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高等学校教育改善（空気調節設備導入）事業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360</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74</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373276"/>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57270" y="441539"/>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292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292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u="sng"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077196"/>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ext uri="{D42A27DB-BD31-4B8C-83A1-F6EECF244321}">
                <p14:modId xmlns:p14="http://schemas.microsoft.com/office/powerpoint/2010/main" val="3789594655"/>
              </p:ext>
            </p:extLst>
          </p:nvPr>
        </p:nvGraphicFramePr>
        <p:xfrm>
          <a:off x="416496" y="4988767"/>
          <a:ext cx="4392488" cy="1694302"/>
        </p:xfrm>
        <a:graphic>
          <a:graphicData uri="http://schemas.openxmlformats.org/drawingml/2006/table">
            <a:tbl>
              <a:tblPr/>
              <a:tblGrid>
                <a:gridCol w="1008112"/>
                <a:gridCol w="3384376"/>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 name="Group 36"/>
          <p:cNvGraphicFramePr>
            <a:graphicFrameLocks noGrp="1"/>
          </p:cNvGraphicFramePr>
          <p:nvPr>
            <p:extLst>
              <p:ext uri="{D42A27DB-BD31-4B8C-83A1-F6EECF244321}">
                <p14:modId xmlns:p14="http://schemas.microsoft.com/office/powerpoint/2010/main" val="2250648405"/>
              </p:ext>
            </p:extLst>
          </p:nvPr>
        </p:nvGraphicFramePr>
        <p:xfrm>
          <a:off x="4953000" y="4993821"/>
          <a:ext cx="4464496" cy="1531523"/>
        </p:xfrm>
        <a:graphic>
          <a:graphicData uri="http://schemas.openxmlformats.org/drawingml/2006/table">
            <a:tbl>
              <a:tblPr/>
              <a:tblGrid>
                <a:gridCol w="1008112"/>
                <a:gridCol w="3456384"/>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538234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大阪市当初予算による）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ext uri="{D42A27DB-BD31-4B8C-83A1-F6EECF244321}">
                <p14:modId xmlns:p14="http://schemas.microsoft.com/office/powerpoint/2010/main" val="4281465546"/>
              </p:ext>
            </p:extLst>
          </p:nvPr>
        </p:nvGraphicFramePr>
        <p:xfrm>
          <a:off x="176328" y="1088872"/>
          <a:ext cx="9529200" cy="2772174"/>
        </p:xfrm>
        <a:graphic>
          <a:graphicData uri="http://schemas.openxmlformats.org/drawingml/2006/table">
            <a:tbl>
              <a:tblPr/>
              <a:tblGrid>
                <a:gridCol w="6755427"/>
                <a:gridCol w="1386886"/>
                <a:gridCol w="1386887"/>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202</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大阪市</a:t>
            </a:r>
            <a:r>
              <a:rPr lang="ja-JP" altLang="en-US" sz="1100" dirty="0">
                <a:latin typeface="Meiryo UI" pitchFamily="50" charset="-128"/>
                <a:ea typeface="Meiryo UI" pitchFamily="50" charset="-128"/>
                <a:cs typeface="Meiryo UI" pitchFamily="50" charset="-128"/>
              </a:rPr>
              <a:t>ＨＰ「財務リスクに係る取組・</a:t>
            </a:r>
            <a:r>
              <a:rPr lang="ja-JP" altLang="en-US" sz="1100" dirty="0" smtClean="0">
                <a:latin typeface="Meiryo UI" pitchFamily="50" charset="-128"/>
                <a:ea typeface="Meiryo UI" pitchFamily="50" charset="-128"/>
                <a:cs typeface="Meiryo UI" pitchFamily="50" charset="-128"/>
              </a:rPr>
              <a:t>処理状況について</a:t>
            </a:r>
            <a:r>
              <a:rPr lang="ja-JP" altLang="en-US" sz="1100" dirty="0">
                <a:latin typeface="Meiryo UI" pitchFamily="50" charset="-128"/>
                <a:ea typeface="Meiryo UI" pitchFamily="50" charset="-128"/>
                <a:cs typeface="Meiryo UI" pitchFamily="50" charset="-128"/>
              </a:rPr>
              <a:t>（平成 </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11005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u="sng" dirty="0" smtClean="0">
                <a:solidFill>
                  <a:schemeClr val="tx1"/>
                </a:solidFill>
                <a:latin typeface="Meiryo UI" pitchFamily="50" charset="-128"/>
                <a:ea typeface="Meiryo UI" pitchFamily="50" charset="-128"/>
                <a:cs typeface="Meiryo UI" pitchFamily="50" charset="-128"/>
              </a:rPr>
              <a:t>大阪府に</a:t>
            </a:r>
            <a:r>
              <a:rPr lang="ja-JP" altLang="en-US" b="1" u="sng" dirty="0">
                <a:solidFill>
                  <a:schemeClr val="tx1"/>
                </a:solidFill>
                <a:latin typeface="Meiryo UI" pitchFamily="50" charset="-128"/>
                <a:ea typeface="Meiryo UI" pitchFamily="50" charset="-128"/>
                <a:cs typeface="Meiryo UI" pitchFamily="50" charset="-128"/>
              </a:rPr>
              <a:t>一元化して承継</a:t>
            </a:r>
            <a:r>
              <a:rPr lang="ja-JP" altLang="en-US" b="1" u="sng" dirty="0" smtClean="0">
                <a:solidFill>
                  <a:schemeClr val="tx1"/>
                </a:solidFill>
                <a:latin typeface="Meiryo UI" pitchFamily="50" charset="-128"/>
                <a:ea typeface="Meiryo UI" pitchFamily="50" charset="-128"/>
                <a:cs typeface="Meiryo UI" pitchFamily="50" charset="-128"/>
              </a:rPr>
              <a:t>し、</a:t>
            </a:r>
            <a:endParaRPr lang="en-US" altLang="ja-JP" b="1" u="sng"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u="sng" dirty="0" smtClean="0">
                <a:solidFill>
                  <a:schemeClr val="tx1"/>
                </a:solidFill>
                <a:latin typeface="Meiryo UI" pitchFamily="50" charset="-128"/>
                <a:ea typeface="Meiryo UI" pitchFamily="50" charset="-128"/>
                <a:cs typeface="Meiryo UI" pitchFamily="50" charset="-128"/>
              </a:rPr>
              <a:t>償還することを基本とする</a:t>
            </a:r>
            <a:endParaRPr lang="en-US" altLang="ja-JP" b="1" u="sng"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大阪府に承継し、償還することが適当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a:t>
            </a:r>
            <a:r>
              <a:rPr lang="ja-JP" altLang="en-US" sz="1400" dirty="0" smtClean="0">
                <a:solidFill>
                  <a:schemeClr val="tx1"/>
                </a:solidFill>
                <a:latin typeface="Meiryo UI" pitchFamily="50" charset="-128"/>
                <a:ea typeface="Meiryo UI" pitchFamily="50" charset="-128"/>
                <a:cs typeface="Meiryo UI" pitchFamily="50" charset="-128"/>
              </a:rPr>
              <a:t>つながらない</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大阪</a:t>
            </a:r>
            <a:r>
              <a:rPr lang="ja-JP" altLang="en-US" sz="1400" dirty="0" smtClean="0">
                <a:solidFill>
                  <a:schemeClr val="tx1"/>
                </a:solidFill>
                <a:latin typeface="Meiryo UI" pitchFamily="50" charset="-128"/>
                <a:ea typeface="Meiryo UI" pitchFamily="50" charset="-128"/>
                <a:cs typeface="Meiryo UI" pitchFamily="50" charset="-128"/>
              </a:rPr>
              <a:t>市債も発行されて</a:t>
            </a:r>
            <a:r>
              <a:rPr lang="ja-JP" altLang="en-US" sz="1400" dirty="0">
                <a:solidFill>
                  <a:schemeClr val="tx1"/>
                </a:solidFill>
                <a:latin typeface="Meiryo UI" pitchFamily="50" charset="-128"/>
                <a:ea typeface="Meiryo UI" pitchFamily="50" charset="-128"/>
                <a:cs typeface="Meiryo UI" pitchFamily="50" charset="-128"/>
              </a:rPr>
              <a:t>おり、これらの各特別区ごとの債務残高を確定させることができないため、一元的に承継し</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償還</a:t>
            </a:r>
            <a:r>
              <a:rPr lang="ja-JP" altLang="en-US" sz="1400" dirty="0">
                <a:solidFill>
                  <a:schemeClr val="tx1"/>
                </a:solidFill>
                <a:latin typeface="Meiryo UI" pitchFamily="50" charset="-128"/>
                <a:ea typeface="Meiryo UI" pitchFamily="50" charset="-128"/>
                <a:cs typeface="Meiryo UI" pitchFamily="50" charset="-128"/>
              </a:rPr>
              <a:t>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例えば、地方</a:t>
            </a:r>
            <a:r>
              <a:rPr lang="ja-JP" altLang="en-US" sz="1400" dirty="0">
                <a:solidFill>
                  <a:schemeClr val="tx1"/>
                </a:solidFill>
                <a:latin typeface="Meiryo UI" pitchFamily="50" charset="-128"/>
                <a:ea typeface="Meiryo UI" pitchFamily="50" charset="-128"/>
                <a:cs typeface="Meiryo UI" pitchFamily="50" charset="-128"/>
              </a:rPr>
              <a:t>交付税の代替として発行される臨時財政対策債、減収補てん債、退職</a:t>
            </a:r>
            <a:r>
              <a:rPr lang="ja-JP" altLang="en-US" sz="1400" dirty="0" smtClean="0">
                <a:solidFill>
                  <a:schemeClr val="tx1"/>
                </a:solidFill>
                <a:latin typeface="Meiryo UI" pitchFamily="50" charset="-128"/>
                <a:ea typeface="Meiryo UI" pitchFamily="50" charset="-128"/>
                <a:cs typeface="Meiryo UI" pitchFamily="50" charset="-128"/>
              </a:rPr>
              <a:t>手当</a:t>
            </a:r>
            <a:endParaRPr lang="en-US" altLang="ja-JP" sz="14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smtClean="0">
                <a:solidFill>
                  <a:schemeClr val="tx1"/>
                </a:solidFill>
                <a:latin typeface="Meiryo UI" pitchFamily="50" charset="-128"/>
                <a:ea typeface="Meiryo UI" pitchFamily="50" charset="-128"/>
                <a:cs typeface="Meiryo UI" pitchFamily="50" charset="-128"/>
              </a:rPr>
              <a:t>　　　債等の</a:t>
            </a:r>
            <a:r>
              <a:rPr lang="ja-JP" altLang="en-US" sz="1400" dirty="0">
                <a:solidFill>
                  <a:schemeClr val="tx1"/>
                </a:solidFill>
                <a:latin typeface="Meiryo UI" pitchFamily="50" charset="-128"/>
                <a:ea typeface="Meiryo UI" pitchFamily="50" charset="-128"/>
                <a:cs typeface="Meiryo UI" pitchFamily="50" charset="-128"/>
              </a:rPr>
              <a:t>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(H27</a:t>
            </a:r>
            <a:r>
              <a:rPr lang="ja-JP" altLang="en-US" sz="1200" dirty="0">
                <a:solidFill>
                  <a:schemeClr val="tx1"/>
                </a:solidFill>
                <a:latin typeface="Meiryo UI" pitchFamily="50" charset="-128"/>
                <a:ea typeface="Meiryo UI" pitchFamily="50" charset="-128"/>
                <a:cs typeface="Meiryo UI" pitchFamily="50" charset="-128"/>
              </a:rPr>
              <a:t>年度末地方債残高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a:solidFill>
                  <a:schemeClr val="tx1"/>
                </a:solidFill>
                <a:latin typeface="Meiryo UI" pitchFamily="50" charset="-128"/>
                <a:ea typeface="Meiryo UI" pitchFamily="50" charset="-128"/>
                <a:cs typeface="Meiryo UI" pitchFamily="50" charset="-128"/>
              </a:rPr>
              <a:t>)4</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4,567</a:t>
            </a:r>
            <a:r>
              <a:rPr lang="ja-JP" altLang="en-US" sz="1200" dirty="0">
                <a:solidFill>
                  <a:schemeClr val="tx1"/>
                </a:solidFill>
                <a:latin typeface="Meiryo UI" pitchFamily="50" charset="-128"/>
                <a:ea typeface="Meiryo UI" pitchFamily="50" charset="-128"/>
                <a:cs typeface="Meiryo UI" pitchFamily="50" charset="-128"/>
              </a:rPr>
              <a:t>億円に占める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en-US" altLang="ja-JP" sz="1200" dirty="0">
                <a:solidFill>
                  <a:schemeClr val="tx1"/>
                </a:solidFill>
                <a:latin typeface="Meiryo UI" pitchFamily="50" charset="-128"/>
                <a:ea typeface="Meiryo UI" pitchFamily="50" charset="-128"/>
                <a:cs typeface="Meiryo UI" pitchFamily="50" charset="-128"/>
              </a:rPr>
              <a:t>3</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1,066</a:t>
            </a:r>
            <a:r>
              <a:rPr lang="ja-JP" altLang="en-US" sz="1200" dirty="0">
                <a:solidFill>
                  <a:schemeClr val="tx1"/>
                </a:solidFill>
                <a:latin typeface="Meiryo UI" pitchFamily="50" charset="-128"/>
                <a:ea typeface="Meiryo UI" pitchFamily="50" charset="-128"/>
                <a:cs typeface="Meiryo UI" pitchFamily="50" charset="-128"/>
              </a:rPr>
              <a:t>億円で、そのうち市場公募債は、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a:solidFill>
                  <a:schemeClr val="tx1"/>
                </a:solidFill>
                <a:latin typeface="Meiryo UI" pitchFamily="50" charset="-128"/>
                <a:ea typeface="Meiryo UI" pitchFamily="50" charset="-128"/>
                <a:cs typeface="Meiryo UI" pitchFamily="50" charset="-128"/>
              </a:rPr>
              <a:t>兆</a:t>
            </a:r>
            <a:r>
              <a:rPr lang="en-US" altLang="ja-JP" sz="1200" dirty="0">
                <a:solidFill>
                  <a:schemeClr val="tx1"/>
                </a:solidFill>
                <a:latin typeface="Meiryo UI" pitchFamily="50" charset="-128"/>
                <a:ea typeface="Meiryo UI" pitchFamily="50" charset="-128"/>
                <a:cs typeface="Meiryo UI" pitchFamily="50" charset="-128"/>
              </a:rPr>
              <a:t>3,431</a:t>
            </a:r>
            <a:r>
              <a:rPr lang="ja-JP" altLang="en-US" sz="1200" dirty="0">
                <a:solidFill>
                  <a:schemeClr val="tx1"/>
                </a:solidFill>
                <a:latin typeface="Meiryo UI" pitchFamily="50" charset="-128"/>
                <a:ea typeface="Meiryo UI" pitchFamily="50" charset="-128"/>
                <a:cs typeface="Meiryo UI" pitchFamily="50" charset="-128"/>
              </a:rPr>
              <a:t>億円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-62,</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-63</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a:t>
            </a:r>
            <a:r>
              <a:rPr lang="ja-JP" altLang="en-US" dirty="0">
                <a:latin typeface="ＭＳ Ｐゴシック" charset="-128"/>
                <a:ea typeface="Meiryo UI" pitchFamily="50" charset="-128"/>
                <a:cs typeface="Meiryo UI" pitchFamily="50" charset="-128"/>
              </a:rPr>
              <a:t>承継</a:t>
            </a:r>
            <a:endParaRPr lang="en-US" altLang="ja-JP"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ext uri="{D42A27DB-BD31-4B8C-83A1-F6EECF244321}">
                <p14:modId xmlns:p14="http://schemas.microsoft.com/office/powerpoint/2010/main" val="1793751406"/>
              </p:ext>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gridCol w="900000"/>
                <a:gridCol w="900000"/>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067833593"/>
              </p:ext>
            </p:extLst>
          </p:nvPr>
        </p:nvGraphicFramePr>
        <p:xfrm>
          <a:off x="2808000" y="3896944"/>
          <a:ext cx="1152000" cy="1904520"/>
        </p:xfrm>
        <a:graphic>
          <a:graphicData uri="http://schemas.openxmlformats.org/drawingml/2006/table">
            <a:tbl>
              <a:tblPr firstRow="1" bandRow="1">
                <a:tableStyleId>{5C22544A-7EE6-4342-B048-85BDC9FD1C3A}</a:tableStyleId>
              </a:tblPr>
              <a:tblGrid>
                <a:gridCol w="1152000"/>
              </a:tblGrid>
              <a:tr h="370840">
                <a:tc>
                  <a:txBody>
                    <a:bodyPr/>
                    <a:lstStyle/>
                    <a:p>
                      <a:r>
                        <a:rPr kumimoji="1" lang="ja-JP" altLang="en-US" sz="1400" dirty="0" smtClean="0">
                          <a:solidFill>
                            <a:schemeClr val="tx1"/>
                          </a:solidFill>
                        </a:rPr>
                        <a:t>第一区</a:t>
                      </a:r>
                      <a:endParaRPr kumimoji="1" lang="ja-JP" altLang="en-US" sz="1400"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400" b="1" dirty="0" smtClean="0">
                          <a:solidFill>
                            <a:schemeClr val="tx1"/>
                          </a:solidFill>
                        </a:rPr>
                        <a:t>第二区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1400" b="1" dirty="0" smtClean="0">
                          <a:solidFill>
                            <a:schemeClr val="tx1"/>
                          </a:solidFill>
                        </a:rPr>
                        <a:t>第三区</a:t>
                      </a:r>
                      <a:endParaRPr kumimoji="1" lang="ja-JP" altLang="en-US" sz="1400" b="1"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2000">
                <a:tc>
                  <a:txBody>
                    <a:bodyPr/>
                    <a:lstStyle/>
                    <a:p>
                      <a:r>
                        <a:rPr kumimoji="1" lang="ja-JP" altLang="en-US" sz="1400" b="1" dirty="0" smtClean="0">
                          <a:solidFill>
                            <a:schemeClr val="tx1"/>
                          </a:solidFill>
                        </a:rPr>
                        <a:t>・</a:t>
                      </a:r>
                      <a:endParaRPr kumimoji="1" lang="en-US" altLang="ja-JP" sz="1400" b="1" dirty="0" smtClean="0">
                        <a:solidFill>
                          <a:schemeClr val="tx1"/>
                        </a:solidFill>
                      </a:endParaRPr>
                    </a:p>
                    <a:p>
                      <a:r>
                        <a:rPr kumimoji="1" lang="ja-JP" altLang="en-US" sz="1400" b="1" dirty="0" smtClean="0">
                          <a:solidFill>
                            <a:schemeClr val="tx1"/>
                          </a:solidFill>
                        </a:rPr>
                        <a:t>・</a:t>
                      </a:r>
                      <a:endParaRPr kumimoji="1" lang="en-US" altLang="ja-JP" sz="1400" b="1" dirty="0" smtClean="0">
                        <a:solidFill>
                          <a:schemeClr val="tx1"/>
                        </a:solidFill>
                      </a:endParaRPr>
                    </a:p>
                    <a:p>
                      <a:r>
                        <a:rPr kumimoji="1" lang="ja-JP" altLang="en-US" sz="1400" b="1" dirty="0" smtClean="0">
                          <a:solidFill>
                            <a:schemeClr val="tx1"/>
                          </a:solidFill>
                        </a:rPr>
                        <a:t>・</a:t>
                      </a:r>
                      <a:endParaRPr kumimoji="1" lang="en-US" altLang="ja-JP" sz="1400" b="1" dirty="0" smtClean="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0051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ext uri="{D42A27DB-BD31-4B8C-83A1-F6EECF244321}">
                <p14:modId xmlns:p14="http://schemas.microsoft.com/office/powerpoint/2010/main" val="1612435404"/>
              </p:ext>
            </p:extLst>
          </p:nvPr>
        </p:nvGraphicFramePr>
        <p:xfrm>
          <a:off x="176327" y="5363984"/>
          <a:ext cx="9529200" cy="1309188"/>
        </p:xfrm>
        <a:graphic>
          <a:graphicData uri="http://schemas.openxmlformats.org/drawingml/2006/table">
            <a:tbl>
              <a:tblPr/>
              <a:tblGrid>
                <a:gridCol w="1908000"/>
                <a:gridCol w="2934000"/>
                <a:gridCol w="1224000"/>
                <a:gridCol w="3463200"/>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138</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資金不足額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資金不足比率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147.2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・現在、「バス事業引継ぎ</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民営化</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プラン</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月に策定し、平成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月の民営化にむけて取組みを実施中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ext uri="{D42A27DB-BD31-4B8C-83A1-F6EECF244321}">
                <p14:modId xmlns:p14="http://schemas.microsoft.com/office/powerpoint/2010/main" val="480802169"/>
              </p:ext>
            </p:extLst>
          </p:nvPr>
        </p:nvGraphicFramePr>
        <p:xfrm>
          <a:off x="176327" y="3887984"/>
          <a:ext cx="9529200" cy="1246408"/>
        </p:xfrm>
        <a:graphic>
          <a:graphicData uri="http://schemas.openxmlformats.org/drawingml/2006/table">
            <a:tbl>
              <a:tblPr/>
              <a:tblGrid>
                <a:gridCol w="1908000"/>
                <a:gridCol w="2934000"/>
                <a:gridCol w="1224000"/>
                <a:gridCol w="3463200"/>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ext uri="{D42A27DB-BD31-4B8C-83A1-F6EECF244321}">
                <p14:modId xmlns:p14="http://schemas.microsoft.com/office/powerpoint/2010/main" val="2505004798"/>
              </p:ext>
            </p:extLst>
          </p:nvPr>
        </p:nvGraphicFramePr>
        <p:xfrm>
          <a:off x="176327" y="2339984"/>
          <a:ext cx="9530218" cy="1278052"/>
        </p:xfrm>
        <a:graphic>
          <a:graphicData uri="http://schemas.openxmlformats.org/drawingml/2006/table">
            <a:tbl>
              <a:tblPr/>
              <a:tblGrid>
                <a:gridCol w="1908000"/>
                <a:gridCol w="2934000"/>
                <a:gridCol w="1224000"/>
                <a:gridCol w="3464218"/>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446</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a:latin typeface="Arial" charset="0"/>
                <a:ea typeface="Meiryo UI" pitchFamily="50" charset="-128"/>
                <a:cs typeface="Meiryo UI" pitchFamily="50" charset="-128"/>
              </a:rPr>
              <a:t>（</a:t>
            </a:r>
            <a:r>
              <a:rPr lang="ja-JP" altLang="en-US" sz="1000" dirty="0" smtClean="0">
                <a:latin typeface="Arial" charset="0"/>
                <a:ea typeface="Meiryo UI" pitchFamily="50" charset="-128"/>
                <a:cs typeface="Meiryo UI" pitchFamily="50" charset="-128"/>
              </a:rPr>
              <a:t>平成</a:t>
            </a:r>
            <a:r>
              <a:rPr lang="en-US" altLang="ja-JP" sz="1000" dirty="0" smtClean="0">
                <a:latin typeface="Meiryo UI" pitchFamily="50" charset="-128"/>
                <a:ea typeface="Meiryo UI" pitchFamily="50" charset="-128"/>
                <a:cs typeface="Meiryo UI" pitchFamily="50" charset="-128"/>
              </a:rPr>
              <a:t>29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5"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②偶発債務のうち、今後、債務が発生する可能性があるもの、③特別会計所管事業に係るものがあるが、管理するリスクの規模や与信能力などの観点から、事務分担（案）に対応して承継すべきものを除き、</a:t>
            </a:r>
            <a:r>
              <a:rPr lang="ja-JP" altLang="en-US" b="1" u="sng" dirty="0" smtClean="0">
                <a:latin typeface="Meiryo UI" pitchFamily="50" charset="-128"/>
                <a:ea typeface="Meiryo UI" pitchFamily="50" charset="-128"/>
                <a:cs typeface="Meiryo UI" pitchFamily="50" charset="-128"/>
              </a:rPr>
              <a:t>大阪府で一元化して管理することを基本とする</a:t>
            </a:r>
            <a:endParaRPr lang="en-US" altLang="ja-JP" b="1" u="sng"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400000" y="1753071"/>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Text Box 131"/>
          <p:cNvSpPr txBox="1">
            <a:spLocks noChangeArrowheads="1"/>
          </p:cNvSpPr>
          <p:nvPr/>
        </p:nvSpPr>
        <p:spPr bwMode="auto">
          <a:xfrm>
            <a:off x="5097016"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試案Ａ（</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区Ａ案）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1.23</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1" name="Text Box 131"/>
          <p:cNvSpPr txBox="1">
            <a:spLocks noChangeArrowheads="1"/>
          </p:cNvSpPr>
          <p:nvPr/>
        </p:nvSpPr>
        <p:spPr bwMode="auto">
          <a:xfrm>
            <a:off x="200472" y="2204864"/>
            <a:ext cx="2124000" cy="21602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試案Ａ（</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区Ａ案）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2.16</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424608" y="1772816"/>
            <a:ext cx="2592288" cy="307777"/>
          </a:xfrm>
          <a:prstGeom prst="rect">
            <a:avLst/>
          </a:prstGeom>
          <a:noFill/>
          <a:ln w="9525" algn="ctr">
            <a:noFill/>
            <a:miter lim="800000"/>
            <a:headEnd/>
            <a:tailEnd/>
          </a:ln>
        </p:spPr>
        <p:txBody>
          <a:bodyPr wrap="square">
            <a:spAutoFit/>
          </a:bodyPr>
          <a:lstStyle/>
          <a:p>
            <a:pP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200472"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試案Ｂ（</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区Ｂ案）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2.96</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5133256"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試案Ｂ（</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区Ｂ案）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1.34</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17" name="Text Box 131"/>
          <p:cNvSpPr txBox="1">
            <a:spLocks noChangeArrowheads="1"/>
          </p:cNvSpPr>
          <p:nvPr/>
        </p:nvSpPr>
        <p:spPr bwMode="auto">
          <a:xfrm>
            <a:off x="2648744"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試案Ｃ（</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区Ｃ案）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10.27</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0" name="Text Box 131"/>
          <p:cNvSpPr txBox="1">
            <a:spLocks noChangeArrowheads="1"/>
          </p:cNvSpPr>
          <p:nvPr/>
        </p:nvSpPr>
        <p:spPr bwMode="auto">
          <a:xfrm>
            <a:off x="2648744"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試案Ｄ（</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区Ｄ案）　最大</a:t>
            </a:r>
            <a:r>
              <a:rPr lang="ja-JP" altLang="en-US" sz="800" b="0" dirty="0" smtClean="0">
                <a:latin typeface="Meiryo UI" pitchFamily="50" charset="-128"/>
                <a:ea typeface="Meiryo UI" pitchFamily="50" charset="-128"/>
                <a:cs typeface="Meiryo UI" pitchFamily="50" charset="-128"/>
              </a:rPr>
              <a:t>格差</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5.45</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8" name="Text Box 131"/>
          <p:cNvSpPr txBox="1">
            <a:spLocks noChangeArrowheads="1"/>
          </p:cNvSpPr>
          <p:nvPr/>
        </p:nvSpPr>
        <p:spPr bwMode="auto">
          <a:xfrm>
            <a:off x="7581528" y="2205444"/>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試案Ｃ（</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区Ｃ案） </a:t>
            </a:r>
            <a:r>
              <a:rPr lang="ja-JP" altLang="en-US" sz="800" b="0" dirty="0" smtClean="0">
                <a:latin typeface="Meiryo UI" pitchFamily="50" charset="-128"/>
                <a:ea typeface="Meiryo UI" pitchFamily="50" charset="-128"/>
                <a:cs typeface="Meiryo UI" pitchFamily="50" charset="-128"/>
              </a:rPr>
              <a:t>　最大</a:t>
            </a:r>
            <a:r>
              <a:rPr lang="ja-JP" altLang="en-US" sz="800" b="0" dirty="0">
                <a:latin typeface="Meiryo UI" pitchFamily="50" charset="-128"/>
                <a:ea typeface="Meiryo UI" pitchFamily="50" charset="-128"/>
                <a:cs typeface="Meiryo UI" pitchFamily="50" charset="-128"/>
              </a:rPr>
              <a:t>格差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4.63</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sp>
        <p:nvSpPr>
          <p:cNvPr id="29" name="Text Box 131"/>
          <p:cNvSpPr txBox="1">
            <a:spLocks noChangeArrowheads="1"/>
          </p:cNvSpPr>
          <p:nvPr/>
        </p:nvSpPr>
        <p:spPr bwMode="auto">
          <a:xfrm>
            <a:off x="7581528" y="4509700"/>
            <a:ext cx="2124000" cy="215444"/>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800" dirty="0" smtClean="0">
                <a:latin typeface="Meiryo UI" pitchFamily="50" charset="-128"/>
                <a:ea typeface="Meiryo UI" pitchFamily="50" charset="-128"/>
                <a:cs typeface="Meiryo UI" pitchFamily="50" charset="-128"/>
              </a:rPr>
              <a:t>試案Ｄ（</a:t>
            </a:r>
            <a:r>
              <a:rPr lang="en-US" altLang="ja-JP" sz="800" dirty="0" smtClean="0">
                <a:latin typeface="Meiryo UI" pitchFamily="50" charset="-128"/>
                <a:ea typeface="Meiryo UI" pitchFamily="50" charset="-128"/>
                <a:cs typeface="Meiryo UI" pitchFamily="50" charset="-128"/>
              </a:rPr>
              <a:t>6</a:t>
            </a:r>
            <a:r>
              <a:rPr lang="ja-JP" altLang="en-US" sz="800" dirty="0" smtClean="0">
                <a:latin typeface="Meiryo UI" pitchFamily="50" charset="-128"/>
                <a:ea typeface="Meiryo UI" pitchFamily="50" charset="-128"/>
                <a:cs typeface="Meiryo UI" pitchFamily="50" charset="-128"/>
              </a:rPr>
              <a:t>区Ｄ案）</a:t>
            </a:r>
            <a:r>
              <a:rPr lang="ja-JP" altLang="en-US" sz="800" b="0" dirty="0" smtClean="0">
                <a:latin typeface="Meiryo UI" pitchFamily="50" charset="-128"/>
                <a:ea typeface="Meiryo UI" pitchFamily="50" charset="-128"/>
                <a:cs typeface="Meiryo UI" pitchFamily="50" charset="-128"/>
              </a:rPr>
              <a:t>　最大</a:t>
            </a:r>
            <a:r>
              <a:rPr lang="ja-JP" altLang="en-US" sz="800" b="0" dirty="0">
                <a:latin typeface="Meiryo UI" pitchFamily="50" charset="-128"/>
                <a:ea typeface="Meiryo UI" pitchFamily="50" charset="-128"/>
                <a:cs typeface="Meiryo UI" pitchFamily="50" charset="-128"/>
              </a:rPr>
              <a:t>格差　</a:t>
            </a:r>
            <a:r>
              <a:rPr lang="ja-JP" altLang="en-US" sz="800" b="0" dirty="0" smtClean="0">
                <a:latin typeface="Meiryo UI" pitchFamily="50" charset="-128"/>
                <a:ea typeface="Meiryo UI" pitchFamily="50" charset="-128"/>
                <a:cs typeface="Meiryo UI" pitchFamily="50" charset="-128"/>
              </a:rPr>
              <a:t>約</a:t>
            </a:r>
            <a:r>
              <a:rPr lang="en-US" altLang="ja-JP" sz="800" b="0" dirty="0" smtClean="0">
                <a:latin typeface="Meiryo UI" pitchFamily="50" charset="-128"/>
                <a:ea typeface="Meiryo UI" pitchFamily="50" charset="-128"/>
                <a:cs typeface="Meiryo UI" pitchFamily="50" charset="-128"/>
              </a:rPr>
              <a:t>3.10</a:t>
            </a:r>
            <a:r>
              <a:rPr lang="ja-JP" altLang="en-US" sz="800" b="0" dirty="0" smtClean="0">
                <a:latin typeface="Meiryo UI" pitchFamily="50" charset="-128"/>
                <a:ea typeface="Meiryo UI" pitchFamily="50" charset="-128"/>
                <a:cs typeface="Meiryo UI" pitchFamily="50" charset="-128"/>
              </a:rPr>
              <a:t>倍</a:t>
            </a:r>
            <a:endParaRPr lang="ja-JP" altLang="en-US" sz="800" b="0" dirty="0">
              <a:latin typeface="Meiryo UI" pitchFamily="50" charset="-128"/>
              <a:ea typeface="Meiryo UI" pitchFamily="50" charset="-128"/>
              <a:cs typeface="Meiryo UI" pitchFamily="50" charset="-128"/>
            </a:endParaRPr>
          </a:p>
        </p:txBody>
      </p:sp>
      <p:grpSp>
        <p:nvGrpSpPr>
          <p:cNvPr id="8" name="グループ化 7"/>
          <p:cNvGrpSpPr/>
          <p:nvPr/>
        </p:nvGrpSpPr>
        <p:grpSpPr>
          <a:xfrm>
            <a:off x="-7508" y="2420888"/>
            <a:ext cx="5140764" cy="4248264"/>
            <a:chOff x="-7508" y="2420888"/>
            <a:chExt cx="5104244" cy="4248264"/>
          </a:xfrm>
        </p:grpSpPr>
        <p:graphicFrame>
          <p:nvGraphicFramePr>
            <p:cNvPr id="32" name="グラフ 31"/>
            <p:cNvGraphicFramePr/>
            <p:nvPr>
              <p:extLst>
                <p:ext uri="{D42A27DB-BD31-4B8C-83A1-F6EECF244321}">
                  <p14:modId xmlns:p14="http://schemas.microsoft.com/office/powerpoint/2010/main" val="1016710154"/>
                </p:ext>
              </p:extLst>
            </p:nvPr>
          </p:nvGraphicFramePr>
          <p:xfrm>
            <a:off x="-7508" y="2492896"/>
            <a:ext cx="2412000" cy="18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p:cNvGraphicFramePr/>
            <p:nvPr>
              <p:extLst>
                <p:ext uri="{D42A27DB-BD31-4B8C-83A1-F6EECF244321}">
                  <p14:modId xmlns:p14="http://schemas.microsoft.com/office/powerpoint/2010/main" val="2218027772"/>
                </p:ext>
              </p:extLst>
            </p:nvPr>
          </p:nvGraphicFramePr>
          <p:xfrm>
            <a:off x="2180736" y="2420888"/>
            <a:ext cx="2916000" cy="1872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グラフ 33"/>
            <p:cNvGraphicFramePr/>
            <p:nvPr>
              <p:extLst>
                <p:ext uri="{D42A27DB-BD31-4B8C-83A1-F6EECF244321}">
                  <p14:modId xmlns:p14="http://schemas.microsoft.com/office/powerpoint/2010/main" val="3924043841"/>
                </p:ext>
              </p:extLst>
            </p:nvPr>
          </p:nvGraphicFramePr>
          <p:xfrm>
            <a:off x="0" y="4797152"/>
            <a:ext cx="2412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8" name="グラフ 37"/>
            <p:cNvGraphicFramePr/>
            <p:nvPr>
              <p:extLst>
                <p:ext uri="{D42A27DB-BD31-4B8C-83A1-F6EECF244321}">
                  <p14:modId xmlns:p14="http://schemas.microsoft.com/office/powerpoint/2010/main" val="2877692477"/>
                </p:ext>
              </p:extLst>
            </p:nvPr>
          </p:nvGraphicFramePr>
          <p:xfrm>
            <a:off x="2180736" y="4797152"/>
            <a:ext cx="2916000" cy="1872000"/>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9" name="グループ化 8"/>
          <p:cNvGrpSpPr/>
          <p:nvPr/>
        </p:nvGrpSpPr>
        <p:grpSpPr>
          <a:xfrm>
            <a:off x="4953000" y="2420888"/>
            <a:ext cx="5076240" cy="4248272"/>
            <a:chOff x="4880992" y="2420888"/>
            <a:chExt cx="5148248" cy="4248272"/>
          </a:xfrm>
        </p:grpSpPr>
        <p:graphicFrame>
          <p:nvGraphicFramePr>
            <p:cNvPr id="33" name="グラフ 32"/>
            <p:cNvGraphicFramePr/>
            <p:nvPr>
              <p:extLst>
                <p:ext uri="{D42A27DB-BD31-4B8C-83A1-F6EECF244321}">
                  <p14:modId xmlns:p14="http://schemas.microsoft.com/office/powerpoint/2010/main" val="2872492129"/>
                </p:ext>
              </p:extLst>
            </p:nvPr>
          </p:nvGraphicFramePr>
          <p:xfrm>
            <a:off x="4880992" y="2492896"/>
            <a:ext cx="2412000" cy="180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グラフ 26"/>
            <p:cNvGraphicFramePr/>
            <p:nvPr>
              <p:extLst>
                <p:ext uri="{D42A27DB-BD31-4B8C-83A1-F6EECF244321}">
                  <p14:modId xmlns:p14="http://schemas.microsoft.com/office/powerpoint/2010/main" val="3157048020"/>
                </p:ext>
              </p:extLst>
            </p:nvPr>
          </p:nvGraphicFramePr>
          <p:xfrm>
            <a:off x="7113240" y="2420888"/>
            <a:ext cx="2916000" cy="18669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5" name="グラフ 34"/>
            <p:cNvGraphicFramePr/>
            <p:nvPr>
              <p:extLst>
                <p:ext uri="{D42A27DB-BD31-4B8C-83A1-F6EECF244321}">
                  <p14:modId xmlns:p14="http://schemas.microsoft.com/office/powerpoint/2010/main" val="879351036"/>
                </p:ext>
              </p:extLst>
            </p:nvPr>
          </p:nvGraphicFramePr>
          <p:xfrm>
            <a:off x="4880992" y="4869160"/>
            <a:ext cx="2412000" cy="18000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9" name="グラフ 38"/>
            <p:cNvGraphicFramePr/>
            <p:nvPr>
              <p:extLst>
                <p:ext uri="{D42A27DB-BD31-4B8C-83A1-F6EECF244321}">
                  <p14:modId xmlns:p14="http://schemas.microsoft.com/office/powerpoint/2010/main" val="1314063578"/>
                </p:ext>
              </p:extLst>
            </p:nvPr>
          </p:nvGraphicFramePr>
          <p:xfrm>
            <a:off x="7113240" y="4797152"/>
            <a:ext cx="2916000" cy="1872000"/>
          </p:xfrm>
          <a:graphic>
            <a:graphicData uri="http://schemas.openxmlformats.org/drawingml/2006/chart">
              <c:chart xmlns:c="http://schemas.openxmlformats.org/drawingml/2006/chart" xmlns:r="http://schemas.openxmlformats.org/officeDocument/2006/relationships" r:id="rId9"/>
            </a:graphicData>
          </a:graphic>
        </p:graphicFrame>
      </p:grpSp>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8464"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flipH="1">
            <a:off x="3296816" y="5589944"/>
            <a:ext cx="504056"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flipH="1">
            <a:off x="4160912" y="5589944"/>
            <a:ext cx="504056"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89944"/>
            <a:ext cx="57606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a:off x="7329264" y="5661952"/>
            <a:ext cx="648072" cy="648072"/>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936776" y="6310024"/>
            <a:ext cx="6192688"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a:t>
            </a:r>
            <a:r>
              <a:rPr lang="ja-JP" altLang="en-US" sz="1200" dirty="0">
                <a:latin typeface="Meiryo UI" pitchFamily="50" charset="-128"/>
                <a:ea typeface="Meiryo UI" pitchFamily="50" charset="-128"/>
                <a:cs typeface="Meiryo UI" pitchFamily="50" charset="-128"/>
              </a:rPr>
              <a:t>インセンティブ</a:t>
            </a:r>
            <a:r>
              <a:rPr lang="ja-JP" altLang="en-US" sz="1200" dirty="0" smtClean="0">
                <a:latin typeface="Meiryo UI" pitchFamily="50" charset="-128"/>
                <a:ea typeface="Meiryo UI" pitchFamily="50" charset="-128"/>
                <a:cs typeface="Meiryo UI" pitchFamily="50" charset="-128"/>
              </a:rPr>
              <a:t>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1528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2" name="Rectangle 138"/>
          <p:cNvSpPr>
            <a:spLocks noChangeArrowheads="1"/>
          </p:cNvSpPr>
          <p:nvPr/>
        </p:nvSpPr>
        <p:spPr bwMode="auto">
          <a:xfrm>
            <a:off x="49530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3" name="Rectangle 138"/>
          <p:cNvSpPr>
            <a:spLocks noChangeArrowheads="1"/>
          </p:cNvSpPr>
          <p:nvPr/>
        </p:nvSpPr>
        <p:spPr bwMode="auto">
          <a:xfrm>
            <a:off x="6753200" y="6382032"/>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en-US" altLang="ja-JP" sz="1200" dirty="0"/>
              <a:t>●</a:t>
            </a:r>
            <a:r>
              <a:rPr lang="ja-JP" altLang="en-US" sz="1200" dirty="0"/>
              <a:t>区</a:t>
            </a:r>
          </a:p>
        </p:txBody>
      </p:sp>
      <p:sp>
        <p:nvSpPr>
          <p:cNvPr id="34" name="テキスト ボックス 8"/>
          <p:cNvSpPr txBox="1">
            <a:spLocks noChangeArrowheads="1"/>
          </p:cNvSpPr>
          <p:nvPr/>
        </p:nvSpPr>
        <p:spPr bwMode="auto">
          <a:xfrm>
            <a:off x="8193360" y="6310024"/>
            <a:ext cx="811213" cy="369332"/>
          </a:xfrm>
          <a:prstGeom prst="rect">
            <a:avLst/>
          </a:prstGeom>
          <a:noFill/>
          <a:ln w="9525">
            <a:noFill/>
            <a:miter lim="800000"/>
            <a:headEnd/>
            <a:tailEnd/>
          </a:ln>
        </p:spPr>
        <p:txBody>
          <a:bodyPr>
            <a:spAutoFit/>
          </a:bodyPr>
          <a:lstStyle/>
          <a:p>
            <a:r>
              <a:rPr lang="ja-JP" altLang="en-US" dirty="0"/>
              <a:t>・・・</a:t>
            </a:r>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u="sng"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u="sng"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u="sng"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u="sng"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u="sng" dirty="0" smtClean="0">
                <a:latin typeface="Meiryo UI" pitchFamily="50" charset="-128"/>
                <a:ea typeface="Meiryo UI" pitchFamily="50" charset="-128"/>
                <a:cs typeface="Meiryo UI" pitchFamily="50" charset="-128"/>
              </a:rPr>
              <a:t>特別区設置後一定期間（</a:t>
            </a:r>
            <a:r>
              <a:rPr lang="en-US" altLang="ja-JP" sz="1400" u="sng" dirty="0" smtClean="0">
                <a:latin typeface="Meiryo UI" pitchFamily="50" charset="-128"/>
                <a:ea typeface="Meiryo UI" pitchFamily="50" charset="-128"/>
                <a:cs typeface="Meiryo UI" pitchFamily="50" charset="-128"/>
              </a:rPr>
              <a:t>5</a:t>
            </a:r>
            <a:r>
              <a:rPr lang="ja-JP" altLang="en-US" sz="1400" u="sng"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地下鉄新会社及び大阪シティバス㈱の株式は</a:t>
            </a:r>
            <a:r>
              <a:rPr lang="ja-JP" altLang="en-US" sz="1400" dirty="0">
                <a:latin typeface="Meiryo UI" pitchFamily="50" charset="-128"/>
                <a:ea typeface="Meiryo UI" pitchFamily="50" charset="-128"/>
                <a:cs typeface="Meiryo UI" pitchFamily="50" charset="-128"/>
              </a:rPr>
              <a:t>、</a:t>
            </a:r>
            <a:r>
              <a:rPr lang="ja-JP" altLang="en-US" sz="1400" b="1" u="sng" dirty="0">
                <a:latin typeface="Meiryo UI" pitchFamily="50" charset="-128"/>
                <a:ea typeface="Meiryo UI" pitchFamily="50" charset="-128"/>
                <a:cs typeface="Meiryo UI" pitchFamily="50" charset="-128"/>
              </a:rPr>
              <a:t>普通財産等の承継ルールにより、特別区に</a:t>
            </a:r>
            <a:r>
              <a:rPr lang="ja-JP" altLang="en-US" sz="1400" b="1" u="sng" dirty="0" smtClean="0">
                <a:latin typeface="Meiryo UI" pitchFamily="50" charset="-128"/>
                <a:ea typeface="Meiryo UI" pitchFamily="50" charset="-128"/>
                <a:cs typeface="Meiryo UI" pitchFamily="50" charset="-128"/>
              </a:rPr>
              <a:t>承継</a:t>
            </a:r>
            <a:endParaRPr lang="en-US" altLang="ja-JP" sz="1400" b="1" u="sng"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大阪市交通政策基金は、</a:t>
            </a:r>
            <a:r>
              <a:rPr lang="ja-JP" altLang="en-US" sz="1400" b="1" u="sng"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u="sng"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基金の配分について</a:t>
            </a:r>
            <a:r>
              <a:rPr lang="ja-JP" altLang="en-US" sz="1200" smtClean="0">
                <a:latin typeface="Meiryo UI" pitchFamily="50" charset="-128"/>
                <a:ea typeface="Meiryo UI" pitchFamily="50" charset="-128"/>
                <a:cs typeface="Meiryo UI" pitchFamily="50" charset="-128"/>
              </a:rPr>
              <a:t>は、承継ルールの考え方に</a:t>
            </a:r>
            <a:r>
              <a:rPr lang="ja-JP" altLang="en-US" sz="1200" dirty="0" smtClean="0">
                <a:latin typeface="Meiryo UI" pitchFamily="50" charset="-128"/>
                <a:ea typeface="Meiryo UI" pitchFamily="50" charset="-128"/>
                <a:cs typeface="Meiryo UI" pitchFamily="50" charset="-128"/>
              </a:rPr>
              <a:t>基づき</a:t>
            </a:r>
            <a:r>
              <a:rPr lang="ja-JP" altLang="en-US" sz="1200" smtClean="0">
                <a:latin typeface="Meiryo UI" pitchFamily="50" charset="-128"/>
                <a:ea typeface="Meiryo UI" pitchFamily="50" charset="-128"/>
                <a:cs typeface="Meiryo UI" pitchFamily="50" charset="-128"/>
              </a:rPr>
              <a:t>人口割りを基本</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u="sng" dirty="0" smtClean="0">
                <a:latin typeface="Meiryo UI" pitchFamily="50" charset="-128"/>
                <a:ea typeface="Meiryo UI" pitchFamily="50" charset="-128"/>
                <a:cs typeface="Meiryo UI" pitchFamily="50" charset="-128"/>
              </a:rPr>
              <a:t>一般会計へ引継 </a:t>
            </a:r>
            <a:r>
              <a:rPr lang="en-US" altLang="ja-JP" sz="1400" b="1" u="sng" dirty="0" smtClean="0">
                <a:latin typeface="Meiryo UI" pitchFamily="50" charset="-128"/>
                <a:ea typeface="Meiryo UI" pitchFamily="50" charset="-128"/>
                <a:cs typeface="Meiryo UI" pitchFamily="50" charset="-128"/>
              </a:rPr>
              <a:t>83.5</a:t>
            </a:r>
            <a:r>
              <a:rPr lang="ja-JP" altLang="en-US" sz="1400" b="1" u="sng"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u="sng" dirty="0" smtClean="0">
                <a:latin typeface="Meiryo UI" pitchFamily="50" charset="-128"/>
                <a:ea typeface="Meiryo UI" pitchFamily="50" charset="-128"/>
                <a:cs typeface="Meiryo UI" pitchFamily="50" charset="-128"/>
              </a:rPr>
              <a:t>大阪市交通政策基金を設置</a:t>
            </a:r>
            <a:r>
              <a:rPr lang="ja-JP" altLang="en-US" sz="1100" dirty="0" smtClean="0">
                <a:latin typeface="Meiryo UI" pitchFamily="50" charset="-128"/>
                <a:ea typeface="Meiryo UI" pitchFamily="50" charset="-128"/>
                <a:cs typeface="Meiryo UI" pitchFamily="50" charset="-128"/>
              </a:rPr>
              <a:t>（平成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月</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日）</a:t>
            </a:r>
            <a:endParaRPr lang="en-US" altLang="ja-JP" sz="11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u="sng" dirty="0" smtClean="0">
                <a:latin typeface="Meiryo UI" pitchFamily="50" charset="-128"/>
                <a:ea typeface="Meiryo UI" pitchFamily="50" charset="-128"/>
                <a:cs typeface="Meiryo UI" pitchFamily="50" charset="-128"/>
              </a:rPr>
              <a:t>大阪市が地下鉄新会社の株式</a:t>
            </a:r>
            <a:r>
              <a:rPr lang="en-US" altLang="ja-JP" sz="1400" b="1" u="sng" dirty="0" smtClean="0">
                <a:latin typeface="Meiryo UI" pitchFamily="50" charset="-128"/>
                <a:ea typeface="Meiryo UI" pitchFamily="50" charset="-128"/>
                <a:cs typeface="Meiryo UI" pitchFamily="50" charset="-128"/>
              </a:rPr>
              <a:t>100</a:t>
            </a:r>
            <a:r>
              <a:rPr lang="ja-JP" altLang="en-US" sz="1400" b="1" u="sng" dirty="0" smtClean="0">
                <a:latin typeface="Meiryo UI" pitchFamily="50" charset="-128"/>
                <a:ea typeface="Meiryo UI" pitchFamily="50" charset="-128"/>
                <a:cs typeface="Meiryo UI" pitchFamily="50" charset="-128"/>
              </a:rPr>
              <a:t>％、大阪シティバス㈱の株式</a:t>
            </a:r>
            <a:r>
              <a:rPr lang="en-US" altLang="ja-JP" sz="1400" b="1" u="sng" dirty="0" smtClean="0">
                <a:latin typeface="Meiryo UI" pitchFamily="50" charset="-128"/>
                <a:ea typeface="Meiryo UI" pitchFamily="50" charset="-128"/>
                <a:cs typeface="Meiryo UI" pitchFamily="50" charset="-128"/>
              </a:rPr>
              <a:t>34.7</a:t>
            </a:r>
            <a:r>
              <a:rPr lang="ja-JP" altLang="en-US" sz="1400" b="1" u="sng"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086450988"/>
              </p:ext>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gridCol w="3276000"/>
                <a:gridCol w="2160000"/>
                <a:gridCol w="1656000"/>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2172000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06379600"/>
              </p:ext>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gridCol w="1008000"/>
                <a:gridCol w="1476000"/>
                <a:gridCol w="972000"/>
                <a:gridCol w="4716000"/>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4155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48"/>
          <p:cNvSpPr txBox="1">
            <a:spLocks noChangeArrowheads="1"/>
          </p:cNvSpPr>
          <p:nvPr/>
        </p:nvSpPr>
        <p:spPr bwMode="auto">
          <a:xfrm>
            <a:off x="7617296" y="3068960"/>
            <a:ext cx="2160000" cy="1080120"/>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6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大阪市財政調整基金（</a:t>
            </a:r>
            <a:r>
              <a:rPr lang="en-US" altLang="ja-JP" sz="1000" dirty="0" smtClean="0">
                <a:solidFill>
                  <a:prstClr val="black"/>
                </a:solidFill>
                <a:latin typeface="Meiryo UI" pitchFamily="50" charset="-128"/>
                <a:ea typeface="Meiryo UI" pitchFamily="50" charset="-128"/>
                <a:cs typeface="Meiryo UI" pitchFamily="50" charset="-128"/>
              </a:rPr>
              <a:t>1,618</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600"/>
              </a:lnSpc>
            </a:pPr>
            <a:r>
              <a:rPr lang="ja-JP" altLang="en-US" sz="1000" dirty="0" smtClean="0">
                <a:solidFill>
                  <a:prstClr val="black"/>
                </a:solidFill>
                <a:latin typeface="Meiryo UI" pitchFamily="50" charset="-128"/>
                <a:ea typeface="Meiryo UI" pitchFamily="50" charset="-128"/>
                <a:cs typeface="Meiryo UI" pitchFamily="50" charset="-128"/>
              </a:rPr>
              <a:t>　る財務リスク相当額　</a:t>
            </a:r>
            <a:r>
              <a:rPr lang="en-US" altLang="ja-JP" sz="1000" dirty="0" smtClean="0">
                <a:solidFill>
                  <a:prstClr val="black"/>
                </a:solidFill>
                <a:latin typeface="Meiryo UI" pitchFamily="50" charset="-128"/>
                <a:ea typeface="Meiryo UI" pitchFamily="50" charset="-128"/>
                <a:cs typeface="Meiryo UI" pitchFamily="50" charset="-128"/>
              </a:rPr>
              <a:t>321</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600"/>
              </a:lnSpc>
            </a:pPr>
            <a:r>
              <a:rPr lang="ja-JP" altLang="en-US" sz="1000" dirty="0" smtClean="0">
                <a:latin typeface="Meiryo UI" pitchFamily="50" charset="-128"/>
                <a:ea typeface="Meiryo UI" pitchFamily="50" charset="-128"/>
                <a:cs typeface="Meiryo UI" pitchFamily="50" charset="-128"/>
              </a:rPr>
              <a:t>・　公債</a:t>
            </a:r>
            <a:r>
              <a:rPr lang="ja-JP" altLang="en-US" sz="1000" dirty="0">
                <a:latin typeface="Meiryo UI" pitchFamily="50" charset="-128"/>
                <a:ea typeface="Meiryo UI" pitchFamily="50" charset="-128"/>
                <a:cs typeface="Meiryo UI" pitchFamily="50" charset="-128"/>
              </a:rPr>
              <a:t>償還基金 </a:t>
            </a:r>
            <a:r>
              <a:rPr lang="en-US" altLang="ja-JP" sz="1000" dirty="0" smtClean="0">
                <a:latin typeface="Meiryo UI" pitchFamily="50" charset="-128"/>
                <a:ea typeface="Meiryo UI" pitchFamily="50" charset="-128"/>
                <a:cs typeface="Meiryo UI" pitchFamily="50" charset="-128"/>
              </a:rPr>
              <a:t>4,630</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sp>
        <p:nvSpPr>
          <p:cNvPr id="31747" name="Line 223"/>
          <p:cNvSpPr>
            <a:spLocks noChangeShapeType="1"/>
          </p:cNvSpPr>
          <p:nvPr/>
        </p:nvSpPr>
        <p:spPr bwMode="auto">
          <a:xfrm flipH="1">
            <a:off x="8245615" y="5086201"/>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ext uri="{D42A27DB-BD31-4B8C-83A1-F6EECF244321}">
                <p14:modId xmlns:p14="http://schemas.microsoft.com/office/powerpoint/2010/main" val="3886060472"/>
              </p:ext>
            </p:extLst>
          </p:nvPr>
        </p:nvGraphicFramePr>
        <p:xfrm>
          <a:off x="428229" y="5733256"/>
          <a:ext cx="6757019" cy="829440"/>
        </p:xfrm>
        <a:graphic>
          <a:graphicData uri="http://schemas.openxmlformats.org/drawingml/2006/table">
            <a:tbl>
              <a:tblPr/>
              <a:tblGrid>
                <a:gridCol w="1171178"/>
                <a:gridCol w="1224000"/>
                <a:gridCol w="467783"/>
                <a:gridCol w="3894058"/>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707</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　</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6,909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3,798</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vMerge="1">
                  <a:txBody>
                    <a:bodyPr/>
                    <a:lstStyle/>
                    <a:p>
                      <a:endParaRPr kumimoji="1" lang="ja-JP" altLang="en-US"/>
                    </a:p>
                  </a:txBody>
                  <a:tcPr/>
                </a:tc>
              </a:tr>
            </a:tbl>
          </a:graphicData>
        </a:graphic>
      </p:graphicFrame>
      <p:sp>
        <p:nvSpPr>
          <p:cNvPr id="31768" name="AutoShape 150"/>
          <p:cNvSpPr>
            <a:spLocks noChangeArrowheads="1"/>
          </p:cNvSpPr>
          <p:nvPr/>
        </p:nvSpPr>
        <p:spPr bwMode="auto">
          <a:xfrm>
            <a:off x="2864768" y="5950669"/>
            <a:ext cx="396000" cy="576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31769" name="Line 154"/>
          <p:cNvSpPr>
            <a:spLocks noChangeShapeType="1"/>
          </p:cNvSpPr>
          <p:nvPr/>
        </p:nvSpPr>
        <p:spPr bwMode="auto">
          <a:xfrm flipH="1">
            <a:off x="7113240" y="6508602"/>
            <a:ext cx="2220251" cy="1587"/>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H="1" flipV="1">
            <a:off x="9345487" y="4149080"/>
            <a:ext cx="7746" cy="2376264"/>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flipV="1">
            <a:off x="7113240" y="5877272"/>
            <a:ext cx="876912" cy="4267"/>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36883" y="4436913"/>
            <a:ext cx="1559851" cy="996950"/>
          </a:xfrm>
          <a:prstGeom prst="rect">
            <a:avLst/>
          </a:prstGeom>
          <a:solidFill>
            <a:srgbClr val="FFCC99"/>
          </a:solidFill>
          <a:ln w="9525">
            <a:solidFill>
              <a:schemeClr val="tx1"/>
            </a:solidFill>
            <a:miter lim="800000"/>
            <a:headEnd/>
            <a:tailEnd/>
          </a:ln>
        </p:spPr>
        <p:txBody>
          <a:bodyPr lIns="36000" tIns="36000" rIns="36000" bIns="36000">
            <a:spAutoFit/>
          </a:bodyPr>
          <a:lstStyle/>
          <a:p>
            <a:pPr>
              <a:lnSpc>
                <a:spcPts val="1200"/>
              </a:lnSpc>
            </a:pPr>
            <a:r>
              <a:rPr lang="ja-JP" altLang="en-US" sz="1200" dirty="0">
                <a:latin typeface="Meiryo UI" pitchFamily="50" charset="-128"/>
                <a:ea typeface="Meiryo UI" pitchFamily="50" charset="-128"/>
                <a:cs typeface="Meiryo UI" pitchFamily="50" charset="-128"/>
              </a:rPr>
              <a:t>（原資）</a:t>
            </a:r>
          </a:p>
          <a:p>
            <a:pPr>
              <a:lnSpc>
                <a:spcPts val="1200"/>
              </a:lnSpc>
            </a:pPr>
            <a:r>
              <a:rPr lang="ja-JP" altLang="en-US" sz="1100" dirty="0">
                <a:latin typeface="Meiryo UI" pitchFamily="50" charset="-128"/>
                <a:ea typeface="Meiryo UI" pitchFamily="50" charset="-128"/>
                <a:cs typeface="Meiryo UI" pitchFamily="50" charset="-128"/>
              </a:rPr>
              <a:t>　・法人市町村民税</a:t>
            </a:r>
            <a:endParaRPr lang="en-US" altLang="ja-JP" sz="1100" dirty="0">
              <a:latin typeface="Meiryo UI" pitchFamily="50" charset="-128"/>
              <a:ea typeface="Meiryo UI" pitchFamily="50" charset="-128"/>
              <a:cs typeface="Meiryo UI" pitchFamily="50" charset="-128"/>
            </a:endParaRPr>
          </a:p>
          <a:p>
            <a:pPr>
              <a:lnSpc>
                <a:spcPts val="1200"/>
              </a:lnSpc>
            </a:pPr>
            <a:r>
              <a:rPr lang="ja-JP" altLang="en-US" sz="1100" dirty="0">
                <a:latin typeface="Meiryo UI" pitchFamily="50" charset="-128"/>
                <a:ea typeface="Meiryo UI" pitchFamily="50" charset="-128"/>
                <a:cs typeface="Meiryo UI" pitchFamily="50" charset="-128"/>
              </a:rPr>
              <a:t>　・固定資産税</a:t>
            </a:r>
          </a:p>
          <a:p>
            <a:pPr>
              <a:lnSpc>
                <a:spcPts val="1200"/>
              </a:lnSpc>
            </a:pPr>
            <a:r>
              <a:rPr lang="ja-JP" altLang="en-US" sz="1100" dirty="0">
                <a:latin typeface="Meiryo UI" pitchFamily="50" charset="-128"/>
                <a:ea typeface="Meiryo UI" pitchFamily="50" charset="-128"/>
                <a:cs typeface="Meiryo UI" pitchFamily="50" charset="-128"/>
              </a:rPr>
              <a:t>　・特別土地保有税</a:t>
            </a:r>
          </a:p>
          <a:p>
            <a:pPr>
              <a:lnSpc>
                <a:spcPts val="1200"/>
              </a:lnSpc>
            </a:pPr>
            <a:r>
              <a:rPr lang="ja-JP" altLang="en-US" sz="1100" dirty="0">
                <a:latin typeface="Meiryo UI" pitchFamily="50" charset="-128"/>
                <a:ea typeface="Meiryo UI" pitchFamily="50" charset="-128"/>
                <a:cs typeface="Meiryo UI" pitchFamily="50" charset="-128"/>
              </a:rPr>
              <a:t>　・地方交付税</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臨時　</a:t>
            </a:r>
          </a:p>
          <a:p>
            <a:pPr>
              <a:lnSpc>
                <a:spcPts val="1200"/>
              </a:lnSpc>
            </a:pPr>
            <a:r>
              <a:rPr lang="ja-JP" altLang="en-US" sz="1100" dirty="0">
                <a:latin typeface="Meiryo UI" pitchFamily="50" charset="-128"/>
                <a:ea typeface="Meiryo UI" pitchFamily="50" charset="-128"/>
                <a:cs typeface="Meiryo UI" pitchFamily="50" charset="-128"/>
              </a:rPr>
              <a:t>　  財政対策債を含む</a:t>
            </a:r>
            <a:r>
              <a:rPr lang="en-US" altLang="ja-JP" sz="1100" dirty="0">
                <a:latin typeface="Meiryo UI" pitchFamily="50" charset="-128"/>
                <a:ea typeface="Meiryo UI" pitchFamily="50" charset="-128"/>
                <a:cs typeface="Meiryo UI" pitchFamily="50" charset="-128"/>
              </a:rPr>
              <a:t>) </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nvGraphicFramePr>
        <p:xfrm>
          <a:off x="428229" y="1196826"/>
          <a:ext cx="2376000" cy="3340100"/>
        </p:xfrm>
        <a:graphic>
          <a:graphicData uri="http://schemas.openxmlformats.org/drawingml/2006/table">
            <a:tbl>
              <a:tblPr/>
              <a:tblGrid>
                <a:gridCol w="1226868"/>
                <a:gridCol w="1149132"/>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2,619</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7,812</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5,193</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2833903476"/>
              </p:ext>
            </p:extLst>
          </p:nvPr>
        </p:nvGraphicFramePr>
        <p:xfrm>
          <a:off x="3314039" y="2556000"/>
          <a:ext cx="4015225" cy="1737072"/>
        </p:xfrm>
        <a:graphic>
          <a:graphicData uri="http://schemas.openxmlformats.org/drawingml/2006/table">
            <a:tbl>
              <a:tblPr/>
              <a:tblGrid>
                <a:gridCol w="1494945"/>
                <a:gridCol w="1469976"/>
                <a:gridCol w="1050304"/>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(30.2%)</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2,581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2,730</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865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3,196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805</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4,984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200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(0.2</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200</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ext uri="{D42A27DB-BD31-4B8C-83A1-F6EECF244321}">
                <p14:modId xmlns:p14="http://schemas.microsoft.com/office/powerpoint/2010/main" val="1213898656"/>
              </p:ext>
            </p:extLst>
          </p:nvPr>
        </p:nvGraphicFramePr>
        <p:xfrm>
          <a:off x="428229" y="4636939"/>
          <a:ext cx="2376000" cy="831600"/>
        </p:xfrm>
        <a:graphic>
          <a:graphicData uri="http://schemas.openxmlformats.org/drawingml/2006/table">
            <a:tbl>
              <a:tblPr/>
              <a:tblGrid>
                <a:gridCol w="1266616"/>
                <a:gridCol w="1109384"/>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2,434</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2,419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15</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graphicFrame>
        <p:nvGraphicFramePr>
          <p:cNvPr id="38050" name="Group 162"/>
          <p:cNvGraphicFramePr>
            <a:graphicFrameLocks noGrp="1"/>
          </p:cNvGraphicFramePr>
          <p:nvPr/>
        </p:nvGraphicFramePr>
        <p:xfrm>
          <a:off x="3314039" y="4523446"/>
          <a:ext cx="4015225" cy="993786"/>
        </p:xfrm>
        <a:graphic>
          <a:graphicData uri="http://schemas.openxmlformats.org/drawingml/2006/table">
            <a:tbl>
              <a:tblPr/>
              <a:tblGrid>
                <a:gridCol w="2964921"/>
                <a:gridCol w="1050304"/>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309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225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7793384" y="5733902"/>
            <a:ext cx="132596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2" name="Line 135"/>
          <p:cNvSpPr>
            <a:spLocks noChangeShapeType="1"/>
          </p:cNvSpPr>
          <p:nvPr/>
        </p:nvSpPr>
        <p:spPr bwMode="auto">
          <a:xfrm flipH="1">
            <a:off x="7113240" y="6205388"/>
            <a:ext cx="878400" cy="12700"/>
          </a:xfrm>
          <a:prstGeom prst="line">
            <a:avLst/>
          </a:prstGeom>
          <a:noFill/>
          <a:ln w="76200" cmpd="tri">
            <a:solidFill>
              <a:schemeClr val="tx1"/>
            </a:solidFill>
            <a:round/>
            <a:headEnd/>
            <a:tailEnd type="stealth" w="med" len="med"/>
          </a:ln>
        </p:spPr>
        <p:txBody>
          <a:bodyPr/>
          <a:lstStyle/>
          <a:p>
            <a:endParaRPr lang="ja-JP" altLang="en-US"/>
          </a:p>
        </p:txBody>
      </p:sp>
      <p:sp>
        <p:nvSpPr>
          <p:cNvPr id="31873" name="AutoShape 136"/>
          <p:cNvSpPr>
            <a:spLocks noChangeArrowheads="1"/>
          </p:cNvSpPr>
          <p:nvPr/>
        </p:nvSpPr>
        <p:spPr bwMode="auto">
          <a:xfrm>
            <a:off x="7793384" y="6067276"/>
            <a:ext cx="132596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a:t>目的税</a:t>
            </a:r>
          </a:p>
        </p:txBody>
      </p:sp>
      <p:sp>
        <p:nvSpPr>
          <p:cNvPr id="31874" name="角丸四角形 33"/>
          <p:cNvSpPr>
            <a:spLocks noChangeArrowheads="1"/>
          </p:cNvSpPr>
          <p:nvPr/>
        </p:nvSpPr>
        <p:spPr bwMode="auto">
          <a:xfrm>
            <a:off x="7401272" y="570056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717032"/>
            <a:ext cx="161884"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7" name="Text Box 140"/>
          <p:cNvSpPr txBox="1">
            <a:spLocks noChangeArrowheads="1"/>
          </p:cNvSpPr>
          <p:nvPr/>
        </p:nvSpPr>
        <p:spPr bwMode="auto">
          <a:xfrm>
            <a:off x="3314039" y="426464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分担（案）上、「調整中」の事務に関するもの等</a:t>
            </a:r>
          </a:p>
        </p:txBody>
      </p:sp>
      <p:sp>
        <p:nvSpPr>
          <p:cNvPr id="10" name="角丸四角形 9"/>
          <p:cNvSpPr/>
          <p:nvPr/>
        </p:nvSpPr>
        <p:spPr>
          <a:xfrm>
            <a:off x="0" y="332656"/>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15552" y="62068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96816" y="3780000"/>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2442891629"/>
              </p:ext>
            </p:extLst>
          </p:nvPr>
        </p:nvGraphicFramePr>
        <p:xfrm>
          <a:off x="3314039" y="975752"/>
          <a:ext cx="4015225" cy="1440000"/>
        </p:xfrm>
        <a:graphic>
          <a:graphicData uri="http://schemas.openxmlformats.org/drawingml/2006/table">
            <a:tbl>
              <a:tblPr/>
              <a:tblGrid>
                <a:gridCol w="1494945"/>
                <a:gridCol w="1469976"/>
                <a:gridCol w="1050304"/>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5,031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1,024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141</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1,244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658</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1,964</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6" name="テキスト ボックス 1"/>
          <p:cNvSpPr txBox="1">
            <a:spLocks noChangeArrowheads="1"/>
          </p:cNvSpPr>
          <p:nvPr/>
        </p:nvSpPr>
        <p:spPr bwMode="auto">
          <a:xfrm>
            <a:off x="7316085" y="764704"/>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6"/>
          <p:cNvSpPr txBox="1">
            <a:spLocks noChangeArrowheads="1"/>
          </p:cNvSpPr>
          <p:nvPr/>
        </p:nvSpPr>
        <p:spPr bwMode="auto">
          <a:xfrm>
            <a:off x="116946" y="6309320"/>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数字に含まれていない</a:t>
            </a:r>
            <a:r>
              <a:rPr lang="ja-JP" altLang="en-US" sz="900" dirty="0" smtClean="0"/>
              <a:t>。</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332656"/>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2090508546"/>
              </p:ext>
            </p:extLst>
          </p:nvPr>
        </p:nvGraphicFramePr>
        <p:xfrm>
          <a:off x="200472" y="764704"/>
          <a:ext cx="9504001" cy="5554653"/>
        </p:xfrm>
        <a:graphic>
          <a:graphicData uri="http://schemas.openxmlformats.org/drawingml/2006/table">
            <a:tbl>
              <a:tblPr/>
              <a:tblGrid>
                <a:gridCol w="306678"/>
                <a:gridCol w="1205463"/>
                <a:gridCol w="1439975"/>
                <a:gridCol w="1439975"/>
                <a:gridCol w="5111910"/>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8,356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大阪府に承継する割合が高いが、その大半は美術館の美術品、消防関係の物品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1,166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2,371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805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リスク関係などに</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4,984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5,031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2,581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1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309</a:t>
                      </a: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億円</a:t>
                      </a:r>
                      <a:endPar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に基づき承継。偶発債務は、事務分担（案）に対応して承継すべきものを除き、大阪府に承継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約１４兆１，８７７億円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約４兆４，５６７億円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約６，３２５億円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ext uri="{D42A27DB-BD31-4B8C-83A1-F6EECF244321}">
                <p14:modId xmlns:p14="http://schemas.microsoft.com/office/powerpoint/2010/main" val="2543397246"/>
              </p:ext>
            </p:extLst>
          </p:nvPr>
        </p:nvGraphicFramePr>
        <p:xfrm>
          <a:off x="176329" y="2132856"/>
          <a:ext cx="9529199" cy="4340226"/>
        </p:xfrm>
        <a:graphic>
          <a:graphicData uri="http://schemas.openxmlformats.org/drawingml/2006/table">
            <a:tbl>
              <a:tblPr/>
              <a:tblGrid>
                <a:gridCol w="1201301"/>
                <a:gridCol w="3654666"/>
                <a:gridCol w="1688589"/>
                <a:gridCol w="1612134"/>
                <a:gridCol w="1372509"/>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2,419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食肉市場、市街地再開発（注）、駐車場、土地先行取得（注）、母子父子寡婦福祉貸付資金、国民健康保険、心身障害者扶養共済、介護保険、後期高齢者医療、公債費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7,812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09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2,283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215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（４会計）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自動車運送事業（バス）</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高速鉄道事業（地下鉄）</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8,634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6,900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1,877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4,567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6,325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8" name="Rectangle 5"/>
          <p:cNvSpPr>
            <a:spLocks noChangeArrowheads="1"/>
          </p:cNvSpPr>
          <p:nvPr/>
        </p:nvSpPr>
        <p:spPr bwMode="auto">
          <a:xfrm>
            <a:off x="152906" y="6469829"/>
            <a:ext cx="2418268" cy="260648"/>
          </a:xfrm>
          <a:prstGeom prst="rect">
            <a:avLst/>
          </a:prstGeom>
          <a:noFill/>
          <a:ln w="6350">
            <a:noFill/>
            <a:miter lim="800000"/>
            <a:headEnd/>
            <a:tailEnd/>
          </a:ln>
        </p:spPr>
        <p:txBody>
          <a:bodyPr anchor="ctr"/>
          <a:lstStyle/>
          <a:p>
            <a:pPr marL="174625" indent="-174625" algn="ctr">
              <a:lnSpc>
                <a:spcPts val="1800"/>
              </a:lnSpc>
            </a:pPr>
            <a:r>
              <a:rPr lang="ja-JP" altLang="en-US" sz="1200" dirty="0">
                <a:latin typeface="ＭＳ Ｐ明朝" pitchFamily="18" charset="-128"/>
                <a:ea typeface="ＭＳ Ｐ明朝" pitchFamily="18" charset="-128"/>
              </a:rPr>
              <a:t>（注</a:t>
            </a:r>
            <a:r>
              <a:rPr lang="ja-JP" altLang="en-US" sz="1200" dirty="0" smtClean="0">
                <a:latin typeface="ＭＳ Ｐ明朝" pitchFamily="18" charset="-128"/>
                <a:ea typeface="ＭＳ Ｐ明朝" pitchFamily="18" charset="-128"/>
              </a:rPr>
              <a:t>）平成</a:t>
            </a:r>
            <a:r>
              <a:rPr lang="en-US" altLang="ja-JP" sz="1200" dirty="0" smtClean="0">
                <a:latin typeface="ＭＳ Ｐ明朝" pitchFamily="18" charset="-128"/>
                <a:ea typeface="ＭＳ Ｐ明朝" pitchFamily="18" charset="-128"/>
              </a:rPr>
              <a:t>28</a:t>
            </a:r>
            <a:r>
              <a:rPr lang="ja-JP" altLang="en-US" sz="1200" dirty="0" smtClean="0">
                <a:latin typeface="ＭＳ Ｐ明朝" pitchFamily="18" charset="-128"/>
                <a:ea typeface="ＭＳ Ｐ明朝" pitchFamily="18" charset="-128"/>
              </a:rPr>
              <a:t>年</a:t>
            </a:r>
            <a:r>
              <a:rPr lang="en-US" altLang="ja-JP" sz="1200" dirty="0" smtClean="0">
                <a:latin typeface="ＭＳ Ｐ明朝" pitchFamily="18" charset="-128"/>
                <a:ea typeface="ＭＳ Ｐ明朝" pitchFamily="18" charset="-128"/>
              </a:rPr>
              <a:t>3</a:t>
            </a:r>
            <a:r>
              <a:rPr lang="ja-JP" altLang="en-US" sz="1200" dirty="0" smtClean="0">
                <a:latin typeface="ＭＳ Ｐ明朝" pitchFamily="18" charset="-128"/>
                <a:ea typeface="ＭＳ Ｐ明朝" pitchFamily="18" charset="-128"/>
              </a:rPr>
              <a:t>月</a:t>
            </a:r>
            <a:r>
              <a:rPr lang="en-US" altLang="ja-JP" sz="1200" dirty="0" smtClean="0">
                <a:latin typeface="ＭＳ Ｐ明朝" pitchFamily="18" charset="-128"/>
                <a:ea typeface="ＭＳ Ｐ明朝" pitchFamily="18" charset="-128"/>
              </a:rPr>
              <a:t>31</a:t>
            </a:r>
            <a:r>
              <a:rPr lang="ja-JP" altLang="en-US" sz="1200" dirty="0" smtClean="0">
                <a:latin typeface="ＭＳ Ｐ明朝" pitchFamily="18" charset="-128"/>
                <a:ea typeface="ＭＳ Ｐ明朝" pitchFamily="18" charset="-128"/>
              </a:rPr>
              <a:t>日に廃止</a:t>
            </a:r>
            <a:endParaRPr lang="ja-JP" altLang="en-US" sz="1200" dirty="0">
              <a:latin typeface="ＭＳ Ｐ明朝" pitchFamily="18" charset="-128"/>
              <a:ea typeface="ＭＳ Ｐ明朝" pitchFamily="18"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1522669" y="1424905"/>
          <a:ext cx="7102739" cy="4524375"/>
        </p:xfrm>
        <a:graphic>
          <a:graphicData uri="http://schemas.openxmlformats.org/drawingml/2006/table">
            <a:tbl>
              <a:tblPr/>
              <a:tblGrid>
                <a:gridCol w="2395670"/>
                <a:gridCol w="865055"/>
                <a:gridCol w="892572"/>
                <a:gridCol w="896011"/>
                <a:gridCol w="894292"/>
                <a:gridCol w="230452"/>
                <a:gridCol w="92868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Calibri" pitchFamily="34" charset="0"/>
                          <a:ea typeface="ＭＳ Ｐゴシック" charset="-128"/>
                        </a:rPr>
                        <a:t>第四区</a:t>
                      </a: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11,060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15,860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23,595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21,566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12,400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32,581</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( 291.2)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A</a:t>
            </a:r>
            <a:r>
              <a:rPr lang="ja-JP" altLang="en-US" dirty="0" smtClean="0">
                <a:latin typeface="ＭＳ Ｐゴシック" charset="-128"/>
                <a:ea typeface="Meiryo UI" pitchFamily="50" charset="-128"/>
                <a:cs typeface="Meiryo UI" pitchFamily="50" charset="-128"/>
              </a:rPr>
              <a:t>（４区</a:t>
            </a:r>
            <a:r>
              <a:rPr lang="en-US" altLang="ja-JP" dirty="0" smtClean="0">
                <a:latin typeface="ＭＳ Ｐゴシック" charset="-128"/>
                <a:ea typeface="Meiryo UI" pitchFamily="50" charset="-128"/>
                <a:cs typeface="Meiryo UI" pitchFamily="50" charset="-128"/>
              </a:rPr>
              <a:t>A</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6"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A</a:t>
            </a:r>
            <a:r>
              <a:rPr lang="ja-JP" altLang="en-US" sz="1400" dirty="0" smtClean="0"/>
              <a:t>（４区</a:t>
            </a:r>
            <a:r>
              <a:rPr lang="en-US" altLang="ja-JP" sz="1400" dirty="0" smtClean="0"/>
              <a:t>A</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２９</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1522669" y="1424905"/>
          <a:ext cx="7102739" cy="4524375"/>
        </p:xfrm>
        <a:graphic>
          <a:graphicData uri="http://schemas.openxmlformats.org/drawingml/2006/table">
            <a:tbl>
              <a:tblPr/>
              <a:tblGrid>
                <a:gridCol w="2395670"/>
                <a:gridCol w="865055"/>
                <a:gridCol w="892572"/>
                <a:gridCol w="896011"/>
                <a:gridCol w="894292"/>
                <a:gridCol w="230452"/>
                <a:gridCol w="92868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Calibri" pitchFamily="34" charset="0"/>
                          <a:ea typeface="ＭＳ Ｐゴシック" charset="-128"/>
                        </a:rPr>
                        <a:t>第四区</a:t>
                      </a: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14,490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16,838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19,124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15,860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23,595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( 224.7)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18,016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32,581</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( 291.2)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B</a:t>
            </a:r>
            <a:r>
              <a:rPr lang="ja-JP" altLang="en-US" dirty="0" smtClean="0">
                <a:latin typeface="ＭＳ Ｐゴシック" charset="-128"/>
                <a:ea typeface="Meiryo UI" pitchFamily="50" charset="-128"/>
                <a:cs typeface="Meiryo UI" pitchFamily="50" charset="-128"/>
              </a:rPr>
              <a:t>（４区</a:t>
            </a:r>
            <a:r>
              <a:rPr lang="en-US" altLang="ja-JP" dirty="0" smtClean="0">
                <a:latin typeface="ＭＳ Ｐゴシック" charset="-128"/>
                <a:ea typeface="Meiryo UI" pitchFamily="50" charset="-128"/>
                <a:cs typeface="Meiryo UI" pitchFamily="50" charset="-128"/>
              </a:rPr>
              <a:t>B</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08712"/>
            <a:ext cx="6903244" cy="230832"/>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1124744"/>
          <a:ext cx="3024336"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440832" y="1124744"/>
          <a:ext cx="2952328" cy="2520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440832"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３１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992561" y="1424905"/>
          <a:ext cx="7659146" cy="4524375"/>
        </p:xfrm>
        <a:graphic>
          <a:graphicData uri="http://schemas.openxmlformats.org/drawingml/2006/table">
            <a:tbl>
              <a:tblPr/>
              <a:tblGrid>
                <a:gridCol w="2056757"/>
                <a:gridCol w="742677"/>
                <a:gridCol w="766300"/>
                <a:gridCol w="769254"/>
                <a:gridCol w="767777"/>
                <a:gridCol w="767777"/>
                <a:gridCol w="767777"/>
                <a:gridCol w="223520"/>
                <a:gridCol w="79730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第四区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第五区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第六区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12,532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6,532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7,768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9,380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14,251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15,849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23,595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( 189.8)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( 258.2)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16</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13,428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7,090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32,581</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( 206.0)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( 343.3)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C</a:t>
            </a:r>
            <a:r>
              <a:rPr lang="ja-JP" altLang="en-US" dirty="0" smtClean="0">
                <a:latin typeface="ＭＳ Ｐゴシック" charset="-128"/>
                <a:ea typeface="Meiryo UI" pitchFamily="50" charset="-128"/>
                <a:cs typeface="Meiryo UI" pitchFamily="50" charset="-128"/>
              </a:rPr>
              <a:t>（６区</a:t>
            </a:r>
            <a:r>
              <a:rPr lang="en-US" altLang="ja-JP" dirty="0" smtClean="0">
                <a:latin typeface="ＭＳ Ｐゴシック" charset="-128"/>
                <a:ea typeface="Meiryo UI" pitchFamily="50" charset="-128"/>
                <a:cs typeface="Meiryo UI" pitchFamily="50" charset="-128"/>
              </a:rPr>
              <a:t>C</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C</a:t>
            </a:r>
            <a:r>
              <a:rPr lang="ja-JP" altLang="en-US" sz="1400" dirty="0" smtClean="0"/>
              <a:t>（６区</a:t>
            </a:r>
            <a:r>
              <a:rPr lang="en-US" altLang="ja-JP" sz="1400" dirty="0" smtClean="0"/>
              <a:t>C</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908721"/>
          <a:ext cx="3168352" cy="28349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368824" y="908721"/>
          <a:ext cx="3096344" cy="28349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908720"/>
          <a:ext cx="3096000" cy="28349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72480" y="3742568"/>
          <a:ext cx="3096344" cy="29969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368824" y="3742568"/>
          <a:ext cx="3096000" cy="2998800"/>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nvGraphicFramePr>
        <p:xfrm>
          <a:off x="992561" y="1424905"/>
          <a:ext cx="7659146" cy="4524375"/>
        </p:xfrm>
        <a:graphic>
          <a:graphicData uri="http://schemas.openxmlformats.org/drawingml/2006/table">
            <a:tbl>
              <a:tblPr/>
              <a:tblGrid>
                <a:gridCol w="2056757"/>
                <a:gridCol w="742677"/>
                <a:gridCol w="766300"/>
                <a:gridCol w="769254"/>
                <a:gridCol w="767777"/>
                <a:gridCol w="767777"/>
                <a:gridCol w="767777"/>
                <a:gridCol w="223520"/>
                <a:gridCol w="797307"/>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第一区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第二区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第三区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第四区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第五区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第六区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行政財産</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9,984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9,081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7,768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9,380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14,251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15,849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23,595</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( 306.3)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( 258.2)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4,984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( 5.6)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財産合計</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10,661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9,857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32,581</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( 233.4)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( 343.3)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
        <p:nvSpPr>
          <p:cNvPr id="33962" name="AutoShape 161"/>
          <p:cNvSpPr>
            <a:spLocks noChangeArrowheads="1"/>
          </p:cNvSpPr>
          <p:nvPr/>
        </p:nvSpPr>
        <p:spPr bwMode="auto">
          <a:xfrm>
            <a:off x="116408" y="1196430"/>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試案</a:t>
            </a:r>
            <a:r>
              <a:rPr lang="en-US" altLang="ja-JP" dirty="0" smtClean="0">
                <a:latin typeface="ＭＳ Ｐゴシック" charset="-128"/>
                <a:ea typeface="Meiryo UI" pitchFamily="50" charset="-128"/>
                <a:cs typeface="Meiryo UI" pitchFamily="50" charset="-128"/>
              </a:rPr>
              <a:t>D</a:t>
            </a:r>
            <a:r>
              <a:rPr lang="ja-JP" altLang="en-US" dirty="0" smtClean="0">
                <a:latin typeface="ＭＳ Ｐゴシック" charset="-128"/>
                <a:ea typeface="Meiryo UI" pitchFamily="50" charset="-128"/>
                <a:cs typeface="Meiryo UI" pitchFamily="50" charset="-128"/>
              </a:rPr>
              <a:t>（６区</a:t>
            </a:r>
            <a:r>
              <a:rPr lang="en-US" altLang="ja-JP" dirty="0" smtClean="0">
                <a:latin typeface="ＭＳ Ｐゴシック" charset="-128"/>
                <a:ea typeface="Meiryo UI" pitchFamily="50" charset="-128"/>
                <a:cs typeface="Meiryo UI" pitchFamily="50" charset="-128"/>
              </a:rPr>
              <a:t>D</a:t>
            </a:r>
            <a:r>
              <a:rPr lang="ja-JP" altLang="en-US" dirty="0" smtClean="0">
                <a:latin typeface="ＭＳ Ｐゴシック" charset="-128"/>
                <a:ea typeface="Meiryo UI" pitchFamily="50" charset="-128"/>
                <a:cs typeface="Meiryo UI" pitchFamily="50" charset="-128"/>
              </a:rPr>
              <a:t>案）</a:t>
            </a:r>
            <a:r>
              <a:rPr lang="ja-JP" altLang="en-US" dirty="0">
                <a:latin typeface="ＭＳ Ｐゴシック" charset="-128"/>
                <a:ea typeface="Meiryo UI" pitchFamily="50" charset="-128"/>
                <a:cs typeface="Meiryo UI" pitchFamily="50" charset="-128"/>
              </a:rPr>
              <a:t>　　特別区別</a:t>
            </a:r>
          </a:p>
        </p:txBody>
      </p:sp>
      <p:sp>
        <p:nvSpPr>
          <p:cNvPr id="33963" name="Text Box 162"/>
          <p:cNvSpPr txBox="1">
            <a:spLocks noChangeArrowheads="1"/>
          </p:cNvSpPr>
          <p:nvPr/>
        </p:nvSpPr>
        <p:spPr bwMode="auto">
          <a:xfrm>
            <a:off x="79110" y="83004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120532"/>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980728"/>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08712"/>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sp>
        <p:nvSpPr>
          <p:cNvPr id="34819" name="Text Box 9"/>
          <p:cNvSpPr txBox="1">
            <a:spLocks noChangeArrowheads="1"/>
          </p:cNvSpPr>
          <p:nvPr/>
        </p:nvSpPr>
        <p:spPr bwMode="auto">
          <a:xfrm>
            <a:off x="7137136" y="6219825"/>
            <a:ext cx="2106745"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D</a:t>
            </a:r>
            <a:r>
              <a:rPr lang="ja-JP" altLang="en-US" sz="1400" dirty="0" smtClean="0"/>
              <a:t>（６区</a:t>
            </a:r>
            <a:r>
              <a:rPr lang="en-US" altLang="ja-JP" sz="1400" dirty="0" smtClean="0"/>
              <a:t>D</a:t>
            </a:r>
            <a:r>
              <a:rPr lang="ja-JP" altLang="en-US" sz="1400" dirty="0" smtClean="0"/>
              <a:t>案）</a:t>
            </a:r>
            <a:r>
              <a:rPr lang="en-US" altLang="ja-JP" sz="1400" dirty="0" smtClean="0"/>
              <a:t>】</a:t>
            </a:r>
            <a:endParaRPr lang="en-US" altLang="ja-JP" sz="1400" dirty="0"/>
          </a:p>
        </p:txBody>
      </p:sp>
      <p:graphicFrame>
        <p:nvGraphicFramePr>
          <p:cNvPr id="10" name="グラフ 9"/>
          <p:cNvGraphicFramePr/>
          <p:nvPr/>
        </p:nvGraphicFramePr>
        <p:xfrm>
          <a:off x="200472" y="908721"/>
          <a:ext cx="3168352" cy="28349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nvGraphicFramePr>
        <p:xfrm>
          <a:off x="3368824" y="908721"/>
          <a:ext cx="3096344" cy="28349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6465168" y="908720"/>
          <a:ext cx="3096000" cy="28349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272480" y="3742568"/>
          <a:ext cx="3096344" cy="29969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nvGraphicFramePr>
        <p:xfrm>
          <a:off x="3368824" y="3742568"/>
          <a:ext cx="3096000" cy="2998800"/>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96975"/>
          <a:ext cx="9529202" cy="5397509"/>
        </p:xfrm>
        <a:graphic>
          <a:graphicData uri="http://schemas.openxmlformats.org/drawingml/2006/table">
            <a:tbl>
              <a:tblPr/>
              <a:tblGrid>
                <a:gridCol w="289641"/>
                <a:gridCol w="1250306"/>
                <a:gridCol w="887695"/>
                <a:gridCol w="887695"/>
                <a:gridCol w="887695"/>
                <a:gridCol w="887695"/>
                <a:gridCol w="887695"/>
                <a:gridCol w="887695"/>
                <a:gridCol w="887695"/>
                <a:gridCol w="887695"/>
                <a:gridCol w="8876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12,394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74,623</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27,796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48,012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A</a:t>
            </a:r>
            <a:r>
              <a:rPr lang="ja-JP" altLang="en-US" sz="1400" dirty="0" smtClean="0"/>
              <a:t>（４区</a:t>
            </a:r>
            <a:r>
              <a:rPr lang="en-US" altLang="ja-JP" sz="1400" dirty="0" smtClean="0"/>
              <a:t>A</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A</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A</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３６</a:t>
            </a:r>
            <a:endParaRPr lang="ja-JP" altLang="en-US" sz="1100" b="1" dirty="0">
              <a:latin typeface="Meiryo UI" pitchFamily="50" charset="-128"/>
              <a:ea typeface="Meiryo UI" pitchFamily="50" charset="-128"/>
              <a:cs typeface="Meiryo UI" pitchFamily="50" charset="-128"/>
            </a:endParaRPr>
          </a:p>
        </p:txBody>
      </p:sp>
      <p:sp>
        <p:nvSpPr>
          <p:cNvPr id="13" name="AutoShape 747"/>
          <p:cNvSpPr>
            <a:spLocks noChangeArrowheads="1"/>
          </p:cNvSpPr>
          <p:nvPr/>
        </p:nvSpPr>
        <p:spPr bwMode="auto">
          <a:xfrm>
            <a:off x="2216696" y="1124744"/>
            <a:ext cx="5184576" cy="306467"/>
          </a:xfrm>
          <a:prstGeom prst="bracketPair">
            <a:avLst>
              <a:gd name="adj" fmla="val 16667"/>
            </a:avLst>
          </a:prstGeom>
          <a:noFill/>
          <a:ln w="9525">
            <a:solidFill>
              <a:schemeClr val="tx1"/>
            </a:solidFill>
            <a:round/>
            <a:headEnd/>
            <a:tailEnd/>
          </a:ln>
        </p:spPr>
        <p:txBody>
          <a:bodyPr wrap="square" anchor="ctr">
            <a:spAutoFit/>
          </a:bodyPr>
          <a:lstStyle/>
          <a:p>
            <a:pPr algn="ctr"/>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176327" y="692696"/>
          <a:ext cx="9529201" cy="5592436"/>
        </p:xfrm>
        <a:graphic>
          <a:graphicData uri="http://schemas.openxmlformats.org/drawingml/2006/table">
            <a:tbl>
              <a:tblPr/>
              <a:tblGrid>
                <a:gridCol w="232786"/>
                <a:gridCol w="1275707"/>
                <a:gridCol w="891190"/>
                <a:gridCol w="891190"/>
                <a:gridCol w="891190"/>
                <a:gridCol w="891190"/>
                <a:gridCol w="891190"/>
                <a:gridCol w="891190"/>
                <a:gridCol w="972000"/>
                <a:gridCol w="891190"/>
                <a:gridCol w="810378"/>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（４区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11,025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19,089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68,356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678.4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1,046.2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787.6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3,642.9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31,352.9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22,654.6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31,781.5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23,313.8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109,196.9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72,054.1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11,015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41,227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2,089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ext uri="{D42A27DB-BD31-4B8C-83A1-F6EECF244321}">
                <p14:modId xmlns:p14="http://schemas.microsoft.com/office/powerpoint/2010/main" val="1669005215"/>
              </p:ext>
            </p:extLst>
          </p:nvPr>
        </p:nvGraphicFramePr>
        <p:xfrm>
          <a:off x="176328" y="836712"/>
          <a:ext cx="9529200" cy="5613038"/>
        </p:xfrm>
        <a:graphic>
          <a:graphicData uri="http://schemas.openxmlformats.org/drawingml/2006/table">
            <a:tbl>
              <a:tblPr/>
              <a:tblGrid>
                <a:gridCol w="224571"/>
                <a:gridCol w="1181667"/>
                <a:gridCol w="1002038"/>
                <a:gridCol w="1216708"/>
                <a:gridCol w="2519840"/>
                <a:gridCol w="672761"/>
                <a:gridCol w="987108"/>
                <a:gridCol w="1724507"/>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4,307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5,145ha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160ha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1,295ha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学校、保健所、市営住宅、市本庁舎、区役所、消防署、ごみ焼却工場など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181,744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7,375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3,424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a:latin typeface="Meiryo UI" pitchFamily="50" charset="-128"/>
                <a:ea typeface="Meiryo UI" pitchFamily="50" charset="-128"/>
                <a:cs typeface="Meiryo UI" pitchFamily="50" charset="-128"/>
              </a:rPr>
              <a:t>２</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476672"/>
          <a:ext cx="9529201" cy="5966344"/>
        </p:xfrm>
        <a:graphic>
          <a:graphicData uri="http://schemas.openxmlformats.org/drawingml/2006/table">
            <a:tbl>
              <a:tblPr/>
              <a:tblGrid>
                <a:gridCol w="287603"/>
                <a:gridCol w="1219106"/>
                <a:gridCol w="898821"/>
                <a:gridCol w="898821"/>
                <a:gridCol w="898821"/>
                <a:gridCol w="898821"/>
                <a:gridCol w="898821"/>
                <a:gridCol w="898821"/>
                <a:gridCol w="898821"/>
                <a:gridCol w="893316"/>
                <a:gridCol w="837429"/>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３８</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398396"/>
          <a:ext cx="9530791" cy="463651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３９</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216023" y="476100"/>
          <a:ext cx="9530791" cy="507427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620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21,566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12,400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lang="en-US" altLang="ja-JP" sz="1200" dirty="0" smtClean="0"/>
              <a:t>※</a:t>
            </a:r>
            <a:r>
              <a:rPr lang="ja-JP" altLang="en-US" sz="1200" dirty="0" smtClean="0"/>
              <a:t>１　「土地」、「物品」、「株式」、「出資による権利」、「債権」、「基金」の件数のうち、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90583" y="3068960"/>
          <a:ext cx="9534407" cy="3572536"/>
        </p:xfrm>
        <a:graphic>
          <a:graphicData uri="http://schemas.openxmlformats.org/drawingml/2006/table">
            <a:tbl>
              <a:tblPr/>
              <a:tblGrid>
                <a:gridCol w="290666"/>
                <a:gridCol w="1375407"/>
                <a:gridCol w="900000"/>
                <a:gridCol w="864000"/>
                <a:gridCol w="864935"/>
                <a:gridCol w="864000"/>
                <a:gridCol w="864000"/>
                <a:gridCol w="864935"/>
                <a:gridCol w="911264"/>
                <a:gridCol w="892800"/>
                <a:gridCol w="8424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86829" y="476672"/>
          <a:ext cx="9529200" cy="2661684"/>
        </p:xfrm>
        <a:graphic>
          <a:graphicData uri="http://schemas.openxmlformats.org/drawingml/2006/table">
            <a:tbl>
              <a:tblPr/>
              <a:tblGrid>
                <a:gridCol w="1671822"/>
                <a:gridCol w="901075"/>
                <a:gridCol w="863036"/>
                <a:gridCol w="863036"/>
                <a:gridCol w="865161"/>
                <a:gridCol w="863036"/>
                <a:gridCol w="863036"/>
                <a:gridCol w="622831"/>
                <a:gridCol w="278894"/>
                <a:gridCol w="893867"/>
                <a:gridCol w="843406"/>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96975"/>
          <a:ext cx="9529202" cy="5397509"/>
        </p:xfrm>
        <a:graphic>
          <a:graphicData uri="http://schemas.openxmlformats.org/drawingml/2006/table">
            <a:tbl>
              <a:tblPr/>
              <a:tblGrid>
                <a:gridCol w="289641"/>
                <a:gridCol w="1250306"/>
                <a:gridCol w="887695"/>
                <a:gridCol w="887695"/>
                <a:gridCol w="887695"/>
                <a:gridCol w="887695"/>
                <a:gridCol w="887695"/>
                <a:gridCol w="887695"/>
                <a:gridCol w="887695"/>
                <a:gridCol w="887695"/>
                <a:gridCol w="8876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17,955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74,623</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27,796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48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26827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48,012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25557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12.7</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105251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B</a:t>
            </a:r>
            <a:r>
              <a:rPr lang="ja-JP" altLang="en-US" sz="1400" dirty="0" smtClean="0"/>
              <a:t>（４区</a:t>
            </a:r>
            <a:r>
              <a:rPr lang="en-US" altLang="ja-JP" sz="1400" dirty="0" smtClean="0"/>
              <a:t>B</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（４区</a:t>
            </a:r>
            <a:r>
              <a:rPr lang="en-US" altLang="ja-JP" b="1" dirty="0" smtClean="0">
                <a:solidFill>
                  <a:srgbClr val="000000"/>
                </a:solidFill>
                <a:latin typeface="Meiryo UI" pitchFamily="50" charset="-128"/>
                <a:ea typeface="Meiryo UI" pitchFamily="50" charset="-128"/>
                <a:cs typeface="Meiryo UI" pitchFamily="50" charset="-128"/>
              </a:rPr>
              <a:t>B</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４２</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176327" y="692696"/>
          <a:ext cx="9529201" cy="5592436"/>
        </p:xfrm>
        <a:graphic>
          <a:graphicData uri="http://schemas.openxmlformats.org/drawingml/2006/table">
            <a:tbl>
              <a:tblPr/>
              <a:tblGrid>
                <a:gridCol w="232786"/>
                <a:gridCol w="1275707"/>
                <a:gridCol w="891190"/>
                <a:gridCol w="891190"/>
                <a:gridCol w="891190"/>
                <a:gridCol w="891190"/>
                <a:gridCol w="891190"/>
                <a:gridCol w="891190"/>
                <a:gridCol w="972000"/>
                <a:gridCol w="891190"/>
                <a:gridCol w="810378"/>
              </a:tblGrid>
              <a:tr h="274628">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（４区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B</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36172">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14,456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19,089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68,356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824.7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1,046.2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787.6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3,642.9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577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2,358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216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26,544.6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27,462.9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31,781.5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23,313.8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109,196.9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72,054.1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2,037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6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11,015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2,182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41,227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2,089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476672"/>
          <a:ext cx="9529201" cy="5966344"/>
        </p:xfrm>
        <a:graphic>
          <a:graphicData uri="http://schemas.openxmlformats.org/drawingml/2006/table">
            <a:tbl>
              <a:tblPr/>
              <a:tblGrid>
                <a:gridCol w="287603"/>
                <a:gridCol w="1219106"/>
                <a:gridCol w="898821"/>
                <a:gridCol w="898821"/>
                <a:gridCol w="898821"/>
                <a:gridCol w="898821"/>
                <a:gridCol w="898821"/>
                <a:gridCol w="898821"/>
                <a:gridCol w="898821"/>
                <a:gridCol w="893316"/>
                <a:gridCol w="837429"/>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4970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123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61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754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216023" y="398396"/>
          <a:ext cx="9530791" cy="463651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216023" y="476100"/>
          <a:ext cx="9530791" cy="5074276"/>
        </p:xfrm>
        <a:graphic>
          <a:graphicData uri="http://schemas.openxmlformats.org/drawingml/2006/table">
            <a:tbl>
              <a:tblPr/>
              <a:tblGrid>
                <a:gridCol w="288958"/>
                <a:gridCol w="1207659"/>
                <a:gridCol w="900000"/>
                <a:gridCol w="900000"/>
                <a:gridCol w="900000"/>
                <a:gridCol w="900000"/>
                <a:gridCol w="900000"/>
                <a:gridCol w="900000"/>
                <a:gridCol w="900000"/>
                <a:gridCol w="892800"/>
                <a:gridCol w="841374"/>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5579">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57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9.3</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8.8</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342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360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15,950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18,016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20,664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17,411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847655"/>
            <a:ext cx="9433048" cy="461665"/>
          </a:xfrm>
          <a:prstGeom prst="rect">
            <a:avLst/>
          </a:prstGeom>
          <a:noFill/>
        </p:spPr>
        <p:txBody>
          <a:bodyPr wrap="square" rtlCol="0">
            <a:spAutoFit/>
          </a:bodyPr>
          <a:lstStyle/>
          <a:p>
            <a:r>
              <a:rPr lang="en-US" altLang="ja-JP" sz="1200" dirty="0" smtClean="0"/>
              <a:t>※</a:t>
            </a:r>
            <a:r>
              <a:rPr lang="ja-JP" altLang="en-US" sz="1200" dirty="0" smtClean="0"/>
              <a:t>１　「土地」、「物品」、「株式」、「出資による権利」、「債権」、「基金」の件数のうち、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6237312"/>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４６</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90583" y="3068960"/>
          <a:ext cx="9534407" cy="3572536"/>
        </p:xfrm>
        <a:graphic>
          <a:graphicData uri="http://schemas.openxmlformats.org/drawingml/2006/table">
            <a:tbl>
              <a:tblPr/>
              <a:tblGrid>
                <a:gridCol w="290666"/>
                <a:gridCol w="1375407"/>
                <a:gridCol w="900000"/>
                <a:gridCol w="864000"/>
                <a:gridCol w="864935"/>
                <a:gridCol w="864000"/>
                <a:gridCol w="864000"/>
                <a:gridCol w="864935"/>
                <a:gridCol w="911264"/>
                <a:gridCol w="892800"/>
                <a:gridCol w="8424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86829" y="476672"/>
          <a:ext cx="9529200" cy="2661684"/>
        </p:xfrm>
        <a:graphic>
          <a:graphicData uri="http://schemas.openxmlformats.org/drawingml/2006/table">
            <a:tbl>
              <a:tblPr/>
              <a:tblGrid>
                <a:gridCol w="1671822"/>
                <a:gridCol w="901075"/>
                <a:gridCol w="863036"/>
                <a:gridCol w="863036"/>
                <a:gridCol w="865161"/>
                <a:gridCol w="863036"/>
                <a:gridCol w="863036"/>
                <a:gridCol w="622831"/>
                <a:gridCol w="278894"/>
                <a:gridCol w="893867"/>
                <a:gridCol w="843406"/>
              </a:tblGrid>
              <a:tr h="27254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第四区</a:t>
                      </a: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90586">
                <a:tc gridSpan="11">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10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041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a:t>
            </a:r>
            <a:r>
              <a:rPr lang="en-US" altLang="ja-JP" sz="1100" b="1" dirty="0" smtClean="0">
                <a:latin typeface="Meiryo UI" pitchFamily="50" charset="-128"/>
                <a:ea typeface="Meiryo UI" pitchFamily="50" charset="-128"/>
                <a:cs typeface="Meiryo UI" pitchFamily="50" charset="-128"/>
              </a:rPr>
              <a:t>7</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6252" y="6309320"/>
            <a:ext cx="9867546" cy="707886"/>
          </a:xfrm>
          <a:prstGeom prst="rect">
            <a:avLst/>
          </a:prstGeom>
          <a:noFill/>
          <a:ln w="9525">
            <a:noFill/>
            <a:miter lim="800000"/>
            <a:headEnd/>
            <a:tailEnd/>
          </a:ln>
        </p:spPr>
        <p:txBody>
          <a:bodyPr wrap="square">
            <a:spAutoFit/>
          </a:bodyPr>
          <a:lstStyle/>
          <a:p>
            <a:pPr marL="177800" indent="-177800">
              <a:lnSpc>
                <a:spcPts val="1200"/>
              </a:lnSpc>
            </a:pPr>
            <a:r>
              <a:rPr lang="en-US" altLang="ja-JP" sz="1100" dirty="0" smtClean="0"/>
              <a:t>※</a:t>
            </a:r>
            <a:r>
              <a:rPr lang="ja-JP" altLang="en-US" sz="1100" dirty="0" smtClean="0"/>
              <a:t>市街地再開発事業会計の廃止に伴い、平成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日に市街地再開発事業会計から一般会計に土地 </a:t>
            </a:r>
            <a:r>
              <a:rPr lang="en-US" altLang="ja-JP" sz="1100" dirty="0" smtClean="0"/>
              <a:t>3ha</a:t>
            </a:r>
            <a:r>
              <a:rPr lang="ja-JP" altLang="en-US" sz="1100" dirty="0" smtClean="0"/>
              <a:t>（</a:t>
            </a:r>
            <a:r>
              <a:rPr lang="en-US" altLang="ja-JP" sz="1100" dirty="0" smtClean="0"/>
              <a:t> 192</a:t>
            </a:r>
            <a:r>
              <a:rPr lang="ja-JP" altLang="en-US" sz="1100" dirty="0" smtClean="0"/>
              <a:t>億円）、建物</a:t>
            </a:r>
            <a:r>
              <a:rPr lang="en-US" altLang="ja-JP" sz="1100" dirty="0" smtClean="0"/>
              <a:t>1ha</a:t>
            </a:r>
            <a:r>
              <a:rPr lang="ja-JP" altLang="en-US" sz="1100" dirty="0" smtClean="0"/>
              <a:t>（</a:t>
            </a:r>
            <a:r>
              <a:rPr lang="en-US" altLang="ja-JP" sz="1100" dirty="0" smtClean="0"/>
              <a:t> 368</a:t>
            </a:r>
            <a:r>
              <a:rPr lang="ja-JP" altLang="en-US" sz="1100" dirty="0" smtClean="0"/>
              <a:t>億円）を移管</a:t>
            </a:r>
            <a:endParaRPr lang="en-US" altLang="ja-JP" sz="1100" dirty="0" smtClean="0"/>
          </a:p>
          <a:p>
            <a:pPr>
              <a:lnSpc>
                <a:spcPts val="1200"/>
              </a:lnSpc>
            </a:pPr>
            <a:r>
              <a:rPr lang="en-US" altLang="ja-JP" sz="1100" dirty="0" smtClean="0"/>
              <a:t>※</a:t>
            </a:r>
            <a:r>
              <a:rPr lang="ja-JP" altLang="en-US" sz="1100" dirty="0" smtClean="0"/>
              <a:t>土地先行取得事業会計の廃止に伴い、平成</a:t>
            </a:r>
            <a:r>
              <a:rPr lang="en-US" altLang="ja-JP" sz="1100" dirty="0" smtClean="0"/>
              <a:t>28</a:t>
            </a:r>
            <a:r>
              <a:rPr lang="ja-JP" altLang="en-US" sz="1100" dirty="0" smtClean="0"/>
              <a:t>年</a:t>
            </a:r>
            <a:r>
              <a:rPr lang="en-US" altLang="ja-JP" sz="1100" dirty="0" smtClean="0"/>
              <a:t>3</a:t>
            </a:r>
            <a:r>
              <a:rPr lang="ja-JP" altLang="en-US" sz="1100" dirty="0" smtClean="0"/>
              <a:t>月</a:t>
            </a:r>
            <a:r>
              <a:rPr lang="en-US" altLang="ja-JP" sz="1100" dirty="0" smtClean="0"/>
              <a:t>31</a:t>
            </a:r>
            <a:r>
              <a:rPr lang="ja-JP" altLang="en-US" sz="1100" dirty="0" smtClean="0"/>
              <a:t>日に土地先行取得事業会計から一般会計に土地 </a:t>
            </a:r>
            <a:r>
              <a:rPr lang="en-US" altLang="ja-JP" sz="1100" dirty="0" smtClean="0"/>
              <a:t>34ha </a:t>
            </a:r>
            <a:r>
              <a:rPr lang="ja-JP" altLang="en-US" sz="1100" dirty="0" smtClean="0"/>
              <a:t>（</a:t>
            </a:r>
            <a:r>
              <a:rPr lang="en-US" altLang="ja-JP" sz="1100" dirty="0" smtClean="0"/>
              <a:t>1,019</a:t>
            </a:r>
            <a:r>
              <a:rPr lang="ja-JP" altLang="en-US" sz="1100" dirty="0" smtClean="0"/>
              <a:t>億円）を移管</a:t>
            </a:r>
            <a:endParaRPr lang="ja-JP" altLang="en-US" sz="1100" strike="sngStrike" dirty="0"/>
          </a:p>
          <a:p>
            <a:pPr>
              <a:lnSpc>
                <a:spcPts val="1200"/>
              </a:lnSpc>
            </a:pPr>
            <a:r>
              <a:rPr lang="en-US" altLang="ja-JP" sz="1100" dirty="0" smtClean="0"/>
              <a:t>※</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ext uri="{D42A27DB-BD31-4B8C-83A1-F6EECF244321}">
                <p14:modId xmlns:p14="http://schemas.microsoft.com/office/powerpoint/2010/main" val="2360572731"/>
              </p:ext>
            </p:extLst>
          </p:nvPr>
        </p:nvGraphicFramePr>
        <p:xfrm>
          <a:off x="176328" y="417222"/>
          <a:ext cx="9529200" cy="5843203"/>
        </p:xfrm>
        <a:graphic>
          <a:graphicData uri="http://schemas.openxmlformats.org/drawingml/2006/table">
            <a:tbl>
              <a:tblPr/>
              <a:tblGrid>
                <a:gridCol w="1400994"/>
                <a:gridCol w="910646"/>
                <a:gridCol w="1313345"/>
                <a:gridCol w="2399288"/>
                <a:gridCol w="793312"/>
                <a:gridCol w="987108"/>
                <a:gridCol w="1724507"/>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11,428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1,011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０億円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26,871㎡</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1,991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4,639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52706"/>
          <a:ext cx="9529200" cy="5372638"/>
        </p:xfrm>
        <a:graphic>
          <a:graphicData uri="http://schemas.openxmlformats.org/drawingml/2006/table">
            <a:tbl>
              <a:tblPr/>
              <a:tblGrid>
                <a:gridCol w="246114"/>
                <a:gridCol w="1146182"/>
                <a:gridCol w="792088"/>
                <a:gridCol w="731071"/>
                <a:gridCol w="731071"/>
                <a:gridCol w="731071"/>
                <a:gridCol w="731071"/>
                <a:gridCol w="731071"/>
                <a:gridCol w="731071"/>
                <a:gridCol w="731071"/>
                <a:gridCol w="731071"/>
                <a:gridCol w="748124"/>
                <a:gridCol w="748124"/>
              </a:tblGrid>
              <a:tr h="2104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195538">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74,623</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27,796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6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13,428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7,090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48,012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903244" cy="287784"/>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980406"/>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C</a:t>
            </a:r>
            <a:r>
              <a:rPr lang="ja-JP" altLang="en-US" sz="1400" dirty="0" smtClean="0"/>
              <a:t>（６区</a:t>
            </a:r>
            <a:r>
              <a:rPr lang="en-US" altLang="ja-JP" sz="1400" dirty="0" smtClean="0"/>
              <a:t>C</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C</a:t>
            </a:r>
            <a:r>
              <a:rPr lang="ja-JP" altLang="en-US" b="1" dirty="0" smtClean="0">
                <a:solidFill>
                  <a:srgbClr val="000000"/>
                </a:solidFill>
                <a:latin typeface="Meiryo UI" pitchFamily="50" charset="-128"/>
                <a:ea typeface="Meiryo UI" pitchFamily="50" charset="-128"/>
                <a:cs typeface="Meiryo UI" pitchFamily="50" charset="-128"/>
              </a:rPr>
              <a:t>（６区</a:t>
            </a:r>
            <a:r>
              <a:rPr lang="en-US" altLang="ja-JP" b="1" dirty="0" smtClean="0">
                <a:solidFill>
                  <a:srgbClr val="000000"/>
                </a:solidFill>
                <a:latin typeface="Meiryo UI" pitchFamily="50" charset="-128"/>
                <a:ea typeface="Meiryo UI" pitchFamily="50" charset="-128"/>
                <a:cs typeface="Meiryo UI" pitchFamily="50" charset="-128"/>
              </a:rPr>
              <a:t>C</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４８</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56456" y="748388"/>
          <a:ext cx="9737712" cy="5056908"/>
        </p:xfrm>
        <a:graphic>
          <a:graphicData uri="http://schemas.openxmlformats.org/drawingml/2006/table">
            <a:tbl>
              <a:tblPr/>
              <a:tblGrid>
                <a:gridCol w="243637"/>
                <a:gridCol w="1026000"/>
                <a:gridCol w="731809"/>
                <a:gridCol w="766657"/>
                <a:gridCol w="766657"/>
                <a:gridCol w="766657"/>
                <a:gridCol w="766657"/>
                <a:gridCol w="766657"/>
                <a:gridCol w="766657"/>
                <a:gridCol w="766657"/>
                <a:gridCol w="836353"/>
                <a:gridCol w="766657"/>
                <a:gridCol w="766657"/>
              </a:tblGrid>
              <a:tr h="303821">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C</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（６区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C</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4063">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0811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852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9,357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14,228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15,826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68,356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642.5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426.4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369.3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453.9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844.2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787.6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3,642.9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360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21,205.3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14,140.1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10,244.6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17,782.7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22,416.4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23,313.8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109,196.9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72,054.1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3,756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2,792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3,279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1,451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1,047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7,133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3,071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4,626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8,886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41,227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2,089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４９</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476672"/>
          <a:ext cx="9696635" cy="4996620"/>
        </p:xfrm>
        <a:graphic>
          <a:graphicData uri="http://schemas.openxmlformats.org/drawingml/2006/table">
            <a:tbl>
              <a:tblPr/>
              <a:tblGrid>
                <a:gridCol w="244800"/>
                <a:gridCol w="1026626"/>
                <a:gridCol w="733099"/>
                <a:gridCol w="769211"/>
                <a:gridCol w="769211"/>
                <a:gridCol w="769211"/>
                <a:gridCol w="769211"/>
                <a:gridCol w="769211"/>
                <a:gridCol w="769211"/>
                <a:gridCol w="769211"/>
                <a:gridCol w="769211"/>
                <a:gridCol w="769211"/>
                <a:gridCol w="769211"/>
              </a:tblGrid>
              <a:tr h="27979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483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36234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398396"/>
          <a:ext cx="9705150" cy="4051318"/>
        </p:xfrm>
        <a:graphic>
          <a:graphicData uri="http://schemas.openxmlformats.org/drawingml/2006/table">
            <a:tbl>
              <a:tblPr/>
              <a:tblGrid>
                <a:gridCol w="244800"/>
                <a:gridCol w="1026000"/>
                <a:gridCol w="734400"/>
                <a:gridCol w="769995"/>
                <a:gridCol w="769995"/>
                <a:gridCol w="769995"/>
                <a:gridCol w="769995"/>
                <a:gridCol w="769995"/>
                <a:gridCol w="769995"/>
                <a:gridCol w="769995"/>
                <a:gridCol w="769995"/>
                <a:gridCol w="769995"/>
                <a:gridCol w="7699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77</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3.2%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56456" y="476100"/>
          <a:ext cx="9709200" cy="4397638"/>
        </p:xfrm>
        <a:graphic>
          <a:graphicData uri="http://schemas.openxmlformats.org/drawingml/2006/table">
            <a:tbl>
              <a:tblPr/>
              <a:tblGrid>
                <a:gridCol w="244800"/>
                <a:gridCol w="1026000"/>
                <a:gridCol w="734400"/>
                <a:gridCol w="770400"/>
                <a:gridCol w="770400"/>
                <a:gridCol w="770400"/>
                <a:gridCol w="770400"/>
                <a:gridCol w="770400"/>
                <a:gridCol w="770400"/>
                <a:gridCol w="770400"/>
                <a:gridCol w="770400"/>
                <a:gridCol w="770400"/>
                <a:gridCol w="770400"/>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13,428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8,329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15,438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75,031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32,581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085184"/>
            <a:ext cx="9433048" cy="461665"/>
          </a:xfrm>
          <a:prstGeom prst="rect">
            <a:avLst/>
          </a:prstGeom>
          <a:noFill/>
        </p:spPr>
        <p:txBody>
          <a:bodyPr wrap="square" rtlCol="0">
            <a:spAutoFit/>
          </a:bodyPr>
          <a:lstStyle/>
          <a:p>
            <a:r>
              <a:rPr lang="en-US" altLang="ja-JP" sz="1200" dirty="0" smtClean="0"/>
              <a:t>※</a:t>
            </a:r>
            <a:r>
              <a:rPr lang="ja-JP" altLang="en-US" sz="1200" dirty="0" smtClean="0"/>
              <a:t>１　「土地」、「物品」、「株式」、「出資による権利」、「債権」、「基金」の件数のうち、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5474841"/>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５２</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28464" y="3068960"/>
          <a:ext cx="9745336" cy="3549024"/>
        </p:xfrm>
        <a:graphic>
          <a:graphicData uri="http://schemas.openxmlformats.org/drawingml/2006/table">
            <a:tbl>
              <a:tblPr/>
              <a:tblGrid>
                <a:gridCol w="223520"/>
                <a:gridCol w="1000616"/>
                <a:gridCol w="734400"/>
                <a:gridCol w="770400"/>
                <a:gridCol w="770400"/>
                <a:gridCol w="770400"/>
                <a:gridCol w="770400"/>
                <a:gridCol w="770400"/>
                <a:gridCol w="770400"/>
                <a:gridCol w="752400"/>
                <a:gridCol w="792000"/>
                <a:gridCol w="810000"/>
                <a:gridCol w="8100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784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28464" y="404664"/>
          <a:ext cx="9737073" cy="2775724"/>
        </p:xfrm>
        <a:graphic>
          <a:graphicData uri="http://schemas.openxmlformats.org/drawingml/2006/table">
            <a:tbl>
              <a:tblPr/>
              <a:tblGrid>
                <a:gridCol w="1224000"/>
                <a:gridCol w="733223"/>
                <a:gridCol w="769165"/>
                <a:gridCol w="769165"/>
                <a:gridCol w="769165"/>
                <a:gridCol w="770400"/>
                <a:gridCol w="769165"/>
                <a:gridCol w="770400"/>
                <a:gridCol w="753158"/>
                <a:gridCol w="541467"/>
                <a:gridCol w="249351"/>
                <a:gridCol w="809207"/>
                <a:gridCol w="809207"/>
              </a:tblGrid>
              <a:tr h="32083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endParaRPr kumimoji="1" lang="ja-JP" altLang="en-US"/>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kumimoji="1" lang="ja-JP" altLang="en-US" dirty="0"/>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r>
                        <a:rPr kumimoji="1" lang="ja-JP" altLang="en-US" sz="1000" dirty="0" smtClean="0"/>
                        <a:t>大阪府</a:t>
                      </a:r>
                      <a:endParaRPr kumimoji="1" lang="ja-JP" altLang="en-US" sz="1000" dirty="0"/>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65462">
                <a:tc gridSpan="13">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56456" y="3429000"/>
            <a:ext cx="12240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56456" y="836712"/>
            <a:ext cx="122400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５３</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176328" y="1152706"/>
          <a:ext cx="9529200" cy="5372638"/>
        </p:xfrm>
        <a:graphic>
          <a:graphicData uri="http://schemas.openxmlformats.org/drawingml/2006/table">
            <a:tbl>
              <a:tblPr/>
              <a:tblGrid>
                <a:gridCol w="246114"/>
                <a:gridCol w="1146182"/>
                <a:gridCol w="792088"/>
                <a:gridCol w="731071"/>
                <a:gridCol w="731071"/>
                <a:gridCol w="731071"/>
                <a:gridCol w="731071"/>
                <a:gridCol w="731071"/>
                <a:gridCol w="731071"/>
                <a:gridCol w="731071"/>
                <a:gridCol w="731071"/>
                <a:gridCol w="748124"/>
                <a:gridCol w="748124"/>
              </a:tblGrid>
              <a:tr h="210450">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195538">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その他</a:t>
                      </a: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102,619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10,655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10,418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15,209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74,623</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27,796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72.7%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4,785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107,812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10,661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9,857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32,581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16.0%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（参考）</a:t>
                      </a: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a:noFill/>
                    </a:lnL>
                    <a:lnR>
                      <a:noFill/>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準公営企業会計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560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2,797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下水道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11,784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公営企業会計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18,634</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バス</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地下鉄</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13,581</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4,669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工業用水道</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209</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141,877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10,661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9,857</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8,329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10,515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15,438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17,241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2,990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75,031</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48,012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18,834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19553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7.5%</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12.2%</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2.1%</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52.9%</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33.8%</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rPr>
                        <a:t>13.3%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171" name="正方形/長方形 62"/>
          <p:cNvSpPr>
            <a:spLocks noChangeArrowheads="1"/>
          </p:cNvSpPr>
          <p:nvPr/>
        </p:nvSpPr>
        <p:spPr bwMode="auto">
          <a:xfrm>
            <a:off x="0" y="692944"/>
            <a:ext cx="6903244" cy="287784"/>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42332" name="AutoShape 320"/>
          <p:cNvSpPr>
            <a:spLocks noChangeArrowheads="1"/>
          </p:cNvSpPr>
          <p:nvPr/>
        </p:nvSpPr>
        <p:spPr bwMode="auto">
          <a:xfrm>
            <a:off x="205209" y="980406"/>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
        <p:nvSpPr>
          <p:cNvPr id="36173" name="Text Box 297"/>
          <p:cNvSpPr txBox="1">
            <a:spLocks noChangeArrowheads="1"/>
          </p:cNvSpPr>
          <p:nvPr/>
        </p:nvSpPr>
        <p:spPr bwMode="auto">
          <a:xfrm>
            <a:off x="7689304" y="819944"/>
            <a:ext cx="2106744" cy="304800"/>
          </a:xfrm>
          <a:prstGeom prst="rect">
            <a:avLst/>
          </a:prstGeom>
          <a:noFill/>
          <a:ln w="9525" algn="ctr">
            <a:noFill/>
            <a:miter lim="800000"/>
            <a:headEnd/>
            <a:tailEnd/>
          </a:ln>
        </p:spPr>
        <p:txBody>
          <a:bodyPr anchor="b">
            <a:spAutoFit/>
          </a:bodyPr>
          <a:lstStyle/>
          <a:p>
            <a:pPr algn="r">
              <a:spcBef>
                <a:spcPct val="50000"/>
              </a:spcBef>
            </a:pPr>
            <a:r>
              <a:rPr lang="en-US" altLang="ja-JP" sz="1400" dirty="0" smtClean="0"/>
              <a:t>【</a:t>
            </a:r>
            <a:r>
              <a:rPr lang="ja-JP" altLang="en-US" sz="1400" dirty="0" smtClean="0"/>
              <a:t>試案</a:t>
            </a:r>
            <a:r>
              <a:rPr lang="en-US" altLang="ja-JP" sz="1400" dirty="0" smtClean="0"/>
              <a:t>D</a:t>
            </a:r>
            <a:r>
              <a:rPr lang="ja-JP" altLang="en-US" sz="1400" dirty="0" smtClean="0"/>
              <a:t>（６区</a:t>
            </a:r>
            <a:r>
              <a:rPr lang="en-US" altLang="ja-JP" sz="1400" dirty="0" smtClean="0"/>
              <a:t>D</a:t>
            </a:r>
            <a:r>
              <a:rPr lang="ja-JP" altLang="en-US" sz="1400" dirty="0" smtClean="0"/>
              <a:t>案）</a:t>
            </a:r>
            <a:r>
              <a:rPr lang="en-US" altLang="ja-JP" sz="1400" dirty="0" smtClean="0"/>
              <a:t>】</a:t>
            </a:r>
            <a:endParaRPr lang="en-US" altLang="ja-JP" sz="1400" dirty="0"/>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）試案</a:t>
            </a:r>
            <a:r>
              <a:rPr lang="en-US" altLang="ja-JP" b="1" dirty="0" smtClean="0">
                <a:solidFill>
                  <a:srgbClr val="000000"/>
                </a:solidFill>
                <a:latin typeface="Meiryo UI" pitchFamily="50" charset="-128"/>
                <a:ea typeface="Meiryo UI" pitchFamily="50" charset="-128"/>
                <a:cs typeface="Meiryo UI" pitchFamily="50" charset="-128"/>
              </a:rPr>
              <a:t>D</a:t>
            </a:r>
            <a:r>
              <a:rPr lang="ja-JP" altLang="en-US" b="1" dirty="0" smtClean="0">
                <a:solidFill>
                  <a:srgbClr val="000000"/>
                </a:solidFill>
                <a:latin typeface="Meiryo UI" pitchFamily="50" charset="-128"/>
                <a:ea typeface="Meiryo UI" pitchFamily="50" charset="-128"/>
                <a:cs typeface="Meiryo UI" pitchFamily="50" charset="-128"/>
              </a:rPr>
              <a:t>（６区</a:t>
            </a:r>
            <a:r>
              <a:rPr lang="en-US" altLang="ja-JP" b="1" dirty="0" smtClean="0">
                <a:solidFill>
                  <a:srgbClr val="000000"/>
                </a:solidFill>
                <a:latin typeface="Meiryo UI" pitchFamily="50" charset="-128"/>
                <a:ea typeface="Meiryo UI" pitchFamily="50" charset="-128"/>
                <a:cs typeface="Meiryo UI" pitchFamily="50" charset="-128"/>
              </a:rPr>
              <a:t>D</a:t>
            </a:r>
            <a:r>
              <a:rPr lang="ja-JP" altLang="en-US" b="1" dirty="0" smtClean="0">
                <a:solidFill>
                  <a:srgbClr val="000000"/>
                </a:solidFill>
                <a:latin typeface="Meiryo UI" pitchFamily="50" charset="-128"/>
                <a:ea typeface="Meiryo UI" pitchFamily="50" charset="-128"/>
                <a:cs typeface="Meiryo UI" pitchFamily="50" charset="-128"/>
              </a:rPr>
              <a:t>案）の</a:t>
            </a:r>
            <a:r>
              <a:rPr lang="ja-JP" altLang="en-US" b="1" dirty="0">
                <a:solidFill>
                  <a:srgbClr val="000000"/>
                </a:solidFill>
                <a:latin typeface="Meiryo UI" pitchFamily="50" charset="-128"/>
                <a:ea typeface="Meiryo UI" pitchFamily="50" charset="-128"/>
                <a:cs typeface="Meiryo UI" pitchFamily="50" charset="-128"/>
              </a:rPr>
              <a:t>特別区別の試算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1" name="Text Box 140"/>
          <p:cNvSpPr txBox="1">
            <a:spLocks noChangeArrowheads="1"/>
          </p:cNvSpPr>
          <p:nvPr/>
        </p:nvSpPr>
        <p:spPr bwMode="auto">
          <a:xfrm>
            <a:off x="4802312" y="6613525"/>
            <a:ext cx="3823096"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事務</a:t>
            </a:r>
            <a:r>
              <a:rPr lang="ja-JP" altLang="en-US" sz="1000" dirty="0">
                <a:latin typeface="Meiryo UI" pitchFamily="50" charset="-128"/>
                <a:ea typeface="Meiryo UI" pitchFamily="50" charset="-128"/>
                <a:cs typeface="Meiryo UI" pitchFamily="50" charset="-128"/>
              </a:rPr>
              <a:t>分担（案）上、「調整中」の事務に関する</a:t>
            </a:r>
            <a:r>
              <a:rPr lang="ja-JP" altLang="en-US" sz="1000" dirty="0" smtClean="0">
                <a:latin typeface="Meiryo UI" pitchFamily="50" charset="-128"/>
                <a:ea typeface="Meiryo UI" pitchFamily="50" charset="-128"/>
                <a:cs typeface="Meiryo UI" pitchFamily="50" charset="-128"/>
              </a:rPr>
              <a:t>もの等</a:t>
            </a:r>
            <a:endParaRPr lang="ja-JP" altLang="en-US" sz="1000"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graphicFrame>
        <p:nvGraphicFramePr>
          <p:cNvPr id="9" name="Group 2"/>
          <p:cNvGraphicFramePr>
            <a:graphicFrameLocks noGrp="1"/>
          </p:cNvGraphicFramePr>
          <p:nvPr/>
        </p:nvGraphicFramePr>
        <p:xfrm>
          <a:off x="56456" y="748388"/>
          <a:ext cx="9737712" cy="5056908"/>
        </p:xfrm>
        <a:graphic>
          <a:graphicData uri="http://schemas.openxmlformats.org/drawingml/2006/table">
            <a:tbl>
              <a:tblPr/>
              <a:tblGrid>
                <a:gridCol w="243637"/>
                <a:gridCol w="1026000"/>
                <a:gridCol w="731809"/>
                <a:gridCol w="766657"/>
                <a:gridCol w="766657"/>
                <a:gridCol w="766657"/>
                <a:gridCol w="766657"/>
                <a:gridCol w="766657"/>
                <a:gridCol w="766657"/>
                <a:gridCol w="766657"/>
                <a:gridCol w="836353"/>
                <a:gridCol w="766657"/>
                <a:gridCol w="766657"/>
              </a:tblGrid>
              <a:tr h="303821">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試案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D</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（６区</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D</a:t>
                      </a:r>
                      <a:r>
                        <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rPr>
                        <a:t>案）</a:t>
                      </a: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54063">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0811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8528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行政財産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91,281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9,058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7,745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9,357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14,228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15,826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68,356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22,730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3,888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5,000ha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613.5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369.3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453.9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844.2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787.6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3,642.9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2,568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112ha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1,170ha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360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181,254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18,127.0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17,218.4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10,244.6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17,782.7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22,416.4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23,313.8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109,196.9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60.2%</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72,054.1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731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5">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大規模集客施設</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道路</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28,803</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3,577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2,972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3,279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4,678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20,798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8,005</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公園</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9,942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1,451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1,047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6,331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3,611</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高等学校</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1,270</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544</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港湾施設</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5,892</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5406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43,511</a:t>
                      </a: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5,342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4,626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8,886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41,227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2,089</a:t>
                      </a:r>
                    </a:p>
                  </a:txBody>
                  <a:tcPr marL="97500" marR="975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476672"/>
          <a:ext cx="9696635" cy="4996620"/>
        </p:xfrm>
        <a:graphic>
          <a:graphicData uri="http://schemas.openxmlformats.org/drawingml/2006/table">
            <a:tbl>
              <a:tblPr/>
              <a:tblGrid>
                <a:gridCol w="244800"/>
                <a:gridCol w="1026626"/>
                <a:gridCol w="733099"/>
                <a:gridCol w="769211"/>
                <a:gridCol w="769211"/>
                <a:gridCol w="769211"/>
                <a:gridCol w="769211"/>
                <a:gridCol w="769211"/>
                <a:gridCol w="769211"/>
                <a:gridCol w="769211"/>
                <a:gridCol w="769211"/>
                <a:gridCol w="769211"/>
                <a:gridCol w="769211"/>
              </a:tblGrid>
              <a:tr h="27979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483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普通財産等</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（不動産）</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うち土地（件数）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36ha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22.7%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6480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うち建物（件数）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（面積）</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41ha</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うち工作物（件数）</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
                      </a:r>
                      <a:b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b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4560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物品</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13.9%</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36234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11,445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532.0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3,304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8,061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70.4%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row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美術館・博物館</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消防</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483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動産</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物権</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26,871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25,859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5179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無体財産権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　</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２</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５６</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nvGraphicFramePr>
        <p:xfrm>
          <a:off x="56456" y="398396"/>
          <a:ext cx="9705150" cy="4051318"/>
        </p:xfrm>
        <a:graphic>
          <a:graphicData uri="http://schemas.openxmlformats.org/drawingml/2006/table">
            <a:tbl>
              <a:tblPr/>
              <a:tblGrid>
                <a:gridCol w="244800"/>
                <a:gridCol w="1026000"/>
                <a:gridCol w="734400"/>
                <a:gridCol w="769995"/>
                <a:gridCol w="769995"/>
                <a:gridCol w="769995"/>
                <a:gridCol w="769995"/>
                <a:gridCol w="769995"/>
                <a:gridCol w="769995"/>
                <a:gridCol w="769995"/>
                <a:gridCol w="769995"/>
                <a:gridCol w="769995"/>
                <a:gridCol w="769995"/>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株式</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1,991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825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41.4%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39.3%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rowSpan="3">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出資による権利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96.8%</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59</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1,023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工業研究所</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高速道路関係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86</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nvGraphicFramePr>
        <p:xfrm>
          <a:off x="271728" y="1553708"/>
          <a:ext cx="9283436" cy="2379348"/>
        </p:xfrm>
        <a:graphic>
          <a:graphicData uri="http://schemas.openxmlformats.org/drawingml/2006/table">
            <a:tbl>
              <a:tblPr/>
              <a:tblGrid>
                <a:gridCol w="1950244"/>
                <a:gridCol w="7333192"/>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ext uri="{D42A27DB-BD31-4B8C-83A1-F6EECF244321}">
                <p14:modId xmlns:p14="http://schemas.microsoft.com/office/powerpoint/2010/main" val="1563928315"/>
              </p:ext>
            </p:extLst>
          </p:nvPr>
        </p:nvGraphicFramePr>
        <p:xfrm>
          <a:off x="271728" y="5759451"/>
          <a:ext cx="9283436" cy="768375"/>
        </p:xfrm>
        <a:graphic>
          <a:graphicData uri="http://schemas.openxmlformats.org/drawingml/2006/table">
            <a:tbl>
              <a:tblPr/>
              <a:tblGrid>
                <a:gridCol w="1950244"/>
                <a:gridCol w="7333192"/>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年度各会計当初予算ベース（Ｈ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2</a:t>
            </a:r>
            <a:r>
              <a:rPr lang="en-US" altLang="ja-JP" sz="1200" i="1" dirty="0" smtClean="0">
                <a:latin typeface="Meiryo UI" pitchFamily="50" charset="-128"/>
                <a:ea typeface="Meiryo UI" pitchFamily="50" charset="-128"/>
                <a:cs typeface="Meiryo UI" pitchFamily="50" charset="-128"/>
              </a:rPr>
              <a:t>7</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
          <p:cNvGraphicFramePr>
            <a:graphicFrameLocks noGrp="1"/>
          </p:cNvGraphicFramePr>
          <p:nvPr>
            <p:extLst>
              <p:ext uri="{D42A27DB-BD31-4B8C-83A1-F6EECF244321}">
                <p14:modId xmlns:p14="http://schemas.microsoft.com/office/powerpoint/2010/main" val="3440374463"/>
              </p:ext>
            </p:extLst>
          </p:nvPr>
        </p:nvGraphicFramePr>
        <p:xfrm>
          <a:off x="56456" y="476100"/>
          <a:ext cx="9709200" cy="4397638"/>
        </p:xfrm>
        <a:graphic>
          <a:graphicData uri="http://schemas.openxmlformats.org/drawingml/2006/table">
            <a:tbl>
              <a:tblPr/>
              <a:tblGrid>
                <a:gridCol w="244800"/>
                <a:gridCol w="1026000"/>
                <a:gridCol w="734400"/>
                <a:gridCol w="770400"/>
                <a:gridCol w="770400"/>
                <a:gridCol w="770400"/>
                <a:gridCol w="770400"/>
                <a:gridCol w="770400"/>
                <a:gridCol w="770400"/>
                <a:gridCol w="770400"/>
                <a:gridCol w="770400"/>
                <a:gridCol w="770400"/>
                <a:gridCol w="770400"/>
              </a:tblGrid>
              <a:tr h="274628">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6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（億円）</a:t>
                      </a:r>
                    </a:p>
                  </a:txBody>
                  <a:tcPr marL="99060" marR="99060" marT="45719" marB="45719"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208800">
                <a:tc rowSpan="2"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36000" marB="3600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36000" marB="36000"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08800">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第五区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36000" marB="36000"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36000" marB="36000"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債権</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1,463</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111</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55.0%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28.6%</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26560">
                <a:tc rowSpan="4">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大阪市立大学</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98240">
                <a:tc v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空港・港湾関係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383</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6992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ＡＴＣ等関係</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41600">
                <a:tc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723</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65</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基金・現金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solidFill>
                      <a:srgbClr val="FFCC0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6,949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278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236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526</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1,964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4,984</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CC00"/>
                    </a:solidFill>
                  </a:tcPr>
                </a:tc>
              </a:tr>
              <a:tr h="40176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（件数）</a:t>
                      </a: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42</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6.3</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5.8</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13.8%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37.5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4.5</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件</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美術館関係</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財政調整基金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1,618</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266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1,297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321</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公債費償還基金</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4,630</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その他</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670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115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219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668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27440">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計</a:t>
                      </a: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107,812</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100.0%</a:t>
                      </a: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10,661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9.9%</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9,857</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9.1%</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8,329</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7.7%</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10,515</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9.8%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15,438</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14.3%</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17,241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16.0%</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2,990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2.8%</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75,031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69.6%</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32,581</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30.2%</a:t>
                      </a:r>
                    </a:p>
                  </a:txBody>
                  <a:tcPr marL="97500" marR="97500" marT="36000" marB="360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200</a:t>
                      </a: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rPr>
                        <a:t>0.2%</a:t>
                      </a:r>
                      <a:endPar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36000" marB="36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テキスト ボックス 7"/>
          <p:cNvSpPr txBox="1"/>
          <p:nvPr/>
        </p:nvSpPr>
        <p:spPr>
          <a:xfrm>
            <a:off x="272480" y="5013176"/>
            <a:ext cx="9433048" cy="461665"/>
          </a:xfrm>
          <a:prstGeom prst="rect">
            <a:avLst/>
          </a:prstGeom>
          <a:noFill/>
        </p:spPr>
        <p:txBody>
          <a:bodyPr wrap="square" rtlCol="0">
            <a:spAutoFit/>
          </a:bodyPr>
          <a:lstStyle/>
          <a:p>
            <a:r>
              <a:rPr kumimoji="1" lang="en-US" altLang="ja-JP" sz="1200" dirty="0" smtClean="0"/>
              <a:t>※</a:t>
            </a:r>
            <a:r>
              <a:rPr kumimoji="1" lang="ja-JP" altLang="en-US" sz="1200" dirty="0" smtClean="0"/>
              <a:t>１　</a:t>
            </a:r>
            <a:r>
              <a:rPr lang="ja-JP" altLang="en-US" sz="1200" dirty="0" smtClean="0"/>
              <a:t>「土地」、「物品」、</a:t>
            </a:r>
            <a:r>
              <a:rPr kumimoji="1" lang="ja-JP" altLang="en-US" sz="1200" dirty="0" smtClean="0"/>
              <a:t>「株式」、「出資による権利」、「債権」、「基金」の件数</a:t>
            </a:r>
            <a:r>
              <a:rPr lang="ja-JP" altLang="en-US" sz="1200" dirty="0" smtClean="0"/>
              <a:t>のうち</a:t>
            </a:r>
            <a:r>
              <a:rPr kumimoji="1" lang="ja-JP" altLang="en-US" sz="1200" dirty="0" smtClean="0"/>
              <a:t>、</a:t>
            </a:r>
            <a:r>
              <a:rPr kumimoji="1" lang="en-US" altLang="ja-JP" sz="1200" dirty="0" smtClean="0"/>
              <a:t>1</a:t>
            </a:r>
            <a:r>
              <a:rPr kumimoji="1" lang="ja-JP" altLang="en-US" sz="1200" dirty="0" err="1" smtClean="0"/>
              <a:t>つの</a:t>
            </a:r>
            <a:r>
              <a:rPr kumimoji="1" lang="ja-JP" altLang="en-US" sz="1200" dirty="0" smtClean="0"/>
              <a:t>財産を複数の</a:t>
            </a:r>
            <a:r>
              <a:rPr lang="ja-JP" altLang="en-US" sz="1200" dirty="0" smtClean="0"/>
              <a:t>承継先</a:t>
            </a:r>
            <a:r>
              <a:rPr kumimoji="1" lang="ja-JP" altLang="en-US" sz="1200" dirty="0" smtClean="0"/>
              <a:t>に分配しているもの</a:t>
            </a:r>
            <a:r>
              <a:rPr lang="ja-JP" altLang="en-US" sz="1200" dirty="0" smtClean="0"/>
              <a:t>については</a:t>
            </a:r>
            <a:r>
              <a:rPr kumimoji="1" lang="ja-JP" altLang="en-US" sz="1200" dirty="0" smtClean="0"/>
              <a:t>、</a:t>
            </a:r>
            <a:endParaRPr kumimoji="1"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10" name="テキスト ボックス 9"/>
          <p:cNvSpPr txBox="1"/>
          <p:nvPr/>
        </p:nvSpPr>
        <p:spPr>
          <a:xfrm>
            <a:off x="272480" y="5402833"/>
            <a:ext cx="9433048" cy="276999"/>
          </a:xfrm>
          <a:prstGeom prst="rect">
            <a:avLst/>
          </a:prstGeom>
          <a:noFill/>
        </p:spPr>
        <p:txBody>
          <a:bodyPr wrap="square" rtlCol="0">
            <a:spAutoFit/>
          </a:bodyPr>
          <a:lstStyle/>
          <a:p>
            <a:r>
              <a:rPr kumimoji="1" lang="en-US" altLang="ja-JP" sz="1200" dirty="0" smtClean="0"/>
              <a:t>※</a:t>
            </a:r>
            <a:r>
              <a:rPr lang="ja-JP" altLang="en-US" sz="1200" dirty="0" smtClean="0"/>
              <a:t>２</a:t>
            </a:r>
            <a:r>
              <a:rPr kumimoji="1" lang="ja-JP" altLang="en-US" sz="1200" dirty="0" smtClean="0"/>
              <a:t>　</a:t>
            </a:r>
            <a:r>
              <a:rPr lang="ja-JP" altLang="en-US" sz="1200" dirty="0" smtClean="0"/>
              <a:t>「無体財産権」は１つの財産を各特別区が共同して承継するものがあるため、各特別区の内訳と合計が一致しない</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５８</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336" name="Group 328"/>
          <p:cNvGraphicFramePr>
            <a:graphicFrameLocks noGrp="1"/>
          </p:cNvGraphicFramePr>
          <p:nvPr>
            <p:extLst>
              <p:ext uri="{D42A27DB-BD31-4B8C-83A1-F6EECF244321}">
                <p14:modId xmlns:p14="http://schemas.microsoft.com/office/powerpoint/2010/main" val="3619327751"/>
              </p:ext>
            </p:extLst>
          </p:nvPr>
        </p:nvGraphicFramePr>
        <p:xfrm>
          <a:off x="128464" y="3068960"/>
          <a:ext cx="9745336" cy="3549024"/>
        </p:xfrm>
        <a:graphic>
          <a:graphicData uri="http://schemas.openxmlformats.org/drawingml/2006/table">
            <a:tbl>
              <a:tblPr/>
              <a:tblGrid>
                <a:gridCol w="223520"/>
                <a:gridCol w="1000616"/>
                <a:gridCol w="734400"/>
                <a:gridCol w="770400"/>
                <a:gridCol w="770400"/>
                <a:gridCol w="770400"/>
                <a:gridCol w="770400"/>
                <a:gridCol w="770400"/>
                <a:gridCol w="770400"/>
                <a:gridCol w="752400"/>
                <a:gridCol w="792000"/>
                <a:gridCol w="810000"/>
                <a:gridCol w="810000"/>
              </a:tblGrid>
              <a:tr h="27581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75811">
                <a:tc rowSpan="2"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大阪府</a:t>
                      </a:r>
                    </a:p>
                  </a:txBody>
                  <a:tcPr marL="97500" marR="97500" marT="46796" marB="46796"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500" marR="97500" marT="46796" marB="46796"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5811">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7500" marR="97500" marT="46796" marB="46796"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7500" marR="97500" marT="46796" marB="46796"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kumimoji="1" lang="ja-JP" altLang="en-US"/>
                    </a:p>
                  </a:txBody>
                  <a:tcPr/>
                </a:tc>
                <a:tc vMerge="1">
                  <a:txBody>
                    <a:bodyPr/>
                    <a:lstStyle/>
                    <a:p>
                      <a:endParaRPr kumimoji="1" lang="ja-JP" altLang="en-US"/>
                    </a:p>
                  </a:txBody>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26,909</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784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3,798</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30,707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19856">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6,960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中央卸売市場</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633 </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港営</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1,513</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下水道</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4,814</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公営企業会計分</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6,900</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73657">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44,567</a:t>
                      </a:r>
                    </a:p>
                  </a:txBody>
                  <a:tcPr marL="99060" marR="99060" marT="45716" marB="4571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60" marR="99060" marT="45716" marB="4571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graphicFrame>
        <p:nvGraphicFramePr>
          <p:cNvPr id="43334" name="Group 326"/>
          <p:cNvGraphicFramePr>
            <a:graphicFrameLocks noGrp="1"/>
          </p:cNvGraphicFramePr>
          <p:nvPr>
            <p:extLst>
              <p:ext uri="{D42A27DB-BD31-4B8C-83A1-F6EECF244321}">
                <p14:modId xmlns:p14="http://schemas.microsoft.com/office/powerpoint/2010/main" val="387466176"/>
              </p:ext>
            </p:extLst>
          </p:nvPr>
        </p:nvGraphicFramePr>
        <p:xfrm>
          <a:off x="128464" y="404664"/>
          <a:ext cx="9737073" cy="2775724"/>
        </p:xfrm>
        <a:graphic>
          <a:graphicData uri="http://schemas.openxmlformats.org/drawingml/2006/table">
            <a:tbl>
              <a:tblPr/>
              <a:tblGrid>
                <a:gridCol w="1224000"/>
                <a:gridCol w="733223"/>
                <a:gridCol w="769165"/>
                <a:gridCol w="769165"/>
                <a:gridCol w="769165"/>
                <a:gridCol w="770400"/>
                <a:gridCol w="769165"/>
                <a:gridCol w="770400"/>
                <a:gridCol w="753158"/>
                <a:gridCol w="541467"/>
                <a:gridCol w="249351"/>
                <a:gridCol w="809207"/>
                <a:gridCol w="809207"/>
              </a:tblGrid>
              <a:tr h="32083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a:noFill/>
                    </a:lnB>
                    <a:lnTlToBr>
                      <a:noFill/>
                    </a:lnTlToBr>
                    <a:lnBlToTr>
                      <a:noFill/>
                    </a:lnBlToTr>
                    <a:noFill/>
                  </a:tcPr>
                </a:tc>
                <a:tc>
                  <a:txBody>
                    <a:bodyPr/>
                    <a:lstStyle/>
                    <a:p>
                      <a:endParaRPr kumimoji="1" lang="ja-JP" altLang="en-US"/>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anchorCtr="1"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endParaRPr kumimoji="1" lang="ja-JP" altLang="en-US" dirty="0"/>
                    </a:p>
                  </a:txBody>
                  <a:tcPr marL="97497" marR="97497" marT="46808" marB="46808"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総額</a:t>
                      </a:r>
                    </a:p>
                  </a:txBody>
                  <a:tcPr marL="99057" marR="99057" marT="45728" marB="45728"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9">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特別区</a:t>
                      </a:r>
                    </a:p>
                  </a:txBody>
                  <a:tcPr marL="99057" marR="99057" marT="45728" marB="45728" anchor="ctr" anchorCtr="1"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r>
                        <a:rPr kumimoji="1" lang="ja-JP" altLang="en-US" sz="1000" dirty="0" smtClean="0"/>
                        <a:t>大阪府</a:t>
                      </a:r>
                      <a:endParaRPr kumimoji="1" lang="ja-JP" altLang="en-US" sz="1000" dirty="0"/>
                    </a:p>
                  </a:txBody>
                  <a:tcPr marL="97497" marR="97497" marT="46808" marB="468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その他</a:t>
                      </a:r>
                    </a:p>
                  </a:txBody>
                  <a:tcPr marL="97497" marR="97497" marT="46808" marB="46808" anchor="ctr" anchorCtr="1"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3921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第一区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第二区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第三区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第四区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第五区</a:t>
                      </a: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第六区</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組合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小計</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2,419</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127</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1,885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309</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225</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n-ea"/>
                          <a:ea typeface="+mn-ea"/>
                          <a:cs typeface="Meiryo UI" pitchFamily="50" charset="-128"/>
                        </a:rPr>
                        <a:t>政令等会計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9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15</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endParaRPr kumimoji="1" lang="ja-JP" altLang="en-US" sz="1000" dirty="0"/>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365462">
                <a:tc gridSpan="13">
                  <a:txBody>
                    <a:bodyPr/>
                    <a:lstStyle/>
                    <a:p>
                      <a:pPr marL="0" marR="0" lvl="0" indent="0" algn="l" defTabSz="914400" rtl="0" eaLnBrk="0" fontAlgn="base" latinLnBrk="0" hangingPunct="0">
                        <a:lnSpc>
                          <a:spcPts val="900"/>
                        </a:lnSpc>
                        <a:spcBef>
                          <a:spcPts val="0"/>
                        </a:spcBef>
                        <a:spcAft>
                          <a:spcPct val="0"/>
                        </a:spcAft>
                        <a:buClrTx/>
                        <a:buSzTx/>
                        <a:buFont typeface="Arial" charset="0"/>
                        <a:buNone/>
                        <a:tabLst/>
                        <a:defRPr/>
                      </a:pP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債務負担行為については、現時点では、どの特別区の事業であるか特定できないため一括して記載</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0" fontAlgn="base" latinLnBrk="0" hangingPunct="0">
                        <a:lnSpc>
                          <a:spcPct val="100000"/>
                        </a:lnSpc>
                        <a:spcBef>
                          <a:spcPts val="600"/>
                        </a:spcBef>
                        <a:spcAft>
                          <a:spcPct val="0"/>
                        </a:spcAft>
                        <a:buClrTx/>
                        <a:buSzTx/>
                        <a:buFont typeface="Arial" charset="0"/>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pitchFamily="50" charset="-128"/>
                        </a:rPr>
                        <a:t>（参考）</a:t>
                      </a: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準公営企業会計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2,283</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公営企業会計</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9057" marR="99057"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1,608</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288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全会計合計</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6,325</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1,758</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Calibri" pitchFamily="34" charset="0"/>
                        <a:ea typeface="ＭＳ Ｐゴシック" pitchFamily="50" charset="-128"/>
                      </a:endParaRPr>
                    </a:p>
                  </a:txBody>
                  <a:tcPr marL="99057" marR="99057" marT="45728" marB="45728"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142</a:t>
                      </a:r>
                    </a:p>
                  </a:txBody>
                  <a:tcPr marL="99057" marR="99057" marT="45728" marB="45728"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1,900</a:t>
                      </a:r>
                    </a:p>
                  </a:txBody>
                  <a:tcPr marL="99057" marR="99057" marT="45728" marB="45728"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2,592</a:t>
                      </a:r>
                    </a:p>
                  </a:txBody>
                  <a:tcPr marL="99057" marR="99057"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pitchFamily="50" charset="-128"/>
                        </a:rPr>
                        <a:t>1,833</a:t>
                      </a:r>
                    </a:p>
                  </a:txBody>
                  <a:tcPr marL="99057" marR="99057" marT="45728" marB="45728"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7" name="AutoShape 287"/>
          <p:cNvSpPr>
            <a:spLocks noChangeArrowheads="1"/>
          </p:cNvSpPr>
          <p:nvPr/>
        </p:nvSpPr>
        <p:spPr bwMode="auto">
          <a:xfrm>
            <a:off x="56456" y="3429000"/>
            <a:ext cx="12240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56456" y="836712"/>
            <a:ext cx="122400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５９</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ext uri="{D42A27DB-BD31-4B8C-83A1-F6EECF244321}">
                <p14:modId xmlns:p14="http://schemas.microsoft.com/office/powerpoint/2010/main" val="1779246865"/>
              </p:ext>
            </p:extLst>
          </p:nvPr>
        </p:nvGraphicFramePr>
        <p:xfrm>
          <a:off x="175668" y="692696"/>
          <a:ext cx="9554664" cy="5947260"/>
        </p:xfrm>
        <a:graphic>
          <a:graphicData uri="http://schemas.openxmlformats.org/drawingml/2006/table">
            <a:tbl>
              <a:tblPr/>
              <a:tblGrid>
                <a:gridCol w="621336"/>
                <a:gridCol w="2309312"/>
                <a:gridCol w="1630660"/>
                <a:gridCol w="2263325"/>
                <a:gridCol w="2730031"/>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r>
              <a:tr h="18031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不動産（土地・建物</a:t>
                      </a:r>
                      <a:endPar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・工作物）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・関西国際空港土地保有（株）株式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父子福祉貸付金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寡婦福祉貸付金</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６０</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ext uri="{D42A27DB-BD31-4B8C-83A1-F6EECF244321}">
                <p14:modId xmlns:p14="http://schemas.microsoft.com/office/powerpoint/2010/main" val="3389192524"/>
              </p:ext>
            </p:extLst>
          </p:nvPr>
        </p:nvGraphicFramePr>
        <p:xfrm>
          <a:off x="176329" y="122236"/>
          <a:ext cx="9555287" cy="4847507"/>
        </p:xfrm>
        <a:graphic>
          <a:graphicData uri="http://schemas.openxmlformats.org/drawingml/2006/table">
            <a:tbl>
              <a:tblPr/>
              <a:tblGrid>
                <a:gridCol w="622565"/>
                <a:gridCol w="2310327"/>
                <a:gridCol w="1627755"/>
                <a:gridCol w="2266871"/>
                <a:gridCol w="2727769"/>
              </a:tblGrid>
              <a:tr h="8393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・賃貸施設等の所在特別区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賃貸施設にかかる入居保証金（敷金）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2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029">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4">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40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0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26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二等辺三角形 3"/>
          <p:cNvSpPr>
            <a:spLocks noChangeArrowheads="1"/>
          </p:cNvSpPr>
          <p:nvPr/>
        </p:nvSpPr>
        <p:spPr bwMode="auto">
          <a:xfrm rot="16200000" flipV="1">
            <a:off x="344072" y="5086865"/>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14440"/>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（現金について）</a:t>
            </a:r>
          </a:p>
        </p:txBody>
      </p:sp>
      <p:sp>
        <p:nvSpPr>
          <p:cNvPr id="43045" name="正方形/長方形 39"/>
          <p:cNvSpPr>
            <a:spLocks noChangeArrowheads="1"/>
          </p:cNvSpPr>
          <p:nvPr/>
        </p:nvSpPr>
        <p:spPr bwMode="auto">
          <a:xfrm>
            <a:off x="350837" y="5372555"/>
            <a:ext cx="9047825" cy="136788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218148"/>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６１</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79670" y="980728"/>
            <a:ext cx="9525858" cy="4720816"/>
            <a:chOff x="194471" y="2150728"/>
            <a:chExt cx="9525858" cy="4720816"/>
          </a:xfrm>
        </p:grpSpPr>
        <p:sp>
          <p:nvSpPr>
            <p:cNvPr id="42" name="正方形/長方形 41"/>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4</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4,567</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49"/>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6,909</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0"/>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1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u="sng" dirty="0">
                  <a:solidFill>
                    <a:schemeClr val="tx1"/>
                  </a:solidFill>
                </a:rPr>
                <a:t>約７割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（一般会計では約</a:t>
              </a:r>
              <a:r>
                <a:rPr lang="en-US" altLang="ja-JP" sz="1200" dirty="0">
                  <a:solidFill>
                    <a:schemeClr val="tx1"/>
                  </a:solidFill>
                </a:rPr>
                <a:t>8</a:t>
              </a:r>
              <a:r>
                <a:rPr lang="ja-JP" altLang="en-US" sz="1200" dirty="0">
                  <a:solidFill>
                    <a:schemeClr val="tx1"/>
                  </a:solidFill>
                </a:rPr>
                <a:t>割）</a:t>
              </a:r>
              <a:endParaRPr lang="en-US" altLang="ja-JP" sz="1200" dirty="0">
                <a:solidFill>
                  <a:schemeClr val="tx1"/>
                </a:solidFill>
              </a:endParaRPr>
            </a:p>
          </p:txBody>
        </p:sp>
        <p:sp>
          <p:nvSpPr>
            <p:cNvPr id="24" name="正方形/長方形 23"/>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5,492</a:t>
              </a:r>
              <a:r>
                <a:rPr lang="ja-JP" altLang="en-US" sz="1400" dirty="0" smtClean="0">
                  <a:solidFill>
                    <a:schemeClr val="tx1"/>
                  </a:solidFill>
                  <a:latin typeface="ＭＳ ゴシック" pitchFamily="49" charset="-128"/>
                  <a:ea typeface="ＭＳ ゴシック" pitchFamily="49" charset="-128"/>
                </a:rPr>
                <a:t>億</a:t>
              </a:r>
              <a:r>
                <a:rPr lang="ja-JP" altLang="en-US" sz="1400" dirty="0">
                  <a:solidFill>
                    <a:schemeClr val="tx1"/>
                  </a:solidFill>
                  <a:latin typeface="ＭＳ ゴシック" pitchFamily="49" charset="-128"/>
                  <a:ea typeface="ＭＳ ゴシック" pitchFamily="49" charset="-128"/>
                </a:rPr>
                <a:t>円</a:t>
              </a:r>
            </a:p>
          </p:txBody>
        </p:sp>
        <p:sp>
          <p:nvSpPr>
            <p:cNvPr id="30" name="正方形/長方形 29"/>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30"/>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31"/>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32"/>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3</a:t>
              </a:r>
              <a:r>
                <a:rPr lang="ja-JP" altLang="en-US" sz="1100" dirty="0" smtClean="0">
                  <a:solidFill>
                    <a:schemeClr val="tx1"/>
                  </a:solidFill>
                </a:rPr>
                <a:t>兆</a:t>
              </a:r>
              <a:r>
                <a:rPr lang="en-US" altLang="ja-JP" sz="1100" dirty="0" smtClean="0">
                  <a:solidFill>
                    <a:schemeClr val="tx1"/>
                  </a:solidFill>
                </a:rPr>
                <a:t>9,075</a:t>
              </a:r>
              <a:r>
                <a:rPr lang="ja-JP" altLang="en-US" sz="1100" dirty="0" smtClean="0">
                  <a:solidFill>
                    <a:schemeClr val="tx1"/>
                  </a:solidFill>
                </a:rPr>
                <a:t>億円</a:t>
              </a:r>
              <a:r>
                <a:rPr lang="ja-JP" altLang="en-US" sz="1100" dirty="0">
                  <a:solidFill>
                    <a:schemeClr val="tx1"/>
                  </a:solidFill>
                </a:rPr>
                <a:t>）</a:t>
              </a:r>
            </a:p>
          </p:txBody>
        </p:sp>
        <p:sp>
          <p:nvSpPr>
            <p:cNvPr id="28" name="正方形/長方形 27"/>
            <p:cNvSpPr/>
            <p:nvPr/>
          </p:nvSpPr>
          <p:spPr>
            <a:xfrm>
              <a:off x="1784648" y="653816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a:solidFill>
                    <a:schemeClr val="tx1"/>
                  </a:solidFill>
                  <a:latin typeface="メイリオ" pitchFamily="50" charset="-128"/>
                  <a:ea typeface="メイリオ" pitchFamily="50" charset="-128"/>
                  <a:cs typeface="メイリオ" pitchFamily="50" charset="-128"/>
                </a:rPr>
                <a:t>※</a:t>
              </a:r>
              <a:r>
                <a:rPr lang="ja-JP" altLang="en-US" sz="900" dirty="0">
                  <a:solidFill>
                    <a:schemeClr val="tx1"/>
                  </a:solidFill>
                  <a:latin typeface="メイリオ" pitchFamily="50" charset="-128"/>
                  <a:ea typeface="メイリオ" pitchFamily="50" charset="-128"/>
                  <a:cs typeface="メイリオ" pitchFamily="50" charset="-128"/>
                </a:rPr>
                <a:t>基金残高は、Ｈ</a:t>
              </a:r>
              <a:r>
                <a:rPr lang="en-US" altLang="ja-JP" sz="900" dirty="0" smtClean="0">
                  <a:solidFill>
                    <a:schemeClr val="tx1"/>
                  </a:solidFill>
                  <a:latin typeface="メイリオ" pitchFamily="50" charset="-128"/>
                  <a:ea typeface="メイリオ" pitchFamily="50" charset="-128"/>
                  <a:cs typeface="メイリオ" pitchFamily="50" charset="-128"/>
                </a:rPr>
                <a:t>27</a:t>
              </a:r>
              <a:r>
                <a:rPr lang="ja-JP" altLang="en-US" sz="900" dirty="0" smtClean="0">
                  <a:solidFill>
                    <a:schemeClr val="tx1"/>
                  </a:solidFill>
                  <a:latin typeface="メイリオ" pitchFamily="50" charset="-128"/>
                  <a:ea typeface="メイリオ" pitchFamily="50" charset="-128"/>
                  <a:cs typeface="メイリオ" pitchFamily="50" charset="-128"/>
                </a:rPr>
                <a:t>年度</a:t>
              </a:r>
              <a:r>
                <a:rPr lang="ja-JP" altLang="en-US" sz="900" dirty="0">
                  <a:solidFill>
                    <a:schemeClr val="tx1"/>
                  </a:solidFill>
                  <a:latin typeface="メイリオ" pitchFamily="50" charset="-128"/>
                  <a:ea typeface="メイリオ" pitchFamily="50" charset="-128"/>
                  <a:cs typeface="メイリオ" pitchFamily="50" charset="-128"/>
                </a:rPr>
                <a:t>末残高（</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4</a:t>
              </a:r>
              <a:r>
                <a:rPr lang="ja-JP" altLang="en-US" sz="900" dirty="0">
                  <a:solidFill>
                    <a:schemeClr val="tx1"/>
                  </a:solidFill>
                  <a:latin typeface="メイリオ" pitchFamily="50" charset="-128"/>
                  <a:ea typeface="メイリオ" pitchFamily="50" charset="-128"/>
                  <a:cs typeface="メイリオ" pitchFamily="50" charset="-128"/>
                </a:rPr>
                <a:t>･</a:t>
              </a:r>
              <a:r>
                <a:rPr lang="en-US" altLang="ja-JP" sz="900" dirty="0">
                  <a:solidFill>
                    <a:schemeClr val="tx1"/>
                  </a:solidFill>
                  <a:latin typeface="メイリオ" pitchFamily="50" charset="-128"/>
                  <a:ea typeface="メイリオ" pitchFamily="50" charset="-128"/>
                  <a:cs typeface="メイリオ" pitchFamily="50" charset="-128"/>
                </a:rPr>
                <a:t>5</a:t>
              </a:r>
              <a:r>
                <a:rPr lang="ja-JP" altLang="en-US" sz="900" dirty="0">
                  <a:solidFill>
                    <a:schemeClr val="tx1"/>
                  </a:solidFill>
                  <a:latin typeface="メイリオ" pitchFamily="50" charset="-128"/>
                  <a:ea typeface="メイリオ" pitchFamily="50" charset="-128"/>
                  <a:cs typeface="メイリオ" pitchFamily="50" charset="-128"/>
                </a:rPr>
                <a:t>月の出納</a:t>
              </a:r>
              <a:endParaRPr lang="en-US" altLang="ja-JP" sz="900" dirty="0">
                <a:solidFill>
                  <a:schemeClr val="tx1"/>
                </a:solidFill>
                <a:latin typeface="メイリオ" pitchFamily="50" charset="-128"/>
                <a:ea typeface="メイリオ" pitchFamily="50" charset="-128"/>
                <a:cs typeface="メイリオ" pitchFamily="50" charset="-128"/>
              </a:endParaRPr>
            </a:p>
            <a:p>
              <a:pPr>
                <a:defRPr/>
              </a:pPr>
              <a:r>
                <a:rPr lang="ja-JP" altLang="en-US" sz="900" dirty="0">
                  <a:solidFill>
                    <a:schemeClr val="tx1"/>
                  </a:solidFill>
                  <a:latin typeface="メイリオ" pitchFamily="50" charset="-128"/>
                  <a:ea typeface="メイリオ" pitchFamily="50" charset="-128"/>
                  <a:cs typeface="メイリオ" pitchFamily="50" charset="-128"/>
                </a:rPr>
                <a:t>　整理期間含む）。Ｈ</a:t>
              </a:r>
              <a:r>
                <a:rPr lang="en-US" altLang="ja-JP" sz="900" dirty="0" smtClean="0">
                  <a:solidFill>
                    <a:schemeClr val="tx1"/>
                  </a:solidFill>
                  <a:latin typeface="メイリオ" pitchFamily="50" charset="-128"/>
                  <a:ea typeface="メイリオ" pitchFamily="50" charset="-128"/>
                  <a:cs typeface="メイリオ" pitchFamily="50" charset="-128"/>
                </a:rPr>
                <a:t>28</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a:solidFill>
                    <a:schemeClr val="tx1"/>
                  </a:solidFill>
                  <a:latin typeface="メイリオ" pitchFamily="50" charset="-128"/>
                  <a:ea typeface="メイリオ" pitchFamily="50" charset="-128"/>
                  <a:cs typeface="メイリオ" pitchFamily="50" charset="-128"/>
                </a:rPr>
                <a:t>3</a:t>
              </a:r>
              <a:r>
                <a:rPr lang="ja-JP" altLang="en-US" sz="900" dirty="0">
                  <a:solidFill>
                    <a:schemeClr val="tx1"/>
                  </a:solidFill>
                  <a:latin typeface="メイリオ" pitchFamily="50" charset="-128"/>
                  <a:ea typeface="メイリオ" pitchFamily="50" charset="-128"/>
                  <a:cs typeface="メイリオ" pitchFamily="50" charset="-128"/>
                </a:rPr>
                <a:t>月末残高</a:t>
              </a:r>
              <a:r>
                <a:rPr lang="ja-JP" altLang="en-US" sz="900" dirty="0" smtClean="0">
                  <a:solidFill>
                    <a:schemeClr val="tx1"/>
                  </a:solidFill>
                  <a:latin typeface="メイリオ" pitchFamily="50" charset="-128"/>
                  <a:ea typeface="メイリオ" pitchFamily="50" charset="-128"/>
                  <a:cs typeface="メイリオ" pitchFamily="50" charset="-128"/>
                </a:rPr>
                <a:t>は</a:t>
              </a:r>
              <a:r>
                <a:rPr lang="en-US" altLang="ja-JP" sz="900" dirty="0" smtClean="0">
                  <a:solidFill>
                    <a:schemeClr val="tx1"/>
                  </a:solidFill>
                  <a:latin typeface="メイリオ" pitchFamily="50" charset="-128"/>
                  <a:ea typeface="メイリオ" pitchFamily="50" charset="-128"/>
                  <a:cs typeface="メイリオ" pitchFamily="50" charset="-128"/>
                </a:rPr>
                <a:t>4,630</a:t>
              </a:r>
              <a:r>
                <a:rPr lang="ja-JP" altLang="en-US" sz="900" dirty="0" smtClean="0">
                  <a:solidFill>
                    <a:schemeClr val="tx1"/>
                  </a:solidFill>
                  <a:latin typeface="メイリオ" pitchFamily="50" charset="-128"/>
                  <a:ea typeface="メイリオ" pitchFamily="50" charset="-128"/>
                  <a:cs typeface="メイリオ" pitchFamily="50" charset="-128"/>
                </a:rPr>
                <a:t>億</a:t>
              </a:r>
              <a:r>
                <a:rPr lang="ja-JP" altLang="en-US" sz="900" dirty="0">
                  <a:solidFill>
                    <a:schemeClr val="tx1"/>
                  </a:solidFill>
                  <a:latin typeface="メイリオ" pitchFamily="50" charset="-128"/>
                  <a:ea typeface="メイリオ" pitchFamily="50" charset="-128"/>
                  <a:cs typeface="メイリオ" pitchFamily="50" charset="-128"/>
                </a:rPr>
                <a:t>円</a:t>
              </a:r>
            </a:p>
          </p:txBody>
        </p:sp>
        <p:graphicFrame>
          <p:nvGraphicFramePr>
            <p:cNvPr id="38" name="グラフ 37"/>
            <p:cNvGraphicFramePr/>
            <p:nvPr>
              <p:extLst>
                <p:ext uri="{D42A27DB-BD31-4B8C-83A1-F6EECF244321}">
                  <p14:modId xmlns:p14="http://schemas.microsoft.com/office/powerpoint/2010/main" val="1173385101"/>
                </p:ext>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2"/>
            <p:cNvGraphicFramePr/>
            <p:nvPr>
              <p:extLst>
                <p:ext uri="{D42A27DB-BD31-4B8C-83A1-F6EECF244321}">
                  <p14:modId xmlns:p14="http://schemas.microsoft.com/office/powerpoint/2010/main" val="2003313313"/>
                </p:ext>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22"/>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8"/>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5"/>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a:solidFill>
                    <a:schemeClr val="tx1"/>
                  </a:solidFill>
                  <a:latin typeface="Meiryo UI" pitchFamily="50" charset="-128"/>
                  <a:ea typeface="Meiryo UI" pitchFamily="50" charset="-128"/>
                  <a:cs typeface="Meiryo UI" pitchFamily="50" charset="-128"/>
                </a:rPr>
                <a:t>H</a:t>
              </a:r>
              <a:r>
                <a:rPr lang="en-US" altLang="ja-JP" sz="1600" dirty="0" smtClean="0">
                  <a:solidFill>
                    <a:schemeClr val="tx1"/>
                  </a:solidFill>
                  <a:latin typeface="Meiryo UI" pitchFamily="50" charset="-128"/>
                  <a:ea typeface="Meiryo UI" pitchFamily="50" charset="-128"/>
                  <a:cs typeface="Meiryo UI" pitchFamily="50" charset="-128"/>
                </a:rPr>
                <a:t>27</a:t>
              </a:r>
              <a:r>
                <a:rPr lang="ja-JP" altLang="en-US" sz="1600" dirty="0" smtClean="0">
                  <a:solidFill>
                    <a:schemeClr val="tx1"/>
                  </a:solidFill>
                  <a:latin typeface="Meiryo UI" pitchFamily="50" charset="-128"/>
                  <a:ea typeface="Meiryo UI" pitchFamily="50" charset="-128"/>
                  <a:cs typeface="Meiryo UI" pitchFamily="50" charset="-128"/>
                </a:rPr>
                <a:t>年度</a:t>
              </a:r>
              <a:r>
                <a:rPr lang="ja-JP" altLang="en-US" sz="1600" dirty="0" smtClean="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35"/>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a:solidFill>
                    <a:schemeClr val="tx1"/>
                  </a:solidFill>
                  <a:latin typeface="Meiryo UI" pitchFamily="50" charset="-128"/>
                  <a:ea typeface="Meiryo UI" pitchFamily="50" charset="-128"/>
                  <a:cs typeface="Meiryo UI" pitchFamily="50" charset="-128"/>
                </a:rPr>
                <a:t>H27</a:t>
              </a:r>
              <a:r>
                <a:rPr lang="ja-JP" altLang="en-US" sz="1400" dirty="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8"/>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689563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123155" y="5740288"/>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H27</a:t>
            </a:r>
            <a:r>
              <a:rPr lang="ja-JP" altLang="en-US" sz="900" dirty="0"/>
              <a:t>年度決算ベース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28" y="624817"/>
            <a:ext cx="9529200" cy="502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６３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7997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a:t>
            </a:r>
            <a:r>
              <a:rPr lang="ja-JP" altLang="en-US" dirty="0" smtClean="0">
                <a:latin typeface="Meiryo UI" pitchFamily="50" charset="-128"/>
                <a:ea typeface="Meiryo UI" pitchFamily="50" charset="-128"/>
                <a:cs typeface="Meiryo UI" pitchFamily="50" charset="-128"/>
              </a:rPr>
              <a:t>、住民</a:t>
            </a:r>
            <a:r>
              <a:rPr lang="ja-JP" altLang="en-US" dirty="0">
                <a:latin typeface="Meiryo UI" pitchFamily="50" charset="-128"/>
                <a:ea typeface="Meiryo UI" pitchFamily="50" charset="-128"/>
                <a:cs typeface="Meiryo UI" pitchFamily="50" charset="-128"/>
              </a:rPr>
              <a:t>サービス</a:t>
            </a:r>
            <a:r>
              <a:rPr lang="ja-JP" altLang="en-US" dirty="0" smtClean="0">
                <a:latin typeface="Meiryo UI" pitchFamily="50" charset="-128"/>
                <a:ea typeface="Meiryo UI" pitchFamily="50" charset="-128"/>
                <a:cs typeface="Meiryo UI" pitchFamily="50" charset="-128"/>
              </a:rPr>
              <a:t>を適切に提供</a:t>
            </a:r>
            <a:r>
              <a:rPr lang="ja-JP" altLang="en-US" dirty="0">
                <a:latin typeface="Meiryo UI" pitchFamily="50" charset="-128"/>
                <a:ea typeface="Meiryo UI" pitchFamily="50" charset="-128"/>
                <a:cs typeface="Meiryo UI" pitchFamily="50" charset="-128"/>
              </a:rPr>
              <a:t>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ext uri="{D42A27DB-BD31-4B8C-83A1-F6EECF244321}">
                <p14:modId xmlns:p14="http://schemas.microsoft.com/office/powerpoint/2010/main" val="529019339"/>
              </p:ext>
            </p:extLst>
          </p:nvPr>
        </p:nvGraphicFramePr>
        <p:xfrm>
          <a:off x="176328" y="4253140"/>
          <a:ext cx="9529200" cy="2488228"/>
        </p:xfrm>
        <a:graphic>
          <a:graphicData uri="http://schemas.openxmlformats.org/drawingml/2006/table">
            <a:tbl>
              <a:tblPr/>
              <a:tblGrid>
                <a:gridCol w="962275"/>
                <a:gridCol w="2047897"/>
                <a:gridCol w="2198548"/>
                <a:gridCol w="2232248"/>
                <a:gridCol w="2088232"/>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Group 67"/>
          <p:cNvGraphicFramePr>
            <a:graphicFrameLocks noGrp="1"/>
          </p:cNvGraphicFramePr>
          <p:nvPr>
            <p:extLst>
              <p:ext uri="{D42A27DB-BD31-4B8C-83A1-F6EECF244321}">
                <p14:modId xmlns:p14="http://schemas.microsoft.com/office/powerpoint/2010/main" val="303841742"/>
              </p:ext>
            </p:extLst>
          </p:nvPr>
        </p:nvGraphicFramePr>
        <p:xfrm>
          <a:off x="176328" y="1122657"/>
          <a:ext cx="9528968" cy="2783238"/>
        </p:xfrm>
        <a:graphic>
          <a:graphicData uri="http://schemas.openxmlformats.org/drawingml/2006/table">
            <a:tbl>
              <a:tblPr/>
              <a:tblGrid>
                <a:gridCol w="3032875"/>
                <a:gridCol w="2175845"/>
                <a:gridCol w="2232248"/>
                <a:gridCol w="2088000"/>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3348428811"/>
              </p:ext>
            </p:extLst>
          </p:nvPr>
        </p:nvGraphicFramePr>
        <p:xfrm>
          <a:off x="200472" y="761203"/>
          <a:ext cx="9529200" cy="5757595"/>
        </p:xfrm>
        <a:graphic>
          <a:graphicData uri="http://schemas.openxmlformats.org/drawingml/2006/table">
            <a:tbl>
              <a:tblPr/>
              <a:tblGrid>
                <a:gridCol w="681848"/>
                <a:gridCol w="1910440"/>
                <a:gridCol w="360040"/>
                <a:gridCol w="5744985"/>
                <a:gridCol w="831887"/>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大阪府と大阪市で府域水道事業の最適化について検討中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財産・債務の取扱いは、検討内容を踏まえ、今後整理</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11314" name="二等辺三角形 13"/>
          <p:cNvSpPr>
            <a:spLocks noChangeArrowheads="1"/>
          </p:cNvSpPr>
          <p:nvPr/>
        </p:nvSpPr>
        <p:spPr bwMode="auto">
          <a:xfrm rot="5400000">
            <a:off x="2669402" y="287767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2" y="45338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22474</TotalTime>
  <Words>14536</Words>
  <Application>Microsoft Office PowerPoint</Application>
  <PresentationFormat>A4 210 x 297 mm</PresentationFormat>
  <Paragraphs>6788</Paragraphs>
  <Slides>65</Slides>
  <Notes>25</Notes>
  <HiddenSlides>0</HiddenSlides>
  <MMClips>0</MMClips>
  <ScaleCrop>false</ScaleCrop>
  <HeadingPairs>
    <vt:vector size="4" baseType="variant">
      <vt:variant>
        <vt:lpstr>テーマ</vt:lpstr>
      </vt:variant>
      <vt:variant>
        <vt:i4>2</vt:i4>
      </vt:variant>
      <vt:variant>
        <vt:lpstr>スライド タイトル</vt:lpstr>
      </vt:variant>
      <vt:variant>
        <vt:i4>65</vt:i4>
      </vt:variant>
    </vt:vector>
  </HeadingPairs>
  <TitlesOfParts>
    <vt:vector size="67" baseType="lpstr">
      <vt:lpstr>Office テーマ</vt:lpstr>
      <vt:lpstr>1_Office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岸良　将史</cp:lastModifiedBy>
  <cp:revision>2389</cp:revision>
  <cp:lastPrinted>2017-09-02T12:28:21Z</cp:lastPrinted>
  <dcterms:created xsi:type="dcterms:W3CDTF">2013-07-16T06:48:23Z</dcterms:created>
  <dcterms:modified xsi:type="dcterms:W3CDTF">2017-09-26T10:21:11Z</dcterms:modified>
</cp:coreProperties>
</file>