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29.xml" ContentType="application/vnd.openxmlformats-officedocument.drawingml.chart+xml"/>
  <Override PartName="/ppt/drawings/drawing1.xml" ContentType="application/vnd.openxmlformats-officedocument.drawingml.chartshapes+xml"/>
  <Override PartName="/ppt/charts/chart30.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8"/>
  </p:notesMasterIdLst>
  <p:handoutMasterIdLst>
    <p:handoutMasterId r:id="rId69"/>
  </p:handoutMasterIdLst>
  <p:sldIdLst>
    <p:sldId id="598" r:id="rId3"/>
    <p:sldId id="860" r:id="rId4"/>
    <p:sldId id="817" r:id="rId5"/>
    <p:sldId id="891" r:id="rId6"/>
    <p:sldId id="892" r:id="rId7"/>
    <p:sldId id="635" r:id="rId8"/>
    <p:sldId id="680" r:id="rId9"/>
    <p:sldId id="802" r:id="rId10"/>
    <p:sldId id="803" r:id="rId11"/>
    <p:sldId id="805" r:id="rId12"/>
    <p:sldId id="748" r:id="rId13"/>
    <p:sldId id="811" r:id="rId14"/>
    <p:sldId id="769" r:id="rId15"/>
    <p:sldId id="851" r:id="rId16"/>
    <p:sldId id="845" r:id="rId17"/>
    <p:sldId id="886" r:id="rId18"/>
    <p:sldId id="804" r:id="rId19"/>
    <p:sldId id="745" r:id="rId20"/>
    <p:sldId id="659" r:id="rId21"/>
    <p:sldId id="856" r:id="rId22"/>
    <p:sldId id="661" r:id="rId23"/>
    <p:sldId id="857" r:id="rId24"/>
    <p:sldId id="806" r:id="rId25"/>
    <p:sldId id="859" r:id="rId26"/>
    <p:sldId id="849" r:id="rId27"/>
    <p:sldId id="847" r:id="rId28"/>
    <p:sldId id="848" r:id="rId29"/>
    <p:sldId id="889" r:id="rId30"/>
    <p:sldId id="893" r:id="rId31"/>
    <p:sldId id="894" r:id="rId32"/>
    <p:sldId id="895" r:id="rId33"/>
    <p:sldId id="896" r:id="rId34"/>
    <p:sldId id="897" r:id="rId35"/>
    <p:sldId id="898" r:id="rId36"/>
    <p:sldId id="899" r:id="rId37"/>
    <p:sldId id="900" r:id="rId38"/>
    <p:sldId id="901" r:id="rId39"/>
    <p:sldId id="902" r:id="rId40"/>
    <p:sldId id="903" r:id="rId41"/>
    <p:sldId id="904" r:id="rId42"/>
    <p:sldId id="905" r:id="rId43"/>
    <p:sldId id="906" r:id="rId44"/>
    <p:sldId id="907" r:id="rId45"/>
    <p:sldId id="908" r:id="rId46"/>
    <p:sldId id="909" r:id="rId47"/>
    <p:sldId id="910" r:id="rId48"/>
    <p:sldId id="911" r:id="rId49"/>
    <p:sldId id="912" r:id="rId50"/>
    <p:sldId id="913" r:id="rId51"/>
    <p:sldId id="914" r:id="rId52"/>
    <p:sldId id="915" r:id="rId53"/>
    <p:sldId id="916" r:id="rId54"/>
    <p:sldId id="917" r:id="rId55"/>
    <p:sldId id="918" r:id="rId56"/>
    <p:sldId id="919" r:id="rId57"/>
    <p:sldId id="920" r:id="rId58"/>
    <p:sldId id="921" r:id="rId59"/>
    <p:sldId id="922" r:id="rId60"/>
    <p:sldId id="923" r:id="rId61"/>
    <p:sldId id="924" r:id="rId62"/>
    <p:sldId id="925" r:id="rId63"/>
    <p:sldId id="853" r:id="rId64"/>
    <p:sldId id="839" r:id="rId65"/>
    <p:sldId id="677" r:id="rId66"/>
    <p:sldId id="678" r:id="rId67"/>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2F9"/>
    <a:srgbClr val="FFCC00"/>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99642" autoAdjust="0"/>
  </p:normalViewPr>
  <p:slideViewPr>
    <p:cSldViewPr>
      <p:cViewPr varScale="1">
        <p:scale>
          <a:sx n="72" d="100"/>
          <a:sy n="72" d="100"/>
        </p:scale>
        <p:origin x="-1338"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3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2.xlsx"/></Relationships>
</file>

<file path=ppt/charts/_rels/chart4.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6410;&#21033;&#29992;&#22320;&#20559;&#22312;&#12481;&#12455;&#12483;&#12463;&#65298;8%208%2031&#29694;&#22312;&#65289;&#65288;&#20250;&#35336;&#21306;&#20998;&#20837;&#12426;&#65289;.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'４区案'!$A$18:$A$21</c:f>
              <c:strCache>
                <c:ptCount val="4"/>
                <c:pt idx="0">
                  <c:v>第一区</c:v>
                </c:pt>
                <c:pt idx="1">
                  <c:v>第二区</c:v>
                </c:pt>
                <c:pt idx="2">
                  <c:v>第三区</c:v>
                </c:pt>
                <c:pt idx="3">
                  <c:v>第四区</c:v>
                </c:pt>
              </c:strCache>
            </c:strRef>
          </c:cat>
          <c:val>
            <c:numRef>
              <c:f>'４区案'!$B$18:$B$21</c:f>
              <c:numCache>
                <c:formatCode>#,##0_);[Red]\(#,##0\)</c:formatCode>
                <c:ptCount val="4"/>
                <c:pt idx="0">
                  <c:v>110912</c:v>
                </c:pt>
                <c:pt idx="1">
                  <c:v>107165</c:v>
                </c:pt>
                <c:pt idx="2">
                  <c:v>231275</c:v>
                </c:pt>
                <c:pt idx="3">
                  <c:v>167673</c:v>
                </c:pt>
              </c:numCache>
            </c:numRef>
          </c:val>
        </c:ser>
        <c:dLbls>
          <c:showLegendKey val="0"/>
          <c:showVal val="0"/>
          <c:showCatName val="0"/>
          <c:showSerName val="0"/>
          <c:showPercent val="0"/>
          <c:showBubbleSize val="0"/>
        </c:dLbls>
        <c:gapWidth val="150"/>
        <c:shape val="box"/>
        <c:axId val="132152832"/>
        <c:axId val="132407296"/>
        <c:axId val="0"/>
      </c:bar3DChart>
      <c:catAx>
        <c:axId val="13215283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32407296"/>
        <c:crosses val="autoZero"/>
        <c:auto val="1"/>
        <c:lblAlgn val="ctr"/>
        <c:lblOffset val="100"/>
        <c:noMultiLvlLbl val="0"/>
      </c:catAx>
      <c:valAx>
        <c:axId val="132407296"/>
        <c:scaling>
          <c:orientation val="minMax"/>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3215283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8.6</c:v>
                </c:pt>
                <c:pt idx="1">
                  <c:v>8.3000000000000007</c:v>
                </c:pt>
                <c:pt idx="2">
                  <c:v>10.7</c:v>
                </c:pt>
                <c:pt idx="3">
                  <c:v>2.4</c:v>
                </c:pt>
              </c:numCache>
            </c:numRef>
          </c:val>
        </c:ser>
        <c:dLbls>
          <c:showLegendKey val="0"/>
          <c:showVal val="0"/>
          <c:showCatName val="0"/>
          <c:showSerName val="0"/>
          <c:showPercent val="0"/>
          <c:showBubbleSize val="0"/>
        </c:dLbls>
        <c:gapWidth val="150"/>
        <c:axId val="296295424"/>
        <c:axId val="285317888"/>
      </c:barChart>
      <c:catAx>
        <c:axId val="296295424"/>
        <c:scaling>
          <c:orientation val="minMax"/>
        </c:scaling>
        <c:delete val="0"/>
        <c:axPos val="l"/>
        <c:numFmt formatCode="General" sourceLinked="0"/>
        <c:majorTickMark val="out"/>
        <c:minorTickMark val="none"/>
        <c:tickLblPos val="nextTo"/>
        <c:crossAx val="285317888"/>
        <c:crosses val="autoZero"/>
        <c:auto val="1"/>
        <c:lblAlgn val="ctr"/>
        <c:lblOffset val="100"/>
        <c:noMultiLvlLbl val="0"/>
      </c:catAx>
      <c:valAx>
        <c:axId val="285317888"/>
        <c:scaling>
          <c:orientation val="minMax"/>
          <c:min val="0"/>
        </c:scaling>
        <c:delete val="0"/>
        <c:axPos val="b"/>
        <c:majorGridlines/>
        <c:numFmt formatCode="General" sourceLinked="1"/>
        <c:majorTickMark val="out"/>
        <c:minorTickMark val="none"/>
        <c:tickLblPos val="high"/>
        <c:crossAx val="296295424"/>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6.3</c:v>
                </c:pt>
                <c:pt idx="3">
                  <c:v>3.6</c:v>
                </c:pt>
              </c:numCache>
            </c:numRef>
          </c:val>
        </c:ser>
        <c:dLbls>
          <c:showLegendKey val="0"/>
          <c:showVal val="0"/>
          <c:showCatName val="0"/>
          <c:showSerName val="0"/>
          <c:showPercent val="0"/>
          <c:showBubbleSize val="0"/>
        </c:dLbls>
        <c:gapWidth val="150"/>
        <c:axId val="296349184"/>
        <c:axId val="285278784"/>
      </c:barChart>
      <c:catAx>
        <c:axId val="296349184"/>
        <c:scaling>
          <c:orientation val="minMax"/>
        </c:scaling>
        <c:delete val="0"/>
        <c:axPos val="l"/>
        <c:numFmt formatCode="General" sourceLinked="0"/>
        <c:majorTickMark val="out"/>
        <c:minorTickMark val="none"/>
        <c:tickLblPos val="nextTo"/>
        <c:crossAx val="285278784"/>
        <c:crosses val="autoZero"/>
        <c:auto val="1"/>
        <c:lblAlgn val="ctr"/>
        <c:lblOffset val="100"/>
        <c:noMultiLvlLbl val="0"/>
      </c:catAx>
      <c:valAx>
        <c:axId val="285278784"/>
        <c:scaling>
          <c:orientation val="minMax"/>
          <c:min val="0"/>
        </c:scaling>
        <c:delete val="0"/>
        <c:axPos val="b"/>
        <c:majorGridlines/>
        <c:numFmt formatCode="General" sourceLinked="1"/>
        <c:majorTickMark val="out"/>
        <c:minorTickMark val="none"/>
        <c:tickLblPos val="high"/>
        <c:crossAx val="296349184"/>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2.2999999999999998</c:v>
                </c:pt>
                <c:pt idx="2">
                  <c:v>3.3</c:v>
                </c:pt>
                <c:pt idx="3">
                  <c:v>1.9000000000000001</c:v>
                </c:pt>
              </c:numCache>
            </c:numRef>
          </c:val>
        </c:ser>
        <c:dLbls>
          <c:showLegendKey val="0"/>
          <c:showVal val="0"/>
          <c:showCatName val="0"/>
          <c:showSerName val="0"/>
          <c:showPercent val="0"/>
          <c:showBubbleSize val="0"/>
        </c:dLbls>
        <c:gapWidth val="150"/>
        <c:axId val="296358400"/>
        <c:axId val="285280512"/>
      </c:barChart>
      <c:catAx>
        <c:axId val="296358400"/>
        <c:scaling>
          <c:orientation val="minMax"/>
        </c:scaling>
        <c:delete val="0"/>
        <c:axPos val="l"/>
        <c:numFmt formatCode="General" sourceLinked="0"/>
        <c:majorTickMark val="out"/>
        <c:minorTickMark val="none"/>
        <c:tickLblPos val="nextTo"/>
        <c:crossAx val="285280512"/>
        <c:crosses val="autoZero"/>
        <c:auto val="1"/>
        <c:lblAlgn val="ctr"/>
        <c:lblOffset val="100"/>
        <c:noMultiLvlLbl val="0"/>
      </c:catAx>
      <c:valAx>
        <c:axId val="285280512"/>
        <c:scaling>
          <c:orientation val="minMax"/>
          <c:min val="0"/>
        </c:scaling>
        <c:delete val="0"/>
        <c:axPos val="b"/>
        <c:majorGridlines/>
        <c:numFmt formatCode="General" sourceLinked="1"/>
        <c:majorTickMark val="out"/>
        <c:minorTickMark val="none"/>
        <c:tickLblPos val="high"/>
        <c:crossAx val="29635840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8.3000000000000007</c:v>
                </c:pt>
                <c:pt idx="1">
                  <c:v>6.7</c:v>
                </c:pt>
                <c:pt idx="2">
                  <c:v>6.9</c:v>
                </c:pt>
                <c:pt idx="3">
                  <c:v>7.3</c:v>
                </c:pt>
              </c:numCache>
            </c:numRef>
          </c:val>
        </c:ser>
        <c:dLbls>
          <c:showLegendKey val="0"/>
          <c:showVal val="0"/>
          <c:showCatName val="0"/>
          <c:showSerName val="0"/>
          <c:showPercent val="0"/>
          <c:showBubbleSize val="0"/>
        </c:dLbls>
        <c:gapWidth val="150"/>
        <c:axId val="296489472"/>
        <c:axId val="285282240"/>
      </c:barChart>
      <c:catAx>
        <c:axId val="296489472"/>
        <c:scaling>
          <c:orientation val="minMax"/>
        </c:scaling>
        <c:delete val="0"/>
        <c:axPos val="l"/>
        <c:numFmt formatCode="General" sourceLinked="0"/>
        <c:majorTickMark val="out"/>
        <c:minorTickMark val="none"/>
        <c:tickLblPos val="nextTo"/>
        <c:crossAx val="285282240"/>
        <c:crosses val="autoZero"/>
        <c:auto val="1"/>
        <c:lblAlgn val="ctr"/>
        <c:lblOffset val="100"/>
        <c:noMultiLvlLbl val="0"/>
      </c:catAx>
      <c:valAx>
        <c:axId val="285282240"/>
        <c:scaling>
          <c:orientation val="minMax"/>
          <c:min val="0"/>
        </c:scaling>
        <c:delete val="0"/>
        <c:axPos val="b"/>
        <c:majorGridlines/>
        <c:numFmt formatCode="General" sourceLinked="1"/>
        <c:majorTickMark val="out"/>
        <c:minorTickMark val="none"/>
        <c:tickLblPos val="high"/>
        <c:crossAx val="29648947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249.2</c:v>
                </c:pt>
                <c:pt idx="1">
                  <c:v>269.5</c:v>
                </c:pt>
                <c:pt idx="2">
                  <c:v>224.7</c:v>
                </c:pt>
                <c:pt idx="3">
                  <c:v>243.2</c:v>
                </c:pt>
              </c:numCache>
            </c:numRef>
          </c:val>
        </c:ser>
        <c:dLbls>
          <c:showLegendKey val="0"/>
          <c:showVal val="0"/>
          <c:showCatName val="0"/>
          <c:showSerName val="0"/>
          <c:showPercent val="0"/>
          <c:showBubbleSize val="0"/>
        </c:dLbls>
        <c:gapWidth val="150"/>
        <c:axId val="296360960"/>
        <c:axId val="285285120"/>
      </c:barChart>
      <c:catAx>
        <c:axId val="296360960"/>
        <c:scaling>
          <c:orientation val="minMax"/>
        </c:scaling>
        <c:delete val="0"/>
        <c:axPos val="l"/>
        <c:numFmt formatCode="General" sourceLinked="0"/>
        <c:majorTickMark val="out"/>
        <c:minorTickMark val="none"/>
        <c:tickLblPos val="nextTo"/>
        <c:crossAx val="285285120"/>
        <c:crosses val="autoZero"/>
        <c:auto val="1"/>
        <c:lblAlgn val="ctr"/>
        <c:lblOffset val="100"/>
        <c:noMultiLvlLbl val="0"/>
      </c:catAx>
      <c:valAx>
        <c:axId val="285285120"/>
        <c:scaling>
          <c:orientation val="minMax"/>
          <c:max val="350"/>
          <c:min val="0"/>
        </c:scaling>
        <c:delete val="0"/>
        <c:axPos val="b"/>
        <c:majorGridlines/>
        <c:numFmt formatCode="General" sourceLinked="1"/>
        <c:majorTickMark val="out"/>
        <c:minorTickMark val="none"/>
        <c:tickLblPos val="high"/>
        <c:crossAx val="296360960"/>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8.6</c:v>
                </c:pt>
                <c:pt idx="1">
                  <c:v>8.3000000000000007</c:v>
                </c:pt>
                <c:pt idx="2">
                  <c:v>2.5</c:v>
                </c:pt>
                <c:pt idx="3" formatCode="0.0_ ">
                  <c:v>9</c:v>
                </c:pt>
              </c:numCache>
            </c:numRef>
          </c:val>
        </c:ser>
        <c:dLbls>
          <c:showLegendKey val="0"/>
          <c:showVal val="0"/>
          <c:showCatName val="0"/>
          <c:showSerName val="0"/>
          <c:showPercent val="0"/>
          <c:showBubbleSize val="0"/>
        </c:dLbls>
        <c:gapWidth val="150"/>
        <c:axId val="299284992"/>
        <c:axId val="298943040"/>
      </c:barChart>
      <c:catAx>
        <c:axId val="299284992"/>
        <c:scaling>
          <c:orientation val="minMax"/>
        </c:scaling>
        <c:delete val="0"/>
        <c:axPos val="l"/>
        <c:numFmt formatCode="General" sourceLinked="0"/>
        <c:majorTickMark val="out"/>
        <c:minorTickMark val="none"/>
        <c:tickLblPos val="nextTo"/>
        <c:crossAx val="298943040"/>
        <c:crosses val="autoZero"/>
        <c:auto val="1"/>
        <c:lblAlgn val="ctr"/>
        <c:lblOffset val="100"/>
        <c:noMultiLvlLbl val="0"/>
      </c:catAx>
      <c:valAx>
        <c:axId val="298943040"/>
        <c:scaling>
          <c:orientation val="minMax"/>
          <c:max val="15"/>
          <c:min val="0"/>
        </c:scaling>
        <c:delete val="0"/>
        <c:axPos val="b"/>
        <c:majorGridlines/>
        <c:numFmt formatCode="General" sourceLinked="1"/>
        <c:majorTickMark val="out"/>
        <c:minorTickMark val="none"/>
        <c:tickLblPos val="high"/>
        <c:crossAx val="29928499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4.2</c:v>
                </c:pt>
                <c:pt idx="3">
                  <c:v>5.2</c:v>
                </c:pt>
              </c:numCache>
            </c:numRef>
          </c:val>
        </c:ser>
        <c:dLbls>
          <c:showLegendKey val="0"/>
          <c:showVal val="0"/>
          <c:showCatName val="0"/>
          <c:showSerName val="0"/>
          <c:showPercent val="0"/>
          <c:showBubbleSize val="0"/>
        </c:dLbls>
        <c:gapWidth val="150"/>
        <c:axId val="299432448"/>
        <c:axId val="298944768"/>
      </c:barChart>
      <c:catAx>
        <c:axId val="299432448"/>
        <c:scaling>
          <c:orientation val="minMax"/>
        </c:scaling>
        <c:delete val="0"/>
        <c:axPos val="l"/>
        <c:numFmt formatCode="General" sourceLinked="0"/>
        <c:majorTickMark val="out"/>
        <c:minorTickMark val="none"/>
        <c:tickLblPos val="nextTo"/>
        <c:crossAx val="298944768"/>
        <c:crosses val="autoZero"/>
        <c:auto val="1"/>
        <c:lblAlgn val="ctr"/>
        <c:lblOffset val="100"/>
        <c:noMultiLvlLbl val="0"/>
      </c:catAx>
      <c:valAx>
        <c:axId val="298944768"/>
        <c:scaling>
          <c:orientation val="minMax"/>
          <c:max val="10"/>
          <c:min val="0"/>
        </c:scaling>
        <c:delete val="0"/>
        <c:axPos val="b"/>
        <c:majorGridlines/>
        <c:numFmt formatCode="General" sourceLinked="1"/>
        <c:majorTickMark val="out"/>
        <c:minorTickMark val="none"/>
        <c:tickLblPos val="high"/>
        <c:crossAx val="299432448"/>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2.2999999999999998</c:v>
                </c:pt>
                <c:pt idx="2">
                  <c:v>2.2000000000000002</c:v>
                </c:pt>
                <c:pt idx="3">
                  <c:v>2.8</c:v>
                </c:pt>
              </c:numCache>
            </c:numRef>
          </c:val>
        </c:ser>
        <c:dLbls>
          <c:showLegendKey val="0"/>
          <c:showVal val="0"/>
          <c:showCatName val="0"/>
          <c:showSerName val="0"/>
          <c:showPercent val="0"/>
          <c:showBubbleSize val="0"/>
        </c:dLbls>
        <c:gapWidth val="150"/>
        <c:axId val="296361472"/>
        <c:axId val="298946496"/>
      </c:barChart>
      <c:catAx>
        <c:axId val="296361472"/>
        <c:scaling>
          <c:orientation val="minMax"/>
        </c:scaling>
        <c:delete val="0"/>
        <c:axPos val="l"/>
        <c:numFmt formatCode="General" sourceLinked="0"/>
        <c:majorTickMark val="out"/>
        <c:minorTickMark val="none"/>
        <c:tickLblPos val="nextTo"/>
        <c:crossAx val="298946496"/>
        <c:crosses val="autoZero"/>
        <c:auto val="1"/>
        <c:lblAlgn val="ctr"/>
        <c:lblOffset val="100"/>
        <c:noMultiLvlLbl val="0"/>
      </c:catAx>
      <c:valAx>
        <c:axId val="298946496"/>
        <c:scaling>
          <c:orientation val="minMax"/>
          <c:max val="4"/>
          <c:min val="0"/>
        </c:scaling>
        <c:delete val="0"/>
        <c:axPos val="b"/>
        <c:majorGridlines/>
        <c:numFmt formatCode="General" sourceLinked="1"/>
        <c:majorTickMark val="out"/>
        <c:minorTickMark val="none"/>
        <c:tickLblPos val="high"/>
        <c:crossAx val="29636147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8.3000000000000007</c:v>
                </c:pt>
                <c:pt idx="1">
                  <c:v>6.7</c:v>
                </c:pt>
                <c:pt idx="2">
                  <c:v>6.9</c:v>
                </c:pt>
                <c:pt idx="3">
                  <c:v>7.5</c:v>
                </c:pt>
              </c:numCache>
            </c:numRef>
          </c:val>
        </c:ser>
        <c:dLbls>
          <c:showLegendKey val="0"/>
          <c:showVal val="0"/>
          <c:showCatName val="0"/>
          <c:showSerName val="0"/>
          <c:showPercent val="0"/>
          <c:showBubbleSize val="0"/>
        </c:dLbls>
        <c:gapWidth val="150"/>
        <c:axId val="299284480"/>
        <c:axId val="298948224"/>
      </c:barChart>
      <c:catAx>
        <c:axId val="299284480"/>
        <c:scaling>
          <c:orientation val="minMax"/>
        </c:scaling>
        <c:delete val="0"/>
        <c:axPos val="l"/>
        <c:numFmt formatCode="General" sourceLinked="0"/>
        <c:majorTickMark val="out"/>
        <c:minorTickMark val="none"/>
        <c:tickLblPos val="nextTo"/>
        <c:crossAx val="298948224"/>
        <c:crosses val="autoZero"/>
        <c:auto val="1"/>
        <c:lblAlgn val="ctr"/>
        <c:lblOffset val="100"/>
        <c:noMultiLvlLbl val="0"/>
      </c:catAx>
      <c:valAx>
        <c:axId val="298948224"/>
        <c:scaling>
          <c:orientation val="minMax"/>
          <c:min val="0"/>
        </c:scaling>
        <c:delete val="0"/>
        <c:axPos val="b"/>
        <c:majorGridlines/>
        <c:numFmt formatCode="General" sourceLinked="1"/>
        <c:majorTickMark val="out"/>
        <c:minorTickMark val="none"/>
        <c:tickLblPos val="high"/>
        <c:crossAx val="29928448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319354667663173"/>
          <c:y val="4.9277660746762909E-2"/>
        </c:manualLayout>
      </c:layout>
      <c:overlay val="0"/>
      <c:txPr>
        <a:bodyPr/>
        <a:lstStyle/>
        <a:p>
          <a:pPr>
            <a:defRPr sz="1600"/>
          </a:pPr>
          <a:endParaRPr lang="ja-JP"/>
        </a:p>
      </c:txPr>
    </c:title>
    <c:autoTitleDeleted val="0"/>
    <c:plotArea>
      <c:layout>
        <c:manualLayout>
          <c:layoutTarget val="inner"/>
          <c:xMode val="edge"/>
          <c:yMode val="edge"/>
          <c:x val="0.25820576814216412"/>
          <c:y val="0.28358476042344727"/>
          <c:w val="0.64294344279207383"/>
          <c:h val="0.66098489056771781"/>
        </c:manualLayout>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formatCode="0.0_ ">
                  <c:v>249</c:v>
                </c:pt>
                <c:pt idx="1">
                  <c:v>258.2</c:v>
                </c:pt>
                <c:pt idx="2">
                  <c:v>306.3</c:v>
                </c:pt>
                <c:pt idx="3">
                  <c:v>217.7</c:v>
                </c:pt>
                <c:pt idx="4">
                  <c:v>189.8</c:v>
                </c:pt>
                <c:pt idx="5">
                  <c:v>252.9</c:v>
                </c:pt>
              </c:numCache>
            </c:numRef>
          </c:val>
        </c:ser>
        <c:dLbls>
          <c:showLegendKey val="0"/>
          <c:showVal val="0"/>
          <c:showCatName val="0"/>
          <c:showSerName val="0"/>
          <c:showPercent val="0"/>
          <c:showBubbleSize val="0"/>
        </c:dLbls>
        <c:gapWidth val="150"/>
        <c:axId val="299429888"/>
        <c:axId val="299213376"/>
      </c:barChart>
      <c:catAx>
        <c:axId val="299429888"/>
        <c:scaling>
          <c:orientation val="minMax"/>
        </c:scaling>
        <c:delete val="0"/>
        <c:axPos val="l"/>
        <c:numFmt formatCode="General" sourceLinked="0"/>
        <c:majorTickMark val="out"/>
        <c:minorTickMark val="none"/>
        <c:tickLblPos val="nextTo"/>
        <c:txPr>
          <a:bodyPr/>
          <a:lstStyle/>
          <a:p>
            <a:pPr>
              <a:defRPr sz="1400"/>
            </a:pPr>
            <a:endParaRPr lang="ja-JP"/>
          </a:p>
        </c:txPr>
        <c:crossAx val="299213376"/>
        <c:crossesAt val="0"/>
        <c:auto val="1"/>
        <c:lblAlgn val="ctr"/>
        <c:lblOffset val="100"/>
        <c:noMultiLvlLbl val="0"/>
      </c:catAx>
      <c:valAx>
        <c:axId val="299213376"/>
        <c:scaling>
          <c:orientation val="minMax"/>
          <c:max val="350"/>
          <c:min val="0"/>
        </c:scaling>
        <c:delete val="0"/>
        <c:axPos val="b"/>
        <c:majorGridlines/>
        <c:numFmt formatCode="General" sourceLinked="0"/>
        <c:majorTickMark val="out"/>
        <c:minorTickMark val="none"/>
        <c:tickLblPos val="high"/>
        <c:txPr>
          <a:bodyPr/>
          <a:lstStyle/>
          <a:p>
            <a:pPr>
              <a:defRPr sz="1400"/>
            </a:pPr>
            <a:endParaRPr lang="ja-JP"/>
          </a:p>
        </c:txPr>
        <c:crossAx val="299429888"/>
        <c:crosses val="autoZero"/>
        <c:crossBetween val="between"/>
        <c:majorUnit val="175"/>
        <c:minorUnit val="3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'６区案'!$A$21:$A$26</c:f>
              <c:strCache>
                <c:ptCount val="6"/>
                <c:pt idx="0">
                  <c:v>第一区</c:v>
                </c:pt>
                <c:pt idx="1">
                  <c:v>第二区</c:v>
                </c:pt>
                <c:pt idx="2">
                  <c:v>第三区</c:v>
                </c:pt>
                <c:pt idx="3">
                  <c:v>第四区</c:v>
                </c:pt>
                <c:pt idx="4">
                  <c:v>第五区</c:v>
                </c:pt>
                <c:pt idx="5">
                  <c:v>第六区</c:v>
                </c:pt>
              </c:strCache>
            </c:strRef>
          </c:cat>
          <c:val>
            <c:numRef>
              <c:f>'６区案'!$B$21:$B$26</c:f>
              <c:numCache>
                <c:formatCode>#,##0_);[Red]\(#,##0\)</c:formatCode>
                <c:ptCount val="6"/>
                <c:pt idx="0">
                  <c:v>75776</c:v>
                </c:pt>
                <c:pt idx="1">
                  <c:v>18662</c:v>
                </c:pt>
                <c:pt idx="2">
                  <c:v>35136</c:v>
                </c:pt>
                <c:pt idx="3">
                  <c:v>128204</c:v>
                </c:pt>
                <c:pt idx="4">
                  <c:v>191574</c:v>
                </c:pt>
                <c:pt idx="5">
                  <c:v>167673</c:v>
                </c:pt>
              </c:numCache>
            </c:numRef>
          </c:val>
        </c:ser>
        <c:dLbls>
          <c:showLegendKey val="0"/>
          <c:showVal val="0"/>
          <c:showCatName val="0"/>
          <c:showSerName val="0"/>
          <c:showPercent val="0"/>
          <c:showBubbleSize val="0"/>
        </c:dLbls>
        <c:gapWidth val="150"/>
        <c:shape val="box"/>
        <c:axId val="146650624"/>
        <c:axId val="132409024"/>
        <c:axId val="0"/>
      </c:bar3DChart>
      <c:catAx>
        <c:axId val="146650624"/>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32409024"/>
        <c:crosses val="autoZero"/>
        <c:auto val="1"/>
        <c:lblAlgn val="ctr"/>
        <c:lblOffset val="100"/>
        <c:noMultiLvlLbl val="0"/>
      </c:catAx>
      <c:valAx>
        <c:axId val="132409024"/>
        <c:scaling>
          <c:orientation val="minMax"/>
          <c:max val="250000"/>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6650624"/>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layout>
        <c:manualLayout>
          <c:xMode val="edge"/>
          <c:yMode val="edge"/>
          <c:x val="0.32296411509832373"/>
          <c:y val="4.9277678128929733E-2"/>
        </c:manualLayout>
      </c:layout>
      <c:overlay val="0"/>
    </c:title>
    <c:autoTitleDeleted val="0"/>
    <c:plotArea>
      <c:layout>
        <c:manualLayout>
          <c:layoutTarget val="inner"/>
          <c:xMode val="edge"/>
          <c:yMode val="edge"/>
          <c:x val="0.26450346980416933"/>
          <c:y val="0.28358487294462553"/>
          <c:w val="0.67916606826883763"/>
          <c:h val="0.66098475605280538"/>
        </c:manualLayout>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c:v>8.6</c:v>
                </c:pt>
                <c:pt idx="1">
                  <c:v>9.1</c:v>
                </c:pt>
                <c:pt idx="2">
                  <c:v>19.600000000000001</c:v>
                </c:pt>
                <c:pt idx="3">
                  <c:v>0.2</c:v>
                </c:pt>
                <c:pt idx="4">
                  <c:v>0.5</c:v>
                </c:pt>
                <c:pt idx="5">
                  <c:v>3.9</c:v>
                </c:pt>
              </c:numCache>
            </c:numRef>
          </c:val>
        </c:ser>
        <c:dLbls>
          <c:showLegendKey val="0"/>
          <c:showVal val="0"/>
          <c:showCatName val="0"/>
          <c:showSerName val="0"/>
          <c:showPercent val="0"/>
          <c:showBubbleSize val="0"/>
        </c:dLbls>
        <c:gapWidth val="150"/>
        <c:axId val="281945088"/>
        <c:axId val="299215104"/>
      </c:barChart>
      <c:catAx>
        <c:axId val="281945088"/>
        <c:scaling>
          <c:orientation val="minMax"/>
        </c:scaling>
        <c:delete val="0"/>
        <c:axPos val="l"/>
        <c:numFmt formatCode="General" sourceLinked="0"/>
        <c:majorTickMark val="out"/>
        <c:minorTickMark val="none"/>
        <c:tickLblPos val="nextTo"/>
        <c:txPr>
          <a:bodyPr/>
          <a:lstStyle/>
          <a:p>
            <a:pPr>
              <a:defRPr sz="1400"/>
            </a:pPr>
            <a:endParaRPr lang="ja-JP"/>
          </a:p>
        </c:txPr>
        <c:crossAx val="299215104"/>
        <c:crosses val="autoZero"/>
        <c:auto val="1"/>
        <c:lblAlgn val="ctr"/>
        <c:lblOffset val="100"/>
        <c:noMultiLvlLbl val="0"/>
      </c:catAx>
      <c:valAx>
        <c:axId val="299215104"/>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1945088"/>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755684754521982"/>
          <c:y val="4.9277643364608353E-2"/>
        </c:manualLayout>
      </c:layout>
      <c:overlay val="0"/>
      <c:txPr>
        <a:bodyPr/>
        <a:lstStyle/>
        <a:p>
          <a:pPr>
            <a:defRPr sz="1600"/>
          </a:pPr>
          <a:endParaRPr lang="ja-JP"/>
        </a:p>
      </c:txPr>
    </c:title>
    <c:autoTitleDeleted val="0"/>
    <c:plotArea>
      <c:layout>
        <c:manualLayout>
          <c:layoutTarget val="inner"/>
          <c:xMode val="edge"/>
          <c:yMode val="edge"/>
          <c:x val="0.24646914231752165"/>
          <c:y val="0.29685639165332789"/>
          <c:w val="0.68500753704133888"/>
          <c:h val="0.65070947473910157"/>
        </c:manualLayout>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c:v>3.3</c:v>
                </c:pt>
                <c:pt idx="1">
                  <c:v>3.8</c:v>
                </c:pt>
                <c:pt idx="2">
                  <c:v>6.8</c:v>
                </c:pt>
                <c:pt idx="3">
                  <c:v>5.8</c:v>
                </c:pt>
                <c:pt idx="4" formatCode="0.0_ ">
                  <c:v>6</c:v>
                </c:pt>
                <c:pt idx="5">
                  <c:v>4.2</c:v>
                </c:pt>
              </c:numCache>
            </c:numRef>
          </c:val>
        </c:ser>
        <c:dLbls>
          <c:showLegendKey val="0"/>
          <c:showVal val="0"/>
          <c:showCatName val="0"/>
          <c:showSerName val="0"/>
          <c:showPercent val="0"/>
          <c:showBubbleSize val="0"/>
        </c:dLbls>
        <c:gapWidth val="150"/>
        <c:axId val="281946624"/>
        <c:axId val="299216832"/>
      </c:barChart>
      <c:catAx>
        <c:axId val="281946624"/>
        <c:scaling>
          <c:orientation val="minMax"/>
        </c:scaling>
        <c:delete val="0"/>
        <c:axPos val="l"/>
        <c:numFmt formatCode="General" sourceLinked="0"/>
        <c:majorTickMark val="out"/>
        <c:minorTickMark val="none"/>
        <c:tickLblPos val="nextTo"/>
        <c:txPr>
          <a:bodyPr/>
          <a:lstStyle/>
          <a:p>
            <a:pPr>
              <a:defRPr sz="1400"/>
            </a:pPr>
            <a:endParaRPr lang="ja-JP"/>
          </a:p>
        </c:txPr>
        <c:crossAx val="299216832"/>
        <c:crosses val="autoZero"/>
        <c:auto val="1"/>
        <c:lblAlgn val="ctr"/>
        <c:lblOffset val="100"/>
        <c:noMultiLvlLbl val="0"/>
      </c:catAx>
      <c:valAx>
        <c:axId val="299216832"/>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1946624"/>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159661552756901"/>
          <c:y val="4.6614026517608563E-2"/>
        </c:manualLayout>
      </c:layout>
      <c:overlay val="0"/>
      <c:txPr>
        <a:bodyPr/>
        <a:lstStyle/>
        <a:p>
          <a:pPr>
            <a:defRPr sz="1600"/>
          </a:pPr>
          <a:endParaRPr lang="ja-JP"/>
        </a:p>
      </c:txPr>
    </c:title>
    <c:autoTitleDeleted val="0"/>
    <c:plotArea>
      <c:layout>
        <c:manualLayout>
          <c:layoutTarget val="inner"/>
          <c:xMode val="edge"/>
          <c:yMode val="edge"/>
          <c:x val="0.24646914231752165"/>
          <c:y val="0.26401824253441497"/>
          <c:w val="0.66212636580431627"/>
          <c:h val="0.68354748424399192"/>
        </c:manualLayout>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0.0_ </c:formatCode>
                <c:ptCount val="6"/>
                <c:pt idx="0" formatCode="General">
                  <c:v>1.8</c:v>
                </c:pt>
                <c:pt idx="1">
                  <c:v>2</c:v>
                </c:pt>
                <c:pt idx="2" formatCode="General">
                  <c:v>3.6</c:v>
                </c:pt>
                <c:pt idx="3" formatCode="General">
                  <c:v>3.1</c:v>
                </c:pt>
                <c:pt idx="4" formatCode="General">
                  <c:v>3.2</c:v>
                </c:pt>
                <c:pt idx="5" formatCode="General">
                  <c:v>2.2000000000000002</c:v>
                </c:pt>
              </c:numCache>
            </c:numRef>
          </c:val>
        </c:ser>
        <c:dLbls>
          <c:showLegendKey val="0"/>
          <c:showVal val="0"/>
          <c:showCatName val="0"/>
          <c:showSerName val="0"/>
          <c:showPercent val="0"/>
          <c:showBubbleSize val="0"/>
        </c:dLbls>
        <c:gapWidth val="150"/>
        <c:axId val="281747456"/>
        <c:axId val="299218560"/>
      </c:barChart>
      <c:catAx>
        <c:axId val="281747456"/>
        <c:scaling>
          <c:orientation val="minMax"/>
        </c:scaling>
        <c:delete val="0"/>
        <c:axPos val="l"/>
        <c:numFmt formatCode="General" sourceLinked="0"/>
        <c:majorTickMark val="out"/>
        <c:minorTickMark val="none"/>
        <c:tickLblPos val="nextTo"/>
        <c:txPr>
          <a:bodyPr/>
          <a:lstStyle/>
          <a:p>
            <a:pPr>
              <a:defRPr sz="1400"/>
            </a:pPr>
            <a:endParaRPr lang="ja-JP"/>
          </a:p>
        </c:txPr>
        <c:crossAx val="299218560"/>
        <c:crosses val="autoZero"/>
        <c:auto val="1"/>
        <c:lblAlgn val="ctr"/>
        <c:lblOffset val="100"/>
        <c:noMultiLvlLbl val="0"/>
      </c:catAx>
      <c:valAx>
        <c:axId val="299218560"/>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174745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302122996434925"/>
          <c:y val="4.6614026517608563E-2"/>
        </c:manualLayout>
      </c:layout>
      <c:overlay val="0"/>
      <c:txPr>
        <a:bodyPr/>
        <a:lstStyle/>
        <a:p>
          <a:pPr>
            <a:defRPr sz="1600"/>
          </a:pPr>
          <a:endParaRPr lang="ja-JP"/>
        </a:p>
      </c:txPr>
    </c:title>
    <c:autoTitleDeleted val="0"/>
    <c:plotArea>
      <c:layout>
        <c:manualLayout>
          <c:layoutTarget val="inner"/>
          <c:xMode val="edge"/>
          <c:yMode val="edge"/>
          <c:x val="0.24646914231752165"/>
          <c:y val="0.26401824253441497"/>
          <c:w val="0.68500753704133888"/>
          <c:h val="0.68354748424399192"/>
        </c:manualLayout>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c:v>8.3000000000000007</c:v>
                </c:pt>
                <c:pt idx="1">
                  <c:v>6.7</c:v>
                </c:pt>
                <c:pt idx="2">
                  <c:v>7.1</c:v>
                </c:pt>
                <c:pt idx="3">
                  <c:v>6.6</c:v>
                </c:pt>
                <c:pt idx="4">
                  <c:v>6.6</c:v>
                </c:pt>
                <c:pt idx="5">
                  <c:v>7.7</c:v>
                </c:pt>
              </c:numCache>
            </c:numRef>
          </c:val>
        </c:ser>
        <c:dLbls>
          <c:showLegendKey val="0"/>
          <c:showVal val="0"/>
          <c:showCatName val="0"/>
          <c:showSerName val="0"/>
          <c:showPercent val="0"/>
          <c:showBubbleSize val="0"/>
        </c:dLbls>
        <c:gapWidth val="150"/>
        <c:axId val="299431936"/>
        <c:axId val="299220288"/>
      </c:barChart>
      <c:catAx>
        <c:axId val="299431936"/>
        <c:scaling>
          <c:orientation val="minMax"/>
        </c:scaling>
        <c:delete val="0"/>
        <c:axPos val="l"/>
        <c:numFmt formatCode="General" sourceLinked="0"/>
        <c:majorTickMark val="out"/>
        <c:minorTickMark val="none"/>
        <c:tickLblPos val="nextTo"/>
        <c:txPr>
          <a:bodyPr/>
          <a:lstStyle/>
          <a:p>
            <a:pPr>
              <a:defRPr sz="1400"/>
            </a:pPr>
            <a:endParaRPr lang="ja-JP"/>
          </a:p>
        </c:txPr>
        <c:crossAx val="299220288"/>
        <c:crosses val="autoZero"/>
        <c:auto val="1"/>
        <c:lblAlgn val="ctr"/>
        <c:lblOffset val="100"/>
        <c:noMultiLvlLbl val="0"/>
      </c:catAx>
      <c:valAx>
        <c:axId val="299220288"/>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9943193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319354667663173"/>
          <c:y val="4.9277660746762909E-2"/>
        </c:manualLayout>
      </c:layout>
      <c:overlay val="0"/>
      <c:txPr>
        <a:bodyPr/>
        <a:lstStyle/>
        <a:p>
          <a:pPr>
            <a:defRPr sz="1600"/>
          </a:pPr>
          <a:endParaRPr lang="ja-JP"/>
        </a:p>
      </c:txPr>
    </c:title>
    <c:autoTitleDeleted val="0"/>
    <c:plotArea>
      <c:layout>
        <c:manualLayout>
          <c:layoutTarget val="inner"/>
          <c:xMode val="edge"/>
          <c:yMode val="edge"/>
          <c:x val="0.25820576814216412"/>
          <c:y val="0.28358476042344744"/>
          <c:w val="0.64294344279207405"/>
          <c:h val="0.66098489056771803"/>
        </c:manualLayout>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formatCode="0.0_ ">
                  <c:v>249</c:v>
                </c:pt>
                <c:pt idx="1">
                  <c:v>258.2</c:v>
                </c:pt>
                <c:pt idx="2">
                  <c:v>306.3</c:v>
                </c:pt>
                <c:pt idx="3">
                  <c:v>217.7</c:v>
                </c:pt>
                <c:pt idx="4">
                  <c:v>231.4</c:v>
                </c:pt>
                <c:pt idx="5">
                  <c:v>223.2</c:v>
                </c:pt>
              </c:numCache>
            </c:numRef>
          </c:val>
        </c:ser>
        <c:dLbls>
          <c:showLegendKey val="0"/>
          <c:showVal val="0"/>
          <c:showCatName val="0"/>
          <c:showSerName val="0"/>
          <c:showPercent val="0"/>
          <c:showBubbleSize val="0"/>
        </c:dLbls>
        <c:gapWidth val="150"/>
        <c:axId val="281946112"/>
        <c:axId val="281815296"/>
      </c:barChart>
      <c:catAx>
        <c:axId val="281946112"/>
        <c:scaling>
          <c:orientation val="minMax"/>
        </c:scaling>
        <c:delete val="0"/>
        <c:axPos val="l"/>
        <c:numFmt formatCode="General" sourceLinked="0"/>
        <c:majorTickMark val="out"/>
        <c:minorTickMark val="none"/>
        <c:tickLblPos val="nextTo"/>
        <c:txPr>
          <a:bodyPr/>
          <a:lstStyle/>
          <a:p>
            <a:pPr>
              <a:defRPr sz="1400"/>
            </a:pPr>
            <a:endParaRPr lang="ja-JP"/>
          </a:p>
        </c:txPr>
        <c:crossAx val="281815296"/>
        <c:crossesAt val="0"/>
        <c:auto val="1"/>
        <c:lblAlgn val="ctr"/>
        <c:lblOffset val="100"/>
        <c:noMultiLvlLbl val="0"/>
      </c:catAx>
      <c:valAx>
        <c:axId val="281815296"/>
        <c:scaling>
          <c:orientation val="minMax"/>
          <c:max val="350"/>
          <c:min val="0"/>
        </c:scaling>
        <c:delete val="0"/>
        <c:axPos val="b"/>
        <c:majorGridlines/>
        <c:numFmt formatCode="General" sourceLinked="0"/>
        <c:majorTickMark val="out"/>
        <c:minorTickMark val="none"/>
        <c:tickLblPos val="high"/>
        <c:txPr>
          <a:bodyPr/>
          <a:lstStyle/>
          <a:p>
            <a:pPr>
              <a:defRPr sz="1400"/>
            </a:pPr>
            <a:endParaRPr lang="ja-JP"/>
          </a:p>
        </c:txPr>
        <c:crossAx val="281946112"/>
        <c:crosses val="autoZero"/>
        <c:crossBetween val="between"/>
        <c:majorUnit val="175"/>
        <c:minorUnit val="3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layout>
        <c:manualLayout>
          <c:xMode val="edge"/>
          <c:yMode val="edge"/>
          <c:x val="0.3229641150983239"/>
          <c:y val="4.9277678128929733E-2"/>
        </c:manualLayout>
      </c:layout>
      <c:overlay val="0"/>
    </c:title>
    <c:autoTitleDeleted val="0"/>
    <c:plotArea>
      <c:layout>
        <c:manualLayout>
          <c:layoutTarget val="inner"/>
          <c:xMode val="edge"/>
          <c:yMode val="edge"/>
          <c:x val="0.26450346980416944"/>
          <c:y val="0.28358487294462587"/>
          <c:w val="0.67916606826883763"/>
          <c:h val="0.66098475605280571"/>
        </c:manualLayout>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c:v>8.6</c:v>
                </c:pt>
                <c:pt idx="1">
                  <c:v>9.1</c:v>
                </c:pt>
                <c:pt idx="2">
                  <c:v>19.600000000000001</c:v>
                </c:pt>
                <c:pt idx="3">
                  <c:v>0.2</c:v>
                </c:pt>
                <c:pt idx="4">
                  <c:v>4.5999999999999996</c:v>
                </c:pt>
                <c:pt idx="5">
                  <c:v>0.60000000000000064</c:v>
                </c:pt>
              </c:numCache>
            </c:numRef>
          </c:val>
        </c:ser>
        <c:dLbls>
          <c:showLegendKey val="0"/>
          <c:showVal val="0"/>
          <c:showCatName val="0"/>
          <c:showSerName val="0"/>
          <c:showPercent val="0"/>
          <c:showBubbleSize val="0"/>
        </c:dLbls>
        <c:gapWidth val="150"/>
        <c:axId val="282087936"/>
        <c:axId val="281817024"/>
      </c:barChart>
      <c:catAx>
        <c:axId val="282087936"/>
        <c:scaling>
          <c:orientation val="minMax"/>
        </c:scaling>
        <c:delete val="0"/>
        <c:axPos val="l"/>
        <c:numFmt formatCode="General" sourceLinked="0"/>
        <c:majorTickMark val="out"/>
        <c:minorTickMark val="none"/>
        <c:tickLblPos val="nextTo"/>
        <c:txPr>
          <a:bodyPr/>
          <a:lstStyle/>
          <a:p>
            <a:pPr>
              <a:defRPr sz="1400"/>
            </a:pPr>
            <a:endParaRPr lang="ja-JP"/>
          </a:p>
        </c:txPr>
        <c:crossAx val="281817024"/>
        <c:crosses val="autoZero"/>
        <c:auto val="1"/>
        <c:lblAlgn val="ctr"/>
        <c:lblOffset val="100"/>
        <c:noMultiLvlLbl val="0"/>
      </c:catAx>
      <c:valAx>
        <c:axId val="281817024"/>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208793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755684754521982"/>
          <c:y val="4.9277643364608353E-2"/>
        </c:manualLayout>
      </c:layout>
      <c:overlay val="0"/>
      <c:txPr>
        <a:bodyPr/>
        <a:lstStyle/>
        <a:p>
          <a:pPr>
            <a:defRPr sz="1600"/>
          </a:pPr>
          <a:endParaRPr lang="ja-JP"/>
        </a:p>
      </c:txPr>
    </c:title>
    <c:autoTitleDeleted val="0"/>
    <c:plotArea>
      <c:layout>
        <c:manualLayout>
          <c:layoutTarget val="inner"/>
          <c:xMode val="edge"/>
          <c:yMode val="edge"/>
          <c:x val="0.24646914231752179"/>
          <c:y val="0.296856391653328"/>
          <c:w val="0.68500753704133888"/>
          <c:h val="0.65070947473910212"/>
        </c:manualLayout>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c:v>3.3</c:v>
                </c:pt>
                <c:pt idx="1">
                  <c:v>3.8</c:v>
                </c:pt>
                <c:pt idx="2">
                  <c:v>6.8</c:v>
                </c:pt>
                <c:pt idx="3">
                  <c:v>5.8</c:v>
                </c:pt>
                <c:pt idx="4" formatCode="0.0_ ">
                  <c:v>5.3</c:v>
                </c:pt>
                <c:pt idx="5">
                  <c:v>4.5999999999999996</c:v>
                </c:pt>
              </c:numCache>
            </c:numRef>
          </c:val>
        </c:ser>
        <c:dLbls>
          <c:showLegendKey val="0"/>
          <c:showVal val="0"/>
          <c:showCatName val="0"/>
          <c:showSerName val="0"/>
          <c:showPercent val="0"/>
          <c:showBubbleSize val="0"/>
        </c:dLbls>
        <c:gapWidth val="150"/>
        <c:axId val="282091008"/>
        <c:axId val="281818752"/>
      </c:barChart>
      <c:catAx>
        <c:axId val="282091008"/>
        <c:scaling>
          <c:orientation val="minMax"/>
        </c:scaling>
        <c:delete val="0"/>
        <c:axPos val="l"/>
        <c:numFmt formatCode="General" sourceLinked="0"/>
        <c:majorTickMark val="out"/>
        <c:minorTickMark val="none"/>
        <c:tickLblPos val="nextTo"/>
        <c:txPr>
          <a:bodyPr/>
          <a:lstStyle/>
          <a:p>
            <a:pPr>
              <a:defRPr sz="1400"/>
            </a:pPr>
            <a:endParaRPr lang="ja-JP"/>
          </a:p>
        </c:txPr>
        <c:crossAx val="281818752"/>
        <c:crosses val="autoZero"/>
        <c:auto val="1"/>
        <c:lblAlgn val="ctr"/>
        <c:lblOffset val="100"/>
        <c:noMultiLvlLbl val="0"/>
      </c:catAx>
      <c:valAx>
        <c:axId val="281818752"/>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2091008"/>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159661552756912"/>
          <c:y val="4.6614026517608563E-2"/>
        </c:manualLayout>
      </c:layout>
      <c:overlay val="0"/>
      <c:txPr>
        <a:bodyPr/>
        <a:lstStyle/>
        <a:p>
          <a:pPr>
            <a:defRPr sz="1600"/>
          </a:pPr>
          <a:endParaRPr lang="ja-JP"/>
        </a:p>
      </c:txPr>
    </c:title>
    <c:autoTitleDeleted val="0"/>
    <c:plotArea>
      <c:layout>
        <c:manualLayout>
          <c:layoutTarget val="inner"/>
          <c:xMode val="edge"/>
          <c:yMode val="edge"/>
          <c:x val="0.24646914231752179"/>
          <c:y val="0.26401824253441497"/>
          <c:w val="0.66212636580431627"/>
          <c:h val="0.68354748424399192"/>
        </c:manualLayout>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0.0_ </c:formatCode>
                <c:ptCount val="6"/>
                <c:pt idx="0" formatCode="General">
                  <c:v>1.8</c:v>
                </c:pt>
                <c:pt idx="1">
                  <c:v>2</c:v>
                </c:pt>
                <c:pt idx="2" formatCode="General">
                  <c:v>3.6</c:v>
                </c:pt>
                <c:pt idx="3" formatCode="General">
                  <c:v>3.1</c:v>
                </c:pt>
                <c:pt idx="4" formatCode="General">
                  <c:v>2.8</c:v>
                </c:pt>
                <c:pt idx="5" formatCode="General">
                  <c:v>2.5</c:v>
                </c:pt>
              </c:numCache>
            </c:numRef>
          </c:val>
        </c:ser>
        <c:dLbls>
          <c:showLegendKey val="0"/>
          <c:showVal val="0"/>
          <c:showCatName val="0"/>
          <c:showSerName val="0"/>
          <c:showPercent val="0"/>
          <c:showBubbleSize val="0"/>
        </c:dLbls>
        <c:gapWidth val="150"/>
        <c:axId val="281947136"/>
        <c:axId val="281820480"/>
      </c:barChart>
      <c:catAx>
        <c:axId val="281947136"/>
        <c:scaling>
          <c:orientation val="minMax"/>
        </c:scaling>
        <c:delete val="0"/>
        <c:axPos val="l"/>
        <c:numFmt formatCode="General" sourceLinked="0"/>
        <c:majorTickMark val="out"/>
        <c:minorTickMark val="none"/>
        <c:tickLblPos val="nextTo"/>
        <c:txPr>
          <a:bodyPr/>
          <a:lstStyle/>
          <a:p>
            <a:pPr>
              <a:defRPr sz="1400"/>
            </a:pPr>
            <a:endParaRPr lang="ja-JP"/>
          </a:p>
        </c:txPr>
        <c:crossAx val="281820480"/>
        <c:crosses val="autoZero"/>
        <c:auto val="1"/>
        <c:lblAlgn val="ctr"/>
        <c:lblOffset val="100"/>
        <c:noMultiLvlLbl val="0"/>
      </c:catAx>
      <c:valAx>
        <c:axId val="281820480"/>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194713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4302122996434942"/>
          <c:y val="4.6614026517608563E-2"/>
        </c:manualLayout>
      </c:layout>
      <c:overlay val="0"/>
      <c:txPr>
        <a:bodyPr/>
        <a:lstStyle/>
        <a:p>
          <a:pPr>
            <a:defRPr sz="1600"/>
          </a:pPr>
          <a:endParaRPr lang="ja-JP"/>
        </a:p>
      </c:txPr>
    </c:title>
    <c:autoTitleDeleted val="0"/>
    <c:plotArea>
      <c:layout>
        <c:manualLayout>
          <c:layoutTarget val="inner"/>
          <c:xMode val="edge"/>
          <c:yMode val="edge"/>
          <c:x val="0.24646914231752179"/>
          <c:y val="0.26401824253441497"/>
          <c:w val="0.68500753704133888"/>
          <c:h val="0.68354748424399192"/>
        </c:manualLayout>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第六区</c:v>
                </c:pt>
                <c:pt idx="1">
                  <c:v>第五区</c:v>
                </c:pt>
                <c:pt idx="2">
                  <c:v>第四区</c:v>
                </c:pt>
                <c:pt idx="3">
                  <c:v>第三区</c:v>
                </c:pt>
                <c:pt idx="4">
                  <c:v>第二区</c:v>
                </c:pt>
                <c:pt idx="5">
                  <c:v>第一区</c:v>
                </c:pt>
              </c:strCache>
            </c:strRef>
          </c:cat>
          <c:val>
            <c:numRef>
              <c:f>Sheet1!$B$2:$B$7</c:f>
              <c:numCache>
                <c:formatCode>General</c:formatCode>
                <c:ptCount val="6"/>
                <c:pt idx="0">
                  <c:v>8.3000000000000007</c:v>
                </c:pt>
                <c:pt idx="1">
                  <c:v>6.7</c:v>
                </c:pt>
                <c:pt idx="2">
                  <c:v>7.1</c:v>
                </c:pt>
                <c:pt idx="3">
                  <c:v>6.6</c:v>
                </c:pt>
                <c:pt idx="4">
                  <c:v>7.1</c:v>
                </c:pt>
                <c:pt idx="5">
                  <c:v>7.4</c:v>
                </c:pt>
              </c:numCache>
            </c:numRef>
          </c:val>
        </c:ser>
        <c:dLbls>
          <c:showLegendKey val="0"/>
          <c:showVal val="0"/>
          <c:showCatName val="0"/>
          <c:showSerName val="0"/>
          <c:showPercent val="0"/>
          <c:showBubbleSize val="0"/>
        </c:dLbls>
        <c:gapWidth val="150"/>
        <c:axId val="283111424"/>
        <c:axId val="285320320"/>
      </c:barChart>
      <c:catAx>
        <c:axId val="283111424"/>
        <c:scaling>
          <c:orientation val="minMax"/>
        </c:scaling>
        <c:delete val="0"/>
        <c:axPos val="l"/>
        <c:numFmt formatCode="General" sourceLinked="0"/>
        <c:majorTickMark val="out"/>
        <c:minorTickMark val="none"/>
        <c:tickLblPos val="nextTo"/>
        <c:txPr>
          <a:bodyPr/>
          <a:lstStyle/>
          <a:p>
            <a:pPr>
              <a:defRPr sz="1400"/>
            </a:pPr>
            <a:endParaRPr lang="ja-JP"/>
          </a:p>
        </c:txPr>
        <c:crossAx val="285320320"/>
        <c:crosses val="autoZero"/>
        <c:auto val="1"/>
        <c:lblAlgn val="ctr"/>
        <c:lblOffset val="100"/>
        <c:noMultiLvlLbl val="0"/>
      </c:catAx>
      <c:valAx>
        <c:axId val="285320320"/>
        <c:scaling>
          <c:orientation val="minMax"/>
          <c:min val="0"/>
        </c:scaling>
        <c:delete val="0"/>
        <c:axPos val="b"/>
        <c:majorGridlines/>
        <c:numFmt formatCode="General" sourceLinked="1"/>
        <c:majorTickMark val="out"/>
        <c:minorTickMark val="none"/>
        <c:tickLblPos val="high"/>
        <c:txPr>
          <a:bodyPr/>
          <a:lstStyle/>
          <a:p>
            <a:pPr>
              <a:defRPr sz="1400"/>
            </a:pPr>
            <a:endParaRPr lang="ja-JP"/>
          </a:p>
        </c:txPr>
        <c:crossAx val="283111424"/>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全会計</a:t>
            </a:r>
            <a:endParaRPr lang="ja-JP" altLang="en-US" sz="1800" dirty="0"/>
          </a:p>
        </c:rich>
      </c:tx>
      <c:overlay val="0"/>
    </c:title>
    <c:autoTitleDeleted val="0"/>
    <c:plotArea>
      <c:layout/>
      <c:pieChart>
        <c:varyColors val="1"/>
        <c:ser>
          <c:idx val="0"/>
          <c:order val="0"/>
          <c:tx>
            <c:strRef>
              <c:f>Sheet1!$B$1</c:f>
              <c:strCache>
                <c:ptCount val="1"/>
                <c:pt idx="0">
                  <c:v>全会計</c:v>
                </c:pt>
              </c:strCache>
            </c:strRef>
          </c:tx>
          <c:spPr>
            <a:ln>
              <a:solidFill>
                <a:schemeClr val="tx1"/>
              </a:solidFill>
            </a:ln>
          </c:spPr>
          <c:dPt>
            <c:idx val="0"/>
            <c:bubble3D val="0"/>
            <c:spPr>
              <a:solidFill>
                <a:srgbClr val="FFFF00"/>
              </a:solidFill>
              <a:ln>
                <a:solidFill>
                  <a:schemeClr val="tx1"/>
                </a:solidFill>
              </a:ln>
            </c:spPr>
          </c:dPt>
          <c:dPt>
            <c:idx val="1"/>
            <c:bubble3D val="0"/>
            <c:spPr>
              <a:solidFill>
                <a:srgbClr val="D99694"/>
              </a:solidFill>
              <a:ln>
                <a:solidFill>
                  <a:schemeClr val="tx1"/>
                </a:solidFill>
              </a:ln>
            </c:spPr>
          </c:dPt>
          <c:dPt>
            <c:idx val="2"/>
            <c:bubble3D val="0"/>
            <c:spPr>
              <a:solidFill>
                <a:srgbClr val="FF0000"/>
              </a:solidFill>
              <a:ln>
                <a:solidFill>
                  <a:schemeClr val="tx1"/>
                </a:solidFill>
              </a:ln>
            </c:spPr>
          </c:dPt>
          <c:dLbls>
            <c:dLbl>
              <c:idx val="0"/>
              <c:layout>
                <c:manualLayout>
                  <c:x val="-0.18799675070775512"/>
                  <c:y val="7.1374054423577499E-2"/>
                </c:manualLayout>
              </c:layout>
              <c:tx>
                <c:rich>
                  <a:bodyPr/>
                  <a:lstStyle/>
                  <a:p>
                    <a:r>
                      <a:rPr lang="en-US" altLang="en-US" dirty="0" smtClean="0">
                        <a:solidFill>
                          <a:schemeClr val="tx1"/>
                        </a:solidFill>
                      </a:rPr>
                      <a:t>13,306</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pPr>
                      <a:defRPr sz="1400">
                        <a:solidFill>
                          <a:srgbClr val="FF0000"/>
                        </a:solidFill>
                      </a:defRPr>
                    </a:pPr>
                    <a:r>
                      <a:rPr lang="en-US" altLang="en-US" sz="1400" b="1" u="sng" dirty="0" smtClean="0">
                        <a:solidFill>
                          <a:schemeClr val="tx1"/>
                        </a:solidFill>
                      </a:rPr>
                      <a:t>31,066</a:t>
                    </a:r>
                    <a:r>
                      <a:rPr lang="en-US" altLang="en-US" sz="1400" b="1" u="sng" dirty="0" smtClean="0">
                        <a:solidFill>
                          <a:srgbClr val="FF0000"/>
                        </a:solidFill>
                      </a:rPr>
                      <a:t> </a:t>
                    </a:r>
                    <a:endParaRPr lang="en-US" altLang="en-US" sz="1400" b="1" u="sng"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9834605094076245E-2"/>
                  <c:y val="-5.8723865871618524E-3"/>
                </c:manualLayout>
              </c:layout>
              <c:tx>
                <c:rich>
                  <a:bodyPr/>
                  <a:lstStyle/>
                  <a:p>
                    <a:r>
                      <a:rPr lang="en-US" altLang="en-US" dirty="0">
                        <a:solidFill>
                          <a:schemeClr val="tx1"/>
                        </a:solidFill>
                      </a:rPr>
                      <a:t>195</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13306</c:v>
                </c:pt>
                <c:pt idx="1">
                  <c:v>31066</c:v>
                </c:pt>
                <c:pt idx="2">
                  <c:v>195</c:v>
                </c:pt>
              </c:numCache>
            </c:numRef>
          </c:val>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809292246633"/>
          <c:y val="0.17690754894666849"/>
          <c:w val="0.27360038021458088"/>
          <c:h val="0.19759941074021944"/>
        </c:manualLayout>
      </c:layout>
      <c:overlay val="0"/>
      <c:txPr>
        <a:bodyPr/>
        <a:lstStyle/>
        <a:p>
          <a:pPr>
            <a:defRPr sz="800"/>
          </a:pPr>
          <a:endParaRPr lang="ja-JP"/>
        </a:p>
      </c:txPr>
    </c:legend>
    <c:plotVisOnly val="1"/>
    <c:dispBlanksAs val="zero"/>
    <c:showDLblsOverMax val="0"/>
  </c:chart>
  <c:spPr>
    <a:solidFill>
      <a:schemeClr val="bg1"/>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dLbl>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新4区案B!$A$16:$A$19</c:f>
              <c:strCache>
                <c:ptCount val="4"/>
                <c:pt idx="0">
                  <c:v>第一区</c:v>
                </c:pt>
                <c:pt idx="1">
                  <c:v>第二区</c:v>
                </c:pt>
                <c:pt idx="2">
                  <c:v>第三区</c:v>
                </c:pt>
                <c:pt idx="3">
                  <c:v>第四区</c:v>
                </c:pt>
              </c:strCache>
            </c:strRef>
          </c:cat>
          <c:val>
            <c:numRef>
              <c:f>新4区案B!$B$16:$B$19</c:f>
              <c:numCache>
                <c:formatCode>#,##0_);[Red]\(#,##0\)</c:formatCode>
                <c:ptCount val="4"/>
                <c:pt idx="0">
                  <c:v>140034</c:v>
                </c:pt>
                <c:pt idx="1">
                  <c:v>78043</c:v>
                </c:pt>
                <c:pt idx="2">
                  <c:v>231275</c:v>
                </c:pt>
                <c:pt idx="3">
                  <c:v>167673</c:v>
                </c:pt>
              </c:numCache>
            </c:numRef>
          </c:val>
        </c:ser>
        <c:dLbls>
          <c:showLegendKey val="0"/>
          <c:showVal val="0"/>
          <c:showCatName val="0"/>
          <c:showSerName val="0"/>
          <c:showPercent val="0"/>
          <c:showBubbleSize val="0"/>
        </c:dLbls>
        <c:gapWidth val="150"/>
        <c:shape val="box"/>
        <c:axId val="146651136"/>
        <c:axId val="132410752"/>
        <c:axId val="0"/>
      </c:bar3DChart>
      <c:catAx>
        <c:axId val="146651136"/>
        <c:scaling>
          <c:orientation val="minMax"/>
        </c:scaling>
        <c:delete val="0"/>
        <c:axPos val="b"/>
        <c:numFmt formatCode="General" sourceLinked="0"/>
        <c:majorTickMark val="out"/>
        <c:minorTickMark val="none"/>
        <c:tickLblPos val="nextTo"/>
        <c:txPr>
          <a:bodyPr/>
          <a:lstStyle/>
          <a:p>
            <a:pPr>
              <a:defRPr sz="700"/>
            </a:pPr>
            <a:endParaRPr lang="ja-JP"/>
          </a:p>
        </c:txPr>
        <c:crossAx val="132410752"/>
        <c:crosses val="autoZero"/>
        <c:auto val="1"/>
        <c:lblAlgn val="ctr"/>
        <c:lblOffset val="100"/>
        <c:noMultiLvlLbl val="0"/>
      </c:catAx>
      <c:valAx>
        <c:axId val="132410752"/>
        <c:scaling>
          <c:orientation val="minMax"/>
        </c:scaling>
        <c:delete val="0"/>
        <c:axPos val="l"/>
        <c:majorGridlines/>
        <c:numFmt formatCode="#,##0_);[Red]\(#,##0\)" sourceLinked="1"/>
        <c:majorTickMark val="out"/>
        <c:minorTickMark val="none"/>
        <c:tickLblPos val="nextTo"/>
        <c:txPr>
          <a:bodyPr/>
          <a:lstStyle/>
          <a:p>
            <a:pPr>
              <a:defRPr sz="800"/>
            </a:pPr>
            <a:endParaRPr lang="ja-JP"/>
          </a:p>
        </c:txPr>
        <c:crossAx val="146651136"/>
        <c:crosses val="autoZero"/>
        <c:crossBetween val="between"/>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一般会計</a:t>
            </a:r>
            <a:endParaRPr lang="ja-JP" altLang="en-US" sz="1800" dirty="0"/>
          </a:p>
        </c:rich>
      </c:tx>
      <c:overlay val="0"/>
    </c:title>
    <c:autoTitleDeleted val="0"/>
    <c:plotArea>
      <c:layout/>
      <c:pieChart>
        <c:varyColors val="1"/>
        <c:ser>
          <c:idx val="0"/>
          <c:order val="0"/>
          <c:tx>
            <c:strRef>
              <c:f>Sheet1!$B$1</c:f>
              <c:strCache>
                <c:ptCount val="1"/>
                <c:pt idx="0">
                  <c:v>売上高</c:v>
                </c:pt>
              </c:strCache>
            </c:strRef>
          </c:tx>
          <c:spPr>
            <a:ln>
              <a:solidFill>
                <a:schemeClr val="tx1"/>
              </a:solidFill>
            </a:ln>
          </c:spPr>
          <c:dPt>
            <c:idx val="0"/>
            <c:bubble3D val="0"/>
            <c:spPr>
              <a:solidFill>
                <a:srgbClr val="FFFF00"/>
              </a:solidFill>
              <a:ln>
                <a:solidFill>
                  <a:schemeClr val="tx1"/>
                </a:solidFill>
              </a:ln>
            </c:spPr>
          </c:dPt>
          <c:dPt>
            <c:idx val="1"/>
            <c:bubble3D val="0"/>
            <c:spPr>
              <a:solidFill>
                <a:srgbClr val="D99694"/>
              </a:solidFill>
              <a:ln>
                <a:solidFill>
                  <a:schemeClr val="tx1"/>
                </a:solidFill>
              </a:ln>
            </c:spPr>
          </c:dPt>
          <c:dPt>
            <c:idx val="2"/>
            <c:bubble3D val="0"/>
            <c:spPr>
              <a:solidFill>
                <a:srgbClr val="FF0000"/>
              </a:solidFill>
              <a:ln>
                <a:solidFill>
                  <a:schemeClr val="tx1"/>
                </a:solidFill>
              </a:ln>
            </c:spPr>
          </c:dPt>
          <c:dLbls>
            <c:dLbl>
              <c:idx val="0"/>
              <c:layout>
                <c:manualLayout>
                  <c:x val="-0.12384432165673062"/>
                  <c:y val="0.11840523078073872"/>
                </c:manualLayout>
              </c:layout>
              <c:tx>
                <c:rich>
                  <a:bodyPr/>
                  <a:lstStyle/>
                  <a:p>
                    <a:r>
                      <a:rPr lang="en-US" altLang="ja-JP" dirty="0" smtClean="0">
                        <a:solidFill>
                          <a:schemeClr val="tx1"/>
                        </a:solidFill>
                      </a:rPr>
                      <a:t>4,784</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1"/>
              <c:tx>
                <c:rich>
                  <a:bodyPr/>
                  <a:lstStyle/>
                  <a:p>
                    <a:r>
                      <a:rPr lang="en-US" altLang="en-US" b="1" u="sng" dirty="0" smtClean="0">
                        <a:solidFill>
                          <a:schemeClr val="tx1"/>
                        </a:solidFill>
                      </a:rPr>
                      <a:t>22,</a:t>
                    </a:r>
                    <a:r>
                      <a:rPr lang="en-US" altLang="ja-JP" b="1" u="sng" dirty="0" smtClean="0">
                        <a:solidFill>
                          <a:schemeClr val="tx1"/>
                        </a:solidFill>
                      </a:rPr>
                      <a:t>036</a:t>
                    </a:r>
                    <a:endParaRPr lang="en-US" altLang="en-US" b="1" u="sng"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9834605094076266E-2"/>
                  <c:y val="-5.8723865871618524E-3"/>
                </c:manualLayout>
              </c:layout>
              <c:tx>
                <c:rich>
                  <a:bodyPr/>
                  <a:lstStyle/>
                  <a:p>
                    <a:r>
                      <a:rPr lang="en-US" altLang="en-US" dirty="0">
                        <a:solidFill>
                          <a:schemeClr val="tx1"/>
                        </a:solidFill>
                      </a:rPr>
                      <a:t>88</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4784</c:v>
                </c:pt>
                <c:pt idx="1">
                  <c:v>22036</c:v>
                </c:pt>
                <c:pt idx="2">
                  <c:v>88</c:v>
                </c:pt>
              </c:numCache>
            </c:numRef>
          </c:val>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796584029332"/>
          <c:y val="0.65662558879436062"/>
          <c:w val="0.27360038021458088"/>
          <c:h val="0.26344313569379174"/>
        </c:manualLayout>
      </c:layout>
      <c:overlay val="0"/>
      <c:txPr>
        <a:bodyPr/>
        <a:lstStyle/>
        <a:p>
          <a:pPr>
            <a:defRPr sz="800"/>
          </a:pPr>
          <a:endParaRPr lang="ja-JP"/>
        </a:p>
      </c:txPr>
    </c:legend>
    <c:plotVisOnly val="1"/>
    <c:dispBlanksAs val="zero"/>
    <c:showDLblsOverMax val="0"/>
  </c:chart>
  <c:spPr>
    <a:solidFill>
      <a:schemeClr val="accent6">
        <a:lumMod val="20000"/>
        <a:lumOff val="80000"/>
      </a:schemeClr>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新6区案D!$A$20:$A$25</c:f>
              <c:strCache>
                <c:ptCount val="6"/>
                <c:pt idx="0">
                  <c:v>第一区</c:v>
                </c:pt>
                <c:pt idx="1">
                  <c:v>第二区</c:v>
                </c:pt>
                <c:pt idx="2">
                  <c:v>第三区</c:v>
                </c:pt>
                <c:pt idx="3">
                  <c:v>第四区</c:v>
                </c:pt>
                <c:pt idx="4">
                  <c:v>第五区</c:v>
                </c:pt>
                <c:pt idx="5">
                  <c:v>第六区</c:v>
                </c:pt>
              </c:strCache>
            </c:strRef>
          </c:cat>
          <c:val>
            <c:numRef>
              <c:f>新6区案D!$B$20:$B$25</c:f>
              <c:numCache>
                <c:formatCode>#,##0_);[Red]\(#,##0\)</c:formatCode>
                <c:ptCount val="6"/>
                <c:pt idx="0">
                  <c:v>51531</c:v>
                </c:pt>
                <c:pt idx="1">
                  <c:v>42907</c:v>
                </c:pt>
                <c:pt idx="2">
                  <c:v>35136</c:v>
                </c:pt>
                <c:pt idx="3">
                  <c:v>128204</c:v>
                </c:pt>
                <c:pt idx="4">
                  <c:v>191574</c:v>
                </c:pt>
                <c:pt idx="5">
                  <c:v>167673</c:v>
                </c:pt>
              </c:numCache>
            </c:numRef>
          </c:val>
        </c:ser>
        <c:dLbls>
          <c:showLegendKey val="0"/>
          <c:showVal val="0"/>
          <c:showCatName val="0"/>
          <c:showSerName val="0"/>
          <c:showPercent val="0"/>
          <c:showBubbleSize val="0"/>
        </c:dLbls>
        <c:gapWidth val="150"/>
        <c:shape val="box"/>
        <c:axId val="146651648"/>
        <c:axId val="132412480"/>
        <c:axId val="0"/>
      </c:bar3DChart>
      <c:catAx>
        <c:axId val="146651648"/>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32412480"/>
        <c:crosses val="autoZero"/>
        <c:auto val="1"/>
        <c:lblAlgn val="ctr"/>
        <c:lblOffset val="100"/>
        <c:noMultiLvlLbl val="0"/>
      </c:catAx>
      <c:valAx>
        <c:axId val="132412480"/>
        <c:scaling>
          <c:orientation val="minMax"/>
          <c:max val="250000"/>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665164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'４区案'!$A$24:$A$27</c:f>
              <c:strCache>
                <c:ptCount val="4"/>
                <c:pt idx="0">
                  <c:v>第一区</c:v>
                </c:pt>
                <c:pt idx="1">
                  <c:v>第二区</c:v>
                </c:pt>
                <c:pt idx="2">
                  <c:v>第三区</c:v>
                </c:pt>
                <c:pt idx="3">
                  <c:v>第四区</c:v>
                </c:pt>
              </c:strCache>
            </c:strRef>
          </c:cat>
          <c:val>
            <c:numRef>
              <c:f>'４区案'!$B$24:$B$27</c:f>
              <c:numCache>
                <c:formatCode>#,##0_);[Red]\(#,##0\)</c:formatCode>
                <c:ptCount val="4"/>
                <c:pt idx="0">
                  <c:v>31930.582425743734</c:v>
                </c:pt>
                <c:pt idx="1">
                  <c:v>32771.584974415011</c:v>
                </c:pt>
                <c:pt idx="2">
                  <c:v>39371.909865316637</c:v>
                </c:pt>
                <c:pt idx="3">
                  <c:v>33769.918957222973</c:v>
                </c:pt>
              </c:numCache>
            </c:numRef>
          </c:val>
        </c:ser>
        <c:dLbls>
          <c:showLegendKey val="0"/>
          <c:showVal val="0"/>
          <c:showCatName val="0"/>
          <c:showSerName val="0"/>
          <c:showPercent val="0"/>
          <c:showBubbleSize val="0"/>
        </c:dLbls>
        <c:gapWidth val="150"/>
        <c:shape val="box"/>
        <c:axId val="146652160"/>
        <c:axId val="132414208"/>
        <c:axId val="0"/>
      </c:bar3DChart>
      <c:catAx>
        <c:axId val="146652160"/>
        <c:scaling>
          <c:orientation val="minMax"/>
        </c:scaling>
        <c:delete val="0"/>
        <c:axPos val="b"/>
        <c:numFmt formatCode="General" sourceLinked="0"/>
        <c:majorTickMark val="out"/>
        <c:minorTickMark val="none"/>
        <c:tickLblPos val="nextTo"/>
        <c:txPr>
          <a:bodyPr/>
          <a:lstStyle/>
          <a:p>
            <a:pPr>
              <a:defRPr sz="700"/>
            </a:pPr>
            <a:endParaRPr lang="ja-JP"/>
          </a:p>
        </c:txPr>
        <c:crossAx val="132414208"/>
        <c:crosses val="autoZero"/>
        <c:auto val="1"/>
        <c:lblAlgn val="ctr"/>
        <c:lblOffset val="100"/>
        <c:noMultiLvlLbl val="0"/>
      </c:catAx>
      <c:valAx>
        <c:axId val="132414208"/>
        <c:scaling>
          <c:orientation val="minMax"/>
          <c:max val="50000"/>
        </c:scaling>
        <c:delete val="0"/>
        <c:axPos val="l"/>
        <c:majorGridlines/>
        <c:numFmt formatCode="#,##0_);[Red]\(#,##0\)" sourceLinked="1"/>
        <c:majorTickMark val="out"/>
        <c:minorTickMark val="none"/>
        <c:tickLblPos val="nextTo"/>
        <c:txPr>
          <a:bodyPr/>
          <a:lstStyle/>
          <a:p>
            <a:pPr>
              <a:defRPr sz="700"/>
            </a:pPr>
            <a:endParaRPr lang="ja-JP"/>
          </a:p>
        </c:txPr>
        <c:crossAx val="146652160"/>
        <c:crosses val="autoZero"/>
        <c:crossBetween val="between"/>
        <c:majorUnit val="10000"/>
      </c:valAx>
    </c:plotArea>
    <c:plotVisOnly val="1"/>
    <c:dispBlanksAs val="gap"/>
    <c:showDLblsOverMax val="0"/>
  </c:chart>
  <c:txPr>
    <a:bodyPr/>
    <a:lstStyle/>
    <a:p>
      <a:pPr>
        <a:defRPr>
          <a:latin typeface="Meiryo UI" pitchFamily="50" charset="-128"/>
          <a:ea typeface="Meiryo UI" pitchFamily="50" charset="-128"/>
          <a:cs typeface="Meiryo UI" pitchFamily="50" charset="-128"/>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'６区案'!$A$28:$A$33</c:f>
              <c:strCache>
                <c:ptCount val="6"/>
                <c:pt idx="0">
                  <c:v>第一区</c:v>
                </c:pt>
                <c:pt idx="1">
                  <c:v>第二区</c:v>
                </c:pt>
                <c:pt idx="2">
                  <c:v>第三区</c:v>
                </c:pt>
                <c:pt idx="3">
                  <c:v>第四区</c:v>
                </c:pt>
                <c:pt idx="4">
                  <c:v>第五区</c:v>
                </c:pt>
                <c:pt idx="5">
                  <c:v>第六区</c:v>
                </c:pt>
              </c:strCache>
            </c:strRef>
          </c:cat>
          <c:val>
            <c:numRef>
              <c:f>'６区案'!$B$28:$B$33</c:f>
              <c:numCache>
                <c:formatCode>#,##0_);[Red]\(#,##0\)</c:formatCode>
                <c:ptCount val="6"/>
                <c:pt idx="0">
                  <c:v>43304.973240880507</c:v>
                </c:pt>
                <c:pt idx="1">
                  <c:v>10796.833006464733</c:v>
                </c:pt>
                <c:pt idx="2">
                  <c:v>16134.320954438825</c:v>
                </c:pt>
                <c:pt idx="3">
                  <c:v>49970.286878555002</c:v>
                </c:pt>
                <c:pt idx="4">
                  <c:v>45415.757004774023</c:v>
                </c:pt>
                <c:pt idx="5">
                  <c:v>33769.918957222959</c:v>
                </c:pt>
              </c:numCache>
            </c:numRef>
          </c:val>
        </c:ser>
        <c:dLbls>
          <c:showLegendKey val="0"/>
          <c:showVal val="0"/>
          <c:showCatName val="0"/>
          <c:showSerName val="0"/>
          <c:showPercent val="0"/>
          <c:showBubbleSize val="0"/>
        </c:dLbls>
        <c:gapWidth val="150"/>
        <c:shape val="box"/>
        <c:axId val="146652672"/>
        <c:axId val="147776064"/>
        <c:axId val="0"/>
      </c:bar3DChart>
      <c:catAx>
        <c:axId val="14665267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7776064"/>
        <c:crosses val="autoZero"/>
        <c:auto val="1"/>
        <c:lblAlgn val="ctr"/>
        <c:lblOffset val="100"/>
        <c:noMultiLvlLbl val="0"/>
      </c:catAx>
      <c:valAx>
        <c:axId val="147776064"/>
        <c:scaling>
          <c:orientation val="minMax"/>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665267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新4区案B!$A$21:$A$24</c:f>
              <c:strCache>
                <c:ptCount val="4"/>
                <c:pt idx="0">
                  <c:v>第一区</c:v>
                </c:pt>
                <c:pt idx="1">
                  <c:v>第二区</c:v>
                </c:pt>
                <c:pt idx="2">
                  <c:v>第三区</c:v>
                </c:pt>
                <c:pt idx="3">
                  <c:v>第四区</c:v>
                </c:pt>
              </c:strCache>
            </c:strRef>
          </c:cat>
          <c:val>
            <c:numRef>
              <c:f>新4区案B!$B$21:$B$24</c:f>
              <c:numCache>
                <c:formatCode>#,##0_);[Red]\(#,##0\)</c:formatCode>
                <c:ptCount val="4"/>
                <c:pt idx="0">
                  <c:v>35693.189598464203</c:v>
                </c:pt>
                <c:pt idx="1">
                  <c:v>29491.407347895296</c:v>
                </c:pt>
                <c:pt idx="2">
                  <c:v>39371.909865316637</c:v>
                </c:pt>
                <c:pt idx="3">
                  <c:v>33769.918957222821</c:v>
                </c:pt>
              </c:numCache>
            </c:numRef>
          </c:val>
        </c:ser>
        <c:dLbls>
          <c:showLegendKey val="0"/>
          <c:showVal val="0"/>
          <c:showCatName val="0"/>
          <c:showSerName val="0"/>
          <c:showPercent val="0"/>
          <c:showBubbleSize val="0"/>
        </c:dLbls>
        <c:gapWidth val="150"/>
        <c:shape val="box"/>
        <c:axId val="147902464"/>
        <c:axId val="147777792"/>
        <c:axId val="0"/>
      </c:bar3DChart>
      <c:catAx>
        <c:axId val="147902464"/>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7777792"/>
        <c:crosses val="autoZero"/>
        <c:auto val="1"/>
        <c:lblAlgn val="ctr"/>
        <c:lblOffset val="100"/>
        <c:noMultiLvlLbl val="0"/>
      </c:catAx>
      <c:valAx>
        <c:axId val="147777792"/>
        <c:scaling>
          <c:orientation val="minMax"/>
          <c:max val="50000"/>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790246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7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新6区案D!$A$27:$A$32</c:f>
              <c:strCache>
                <c:ptCount val="6"/>
                <c:pt idx="0">
                  <c:v>第一区</c:v>
                </c:pt>
                <c:pt idx="1">
                  <c:v>第二区</c:v>
                </c:pt>
                <c:pt idx="2">
                  <c:v>第三区</c:v>
                </c:pt>
                <c:pt idx="3">
                  <c:v>第四区</c:v>
                </c:pt>
                <c:pt idx="4">
                  <c:v>第五区</c:v>
                </c:pt>
                <c:pt idx="5">
                  <c:v>第六区</c:v>
                </c:pt>
              </c:strCache>
            </c:strRef>
          </c:cat>
          <c:val>
            <c:numRef>
              <c:f>新6区案D!$B$27:$B$32</c:f>
              <c:numCache>
                <c:formatCode>#,##0_);[Red]\(#,##0\)</c:formatCode>
                <c:ptCount val="6"/>
                <c:pt idx="0">
                  <c:v>19753.097461881262</c:v>
                </c:pt>
                <c:pt idx="1">
                  <c:v>41634.606075121148</c:v>
                </c:pt>
                <c:pt idx="2">
                  <c:v>16134.320954438825</c:v>
                </c:pt>
                <c:pt idx="3">
                  <c:v>49970.286878555002</c:v>
                </c:pt>
                <c:pt idx="4">
                  <c:v>45415.757004774023</c:v>
                </c:pt>
                <c:pt idx="5">
                  <c:v>33769.918957222821</c:v>
                </c:pt>
              </c:numCache>
            </c:numRef>
          </c:val>
        </c:ser>
        <c:dLbls>
          <c:showLegendKey val="0"/>
          <c:showVal val="0"/>
          <c:showCatName val="0"/>
          <c:showSerName val="0"/>
          <c:showPercent val="0"/>
          <c:showBubbleSize val="0"/>
        </c:dLbls>
        <c:gapWidth val="150"/>
        <c:shape val="box"/>
        <c:axId val="147902976"/>
        <c:axId val="147779520"/>
        <c:axId val="0"/>
      </c:bar3DChart>
      <c:catAx>
        <c:axId val="147902976"/>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7779520"/>
        <c:crosses val="autoZero"/>
        <c:auto val="1"/>
        <c:lblAlgn val="ctr"/>
        <c:lblOffset val="100"/>
        <c:noMultiLvlLbl val="0"/>
      </c:catAx>
      <c:valAx>
        <c:axId val="147779520"/>
        <c:scaling>
          <c:orientation val="minMax"/>
        </c:scaling>
        <c:delete val="0"/>
        <c:axPos val="l"/>
        <c:majorGridlines/>
        <c:numFmt formatCode="#,##0_);[Red]\(#,##0\)" sourceLinked="1"/>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147902976"/>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249.2</c:v>
                </c:pt>
                <c:pt idx="1">
                  <c:v>269.5</c:v>
                </c:pt>
                <c:pt idx="2">
                  <c:v>224.4</c:v>
                </c:pt>
                <c:pt idx="3">
                  <c:v>237.8</c:v>
                </c:pt>
              </c:numCache>
            </c:numRef>
          </c:val>
        </c:ser>
        <c:dLbls>
          <c:showLegendKey val="0"/>
          <c:showVal val="0"/>
          <c:showCatName val="0"/>
          <c:showSerName val="0"/>
          <c:showPercent val="0"/>
          <c:showBubbleSize val="0"/>
        </c:dLbls>
        <c:gapWidth val="150"/>
        <c:axId val="296294912"/>
        <c:axId val="285316160"/>
      </c:barChart>
      <c:catAx>
        <c:axId val="296294912"/>
        <c:scaling>
          <c:orientation val="minMax"/>
        </c:scaling>
        <c:delete val="0"/>
        <c:axPos val="l"/>
        <c:numFmt formatCode="General" sourceLinked="0"/>
        <c:majorTickMark val="out"/>
        <c:minorTickMark val="none"/>
        <c:tickLblPos val="nextTo"/>
        <c:crossAx val="285316160"/>
        <c:crosses val="autoZero"/>
        <c:auto val="1"/>
        <c:lblAlgn val="ctr"/>
        <c:lblOffset val="100"/>
        <c:noMultiLvlLbl val="0"/>
      </c:catAx>
      <c:valAx>
        <c:axId val="285316160"/>
        <c:scaling>
          <c:orientation val="minMax"/>
          <c:max val="350"/>
          <c:min val="0"/>
        </c:scaling>
        <c:delete val="0"/>
        <c:axPos val="b"/>
        <c:majorGridlines/>
        <c:numFmt formatCode="General" sourceLinked="1"/>
        <c:majorTickMark val="out"/>
        <c:minorTickMark val="none"/>
        <c:tickLblPos val="high"/>
        <c:crossAx val="296294912"/>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sng" dirty="0" smtClean="0"/>
            <a:t>（</a:t>
          </a:r>
          <a:r>
            <a:rPr lang="en-US" altLang="ja-JP" sz="1000" b="1" u="sng" dirty="0" smtClean="0">
              <a:solidFill>
                <a:schemeClr val="tx1"/>
              </a:solidFill>
            </a:rPr>
            <a:t>69.7</a:t>
          </a:r>
          <a:r>
            <a:rPr lang="en-US" altLang="ja-JP" sz="1000" b="1" u="sng" dirty="0" smtClean="0"/>
            <a:t>%</a:t>
          </a:r>
          <a:r>
            <a:rPr lang="ja-JP" altLang="en-US" sz="1000" b="1" u="sng" dirty="0"/>
            <a:t>）</a:t>
          </a:r>
        </a:p>
      </cdr:txBody>
    </cdr:sp>
  </cdr:relSizeAnchor>
  <cdr:relSizeAnchor xmlns:cdr="http://schemas.openxmlformats.org/drawingml/2006/chartDrawing">
    <cdr:from>
      <cdr:x>0.39674</cdr:x>
      <cdr:y>0.43534</cdr:y>
    </cdr:from>
    <cdr:to>
      <cdr:x>0.67684</cdr:x>
      <cdr:y>0.51993</cdr:y>
    </cdr:to>
    <cdr:sp macro="" textlink="">
      <cdr:nvSpPr>
        <cdr:cNvPr id="3" name="正方形/長方形 2"/>
        <cdr:cNvSpPr/>
      </cdr:nvSpPr>
      <cdr:spPr>
        <a:xfrm xmlns:a="http://schemas.openxmlformats.org/drawingml/2006/main">
          <a:off x="1256656" y="1175573"/>
          <a:ext cx="887205" cy="228421"/>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29.9</a:t>
          </a:r>
          <a:r>
            <a:rPr kumimoji="1" lang="en-US" altLang="ja-JP" sz="1000" dirty="0" smtClean="0"/>
            <a:t>%</a:t>
          </a:r>
          <a:r>
            <a:rPr kumimoji="1" lang="ja-JP" altLang="en-US" sz="1000" dirty="0"/>
            <a:t>）</a:t>
          </a:r>
        </a:p>
      </cdr:txBody>
    </cdr:sp>
  </cdr:relSizeAnchor>
  <cdr:relSizeAnchor xmlns:cdr="http://schemas.openxmlformats.org/drawingml/2006/chartDrawing">
    <cdr:from>
      <cdr:x>0.34864</cdr:x>
      <cdr:y>0.17255</cdr:y>
    </cdr:from>
    <cdr:to>
      <cdr:x>0.62874</cdr:x>
      <cdr:y>0.22953</cdr:y>
    </cdr:to>
    <cdr:sp macro="" textlink="">
      <cdr:nvSpPr>
        <cdr:cNvPr id="4" name="正方形/長方形 3"/>
        <cdr:cNvSpPr/>
      </cdr:nvSpPr>
      <cdr:spPr>
        <a:xfrm xmlns:a="http://schemas.openxmlformats.org/drawingml/2006/main">
          <a:off x="1104305" y="465932"/>
          <a:ext cx="887206" cy="153888"/>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　　（</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0.3655</cdr:x>
      <cdr:y>0.22835</cdr:y>
    </cdr:from>
    <cdr:to>
      <cdr:x>0.73857</cdr:x>
      <cdr:y>0.27964</cdr:y>
    </cdr:to>
    <cdr:sp macro="" textlink="">
      <cdr:nvSpPr>
        <cdr:cNvPr id="5" name="正方形/長方形 4"/>
        <cdr:cNvSpPr/>
      </cdr:nvSpPr>
      <cdr:spPr>
        <a:xfrm xmlns:a="http://schemas.openxmlformats.org/drawingml/2006/main">
          <a:off x="1157696" y="616622"/>
          <a:ext cx="1181684" cy="1384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《189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0.34438</cdr:x>
      <cdr:y>0.51964</cdr:y>
    </cdr:from>
    <cdr:to>
      <cdr:x>0.71745</cdr:x>
      <cdr:y>0.57093</cdr:y>
    </cdr:to>
    <cdr:sp macro="" textlink="">
      <cdr:nvSpPr>
        <cdr:cNvPr id="6" name="正方形/長方形 5"/>
        <cdr:cNvSpPr/>
      </cdr:nvSpPr>
      <cdr:spPr>
        <a:xfrm xmlns:a="http://schemas.openxmlformats.org/drawingml/2006/main">
          <a:off x="1090820" y="1403200"/>
          <a:ext cx="1181684" cy="1385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a:solidFill>
                <a:schemeClr val="tx1"/>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1,677</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0.60407</cdr:x>
      <cdr:y>0.05659</cdr:y>
    </cdr:from>
    <cdr:to>
      <cdr:x>0.97713</cdr:x>
      <cdr:y>0.15917</cdr:y>
    </cdr:to>
    <cdr:sp macro="" textlink="">
      <cdr:nvSpPr>
        <cdr:cNvPr id="7" name="正方形/長方形 6"/>
        <cdr:cNvSpPr/>
      </cdr:nvSpPr>
      <cdr:spPr>
        <a:xfrm xmlns:a="http://schemas.openxmlformats.org/drawingml/2006/main">
          <a:off x="1913378" y="152807"/>
          <a:ext cx="1181652"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《7,049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0.68242</cdr:x>
      <cdr:y>0.23786</cdr:y>
    </cdr:from>
    <cdr:to>
      <cdr:x>0.95474</cdr:x>
      <cdr:y>0.29963</cdr:y>
    </cdr:to>
    <cdr:sp macro="" textlink="">
      <cdr:nvSpPr>
        <cdr:cNvPr id="8" name="角丸四角形 7"/>
        <cdr:cNvSpPr/>
      </cdr:nvSpPr>
      <cdr:spPr>
        <a:xfrm xmlns:a="http://schemas.openxmlformats.org/drawingml/2006/main">
          <a:off x="2161539" y="642310"/>
          <a:ext cx="862550" cy="166785"/>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0.04932</cdr:x>
      <cdr:y>0.83596</cdr:y>
    </cdr:from>
    <cdr:to>
      <cdr:x>0.27667</cdr:x>
      <cdr:y>0.89295</cdr:y>
    </cdr:to>
    <cdr:sp macro="" textlink="">
      <cdr:nvSpPr>
        <cdr:cNvPr id="9" name="正方形/長方形 8"/>
        <cdr:cNvSpPr/>
      </cdr:nvSpPr>
      <cdr:spPr>
        <a:xfrm xmlns:a="http://schemas.openxmlformats.org/drawingml/2006/main">
          <a:off x="169250" y="2257371"/>
          <a:ext cx="780131" cy="153892"/>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chemeClr val="tx1"/>
              </a:solidFill>
              <a:latin typeface="Meiryo UI" pitchFamily="50" charset="-128"/>
              <a:ea typeface="Meiryo UI" pitchFamily="50" charset="-128"/>
              <a:cs typeface="Meiryo UI" pitchFamily="50" charset="-128"/>
            </a:rPr>
            <a:t>《</a:t>
          </a:r>
          <a:r>
            <a:rPr lang="en-US" altLang="ja-JP" sz="1000" b="1" dirty="0" smtClean="0">
              <a:solidFill>
                <a:schemeClr val="tx1"/>
              </a:solidFill>
              <a:latin typeface="Meiryo UI" pitchFamily="50" charset="-128"/>
              <a:ea typeface="Meiryo UI" pitchFamily="50" charset="-128"/>
              <a:cs typeface="Meiryo UI" pitchFamily="50" charset="-128"/>
            </a:rPr>
            <a:t>5,183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kumimoji="1"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drawings/drawing2.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sng" dirty="0" smtClean="0"/>
            <a:t>（</a:t>
          </a:r>
          <a:r>
            <a:rPr lang="en-US" altLang="ja-JP" sz="1000" b="1" u="sng" dirty="0" smtClean="0">
              <a:solidFill>
                <a:schemeClr val="tx1"/>
              </a:solidFill>
            </a:rPr>
            <a:t>81.9</a:t>
          </a:r>
          <a:r>
            <a:rPr lang="en-US" altLang="ja-JP" sz="1000" b="1" u="sng" dirty="0" smtClean="0"/>
            <a:t>%</a:t>
          </a:r>
          <a:r>
            <a:rPr lang="ja-JP" altLang="en-US" sz="1000" b="1" u="sng" dirty="0"/>
            <a:t>）</a:t>
          </a:r>
        </a:p>
      </cdr:txBody>
    </cdr:sp>
  </cdr:relSizeAnchor>
  <cdr:relSizeAnchor xmlns:cdr="http://schemas.openxmlformats.org/drawingml/2006/chartDrawing">
    <cdr:from>
      <cdr:x>0.31061</cdr:x>
      <cdr:y>0.41351</cdr:y>
    </cdr:from>
    <cdr:to>
      <cdr:x>0.59071</cdr:x>
      <cdr:y>0.53933</cdr:y>
    </cdr:to>
    <cdr:sp macro="" textlink="">
      <cdr:nvSpPr>
        <cdr:cNvPr id="3" name="正方形/長方形 2"/>
        <cdr:cNvSpPr/>
      </cdr:nvSpPr>
      <cdr:spPr>
        <a:xfrm xmlns:a="http://schemas.openxmlformats.org/drawingml/2006/main">
          <a:off x="792088" y="936955"/>
          <a:ext cx="714294" cy="2850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17.8</a:t>
          </a:r>
          <a:r>
            <a:rPr kumimoji="1" lang="en-US" altLang="ja-JP" sz="1000" dirty="0" smtClean="0"/>
            <a:t>%</a:t>
          </a:r>
          <a:r>
            <a:rPr kumimoji="1" lang="ja-JP" altLang="en-US" sz="1000" dirty="0"/>
            <a:t>）</a:t>
          </a:r>
        </a:p>
      </cdr:txBody>
    </cdr:sp>
  </cdr:relSizeAnchor>
  <cdr:relSizeAnchor xmlns:cdr="http://schemas.openxmlformats.org/drawingml/2006/chartDrawing">
    <cdr:from>
      <cdr:x>0.3345</cdr:x>
      <cdr:y>0.18987</cdr:y>
    </cdr:from>
    <cdr:to>
      <cdr:x>0.6146</cdr:x>
      <cdr:y>0.25778</cdr:y>
    </cdr:to>
    <cdr:sp macro="" textlink="">
      <cdr:nvSpPr>
        <cdr:cNvPr id="4" name="正方形/長方形 3"/>
        <cdr:cNvSpPr/>
      </cdr:nvSpPr>
      <cdr:spPr>
        <a:xfrm xmlns:a="http://schemas.openxmlformats.org/drawingml/2006/main">
          <a:off x="924102" y="430211"/>
          <a:ext cx="773818" cy="153875"/>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a:t>
          </a:r>
          <a:r>
            <a:rPr kumimoji="1" lang="en-US" altLang="ja-JP" sz="1000" dirty="0" smtClean="0">
              <a:solidFill>
                <a:schemeClr val="tx1"/>
              </a:solidFill>
            </a:rPr>
            <a:t>0.3</a:t>
          </a:r>
          <a:r>
            <a:rPr kumimoji="1" lang="en-US" altLang="ja-JP" sz="1000" dirty="0" smtClean="0"/>
            <a:t>%</a:t>
          </a:r>
          <a:r>
            <a:rPr kumimoji="1" lang="ja-JP" altLang="en-US" sz="1000" dirty="0"/>
            <a:t>）</a:t>
          </a:r>
        </a:p>
      </cdr:txBody>
    </cdr:sp>
  </cdr:relSizeAnchor>
  <cdr:relSizeAnchor xmlns:cdr="http://schemas.openxmlformats.org/drawingml/2006/chartDrawing">
    <cdr:from>
      <cdr:x>0.28237</cdr:x>
      <cdr:y>0.23733</cdr:y>
    </cdr:from>
    <cdr:to>
      <cdr:x>0.65544</cdr:x>
      <cdr:y>0.29846</cdr:y>
    </cdr:to>
    <cdr:sp macro="" textlink="">
      <cdr:nvSpPr>
        <cdr:cNvPr id="5" name="正方形/長方形 4"/>
        <cdr:cNvSpPr/>
      </cdr:nvSpPr>
      <cdr:spPr>
        <a:xfrm xmlns:a="http://schemas.openxmlformats.org/drawingml/2006/main">
          <a:off x="780086" y="537763"/>
          <a:ext cx="1030662" cy="1385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0.43876</cdr:x>
      <cdr:y>0.34343</cdr:y>
    </cdr:from>
    <cdr:to>
      <cdr:x>0.81183</cdr:x>
      <cdr:y>0.40455</cdr:y>
    </cdr:to>
    <cdr:sp macro="" textlink="">
      <cdr:nvSpPr>
        <cdr:cNvPr id="6" name="正方形/長方形 5"/>
        <cdr:cNvSpPr/>
      </cdr:nvSpPr>
      <cdr:spPr>
        <a:xfrm xmlns:a="http://schemas.openxmlformats.org/drawingml/2006/main">
          <a:off x="1212134" y="778171"/>
          <a:ext cx="1030662" cy="13848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《975</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0.59436</cdr:x>
      <cdr:y>0.21446</cdr:y>
    </cdr:from>
    <cdr:to>
      <cdr:x>0.96742</cdr:x>
      <cdr:y>0.33671</cdr:y>
    </cdr:to>
    <cdr:sp macro="" textlink="">
      <cdr:nvSpPr>
        <cdr:cNvPr id="7" name="正方形/長方形 6"/>
        <cdr:cNvSpPr/>
      </cdr:nvSpPr>
      <cdr:spPr>
        <a:xfrm xmlns:a="http://schemas.openxmlformats.org/drawingml/2006/main">
          <a:off x="1515701" y="485937"/>
          <a:ext cx="951354"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《5,463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0.65441</cdr:x>
      <cdr:y>0.74523</cdr:y>
    </cdr:from>
    <cdr:to>
      <cdr:x>0.97199</cdr:x>
      <cdr:y>0.81526</cdr:y>
    </cdr:to>
    <cdr:sp macro="" textlink="">
      <cdr:nvSpPr>
        <cdr:cNvPr id="8" name="角丸四角形 7"/>
        <cdr:cNvSpPr/>
      </cdr:nvSpPr>
      <cdr:spPr>
        <a:xfrm xmlns:a="http://schemas.openxmlformats.org/drawingml/2006/main">
          <a:off x="1668829" y="1688591"/>
          <a:ext cx="809873" cy="158678"/>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0.0753</cdr:x>
      <cdr:y>0.87512</cdr:y>
    </cdr:from>
    <cdr:to>
      <cdr:x>0.44853</cdr:x>
      <cdr:y>0.93624</cdr:y>
    </cdr:to>
    <cdr:sp macro="" textlink="">
      <cdr:nvSpPr>
        <cdr:cNvPr id="9" name="正方形/長方形 8"/>
        <cdr:cNvSpPr/>
      </cdr:nvSpPr>
      <cdr:spPr>
        <a:xfrm xmlns:a="http://schemas.openxmlformats.org/drawingml/2006/main">
          <a:off x="192025" y="1982893"/>
          <a:ext cx="951789" cy="13849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ysClr val="windowText" lastClr="000000"/>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4,422</a:t>
          </a:r>
          <a:r>
            <a:rPr lang="ja-JP" altLang="en-US" sz="900" b="1" dirty="0" smtClean="0">
              <a:solidFill>
                <a:sysClr val="windowText" lastClr="000000"/>
              </a:solidFill>
              <a:latin typeface="Meiryo UI" pitchFamily="50" charset="-128"/>
              <a:ea typeface="Meiryo UI" pitchFamily="50" charset="-128"/>
              <a:cs typeface="Meiryo UI" pitchFamily="50" charset="-128"/>
            </a:rPr>
            <a:t>本</a:t>
          </a:r>
          <a:r>
            <a:rPr lang="en-US" altLang="ja-JP" sz="900" b="1" dirty="0" smtClean="0">
              <a:solidFill>
                <a:sysClr val="windowText" lastClr="000000"/>
              </a:solidFill>
              <a:latin typeface="Meiryo UI" pitchFamily="50" charset="-128"/>
              <a:ea typeface="Meiryo UI" pitchFamily="50" charset="-128"/>
              <a:cs typeface="Meiryo UI" pitchFamily="50" charset="-128"/>
            </a:rPr>
            <a:t>》</a:t>
          </a:r>
          <a:endParaRPr kumimoji="1" lang="ja-JP" altLang="en-US" sz="900" b="1" dirty="0">
            <a:solidFill>
              <a:sysClr val="windowText" lastClr="000000"/>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84189648-9DB8-4773-8998-132F2D76F99A}" type="datetimeFigureOut">
              <a:rPr kumimoji="1" lang="ja-JP" altLang="en-US" smtClean="0"/>
              <a:pPr/>
              <a:t>2017/9/26</a:t>
            </a:fld>
            <a:endParaRPr kumimoji="1" lang="ja-JP" altLang="en-US"/>
          </a:p>
        </p:txBody>
      </p:sp>
      <p:sp>
        <p:nvSpPr>
          <p:cNvPr id="4" name="フッター プレースホルダー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B3A0CA13-F096-4450-B45D-F8BB77244EE1}" type="slidenum">
              <a:rPr kumimoji="1" lang="ja-JP" altLang="en-US" smtClean="0"/>
              <a:pPr/>
              <a:t>‹#›</a:t>
            </a:fld>
            <a:endParaRPr kumimoji="1" lang="ja-JP" altLang="en-US"/>
          </a:p>
        </p:txBody>
      </p:sp>
    </p:spTree>
    <p:extLst>
      <p:ext uri="{BB962C8B-B14F-4D97-AF65-F5344CB8AC3E}">
        <p14:creationId xmlns:p14="http://schemas.microsoft.com/office/powerpoint/2010/main" val="37221703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0" y="0"/>
            <a:ext cx="4307047" cy="340360"/>
          </a:xfrm>
          <a:prstGeom prst="rect">
            <a:avLst/>
          </a:prstGeom>
        </p:spPr>
        <p:txBody>
          <a:bodyPr vert="horz" lIns="91390" tIns="45694" rIns="91390" bIns="45694" rtlCol="0"/>
          <a:lstStyle>
            <a:lvl1pPr algn="l">
              <a:defRPr sz="1200"/>
            </a:lvl1pPr>
          </a:lstStyle>
          <a:p>
            <a:endParaRPr kumimoji="1" lang="ja-JP" altLang="en-US"/>
          </a:p>
        </p:txBody>
      </p:sp>
      <p:sp>
        <p:nvSpPr>
          <p:cNvPr id="3" name="日付プレースホルダ 2"/>
          <p:cNvSpPr>
            <a:spLocks noGrp="1"/>
          </p:cNvSpPr>
          <p:nvPr>
            <p:ph type="dt" idx="1"/>
          </p:nvPr>
        </p:nvSpPr>
        <p:spPr>
          <a:xfrm>
            <a:off x="5630001" y="0"/>
            <a:ext cx="4307047" cy="340360"/>
          </a:xfrm>
          <a:prstGeom prst="rect">
            <a:avLst/>
          </a:prstGeom>
        </p:spPr>
        <p:txBody>
          <a:bodyPr vert="horz" lIns="91390" tIns="45694" rIns="91390" bIns="45694" rtlCol="0"/>
          <a:lstStyle>
            <a:lvl1pPr algn="r">
              <a:defRPr sz="1200"/>
            </a:lvl1pPr>
          </a:lstStyle>
          <a:p>
            <a:fld id="{4179279C-853F-4F34-A5D2-B95F4823AB07}" type="datetimeFigureOut">
              <a:rPr kumimoji="1" lang="ja-JP" altLang="en-US" smtClean="0"/>
              <a:pPr/>
              <a:t>2017/9/26</a:t>
            </a:fld>
            <a:endParaRPr kumimoji="1" lang="ja-JP" altLang="en-US"/>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390" tIns="45694" rIns="91390" bIns="45694"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390" tIns="45694" rIns="91390" bIns="4569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0" y="6465660"/>
            <a:ext cx="4307047" cy="340360"/>
          </a:xfrm>
          <a:prstGeom prst="rect">
            <a:avLst/>
          </a:prstGeom>
        </p:spPr>
        <p:txBody>
          <a:bodyPr vert="horz" lIns="91390" tIns="45694" rIns="91390" bIns="4569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30001" y="6465660"/>
            <a:ext cx="4307047" cy="340360"/>
          </a:xfrm>
          <a:prstGeom prst="rect">
            <a:avLst/>
          </a:prstGeom>
        </p:spPr>
        <p:txBody>
          <a:bodyPr vert="horz" lIns="91390" tIns="45694" rIns="91390" bIns="45694"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Tree>
    <p:extLst>
      <p:ext uri="{BB962C8B-B14F-4D97-AF65-F5344CB8AC3E}">
        <p14:creationId xmlns:p14="http://schemas.microsoft.com/office/powerpoint/2010/main" val="2563572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58004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525988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47984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2507487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8"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866A6B7F-72A6-4FA4-A8A5-4BDD145B83AF}" type="slidenum">
              <a:rPr lang="ja-JP" altLang="en-US" sz="1200"/>
              <a:pPr algn="r" eaLnBrk="1" hangingPunct="1"/>
              <a:t>62</a:t>
            </a:fld>
            <a:endParaRPr lang="en-US" altLang="ja-JP" sz="1200" dirty="0"/>
          </a:p>
        </p:txBody>
      </p:sp>
    </p:spTree>
    <p:extLst>
      <p:ext uri="{BB962C8B-B14F-4D97-AF65-F5344CB8AC3E}">
        <p14:creationId xmlns:p14="http://schemas.microsoft.com/office/powerpoint/2010/main" val="665149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691355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1" y="6465815"/>
            <a:ext cx="4306737" cy="340305"/>
          </a:xfrm>
          <a:prstGeom prst="rect">
            <a:avLst/>
          </a:prstGeom>
          <a:noFill/>
          <a:ln w="9525">
            <a:noFill/>
            <a:miter lim="800000"/>
            <a:headEnd/>
            <a:tailEnd/>
          </a:ln>
        </p:spPr>
        <p:txBody>
          <a:bodyPr lIns="91396" tIns="45695" rIns="91396" bIns="45695" anchor="b"/>
          <a:lstStyle/>
          <a:p>
            <a:pPr algn="r" eaLnBrk="1" hangingPunct="1"/>
            <a:fld id="{E44CC31C-EFE2-4C2D-ADA6-DDC88DE95245}" type="slidenum">
              <a:rPr lang="ja-JP" altLang="en-US" sz="1200"/>
              <a:pPr algn="r" eaLnBrk="1" hangingPunct="1"/>
              <a:t>12</a:t>
            </a:fld>
            <a:endParaRPr lang="en-US" altLang="ja-JP" sz="1200" dirty="0"/>
          </a:p>
        </p:txBody>
      </p:sp>
    </p:spTree>
    <p:extLst>
      <p:ext uri="{BB962C8B-B14F-4D97-AF65-F5344CB8AC3E}">
        <p14:creationId xmlns:p14="http://schemas.microsoft.com/office/powerpoint/2010/main" val="500292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44CC31C-EFE2-4C2D-ADA6-DDC88DE95245}" type="slidenum">
              <a:rPr lang="ja-JP" altLang="en-US" sz="1200"/>
              <a:pPr algn="r" eaLnBrk="1" hangingPunct="1"/>
              <a:t>13</a:t>
            </a:fld>
            <a:endParaRPr lang="en-US" altLang="ja-JP" sz="1200" dirty="0"/>
          </a:p>
        </p:txBody>
      </p:sp>
    </p:spTree>
    <p:extLst>
      <p:ext uri="{BB962C8B-B14F-4D97-AF65-F5344CB8AC3E}">
        <p14:creationId xmlns:p14="http://schemas.microsoft.com/office/powerpoint/2010/main" val="2300585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9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9156"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5817AE2-0BAD-4952-A840-ABC110ECA22B}" type="slidenum">
              <a:rPr lang="ja-JP" altLang="en-US" sz="1200"/>
              <a:pPr algn="r" eaLnBrk="1" hangingPunct="1"/>
              <a:t>14</a:t>
            </a:fld>
            <a:endParaRPr lang="en-US" altLang="ja-JP" sz="1200" dirty="0"/>
          </a:p>
        </p:txBody>
      </p:sp>
    </p:spTree>
    <p:extLst>
      <p:ext uri="{BB962C8B-B14F-4D97-AF65-F5344CB8AC3E}">
        <p14:creationId xmlns:p14="http://schemas.microsoft.com/office/powerpoint/2010/main" val="558987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15</a:t>
            </a:fld>
            <a:endParaRPr lang="en-US" altLang="ja-JP" sz="1200" dirty="0"/>
          </a:p>
        </p:txBody>
      </p:sp>
    </p:spTree>
    <p:extLst>
      <p:ext uri="{BB962C8B-B14F-4D97-AF65-F5344CB8AC3E}">
        <p14:creationId xmlns:p14="http://schemas.microsoft.com/office/powerpoint/2010/main" val="1188884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16</a:t>
            </a:fld>
            <a:endParaRPr lang="en-US" altLang="ja-JP" sz="1200" dirty="0"/>
          </a:p>
        </p:txBody>
      </p:sp>
    </p:spTree>
    <p:extLst>
      <p:ext uri="{BB962C8B-B14F-4D97-AF65-F5344CB8AC3E}">
        <p14:creationId xmlns:p14="http://schemas.microsoft.com/office/powerpoint/2010/main" val="237224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86223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59827CA-009E-4029-854B-42251AEBC2B5}"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0A0501-0A12-40A9-8462-FCFFCE6AA2A7}"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3B5375-2C6A-43B5-AA95-6EFC10F260FA}"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528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944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8949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5275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4461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3816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967145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8315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E2A120-B14E-48A9-9A44-89A5C0C587FB}"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29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60789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8246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3CCD2DA-8F09-431A-B817-25AAF83DAB45}"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EC9520-D0FD-4C6D-B5CD-AA964114864B}" type="datetime1">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F46EA05-1943-41F8-8A31-12CD288066C4}" type="datetime1">
              <a:rPr kumimoji="1" lang="ja-JP" altLang="en-US" smtClean="0"/>
              <a:pPr/>
              <a:t>2017/9/26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EC94BC-D987-4C27-BF7F-E5BC13EEA470}" type="datetime1">
              <a:rPr kumimoji="1" lang="ja-JP" altLang="en-US" smtClean="0"/>
              <a:pPr/>
              <a:t>2017/9/26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5878E7-D472-4583-B114-12B569329264}" type="datetime1">
              <a:rPr kumimoji="1" lang="ja-JP" altLang="en-US" smtClean="0"/>
              <a:pPr/>
              <a:t>2017/9/26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D25AB13-2811-4B3F-BE4F-E3381DBFC3C2}" type="datetime1">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7E86F46-46BC-40A5-BFC0-9708A679ED62}" type="datetime1">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3CE67-72C1-4216-A25D-2E526E7B79E8}" type="datetime1">
              <a:rPr kumimoji="1" lang="ja-JP" altLang="en-US" smtClean="0"/>
              <a:pPr/>
              <a:t>2017/9/26</a:t>
            </a:fld>
            <a:endParaRPr kumimoji="1" lang="ja-JP" altLang="en-US"/>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5822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 Id="rId9" Type="http://schemas.openxmlformats.org/officeDocument/2006/relationships/chart" Target="../charts/char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7.xml"/><Relationship Id="rId6" Type="http://schemas.openxmlformats.org/officeDocument/2006/relationships/chart" Target="../charts/chart23.xml"/><Relationship Id="rId5" Type="http://schemas.openxmlformats.org/officeDocument/2006/relationships/chart" Target="../charts/chart22.xml"/><Relationship Id="rId4" Type="http://schemas.openxmlformats.org/officeDocument/2006/relationships/chart" Target="../charts/chart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7.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9"/>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４</a:t>
            </a:r>
            <a:r>
              <a:rPr lang="ja-JP" altLang="en-US" sz="3600" dirty="0">
                <a:solidFill>
                  <a:prstClr val="black"/>
                </a:solidFill>
              </a:rPr>
              <a:t>　</a:t>
            </a:r>
            <a:r>
              <a:rPr lang="ja-JP" altLang="en-US" sz="3600" dirty="0" smtClean="0">
                <a:solidFill>
                  <a:prstClr val="black"/>
                </a:solidFill>
              </a:rPr>
              <a:t>財産・債務</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oup 63"/>
          <p:cNvGraphicFramePr>
            <a:graphicFrameLocks noGrp="1"/>
          </p:cNvGraphicFramePr>
          <p:nvPr>
            <p:extLst>
              <p:ext uri="{D42A27DB-BD31-4B8C-83A1-F6EECF244321}">
                <p14:modId xmlns:p14="http://schemas.microsoft.com/office/powerpoint/2010/main" val="2063811785"/>
              </p:ext>
            </p:extLst>
          </p:nvPr>
        </p:nvGraphicFramePr>
        <p:xfrm>
          <a:off x="188400" y="2420889"/>
          <a:ext cx="9529200" cy="4134496"/>
        </p:xfrm>
        <a:graphic>
          <a:graphicData uri="http://schemas.openxmlformats.org/drawingml/2006/table">
            <a:tbl>
              <a:tblPr/>
              <a:tblGrid>
                <a:gridCol w="2808312"/>
                <a:gridCol w="372112"/>
                <a:gridCol w="6348776"/>
              </a:tblGrid>
              <a:tr h="3653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財務リスクの類型</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今後の対応の方向性等</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リスクが顕在化しているもの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（例）阿倍野再開発事業</a:t>
                      </a: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・発行済みの大阪市債は大阪府に承継し、計画的に償還</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・起債の償還財源は、財政調整交付金により財源保障</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5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今後、債務が発生する可能性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があるもの（偶発債務）</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MDC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センター）</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p>
                  </a:txBody>
                  <a:tcPr marL="97500" marR="97500" marT="46803" marB="4680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・融資の枠組みを維持するため、財務リスク（損失補償の債務）を大阪府</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・引当財源として財務リスク相当額の大阪市財政調整基金を大阪府に承継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・損失補償の相手方に対する大阪市貸付金についても大阪府に承継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・引当財源が不足する場合は大阪府・特別区協議会（仮称）で協議</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大阪府に承継する大阪市財政調整基金は、毎年度減少する損失補償相</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当額を、減少の都度、特別区に配分</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偶発債務のリスク解消時の残余財産は、</a:t>
                      </a:r>
                      <a:r>
                        <a:rPr lang="ja-JP" altLang="en-US" sz="1500" b="0" dirty="0" smtClean="0">
                          <a:solidFill>
                            <a:schemeClr val="tx1"/>
                          </a:solidFill>
                          <a:latin typeface="Meiryo UI" pitchFamily="50" charset="-128"/>
                          <a:ea typeface="Meiryo UI" pitchFamily="50" charset="-128"/>
                          <a:cs typeface="Meiryo UI" pitchFamily="50" charset="-128"/>
                        </a:rPr>
                        <a:t>特別区に配分することを基本に、</a:t>
                      </a:r>
                      <a:endParaRPr lang="en-US" altLang="ja-JP" sz="1500" b="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b="0" dirty="0" smtClean="0">
                          <a:solidFill>
                            <a:schemeClr val="tx1"/>
                          </a:solidFill>
                          <a:latin typeface="Meiryo UI" pitchFamily="50" charset="-128"/>
                          <a:ea typeface="Meiryo UI" pitchFamily="50" charset="-128"/>
                          <a:cs typeface="Meiryo UI" pitchFamily="50" charset="-128"/>
                        </a:rPr>
                        <a:t>　　大阪府・特別区協議会（仮称）で協議の上、決定</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特別会計所管事業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pPr>
                      <a:endParaRPr kumimoji="1" lang="ja-JP" altLang="en-US" dirty="0">
                        <a:solidFill>
                          <a:schemeClr val="tx1"/>
                        </a:solidFill>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・それぞれの会計ごとに、現在実施している経営計画等に基づいた取り組みを</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進めた上で、各事業を承継した事業主体において対応</a:t>
                      </a:r>
                      <a:endPar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角丸四角形 4"/>
          <p:cNvSpPr/>
          <p:nvPr/>
        </p:nvSpPr>
        <p:spPr>
          <a:xfrm>
            <a:off x="0" y="476672"/>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財務リスク</a:t>
            </a:r>
            <a:r>
              <a:rPr lang="ja-JP" altLang="en-US" b="1" dirty="0" smtClean="0">
                <a:solidFill>
                  <a:schemeClr val="tx1"/>
                </a:solidFill>
                <a:latin typeface="Meiryo UI" pitchFamily="50" charset="-128"/>
                <a:ea typeface="Meiryo UI" pitchFamily="50" charset="-128"/>
                <a:cs typeface="Meiryo UI" pitchFamily="50" charset="-128"/>
              </a:rPr>
              <a:t>の取扱い</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8" name="二等辺三角形 13"/>
          <p:cNvSpPr>
            <a:spLocks noChangeArrowheads="1"/>
          </p:cNvSpPr>
          <p:nvPr/>
        </p:nvSpPr>
        <p:spPr bwMode="auto">
          <a:xfrm rot="5400000">
            <a:off x="2885426" y="2904287"/>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20" name="二等辺三角形 13"/>
          <p:cNvSpPr>
            <a:spLocks noChangeArrowheads="1"/>
          </p:cNvSpPr>
          <p:nvPr/>
        </p:nvSpPr>
        <p:spPr bwMode="auto">
          <a:xfrm rot="5400000">
            <a:off x="2885426" y="44164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dirty="0">
              <a:latin typeface="Meiryo UI" pitchFamily="50" charset="-128"/>
              <a:ea typeface="Meiryo UI" pitchFamily="50" charset="-128"/>
              <a:cs typeface="Meiryo UI" pitchFamily="50" charset="-128"/>
            </a:endParaRPr>
          </a:p>
        </p:txBody>
      </p:sp>
      <p:sp>
        <p:nvSpPr>
          <p:cNvPr id="21" name="二等辺三角形 13"/>
          <p:cNvSpPr>
            <a:spLocks noChangeArrowheads="1"/>
          </p:cNvSpPr>
          <p:nvPr/>
        </p:nvSpPr>
        <p:spPr bwMode="auto">
          <a:xfrm rot="5400000">
            <a:off x="2885426" y="600063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9" name="角丸四角形 12"/>
          <p:cNvSpPr>
            <a:spLocks noChangeArrowheads="1"/>
          </p:cNvSpPr>
          <p:nvPr/>
        </p:nvSpPr>
        <p:spPr bwMode="auto">
          <a:xfrm>
            <a:off x="180000" y="864000"/>
            <a:ext cx="9529200" cy="1412872"/>
          </a:xfrm>
          <a:prstGeom prst="roundRect">
            <a:avLst>
              <a:gd name="adj" fmla="val 645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72000" tIns="684000" rIns="72000" anchor="ctr"/>
          <a:lstStyle/>
          <a:p>
            <a:pPr marL="252000" indent="-182563">
              <a:lnSpc>
                <a:spcPts val="2500"/>
              </a:lnSpc>
            </a:pPr>
            <a:r>
              <a:rPr lang="ja-JP" altLang="en-US" dirty="0" smtClean="0">
                <a:latin typeface="Meiryo UI" pitchFamily="50" charset="-128"/>
                <a:ea typeface="Meiryo UI" pitchFamily="50" charset="-128"/>
                <a:cs typeface="Meiryo UI" pitchFamily="50" charset="-128"/>
              </a:rPr>
              <a:t>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リスクが顕在化しているものや、今後、</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債務が発生する可能性があるもの（偶発債務）などがあるが、管理するリスクの規模や与信能力などの</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観点から、事務分担（案）に対応して承継すべきものを除き、</a:t>
            </a:r>
            <a:r>
              <a:rPr lang="ja-JP" altLang="en-US" b="1" u="sng" dirty="0" smtClean="0">
                <a:latin typeface="Meiryo UI" pitchFamily="50" charset="-128"/>
                <a:ea typeface="Meiryo UI" pitchFamily="50" charset="-128"/>
                <a:cs typeface="Meiryo UI" pitchFamily="50" charset="-128"/>
              </a:rPr>
              <a:t>大阪府で一元化して管理することを</a:t>
            </a:r>
            <a:endParaRPr lang="en-US" altLang="ja-JP" b="1" u="sng" dirty="0" smtClean="0">
              <a:latin typeface="Meiryo UI" pitchFamily="50" charset="-128"/>
              <a:ea typeface="Meiryo UI" pitchFamily="50" charset="-128"/>
              <a:cs typeface="Meiryo UI" pitchFamily="50" charset="-128"/>
            </a:endParaRPr>
          </a:p>
          <a:p>
            <a:pPr marL="252000" indent="-182563">
              <a:lnSpc>
                <a:spcPts val="2500"/>
              </a:lnSpc>
            </a:pPr>
            <a:r>
              <a:rPr lang="ja-JP" altLang="en-US" b="1" u="sng" dirty="0" smtClean="0">
                <a:latin typeface="Meiryo UI" pitchFamily="50" charset="-128"/>
                <a:ea typeface="Meiryo UI" pitchFamily="50" charset="-128"/>
                <a:cs typeface="Meiryo UI" pitchFamily="50" charset="-128"/>
              </a:rPr>
              <a:t>基本とする</a:t>
            </a:r>
            <a:endParaRPr lang="en-US" altLang="ja-JP" b="1" u="sng"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51610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 name="スライド番号プレースホルダ 5"/>
          <p:cNvSpPr txBox="1">
            <a:spLocks/>
          </p:cNvSpPr>
          <p:nvPr/>
        </p:nvSpPr>
        <p:spPr bwMode="auto">
          <a:xfrm>
            <a:off x="7477654" y="44450"/>
            <a:ext cx="2311400" cy="365125"/>
          </a:xfrm>
          <a:prstGeom prst="rect">
            <a:avLst/>
          </a:prstGeom>
          <a:noFill/>
          <a:ln w="9525">
            <a:noFill/>
            <a:miter lim="800000"/>
            <a:headEnd/>
            <a:tailEnd/>
          </a:ln>
        </p:spPr>
        <p:txBody>
          <a:bodyPr anchor="ctr"/>
          <a:lstStyle/>
          <a:p>
            <a:pPr algn="r" eaLnBrk="1" hangingPunct="1"/>
            <a:fld id="{781E75B5-0B18-4218-9A24-F3B474E6B2CB}" type="slidenum">
              <a:rPr lang="ja-JP" altLang="en-US">
                <a:solidFill>
                  <a:srgbClr val="898989"/>
                </a:solidFill>
              </a:rPr>
              <a:pPr algn="r" eaLnBrk="1" hangingPunct="1"/>
              <a:t>11</a:t>
            </a:fld>
            <a:endParaRPr lang="en-US" altLang="ja-JP">
              <a:solidFill>
                <a:srgbClr val="898989"/>
              </a:solidFill>
            </a:endParaRPr>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4"/>
          <p:cNvSpPr>
            <a:spLocks noChangeArrowheads="1"/>
          </p:cNvSpPr>
          <p:nvPr/>
        </p:nvSpPr>
        <p:spPr bwMode="auto">
          <a:xfrm>
            <a:off x="176328" y="908816"/>
            <a:ext cx="9529200" cy="864000"/>
          </a:xfrm>
          <a:prstGeom prst="roundRect">
            <a:avLst>
              <a:gd name="adj" fmla="val 614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現在の大阪市の財産は、市民が長い歴史の中で</a:t>
            </a:r>
            <a:r>
              <a:rPr lang="ja-JP" altLang="ja-JP" dirty="0">
                <a:latin typeface="Meiryo UI" pitchFamily="50" charset="-128"/>
                <a:ea typeface="Meiryo UI" pitchFamily="50" charset="-128"/>
                <a:cs typeface="Meiryo UI" pitchFamily="50" charset="-128"/>
              </a:rPr>
              <a:t>築き上げ</a:t>
            </a:r>
            <a:r>
              <a:rPr lang="ja-JP" altLang="en-US" dirty="0">
                <a:latin typeface="Meiryo UI" pitchFamily="50" charset="-128"/>
                <a:ea typeface="Meiryo UI" pitchFamily="50" charset="-128"/>
                <a:cs typeface="Meiryo UI" pitchFamily="50" charset="-128"/>
              </a:rPr>
              <a:t>てき</a:t>
            </a:r>
            <a:r>
              <a:rPr lang="ja-JP" altLang="ja-JP" dirty="0">
                <a:latin typeface="Meiryo UI" pitchFamily="50" charset="-128"/>
                <a:ea typeface="Meiryo UI" pitchFamily="50" charset="-128"/>
                <a:cs typeface="Meiryo UI" pitchFamily="50" charset="-128"/>
              </a:rPr>
              <a:t>た貴重な</a:t>
            </a:r>
            <a:r>
              <a:rPr lang="ja-JP" altLang="en-US" dirty="0">
                <a:latin typeface="Meiryo UI" pitchFamily="50" charset="-128"/>
                <a:ea typeface="Meiryo UI" pitchFamily="50" charset="-128"/>
                <a:cs typeface="Meiryo UI" pitchFamily="50" charset="-128"/>
              </a:rPr>
              <a:t>もの</a:t>
            </a:r>
          </a:p>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財産は、必要な</a:t>
            </a:r>
            <a:r>
              <a:rPr lang="ja-JP" altLang="ja-JP" dirty="0">
                <a:latin typeface="Meiryo UI" pitchFamily="50" charset="-128"/>
                <a:ea typeface="Meiryo UI" pitchFamily="50" charset="-128"/>
                <a:cs typeface="Meiryo UI" pitchFamily="50" charset="-128"/>
              </a:rPr>
              <a:t>住民サービスを支え、生み出す基盤として</a:t>
            </a:r>
            <a:r>
              <a:rPr lang="ja-JP" altLang="en-US" dirty="0">
                <a:latin typeface="Meiryo UI" pitchFamily="50" charset="-128"/>
                <a:ea typeface="Meiryo UI" pitchFamily="50" charset="-128"/>
                <a:cs typeface="Meiryo UI" pitchFamily="50" charset="-128"/>
              </a:rPr>
              <a:t>、</a:t>
            </a:r>
            <a:r>
              <a:rPr lang="ja-JP" altLang="ja-JP" dirty="0">
                <a:latin typeface="Meiryo UI" pitchFamily="50" charset="-128"/>
                <a:ea typeface="Meiryo UI" pitchFamily="50" charset="-128"/>
                <a:cs typeface="Meiryo UI" pitchFamily="50" charset="-128"/>
              </a:rPr>
              <a:t>適切</a:t>
            </a:r>
            <a:r>
              <a:rPr lang="ja-JP" altLang="en-US" dirty="0">
                <a:latin typeface="Meiryo UI" pitchFamily="50" charset="-128"/>
                <a:ea typeface="Meiryo UI" pitchFamily="50" charset="-128"/>
                <a:cs typeface="Meiryo UI" pitchFamily="50" charset="-128"/>
              </a:rPr>
              <a:t>に承継</a:t>
            </a:r>
            <a:r>
              <a:rPr lang="ja-JP" altLang="ja-JP" dirty="0">
                <a:latin typeface="Meiryo UI" pitchFamily="50" charset="-128"/>
                <a:ea typeface="Meiryo UI" pitchFamily="50" charset="-128"/>
                <a:cs typeface="Meiryo UI" pitchFamily="50" charset="-128"/>
              </a:rPr>
              <a:t>していく必要</a:t>
            </a:r>
            <a:endParaRPr lang="ja-JP" altLang="en-US" dirty="0">
              <a:latin typeface="Meiryo UI" pitchFamily="50" charset="-128"/>
              <a:ea typeface="Meiryo UI" pitchFamily="50" charset="-128"/>
              <a:cs typeface="Meiryo UI" pitchFamily="50" charset="-128"/>
            </a:endParaRPr>
          </a:p>
        </p:txBody>
      </p:sp>
      <p:sp>
        <p:nvSpPr>
          <p:cNvPr id="18" name="二等辺三角形 17"/>
          <p:cNvSpPr>
            <a:spLocks noChangeArrowheads="1"/>
          </p:cNvSpPr>
          <p:nvPr/>
        </p:nvSpPr>
        <p:spPr bwMode="auto">
          <a:xfrm flipV="1">
            <a:off x="3368501" y="2060848"/>
            <a:ext cx="3277923" cy="432048"/>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19" name="額縁 9"/>
          <p:cNvSpPr>
            <a:spLocks noChangeArrowheads="1"/>
          </p:cNvSpPr>
          <p:nvPr/>
        </p:nvSpPr>
        <p:spPr bwMode="auto">
          <a:xfrm>
            <a:off x="176328" y="2852936"/>
            <a:ext cx="9529200" cy="3024336"/>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normAutofit/>
          </a:bodyPr>
          <a:lstStyle/>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に基づき、各特別区（一部事務組合含む）</a:t>
            </a:r>
            <a:r>
              <a:rPr lang="ja-JP" altLang="en-US" dirty="0" smtClean="0">
                <a:latin typeface="Meiryo UI" pitchFamily="50" charset="-128"/>
                <a:ea typeface="Meiryo UI" pitchFamily="50" charset="-128"/>
                <a:cs typeface="Meiryo UI" pitchFamily="50" charset="-128"/>
              </a:rPr>
              <a:t>や大阪府に</a:t>
            </a:r>
            <a:r>
              <a:rPr lang="ja-JP" altLang="en-US" dirty="0">
                <a:latin typeface="Meiryo UI" pitchFamily="50" charset="-128"/>
                <a:ea typeface="Meiryo UI" pitchFamily="50" charset="-128"/>
                <a:cs typeface="Meiryo UI" pitchFamily="50" charset="-128"/>
              </a:rPr>
              <a:t>承継</a:t>
            </a:r>
          </a:p>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の財産は、その性格を踏まえ、財産の所在する特別区への承継を基本とし</a:t>
            </a:r>
            <a:r>
              <a:rPr lang="ja-JP" altLang="en-US" dirty="0" smtClean="0">
                <a:latin typeface="Meiryo UI" pitchFamily="50" charset="-128"/>
                <a:ea typeface="Meiryo UI" pitchFamily="50" charset="-128"/>
                <a:cs typeface="Meiryo UI" pitchFamily="50" charset="-128"/>
              </a:rPr>
              <a:t>、大阪府へ</a:t>
            </a:r>
            <a:r>
              <a:rPr lang="ja-JP" altLang="en-US" dirty="0">
                <a:latin typeface="Meiryo UI" pitchFamily="50" charset="-128"/>
                <a:ea typeface="Meiryo UI" pitchFamily="50" charset="-128"/>
                <a:cs typeface="Meiryo UI" pitchFamily="50" charset="-128"/>
              </a:rPr>
              <a:t>の承継は</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により承継が必要となるものに限定</a:t>
            </a:r>
            <a:endParaRPr lang="en-US" altLang="ja-JP" dirty="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大阪府へ承継される財産の事業終了後の取扱いについては、特別区に配分することを基本に、個々の財産の状況を踏まえ、大阪府・特別区協議会（仮称）で協議の上、決定  　　　　　　　　</a:t>
            </a:r>
            <a:endParaRPr lang="en-US" altLang="ja-JP" dirty="0" smtClean="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smtClean="0">
                <a:latin typeface="Meiryo UI" pitchFamily="50" charset="-128"/>
                <a:ea typeface="Meiryo UI" pitchFamily="50" charset="-128"/>
                <a:cs typeface="Meiryo UI" pitchFamily="50" charset="-128"/>
              </a:rPr>
              <a:t>　「行政財産」「無体財産権」「普通財産等」に区分し、承継ルールを整理　</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20" name="角丸四角形 19"/>
          <p:cNvSpPr/>
          <p:nvPr/>
        </p:nvSpPr>
        <p:spPr>
          <a:xfrm>
            <a:off x="0" y="476349"/>
            <a:ext cx="97956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（１</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一般会計・政令等会計における財産</a:t>
            </a:r>
            <a:r>
              <a:rPr lang="ja-JP" altLang="en-US" b="1" dirty="0">
                <a:solidFill>
                  <a:schemeClr val="tx1"/>
                </a:solidFill>
                <a:latin typeface="Meiryo UI" pitchFamily="50" charset="-128"/>
                <a:ea typeface="Meiryo UI" pitchFamily="50" charset="-128"/>
                <a:cs typeface="Meiryo UI" pitchFamily="50" charset="-128"/>
              </a:rPr>
              <a:t>の</a:t>
            </a:r>
            <a:r>
              <a:rPr lang="ja-JP" altLang="en-US" b="1" dirty="0" smtClean="0">
                <a:solidFill>
                  <a:schemeClr val="tx1"/>
                </a:solidFill>
                <a:latin typeface="Meiryo UI" pitchFamily="50" charset="-128"/>
                <a:ea typeface="Meiryo UI" pitchFamily="50" charset="-128"/>
                <a:cs typeface="Meiryo UI" pitchFamily="50" charset="-128"/>
              </a:rPr>
              <a:t>承継の基本的な考え方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400805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59" name="Group 39"/>
          <p:cNvGraphicFramePr>
            <a:graphicFrameLocks noGrp="1"/>
          </p:cNvGraphicFramePr>
          <p:nvPr>
            <p:extLst>
              <p:ext uri="{D42A27DB-BD31-4B8C-83A1-F6EECF244321}">
                <p14:modId xmlns:p14="http://schemas.microsoft.com/office/powerpoint/2010/main" val="136082587"/>
              </p:ext>
            </p:extLst>
          </p:nvPr>
        </p:nvGraphicFramePr>
        <p:xfrm>
          <a:off x="170688" y="3379401"/>
          <a:ext cx="9534840" cy="3092297"/>
        </p:xfrm>
        <a:graphic>
          <a:graphicData uri="http://schemas.openxmlformats.org/drawingml/2006/table">
            <a:tbl>
              <a:tblPr/>
              <a:tblGrid>
                <a:gridCol w="1894906"/>
                <a:gridCol w="1401823"/>
                <a:gridCol w="6238111"/>
              </a:tblGrid>
              <a:tr h="53984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財産の</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幼稚園、小・中学校、保健所、市営住宅、市道、住民に身近な公園、市本庁舎、区役所などの土地・建物・工作物、これらに付随する備品、事務機器、車両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381">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中央体育館、斎場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高等学校、府道、大規模な公園、</a:t>
                      </a:r>
                      <a:r>
                        <a:rPr kumimoji="1" lang="ja-JP" altLang="ja-JP" sz="1600" kern="1200" dirty="0" smtClean="0">
                          <a:solidFill>
                            <a:schemeClr val="tx1"/>
                          </a:solidFill>
                          <a:latin typeface="Meiryo UI" pitchFamily="50" charset="-128"/>
                          <a:ea typeface="Meiryo UI" pitchFamily="50" charset="-128"/>
                          <a:cs typeface="Meiryo UI" pitchFamily="50" charset="-128"/>
                        </a:rPr>
                        <a:t>国際見本市会場（インテックス大阪）</a:t>
                      </a:r>
                      <a:r>
                        <a:rPr kumimoji="1" lang="ja-JP" altLang="en-US" sz="1600" kern="1200" dirty="0" smtClean="0">
                          <a:solidFill>
                            <a:schemeClr val="tx1"/>
                          </a:solidFill>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消防施設などの土地・建物・工作物</a:t>
                      </a:r>
                      <a:r>
                        <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これらに付随する車両・船舶・航空機　など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角丸四角形 13"/>
          <p:cNvSpPr/>
          <p:nvPr/>
        </p:nvSpPr>
        <p:spPr>
          <a:xfrm>
            <a:off x="0" y="404664"/>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a:solidFill>
                  <a:schemeClr val="tx1"/>
                </a:solidFill>
                <a:latin typeface="Meiryo UI" pitchFamily="50" charset="-128"/>
                <a:ea typeface="Meiryo UI" pitchFamily="50" charset="-128"/>
                <a:cs typeface="Meiryo UI" pitchFamily="50" charset="-128"/>
              </a:rPr>
              <a:t>行政</a:t>
            </a:r>
            <a:r>
              <a:rPr lang="ja-JP" altLang="en-US" b="1" dirty="0" smtClean="0">
                <a:solidFill>
                  <a:schemeClr val="tx1"/>
                </a:solidFill>
                <a:latin typeface="Meiryo UI" pitchFamily="50" charset="-128"/>
                <a:ea typeface="Meiryo UI" pitchFamily="50" charset="-128"/>
                <a:cs typeface="Meiryo UI" pitchFamily="50" charset="-128"/>
              </a:rPr>
              <a:t>財産の</a:t>
            </a:r>
            <a:r>
              <a:rPr lang="ja-JP" altLang="en-US" b="1" dirty="0">
                <a:solidFill>
                  <a:schemeClr val="tx1"/>
                </a:solidFill>
                <a:latin typeface="Meiryo UI" pitchFamily="50" charset="-128"/>
                <a:ea typeface="Meiryo UI" pitchFamily="50" charset="-128"/>
                <a:cs typeface="Meiryo UI" pitchFamily="50" charset="-128"/>
              </a:rPr>
              <a:t>承継</a:t>
            </a:r>
          </a:p>
        </p:txBody>
      </p:sp>
      <p:sp>
        <p:nvSpPr>
          <p:cNvPr id="9" name="角丸四角形 11"/>
          <p:cNvSpPr>
            <a:spLocks noChangeArrowheads="1"/>
          </p:cNvSpPr>
          <p:nvPr/>
        </p:nvSpPr>
        <p:spPr bwMode="auto">
          <a:xfrm>
            <a:off x="176328" y="800800"/>
            <a:ext cx="9529200" cy="828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72000" bIns="36000" anchor="t"/>
          <a:lstStyle/>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住民</a:t>
            </a:r>
            <a:r>
              <a:rPr lang="ja-JP" altLang="en-US" sz="1600" dirty="0">
                <a:latin typeface="Meiryo UI" pitchFamily="50" charset="-128"/>
                <a:ea typeface="Meiryo UI" pitchFamily="50" charset="-128"/>
                <a:cs typeface="Meiryo UI" pitchFamily="50" charset="-128"/>
              </a:rPr>
              <a:t>サービスの提供</a:t>
            </a:r>
            <a:r>
              <a:rPr lang="ja-JP" altLang="en-US" sz="1600" dirty="0" smtClean="0">
                <a:latin typeface="Meiryo UI" pitchFamily="50" charset="-128"/>
                <a:ea typeface="Meiryo UI" pitchFamily="50" charset="-128"/>
                <a:cs typeface="Meiryo UI" pitchFamily="50" charset="-128"/>
              </a:rPr>
              <a:t>などの</a:t>
            </a:r>
            <a:r>
              <a:rPr lang="ja-JP" altLang="en-US" sz="1600" dirty="0">
                <a:latin typeface="Meiryo UI" pitchFamily="50" charset="-128"/>
                <a:ea typeface="Meiryo UI" pitchFamily="50" charset="-128"/>
                <a:cs typeface="Meiryo UI" pitchFamily="50" charset="-128"/>
              </a:rPr>
              <a:t>行政目的の達成のため、直接の物的手段として使用される</a:t>
            </a:r>
            <a:r>
              <a:rPr lang="ja-JP" altLang="en-US" sz="1600" dirty="0" smtClean="0">
                <a:latin typeface="Meiryo UI" pitchFamily="50" charset="-128"/>
                <a:ea typeface="Meiryo UI" pitchFamily="50" charset="-128"/>
                <a:cs typeface="Meiryo UI" pitchFamily="50" charset="-128"/>
              </a:rPr>
              <a:t>もの</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smtClean="0">
                <a:latin typeface="Meiryo UI" pitchFamily="50" charset="-128"/>
                <a:ea typeface="Meiryo UI" pitchFamily="50" charset="-128"/>
                <a:cs typeface="Meiryo UI" pitchFamily="50" charset="-128"/>
              </a:rPr>
              <a:t>◆　普通財産のうち、福祉施設、子育て施設など行政目的をもって貸付け、住民サービスに供している財産など</a:t>
            </a:r>
            <a:endParaRPr lang="en-US" altLang="ja-JP" sz="1600"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0" y="1772904"/>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5" name="角丸四角形 11"/>
          <p:cNvSpPr>
            <a:spLocks noChangeArrowheads="1"/>
          </p:cNvSpPr>
          <p:nvPr/>
        </p:nvSpPr>
        <p:spPr bwMode="auto">
          <a:xfrm>
            <a:off x="175995" y="2132944"/>
            <a:ext cx="9529200" cy="792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特別区の設置に</a:t>
            </a:r>
            <a:r>
              <a:rPr lang="ja-JP" altLang="en-US" sz="1600" dirty="0">
                <a:latin typeface="Meiryo UI" pitchFamily="50" charset="-128"/>
                <a:ea typeface="Meiryo UI" pitchFamily="50" charset="-128"/>
                <a:cs typeface="Meiryo UI" pitchFamily="50" charset="-128"/>
              </a:rPr>
              <a:t>当たり</a:t>
            </a:r>
            <a:r>
              <a:rPr lang="ja-JP" altLang="en-US" sz="1600" dirty="0" smtClean="0">
                <a:latin typeface="Meiryo UI" pitchFamily="50" charset="-128"/>
                <a:ea typeface="Meiryo UI" pitchFamily="50" charset="-128"/>
                <a:cs typeface="Meiryo UI" pitchFamily="50" charset="-128"/>
              </a:rPr>
              <a:t>、</a:t>
            </a:r>
            <a:r>
              <a:rPr lang="ja-JP" altLang="ja-JP" sz="1600" dirty="0" smtClean="0">
                <a:latin typeface="Meiryo UI" pitchFamily="50" charset="-128"/>
                <a:ea typeface="Meiryo UI" pitchFamily="50" charset="-128"/>
                <a:cs typeface="Meiryo UI" pitchFamily="50" charset="-128"/>
              </a:rPr>
              <a:t>住民</a:t>
            </a:r>
            <a:r>
              <a:rPr lang="ja-JP" altLang="ja-JP" sz="1600" dirty="0">
                <a:latin typeface="Meiryo UI" pitchFamily="50" charset="-128"/>
                <a:ea typeface="Meiryo UI" pitchFamily="50" charset="-128"/>
                <a:cs typeface="Meiryo UI" pitchFamily="50" charset="-128"/>
              </a:rPr>
              <a:t>サービス</a:t>
            </a:r>
            <a:r>
              <a:rPr lang="ja-JP" altLang="en-US" sz="1600" dirty="0" smtClean="0">
                <a:latin typeface="Meiryo UI" pitchFamily="50" charset="-128"/>
                <a:ea typeface="Meiryo UI" pitchFamily="50" charset="-128"/>
                <a:cs typeface="Meiryo UI" pitchFamily="50" charset="-128"/>
              </a:rPr>
              <a:t>が適切に提供</a:t>
            </a:r>
            <a:r>
              <a:rPr lang="ja-JP" altLang="en-US" sz="1600" dirty="0">
                <a:latin typeface="Meiryo UI" pitchFamily="50" charset="-128"/>
                <a:ea typeface="Meiryo UI" pitchFamily="50" charset="-128"/>
                <a:cs typeface="Meiryo UI" pitchFamily="50" charset="-128"/>
              </a:rPr>
              <a:t>される</a:t>
            </a:r>
            <a:r>
              <a:rPr lang="ja-JP" altLang="ja-JP" sz="1600" dirty="0">
                <a:latin typeface="Meiryo UI" pitchFamily="50" charset="-128"/>
                <a:ea typeface="Meiryo UI" pitchFamily="50" charset="-128"/>
                <a:cs typeface="Meiryo UI" pitchFamily="50" charset="-128"/>
              </a:rPr>
              <a:t>よう</a:t>
            </a:r>
            <a:r>
              <a:rPr lang="ja-JP" altLang="ja-JP" sz="1600" dirty="0" smtClean="0">
                <a:latin typeface="Meiryo UI" pitchFamily="50" charset="-128"/>
                <a:ea typeface="Meiryo UI" pitchFamily="50" charset="-128"/>
                <a:cs typeface="Meiryo UI" pitchFamily="50" charset="-128"/>
              </a:rPr>
              <a:t>、</a:t>
            </a:r>
            <a:r>
              <a:rPr lang="ja-JP" altLang="ja-JP" sz="1600" b="1" u="sng" dirty="0" smtClean="0">
                <a:latin typeface="Meiryo UI" pitchFamily="50" charset="-128"/>
                <a:ea typeface="Meiryo UI" pitchFamily="50" charset="-128"/>
                <a:cs typeface="Meiryo UI" pitchFamily="50" charset="-128"/>
              </a:rPr>
              <a:t>事務</a:t>
            </a:r>
            <a:r>
              <a:rPr lang="ja-JP" altLang="ja-JP" sz="1600" b="1" u="sng" dirty="0">
                <a:latin typeface="Meiryo UI" pitchFamily="50" charset="-128"/>
                <a:ea typeface="Meiryo UI" pitchFamily="50" charset="-128"/>
                <a:cs typeface="Meiryo UI" pitchFamily="50" charset="-128"/>
              </a:rPr>
              <a:t>分担</a:t>
            </a:r>
            <a:r>
              <a:rPr lang="ja-JP" altLang="en-US" sz="1600" b="1" u="sng" dirty="0">
                <a:latin typeface="Meiryo UI" pitchFamily="50" charset="-128"/>
                <a:ea typeface="Meiryo UI" pitchFamily="50" charset="-128"/>
                <a:cs typeface="Meiryo UI" pitchFamily="50" charset="-128"/>
              </a:rPr>
              <a:t>（</a:t>
            </a:r>
            <a:r>
              <a:rPr lang="ja-JP" altLang="ja-JP" sz="1600" b="1" u="sng" dirty="0">
                <a:latin typeface="Meiryo UI" pitchFamily="50" charset="-128"/>
                <a:ea typeface="Meiryo UI" pitchFamily="50" charset="-128"/>
                <a:cs typeface="Meiryo UI" pitchFamily="50" charset="-128"/>
              </a:rPr>
              <a:t>案</a:t>
            </a:r>
            <a:r>
              <a:rPr lang="ja-JP" altLang="en-US" sz="1600" b="1" u="sng" dirty="0">
                <a:latin typeface="Meiryo UI" pitchFamily="50" charset="-128"/>
                <a:ea typeface="Meiryo UI" pitchFamily="50" charset="-128"/>
                <a:cs typeface="Meiryo UI" pitchFamily="50" charset="-128"/>
              </a:rPr>
              <a:t>）に基づいて</a:t>
            </a:r>
            <a:r>
              <a:rPr lang="ja-JP" altLang="ja-JP" sz="1600" b="1" u="sng" dirty="0">
                <a:latin typeface="Meiryo UI" pitchFamily="50" charset="-128"/>
                <a:ea typeface="Meiryo UI" pitchFamily="50" charset="-128"/>
                <a:cs typeface="Meiryo UI" pitchFamily="50" charset="-128"/>
              </a:rPr>
              <a:t>、</a:t>
            </a:r>
            <a:r>
              <a:rPr lang="ja-JP" altLang="ja-JP" sz="1600" b="1" u="sng" strike="sngStrike" dirty="0" smtClean="0">
                <a:latin typeface="Meiryo UI" pitchFamily="50" charset="-128"/>
                <a:ea typeface="Meiryo UI" pitchFamily="50" charset="-128"/>
                <a:cs typeface="Meiryo UI" pitchFamily="50" charset="-128"/>
              </a:rPr>
              <a:t>各</a:t>
            </a:r>
            <a:r>
              <a:rPr lang="ja-JP" altLang="en-US" sz="1600" b="1" u="sng" dirty="0" smtClean="0">
                <a:latin typeface="Meiryo UI" pitchFamily="50" charset="-128"/>
                <a:ea typeface="Meiryo UI" pitchFamily="50" charset="-128"/>
                <a:cs typeface="Meiryo UI" pitchFamily="50" charset="-128"/>
              </a:rPr>
              <a:t>所在</a:t>
            </a:r>
            <a:r>
              <a:rPr lang="ja-JP" altLang="ja-JP" sz="1600" b="1" u="sng" dirty="0" smtClean="0">
                <a:latin typeface="Meiryo UI" pitchFamily="50" charset="-128"/>
                <a:ea typeface="Meiryo UI" pitchFamily="50" charset="-128"/>
                <a:cs typeface="Meiryo UI" pitchFamily="50" charset="-128"/>
              </a:rPr>
              <a:t>特別</a:t>
            </a:r>
            <a:r>
              <a:rPr lang="ja-JP" altLang="ja-JP" sz="1600" b="1" u="sng" dirty="0">
                <a:latin typeface="Meiryo UI" pitchFamily="50" charset="-128"/>
                <a:ea typeface="Meiryo UI" pitchFamily="50" charset="-128"/>
                <a:cs typeface="Meiryo UI" pitchFamily="50" charset="-128"/>
              </a:rPr>
              <a:t>区（一部事務組合含む）</a:t>
            </a:r>
            <a:r>
              <a:rPr lang="ja-JP" altLang="en-US" sz="1600" b="1" u="sng" dirty="0">
                <a:latin typeface="Meiryo UI" pitchFamily="50" charset="-128"/>
                <a:ea typeface="Meiryo UI" pitchFamily="50" charset="-128"/>
                <a:cs typeface="Meiryo UI" pitchFamily="50" charset="-128"/>
              </a:rPr>
              <a:t>又</a:t>
            </a:r>
            <a:r>
              <a:rPr lang="ja-JP" altLang="en-US" sz="1600" b="1" u="sng" dirty="0" smtClean="0">
                <a:latin typeface="Meiryo UI" pitchFamily="50" charset="-128"/>
                <a:ea typeface="Meiryo UI" pitchFamily="50" charset="-128"/>
                <a:cs typeface="Meiryo UI" pitchFamily="50" charset="-128"/>
              </a:rPr>
              <a:t>は大阪府に</a:t>
            </a:r>
            <a:r>
              <a:rPr lang="ja-JP" altLang="ja-JP" sz="1600" b="1" u="sng" dirty="0">
                <a:latin typeface="Meiryo UI" pitchFamily="50" charset="-128"/>
                <a:ea typeface="Meiryo UI" pitchFamily="50" charset="-128"/>
                <a:cs typeface="Meiryo UI" pitchFamily="50" charset="-128"/>
              </a:rPr>
              <a:t>承継</a:t>
            </a:r>
          </a:p>
        </p:txBody>
      </p:sp>
      <p:sp>
        <p:nvSpPr>
          <p:cNvPr id="16" name="二等辺三角形 15"/>
          <p:cNvSpPr/>
          <p:nvPr/>
        </p:nvSpPr>
        <p:spPr>
          <a:xfrm flipV="1">
            <a:off x="3068340" y="2996952"/>
            <a:ext cx="3900488" cy="288032"/>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（３）</a:t>
            </a:r>
            <a:r>
              <a:rPr lang="ja-JP" altLang="en-US" b="1" dirty="0" smtClean="0">
                <a:solidFill>
                  <a:schemeClr val="tx1"/>
                </a:solidFill>
                <a:latin typeface="Meiryo UI" pitchFamily="50" charset="-128"/>
                <a:ea typeface="Meiryo UI" pitchFamily="50" charset="-128"/>
                <a:cs typeface="Meiryo UI" pitchFamily="50" charset="-128"/>
              </a:rPr>
              <a:t>その他の行政財産の取扱い（無体財産権）</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6"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特許権・商標権等の無体財産権は、特定の事務の目的を達成するために得たもの</a:t>
            </a:r>
            <a:endParaRPr lang="en-US" altLang="ja-JP" sz="1600" dirty="0" smtClean="0">
              <a:latin typeface="Meiryo UI" pitchFamily="50" charset="-128"/>
              <a:ea typeface="Meiryo UI" pitchFamily="50" charset="-128"/>
              <a:cs typeface="Meiryo UI" pitchFamily="50" charset="-128"/>
            </a:endParaRPr>
          </a:p>
        </p:txBody>
      </p:sp>
      <p:sp>
        <p:nvSpPr>
          <p:cNvPr id="17" name="テキスト ボックス 13"/>
          <p:cNvSpPr txBox="1">
            <a:spLocks noChangeArrowheads="1"/>
          </p:cNvSpPr>
          <p:nvPr/>
        </p:nvSpPr>
        <p:spPr bwMode="auto">
          <a:xfrm>
            <a:off x="0" y="1412776"/>
            <a:ext cx="2887531" cy="36933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8" name="二等辺三角形 17"/>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角丸四角形 11"/>
          <p:cNvSpPr>
            <a:spLocks noChangeArrowheads="1"/>
          </p:cNvSpPr>
          <p:nvPr/>
        </p:nvSpPr>
        <p:spPr bwMode="auto">
          <a:xfrm>
            <a:off x="176328" y="1844824"/>
            <a:ext cx="9529200" cy="756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無体財産権は、関連する事務と密接不可分であるため、</a:t>
            </a:r>
            <a:r>
              <a:rPr lang="ja-JP" altLang="en-US" sz="1600" b="1" u="sng" dirty="0" smtClean="0">
                <a:latin typeface="Meiryo UI" pitchFamily="50" charset="-128"/>
                <a:ea typeface="Meiryo UI" pitchFamily="50" charset="-128"/>
                <a:cs typeface="Meiryo UI" pitchFamily="50" charset="-128"/>
              </a:rPr>
              <a:t>事務</a:t>
            </a:r>
            <a:r>
              <a:rPr lang="ja-JP" altLang="ja-JP" sz="1600" b="1" u="sng" dirty="0" smtClean="0">
                <a:latin typeface="Meiryo UI" pitchFamily="50" charset="-128"/>
                <a:ea typeface="Meiryo UI" pitchFamily="50" charset="-128"/>
                <a:cs typeface="Meiryo UI" pitchFamily="50" charset="-128"/>
              </a:rPr>
              <a:t>分担（案）</a:t>
            </a:r>
            <a:r>
              <a:rPr lang="ja-JP" altLang="en-US" sz="1600" b="1" u="sng" dirty="0" smtClean="0">
                <a:latin typeface="Meiryo UI" pitchFamily="50" charset="-128"/>
                <a:ea typeface="Meiryo UI" pitchFamily="50" charset="-128"/>
                <a:cs typeface="Meiryo UI" pitchFamily="50" charset="-128"/>
              </a:rPr>
              <a:t>に基づいて</a:t>
            </a:r>
            <a:r>
              <a:rPr lang="ja-JP" altLang="ja-JP" sz="1600" b="1" u="sng" dirty="0" smtClean="0">
                <a:latin typeface="Meiryo UI" pitchFamily="50" charset="-128"/>
                <a:ea typeface="Meiryo UI" pitchFamily="50" charset="-128"/>
                <a:cs typeface="Meiryo UI" pitchFamily="50" charset="-128"/>
              </a:rPr>
              <a:t>、各特別区（一部事務組合含む）</a:t>
            </a:r>
            <a:r>
              <a:rPr lang="ja-JP" altLang="en-US" sz="1600" b="1" u="sng" dirty="0" smtClean="0">
                <a:latin typeface="Meiryo UI" pitchFamily="50" charset="-128"/>
                <a:ea typeface="Meiryo UI" pitchFamily="50" charset="-128"/>
                <a:cs typeface="Meiryo UI" pitchFamily="50" charset="-128"/>
              </a:rPr>
              <a:t>又は大阪府に</a:t>
            </a:r>
            <a:r>
              <a:rPr lang="ja-JP" altLang="ja-JP" sz="1600" b="1" u="sng" dirty="0" smtClean="0">
                <a:latin typeface="Meiryo UI" pitchFamily="50" charset="-128"/>
                <a:ea typeface="Meiryo UI" pitchFamily="50" charset="-128"/>
                <a:cs typeface="Meiryo UI" pitchFamily="50" charset="-128"/>
              </a:rPr>
              <a:t>承継</a:t>
            </a:r>
            <a:endParaRPr lang="ja-JP" altLang="ja-JP" sz="1600" u="sng" dirty="0">
              <a:latin typeface="Meiryo UI" pitchFamily="50" charset="-128"/>
              <a:ea typeface="Meiryo UI" pitchFamily="50" charset="-128"/>
              <a:cs typeface="Meiryo UI" pitchFamily="50" charset="-128"/>
            </a:endParaRPr>
          </a:p>
        </p:txBody>
      </p:sp>
      <p:graphicFrame>
        <p:nvGraphicFramePr>
          <p:cNvPr id="20" name="Group 30"/>
          <p:cNvGraphicFramePr>
            <a:graphicFrameLocks noGrp="1"/>
          </p:cNvGraphicFramePr>
          <p:nvPr>
            <p:extLst>
              <p:ext uri="{D42A27DB-BD31-4B8C-83A1-F6EECF244321}">
                <p14:modId xmlns:p14="http://schemas.microsoft.com/office/powerpoint/2010/main" val="774987800"/>
              </p:ext>
            </p:extLst>
          </p:nvPr>
        </p:nvGraphicFramePr>
        <p:xfrm>
          <a:off x="176328" y="3501008"/>
          <a:ext cx="9529200" cy="2536208"/>
        </p:xfrm>
        <a:graphic>
          <a:graphicData uri="http://schemas.openxmlformats.org/drawingml/2006/table">
            <a:tbl>
              <a:tblPr/>
              <a:tblGrid>
                <a:gridCol w="1893785"/>
                <a:gridCol w="1471043"/>
                <a:gridCol w="6164372"/>
              </a:tblGrid>
              <a:tr h="46833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710118">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関連する財産の</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資源ごみの検出方法に関する特許権（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H31.2.25</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49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斎場における棺台車に関する特許権（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H29.6.26</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存続期間満了）など</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3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大阪府市エネルギー戦略に対する提言（著作権）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１１</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3"/>
          <p:cNvSpPr txBox="1">
            <a:spLocks noChangeArrowheads="1"/>
          </p:cNvSpPr>
          <p:nvPr/>
        </p:nvSpPr>
        <p:spPr bwMode="auto">
          <a:xfrm>
            <a:off x="0" y="1331476"/>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7411"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普通財産等は</a:t>
            </a:r>
            <a:r>
              <a:rPr lang="ja-JP" altLang="en-US" sz="1600" dirty="0" smtClean="0">
                <a:latin typeface="Meiryo UI" pitchFamily="50" charset="-128"/>
                <a:ea typeface="Meiryo UI" pitchFamily="50" charset="-128"/>
                <a:cs typeface="Meiryo UI" pitchFamily="50" charset="-128"/>
              </a:rPr>
              <a:t>、住民サービスに直接使用されるものではなく、主</a:t>
            </a:r>
            <a:r>
              <a:rPr lang="ja-JP" altLang="en-US" sz="1600" dirty="0">
                <a:latin typeface="Meiryo UI" pitchFamily="50" charset="-128"/>
                <a:ea typeface="Meiryo UI" pitchFamily="50" charset="-128"/>
                <a:cs typeface="Meiryo UI" pitchFamily="50" charset="-128"/>
              </a:rPr>
              <a:t>に経済的価値の発揮を目的とする</a:t>
            </a:r>
            <a:r>
              <a:rPr lang="ja-JP" altLang="en-US" sz="1600" dirty="0" smtClean="0">
                <a:latin typeface="Meiryo UI" pitchFamily="50" charset="-128"/>
                <a:ea typeface="Meiryo UI" pitchFamily="50" charset="-128"/>
                <a:cs typeface="Meiryo UI" pitchFamily="50" charset="-128"/>
              </a:rPr>
              <a:t>もの</a:t>
            </a:r>
            <a:endParaRPr lang="en-US" altLang="ja-JP" sz="1600" b="1" u="sng" strike="sngStrike" dirty="0" smtClean="0">
              <a:latin typeface="Meiryo UI" pitchFamily="50" charset="-128"/>
              <a:ea typeface="Meiryo UI" pitchFamily="50" charset="-128"/>
              <a:cs typeface="Meiryo UI" pitchFamily="50" charset="-128"/>
            </a:endParaRPr>
          </a:p>
        </p:txBody>
      </p:sp>
      <p:graphicFrame>
        <p:nvGraphicFramePr>
          <p:cNvPr id="110632" name="Group 40"/>
          <p:cNvGraphicFramePr>
            <a:graphicFrameLocks noGrp="1"/>
          </p:cNvGraphicFramePr>
          <p:nvPr>
            <p:extLst>
              <p:ext uri="{D42A27DB-BD31-4B8C-83A1-F6EECF244321}">
                <p14:modId xmlns:p14="http://schemas.microsoft.com/office/powerpoint/2010/main" val="603917129"/>
              </p:ext>
            </p:extLst>
          </p:nvPr>
        </p:nvGraphicFramePr>
        <p:xfrm>
          <a:off x="128464" y="3717032"/>
          <a:ext cx="9625456" cy="2751209"/>
        </p:xfrm>
        <a:graphic>
          <a:graphicData uri="http://schemas.openxmlformats.org/drawingml/2006/table">
            <a:tbl>
              <a:tblPr/>
              <a:tblGrid>
                <a:gridCol w="1032256"/>
                <a:gridCol w="1800000"/>
                <a:gridCol w="5976000"/>
                <a:gridCol w="817200"/>
              </a:tblGrid>
              <a:tr h="59108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特別区への</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頁</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lang="ja-JP" altLang="en-US" sz="1400" b="0" dirty="0" smtClean="0">
                          <a:latin typeface="ＭＳ Ｐゴシック"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108012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区役所跡地、学校等跡地、市民交流センター跡地、　市営住宅建替跡地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kern="1200" dirty="0" smtClean="0">
                          <a:solidFill>
                            <a:schemeClr val="tx1"/>
                          </a:solidFill>
                          <a:latin typeface="Meiryo UI" pitchFamily="50" charset="-128"/>
                          <a:ea typeface="Meiryo UI" pitchFamily="50" charset="-128"/>
                          <a:cs typeface="Meiryo UI" pitchFamily="50" charset="-128"/>
                        </a:rPr>
                        <a:t>　など</a:t>
                      </a:r>
                      <a:endParaRPr kumimoji="1" lang="ja-JP" altLang="ja-JP" sz="1200" kern="1200" dirty="0" smtClean="0">
                        <a:solidFill>
                          <a:schemeClr val="tx1"/>
                        </a:solidFill>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0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関西電力（株）株式、財団法人への出資、出捐　など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・港湾</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空港</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高速道路事業に関連する株式・出資金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二等辺三角形 11"/>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35" name="テキスト ボックス 13"/>
          <p:cNvSpPr txBox="1">
            <a:spLocks noChangeArrowheads="1"/>
          </p:cNvSpPr>
          <p:nvPr/>
        </p:nvSpPr>
        <p:spPr bwMode="auto">
          <a:xfrm>
            <a:off x="3459021" y="3429000"/>
            <a:ext cx="6318515" cy="276999"/>
          </a:xfrm>
          <a:prstGeom prst="rect">
            <a:avLst/>
          </a:prstGeom>
          <a:noFill/>
          <a:ln w="9525">
            <a:noFill/>
            <a:miter lim="800000"/>
            <a:headEnd/>
            <a:tailEnd/>
          </a:ln>
        </p:spPr>
        <p:txBody>
          <a:bodyPr>
            <a:spAutoFit/>
          </a:bodyPr>
          <a:lstStyle/>
          <a:p>
            <a:pPr algn="r" eaLnBrk="1" hangingPunct="1"/>
            <a:r>
              <a:rPr lang="ja-JP" altLang="en-US" sz="1200" dirty="0">
                <a:latin typeface="ＭＳ Ｐゴシック" charset="-128"/>
                <a:ea typeface="Meiryo UI" pitchFamily="50" charset="-128"/>
                <a:cs typeface="Meiryo UI" pitchFamily="50" charset="-128"/>
              </a:rPr>
              <a:t>＊財産区分ごとの承継ルールの考え方等については、下記ページに後掲</a:t>
            </a:r>
          </a:p>
        </p:txBody>
      </p:sp>
      <p:sp>
        <p:nvSpPr>
          <p:cNvPr id="5" name="角丸四角形 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普通財産等の承継</a:t>
            </a:r>
          </a:p>
        </p:txBody>
      </p:sp>
      <p:sp>
        <p:nvSpPr>
          <p:cNvPr id="9" name="角丸四角形 11"/>
          <p:cNvSpPr>
            <a:spLocks noChangeArrowheads="1"/>
          </p:cNvSpPr>
          <p:nvPr/>
        </p:nvSpPr>
        <p:spPr bwMode="auto">
          <a:xfrm>
            <a:off x="176328" y="1700808"/>
            <a:ext cx="9529200" cy="1008112"/>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特別区の設置に</a:t>
            </a:r>
            <a:r>
              <a:rPr lang="ja-JP" altLang="en-US" sz="1600" dirty="0">
                <a:latin typeface="Meiryo UI" pitchFamily="50" charset="-128"/>
                <a:ea typeface="Meiryo UI" pitchFamily="50" charset="-128"/>
                <a:cs typeface="Meiryo UI" pitchFamily="50" charset="-128"/>
              </a:rPr>
              <a:t>当たり、</a:t>
            </a:r>
            <a:r>
              <a:rPr lang="ja-JP" altLang="en-US" sz="1600" b="1" u="sng" dirty="0" smtClean="0">
                <a:latin typeface="Meiryo UI" pitchFamily="50" charset="-128"/>
                <a:ea typeface="Meiryo UI" pitchFamily="50" charset="-128"/>
                <a:cs typeface="Meiryo UI" pitchFamily="50" charset="-128"/>
              </a:rPr>
              <a:t>特別区</a:t>
            </a:r>
            <a:r>
              <a:rPr lang="ja-JP" altLang="ja-JP" sz="1600" b="1" u="sng" dirty="0" smtClean="0">
                <a:latin typeface="Meiryo UI" pitchFamily="50" charset="-128"/>
                <a:ea typeface="Meiryo UI" pitchFamily="50" charset="-128"/>
                <a:cs typeface="Meiryo UI" pitchFamily="50" charset="-128"/>
              </a:rPr>
              <a:t>（一部事務組合含む）</a:t>
            </a:r>
            <a:r>
              <a:rPr lang="ja-JP" altLang="en-US" sz="1600" b="1" u="sng" dirty="0" smtClean="0">
                <a:latin typeface="Meiryo UI" pitchFamily="50" charset="-128"/>
                <a:ea typeface="Meiryo UI" pitchFamily="50" charset="-128"/>
                <a:cs typeface="Meiryo UI" pitchFamily="50" charset="-128"/>
              </a:rPr>
              <a:t>に承継することを基本とする</a:t>
            </a:r>
            <a:endParaRPr lang="en-US" altLang="ja-JP" sz="1600"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例外として</a:t>
            </a:r>
            <a:r>
              <a:rPr lang="ja-JP" altLang="en-US" sz="1600" dirty="0" smtClean="0">
                <a:latin typeface="Meiryo UI" pitchFamily="50" charset="-128"/>
                <a:ea typeface="Meiryo UI" pitchFamily="50" charset="-128"/>
                <a:cs typeface="Meiryo UI" pitchFamily="50" charset="-128"/>
              </a:rPr>
              <a:t>、大阪府に</a:t>
            </a:r>
            <a:r>
              <a:rPr lang="ja-JP" altLang="en-US" sz="1600" dirty="0">
                <a:latin typeface="Meiryo UI" pitchFamily="50" charset="-128"/>
                <a:ea typeface="Meiryo UI" pitchFamily="50" charset="-128"/>
                <a:cs typeface="Meiryo UI" pitchFamily="50" charset="-128"/>
              </a:rPr>
              <a:t>承継するものは</a:t>
            </a:r>
            <a:r>
              <a:rPr lang="ja-JP" altLang="en-US" sz="1600" dirty="0" smtClean="0">
                <a:latin typeface="Meiryo UI" pitchFamily="50" charset="-128"/>
                <a:ea typeface="Meiryo UI" pitchFamily="50" charset="-128"/>
                <a:cs typeface="Meiryo UI" pitchFamily="50" charset="-128"/>
              </a:rPr>
              <a:t>、事務</a:t>
            </a:r>
            <a:r>
              <a:rPr lang="ja-JP" altLang="en-US" sz="1600" dirty="0">
                <a:latin typeface="Meiryo UI" pitchFamily="50" charset="-128"/>
                <a:ea typeface="Meiryo UI" pitchFamily="50" charset="-128"/>
                <a:cs typeface="Meiryo UI" pitchFamily="50" charset="-128"/>
              </a:rPr>
              <a:t>分担</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案</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に基づくものや債務承継に伴うものなど</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大阪府が担う　</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役割と</a:t>
            </a:r>
            <a:r>
              <a:rPr lang="ja-JP" altLang="en-US" sz="1600" dirty="0">
                <a:latin typeface="Meiryo UI" pitchFamily="50" charset="-128"/>
                <a:ea typeface="Meiryo UI" pitchFamily="50" charset="-128"/>
                <a:cs typeface="Meiryo UI" pitchFamily="50" charset="-128"/>
              </a:rPr>
              <a:t>密接不可分なものに限定</a:t>
            </a:r>
            <a:endParaRPr lang="en-US" altLang="ja-JP" sz="1600" u="sng" dirty="0">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１２</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8" name="Group 38"/>
          <p:cNvGraphicFramePr>
            <a:graphicFrameLocks noGrp="1"/>
          </p:cNvGraphicFramePr>
          <p:nvPr>
            <p:extLst>
              <p:ext uri="{D42A27DB-BD31-4B8C-83A1-F6EECF244321}">
                <p14:modId xmlns:p14="http://schemas.microsoft.com/office/powerpoint/2010/main" val="3717701883"/>
              </p:ext>
            </p:extLst>
          </p:nvPr>
        </p:nvGraphicFramePr>
        <p:xfrm>
          <a:off x="128464" y="289730"/>
          <a:ext cx="9625432" cy="6235614"/>
        </p:xfrm>
        <a:graphic>
          <a:graphicData uri="http://schemas.openxmlformats.org/drawingml/2006/table">
            <a:tbl>
              <a:tblPr/>
              <a:tblGrid>
                <a:gridCol w="1033200"/>
                <a:gridCol w="1800000"/>
                <a:gridCol w="5976000"/>
                <a:gridCol w="816232"/>
              </a:tblGrid>
              <a:tr h="1078663">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保証金）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債務者割（区内の債務者数や債務額に応じて配分）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災害援護資金貸付金、国民健康保険出産費資金貸付金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・母子福祉貸付金、父子福祉貸付金、寡婦福祉貸付金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-61</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6115">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p>
                    <a:p>
                      <a:pPr marL="9360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特別区数割（各特別区に均等に配分）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・大学、港湾、空港、高速道路事業に関連する貸付金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・クリスタ長堀にかかる</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各貸付金（損失補償債務関連）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 </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1043556">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360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賃借施設等の所在特別区</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消防職員災害待機宿舎保証金</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2016224">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特別区数割、人口割など客観的な指標により配分</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大阪市教育振興基金、大阪市社会福祉振興基金、大阪市おとしより健康基金、災害救助基金</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ts val="1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関係特別区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・東洋陶磁美術館振興基金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lang="ja-JP" altLang="en-US" sz="1000" dirty="0" smtClean="0">
                          <a:latin typeface="Meiryo UI" pitchFamily="50" charset="-128"/>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31</a:t>
                      </a:r>
                      <a:r>
                        <a:rPr lang="ja-JP" altLang="en-US" sz="1000" dirty="0" smtClean="0">
                          <a:latin typeface="Meiryo UI" pitchFamily="50" charset="-128"/>
                          <a:ea typeface="Meiryo UI" pitchFamily="50" charset="-128"/>
                          <a:cs typeface="Meiryo UI" pitchFamily="50" charset="-128"/>
                        </a:rPr>
                        <a:t>年</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月に独立行政法人化に向け出資等を検討中</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-61</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7491">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債務・財務リスクへの引当て</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１３</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（５）</a:t>
            </a:r>
            <a:r>
              <a:rPr lang="ja-JP" altLang="en-US" b="1" dirty="0" smtClean="0">
                <a:solidFill>
                  <a:schemeClr val="tx1"/>
                </a:solidFill>
                <a:latin typeface="Meiryo UI" pitchFamily="50" charset="-128"/>
                <a:ea typeface="Meiryo UI" pitchFamily="50" charset="-128"/>
                <a:cs typeface="Meiryo UI" pitchFamily="50" charset="-128"/>
              </a:rPr>
              <a:t>承継における留意すべき事項</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40"/>
          <p:cNvGraphicFramePr>
            <a:graphicFrameLocks noGrp="1"/>
          </p:cNvGraphicFramePr>
          <p:nvPr>
            <p:extLst>
              <p:ext uri="{D42A27DB-BD31-4B8C-83A1-F6EECF244321}">
                <p14:modId xmlns:p14="http://schemas.microsoft.com/office/powerpoint/2010/main" val="2396785626"/>
              </p:ext>
            </p:extLst>
          </p:nvPr>
        </p:nvGraphicFramePr>
        <p:xfrm>
          <a:off x="176327" y="1252036"/>
          <a:ext cx="9529201" cy="2320980"/>
        </p:xfrm>
        <a:graphic>
          <a:graphicData uri="http://schemas.openxmlformats.org/drawingml/2006/table">
            <a:tbl>
              <a:tblPr/>
              <a:tblGrid>
                <a:gridCol w="3715075"/>
                <a:gridCol w="1400992"/>
                <a:gridCol w="4413134"/>
              </a:tblGrid>
              <a:tr h="3869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88276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受益、利用範囲が複数の特別区に広がるものや、市内に一ヶ所しかない施設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市本庁舎、大阪国際交流センター、がん検診車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共同利用が必要な場合は、</a:t>
                      </a:r>
                      <a:r>
                        <a:rPr lang="ja-JP" altLang="en-US" sz="1400" dirty="0" smtClean="0">
                          <a:latin typeface="Meiryo UI" pitchFamily="50" charset="-128"/>
                          <a:ea typeface="Meiryo UI" pitchFamily="50" charset="-128"/>
                          <a:cs typeface="Meiryo UI" pitchFamily="50" charset="-128"/>
                        </a:rPr>
                        <a:t>関係特別区間で協議・調整</a:t>
                      </a:r>
                      <a:endPar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122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特別区と大阪府に区分される事務の双方に利用されている施設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都島センタービル、此花会館、あべのフォルサ　など</a:t>
                      </a:r>
                      <a:endParaRPr lang="en-US" altLang="ja-JP" sz="12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主用途が大阪府の事務に係る施設を除く</a:t>
                      </a:r>
                      <a:endParaRPr lang="en-US" altLang="ja-JP" sz="8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400" dirty="0" smtClean="0">
                          <a:latin typeface="Meiryo UI" pitchFamily="50" charset="-128"/>
                          <a:ea typeface="Meiryo UI" pitchFamily="50" charset="-128"/>
                          <a:cs typeface="Meiryo UI" pitchFamily="50" charset="-128"/>
                        </a:rPr>
                        <a:t>関係特別区と大阪府で協議・調整のうえ共同利用</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角丸四角形 6"/>
          <p:cNvSpPr/>
          <p:nvPr/>
        </p:nvSpPr>
        <p:spPr>
          <a:xfrm>
            <a:off x="0" y="872752"/>
            <a:ext cx="9529200" cy="324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行政財産</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8" name="角丸四角形 7"/>
          <p:cNvSpPr/>
          <p:nvPr/>
        </p:nvSpPr>
        <p:spPr>
          <a:xfrm>
            <a:off x="0" y="3717080"/>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普通財産等</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0" name="Group 40"/>
          <p:cNvGraphicFramePr>
            <a:graphicFrameLocks noGrp="1"/>
          </p:cNvGraphicFramePr>
          <p:nvPr>
            <p:extLst>
              <p:ext uri="{D42A27DB-BD31-4B8C-83A1-F6EECF244321}">
                <p14:modId xmlns:p14="http://schemas.microsoft.com/office/powerpoint/2010/main" val="136931747"/>
              </p:ext>
            </p:extLst>
          </p:nvPr>
        </p:nvGraphicFramePr>
        <p:xfrm>
          <a:off x="176328" y="4206186"/>
          <a:ext cx="9529200" cy="2103134"/>
        </p:xfrm>
        <a:graphic>
          <a:graphicData uri="http://schemas.openxmlformats.org/drawingml/2006/table">
            <a:tbl>
              <a:tblPr/>
              <a:tblGrid>
                <a:gridCol w="3713732"/>
                <a:gridCol w="1401408"/>
                <a:gridCol w="4414060"/>
              </a:tblGrid>
              <a:tr h="28693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1764000">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株式・出資による権利</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各特別区に均等に承継</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・公益上の理由により、主に議決権の行使等を目的に保有</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 するものであることから、各特別区の相手方法人等に対す</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baseline="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関与の度合いを均等にすることが適当と考え均等に配分</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・株主としての権利を行使するために一定の持株比率が必</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要な場合には各区の共同により、従来の株主としての権利</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を行使することも可能</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・権利を共同で行使するかどうかは、各特別区長が協議の上、</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判断</a:t>
                      </a:r>
                      <a:endParaRPr lang="en-US" altLang="ja-JP" sz="1400" dirty="0" smtClean="0">
                        <a:latin typeface="Meiryo UI" pitchFamily="50" charset="-128"/>
                        <a:ea typeface="Meiryo UI" pitchFamily="50" charset="-128"/>
                        <a:cs typeface="Meiryo UI" pitchFamily="50" charset="-128"/>
                      </a:endParaRPr>
                    </a:p>
                  </a:txBody>
                  <a:tcPr marL="99060" marR="9906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9"/>
          <p:cNvSpPr>
            <a:spLocks noChangeArrowheads="1"/>
          </p:cNvSpPr>
          <p:nvPr/>
        </p:nvSpPr>
        <p:spPr bwMode="auto">
          <a:xfrm>
            <a:off x="160220" y="5733256"/>
            <a:ext cx="9576000" cy="900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負担行為に基づく契約等は、各事業と密接不可分であることから</a:t>
            </a:r>
            <a:r>
              <a:rPr lang="ja-JP" altLang="en-US" sz="1400"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事務</a:t>
            </a:r>
            <a:r>
              <a:rPr lang="ja-JP" altLang="en-US" sz="1400" b="1" u="sng" dirty="0">
                <a:latin typeface="Meiryo UI" pitchFamily="50" charset="-128"/>
                <a:ea typeface="Meiryo UI" pitchFamily="50" charset="-128"/>
                <a:cs typeface="Meiryo UI" pitchFamily="50" charset="-128"/>
              </a:rPr>
              <a:t>分担</a:t>
            </a:r>
            <a:r>
              <a:rPr lang="en-US" altLang="ja-JP" sz="1400" b="1" u="sng"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案</a:t>
            </a:r>
            <a:r>
              <a:rPr lang="en-US" altLang="ja-JP" sz="1400" b="1" u="sng"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に基づいて、特別区（一部事務組合含む）又</a:t>
            </a:r>
            <a:r>
              <a:rPr lang="ja-JP" altLang="en-US" sz="1400" b="1" u="sng" dirty="0" smtClean="0">
                <a:latin typeface="Meiryo UI" pitchFamily="50" charset="-128"/>
                <a:ea typeface="Meiryo UI" pitchFamily="50" charset="-128"/>
                <a:cs typeface="Meiryo UI" pitchFamily="50" charset="-128"/>
              </a:rPr>
              <a:t>は大阪府に</a:t>
            </a:r>
            <a:r>
              <a:rPr lang="ja-JP" altLang="en-US" sz="1400" b="1" u="sng" dirty="0">
                <a:latin typeface="Meiryo UI" pitchFamily="50" charset="-128"/>
                <a:ea typeface="Meiryo UI" pitchFamily="50" charset="-128"/>
                <a:cs typeface="Meiryo UI" pitchFamily="50" charset="-128"/>
              </a:rPr>
              <a:t>承継</a:t>
            </a: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ja-JP" sz="1400" dirty="0">
                <a:latin typeface="Meiryo UI" pitchFamily="50" charset="-128"/>
                <a:ea typeface="Meiryo UI" pitchFamily="50" charset="-128"/>
                <a:cs typeface="Meiryo UI" pitchFamily="50" charset="-128"/>
              </a:rPr>
              <a:t>複数の特別区にまたがる</a:t>
            </a:r>
            <a:r>
              <a:rPr lang="ja-JP" altLang="en-US" sz="1400" dirty="0">
                <a:latin typeface="Meiryo UI" pitchFamily="50" charset="-128"/>
                <a:ea typeface="Meiryo UI" pitchFamily="50" charset="-128"/>
                <a:cs typeface="Meiryo UI" pitchFamily="50" charset="-128"/>
              </a:rPr>
              <a:t>ものについては、</a:t>
            </a:r>
            <a:r>
              <a:rPr lang="ja-JP" altLang="ja-JP" sz="1400" dirty="0">
                <a:latin typeface="Meiryo UI" pitchFamily="50" charset="-128"/>
                <a:ea typeface="Meiryo UI" pitchFamily="50" charset="-128"/>
                <a:cs typeface="Meiryo UI" pitchFamily="50" charset="-128"/>
              </a:rPr>
              <a:t>例えば工事区間延長や経費積算などによ</a:t>
            </a:r>
            <a:r>
              <a:rPr lang="ja-JP" altLang="en-US" sz="1400" dirty="0">
                <a:latin typeface="Meiryo UI" pitchFamily="50" charset="-128"/>
                <a:ea typeface="Meiryo UI" pitchFamily="50" charset="-128"/>
                <a:cs typeface="Meiryo UI" pitchFamily="50" charset="-128"/>
              </a:rPr>
              <a:t>り、</a:t>
            </a:r>
            <a:r>
              <a:rPr lang="ja-JP" altLang="ja-JP" sz="1400" dirty="0">
                <a:latin typeface="Meiryo UI" pitchFamily="50" charset="-128"/>
                <a:ea typeface="Meiryo UI" pitchFamily="50" charset="-128"/>
                <a:cs typeface="Meiryo UI" pitchFamily="50" charset="-128"/>
              </a:rPr>
              <a:t>関係</a:t>
            </a:r>
            <a:r>
              <a:rPr lang="ja-JP" altLang="en-US" sz="1400" dirty="0">
                <a:latin typeface="Meiryo UI" pitchFamily="50" charset="-128"/>
                <a:ea typeface="Meiryo UI" pitchFamily="50" charset="-128"/>
                <a:cs typeface="Meiryo UI" pitchFamily="50" charset="-128"/>
              </a:rPr>
              <a:t>特別</a:t>
            </a:r>
            <a:r>
              <a:rPr lang="ja-JP" altLang="ja-JP" sz="1400" dirty="0">
                <a:latin typeface="Meiryo UI" pitchFamily="50" charset="-128"/>
                <a:ea typeface="Meiryo UI" pitchFamily="50" charset="-128"/>
                <a:cs typeface="Meiryo UI" pitchFamily="50" charset="-128"/>
              </a:rPr>
              <a:t>区の負担割合をあらかじめ確定</a:t>
            </a:r>
          </a:p>
        </p:txBody>
      </p:sp>
      <p:sp>
        <p:nvSpPr>
          <p:cNvPr id="7"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a:t>
            </a:r>
            <a:r>
              <a:rPr lang="ja-JP" altLang="en-US" b="1" dirty="0" smtClean="0">
                <a:solidFill>
                  <a:srgbClr val="000000"/>
                </a:solidFill>
                <a:latin typeface="ＭＳ Ｐゴシック" pitchFamily="50" charset="-128"/>
                <a:ea typeface="Meiryo UI" pitchFamily="50" charset="-128"/>
                <a:cs typeface="Meiryo UI" pitchFamily="50" charset="-128"/>
              </a:rPr>
              <a:t>）債務</a:t>
            </a:r>
            <a:r>
              <a:rPr lang="ja-JP" altLang="en-US" b="1" dirty="0">
                <a:solidFill>
                  <a:srgbClr val="000000"/>
                </a:solidFill>
                <a:latin typeface="ＭＳ Ｐゴシック" pitchFamily="50" charset="-128"/>
                <a:ea typeface="Meiryo UI" pitchFamily="50" charset="-128"/>
                <a:cs typeface="Meiryo UI" pitchFamily="50" charset="-128"/>
              </a:rPr>
              <a:t>の</a:t>
            </a:r>
            <a:r>
              <a:rPr lang="ja-JP" altLang="en-US" b="1" dirty="0" smtClean="0">
                <a:solidFill>
                  <a:srgbClr val="000000"/>
                </a:solidFill>
                <a:latin typeface="ＭＳ Ｐゴシック" pitchFamily="50" charset="-128"/>
                <a:ea typeface="Meiryo UI" pitchFamily="50" charset="-128"/>
                <a:cs typeface="Meiryo UI" pitchFamily="50" charset="-128"/>
              </a:rPr>
              <a:t>承継の基本的な考え方 </a:t>
            </a:r>
            <a:endParaRPr lang="ja-JP" altLang="en-US" dirty="0">
              <a:solidFill>
                <a:srgbClr val="000000"/>
              </a:solidFill>
              <a:latin typeface="ＭＳ Ｐゴシック" pitchFamily="50" charset="-128"/>
            </a:endParaRPr>
          </a:p>
        </p:txBody>
      </p:sp>
      <p:sp>
        <p:nvSpPr>
          <p:cNvPr id="8" name="角丸四角形 4"/>
          <p:cNvSpPr>
            <a:spLocks noChangeArrowheads="1"/>
          </p:cNvSpPr>
          <p:nvPr/>
        </p:nvSpPr>
        <p:spPr bwMode="auto">
          <a:xfrm>
            <a:off x="176328" y="764704"/>
            <a:ext cx="9576000" cy="720000"/>
          </a:xfrm>
          <a:prstGeom prst="roundRect">
            <a:avLst>
              <a:gd name="adj" fmla="val 896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174625" indent="-174625">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a:t>
            </a:r>
            <a:r>
              <a:rPr lang="ja-JP" altLang="en-US" sz="1400" dirty="0" smtClean="0">
                <a:latin typeface="ＭＳ Ｐゴシック" charset="-128"/>
                <a:ea typeface="Meiryo UI" pitchFamily="50" charset="-128"/>
                <a:cs typeface="Meiryo UI" pitchFamily="50" charset="-128"/>
              </a:rPr>
              <a:t>特別区</a:t>
            </a:r>
            <a:r>
              <a:rPr lang="ja-JP" altLang="en-US" sz="1400" dirty="0" smtClean="0">
                <a:latin typeface="Meiryo UI" pitchFamily="50" charset="-128"/>
                <a:ea typeface="Meiryo UI" pitchFamily="50" charset="-128"/>
                <a:cs typeface="Meiryo UI" pitchFamily="50" charset="-128"/>
              </a:rPr>
              <a:t>の設置に</a:t>
            </a:r>
            <a:r>
              <a:rPr lang="ja-JP" altLang="en-US" sz="1400" dirty="0">
                <a:latin typeface="Meiryo UI" pitchFamily="50" charset="-128"/>
                <a:ea typeface="Meiryo UI" pitchFamily="50" charset="-128"/>
                <a:cs typeface="Meiryo UI" pitchFamily="50" charset="-128"/>
              </a:rPr>
              <a:t>当たり、</a:t>
            </a:r>
            <a:r>
              <a:rPr lang="ja-JP" altLang="en-US" sz="1400" dirty="0" smtClean="0">
                <a:latin typeface="ＭＳ Ｐゴシック" charset="-128"/>
                <a:ea typeface="Meiryo UI" pitchFamily="50" charset="-128"/>
                <a:cs typeface="Meiryo UI" pitchFamily="50" charset="-128"/>
              </a:rPr>
              <a:t>各</a:t>
            </a:r>
            <a:r>
              <a:rPr lang="ja-JP" altLang="en-US" sz="1400" dirty="0">
                <a:latin typeface="ＭＳ Ｐゴシック" charset="-128"/>
                <a:ea typeface="Meiryo UI" pitchFamily="50" charset="-128"/>
                <a:cs typeface="Meiryo UI" pitchFamily="50" charset="-128"/>
              </a:rPr>
              <a:t>特別区が新たに負担する債務は、各特別区が履行、償還</a:t>
            </a:r>
          </a:p>
          <a:p>
            <a:pPr marL="174625" indent="-174625" eaLnBrk="1" hangingPunct="1">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一方で</a:t>
            </a:r>
            <a:r>
              <a:rPr lang="ja-JP" altLang="en-US" sz="1400" dirty="0" smtClean="0">
                <a:latin typeface="ＭＳ Ｐゴシック" charset="-128"/>
                <a:ea typeface="Meiryo UI" pitchFamily="50" charset="-128"/>
                <a:cs typeface="Meiryo UI" pitchFamily="50" charset="-128"/>
              </a:rPr>
              <a:t>、特別区の設置の日前</a:t>
            </a:r>
            <a:r>
              <a:rPr lang="ja-JP" altLang="en-US" sz="1400" dirty="0">
                <a:latin typeface="ＭＳ Ｐゴシック" charset="-128"/>
                <a:ea typeface="Meiryo UI" pitchFamily="50" charset="-128"/>
                <a:cs typeface="Meiryo UI" pitchFamily="50" charset="-128"/>
              </a:rPr>
              <a:t>の大阪市の債務については、債権者の保護に配慮しながら、履行、償還の責任を果たしていく必要</a:t>
            </a:r>
          </a:p>
        </p:txBody>
      </p:sp>
      <p:sp>
        <p:nvSpPr>
          <p:cNvPr id="9" name="正方形/長方形 8"/>
          <p:cNvSpPr>
            <a:spLocks noChangeArrowheads="1"/>
          </p:cNvSpPr>
          <p:nvPr/>
        </p:nvSpPr>
        <p:spPr bwMode="auto">
          <a:xfrm>
            <a:off x="176328" y="1772816"/>
            <a:ext cx="9576000" cy="201624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3175" algn="ctr">
            <a:solidFill>
              <a:schemeClr val="accent6">
                <a:lumMod val="75000"/>
              </a:schemeClr>
            </a:solidFill>
            <a:round/>
            <a:headEnd/>
            <a:tailEnd/>
          </a:ln>
        </p:spPr>
        <p:txBody>
          <a:bodyPr lIns="36000" tIns="36000" rIns="36000" bIns="36000"/>
          <a:lstStyle/>
          <a:p>
            <a:pPr marL="279400" indent="-187325" eaLnBrk="1" hangingPunct="1">
              <a:lnSpc>
                <a:spcPts val="2200"/>
              </a:lnSpc>
              <a:spcBef>
                <a:spcPct val="30000"/>
              </a:spcBef>
              <a:spcAft>
                <a:spcPct val="30000"/>
              </a:spcAft>
            </a:pPr>
            <a:r>
              <a:rPr lang="ja-JP" altLang="en-US" sz="1400" dirty="0">
                <a:latin typeface="Meiryo UI" pitchFamily="50" charset="-128"/>
                <a:ea typeface="Meiryo UI" pitchFamily="50" charset="-128"/>
                <a:cs typeface="Meiryo UI" pitchFamily="50" charset="-128"/>
              </a:rPr>
              <a:t>◆承継に際しては、債務の内容によって異なる対応を検討する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ＭＳ Ｐゴシック"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・工事請負契約などの確定債務は、各事業との関係が密接不可分</a:t>
            </a:r>
            <a:endParaRPr lang="en-US" altLang="ja-JP" sz="1200" dirty="0" smtClean="0">
              <a:latin typeface="Meiryo UI" pitchFamily="50"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・損失補償は、関係金融機関に対する与信の維持が重要</a:t>
            </a:r>
            <a:endParaRPr lang="en-US" altLang="ja-JP" sz="1200" dirty="0" smtClean="0">
              <a:latin typeface="Meiryo UI" pitchFamily="50" charset="-128"/>
              <a:ea typeface="Meiryo UI" pitchFamily="50" charset="-128"/>
              <a:cs typeface="Meiryo UI" pitchFamily="50" charset="-128"/>
            </a:endParaRPr>
          </a:p>
          <a:p>
            <a:pPr marL="174625" indent="-174625">
              <a:lnSpc>
                <a:spcPts val="2300"/>
              </a:lnSpc>
            </a:pPr>
            <a:r>
              <a:rPr lang="ja-JP" altLang="en-US" sz="1200" dirty="0" smtClean="0">
                <a:latin typeface="ＭＳ Ｐゴシック" charset="-128"/>
                <a:ea typeface="Meiryo UI" pitchFamily="50" charset="-128"/>
                <a:cs typeface="Meiryo UI" pitchFamily="50" charset="-128"/>
              </a:rPr>
              <a:t> 　　　・地方債については、市場公募債の取扱いをはじめ、特有の課題を踏まえた対応が必要</a:t>
            </a:r>
          </a:p>
          <a:p>
            <a:pPr marL="279400" indent="-187325" eaLnBrk="1" hangingPunct="1">
              <a:lnSpc>
                <a:spcPts val="2200"/>
              </a:lnSpc>
              <a:spcBef>
                <a:spcPct val="30000"/>
              </a:spcBef>
              <a:spcAft>
                <a:spcPct val="30000"/>
              </a:spcAft>
            </a:pPr>
            <a:r>
              <a:rPr lang="ja-JP" altLang="en-US" sz="1400" dirty="0" smtClean="0">
                <a:latin typeface="Meiryo UI" pitchFamily="50"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債務の内容、債権者保護の必要性などを</a:t>
            </a:r>
            <a:r>
              <a:rPr lang="ja-JP" altLang="en-US" sz="1400" dirty="0" smtClean="0">
                <a:latin typeface="ＭＳ Ｐゴシック" charset="-128"/>
                <a:ea typeface="Meiryo UI" pitchFamily="50" charset="-128"/>
                <a:cs typeface="Meiryo UI" pitchFamily="50" charset="-128"/>
              </a:rPr>
              <a:t>踏まえ、 </a:t>
            </a:r>
            <a:r>
              <a:rPr lang="ja-JP" altLang="en-US" sz="1400" dirty="0">
                <a:latin typeface="Meiryo UI" pitchFamily="50" charset="-128"/>
                <a:ea typeface="Meiryo UI" pitchFamily="50" charset="-128"/>
                <a:cs typeface="Meiryo UI" pitchFamily="50" charset="-128"/>
              </a:rPr>
              <a:t>「債務負担行為」や「地方債</a:t>
            </a:r>
            <a:r>
              <a:rPr lang="ja-JP" altLang="en-US" sz="1400" dirty="0" smtClean="0">
                <a:latin typeface="Meiryo UI" pitchFamily="50" charset="-128"/>
                <a:ea typeface="Meiryo UI" pitchFamily="50" charset="-128"/>
                <a:cs typeface="Meiryo UI" pitchFamily="50" charset="-128"/>
              </a:rPr>
              <a:t>」の</a:t>
            </a:r>
            <a:r>
              <a:rPr lang="ja-JP" altLang="en-US" sz="1400" dirty="0">
                <a:latin typeface="Meiryo UI" pitchFamily="50" charset="-128"/>
                <a:ea typeface="Meiryo UI" pitchFamily="50" charset="-128"/>
                <a:cs typeface="Meiryo UI" pitchFamily="50" charset="-128"/>
              </a:rPr>
              <a:t>区分に応じて</a:t>
            </a:r>
            <a:r>
              <a:rPr lang="ja-JP" altLang="en-US" sz="1400" dirty="0">
                <a:latin typeface="ＭＳ Ｐゴシック" charset="-128"/>
                <a:ea typeface="Meiryo UI" pitchFamily="50" charset="-128"/>
                <a:cs typeface="Meiryo UI" pitchFamily="50" charset="-128"/>
              </a:rPr>
              <a:t>承継先を</a:t>
            </a:r>
            <a:r>
              <a:rPr lang="ja-JP" altLang="en-US" sz="1400" dirty="0" smtClean="0">
                <a:latin typeface="ＭＳ Ｐゴシック" charset="-128"/>
                <a:ea typeface="Meiryo UI" pitchFamily="50" charset="-128"/>
                <a:cs typeface="Meiryo UI" pitchFamily="50" charset="-128"/>
              </a:rPr>
              <a:t>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r>
              <a:rPr lang="ja-JP" altLang="en-US" sz="1400" dirty="0" smtClean="0">
                <a:latin typeface="ＭＳ Ｐゴシック" charset="-128"/>
                <a:ea typeface="Meiryo UI" pitchFamily="50" charset="-128"/>
                <a:cs typeface="Meiryo UI" pitchFamily="50" charset="-128"/>
              </a:rPr>
              <a:t>◆将来の財政に悪影響を及ぼすことが懸念される「財務リスク」についても、今後の対応の方向性を整理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ja-JP" altLang="en-US" sz="1400" dirty="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en-US" altLang="ja-JP" dirty="0">
              <a:latin typeface="Meiryo UI" pitchFamily="50" charset="-128"/>
              <a:ea typeface="Meiryo UI" pitchFamily="50" charset="-128"/>
              <a:cs typeface="Meiryo UI" pitchFamily="50" charset="-128"/>
            </a:endParaRPr>
          </a:p>
        </p:txBody>
      </p:sp>
      <p:sp>
        <p:nvSpPr>
          <p:cNvPr id="13" name="正方形/長方形 1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二等辺三角形 13"/>
          <p:cNvSpPr>
            <a:spLocks noChangeArrowheads="1"/>
          </p:cNvSpPr>
          <p:nvPr/>
        </p:nvSpPr>
        <p:spPr bwMode="auto">
          <a:xfrm flipV="1">
            <a:off x="3368824" y="1556792"/>
            <a:ext cx="3240360" cy="144016"/>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20" name="角丸四角形 19"/>
          <p:cNvSpPr/>
          <p:nvPr/>
        </p:nvSpPr>
        <p:spPr>
          <a:xfrm>
            <a:off x="0" y="39330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（２）債務負担行為の承継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21" name="角丸四角形 11"/>
          <p:cNvSpPr>
            <a:spLocks noChangeArrowheads="1"/>
          </p:cNvSpPr>
          <p:nvPr/>
        </p:nvSpPr>
        <p:spPr bwMode="auto">
          <a:xfrm>
            <a:off x="160219" y="4293096"/>
            <a:ext cx="9576000" cy="864000"/>
          </a:xfrm>
          <a:prstGeom prst="roundRect">
            <a:avLst>
              <a:gd name="adj" fmla="val 3535"/>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0"/>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負担行為は、議決を経た予算に基づき、債務を負担することとしたもの</a:t>
            </a:r>
            <a:endParaRPr lang="en-US" altLang="ja-JP" sz="1400" dirty="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⇒特別区設置後</a:t>
            </a:r>
            <a:r>
              <a:rPr lang="ja-JP" altLang="en-US" sz="1400" dirty="0">
                <a:latin typeface="Meiryo UI" pitchFamily="50" charset="-128"/>
                <a:ea typeface="Meiryo UI" pitchFamily="50" charset="-128"/>
                <a:cs typeface="Meiryo UI" pitchFamily="50" charset="-128"/>
              </a:rPr>
              <a:t>も、承継先を明確にして、</a:t>
            </a:r>
            <a:r>
              <a:rPr lang="ja-JP" altLang="en-US" sz="1400" dirty="0" smtClean="0">
                <a:latin typeface="Meiryo UI" pitchFamily="50" charset="-128"/>
                <a:ea typeface="Meiryo UI" pitchFamily="50" charset="-128"/>
                <a:cs typeface="Meiryo UI" pitchFamily="50" charset="-128"/>
              </a:rPr>
              <a:t>債務を</a:t>
            </a:r>
            <a:r>
              <a:rPr lang="ja-JP" altLang="en-US" sz="1400" dirty="0">
                <a:latin typeface="Meiryo UI" pitchFamily="50" charset="-128"/>
                <a:ea typeface="Meiryo UI" pitchFamily="50" charset="-128"/>
                <a:cs typeface="Meiryo UI" pitchFamily="50" charset="-128"/>
              </a:rPr>
              <a:t>履行する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確定債務」と「偶発債務」に区分し、承継ルールを整理</a:t>
            </a:r>
          </a:p>
        </p:txBody>
      </p:sp>
      <p:sp>
        <p:nvSpPr>
          <p:cNvPr id="22" name="Rectangle 7"/>
          <p:cNvSpPr>
            <a:spLocks noChangeArrowheads="1"/>
          </p:cNvSpPr>
          <p:nvPr/>
        </p:nvSpPr>
        <p:spPr bwMode="auto">
          <a:xfrm>
            <a:off x="0" y="5085184"/>
            <a:ext cx="4953000"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①</a:t>
            </a:r>
            <a:r>
              <a:rPr lang="ja-JP" altLang="en-US" b="1" dirty="0">
                <a:latin typeface="ＭＳ Ｐゴシック" charset="-128"/>
                <a:ea typeface="Meiryo UI" pitchFamily="50" charset="-128"/>
                <a:cs typeface="Meiryo UI" pitchFamily="50" charset="-128"/>
              </a:rPr>
              <a:t>　確定債務の取扱い</a:t>
            </a:r>
            <a:r>
              <a:rPr lang="ja-JP" altLang="en-US" sz="1600" dirty="0">
                <a:latin typeface="ＭＳ Ｐゴシック" charset="-128"/>
                <a:ea typeface="Meiryo UI" pitchFamily="50" charset="-128"/>
                <a:cs typeface="Meiryo UI" pitchFamily="50" charset="-128"/>
              </a:rPr>
              <a:t>　　　　　　　　　　　　　　　　　　</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3" name="Text Box 8"/>
          <p:cNvSpPr txBox="1">
            <a:spLocks noChangeArrowheads="1"/>
          </p:cNvSpPr>
          <p:nvPr/>
        </p:nvSpPr>
        <p:spPr bwMode="auto">
          <a:xfrm>
            <a:off x="0" y="5445224"/>
            <a:ext cx="3549650" cy="338554"/>
          </a:xfrm>
          <a:prstGeom prst="rect">
            <a:avLst/>
          </a:prstGeom>
          <a:noFill/>
          <a:ln w="9525">
            <a:noFill/>
            <a:miter lim="800000"/>
            <a:headEnd/>
            <a:tailEnd/>
          </a:ln>
        </p:spPr>
        <p:txBody>
          <a:bodyPr>
            <a:spAutoFit/>
          </a:bodyPr>
          <a:lstStyle/>
          <a:p>
            <a:pPr eaLnBrk="1" hangingPunct="1"/>
            <a:r>
              <a:rPr lang="ja-JP" altLang="en-US" sz="1600" dirty="0">
                <a:latin typeface="Meiryo UI" pitchFamily="50" charset="-128"/>
                <a:ea typeface="Meiryo UI" pitchFamily="50" charset="-128"/>
                <a:cs typeface="Meiryo UI" pitchFamily="50" charset="-128"/>
              </a:rPr>
              <a:t>（承継ルールの考え方）</a:t>
            </a:r>
          </a:p>
        </p:txBody>
      </p:sp>
      <p:sp>
        <p:nvSpPr>
          <p:cNvPr id="15" name="スライド番号プレースホルダー 2"/>
          <p:cNvSpPr txBox="1">
            <a:spLocks/>
          </p:cNvSpPr>
          <p:nvPr/>
        </p:nvSpPr>
        <p:spPr bwMode="auto">
          <a:xfrm>
            <a:off x="8985448" y="659226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88" name="Group 116"/>
          <p:cNvGraphicFramePr>
            <a:graphicFrameLocks noGrp="1"/>
          </p:cNvGraphicFramePr>
          <p:nvPr>
            <p:extLst>
              <p:ext uri="{D42A27DB-BD31-4B8C-83A1-F6EECF244321}">
                <p14:modId xmlns:p14="http://schemas.microsoft.com/office/powerpoint/2010/main" val="1233691387"/>
              </p:ext>
            </p:extLst>
          </p:nvPr>
        </p:nvGraphicFramePr>
        <p:xfrm>
          <a:off x="200472" y="692696"/>
          <a:ext cx="9577064" cy="6030609"/>
        </p:xfrm>
        <a:graphic>
          <a:graphicData uri="http://schemas.openxmlformats.org/drawingml/2006/table">
            <a:tbl>
              <a:tblPr/>
              <a:tblGrid>
                <a:gridCol w="4176464"/>
                <a:gridCol w="1080120"/>
                <a:gridCol w="2592288"/>
                <a:gridCol w="1728192"/>
              </a:tblGrid>
              <a:tr h="363712">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　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に基づく承継先　</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承継基準</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288893">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◆一定期間経常的に実施する事業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家賃対策補助・利子補給など助成事業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218</a:t>
                      </a:r>
                      <a:endParaRPr kumimoji="1" lang="en-US" altLang="ja-JP"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対象者等に応じた所要額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こども・子育て支援事務センター事業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対象施設数に応じた所要額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省エネルギーサービス（ＥＳＣＯ）事業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各施設を所管する団体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基幹事務系システムに関する契約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（税務、総合福祉、住民基本台帳など）</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125</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2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上記以外のシステムに関する契約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現行システムを承継する特別区又は大阪府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769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◆投資的事業の経費を割賦負担するもの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緑地・公園等の整備、市内府営住宅の移管に伴う資金の償還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各事業の償還所要額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高等学校教育改善（空気調節設備導入）事業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◆土地信託事業の負債の立替金を割賦負担するもの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52417">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弁天町駅前開発土地信託事業に係る和解に伴う立替金元本の弁済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事務を承継する特別区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a:t>
                      </a:r>
                      <a:endPar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0051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市庁舎・市営住宅等建設・改修工事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360</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橋りょう・共同溝・公園整備等</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対象施設の所管団体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消防庁舎建設工事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市立大学学舎整備助成</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対象校を所管する団体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46" name="角丸四角形 18"/>
          <p:cNvSpPr>
            <a:spLocks noChangeArrowheads="1"/>
          </p:cNvSpPr>
          <p:nvPr/>
        </p:nvSpPr>
        <p:spPr bwMode="auto">
          <a:xfrm>
            <a:off x="1784648" y="692151"/>
            <a:ext cx="5264283" cy="360363"/>
          </a:xfrm>
          <a:prstGeom prst="roundRect">
            <a:avLst>
              <a:gd name="adj" fmla="val 16667"/>
            </a:avLst>
          </a:prstGeom>
          <a:noFill/>
          <a:ln w="25400" algn="ctr">
            <a:noFill/>
            <a:round/>
            <a:headEnd/>
            <a:tailEnd/>
          </a:ln>
        </p:spPr>
        <p:txBody>
          <a:bodyPr lIns="36000" rIns="36000"/>
          <a:lstStyle/>
          <a:p>
            <a:pPr eaLnBrk="1" hangingPunct="1">
              <a:lnSpc>
                <a:spcPct val="90000"/>
              </a:lnSpc>
            </a:pPr>
            <a:endParaRPr lang="ja-JP" altLang="en-US" sz="1600" b="1">
              <a:latin typeface="Arial" charset="0"/>
              <a:ea typeface="Meiryo UI" pitchFamily="50" charset="-128"/>
              <a:cs typeface="Meiryo UI" pitchFamily="50" charset="-128"/>
            </a:endParaRPr>
          </a:p>
        </p:txBody>
      </p:sp>
      <p:sp>
        <p:nvSpPr>
          <p:cNvPr id="23647" name="テキスト ボックス 13"/>
          <p:cNvSpPr txBox="1">
            <a:spLocks noChangeArrowheads="1"/>
          </p:cNvSpPr>
          <p:nvPr/>
        </p:nvSpPr>
        <p:spPr bwMode="auto">
          <a:xfrm>
            <a:off x="0" y="373276"/>
            <a:ext cx="2432720" cy="369888"/>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（確定債務と承継先）</a:t>
            </a:r>
          </a:p>
        </p:txBody>
      </p:sp>
      <p:sp>
        <p:nvSpPr>
          <p:cNvPr id="23648" name="Text Box 96"/>
          <p:cNvSpPr txBox="1">
            <a:spLocks noChangeArrowheads="1"/>
          </p:cNvSpPr>
          <p:nvPr/>
        </p:nvSpPr>
        <p:spPr bwMode="auto">
          <a:xfrm>
            <a:off x="4657270" y="441539"/>
            <a:ext cx="5264282" cy="323165"/>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　　（単位</a:t>
            </a:r>
            <a:r>
              <a:rPr lang="ja-JP" altLang="en-US" sz="1200" dirty="0" smtClean="0">
                <a:latin typeface="Meiryo UI" pitchFamily="50" charset="-128"/>
                <a:ea typeface="Meiryo UI" pitchFamily="50" charset="-128"/>
                <a:cs typeface="Meiryo UI" pitchFamily="50" charset="-128"/>
              </a:rPr>
              <a:t>：億円</a:t>
            </a:r>
            <a:r>
              <a:rPr lang="ja-JP" altLang="en-US" sz="1200" dirty="0">
                <a:latin typeface="Meiryo UI" pitchFamily="50" charset="-128"/>
                <a:ea typeface="Meiryo UI" pitchFamily="50" charset="-128"/>
                <a:cs typeface="Meiryo UI" pitchFamily="50" charset="-128"/>
              </a:rPr>
              <a:t>）</a:t>
            </a:r>
          </a:p>
        </p:txBody>
      </p:sp>
      <p:sp>
        <p:nvSpPr>
          <p:cNvPr id="23" name="正方形/長方形 2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１６</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1"/>
          <p:cNvSpPr>
            <a:spLocks noChangeArrowheads="1"/>
          </p:cNvSpPr>
          <p:nvPr/>
        </p:nvSpPr>
        <p:spPr bwMode="auto">
          <a:xfrm>
            <a:off x="165585" y="3284985"/>
            <a:ext cx="9529200" cy="331236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tIns="46800" bIns="0" anchor="ctr">
            <a:spAutoFit/>
          </a:bodyPr>
          <a:lstStyle/>
          <a:p>
            <a:pPr marL="182563" indent="-182563">
              <a:lnSpc>
                <a:spcPts val="2500"/>
              </a:lnSpc>
            </a:pPr>
            <a:r>
              <a:rPr lang="ja-JP" altLang="en-US" dirty="0" smtClean="0">
                <a:latin typeface="Meiryo UI" pitchFamily="50" charset="-128"/>
                <a:ea typeface="Meiryo UI" pitchFamily="50" charset="-128"/>
                <a:cs typeface="Meiryo UI" pitchFamily="50" charset="-128"/>
              </a:rPr>
              <a:t>◆　偶発債務については、一時期に多大な財政負担が生じ、財政運営に大きな影響を与える可能性</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があり、対応する財源をあらかじめ引き当てておくことが必要</a:t>
            </a:r>
            <a:endParaRPr lang="en-US" altLang="ja-JP" dirty="0">
              <a:latin typeface="Meiryo UI" pitchFamily="50" charset="-128"/>
              <a:ea typeface="Meiryo UI" pitchFamily="50" charset="-128"/>
              <a:cs typeface="Meiryo UI" pitchFamily="50" charset="-128"/>
            </a:endParaRPr>
          </a:p>
          <a:p>
            <a:pPr marL="274638" indent="-187325"/>
            <a:endParaRPr lang="en-US" altLang="ja-JP"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○偶発債務の引当財源として、大阪市財政調整基金のうち、財務リスク相当額を大阪府に承継</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○損失補償の相手方に</a:t>
            </a:r>
            <a:r>
              <a:rPr lang="ja-JP" altLang="en-US" sz="1600" dirty="0" smtClean="0">
                <a:latin typeface="Meiryo UI" pitchFamily="50" charset="-128"/>
                <a:ea typeface="Meiryo UI" pitchFamily="50" charset="-128"/>
                <a:cs typeface="Meiryo UI" pitchFamily="50" charset="-128"/>
              </a:rPr>
              <a:t>対する大阪市</a:t>
            </a:r>
            <a:r>
              <a:rPr lang="ja-JP" altLang="en-US" sz="1600" dirty="0">
                <a:latin typeface="Meiryo UI" pitchFamily="50" charset="-128"/>
                <a:ea typeface="Meiryo UI" pitchFamily="50" charset="-128"/>
                <a:cs typeface="Meiryo UI" pitchFamily="50" charset="-128"/>
              </a:rPr>
              <a:t>貸付金についても、大阪府に承継。発生する元利償還金は、将来リスクへの引き当てとして基金に積み立て</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○引当財源が不足する場合の財源捻出や特別区の負担方法などについては</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○大阪府に承継する大阪市財政調整基金は、毎年度減少する損失補償相当額を、減少の都度、特別区に配分</a:t>
            </a:r>
          </a:p>
          <a:p>
            <a:pPr marL="274638" indent="-187325"/>
            <a:r>
              <a:rPr lang="ja-JP" altLang="en-US" sz="1600" dirty="0">
                <a:latin typeface="Meiryo UI" pitchFamily="50" charset="-128"/>
                <a:ea typeface="Meiryo UI" pitchFamily="50" charset="-128"/>
                <a:cs typeface="Meiryo UI" pitchFamily="50" charset="-128"/>
              </a:rPr>
              <a:t>○偶発債務のリスク解消時の残余財産は、特別区に配分することを基本に</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協議の上、</a:t>
            </a:r>
            <a:r>
              <a:rPr lang="ja-JP" altLang="en-US" sz="1600" dirty="0" smtClean="0">
                <a:latin typeface="Meiryo UI" pitchFamily="50" charset="-128"/>
                <a:ea typeface="Meiryo UI" pitchFamily="50" charset="-128"/>
                <a:cs typeface="Meiryo UI" pitchFamily="50" charset="-128"/>
              </a:rPr>
              <a:t>決定</a:t>
            </a:r>
            <a:endParaRPr lang="en-US" altLang="ja-JP" sz="1600" dirty="0" smtClean="0">
              <a:latin typeface="Meiryo UI" pitchFamily="50" charset="-128"/>
              <a:ea typeface="Meiryo UI" pitchFamily="50" charset="-128"/>
              <a:cs typeface="Meiryo UI" pitchFamily="50" charset="-128"/>
            </a:endParaRPr>
          </a:p>
        </p:txBody>
      </p:sp>
      <p:sp>
        <p:nvSpPr>
          <p:cNvPr id="24578" name="正方形/長方形 62"/>
          <p:cNvSpPr>
            <a:spLocks noChangeArrowheads="1"/>
          </p:cNvSpPr>
          <p:nvPr/>
        </p:nvSpPr>
        <p:spPr bwMode="auto">
          <a:xfrm>
            <a:off x="0" y="404664"/>
            <a:ext cx="6903244"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②</a:t>
            </a:r>
            <a:r>
              <a:rPr lang="ja-JP" altLang="en-US" b="1" dirty="0">
                <a:latin typeface="ＭＳ Ｐゴシック" charset="-128"/>
                <a:ea typeface="Meiryo UI" pitchFamily="50" charset="-128"/>
                <a:cs typeface="Meiryo UI" pitchFamily="50" charset="-128"/>
              </a:rPr>
              <a:t>　偶発債務の取扱い</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4579" name="角丸四角形 11"/>
          <p:cNvSpPr>
            <a:spLocks noChangeArrowheads="1"/>
          </p:cNvSpPr>
          <p:nvPr/>
        </p:nvSpPr>
        <p:spPr bwMode="auto">
          <a:xfrm>
            <a:off x="165585" y="1119945"/>
            <a:ext cx="9529200" cy="172812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anchor="ctr">
            <a:spAutoFit/>
          </a:bodyPr>
          <a:lstStyle/>
          <a:p>
            <a:pPr marL="266700" indent="-266700" eaLnBrk="1" hangingPunct="1">
              <a:lnSpc>
                <a:spcPts val="2500"/>
              </a:lnSpc>
            </a:pPr>
            <a:r>
              <a:rPr lang="ja-JP" altLang="en-US" dirty="0">
                <a:latin typeface="Meiryo UI" pitchFamily="50" charset="-128"/>
                <a:ea typeface="Meiryo UI" pitchFamily="50" charset="-128"/>
                <a:cs typeface="Meiryo UI" pitchFamily="50" charset="-128"/>
              </a:rPr>
              <a:t>◆　損失</a:t>
            </a:r>
            <a:r>
              <a:rPr lang="ja-JP" altLang="en-US" dirty="0" smtClean="0">
                <a:latin typeface="Meiryo UI" pitchFamily="50" charset="-128"/>
                <a:ea typeface="Meiryo UI" pitchFamily="50" charset="-128"/>
                <a:cs typeface="Meiryo UI" pitchFamily="50" charset="-128"/>
              </a:rPr>
              <a:t>補償は</a:t>
            </a:r>
            <a:r>
              <a:rPr lang="ja-JP" altLang="en-US" dirty="0">
                <a:latin typeface="Meiryo UI" pitchFamily="50" charset="-128"/>
                <a:ea typeface="Meiryo UI" pitchFamily="50" charset="-128"/>
                <a:cs typeface="Meiryo UI" pitchFamily="50" charset="-128"/>
              </a:rPr>
              <a:t>、外郭団体等が金融機関から資金を調達できるようにするために</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が行ってきたもの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金融機関は、損失</a:t>
            </a:r>
            <a:r>
              <a:rPr lang="ja-JP" altLang="en-US" dirty="0" smtClean="0">
                <a:latin typeface="Meiryo UI" pitchFamily="50" charset="-128"/>
                <a:ea typeface="Meiryo UI" pitchFamily="50" charset="-128"/>
                <a:cs typeface="Meiryo UI" pitchFamily="50" charset="-128"/>
              </a:rPr>
              <a:t>補償で</a:t>
            </a:r>
            <a:r>
              <a:rPr lang="ja-JP" altLang="en-US" dirty="0">
                <a:latin typeface="Meiryo UI" pitchFamily="50" charset="-128"/>
                <a:ea typeface="Meiryo UI" pitchFamily="50" charset="-128"/>
                <a:cs typeface="Meiryo UI" pitchFamily="50" charset="-128"/>
              </a:rPr>
              <a:t>の与信により、融資を実行・継続してきたもの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融資の枠組みを維持するには、同等の与信能力のある者に承継する必要があるため</a:t>
            </a:r>
            <a:r>
              <a:rPr lang="ja-JP" altLang="en-US" dirty="0" smtClean="0">
                <a:latin typeface="Meiryo UI" pitchFamily="50" charset="-128"/>
                <a:ea typeface="Meiryo UI" pitchFamily="50" charset="-128"/>
                <a:cs typeface="Meiryo UI" pitchFamily="50" charset="-128"/>
              </a:rPr>
              <a:t>、事務分担</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に対応して承継すべきものを除き、</a:t>
            </a:r>
            <a:r>
              <a:rPr lang="ja-JP" altLang="en-US" b="1" u="sng" dirty="0" smtClean="0">
                <a:latin typeface="Meiryo UI" pitchFamily="50" charset="-128"/>
                <a:ea typeface="Meiryo UI" pitchFamily="50" charset="-128"/>
                <a:cs typeface="Meiryo UI" pitchFamily="50" charset="-128"/>
              </a:rPr>
              <a:t>大阪府に一元化して承継することを基本とする</a:t>
            </a:r>
          </a:p>
        </p:txBody>
      </p:sp>
      <p:sp>
        <p:nvSpPr>
          <p:cNvPr id="24581" name="テキスト ボックス 8"/>
          <p:cNvSpPr txBox="1">
            <a:spLocks noChangeArrowheads="1"/>
          </p:cNvSpPr>
          <p:nvPr/>
        </p:nvSpPr>
        <p:spPr bwMode="auto">
          <a:xfrm>
            <a:off x="-15552" y="754857"/>
            <a:ext cx="2936776" cy="369887"/>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9" name="テキスト ボックス 8"/>
          <p:cNvSpPr txBox="1">
            <a:spLocks noChangeArrowheads="1"/>
          </p:cNvSpPr>
          <p:nvPr/>
        </p:nvSpPr>
        <p:spPr bwMode="auto">
          <a:xfrm>
            <a:off x="0" y="2924944"/>
            <a:ext cx="5457056" cy="369332"/>
          </a:xfrm>
          <a:prstGeom prst="rect">
            <a:avLst/>
          </a:prstGeom>
          <a:noFill/>
          <a:ln w="9525">
            <a:noFill/>
            <a:miter lim="800000"/>
            <a:headEnd/>
            <a:tailEnd/>
          </a:ln>
        </p:spPr>
        <p:txBody>
          <a:bodyPr wrap="square">
            <a:spAutoFit/>
          </a:bodyPr>
          <a:lstStyle/>
          <a:p>
            <a:pPr eaLnBrk="1" hangingPunct="1"/>
            <a:r>
              <a:rPr lang="ja-JP" altLang="en-US" dirty="0" smtClean="0">
                <a:latin typeface="Meiryo UI" pitchFamily="50" charset="-128"/>
                <a:ea typeface="Meiryo UI" pitchFamily="50" charset="-128"/>
                <a:cs typeface="Meiryo UI" pitchFamily="50" charset="-128"/>
              </a:rPr>
              <a:t>（偶発債務に対する引当財源についての考え方</a:t>
            </a:r>
            <a:r>
              <a:rPr lang="ja-JP" altLang="en-US" dirty="0">
                <a:latin typeface="Meiryo UI" pitchFamily="50" charset="-128"/>
                <a:ea typeface="Meiryo UI" pitchFamily="50" charset="-128"/>
                <a:cs typeface="Meiryo UI" pitchFamily="50" charset="-128"/>
              </a:rPr>
              <a:t>）</a:t>
            </a:r>
          </a:p>
        </p:txBody>
      </p:sp>
      <p:sp>
        <p:nvSpPr>
          <p:cNvPr id="14" name="二等辺三角形 13"/>
          <p:cNvSpPr>
            <a:spLocks noChangeArrowheads="1"/>
          </p:cNvSpPr>
          <p:nvPr/>
        </p:nvSpPr>
        <p:spPr bwMode="auto">
          <a:xfrm flipV="1">
            <a:off x="4016896" y="4077196"/>
            <a:ext cx="2160239" cy="215900"/>
          </a:xfrm>
          <a:prstGeom prst="triangle">
            <a:avLst>
              <a:gd name="adj" fmla="val 50000"/>
            </a:avLst>
          </a:prstGeom>
          <a:solidFill>
            <a:schemeClr val="accent6">
              <a:lumMod val="50000"/>
            </a:schemeClr>
          </a:solidFill>
          <a:ln w="12700" algn="ctr">
            <a:solidFill>
              <a:schemeClr val="tx1"/>
            </a:solidFill>
            <a:miter lim="800000"/>
            <a:headEnd/>
            <a:tailEnd/>
          </a:ln>
        </p:spPr>
        <p:txBody>
          <a:bodyPr rot="10800000" anchor="ctr"/>
          <a:lstStyle/>
          <a:p>
            <a:pPr algn="ctr">
              <a:defRPr/>
            </a:pPr>
            <a:endParaRPr lang="ja-JP" altLang="en-US">
              <a:solidFill>
                <a:schemeClr val="lt1"/>
              </a:solidFill>
              <a:latin typeface="+mn-lt"/>
              <a:ea typeface="+mn-ea"/>
            </a:endParaRPr>
          </a:p>
        </p:txBody>
      </p:sp>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188640"/>
            <a:ext cx="8915400" cy="72008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908720"/>
            <a:ext cx="8394400"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a:t>
            </a:r>
            <a:r>
              <a:rPr lang="ja-JP" altLang="en-US" sz="2000" dirty="0" smtClean="0">
                <a:solidFill>
                  <a:prstClr val="black"/>
                </a:solidFill>
                <a:latin typeface="Meiryo UI" pitchFamily="50" charset="-128"/>
                <a:ea typeface="Meiryo UI" pitchFamily="50" charset="-128"/>
                <a:cs typeface="Meiryo UI" pitchFamily="50" charset="-128"/>
              </a:rPr>
              <a:t>現状</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・債務の承継の全体概要</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財産の承継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a:solidFill>
                  <a:prstClr val="black"/>
                </a:solidFill>
                <a:latin typeface="Meiryo UI" pitchFamily="50" charset="-128"/>
                <a:ea typeface="Meiryo UI" pitchFamily="50" charset="-128"/>
                <a:cs typeface="Meiryo UI" pitchFamily="50" charset="-128"/>
              </a:rPr>
              <a:t>債務の承継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zh-TW" altLang="en-US" sz="2000" dirty="0">
                <a:solidFill>
                  <a:prstClr val="black"/>
                </a:solidFill>
                <a:latin typeface="Meiryo UI" pitchFamily="50" charset="-128"/>
                <a:ea typeface="Meiryo UI" pitchFamily="50" charset="-128"/>
                <a:cs typeface="Meiryo UI" pitchFamily="50" charset="-128"/>
              </a:rPr>
              <a:t>個別検討</a:t>
            </a:r>
            <a:r>
              <a:rPr lang="zh-TW" altLang="en-US" sz="2000" dirty="0" smtClean="0">
                <a:solidFill>
                  <a:prstClr val="black"/>
                </a:solidFill>
                <a:latin typeface="Meiryo UI" pitchFamily="50" charset="-128"/>
                <a:ea typeface="Meiryo UI" pitchFamily="50" charset="-128"/>
                <a:cs typeface="Meiryo UI" pitchFamily="50" charset="-128"/>
              </a:rPr>
              <a:t>項目</a:t>
            </a:r>
            <a:endParaRPr lang="en-US" altLang="zh-TW"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４　　　特別区及び大阪府への承継の姿</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159258" y="2194295"/>
            <a:ext cx="5953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
        <p:nvSpPr>
          <p:cNvPr id="9" name="正方形/長方形 8"/>
          <p:cNvSpPr/>
          <p:nvPr/>
        </p:nvSpPr>
        <p:spPr>
          <a:xfrm>
            <a:off x="3370715" y="987421"/>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0" name="正方形/長方形 9"/>
          <p:cNvSpPr/>
          <p:nvPr/>
        </p:nvSpPr>
        <p:spPr>
          <a:xfrm>
            <a:off x="4033671" y="1576549"/>
            <a:ext cx="50786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1" name="正方形/長方形 10"/>
          <p:cNvSpPr/>
          <p:nvPr/>
        </p:nvSpPr>
        <p:spPr>
          <a:xfrm>
            <a:off x="3008784" y="2836216"/>
            <a:ext cx="609882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159258" y="3428624"/>
            <a:ext cx="596141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２２</a:t>
            </a:r>
          </a:p>
        </p:txBody>
      </p:sp>
      <p:sp>
        <p:nvSpPr>
          <p:cNvPr id="13" name="Text Box 22"/>
          <p:cNvSpPr txBox="1">
            <a:spLocks noChangeArrowheads="1"/>
          </p:cNvSpPr>
          <p:nvPr/>
        </p:nvSpPr>
        <p:spPr bwMode="auto">
          <a:xfrm>
            <a:off x="194337" y="4723099"/>
            <a:ext cx="2964921" cy="254000"/>
          </a:xfrm>
          <a:prstGeom prst="rect">
            <a:avLst/>
          </a:prstGeom>
          <a:noFill/>
          <a:ln w="9525">
            <a:noFill/>
            <a:miter lim="800000"/>
            <a:headEnd/>
            <a:tailEnd/>
          </a:ln>
        </p:spPr>
        <p:txBody>
          <a:bodyPr>
            <a:spAutoFit/>
          </a:bodyPr>
          <a:lstStyle/>
          <a:p>
            <a:pPr algn="ctr">
              <a:spcBef>
                <a:spcPct val="50000"/>
              </a:spcBef>
            </a:pPr>
            <a:r>
              <a:rPr lang="ja-JP" altLang="en-US" sz="1000" dirty="0"/>
              <a:t>この資料における用語について</a:t>
            </a:r>
          </a:p>
        </p:txBody>
      </p:sp>
      <p:graphicFrame>
        <p:nvGraphicFramePr>
          <p:cNvPr id="14" name="Group 29"/>
          <p:cNvGraphicFramePr>
            <a:graphicFrameLocks noGrp="1"/>
          </p:cNvGraphicFramePr>
          <p:nvPr>
            <p:extLst>
              <p:ext uri="{D42A27DB-BD31-4B8C-83A1-F6EECF244321}">
                <p14:modId xmlns:p14="http://schemas.microsoft.com/office/powerpoint/2010/main" val="3789594655"/>
              </p:ext>
            </p:extLst>
          </p:nvPr>
        </p:nvGraphicFramePr>
        <p:xfrm>
          <a:off x="416496" y="4988767"/>
          <a:ext cx="4392488" cy="1694302"/>
        </p:xfrm>
        <a:graphic>
          <a:graphicData uri="http://schemas.openxmlformats.org/drawingml/2006/table">
            <a:tbl>
              <a:tblPr/>
              <a:tblGrid>
                <a:gridCol w="1008112"/>
                <a:gridCol w="3384376"/>
              </a:tblGrid>
              <a:tr h="52231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特定の収入（保険料など）によって、まかなわれている事業について、一般会計と区別して経理する会計。公債費会計は政令等会計に含める</a:t>
                      </a:r>
                    </a:p>
                  </a:txBody>
                  <a:tcPr marL="99060" marR="99060"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7506">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地下鉄、水道事業など、民間企業のようにサービスを受ける方の料金を基本に運営している企業</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748158">
                <a:tc vMerge="1">
                  <a:txBody>
                    <a:bodyPr/>
                    <a:lstStyle/>
                    <a:p>
                      <a:endParaRPr kumimoji="1" lang="ja-JP" altLang="en-US"/>
                    </a:p>
                  </a:txBody>
                  <a:tcPr/>
                </a:tc>
                <a:tc>
                  <a:txBody>
                    <a:bodyPr/>
                    <a:lstStyle/>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準公営企業・・・地方公営企業法の規定（財務規定等、　</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組織、身分取扱い）のうち財務規定等が</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適用される</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公営企業・・・・・地方公営企業法の規定の全部が適用さ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れる　　　　　　　　　　　　　　　　　　　　　　　　　　　　　</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5" name="Group 36"/>
          <p:cNvGraphicFramePr>
            <a:graphicFrameLocks noGrp="1"/>
          </p:cNvGraphicFramePr>
          <p:nvPr>
            <p:extLst>
              <p:ext uri="{D42A27DB-BD31-4B8C-83A1-F6EECF244321}">
                <p14:modId xmlns:p14="http://schemas.microsoft.com/office/powerpoint/2010/main" val="2250648405"/>
              </p:ext>
            </p:extLst>
          </p:nvPr>
        </p:nvGraphicFramePr>
        <p:xfrm>
          <a:off x="4953000" y="4993821"/>
          <a:ext cx="4464496" cy="1531523"/>
        </p:xfrm>
        <a:graphic>
          <a:graphicData uri="http://schemas.openxmlformats.org/drawingml/2006/table">
            <a:tbl>
              <a:tblPr/>
              <a:tblGrid>
                <a:gridCol w="1008112"/>
                <a:gridCol w="3456384"/>
              </a:tblGrid>
              <a:tr h="74267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公有財産のうち、公用・公共用に供すると決定された財産</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「行政的目的のある普通財産」「無体財産権」のほか、公有財産以外の財産のうち「物品」を含めることとする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94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「普通財産」と「公有財産以外の財産」を合わせて「普通財産等」とする（行政財産に含めたものを除く）</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 name="正方形/長方形 15"/>
          <p:cNvSpPr/>
          <p:nvPr/>
        </p:nvSpPr>
        <p:spPr>
          <a:xfrm>
            <a:off x="4119441" y="4038225"/>
            <a:ext cx="50099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538234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0" y="684436"/>
            <a:ext cx="2964921" cy="368300"/>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（偶発債務と承継先）</a:t>
            </a:r>
          </a:p>
        </p:txBody>
      </p:sp>
      <p:sp>
        <p:nvSpPr>
          <p:cNvPr id="7" name="Text Box 50"/>
          <p:cNvSpPr txBox="1">
            <a:spLocks noChangeArrowheads="1"/>
          </p:cNvSpPr>
          <p:nvPr/>
        </p:nvSpPr>
        <p:spPr bwMode="auto">
          <a:xfrm>
            <a:off x="5733785" y="570746"/>
            <a:ext cx="4172215" cy="553998"/>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a:t>
            </a:r>
          </a:p>
          <a:p>
            <a:pPr algn="r" eaLnBrk="1" hangingPunct="1">
              <a:lnSpc>
                <a:spcPct val="125000"/>
              </a:lnSpc>
            </a:pPr>
            <a:r>
              <a:rPr lang="ja-JP" altLang="en-US" sz="1200" dirty="0">
                <a:latin typeface="Meiryo UI" pitchFamily="50" charset="-128"/>
                <a:ea typeface="Meiryo UI" pitchFamily="50" charset="-128"/>
                <a:cs typeface="Meiryo UI" pitchFamily="50" charset="-128"/>
              </a:rPr>
              <a:t>（単位：億円）</a:t>
            </a:r>
          </a:p>
        </p:txBody>
      </p:sp>
      <p:graphicFrame>
        <p:nvGraphicFramePr>
          <p:cNvPr id="8" name="Group 62"/>
          <p:cNvGraphicFramePr>
            <a:graphicFrameLocks noGrp="1"/>
          </p:cNvGraphicFramePr>
          <p:nvPr>
            <p:extLst>
              <p:ext uri="{D42A27DB-BD31-4B8C-83A1-F6EECF244321}">
                <p14:modId xmlns:p14="http://schemas.microsoft.com/office/powerpoint/2010/main" val="4281465546"/>
              </p:ext>
            </p:extLst>
          </p:nvPr>
        </p:nvGraphicFramePr>
        <p:xfrm>
          <a:off x="176328" y="1088872"/>
          <a:ext cx="9529200" cy="2772174"/>
        </p:xfrm>
        <a:graphic>
          <a:graphicData uri="http://schemas.openxmlformats.org/drawingml/2006/table">
            <a:tbl>
              <a:tblPr/>
              <a:tblGrid>
                <a:gridCol w="6755427"/>
                <a:gridCol w="1386886"/>
                <a:gridCol w="1386887"/>
              </a:tblGrid>
              <a:tr h="576064">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損失補償等の</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対象債務残高</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都市再開発融資に伴う損失補償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外貿埠頭・フェリー埠頭建設資金調達に伴う損失補償　（大阪港埠頭（株）関係）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202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57"/>
          <p:cNvSpPr txBox="1">
            <a:spLocks noChangeArrowheads="1"/>
          </p:cNvSpPr>
          <p:nvPr/>
        </p:nvSpPr>
        <p:spPr bwMode="auto">
          <a:xfrm>
            <a:off x="110381" y="3884662"/>
            <a:ext cx="5850731" cy="552450"/>
          </a:xfrm>
          <a:prstGeom prst="rect">
            <a:avLst/>
          </a:prstGeom>
          <a:noFill/>
          <a:ln w="3175">
            <a:noFill/>
            <a:prstDash val="dash"/>
            <a:miter lim="800000"/>
            <a:headEnd/>
            <a:tailEnd/>
          </a:ln>
        </p:spPr>
        <p:txBody>
          <a:bodyPr>
            <a:spAutoFit/>
          </a:bodyPr>
          <a:lstStyle/>
          <a:p>
            <a:pPr marL="182563" indent="-182563">
              <a:spcBef>
                <a:spcPct val="50000"/>
              </a:spcBef>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注</a:t>
            </a:r>
            <a:r>
              <a:rPr lang="en-US" altLang="ja-JP" sz="1000" dirty="0">
                <a:latin typeface="ＭＳ Ｐ明朝" pitchFamily="18" charset="-128"/>
                <a:ea typeface="ＭＳ Ｐ明朝" pitchFamily="18" charset="-128"/>
              </a:rPr>
              <a:t>) </a:t>
            </a:r>
            <a:r>
              <a:rPr lang="ja-JP" altLang="en-US" sz="1000" dirty="0">
                <a:latin typeface="ＭＳ Ｐ明朝" pitchFamily="18" charset="-128"/>
                <a:ea typeface="ＭＳ Ｐ明朝" pitchFamily="18" charset="-128"/>
              </a:rPr>
              <a:t>「都市再開発融資」は、事業者が市街地再開発事業によって建設した建物の一部を購入する資金</a:t>
            </a:r>
            <a:r>
              <a:rPr lang="ja-JP" altLang="en-US" sz="1000" dirty="0" smtClean="0">
                <a:latin typeface="ＭＳ Ｐ明朝" pitchFamily="18" charset="-128"/>
                <a:ea typeface="ＭＳ Ｐ明朝" pitchFamily="18" charset="-128"/>
              </a:rPr>
              <a:t>を大阪市</a:t>
            </a:r>
            <a:r>
              <a:rPr lang="ja-JP" altLang="en-US" sz="1000" dirty="0">
                <a:latin typeface="ＭＳ Ｐ明朝" pitchFamily="18" charset="-128"/>
                <a:ea typeface="ＭＳ Ｐ明朝" pitchFamily="18" charset="-128"/>
              </a:rPr>
              <a:t>と各金融機関が協調して融資する制度。この融資事業</a:t>
            </a:r>
            <a:r>
              <a:rPr lang="ja-JP" altLang="en-US" sz="1000" dirty="0" smtClean="0">
                <a:latin typeface="ＭＳ Ｐ明朝" pitchFamily="18" charset="-128"/>
                <a:ea typeface="ＭＳ Ｐ明朝" pitchFamily="18" charset="-128"/>
              </a:rPr>
              <a:t>の事務</a:t>
            </a:r>
            <a:r>
              <a:rPr lang="ja-JP" altLang="en-US" sz="1000" dirty="0">
                <a:latin typeface="ＭＳ Ｐ明朝" pitchFamily="18" charset="-128"/>
                <a:ea typeface="ＭＳ Ｐ明朝" pitchFamily="18" charset="-128"/>
              </a:rPr>
              <a:t>分担</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案</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は「特別区」であり、損失補償も融資事業と一体不可分なものであることから、「特別区」に承継</a:t>
            </a:r>
            <a:endParaRPr lang="en-US" altLang="ja-JP" sz="1000" dirty="0">
              <a:latin typeface="ＭＳ Ｐ明朝" pitchFamily="18" charset="-128"/>
              <a:ea typeface="ＭＳ Ｐ明朝" pitchFamily="18" charset="-128"/>
            </a:endParaRPr>
          </a:p>
        </p:txBody>
      </p:sp>
      <p:sp>
        <p:nvSpPr>
          <p:cNvPr id="10" name="Text Box 56"/>
          <p:cNvSpPr txBox="1">
            <a:spLocks noChangeArrowheads="1"/>
          </p:cNvSpPr>
          <p:nvPr/>
        </p:nvSpPr>
        <p:spPr bwMode="auto">
          <a:xfrm>
            <a:off x="6825208" y="3884662"/>
            <a:ext cx="2993554" cy="477054"/>
          </a:xfrm>
          <a:prstGeom prst="rect">
            <a:avLst/>
          </a:prstGeom>
          <a:noFill/>
          <a:ln w="9525">
            <a:noFill/>
            <a:miter lim="800000"/>
            <a:headEnd/>
            <a:tailEnd/>
          </a:ln>
        </p:spPr>
        <p:txBody>
          <a:bodyPr wrap="square">
            <a:spAutoFit/>
          </a:bodyPr>
          <a:lstStyle/>
          <a:p>
            <a:pPr eaLnBrk="1" fontAlgn="ctr" hangingPunct="1">
              <a:lnSpc>
                <a:spcPts val="1500"/>
              </a:lnSpc>
            </a:pP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大阪市</a:t>
            </a:r>
            <a:r>
              <a:rPr lang="ja-JP" altLang="en-US" sz="1100" dirty="0">
                <a:latin typeface="Meiryo UI" pitchFamily="50" charset="-128"/>
                <a:ea typeface="Meiryo UI" pitchFamily="50" charset="-128"/>
                <a:cs typeface="Meiryo UI" pitchFamily="50" charset="-128"/>
              </a:rPr>
              <a:t>ＨＰ「財務リスクに係る取組・</a:t>
            </a:r>
            <a:r>
              <a:rPr lang="ja-JP" altLang="en-US" sz="1100" dirty="0" smtClean="0">
                <a:latin typeface="Meiryo UI" pitchFamily="50" charset="-128"/>
                <a:ea typeface="Meiryo UI" pitchFamily="50" charset="-128"/>
                <a:cs typeface="Meiryo UI" pitchFamily="50" charset="-128"/>
              </a:rPr>
              <a:t>処理状況について</a:t>
            </a:r>
            <a:r>
              <a:rPr lang="ja-JP" altLang="en-US" sz="1100" dirty="0">
                <a:latin typeface="Meiryo UI" pitchFamily="50" charset="-128"/>
                <a:ea typeface="Meiryo UI" pitchFamily="50" charset="-128"/>
                <a:cs typeface="Meiryo UI" pitchFamily="50" charset="-128"/>
              </a:rPr>
              <a:t>（平成 </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a:latin typeface="Meiryo UI" pitchFamily="50" charset="-128"/>
                <a:ea typeface="Meiryo UI" pitchFamily="50" charset="-128"/>
                <a:cs typeface="Meiryo UI" pitchFamily="50" charset="-128"/>
              </a:rPr>
              <a:t>3</a:t>
            </a:r>
            <a:r>
              <a:rPr lang="ja-JP" altLang="en-US" sz="1100" dirty="0">
                <a:latin typeface="Meiryo UI" pitchFamily="50" charset="-128"/>
                <a:ea typeface="Meiryo UI" pitchFamily="50" charset="-128"/>
                <a:cs typeface="Meiryo UI" pitchFamily="50" charset="-128"/>
              </a:rPr>
              <a:t>月末見込み）」による</a:t>
            </a:r>
            <a:endParaRPr lang="en-US" altLang="ja-JP" sz="1100" dirty="0">
              <a:latin typeface="Meiryo UI" pitchFamily="50" charset="-128"/>
              <a:ea typeface="Meiryo UI" pitchFamily="50" charset="-128"/>
              <a:cs typeface="Meiryo UI" pitchFamily="50" charset="-128"/>
            </a:endParaRPr>
          </a:p>
        </p:txBody>
      </p:sp>
      <p:sp>
        <p:nvSpPr>
          <p:cNvPr id="12" name="正方形/長方形 11"/>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11005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3"/>
          <p:cNvSpPr>
            <a:spLocks noChangeArrowheads="1"/>
          </p:cNvSpPr>
          <p:nvPr/>
        </p:nvSpPr>
        <p:spPr bwMode="auto">
          <a:xfrm>
            <a:off x="1" y="648494"/>
            <a:ext cx="3898768" cy="476250"/>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（承継ルールの考え方</a:t>
            </a:r>
            <a:r>
              <a:rPr lang="ja-JP" altLang="en-US" dirty="0">
                <a:latin typeface="Meiryo UI" pitchFamily="50" charset="-128"/>
                <a:ea typeface="Meiryo UI" pitchFamily="50" charset="-128"/>
                <a:cs typeface="Meiryo UI" pitchFamily="50" charset="-128"/>
              </a:rPr>
              <a:t>）</a:t>
            </a:r>
          </a:p>
        </p:txBody>
      </p:sp>
      <p:sp>
        <p:nvSpPr>
          <p:cNvPr id="7" name="角丸四角形 6"/>
          <p:cNvSpPr/>
          <p:nvPr/>
        </p:nvSpPr>
        <p:spPr>
          <a:xfrm>
            <a:off x="176328" y="1052736"/>
            <a:ext cx="9529200" cy="5256584"/>
          </a:xfrm>
          <a:prstGeom prst="roundRect">
            <a:avLst>
              <a:gd name="adj" fmla="val 138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事務</a:t>
            </a:r>
            <a:r>
              <a:rPr lang="ja-JP" altLang="en-US" dirty="0">
                <a:solidFill>
                  <a:schemeClr val="tx1"/>
                </a:solidFill>
                <a:latin typeface="Meiryo UI" pitchFamily="50" charset="-128"/>
                <a:ea typeface="Meiryo UI" pitchFamily="50" charset="-128"/>
                <a:cs typeface="Meiryo UI" pitchFamily="50" charset="-128"/>
              </a:rPr>
              <a:t>分担</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案</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のもとで、各特別区</a:t>
            </a:r>
            <a:r>
              <a:rPr lang="ja-JP" altLang="en-US" dirty="0" smtClean="0">
                <a:solidFill>
                  <a:schemeClr val="tx1"/>
                </a:solidFill>
                <a:latin typeface="Meiryo UI" pitchFamily="50" charset="-128"/>
                <a:ea typeface="Meiryo UI" pitchFamily="50" charset="-128"/>
                <a:cs typeface="Meiryo UI" pitchFamily="50" charset="-128"/>
              </a:rPr>
              <a:t>及び大阪府が</a:t>
            </a:r>
            <a:r>
              <a:rPr lang="ja-JP" altLang="en-US" dirty="0">
                <a:solidFill>
                  <a:schemeClr val="tx1"/>
                </a:solidFill>
                <a:latin typeface="Meiryo UI" pitchFamily="50" charset="-128"/>
                <a:ea typeface="Meiryo UI" pitchFamily="50" charset="-128"/>
                <a:cs typeface="Meiryo UI" pitchFamily="50" charset="-128"/>
              </a:rPr>
              <a:t>新規に発行する地方債は、それぞれの判断と</a:t>
            </a:r>
            <a:r>
              <a:rPr lang="ja-JP" altLang="en-US" dirty="0" smtClean="0">
                <a:solidFill>
                  <a:schemeClr val="tx1"/>
                </a:solidFill>
                <a:latin typeface="Meiryo UI" pitchFamily="50" charset="-128"/>
                <a:ea typeface="Meiryo UI" pitchFamily="50" charset="-128"/>
                <a:cs typeface="Meiryo UI" pitchFamily="50" charset="-128"/>
              </a:rPr>
              <a:t>責任</a:t>
            </a: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smtClean="0">
                <a:solidFill>
                  <a:schemeClr val="tx1"/>
                </a:solidFill>
                <a:latin typeface="Meiryo UI" pitchFamily="50" charset="-128"/>
                <a:ea typeface="Meiryo UI" pitchFamily="50" charset="-128"/>
                <a:cs typeface="Meiryo UI" pitchFamily="50" charset="-128"/>
              </a:rPr>
              <a:t>　　 で</a:t>
            </a:r>
            <a:r>
              <a:rPr lang="ja-JP" altLang="en-US" dirty="0">
                <a:solidFill>
                  <a:schemeClr val="tx1"/>
                </a:solidFill>
                <a:latin typeface="Meiryo UI" pitchFamily="50" charset="-128"/>
                <a:ea typeface="Meiryo UI" pitchFamily="50" charset="-128"/>
                <a:cs typeface="Meiryo UI" pitchFamily="50" charset="-128"/>
              </a:rPr>
              <a:t>発行、管理</a:t>
            </a:r>
            <a:endParaRPr lang="en-US" altLang="ja-JP" dirty="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一方で、発行済みの大阪市債については、債権者保護の観点から</a:t>
            </a:r>
            <a:r>
              <a:rPr lang="ja-JP" altLang="en-US" dirty="0" smtClean="0">
                <a:solidFill>
                  <a:schemeClr val="tx1"/>
                </a:solidFill>
                <a:latin typeface="Meiryo UI" pitchFamily="50" charset="-128"/>
                <a:ea typeface="Meiryo UI" pitchFamily="50" charset="-128"/>
                <a:cs typeface="Meiryo UI" pitchFamily="50" charset="-128"/>
              </a:rPr>
              <a:t>、</a:t>
            </a:r>
            <a:r>
              <a:rPr lang="ja-JP" altLang="en-US" b="1" u="sng" dirty="0" smtClean="0">
                <a:solidFill>
                  <a:schemeClr val="tx1"/>
                </a:solidFill>
                <a:latin typeface="Meiryo UI" pitchFamily="50" charset="-128"/>
                <a:ea typeface="Meiryo UI" pitchFamily="50" charset="-128"/>
                <a:cs typeface="Meiryo UI" pitchFamily="50" charset="-128"/>
              </a:rPr>
              <a:t>大阪府に</a:t>
            </a:r>
            <a:r>
              <a:rPr lang="ja-JP" altLang="en-US" b="1" u="sng" dirty="0">
                <a:solidFill>
                  <a:schemeClr val="tx1"/>
                </a:solidFill>
                <a:latin typeface="Meiryo UI" pitchFamily="50" charset="-128"/>
                <a:ea typeface="Meiryo UI" pitchFamily="50" charset="-128"/>
                <a:cs typeface="Meiryo UI" pitchFamily="50" charset="-128"/>
              </a:rPr>
              <a:t>一元化して承継</a:t>
            </a:r>
            <a:r>
              <a:rPr lang="ja-JP" altLang="en-US" b="1" u="sng" dirty="0" smtClean="0">
                <a:solidFill>
                  <a:schemeClr val="tx1"/>
                </a:solidFill>
                <a:latin typeface="Meiryo UI" pitchFamily="50" charset="-128"/>
                <a:ea typeface="Meiryo UI" pitchFamily="50" charset="-128"/>
                <a:cs typeface="Meiryo UI" pitchFamily="50" charset="-128"/>
              </a:rPr>
              <a:t>し、</a:t>
            </a:r>
            <a:endParaRPr lang="en-US" altLang="ja-JP" b="1" u="sng"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b="1" dirty="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u="sng" dirty="0" smtClean="0">
                <a:solidFill>
                  <a:schemeClr val="tx1"/>
                </a:solidFill>
                <a:latin typeface="Meiryo UI" pitchFamily="50" charset="-128"/>
                <a:ea typeface="Meiryo UI" pitchFamily="50" charset="-128"/>
                <a:cs typeface="Meiryo UI" pitchFamily="50" charset="-128"/>
              </a:rPr>
              <a:t>償還することを基本とする</a:t>
            </a:r>
            <a:endParaRPr lang="en-US" altLang="ja-JP" b="1" u="sng"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9" name="二等辺三角形 8"/>
          <p:cNvSpPr/>
          <p:nvPr/>
        </p:nvSpPr>
        <p:spPr>
          <a:xfrm flipV="1">
            <a:off x="3019954" y="6453336"/>
            <a:ext cx="3867812" cy="288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（３）地方債の承継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１９</a:t>
            </a:r>
            <a:endParaRPr lang="ja-JP" altLang="en-US" sz="1100" b="1" dirty="0">
              <a:latin typeface="Meiryo UI" pitchFamily="50" charset="-128"/>
              <a:ea typeface="Meiryo UI" pitchFamily="50" charset="-128"/>
              <a:cs typeface="Meiryo UI" pitchFamily="50" charset="-128"/>
            </a:endParaRPr>
          </a:p>
        </p:txBody>
      </p:sp>
      <p:sp>
        <p:nvSpPr>
          <p:cNvPr id="3" name="正方形/長方形 2"/>
          <p:cNvSpPr/>
          <p:nvPr/>
        </p:nvSpPr>
        <p:spPr>
          <a:xfrm>
            <a:off x="308484" y="2708672"/>
            <a:ext cx="9289032" cy="338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defRPr/>
            </a:pPr>
            <a:endParaRPr lang="en-US" altLang="ja-JP" sz="1050" b="1"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○市場</a:t>
            </a:r>
            <a:r>
              <a:rPr lang="ja-JP" altLang="en-US" sz="1600" b="1" dirty="0">
                <a:solidFill>
                  <a:schemeClr val="tx1"/>
                </a:solidFill>
                <a:latin typeface="Meiryo UI" pitchFamily="50" charset="-128"/>
                <a:ea typeface="Meiryo UI" pitchFamily="50" charset="-128"/>
                <a:cs typeface="Meiryo UI" pitchFamily="50" charset="-128"/>
              </a:rPr>
              <a:t>秩序維持の観点から分割できない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⇒市場公募債（注）など既に金融市場で取引されている大阪市債を回収し、「特別区債」に分割</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名義変更</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する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ことは、事実上不可能。また、債権者保護を優先し、市場の秩序維持を図る観点からも、大阪市債は一元的に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大阪府に承継し、償還することが適当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20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財産形成につながらない地方債の取扱い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⇒地方債は、本来、建設事業など財産形成につながる事業の財源として発行されるが、財産形成に</a:t>
            </a:r>
            <a:r>
              <a:rPr lang="ja-JP" altLang="en-US" sz="1400" dirty="0" smtClean="0">
                <a:solidFill>
                  <a:schemeClr val="tx1"/>
                </a:solidFill>
                <a:latin typeface="Meiryo UI" pitchFamily="50" charset="-128"/>
                <a:ea typeface="Meiryo UI" pitchFamily="50" charset="-128"/>
                <a:cs typeface="Meiryo UI" pitchFamily="50" charset="-128"/>
              </a:rPr>
              <a:t>つながらない</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大阪</a:t>
            </a:r>
            <a:r>
              <a:rPr lang="ja-JP" altLang="en-US" sz="1400" dirty="0" smtClean="0">
                <a:solidFill>
                  <a:schemeClr val="tx1"/>
                </a:solidFill>
                <a:latin typeface="Meiryo UI" pitchFamily="50" charset="-128"/>
                <a:ea typeface="Meiryo UI" pitchFamily="50" charset="-128"/>
                <a:cs typeface="Meiryo UI" pitchFamily="50" charset="-128"/>
              </a:rPr>
              <a:t>市債も発行されて</a:t>
            </a:r>
            <a:r>
              <a:rPr lang="ja-JP" altLang="en-US" sz="1400" dirty="0">
                <a:solidFill>
                  <a:schemeClr val="tx1"/>
                </a:solidFill>
                <a:latin typeface="Meiryo UI" pitchFamily="50" charset="-128"/>
                <a:ea typeface="Meiryo UI" pitchFamily="50" charset="-128"/>
                <a:cs typeface="Meiryo UI" pitchFamily="50" charset="-128"/>
              </a:rPr>
              <a:t>おり、これらの各特別区ごとの債務残高を確定させることができないため、一元的に承継し</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償還</a:t>
            </a:r>
            <a:r>
              <a:rPr lang="ja-JP" altLang="en-US" sz="1400" dirty="0">
                <a:solidFill>
                  <a:schemeClr val="tx1"/>
                </a:solidFill>
                <a:latin typeface="Meiryo UI" pitchFamily="50" charset="-128"/>
                <a:ea typeface="Meiryo UI" pitchFamily="50" charset="-128"/>
                <a:cs typeface="Meiryo UI" pitchFamily="50" charset="-128"/>
              </a:rPr>
              <a:t>することが必要</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例えば、地方</a:t>
            </a:r>
            <a:r>
              <a:rPr lang="ja-JP" altLang="en-US" sz="1400" dirty="0">
                <a:solidFill>
                  <a:schemeClr val="tx1"/>
                </a:solidFill>
                <a:latin typeface="Meiryo UI" pitchFamily="50" charset="-128"/>
                <a:ea typeface="Meiryo UI" pitchFamily="50" charset="-128"/>
                <a:cs typeface="Meiryo UI" pitchFamily="50" charset="-128"/>
              </a:rPr>
              <a:t>交付税の代替として発行される臨時財政対策債、減収補てん債、退職</a:t>
            </a:r>
            <a:r>
              <a:rPr lang="ja-JP" altLang="en-US" sz="1400" dirty="0" smtClean="0">
                <a:solidFill>
                  <a:schemeClr val="tx1"/>
                </a:solidFill>
                <a:latin typeface="Meiryo UI" pitchFamily="50" charset="-128"/>
                <a:ea typeface="Meiryo UI" pitchFamily="50" charset="-128"/>
                <a:cs typeface="Meiryo UI" pitchFamily="50" charset="-128"/>
              </a:rPr>
              <a:t>手当</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債等の</a:t>
            </a:r>
            <a:r>
              <a:rPr lang="ja-JP" altLang="en-US" sz="1400" dirty="0">
                <a:solidFill>
                  <a:schemeClr val="tx1"/>
                </a:solidFill>
                <a:latin typeface="Meiryo UI" pitchFamily="50" charset="-128"/>
                <a:ea typeface="Meiryo UI" pitchFamily="50" charset="-128"/>
                <a:cs typeface="Meiryo UI" pitchFamily="50" charset="-128"/>
              </a:rPr>
              <a:t>赤字債</a:t>
            </a:r>
            <a:r>
              <a:rPr lang="en-US" altLang="ja-JP" sz="1400" dirty="0">
                <a:solidFill>
                  <a:schemeClr val="tx1"/>
                </a:solidFill>
                <a:latin typeface="Meiryo UI" pitchFamily="50" charset="-128"/>
                <a:ea typeface="Meiryo UI" pitchFamily="50" charset="-128"/>
                <a:cs typeface="Meiryo UI" pitchFamily="50" charset="-128"/>
              </a:rPr>
              <a:t>)</a:t>
            </a: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1400" dirty="0"/>
          </a:p>
        </p:txBody>
      </p:sp>
      <p:sp>
        <p:nvSpPr>
          <p:cNvPr id="2" name="正方形/長方形 1"/>
          <p:cNvSpPr/>
          <p:nvPr/>
        </p:nvSpPr>
        <p:spPr>
          <a:xfrm>
            <a:off x="632520" y="3861048"/>
            <a:ext cx="7992888" cy="79233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注</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市場公募債とは、証券市場において、広く投資家に購入を募る方法により資金調達をした地方債</a:t>
            </a:r>
            <a:endParaRPr lang="en-US" altLang="ja-JP" sz="12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大阪市では、民間等資金の大部分を市場公募債で資金調達</a:t>
            </a:r>
            <a:r>
              <a:rPr lang="en-US" altLang="ja-JP" sz="1200" dirty="0">
                <a:solidFill>
                  <a:schemeClr val="tx1"/>
                </a:solidFill>
                <a:latin typeface="Meiryo UI" pitchFamily="50" charset="-128"/>
                <a:ea typeface="Meiryo UI" pitchFamily="50" charset="-128"/>
                <a:cs typeface="Meiryo UI" pitchFamily="50" charset="-128"/>
              </a:rPr>
              <a:t>(H27</a:t>
            </a:r>
            <a:r>
              <a:rPr lang="ja-JP" altLang="en-US" sz="1200" dirty="0">
                <a:solidFill>
                  <a:schemeClr val="tx1"/>
                </a:solidFill>
                <a:latin typeface="Meiryo UI" pitchFamily="50" charset="-128"/>
                <a:ea typeface="Meiryo UI" pitchFamily="50" charset="-128"/>
                <a:cs typeface="Meiryo UI" pitchFamily="50" charset="-128"/>
              </a:rPr>
              <a:t>年度末地方債残高</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全会計</a:t>
            </a:r>
            <a:r>
              <a:rPr lang="en-US" altLang="ja-JP" sz="1200" dirty="0">
                <a:solidFill>
                  <a:schemeClr val="tx1"/>
                </a:solidFill>
                <a:latin typeface="Meiryo UI" pitchFamily="50" charset="-128"/>
                <a:ea typeface="Meiryo UI" pitchFamily="50" charset="-128"/>
                <a:cs typeface="Meiryo UI" pitchFamily="50" charset="-128"/>
              </a:rPr>
              <a:t>)4</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4,567</a:t>
            </a:r>
            <a:r>
              <a:rPr lang="ja-JP" altLang="en-US" sz="1200" dirty="0">
                <a:solidFill>
                  <a:schemeClr val="tx1"/>
                </a:solidFill>
                <a:latin typeface="Meiryo UI" pitchFamily="50" charset="-128"/>
                <a:ea typeface="Meiryo UI" pitchFamily="50" charset="-128"/>
                <a:cs typeface="Meiryo UI" pitchFamily="50" charset="-128"/>
              </a:rPr>
              <a:t>億円に占める</a:t>
            </a:r>
            <a:endParaRPr lang="en-US" altLang="ja-JP" sz="1200" dirty="0">
              <a:solidFill>
                <a:schemeClr val="tx1"/>
              </a:solidFill>
              <a:latin typeface="Meiryo UI" pitchFamily="50" charset="-128"/>
              <a:ea typeface="Meiryo UI" pitchFamily="50" charset="-128"/>
              <a:cs typeface="Meiryo UI" pitchFamily="50" charset="-128"/>
            </a:endParaRPr>
          </a:p>
          <a:p>
            <a:pPr marL="174625" lvl="0" indent="-174625">
              <a:defRPr/>
            </a:pPr>
            <a:r>
              <a:rPr lang="ja-JP" altLang="en-US" sz="1200" dirty="0">
                <a:solidFill>
                  <a:schemeClr val="tx1"/>
                </a:solidFill>
                <a:latin typeface="Meiryo UI" pitchFamily="50" charset="-128"/>
                <a:ea typeface="Meiryo UI" pitchFamily="50" charset="-128"/>
                <a:cs typeface="Meiryo UI" pitchFamily="50" charset="-128"/>
              </a:rPr>
              <a:t>　　民間等資金は、</a:t>
            </a:r>
            <a:r>
              <a:rPr lang="en-US" altLang="ja-JP" sz="1200" dirty="0">
                <a:solidFill>
                  <a:schemeClr val="tx1"/>
                </a:solidFill>
                <a:latin typeface="Meiryo UI" pitchFamily="50" charset="-128"/>
                <a:ea typeface="Meiryo UI" pitchFamily="50" charset="-128"/>
                <a:cs typeface="Meiryo UI" pitchFamily="50" charset="-128"/>
              </a:rPr>
              <a:t>3</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1,066</a:t>
            </a:r>
            <a:r>
              <a:rPr lang="ja-JP" altLang="en-US" sz="1200" dirty="0">
                <a:solidFill>
                  <a:schemeClr val="tx1"/>
                </a:solidFill>
                <a:latin typeface="Meiryo UI" pitchFamily="50" charset="-128"/>
                <a:ea typeface="Meiryo UI" pitchFamily="50" charset="-128"/>
                <a:cs typeface="Meiryo UI" pitchFamily="50" charset="-128"/>
              </a:rPr>
              <a:t>億円で、そのうち市場公募債は、</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3,431</a:t>
            </a:r>
            <a:r>
              <a:rPr lang="ja-JP" altLang="en-US" sz="1200" dirty="0">
                <a:solidFill>
                  <a:schemeClr val="tx1"/>
                </a:solidFill>
                <a:latin typeface="Meiryo UI" pitchFamily="50" charset="-128"/>
                <a:ea typeface="Meiryo UI" pitchFamily="50" charset="-128"/>
                <a:cs typeface="Meiryo UI" pitchFamily="50" charset="-128"/>
              </a:rPr>
              <a:t>億円</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詳細は参考</a:t>
            </a:r>
            <a:r>
              <a:rPr lang="ja-JP" altLang="en-US" sz="1200" dirty="0" smtClean="0">
                <a:solidFill>
                  <a:schemeClr val="tx1"/>
                </a:solidFill>
                <a:latin typeface="Meiryo UI" pitchFamily="50" charset="-128"/>
                <a:ea typeface="Meiryo UI" pitchFamily="50" charset="-128"/>
                <a:cs typeface="Meiryo UI" pitchFamily="50" charset="-128"/>
              </a:rPr>
              <a:t>資料</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-62,</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-63</a:t>
            </a:r>
            <a:r>
              <a:rPr lang="ja-JP" altLang="en-US" sz="1200" dirty="0" smtClean="0">
                <a:solidFill>
                  <a:schemeClr val="tx1"/>
                </a:solidFill>
                <a:latin typeface="Meiryo UI" pitchFamily="50" charset="-128"/>
                <a:ea typeface="Meiryo UI" pitchFamily="50" charset="-128"/>
                <a:cs typeface="Meiryo UI" pitchFamily="50" charset="-128"/>
              </a:rPr>
              <a:t>ページ</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a:t>
            </a:r>
            <a:endParaRPr kumimoji="1" lang="ja-JP" alt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6328" y="729376"/>
            <a:ext cx="9523346" cy="6084000"/>
          </a:xfrm>
          <a:prstGeom prst="roundRect">
            <a:avLst>
              <a:gd name="adj" fmla="val 3241"/>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a:spLocks noChangeArrowheads="1"/>
          </p:cNvSpPr>
          <p:nvPr/>
        </p:nvSpPr>
        <p:spPr bwMode="auto">
          <a:xfrm>
            <a:off x="0" y="360000"/>
            <a:ext cx="7917921" cy="404813"/>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（大阪府に</a:t>
            </a:r>
            <a:r>
              <a:rPr lang="ja-JP" altLang="en-US" dirty="0">
                <a:latin typeface="Meiryo UI" pitchFamily="50" charset="-128"/>
                <a:ea typeface="Meiryo UI" pitchFamily="50" charset="-128"/>
                <a:cs typeface="Meiryo UI" pitchFamily="50" charset="-128"/>
              </a:rPr>
              <a:t>承継される地方債の償還についての考え方）</a:t>
            </a:r>
          </a:p>
        </p:txBody>
      </p:sp>
      <p:sp>
        <p:nvSpPr>
          <p:cNvPr id="5" name="角丸四角形 8"/>
          <p:cNvSpPr>
            <a:spLocks noChangeArrowheads="1"/>
          </p:cNvSpPr>
          <p:nvPr/>
        </p:nvSpPr>
        <p:spPr bwMode="auto">
          <a:xfrm>
            <a:off x="176328" y="666000"/>
            <a:ext cx="9505056" cy="2809794"/>
          </a:xfrm>
          <a:prstGeom prst="roundRect">
            <a:avLst>
              <a:gd name="adj" fmla="val 0"/>
            </a:avLst>
          </a:prstGeom>
          <a:noFill/>
          <a:ln w="12700" algn="ctr">
            <a:noFill/>
            <a:round/>
            <a:headEnd/>
            <a:tailEnd/>
          </a:ln>
        </p:spPr>
        <p:txBody>
          <a:bodyPr wrap="square" tIns="108000">
            <a:spAutoFit/>
          </a:bodyPr>
          <a:lstStyle/>
          <a:p>
            <a:pPr marL="273050" indent="-273050" eaLnBrk="1" hangingPunct="1">
              <a:lnSpc>
                <a:spcPts val="2300"/>
              </a:lnSpc>
            </a:pPr>
            <a:r>
              <a:rPr lang="ja-JP" altLang="en-US" dirty="0">
                <a:latin typeface="ＭＳ Ｐゴシック" charset="-128"/>
                <a:ea typeface="Meiryo UI" pitchFamily="50" charset="-128"/>
                <a:cs typeface="Meiryo UI" pitchFamily="50" charset="-128"/>
              </a:rPr>
              <a:t>◆ </a:t>
            </a:r>
            <a:r>
              <a:rPr lang="ja-JP" altLang="en-US" dirty="0" smtClean="0">
                <a:latin typeface="ＭＳ Ｐゴシック" charset="-128"/>
                <a:ea typeface="Meiryo UI" pitchFamily="50" charset="-128"/>
                <a:cs typeface="Meiryo UI" pitchFamily="50" charset="-128"/>
              </a:rPr>
              <a:t>発行済みの大阪市債</a:t>
            </a:r>
            <a:r>
              <a:rPr lang="ja-JP" altLang="en-US" dirty="0">
                <a:latin typeface="ＭＳ Ｐゴシック" charset="-128"/>
                <a:ea typeface="Meiryo UI" pitchFamily="50" charset="-128"/>
                <a:cs typeface="Meiryo UI" pitchFamily="50" charset="-128"/>
              </a:rPr>
              <a:t>は一括して</a:t>
            </a:r>
            <a:r>
              <a:rPr lang="ja-JP" altLang="en-US" dirty="0" smtClean="0">
                <a:latin typeface="ＭＳ Ｐゴシック" charset="-128"/>
                <a:ea typeface="Meiryo UI" pitchFamily="50" charset="-128"/>
                <a:cs typeface="Meiryo UI" pitchFamily="50" charset="-128"/>
              </a:rPr>
              <a:t>、大阪府へ</a:t>
            </a:r>
            <a:r>
              <a:rPr lang="ja-JP" altLang="en-US" dirty="0">
                <a:latin typeface="ＭＳ Ｐゴシック" charset="-128"/>
                <a:ea typeface="Meiryo UI" pitchFamily="50" charset="-128"/>
                <a:cs typeface="Meiryo UI" pitchFamily="50" charset="-128"/>
              </a:rPr>
              <a:t>承継</a:t>
            </a:r>
            <a:endParaRPr lang="en-US" altLang="ja-JP"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大阪市債の承継に併せて、大阪市の「公債償還基金」も大阪府へ承継</a:t>
            </a:r>
            <a:endParaRPr lang="en-US" altLang="ja-JP" dirty="0" smtClean="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特別区の償還負担は、各特別区の人口（市営住宅に係る償還負担金は建物の財産台帳価格）を基本に按分し、債務負担行為を設定</a:t>
            </a:r>
            <a:endParaRPr lang="en-US" altLang="ja-JP" dirty="0" smtClean="0">
              <a:latin typeface="ＭＳ Ｐゴシック" charset="-128"/>
              <a:ea typeface="Meiryo UI" pitchFamily="50" charset="-128"/>
              <a:cs typeface="Meiryo UI" pitchFamily="50" charset="-128"/>
            </a:endParaRPr>
          </a:p>
          <a:p>
            <a:pPr marL="273050" indent="-273050" eaLnBrk="1" hangingPunct="1">
              <a:lnSpc>
                <a:spcPts val="2300"/>
              </a:lnSpc>
            </a:pPr>
            <a:r>
              <a:rPr lang="ja-JP" altLang="en-US" dirty="0" smtClean="0">
                <a:latin typeface="ＭＳ Ｐゴシック" charset="-128"/>
                <a:ea typeface="Meiryo UI" pitchFamily="50" charset="-128"/>
                <a:cs typeface="Meiryo UI" pitchFamily="50" charset="-128"/>
              </a:rPr>
              <a:t>◆ 償還費用は特別区と大阪府の事務分担（案）に応じた割合で負担し、財源は</a:t>
            </a:r>
            <a:r>
              <a:rPr lang="zh-TW" altLang="en-US" dirty="0">
                <a:latin typeface="ＭＳ Ｐゴシック" charset="-128"/>
                <a:ea typeface="Meiryo UI" pitchFamily="50" charset="-128"/>
                <a:cs typeface="Meiryo UI" pitchFamily="50" charset="-128"/>
              </a:rPr>
              <a:t>財政調整財源</a:t>
            </a:r>
            <a:r>
              <a:rPr lang="ja-JP" altLang="en-US" dirty="0">
                <a:latin typeface="ＭＳ Ｐゴシック" charset="-128"/>
                <a:ea typeface="Meiryo UI" pitchFamily="50" charset="-128"/>
                <a:cs typeface="Meiryo UI" pitchFamily="50" charset="-128"/>
              </a:rPr>
              <a:t>等</a:t>
            </a:r>
            <a:r>
              <a:rPr lang="ja-JP" altLang="en-US" dirty="0" smtClean="0">
                <a:latin typeface="ＭＳ Ｐゴシック" charset="-128"/>
                <a:ea typeface="Meiryo UI" pitchFamily="50" charset="-128"/>
                <a:cs typeface="Meiryo UI" pitchFamily="50" charset="-128"/>
              </a:rPr>
              <a:t>で確保</a:t>
            </a:r>
            <a:endParaRPr lang="ja-JP" altLang="en-US"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大阪府では、承継する大阪市債に関する公債管理を独立・明確化するため特別会計を新設</a:t>
            </a:r>
          </a:p>
          <a:p>
            <a:pPr marL="273050" indent="-273050">
              <a:lnSpc>
                <a:spcPts val="2300"/>
              </a:lnSpc>
            </a:pPr>
            <a:endParaRPr lang="en-US" altLang="ja-JP" dirty="0" smtClean="0">
              <a:latin typeface="ＭＳ Ｐゴシック" charset="-128"/>
              <a:ea typeface="Meiryo UI" pitchFamily="50" charset="-128"/>
              <a:cs typeface="Meiryo UI" pitchFamily="50" charset="-128"/>
            </a:endParaRPr>
          </a:p>
          <a:p>
            <a:pPr marL="273050" indent="-273050">
              <a:lnSpc>
                <a:spcPts val="2300"/>
              </a:lnSpc>
            </a:pPr>
            <a:endParaRPr lang="en-US" altLang="ja-JP" dirty="0">
              <a:latin typeface="ＭＳ Ｐゴシック" charset="-128"/>
              <a:ea typeface="Meiryo UI" pitchFamily="50" charset="-128"/>
              <a:cs typeface="Meiryo UI" pitchFamily="50" charset="-128"/>
            </a:endParaRPr>
          </a:p>
        </p:txBody>
      </p:sp>
      <p:sp>
        <p:nvSpPr>
          <p:cNvPr id="7" name="Rectangle 5"/>
          <p:cNvSpPr>
            <a:spLocks noChangeArrowheads="1"/>
          </p:cNvSpPr>
          <p:nvPr/>
        </p:nvSpPr>
        <p:spPr bwMode="auto">
          <a:xfrm>
            <a:off x="341255" y="2924944"/>
            <a:ext cx="1950244" cy="338554"/>
          </a:xfrm>
          <a:prstGeom prst="rect">
            <a:avLst/>
          </a:prstGeom>
          <a:noFill/>
          <a:ln w="25400" algn="ctr">
            <a:noFill/>
            <a:miter lim="800000"/>
            <a:headEnd/>
            <a:tailEnd/>
          </a:ln>
        </p:spPr>
        <p:txBody>
          <a:bodyPr anchor="ctr">
            <a:spAutoFit/>
          </a:bodyPr>
          <a:lstStyle/>
          <a:p>
            <a:pPr algn="r" eaLnBrk="1" hangingPunct="1"/>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参考イメージ</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2504728" y="2924944"/>
            <a:ext cx="5976000" cy="3780000"/>
          </a:xfrm>
          <a:prstGeom prst="rect">
            <a:avLst/>
          </a:prstGeom>
          <a:solidFill>
            <a:schemeClr val="bg1"/>
          </a:solid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a:p>
            <a:endParaRPr lang="en-US" altLang="ja-JP" dirty="0"/>
          </a:p>
          <a:p>
            <a:endParaRPr kumimoji="1" lang="en-US" altLang="ja-JP" dirty="0" smtClean="0"/>
          </a:p>
          <a:p>
            <a:endParaRPr kumimoji="1" lang="en-US" altLang="ja-JP" dirty="0" smtClean="0"/>
          </a:p>
        </p:txBody>
      </p:sp>
      <p:graphicFrame>
        <p:nvGraphicFramePr>
          <p:cNvPr id="38" name="表 37"/>
          <p:cNvGraphicFramePr>
            <a:graphicFrameLocks noGrp="1"/>
          </p:cNvGraphicFramePr>
          <p:nvPr>
            <p:extLst>
              <p:ext uri="{D42A27DB-BD31-4B8C-83A1-F6EECF244321}">
                <p14:modId xmlns:p14="http://schemas.microsoft.com/office/powerpoint/2010/main" val="1793751406"/>
              </p:ext>
            </p:extLst>
          </p:nvPr>
        </p:nvGraphicFramePr>
        <p:xfrm>
          <a:off x="5480266" y="3871740"/>
          <a:ext cx="2700000" cy="1839356"/>
        </p:xfrm>
        <a:graphic>
          <a:graphicData uri="http://schemas.openxmlformats.org/drawingml/2006/table">
            <a:tbl>
              <a:tblPr firstRow="1" bandRow="1">
                <a:tableStyleId>{5C22544A-7EE6-4342-B048-85BDC9FD1C3A}</a:tableStyleId>
              </a:tblPr>
              <a:tblGrid>
                <a:gridCol w="900000"/>
                <a:gridCol w="900000"/>
                <a:gridCol w="900000"/>
              </a:tblGrid>
              <a:tr h="819056">
                <a:tc gridSpan="3">
                  <a:txBody>
                    <a:bodyPr/>
                    <a:lstStyle/>
                    <a:p>
                      <a:endParaRPr kumimoji="1" lang="ja-JP" altLang="en-US" dirty="0">
                        <a:solidFill>
                          <a:schemeClr val="tx1"/>
                        </a:solidFill>
                      </a:endParaRPr>
                    </a:p>
                  </a:txBody>
                  <a:tcPr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050" dirty="0" smtClean="0">
                          <a:solidFill>
                            <a:schemeClr val="tx1"/>
                          </a:solidFill>
                        </a:rPr>
                        <a:t>新たな</a:t>
                      </a:r>
                      <a:endParaRPr kumimoji="1" lang="en-US" altLang="ja-JP" sz="1050" dirty="0" smtClean="0">
                        <a:solidFill>
                          <a:schemeClr val="tx1"/>
                        </a:solidFill>
                      </a:endParaRPr>
                    </a:p>
                    <a:p>
                      <a:pPr algn="ctr"/>
                      <a:r>
                        <a:rPr kumimoji="1" lang="ja-JP" altLang="en-US" sz="1050" dirty="0" smtClean="0">
                          <a:solidFill>
                            <a:schemeClr val="tx1"/>
                          </a:solidFill>
                        </a:rPr>
                        <a:t>特別会計</a:t>
                      </a:r>
                      <a:endParaRPr kumimoji="1" lang="en-US" altLang="ja-JP" sz="1050" dirty="0" smtClean="0">
                        <a:solidFill>
                          <a:schemeClr val="tx1"/>
                        </a:solidFill>
                      </a:endParaRPr>
                    </a:p>
                    <a:p>
                      <a:pPr algn="ctr"/>
                      <a:endParaRPr kumimoji="1" lang="en-US" altLang="ja-JP" sz="500" dirty="0" smtClean="0">
                        <a:solidFill>
                          <a:schemeClr val="tx1"/>
                        </a:solidFill>
                      </a:endParaRPr>
                    </a:p>
                    <a:p>
                      <a:pPr algn="ctr"/>
                      <a:r>
                        <a:rPr kumimoji="1" lang="ja-JP" altLang="en-US" sz="1050" dirty="0" smtClean="0">
                          <a:solidFill>
                            <a:schemeClr val="tx1"/>
                          </a:solidFill>
                        </a:rPr>
                        <a:t>大阪市債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050" dirty="0" smtClean="0">
                          <a:solidFill>
                            <a:schemeClr val="tx1"/>
                          </a:solidFill>
                        </a:rPr>
                        <a:t>公債管理</a:t>
                      </a:r>
                      <a:endParaRPr kumimoji="1" lang="en-US" altLang="ja-JP" sz="1050" dirty="0" smtClean="0">
                        <a:solidFill>
                          <a:schemeClr val="tx1"/>
                        </a:solidFill>
                      </a:endParaRPr>
                    </a:p>
                    <a:p>
                      <a:r>
                        <a:rPr kumimoji="1" lang="ja-JP" altLang="en-US" sz="1050" dirty="0" smtClean="0">
                          <a:solidFill>
                            <a:schemeClr val="tx1"/>
                          </a:solidFill>
                        </a:rPr>
                        <a:t>特別会計</a:t>
                      </a:r>
                      <a:endParaRPr kumimoji="1" lang="en-US" altLang="ja-JP" sz="1050" dirty="0" smtClean="0">
                        <a:solidFill>
                          <a:schemeClr val="tx1"/>
                        </a:solidFill>
                      </a:endParaRPr>
                    </a:p>
                    <a:p>
                      <a:endParaRPr kumimoji="1" lang="en-US" altLang="ja-JP" sz="500" dirty="0" smtClean="0">
                        <a:solidFill>
                          <a:schemeClr val="tx1"/>
                        </a:solidFill>
                      </a:endParaRPr>
                    </a:p>
                    <a:p>
                      <a:r>
                        <a:rPr kumimoji="1" lang="ja-JP" altLang="en-US" sz="1050" dirty="0" smtClean="0">
                          <a:solidFill>
                            <a:schemeClr val="tx1"/>
                          </a:solidFill>
                        </a:rPr>
                        <a:t>大阪府債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r h="360000">
                <a:tc>
                  <a:txBody>
                    <a:bodyPr/>
                    <a:lstStyle/>
                    <a:p>
                      <a:pPr algn="ctr"/>
                      <a:r>
                        <a:rPr kumimoji="1" lang="ja-JP" altLang="en-US" sz="1050" dirty="0" smtClean="0">
                          <a:solidFill>
                            <a:schemeClr val="tx1"/>
                          </a:solidFill>
                        </a:rPr>
                        <a:t>大阪市公債</a:t>
                      </a:r>
                      <a:endParaRPr kumimoji="1" lang="en-US" altLang="ja-JP" sz="1050" dirty="0" smtClean="0">
                        <a:solidFill>
                          <a:schemeClr val="tx1"/>
                        </a:solidFill>
                      </a:endParaRPr>
                    </a:p>
                    <a:p>
                      <a:pPr algn="ctr"/>
                      <a:r>
                        <a:rPr kumimoji="1" lang="ja-JP" altLang="en-US" sz="1050" dirty="0" smtClean="0">
                          <a:solidFill>
                            <a:schemeClr val="tx1"/>
                          </a:solidFill>
                        </a:rPr>
                        <a:t>償還基金</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smtClean="0">
                          <a:solidFill>
                            <a:schemeClr val="tx1"/>
                          </a:solidFill>
                        </a:rPr>
                        <a:t>減債基金</a:t>
                      </a:r>
                      <a:endParaRPr kumimoji="1" lang="ja-JP" altLang="en-US" sz="120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067833593"/>
              </p:ext>
            </p:extLst>
          </p:nvPr>
        </p:nvGraphicFramePr>
        <p:xfrm>
          <a:off x="2808000" y="3896944"/>
          <a:ext cx="1152000" cy="1904520"/>
        </p:xfrm>
        <a:graphic>
          <a:graphicData uri="http://schemas.openxmlformats.org/drawingml/2006/table">
            <a:tbl>
              <a:tblPr firstRow="1" bandRow="1">
                <a:tableStyleId>{5C22544A-7EE6-4342-B048-85BDC9FD1C3A}</a:tableStyleId>
              </a:tblPr>
              <a:tblGrid>
                <a:gridCol w="1152000"/>
              </a:tblGrid>
              <a:tr h="370840">
                <a:tc>
                  <a:txBody>
                    <a:bodyPr/>
                    <a:lstStyle/>
                    <a:p>
                      <a:r>
                        <a:rPr kumimoji="1" lang="ja-JP" altLang="en-US" sz="1400" dirty="0" smtClean="0">
                          <a:solidFill>
                            <a:schemeClr val="tx1"/>
                          </a:solidFill>
                        </a:rPr>
                        <a:t>第一区</a:t>
                      </a:r>
                      <a:endParaRPr kumimoji="1" lang="ja-JP" altLang="en-US" sz="1400"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400" b="1" dirty="0" smtClean="0">
                          <a:solidFill>
                            <a:schemeClr val="tx1"/>
                          </a:solidFill>
                        </a:rPr>
                        <a:t>第二区</a:t>
                      </a:r>
                      <a:endParaRPr kumimoji="1" lang="ja-JP" altLang="en-US" sz="1400" b="1"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400" b="1" dirty="0" smtClean="0">
                          <a:solidFill>
                            <a:schemeClr val="tx1"/>
                          </a:solidFill>
                        </a:rPr>
                        <a:t>第三区</a:t>
                      </a:r>
                      <a:endParaRPr kumimoji="1" lang="ja-JP" altLang="en-US" sz="1400" b="1"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2000">
                <a:tc>
                  <a:txBody>
                    <a:bodyPr/>
                    <a:lstStyle/>
                    <a:p>
                      <a:r>
                        <a:rPr kumimoji="1" lang="ja-JP" altLang="en-US" sz="1400" b="1" dirty="0" smtClean="0">
                          <a:solidFill>
                            <a:schemeClr val="tx1"/>
                          </a:solidFill>
                        </a:rPr>
                        <a:t>・</a:t>
                      </a:r>
                      <a:endParaRPr kumimoji="1" lang="en-US" altLang="ja-JP" sz="1400" b="1" dirty="0" smtClean="0">
                        <a:solidFill>
                          <a:schemeClr val="tx1"/>
                        </a:solidFill>
                      </a:endParaRPr>
                    </a:p>
                    <a:p>
                      <a:r>
                        <a:rPr kumimoji="1" lang="ja-JP" altLang="en-US" sz="1400" b="1" dirty="0" smtClean="0">
                          <a:solidFill>
                            <a:schemeClr val="tx1"/>
                          </a:solidFill>
                        </a:rPr>
                        <a:t>・</a:t>
                      </a:r>
                      <a:endParaRPr kumimoji="1" lang="en-US" altLang="ja-JP" sz="1400" b="1" dirty="0" smtClean="0">
                        <a:solidFill>
                          <a:schemeClr val="tx1"/>
                        </a:solidFill>
                      </a:endParaRPr>
                    </a:p>
                    <a:p>
                      <a:r>
                        <a:rPr kumimoji="1" lang="ja-JP" altLang="en-US" sz="1400" b="1" dirty="0" smtClean="0">
                          <a:solidFill>
                            <a:schemeClr val="tx1"/>
                          </a:solidFill>
                        </a:rPr>
                        <a:t>・</a:t>
                      </a:r>
                      <a:endParaRPr kumimoji="1" lang="en-US" altLang="ja-JP" sz="1400" b="1" dirty="0" smtClean="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pSp>
        <p:nvGrpSpPr>
          <p:cNvPr id="9" name="グループ化 8"/>
          <p:cNvGrpSpPr/>
          <p:nvPr/>
        </p:nvGrpSpPr>
        <p:grpSpPr>
          <a:xfrm>
            <a:off x="3080080" y="3002369"/>
            <a:ext cx="4983725" cy="3666575"/>
            <a:chOff x="3072023" y="2415613"/>
            <a:chExt cx="4983725" cy="3666575"/>
          </a:xfrm>
        </p:grpSpPr>
        <p:sp>
          <p:nvSpPr>
            <p:cNvPr id="33" name="Freeform 145"/>
            <p:cNvSpPr>
              <a:spLocks/>
            </p:cNvSpPr>
            <p:nvPr/>
          </p:nvSpPr>
          <p:spPr bwMode="auto">
            <a:xfrm>
              <a:off x="3394896" y="2415613"/>
              <a:ext cx="2088232" cy="287963"/>
            </a:xfrm>
            <a:custGeom>
              <a:avLst/>
              <a:gdLst/>
              <a:ahLst/>
              <a:cxnLst>
                <a:cxn ang="0">
                  <a:pos x="512" y="0"/>
                </a:cxn>
                <a:cxn ang="0">
                  <a:pos x="0" y="512"/>
                </a:cxn>
                <a:cxn ang="0">
                  <a:pos x="0" y="2560"/>
                </a:cxn>
                <a:cxn ang="0">
                  <a:pos x="512" y="3072"/>
                </a:cxn>
                <a:cxn ang="0">
                  <a:pos x="12000" y="3072"/>
                </a:cxn>
                <a:cxn ang="0">
                  <a:pos x="12512" y="2560"/>
                </a:cxn>
                <a:cxn ang="0">
                  <a:pos x="12512" y="512"/>
                </a:cxn>
                <a:cxn ang="0">
                  <a:pos x="12000" y="0"/>
                </a:cxn>
                <a:cxn ang="0">
                  <a:pos x="512" y="0"/>
                </a:cxn>
              </a:cxnLst>
              <a:rect l="0" t="0" r="r" b="b"/>
              <a:pathLst>
                <a:path w="12512" h="3072">
                  <a:moveTo>
                    <a:pt x="512" y="0"/>
                  </a:moveTo>
                  <a:cubicBezTo>
                    <a:pt x="230" y="0"/>
                    <a:pt x="0" y="230"/>
                    <a:pt x="0" y="512"/>
                  </a:cubicBezTo>
                  <a:lnTo>
                    <a:pt x="0" y="2560"/>
                  </a:lnTo>
                  <a:cubicBezTo>
                    <a:pt x="0" y="2843"/>
                    <a:pt x="230" y="3072"/>
                    <a:pt x="512" y="3072"/>
                  </a:cubicBezTo>
                  <a:lnTo>
                    <a:pt x="12000" y="3072"/>
                  </a:lnTo>
                  <a:cubicBezTo>
                    <a:pt x="12283" y="3072"/>
                    <a:pt x="12512" y="2843"/>
                    <a:pt x="12512" y="2560"/>
                  </a:cubicBezTo>
                  <a:lnTo>
                    <a:pt x="12512" y="512"/>
                  </a:lnTo>
                  <a:cubicBezTo>
                    <a:pt x="12512" y="230"/>
                    <a:pt x="12283" y="0"/>
                    <a:pt x="12000" y="0"/>
                  </a:cubicBezTo>
                  <a:lnTo>
                    <a:pt x="512" y="0"/>
                  </a:lnTo>
                  <a:close/>
                </a:path>
              </a:pathLst>
            </a:custGeom>
            <a:solidFill>
              <a:srgbClr val="4F81BD"/>
            </a:solidFill>
            <a:ln w="25400">
              <a:solidFill>
                <a:schemeClr val="tx2"/>
              </a:solidFill>
              <a:prstDash val="solid"/>
              <a:round/>
              <a:headEnd/>
              <a:tailEnd/>
            </a:ln>
          </p:spPr>
          <p:txBody>
            <a:bodyPr vert="horz" wrap="square" lIns="91440" tIns="45720" rIns="91440" bIns="45720" numCol="1" anchor="t" anchorCtr="0" compatLnSpc="1">
              <a:prstTxWarp prst="textNoShape">
                <a:avLst/>
              </a:prstTxWarp>
            </a:bodyPr>
            <a:lstStyle/>
            <a:p>
              <a:pPr algn="ctr"/>
              <a:r>
                <a:rPr lang="ja-JP" altLang="en-US" sz="1400" b="1" dirty="0" smtClean="0">
                  <a:solidFill>
                    <a:schemeClr val="bg1"/>
                  </a:solidFill>
                </a:rPr>
                <a:t>発行済みの大阪市債</a:t>
              </a:r>
              <a:endParaRPr lang="ja-JP" altLang="en-US" sz="1400" b="1" dirty="0">
                <a:solidFill>
                  <a:schemeClr val="bg1"/>
                </a:solidFill>
              </a:endParaRPr>
            </a:p>
          </p:txBody>
        </p:sp>
        <p:sp>
          <p:nvSpPr>
            <p:cNvPr id="41" name="Rectangle 20"/>
            <p:cNvSpPr>
              <a:spLocks noChangeArrowheads="1"/>
            </p:cNvSpPr>
            <p:nvPr/>
          </p:nvSpPr>
          <p:spPr bwMode="auto">
            <a:xfrm>
              <a:off x="3072023" y="3046427"/>
              <a:ext cx="890225" cy="2336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特別区</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20"/>
            <p:cNvSpPr>
              <a:spLocks noChangeArrowheads="1"/>
            </p:cNvSpPr>
            <p:nvPr/>
          </p:nvSpPr>
          <p:spPr bwMode="auto">
            <a:xfrm>
              <a:off x="6511047" y="3005830"/>
              <a:ext cx="890225" cy="2308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大阪府</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右矢印 51"/>
            <p:cNvSpPr/>
            <p:nvPr/>
          </p:nvSpPr>
          <p:spPr>
            <a:xfrm rot="1844352">
              <a:off x="5460104" y="2752920"/>
              <a:ext cx="1031792" cy="344930"/>
            </a:xfrm>
            <a:prstGeom prst="rightArrow">
              <a:avLst>
                <a:gd name="adj1" fmla="val 41870"/>
                <a:gd name="adj2" fmla="val 5000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5390066" y="2733237"/>
              <a:ext cx="936000" cy="252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一括承継</a:t>
              </a:r>
              <a:endParaRPr kumimoji="1" lang="ja-JP" altLang="en-US" sz="1400" dirty="0">
                <a:solidFill>
                  <a:schemeClr val="tx1"/>
                </a:solidFill>
              </a:endParaRPr>
            </a:p>
          </p:txBody>
        </p:sp>
        <p:grpSp>
          <p:nvGrpSpPr>
            <p:cNvPr id="8" name="グループ化 7"/>
            <p:cNvGrpSpPr/>
            <p:nvPr/>
          </p:nvGrpSpPr>
          <p:grpSpPr>
            <a:xfrm>
              <a:off x="3344912" y="3284984"/>
              <a:ext cx="4710836" cy="2797204"/>
              <a:chOff x="3308608" y="3499513"/>
              <a:chExt cx="4710836" cy="2797204"/>
            </a:xfrm>
          </p:grpSpPr>
          <p:sp>
            <p:nvSpPr>
              <p:cNvPr id="29" name="Oval 152"/>
              <p:cNvSpPr>
                <a:spLocks noChangeArrowheads="1"/>
              </p:cNvSpPr>
              <p:nvPr/>
            </p:nvSpPr>
            <p:spPr bwMode="auto">
              <a:xfrm>
                <a:off x="3308608" y="5653208"/>
                <a:ext cx="1333124" cy="516524"/>
              </a:xfrm>
              <a:prstGeom prst="ellipse">
                <a:avLst/>
              </a:prstGeom>
              <a:solidFill>
                <a:srgbClr val="FFFF00"/>
              </a:solidFill>
              <a:ln w="0">
                <a:solidFill>
                  <a:srgbClr val="000000"/>
                </a:solidFill>
                <a:prstDash val="solid"/>
                <a:round/>
                <a:headEnd/>
                <a:tailEnd/>
              </a:ln>
            </p:spPr>
            <p:txBody>
              <a:bodyPr vert="horz" wrap="square" lIns="0" tIns="45720" rIns="0" bIns="45720" numCol="1" anchor="ctr" anchorCtr="1" compatLnSpc="1">
                <a:prstTxWarp prst="textNoShape">
                  <a:avLst/>
                </a:prstTxWarp>
              </a:bodyPr>
              <a:lstStyle/>
              <a:p>
                <a:r>
                  <a:rPr lang="ja-JP" altLang="en-US" sz="1400" dirty="0" smtClean="0"/>
                  <a:t>金融機関等</a:t>
                </a:r>
                <a:endParaRPr lang="ja-JP" altLang="en-US" sz="1400" dirty="0"/>
              </a:p>
            </p:txBody>
          </p:sp>
          <p:sp>
            <p:nvSpPr>
              <p:cNvPr id="50" name="角丸四角形 49"/>
              <p:cNvSpPr/>
              <p:nvPr/>
            </p:nvSpPr>
            <p:spPr>
              <a:xfrm>
                <a:off x="6976096" y="3552709"/>
                <a:ext cx="972000" cy="43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smtClean="0"/>
                  <a:t>財政調整</a:t>
                </a:r>
                <a:endParaRPr kumimoji="1" lang="en-US" altLang="ja-JP" sz="1200" b="1" dirty="0" smtClean="0"/>
              </a:p>
              <a:p>
                <a:pPr algn="ctr"/>
                <a:r>
                  <a:rPr kumimoji="1" lang="ja-JP" altLang="en-US" sz="1200" b="1" dirty="0" smtClean="0"/>
                  <a:t>財源</a:t>
                </a:r>
                <a:endParaRPr kumimoji="1" lang="ja-JP" altLang="en-US" sz="1200" b="1" dirty="0"/>
              </a:p>
            </p:txBody>
          </p:sp>
          <p:sp>
            <p:nvSpPr>
              <p:cNvPr id="51" name="左矢印 50"/>
              <p:cNvSpPr/>
              <p:nvPr/>
            </p:nvSpPr>
            <p:spPr>
              <a:xfrm>
                <a:off x="3960728" y="3499513"/>
                <a:ext cx="2972192" cy="1982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9240887">
                <a:off x="5772842" y="3859470"/>
                <a:ext cx="1222643" cy="2458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275450">
                <a:off x="3953441" y="4011787"/>
                <a:ext cx="1478424" cy="196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4224162" y="3875170"/>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償還</a:t>
                </a:r>
                <a:r>
                  <a:rPr lang="ja-JP" altLang="en-US" sz="1100" dirty="0" smtClean="0">
                    <a:solidFill>
                      <a:schemeClr val="tx1"/>
                    </a:solidFill>
                  </a:rPr>
                  <a:t>負担金</a:t>
                </a:r>
                <a:endParaRPr lang="en-US" altLang="ja-JP" sz="1100" dirty="0" smtClean="0">
                  <a:solidFill>
                    <a:schemeClr val="tx1"/>
                  </a:solidFill>
                </a:endParaRPr>
              </a:p>
              <a:p>
                <a:pPr algn="ctr"/>
                <a:r>
                  <a:rPr kumimoji="1" lang="en-US" altLang="ja-JP" sz="1100" dirty="0" smtClean="0">
                    <a:solidFill>
                      <a:schemeClr val="tx1"/>
                    </a:solidFill>
                  </a:rPr>
                  <a:t>(</a:t>
                </a:r>
                <a:r>
                  <a:rPr kumimoji="1" lang="ja-JP" altLang="en-US" sz="1100" dirty="0" smtClean="0">
                    <a:solidFill>
                      <a:schemeClr val="tx1"/>
                    </a:solidFill>
                  </a:rPr>
                  <a:t>特別区負担分</a:t>
                </a:r>
                <a:r>
                  <a:rPr kumimoji="1" lang="en-US" altLang="ja-JP" sz="1100" dirty="0" smtClean="0">
                    <a:solidFill>
                      <a:schemeClr val="tx1"/>
                    </a:solidFill>
                  </a:rPr>
                  <a:t>)</a:t>
                </a:r>
                <a:endParaRPr kumimoji="1" lang="ja-JP" altLang="en-US" sz="1100" dirty="0">
                  <a:solidFill>
                    <a:schemeClr val="tx1"/>
                  </a:solidFill>
                </a:endParaRPr>
              </a:p>
            </p:txBody>
          </p:sp>
          <p:sp>
            <p:nvSpPr>
              <p:cNvPr id="58" name="右矢印 57"/>
              <p:cNvSpPr/>
              <p:nvPr/>
            </p:nvSpPr>
            <p:spPr>
              <a:xfrm rot="8183664">
                <a:off x="4218279" y="5076618"/>
                <a:ext cx="1278426" cy="246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吹き出し 58"/>
              <p:cNvSpPr/>
              <p:nvPr/>
            </p:nvSpPr>
            <p:spPr>
              <a:xfrm>
                <a:off x="5737921" y="5396717"/>
                <a:ext cx="2281523" cy="900000"/>
              </a:xfrm>
              <a:prstGeom prst="wedgeRoundRectCallout">
                <a:avLst>
                  <a:gd name="adj1" fmla="val -87885"/>
                  <a:gd name="adj2" fmla="val -6464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償還財源</a:t>
                </a:r>
                <a:endParaRPr kumimoji="1" lang="en-US" altLang="ja-JP" sz="1200" b="1" dirty="0" smtClean="0">
                  <a:solidFill>
                    <a:schemeClr val="tx1"/>
                  </a:solidFill>
                </a:endParaRPr>
              </a:p>
              <a:p>
                <a:r>
                  <a:rPr lang="ja-JP" altLang="en-US" sz="1100" dirty="0" smtClean="0">
                    <a:solidFill>
                      <a:schemeClr val="tx1"/>
                    </a:solidFill>
                  </a:rPr>
                  <a:t>・財政調整財源（特別区・大阪府）</a:t>
                </a:r>
                <a:endParaRPr lang="en-US" altLang="ja-JP" sz="1100" dirty="0" smtClean="0">
                  <a:solidFill>
                    <a:schemeClr val="tx1"/>
                  </a:solidFill>
                </a:endParaRPr>
              </a:p>
              <a:p>
                <a:r>
                  <a:rPr lang="ja-JP" altLang="en-US" sz="1100" dirty="0" smtClean="0">
                    <a:solidFill>
                      <a:schemeClr val="tx1"/>
                    </a:solidFill>
                  </a:rPr>
                  <a:t>・目的税</a:t>
                </a:r>
                <a:endParaRPr lang="en-US" altLang="ja-JP" sz="1100" dirty="0" smtClean="0">
                  <a:solidFill>
                    <a:schemeClr val="tx1"/>
                  </a:solidFill>
                </a:endParaRPr>
              </a:p>
              <a:p>
                <a:r>
                  <a:rPr lang="ja-JP" altLang="en-US" sz="1100" dirty="0" smtClean="0">
                    <a:solidFill>
                      <a:schemeClr val="tx1"/>
                    </a:solidFill>
                  </a:rPr>
                  <a:t>・大阪市公債償還基金</a:t>
                </a:r>
                <a:endParaRPr lang="en-US" altLang="ja-JP" sz="1100" dirty="0" smtClean="0">
                  <a:solidFill>
                    <a:schemeClr val="tx1"/>
                  </a:solidFill>
                </a:endParaRPr>
              </a:p>
              <a:p>
                <a:r>
                  <a:rPr kumimoji="1" lang="ja-JP" altLang="en-US" sz="1100" dirty="0" smtClean="0">
                    <a:solidFill>
                      <a:schemeClr val="tx1"/>
                    </a:solidFill>
                  </a:rPr>
                  <a:t>・公営企業等の負担金　等</a:t>
                </a:r>
                <a:endParaRPr kumimoji="1" lang="ja-JP" altLang="en-US" sz="1100" dirty="0">
                  <a:solidFill>
                    <a:schemeClr val="tx1"/>
                  </a:solidFill>
                </a:endParaRPr>
              </a:p>
            </p:txBody>
          </p:sp>
          <p:sp>
            <p:nvSpPr>
              <p:cNvPr id="60" name="角丸四角形 59"/>
              <p:cNvSpPr/>
              <p:nvPr/>
            </p:nvSpPr>
            <p:spPr>
              <a:xfrm>
                <a:off x="5939696" y="3787585"/>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公債費分</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大阪府負担分</a:t>
                </a:r>
                <a:r>
                  <a:rPr lang="en-US" altLang="ja-JP" sz="1100" dirty="0" smtClean="0">
                    <a:solidFill>
                      <a:schemeClr val="tx1"/>
                    </a:solidFill>
                  </a:rPr>
                  <a:t>)</a:t>
                </a:r>
                <a:endParaRPr kumimoji="1" lang="ja-JP" altLang="en-US" sz="1100" dirty="0">
                  <a:solidFill>
                    <a:schemeClr val="tx1"/>
                  </a:solidFill>
                </a:endParaRPr>
              </a:p>
            </p:txBody>
          </p:sp>
        </p:grpSp>
      </p:grpSp>
      <p:sp>
        <p:nvSpPr>
          <p:cNvPr id="26" name="正方形/長方形 2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r>
              <a:rPr lang="ja-JP" altLang="en-US" sz="1100" b="1" dirty="0" smtClean="0">
                <a:latin typeface="Meiryo UI" pitchFamily="50" charset="-128"/>
                <a:ea typeface="Meiryo UI" pitchFamily="50" charset="-128"/>
                <a:cs typeface="Meiryo UI" pitchFamily="50" charset="-128"/>
              </a:rPr>
              <a:t>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0051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1"/>
          <p:cNvGraphicFramePr>
            <a:graphicFrameLocks noGrp="1"/>
          </p:cNvGraphicFramePr>
          <p:nvPr>
            <p:extLst>
              <p:ext uri="{D42A27DB-BD31-4B8C-83A1-F6EECF244321}">
                <p14:modId xmlns:p14="http://schemas.microsoft.com/office/powerpoint/2010/main" val="1612435404"/>
              </p:ext>
            </p:extLst>
          </p:nvPr>
        </p:nvGraphicFramePr>
        <p:xfrm>
          <a:off x="176327" y="5363984"/>
          <a:ext cx="9529200" cy="1309188"/>
        </p:xfrm>
        <a:graphic>
          <a:graphicData uri="http://schemas.openxmlformats.org/drawingml/2006/table">
            <a:tbl>
              <a:tblPr/>
              <a:tblGrid>
                <a:gridCol w="1908000"/>
                <a:gridCol w="2934000"/>
                <a:gridCol w="1224000"/>
                <a:gridCol w="3463200"/>
              </a:tblGrid>
              <a:tr h="24123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資金不足額等</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68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国民健康保険事業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累積赤字額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138</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億円</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大阪市では、収納対策の強化など会計の健全化に取り組んでいるが、国保の広域化に向けた条件整備として、平成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年度末で累積赤字の解消を図るとする「大阪市国民健康保険事業会計累積赤字解消計画」に基づく取り組みを実施中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資金不足額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資金不足比率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147.2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・現在、「バス事業引継ぎ</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プラン</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月に策定し、平成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月の民営化にむけて取組みを実施中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698" name="角丸四角形 18"/>
          <p:cNvSpPr>
            <a:spLocks noChangeArrowheads="1"/>
          </p:cNvSpPr>
          <p:nvPr/>
        </p:nvSpPr>
        <p:spPr bwMode="auto">
          <a:xfrm>
            <a:off x="135623" y="3601085"/>
            <a:ext cx="8073347" cy="360363"/>
          </a:xfrm>
          <a:prstGeom prst="roundRect">
            <a:avLst>
              <a:gd name="adj" fmla="val 16667"/>
            </a:avLst>
          </a:prstGeom>
          <a:noFill/>
          <a:ln w="25400" algn="ctr">
            <a:noFill/>
            <a:round/>
            <a:headEnd/>
            <a:tailEnd/>
          </a:ln>
        </p:spPr>
        <p:txBody>
          <a:bodyPr lIns="36000" rIns="36000"/>
          <a:lstStyle/>
          <a:p>
            <a:pPr eaLnBrk="1" hangingPunct="1"/>
            <a:r>
              <a:rPr lang="en-US" altLang="ja-JP" sz="1400" b="1" dirty="0" smtClean="0">
                <a:latin typeface="Arial" charset="0"/>
                <a:ea typeface="Meiryo UI" pitchFamily="50" charset="-128"/>
                <a:cs typeface="Meiryo UI" pitchFamily="50" charset="-128"/>
              </a:rPr>
              <a:t>②</a:t>
            </a:r>
            <a:r>
              <a:rPr lang="ja-JP" altLang="en-US" sz="1400" b="1" dirty="0" smtClean="0">
                <a:latin typeface="Meiryo UI" pitchFamily="50" charset="-128"/>
                <a:ea typeface="Meiryo UI" pitchFamily="50" charset="-128"/>
                <a:cs typeface="Meiryo UI" pitchFamily="50" charset="-128"/>
              </a:rPr>
              <a:t>偶発債務のうち、</a:t>
            </a:r>
            <a:r>
              <a:rPr lang="ja-JP" altLang="en-US" sz="1400" b="1" dirty="0" smtClean="0">
                <a:latin typeface="Arial" charset="0"/>
                <a:ea typeface="Meiryo UI" pitchFamily="50" charset="-128"/>
                <a:cs typeface="Meiryo UI" pitchFamily="50" charset="-128"/>
              </a:rPr>
              <a:t>今後</a:t>
            </a:r>
            <a:r>
              <a:rPr lang="ja-JP" altLang="en-US" sz="1400" b="1" dirty="0">
                <a:latin typeface="Arial" charset="0"/>
                <a:ea typeface="Meiryo UI" pitchFamily="50" charset="-128"/>
                <a:cs typeface="Meiryo UI" pitchFamily="50" charset="-128"/>
              </a:rPr>
              <a:t>、債務が発生する可能性がある</a:t>
            </a:r>
            <a:r>
              <a:rPr lang="ja-JP" altLang="en-US" sz="1400" b="1" dirty="0" smtClean="0">
                <a:latin typeface="Arial" charset="0"/>
                <a:ea typeface="Meiryo UI" pitchFamily="50" charset="-128"/>
                <a:cs typeface="Meiryo UI" pitchFamily="50" charset="-128"/>
              </a:rPr>
              <a:t>もの</a:t>
            </a:r>
            <a:endParaRPr lang="en-US" altLang="ja-JP" sz="1400" b="1" strike="sngStrike" dirty="0">
              <a:solidFill>
                <a:schemeClr val="accent6">
                  <a:lumMod val="75000"/>
                </a:schemeClr>
              </a:solidFill>
              <a:latin typeface="Arial" charset="0"/>
              <a:ea typeface="Meiryo UI" pitchFamily="50" charset="-128"/>
              <a:cs typeface="Meiryo UI" pitchFamily="50" charset="-128"/>
            </a:endParaRPr>
          </a:p>
        </p:txBody>
      </p:sp>
      <p:graphicFrame>
        <p:nvGraphicFramePr>
          <p:cNvPr id="34879" name="Group 63"/>
          <p:cNvGraphicFramePr>
            <a:graphicFrameLocks noGrp="1"/>
          </p:cNvGraphicFramePr>
          <p:nvPr>
            <p:extLst>
              <p:ext uri="{D42A27DB-BD31-4B8C-83A1-F6EECF244321}">
                <p14:modId xmlns:p14="http://schemas.microsoft.com/office/powerpoint/2010/main" val="480802169"/>
              </p:ext>
            </p:extLst>
          </p:nvPr>
        </p:nvGraphicFramePr>
        <p:xfrm>
          <a:off x="176327" y="3887984"/>
          <a:ext cx="9529200" cy="1246408"/>
        </p:xfrm>
        <a:graphic>
          <a:graphicData uri="http://schemas.openxmlformats.org/drawingml/2006/table">
            <a:tbl>
              <a:tblPr/>
              <a:tblGrid>
                <a:gridCol w="1908000"/>
                <a:gridCol w="2934000"/>
                <a:gridCol w="1224000"/>
                <a:gridCol w="3463200"/>
              </a:tblGrid>
              <a:tr h="389111">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）は必ずしもリスクが顕在化しないもの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ＭＤＣ（湊町開発センター）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大阪府</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関係法人の経営状況を監視し、経営改善を進める</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ＡＴＣ</a:t>
                      </a:r>
                      <a:endParaRPr kumimoji="1" lang="en-US" altLang="ja-JP"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クリスタ長堀</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29727" name="AutoShape 31"/>
          <p:cNvSpPr>
            <a:spLocks noChangeArrowheads="1"/>
          </p:cNvSpPr>
          <p:nvPr/>
        </p:nvSpPr>
        <p:spPr bwMode="auto">
          <a:xfrm>
            <a:off x="0" y="1763984"/>
            <a:ext cx="3470541" cy="360040"/>
          </a:xfrm>
          <a:prstGeom prst="roundRect">
            <a:avLst>
              <a:gd name="adj" fmla="val 16667"/>
            </a:avLst>
          </a:prstGeom>
          <a:noFill/>
          <a:ln w="25400" algn="ctr">
            <a:noFill/>
            <a:round/>
            <a:headEnd/>
            <a:tailEnd/>
          </a:ln>
        </p:spPr>
        <p:txBody>
          <a:bodyPr lIns="36000" rIns="36000"/>
          <a:lstStyle/>
          <a:p>
            <a:pPr eaLnBrk="1" hangingPunct="1"/>
            <a:r>
              <a:rPr lang="ja-JP" altLang="en-US" dirty="0">
                <a:latin typeface="Arial" charset="0"/>
                <a:ea typeface="Meiryo UI" pitchFamily="50" charset="-128"/>
                <a:cs typeface="Meiryo UI" pitchFamily="50" charset="-128"/>
              </a:rPr>
              <a:t>（財務リスクの類型別承継先）</a:t>
            </a:r>
          </a:p>
        </p:txBody>
      </p:sp>
      <p:sp>
        <p:nvSpPr>
          <p:cNvPr id="29728" name="AutoShape 32"/>
          <p:cNvSpPr>
            <a:spLocks noChangeArrowheads="1"/>
          </p:cNvSpPr>
          <p:nvPr/>
        </p:nvSpPr>
        <p:spPr bwMode="auto">
          <a:xfrm>
            <a:off x="143243" y="2052478"/>
            <a:ext cx="3783543" cy="431800"/>
          </a:xfrm>
          <a:prstGeom prst="roundRect">
            <a:avLst>
              <a:gd name="adj" fmla="val 16667"/>
            </a:avLst>
          </a:prstGeom>
          <a:noFill/>
          <a:ln w="25400" algn="ctr">
            <a:noFill/>
            <a:round/>
            <a:headEnd/>
            <a:tailEnd/>
          </a:ln>
        </p:spPr>
        <p:txBody>
          <a:bodyPr lIns="36000" rIns="36000"/>
          <a:lstStyle/>
          <a:p>
            <a:pPr eaLnBrk="1" hangingPunct="1"/>
            <a:r>
              <a:rPr lang="ja-JP" altLang="en-US" sz="1400" b="1" dirty="0" smtClean="0">
                <a:latin typeface="Arial" charset="0"/>
                <a:ea typeface="Meiryo UI" pitchFamily="50" charset="-128"/>
                <a:cs typeface="Meiryo UI" pitchFamily="50" charset="-128"/>
              </a:rPr>
              <a:t>①リスク</a:t>
            </a:r>
            <a:r>
              <a:rPr lang="ja-JP" altLang="en-US" sz="1400" b="1" dirty="0">
                <a:latin typeface="Arial" charset="0"/>
                <a:ea typeface="Meiryo UI" pitchFamily="50" charset="-128"/>
                <a:cs typeface="Meiryo UI" pitchFamily="50" charset="-128"/>
              </a:rPr>
              <a:t>が顕在化しているもの</a:t>
            </a:r>
          </a:p>
        </p:txBody>
      </p:sp>
      <p:graphicFrame>
        <p:nvGraphicFramePr>
          <p:cNvPr id="50234" name="Group 58"/>
          <p:cNvGraphicFramePr>
            <a:graphicFrameLocks noGrp="1"/>
          </p:cNvGraphicFramePr>
          <p:nvPr>
            <p:extLst>
              <p:ext uri="{D42A27DB-BD31-4B8C-83A1-F6EECF244321}">
                <p14:modId xmlns:p14="http://schemas.microsoft.com/office/powerpoint/2010/main" val="2505004798"/>
              </p:ext>
            </p:extLst>
          </p:nvPr>
        </p:nvGraphicFramePr>
        <p:xfrm>
          <a:off x="176327" y="2339984"/>
          <a:ext cx="9530218" cy="1278052"/>
        </p:xfrm>
        <a:graphic>
          <a:graphicData uri="http://schemas.openxmlformats.org/drawingml/2006/table">
            <a:tbl>
              <a:tblPr/>
              <a:tblGrid>
                <a:gridCol w="1908000"/>
                <a:gridCol w="2934000"/>
                <a:gridCol w="1224000"/>
                <a:gridCol w="3464218"/>
              </a:tblGrid>
              <a:tr h="24059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今後の収支不足見込額等</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 </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大阪市債・・大阪府</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財産・・所在特別区</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大阪市債は一括して、大阪府へ承継し償還</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阿倍野再開発事業は、平成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年度末で市街地再開発事業会計を廃止し、一般会計に移管</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此花西部臨海地区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土地区画整理事業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tr>
              <a:tr h="396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オーク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200</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和解金（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年度まで分割払）</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分割払利息（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大阪市財政調整基金を活用し、和解調書に基づき各特別区が負担の上、支払い</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54" name="AutoShape 58"/>
          <p:cNvSpPr>
            <a:spLocks noChangeArrowheads="1"/>
          </p:cNvSpPr>
          <p:nvPr/>
        </p:nvSpPr>
        <p:spPr bwMode="auto">
          <a:xfrm>
            <a:off x="6609184" y="1902687"/>
            <a:ext cx="3575794" cy="442674"/>
          </a:xfrm>
          <a:prstGeom prst="roundRect">
            <a:avLst>
              <a:gd name="adj" fmla="val 16667"/>
            </a:avLst>
          </a:prstGeom>
          <a:noFill/>
          <a:ln w="12700" algn="ctr">
            <a:noFill/>
            <a:round/>
            <a:headEnd/>
            <a:tailEnd/>
          </a:ln>
        </p:spPr>
        <p:txBody>
          <a:bodyPr wrap="square" lIns="36000" rIns="36000">
            <a:spAutoFit/>
          </a:bodyPr>
          <a:lstStyle/>
          <a:p>
            <a:pPr marL="92075" indent="-92075" eaLnBrk="1" hangingPunct="1"/>
            <a:r>
              <a:rPr lang="en-US" altLang="ja-JP" sz="1000" dirty="0">
                <a:latin typeface="Arial" charset="0"/>
                <a:ea typeface="Meiryo UI" pitchFamily="50" charset="-128"/>
                <a:cs typeface="Meiryo UI" pitchFamily="50" charset="-128"/>
              </a:rPr>
              <a:t>※</a:t>
            </a:r>
            <a:r>
              <a:rPr lang="ja-JP" altLang="en-US" sz="1000" dirty="0">
                <a:latin typeface="Arial" charset="0"/>
                <a:ea typeface="Meiryo UI" pitchFamily="50" charset="-128"/>
                <a:cs typeface="Meiryo UI" pitchFamily="50" charset="-128"/>
              </a:rPr>
              <a:t>項目・金額は、「財務リスクに係る取組・処理状況について</a:t>
            </a:r>
            <a:endParaRPr lang="en-US" altLang="ja-JP" sz="1000" dirty="0">
              <a:latin typeface="Arial" charset="0"/>
              <a:ea typeface="Meiryo UI" pitchFamily="50" charset="-128"/>
              <a:cs typeface="Meiryo UI" pitchFamily="50" charset="-128"/>
            </a:endParaRPr>
          </a:p>
          <a:p>
            <a:pPr marL="92075" indent="-92075" eaLnBrk="1" hangingPunct="1"/>
            <a:r>
              <a:rPr lang="en-US" altLang="ja-JP" sz="1000" dirty="0">
                <a:latin typeface="Arial" charset="0"/>
                <a:ea typeface="Meiryo UI" pitchFamily="50" charset="-128"/>
                <a:cs typeface="Meiryo UI" pitchFamily="50" charset="-128"/>
              </a:rPr>
              <a:t>  </a:t>
            </a:r>
            <a:r>
              <a:rPr lang="ja-JP" altLang="en-US" sz="1000" dirty="0">
                <a:latin typeface="Arial" charset="0"/>
                <a:ea typeface="Meiryo UI" pitchFamily="50" charset="-128"/>
                <a:cs typeface="Meiryo UI" pitchFamily="50" charset="-128"/>
              </a:rPr>
              <a:t>（</a:t>
            </a:r>
            <a:r>
              <a:rPr lang="ja-JP" altLang="en-US" sz="1000" dirty="0" smtClean="0">
                <a:latin typeface="Arial" charset="0"/>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29</a:t>
            </a:r>
            <a:r>
              <a:rPr lang="ja-JP" altLang="en-US" sz="1000" dirty="0" smtClean="0">
                <a:latin typeface="Arial" charset="0"/>
                <a:ea typeface="Meiryo UI" pitchFamily="50" charset="-128"/>
                <a:cs typeface="Meiryo UI" pitchFamily="50" charset="-128"/>
              </a:rPr>
              <a:t>年</a:t>
            </a:r>
            <a:r>
              <a:rPr lang="en-US" altLang="ja-JP" sz="1000" dirty="0">
                <a:latin typeface="Arial" charset="0"/>
                <a:ea typeface="Meiryo UI" pitchFamily="50" charset="-128"/>
                <a:cs typeface="Meiryo UI" pitchFamily="50" charset="-128"/>
              </a:rPr>
              <a:t>3</a:t>
            </a:r>
            <a:r>
              <a:rPr lang="ja-JP" altLang="en-US" sz="1000" dirty="0">
                <a:latin typeface="Arial" charset="0"/>
                <a:ea typeface="Meiryo UI" pitchFamily="50" charset="-128"/>
                <a:cs typeface="Meiryo UI" pitchFamily="50" charset="-128"/>
              </a:rPr>
              <a:t>月末見込み）」による</a:t>
            </a:r>
          </a:p>
        </p:txBody>
      </p:sp>
      <p:sp>
        <p:nvSpPr>
          <p:cNvPr id="9" name="AutoShape 38"/>
          <p:cNvSpPr>
            <a:spLocks noChangeArrowheads="1"/>
          </p:cNvSpPr>
          <p:nvPr/>
        </p:nvSpPr>
        <p:spPr bwMode="auto">
          <a:xfrm>
            <a:off x="135623" y="5078147"/>
            <a:ext cx="7214527" cy="360362"/>
          </a:xfrm>
          <a:prstGeom prst="roundRect">
            <a:avLst>
              <a:gd name="adj" fmla="val 16667"/>
            </a:avLst>
          </a:prstGeom>
          <a:noFill/>
          <a:ln w="25400" algn="ctr">
            <a:noFill/>
            <a:round/>
            <a:headEnd/>
            <a:tailEnd/>
          </a:ln>
        </p:spPr>
        <p:txBody>
          <a:bodyPr lIns="36000" rIns="36000"/>
          <a:lstStyle/>
          <a:p>
            <a:pPr eaLnBrk="1" hangingPunct="1"/>
            <a:r>
              <a:rPr lang="ja-JP" altLang="ja-JP" sz="1400" b="1" dirty="0" smtClean="0">
                <a:latin typeface="ＭＳ Ｐゴシック" charset="-128"/>
                <a:ea typeface="Meiryo UI" pitchFamily="50" charset="-128"/>
                <a:cs typeface="Meiryo UI" pitchFamily="50" charset="-128"/>
              </a:rPr>
              <a:t>③特別</a:t>
            </a:r>
            <a:r>
              <a:rPr lang="ja-JP" altLang="ja-JP" sz="1400" b="1" dirty="0">
                <a:latin typeface="ＭＳ Ｐゴシック" charset="-128"/>
                <a:ea typeface="Meiryo UI" pitchFamily="50" charset="-128"/>
                <a:cs typeface="Meiryo UI" pitchFamily="50" charset="-128"/>
              </a:rPr>
              <a:t>会計所管事業（準公営・公営企業会計、国保会計）</a:t>
            </a:r>
            <a:endParaRPr lang="en-US" altLang="ja-JP" sz="1400" b="1" dirty="0">
              <a:latin typeface="ＭＳ Ｐゴシック" charset="-128"/>
              <a:ea typeface="Meiryo UI" pitchFamily="50" charset="-128"/>
              <a:cs typeface="Meiryo UI" pitchFamily="50" charset="-128"/>
            </a:endParaRPr>
          </a:p>
        </p:txBody>
      </p:sp>
      <p:sp>
        <p:nvSpPr>
          <p:cNvPr id="14" name="角丸四角形 4"/>
          <p:cNvSpPr/>
          <p:nvPr/>
        </p:nvSpPr>
        <p:spPr>
          <a:xfrm>
            <a:off x="0" y="260648"/>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４</a:t>
            </a:r>
            <a:r>
              <a:rPr lang="ja-JP" altLang="en-US" b="1" dirty="0" smtClean="0">
                <a:solidFill>
                  <a:schemeClr val="tx1"/>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財務リスク</a:t>
            </a:r>
            <a:r>
              <a:rPr lang="ja-JP" altLang="en-US" b="1" dirty="0" smtClean="0">
                <a:solidFill>
                  <a:schemeClr val="tx1"/>
                </a:solidFill>
                <a:latin typeface="ＭＳ Ｐゴシック" pitchFamily="50" charset="-128"/>
                <a:ea typeface="Meiryo UI" pitchFamily="50" charset="-128"/>
                <a:cs typeface="Meiryo UI" pitchFamily="50" charset="-128"/>
              </a:rPr>
              <a:t>の取扱い</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5" name="角丸四角形 12"/>
          <p:cNvSpPr>
            <a:spLocks noChangeArrowheads="1"/>
          </p:cNvSpPr>
          <p:nvPr/>
        </p:nvSpPr>
        <p:spPr bwMode="auto">
          <a:xfrm>
            <a:off x="188400" y="567204"/>
            <a:ext cx="9529200" cy="1260000"/>
          </a:xfrm>
          <a:prstGeom prst="roundRect">
            <a:avLst>
              <a:gd name="adj" fmla="val 1328"/>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684000" anchor="ctr"/>
          <a:lstStyle/>
          <a:p>
            <a:pPr marL="182563" indent="-182563">
              <a:lnSpc>
                <a:spcPts val="2500"/>
              </a:lnSpc>
            </a:pPr>
            <a:r>
              <a:rPr lang="ja-JP" altLang="en-US" dirty="0" smtClean="0">
                <a:latin typeface="Meiryo UI" pitchFamily="50" charset="-128"/>
                <a:ea typeface="Meiryo UI" pitchFamily="50" charset="-128"/>
                <a:cs typeface="Meiryo UI" pitchFamily="50" charset="-128"/>
              </a:rPr>
              <a:t>◆　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①リスクが顕在化しているもの</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②偶発債務のうち、今後、債務が発生する可能性があるもの、③特別会計所管事業に係るものがあるが、管理するリスクの規模や与信能力などの観点から、事務分担（案）に対応して承継すべきものを除き、</a:t>
            </a:r>
            <a:r>
              <a:rPr lang="ja-JP" altLang="en-US" b="1" u="sng" dirty="0" smtClean="0">
                <a:latin typeface="Meiryo UI" pitchFamily="50" charset="-128"/>
                <a:ea typeface="Meiryo UI" pitchFamily="50" charset="-128"/>
                <a:cs typeface="Meiryo UI" pitchFamily="50" charset="-128"/>
              </a:rPr>
              <a:t>大阪府で一元化して管理することを基本とする</a:t>
            </a:r>
            <a:endParaRPr lang="en-US" altLang="ja-JP" b="1" u="sng"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6" name="スライド番号プレースホルダー 2"/>
          <p:cNvSpPr txBox="1">
            <a:spLocks/>
          </p:cNvSpPr>
          <p:nvPr/>
        </p:nvSpPr>
        <p:spPr bwMode="auto">
          <a:xfrm>
            <a:off x="8982053" y="6560600"/>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772816"/>
            <a:ext cx="9896332" cy="48963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126"/>
          <p:cNvSpPr>
            <a:spLocks noChangeArrowheads="1"/>
          </p:cNvSpPr>
          <p:nvPr/>
        </p:nvSpPr>
        <p:spPr bwMode="auto">
          <a:xfrm>
            <a:off x="273520" y="1124744"/>
            <a:ext cx="9360000" cy="5040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algn="ctr">
            <a:solidFill>
              <a:schemeClr val="accent6">
                <a:lumMod val="75000"/>
              </a:schemeClr>
            </a:solidFill>
            <a:miter lim="800000"/>
            <a:headEnd/>
            <a:tailEnd/>
          </a:ln>
        </p:spPr>
        <p:txBody>
          <a:bodyPr anchor="ctr"/>
          <a:lstStyle/>
          <a:p>
            <a:pPr marL="266700" indent="-266700"/>
            <a:endParaRPr lang="en-US" altLang="ja-JP" sz="1400" b="0" dirty="0" smtClean="0">
              <a:latin typeface="Meiryo UI" pitchFamily="50" charset="-128"/>
              <a:ea typeface="Meiryo UI" pitchFamily="50" charset="-128"/>
              <a:cs typeface="Meiryo UI" pitchFamily="50" charset="-128"/>
            </a:endParaRPr>
          </a:p>
          <a:p>
            <a:pPr marL="266700" indent="-266700"/>
            <a:r>
              <a:rPr lang="ja-JP" altLang="en-US" sz="1400" b="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市内に所在し、特別区へ引き継がれる処分検討地が偏在</a:t>
            </a:r>
          </a:p>
          <a:p>
            <a:pPr marL="355600" indent="-355600"/>
            <a:r>
              <a:rPr lang="ja-JP" altLang="en-US" sz="1400" b="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b="0" dirty="0" smtClean="0">
                <a:latin typeface="Meiryo UI" pitchFamily="50" charset="-128"/>
                <a:ea typeface="Meiryo UI" pitchFamily="50" charset="-128"/>
                <a:cs typeface="Meiryo UI" pitchFamily="50" charset="-128"/>
              </a:rPr>
              <a:t>これ</a:t>
            </a:r>
            <a:r>
              <a:rPr lang="ja-JP" altLang="en-US" sz="1400" b="0" dirty="0">
                <a:latin typeface="Meiryo UI" pitchFamily="50" charset="-128"/>
                <a:ea typeface="Meiryo UI" pitchFamily="50" charset="-128"/>
                <a:cs typeface="Meiryo UI" pitchFamily="50" charset="-128"/>
              </a:rPr>
              <a:t>まで市域全体で一体的に保有して</a:t>
            </a:r>
            <a:r>
              <a:rPr lang="ja-JP" altLang="en-US" sz="1400" b="0" dirty="0" smtClean="0">
                <a:latin typeface="Meiryo UI" pitchFamily="50" charset="-128"/>
                <a:ea typeface="Meiryo UI" pitchFamily="50" charset="-128"/>
                <a:cs typeface="Meiryo UI" pitchFamily="50" charset="-128"/>
              </a:rPr>
              <a:t>きた</a:t>
            </a:r>
            <a:r>
              <a:rPr lang="ja-JP" altLang="en-US" sz="1400" i="1" dirty="0" smtClean="0">
                <a:latin typeface="Meiryo UI" pitchFamily="50" charset="-128"/>
                <a:ea typeface="Meiryo UI" pitchFamily="50" charset="-128"/>
                <a:cs typeface="Meiryo UI" pitchFamily="50" charset="-128"/>
              </a:rPr>
              <a:t>「処分検討地」</a:t>
            </a:r>
            <a:r>
              <a:rPr lang="ja-JP" altLang="en-US" sz="1400" b="0" dirty="0" smtClean="0">
                <a:latin typeface="Meiryo UI" pitchFamily="50" charset="-128"/>
                <a:ea typeface="Meiryo UI" pitchFamily="50" charset="-128"/>
                <a:cs typeface="Meiryo UI" pitchFamily="50" charset="-128"/>
              </a:rPr>
              <a:t>に</a:t>
            </a:r>
            <a:r>
              <a:rPr lang="ja-JP" altLang="en-US" sz="1400" b="0" dirty="0">
                <a:latin typeface="Meiryo UI" pitchFamily="50" charset="-128"/>
                <a:ea typeface="Meiryo UI" pitchFamily="50" charset="-128"/>
                <a:cs typeface="Meiryo UI" pitchFamily="50" charset="-128"/>
              </a:rPr>
              <a:t>ついて、特別区間</a:t>
            </a:r>
            <a:r>
              <a:rPr lang="ja-JP" altLang="en-US" sz="1400" b="0" dirty="0" smtClean="0">
                <a:latin typeface="Meiryo UI" pitchFamily="50" charset="-128"/>
                <a:ea typeface="Meiryo UI" pitchFamily="50" charset="-128"/>
                <a:cs typeface="Meiryo UI" pitchFamily="50" charset="-128"/>
              </a:rPr>
              <a:t>で</a:t>
            </a:r>
            <a:r>
              <a:rPr lang="ja-JP" altLang="en-US" sz="1400" dirty="0">
                <a:latin typeface="Meiryo UI" pitchFamily="50" charset="-128"/>
                <a:ea typeface="Meiryo UI" pitchFamily="50" charset="-128"/>
                <a:cs typeface="Meiryo UI" pitchFamily="50" charset="-128"/>
              </a:rPr>
              <a:t>偏在</a:t>
            </a:r>
            <a:r>
              <a:rPr lang="ja-JP" altLang="en-US" sz="1400" b="0" dirty="0" smtClean="0">
                <a:latin typeface="Meiryo UI" pitchFamily="50" charset="-128"/>
                <a:ea typeface="Meiryo UI" pitchFamily="50" charset="-128"/>
                <a:cs typeface="Meiryo UI" pitchFamily="50" charset="-128"/>
              </a:rPr>
              <a:t>（</a:t>
            </a:r>
            <a:r>
              <a:rPr lang="ja-JP" altLang="en-US" sz="1400" b="0" dirty="0">
                <a:latin typeface="Meiryo UI" pitchFamily="50" charset="-128"/>
                <a:ea typeface="Meiryo UI" pitchFamily="50" charset="-128"/>
                <a:cs typeface="Meiryo UI" pitchFamily="50" charset="-128"/>
              </a:rPr>
              <a:t>下図参照）が</a:t>
            </a:r>
            <a:r>
              <a:rPr lang="ja-JP" altLang="en-US" sz="1400" b="0" dirty="0" smtClean="0">
                <a:latin typeface="Meiryo UI" pitchFamily="50" charset="-128"/>
                <a:ea typeface="Meiryo UI" pitchFamily="50" charset="-128"/>
                <a:cs typeface="Meiryo UI" pitchFamily="50" charset="-128"/>
              </a:rPr>
              <a:t>生じる</a:t>
            </a:r>
            <a:endParaRPr lang="ja-JP" altLang="en-US" sz="1400" b="0" strike="sngStrike" dirty="0" smtClean="0">
              <a:latin typeface="Meiryo UI" pitchFamily="50" charset="-128"/>
              <a:ea typeface="Meiryo UI" pitchFamily="50" charset="-128"/>
              <a:cs typeface="Meiryo UI" pitchFamily="50" charset="-128"/>
            </a:endParaRPr>
          </a:p>
          <a:p>
            <a:endParaRPr lang="ja-JP" altLang="en-US" sz="1600" dirty="0">
              <a:latin typeface="Meiryo UI" pitchFamily="50" charset="-128"/>
              <a:ea typeface="Meiryo UI" pitchFamily="50" charset="-128"/>
              <a:cs typeface="Meiryo UI" pitchFamily="50" charset="-128"/>
            </a:endParaRPr>
          </a:p>
        </p:txBody>
      </p:sp>
      <p:sp>
        <p:nvSpPr>
          <p:cNvPr id="4" name="Text Box 130"/>
          <p:cNvSpPr txBox="1">
            <a:spLocks noChangeArrowheads="1"/>
          </p:cNvSpPr>
          <p:nvPr/>
        </p:nvSpPr>
        <p:spPr bwMode="auto">
          <a:xfrm>
            <a:off x="5400000" y="1753071"/>
            <a:ext cx="3584848" cy="307777"/>
          </a:xfrm>
          <a:prstGeom prst="rect">
            <a:avLst/>
          </a:prstGeom>
          <a:noFill/>
          <a:ln w="9525" algn="ctr">
            <a:noFill/>
            <a:miter lim="800000"/>
            <a:headEnd/>
            <a:tailEnd/>
          </a:ln>
        </p:spPr>
        <p:txBody>
          <a:bodyPr wrap="square">
            <a:spAutoFit/>
          </a:bodyPr>
          <a:lstStyle/>
          <a:p>
            <a:pPr>
              <a:spcBef>
                <a:spcPct val="50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偏在の状況（人口一人当たり</a:t>
            </a:r>
            <a:r>
              <a:rPr lang="ja-JP" altLang="en-US" sz="1400" dirty="0" smtClean="0">
                <a:latin typeface="Meiryo UI" pitchFamily="50" charset="-128"/>
                <a:ea typeface="Meiryo UI" pitchFamily="50" charset="-128"/>
                <a:cs typeface="Meiryo UI" pitchFamily="50" charset="-128"/>
              </a:rPr>
              <a:t>財産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6" name="角丸四角形 5"/>
          <p:cNvSpPr/>
          <p:nvPr/>
        </p:nvSpPr>
        <p:spPr>
          <a:xfrm>
            <a:off x="0" y="404664"/>
            <a:ext cx="9795600" cy="648072"/>
          </a:xfrm>
          <a:prstGeom prst="roundRect">
            <a:avLst>
              <a:gd name="adj" fmla="val 12124"/>
            </a:avLst>
          </a:prstGeom>
          <a:noFill/>
          <a:ln w="19050">
            <a:noFill/>
          </a:ln>
        </p:spPr>
        <p:style>
          <a:lnRef idx="2">
            <a:schemeClr val="accent2"/>
          </a:lnRef>
          <a:fillRef idx="1">
            <a:schemeClr val="lt1"/>
          </a:fillRef>
          <a:effectRef idx="0">
            <a:schemeClr val="accent2"/>
          </a:effectRef>
          <a:fontRef idx="minor">
            <a:schemeClr val="dk1"/>
          </a:fontRef>
        </p:style>
        <p:txBody>
          <a:bodyPr tIns="216000" anchor="ctr"/>
          <a:lstStyle/>
          <a:p>
            <a:pPr>
              <a:defRPr/>
            </a:pP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-1</a:t>
            </a:r>
            <a:r>
              <a:rPr lang="ja-JP" altLang="en-US" b="1" dirty="0" smtClean="0">
                <a:solidFill>
                  <a:schemeClr val="tx1"/>
                </a:solidFill>
                <a:latin typeface="Meiryo UI" pitchFamily="50" charset="-128"/>
                <a:ea typeface="Meiryo UI" pitchFamily="50" charset="-128"/>
                <a:cs typeface="Meiryo UI" pitchFamily="50" charset="-128"/>
              </a:rPr>
              <a:t>）処分検討地の偏在　（</a:t>
            </a:r>
            <a:r>
              <a:rPr lang="ja-JP" altLang="en-US" sz="1600" b="1" dirty="0" smtClean="0">
                <a:solidFill>
                  <a:schemeClr val="tx1"/>
                </a:solidFill>
                <a:latin typeface="Meiryo UI" pitchFamily="50" charset="-128"/>
                <a:ea typeface="Meiryo UI" pitchFamily="50" charset="-128"/>
                <a:cs typeface="Meiryo UI" pitchFamily="50" charset="-128"/>
              </a:rPr>
              <a:t>「大阪市未利用地活用方針一覧」</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29</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6</a:t>
            </a:r>
            <a:r>
              <a:rPr lang="ja-JP" altLang="en-US" sz="1400" b="1" dirty="0" smtClean="0">
                <a:solidFill>
                  <a:schemeClr val="tx1"/>
                </a:solidFill>
                <a:latin typeface="Meiryo UI" pitchFamily="50" charset="-128"/>
                <a:ea typeface="Meiryo UI" pitchFamily="50" charset="-128"/>
                <a:cs typeface="Meiryo UI" pitchFamily="50" charset="-128"/>
              </a:rPr>
              <a:t>月</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日現在</a:t>
            </a:r>
            <a:r>
              <a:rPr lang="ja-JP" altLang="en-US" sz="1600" b="1" dirty="0" smtClean="0">
                <a:solidFill>
                  <a:schemeClr val="tx1"/>
                </a:solidFill>
                <a:latin typeface="Meiryo UI" pitchFamily="50" charset="-128"/>
                <a:ea typeface="Meiryo UI" pitchFamily="50" charset="-128"/>
                <a:cs typeface="Meiryo UI" pitchFamily="50" charset="-128"/>
              </a:rPr>
              <a:t>）</a:t>
            </a:r>
            <a:endParaRPr lang="en-US" altLang="ja-JP" sz="16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（「処分検討地」とは大阪市未利用地活用方針において処分を検討する用地として位置づけられた用地）</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Text Box 131"/>
          <p:cNvSpPr txBox="1">
            <a:spLocks noChangeArrowheads="1"/>
          </p:cNvSpPr>
          <p:nvPr/>
        </p:nvSpPr>
        <p:spPr bwMode="auto">
          <a:xfrm>
            <a:off x="5097016" y="2205444"/>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試案Ａ（</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区Ａ案）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1.23</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11" name="Text Box 131"/>
          <p:cNvSpPr txBox="1">
            <a:spLocks noChangeArrowheads="1"/>
          </p:cNvSpPr>
          <p:nvPr/>
        </p:nvSpPr>
        <p:spPr bwMode="auto">
          <a:xfrm>
            <a:off x="200472" y="2204864"/>
            <a:ext cx="2124000" cy="21602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試案Ａ（</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区Ａ案）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2.16</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12" name="Text Box 130"/>
          <p:cNvSpPr txBox="1">
            <a:spLocks noChangeArrowheads="1"/>
          </p:cNvSpPr>
          <p:nvPr/>
        </p:nvSpPr>
        <p:spPr bwMode="auto">
          <a:xfrm>
            <a:off x="1424608" y="1772816"/>
            <a:ext cx="2592288" cy="307777"/>
          </a:xfrm>
          <a:prstGeom prst="rect">
            <a:avLst/>
          </a:prstGeom>
          <a:noFill/>
          <a:ln w="9525" algn="ctr">
            <a:noFill/>
            <a:miter lim="800000"/>
            <a:headEnd/>
            <a:tailEnd/>
          </a:ln>
        </p:spPr>
        <p:txBody>
          <a:bodyPr wrap="square">
            <a:spAutoFit/>
          </a:bodyPr>
          <a:lstStyle/>
          <a:p>
            <a:pPr>
              <a:spcBef>
                <a:spcPct val="50000"/>
              </a:spcBef>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a:t>
            </a:r>
            <a:r>
              <a:rPr lang="ja-JP" altLang="en-US" sz="1400" dirty="0" smtClean="0">
                <a:latin typeface="Meiryo UI" pitchFamily="50" charset="-128"/>
                <a:ea typeface="Meiryo UI" pitchFamily="50" charset="-128"/>
                <a:cs typeface="Meiryo UI" pitchFamily="50" charset="-128"/>
              </a:rPr>
              <a:t>（面積）</a:t>
            </a:r>
            <a:endParaRPr lang="ja-JP" altLang="en-US" sz="1400" dirty="0">
              <a:latin typeface="Meiryo UI" pitchFamily="50" charset="-128"/>
              <a:ea typeface="Meiryo UI" pitchFamily="50" charset="-128"/>
              <a:cs typeface="Meiryo UI" pitchFamily="50" charset="-128"/>
            </a:endParaRPr>
          </a:p>
        </p:txBody>
      </p:sp>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a:t>
            </a:r>
            <a:r>
              <a:rPr lang="ja-JP" altLang="en-US" sz="2000" b="1" dirty="0">
                <a:solidFill>
                  <a:prstClr val="black"/>
                </a:solidFill>
                <a:latin typeface="Meiryo UI" pitchFamily="50" charset="-128"/>
                <a:ea typeface="Meiryo UI" pitchFamily="50" charset="-128"/>
                <a:cs typeface="Meiryo UI" pitchFamily="50" charset="-128"/>
              </a:rPr>
              <a:t>処分</a:t>
            </a:r>
            <a:r>
              <a:rPr lang="ja-JP" altLang="en-US" sz="2000" b="1" dirty="0" smtClean="0">
                <a:solidFill>
                  <a:prstClr val="black"/>
                </a:solidFill>
                <a:latin typeface="Meiryo UI" pitchFamily="50" charset="-128"/>
                <a:ea typeface="Meiryo UI" pitchFamily="50" charset="-128"/>
                <a:cs typeface="Meiryo UI" pitchFamily="50" charset="-128"/>
              </a:rPr>
              <a:t>検討地～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Text Box 131"/>
          <p:cNvSpPr txBox="1">
            <a:spLocks noChangeArrowheads="1"/>
          </p:cNvSpPr>
          <p:nvPr/>
        </p:nvSpPr>
        <p:spPr bwMode="auto">
          <a:xfrm>
            <a:off x="200472"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試案Ｂ（</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区Ｂ案）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2.96</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6" name="Text Box 131"/>
          <p:cNvSpPr txBox="1">
            <a:spLocks noChangeArrowheads="1"/>
          </p:cNvSpPr>
          <p:nvPr/>
        </p:nvSpPr>
        <p:spPr bwMode="auto">
          <a:xfrm>
            <a:off x="5133256"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試案Ｂ（</a:t>
            </a:r>
            <a:r>
              <a:rPr lang="en-US" altLang="ja-JP" sz="800" dirty="0" smtClean="0">
                <a:latin typeface="Meiryo UI" pitchFamily="50" charset="-128"/>
                <a:ea typeface="Meiryo UI" pitchFamily="50" charset="-128"/>
                <a:cs typeface="Meiryo UI" pitchFamily="50" charset="-128"/>
              </a:rPr>
              <a:t>4</a:t>
            </a:r>
            <a:r>
              <a:rPr lang="ja-JP" altLang="en-US" sz="800" dirty="0" smtClean="0">
                <a:latin typeface="Meiryo UI" pitchFamily="50" charset="-128"/>
                <a:ea typeface="Meiryo UI" pitchFamily="50" charset="-128"/>
                <a:cs typeface="Meiryo UI" pitchFamily="50" charset="-128"/>
              </a:rPr>
              <a:t>区Ｂ案）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1.34</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17" name="Text Box 131"/>
          <p:cNvSpPr txBox="1">
            <a:spLocks noChangeArrowheads="1"/>
          </p:cNvSpPr>
          <p:nvPr/>
        </p:nvSpPr>
        <p:spPr bwMode="auto">
          <a:xfrm>
            <a:off x="2648744" y="2205444"/>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試案Ｃ（</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区Ｃ案）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10.27</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0" name="Text Box 131"/>
          <p:cNvSpPr txBox="1">
            <a:spLocks noChangeArrowheads="1"/>
          </p:cNvSpPr>
          <p:nvPr/>
        </p:nvSpPr>
        <p:spPr bwMode="auto">
          <a:xfrm>
            <a:off x="2648744"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試案Ｄ（</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区Ｄ案）　最大</a:t>
            </a:r>
            <a:r>
              <a:rPr lang="ja-JP" altLang="en-US" sz="800" b="0" dirty="0" smtClean="0">
                <a:latin typeface="Meiryo UI" pitchFamily="50" charset="-128"/>
                <a:ea typeface="Meiryo UI" pitchFamily="50" charset="-128"/>
                <a:cs typeface="Meiryo UI" pitchFamily="50" charset="-128"/>
              </a:rPr>
              <a:t>格差</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5.45</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8" name="Text Box 131"/>
          <p:cNvSpPr txBox="1">
            <a:spLocks noChangeArrowheads="1"/>
          </p:cNvSpPr>
          <p:nvPr/>
        </p:nvSpPr>
        <p:spPr bwMode="auto">
          <a:xfrm>
            <a:off x="7581528" y="2205444"/>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試案Ｃ（</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区Ｃ案） </a:t>
            </a:r>
            <a:r>
              <a:rPr lang="ja-JP" altLang="en-US" sz="800" b="0" dirty="0" smtClean="0">
                <a:latin typeface="Meiryo UI" pitchFamily="50" charset="-128"/>
                <a:ea typeface="Meiryo UI" pitchFamily="50" charset="-128"/>
                <a:cs typeface="Meiryo UI" pitchFamily="50" charset="-128"/>
              </a:rPr>
              <a:t>　最大</a:t>
            </a:r>
            <a:r>
              <a:rPr lang="ja-JP" altLang="en-US" sz="800" b="0" dirty="0">
                <a:latin typeface="Meiryo UI" pitchFamily="50" charset="-128"/>
                <a:ea typeface="Meiryo UI" pitchFamily="50" charset="-128"/>
                <a:cs typeface="Meiryo UI" pitchFamily="50" charset="-128"/>
              </a:rPr>
              <a:t>格差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4.63</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sp>
        <p:nvSpPr>
          <p:cNvPr id="29" name="Text Box 131"/>
          <p:cNvSpPr txBox="1">
            <a:spLocks noChangeArrowheads="1"/>
          </p:cNvSpPr>
          <p:nvPr/>
        </p:nvSpPr>
        <p:spPr bwMode="auto">
          <a:xfrm>
            <a:off x="7581528" y="4509700"/>
            <a:ext cx="2124000" cy="215444"/>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800" dirty="0" smtClean="0">
                <a:latin typeface="Meiryo UI" pitchFamily="50" charset="-128"/>
                <a:ea typeface="Meiryo UI" pitchFamily="50" charset="-128"/>
                <a:cs typeface="Meiryo UI" pitchFamily="50" charset="-128"/>
              </a:rPr>
              <a:t>試案Ｄ（</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区Ｄ案）</a:t>
            </a:r>
            <a:r>
              <a:rPr lang="ja-JP" altLang="en-US" sz="800" b="0" dirty="0" smtClean="0">
                <a:latin typeface="Meiryo UI" pitchFamily="50" charset="-128"/>
                <a:ea typeface="Meiryo UI" pitchFamily="50" charset="-128"/>
                <a:cs typeface="Meiryo UI" pitchFamily="50" charset="-128"/>
              </a:rPr>
              <a:t>　最大</a:t>
            </a:r>
            <a:r>
              <a:rPr lang="ja-JP" altLang="en-US" sz="800" b="0" dirty="0">
                <a:latin typeface="Meiryo UI" pitchFamily="50" charset="-128"/>
                <a:ea typeface="Meiryo UI" pitchFamily="50" charset="-128"/>
                <a:cs typeface="Meiryo UI" pitchFamily="50" charset="-128"/>
              </a:rPr>
              <a:t>格差　</a:t>
            </a:r>
            <a:r>
              <a:rPr lang="ja-JP" altLang="en-US" sz="800" b="0" dirty="0" smtClean="0">
                <a:latin typeface="Meiryo UI" pitchFamily="50" charset="-128"/>
                <a:ea typeface="Meiryo UI" pitchFamily="50" charset="-128"/>
                <a:cs typeface="Meiryo UI" pitchFamily="50" charset="-128"/>
              </a:rPr>
              <a:t>約</a:t>
            </a:r>
            <a:r>
              <a:rPr lang="en-US" altLang="ja-JP" sz="800" b="0" dirty="0" smtClean="0">
                <a:latin typeface="Meiryo UI" pitchFamily="50" charset="-128"/>
                <a:ea typeface="Meiryo UI" pitchFamily="50" charset="-128"/>
                <a:cs typeface="Meiryo UI" pitchFamily="50" charset="-128"/>
              </a:rPr>
              <a:t>3.10</a:t>
            </a:r>
            <a:r>
              <a:rPr lang="ja-JP" altLang="en-US" sz="800" b="0" dirty="0" smtClean="0">
                <a:latin typeface="Meiryo UI" pitchFamily="50" charset="-128"/>
                <a:ea typeface="Meiryo UI" pitchFamily="50" charset="-128"/>
                <a:cs typeface="Meiryo UI" pitchFamily="50" charset="-128"/>
              </a:rPr>
              <a:t>倍</a:t>
            </a:r>
            <a:endParaRPr lang="ja-JP" altLang="en-US" sz="800" b="0" dirty="0">
              <a:latin typeface="Meiryo UI" pitchFamily="50" charset="-128"/>
              <a:ea typeface="Meiryo UI" pitchFamily="50" charset="-128"/>
              <a:cs typeface="Meiryo UI" pitchFamily="50" charset="-128"/>
            </a:endParaRPr>
          </a:p>
        </p:txBody>
      </p:sp>
      <p:grpSp>
        <p:nvGrpSpPr>
          <p:cNvPr id="8" name="グループ化 7"/>
          <p:cNvGrpSpPr/>
          <p:nvPr/>
        </p:nvGrpSpPr>
        <p:grpSpPr>
          <a:xfrm>
            <a:off x="-7508" y="2420888"/>
            <a:ext cx="5140764" cy="4248264"/>
            <a:chOff x="-7508" y="2420888"/>
            <a:chExt cx="5104244" cy="4248264"/>
          </a:xfrm>
        </p:grpSpPr>
        <p:graphicFrame>
          <p:nvGraphicFramePr>
            <p:cNvPr id="32" name="グラフ 31"/>
            <p:cNvGraphicFramePr/>
            <p:nvPr>
              <p:extLst>
                <p:ext uri="{D42A27DB-BD31-4B8C-83A1-F6EECF244321}">
                  <p14:modId xmlns:p14="http://schemas.microsoft.com/office/powerpoint/2010/main" val="1016710154"/>
                </p:ext>
              </p:extLst>
            </p:nvPr>
          </p:nvGraphicFramePr>
          <p:xfrm>
            <a:off x="-7508" y="2492896"/>
            <a:ext cx="2412000" cy="18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グラフ 24"/>
            <p:cNvGraphicFramePr/>
            <p:nvPr>
              <p:extLst>
                <p:ext uri="{D42A27DB-BD31-4B8C-83A1-F6EECF244321}">
                  <p14:modId xmlns:p14="http://schemas.microsoft.com/office/powerpoint/2010/main" val="2218027772"/>
                </p:ext>
              </p:extLst>
            </p:nvPr>
          </p:nvGraphicFramePr>
          <p:xfrm>
            <a:off x="2180736" y="2420888"/>
            <a:ext cx="2916000" cy="18722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グラフ 33"/>
            <p:cNvGraphicFramePr/>
            <p:nvPr>
              <p:extLst>
                <p:ext uri="{D42A27DB-BD31-4B8C-83A1-F6EECF244321}">
                  <p14:modId xmlns:p14="http://schemas.microsoft.com/office/powerpoint/2010/main" val="3924043841"/>
                </p:ext>
              </p:extLst>
            </p:nvPr>
          </p:nvGraphicFramePr>
          <p:xfrm>
            <a:off x="0" y="4797152"/>
            <a:ext cx="2412000" cy="18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8" name="グラフ 37"/>
            <p:cNvGraphicFramePr/>
            <p:nvPr>
              <p:extLst>
                <p:ext uri="{D42A27DB-BD31-4B8C-83A1-F6EECF244321}">
                  <p14:modId xmlns:p14="http://schemas.microsoft.com/office/powerpoint/2010/main" val="2877692477"/>
                </p:ext>
              </p:extLst>
            </p:nvPr>
          </p:nvGraphicFramePr>
          <p:xfrm>
            <a:off x="2180736" y="4797152"/>
            <a:ext cx="2916000" cy="1872000"/>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9" name="グループ化 8"/>
          <p:cNvGrpSpPr/>
          <p:nvPr/>
        </p:nvGrpSpPr>
        <p:grpSpPr>
          <a:xfrm>
            <a:off x="4953000" y="2420888"/>
            <a:ext cx="5076240" cy="4248272"/>
            <a:chOff x="4880992" y="2420888"/>
            <a:chExt cx="5148248" cy="4248272"/>
          </a:xfrm>
        </p:grpSpPr>
        <p:graphicFrame>
          <p:nvGraphicFramePr>
            <p:cNvPr id="33" name="グラフ 32"/>
            <p:cNvGraphicFramePr/>
            <p:nvPr>
              <p:extLst>
                <p:ext uri="{D42A27DB-BD31-4B8C-83A1-F6EECF244321}">
                  <p14:modId xmlns:p14="http://schemas.microsoft.com/office/powerpoint/2010/main" val="2872492129"/>
                </p:ext>
              </p:extLst>
            </p:nvPr>
          </p:nvGraphicFramePr>
          <p:xfrm>
            <a:off x="4880992" y="2492896"/>
            <a:ext cx="2412000" cy="1800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グラフ 26"/>
            <p:cNvGraphicFramePr/>
            <p:nvPr>
              <p:extLst>
                <p:ext uri="{D42A27DB-BD31-4B8C-83A1-F6EECF244321}">
                  <p14:modId xmlns:p14="http://schemas.microsoft.com/office/powerpoint/2010/main" val="3157048020"/>
                </p:ext>
              </p:extLst>
            </p:nvPr>
          </p:nvGraphicFramePr>
          <p:xfrm>
            <a:off x="7113240" y="2420888"/>
            <a:ext cx="2916000" cy="18669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5" name="グラフ 34"/>
            <p:cNvGraphicFramePr/>
            <p:nvPr>
              <p:extLst>
                <p:ext uri="{D42A27DB-BD31-4B8C-83A1-F6EECF244321}">
                  <p14:modId xmlns:p14="http://schemas.microsoft.com/office/powerpoint/2010/main" val="879351036"/>
                </p:ext>
              </p:extLst>
            </p:nvPr>
          </p:nvGraphicFramePr>
          <p:xfrm>
            <a:off x="4880992" y="4869160"/>
            <a:ext cx="2412000" cy="18000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9" name="グラフ 38"/>
            <p:cNvGraphicFramePr/>
            <p:nvPr>
              <p:extLst>
                <p:ext uri="{D42A27DB-BD31-4B8C-83A1-F6EECF244321}">
                  <p14:modId xmlns:p14="http://schemas.microsoft.com/office/powerpoint/2010/main" val="1314063578"/>
                </p:ext>
              </p:extLst>
            </p:nvPr>
          </p:nvGraphicFramePr>
          <p:xfrm>
            <a:off x="7113240" y="4797152"/>
            <a:ext cx="2916000" cy="1872000"/>
          </p:xfrm>
          <a:graphic>
            <a:graphicData uri="http://schemas.openxmlformats.org/drawingml/2006/chart">
              <c:chart xmlns:c="http://schemas.openxmlformats.org/drawingml/2006/chart" xmlns:r="http://schemas.openxmlformats.org/officeDocument/2006/relationships" r:id="rId9"/>
            </a:graphicData>
          </a:graphic>
        </p:graphicFrame>
      </p:grpSp>
      <p:sp>
        <p:nvSpPr>
          <p:cNvPr id="30"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２</a:t>
            </a:r>
          </a:p>
        </p:txBody>
      </p:sp>
      <p:cxnSp>
        <p:nvCxnSpPr>
          <p:cNvPr id="13" name="直線コネクタ 12"/>
          <p:cNvCxnSpPr/>
          <p:nvPr/>
        </p:nvCxnSpPr>
        <p:spPr>
          <a:xfrm>
            <a:off x="4995514" y="1772816"/>
            <a:ext cx="4834" cy="48963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6"/>
          <p:cNvSpPr txBox="1">
            <a:spLocks noChangeArrowheads="1"/>
          </p:cNvSpPr>
          <p:nvPr/>
        </p:nvSpPr>
        <p:spPr bwMode="auto">
          <a:xfrm>
            <a:off x="7994650" y="333375"/>
            <a:ext cx="1717675" cy="304800"/>
          </a:xfrm>
          <a:prstGeom prst="rect">
            <a:avLst/>
          </a:prstGeom>
          <a:noFill/>
          <a:ln w="9525" algn="ctr">
            <a:noFill/>
            <a:miter lim="800000"/>
            <a:headEnd/>
            <a:tailEnd/>
          </a:ln>
        </p:spPr>
        <p:txBody>
          <a:bodyPr>
            <a:spAutoFit/>
          </a:bodyPr>
          <a:lstStyle/>
          <a:p>
            <a:pPr>
              <a:spcBef>
                <a:spcPct val="50000"/>
              </a:spcBef>
            </a:pPr>
            <a:endParaRPr lang="ja-JP" altLang="ja-JP" sz="1400"/>
          </a:p>
        </p:txBody>
      </p:sp>
      <p:sp>
        <p:nvSpPr>
          <p:cNvPr id="6148" name="Rectangle 166"/>
          <p:cNvSpPr>
            <a:spLocks noChangeArrowheads="1"/>
          </p:cNvSpPr>
          <p:nvPr/>
        </p:nvSpPr>
        <p:spPr bwMode="auto">
          <a:xfrm>
            <a:off x="128464" y="3933720"/>
            <a:ext cx="9576000" cy="2815423"/>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9525" algn="ctr">
            <a:noFill/>
            <a:miter lim="800000"/>
            <a:headEnd/>
            <a:tailEnd/>
          </a:ln>
        </p:spPr>
        <p:txBody>
          <a:bodyPr tIns="46800"/>
          <a:lstStyle/>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9" name="角丸四角形 8"/>
          <p:cNvSpPr/>
          <p:nvPr/>
        </p:nvSpPr>
        <p:spPr>
          <a:xfrm>
            <a:off x="-15552" y="260648"/>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-2</a:t>
            </a:r>
            <a:r>
              <a:rPr lang="ja-JP" altLang="en-US" b="1" dirty="0" smtClean="0">
                <a:solidFill>
                  <a:schemeClr val="tx1"/>
                </a:solidFill>
                <a:latin typeface="Meiryo UI" pitchFamily="50" charset="-128"/>
                <a:ea typeface="Meiryo UI" pitchFamily="50" charset="-128"/>
                <a:cs typeface="Meiryo UI" pitchFamily="50" charset="-128"/>
              </a:rPr>
              <a:t>）処分検討地の偏在是正の仕組み</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Rectangle 6"/>
          <p:cNvSpPr>
            <a:spLocks noChangeArrowheads="1"/>
          </p:cNvSpPr>
          <p:nvPr/>
        </p:nvSpPr>
        <p:spPr bwMode="auto">
          <a:xfrm>
            <a:off x="200472" y="4005064"/>
            <a:ext cx="2160240" cy="2674292"/>
          </a:xfrm>
          <a:prstGeom prst="rect">
            <a:avLst/>
          </a:prstGeom>
          <a:noFill/>
          <a:ln w="19050">
            <a:solidFill>
              <a:schemeClr val="tx1"/>
            </a:solidFill>
            <a:miter lim="800000"/>
            <a:headEnd/>
            <a:tailEnd/>
          </a:ln>
        </p:spPr>
        <p:txBody>
          <a:bodyPr anchor="t"/>
          <a:lstStyle/>
          <a:p>
            <a:pPr algn="ctr"/>
            <a:r>
              <a:rPr lang="ja-JP" altLang="en-US" sz="1200" b="1" dirty="0" smtClean="0">
                <a:latin typeface="Meiryo UI" pitchFamily="50" charset="-128"/>
                <a:ea typeface="Meiryo UI" pitchFamily="50" charset="-128"/>
                <a:cs typeface="Meiryo UI" pitchFamily="50" charset="-128"/>
              </a:rPr>
              <a:t>市内に所在する一般会計の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「処分検討地」</a:t>
            </a:r>
            <a:endParaRPr lang="en-US" altLang="ja-JP" sz="1200" b="1" dirty="0" smtClean="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302</a:t>
            </a:r>
            <a:r>
              <a:rPr lang="ja-JP" altLang="en-US" sz="1200" b="1" dirty="0" smtClean="0">
                <a:latin typeface="Meiryo UI" pitchFamily="50" charset="-128"/>
                <a:ea typeface="Meiryo UI" pitchFamily="50" charset="-128"/>
                <a:cs typeface="Meiryo UI" pitchFamily="50" charset="-128"/>
              </a:rPr>
              <a:t>件、約</a:t>
            </a:r>
            <a:r>
              <a:rPr lang="en-US" altLang="ja-JP" sz="1200" b="1" dirty="0" smtClean="0">
                <a:latin typeface="Meiryo UI" pitchFamily="50" charset="-128"/>
                <a:ea typeface="Meiryo UI" pitchFamily="50" charset="-128"/>
                <a:cs typeface="Meiryo UI" pitchFamily="50" charset="-128"/>
              </a:rPr>
              <a:t>928</a:t>
            </a:r>
            <a:r>
              <a:rPr lang="ja-JP" altLang="en-US" sz="1200" b="1" dirty="0" smtClean="0">
                <a:latin typeface="Meiryo UI" pitchFamily="50" charset="-128"/>
                <a:ea typeface="Meiryo UI" pitchFamily="50" charset="-128"/>
                <a:cs typeface="Meiryo UI" pitchFamily="50" charset="-128"/>
              </a:rPr>
              <a:t>億円</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（相続税路線価ベース）</a:t>
            </a:r>
            <a:endParaRPr lang="en-US" altLang="ja-JP" sz="1200" b="1"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「大阪市未利用地</a:t>
            </a:r>
            <a:endParaRPr lang="en-US" altLang="ja-JP" sz="1200"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活用方針一覧」</a:t>
            </a:r>
            <a:endParaRPr lang="en-US" altLang="ja-JP" sz="12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29</a:t>
            </a:r>
            <a:r>
              <a:rPr lang="ja-JP" altLang="en-US" sz="1050" dirty="0" smtClean="0">
                <a:latin typeface="Meiryo UI" pitchFamily="50" charset="-128"/>
                <a:ea typeface="Meiryo UI" pitchFamily="50" charset="-128"/>
                <a:cs typeface="Meiryo UI" pitchFamily="50" charset="-128"/>
              </a:rPr>
              <a:t>年</a:t>
            </a:r>
            <a:r>
              <a:rPr lang="en-US" altLang="ja-JP" sz="1050" dirty="0" smtClean="0">
                <a:latin typeface="Meiryo UI" pitchFamily="50" charset="-128"/>
                <a:ea typeface="Meiryo UI" pitchFamily="50" charset="-128"/>
                <a:cs typeface="Meiryo UI" pitchFamily="50" charset="-128"/>
              </a:rPr>
              <a:t>6</a:t>
            </a:r>
            <a:r>
              <a:rPr lang="ja-JP" altLang="en-US" sz="1050" dirty="0" smtClean="0">
                <a:latin typeface="Meiryo UI" pitchFamily="50" charset="-128"/>
                <a:ea typeface="Meiryo UI" pitchFamily="50" charset="-128"/>
                <a:cs typeface="Meiryo UI" pitchFamily="50" charset="-128"/>
              </a:rPr>
              <a:t>月</a:t>
            </a:r>
            <a:r>
              <a:rPr lang="en-US" altLang="ja-JP" sz="1050" dirty="0" smtClean="0">
                <a:latin typeface="Meiryo UI" pitchFamily="50" charset="-128"/>
                <a:ea typeface="Meiryo UI" pitchFamily="50" charset="-128"/>
                <a:cs typeface="Meiryo UI" pitchFamily="50" charset="-128"/>
              </a:rPr>
              <a:t>30</a:t>
            </a:r>
            <a:r>
              <a:rPr lang="ja-JP" altLang="en-US" sz="1050" dirty="0" smtClean="0">
                <a:latin typeface="Meiryo UI" pitchFamily="50" charset="-128"/>
                <a:ea typeface="Meiryo UI" pitchFamily="50" charset="-128"/>
                <a:cs typeface="Meiryo UI" pitchFamily="50" charset="-128"/>
              </a:rPr>
              <a:t>日現在）より</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処分検討地にかかる処分目途</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180</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403</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34</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41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276</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35</a:t>
            </a:r>
            <a:r>
              <a:rPr lang="ja-JP" altLang="en-US" sz="1050" dirty="0" smtClean="0">
                <a:latin typeface="Meiryo UI" pitchFamily="50" charset="-128"/>
                <a:ea typeface="Meiryo UI" pitchFamily="50" charset="-128"/>
                <a:cs typeface="Meiryo UI" pitchFamily="50" charset="-128"/>
              </a:rPr>
              <a:t>年度以降</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81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249</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r>
              <a:rPr lang="ja-JP" altLang="en-US" sz="1200" b="0" dirty="0">
                <a:latin typeface="Meiryo UI" pitchFamily="50" charset="-128"/>
                <a:ea typeface="Meiryo UI" pitchFamily="50" charset="-128"/>
                <a:cs typeface="Meiryo UI" pitchFamily="50" charset="-128"/>
              </a:rPr>
              <a:t>　　　　　</a:t>
            </a:r>
          </a:p>
        </p:txBody>
      </p:sp>
      <p:sp>
        <p:nvSpPr>
          <p:cNvPr id="13" name="右矢印 12"/>
          <p:cNvSpPr/>
          <p:nvPr/>
        </p:nvSpPr>
        <p:spPr bwMode="auto">
          <a:xfrm>
            <a:off x="2504728" y="4221088"/>
            <a:ext cx="576064" cy="648072"/>
          </a:xfrm>
          <a:prstGeom prst="rightArrow">
            <a:avLst/>
          </a:prstGeom>
          <a:solidFill>
            <a:schemeClr val="accent5">
              <a:lumMod val="20000"/>
              <a:lumOff val="80000"/>
            </a:schemeClr>
          </a:solidFill>
          <a:ln w="3175" cap="flat" cmpd="sng" algn="ctr">
            <a:solidFill>
              <a:schemeClr val="tx1"/>
            </a:solidFill>
            <a:prstDash val="solid"/>
            <a:round/>
            <a:headEnd type="none" w="med" len="med"/>
            <a:tailEnd type="none" w="med" len="med"/>
          </a:ln>
          <a:effectLst/>
          <a:extLst/>
        </p:spPr>
        <p:txBody>
          <a:bodyPr anchor="ctr"/>
          <a:lstStyle/>
          <a:p>
            <a:pPr algn="ctr">
              <a:defRPr/>
            </a:pPr>
            <a:r>
              <a:rPr lang="ja-JP" altLang="en-US" sz="1000" dirty="0" smtClean="0">
                <a:latin typeface="Meiryo UI" pitchFamily="50" charset="-128"/>
                <a:ea typeface="Meiryo UI" pitchFamily="50" charset="-128"/>
                <a:cs typeface="Meiryo UI" pitchFamily="50" charset="-128"/>
              </a:rPr>
              <a:t>承　継</a:t>
            </a:r>
            <a:endParaRPr lang="ja-JP" altLang="en-US" sz="1000" dirty="0">
              <a:latin typeface="Meiryo UI" pitchFamily="50" charset="-128"/>
              <a:ea typeface="Meiryo UI" pitchFamily="50" charset="-128"/>
              <a:cs typeface="Meiryo UI" pitchFamily="50" charset="-128"/>
            </a:endParaRPr>
          </a:p>
        </p:txBody>
      </p:sp>
      <p:sp>
        <p:nvSpPr>
          <p:cNvPr id="14" name="Rectangle 133"/>
          <p:cNvSpPr>
            <a:spLocks noChangeArrowheads="1"/>
          </p:cNvSpPr>
          <p:nvPr/>
        </p:nvSpPr>
        <p:spPr bwMode="auto">
          <a:xfrm rot="10800000" flipV="1">
            <a:off x="3224808" y="4365104"/>
            <a:ext cx="4752528"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一部事務組合に承継</a:t>
            </a:r>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所有）</a:t>
            </a:r>
            <a:endParaRPr lang="ja-JP" altLang="en-US" sz="1200" b="0" dirty="0">
              <a:latin typeface="Meiryo UI" pitchFamily="50" charset="-128"/>
              <a:ea typeface="Meiryo UI" pitchFamily="50" charset="-128"/>
              <a:cs typeface="Meiryo UI" pitchFamily="50" charset="-128"/>
            </a:endParaRPr>
          </a:p>
        </p:txBody>
      </p:sp>
      <p:sp>
        <p:nvSpPr>
          <p:cNvPr id="15" name="Rectangle 137"/>
          <p:cNvSpPr>
            <a:spLocks noChangeArrowheads="1"/>
          </p:cNvSpPr>
          <p:nvPr/>
        </p:nvSpPr>
        <p:spPr bwMode="auto">
          <a:xfrm>
            <a:off x="3656856" y="4941168"/>
            <a:ext cx="3852000" cy="216024"/>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endParaRPr lang="en-US" altLang="ja-JP" sz="1200" dirty="0" smtClean="0">
              <a:ea typeface="HG丸ｺﾞｼｯｸM-PRO" pitchFamily="50" charset="-128"/>
            </a:endParaRPr>
          </a:p>
          <a:p>
            <a:pPr algn="ctr"/>
            <a:r>
              <a:rPr lang="ja-JP" altLang="en-US" sz="1200" dirty="0" smtClean="0">
                <a:latin typeface="Meiryo UI" pitchFamily="50" charset="-128"/>
                <a:ea typeface="Meiryo UI" pitchFamily="50" charset="-128"/>
                <a:cs typeface="Meiryo UI" pitchFamily="50" charset="-128"/>
              </a:rPr>
              <a:t>用地管理、処分事務の一部事務組合での共同処理</a:t>
            </a:r>
          </a:p>
          <a:p>
            <a:pPr algn="ctr"/>
            <a:endParaRPr lang="ja-JP" altLang="en-US" sz="1200" dirty="0">
              <a:latin typeface="Meiryo UI" pitchFamily="50" charset="-128"/>
              <a:ea typeface="Meiryo UI" pitchFamily="50" charset="-128"/>
              <a:cs typeface="Meiryo UI" pitchFamily="50" charset="-128"/>
            </a:endParaRPr>
          </a:p>
        </p:txBody>
      </p:sp>
      <p:sp>
        <p:nvSpPr>
          <p:cNvPr id="16" name="下矢印 15"/>
          <p:cNvSpPr/>
          <p:nvPr/>
        </p:nvSpPr>
        <p:spPr>
          <a:xfrm>
            <a:off x="3152800" y="4869160"/>
            <a:ext cx="432048" cy="586060"/>
          </a:xfrm>
          <a:prstGeom prst="downArrow">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Line 148"/>
          <p:cNvSpPr>
            <a:spLocks noChangeShapeType="1"/>
          </p:cNvSpPr>
          <p:nvPr/>
        </p:nvSpPr>
        <p:spPr bwMode="auto">
          <a:xfrm flipH="1">
            <a:off x="3296816" y="5589944"/>
            <a:ext cx="504056"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9" name="Line 149"/>
          <p:cNvSpPr>
            <a:spLocks noChangeShapeType="1"/>
          </p:cNvSpPr>
          <p:nvPr/>
        </p:nvSpPr>
        <p:spPr bwMode="auto">
          <a:xfrm flipH="1">
            <a:off x="4160912" y="5589944"/>
            <a:ext cx="504056"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0" name="Line 147"/>
          <p:cNvSpPr>
            <a:spLocks noChangeShapeType="1"/>
          </p:cNvSpPr>
          <p:nvPr/>
        </p:nvSpPr>
        <p:spPr bwMode="auto">
          <a:xfrm>
            <a:off x="6537176" y="5589944"/>
            <a:ext cx="576064"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1" name="Line 147"/>
          <p:cNvSpPr>
            <a:spLocks noChangeShapeType="1"/>
          </p:cNvSpPr>
          <p:nvPr/>
        </p:nvSpPr>
        <p:spPr bwMode="auto">
          <a:xfrm>
            <a:off x="7329264" y="5661952"/>
            <a:ext cx="648072" cy="648072"/>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7" name="Rectangle 133"/>
          <p:cNvSpPr>
            <a:spLocks noChangeArrowheads="1"/>
          </p:cNvSpPr>
          <p:nvPr/>
        </p:nvSpPr>
        <p:spPr bwMode="auto">
          <a:xfrm rot="10800000" flipV="1">
            <a:off x="3224808" y="5517936"/>
            <a:ext cx="4824536"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共同処理（商品化・売払い等）による</a:t>
            </a:r>
            <a:r>
              <a:rPr lang="ja-JP" altLang="en-US" sz="1200" dirty="0" smtClean="0">
                <a:latin typeface="Meiryo UI" pitchFamily="50" charset="-128"/>
                <a:ea typeface="Meiryo UI" pitchFamily="50" charset="-128"/>
                <a:cs typeface="Meiryo UI" pitchFamily="50" charset="-128"/>
              </a:rPr>
              <a:t>売却益・運用益</a:t>
            </a:r>
            <a:endParaRPr lang="ja-JP" altLang="en-US" sz="1200" b="0" dirty="0">
              <a:latin typeface="Meiryo UI" pitchFamily="50" charset="-128"/>
              <a:ea typeface="Meiryo UI" pitchFamily="50" charset="-128"/>
              <a:cs typeface="Meiryo UI" pitchFamily="50" charset="-128"/>
            </a:endParaRPr>
          </a:p>
        </p:txBody>
      </p:sp>
      <p:sp>
        <p:nvSpPr>
          <p:cNvPr id="22" name="Text Box 164"/>
          <p:cNvSpPr txBox="1">
            <a:spLocks noChangeArrowheads="1"/>
          </p:cNvSpPr>
          <p:nvPr/>
        </p:nvSpPr>
        <p:spPr bwMode="auto">
          <a:xfrm>
            <a:off x="3584848" y="5888304"/>
            <a:ext cx="1800200" cy="284400"/>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売却益・運用益を</a:t>
            </a:r>
            <a:r>
              <a:rPr lang="ja-JP" altLang="en-US" sz="1200" dirty="0">
                <a:latin typeface="Meiryo UI" pitchFamily="50" charset="-128"/>
                <a:ea typeface="Meiryo UI" pitchFamily="50" charset="-128"/>
                <a:cs typeface="Meiryo UI" pitchFamily="50" charset="-128"/>
              </a:rPr>
              <a:t>再配分</a:t>
            </a:r>
          </a:p>
        </p:txBody>
      </p:sp>
      <p:sp>
        <p:nvSpPr>
          <p:cNvPr id="23" name="Rectangle 168"/>
          <p:cNvSpPr>
            <a:spLocks noChangeArrowheads="1"/>
          </p:cNvSpPr>
          <p:nvPr/>
        </p:nvSpPr>
        <p:spPr bwMode="auto">
          <a:xfrm>
            <a:off x="2936776" y="6310024"/>
            <a:ext cx="6192688" cy="360040"/>
          </a:xfrm>
          <a:prstGeom prst="rect">
            <a:avLst/>
          </a:prstGeom>
          <a:noFill/>
          <a:ln w="9525" algn="ctr">
            <a:solidFill>
              <a:schemeClr val="tx1"/>
            </a:solidFill>
            <a:miter lim="800000"/>
            <a:headEnd/>
            <a:tailEnd/>
          </a:ln>
        </p:spPr>
        <p:txBody>
          <a:bodyPr wrap="none" anchor="ctr"/>
          <a:lstStyle/>
          <a:p>
            <a:endParaRPr lang="ja-JP" altLang="en-US"/>
          </a:p>
        </p:txBody>
      </p:sp>
      <p:sp>
        <p:nvSpPr>
          <p:cNvPr id="24" name="Text Box 164"/>
          <p:cNvSpPr txBox="1">
            <a:spLocks noChangeArrowheads="1"/>
          </p:cNvSpPr>
          <p:nvPr/>
        </p:nvSpPr>
        <p:spPr bwMode="auto">
          <a:xfrm>
            <a:off x="5529064" y="5887972"/>
            <a:ext cx="3096344" cy="285275"/>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所在区</a:t>
            </a:r>
            <a:r>
              <a:rPr lang="ja-JP" altLang="en-US" sz="1200" dirty="0">
                <a:latin typeface="Meiryo UI" pitchFamily="50" charset="-128"/>
                <a:ea typeface="Meiryo UI" pitchFamily="50" charset="-128"/>
                <a:cs typeface="Meiryo UI" pitchFamily="50" charset="-128"/>
              </a:rPr>
              <a:t>インセンティブ</a:t>
            </a:r>
            <a:r>
              <a:rPr lang="ja-JP" altLang="en-US" sz="1200" dirty="0" smtClean="0">
                <a:latin typeface="Meiryo UI" pitchFamily="50" charset="-128"/>
                <a:ea typeface="Meiryo UI" pitchFamily="50" charset="-128"/>
                <a:cs typeface="Meiryo UI" pitchFamily="50" charset="-128"/>
              </a:rPr>
              <a:t>制度を導入し、売却促進</a:t>
            </a:r>
            <a:endParaRPr lang="ja-JP" altLang="en-US" sz="1200" dirty="0">
              <a:latin typeface="Meiryo UI" pitchFamily="50" charset="-128"/>
              <a:ea typeface="Meiryo UI" pitchFamily="50" charset="-128"/>
              <a:cs typeface="Meiryo UI" pitchFamily="50" charset="-128"/>
            </a:endParaRPr>
          </a:p>
        </p:txBody>
      </p:sp>
      <p:sp>
        <p:nvSpPr>
          <p:cNvPr id="25" name="Text Box 151"/>
          <p:cNvSpPr txBox="1">
            <a:spLocks noChangeArrowheads="1"/>
          </p:cNvSpPr>
          <p:nvPr/>
        </p:nvSpPr>
        <p:spPr bwMode="auto">
          <a:xfrm>
            <a:off x="8121352" y="5157896"/>
            <a:ext cx="615950" cy="287338"/>
          </a:xfrm>
          <a:prstGeom prst="rect">
            <a:avLst/>
          </a:prstGeom>
          <a:noFill/>
          <a:ln w="9525" algn="ctr">
            <a:noFill/>
            <a:miter lim="800000"/>
            <a:headEnd/>
            <a:tailEnd/>
          </a:ln>
        </p:spPr>
        <p:txBody>
          <a:bodyPr anchor="ctr"/>
          <a:lstStyle/>
          <a:p>
            <a:pPr>
              <a:spcBef>
                <a:spcPct val="50000"/>
              </a:spcBef>
            </a:pPr>
            <a:r>
              <a:rPr lang="ja-JP" altLang="en-US" sz="1000" dirty="0" smtClean="0">
                <a:latin typeface="Meiryo UI" pitchFamily="50" charset="-128"/>
                <a:ea typeface="Meiryo UI" pitchFamily="50" charset="-128"/>
                <a:cs typeface="Meiryo UI" pitchFamily="50" charset="-128"/>
              </a:rPr>
              <a:t>売払い</a:t>
            </a:r>
            <a:endParaRPr lang="ja-JP" altLang="en-US" sz="1000" dirty="0">
              <a:latin typeface="Meiryo UI" pitchFamily="50" charset="-128"/>
              <a:ea typeface="Meiryo UI" pitchFamily="50" charset="-128"/>
              <a:cs typeface="Meiryo UI" pitchFamily="50" charset="-128"/>
            </a:endParaRPr>
          </a:p>
        </p:txBody>
      </p:sp>
      <p:cxnSp>
        <p:nvCxnSpPr>
          <p:cNvPr id="26" name="直線矢印コネクタ 2"/>
          <p:cNvCxnSpPr>
            <a:cxnSpLocks noChangeShapeType="1"/>
          </p:cNvCxnSpPr>
          <p:nvPr/>
        </p:nvCxnSpPr>
        <p:spPr bwMode="auto">
          <a:xfrm flipH="1">
            <a:off x="8193360" y="5589944"/>
            <a:ext cx="456300" cy="0"/>
          </a:xfrm>
          <a:prstGeom prst="straightConnector1">
            <a:avLst/>
          </a:prstGeom>
          <a:noFill/>
          <a:ln w="9525" algn="ctr">
            <a:solidFill>
              <a:schemeClr val="tx1"/>
            </a:solidFill>
            <a:round/>
            <a:headEnd/>
            <a:tailEnd type="triangle" w="med" len="med"/>
          </a:ln>
        </p:spPr>
      </p:cxnSp>
      <p:sp>
        <p:nvSpPr>
          <p:cNvPr id="27" name="Line 144"/>
          <p:cNvSpPr>
            <a:spLocks noChangeShapeType="1"/>
          </p:cNvSpPr>
          <p:nvPr/>
        </p:nvSpPr>
        <p:spPr bwMode="auto">
          <a:xfrm flipV="1">
            <a:off x="8193360" y="5445928"/>
            <a:ext cx="432048" cy="0"/>
          </a:xfrm>
          <a:prstGeom prst="line">
            <a:avLst/>
          </a:prstGeom>
          <a:noFill/>
          <a:ln w="9525">
            <a:solidFill>
              <a:schemeClr val="tx1"/>
            </a:solidFill>
            <a:round/>
            <a:headEnd/>
            <a:tailEnd type="triangle" w="med" len="med"/>
          </a:ln>
        </p:spPr>
        <p:txBody>
          <a:bodyPr anchor="ctr"/>
          <a:lstStyle/>
          <a:p>
            <a:endParaRPr lang="ja-JP" altLang="en-US"/>
          </a:p>
        </p:txBody>
      </p:sp>
      <p:sp>
        <p:nvSpPr>
          <p:cNvPr id="28" name="Text Box 152"/>
          <p:cNvSpPr txBox="1">
            <a:spLocks noChangeArrowheads="1"/>
          </p:cNvSpPr>
          <p:nvPr/>
        </p:nvSpPr>
        <p:spPr bwMode="auto">
          <a:xfrm>
            <a:off x="7977336" y="5661952"/>
            <a:ext cx="852434" cy="216024"/>
          </a:xfrm>
          <a:prstGeom prst="rect">
            <a:avLst/>
          </a:prstGeom>
          <a:noFill/>
          <a:ln w="9525" algn="ctr">
            <a:noFill/>
            <a:miter lim="800000"/>
            <a:headEnd/>
            <a:tailEnd/>
          </a:ln>
        </p:spPr>
        <p:txBody>
          <a:bodyPr anchor="ctr"/>
          <a:lstStyle/>
          <a:p>
            <a:pPr algn="ctr">
              <a:spcBef>
                <a:spcPct val="50000"/>
              </a:spcBef>
            </a:pPr>
            <a:r>
              <a:rPr lang="ja-JP" altLang="en-US" sz="1000" dirty="0">
                <a:latin typeface="Meiryo UI" pitchFamily="50" charset="-128"/>
                <a:ea typeface="Meiryo UI" pitchFamily="50" charset="-128"/>
                <a:cs typeface="Meiryo UI" pitchFamily="50" charset="-128"/>
              </a:rPr>
              <a:t>代金支払</a:t>
            </a:r>
          </a:p>
        </p:txBody>
      </p:sp>
      <p:sp>
        <p:nvSpPr>
          <p:cNvPr id="29" name="Rectangle 136"/>
          <p:cNvSpPr>
            <a:spLocks noChangeArrowheads="1"/>
          </p:cNvSpPr>
          <p:nvPr/>
        </p:nvSpPr>
        <p:spPr bwMode="auto">
          <a:xfrm>
            <a:off x="8841432" y="5157896"/>
            <a:ext cx="777875" cy="720080"/>
          </a:xfrm>
          <a:prstGeom prst="rect">
            <a:avLst/>
          </a:prstGeom>
          <a:noFill/>
          <a:ln w="9525" cap="rnd" algn="ctr">
            <a:solidFill>
              <a:schemeClr val="tx1"/>
            </a:solidFill>
            <a:prstDash val="sysDot"/>
            <a:miter lim="800000"/>
            <a:headEnd/>
            <a:tailEnd/>
          </a:ln>
        </p:spPr>
        <p:txBody>
          <a:bodyPr wrap="none" anchor="ctr"/>
          <a:lstStyle/>
          <a:p>
            <a:pPr algn="ctr"/>
            <a:r>
              <a:rPr lang="ja-JP" altLang="en-US" sz="1000" b="0" dirty="0">
                <a:latin typeface="Meiryo UI" pitchFamily="50" charset="-128"/>
                <a:ea typeface="Meiryo UI" pitchFamily="50" charset="-128"/>
                <a:cs typeface="Meiryo UI" pitchFamily="50" charset="-128"/>
              </a:rPr>
              <a:t>売却先</a:t>
            </a:r>
          </a:p>
        </p:txBody>
      </p:sp>
      <p:sp>
        <p:nvSpPr>
          <p:cNvPr id="30" name="Text Box 169"/>
          <p:cNvSpPr txBox="1">
            <a:spLocks noChangeArrowheads="1"/>
          </p:cNvSpPr>
          <p:nvPr/>
        </p:nvSpPr>
        <p:spPr bwMode="auto">
          <a:xfrm>
            <a:off x="2432720" y="6021288"/>
            <a:ext cx="858839" cy="274638"/>
          </a:xfrm>
          <a:prstGeom prst="rect">
            <a:avLst/>
          </a:prstGeom>
          <a:noFill/>
          <a:ln w="9525" algn="ctr">
            <a:noFill/>
            <a:miter lim="800000"/>
            <a:headEnd/>
            <a:tailEnd/>
          </a:ln>
        </p:spPr>
        <p:txBody>
          <a:bodyPr wrap="square">
            <a:spAutoFit/>
          </a:bodyPr>
          <a:lstStyle/>
          <a:p>
            <a:pPr>
              <a:spcBef>
                <a:spcPct val="50000"/>
              </a:spcBef>
            </a:pPr>
            <a:r>
              <a:rPr lang="ja-JP" altLang="en-US" sz="1200" dirty="0" smtClean="0"/>
              <a:t>　　特別</a:t>
            </a:r>
            <a:r>
              <a:rPr lang="ja-JP" altLang="en-US" sz="1200" dirty="0"/>
              <a:t>区</a:t>
            </a:r>
          </a:p>
        </p:txBody>
      </p:sp>
      <p:sp>
        <p:nvSpPr>
          <p:cNvPr id="31" name="Rectangle 138"/>
          <p:cNvSpPr>
            <a:spLocks noChangeArrowheads="1"/>
          </p:cNvSpPr>
          <p:nvPr/>
        </p:nvSpPr>
        <p:spPr bwMode="auto">
          <a:xfrm>
            <a:off x="3152800" y="6382032"/>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en-US" altLang="ja-JP" sz="1200" dirty="0"/>
              <a:t>●</a:t>
            </a:r>
            <a:r>
              <a:rPr lang="ja-JP" altLang="en-US" sz="1200" dirty="0"/>
              <a:t>区</a:t>
            </a:r>
          </a:p>
        </p:txBody>
      </p:sp>
      <p:sp>
        <p:nvSpPr>
          <p:cNvPr id="32" name="Rectangle 138"/>
          <p:cNvSpPr>
            <a:spLocks noChangeArrowheads="1"/>
          </p:cNvSpPr>
          <p:nvPr/>
        </p:nvSpPr>
        <p:spPr bwMode="auto">
          <a:xfrm>
            <a:off x="4953000" y="6382032"/>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en-US" altLang="ja-JP" sz="1200" dirty="0"/>
              <a:t>●</a:t>
            </a:r>
            <a:r>
              <a:rPr lang="ja-JP" altLang="en-US" sz="1200" dirty="0"/>
              <a:t>区</a:t>
            </a:r>
          </a:p>
        </p:txBody>
      </p:sp>
      <p:sp>
        <p:nvSpPr>
          <p:cNvPr id="33" name="Rectangle 138"/>
          <p:cNvSpPr>
            <a:spLocks noChangeArrowheads="1"/>
          </p:cNvSpPr>
          <p:nvPr/>
        </p:nvSpPr>
        <p:spPr bwMode="auto">
          <a:xfrm>
            <a:off x="6753200" y="6382032"/>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en-US" altLang="ja-JP" sz="1200" dirty="0"/>
              <a:t>●</a:t>
            </a:r>
            <a:r>
              <a:rPr lang="ja-JP" altLang="en-US" sz="1200" dirty="0"/>
              <a:t>区</a:t>
            </a:r>
          </a:p>
        </p:txBody>
      </p:sp>
      <p:sp>
        <p:nvSpPr>
          <p:cNvPr id="34" name="テキスト ボックス 8"/>
          <p:cNvSpPr txBox="1">
            <a:spLocks noChangeArrowheads="1"/>
          </p:cNvSpPr>
          <p:nvPr/>
        </p:nvSpPr>
        <p:spPr bwMode="auto">
          <a:xfrm>
            <a:off x="8193360" y="6310024"/>
            <a:ext cx="811213" cy="369332"/>
          </a:xfrm>
          <a:prstGeom prst="rect">
            <a:avLst/>
          </a:prstGeom>
          <a:noFill/>
          <a:ln w="9525">
            <a:noFill/>
            <a:miter lim="800000"/>
            <a:headEnd/>
            <a:tailEnd/>
          </a:ln>
        </p:spPr>
        <p:txBody>
          <a:bodyPr>
            <a:spAutoFit/>
          </a:bodyPr>
          <a:lstStyle/>
          <a:p>
            <a:r>
              <a:rPr lang="ja-JP" altLang="en-US" dirty="0"/>
              <a:t>・・・</a:t>
            </a:r>
          </a:p>
        </p:txBody>
      </p:sp>
      <p:sp>
        <p:nvSpPr>
          <p:cNvPr id="35" name="大かっこ 34"/>
          <p:cNvSpPr/>
          <p:nvPr/>
        </p:nvSpPr>
        <p:spPr>
          <a:xfrm>
            <a:off x="272480" y="4940464"/>
            <a:ext cx="2016224" cy="16568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6"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２３</a:t>
            </a:r>
            <a:endParaRPr lang="ja-JP" altLang="en-US" sz="1100" b="1" dirty="0">
              <a:latin typeface="Meiryo UI" pitchFamily="50" charset="-128"/>
              <a:ea typeface="Meiryo UI" pitchFamily="50" charset="-128"/>
              <a:cs typeface="Meiryo UI" pitchFamily="50" charset="-128"/>
            </a:endParaRPr>
          </a:p>
        </p:txBody>
      </p:sp>
      <p:sp>
        <p:nvSpPr>
          <p:cNvPr id="37" name="Rectangle 166"/>
          <p:cNvSpPr>
            <a:spLocks noChangeArrowheads="1"/>
          </p:cNvSpPr>
          <p:nvPr/>
        </p:nvSpPr>
        <p:spPr bwMode="auto">
          <a:xfrm>
            <a:off x="128464" y="696051"/>
            <a:ext cx="10153128" cy="3309013"/>
          </a:xfrm>
          <a:prstGeom prst="rect">
            <a:avLst/>
          </a:prstGeom>
          <a:noFill/>
          <a:ln w="9525" algn="ctr">
            <a:noFill/>
            <a:miter lim="800000"/>
            <a:headEnd/>
            <a:tailEnd/>
          </a:ln>
        </p:spPr>
        <p:txBody>
          <a:bodyPr tIns="46800"/>
          <a:lstStyle/>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現　状</a:t>
            </a:r>
            <a:r>
              <a:rPr lang="en-US" altLang="ja-JP" sz="1600" b="1" dirty="0" smtClean="0">
                <a:latin typeface="Meiryo UI" pitchFamily="50" charset="-128"/>
                <a:ea typeface="Meiryo UI" pitchFamily="50" charset="-128"/>
                <a:cs typeface="Meiryo UI" pitchFamily="50" charset="-128"/>
              </a:rPr>
              <a:t>】</a:t>
            </a:r>
          </a:p>
          <a:p>
            <a:pPr>
              <a:lnSpc>
                <a:spcPts val="1800"/>
              </a:lnSpc>
              <a:defRPr/>
            </a:pPr>
            <a:r>
              <a:rPr lang="ja-JP" altLang="en-US" sz="1400" dirty="0" smtClean="0">
                <a:latin typeface="Meiryo UI" pitchFamily="50" charset="-128"/>
                <a:ea typeface="Meiryo UI" pitchFamily="50" charset="-128"/>
                <a:cs typeface="Meiryo UI" pitchFamily="50" charset="-128"/>
              </a:rPr>
              <a:t>　◆　大阪市の実情として、財政上の要請からも財産処分による補填財源の確保は喫緊の課題</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特別区設置後も引き続き財産処分による補填財源の確保が必要</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　題</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lvl="0">
              <a:lnSpc>
                <a:spcPts val="1800"/>
              </a:lnSpc>
              <a:defRPr/>
            </a:pPr>
            <a:r>
              <a:rPr lang="ja-JP" altLang="en-US" sz="1400" dirty="0" smtClean="0">
                <a:latin typeface="Meiryo UI" pitchFamily="50" charset="-128"/>
                <a:ea typeface="Meiryo UI" pitchFamily="50" charset="-128"/>
                <a:cs typeface="Meiryo UI" pitchFamily="50" charset="-128"/>
              </a:rPr>
              <a:t>　◆　これまで市域全体で一体的に保有してきた処分検討地について、承継先を所在特別区とすることで各特別区間に偏在が生じる</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課題に対する対応</a:t>
            </a:r>
            <a:r>
              <a:rPr lang="en-US" altLang="ja-JP" sz="1600" b="1"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特別区の設置の日前における</a:t>
            </a:r>
            <a:r>
              <a:rPr lang="ja-JP" altLang="ja-JP" sz="1400" dirty="0" smtClean="0">
                <a:latin typeface="Meiryo UI" pitchFamily="50" charset="-128"/>
                <a:ea typeface="Meiryo UI" pitchFamily="50" charset="-128"/>
                <a:cs typeface="Meiryo UI" pitchFamily="50" charset="-128"/>
              </a:rPr>
              <a:t>処分検討地</a:t>
            </a:r>
            <a:r>
              <a:rPr lang="ja-JP" altLang="en-US" sz="1400" dirty="0" smtClean="0">
                <a:latin typeface="Meiryo UI" pitchFamily="50" charset="-128"/>
                <a:ea typeface="Meiryo UI" pitchFamily="50" charset="-128"/>
                <a:cs typeface="Meiryo UI" pitchFamily="50" charset="-128"/>
              </a:rPr>
              <a:t>を、</a:t>
            </a:r>
            <a:r>
              <a:rPr lang="ja-JP" altLang="en-US" sz="1400" u="sng" dirty="0" smtClean="0">
                <a:latin typeface="Meiryo UI" pitchFamily="50" charset="-128"/>
                <a:ea typeface="Meiryo UI" pitchFamily="50" charset="-128"/>
                <a:cs typeface="Meiryo UI" pitchFamily="50" charset="-128"/>
              </a:rPr>
              <a:t>一部事務組合に承継し、特別区全体で活用することを基本</a:t>
            </a:r>
            <a:endParaRPr lang="en-US" altLang="ja-JP" sz="1400" u="sng"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一部事務組合において</a:t>
            </a:r>
            <a:r>
              <a:rPr lang="ja-JP" altLang="en-US" sz="1400" u="sng" dirty="0" smtClean="0">
                <a:latin typeface="Meiryo UI" pitchFamily="50" charset="-128"/>
                <a:ea typeface="Meiryo UI" pitchFamily="50" charset="-128"/>
                <a:cs typeface="Meiryo UI" pitchFamily="50" charset="-128"/>
              </a:rPr>
              <a:t>管理・処分事務を行い、売却益等を各特別区に再配分（人口割り）</a:t>
            </a:r>
            <a:r>
              <a:rPr lang="ja-JP" altLang="en-US" sz="1400" dirty="0" smtClean="0">
                <a:latin typeface="Meiryo UI" pitchFamily="50" charset="-128"/>
                <a:ea typeface="Meiryo UI" pitchFamily="50" charset="-128"/>
                <a:cs typeface="Meiryo UI" pitchFamily="50" charset="-128"/>
              </a:rPr>
              <a:t>し、偏在を是正・補填財源を確保</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処分検討地の売払いにかかる</a:t>
            </a:r>
            <a:r>
              <a:rPr lang="ja-JP" altLang="en-US" sz="1400" u="sng" dirty="0" smtClean="0">
                <a:latin typeface="Meiryo UI" pitchFamily="50" charset="-128"/>
                <a:ea typeface="Meiryo UI" pitchFamily="50" charset="-128"/>
                <a:cs typeface="Meiryo UI" pitchFamily="50" charset="-128"/>
              </a:rPr>
              <a:t>所在区インセンティブ制度を導入</a:t>
            </a:r>
            <a:r>
              <a:rPr lang="ja-JP" altLang="en-US" sz="1400" dirty="0" smtClean="0">
                <a:latin typeface="Meiryo UI" pitchFamily="50" charset="-128"/>
                <a:ea typeface="Meiryo UI" pitchFamily="50" charset="-128"/>
                <a:cs typeface="Meiryo UI" pitchFamily="50" charset="-128"/>
              </a:rPr>
              <a:t>し、売払い促進に努める</a:t>
            </a:r>
            <a:endParaRPr lang="en-US" altLang="ja-JP" sz="1400" dirty="0" smtClean="0">
              <a:latin typeface="Meiryo UI" pitchFamily="50" charset="-128"/>
              <a:ea typeface="Meiryo UI" pitchFamily="50" charset="-128"/>
              <a:cs typeface="Meiryo UI" pitchFamily="50" charset="-128"/>
            </a:endParaRPr>
          </a:p>
          <a:p>
            <a:pPr marL="177800" indent="-177800">
              <a:lnSpc>
                <a:spcPts val="1800"/>
              </a:lnSpc>
            </a:pPr>
            <a:r>
              <a:rPr lang="ja-JP" altLang="en-US" sz="1300" b="1"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（参考：現在の大阪市におけるインセンティブ制度では、地元調整など所在区が売却に向けた取り組みを行った場合は、区売却促進インセンティブとして、</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5</a:t>
            </a:r>
            <a:r>
              <a:rPr lang="ja-JP" altLang="en-US" sz="1100" dirty="0" smtClean="0">
                <a:latin typeface="Meiryo UI" pitchFamily="50" charset="-128"/>
                <a:ea typeface="Meiryo UI" pitchFamily="50" charset="-128"/>
                <a:cs typeface="Meiryo UI" pitchFamily="50" charset="-128"/>
              </a:rPr>
              <a:t>％を配分）</a:t>
            </a:r>
            <a:endParaRPr lang="ja-JP" altLang="en-US" sz="1100" dirty="0" smtClean="0"/>
          </a:p>
          <a:p>
            <a:pPr>
              <a:lnSpc>
                <a:spcPts val="1800"/>
              </a:lnSpc>
            </a:pPr>
            <a:r>
              <a:rPr lang="ja-JP" altLang="en-US" sz="1400" b="1" dirty="0" smtClean="0">
                <a:latin typeface="Meiryo UI" pitchFamily="50" charset="-128"/>
                <a:ea typeface="Meiryo UI" pitchFamily="50" charset="-128"/>
                <a:cs typeface="Meiryo UI" pitchFamily="50" charset="-128"/>
              </a:rPr>
              <a:t>　◆　</a:t>
            </a:r>
            <a:r>
              <a:rPr lang="ja-JP" altLang="en-US" sz="1400" dirty="0" smtClean="0">
                <a:latin typeface="Meiryo UI" pitchFamily="50" charset="-128"/>
                <a:ea typeface="Meiryo UI" pitchFamily="50" charset="-128"/>
                <a:cs typeface="Meiryo UI" pitchFamily="50" charset="-128"/>
              </a:rPr>
              <a:t>一部事務組合において処理する期間は</a:t>
            </a:r>
            <a:r>
              <a:rPr lang="ja-JP" altLang="en-US" sz="1400" u="sng" dirty="0" smtClean="0">
                <a:latin typeface="Meiryo UI" pitchFamily="50" charset="-128"/>
                <a:ea typeface="Meiryo UI" pitchFamily="50" charset="-128"/>
                <a:cs typeface="Meiryo UI" pitchFamily="50" charset="-128"/>
              </a:rPr>
              <a:t>特別区設置後一定期間（</a:t>
            </a:r>
            <a:r>
              <a:rPr lang="en-US" altLang="ja-JP" sz="1400" u="sng" dirty="0" smtClean="0">
                <a:latin typeface="Meiryo UI" pitchFamily="50" charset="-128"/>
                <a:ea typeface="Meiryo UI" pitchFamily="50" charset="-128"/>
                <a:cs typeface="Meiryo UI" pitchFamily="50" charset="-128"/>
              </a:rPr>
              <a:t>5</a:t>
            </a:r>
            <a:r>
              <a:rPr lang="ja-JP" altLang="en-US" sz="1400" u="sng" dirty="0" smtClean="0">
                <a:latin typeface="Meiryo UI" pitchFamily="50" charset="-128"/>
                <a:ea typeface="Meiryo UI" pitchFamily="50" charset="-128"/>
                <a:cs typeface="Meiryo UI" pitchFamily="50" charset="-128"/>
              </a:rPr>
              <a:t>年程度）を目途</a:t>
            </a:r>
            <a:r>
              <a:rPr lang="ja-JP" altLang="en-US" sz="1400" dirty="0" smtClean="0">
                <a:latin typeface="Meiryo UI" pitchFamily="50" charset="-128"/>
                <a:ea typeface="Meiryo UI" pitchFamily="50" charset="-128"/>
                <a:cs typeface="Meiryo UI" pitchFamily="50" charset="-128"/>
              </a:rPr>
              <a:t>とし、その後の取扱いは、一部事務組合に</a:t>
            </a:r>
            <a:endParaRPr lang="en-US" altLang="ja-JP" sz="1400" dirty="0" smtClean="0">
              <a:latin typeface="Meiryo UI" pitchFamily="50" charset="-128"/>
              <a:ea typeface="Meiryo UI" pitchFamily="50" charset="-128"/>
              <a:cs typeface="Meiryo UI" pitchFamily="50" charset="-128"/>
            </a:endParaRPr>
          </a:p>
          <a:p>
            <a:pPr>
              <a:lnSpc>
                <a:spcPts val="18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おいて協議</a:t>
            </a:r>
            <a:endParaRPr lang="en-US" altLang="ja-JP" sz="1400" dirty="0" smtClean="0">
              <a:latin typeface="Meiryo UI" pitchFamily="50" charset="-128"/>
              <a:ea typeface="Meiryo UI" pitchFamily="50" charset="-128"/>
              <a:cs typeface="Meiryo UI" pitchFamily="50" charset="-128"/>
            </a:endParaRPr>
          </a:p>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p:cNvSpPr>
            <a:spLocks noChangeArrowheads="1"/>
          </p:cNvSpPr>
          <p:nvPr/>
        </p:nvSpPr>
        <p:spPr bwMode="auto">
          <a:xfrm>
            <a:off x="176328" y="3915724"/>
            <a:ext cx="9529200" cy="2753636"/>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t" anchorCtr="0"/>
          <a:lstStyle/>
          <a:p>
            <a:pPr marL="182563" indent="-182563">
              <a:lnSpc>
                <a:spcPts val="2500"/>
              </a:lnSpc>
            </a:pPr>
            <a:r>
              <a:rPr lang="ja-JP" altLang="en-US" sz="1400" dirty="0" smtClean="0">
                <a:latin typeface="Meiryo UI" pitchFamily="50" charset="-128"/>
                <a:ea typeface="Meiryo UI" pitchFamily="50" charset="-128"/>
                <a:cs typeface="Meiryo UI" pitchFamily="50" charset="-128"/>
              </a:rPr>
              <a:t>　○　一般会計に引き継がれた資産は、事務分担（案）に基づいて、特別区</a:t>
            </a:r>
            <a:r>
              <a:rPr lang="ja-JP" altLang="en-US" sz="1400" dirty="0">
                <a:latin typeface="Meiryo UI" pitchFamily="50" charset="-128"/>
                <a:ea typeface="Meiryo UI" pitchFamily="50" charset="-128"/>
                <a:cs typeface="Meiryo UI" pitchFamily="50" charset="-128"/>
              </a:rPr>
              <a:t>又</a:t>
            </a:r>
            <a:r>
              <a:rPr lang="ja-JP" altLang="en-US" sz="1400" dirty="0" smtClean="0">
                <a:latin typeface="Meiryo UI" pitchFamily="50" charset="-128"/>
                <a:ea typeface="Meiryo UI" pitchFamily="50" charset="-128"/>
                <a:cs typeface="Meiryo UI" pitchFamily="50" charset="-128"/>
              </a:rPr>
              <a:t>は大阪府に承継</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地下鉄新会社及び大阪シティバス㈱の株式は</a:t>
            </a:r>
            <a:r>
              <a:rPr lang="ja-JP" altLang="en-US" sz="1400"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普通財産等の承継ルールにより、特別区に</a:t>
            </a:r>
            <a:r>
              <a:rPr lang="ja-JP" altLang="en-US" sz="1400" b="1" u="sng" dirty="0" smtClean="0">
                <a:latin typeface="Meiryo UI" pitchFamily="50" charset="-128"/>
                <a:ea typeface="Meiryo UI" pitchFamily="50" charset="-128"/>
                <a:cs typeface="Meiryo UI" pitchFamily="50" charset="-128"/>
              </a:rPr>
              <a:t>承継</a:t>
            </a:r>
            <a:endParaRPr lang="en-US" altLang="ja-JP" sz="1400" b="1" u="sng" dirty="0">
              <a:latin typeface="Meiryo UI" pitchFamily="50" charset="-128"/>
              <a:ea typeface="Meiryo UI" pitchFamily="50" charset="-128"/>
              <a:cs typeface="Meiryo UI" pitchFamily="50" charset="-128"/>
            </a:endParaRPr>
          </a:p>
          <a:p>
            <a:pPr marL="182563" indent="-182563">
              <a:lnSpc>
                <a:spcPts val="2300"/>
              </a:lnSpc>
            </a:pPr>
            <a:r>
              <a:rPr lang="ja-JP" altLang="en-US" sz="1400" dirty="0" smtClean="0">
                <a:latin typeface="Meiryo UI" pitchFamily="50" charset="-128"/>
                <a:ea typeface="Meiryo UI" pitchFamily="50" charset="-128"/>
                <a:cs typeface="Meiryo UI" pitchFamily="50" charset="-128"/>
              </a:rPr>
              <a:t>　○　大阪市交通政策基金は、</a:t>
            </a:r>
            <a:r>
              <a:rPr lang="ja-JP" altLang="en-US" sz="1400" b="1" u="sng" dirty="0" smtClean="0">
                <a:latin typeface="Meiryo UI" pitchFamily="50" charset="-128"/>
                <a:ea typeface="Meiryo UI" pitchFamily="50" charset="-128"/>
                <a:cs typeface="Meiryo UI" pitchFamily="50" charset="-128"/>
              </a:rPr>
              <a:t>普通財産等の承継ルールにより、特別区に承継することを基本</a:t>
            </a:r>
            <a:endParaRPr lang="en-US" altLang="ja-JP" sz="1400" b="1" u="sng"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基金の配分について</a:t>
            </a:r>
            <a:r>
              <a:rPr lang="ja-JP" altLang="en-US" sz="1200" smtClean="0">
                <a:latin typeface="Meiryo UI" pitchFamily="50" charset="-128"/>
                <a:ea typeface="Meiryo UI" pitchFamily="50" charset="-128"/>
                <a:cs typeface="Meiryo UI" pitchFamily="50" charset="-128"/>
              </a:rPr>
              <a:t>は、承継ルールの考え方に</a:t>
            </a:r>
            <a:r>
              <a:rPr lang="ja-JP" altLang="en-US" sz="1200" dirty="0" smtClean="0">
                <a:latin typeface="Meiryo UI" pitchFamily="50" charset="-128"/>
                <a:ea typeface="Meiryo UI" pitchFamily="50" charset="-128"/>
                <a:cs typeface="Meiryo UI" pitchFamily="50" charset="-128"/>
              </a:rPr>
              <a:t>基づき</a:t>
            </a:r>
            <a:r>
              <a:rPr lang="ja-JP" altLang="en-US" sz="1200" smtClean="0">
                <a:latin typeface="Meiryo UI" pitchFamily="50" charset="-128"/>
                <a:ea typeface="Meiryo UI" pitchFamily="50" charset="-128"/>
                <a:cs typeface="Meiryo UI" pitchFamily="50" charset="-128"/>
              </a:rPr>
              <a:t>人口割りを基本</a:t>
            </a:r>
            <a:endParaRPr lang="en-US" altLang="ja-JP" sz="1200" dirty="0" smtClean="0">
              <a:latin typeface="Meiryo UI" pitchFamily="50" charset="-128"/>
              <a:ea typeface="Meiryo UI" pitchFamily="50" charset="-128"/>
              <a:cs typeface="Meiryo UI" pitchFamily="50" charset="-128"/>
            </a:endParaRPr>
          </a:p>
          <a:p>
            <a:pPr marL="182563" indent="-182563">
              <a:lnSpc>
                <a:spcPts val="2500"/>
              </a:lnSpc>
            </a:pPr>
            <a:r>
              <a:rPr lang="ja-JP" altLang="en-US" sz="1300" dirty="0" smtClean="0">
                <a:latin typeface="Meiryo UI" pitchFamily="50" charset="-128"/>
                <a:ea typeface="Meiryo UI" pitchFamily="50" charset="-128"/>
                <a:cs typeface="Meiryo UI" pitchFamily="50" charset="-128"/>
              </a:rPr>
              <a:t>　</a:t>
            </a:r>
            <a:endParaRPr lang="en-US" altLang="ja-JP" sz="13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１）地下鉄・バス事業</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月民営化）</a:t>
            </a:r>
            <a:r>
              <a:rPr lang="ja-JP" altLang="en-US" b="1" dirty="0" smtClean="0">
                <a:solidFill>
                  <a:schemeClr val="tx1"/>
                </a:solidFill>
                <a:latin typeface="Meiryo UI" pitchFamily="50" charset="-128"/>
                <a:ea typeface="Meiryo UI" pitchFamily="50" charset="-128"/>
                <a:cs typeface="Meiryo UI" pitchFamily="50" charset="-128"/>
              </a:rPr>
              <a:t>の資産</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rrowheads="1"/>
          </p:cNvSpPr>
          <p:nvPr/>
        </p:nvSpPr>
        <p:spPr bwMode="auto">
          <a:xfrm>
            <a:off x="176328" y="756002"/>
            <a:ext cx="9529200" cy="2602152"/>
          </a:xfrm>
          <a:prstGeom prst="roundRect">
            <a:avLst>
              <a:gd name="adj" fmla="val 150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300"/>
              </a:lnSpc>
            </a:pPr>
            <a:r>
              <a:rPr lang="ja-JP" altLang="en-US" sz="1400" dirty="0" smtClean="0">
                <a:latin typeface="Meiryo UI" pitchFamily="50" charset="-128"/>
                <a:ea typeface="Meiryo UI" pitchFamily="50" charset="-128"/>
                <a:cs typeface="Meiryo UI" pitchFamily="50" charset="-128"/>
              </a:rPr>
              <a:t>◆　民営化に伴う地下鉄・バス事業の資産の取扱い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地下鉄・</a:t>
            </a:r>
            <a:r>
              <a:rPr lang="ja-JP" altLang="en-US" sz="1400" dirty="0">
                <a:latin typeface="Meiryo UI" pitchFamily="50" charset="-128"/>
                <a:ea typeface="Meiryo UI" pitchFamily="50" charset="-128"/>
                <a:cs typeface="Meiryo UI" pitchFamily="50" charset="-128"/>
              </a:rPr>
              <a:t>バス</a:t>
            </a:r>
            <a:r>
              <a:rPr lang="ja-JP" altLang="en-US" sz="1400" dirty="0" smtClean="0">
                <a:latin typeface="Meiryo UI" pitchFamily="50" charset="-128"/>
                <a:ea typeface="Meiryo UI" pitchFamily="50" charset="-128"/>
                <a:cs typeface="Meiryo UI" pitchFamily="50" charset="-128"/>
              </a:rPr>
              <a:t>事業の民営化</a:t>
            </a:r>
            <a:r>
              <a:rPr lang="ja-JP" altLang="en-US" sz="1400" dirty="0">
                <a:latin typeface="Meiryo UI" pitchFamily="50" charset="-128"/>
                <a:ea typeface="Meiryo UI" pitchFamily="50" charset="-128"/>
                <a:cs typeface="Meiryo UI" pitchFamily="50" charset="-128"/>
              </a:rPr>
              <a:t>プラン</a:t>
            </a:r>
            <a:r>
              <a:rPr lang="ja-JP" altLang="en-US" sz="1400" dirty="0" smtClean="0">
                <a:latin typeface="Meiryo UI" pitchFamily="50" charset="-128"/>
                <a:ea typeface="Meiryo UI" pitchFamily="50" charset="-128"/>
                <a:cs typeface="Meiryo UI" pitchFamily="50" charset="-128"/>
              </a:rPr>
              <a:t>案より</a:t>
            </a:r>
            <a:endParaRPr lang="en-US" altLang="ja-JP" sz="1400" dirty="0" smtClean="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地下鉄・バス事業の資産</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新会社へ現物出資 </a:t>
            </a:r>
            <a:r>
              <a:rPr lang="en-US" altLang="ja-JP" sz="1400" dirty="0" smtClean="0">
                <a:latin typeface="Meiryo UI" pitchFamily="50" charset="-128"/>
                <a:ea typeface="Meiryo UI" pitchFamily="50" charset="-128"/>
                <a:cs typeface="Meiryo UI" pitchFamily="50" charset="-128"/>
              </a:rPr>
              <a:t>1</a:t>
            </a:r>
            <a:r>
              <a:rPr lang="ja-JP" altLang="en-US" sz="1400" dirty="0">
                <a:latin typeface="Meiryo UI" pitchFamily="50" charset="-128"/>
                <a:ea typeface="Meiryo UI" pitchFamily="50" charset="-128"/>
                <a:cs typeface="Meiryo UI" pitchFamily="50" charset="-128"/>
              </a:rPr>
              <a:t>兆</a:t>
            </a:r>
            <a:r>
              <a:rPr lang="en-US" altLang="ja-JP" sz="1400" dirty="0">
                <a:latin typeface="Meiryo UI" pitchFamily="50" charset="-128"/>
                <a:ea typeface="Meiryo UI" pitchFamily="50" charset="-128"/>
                <a:cs typeface="Meiryo UI" pitchFamily="50" charset="-128"/>
              </a:rPr>
              <a:t>3,444</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ja-JP" altLang="en-US" sz="1400" b="1" u="sng" dirty="0" smtClean="0">
                <a:latin typeface="Meiryo UI" pitchFamily="50" charset="-128"/>
                <a:ea typeface="Meiryo UI" pitchFamily="50" charset="-128"/>
                <a:cs typeface="Meiryo UI" pitchFamily="50" charset="-128"/>
              </a:rPr>
              <a:t>一般会計へ引継 </a:t>
            </a:r>
            <a:r>
              <a:rPr lang="en-US" altLang="ja-JP" sz="1400" b="1" u="sng" dirty="0" smtClean="0">
                <a:latin typeface="Meiryo UI" pitchFamily="50" charset="-128"/>
                <a:ea typeface="Meiryo UI" pitchFamily="50" charset="-128"/>
                <a:cs typeface="Meiryo UI" pitchFamily="50" charset="-128"/>
              </a:rPr>
              <a:t>83.5</a:t>
            </a:r>
            <a:r>
              <a:rPr lang="ja-JP" altLang="en-US" sz="1400" b="1" u="sng" dirty="0" smtClean="0">
                <a:latin typeface="Meiryo UI" pitchFamily="50" charset="-128"/>
                <a:ea typeface="Meiryo UI" pitchFamily="50" charset="-128"/>
                <a:cs typeface="Meiryo UI" pitchFamily="50" charset="-128"/>
              </a:rPr>
              <a:t>億円</a:t>
            </a:r>
            <a:r>
              <a:rPr lang="ja-JP" altLang="en-US" sz="1400" dirty="0" smtClean="0">
                <a:latin typeface="Meiryo UI" pitchFamily="50" charset="-128"/>
                <a:ea typeface="Meiryo UI" pitchFamily="50" charset="-128"/>
                <a:cs typeface="Meiryo UI" pitchFamily="50" charset="-128"/>
              </a:rPr>
              <a:t>、自動車</a:t>
            </a:r>
            <a:r>
              <a:rPr lang="ja-JP" altLang="en-US" sz="1400" dirty="0">
                <a:latin typeface="Meiryo UI" pitchFamily="50" charset="-128"/>
                <a:ea typeface="Meiryo UI" pitchFamily="50" charset="-128"/>
                <a:cs typeface="Meiryo UI" pitchFamily="50" charset="-128"/>
              </a:rPr>
              <a:t>運送事業会計の終結</a:t>
            </a:r>
            <a:r>
              <a:rPr lang="ja-JP" altLang="en-US" sz="1400" dirty="0" smtClean="0">
                <a:latin typeface="Meiryo UI" pitchFamily="50" charset="-128"/>
                <a:ea typeface="Meiryo UI" pitchFamily="50" charset="-128"/>
                <a:cs typeface="Meiryo UI" pitchFamily="50" charset="-128"/>
              </a:rPr>
              <a:t>処理 </a:t>
            </a:r>
            <a:r>
              <a:rPr lang="en-US" altLang="ja-JP" sz="1400" dirty="0" smtClean="0">
                <a:latin typeface="Meiryo UI" pitchFamily="50" charset="-128"/>
                <a:ea typeface="Meiryo UI" pitchFamily="50" charset="-128"/>
                <a:cs typeface="Meiryo UI" pitchFamily="50" charset="-128"/>
              </a:rPr>
              <a:t>508</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endParaRPr lang="en-US" altLang="ja-JP" sz="1400" dirty="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交通局保有の関西電力株式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・株式は地下鉄新会社へ移管</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・交通局が負担する株式の時価</a:t>
            </a:r>
            <a:r>
              <a:rPr lang="ja-JP" altLang="en-US" sz="1400" dirty="0">
                <a:latin typeface="Meiryo UI" pitchFamily="50" charset="-128"/>
                <a:ea typeface="Meiryo UI" pitchFamily="50" charset="-128"/>
                <a:cs typeface="Meiryo UI" pitchFamily="50" charset="-128"/>
              </a:rPr>
              <a:t>相当</a:t>
            </a:r>
            <a:r>
              <a:rPr lang="ja-JP" altLang="en-US" sz="1400" dirty="0" smtClean="0">
                <a:latin typeface="Meiryo UI" pitchFamily="50" charset="-128"/>
                <a:ea typeface="Meiryo UI" pitchFamily="50" charset="-128"/>
                <a:cs typeface="Meiryo UI" pitchFamily="50" charset="-128"/>
              </a:rPr>
              <a:t>額</a:t>
            </a:r>
            <a:r>
              <a:rPr lang="ja-JP" altLang="en-US" sz="1400" dirty="0">
                <a:latin typeface="Meiryo UI" pitchFamily="50" charset="-128"/>
                <a:ea typeface="Meiryo UI" pitchFamily="50" charset="-128"/>
                <a:cs typeface="Meiryo UI" pitchFamily="50" charset="-128"/>
              </a:rPr>
              <a:t>を</a:t>
            </a:r>
            <a:r>
              <a:rPr lang="ja-JP" altLang="en-US" sz="1400" dirty="0" smtClean="0">
                <a:latin typeface="Meiryo UI" pitchFamily="50" charset="-128"/>
                <a:ea typeface="Meiryo UI" pitchFamily="50" charset="-128"/>
                <a:cs typeface="Meiryo UI" pitchFamily="50" charset="-128"/>
              </a:rPr>
              <a:t>財源として、</a:t>
            </a:r>
            <a:r>
              <a:rPr lang="ja-JP" altLang="en-US" sz="1400" b="1" u="sng" dirty="0" smtClean="0">
                <a:latin typeface="Meiryo UI" pitchFamily="50" charset="-128"/>
                <a:ea typeface="Meiryo UI" pitchFamily="50" charset="-128"/>
                <a:cs typeface="Meiryo UI" pitchFamily="50" charset="-128"/>
              </a:rPr>
              <a:t>大阪市交通政策基金を設置</a:t>
            </a:r>
            <a:r>
              <a:rPr lang="ja-JP" altLang="en-US" sz="1100" dirty="0" smtClean="0">
                <a:latin typeface="Meiryo UI" pitchFamily="50" charset="-128"/>
                <a:ea typeface="Meiryo UI" pitchFamily="50" charset="-128"/>
                <a:cs typeface="Meiryo UI" pitchFamily="50" charset="-128"/>
              </a:rPr>
              <a:t>（平成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月</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日）</a:t>
            </a:r>
            <a:endParaRPr lang="en-US" altLang="ja-JP" sz="1100"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基金の使途、目的：地下鉄・バスにおける安全対策やサービス改善施策などに関する臨時的・投資的な経費に充当する</a:t>
            </a:r>
            <a:endParaRPr lang="en-US" altLang="ja-JP" sz="1200" dirty="0" smtClean="0">
              <a:latin typeface="Meiryo UI" pitchFamily="50" charset="-128"/>
              <a:ea typeface="Meiryo UI" pitchFamily="50" charset="-128"/>
              <a:cs typeface="Meiryo UI" pitchFamily="50" charset="-128"/>
            </a:endParaRPr>
          </a:p>
          <a:p>
            <a:pPr marL="182563" indent="-182563">
              <a:lnSpc>
                <a:spcPts val="1500"/>
              </a:lnSpc>
            </a:pPr>
            <a:r>
              <a:rPr lang="ja-JP" altLang="en-US" sz="1200" dirty="0" smtClean="0">
                <a:latin typeface="Meiryo UI" pitchFamily="50" charset="-128"/>
                <a:ea typeface="Meiryo UI" pitchFamily="50" charset="-128"/>
                <a:cs typeface="Meiryo UI" pitchFamily="50" charset="-128"/>
              </a:rPr>
              <a:t>　　　　　　　　　　　　　　　　　（具体例：</a:t>
            </a:r>
            <a:r>
              <a:rPr lang="en-US" altLang="ja-JP" sz="1200" dirty="0" smtClean="0">
                <a:latin typeface="Meiryo UI" pitchFamily="50" charset="-128"/>
                <a:ea typeface="Meiryo UI" pitchFamily="50" charset="-128"/>
                <a:cs typeface="Meiryo UI" pitchFamily="50" charset="-128"/>
              </a:rPr>
              <a:t>BRT</a:t>
            </a:r>
            <a:r>
              <a:rPr lang="ja-JP" altLang="en-US" sz="1200" dirty="0" smtClean="0">
                <a:latin typeface="Meiryo UI" pitchFamily="50" charset="-128"/>
                <a:ea typeface="Meiryo UI" pitchFamily="50" charset="-128"/>
                <a:cs typeface="Meiryo UI" pitchFamily="50" charset="-128"/>
              </a:rPr>
              <a:t>社会実験における準備に関する投資　など）</a:t>
            </a:r>
            <a:r>
              <a:rPr lang="ja-JP" altLang="en-US" sz="1300" dirty="0" smtClean="0">
                <a:solidFill>
                  <a:srgbClr val="FF0000"/>
                </a:solidFill>
                <a:latin typeface="Meiryo UI" pitchFamily="50" charset="-128"/>
                <a:ea typeface="Meiryo UI" pitchFamily="50" charset="-128"/>
                <a:cs typeface="Meiryo UI" pitchFamily="50" charset="-128"/>
              </a:rPr>
              <a:t>　</a:t>
            </a:r>
            <a:endParaRPr lang="en-US" altLang="ja-JP" sz="1300" dirty="0" smtClean="0">
              <a:solidFill>
                <a:srgbClr val="FF0000"/>
              </a:solidFill>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地下鉄・バス事業の新会社の株式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smtClean="0">
                <a:latin typeface="Meiryo UI" pitchFamily="50" charset="-128"/>
                <a:ea typeface="Meiryo UI" pitchFamily="50" charset="-128"/>
                <a:cs typeface="Meiryo UI" pitchFamily="50" charset="-128"/>
              </a:rPr>
              <a:t>　　</a:t>
            </a:r>
            <a:r>
              <a:rPr lang="ja-JP" altLang="en-US" sz="1400" b="1" u="sng" dirty="0" smtClean="0">
                <a:latin typeface="Meiryo UI" pitchFamily="50" charset="-128"/>
                <a:ea typeface="Meiryo UI" pitchFamily="50" charset="-128"/>
                <a:cs typeface="Meiryo UI" pitchFamily="50" charset="-128"/>
              </a:rPr>
              <a:t>大阪市が地下鉄新会社の株式</a:t>
            </a:r>
            <a:r>
              <a:rPr lang="en-US" altLang="ja-JP" sz="1400" b="1" u="sng" dirty="0" smtClean="0">
                <a:latin typeface="Meiryo UI" pitchFamily="50" charset="-128"/>
                <a:ea typeface="Meiryo UI" pitchFamily="50" charset="-128"/>
                <a:cs typeface="Meiryo UI" pitchFamily="50" charset="-128"/>
              </a:rPr>
              <a:t>100</a:t>
            </a:r>
            <a:r>
              <a:rPr lang="ja-JP" altLang="en-US" sz="1400" b="1" u="sng" dirty="0" smtClean="0">
                <a:latin typeface="Meiryo UI" pitchFamily="50" charset="-128"/>
                <a:ea typeface="Meiryo UI" pitchFamily="50" charset="-128"/>
                <a:cs typeface="Meiryo UI" pitchFamily="50" charset="-128"/>
              </a:rPr>
              <a:t>％、大阪シティバス㈱の株式</a:t>
            </a:r>
            <a:r>
              <a:rPr lang="en-US" altLang="ja-JP" sz="1400" b="1" u="sng" dirty="0" smtClean="0">
                <a:latin typeface="Meiryo UI" pitchFamily="50" charset="-128"/>
                <a:ea typeface="Meiryo UI" pitchFamily="50" charset="-128"/>
                <a:cs typeface="Meiryo UI" pitchFamily="50" charset="-128"/>
              </a:rPr>
              <a:t>34.7</a:t>
            </a:r>
            <a:r>
              <a:rPr lang="ja-JP" altLang="en-US" sz="1400" b="1" u="sng" dirty="0" smtClean="0">
                <a:latin typeface="Meiryo UI" pitchFamily="50" charset="-128"/>
                <a:ea typeface="Meiryo UI" pitchFamily="50" charset="-128"/>
                <a:cs typeface="Meiryo UI" pitchFamily="50" charset="-128"/>
              </a:rPr>
              <a:t>％を所有</a:t>
            </a:r>
            <a:r>
              <a:rPr lang="ja-JP" altLang="en-US" sz="1400" dirty="0" smtClean="0">
                <a:latin typeface="Meiryo UI" pitchFamily="50" charset="-128"/>
                <a:ea typeface="Meiryo UI" pitchFamily="50" charset="-128"/>
                <a:cs typeface="Meiryo UI" pitchFamily="50" charset="-128"/>
              </a:rPr>
              <a:t>（予定）</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10" name="二等辺三角形 9"/>
          <p:cNvSpPr/>
          <p:nvPr/>
        </p:nvSpPr>
        <p:spPr>
          <a:xfrm flipV="1">
            <a:off x="3019094" y="3429024"/>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Text Box 8"/>
          <p:cNvSpPr txBox="1">
            <a:spLocks noChangeArrowheads="1"/>
          </p:cNvSpPr>
          <p:nvPr/>
        </p:nvSpPr>
        <p:spPr bwMode="auto">
          <a:xfrm>
            <a:off x="19201" y="3573016"/>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086450988"/>
              </p:ext>
            </p:extLst>
          </p:nvPr>
        </p:nvGraphicFramePr>
        <p:xfrm>
          <a:off x="623872" y="4248802"/>
          <a:ext cx="9000000" cy="1268430"/>
        </p:xfrm>
        <a:graphic>
          <a:graphicData uri="http://schemas.openxmlformats.org/drawingml/2006/table">
            <a:tbl>
              <a:tblPr firstRow="1" bandRow="1">
                <a:tableStyleId>{5C22544A-7EE6-4342-B048-85BDC9FD1C3A}</a:tableStyleId>
              </a:tblPr>
              <a:tblGrid>
                <a:gridCol w="1908000"/>
                <a:gridCol w="3276000"/>
                <a:gridCol w="2160000"/>
                <a:gridCol w="1656000"/>
              </a:tblGrid>
              <a:tr h="206310">
                <a:tc rowSpan="2">
                  <a:txBody>
                    <a:bodyPr/>
                    <a:lstStyle/>
                    <a:p>
                      <a:pPr algn="ctr"/>
                      <a:r>
                        <a:rPr kumimoji="1" lang="ja-JP" altLang="en-US" sz="1200" dirty="0" smtClean="0">
                          <a:latin typeface="Meiryo UI" pitchFamily="50" charset="-128"/>
                          <a:ea typeface="Meiryo UI" pitchFamily="50" charset="-128"/>
                          <a:cs typeface="Meiryo UI" pitchFamily="50" charset="-128"/>
                        </a:rPr>
                        <a:t>区　　　　　　分</a:t>
                      </a:r>
                      <a:endParaRPr kumimoji="1" lang="ja-JP" altLang="en-US" sz="1200" dirty="0">
                        <a:latin typeface="Meiryo UI" pitchFamily="50" charset="-128"/>
                        <a:ea typeface="Meiryo UI" pitchFamily="50" charset="-128"/>
                        <a:cs typeface="Meiryo UI" pitchFamily="50" charset="-128"/>
                      </a:endParaRP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地下鉄事業分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バス事業分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1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54.8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投資その他の資産（</a:t>
                      </a:r>
                      <a:r>
                        <a:rPr kumimoji="1" lang="en-US" altLang="ja-JP" sz="1200" dirty="0" smtClean="0">
                          <a:solidFill>
                            <a:schemeClr val="bg1"/>
                          </a:solidFill>
                          <a:latin typeface="Meiryo UI" pitchFamily="50" charset="-128"/>
                          <a:ea typeface="Meiryo UI" pitchFamily="50" charset="-128"/>
                          <a:cs typeface="Meiryo UI" pitchFamily="50" charset="-128"/>
                        </a:rPr>
                        <a:t>2.8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25.9</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12621">
                <a:tc>
                  <a:txBody>
                    <a:bodyPr/>
                    <a:lstStyle/>
                    <a:p>
                      <a:r>
                        <a:rPr kumimoji="1" lang="ja-JP" altLang="en-US" sz="1200" dirty="0" smtClean="0">
                          <a:latin typeface="Meiryo UI" pitchFamily="50" charset="-128"/>
                          <a:ea typeface="Meiryo UI" pitchFamily="50" charset="-128"/>
                          <a:cs typeface="Meiryo UI" pitchFamily="50" charset="-128"/>
                        </a:rPr>
                        <a:t>特別区へ承継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68.5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東成複合施設敷地（東成区民センター、図書館）</a:t>
                      </a:r>
                      <a:endParaRPr kumimoji="1" lang="en-US" altLang="ja-JP" sz="12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屋内プール敷地（城東区）、処分検討地　　　など</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地下鉄準備会社株式</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地方公共団体金融機構出資金</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処分検討地、道路</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43189">
                <a:tc>
                  <a:txBody>
                    <a:bodyPr/>
                    <a:lstStyle/>
                    <a:p>
                      <a:r>
                        <a:rPr kumimoji="1" lang="ja-JP" altLang="en-US" sz="1200" dirty="0" smtClean="0">
                          <a:latin typeface="Meiryo UI" pitchFamily="50" charset="-128"/>
                          <a:ea typeface="Meiryo UI" pitchFamily="50" charset="-128"/>
                          <a:cs typeface="Meiryo UI" pitchFamily="50" charset="-128"/>
                        </a:rPr>
                        <a:t>大阪府へ承継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消防局本局庁舎敷地、道路　　　　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道路　　</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15" name="Text Box 8"/>
          <p:cNvSpPr txBox="1">
            <a:spLocks noChangeArrowheads="1"/>
          </p:cNvSpPr>
          <p:nvPr/>
        </p:nvSpPr>
        <p:spPr bwMode="auto">
          <a:xfrm>
            <a:off x="626080" y="5477797"/>
            <a:ext cx="8496944" cy="430887"/>
          </a:xfrm>
          <a:prstGeom prst="rect">
            <a:avLst/>
          </a:prstGeom>
          <a:noFill/>
          <a:ln w="9525">
            <a:noFill/>
            <a:miter lim="800000"/>
            <a:headEnd/>
            <a:tailEnd/>
          </a:ln>
        </p:spPr>
        <p:txBody>
          <a:bodyPr wrap="square">
            <a:spAutoFit/>
          </a:bodyPr>
          <a:lstStyle/>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金額は、地下鉄・バス事業の民営化プラン案に記載された平成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年度末予定の簿価額</a:t>
            </a:r>
            <a:endParaRPr lang="en-US" altLang="ja-JP" sz="1100" dirty="0" smtClean="0">
              <a:latin typeface="Meiryo UI" pitchFamily="50" charset="-128"/>
              <a:ea typeface="Meiryo UI" pitchFamily="50" charset="-128"/>
              <a:cs typeface="Meiryo UI" pitchFamily="50" charset="-128"/>
            </a:endParaRPr>
          </a:p>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特別区又は大阪府への承継金額は、現時点の見込額</a:t>
            </a:r>
            <a:endParaRPr lang="ja-JP" altLang="en-US" sz="1100" dirty="0">
              <a:latin typeface="Meiryo UI" pitchFamily="50" charset="-128"/>
              <a:ea typeface="Meiryo UI" pitchFamily="50" charset="-128"/>
              <a:cs typeface="Meiryo UI" pitchFamily="50" charset="-128"/>
            </a:endParaRPr>
          </a:p>
        </p:txBody>
      </p:sp>
      <p:sp>
        <p:nvSpPr>
          <p:cNvPr id="16" name="正方形/長方形 1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～地下鉄・バス事業～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21720000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2"/>
          <p:cNvSpPr>
            <a:spLocks noChangeArrowheads="1"/>
          </p:cNvSpPr>
          <p:nvPr/>
        </p:nvSpPr>
        <p:spPr bwMode="auto">
          <a:xfrm>
            <a:off x="176328" y="5454602"/>
            <a:ext cx="9529200" cy="1142750"/>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ctr" anchorCtr="0"/>
          <a:lstStyle/>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地方債は、他の一般会計の地方債と</a:t>
            </a:r>
            <a:r>
              <a:rPr lang="ja-JP" altLang="en-US" sz="1600" dirty="0">
                <a:latin typeface="Meiryo UI" pitchFamily="50" charset="-128"/>
                <a:ea typeface="Meiryo UI" pitchFamily="50" charset="-128"/>
                <a:cs typeface="Meiryo UI" pitchFamily="50" charset="-128"/>
              </a:rPr>
              <a:t>同様の</a:t>
            </a:r>
            <a:r>
              <a:rPr lang="ja-JP" altLang="en-US" sz="1600" dirty="0" smtClean="0">
                <a:latin typeface="Meiryo UI" pitchFamily="50" charset="-128"/>
                <a:ea typeface="Meiryo UI" pitchFamily="50" charset="-128"/>
                <a:cs typeface="Meiryo UI" pitchFamily="50" charset="-128"/>
              </a:rPr>
              <a:t>扱いとする</a:t>
            </a: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・承継</a:t>
            </a:r>
            <a:r>
              <a:rPr lang="ja-JP" altLang="en-US" sz="1600" dirty="0">
                <a:latin typeface="Meiryo UI" pitchFamily="50" charset="-128"/>
                <a:ea typeface="Meiryo UI" pitchFamily="50" charset="-128"/>
                <a:cs typeface="Meiryo UI" pitchFamily="50" charset="-128"/>
              </a:rPr>
              <a:t>ルールに</a:t>
            </a:r>
            <a:r>
              <a:rPr lang="ja-JP" altLang="en-US" sz="1600" dirty="0" smtClean="0">
                <a:latin typeface="Meiryo UI" pitchFamily="50" charset="-128"/>
                <a:ea typeface="Meiryo UI" pitchFamily="50" charset="-128"/>
                <a:cs typeface="Meiryo UI" pitchFamily="50" charset="-128"/>
              </a:rPr>
              <a:t>基づき、一括して大阪府</a:t>
            </a:r>
            <a:r>
              <a:rPr lang="ja-JP" altLang="en-US" sz="1600" dirty="0">
                <a:latin typeface="Meiryo UI" pitchFamily="50" charset="-128"/>
                <a:ea typeface="Meiryo UI" pitchFamily="50" charset="-128"/>
                <a:cs typeface="Meiryo UI" pitchFamily="50" charset="-128"/>
              </a:rPr>
              <a:t>に</a:t>
            </a:r>
            <a:r>
              <a:rPr lang="ja-JP" altLang="en-US" sz="1600" dirty="0" smtClean="0">
                <a:latin typeface="Meiryo UI" pitchFamily="50" charset="-128"/>
                <a:ea typeface="Meiryo UI" pitchFamily="50" charset="-128"/>
                <a:cs typeface="Meiryo UI" pitchFamily="50" charset="-128"/>
              </a:rPr>
              <a:t>承継し、償還</a:t>
            </a:r>
            <a:endParaRPr lang="en-US" altLang="ja-JP" sz="1600" dirty="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・償還財源は財政調整財源等で</a:t>
            </a:r>
            <a:r>
              <a:rPr lang="ja-JP" altLang="en-US" sz="1600" dirty="0" smtClean="0">
                <a:latin typeface="Meiryo UI" pitchFamily="50" charset="-128"/>
                <a:ea typeface="Meiryo UI" pitchFamily="50" charset="-128"/>
                <a:cs typeface="Meiryo UI" pitchFamily="50" charset="-128"/>
              </a:rPr>
              <a:t>負担</a:t>
            </a:r>
            <a:endParaRPr lang="ja-JP" altLang="en-US" sz="1600" dirty="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２）地下鉄・</a:t>
            </a:r>
            <a:r>
              <a:rPr lang="ja-JP" altLang="en-US" b="1" dirty="0">
                <a:solidFill>
                  <a:schemeClr val="tx1"/>
                </a:solidFill>
                <a:latin typeface="Meiryo UI" pitchFamily="50" charset="-128"/>
                <a:ea typeface="Meiryo UI" pitchFamily="50" charset="-128"/>
                <a:cs typeface="Meiryo UI" pitchFamily="50" charset="-128"/>
              </a:rPr>
              <a:t>バス事業</a:t>
            </a:r>
            <a:r>
              <a:rPr lang="ja-JP" altLang="en-US" sz="1400" b="1" dirty="0">
                <a:solidFill>
                  <a:schemeClr val="tx1"/>
                </a:solidFill>
                <a:latin typeface="Meiryo UI" pitchFamily="50" charset="-128"/>
                <a:ea typeface="Meiryo UI" pitchFamily="50" charset="-128"/>
                <a:cs typeface="Meiryo UI" pitchFamily="50" charset="-128"/>
              </a:rPr>
              <a:t>（平成</a:t>
            </a:r>
            <a:r>
              <a:rPr lang="en-US" altLang="ja-JP" sz="1400" b="1" dirty="0">
                <a:solidFill>
                  <a:schemeClr val="tx1"/>
                </a:solidFill>
                <a:latin typeface="Meiryo UI" pitchFamily="50" charset="-128"/>
                <a:ea typeface="Meiryo UI" pitchFamily="50" charset="-128"/>
                <a:cs typeface="Meiryo UI" pitchFamily="50" charset="-128"/>
              </a:rPr>
              <a:t>30</a:t>
            </a:r>
            <a:r>
              <a:rPr lang="ja-JP" altLang="en-US" sz="1400" b="1" dirty="0">
                <a:solidFill>
                  <a:schemeClr val="tx1"/>
                </a:solidFill>
                <a:latin typeface="Meiryo UI" pitchFamily="50" charset="-128"/>
                <a:ea typeface="Meiryo UI" pitchFamily="50" charset="-128"/>
                <a:cs typeface="Meiryo UI" pitchFamily="50" charset="-128"/>
              </a:rPr>
              <a:t>年</a:t>
            </a:r>
            <a:r>
              <a:rPr lang="en-US" altLang="ja-JP" sz="1400" b="1" dirty="0">
                <a:solidFill>
                  <a:schemeClr val="tx1"/>
                </a:solidFill>
                <a:latin typeface="Meiryo UI" pitchFamily="50" charset="-128"/>
                <a:ea typeface="Meiryo UI" pitchFamily="50" charset="-128"/>
                <a:cs typeface="Meiryo UI" pitchFamily="50" charset="-128"/>
              </a:rPr>
              <a:t>4</a:t>
            </a:r>
            <a:r>
              <a:rPr lang="ja-JP" altLang="en-US" sz="1400" b="1" dirty="0">
                <a:solidFill>
                  <a:schemeClr val="tx1"/>
                </a:solidFill>
                <a:latin typeface="Meiryo UI" pitchFamily="50" charset="-128"/>
                <a:ea typeface="Meiryo UI" pitchFamily="50" charset="-128"/>
                <a:cs typeface="Meiryo UI" pitchFamily="50" charset="-128"/>
              </a:rPr>
              <a:t>月民営化</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の債務</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spect="1" noChangeArrowheads="1"/>
          </p:cNvSpPr>
          <p:nvPr/>
        </p:nvSpPr>
        <p:spPr bwMode="auto">
          <a:xfrm>
            <a:off x="200472" y="791998"/>
            <a:ext cx="9529200" cy="3767116"/>
          </a:xfrm>
          <a:prstGeom prst="roundRect">
            <a:avLst>
              <a:gd name="adj" fmla="val 169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500"/>
              </a:lnSpc>
            </a:pPr>
            <a:r>
              <a:rPr lang="ja-JP" altLang="en-US" sz="1400" dirty="0">
                <a:latin typeface="Meiryo UI" pitchFamily="50" charset="-128"/>
                <a:ea typeface="Meiryo UI" pitchFamily="50" charset="-128"/>
                <a:cs typeface="Meiryo UI" pitchFamily="50" charset="-128"/>
              </a:rPr>
              <a:t>◆　民営化に伴う地下鉄・バス事業</a:t>
            </a:r>
            <a:r>
              <a:rPr lang="ja-JP" altLang="en-US" sz="1400" dirty="0" smtClean="0">
                <a:latin typeface="Meiryo UI" pitchFamily="50" charset="-128"/>
                <a:ea typeface="Meiryo UI" pitchFamily="50" charset="-128"/>
                <a:cs typeface="Meiryo UI" pitchFamily="50" charset="-128"/>
              </a:rPr>
              <a:t>の債務</a:t>
            </a:r>
            <a:r>
              <a:rPr lang="ja-JP" altLang="en-US" sz="1400" dirty="0">
                <a:latin typeface="Meiryo UI" pitchFamily="50" charset="-128"/>
                <a:ea typeface="Meiryo UI" pitchFamily="50" charset="-128"/>
                <a:cs typeface="Meiryo UI" pitchFamily="50" charset="-128"/>
              </a:rPr>
              <a:t>の</a:t>
            </a:r>
            <a:r>
              <a:rPr lang="ja-JP" altLang="en-US" sz="1400" dirty="0" smtClean="0">
                <a:latin typeface="Meiryo UI" pitchFamily="50" charset="-128"/>
                <a:ea typeface="Meiryo UI" pitchFamily="50" charset="-128"/>
                <a:cs typeface="Meiryo UI" pitchFamily="50" charset="-128"/>
              </a:rPr>
              <a:t>取扱い</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地下鉄・バス事業の民営化プラン案</a:t>
            </a:r>
            <a:r>
              <a:rPr lang="ja-JP" altLang="en-US" sz="1400" dirty="0" smtClean="0">
                <a:latin typeface="Meiryo UI" pitchFamily="50" charset="-128"/>
                <a:ea typeface="Meiryo UI" pitchFamily="50" charset="-128"/>
                <a:cs typeface="Meiryo UI" pitchFamily="50" charset="-128"/>
              </a:rPr>
              <a:t>より</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地下鉄・バス事業</a:t>
            </a:r>
            <a:r>
              <a:rPr lang="ja-JP" altLang="en-US" sz="1400" dirty="0" smtClean="0">
                <a:latin typeface="Meiryo UI" pitchFamily="50" charset="-128"/>
                <a:ea typeface="Meiryo UI" pitchFamily="50" charset="-128"/>
                <a:cs typeface="Meiryo UI" pitchFamily="50" charset="-128"/>
              </a:rPr>
              <a:t>の地方債等の償還</a:t>
            </a: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8" name="二等辺三角形 7"/>
          <p:cNvSpPr/>
          <p:nvPr/>
        </p:nvSpPr>
        <p:spPr>
          <a:xfrm flipV="1">
            <a:off x="3011000" y="4797176"/>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Text Box 8"/>
          <p:cNvSpPr txBox="1">
            <a:spLocks noChangeArrowheads="1"/>
          </p:cNvSpPr>
          <p:nvPr/>
        </p:nvSpPr>
        <p:spPr bwMode="auto">
          <a:xfrm>
            <a:off x="50275" y="5085184"/>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06379600"/>
              </p:ext>
            </p:extLst>
          </p:nvPr>
        </p:nvGraphicFramePr>
        <p:xfrm>
          <a:off x="512648" y="1453949"/>
          <a:ext cx="9144000" cy="3060000"/>
        </p:xfrm>
        <a:graphic>
          <a:graphicData uri="http://schemas.openxmlformats.org/drawingml/2006/table">
            <a:tbl>
              <a:tblPr firstRow="1" bandRow="1">
                <a:tableStyleId>{5C22544A-7EE6-4342-B048-85BDC9FD1C3A}</a:tableStyleId>
              </a:tblPr>
              <a:tblGrid>
                <a:gridCol w="972000"/>
                <a:gridCol w="1008000"/>
                <a:gridCol w="1476000"/>
                <a:gridCol w="972000"/>
                <a:gridCol w="4716000"/>
              </a:tblGrid>
              <a:tr h="288000">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　　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　　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償還方法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00">
                <a:tc rowSpan="4">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地下鉄事業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償還財源を一般会計に一括して繰入れ、その後一般会計において順次償還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交通局が銀行からの一時借入金で繰入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交通局が一般会計に繰入する企業債（市場公募債等）の償還財源</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を活用し償還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00">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バス事業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自動車運送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高速鉄道事業会計へ資産を有償所管換えし、その収入で償還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不足する場合は、高速鉄道事業会計が負担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一般会計借入金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marL="36000" marR="36000" marT="0" marB="0" anchor="ctr"/>
                </a:tc>
              </a:tr>
            </a:tbl>
          </a:graphicData>
        </a:graphic>
      </p:graphicFrame>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44155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148"/>
          <p:cNvSpPr txBox="1">
            <a:spLocks noChangeArrowheads="1"/>
          </p:cNvSpPr>
          <p:nvPr/>
        </p:nvSpPr>
        <p:spPr bwMode="auto">
          <a:xfrm>
            <a:off x="7617296" y="3068960"/>
            <a:ext cx="2160000" cy="1080120"/>
          </a:xfrm>
          <a:prstGeom prst="rect">
            <a:avLst/>
          </a:prstGeom>
          <a:solidFill>
            <a:srgbClr val="CCFFFF"/>
          </a:solidFill>
          <a:ln w="12700">
            <a:solidFill>
              <a:schemeClr val="tx1"/>
            </a:solidFill>
            <a:prstDash val="sysDash"/>
            <a:miter lim="800000"/>
            <a:headEnd/>
            <a:tailEnd/>
          </a:ln>
        </p:spPr>
        <p:txBody>
          <a:bodyPr lIns="36000" tIns="36000" rIns="36000" bIns="36000"/>
          <a:lstStyle/>
          <a:p>
            <a:pPr>
              <a:lnSpc>
                <a:spcPts val="1600"/>
              </a:lnSpc>
            </a:pP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基金・現金の主な内訳</a:t>
            </a:r>
            <a:r>
              <a:rPr lang="en-US" altLang="ja-JP" sz="1000" dirty="0" smtClean="0">
                <a:latin typeface="Meiryo UI" pitchFamily="50" charset="-128"/>
                <a:ea typeface="Meiryo UI" pitchFamily="50" charset="-128"/>
                <a:cs typeface="Meiryo UI" pitchFamily="50" charset="-128"/>
              </a:rPr>
              <a:t>)</a:t>
            </a: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大阪市財政調整基金（</a:t>
            </a:r>
            <a:r>
              <a:rPr lang="en-US" altLang="ja-JP" sz="1000" dirty="0" smtClean="0">
                <a:solidFill>
                  <a:prstClr val="black"/>
                </a:solidFill>
                <a:latin typeface="Meiryo UI" pitchFamily="50" charset="-128"/>
                <a:ea typeface="Meiryo UI" pitchFamily="50" charset="-128"/>
                <a:cs typeface="Meiryo UI" pitchFamily="50" charset="-128"/>
              </a:rPr>
              <a:t>1,618</a:t>
            </a:r>
            <a:r>
              <a:rPr lang="ja-JP" altLang="en-US" sz="1000" dirty="0" smtClean="0">
                <a:solidFill>
                  <a:prstClr val="black"/>
                </a:solidFill>
                <a:latin typeface="Meiryo UI" pitchFamily="50" charset="-128"/>
                <a:ea typeface="Meiryo UI" pitchFamily="50" charset="-128"/>
                <a:cs typeface="Meiryo UI" pitchFamily="50" charset="-128"/>
              </a:rPr>
              <a:t>億</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円）のうち偶発債務の引当財源と</a:t>
            </a:r>
            <a:r>
              <a:rPr lang="ja-JP" altLang="en-US" sz="1000" dirty="0" err="1" smtClean="0">
                <a:solidFill>
                  <a:prstClr val="black"/>
                </a:solidFill>
                <a:latin typeface="Meiryo UI" pitchFamily="50" charset="-128"/>
                <a:ea typeface="Meiryo UI" pitchFamily="50" charset="-128"/>
                <a:cs typeface="Meiryo UI" pitchFamily="50" charset="-128"/>
              </a:rPr>
              <a:t>す</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る財務リスク相当額　</a:t>
            </a:r>
            <a:r>
              <a:rPr lang="en-US" altLang="ja-JP" sz="1000" dirty="0" smtClean="0">
                <a:solidFill>
                  <a:prstClr val="black"/>
                </a:solidFill>
                <a:latin typeface="Meiryo UI" pitchFamily="50" charset="-128"/>
                <a:ea typeface="Meiryo UI" pitchFamily="50" charset="-128"/>
                <a:cs typeface="Meiryo UI" pitchFamily="50" charset="-128"/>
              </a:rPr>
              <a:t>321</a:t>
            </a:r>
            <a:r>
              <a:rPr lang="ja-JP" altLang="en-US" sz="1000" dirty="0" smtClean="0">
                <a:solidFill>
                  <a:prstClr val="black"/>
                </a:solidFill>
                <a:latin typeface="Meiryo UI" pitchFamily="50" charset="-128"/>
                <a:ea typeface="Meiryo UI" pitchFamily="50" charset="-128"/>
                <a:cs typeface="Meiryo UI" pitchFamily="50" charset="-128"/>
              </a:rPr>
              <a:t>億円</a:t>
            </a:r>
            <a:r>
              <a:rPr lang="ja-JP" altLang="en-US" sz="1000" dirty="0" smtClean="0">
                <a:latin typeface="Meiryo UI" pitchFamily="50" charset="-128"/>
                <a:ea typeface="Meiryo UI" pitchFamily="50" charset="-128"/>
                <a:cs typeface="Meiryo UI" pitchFamily="50" charset="-128"/>
              </a:rPr>
              <a:t>　</a:t>
            </a:r>
            <a:endParaRPr lang="en-US" altLang="ja-JP" sz="1000" dirty="0" smtClean="0">
              <a:latin typeface="Meiryo UI" pitchFamily="50" charset="-128"/>
              <a:ea typeface="Meiryo UI" pitchFamily="50" charset="-128"/>
              <a:cs typeface="Meiryo UI" pitchFamily="50" charset="-128"/>
            </a:endParaRPr>
          </a:p>
          <a:p>
            <a:pPr>
              <a:lnSpc>
                <a:spcPts val="1600"/>
              </a:lnSpc>
            </a:pPr>
            <a:r>
              <a:rPr lang="ja-JP" altLang="en-US" sz="1000" dirty="0" smtClean="0">
                <a:latin typeface="Meiryo UI" pitchFamily="50" charset="-128"/>
                <a:ea typeface="Meiryo UI" pitchFamily="50" charset="-128"/>
                <a:cs typeface="Meiryo UI" pitchFamily="50" charset="-128"/>
              </a:rPr>
              <a:t>・　公債</a:t>
            </a:r>
            <a:r>
              <a:rPr lang="ja-JP" altLang="en-US" sz="1000" dirty="0">
                <a:latin typeface="Meiryo UI" pitchFamily="50" charset="-128"/>
                <a:ea typeface="Meiryo UI" pitchFamily="50" charset="-128"/>
                <a:cs typeface="Meiryo UI" pitchFamily="50" charset="-128"/>
              </a:rPr>
              <a:t>償還基金 </a:t>
            </a:r>
            <a:r>
              <a:rPr lang="en-US" altLang="ja-JP" sz="1000" dirty="0" smtClean="0">
                <a:latin typeface="Meiryo UI" pitchFamily="50" charset="-128"/>
                <a:ea typeface="Meiryo UI" pitchFamily="50" charset="-128"/>
                <a:cs typeface="Meiryo UI" pitchFamily="50" charset="-128"/>
              </a:rPr>
              <a:t>4,630</a:t>
            </a:r>
            <a:r>
              <a:rPr lang="ja-JP" altLang="en-US" sz="1000" dirty="0" smtClean="0">
                <a:latin typeface="Meiryo UI" pitchFamily="50" charset="-128"/>
                <a:ea typeface="Meiryo UI" pitchFamily="50" charset="-128"/>
                <a:cs typeface="Meiryo UI" pitchFamily="50" charset="-128"/>
              </a:rPr>
              <a:t>億円  　 など</a:t>
            </a:r>
            <a:endParaRPr lang="ja-JP" altLang="en-US" sz="1000" dirty="0">
              <a:latin typeface="Meiryo UI" pitchFamily="50" charset="-128"/>
              <a:ea typeface="Meiryo UI" pitchFamily="50" charset="-128"/>
              <a:cs typeface="Meiryo UI" pitchFamily="50" charset="-128"/>
            </a:endParaRPr>
          </a:p>
        </p:txBody>
      </p:sp>
      <p:sp>
        <p:nvSpPr>
          <p:cNvPr id="31747" name="Line 223"/>
          <p:cNvSpPr>
            <a:spLocks noChangeShapeType="1"/>
          </p:cNvSpPr>
          <p:nvPr/>
        </p:nvSpPr>
        <p:spPr bwMode="auto">
          <a:xfrm flipH="1">
            <a:off x="8245615" y="5086201"/>
            <a:ext cx="0" cy="658812"/>
          </a:xfrm>
          <a:prstGeom prst="line">
            <a:avLst/>
          </a:prstGeom>
          <a:noFill/>
          <a:ln w="76200" cmpd="tri">
            <a:solidFill>
              <a:schemeClr val="tx1"/>
            </a:solidFill>
            <a:round/>
            <a:headEnd/>
            <a:tailEnd type="stealth" w="med" len="med"/>
          </a:ln>
        </p:spPr>
        <p:txBody>
          <a:bodyPr/>
          <a:lstStyle/>
          <a:p>
            <a:endParaRPr lang="ja-JP" altLang="en-US"/>
          </a:p>
        </p:txBody>
      </p:sp>
      <p:graphicFrame>
        <p:nvGraphicFramePr>
          <p:cNvPr id="81098" name="Group 202"/>
          <p:cNvGraphicFramePr>
            <a:graphicFrameLocks noGrp="1"/>
          </p:cNvGraphicFramePr>
          <p:nvPr>
            <p:extLst>
              <p:ext uri="{D42A27DB-BD31-4B8C-83A1-F6EECF244321}">
                <p14:modId xmlns:p14="http://schemas.microsoft.com/office/powerpoint/2010/main" val="3886060472"/>
              </p:ext>
            </p:extLst>
          </p:nvPr>
        </p:nvGraphicFramePr>
        <p:xfrm>
          <a:off x="428229" y="5733256"/>
          <a:ext cx="6757019" cy="829440"/>
        </p:xfrm>
        <a:graphic>
          <a:graphicData uri="http://schemas.openxmlformats.org/drawingml/2006/table">
            <a:tbl>
              <a:tblPr/>
              <a:tblGrid>
                <a:gridCol w="1171178"/>
                <a:gridCol w="1224000"/>
                <a:gridCol w="467783"/>
                <a:gridCol w="3894058"/>
              </a:tblGrid>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　　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707</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　</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6,909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3,798</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r>
            </a:tbl>
          </a:graphicData>
        </a:graphic>
      </p:graphicFrame>
      <p:sp>
        <p:nvSpPr>
          <p:cNvPr id="31768" name="AutoShape 150"/>
          <p:cNvSpPr>
            <a:spLocks noChangeArrowheads="1"/>
          </p:cNvSpPr>
          <p:nvPr/>
        </p:nvSpPr>
        <p:spPr bwMode="auto">
          <a:xfrm>
            <a:off x="2864768" y="5950669"/>
            <a:ext cx="396000" cy="576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31769" name="Line 154"/>
          <p:cNvSpPr>
            <a:spLocks noChangeShapeType="1"/>
          </p:cNvSpPr>
          <p:nvPr/>
        </p:nvSpPr>
        <p:spPr bwMode="auto">
          <a:xfrm flipH="1">
            <a:off x="7113240" y="6508602"/>
            <a:ext cx="2220251" cy="1587"/>
          </a:xfrm>
          <a:prstGeom prst="line">
            <a:avLst/>
          </a:prstGeom>
          <a:noFill/>
          <a:ln w="76200" cmpd="tri">
            <a:solidFill>
              <a:schemeClr val="tx1"/>
            </a:solidFill>
            <a:round/>
            <a:headEnd/>
            <a:tailEnd type="stealth" w="med" len="med"/>
          </a:ln>
        </p:spPr>
        <p:txBody>
          <a:bodyPr/>
          <a:lstStyle/>
          <a:p>
            <a:endParaRPr lang="ja-JP" altLang="en-US"/>
          </a:p>
        </p:txBody>
      </p:sp>
      <p:sp>
        <p:nvSpPr>
          <p:cNvPr id="31770" name="Line 155"/>
          <p:cNvSpPr>
            <a:spLocks noChangeShapeType="1"/>
          </p:cNvSpPr>
          <p:nvPr/>
        </p:nvSpPr>
        <p:spPr bwMode="auto">
          <a:xfrm flipH="1" flipV="1">
            <a:off x="9345487" y="4149080"/>
            <a:ext cx="7746" cy="2376264"/>
          </a:xfrm>
          <a:prstGeom prst="line">
            <a:avLst/>
          </a:prstGeom>
          <a:noFill/>
          <a:ln w="76200" cmpd="tri">
            <a:solidFill>
              <a:schemeClr val="tx1"/>
            </a:solidFill>
            <a:round/>
            <a:headEnd/>
            <a:tailEnd/>
          </a:ln>
        </p:spPr>
        <p:txBody>
          <a:bodyPr/>
          <a:lstStyle/>
          <a:p>
            <a:endParaRPr lang="ja-JP" altLang="en-US"/>
          </a:p>
        </p:txBody>
      </p:sp>
      <p:sp>
        <p:nvSpPr>
          <p:cNvPr id="31771" name="Line 156"/>
          <p:cNvSpPr>
            <a:spLocks noChangeShapeType="1"/>
          </p:cNvSpPr>
          <p:nvPr/>
        </p:nvSpPr>
        <p:spPr bwMode="auto">
          <a:xfrm flipH="1" flipV="1">
            <a:off x="7113240" y="5877272"/>
            <a:ext cx="876912" cy="4267"/>
          </a:xfrm>
          <a:prstGeom prst="line">
            <a:avLst/>
          </a:prstGeom>
          <a:noFill/>
          <a:ln w="76200" cmpd="tri">
            <a:solidFill>
              <a:schemeClr val="tx1"/>
            </a:solidFill>
            <a:round/>
            <a:headEnd/>
            <a:tailEnd type="stealth" w="med" len="med"/>
          </a:ln>
        </p:spPr>
        <p:txBody>
          <a:bodyPr/>
          <a:lstStyle/>
          <a:p>
            <a:endParaRPr lang="ja-JP" altLang="en-US"/>
          </a:p>
        </p:txBody>
      </p:sp>
      <p:sp>
        <p:nvSpPr>
          <p:cNvPr id="31772" name="AutoShape 161"/>
          <p:cNvSpPr>
            <a:spLocks noChangeArrowheads="1"/>
          </p:cNvSpPr>
          <p:nvPr/>
        </p:nvSpPr>
        <p:spPr bwMode="auto">
          <a:xfrm rot="-2400000">
            <a:off x="2883623" y="209140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774" name="Text Box 221"/>
          <p:cNvSpPr txBox="1">
            <a:spLocks noChangeArrowheads="1"/>
          </p:cNvSpPr>
          <p:nvPr/>
        </p:nvSpPr>
        <p:spPr bwMode="auto">
          <a:xfrm>
            <a:off x="7636883" y="4436913"/>
            <a:ext cx="1559851" cy="996950"/>
          </a:xfrm>
          <a:prstGeom prst="rect">
            <a:avLst/>
          </a:prstGeom>
          <a:solidFill>
            <a:srgbClr val="FFCC99"/>
          </a:solidFill>
          <a:ln w="9525">
            <a:solidFill>
              <a:schemeClr val="tx1"/>
            </a:solidFill>
            <a:miter lim="800000"/>
            <a:headEnd/>
            <a:tailEnd/>
          </a:ln>
        </p:spPr>
        <p:txBody>
          <a:bodyPr lIns="36000" tIns="36000" rIns="36000" bIns="36000">
            <a:spAutoFit/>
          </a:bodyPr>
          <a:lstStyle/>
          <a:p>
            <a:pPr>
              <a:lnSpc>
                <a:spcPts val="1200"/>
              </a:lnSpc>
            </a:pPr>
            <a:r>
              <a:rPr lang="ja-JP" altLang="en-US" sz="1200" dirty="0">
                <a:latin typeface="Meiryo UI" pitchFamily="50" charset="-128"/>
                <a:ea typeface="Meiryo UI" pitchFamily="50" charset="-128"/>
                <a:cs typeface="Meiryo UI" pitchFamily="50" charset="-128"/>
              </a:rPr>
              <a:t>（原資）</a:t>
            </a:r>
          </a:p>
          <a:p>
            <a:pPr>
              <a:lnSpc>
                <a:spcPts val="1200"/>
              </a:lnSpc>
            </a:pPr>
            <a:r>
              <a:rPr lang="ja-JP" altLang="en-US" sz="1100" dirty="0">
                <a:latin typeface="Meiryo UI" pitchFamily="50" charset="-128"/>
                <a:ea typeface="Meiryo UI" pitchFamily="50" charset="-128"/>
                <a:cs typeface="Meiryo UI" pitchFamily="50" charset="-128"/>
              </a:rPr>
              <a:t>　・法人市町村民税</a:t>
            </a:r>
            <a:endParaRPr lang="en-US" altLang="ja-JP" sz="1100" dirty="0">
              <a:latin typeface="Meiryo UI" pitchFamily="50" charset="-128"/>
              <a:ea typeface="Meiryo UI" pitchFamily="50" charset="-128"/>
              <a:cs typeface="Meiryo UI" pitchFamily="50" charset="-128"/>
            </a:endParaRPr>
          </a:p>
          <a:p>
            <a:pPr>
              <a:lnSpc>
                <a:spcPts val="1200"/>
              </a:lnSpc>
            </a:pPr>
            <a:r>
              <a:rPr lang="ja-JP" altLang="en-US" sz="1100" dirty="0">
                <a:latin typeface="Meiryo UI" pitchFamily="50" charset="-128"/>
                <a:ea typeface="Meiryo UI" pitchFamily="50" charset="-128"/>
                <a:cs typeface="Meiryo UI" pitchFamily="50" charset="-128"/>
              </a:rPr>
              <a:t>　・固定資産税</a:t>
            </a:r>
          </a:p>
          <a:p>
            <a:pPr>
              <a:lnSpc>
                <a:spcPts val="1200"/>
              </a:lnSpc>
            </a:pPr>
            <a:r>
              <a:rPr lang="ja-JP" altLang="en-US" sz="1100" dirty="0">
                <a:latin typeface="Meiryo UI" pitchFamily="50" charset="-128"/>
                <a:ea typeface="Meiryo UI" pitchFamily="50" charset="-128"/>
                <a:cs typeface="Meiryo UI" pitchFamily="50" charset="-128"/>
              </a:rPr>
              <a:t>　・特別土地保有税</a:t>
            </a:r>
          </a:p>
          <a:p>
            <a:pPr>
              <a:lnSpc>
                <a:spcPts val="1200"/>
              </a:lnSpc>
            </a:pPr>
            <a:r>
              <a:rPr lang="ja-JP" altLang="en-US" sz="1100" dirty="0">
                <a:latin typeface="Meiryo UI" pitchFamily="50" charset="-128"/>
                <a:ea typeface="Meiryo UI" pitchFamily="50" charset="-128"/>
                <a:cs typeface="Meiryo UI" pitchFamily="50" charset="-128"/>
              </a:rPr>
              <a:t>　・地方交付税</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臨時　</a:t>
            </a:r>
          </a:p>
          <a:p>
            <a:pPr>
              <a:lnSpc>
                <a:spcPts val="1200"/>
              </a:lnSpc>
            </a:pPr>
            <a:r>
              <a:rPr lang="ja-JP" altLang="en-US" sz="1100" dirty="0">
                <a:latin typeface="Meiryo UI" pitchFamily="50" charset="-128"/>
                <a:ea typeface="Meiryo UI" pitchFamily="50" charset="-128"/>
                <a:cs typeface="Meiryo UI" pitchFamily="50" charset="-128"/>
              </a:rPr>
              <a:t>　  財政対策債を含む</a:t>
            </a:r>
            <a:r>
              <a:rPr lang="en-US" altLang="ja-JP" sz="1100" dirty="0">
                <a:latin typeface="Meiryo UI" pitchFamily="50" charset="-128"/>
                <a:ea typeface="Meiryo UI" pitchFamily="50" charset="-128"/>
                <a:cs typeface="Meiryo UI" pitchFamily="50" charset="-128"/>
              </a:rPr>
              <a:t>) </a:t>
            </a:r>
          </a:p>
        </p:txBody>
      </p:sp>
      <p:sp>
        <p:nvSpPr>
          <p:cNvPr id="31775" name="AutoShape 1106"/>
          <p:cNvSpPr>
            <a:spLocks noChangeArrowheads="1"/>
          </p:cNvSpPr>
          <p:nvPr/>
        </p:nvSpPr>
        <p:spPr bwMode="auto">
          <a:xfrm>
            <a:off x="128464" y="1163117"/>
            <a:ext cx="252000" cy="3201987"/>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a:t>財　産</a:t>
            </a:r>
          </a:p>
        </p:txBody>
      </p:sp>
      <p:graphicFrame>
        <p:nvGraphicFramePr>
          <p:cNvPr id="81099" name="Group 203"/>
          <p:cNvGraphicFramePr>
            <a:graphicFrameLocks noGrp="1"/>
          </p:cNvGraphicFramePr>
          <p:nvPr/>
        </p:nvGraphicFramePr>
        <p:xfrm>
          <a:off x="428229" y="1196826"/>
          <a:ext cx="2376000" cy="3340100"/>
        </p:xfrm>
        <a:graphic>
          <a:graphicData uri="http://schemas.openxmlformats.org/drawingml/2006/table">
            <a:tbl>
              <a:tblPr/>
              <a:tblGrid>
                <a:gridCol w="1226868"/>
                <a:gridCol w="1149132"/>
              </a:tblGrid>
              <a:tr h="248602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2,619</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7,812</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r>
              <a:tr h="688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5,193</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vMerge="1">
                  <a:txBody>
                    <a:bodyPr/>
                    <a:lstStyle/>
                    <a:p>
                      <a:endParaRPr kumimoji="1" lang="ja-JP" altLang="en-US"/>
                    </a:p>
                  </a:txBody>
                  <a:tcPr/>
                </a:tc>
              </a:tr>
              <a:tr h="165100">
                <a:tc gridSpan="2">
                  <a:txBody>
                    <a:bodyPr/>
                    <a:lstStyle/>
                    <a:p>
                      <a:pPr marL="0" marR="0" lvl="0" indent="0" algn="l" defTabSz="914400" rtl="0" eaLnBrk="0" fontAlgn="base" latinLnBrk="0" hangingPunct="0">
                        <a:lnSpc>
                          <a:spcPts val="1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r>
            </a:tbl>
          </a:graphicData>
        </a:graphic>
      </p:graphicFrame>
      <p:graphicFrame>
        <p:nvGraphicFramePr>
          <p:cNvPr id="38038" name="Group 150"/>
          <p:cNvGraphicFramePr>
            <a:graphicFrameLocks noGrp="1"/>
          </p:cNvGraphicFramePr>
          <p:nvPr>
            <p:extLst>
              <p:ext uri="{D42A27DB-BD31-4B8C-83A1-F6EECF244321}">
                <p14:modId xmlns:p14="http://schemas.microsoft.com/office/powerpoint/2010/main" val="2833903476"/>
              </p:ext>
            </p:extLst>
          </p:nvPr>
        </p:nvGraphicFramePr>
        <p:xfrm>
          <a:off x="3314039" y="2556000"/>
          <a:ext cx="4015225" cy="1737072"/>
        </p:xfrm>
        <a:graphic>
          <a:graphicData uri="http://schemas.openxmlformats.org/drawingml/2006/table">
            <a:tbl>
              <a:tblPr/>
              <a:tblGrid>
                <a:gridCol w="1494945"/>
                <a:gridCol w="1469976"/>
                <a:gridCol w="1050304"/>
              </a:tblGrid>
              <a:tr h="252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(30.2%)</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2,581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2,730</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865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3,196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805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4,984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25072">
                <a:tc gridSpan="3">
                  <a:txBody>
                    <a:bodyPr/>
                    <a:lstStyle/>
                    <a:p>
                      <a:pPr marL="0" marR="0" lvl="0" indent="0" algn="l" defTabSz="914400" rtl="0" eaLnBrk="0" fontAlgn="base" latinLnBrk="0" hangingPunct="0">
                        <a:lnSpc>
                          <a:spcPts val="800"/>
                        </a:lnSpc>
                        <a:spcBef>
                          <a:spcPct val="20000"/>
                        </a:spcBef>
                        <a:spcAft>
                          <a:spcPct val="0"/>
                        </a:spcAft>
                        <a:buClrTx/>
                        <a:buSzTx/>
                        <a:buFont typeface="Arial" charset="0"/>
                        <a:buNone/>
                        <a:tabLst/>
                      </a:pPr>
                      <a:endParaRPr kumimoji="1" lang="ja-JP" altLang="en-US" sz="800" b="0" i="0" u="none" strike="noStrike" cap="none" normalizeH="0" baseline="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200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(0.2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200</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33" name="AutoShape 1107"/>
          <p:cNvSpPr>
            <a:spLocks noChangeArrowheads="1"/>
          </p:cNvSpPr>
          <p:nvPr/>
        </p:nvSpPr>
        <p:spPr bwMode="auto">
          <a:xfrm>
            <a:off x="128464" y="4581128"/>
            <a:ext cx="252000" cy="2005781"/>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dirty="0"/>
              <a:t>債　務</a:t>
            </a:r>
          </a:p>
        </p:txBody>
      </p:sp>
      <p:graphicFrame>
        <p:nvGraphicFramePr>
          <p:cNvPr id="81101" name="Group 205"/>
          <p:cNvGraphicFramePr>
            <a:graphicFrameLocks noGrp="1"/>
          </p:cNvGraphicFramePr>
          <p:nvPr>
            <p:extLst>
              <p:ext uri="{D42A27DB-BD31-4B8C-83A1-F6EECF244321}">
                <p14:modId xmlns:p14="http://schemas.microsoft.com/office/powerpoint/2010/main" val="1213898656"/>
              </p:ext>
            </p:extLst>
          </p:nvPr>
        </p:nvGraphicFramePr>
        <p:xfrm>
          <a:off x="428229" y="4636939"/>
          <a:ext cx="2376000" cy="831600"/>
        </p:xfrm>
        <a:graphic>
          <a:graphicData uri="http://schemas.openxmlformats.org/drawingml/2006/table">
            <a:tbl>
              <a:tblPr/>
              <a:tblGrid>
                <a:gridCol w="1266616"/>
                <a:gridCol w="1109384"/>
              </a:tblGrid>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　</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2,434</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2,419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FCC99"/>
                    </a:solidFill>
                  </a:tcPr>
                </a:tc>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15</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r>
            </a:tbl>
          </a:graphicData>
        </a:graphic>
      </p:graphicFrame>
      <p:graphicFrame>
        <p:nvGraphicFramePr>
          <p:cNvPr id="38050" name="Group 162"/>
          <p:cNvGraphicFramePr>
            <a:graphicFrameLocks noGrp="1"/>
          </p:cNvGraphicFramePr>
          <p:nvPr/>
        </p:nvGraphicFramePr>
        <p:xfrm>
          <a:off x="3314039" y="4523446"/>
          <a:ext cx="4015225" cy="993786"/>
        </p:xfrm>
        <a:graphic>
          <a:graphicData uri="http://schemas.openxmlformats.org/drawingml/2006/table">
            <a:tbl>
              <a:tblPr/>
              <a:tblGrid>
                <a:gridCol w="2964921"/>
                <a:gridCol w="1050304"/>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(78.1%)</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1,900</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(12.7%)</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309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74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225</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68" name="AutoShape 131"/>
          <p:cNvSpPr>
            <a:spLocks noChangeArrowheads="1"/>
          </p:cNvSpPr>
          <p:nvPr/>
        </p:nvSpPr>
        <p:spPr bwMode="auto">
          <a:xfrm rot="-1367009">
            <a:off x="2839865" y="4588637"/>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870" name="AutoShape 152"/>
          <p:cNvSpPr>
            <a:spLocks noChangeArrowheads="1"/>
          </p:cNvSpPr>
          <p:nvPr/>
        </p:nvSpPr>
        <p:spPr bwMode="auto">
          <a:xfrm>
            <a:off x="7793384" y="5733902"/>
            <a:ext cx="1325960" cy="287337"/>
          </a:xfrm>
          <a:prstGeom prst="roundRect">
            <a:avLst>
              <a:gd name="adj" fmla="val 16667"/>
            </a:avLst>
          </a:prstGeom>
          <a:solidFill>
            <a:srgbClr val="CCFFFF"/>
          </a:solidFill>
          <a:ln w="9525">
            <a:solidFill>
              <a:schemeClr val="tx1"/>
            </a:solidFill>
            <a:round/>
            <a:headEnd/>
            <a:tailEnd/>
          </a:ln>
        </p:spPr>
        <p:txBody>
          <a:bodyPr lIns="36000" tIns="36000" rIns="36000" bIns="36000" anchor="ctr"/>
          <a:lstStyle/>
          <a:p>
            <a:pPr algn="ctr"/>
            <a:r>
              <a:rPr lang="ja-JP" altLang="en-US" sz="1400" dirty="0"/>
              <a:t>財政調整財源</a:t>
            </a:r>
          </a:p>
        </p:txBody>
      </p:sp>
      <p:sp>
        <p:nvSpPr>
          <p:cNvPr id="31871" name="テキスト ボックス 1"/>
          <p:cNvSpPr txBox="1">
            <a:spLocks noChangeArrowheads="1"/>
          </p:cNvSpPr>
          <p:nvPr/>
        </p:nvSpPr>
        <p:spPr bwMode="auto">
          <a:xfrm>
            <a:off x="6422223" y="531663"/>
            <a:ext cx="3355313" cy="274638"/>
          </a:xfrm>
          <a:prstGeom prst="rect">
            <a:avLst/>
          </a:prstGeom>
          <a:noFill/>
          <a:ln w="9525">
            <a:noFill/>
            <a:miter lim="800000"/>
            <a:headEnd/>
            <a:tailEnd/>
          </a:ln>
        </p:spPr>
        <p:txBody>
          <a:bodyPr>
            <a:spAutoFit/>
          </a:bodyPr>
          <a:lstStyle/>
          <a:p>
            <a:pPr algn="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準公営企業・公営企業会計を除く</a:t>
            </a:r>
          </a:p>
        </p:txBody>
      </p:sp>
      <p:sp>
        <p:nvSpPr>
          <p:cNvPr id="31872" name="Line 135"/>
          <p:cNvSpPr>
            <a:spLocks noChangeShapeType="1"/>
          </p:cNvSpPr>
          <p:nvPr/>
        </p:nvSpPr>
        <p:spPr bwMode="auto">
          <a:xfrm flipH="1">
            <a:off x="7113240" y="6205388"/>
            <a:ext cx="878400" cy="12700"/>
          </a:xfrm>
          <a:prstGeom prst="line">
            <a:avLst/>
          </a:prstGeom>
          <a:noFill/>
          <a:ln w="76200" cmpd="tri">
            <a:solidFill>
              <a:schemeClr val="tx1"/>
            </a:solidFill>
            <a:round/>
            <a:headEnd/>
            <a:tailEnd type="stealth" w="med" len="med"/>
          </a:ln>
        </p:spPr>
        <p:txBody>
          <a:bodyPr/>
          <a:lstStyle/>
          <a:p>
            <a:endParaRPr lang="ja-JP" altLang="en-US"/>
          </a:p>
        </p:txBody>
      </p:sp>
      <p:sp>
        <p:nvSpPr>
          <p:cNvPr id="31873" name="AutoShape 136"/>
          <p:cNvSpPr>
            <a:spLocks noChangeArrowheads="1"/>
          </p:cNvSpPr>
          <p:nvPr/>
        </p:nvSpPr>
        <p:spPr bwMode="auto">
          <a:xfrm>
            <a:off x="7793384" y="6067276"/>
            <a:ext cx="1325960" cy="298450"/>
          </a:xfrm>
          <a:prstGeom prst="roundRect">
            <a:avLst>
              <a:gd name="adj" fmla="val 16667"/>
            </a:avLst>
          </a:prstGeom>
          <a:solidFill>
            <a:srgbClr val="CCFFFF"/>
          </a:solidFill>
          <a:ln w="9525">
            <a:solidFill>
              <a:schemeClr val="tx1"/>
            </a:solidFill>
            <a:round/>
            <a:headEnd/>
            <a:tailEnd/>
          </a:ln>
        </p:spPr>
        <p:txBody>
          <a:bodyPr lIns="54000" rIns="54000" anchor="ctr"/>
          <a:lstStyle/>
          <a:p>
            <a:pPr algn="ctr"/>
            <a:r>
              <a:rPr lang="ja-JP" altLang="en-US" sz="1400"/>
              <a:t>目的税</a:t>
            </a:r>
          </a:p>
        </p:txBody>
      </p:sp>
      <p:sp>
        <p:nvSpPr>
          <p:cNvPr id="31874" name="角丸四角形 33"/>
          <p:cNvSpPr>
            <a:spLocks noChangeArrowheads="1"/>
          </p:cNvSpPr>
          <p:nvPr/>
        </p:nvSpPr>
        <p:spPr bwMode="auto">
          <a:xfrm>
            <a:off x="7401272" y="5700563"/>
            <a:ext cx="273447" cy="977900"/>
          </a:xfrm>
          <a:prstGeom prst="roundRect">
            <a:avLst>
              <a:gd name="adj" fmla="val 16667"/>
            </a:avLst>
          </a:prstGeom>
          <a:solidFill>
            <a:srgbClr val="77933C"/>
          </a:solidFill>
          <a:ln w="25400" algn="ctr">
            <a:noFill/>
            <a:round/>
            <a:headEnd/>
            <a:tailEnd/>
          </a:ln>
        </p:spPr>
        <p:txBody>
          <a:bodyPr anchor="ctr" anchorCtr="1"/>
          <a:lstStyle/>
          <a:p>
            <a:pPr algn="ctr">
              <a:lnSpc>
                <a:spcPts val="1400"/>
              </a:lnSpc>
            </a:pPr>
            <a:r>
              <a:rPr lang="ja-JP" altLang="en-US" sz="1200" b="1">
                <a:solidFill>
                  <a:srgbClr val="FFFFFF"/>
                </a:solidFill>
                <a:latin typeface="Meiryo UI" pitchFamily="50" charset="-128"/>
                <a:ea typeface="Meiryo UI" pitchFamily="50" charset="-128"/>
                <a:cs typeface="Meiryo UI" pitchFamily="50" charset="-128"/>
              </a:rPr>
              <a:t>償還財源</a:t>
            </a:r>
          </a:p>
        </p:txBody>
      </p:sp>
      <p:cxnSp>
        <p:nvCxnSpPr>
          <p:cNvPr id="4" name="直線矢印コネクタ 3"/>
          <p:cNvCxnSpPr/>
          <p:nvPr/>
        </p:nvCxnSpPr>
        <p:spPr>
          <a:xfrm>
            <a:off x="7383404" y="3717032"/>
            <a:ext cx="161884" cy="0"/>
          </a:xfrm>
          <a:prstGeom prst="straightConnector1">
            <a:avLst/>
          </a:prstGeom>
          <a:ln w="6350">
            <a:tailEnd type="arrow"/>
          </a:ln>
        </p:spPr>
        <p:style>
          <a:lnRef idx="1">
            <a:schemeClr val="dk1"/>
          </a:lnRef>
          <a:fillRef idx="0">
            <a:schemeClr val="dk1"/>
          </a:fillRef>
          <a:effectRef idx="0">
            <a:schemeClr val="dk1"/>
          </a:effectRef>
          <a:fontRef idx="minor">
            <a:schemeClr val="tx1"/>
          </a:fontRef>
        </p:style>
      </p:cxnSp>
      <p:sp>
        <p:nvSpPr>
          <p:cNvPr id="31877" name="Text Box 140"/>
          <p:cNvSpPr txBox="1">
            <a:spLocks noChangeArrowheads="1"/>
          </p:cNvSpPr>
          <p:nvPr/>
        </p:nvSpPr>
        <p:spPr bwMode="auto">
          <a:xfrm>
            <a:off x="3314039" y="426464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31878" name="Text Box 141"/>
          <p:cNvSpPr txBox="1">
            <a:spLocks noChangeArrowheads="1"/>
          </p:cNvSpPr>
          <p:nvPr/>
        </p:nvSpPr>
        <p:spPr bwMode="auto">
          <a:xfrm>
            <a:off x="3296816" y="5488781"/>
            <a:ext cx="4056988"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分担（案）上、「調整中」の事務に関するもの等</a:t>
            </a:r>
          </a:p>
        </p:txBody>
      </p:sp>
      <p:sp>
        <p:nvSpPr>
          <p:cNvPr id="10" name="角丸四角形 9"/>
          <p:cNvSpPr/>
          <p:nvPr/>
        </p:nvSpPr>
        <p:spPr>
          <a:xfrm>
            <a:off x="0" y="332656"/>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（１）承継の姿</a:t>
            </a:r>
            <a:endParaRPr lang="ja-JP" altLang="en-US" dirty="0">
              <a:solidFill>
                <a:srgbClr val="000000"/>
              </a:solidFill>
              <a:latin typeface="Meiryo UI" pitchFamily="50" charset="-128"/>
              <a:ea typeface="Meiryo UI" pitchFamily="50" charset="-128"/>
              <a:cs typeface="Meiryo UI" pitchFamily="50" charset="-128"/>
            </a:endParaRPr>
          </a:p>
        </p:txBody>
      </p:sp>
      <p:sp>
        <p:nvSpPr>
          <p:cNvPr id="2" name="角丸四角形 9"/>
          <p:cNvSpPr/>
          <p:nvPr/>
        </p:nvSpPr>
        <p:spPr>
          <a:xfrm>
            <a:off x="15552" y="620688"/>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①　財産</a:t>
            </a:r>
            <a:r>
              <a:rPr lang="ja-JP" altLang="en-US" sz="1600" b="1" dirty="0">
                <a:solidFill>
                  <a:srgbClr val="000000"/>
                </a:solidFill>
                <a:latin typeface="Meiryo UI" pitchFamily="50" charset="-128"/>
                <a:ea typeface="Meiryo UI" pitchFamily="50" charset="-128"/>
                <a:cs typeface="Meiryo UI" pitchFamily="50" charset="-128"/>
              </a:rPr>
              <a:t>・債務の承継の姿（全体イメージ）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31883"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dirty="0">
                <a:solidFill>
                  <a:srgbClr val="000000"/>
                </a:solidFill>
                <a:latin typeface="Meiryo UI" pitchFamily="50" charset="-128"/>
                <a:ea typeface="Meiryo UI" pitchFamily="50" charset="-128"/>
                <a:cs typeface="Meiryo UI" pitchFamily="50" charset="-128"/>
              </a:rPr>
              <a:t>あ財産</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endParaRPr lang="ja-JP" altLang="en-US" sz="12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0" name="AutoShape 161"/>
          <p:cNvSpPr>
            <a:spLocks noChangeArrowheads="1"/>
          </p:cNvSpPr>
          <p:nvPr/>
        </p:nvSpPr>
        <p:spPr bwMode="auto">
          <a:xfrm rot="2194998">
            <a:off x="2884925" y="3231278"/>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1" name="AutoShape 131"/>
          <p:cNvSpPr>
            <a:spLocks noChangeArrowheads="1"/>
          </p:cNvSpPr>
          <p:nvPr/>
        </p:nvSpPr>
        <p:spPr bwMode="auto">
          <a:xfrm rot="953618">
            <a:off x="2843510" y="4886266"/>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3" name="Text Box 140"/>
          <p:cNvSpPr txBox="1">
            <a:spLocks noChangeArrowheads="1"/>
          </p:cNvSpPr>
          <p:nvPr/>
        </p:nvSpPr>
        <p:spPr bwMode="auto">
          <a:xfrm>
            <a:off x="3296816" y="3780000"/>
            <a:ext cx="3823096" cy="246221"/>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行政財産化を検討している港湾局賃貸地を含む</a:t>
            </a:r>
            <a:endParaRPr lang="ja-JP" altLang="en-US" sz="1000" dirty="0">
              <a:latin typeface="Meiryo UI" pitchFamily="50" charset="-128"/>
              <a:ea typeface="Meiryo UI" pitchFamily="50" charset="-128"/>
              <a:cs typeface="Meiryo UI" pitchFamily="50" charset="-128"/>
            </a:endParaRPr>
          </a:p>
        </p:txBody>
      </p:sp>
      <p:graphicFrame>
        <p:nvGraphicFramePr>
          <p:cNvPr id="38039" name="Group 151"/>
          <p:cNvGraphicFramePr>
            <a:graphicFrameLocks noGrp="1"/>
          </p:cNvGraphicFramePr>
          <p:nvPr>
            <p:extLst>
              <p:ext uri="{D42A27DB-BD31-4B8C-83A1-F6EECF244321}">
                <p14:modId xmlns:p14="http://schemas.microsoft.com/office/powerpoint/2010/main" val="2442891629"/>
              </p:ext>
            </p:extLst>
          </p:nvPr>
        </p:nvGraphicFramePr>
        <p:xfrm>
          <a:off x="3314039" y="975752"/>
          <a:ext cx="4015225" cy="1440000"/>
        </p:xfrm>
        <a:graphic>
          <a:graphicData uri="http://schemas.openxmlformats.org/drawingml/2006/table">
            <a:tbl>
              <a:tblPr/>
              <a:tblGrid>
                <a:gridCol w="1494945"/>
                <a:gridCol w="1469976"/>
                <a:gridCol w="1050304"/>
              </a:tblGrid>
              <a:tr h="288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5,031</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1,024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141</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1,244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658</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1,964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bl>
          </a:graphicData>
        </a:graphic>
      </p:graphicFrame>
      <p:sp>
        <p:nvSpPr>
          <p:cNvPr id="35"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６</a:t>
            </a:r>
          </a:p>
        </p:txBody>
      </p:sp>
      <p:sp>
        <p:nvSpPr>
          <p:cNvPr id="36" name="テキスト ボックス 1"/>
          <p:cNvSpPr txBox="1">
            <a:spLocks noChangeArrowheads="1"/>
          </p:cNvSpPr>
          <p:nvPr/>
        </p:nvSpPr>
        <p:spPr bwMode="auto">
          <a:xfrm>
            <a:off x="7316085" y="764704"/>
            <a:ext cx="2461211" cy="646331"/>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端数処理</a:t>
            </a:r>
            <a:r>
              <a:rPr lang="ja-JP" altLang="en-US" sz="1200" dirty="0" smtClean="0">
                <a:latin typeface="Meiryo UI" pitchFamily="50" charset="-128"/>
                <a:ea typeface="Meiryo UI" pitchFamily="50" charset="-128"/>
                <a:cs typeface="Meiryo UI" pitchFamily="50" charset="-128"/>
              </a:rPr>
              <a:t>の関係で、内訳と合計が</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合わない場合がある（次ページも</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同じ）</a:t>
            </a:r>
            <a:endParaRPr lang="ja-JP" altLang="en-US" sz="12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6"/>
          <p:cNvSpPr txBox="1">
            <a:spLocks noChangeArrowheads="1"/>
          </p:cNvSpPr>
          <p:nvPr/>
        </p:nvSpPr>
        <p:spPr bwMode="auto">
          <a:xfrm>
            <a:off x="116946" y="6309320"/>
            <a:ext cx="9789054" cy="3693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偶発債務のうち、特定調停に伴う資金借入金に係る損失補償（ＭＤＣ（湊町開発ｾﾝﾀｰ）、ＡＴＣ（ｱｼﾞｱ太平洋ﾄﾚｰﾄﾞｾﾝﾀｰ）、クリスタ長堀）については、今後の支出予定額が</a:t>
            </a:r>
          </a:p>
          <a:p>
            <a:pPr marL="174625" indent="-174625"/>
            <a:r>
              <a:rPr lang="ja-JP" altLang="en-US" sz="900" dirty="0"/>
              <a:t>　　「特定調停による所要額」となっているので、 数字に含まれていない</a:t>
            </a:r>
            <a:r>
              <a:rPr lang="ja-JP" altLang="en-US" sz="900" dirty="0" smtClean="0"/>
              <a:t>。</a:t>
            </a:r>
            <a:endParaRPr lang="ja-JP" altLang="en-US" sz="900" strike="sngStrike" dirty="0">
              <a:solidFill>
                <a:schemeClr val="accent6">
                  <a:lumMod val="75000"/>
                </a:schemeClr>
              </a:solidFill>
            </a:endParaRPr>
          </a:p>
        </p:txBody>
      </p:sp>
      <p:sp>
        <p:nvSpPr>
          <p:cNvPr id="32771" name="テキスト ボックス 5"/>
          <p:cNvSpPr txBox="1">
            <a:spLocks noChangeArrowheads="1"/>
          </p:cNvSpPr>
          <p:nvPr/>
        </p:nvSpPr>
        <p:spPr bwMode="auto">
          <a:xfrm>
            <a:off x="0" y="332656"/>
            <a:ext cx="6122458" cy="366713"/>
          </a:xfrm>
          <a:prstGeom prst="rect">
            <a:avLst/>
          </a:prstGeom>
          <a:noFill/>
          <a:ln w="9525">
            <a:noFill/>
            <a:miter lim="800000"/>
            <a:headEnd/>
            <a:tailEnd/>
          </a:ln>
        </p:spPr>
        <p:txBody>
          <a:bodyPr>
            <a:spAutoFit/>
          </a:bodyPr>
          <a:lstStyle/>
          <a:p>
            <a:r>
              <a:rPr lang="ja-JP" altLang="en-US" dirty="0"/>
              <a:t>■財産・債務の承継（一般会計・政令等会計の状況）</a:t>
            </a:r>
          </a:p>
        </p:txBody>
      </p:sp>
      <p:graphicFrame>
        <p:nvGraphicFramePr>
          <p:cNvPr id="78974" name="Group 126"/>
          <p:cNvGraphicFramePr>
            <a:graphicFrameLocks noGrp="1"/>
          </p:cNvGraphicFramePr>
          <p:nvPr>
            <p:extLst>
              <p:ext uri="{D42A27DB-BD31-4B8C-83A1-F6EECF244321}">
                <p14:modId xmlns:p14="http://schemas.microsoft.com/office/powerpoint/2010/main" val="2090508546"/>
              </p:ext>
            </p:extLst>
          </p:nvPr>
        </p:nvGraphicFramePr>
        <p:xfrm>
          <a:off x="200472" y="764704"/>
          <a:ext cx="9504001" cy="5554653"/>
        </p:xfrm>
        <a:graphic>
          <a:graphicData uri="http://schemas.openxmlformats.org/drawingml/2006/table">
            <a:tbl>
              <a:tblPr/>
              <a:tblGrid>
                <a:gridCol w="306678"/>
                <a:gridCol w="1205463"/>
                <a:gridCol w="1439975"/>
                <a:gridCol w="1439975"/>
                <a:gridCol w="5111910"/>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30359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p>
                  </a:txBody>
                  <a:tcPr marL="99060" marR="99060" marT="45715" marB="45715"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8,356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2,730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行政財産では、消防、高等学校、美術館等関係のほか、国際見本市会場などの産業拠点を大阪府に承継。普通財産は特別区に承継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037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2,668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360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大阪府に承継する割合が高いが、その大半は美術館の美術品、消防関係の物品</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1,166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と密接不可分な関西国際空港土地保有</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2,371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と密接不可分な大阪市立大学出資などについては大阪府に承継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と密接不可分な大阪市立大学貸付金、財務</a:t>
                      </a: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リスク関係などに</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58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1,964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4,984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財務リスクへの引当てとして、財政調整基金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億円のうち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億円を大阪府に承継。ただし、毎年度減少する損失補償相当額を、減少の都度、特別区に配分。偶発債務のリスク解消時の残余財産は、特別区に配分することを基本に、大阪府・特別区協議会（仮称）で協議</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公債費会計所管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は、大阪市債の償還財源として、大阪府に承継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5,031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2,581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1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30574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1,900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309</a:t>
                      </a: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億円</a:t>
                      </a:r>
                      <a:endPar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契約等による確定債務は、事務分担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に基づき承継。偶発債務は、事務分担（案）に対応して承継すべきものを除き、大阪府に承継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57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うち偶発債務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4742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地方債を大阪府へ一元的に承継。償還財源は</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4" name="角丸四角形 14"/>
          <p:cNvSpPr>
            <a:spLocks noChangeArrowheads="1"/>
          </p:cNvSpPr>
          <p:nvPr/>
        </p:nvSpPr>
        <p:spPr bwMode="auto">
          <a:xfrm>
            <a:off x="176328" y="692696"/>
            <a:ext cx="9529200" cy="1032943"/>
          </a:xfrm>
          <a:prstGeom prst="roundRect">
            <a:avLst>
              <a:gd name="adj" fmla="val 542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54000" rIns="54000"/>
          <a:lstStyle/>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大阪市が保有する財産は、全会計で</a:t>
            </a:r>
            <a:r>
              <a:rPr lang="ja-JP" altLang="en-US" sz="1600" dirty="0" smtClean="0">
                <a:latin typeface="Meiryo UI" pitchFamily="50" charset="-128"/>
                <a:ea typeface="Meiryo UI" pitchFamily="50" charset="-128"/>
                <a:cs typeface="Meiryo UI" pitchFamily="50" charset="-128"/>
              </a:rPr>
              <a:t>約１４兆１，８７７億円</a:t>
            </a:r>
            <a:r>
              <a:rPr lang="en-US" altLang="ja-JP" sz="16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eaLnBrk="1" hangingPunct="1">
              <a:defRPr/>
            </a:pPr>
            <a:endParaRPr lang="en-US" altLang="ja-JP" sz="1000" dirty="0" smtClean="0">
              <a:latin typeface="Meiryo UI" pitchFamily="50" charset="-128"/>
              <a:ea typeface="Meiryo UI" pitchFamily="50" charset="-128"/>
              <a:cs typeface="Meiryo UI" pitchFamily="50" charset="-128"/>
            </a:endParaRPr>
          </a:p>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大阪市の地方債は、全会計で</a:t>
            </a:r>
            <a:r>
              <a:rPr lang="ja-JP" altLang="en-US" sz="1600" dirty="0" smtClean="0">
                <a:latin typeface="Meiryo UI" pitchFamily="50" charset="-128"/>
                <a:ea typeface="Meiryo UI" pitchFamily="50" charset="-128"/>
                <a:cs typeface="Meiryo UI" pitchFamily="50" charset="-128"/>
              </a:rPr>
              <a:t>約４兆４，５６７億円</a:t>
            </a:r>
            <a:endParaRPr lang="en-US" altLang="ja-JP" sz="1600" dirty="0">
              <a:latin typeface="Meiryo UI" pitchFamily="50" charset="-128"/>
              <a:ea typeface="Meiryo UI" pitchFamily="50" charset="-128"/>
              <a:cs typeface="Meiryo UI" pitchFamily="50" charset="-128"/>
            </a:endParaRPr>
          </a:p>
          <a:p>
            <a:pPr eaLnBrk="1" hangingPunct="1">
              <a:defRPr/>
            </a:pPr>
            <a:r>
              <a:rPr lang="ja-JP" altLang="en-US" sz="1600" dirty="0">
                <a:latin typeface="Meiryo UI" pitchFamily="50" charset="-128"/>
                <a:ea typeface="Meiryo UI" pitchFamily="50" charset="-128"/>
                <a:cs typeface="Meiryo UI" pitchFamily="50" charset="-128"/>
              </a:rPr>
              <a:t>　　　　・債務負担行為としては、別途　</a:t>
            </a:r>
            <a:r>
              <a:rPr lang="ja-JP" altLang="en-US" sz="1600" dirty="0" smtClean="0">
                <a:latin typeface="Meiryo UI" pitchFamily="50" charset="-128"/>
                <a:ea typeface="Meiryo UI" pitchFamily="50" charset="-128"/>
                <a:cs typeface="Meiryo UI" pitchFamily="50" charset="-128"/>
              </a:rPr>
              <a:t>約６，３２５億円</a:t>
            </a:r>
            <a:endParaRPr lang="ja-JP" altLang="en-US" sz="900" dirty="0">
              <a:latin typeface="Meiryo UI" pitchFamily="50" charset="-128"/>
              <a:ea typeface="Meiryo UI" pitchFamily="50" charset="-128"/>
              <a:cs typeface="Meiryo UI" pitchFamily="50" charset="-128"/>
            </a:endParaRPr>
          </a:p>
        </p:txBody>
      </p:sp>
      <p:sp>
        <p:nvSpPr>
          <p:cNvPr id="5" name="正方形/長方形 5"/>
          <p:cNvSpPr/>
          <p:nvPr/>
        </p:nvSpPr>
        <p:spPr>
          <a:xfrm>
            <a:off x="0" y="359891"/>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eiryo UI" pitchFamily="50" charset="-128"/>
                <a:ea typeface="Meiryo UI" pitchFamily="50" charset="-128"/>
                <a:cs typeface="Meiryo UI" pitchFamily="50" charset="-128"/>
              </a:rPr>
              <a:t>（１）大阪市</a:t>
            </a:r>
            <a:r>
              <a:rPr lang="ja-JP" altLang="en-US" b="1" dirty="0" smtClean="0">
                <a:solidFill>
                  <a:schemeClr val="tx1"/>
                </a:solidFill>
                <a:latin typeface="Meiryo UI" pitchFamily="50" charset="-128"/>
                <a:ea typeface="Meiryo UI" pitchFamily="50" charset="-128"/>
                <a:cs typeface="Meiryo UI" pitchFamily="50" charset="-128"/>
              </a:rPr>
              <a:t>の財産・</a:t>
            </a:r>
            <a:r>
              <a:rPr lang="ja-JP" altLang="en-US" b="1" dirty="0">
                <a:solidFill>
                  <a:schemeClr val="tx1"/>
                </a:solidFill>
                <a:latin typeface="Meiryo UI" pitchFamily="50" charset="-128"/>
                <a:ea typeface="Meiryo UI" pitchFamily="50" charset="-128"/>
                <a:cs typeface="Meiryo UI" pitchFamily="50" charset="-128"/>
              </a:rPr>
              <a:t>債務</a:t>
            </a:r>
            <a:r>
              <a:rPr lang="ja-JP" altLang="en-US" b="1" dirty="0" smtClean="0">
                <a:solidFill>
                  <a:schemeClr val="tx1"/>
                </a:solidFill>
                <a:latin typeface="Meiryo UI" pitchFamily="50" charset="-128"/>
                <a:ea typeface="Meiryo UI" pitchFamily="50" charset="-128"/>
                <a:cs typeface="Meiryo UI" pitchFamily="50" charset="-128"/>
              </a:rPr>
              <a:t>の現状</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3"/>
          <p:cNvGraphicFramePr>
            <a:graphicFrameLocks noGrp="1"/>
          </p:cNvGraphicFramePr>
          <p:nvPr>
            <p:extLst>
              <p:ext uri="{D42A27DB-BD31-4B8C-83A1-F6EECF244321}">
                <p14:modId xmlns:p14="http://schemas.microsoft.com/office/powerpoint/2010/main" val="2543397246"/>
              </p:ext>
            </p:extLst>
          </p:nvPr>
        </p:nvGraphicFramePr>
        <p:xfrm>
          <a:off x="176329" y="2132856"/>
          <a:ext cx="9529199" cy="4340226"/>
        </p:xfrm>
        <a:graphic>
          <a:graphicData uri="http://schemas.openxmlformats.org/drawingml/2006/table">
            <a:tbl>
              <a:tblPr/>
              <a:tblGrid>
                <a:gridCol w="1201301"/>
                <a:gridCol w="3654666"/>
                <a:gridCol w="1688589"/>
                <a:gridCol w="1612134"/>
                <a:gridCol w="1372509"/>
              </a:tblGrid>
              <a:tr h="307987">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会計区分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債務</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r>
              <a:tr h="295286">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r>
              <a:tr h="33338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25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食肉市場、市街地再開発（注）、駐車場、土地先行取得（注）、母子父子寡婦福祉貸付資金、国民健康保険、心身障害者扶養共済、介護保険、後期高齢者医療、公債費</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371">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7,812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809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5,431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2,283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215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自動車運送事業（バス）</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高速鉄道事業（地下鉄）</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371">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全会計　合計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4,567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6,325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15552" y="1772816"/>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b="1" dirty="0" smtClean="0">
                <a:latin typeface="ＭＳ Ｐゴシック" panose="020B0600070205080204" pitchFamily="50" charset="-128"/>
                <a:ea typeface="Meiryo UI" panose="020B0604030504040204" pitchFamily="50" charset="-128"/>
                <a:cs typeface="Meiryo UI" panose="020B0604030504040204" pitchFamily="50" charset="-128"/>
              </a:rPr>
              <a:t>■ 大阪市各会計の財産・債務の状況</a:t>
            </a:r>
          </a:p>
        </p:txBody>
      </p:sp>
      <p:sp>
        <p:nvSpPr>
          <p:cNvPr id="8" name="Rectangle 5"/>
          <p:cNvSpPr>
            <a:spLocks noChangeArrowheads="1"/>
          </p:cNvSpPr>
          <p:nvPr/>
        </p:nvSpPr>
        <p:spPr bwMode="auto">
          <a:xfrm>
            <a:off x="152906" y="6469829"/>
            <a:ext cx="2418268" cy="260648"/>
          </a:xfrm>
          <a:prstGeom prst="rect">
            <a:avLst/>
          </a:prstGeom>
          <a:noFill/>
          <a:ln w="6350">
            <a:noFill/>
            <a:miter lim="800000"/>
            <a:headEnd/>
            <a:tailEnd/>
          </a:ln>
        </p:spPr>
        <p:txBody>
          <a:bodyPr anchor="ctr"/>
          <a:lstStyle/>
          <a:p>
            <a:pPr marL="174625" indent="-174625" algn="ctr">
              <a:lnSpc>
                <a:spcPts val="1800"/>
              </a:lnSpc>
            </a:pPr>
            <a:r>
              <a:rPr lang="ja-JP" altLang="en-US" sz="1200" dirty="0">
                <a:latin typeface="ＭＳ Ｐ明朝" pitchFamily="18" charset="-128"/>
                <a:ea typeface="ＭＳ Ｐ明朝" pitchFamily="18" charset="-128"/>
              </a:rPr>
              <a:t>（注</a:t>
            </a:r>
            <a:r>
              <a:rPr lang="ja-JP" altLang="en-US" sz="1200" dirty="0" smtClean="0">
                <a:latin typeface="ＭＳ Ｐ明朝" pitchFamily="18" charset="-128"/>
                <a:ea typeface="ＭＳ Ｐ明朝" pitchFamily="18" charset="-128"/>
              </a:rPr>
              <a:t>）平成</a:t>
            </a:r>
            <a:r>
              <a:rPr lang="en-US" altLang="ja-JP" sz="1200" dirty="0" smtClean="0">
                <a:latin typeface="ＭＳ Ｐ明朝" pitchFamily="18" charset="-128"/>
                <a:ea typeface="ＭＳ Ｐ明朝" pitchFamily="18" charset="-128"/>
              </a:rPr>
              <a:t>28</a:t>
            </a:r>
            <a:r>
              <a:rPr lang="ja-JP" altLang="en-US" sz="1200" dirty="0" smtClean="0">
                <a:latin typeface="ＭＳ Ｐ明朝" pitchFamily="18" charset="-128"/>
                <a:ea typeface="ＭＳ Ｐ明朝" pitchFamily="18" charset="-128"/>
              </a:rPr>
              <a:t>年</a:t>
            </a:r>
            <a:r>
              <a:rPr lang="en-US" altLang="ja-JP" sz="1200" dirty="0" smtClean="0">
                <a:latin typeface="ＭＳ Ｐ明朝" pitchFamily="18" charset="-128"/>
                <a:ea typeface="ＭＳ Ｐ明朝" pitchFamily="18" charset="-128"/>
              </a:rPr>
              <a:t>3</a:t>
            </a:r>
            <a:r>
              <a:rPr lang="ja-JP" altLang="en-US" sz="1200" dirty="0" smtClean="0">
                <a:latin typeface="ＭＳ Ｐ明朝" pitchFamily="18" charset="-128"/>
                <a:ea typeface="ＭＳ Ｐ明朝" pitchFamily="18" charset="-128"/>
              </a:rPr>
              <a:t>月</a:t>
            </a:r>
            <a:r>
              <a:rPr lang="en-US" altLang="ja-JP" sz="1200" dirty="0" smtClean="0">
                <a:latin typeface="ＭＳ Ｐ明朝" pitchFamily="18" charset="-128"/>
                <a:ea typeface="ＭＳ Ｐ明朝" pitchFamily="18" charset="-128"/>
              </a:rPr>
              <a:t>31</a:t>
            </a:r>
            <a:r>
              <a:rPr lang="ja-JP" altLang="en-US" sz="1200" dirty="0" smtClean="0">
                <a:latin typeface="ＭＳ Ｐ明朝" pitchFamily="18" charset="-128"/>
                <a:ea typeface="ＭＳ Ｐ明朝" pitchFamily="18" charset="-128"/>
              </a:rPr>
              <a:t>日に廃止</a:t>
            </a:r>
            <a:endParaRPr lang="ja-JP" altLang="en-US" sz="1200" dirty="0">
              <a:latin typeface="ＭＳ Ｐ明朝" pitchFamily="18" charset="-128"/>
              <a:ea typeface="ＭＳ Ｐ明朝" pitchFamily="18"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itchFamily="50" charset="-128"/>
                <a:ea typeface="Meiryo UI" pitchFamily="50" charset="-128"/>
                <a:cs typeface="Meiryo UI" pitchFamily="50" charset="-128"/>
              </a:rPr>
              <a:t>-1</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1522669" y="1424905"/>
          <a:ext cx="7102739" cy="4524375"/>
        </p:xfrm>
        <a:graphic>
          <a:graphicData uri="http://schemas.openxmlformats.org/drawingml/2006/table">
            <a:tbl>
              <a:tblPr/>
              <a:tblGrid>
                <a:gridCol w="2395670"/>
                <a:gridCol w="865055"/>
                <a:gridCol w="892572"/>
                <a:gridCol w="896011"/>
                <a:gridCol w="894292"/>
                <a:gridCol w="230452"/>
                <a:gridCol w="92868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Calibri" pitchFamily="34" charset="0"/>
                          <a:ea typeface="ＭＳ Ｐゴシック" charset="-128"/>
                        </a:rPr>
                        <a:t>第四区</a:t>
                      </a: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20,268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11,060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19,124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15,860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23,595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21,566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12,400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20,664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32,581</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( 291.2)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A</a:t>
            </a:r>
            <a:r>
              <a:rPr lang="ja-JP" altLang="en-US" dirty="0" smtClean="0">
                <a:latin typeface="ＭＳ Ｐゴシック" charset="-128"/>
                <a:ea typeface="Meiryo UI" pitchFamily="50" charset="-128"/>
                <a:cs typeface="Meiryo UI" pitchFamily="50" charset="-128"/>
              </a:rPr>
              <a:t>（４区</a:t>
            </a:r>
            <a:r>
              <a:rPr lang="en-US" altLang="ja-JP" dirty="0" smtClean="0">
                <a:latin typeface="ＭＳ Ｐゴシック" charset="-128"/>
                <a:ea typeface="Meiryo UI" pitchFamily="50" charset="-128"/>
                <a:cs typeface="Meiryo UI" pitchFamily="50" charset="-128"/>
              </a:rPr>
              <a:t>A</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6"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
        <p:nvSpPr>
          <p:cNvPr id="33967" name="Text Box 188"/>
          <p:cNvSpPr txBox="1">
            <a:spLocks noChangeArrowheads="1"/>
          </p:cNvSpPr>
          <p:nvPr/>
        </p:nvSpPr>
        <p:spPr bwMode="auto">
          <a:xfrm>
            <a:off x="65980" y="6008712"/>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８</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A</a:t>
            </a:r>
            <a:r>
              <a:rPr lang="ja-JP" altLang="en-US" sz="1400" dirty="0" smtClean="0"/>
              <a:t>（４区</a:t>
            </a:r>
            <a:r>
              <a:rPr lang="en-US" altLang="ja-JP" sz="1400" dirty="0" smtClean="0"/>
              <a:t>A</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1124744"/>
          <a:ext cx="302433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440832" y="1124744"/>
          <a:ext cx="2952328" cy="2520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440832"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２９</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1522669" y="1424905"/>
          <a:ext cx="7102739" cy="4524375"/>
        </p:xfrm>
        <a:graphic>
          <a:graphicData uri="http://schemas.openxmlformats.org/drawingml/2006/table">
            <a:tbl>
              <a:tblPr/>
              <a:tblGrid>
                <a:gridCol w="2395670"/>
                <a:gridCol w="865055"/>
                <a:gridCol w="892572"/>
                <a:gridCol w="896011"/>
                <a:gridCol w="894292"/>
                <a:gridCol w="230452"/>
                <a:gridCol w="92868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Calibri" pitchFamily="34" charset="0"/>
                          <a:ea typeface="ＭＳ Ｐゴシック" charset="-128"/>
                        </a:rPr>
                        <a:t>第四区</a:t>
                      </a: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14,490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16,838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19,124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15,860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23,595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( 224.7)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18,016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20,664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32,581</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( 240.4)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( 291.2)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B</a:t>
            </a:r>
            <a:r>
              <a:rPr lang="ja-JP" altLang="en-US" dirty="0" smtClean="0">
                <a:latin typeface="ＭＳ Ｐゴシック" charset="-128"/>
                <a:ea typeface="Meiryo UI" pitchFamily="50" charset="-128"/>
                <a:cs typeface="Meiryo UI" pitchFamily="50" charset="-128"/>
              </a:rPr>
              <a:t>（４区</a:t>
            </a:r>
            <a:r>
              <a:rPr lang="en-US" altLang="ja-JP" dirty="0" smtClean="0">
                <a:latin typeface="ＭＳ Ｐゴシック" charset="-128"/>
                <a:ea typeface="Meiryo UI" pitchFamily="50" charset="-128"/>
                <a:cs typeface="Meiryo UI" pitchFamily="50" charset="-128"/>
              </a:rPr>
              <a:t>B</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08712"/>
            <a:ext cx="6903244" cy="230832"/>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B</a:t>
            </a:r>
            <a:r>
              <a:rPr lang="ja-JP" altLang="en-US" sz="1400" dirty="0" smtClean="0"/>
              <a:t>（４区</a:t>
            </a:r>
            <a:r>
              <a:rPr lang="en-US" altLang="ja-JP" sz="1400" dirty="0" smtClean="0"/>
              <a:t>B</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1124744"/>
          <a:ext cx="302433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440832" y="1124744"/>
          <a:ext cx="2952328" cy="2520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440832"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３１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992561" y="1424905"/>
          <a:ext cx="7659146" cy="4524375"/>
        </p:xfrm>
        <a:graphic>
          <a:graphicData uri="http://schemas.openxmlformats.org/drawingml/2006/table">
            <a:tbl>
              <a:tblPr/>
              <a:tblGrid>
                <a:gridCol w="2056757"/>
                <a:gridCol w="742677"/>
                <a:gridCol w="766300"/>
                <a:gridCol w="769254"/>
                <a:gridCol w="767777"/>
                <a:gridCol w="767777"/>
                <a:gridCol w="767777"/>
                <a:gridCol w="223520"/>
                <a:gridCol w="79730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第四区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第五区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第六区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12,532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6,532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7,768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9,380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14,251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15,849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23,595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( 189.8)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( 258.2)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13,428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7,090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8,329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15,438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17,241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32,581</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( 206.0)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( 343.3)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C</a:t>
            </a:r>
            <a:r>
              <a:rPr lang="ja-JP" altLang="en-US" dirty="0" smtClean="0">
                <a:latin typeface="ＭＳ Ｐゴシック" charset="-128"/>
                <a:ea typeface="Meiryo UI" pitchFamily="50" charset="-128"/>
                <a:cs typeface="Meiryo UI" pitchFamily="50" charset="-128"/>
              </a:rPr>
              <a:t>（６区</a:t>
            </a:r>
            <a:r>
              <a:rPr lang="en-US" altLang="ja-JP" dirty="0" smtClean="0">
                <a:latin typeface="ＭＳ Ｐゴシック" charset="-128"/>
                <a:ea typeface="Meiryo UI" pitchFamily="50" charset="-128"/>
                <a:cs typeface="Meiryo UI" pitchFamily="50" charset="-128"/>
              </a:rPr>
              <a:t>C</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08712"/>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３２</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C</a:t>
            </a:r>
            <a:r>
              <a:rPr lang="ja-JP" altLang="en-US" sz="1400" dirty="0" smtClean="0"/>
              <a:t>（６区</a:t>
            </a:r>
            <a:r>
              <a:rPr lang="en-US" altLang="ja-JP" sz="1400" dirty="0" smtClean="0"/>
              <a:t>C</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908721"/>
          <a:ext cx="3168352" cy="28349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368824" y="908721"/>
          <a:ext cx="3096344" cy="28349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908720"/>
          <a:ext cx="3096000" cy="283495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72480" y="3742568"/>
          <a:ext cx="3096344" cy="29969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368824" y="3742568"/>
          <a:ext cx="3096000" cy="2998800"/>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３３</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nvGraphicFramePr>
        <p:xfrm>
          <a:off x="992561" y="1424905"/>
          <a:ext cx="7659146" cy="4524375"/>
        </p:xfrm>
        <a:graphic>
          <a:graphicData uri="http://schemas.openxmlformats.org/drawingml/2006/table">
            <a:tbl>
              <a:tblPr/>
              <a:tblGrid>
                <a:gridCol w="2056757"/>
                <a:gridCol w="742677"/>
                <a:gridCol w="766300"/>
                <a:gridCol w="769254"/>
                <a:gridCol w="767777"/>
                <a:gridCol w="767777"/>
                <a:gridCol w="767777"/>
                <a:gridCol w="223520"/>
                <a:gridCol w="797307"/>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第四区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第五区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第六区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行政財産</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9,984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9,081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7,768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9,380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14,251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15,849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23,595</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( 258.2)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財産合計</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10,661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9,857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8,329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10,515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15,438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17,241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32,581</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( 343.3)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試案</a:t>
            </a:r>
            <a:r>
              <a:rPr lang="en-US" altLang="ja-JP" dirty="0" smtClean="0">
                <a:latin typeface="ＭＳ Ｐゴシック" charset="-128"/>
                <a:ea typeface="Meiryo UI" pitchFamily="50" charset="-128"/>
                <a:cs typeface="Meiryo UI" pitchFamily="50" charset="-128"/>
              </a:rPr>
              <a:t>D</a:t>
            </a:r>
            <a:r>
              <a:rPr lang="ja-JP" altLang="en-US" dirty="0" smtClean="0">
                <a:latin typeface="ＭＳ Ｐゴシック" charset="-128"/>
                <a:ea typeface="Meiryo UI" pitchFamily="50" charset="-128"/>
                <a:cs typeface="Meiryo UI" pitchFamily="50" charset="-128"/>
              </a:rPr>
              <a:t>（６区</a:t>
            </a:r>
            <a:r>
              <a:rPr lang="en-US" altLang="ja-JP" dirty="0" smtClean="0">
                <a:latin typeface="ＭＳ Ｐゴシック" charset="-128"/>
                <a:ea typeface="Meiryo UI" pitchFamily="50" charset="-128"/>
                <a:cs typeface="Meiryo UI" pitchFamily="50" charset="-128"/>
              </a:rPr>
              <a:t>D</a:t>
            </a:r>
            <a:r>
              <a:rPr lang="ja-JP" altLang="en-US" dirty="0" smtClean="0">
                <a:latin typeface="ＭＳ Ｐゴシック" charset="-128"/>
                <a:ea typeface="Meiryo UI" pitchFamily="50" charset="-128"/>
                <a:cs typeface="Meiryo UI" pitchFamily="50" charset="-128"/>
              </a:rPr>
              <a:t>案）</a:t>
            </a:r>
            <a:r>
              <a:rPr lang="ja-JP" altLang="en-US" dirty="0">
                <a:latin typeface="ＭＳ Ｐゴシック" charset="-128"/>
                <a:ea typeface="Meiryo UI" pitchFamily="50" charset="-128"/>
                <a:cs typeface="Meiryo UI" pitchFamily="50" charset="-128"/>
              </a:rPr>
              <a:t>　　特別区別</a:t>
            </a:r>
          </a:p>
        </p:txBody>
      </p:sp>
      <p:sp>
        <p:nvSpPr>
          <p:cNvPr id="33963" name="Text Box 162"/>
          <p:cNvSpPr txBox="1">
            <a:spLocks noChangeArrowheads="1"/>
          </p:cNvSpPr>
          <p:nvPr/>
        </p:nvSpPr>
        <p:spPr bwMode="auto">
          <a:xfrm>
            <a:off x="79110" y="83004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120532"/>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980728"/>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08712"/>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D</a:t>
            </a:r>
            <a:r>
              <a:rPr lang="ja-JP" altLang="en-US" sz="1400" dirty="0" smtClean="0"/>
              <a:t>（６区</a:t>
            </a:r>
            <a:r>
              <a:rPr lang="en-US" altLang="ja-JP" sz="1400" dirty="0" smtClean="0"/>
              <a:t>D</a:t>
            </a:r>
            <a:r>
              <a:rPr lang="ja-JP" altLang="en-US" sz="1400" dirty="0" smtClean="0"/>
              <a:t>案）</a:t>
            </a:r>
            <a:r>
              <a:rPr lang="en-US" altLang="ja-JP" sz="1400" dirty="0" smtClean="0"/>
              <a:t>】</a:t>
            </a:r>
            <a:endParaRPr lang="en-US" altLang="ja-JP" sz="1400" dirty="0"/>
          </a:p>
        </p:txBody>
      </p:sp>
      <p:graphicFrame>
        <p:nvGraphicFramePr>
          <p:cNvPr id="10" name="グラフ 9"/>
          <p:cNvGraphicFramePr/>
          <p:nvPr/>
        </p:nvGraphicFramePr>
        <p:xfrm>
          <a:off x="200472" y="908721"/>
          <a:ext cx="3168352" cy="28349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nvGraphicFramePr>
        <p:xfrm>
          <a:off x="3368824" y="908721"/>
          <a:ext cx="3096344" cy="28349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6465168" y="908720"/>
          <a:ext cx="3096000" cy="283495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72480" y="3742568"/>
          <a:ext cx="3096344" cy="29969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nvGraphicFramePr>
        <p:xfrm>
          <a:off x="3368824" y="3742568"/>
          <a:ext cx="3096000" cy="2998800"/>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96975"/>
          <a:ext cx="9529202" cy="5397509"/>
        </p:xfrm>
        <a:graphic>
          <a:graphicData uri="http://schemas.openxmlformats.org/drawingml/2006/table">
            <a:tbl>
              <a:tblPr/>
              <a:tblGrid>
                <a:gridCol w="289641"/>
                <a:gridCol w="1250306"/>
                <a:gridCol w="887695"/>
                <a:gridCol w="887695"/>
                <a:gridCol w="887695"/>
                <a:gridCol w="887695"/>
                <a:gridCol w="887695"/>
                <a:gridCol w="887695"/>
                <a:gridCol w="887695"/>
                <a:gridCol w="887695"/>
                <a:gridCol w="8876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102,619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12,394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74,623</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27,796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32,581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6827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48,012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105251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A</a:t>
            </a:r>
            <a:r>
              <a:rPr lang="ja-JP" altLang="en-US" sz="1400" dirty="0" smtClean="0"/>
              <a:t>（４区</a:t>
            </a:r>
            <a:r>
              <a:rPr lang="en-US" altLang="ja-JP" sz="1400" dirty="0" smtClean="0"/>
              <a:t>A</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A</a:t>
            </a:r>
            <a:r>
              <a:rPr lang="ja-JP" altLang="en-US" b="1" dirty="0" smtClean="0">
                <a:solidFill>
                  <a:srgbClr val="000000"/>
                </a:solidFill>
                <a:latin typeface="Meiryo UI" pitchFamily="50" charset="-128"/>
                <a:ea typeface="Meiryo UI" pitchFamily="50" charset="-128"/>
                <a:cs typeface="Meiryo UI" pitchFamily="50" charset="-128"/>
              </a:rPr>
              <a:t>（４区</a:t>
            </a:r>
            <a:r>
              <a:rPr lang="en-US" altLang="ja-JP" b="1" dirty="0" smtClean="0">
                <a:solidFill>
                  <a:srgbClr val="000000"/>
                </a:solidFill>
                <a:latin typeface="Meiryo UI" pitchFamily="50" charset="-128"/>
                <a:ea typeface="Meiryo UI" pitchFamily="50" charset="-128"/>
                <a:cs typeface="Meiryo UI" pitchFamily="50" charset="-128"/>
              </a:rPr>
              <a:t>A</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３６</a:t>
            </a:r>
            <a:endParaRPr lang="ja-JP" altLang="en-US" sz="1100" b="1" dirty="0">
              <a:latin typeface="Meiryo UI" pitchFamily="50" charset="-128"/>
              <a:ea typeface="Meiryo UI" pitchFamily="50" charset="-128"/>
              <a:cs typeface="Meiryo UI" pitchFamily="50" charset="-128"/>
            </a:endParaRPr>
          </a:p>
        </p:txBody>
      </p:sp>
      <p:sp>
        <p:nvSpPr>
          <p:cNvPr id="13" name="AutoShape 747"/>
          <p:cNvSpPr>
            <a:spLocks noChangeArrowheads="1"/>
          </p:cNvSpPr>
          <p:nvPr/>
        </p:nvSpPr>
        <p:spPr bwMode="auto">
          <a:xfrm>
            <a:off x="2216696" y="1124744"/>
            <a:ext cx="5184576" cy="306467"/>
          </a:xfrm>
          <a:prstGeom prst="bracketPair">
            <a:avLst>
              <a:gd name="adj" fmla="val 16667"/>
            </a:avLst>
          </a:prstGeom>
          <a:noFill/>
          <a:ln w="9525">
            <a:solidFill>
              <a:schemeClr val="tx1"/>
            </a:solidFill>
            <a:round/>
            <a:headEnd/>
            <a:tailEnd/>
          </a:ln>
        </p:spPr>
        <p:txBody>
          <a:bodyPr wrap="square" anchor="ctr">
            <a:spAutoFit/>
          </a:bodyPr>
          <a:lstStyle/>
          <a:p>
            <a:pPr algn="ctr"/>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176327" y="692696"/>
          <a:ext cx="9529201" cy="5592436"/>
        </p:xfrm>
        <a:graphic>
          <a:graphicData uri="http://schemas.openxmlformats.org/drawingml/2006/table">
            <a:tbl>
              <a:tblPr/>
              <a:tblGrid>
                <a:gridCol w="232786"/>
                <a:gridCol w="1275707"/>
                <a:gridCol w="891190"/>
                <a:gridCol w="891190"/>
                <a:gridCol w="891190"/>
                <a:gridCol w="891190"/>
                <a:gridCol w="891190"/>
                <a:gridCol w="891190"/>
                <a:gridCol w="972000"/>
                <a:gridCol w="891190"/>
                <a:gridCol w="810378"/>
              </a:tblGrid>
              <a:tr h="274628">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（４区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36172">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91,281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11,025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19,089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68,356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22,730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678.4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1,046.2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787.6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3,642.9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1,389ha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181,254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31,352.9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22,654.6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31,781.5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23,313.8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109,196.9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60.2%</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72,054.1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28,803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20,798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9,942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43,511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11,015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41,227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2,089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54"/>
          <p:cNvGraphicFramePr>
            <a:graphicFrameLocks noGrp="1"/>
          </p:cNvGraphicFramePr>
          <p:nvPr>
            <p:extLst>
              <p:ext uri="{D42A27DB-BD31-4B8C-83A1-F6EECF244321}">
                <p14:modId xmlns:p14="http://schemas.microsoft.com/office/powerpoint/2010/main" val="1669005215"/>
              </p:ext>
            </p:extLst>
          </p:nvPr>
        </p:nvGraphicFramePr>
        <p:xfrm>
          <a:off x="176328" y="836712"/>
          <a:ext cx="9529200" cy="5613038"/>
        </p:xfrm>
        <a:graphic>
          <a:graphicData uri="http://schemas.openxmlformats.org/drawingml/2006/table">
            <a:tbl>
              <a:tblPr/>
              <a:tblGrid>
                <a:gridCol w="224571"/>
                <a:gridCol w="1181667"/>
                <a:gridCol w="1002038"/>
                <a:gridCol w="1216708"/>
                <a:gridCol w="2519840"/>
                <a:gridCol w="672761"/>
                <a:gridCol w="987108"/>
                <a:gridCol w="1724507"/>
              </a:tblGrid>
              <a:tr h="418403">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r>
              <a:tr h="416038">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r>
              <a:tr h="1156106">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4,307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5,145ha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道路、公園、霊園、地域集会所敷地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食肉市場事業会計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駐車場事業会計</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4820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05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行政財産に含めたものを除く）</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事業廃止又は利用計画のない土地、小学校跡地、市営住宅跡地など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81590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1,295ha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学校、保健所、市営住宅、市本庁舎、区役所、消防署、ごみ焼却工場など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63986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41ha</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事業廃止又は利用計画のない建物、保育所跡、庁舎跡など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98007">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181,744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7,375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200" i="0" dirty="0" smtClean="0">
                          <a:solidFill>
                            <a:schemeClr val="tx1"/>
                          </a:solidFill>
                          <a:latin typeface="Meiryo UI" pitchFamily="50" charset="-128"/>
                          <a:ea typeface="Meiryo UI" pitchFamily="50" charset="-128"/>
                          <a:cs typeface="Meiryo UI" pitchFamily="50" charset="-128"/>
                        </a:rPr>
                        <a:t>道路舗装、橋りょう、門、塀、表示板など</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8068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537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事業廃止又は利用計画のない土地、建物の従属物など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30223">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3,424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 name="角丸四角形 3"/>
          <p:cNvSpPr/>
          <p:nvPr/>
        </p:nvSpPr>
        <p:spPr>
          <a:xfrm>
            <a:off x="0" y="4215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spcBef>
                <a:spcPct val="10000"/>
              </a:spcBef>
              <a:defRPr/>
            </a:pPr>
            <a:r>
              <a:rPr lang="ja-JP" altLang="en-US" b="1" dirty="0">
                <a:solidFill>
                  <a:schemeClr val="tx1"/>
                </a:solidFill>
                <a:latin typeface="Meiryo UI" pitchFamily="50" charset="-128"/>
                <a:ea typeface="Meiryo UI" pitchFamily="50" charset="-128"/>
                <a:cs typeface="Meiryo UI" pitchFamily="50" charset="-128"/>
              </a:rPr>
              <a:t>（２）一般会計・政令等会計の財産</a:t>
            </a:r>
          </a:p>
        </p:txBody>
      </p:sp>
      <p:sp>
        <p:nvSpPr>
          <p:cNvPr id="5" name="正方形/長方形 4"/>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a:latin typeface="Meiryo UI" pitchFamily="50" charset="-128"/>
                <a:ea typeface="Meiryo UI" pitchFamily="50" charset="-128"/>
                <a:cs typeface="Meiryo UI" pitchFamily="50" charset="-128"/>
              </a:rPr>
              <a:t>２</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476672"/>
          <a:ext cx="9529201" cy="5966344"/>
        </p:xfrm>
        <a:graphic>
          <a:graphicData uri="http://schemas.openxmlformats.org/drawingml/2006/table">
            <a:tbl>
              <a:tblPr/>
              <a:tblGrid>
                <a:gridCol w="287603"/>
                <a:gridCol w="1219106"/>
                <a:gridCol w="898821"/>
                <a:gridCol w="898821"/>
                <a:gridCol w="898821"/>
                <a:gridCol w="898821"/>
                <a:gridCol w="898821"/>
                <a:gridCol w="898821"/>
                <a:gridCol w="898821"/>
                <a:gridCol w="893316"/>
                <a:gridCol w="837429"/>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4970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123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754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３８</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398396"/>
          <a:ext cx="9530791" cy="463651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３９</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216023" y="476100"/>
          <a:ext cx="9530791" cy="507427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620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21,566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12,400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32,581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847655"/>
            <a:ext cx="9433048" cy="461665"/>
          </a:xfrm>
          <a:prstGeom prst="rect">
            <a:avLst/>
          </a:prstGeom>
          <a:noFill/>
        </p:spPr>
        <p:txBody>
          <a:bodyPr wrap="square" rtlCol="0">
            <a:spAutoFit/>
          </a:bodyPr>
          <a:lstStyle/>
          <a:p>
            <a:r>
              <a:rPr lang="en-US" altLang="ja-JP" sz="1200" dirty="0" smtClean="0"/>
              <a:t>※</a:t>
            </a:r>
            <a:r>
              <a:rPr lang="ja-JP" altLang="en-US" sz="1200" dirty="0" smtClean="0"/>
              <a:t>１　「土地」、「物品」、「株式」、「出資による権利」、「債権」、「基金」の件数のうち、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6237312"/>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90583" y="3068960"/>
          <a:ext cx="9534407" cy="3572536"/>
        </p:xfrm>
        <a:graphic>
          <a:graphicData uri="http://schemas.openxmlformats.org/drawingml/2006/table">
            <a:tbl>
              <a:tblPr/>
              <a:tblGrid>
                <a:gridCol w="290666"/>
                <a:gridCol w="1375407"/>
                <a:gridCol w="900000"/>
                <a:gridCol w="864000"/>
                <a:gridCol w="864935"/>
                <a:gridCol w="864000"/>
                <a:gridCol w="864000"/>
                <a:gridCol w="864935"/>
                <a:gridCol w="911264"/>
                <a:gridCol w="892800"/>
                <a:gridCol w="8424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86829" y="476672"/>
          <a:ext cx="9529200" cy="2661684"/>
        </p:xfrm>
        <a:graphic>
          <a:graphicData uri="http://schemas.openxmlformats.org/drawingml/2006/table">
            <a:tbl>
              <a:tblPr/>
              <a:tblGrid>
                <a:gridCol w="1671822"/>
                <a:gridCol w="901075"/>
                <a:gridCol w="863036"/>
                <a:gridCol w="863036"/>
                <a:gridCol w="865161"/>
                <a:gridCol w="863036"/>
                <a:gridCol w="863036"/>
                <a:gridCol w="622831"/>
                <a:gridCol w="278894"/>
                <a:gridCol w="893867"/>
                <a:gridCol w="843406"/>
              </a:tblGrid>
              <a:tr h="27254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90586">
                <a:tc gridSpan="11">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10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96975"/>
          <a:ext cx="9529202" cy="5397509"/>
        </p:xfrm>
        <a:graphic>
          <a:graphicData uri="http://schemas.openxmlformats.org/drawingml/2006/table">
            <a:tbl>
              <a:tblPr/>
              <a:tblGrid>
                <a:gridCol w="289641"/>
                <a:gridCol w="1250306"/>
                <a:gridCol w="887695"/>
                <a:gridCol w="887695"/>
                <a:gridCol w="887695"/>
                <a:gridCol w="887695"/>
                <a:gridCol w="887695"/>
                <a:gridCol w="887695"/>
                <a:gridCol w="887695"/>
                <a:gridCol w="887695"/>
                <a:gridCol w="8876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102,619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17,955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74,623</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27,796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32,581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6827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48,012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12.7</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105251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B</a:t>
            </a:r>
            <a:r>
              <a:rPr lang="ja-JP" altLang="en-US" sz="1400" dirty="0" smtClean="0"/>
              <a:t>（４区</a:t>
            </a:r>
            <a:r>
              <a:rPr lang="en-US" altLang="ja-JP" sz="1400" dirty="0" smtClean="0"/>
              <a:t>B</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B</a:t>
            </a:r>
            <a:r>
              <a:rPr lang="ja-JP" altLang="en-US" b="1" dirty="0" smtClean="0">
                <a:solidFill>
                  <a:srgbClr val="000000"/>
                </a:solidFill>
                <a:latin typeface="Meiryo UI" pitchFamily="50" charset="-128"/>
                <a:ea typeface="Meiryo UI" pitchFamily="50" charset="-128"/>
                <a:cs typeface="Meiryo UI" pitchFamily="50" charset="-128"/>
              </a:rPr>
              <a:t>（４区</a:t>
            </a:r>
            <a:r>
              <a:rPr lang="en-US" altLang="ja-JP" b="1" dirty="0" smtClean="0">
                <a:solidFill>
                  <a:srgbClr val="000000"/>
                </a:solidFill>
                <a:latin typeface="Meiryo UI" pitchFamily="50" charset="-128"/>
                <a:ea typeface="Meiryo UI" pitchFamily="50" charset="-128"/>
                <a:cs typeface="Meiryo UI" pitchFamily="50" charset="-128"/>
              </a:rPr>
              <a:t>B</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４２</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176327" y="692696"/>
          <a:ext cx="9529201" cy="5592436"/>
        </p:xfrm>
        <a:graphic>
          <a:graphicData uri="http://schemas.openxmlformats.org/drawingml/2006/table">
            <a:tbl>
              <a:tblPr/>
              <a:tblGrid>
                <a:gridCol w="232786"/>
                <a:gridCol w="1275707"/>
                <a:gridCol w="891190"/>
                <a:gridCol w="891190"/>
                <a:gridCol w="891190"/>
                <a:gridCol w="891190"/>
                <a:gridCol w="891190"/>
                <a:gridCol w="891190"/>
                <a:gridCol w="972000"/>
                <a:gridCol w="891190"/>
                <a:gridCol w="810378"/>
              </a:tblGrid>
              <a:tr h="274628">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B</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（４区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B</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36172">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91,281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14,456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19,089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68,356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22,730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824.7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1,046.2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787.6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3,642.9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1,389ha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181,254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26,544.6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27,462.9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31,781.5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23,313.8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109,196.9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60.2%</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72,054.1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28,803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20,798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9,942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43,511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11,015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2,182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41,227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2,089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４３</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476672"/>
          <a:ext cx="9529201" cy="5966344"/>
        </p:xfrm>
        <a:graphic>
          <a:graphicData uri="http://schemas.openxmlformats.org/drawingml/2006/table">
            <a:tbl>
              <a:tblPr/>
              <a:tblGrid>
                <a:gridCol w="287603"/>
                <a:gridCol w="1219106"/>
                <a:gridCol w="898821"/>
                <a:gridCol w="898821"/>
                <a:gridCol w="898821"/>
                <a:gridCol w="898821"/>
                <a:gridCol w="898821"/>
                <a:gridCol w="898821"/>
                <a:gridCol w="898821"/>
                <a:gridCol w="893316"/>
                <a:gridCol w="837429"/>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4970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123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754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398396"/>
          <a:ext cx="9530791" cy="463651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216023" y="476100"/>
          <a:ext cx="9530791" cy="507427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18,016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32,581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847655"/>
            <a:ext cx="9433048" cy="461665"/>
          </a:xfrm>
          <a:prstGeom prst="rect">
            <a:avLst/>
          </a:prstGeom>
          <a:noFill/>
        </p:spPr>
        <p:txBody>
          <a:bodyPr wrap="square" rtlCol="0">
            <a:spAutoFit/>
          </a:bodyPr>
          <a:lstStyle/>
          <a:p>
            <a:r>
              <a:rPr lang="en-US" altLang="ja-JP" sz="1200" dirty="0" smtClean="0"/>
              <a:t>※</a:t>
            </a:r>
            <a:r>
              <a:rPr lang="ja-JP" altLang="en-US" sz="1200" dirty="0" smtClean="0"/>
              <a:t>１　「土地」、「物品」、「株式」、「出資による権利」、「債権」、「基金」の件数のうち、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6237312"/>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４６</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90583" y="3068960"/>
          <a:ext cx="9534407" cy="3572536"/>
        </p:xfrm>
        <a:graphic>
          <a:graphicData uri="http://schemas.openxmlformats.org/drawingml/2006/table">
            <a:tbl>
              <a:tblPr/>
              <a:tblGrid>
                <a:gridCol w="290666"/>
                <a:gridCol w="1375407"/>
                <a:gridCol w="900000"/>
                <a:gridCol w="864000"/>
                <a:gridCol w="864935"/>
                <a:gridCol w="864000"/>
                <a:gridCol w="864000"/>
                <a:gridCol w="864935"/>
                <a:gridCol w="911264"/>
                <a:gridCol w="892800"/>
                <a:gridCol w="8424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86829" y="476672"/>
          <a:ext cx="9529200" cy="2661684"/>
        </p:xfrm>
        <a:graphic>
          <a:graphicData uri="http://schemas.openxmlformats.org/drawingml/2006/table">
            <a:tbl>
              <a:tblPr/>
              <a:tblGrid>
                <a:gridCol w="1671822"/>
                <a:gridCol w="901075"/>
                <a:gridCol w="863036"/>
                <a:gridCol w="863036"/>
                <a:gridCol w="865161"/>
                <a:gridCol w="863036"/>
                <a:gridCol w="863036"/>
                <a:gridCol w="622831"/>
                <a:gridCol w="278894"/>
                <a:gridCol w="893867"/>
                <a:gridCol w="843406"/>
              </a:tblGrid>
              <a:tr h="27254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90586">
                <a:tc gridSpan="11">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10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a:t>
            </a:r>
            <a:r>
              <a:rPr lang="en-US" altLang="ja-JP" sz="1100" b="1" dirty="0" smtClean="0">
                <a:latin typeface="Meiryo UI" pitchFamily="50" charset="-128"/>
                <a:ea typeface="Meiryo UI" pitchFamily="50" charset="-128"/>
                <a:cs typeface="Meiryo UI" pitchFamily="50" charset="-128"/>
              </a:rPr>
              <a:t>7</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49"/>
          <p:cNvSpPr txBox="1">
            <a:spLocks noChangeArrowheads="1"/>
          </p:cNvSpPr>
          <p:nvPr/>
        </p:nvSpPr>
        <p:spPr bwMode="auto">
          <a:xfrm>
            <a:off x="26252" y="6309320"/>
            <a:ext cx="9867546" cy="707886"/>
          </a:xfrm>
          <a:prstGeom prst="rect">
            <a:avLst/>
          </a:prstGeom>
          <a:noFill/>
          <a:ln w="9525">
            <a:noFill/>
            <a:miter lim="800000"/>
            <a:headEnd/>
            <a:tailEnd/>
          </a:ln>
        </p:spPr>
        <p:txBody>
          <a:bodyPr wrap="square">
            <a:spAutoFit/>
          </a:bodyPr>
          <a:lstStyle/>
          <a:p>
            <a:pPr marL="177800" indent="-177800">
              <a:lnSpc>
                <a:spcPts val="1200"/>
              </a:lnSpc>
            </a:pPr>
            <a:r>
              <a:rPr lang="en-US" altLang="ja-JP" sz="1100" dirty="0" smtClean="0"/>
              <a:t>※</a:t>
            </a:r>
            <a:r>
              <a:rPr lang="ja-JP" altLang="en-US" sz="1100" dirty="0" smtClean="0"/>
              <a:t>市街地再開発事業会計の廃止に伴い、平成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日に市街地再開発事業会計から一般会計に土地 </a:t>
            </a:r>
            <a:r>
              <a:rPr lang="en-US" altLang="ja-JP" sz="1100" dirty="0" smtClean="0"/>
              <a:t>3ha</a:t>
            </a:r>
            <a:r>
              <a:rPr lang="ja-JP" altLang="en-US" sz="1100" dirty="0" smtClean="0"/>
              <a:t>（</a:t>
            </a:r>
            <a:r>
              <a:rPr lang="en-US" altLang="ja-JP" sz="1100" dirty="0" smtClean="0"/>
              <a:t> 192</a:t>
            </a:r>
            <a:r>
              <a:rPr lang="ja-JP" altLang="en-US" sz="1100" dirty="0" smtClean="0"/>
              <a:t>億円）、建物</a:t>
            </a:r>
            <a:r>
              <a:rPr lang="en-US" altLang="ja-JP" sz="1100" dirty="0" smtClean="0"/>
              <a:t>1ha</a:t>
            </a:r>
            <a:r>
              <a:rPr lang="ja-JP" altLang="en-US" sz="1100" dirty="0" smtClean="0"/>
              <a:t>（</a:t>
            </a:r>
            <a:r>
              <a:rPr lang="en-US" altLang="ja-JP" sz="1100" dirty="0" smtClean="0"/>
              <a:t> 368</a:t>
            </a:r>
            <a:r>
              <a:rPr lang="ja-JP" altLang="en-US" sz="1100" dirty="0" smtClean="0"/>
              <a:t>億円）を移管</a:t>
            </a:r>
            <a:endParaRPr lang="en-US" altLang="ja-JP" sz="1100" dirty="0" smtClean="0"/>
          </a:p>
          <a:p>
            <a:pPr>
              <a:lnSpc>
                <a:spcPts val="1200"/>
              </a:lnSpc>
            </a:pPr>
            <a:r>
              <a:rPr lang="en-US" altLang="ja-JP" sz="1100" dirty="0" smtClean="0"/>
              <a:t>※</a:t>
            </a:r>
            <a:r>
              <a:rPr lang="ja-JP" altLang="en-US" sz="1100" dirty="0" smtClean="0"/>
              <a:t>土地先行取得事業会計の廃止に伴い、平成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日に土地先行取得事業会計から一般会計に土地 </a:t>
            </a:r>
            <a:r>
              <a:rPr lang="en-US" altLang="ja-JP" sz="1100" dirty="0" smtClean="0"/>
              <a:t>34ha </a:t>
            </a:r>
            <a:r>
              <a:rPr lang="ja-JP" altLang="en-US" sz="1100" dirty="0" smtClean="0"/>
              <a:t>（</a:t>
            </a:r>
            <a:r>
              <a:rPr lang="en-US" altLang="ja-JP" sz="1100" dirty="0" smtClean="0"/>
              <a:t>1,019</a:t>
            </a:r>
            <a:r>
              <a:rPr lang="ja-JP" altLang="en-US" sz="1100" dirty="0" smtClean="0"/>
              <a:t>億円）を移管</a:t>
            </a:r>
            <a:endParaRPr lang="ja-JP" altLang="en-US" sz="1100" strike="sngStrike" dirty="0"/>
          </a:p>
          <a:p>
            <a:pPr>
              <a:lnSpc>
                <a:spcPts val="1200"/>
              </a:lnSpc>
            </a:pPr>
            <a:r>
              <a:rPr lang="en-US" altLang="ja-JP" sz="1100" dirty="0" smtClean="0"/>
              <a:t>※</a:t>
            </a:r>
            <a:r>
              <a:rPr lang="ja-JP" altLang="en-US" sz="1100" dirty="0"/>
              <a:t>端数処理の関係で、内訳と合計が合わない場合がある（次ページ以降も同じ）</a:t>
            </a:r>
            <a:endParaRPr lang="ja-JP" altLang="en-US" dirty="0"/>
          </a:p>
          <a:p>
            <a:pPr>
              <a:lnSpc>
                <a:spcPts val="1200"/>
              </a:lnSpc>
            </a:pPr>
            <a:endParaRPr lang="ja-JP" altLang="en-US" sz="1100" dirty="0"/>
          </a:p>
        </p:txBody>
      </p:sp>
      <p:graphicFrame>
        <p:nvGraphicFramePr>
          <p:cNvPr id="5" name="Group 154"/>
          <p:cNvGraphicFramePr>
            <a:graphicFrameLocks noGrp="1"/>
          </p:cNvGraphicFramePr>
          <p:nvPr>
            <p:extLst>
              <p:ext uri="{D42A27DB-BD31-4B8C-83A1-F6EECF244321}">
                <p14:modId xmlns:p14="http://schemas.microsoft.com/office/powerpoint/2010/main" val="2360572731"/>
              </p:ext>
            </p:extLst>
          </p:nvPr>
        </p:nvGraphicFramePr>
        <p:xfrm>
          <a:off x="176328" y="417222"/>
          <a:ext cx="9529200" cy="5843203"/>
        </p:xfrm>
        <a:graphic>
          <a:graphicData uri="http://schemas.openxmlformats.org/drawingml/2006/table">
            <a:tbl>
              <a:tblPr/>
              <a:tblGrid>
                <a:gridCol w="1400994"/>
                <a:gridCol w="910646"/>
                <a:gridCol w="1313345"/>
                <a:gridCol w="2399288"/>
                <a:gridCol w="793312"/>
                <a:gridCol w="987108"/>
                <a:gridCol w="1724507"/>
              </a:tblGrid>
              <a:tr h="241387">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r>
              <a:tr h="331257">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11,428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1,011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美術品、消防関係の物品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０億円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019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船舶、浮桟橋、消防用ヘリ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26,871㎡</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地上権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無体財産権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市業務に関連して取得した特許</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社</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1,991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関西電力（株）株式、関西国際空港土地保有（株）株式、大阪港埠頭（株）株式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2,449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（独法）日本高速道路保有・債務返済機構出資金、公立大学法人大阪市立大学出資、（公財）大阪府暴力追放推進センター出損金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大阪外環状線鉄道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アジア太平洋トレードセンター（株）貸付金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87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大阪市財政調整基金、大阪市教育振興基金、不動産運用基金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5649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52706"/>
          <a:ext cx="9529200" cy="5372638"/>
        </p:xfrm>
        <a:graphic>
          <a:graphicData uri="http://schemas.openxmlformats.org/drawingml/2006/table">
            <a:tbl>
              <a:tblPr/>
              <a:tblGrid>
                <a:gridCol w="246114"/>
                <a:gridCol w="1146182"/>
                <a:gridCol w="792088"/>
                <a:gridCol w="731071"/>
                <a:gridCol w="731071"/>
                <a:gridCol w="731071"/>
                <a:gridCol w="731071"/>
                <a:gridCol w="731071"/>
                <a:gridCol w="731071"/>
                <a:gridCol w="731071"/>
                <a:gridCol w="731071"/>
                <a:gridCol w="748124"/>
                <a:gridCol w="748124"/>
              </a:tblGrid>
              <a:tr h="21045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195538">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102,619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74,623</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27,796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32,581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6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13,428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48,012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903244" cy="287784"/>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980406"/>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C</a:t>
            </a:r>
            <a:r>
              <a:rPr lang="ja-JP" altLang="en-US" sz="1400" dirty="0" smtClean="0"/>
              <a:t>（６区</a:t>
            </a:r>
            <a:r>
              <a:rPr lang="en-US" altLang="ja-JP" sz="1400" dirty="0" smtClean="0"/>
              <a:t>C</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C</a:t>
            </a:r>
            <a:r>
              <a:rPr lang="ja-JP" altLang="en-US" b="1" dirty="0" smtClean="0">
                <a:solidFill>
                  <a:srgbClr val="000000"/>
                </a:solidFill>
                <a:latin typeface="Meiryo UI" pitchFamily="50" charset="-128"/>
                <a:ea typeface="Meiryo UI" pitchFamily="50" charset="-128"/>
                <a:cs typeface="Meiryo UI" pitchFamily="50" charset="-128"/>
              </a:rPr>
              <a:t>（６区</a:t>
            </a:r>
            <a:r>
              <a:rPr lang="en-US" altLang="ja-JP" b="1" dirty="0" smtClean="0">
                <a:solidFill>
                  <a:srgbClr val="000000"/>
                </a:solidFill>
                <a:latin typeface="Meiryo UI" pitchFamily="50" charset="-128"/>
                <a:ea typeface="Meiryo UI" pitchFamily="50" charset="-128"/>
                <a:cs typeface="Meiryo UI" pitchFamily="50" charset="-128"/>
              </a:rPr>
              <a:t>C</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４８</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56456" y="748388"/>
          <a:ext cx="9737712" cy="5056908"/>
        </p:xfrm>
        <a:graphic>
          <a:graphicData uri="http://schemas.openxmlformats.org/drawingml/2006/table">
            <a:tbl>
              <a:tblPr/>
              <a:tblGrid>
                <a:gridCol w="243637"/>
                <a:gridCol w="1026000"/>
                <a:gridCol w="731809"/>
                <a:gridCol w="766657"/>
                <a:gridCol w="766657"/>
                <a:gridCol w="766657"/>
                <a:gridCol w="766657"/>
                <a:gridCol w="766657"/>
                <a:gridCol w="766657"/>
                <a:gridCol w="766657"/>
                <a:gridCol w="836353"/>
                <a:gridCol w="766657"/>
                <a:gridCol w="766657"/>
              </a:tblGrid>
              <a:tr h="303821">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C</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（６区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C</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4063">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0811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852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91,281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12,509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9,357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14,228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15,826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68,356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22,730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3,888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642.5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426.4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369.3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453.9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844.2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787.6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3,642.9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2,568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360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181,254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21,205.3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14,140.1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10,244.6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17,782.7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22,416.4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23,313.8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109,196.9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60.2%</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72,054.1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39.8%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28,803</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3,756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2,792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3,279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4,678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20,798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8,005</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9,942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1,451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1,047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6,331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3,611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43,511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7,133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3,071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5,342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4,626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8,886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41,227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2,089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４９</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476672"/>
          <a:ext cx="9696635" cy="4996620"/>
        </p:xfrm>
        <a:graphic>
          <a:graphicData uri="http://schemas.openxmlformats.org/drawingml/2006/table">
            <a:tbl>
              <a:tblPr/>
              <a:tblGrid>
                <a:gridCol w="244800"/>
                <a:gridCol w="1026626"/>
                <a:gridCol w="733099"/>
                <a:gridCol w="769211"/>
                <a:gridCol w="769211"/>
                <a:gridCol w="769211"/>
                <a:gridCol w="769211"/>
                <a:gridCol w="769211"/>
                <a:gridCol w="769211"/>
                <a:gridCol w="769211"/>
                <a:gridCol w="769211"/>
                <a:gridCol w="769211"/>
                <a:gridCol w="769211"/>
              </a:tblGrid>
              <a:tr h="27979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483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36234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398396"/>
          <a:ext cx="9705150" cy="4051318"/>
        </p:xfrm>
        <a:graphic>
          <a:graphicData uri="http://schemas.openxmlformats.org/drawingml/2006/table">
            <a:tbl>
              <a:tblPr/>
              <a:tblGrid>
                <a:gridCol w="244800"/>
                <a:gridCol w="1026000"/>
                <a:gridCol w="734400"/>
                <a:gridCol w="769995"/>
                <a:gridCol w="769995"/>
                <a:gridCol w="769995"/>
                <a:gridCol w="769995"/>
                <a:gridCol w="769995"/>
                <a:gridCol w="769995"/>
                <a:gridCol w="769995"/>
                <a:gridCol w="769995"/>
                <a:gridCol w="769995"/>
                <a:gridCol w="7699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77</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3.2%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96.8%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56456" y="476100"/>
          <a:ext cx="9709200" cy="4397638"/>
        </p:xfrm>
        <a:graphic>
          <a:graphicData uri="http://schemas.openxmlformats.org/drawingml/2006/table">
            <a:tbl>
              <a:tblPr/>
              <a:tblGrid>
                <a:gridCol w="244800"/>
                <a:gridCol w="1026000"/>
                <a:gridCol w="734400"/>
                <a:gridCol w="770400"/>
                <a:gridCol w="770400"/>
                <a:gridCol w="770400"/>
                <a:gridCol w="770400"/>
                <a:gridCol w="770400"/>
                <a:gridCol w="770400"/>
                <a:gridCol w="770400"/>
                <a:gridCol w="770400"/>
                <a:gridCol w="770400"/>
                <a:gridCol w="770400"/>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107,812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13,428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8,329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10,515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15,438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75,031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32,581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085184"/>
            <a:ext cx="9433048" cy="461665"/>
          </a:xfrm>
          <a:prstGeom prst="rect">
            <a:avLst/>
          </a:prstGeom>
          <a:noFill/>
        </p:spPr>
        <p:txBody>
          <a:bodyPr wrap="square" rtlCol="0">
            <a:spAutoFit/>
          </a:bodyPr>
          <a:lstStyle/>
          <a:p>
            <a:r>
              <a:rPr lang="en-US" altLang="ja-JP" sz="1200" dirty="0" smtClean="0"/>
              <a:t>※</a:t>
            </a:r>
            <a:r>
              <a:rPr lang="ja-JP" altLang="en-US" sz="1200" dirty="0" smtClean="0"/>
              <a:t>１　「土地」、「物品」、「株式」、「出資による権利」、「債権」、「基金」の件数のうち、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5474841"/>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５２</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28464" y="3068960"/>
          <a:ext cx="9745336" cy="3549024"/>
        </p:xfrm>
        <a:graphic>
          <a:graphicData uri="http://schemas.openxmlformats.org/drawingml/2006/table">
            <a:tbl>
              <a:tblPr/>
              <a:tblGrid>
                <a:gridCol w="223520"/>
                <a:gridCol w="1000616"/>
                <a:gridCol w="734400"/>
                <a:gridCol w="770400"/>
                <a:gridCol w="770400"/>
                <a:gridCol w="770400"/>
                <a:gridCol w="770400"/>
                <a:gridCol w="770400"/>
                <a:gridCol w="770400"/>
                <a:gridCol w="752400"/>
                <a:gridCol w="792000"/>
                <a:gridCol w="810000"/>
                <a:gridCol w="8100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784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28464" y="404664"/>
          <a:ext cx="9737073" cy="2775724"/>
        </p:xfrm>
        <a:graphic>
          <a:graphicData uri="http://schemas.openxmlformats.org/drawingml/2006/table">
            <a:tbl>
              <a:tblPr/>
              <a:tblGrid>
                <a:gridCol w="1224000"/>
                <a:gridCol w="733223"/>
                <a:gridCol w="769165"/>
                <a:gridCol w="769165"/>
                <a:gridCol w="769165"/>
                <a:gridCol w="770400"/>
                <a:gridCol w="769165"/>
                <a:gridCol w="770400"/>
                <a:gridCol w="753158"/>
                <a:gridCol w="541467"/>
                <a:gridCol w="249351"/>
                <a:gridCol w="809207"/>
                <a:gridCol w="809207"/>
              </a:tblGrid>
              <a:tr h="32083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endParaRPr kumimoji="1" lang="ja-JP" altLang="en-US"/>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endParaRPr kumimoji="1" lang="ja-JP" altLang="en-US" dirty="0"/>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9">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r>
                        <a:rPr kumimoji="1" lang="ja-JP" altLang="en-US" sz="1000" dirty="0" smtClean="0"/>
                        <a:t>大阪府</a:t>
                      </a:r>
                      <a:endParaRPr kumimoji="1" lang="ja-JP" altLang="en-US" sz="1000" dirty="0"/>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65462">
                <a:tc gridSpan="13">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56456" y="3429000"/>
            <a:ext cx="12240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56456" y="836712"/>
            <a:ext cx="122400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５３</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176328" y="1152706"/>
          <a:ext cx="9529200" cy="5372638"/>
        </p:xfrm>
        <a:graphic>
          <a:graphicData uri="http://schemas.openxmlformats.org/drawingml/2006/table">
            <a:tbl>
              <a:tblPr/>
              <a:tblGrid>
                <a:gridCol w="246114"/>
                <a:gridCol w="1146182"/>
                <a:gridCol w="792088"/>
                <a:gridCol w="731071"/>
                <a:gridCol w="731071"/>
                <a:gridCol w="731071"/>
                <a:gridCol w="731071"/>
                <a:gridCol w="731071"/>
                <a:gridCol w="731071"/>
                <a:gridCol w="731071"/>
                <a:gridCol w="731071"/>
                <a:gridCol w="748124"/>
                <a:gridCol w="748124"/>
              </a:tblGrid>
              <a:tr h="210450">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195538">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102,619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10,655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15,209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74,623</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27,796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10,661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9,857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32,581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6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10,661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9,857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8,329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17,241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75,031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48,012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19553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903244" cy="287784"/>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980406"/>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D</a:t>
            </a:r>
            <a:r>
              <a:rPr lang="ja-JP" altLang="en-US" sz="1400" dirty="0" smtClean="0"/>
              <a:t>（６区</a:t>
            </a:r>
            <a:r>
              <a:rPr lang="en-US" altLang="ja-JP" sz="1400" dirty="0" smtClean="0"/>
              <a:t>D</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D</a:t>
            </a:r>
            <a:r>
              <a:rPr lang="ja-JP" altLang="en-US" b="1" dirty="0" smtClean="0">
                <a:solidFill>
                  <a:srgbClr val="000000"/>
                </a:solidFill>
                <a:latin typeface="Meiryo UI" pitchFamily="50" charset="-128"/>
                <a:ea typeface="Meiryo UI" pitchFamily="50" charset="-128"/>
                <a:cs typeface="Meiryo UI" pitchFamily="50" charset="-128"/>
              </a:rPr>
              <a:t>（６区</a:t>
            </a:r>
            <a:r>
              <a:rPr lang="en-US" altLang="ja-JP" b="1" dirty="0" smtClean="0">
                <a:solidFill>
                  <a:srgbClr val="000000"/>
                </a:solidFill>
                <a:latin typeface="Meiryo UI" pitchFamily="50" charset="-128"/>
                <a:ea typeface="Meiryo UI" pitchFamily="50" charset="-128"/>
                <a:cs typeface="Meiryo UI" pitchFamily="50" charset="-128"/>
              </a:rPr>
              <a:t>D</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1" name="Text Box 140"/>
          <p:cNvSpPr txBox="1">
            <a:spLocks noChangeArrowheads="1"/>
          </p:cNvSpPr>
          <p:nvPr/>
        </p:nvSpPr>
        <p:spPr bwMode="auto">
          <a:xfrm>
            <a:off x="4802312" y="6613525"/>
            <a:ext cx="3823096"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事務</a:t>
            </a:r>
            <a:r>
              <a:rPr lang="ja-JP" altLang="en-US" sz="1000" dirty="0">
                <a:latin typeface="Meiryo UI" pitchFamily="50" charset="-128"/>
                <a:ea typeface="Meiryo UI" pitchFamily="50" charset="-128"/>
                <a:cs typeface="Meiryo UI" pitchFamily="50" charset="-128"/>
              </a:rPr>
              <a:t>分担（案）上、「調整中」の事務に関する</a:t>
            </a:r>
            <a:r>
              <a:rPr lang="ja-JP" altLang="en-US" sz="1000" dirty="0" smtClean="0">
                <a:latin typeface="Meiryo UI" pitchFamily="50" charset="-128"/>
                <a:ea typeface="Meiryo UI" pitchFamily="50" charset="-128"/>
                <a:cs typeface="Meiryo UI" pitchFamily="50" charset="-128"/>
              </a:rPr>
              <a:t>もの等</a:t>
            </a:r>
            <a:endParaRPr lang="ja-JP" altLang="en-US" sz="1000"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nvGraphicFramePr>
        <p:xfrm>
          <a:off x="56456" y="748388"/>
          <a:ext cx="9737712" cy="5056908"/>
        </p:xfrm>
        <a:graphic>
          <a:graphicData uri="http://schemas.openxmlformats.org/drawingml/2006/table">
            <a:tbl>
              <a:tblPr/>
              <a:tblGrid>
                <a:gridCol w="243637"/>
                <a:gridCol w="1026000"/>
                <a:gridCol w="731809"/>
                <a:gridCol w="766657"/>
                <a:gridCol w="766657"/>
                <a:gridCol w="766657"/>
                <a:gridCol w="766657"/>
                <a:gridCol w="766657"/>
                <a:gridCol w="766657"/>
                <a:gridCol w="766657"/>
                <a:gridCol w="836353"/>
                <a:gridCol w="766657"/>
                <a:gridCol w="766657"/>
              </a:tblGrid>
              <a:tr h="303821">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D</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（６区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D</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4063">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0811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852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91,281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9,058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7,745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9,357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14,228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15,826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68,356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22,730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3,888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613.5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369.3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453.9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844.2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787.6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3,642.9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2,568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1,170ha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360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181,254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18,127.0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17,218.4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10,244.6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17,782.7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22,416.4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23,313.8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109,196.9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60.2%</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72,054.1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39.8%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28,803</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3,577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2,972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3,279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4,678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20,798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8,005</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9,942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1,451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1,047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6,331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3,611</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406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43,511</a:t>
                      </a: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4,542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5,342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4,626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8,886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41,227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2,089</a:t>
                      </a:r>
                    </a:p>
                  </a:txBody>
                  <a:tcPr marL="97500" marR="97500" marT="36000" marB="36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476672"/>
          <a:ext cx="9696635" cy="4996620"/>
        </p:xfrm>
        <a:graphic>
          <a:graphicData uri="http://schemas.openxmlformats.org/drawingml/2006/table">
            <a:tbl>
              <a:tblPr/>
              <a:tblGrid>
                <a:gridCol w="244800"/>
                <a:gridCol w="1026626"/>
                <a:gridCol w="733099"/>
                <a:gridCol w="769211"/>
                <a:gridCol w="769211"/>
                <a:gridCol w="769211"/>
                <a:gridCol w="769211"/>
                <a:gridCol w="769211"/>
                <a:gridCol w="769211"/>
                <a:gridCol w="769211"/>
                <a:gridCol w="769211"/>
                <a:gridCol w="769211"/>
                <a:gridCol w="769211"/>
              </a:tblGrid>
              <a:tr h="27979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483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22.7%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648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456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36234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532.0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3,304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483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5179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５６</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56456" y="398396"/>
          <a:ext cx="9705150" cy="4051318"/>
        </p:xfrm>
        <a:graphic>
          <a:graphicData uri="http://schemas.openxmlformats.org/drawingml/2006/table">
            <a:tbl>
              <a:tblPr/>
              <a:tblGrid>
                <a:gridCol w="244800"/>
                <a:gridCol w="1026000"/>
                <a:gridCol w="734400"/>
                <a:gridCol w="769995"/>
                <a:gridCol w="769995"/>
                <a:gridCol w="769995"/>
                <a:gridCol w="769995"/>
                <a:gridCol w="769995"/>
                <a:gridCol w="769995"/>
                <a:gridCol w="769995"/>
                <a:gridCol w="769995"/>
                <a:gridCol w="769995"/>
                <a:gridCol w="7699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96.8%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smtClean="0">
                <a:solidFill>
                  <a:schemeClr val="tx1"/>
                </a:solidFill>
                <a:latin typeface="Meiryo UI" pitchFamily="50" charset="-128"/>
                <a:ea typeface="Meiryo UI" pitchFamily="50" charset="-128"/>
                <a:cs typeface="Meiryo UI" pitchFamily="50" charset="-128"/>
              </a:rPr>
              <a:t>財産・債務の基礎数値</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9271" name="Group 55"/>
          <p:cNvGraphicFramePr>
            <a:graphicFrameLocks noGrp="1"/>
          </p:cNvGraphicFramePr>
          <p:nvPr/>
        </p:nvGraphicFramePr>
        <p:xfrm>
          <a:off x="271728" y="1553708"/>
          <a:ext cx="9283436" cy="2379348"/>
        </p:xfrm>
        <a:graphic>
          <a:graphicData uri="http://schemas.openxmlformats.org/drawingml/2006/table">
            <a:tbl>
              <a:tblPr/>
              <a:tblGrid>
                <a:gridCol w="1950244"/>
                <a:gridCol w="7333192"/>
              </a:tblGrid>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a:t>
                      </a:r>
                      <a:r>
                        <a:rPr kumimoji="1" lang="ja-JP" altLang="en-US" sz="1200" b="0" i="1"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大阪市公有財産台帳データ（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1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大阪市財務会計システム物品管理データ（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取得価格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万円以上のものを抽出</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（平方メートル）</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無体財産権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（基金のみ）</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7" name="Text Box 34"/>
          <p:cNvSpPr txBox="1">
            <a:spLocks noChangeArrowheads="1"/>
          </p:cNvSpPr>
          <p:nvPr/>
        </p:nvSpPr>
        <p:spPr bwMode="auto">
          <a:xfrm>
            <a:off x="818621" y="3933056"/>
            <a:ext cx="8659152" cy="274638"/>
          </a:xfrm>
          <a:prstGeom prst="rect">
            <a:avLst/>
          </a:prstGeom>
          <a:noFill/>
          <a:ln w="9525">
            <a:noFill/>
            <a:miter lim="800000"/>
            <a:headEnd/>
            <a:tailEnd/>
          </a:ln>
        </p:spPr>
        <p:txBody>
          <a:bodyPr>
            <a:spAutoFit/>
          </a:bodyPr>
          <a:lstStyle/>
          <a:p>
            <a:pPr>
              <a:spcBef>
                <a:spcPct val="50000"/>
              </a:spcBef>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処分済みのもの</a:t>
            </a:r>
            <a:r>
              <a:rPr lang="ja-JP" altLang="en-US" sz="1200" dirty="0" smtClean="0">
                <a:latin typeface="Meiryo UI" pitchFamily="50" charset="-128"/>
                <a:ea typeface="Meiryo UI" pitchFamily="50" charset="-128"/>
                <a:cs typeface="Meiryo UI" pitchFamily="50" charset="-128"/>
              </a:rPr>
              <a:t>、償還済みの</a:t>
            </a:r>
            <a:r>
              <a:rPr lang="ja-JP" altLang="en-US" sz="1200" dirty="0">
                <a:latin typeface="Meiryo UI" pitchFamily="50" charset="-128"/>
                <a:ea typeface="Meiryo UI" pitchFamily="50" charset="-128"/>
                <a:cs typeface="Meiryo UI" pitchFamily="50" charset="-128"/>
              </a:rPr>
              <a:t>貸付金、廃止済みの基金などは除外</a:t>
            </a:r>
          </a:p>
        </p:txBody>
      </p:sp>
      <p:sp>
        <p:nvSpPr>
          <p:cNvPr id="9248" name="AutoShape 35"/>
          <p:cNvSpPr>
            <a:spLocks noChangeArrowheads="1"/>
          </p:cNvSpPr>
          <p:nvPr/>
        </p:nvSpPr>
        <p:spPr bwMode="auto">
          <a:xfrm>
            <a:off x="133201" y="706438"/>
            <a:ext cx="1795463"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財産</a:t>
            </a:r>
          </a:p>
        </p:txBody>
      </p:sp>
      <p:sp>
        <p:nvSpPr>
          <p:cNvPr id="9249" name="AutoShape 36"/>
          <p:cNvSpPr>
            <a:spLocks noChangeArrowheads="1"/>
          </p:cNvSpPr>
          <p:nvPr/>
        </p:nvSpPr>
        <p:spPr bwMode="auto">
          <a:xfrm>
            <a:off x="133201" y="5207001"/>
            <a:ext cx="1795463" cy="36036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債務</a:t>
            </a:r>
          </a:p>
        </p:txBody>
      </p:sp>
      <p:graphicFrame>
        <p:nvGraphicFramePr>
          <p:cNvPr id="11319" name="Group 55"/>
          <p:cNvGraphicFramePr>
            <a:graphicFrameLocks noGrp="1"/>
          </p:cNvGraphicFramePr>
          <p:nvPr>
            <p:extLst>
              <p:ext uri="{D42A27DB-BD31-4B8C-83A1-F6EECF244321}">
                <p14:modId xmlns:p14="http://schemas.microsoft.com/office/powerpoint/2010/main" val="1563928315"/>
              </p:ext>
            </p:extLst>
          </p:nvPr>
        </p:nvGraphicFramePr>
        <p:xfrm>
          <a:off x="271728" y="5759451"/>
          <a:ext cx="9283436" cy="768375"/>
        </p:xfrm>
        <a:graphic>
          <a:graphicData uri="http://schemas.openxmlformats.org/drawingml/2006/table">
            <a:tbl>
              <a:tblPr/>
              <a:tblGrid>
                <a:gridCol w="1950244"/>
                <a:gridCol w="7333192"/>
              </a:tblGrid>
              <a:tr h="4937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年度各会計当初予算ベース（Ｈ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年度以降支出予定額）</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支出予定額として具体的な金額の記載がないものは、合計金額に含めていない</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58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年度各会計決算ベース</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61" name="AutoShape 48"/>
          <p:cNvSpPr>
            <a:spLocks noChangeArrowheads="1"/>
          </p:cNvSpPr>
          <p:nvPr/>
        </p:nvSpPr>
        <p:spPr bwMode="auto">
          <a:xfrm>
            <a:off x="319882" y="1143656"/>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一般会計・政令等会計</a:t>
            </a:r>
          </a:p>
        </p:txBody>
      </p:sp>
      <p:sp>
        <p:nvSpPr>
          <p:cNvPr id="9262" name="AutoShape 49"/>
          <p:cNvSpPr>
            <a:spLocks noChangeArrowheads="1"/>
          </p:cNvSpPr>
          <p:nvPr/>
        </p:nvSpPr>
        <p:spPr bwMode="auto">
          <a:xfrm>
            <a:off x="271727" y="4571068"/>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準公営・公営企業会計</a:t>
            </a:r>
          </a:p>
        </p:txBody>
      </p:sp>
      <p:sp>
        <p:nvSpPr>
          <p:cNvPr id="9263" name="Text Box 50"/>
          <p:cNvSpPr txBox="1">
            <a:spLocks noChangeArrowheads="1"/>
          </p:cNvSpPr>
          <p:nvPr/>
        </p:nvSpPr>
        <p:spPr bwMode="auto">
          <a:xfrm>
            <a:off x="3234929" y="4594225"/>
            <a:ext cx="6320234" cy="274638"/>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a:t>
            </a:r>
            <a:r>
              <a:rPr lang="en-US" altLang="ja-JP" sz="1200" i="1" dirty="0" smtClean="0">
                <a:latin typeface="Meiryo UI" pitchFamily="50" charset="-128"/>
                <a:ea typeface="Meiryo UI" pitchFamily="50" charset="-128"/>
                <a:cs typeface="Meiryo UI" pitchFamily="50" charset="-128"/>
              </a:rPr>
              <a:t>7</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各会計決算ベース</a:t>
            </a:r>
          </a:p>
        </p:txBody>
      </p:sp>
      <p:sp>
        <p:nvSpPr>
          <p:cNvPr id="13"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440374463"/>
              </p:ext>
            </p:extLst>
          </p:nvPr>
        </p:nvGraphicFramePr>
        <p:xfrm>
          <a:off x="56456" y="476100"/>
          <a:ext cx="9709200" cy="4397638"/>
        </p:xfrm>
        <a:graphic>
          <a:graphicData uri="http://schemas.openxmlformats.org/drawingml/2006/table">
            <a:tbl>
              <a:tblPr/>
              <a:tblGrid>
                <a:gridCol w="244800"/>
                <a:gridCol w="1026000"/>
                <a:gridCol w="734400"/>
                <a:gridCol w="770400"/>
                <a:gridCol w="770400"/>
                <a:gridCol w="770400"/>
                <a:gridCol w="770400"/>
                <a:gridCol w="770400"/>
                <a:gridCol w="770400"/>
                <a:gridCol w="770400"/>
                <a:gridCol w="770400"/>
                <a:gridCol w="770400"/>
                <a:gridCol w="770400"/>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08800">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088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第五区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111</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278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236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42</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6.3</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5.8</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13.8%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37.5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189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266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115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105</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219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107,812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10,661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9.9%</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9,857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9.1%</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8,329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10,515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9.8%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15,438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14.3%</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17,241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16.0%</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2,990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2.8%</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75,031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69.6%</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32,581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30.2%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200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rPr>
                        <a:t>0.2%</a:t>
                      </a:r>
                      <a:endPar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013176"/>
            <a:ext cx="9433048" cy="461665"/>
          </a:xfrm>
          <a:prstGeom prst="rect">
            <a:avLst/>
          </a:prstGeom>
          <a:noFill/>
        </p:spPr>
        <p:txBody>
          <a:bodyPr wrap="square" rtlCol="0">
            <a:spAutoFit/>
          </a:bodyPr>
          <a:lstStyle/>
          <a:p>
            <a:r>
              <a:rPr kumimoji="1" lang="en-US" altLang="ja-JP" sz="1200" dirty="0" smtClean="0"/>
              <a:t>※</a:t>
            </a:r>
            <a:r>
              <a:rPr kumimoji="1" lang="ja-JP" altLang="en-US" sz="1200" dirty="0" smtClean="0"/>
              <a:t>１　</a:t>
            </a:r>
            <a:r>
              <a:rPr lang="ja-JP" altLang="en-US" sz="1200" dirty="0" smtClean="0"/>
              <a:t>「土地」、「物品」、</a:t>
            </a:r>
            <a:r>
              <a:rPr kumimoji="1" lang="ja-JP" altLang="en-US" sz="1200" dirty="0" smtClean="0"/>
              <a:t>「株式」、「出資による権利」、「債権」、「基金」の件数</a:t>
            </a:r>
            <a:r>
              <a:rPr lang="ja-JP" altLang="en-US" sz="1200" dirty="0" smtClean="0"/>
              <a:t>のうち</a:t>
            </a:r>
            <a:r>
              <a:rPr kumimoji="1" lang="ja-JP" altLang="en-US" sz="1200" dirty="0" smtClean="0"/>
              <a:t>、</a:t>
            </a:r>
            <a:r>
              <a:rPr kumimoji="1" lang="en-US" altLang="ja-JP" sz="1200" dirty="0" smtClean="0"/>
              <a:t>1</a:t>
            </a:r>
            <a:r>
              <a:rPr kumimoji="1" lang="ja-JP" altLang="en-US" sz="1200" dirty="0" err="1" smtClean="0"/>
              <a:t>つの</a:t>
            </a:r>
            <a:r>
              <a:rPr kumimoji="1" lang="ja-JP" altLang="en-US" sz="1200" dirty="0" smtClean="0"/>
              <a:t>財産を複数の</a:t>
            </a:r>
            <a:r>
              <a:rPr lang="ja-JP" altLang="en-US" sz="1200" dirty="0" smtClean="0"/>
              <a:t>承継先</a:t>
            </a:r>
            <a:r>
              <a:rPr kumimoji="1" lang="ja-JP" altLang="en-US" sz="1200" dirty="0" smtClean="0"/>
              <a:t>に分配しているもの</a:t>
            </a:r>
            <a:r>
              <a:rPr lang="ja-JP" altLang="en-US" sz="1200" dirty="0" smtClean="0"/>
              <a:t>については</a:t>
            </a:r>
            <a:r>
              <a:rPr kumimoji="1" lang="ja-JP" altLang="en-US" sz="1200" dirty="0" smtClean="0"/>
              <a:t>、</a:t>
            </a:r>
            <a:endParaRPr kumimoji="1"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5402833"/>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５８</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3619327751"/>
              </p:ext>
            </p:extLst>
          </p:nvPr>
        </p:nvGraphicFramePr>
        <p:xfrm>
          <a:off x="128464" y="3068960"/>
          <a:ext cx="9745336" cy="3549024"/>
        </p:xfrm>
        <a:graphic>
          <a:graphicData uri="http://schemas.openxmlformats.org/drawingml/2006/table">
            <a:tbl>
              <a:tblPr/>
              <a:tblGrid>
                <a:gridCol w="223520"/>
                <a:gridCol w="1000616"/>
                <a:gridCol w="734400"/>
                <a:gridCol w="770400"/>
                <a:gridCol w="770400"/>
                <a:gridCol w="770400"/>
                <a:gridCol w="770400"/>
                <a:gridCol w="770400"/>
                <a:gridCol w="770400"/>
                <a:gridCol w="752400"/>
                <a:gridCol w="792000"/>
                <a:gridCol w="810000"/>
                <a:gridCol w="8100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784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387466176"/>
              </p:ext>
            </p:extLst>
          </p:nvPr>
        </p:nvGraphicFramePr>
        <p:xfrm>
          <a:off x="128464" y="404664"/>
          <a:ext cx="9737073" cy="2775724"/>
        </p:xfrm>
        <a:graphic>
          <a:graphicData uri="http://schemas.openxmlformats.org/drawingml/2006/table">
            <a:tbl>
              <a:tblPr/>
              <a:tblGrid>
                <a:gridCol w="1224000"/>
                <a:gridCol w="733223"/>
                <a:gridCol w="769165"/>
                <a:gridCol w="769165"/>
                <a:gridCol w="769165"/>
                <a:gridCol w="770400"/>
                <a:gridCol w="769165"/>
                <a:gridCol w="770400"/>
                <a:gridCol w="753158"/>
                <a:gridCol w="541467"/>
                <a:gridCol w="249351"/>
                <a:gridCol w="809207"/>
                <a:gridCol w="809207"/>
              </a:tblGrid>
              <a:tr h="32083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endParaRPr kumimoji="1" lang="ja-JP" altLang="en-US"/>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endParaRPr kumimoji="1" lang="ja-JP" altLang="en-US" dirty="0"/>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9">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r>
                        <a:rPr kumimoji="1" lang="ja-JP" altLang="en-US" sz="1000" dirty="0" smtClean="0"/>
                        <a:t>大阪府</a:t>
                      </a:r>
                      <a:endParaRPr kumimoji="1" lang="ja-JP" altLang="en-US" sz="1000" dirty="0"/>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3921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第四区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第五区</a:t>
                      </a: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第六区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1,885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225</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9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endParaRPr kumimoji="1" lang="ja-JP" altLang="en-US" sz="1000" dirty="0"/>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65462">
                <a:tc gridSpan="13">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880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1,758</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1,900</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2,592</a:t>
                      </a:r>
                    </a:p>
                  </a:txBody>
                  <a:tcPr marL="99057" marR="99057" marT="45728" marB="4572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Calibri" pitchFamily="34" charset="0"/>
                          <a:ea typeface="ＭＳ Ｐゴシック" pitchFamily="50" charset="-128"/>
                        </a:rPr>
                        <a:t>1,833</a:t>
                      </a:r>
                    </a:p>
                  </a:txBody>
                  <a:tcPr marL="99057" marR="99057" marT="45728" marB="45728"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56456" y="3429000"/>
            <a:ext cx="12240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56456" y="836712"/>
            <a:ext cx="122400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５９</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68" name="Group 92"/>
          <p:cNvGraphicFramePr>
            <a:graphicFrameLocks noGrp="1"/>
          </p:cNvGraphicFramePr>
          <p:nvPr>
            <p:extLst>
              <p:ext uri="{D42A27DB-BD31-4B8C-83A1-F6EECF244321}">
                <p14:modId xmlns:p14="http://schemas.microsoft.com/office/powerpoint/2010/main" val="1779246865"/>
              </p:ext>
            </p:extLst>
          </p:nvPr>
        </p:nvGraphicFramePr>
        <p:xfrm>
          <a:off x="175668" y="692696"/>
          <a:ext cx="9554664" cy="5947260"/>
        </p:xfrm>
        <a:graphic>
          <a:graphicData uri="http://schemas.openxmlformats.org/drawingml/2006/table">
            <a:tbl>
              <a:tblPr/>
              <a:tblGrid>
                <a:gridCol w="621336"/>
                <a:gridCol w="2309312"/>
                <a:gridCol w="1630660"/>
                <a:gridCol w="2263325"/>
                <a:gridCol w="2730031"/>
              </a:tblGrid>
              <a:tr h="322540">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原則</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特別区へ承継</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一部事務組合または大阪府へ承継</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r>
              <a:tr h="322540">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r>
              <a:tr h="18031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不動産（土地・建物</a:t>
                      </a:r>
                      <a:endPar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・工作物）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・地域の実情に合った活用方法等を住民自らが身近なところで決定できるようにするため</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区役所、学校等跡地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市民交流センタ</a:t>
                      </a:r>
                      <a:r>
                        <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市営住宅建替跡地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・特定の区に所在しない市外の財産は、一元的に管理運営する観点から、一部事務組合に承継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・大阪市未利用地活用方針において処分検討地に位置づけられている用地は、偏在是正の観点から、一部事務組合に承継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・処分検討地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407">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・株式の活用、処分の方針を住民自らが身近なところで決定できるため</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法人の経営に関する権利は、必ずしも一括保有して従来の地位を確保する必要のないものが多いため</a:t>
                      </a:r>
                      <a:endParaRPr kumimoji="1" lang="en-US" altLang="ja-JP"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出捐</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・関西国際空港土地保有（株）株式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など</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97981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148276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債務者割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・住民との関係が直接的であり、　個々の実情に応じた債権管理を行う必要があるため、区内の債務者数や債務額に応じて配分</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国民健康保険出産費資金貸付金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父子福祉貸付金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寡婦福祉貸付金</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27"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a:solidFill>
                  <a:srgbClr val="000000"/>
                </a:solidFill>
                <a:latin typeface="Meiryo UI" pitchFamily="50" charset="-128"/>
                <a:ea typeface="Meiryo UI" pitchFamily="50" charset="-128"/>
                <a:cs typeface="Meiryo UI" pitchFamily="50" charset="-128"/>
              </a:rPr>
              <a:t>あ財産</a:t>
            </a:r>
            <a:r>
              <a:rPr lang="en-US" altLang="ja-JP" sz="1100" b="1">
                <a:solidFill>
                  <a:srgbClr val="000000"/>
                </a:solidFill>
                <a:latin typeface="Meiryo UI" pitchFamily="50" charset="-128"/>
                <a:ea typeface="Meiryo UI" pitchFamily="50" charset="-128"/>
                <a:cs typeface="Meiryo UI" pitchFamily="50" charset="-128"/>
              </a:rPr>
              <a:t>-</a:t>
            </a:r>
            <a:r>
              <a:rPr lang="ja-JP" altLang="en-US" sz="1100" b="1">
                <a:solidFill>
                  <a:srgbClr val="000000"/>
                </a:solidFill>
                <a:latin typeface="Meiryo UI" pitchFamily="50" charset="-128"/>
                <a:ea typeface="Meiryo UI" pitchFamily="50" charset="-128"/>
                <a:cs typeface="Meiryo UI" pitchFamily="50" charset="-128"/>
              </a:rPr>
              <a:t>３９</a:t>
            </a:r>
            <a:endParaRPr lang="ja-JP" altLang="en-US" sz="1200" b="1">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参考</a:t>
            </a:r>
            <a:r>
              <a:rPr lang="ja-JP" altLang="en-US" sz="2000" b="1" dirty="0" smtClean="0">
                <a:solidFill>
                  <a:prstClr val="black"/>
                </a:solidFill>
                <a:latin typeface="Meiryo UI" pitchFamily="50" charset="-128"/>
                <a:ea typeface="Meiryo UI" pitchFamily="50" charset="-128"/>
                <a:cs typeface="Meiryo UI" pitchFamily="50" charset="-128"/>
              </a:rPr>
              <a:t>）　普通</a:t>
            </a:r>
            <a:r>
              <a:rPr lang="ja-JP" altLang="en-US" sz="2000" b="1" dirty="0">
                <a:solidFill>
                  <a:prstClr val="black"/>
                </a:solidFill>
                <a:latin typeface="Meiryo UI" pitchFamily="50" charset="-128"/>
                <a:ea typeface="Meiryo UI" pitchFamily="50" charset="-128"/>
                <a:cs typeface="Meiryo UI" pitchFamily="50" charset="-128"/>
              </a:rPr>
              <a:t>財産等の財産区分ごとの</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６０</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70" name="Group 2"/>
          <p:cNvGraphicFramePr>
            <a:graphicFrameLocks noGrp="1"/>
          </p:cNvGraphicFramePr>
          <p:nvPr>
            <p:extLst>
              <p:ext uri="{D42A27DB-BD31-4B8C-83A1-F6EECF244321}">
                <p14:modId xmlns:p14="http://schemas.microsoft.com/office/powerpoint/2010/main" val="3389192524"/>
              </p:ext>
            </p:extLst>
          </p:nvPr>
        </p:nvGraphicFramePr>
        <p:xfrm>
          <a:off x="176329" y="122236"/>
          <a:ext cx="9555287" cy="4847507"/>
        </p:xfrm>
        <a:graphic>
          <a:graphicData uri="http://schemas.openxmlformats.org/drawingml/2006/table">
            <a:tbl>
              <a:tblPr/>
              <a:tblGrid>
                <a:gridCol w="622565"/>
                <a:gridCol w="2310327"/>
                <a:gridCol w="1627755"/>
                <a:gridCol w="2266871"/>
                <a:gridCol w="2727769"/>
              </a:tblGrid>
              <a:tr h="839389">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・住民との関係が間接的であるため、各特別区に均等に配分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・賃貸施設等の所在特別区</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賃貸施設にかかる入居保証金（敷金）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貸付金、大阪港埠頭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大阪市食肉市場</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72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償還があったものは財務リスクへの引当てとして積立て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029">
                <a:tc row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a:t>
                      </a:r>
                    </a:p>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客観的な指標により配分</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・各特別区に均等又はサービスの対象層の方の人口などで配分</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大阪市社会福祉振興基金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大阪市おとしより健康基金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災害救助基金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0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基金による事業が特定区のみを対象としているもの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現北区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現港区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大阪港振興基金の一部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0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健全な財政運営に資することを目的として積み立てられた資金であり、将来の財務リスクへの引当てとして管理</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26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大阪市債の償還財源の一部として、市債の承継先に承継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二等辺三角形 3"/>
          <p:cNvSpPr>
            <a:spLocks noChangeArrowheads="1"/>
          </p:cNvSpPr>
          <p:nvPr/>
        </p:nvSpPr>
        <p:spPr bwMode="auto">
          <a:xfrm rot="16200000" flipV="1">
            <a:off x="344072" y="5086865"/>
            <a:ext cx="286767" cy="285934"/>
          </a:xfrm>
          <a:prstGeom prst="triangle">
            <a:avLst>
              <a:gd name="adj" fmla="val 50000"/>
            </a:avLst>
          </a:prstGeom>
          <a:solidFill>
            <a:srgbClr val="00B050"/>
          </a:solidFill>
          <a:ln>
            <a:noFill/>
          </a:ln>
          <a:extLst/>
        </p:spPr>
        <p:txBody>
          <a:bodyPr anchor="ctr"/>
          <a:lstStyle/>
          <a:p>
            <a:pPr algn="ctr">
              <a:defRPr/>
            </a:pPr>
            <a:endParaRPr lang="ja-JP" altLang="en-US">
              <a:solidFill>
                <a:schemeClr val="lt1"/>
              </a:solidFill>
              <a:latin typeface="+mn-lt"/>
              <a:ea typeface="+mn-ea"/>
            </a:endParaRPr>
          </a:p>
        </p:txBody>
      </p:sp>
      <p:sp>
        <p:nvSpPr>
          <p:cNvPr id="43044" name="角丸四角形 18"/>
          <p:cNvSpPr>
            <a:spLocks noChangeArrowheads="1"/>
          </p:cNvSpPr>
          <p:nvPr/>
        </p:nvSpPr>
        <p:spPr bwMode="auto">
          <a:xfrm>
            <a:off x="704528" y="5014440"/>
            <a:ext cx="4216929" cy="215900"/>
          </a:xfrm>
          <a:prstGeom prst="roundRect">
            <a:avLst>
              <a:gd name="adj" fmla="val 16667"/>
            </a:avLst>
          </a:prstGeom>
          <a:noFill/>
          <a:ln w="25400" algn="ctr">
            <a:noFill/>
            <a:round/>
            <a:headEnd/>
            <a:tailEnd/>
          </a:ln>
        </p:spPr>
        <p:txBody>
          <a:bodyPr lIns="36000" rIns="36000"/>
          <a:lstStyle/>
          <a:p>
            <a:pPr eaLnBrk="1" hangingPunct="1"/>
            <a:r>
              <a:rPr lang="ja-JP" altLang="en-US" dirty="0">
                <a:solidFill>
                  <a:srgbClr val="000000"/>
                </a:solidFill>
                <a:latin typeface="Meiryo UI" pitchFamily="50" charset="-128"/>
                <a:ea typeface="Meiryo UI" pitchFamily="50" charset="-128"/>
                <a:cs typeface="Meiryo UI" pitchFamily="50" charset="-128"/>
              </a:rPr>
              <a:t>（現金について）</a:t>
            </a:r>
          </a:p>
        </p:txBody>
      </p:sp>
      <p:sp>
        <p:nvSpPr>
          <p:cNvPr id="43045" name="正方形/長方形 39"/>
          <p:cNvSpPr>
            <a:spLocks noChangeArrowheads="1"/>
          </p:cNvSpPr>
          <p:nvPr/>
        </p:nvSpPr>
        <p:spPr bwMode="auto">
          <a:xfrm>
            <a:off x="350837" y="5372555"/>
            <a:ext cx="9047825" cy="136788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miter lim="800000"/>
            <a:headEnd/>
            <a:tailEnd/>
          </a:ln>
        </p:spPr>
        <p:txBody>
          <a:bodyPr anchor="ctr"/>
          <a:lstStyle/>
          <a:p>
            <a:pPr marL="182563" indent="-182563" eaLnBrk="1" hangingPunct="1"/>
            <a:r>
              <a:rPr lang="ja-JP" altLang="en-US" sz="1400" dirty="0">
                <a:latin typeface="Meiryo UI" pitchFamily="50" charset="-128"/>
                <a:ea typeface="Meiryo UI" pitchFamily="50" charset="-128"/>
                <a:cs typeface="Meiryo UI" pitchFamily="50" charset="-128"/>
              </a:rPr>
              <a:t>◇　現金</a:t>
            </a:r>
            <a:r>
              <a:rPr lang="ja-JP" altLang="en-US" sz="1400" dirty="0" smtClean="0">
                <a:latin typeface="Meiryo UI" pitchFamily="50" charset="-128"/>
                <a:ea typeface="Meiryo UI" pitchFamily="50" charset="-128"/>
                <a:cs typeface="Meiryo UI" pitchFamily="50" charset="-128"/>
              </a:rPr>
              <a:t>は特別</a:t>
            </a:r>
            <a:r>
              <a:rPr lang="ja-JP" altLang="en-US" sz="1400" dirty="0">
                <a:latin typeface="Meiryo UI" pitchFamily="50" charset="-128"/>
                <a:ea typeface="Meiryo UI" pitchFamily="50" charset="-128"/>
                <a:cs typeface="Meiryo UI" pitchFamily="50" charset="-128"/>
              </a:rPr>
              <a:t>区に配分</a:t>
            </a:r>
            <a:r>
              <a:rPr lang="ja-JP" altLang="en-US" sz="1400" dirty="0" smtClean="0">
                <a:latin typeface="Meiryo UI" pitchFamily="50" charset="-128"/>
                <a:ea typeface="Meiryo UI" pitchFamily="50" charset="-128"/>
                <a:cs typeface="Meiryo UI" pitchFamily="50" charset="-128"/>
              </a:rPr>
              <a:t>することを基本</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配分方法については、税源の所在特別区、使用料・手数料は該当施設の所在特別区など、基本は、現金の目的・内容に応じて特別区に配分する</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歳入歳出外現金は徴収の目的に応じて</a:t>
            </a:r>
            <a:r>
              <a:rPr lang="ja-JP" altLang="en-US" sz="1400" dirty="0" smtClean="0">
                <a:latin typeface="Meiryo UI" pitchFamily="50" charset="-128"/>
                <a:ea typeface="Meiryo UI" pitchFamily="50" charset="-128"/>
                <a:cs typeface="Meiryo UI" pitchFamily="50" charset="-128"/>
              </a:rPr>
              <a:t>、特別区又は大阪府に</a:t>
            </a:r>
            <a:r>
              <a:rPr lang="ja-JP" altLang="en-US" sz="1400" dirty="0">
                <a:latin typeface="Meiryo UI" pitchFamily="50" charset="-128"/>
                <a:ea typeface="Meiryo UI" pitchFamily="50" charset="-128"/>
                <a:cs typeface="Meiryo UI" pitchFamily="50" charset="-128"/>
              </a:rPr>
              <a:t>承継する</a:t>
            </a:r>
          </a:p>
          <a:p>
            <a:pPr marL="182563" indent="-182563" eaLnBrk="1" hangingPunct="1"/>
            <a:r>
              <a:rPr lang="ja-JP" altLang="en-US" sz="1400" dirty="0">
                <a:latin typeface="Meiryo UI" pitchFamily="50" charset="-128"/>
                <a:ea typeface="Meiryo UI" pitchFamily="50" charset="-128"/>
                <a:cs typeface="Meiryo UI" pitchFamily="50" charset="-128"/>
              </a:rPr>
              <a:t>  　　　（例）</a:t>
            </a:r>
            <a:endParaRPr lang="en-US" altLang="ja-JP" sz="1400" dirty="0">
              <a:latin typeface="Meiryo UI" pitchFamily="50" charset="-128"/>
              <a:ea typeface="Meiryo UI" pitchFamily="50" charset="-128"/>
              <a:cs typeface="Meiryo UI" pitchFamily="50" charset="-128"/>
            </a:endParaRPr>
          </a:p>
          <a:p>
            <a:pPr marL="182563" indent="-182563" eaLnBrk="1" hangingPunct="1"/>
            <a:endParaRPr lang="ja-JP" altLang="en-US" sz="1400" dirty="0">
              <a:solidFill>
                <a:srgbClr val="FF0000"/>
              </a:solidFill>
              <a:latin typeface="Meiryo UI" pitchFamily="50" charset="-128"/>
              <a:ea typeface="Meiryo UI" pitchFamily="50" charset="-128"/>
              <a:cs typeface="Meiryo UI" pitchFamily="50" charset="-128"/>
            </a:endParaRPr>
          </a:p>
        </p:txBody>
      </p:sp>
      <p:sp>
        <p:nvSpPr>
          <p:cNvPr id="43046" name="テキスト ボックス 1"/>
          <p:cNvSpPr txBox="1">
            <a:spLocks noChangeArrowheads="1"/>
          </p:cNvSpPr>
          <p:nvPr/>
        </p:nvSpPr>
        <p:spPr bwMode="auto">
          <a:xfrm>
            <a:off x="1520296" y="6218148"/>
            <a:ext cx="7800975" cy="523220"/>
          </a:xfrm>
          <a:prstGeom prst="rect">
            <a:avLst/>
          </a:prstGeom>
          <a:noFill/>
          <a:ln w="9525">
            <a:noFill/>
            <a:miter lim="800000"/>
            <a:headEnd/>
            <a:tailEnd/>
          </a:ln>
        </p:spPr>
        <p:txBody>
          <a:bodyPr>
            <a:spAutoFit/>
          </a:bodyPr>
          <a:lstStyle/>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・市営住宅敷金・・・市営住宅の運営事務は各特別区に承継されるため、敷金も各特別区へ</a:t>
            </a:r>
          </a:p>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・契約保証金 ・・・個々の契約の承継先に応じて承継</a:t>
            </a:r>
            <a:endParaRPr lang="ja-JP" altLang="en-US" dirty="0"/>
          </a:p>
        </p:txBody>
      </p:sp>
      <p:sp>
        <p:nvSpPr>
          <p:cNvPr id="9" name="スライド番号プレースホルダー 2"/>
          <p:cNvSpPr txBox="1">
            <a:spLocks/>
          </p:cNvSpPr>
          <p:nvPr/>
        </p:nvSpPr>
        <p:spPr bwMode="auto">
          <a:xfrm>
            <a:off x="9008179" y="654753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６１</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79670" y="980728"/>
            <a:ext cx="9525858" cy="4720816"/>
            <a:chOff x="194471" y="2150728"/>
            <a:chExt cx="9525858" cy="4720816"/>
          </a:xfrm>
        </p:grpSpPr>
        <p:sp>
          <p:nvSpPr>
            <p:cNvPr id="42" name="正方形/長方形 41"/>
            <p:cNvSpPr/>
            <p:nvPr/>
          </p:nvSpPr>
          <p:spPr>
            <a:xfrm>
              <a:off x="200472" y="3190130"/>
              <a:ext cx="1716352" cy="327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ＭＳ ゴシック" pitchFamily="49" charset="-128"/>
                  <a:ea typeface="ＭＳ ゴシック" pitchFamily="49" charset="-128"/>
                </a:rPr>
                <a:t>全会計</a:t>
              </a:r>
              <a:endParaRPr lang="en-US" altLang="ja-JP" dirty="0">
                <a:solidFill>
                  <a:schemeClr val="tx1"/>
                </a:solidFill>
                <a:latin typeface="ＭＳ ゴシック" pitchFamily="49" charset="-128"/>
                <a:ea typeface="ＭＳ ゴシック" pitchFamily="49" charset="-128"/>
              </a:endParaRPr>
            </a:p>
            <a:p>
              <a:pPr algn="ctr" eaLnBrk="1" hangingPunct="1">
                <a:defRPr/>
              </a:pPr>
              <a:r>
                <a:rPr lang="en-US" altLang="ja-JP" dirty="0">
                  <a:solidFill>
                    <a:schemeClr val="tx1"/>
                  </a:solidFill>
                  <a:latin typeface="ＭＳ ゴシック" pitchFamily="49" charset="-128"/>
                  <a:ea typeface="ＭＳ ゴシック" pitchFamily="49" charset="-128"/>
                </a:rPr>
                <a:t>4</a:t>
              </a:r>
              <a:r>
                <a:rPr lang="ja-JP" altLang="en-US" dirty="0" smtClean="0">
                  <a:solidFill>
                    <a:schemeClr val="tx1"/>
                  </a:solidFill>
                  <a:latin typeface="ＭＳ ゴシック" pitchFamily="49" charset="-128"/>
                  <a:ea typeface="ＭＳ ゴシック" pitchFamily="49" charset="-128"/>
                </a:rPr>
                <a:t>兆</a:t>
              </a:r>
              <a:r>
                <a:rPr lang="en-US" altLang="ja-JP" dirty="0" smtClean="0">
                  <a:solidFill>
                    <a:schemeClr val="tx1"/>
                  </a:solidFill>
                  <a:latin typeface="ＭＳ ゴシック" pitchFamily="49" charset="-128"/>
                  <a:ea typeface="ＭＳ ゴシック" pitchFamily="49" charset="-128"/>
                </a:rPr>
                <a:t>4,567</a:t>
              </a:r>
              <a:r>
                <a:rPr lang="ja-JP" altLang="en-US" dirty="0" smtClean="0">
                  <a:solidFill>
                    <a:schemeClr val="tx1"/>
                  </a:solidFill>
                  <a:latin typeface="ＭＳ ゴシック" pitchFamily="49" charset="-128"/>
                  <a:ea typeface="ＭＳ ゴシック" pitchFamily="49" charset="-128"/>
                </a:rPr>
                <a:t>億</a:t>
              </a:r>
              <a:r>
                <a:rPr lang="ja-JP" altLang="en-US" dirty="0">
                  <a:solidFill>
                    <a:schemeClr val="tx1"/>
                  </a:solidFill>
                  <a:latin typeface="ＭＳ ゴシック" pitchFamily="49" charset="-128"/>
                  <a:ea typeface="ＭＳ ゴシック" pitchFamily="49" charset="-128"/>
                </a:rPr>
                <a:t>円</a:t>
              </a: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ja-JP" altLang="en-US" sz="1400" dirty="0">
                  <a:solidFill>
                    <a:schemeClr val="tx1"/>
                  </a:solidFill>
                  <a:latin typeface="ＭＳ ゴシック" pitchFamily="49" charset="-128"/>
                  <a:ea typeface="ＭＳ ゴシック" pitchFamily="49" charset="-128"/>
                </a:rPr>
                <a:t>（</a:t>
              </a:r>
              <a:r>
                <a:rPr lang="en-US" altLang="ja-JP" sz="1400" dirty="0">
                  <a:solidFill>
                    <a:schemeClr val="tx1"/>
                  </a:solidFill>
                  <a:latin typeface="ＭＳ ゴシック" pitchFamily="49" charset="-128"/>
                  <a:ea typeface="ＭＳ ゴシック" pitchFamily="49" charset="-128"/>
                </a:rPr>
                <a:t>2</a:t>
              </a:r>
              <a:r>
                <a:rPr lang="ja-JP" altLang="en-US" sz="1400" dirty="0">
                  <a:solidFill>
                    <a:schemeClr val="tx1"/>
                  </a:solidFill>
                  <a:latin typeface="ＭＳ ゴシック" pitchFamily="49" charset="-128"/>
                  <a:ea typeface="ＭＳ ゴシック" pitchFamily="49" charset="-128"/>
                </a:rPr>
                <a:t>兆</a:t>
              </a:r>
              <a:r>
                <a:rPr lang="en-US" altLang="ja-JP" sz="1400" dirty="0">
                  <a:solidFill>
                    <a:schemeClr val="tx1"/>
                  </a:solidFill>
                  <a:latin typeface="ＭＳ ゴシック" pitchFamily="49" charset="-128"/>
                  <a:ea typeface="ＭＳ ゴシック" pitchFamily="49" charset="-128"/>
                </a:rPr>
                <a:t>8,278</a:t>
              </a:r>
              <a:r>
                <a:rPr lang="ja-JP" altLang="en-US" sz="1400" dirty="0">
                  <a:solidFill>
                    <a:schemeClr val="tx1"/>
                  </a:solidFill>
                  <a:latin typeface="ＭＳ ゴシック" pitchFamily="49" charset="-128"/>
                  <a:ea typeface="ＭＳ ゴシック" pitchFamily="49" charset="-128"/>
                </a:rPr>
                <a:t>億円）</a:t>
              </a:r>
            </a:p>
          </p:txBody>
        </p:sp>
        <p:sp>
          <p:nvSpPr>
            <p:cNvPr id="50" name="正方形/長方形 49"/>
            <p:cNvSpPr/>
            <p:nvPr/>
          </p:nvSpPr>
          <p:spPr>
            <a:xfrm>
              <a:off x="215273" y="4593480"/>
              <a:ext cx="1559851" cy="1873250"/>
            </a:xfrm>
            <a:prstGeom prst="rect">
              <a:avLst/>
            </a:prstGeom>
            <a:solidFill>
              <a:schemeClr val="accent6">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en-US" altLang="ja-JP" sz="1300" dirty="0">
                  <a:solidFill>
                    <a:schemeClr val="tx1"/>
                  </a:solidFill>
                  <a:latin typeface="ＭＳ ゴシック" pitchFamily="49" charset="-128"/>
                  <a:ea typeface="ＭＳ ゴシック" pitchFamily="49" charset="-128"/>
                </a:rPr>
                <a:t>(2</a:t>
              </a:r>
              <a:r>
                <a:rPr lang="ja-JP" altLang="en-US" sz="1300" dirty="0" smtClean="0">
                  <a:solidFill>
                    <a:schemeClr val="tx1"/>
                  </a:solidFill>
                  <a:latin typeface="ＭＳ ゴシック" pitchFamily="49" charset="-128"/>
                  <a:ea typeface="ＭＳ ゴシック" pitchFamily="49" charset="-128"/>
                </a:rPr>
                <a:t>兆</a:t>
              </a:r>
              <a:r>
                <a:rPr lang="en-US" altLang="ja-JP" sz="1300" dirty="0" smtClean="0">
                  <a:solidFill>
                    <a:schemeClr val="tx1"/>
                  </a:solidFill>
                  <a:latin typeface="ＭＳ ゴシック" pitchFamily="49" charset="-128"/>
                  <a:ea typeface="ＭＳ ゴシック" pitchFamily="49" charset="-128"/>
                </a:rPr>
                <a:t>6,909</a:t>
              </a:r>
              <a:r>
                <a:rPr lang="ja-JP" altLang="en-US" sz="1300" dirty="0" smtClean="0">
                  <a:solidFill>
                    <a:schemeClr val="tx1"/>
                  </a:solidFill>
                  <a:latin typeface="ＭＳ ゴシック" pitchFamily="49" charset="-128"/>
                  <a:ea typeface="ＭＳ ゴシック" pitchFamily="49" charset="-128"/>
                </a:rPr>
                <a:t>億</a:t>
              </a:r>
              <a:r>
                <a:rPr lang="ja-JP" altLang="en-US" sz="1300" dirty="0">
                  <a:solidFill>
                    <a:schemeClr val="tx1"/>
                  </a:solidFill>
                  <a:latin typeface="ＭＳ ゴシック" pitchFamily="49" charset="-128"/>
                  <a:ea typeface="ＭＳ ゴシック" pitchFamily="49" charset="-128"/>
                </a:rPr>
                <a:t>円</a:t>
              </a:r>
              <a:r>
                <a:rPr lang="en-US" altLang="ja-JP" sz="1300" dirty="0">
                  <a:solidFill>
                    <a:schemeClr val="tx1"/>
                  </a:solidFill>
                  <a:latin typeface="ＭＳ ゴシック" pitchFamily="49" charset="-128"/>
                  <a:ea typeface="ＭＳ ゴシック" pitchFamily="49" charset="-128"/>
                </a:rPr>
                <a:t>)</a:t>
              </a:r>
              <a:endParaRPr lang="ja-JP" altLang="en-US" sz="1300" dirty="0">
                <a:solidFill>
                  <a:schemeClr val="tx1"/>
                </a:solidFill>
                <a:latin typeface="ＭＳ ゴシック" pitchFamily="49" charset="-128"/>
                <a:ea typeface="ＭＳ ゴシック" pitchFamily="49" charset="-128"/>
              </a:endParaRPr>
            </a:p>
          </p:txBody>
        </p:sp>
        <p:sp>
          <p:nvSpPr>
            <p:cNvPr id="71" name="角丸四角形 70"/>
            <p:cNvSpPr/>
            <p:nvPr/>
          </p:nvSpPr>
          <p:spPr>
            <a:xfrm>
              <a:off x="4376936" y="2434481"/>
              <a:ext cx="5343393" cy="4175125"/>
            </a:xfrm>
            <a:prstGeom prst="roundRect">
              <a:avLst>
                <a:gd name="adj" fmla="val 933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9" name="角丸四角形 18"/>
            <p:cNvSpPr/>
            <p:nvPr/>
          </p:nvSpPr>
          <p:spPr>
            <a:xfrm>
              <a:off x="4533438" y="6034659"/>
              <a:ext cx="2184135" cy="468313"/>
            </a:xfrm>
            <a:prstGeom prst="round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ja-JP" altLang="en-US" sz="1200" dirty="0">
                  <a:solidFill>
                    <a:schemeClr val="tx1"/>
                  </a:solidFill>
                </a:rPr>
                <a:t>市債の</a:t>
              </a:r>
              <a:r>
                <a:rPr lang="ja-JP" altLang="en-US" sz="1200" b="1" u="sng" dirty="0">
                  <a:solidFill>
                    <a:schemeClr val="tx1"/>
                  </a:solidFill>
                </a:rPr>
                <a:t>約７割</a:t>
              </a:r>
              <a:r>
                <a:rPr lang="ja-JP" altLang="en-US" sz="1200" dirty="0">
                  <a:solidFill>
                    <a:schemeClr val="tx1"/>
                  </a:solidFill>
                </a:rPr>
                <a:t>は民間等資金</a:t>
              </a:r>
              <a:endParaRPr lang="en-US" altLang="ja-JP" sz="1200" dirty="0">
                <a:solidFill>
                  <a:schemeClr val="tx1"/>
                </a:solidFill>
              </a:endParaRPr>
            </a:p>
            <a:p>
              <a:pPr algn="ctr" eaLnBrk="1" hangingPunct="1">
                <a:defRPr/>
              </a:pPr>
              <a:r>
                <a:rPr lang="ja-JP" altLang="en-US" sz="1200" dirty="0">
                  <a:solidFill>
                    <a:schemeClr val="tx1"/>
                  </a:solidFill>
                </a:rPr>
                <a:t>（一般会計では約</a:t>
              </a:r>
              <a:r>
                <a:rPr lang="en-US" altLang="ja-JP" sz="1200" dirty="0">
                  <a:solidFill>
                    <a:schemeClr val="tx1"/>
                  </a:solidFill>
                </a:rPr>
                <a:t>8</a:t>
              </a:r>
              <a:r>
                <a:rPr lang="ja-JP" altLang="en-US" sz="1200" dirty="0">
                  <a:solidFill>
                    <a:schemeClr val="tx1"/>
                  </a:solidFill>
                </a:rPr>
                <a:t>割）</a:t>
              </a:r>
              <a:endParaRPr lang="en-US" altLang="ja-JP" sz="1200" dirty="0">
                <a:solidFill>
                  <a:schemeClr val="tx1"/>
                </a:solidFill>
              </a:endParaRPr>
            </a:p>
          </p:txBody>
        </p:sp>
        <p:sp>
          <p:nvSpPr>
            <p:cNvPr id="24" name="正方形/長方形 23"/>
            <p:cNvSpPr/>
            <p:nvPr/>
          </p:nvSpPr>
          <p:spPr>
            <a:xfrm>
              <a:off x="2534973" y="5819031"/>
              <a:ext cx="1637242" cy="612775"/>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基金残高</a:t>
              </a:r>
              <a:r>
                <a:rPr lang="en-US" altLang="ja-JP" sz="1400" dirty="0">
                  <a:solidFill>
                    <a:schemeClr val="tx1"/>
                  </a:solidFill>
                  <a:latin typeface="ＭＳ ゴシック" pitchFamily="49" charset="-128"/>
                  <a:ea typeface="ＭＳ ゴシック" pitchFamily="49" charset="-128"/>
                </a:rPr>
                <a:t>※</a:t>
              </a:r>
            </a:p>
            <a:p>
              <a:pPr algn="ctr" eaLnBrk="1" hangingPunct="1">
                <a:defRPr/>
              </a:pPr>
              <a:r>
                <a:rPr lang="en-US" altLang="ja-JP" sz="1400" dirty="0" smtClean="0">
                  <a:solidFill>
                    <a:schemeClr val="tx1"/>
                  </a:solidFill>
                  <a:latin typeface="ＭＳ ゴシック" pitchFamily="49" charset="-128"/>
                  <a:ea typeface="ＭＳ ゴシック" pitchFamily="49" charset="-128"/>
                </a:rPr>
                <a:t>5,492</a:t>
              </a:r>
              <a:r>
                <a:rPr lang="ja-JP" altLang="en-US" sz="1400" dirty="0" smtClean="0">
                  <a:solidFill>
                    <a:schemeClr val="tx1"/>
                  </a:solidFill>
                  <a:latin typeface="ＭＳ ゴシック" pitchFamily="49" charset="-128"/>
                  <a:ea typeface="ＭＳ ゴシック" pitchFamily="49" charset="-128"/>
                </a:rPr>
                <a:t>億</a:t>
              </a:r>
              <a:r>
                <a:rPr lang="ja-JP" altLang="en-US" sz="1400" dirty="0">
                  <a:solidFill>
                    <a:schemeClr val="tx1"/>
                  </a:solidFill>
                  <a:latin typeface="ＭＳ ゴシック" pitchFamily="49" charset="-128"/>
                  <a:ea typeface="ＭＳ ゴシック" pitchFamily="49" charset="-128"/>
                </a:rPr>
                <a:t>円</a:t>
              </a:r>
            </a:p>
          </p:txBody>
        </p:sp>
        <p:sp>
          <p:nvSpPr>
            <p:cNvPr id="30" name="正方形/長方形 29"/>
            <p:cNvSpPr/>
            <p:nvPr/>
          </p:nvSpPr>
          <p:spPr>
            <a:xfrm>
              <a:off x="194471" y="5819179"/>
              <a:ext cx="1716000" cy="648000"/>
            </a:xfrm>
            <a:prstGeom prst="rect">
              <a:avLst/>
            </a:prstGeom>
            <a:solidFill>
              <a:srgbClr val="00B0F0">
                <a:alpha val="30000"/>
              </a:srgbClr>
            </a:solidFill>
            <a:ln>
              <a:gradFill flip="none" rotWithShape="1">
                <a:gsLst>
                  <a:gs pos="0">
                    <a:srgbClr val="8488C4"/>
                  </a:gs>
                  <a:gs pos="53000">
                    <a:srgbClr val="D4DEFF"/>
                  </a:gs>
                  <a:gs pos="83000">
                    <a:srgbClr val="D4DEFF"/>
                  </a:gs>
                  <a:gs pos="100000">
                    <a:srgbClr val="96AB94"/>
                  </a:gs>
                </a:gsLst>
                <a:lin ang="5400000" scaled="0"/>
                <a:tileRect r="-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償還財源</a:t>
              </a:r>
            </a:p>
          </p:txBody>
        </p:sp>
        <p:sp>
          <p:nvSpPr>
            <p:cNvPr id="31" name="左矢印 30"/>
            <p:cNvSpPr/>
            <p:nvPr/>
          </p:nvSpPr>
          <p:spPr>
            <a:xfrm>
              <a:off x="2067190" y="5890469"/>
              <a:ext cx="311283" cy="503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2" name="右中かっこ 31"/>
            <p:cNvSpPr/>
            <p:nvPr/>
          </p:nvSpPr>
          <p:spPr>
            <a:xfrm>
              <a:off x="1988080" y="3226644"/>
              <a:ext cx="390393" cy="259238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33" name="角丸四角形 32"/>
            <p:cNvSpPr/>
            <p:nvPr/>
          </p:nvSpPr>
          <p:spPr>
            <a:xfrm>
              <a:off x="2534973" y="4163269"/>
              <a:ext cx="1559852" cy="67627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eaLnBrk="1" hangingPunct="1">
                <a:defRPr/>
              </a:pPr>
              <a:r>
                <a:rPr lang="ja-JP" altLang="en-US" sz="1100" dirty="0">
                  <a:solidFill>
                    <a:schemeClr val="tx1"/>
                  </a:solidFill>
                </a:rPr>
                <a:t>基金残高控除後</a:t>
              </a:r>
              <a:endParaRPr lang="en-US" altLang="ja-JP" sz="1100" dirty="0">
                <a:solidFill>
                  <a:schemeClr val="tx1"/>
                </a:solidFill>
              </a:endParaRPr>
            </a:p>
            <a:p>
              <a:pPr algn="ctr" eaLnBrk="1" hangingPunct="1">
                <a:defRPr/>
              </a:pPr>
              <a:r>
                <a:rPr lang="ja-JP" altLang="en-US" sz="1100" dirty="0">
                  <a:solidFill>
                    <a:schemeClr val="tx1"/>
                  </a:solidFill>
                </a:rPr>
                <a:t>市債残高</a:t>
              </a:r>
              <a:endParaRPr lang="en-US" altLang="ja-JP" sz="1100" dirty="0">
                <a:solidFill>
                  <a:schemeClr val="tx1"/>
                </a:solidFill>
              </a:endParaRPr>
            </a:p>
            <a:p>
              <a:pPr algn="ctr" eaLnBrk="1" hangingPunct="1">
                <a:defRPr/>
              </a:pPr>
              <a:r>
                <a:rPr lang="ja-JP" altLang="en-US" sz="1100" dirty="0" smtClean="0">
                  <a:solidFill>
                    <a:schemeClr val="tx1"/>
                  </a:solidFill>
                </a:rPr>
                <a:t>（</a:t>
              </a:r>
              <a:r>
                <a:rPr lang="en-US" altLang="ja-JP" sz="1100" dirty="0">
                  <a:solidFill>
                    <a:schemeClr val="tx1"/>
                  </a:solidFill>
                </a:rPr>
                <a:t>3</a:t>
              </a:r>
              <a:r>
                <a:rPr lang="ja-JP" altLang="en-US" sz="1100" dirty="0" smtClean="0">
                  <a:solidFill>
                    <a:schemeClr val="tx1"/>
                  </a:solidFill>
                </a:rPr>
                <a:t>兆</a:t>
              </a:r>
              <a:r>
                <a:rPr lang="en-US" altLang="ja-JP" sz="1100" dirty="0" smtClean="0">
                  <a:solidFill>
                    <a:schemeClr val="tx1"/>
                  </a:solidFill>
                </a:rPr>
                <a:t>9,075</a:t>
              </a:r>
              <a:r>
                <a:rPr lang="ja-JP" altLang="en-US" sz="1100" dirty="0" smtClean="0">
                  <a:solidFill>
                    <a:schemeClr val="tx1"/>
                  </a:solidFill>
                </a:rPr>
                <a:t>億円</a:t>
              </a:r>
              <a:r>
                <a:rPr lang="ja-JP" altLang="en-US" sz="1100" dirty="0">
                  <a:solidFill>
                    <a:schemeClr val="tx1"/>
                  </a:solidFill>
                </a:rPr>
                <a:t>）</a:t>
              </a:r>
            </a:p>
          </p:txBody>
        </p:sp>
        <p:sp>
          <p:nvSpPr>
            <p:cNvPr id="28" name="正方形/長方形 27"/>
            <p:cNvSpPr/>
            <p:nvPr/>
          </p:nvSpPr>
          <p:spPr>
            <a:xfrm>
              <a:off x="1784648" y="6538169"/>
              <a:ext cx="2964921"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en-US" altLang="ja-JP" sz="900" dirty="0">
                  <a:solidFill>
                    <a:schemeClr val="tx1"/>
                  </a:solidFill>
                  <a:latin typeface="メイリオ" pitchFamily="50" charset="-128"/>
                  <a:ea typeface="メイリオ" pitchFamily="50" charset="-128"/>
                  <a:cs typeface="メイリオ" pitchFamily="50" charset="-128"/>
                </a:rPr>
                <a:t>※</a:t>
              </a:r>
              <a:r>
                <a:rPr lang="ja-JP" altLang="en-US" sz="900" dirty="0">
                  <a:solidFill>
                    <a:schemeClr val="tx1"/>
                  </a:solidFill>
                  <a:latin typeface="メイリオ" pitchFamily="50" charset="-128"/>
                  <a:ea typeface="メイリオ" pitchFamily="50" charset="-128"/>
                  <a:cs typeface="メイリオ" pitchFamily="50" charset="-128"/>
                </a:rPr>
                <a:t>基金残高は、Ｈ</a:t>
              </a:r>
              <a:r>
                <a:rPr lang="en-US" altLang="ja-JP" sz="900" dirty="0" smtClean="0">
                  <a:solidFill>
                    <a:schemeClr val="tx1"/>
                  </a:solidFill>
                  <a:latin typeface="メイリオ" pitchFamily="50" charset="-128"/>
                  <a:ea typeface="メイリオ" pitchFamily="50" charset="-128"/>
                  <a:cs typeface="メイリオ" pitchFamily="50" charset="-128"/>
                </a:rPr>
                <a:t>27</a:t>
              </a:r>
              <a:r>
                <a:rPr lang="ja-JP" altLang="en-US" sz="900" dirty="0" smtClean="0">
                  <a:solidFill>
                    <a:schemeClr val="tx1"/>
                  </a:solidFill>
                  <a:latin typeface="メイリオ" pitchFamily="50" charset="-128"/>
                  <a:ea typeface="メイリオ" pitchFamily="50" charset="-128"/>
                  <a:cs typeface="メイリオ" pitchFamily="50" charset="-128"/>
                </a:rPr>
                <a:t>年度</a:t>
              </a:r>
              <a:r>
                <a:rPr lang="ja-JP" altLang="en-US" sz="900" dirty="0">
                  <a:solidFill>
                    <a:schemeClr val="tx1"/>
                  </a:solidFill>
                  <a:latin typeface="メイリオ" pitchFamily="50" charset="-128"/>
                  <a:ea typeface="メイリオ" pitchFamily="50" charset="-128"/>
                  <a:cs typeface="メイリオ" pitchFamily="50" charset="-128"/>
                </a:rPr>
                <a:t>末残高（</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4</a:t>
              </a:r>
              <a:r>
                <a:rPr lang="ja-JP" altLang="en-US" sz="900" dirty="0">
                  <a:solidFill>
                    <a:schemeClr val="tx1"/>
                  </a:solidFill>
                  <a:latin typeface="メイリオ" pitchFamily="50" charset="-128"/>
                  <a:ea typeface="メイリオ" pitchFamily="50" charset="-128"/>
                  <a:cs typeface="メイリオ" pitchFamily="50" charset="-128"/>
                </a:rPr>
                <a:t>･</a:t>
              </a:r>
              <a:r>
                <a:rPr lang="en-US" altLang="ja-JP" sz="900" dirty="0">
                  <a:solidFill>
                    <a:schemeClr val="tx1"/>
                  </a:solidFill>
                  <a:latin typeface="メイリオ" pitchFamily="50" charset="-128"/>
                  <a:ea typeface="メイリオ" pitchFamily="50" charset="-128"/>
                  <a:cs typeface="メイリオ" pitchFamily="50" charset="-128"/>
                </a:rPr>
                <a:t>5</a:t>
              </a:r>
              <a:r>
                <a:rPr lang="ja-JP" altLang="en-US" sz="900" dirty="0">
                  <a:solidFill>
                    <a:schemeClr val="tx1"/>
                  </a:solidFill>
                  <a:latin typeface="メイリオ" pitchFamily="50" charset="-128"/>
                  <a:ea typeface="メイリオ" pitchFamily="50" charset="-128"/>
                  <a:cs typeface="メイリオ" pitchFamily="50" charset="-128"/>
                </a:rPr>
                <a:t>月の出納</a:t>
              </a:r>
              <a:endParaRPr lang="en-US" altLang="ja-JP" sz="900" dirty="0">
                <a:solidFill>
                  <a:schemeClr val="tx1"/>
                </a:solidFill>
                <a:latin typeface="メイリオ" pitchFamily="50" charset="-128"/>
                <a:ea typeface="メイリオ" pitchFamily="50" charset="-128"/>
                <a:cs typeface="メイリオ" pitchFamily="50" charset="-128"/>
              </a:endParaRPr>
            </a:p>
            <a:p>
              <a:pPr>
                <a:defRPr/>
              </a:pPr>
              <a:r>
                <a:rPr lang="ja-JP" altLang="en-US" sz="900" dirty="0">
                  <a:solidFill>
                    <a:schemeClr val="tx1"/>
                  </a:solidFill>
                  <a:latin typeface="メイリオ" pitchFamily="50" charset="-128"/>
                  <a:ea typeface="メイリオ" pitchFamily="50" charset="-128"/>
                  <a:cs typeface="メイリオ" pitchFamily="50" charset="-128"/>
                </a:rPr>
                <a:t>　整理期間含む）。Ｈ</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3</a:t>
              </a:r>
              <a:r>
                <a:rPr lang="ja-JP" altLang="en-US" sz="900" dirty="0">
                  <a:solidFill>
                    <a:schemeClr val="tx1"/>
                  </a:solidFill>
                  <a:latin typeface="メイリオ" pitchFamily="50" charset="-128"/>
                  <a:ea typeface="メイリオ" pitchFamily="50" charset="-128"/>
                  <a:cs typeface="メイリオ" pitchFamily="50" charset="-128"/>
                </a:rPr>
                <a:t>月末残高</a:t>
              </a:r>
              <a:r>
                <a:rPr lang="ja-JP" altLang="en-US" sz="900" dirty="0" smtClean="0">
                  <a:solidFill>
                    <a:schemeClr val="tx1"/>
                  </a:solidFill>
                  <a:latin typeface="メイリオ" pitchFamily="50" charset="-128"/>
                  <a:ea typeface="メイリオ" pitchFamily="50" charset="-128"/>
                  <a:cs typeface="メイリオ" pitchFamily="50" charset="-128"/>
                </a:rPr>
                <a:t>は</a:t>
              </a:r>
              <a:r>
                <a:rPr lang="en-US" altLang="ja-JP" sz="900" dirty="0" smtClean="0">
                  <a:solidFill>
                    <a:schemeClr val="tx1"/>
                  </a:solidFill>
                  <a:latin typeface="メイリオ" pitchFamily="50" charset="-128"/>
                  <a:ea typeface="メイリオ" pitchFamily="50" charset="-128"/>
                  <a:cs typeface="メイリオ" pitchFamily="50" charset="-128"/>
                </a:rPr>
                <a:t>4,630</a:t>
              </a:r>
              <a:r>
                <a:rPr lang="ja-JP" altLang="en-US" sz="900" dirty="0" smtClean="0">
                  <a:solidFill>
                    <a:schemeClr val="tx1"/>
                  </a:solidFill>
                  <a:latin typeface="メイリオ" pitchFamily="50" charset="-128"/>
                  <a:ea typeface="メイリオ" pitchFamily="50" charset="-128"/>
                  <a:cs typeface="メイリオ" pitchFamily="50" charset="-128"/>
                </a:rPr>
                <a:t>億</a:t>
              </a:r>
              <a:r>
                <a:rPr lang="ja-JP" altLang="en-US" sz="900" dirty="0">
                  <a:solidFill>
                    <a:schemeClr val="tx1"/>
                  </a:solidFill>
                  <a:latin typeface="メイリオ" pitchFamily="50" charset="-128"/>
                  <a:ea typeface="メイリオ" pitchFamily="50" charset="-128"/>
                  <a:cs typeface="メイリオ" pitchFamily="50" charset="-128"/>
                </a:rPr>
                <a:t>円</a:t>
              </a:r>
            </a:p>
          </p:txBody>
        </p:sp>
        <p:graphicFrame>
          <p:nvGraphicFramePr>
            <p:cNvPr id="38" name="グラフ 37"/>
            <p:cNvGraphicFramePr/>
            <p:nvPr>
              <p:extLst>
                <p:ext uri="{D42A27DB-BD31-4B8C-83A1-F6EECF244321}">
                  <p14:modId xmlns:p14="http://schemas.microsoft.com/office/powerpoint/2010/main" val="1173385101"/>
                </p:ext>
              </p:extLst>
            </p:nvPr>
          </p:nvGraphicFramePr>
          <p:xfrm>
            <a:off x="4454676" y="3118570"/>
            <a:ext cx="3431414" cy="2700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2"/>
            <p:cNvGraphicFramePr/>
            <p:nvPr>
              <p:extLst>
                <p:ext uri="{D42A27DB-BD31-4B8C-83A1-F6EECF244321}">
                  <p14:modId xmlns:p14="http://schemas.microsoft.com/office/powerpoint/2010/main" val="2003313313"/>
                </p:ext>
              </p:extLst>
            </p:nvPr>
          </p:nvGraphicFramePr>
          <p:xfrm>
            <a:off x="6872945" y="4162997"/>
            <a:ext cx="2762651" cy="2265859"/>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直線矢印コネクタ 22"/>
            <p:cNvCxnSpPr/>
            <p:nvPr/>
          </p:nvCxnSpPr>
          <p:spPr>
            <a:xfrm flipH="1" flipV="1">
              <a:off x="5585950" y="5242496"/>
              <a:ext cx="741230" cy="7921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6590242" y="5890196"/>
              <a:ext cx="858177" cy="1444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下カーブ矢印 28"/>
            <p:cNvSpPr/>
            <p:nvPr/>
          </p:nvSpPr>
          <p:spPr>
            <a:xfrm>
              <a:off x="1599407" y="3298379"/>
              <a:ext cx="3119702" cy="431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6" name="正方形/長方形 5"/>
            <p:cNvSpPr/>
            <p:nvPr/>
          </p:nvSpPr>
          <p:spPr>
            <a:xfrm>
              <a:off x="207872" y="2150728"/>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600" dirty="0">
                  <a:solidFill>
                    <a:schemeClr val="tx1"/>
                  </a:solidFill>
                  <a:latin typeface="Meiryo UI" pitchFamily="50" charset="-128"/>
                  <a:ea typeface="Meiryo UI" pitchFamily="50" charset="-128"/>
                  <a:cs typeface="Meiryo UI" pitchFamily="50" charset="-128"/>
                </a:rPr>
                <a:t>H</a:t>
              </a:r>
              <a:r>
                <a:rPr lang="en-US" altLang="ja-JP" sz="1600" dirty="0" smtClean="0">
                  <a:solidFill>
                    <a:schemeClr val="tx1"/>
                  </a:solidFill>
                  <a:latin typeface="Meiryo UI" pitchFamily="50" charset="-128"/>
                  <a:ea typeface="Meiryo UI" pitchFamily="50" charset="-128"/>
                  <a:cs typeface="Meiryo UI" pitchFamily="50" charset="-128"/>
                </a:rPr>
                <a:t>27</a:t>
              </a:r>
              <a:r>
                <a:rPr lang="ja-JP" altLang="en-US" sz="1600" dirty="0" smtClean="0">
                  <a:solidFill>
                    <a:schemeClr val="tx1"/>
                  </a:solidFill>
                  <a:latin typeface="Meiryo UI" pitchFamily="50" charset="-128"/>
                  <a:ea typeface="Meiryo UI" pitchFamily="50" charset="-128"/>
                  <a:cs typeface="Meiryo UI" pitchFamily="50" charset="-128"/>
                </a:rPr>
                <a:t>年度</a:t>
              </a:r>
              <a:r>
                <a:rPr lang="ja-JP" altLang="en-US" sz="1600" dirty="0" smtClean="0">
                  <a:solidFill>
                    <a:srgbClr val="000000"/>
                  </a:solidFill>
                  <a:latin typeface="Meiryo UI" pitchFamily="50" charset="-128"/>
                  <a:ea typeface="Meiryo UI" pitchFamily="50" charset="-128"/>
                  <a:cs typeface="Meiryo UI" pitchFamily="50" charset="-128"/>
                </a:rPr>
                <a:t>末</a:t>
              </a:r>
              <a:endParaRPr lang="en-US" altLang="ja-JP" sz="1600" dirty="0">
                <a:solidFill>
                  <a:srgbClr val="000000"/>
                </a:solidFill>
                <a:latin typeface="Meiryo UI" pitchFamily="50" charset="-128"/>
                <a:ea typeface="Meiryo UI" pitchFamily="50" charset="-128"/>
                <a:cs typeface="Meiryo UI" pitchFamily="50" charset="-128"/>
              </a:endParaRPr>
            </a:p>
            <a:p>
              <a:pPr algn="ctr">
                <a:defRPr/>
              </a:pPr>
              <a:r>
                <a:rPr lang="ja-JP" altLang="en-US" sz="1600" dirty="0">
                  <a:solidFill>
                    <a:srgbClr val="000000"/>
                  </a:solidFill>
                  <a:latin typeface="Meiryo UI" pitchFamily="50" charset="-128"/>
                  <a:ea typeface="Meiryo UI" pitchFamily="50" charset="-128"/>
                  <a:cs typeface="Meiryo UI" pitchFamily="50" charset="-128"/>
                </a:rPr>
                <a:t>大阪市債残高</a:t>
              </a:r>
            </a:p>
          </p:txBody>
        </p:sp>
        <p:sp>
          <p:nvSpPr>
            <p:cNvPr id="36" name="正方形/長方形 35"/>
            <p:cNvSpPr/>
            <p:nvPr/>
          </p:nvSpPr>
          <p:spPr>
            <a:xfrm>
              <a:off x="2375513" y="2214000"/>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400" dirty="0">
                  <a:solidFill>
                    <a:schemeClr val="tx1"/>
                  </a:solidFill>
                  <a:latin typeface="Meiryo UI" pitchFamily="50" charset="-128"/>
                  <a:ea typeface="Meiryo UI" pitchFamily="50" charset="-128"/>
                  <a:cs typeface="Meiryo UI" pitchFamily="50" charset="-128"/>
                </a:rPr>
                <a:t>H27</a:t>
              </a:r>
              <a:r>
                <a:rPr lang="ja-JP" altLang="en-US" sz="1400" dirty="0">
                  <a:solidFill>
                    <a:schemeClr val="tx1"/>
                  </a:solidFill>
                  <a:latin typeface="Meiryo UI" pitchFamily="50" charset="-128"/>
                  <a:ea typeface="Meiryo UI" pitchFamily="50" charset="-128"/>
                  <a:cs typeface="Meiryo UI" pitchFamily="50" charset="-128"/>
                </a:rPr>
                <a:t>年度</a:t>
              </a:r>
              <a:r>
                <a:rPr lang="ja-JP" altLang="en-US" sz="1400" dirty="0">
                  <a:solidFill>
                    <a:srgbClr val="000000"/>
                  </a:solidFill>
                  <a:latin typeface="Meiryo UI" pitchFamily="50" charset="-128"/>
                  <a:ea typeface="Meiryo UI" pitchFamily="50" charset="-128"/>
                  <a:cs typeface="Meiryo UI" pitchFamily="50" charset="-128"/>
                </a:rPr>
                <a:t>末</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公債償還</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基金残高</a:t>
              </a:r>
            </a:p>
          </p:txBody>
        </p:sp>
        <p:sp>
          <p:nvSpPr>
            <p:cNvPr id="39" name="正方形/長方形 38"/>
            <p:cNvSpPr/>
            <p:nvPr/>
          </p:nvSpPr>
          <p:spPr>
            <a:xfrm>
              <a:off x="5097432" y="2592000"/>
              <a:ext cx="3902400" cy="39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dirty="0">
                  <a:solidFill>
                    <a:prstClr val="black"/>
                  </a:solidFill>
                  <a:latin typeface="Meiryo UI" pitchFamily="50" charset="-128"/>
                  <a:ea typeface="Meiryo UI" pitchFamily="50" charset="-128"/>
                  <a:cs typeface="Meiryo UI" pitchFamily="50" charset="-128"/>
                </a:rPr>
                <a:t>地方債資金借入先</a:t>
              </a:r>
            </a:p>
          </p:txBody>
        </p:sp>
      </p:grpSp>
      <p:sp>
        <p:nvSpPr>
          <p:cNvPr id="27" name="正方形/長方形 2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a:solidFill>
                  <a:srgbClr val="000000"/>
                </a:solidFill>
                <a:latin typeface="Meiryo UI" pitchFamily="50" charset="-128"/>
                <a:ea typeface="Meiryo UI" pitchFamily="50" charset="-128"/>
                <a:cs typeface="Meiryo UI" pitchFamily="50" charset="-128"/>
              </a:rPr>
              <a:t>大阪市債の</a:t>
            </a:r>
            <a:r>
              <a:rPr lang="ja-JP" altLang="en-US" sz="2000" b="1" dirty="0" smtClean="0">
                <a:solidFill>
                  <a:srgbClr val="000000"/>
                </a:solidFill>
                <a:latin typeface="Meiryo UI" pitchFamily="50" charset="-128"/>
                <a:ea typeface="Meiryo UI" pitchFamily="50" charset="-128"/>
                <a:cs typeface="Meiryo UI" pitchFamily="50" charset="-128"/>
              </a:rPr>
              <a:t>現状　～</a:t>
            </a:r>
            <a:r>
              <a:rPr lang="ja-JP" altLang="en-US" sz="2000" b="1" dirty="0" smtClean="0">
                <a:solidFill>
                  <a:schemeClr val="tx1"/>
                </a:solidFill>
                <a:latin typeface="Meiryo UI" pitchFamily="50" charset="-128"/>
                <a:ea typeface="Meiryo UI" pitchFamily="50" charset="-128"/>
                <a:cs typeface="Meiryo UI" pitchFamily="50" charset="-128"/>
              </a:rPr>
              <a:t>金融</a:t>
            </a:r>
            <a:r>
              <a:rPr lang="ja-JP" altLang="en-US" sz="2000" b="1" dirty="0">
                <a:solidFill>
                  <a:schemeClr val="tx1"/>
                </a:solidFill>
                <a:latin typeface="Meiryo UI" pitchFamily="50" charset="-128"/>
                <a:ea typeface="Meiryo UI" pitchFamily="50" charset="-128"/>
                <a:cs typeface="Meiryo UI" pitchFamily="50" charset="-128"/>
              </a:rPr>
              <a:t>市場の秩序維持の</a:t>
            </a:r>
            <a:r>
              <a:rPr lang="ja-JP" altLang="en-US" sz="2000" b="1" dirty="0" smtClean="0">
                <a:solidFill>
                  <a:schemeClr val="tx1"/>
                </a:solidFill>
                <a:latin typeface="Meiryo UI" pitchFamily="50" charset="-128"/>
                <a:ea typeface="Meiryo UI" pitchFamily="50" charset="-128"/>
                <a:cs typeface="Meiryo UI" pitchFamily="50" charset="-128"/>
              </a:rPr>
              <a:t>必要性</a:t>
            </a:r>
            <a:r>
              <a:rPr lang="ja-JP" altLang="en-US" sz="2000" b="1" dirty="0">
                <a:solidFill>
                  <a:schemeClr val="tx1"/>
                </a:solidFill>
                <a:latin typeface="Meiryo UI" pitchFamily="50" charset="-128"/>
                <a:ea typeface="Meiryo UI" pitchFamily="50" charset="-128"/>
                <a:cs typeface="Meiryo UI" pitchFamily="50" charset="-128"/>
              </a:rPr>
              <a:t>～</a:t>
            </a:r>
          </a:p>
        </p:txBody>
      </p:sp>
      <p:sp>
        <p:nvSpPr>
          <p:cNvPr id="3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6895638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123155" y="5740288"/>
            <a:ext cx="3666407" cy="346890"/>
          </a:xfrm>
          <a:prstGeom prst="rect">
            <a:avLst/>
          </a:prstGeom>
          <a:noFill/>
          <a:ln w="9525">
            <a:noFill/>
            <a:miter lim="800000"/>
            <a:headEnd/>
            <a:tailEnd/>
          </a:ln>
        </p:spPr>
        <p:txBody>
          <a:bodyPr wrap="square">
            <a:spAutoFit/>
          </a:bodyPr>
          <a:lstStyle/>
          <a:p>
            <a:pPr>
              <a:lnSpc>
                <a:spcPts val="700"/>
              </a:lnSpc>
              <a:spcBef>
                <a:spcPct val="50000"/>
              </a:spcBef>
            </a:pPr>
            <a:r>
              <a:rPr lang="en-US" altLang="ja-JP" sz="900" dirty="0"/>
              <a:t>※ H27</a:t>
            </a:r>
            <a:r>
              <a:rPr lang="ja-JP" altLang="en-US" sz="900" dirty="0"/>
              <a:t>年度決算ベース</a:t>
            </a:r>
          </a:p>
          <a:p>
            <a:pPr>
              <a:lnSpc>
                <a:spcPts val="700"/>
              </a:lnSpc>
              <a:spcBef>
                <a:spcPct val="50000"/>
              </a:spcBef>
            </a:pPr>
            <a:r>
              <a:rPr lang="en-US" altLang="ja-JP" sz="900" dirty="0" smtClean="0"/>
              <a:t>※</a:t>
            </a:r>
            <a:r>
              <a:rPr lang="ja-JP" altLang="en-US" sz="900" dirty="0"/>
              <a:t>端数処理の関係で、内訳と合計が合わない場合がある</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28" y="624817"/>
            <a:ext cx="9529200" cy="5021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６３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79970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4"/>
          <p:cNvSpPr>
            <a:spLocks noChangeArrowheads="1"/>
          </p:cNvSpPr>
          <p:nvPr/>
        </p:nvSpPr>
        <p:spPr bwMode="auto">
          <a:xfrm>
            <a:off x="176328" y="980728"/>
            <a:ext cx="9529200" cy="4680520"/>
          </a:xfrm>
          <a:prstGeom prst="roundRect">
            <a:avLst>
              <a:gd name="adj" fmla="val 271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108000" tIns="144000" rIns="108000" bIns="72000"/>
          <a:lstStyle/>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r>
              <a:rPr lang="ja-JP" altLang="en-US" dirty="0" smtClean="0">
                <a:latin typeface="Meiryo UI" pitchFamily="50" charset="-128"/>
                <a:ea typeface="Meiryo UI" pitchFamily="50" charset="-128"/>
                <a:cs typeface="Meiryo UI" pitchFamily="50" charset="-128"/>
              </a:rPr>
              <a:t>特別区の設置に</a:t>
            </a:r>
            <a:r>
              <a:rPr lang="ja-JP" altLang="en-US" dirty="0">
                <a:latin typeface="Meiryo UI" pitchFamily="50" charset="-128"/>
                <a:ea typeface="Meiryo UI" pitchFamily="50" charset="-128"/>
                <a:cs typeface="Meiryo UI" pitchFamily="50" charset="-128"/>
              </a:rPr>
              <a:t>当たり、特別区</a:t>
            </a:r>
            <a:r>
              <a:rPr lang="ja-JP" altLang="en-US" sz="1400" dirty="0">
                <a:latin typeface="Meiryo UI" pitchFamily="50" charset="-128"/>
                <a:ea typeface="Meiryo UI" pitchFamily="50" charset="-128"/>
                <a:cs typeface="Meiryo UI" pitchFamily="50" charset="-128"/>
              </a:rPr>
              <a:t>（一部事務組合含む）</a:t>
            </a:r>
            <a:r>
              <a:rPr lang="ja-JP" altLang="en-US" dirty="0" smtClean="0">
                <a:latin typeface="Meiryo UI" pitchFamily="50" charset="-128"/>
                <a:ea typeface="Meiryo UI" pitchFamily="50" charset="-128"/>
                <a:cs typeface="Meiryo UI" pitchFamily="50" charset="-128"/>
              </a:rPr>
              <a:t>や大阪府におい</a:t>
            </a:r>
            <a:r>
              <a:rPr lang="ja-JP" altLang="en-US" dirty="0">
                <a:latin typeface="Meiryo UI" pitchFamily="50" charset="-128"/>
                <a:ea typeface="Meiryo UI" pitchFamily="50" charset="-128"/>
                <a:cs typeface="Meiryo UI" pitchFamily="50" charset="-128"/>
              </a:rPr>
              <a:t>て</a:t>
            </a:r>
            <a:r>
              <a:rPr lang="ja-JP" altLang="en-US" dirty="0" smtClean="0">
                <a:latin typeface="Meiryo UI" pitchFamily="50" charset="-128"/>
                <a:ea typeface="Meiryo UI" pitchFamily="50" charset="-128"/>
                <a:cs typeface="Meiryo UI" pitchFamily="50" charset="-128"/>
              </a:rPr>
              <a:t>、住民</a:t>
            </a:r>
            <a:r>
              <a:rPr lang="ja-JP" altLang="en-US" dirty="0">
                <a:latin typeface="Meiryo UI" pitchFamily="50" charset="-128"/>
                <a:ea typeface="Meiryo UI" pitchFamily="50" charset="-128"/>
                <a:cs typeface="Meiryo UI" pitchFamily="50" charset="-128"/>
              </a:rPr>
              <a:t>サービス</a:t>
            </a:r>
            <a:r>
              <a:rPr lang="ja-JP" altLang="en-US" dirty="0" smtClean="0">
                <a:latin typeface="Meiryo UI" pitchFamily="50" charset="-128"/>
                <a:ea typeface="Meiryo UI" pitchFamily="50" charset="-128"/>
                <a:cs typeface="Meiryo UI" pitchFamily="50" charset="-128"/>
              </a:rPr>
              <a:t>を適切に提供</a:t>
            </a:r>
            <a:r>
              <a:rPr lang="ja-JP" altLang="en-US" dirty="0">
                <a:latin typeface="Meiryo UI" pitchFamily="50" charset="-128"/>
                <a:ea typeface="Meiryo UI" pitchFamily="50" charset="-128"/>
                <a:cs typeface="Meiryo UI" pitchFamily="50" charset="-128"/>
              </a:rPr>
              <a:t>できるよう、すべての大阪市の財産・債務について承継先を</a:t>
            </a:r>
            <a:r>
              <a:rPr lang="ja-JP" altLang="en-US" dirty="0" smtClean="0">
                <a:latin typeface="Meiryo UI" pitchFamily="50" charset="-128"/>
                <a:ea typeface="Meiryo UI" pitchFamily="50" charset="-128"/>
                <a:cs typeface="Meiryo UI" pitchFamily="50" charset="-128"/>
              </a:rPr>
              <a:t>決定</a:t>
            </a:r>
            <a:endParaRPr lang="en-US" altLang="ja-JP" strike="sngStrike"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一般会計・政令等会計について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●財産については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や財産の性格を踏まえながら、承継ルールを設定</a:t>
            </a:r>
          </a:p>
          <a:p>
            <a:r>
              <a:rPr lang="ja-JP" altLang="en-US" dirty="0" smtClean="0">
                <a:latin typeface="Meiryo UI" pitchFamily="50" charset="-128"/>
                <a:ea typeface="Meiryo UI" pitchFamily="50" charset="-128"/>
                <a:cs typeface="Meiryo UI" pitchFamily="50" charset="-128"/>
              </a:rPr>
              <a:t>　　●債務負担行為については、債務の性格別に承継ルールを設定</a:t>
            </a:r>
          </a:p>
          <a:p>
            <a:r>
              <a:rPr lang="ja-JP" altLang="en-US" dirty="0" smtClean="0">
                <a:latin typeface="Meiryo UI" pitchFamily="50" charset="-128"/>
                <a:ea typeface="Meiryo UI" pitchFamily="50" charset="-128"/>
                <a:cs typeface="Meiryo UI" pitchFamily="50" charset="-128"/>
              </a:rPr>
              <a:t>　　●地方債については、債権者保護の必要性等を踏まえながら、承継ルールを設定</a:t>
            </a: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準公営企業会計について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に基づき、会計ごと大阪府に承継</a:t>
            </a:r>
            <a:endParaRPr lang="en-US" altLang="ja-JP"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●民営化の動きを踏まえ、個別に検討</a:t>
            </a:r>
            <a:endParaRPr lang="ja-JP" altLang="en-US" dirty="0" smtClean="0"/>
          </a:p>
        </p:txBody>
      </p:sp>
      <p:sp>
        <p:nvSpPr>
          <p:cNvPr id="14" name="正方形/長方形 5"/>
          <p:cNvSpPr/>
          <p:nvPr/>
        </p:nvSpPr>
        <p:spPr>
          <a:xfrm>
            <a:off x="-26126" y="575592"/>
            <a:ext cx="7185248"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23"/>
          <p:cNvGraphicFramePr>
            <a:graphicFrameLocks noGrp="1"/>
          </p:cNvGraphicFramePr>
          <p:nvPr>
            <p:extLst>
              <p:ext uri="{D42A27DB-BD31-4B8C-83A1-F6EECF244321}">
                <p14:modId xmlns:p14="http://schemas.microsoft.com/office/powerpoint/2010/main" val="529019339"/>
              </p:ext>
            </p:extLst>
          </p:nvPr>
        </p:nvGraphicFramePr>
        <p:xfrm>
          <a:off x="176328" y="4253140"/>
          <a:ext cx="9529200" cy="2488228"/>
        </p:xfrm>
        <a:graphic>
          <a:graphicData uri="http://schemas.openxmlformats.org/drawingml/2006/table">
            <a:tbl>
              <a:tblPr/>
              <a:tblGrid>
                <a:gridCol w="962275"/>
                <a:gridCol w="2047897"/>
                <a:gridCol w="2198548"/>
                <a:gridCol w="2232248"/>
                <a:gridCol w="2088232"/>
              </a:tblGrid>
              <a:tr h="32624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71391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確定債務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契約等は各事業と密接不可分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市営住宅、公園の工事などで複数年度にわたる契約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6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14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外郭団体等の資金調達への与信は、大阪市と同等の与信能力のあるものに承継</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大阪府に承継を基本</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61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債権者保護の観点、市場秩序の維持に留意</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償還財源は</a:t>
                      </a:r>
                      <a:r>
                        <a:rPr kumimoji="1" lang="zh-TW"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 name="Group 67"/>
          <p:cNvGraphicFramePr>
            <a:graphicFrameLocks noGrp="1"/>
          </p:cNvGraphicFramePr>
          <p:nvPr>
            <p:extLst>
              <p:ext uri="{D42A27DB-BD31-4B8C-83A1-F6EECF244321}">
                <p14:modId xmlns:p14="http://schemas.microsoft.com/office/powerpoint/2010/main" val="303841742"/>
              </p:ext>
            </p:extLst>
          </p:nvPr>
        </p:nvGraphicFramePr>
        <p:xfrm>
          <a:off x="176328" y="1122657"/>
          <a:ext cx="9528968" cy="2783238"/>
        </p:xfrm>
        <a:graphic>
          <a:graphicData uri="http://schemas.openxmlformats.org/drawingml/2006/table">
            <a:tbl>
              <a:tblPr/>
              <a:tblGrid>
                <a:gridCol w="3032875"/>
                <a:gridCol w="2175845"/>
                <a:gridCol w="2232248"/>
                <a:gridCol w="2088000"/>
              </a:tblGrid>
              <a:tr h="3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12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行政執行に直接使用する</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住民サービスの適切な承継を重視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に基づき財産の所在特別区（一部事務組合含む）や大阪府に承継</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小・中学校、幼稚園、保健所、道路、公園、物品など</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40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行政執行への寄与は間接的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市民が築いた財産であることを重視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所在特別区に承継を基本</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大阪府には、事務分担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等に密接不可分なものに限定</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施設の跡地、株式、債権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3"/>
          <p:cNvSpPr/>
          <p:nvPr/>
        </p:nvSpPr>
        <p:spPr>
          <a:xfrm>
            <a:off x="272480" y="1844824"/>
            <a:ext cx="2880320" cy="764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公有財産のうち、公用・公共用に供すると決定された財産</a:t>
            </a:r>
          </a:p>
          <a:p>
            <a:r>
              <a:rPr lang="ja-JP" altLang="en-US" sz="1000" dirty="0" smtClean="0">
                <a:solidFill>
                  <a:schemeClr val="tx1"/>
                </a:solidFill>
              </a:rPr>
              <a:t>「行政的目的のある普通財産」「無体財産権」のほか、公有財産以外の財産のうち「物品」を含めることとする</a:t>
            </a:r>
            <a:endParaRPr lang="ja-JP" altLang="en-US" sz="1000" dirty="0">
              <a:solidFill>
                <a:schemeClr val="tx1"/>
              </a:solidFill>
            </a:endParaRPr>
          </a:p>
        </p:txBody>
      </p:sp>
      <p:sp>
        <p:nvSpPr>
          <p:cNvPr id="5" name="正方形/長方形 4"/>
          <p:cNvSpPr/>
          <p:nvPr/>
        </p:nvSpPr>
        <p:spPr>
          <a:xfrm>
            <a:off x="272480" y="3212976"/>
            <a:ext cx="2880000" cy="524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「普通財産」と「公有財産以外の財産」を合わせて「普通財産等</a:t>
            </a:r>
            <a:r>
              <a:rPr lang="ja-JP" altLang="en-US" sz="1000" dirty="0" smtClean="0">
                <a:solidFill>
                  <a:schemeClr val="tx1"/>
                </a:solidFill>
              </a:rPr>
              <a:t>」とする（</a:t>
            </a:r>
            <a:r>
              <a:rPr lang="ja-JP" altLang="en-US" sz="1000" dirty="0">
                <a:solidFill>
                  <a:schemeClr val="tx1"/>
                </a:solidFill>
              </a:rPr>
              <a:t>行政財産に含めたものを除く）</a:t>
            </a:r>
          </a:p>
        </p:txBody>
      </p:sp>
      <p:sp>
        <p:nvSpPr>
          <p:cNvPr id="6" name="二等辺三角形 14"/>
          <p:cNvSpPr>
            <a:spLocks noChangeArrowheads="1"/>
          </p:cNvSpPr>
          <p:nvPr/>
        </p:nvSpPr>
        <p:spPr bwMode="auto">
          <a:xfrm rot="5400000">
            <a:off x="5223080" y="1898880"/>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dirty="0">
              <a:latin typeface="Meiryo UI" pitchFamily="50" charset="-128"/>
              <a:ea typeface="Meiryo UI" pitchFamily="50" charset="-128"/>
              <a:cs typeface="Meiryo UI" pitchFamily="50" charset="-128"/>
            </a:endParaRPr>
          </a:p>
        </p:txBody>
      </p:sp>
      <p:sp>
        <p:nvSpPr>
          <p:cNvPr id="7" name="二等辺三角形 14"/>
          <p:cNvSpPr>
            <a:spLocks noChangeArrowheads="1"/>
          </p:cNvSpPr>
          <p:nvPr/>
        </p:nvSpPr>
        <p:spPr bwMode="auto">
          <a:xfrm rot="5400000">
            <a:off x="5223080" y="3213024"/>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8" name="テキスト ボックス 13"/>
          <p:cNvSpPr txBox="1">
            <a:spLocks noChangeArrowheads="1"/>
          </p:cNvSpPr>
          <p:nvPr/>
        </p:nvSpPr>
        <p:spPr bwMode="auto">
          <a:xfrm>
            <a:off x="0" y="786190"/>
            <a:ext cx="5654675"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（財産の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1" y="3933056"/>
            <a:ext cx="5654675" cy="36671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（債務の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2" name="二等辺三角形 14"/>
          <p:cNvSpPr>
            <a:spLocks noChangeArrowheads="1"/>
          </p:cNvSpPr>
          <p:nvPr/>
        </p:nvSpPr>
        <p:spPr bwMode="auto">
          <a:xfrm rot="5400000">
            <a:off x="5250112" y="4788073"/>
            <a:ext cx="593873"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3" name="二等辺三角形 14"/>
          <p:cNvSpPr>
            <a:spLocks noChangeArrowheads="1"/>
          </p:cNvSpPr>
          <p:nvPr/>
        </p:nvSpPr>
        <p:spPr bwMode="auto">
          <a:xfrm rot="5400000">
            <a:off x="5250048" y="5580224"/>
            <a:ext cx="594000" cy="32400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4" name="二等辺三角形 14"/>
          <p:cNvSpPr>
            <a:spLocks noChangeArrowheads="1"/>
          </p:cNvSpPr>
          <p:nvPr/>
        </p:nvSpPr>
        <p:spPr bwMode="auto">
          <a:xfrm rot="5400000">
            <a:off x="5250048" y="6300304"/>
            <a:ext cx="594000"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6" name="角丸四角形 15"/>
          <p:cNvSpPr/>
          <p:nvPr/>
        </p:nvSpPr>
        <p:spPr>
          <a:xfrm>
            <a:off x="0" y="476349"/>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172800" y="4941168"/>
            <a:ext cx="1980000" cy="3600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smtClean="0">
                <a:solidFill>
                  <a:schemeClr val="tx1"/>
                </a:solidFill>
              </a:rPr>
              <a:t>契約等に基づき、債務の金額や相手方が確定している債務</a:t>
            </a:r>
            <a:endParaRPr lang="ja-JP" altLang="en-US" sz="1000" dirty="0">
              <a:solidFill>
                <a:schemeClr val="tx1"/>
              </a:solidFill>
            </a:endParaRPr>
          </a:p>
        </p:txBody>
      </p:sp>
      <p:sp>
        <p:nvSpPr>
          <p:cNvPr id="22" name="正方形/長方形 21"/>
          <p:cNvSpPr/>
          <p:nvPr/>
        </p:nvSpPr>
        <p:spPr>
          <a:xfrm>
            <a:off x="1172800" y="5661248"/>
            <a:ext cx="1980000" cy="46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smtClean="0">
                <a:solidFill>
                  <a:schemeClr val="tx1"/>
                </a:solidFill>
              </a:rPr>
              <a:t>現在は債務ではないが、一定の事由を条件として、将来債務となる可能性がある債務</a:t>
            </a:r>
            <a:endParaRPr lang="ja-JP" altLang="en-US" sz="1000" dirty="0">
              <a:solidFill>
                <a:schemeClr val="tx1"/>
              </a:solidFill>
            </a:endParaRPr>
          </a:p>
        </p:txBody>
      </p:sp>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5"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６</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87" name="Group 63"/>
          <p:cNvGraphicFramePr>
            <a:graphicFrameLocks noGrp="1"/>
          </p:cNvGraphicFramePr>
          <p:nvPr>
            <p:extLst>
              <p:ext uri="{D42A27DB-BD31-4B8C-83A1-F6EECF244321}">
                <p14:modId xmlns:p14="http://schemas.microsoft.com/office/powerpoint/2010/main" val="3348428811"/>
              </p:ext>
            </p:extLst>
          </p:nvPr>
        </p:nvGraphicFramePr>
        <p:xfrm>
          <a:off x="200472" y="761203"/>
          <a:ext cx="9529200" cy="5757595"/>
        </p:xfrm>
        <a:graphic>
          <a:graphicData uri="http://schemas.openxmlformats.org/drawingml/2006/table">
            <a:tbl>
              <a:tblPr/>
              <a:tblGrid>
                <a:gridCol w="681848"/>
                <a:gridCol w="1910440"/>
                <a:gridCol w="360040"/>
                <a:gridCol w="5744985"/>
                <a:gridCol w="831887"/>
              </a:tblGrid>
              <a:tr h="334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　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3960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txBody>
                  <a:tcPr marL="97500" marR="975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7500" marR="97500" marT="46803" marB="46803"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143258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7500" marR="97500" marT="46803" marB="46803"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「地下鉄事業株式会社化（民営化）プラン（案）」（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を策定（平成</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月改訂）</a:t>
                      </a:r>
                      <a:endParaRPr kumimoji="1" lang="en-US" altLang="ja-JP" sz="1500" b="0" i="0" u="none" strike="sng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％大阪市出資の株式会社を設立し、上下（運行・運営、施</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設保有）一体で事業の引継ぎを行う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新会社の株式は、株式の承継ルールに沿って特別区に承継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2819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「バス事業引継ぎ（民営化）プラン（案）」（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月）を策定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・交通局の外郭団体である大阪シティバス（株）へ一括譲渡</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・大阪シティバス（株）の株式は、大阪市が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r>
                        <a:rPr kumimoji="1" lang="ja-JP" altLang="en-US" sz="15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地下鉄新会</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社が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65.3%</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を所有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大阪シティバス（株）の株式は、株式の承継ルールに沿って</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特別区に承継</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4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大阪府と大阪市で府域水道事業の最適化について検討中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財産・債務の取扱いは、検討内容を踏まえ、今後整理</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7174">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11314" name="二等辺三角形 13"/>
          <p:cNvSpPr>
            <a:spLocks noChangeArrowheads="1"/>
          </p:cNvSpPr>
          <p:nvPr/>
        </p:nvSpPr>
        <p:spPr bwMode="auto">
          <a:xfrm rot="5400000">
            <a:off x="2669402" y="287767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5" name="二等辺三角形 13"/>
          <p:cNvSpPr>
            <a:spLocks noChangeArrowheads="1"/>
          </p:cNvSpPr>
          <p:nvPr/>
        </p:nvSpPr>
        <p:spPr bwMode="auto">
          <a:xfrm rot="5400000">
            <a:off x="2669402" y="1509519"/>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6" name="二等辺三角形 13"/>
          <p:cNvSpPr>
            <a:spLocks noChangeArrowheads="1"/>
          </p:cNvSpPr>
          <p:nvPr/>
        </p:nvSpPr>
        <p:spPr bwMode="auto">
          <a:xfrm rot="5400000">
            <a:off x="2669402" y="45338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7" name="二等辺三角形 13"/>
          <p:cNvSpPr>
            <a:spLocks noChangeArrowheads="1"/>
          </p:cNvSpPr>
          <p:nvPr/>
        </p:nvSpPr>
        <p:spPr bwMode="auto">
          <a:xfrm rot="5400000">
            <a:off x="2669401" y="5760000"/>
            <a:ext cx="674688"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grpSp>
        <p:nvGrpSpPr>
          <p:cNvPr id="6" name="グループ化 5"/>
          <p:cNvGrpSpPr/>
          <p:nvPr/>
        </p:nvGrpSpPr>
        <p:grpSpPr>
          <a:xfrm>
            <a:off x="8985448" y="1124744"/>
            <a:ext cx="677108" cy="5400600"/>
            <a:chOff x="8985448" y="1124744"/>
            <a:chExt cx="677108" cy="5400600"/>
          </a:xfrm>
        </p:grpSpPr>
        <p:sp>
          <p:nvSpPr>
            <p:cNvPr id="11319" name="AutoShape 80"/>
            <p:cNvSpPr>
              <a:spLocks noChangeArrowheads="1"/>
            </p:cNvSpPr>
            <p:nvPr/>
          </p:nvSpPr>
          <p:spPr bwMode="auto">
            <a:xfrm>
              <a:off x="9043654" y="1124744"/>
              <a:ext cx="546894" cy="5400600"/>
            </a:xfrm>
            <a:prstGeom prst="upDownArrow">
              <a:avLst>
                <a:gd name="adj1" fmla="val 60380"/>
                <a:gd name="adj2" fmla="val 85537"/>
              </a:avLst>
            </a:prstGeom>
            <a:solidFill>
              <a:schemeClr val="accent6">
                <a:lumMod val="40000"/>
                <a:lumOff val="60000"/>
              </a:schemeClr>
            </a:solidFill>
            <a:ln w="3175">
              <a:noFill/>
              <a:miter lim="800000"/>
              <a:headEnd/>
              <a:tailEnd/>
            </a:ln>
          </p:spPr>
          <p:txBody>
            <a:bodyPr vert="eaVert" wrap="none" anchor="ctr"/>
            <a:lstStyle/>
            <a:p>
              <a:endParaRPr lang="ja-JP" altLang="en-US"/>
            </a:p>
          </p:txBody>
        </p:sp>
        <p:sp>
          <p:nvSpPr>
            <p:cNvPr id="11320" name="Text Box 68"/>
            <p:cNvSpPr txBox="1">
              <a:spLocks noChangeArrowheads="1"/>
            </p:cNvSpPr>
            <p:nvPr/>
          </p:nvSpPr>
          <p:spPr bwMode="auto">
            <a:xfrm>
              <a:off x="8985448" y="1700809"/>
              <a:ext cx="677108" cy="4248497"/>
            </a:xfrm>
            <a:prstGeom prst="rect">
              <a:avLst/>
            </a:prstGeom>
            <a:solidFill>
              <a:schemeClr val="accent6">
                <a:lumMod val="40000"/>
                <a:lumOff val="60000"/>
              </a:schemeClr>
            </a:solidFill>
            <a:ln w="9525">
              <a:noFill/>
              <a:miter lim="800000"/>
              <a:headEnd/>
              <a:tailEnd/>
            </a:ln>
          </p:spPr>
          <p:txBody>
            <a:bodyPr vert="eaVert" wrap="square">
              <a:spAutoFit/>
            </a:bodyPr>
            <a:lstStyle/>
            <a:p>
              <a:pPr marL="182563" indent="-182563">
                <a:spcBef>
                  <a:spcPct val="50000"/>
                </a:spcBef>
              </a:pPr>
              <a:r>
                <a:rPr lang="ja-JP" altLang="en-US" sz="1600" b="1" dirty="0" smtClean="0"/>
                <a:t>　大阪府に</a:t>
              </a:r>
              <a:r>
                <a:rPr lang="ja-JP" altLang="en-US" sz="1600" b="1" dirty="0"/>
                <a:t>承継する準公営・公営企業関係</a:t>
              </a:r>
              <a:r>
                <a:rPr lang="ja-JP" altLang="en-US" sz="1600" b="1" dirty="0" smtClean="0"/>
                <a:t>の　　　地方債</a:t>
              </a:r>
              <a:r>
                <a:rPr lang="ja-JP" altLang="en-US" sz="1600" b="1" dirty="0"/>
                <a:t>の償還財源は、各企業が負担</a:t>
              </a:r>
            </a:p>
          </p:txBody>
        </p:sp>
      </p:grpSp>
      <p:sp>
        <p:nvSpPr>
          <p:cNvPr id="5" name="角丸四角形 4"/>
          <p:cNvSpPr/>
          <p:nvPr/>
        </p:nvSpPr>
        <p:spPr>
          <a:xfrm>
            <a:off x="0" y="404664"/>
            <a:ext cx="95292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３</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準公営・公営企業会計における承継ルール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７</a:t>
            </a:r>
            <a:endParaRPr lang="ja-JP" altLang="en-US" sz="1100" b="1"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22474</TotalTime>
  <Words>14536</Words>
  <Application>Microsoft Office PowerPoint</Application>
  <PresentationFormat>A4 210 x 297 mm</PresentationFormat>
  <Paragraphs>6788</Paragraphs>
  <Slides>65</Slides>
  <Notes>25</Notes>
  <HiddenSlides>0</HiddenSlides>
  <MMClips>0</MMClips>
  <ScaleCrop>false</ScaleCrop>
  <HeadingPairs>
    <vt:vector size="4" baseType="variant">
      <vt:variant>
        <vt:lpstr>テーマ</vt:lpstr>
      </vt:variant>
      <vt:variant>
        <vt:i4>2</vt:i4>
      </vt:variant>
      <vt:variant>
        <vt:lpstr>スライド タイトル</vt:lpstr>
      </vt:variant>
      <vt:variant>
        <vt:i4>65</vt:i4>
      </vt:variant>
    </vt:vector>
  </HeadingPairs>
  <TitlesOfParts>
    <vt:vector size="67" baseType="lpstr">
      <vt:lpstr>Office テーマ</vt:lpstr>
      <vt:lpstr>1_Office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2389</cp:revision>
  <cp:lastPrinted>2017-09-02T12:28:21Z</cp:lastPrinted>
  <dcterms:created xsi:type="dcterms:W3CDTF">2013-07-16T06:48:23Z</dcterms:created>
  <dcterms:modified xsi:type="dcterms:W3CDTF">2017-09-26T10:21:11Z</dcterms:modified>
</cp:coreProperties>
</file>