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9"/>
  </p:notesMasterIdLst>
  <p:handoutMasterIdLst>
    <p:handoutMasterId r:id="rId30"/>
  </p:handoutMasterIdLst>
  <p:sldIdLst>
    <p:sldId id="625" r:id="rId2"/>
    <p:sldId id="626" r:id="rId3"/>
    <p:sldId id="628" r:id="rId4"/>
    <p:sldId id="681" r:id="rId5"/>
    <p:sldId id="682" r:id="rId6"/>
    <p:sldId id="738" r:id="rId7"/>
    <p:sldId id="739" r:id="rId8"/>
    <p:sldId id="740" r:id="rId9"/>
    <p:sldId id="741" r:id="rId10"/>
    <p:sldId id="690" r:id="rId11"/>
    <p:sldId id="650" r:id="rId12"/>
    <p:sldId id="742" r:id="rId13"/>
    <p:sldId id="743" r:id="rId14"/>
    <p:sldId id="727" r:id="rId15"/>
    <p:sldId id="728" r:id="rId16"/>
    <p:sldId id="746" r:id="rId17"/>
    <p:sldId id="713" r:id="rId18"/>
    <p:sldId id="714" r:id="rId19"/>
    <p:sldId id="734" r:id="rId20"/>
    <p:sldId id="747" r:id="rId21"/>
    <p:sldId id="744" r:id="rId22"/>
    <p:sldId id="749" r:id="rId23"/>
    <p:sldId id="716" r:id="rId24"/>
    <p:sldId id="704" r:id="rId25"/>
    <p:sldId id="736" r:id="rId26"/>
    <p:sldId id="735" r:id="rId27"/>
    <p:sldId id="737" r:id="rId28"/>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 xmlns:p15="http://schemas.microsoft.com/office/powerpoint/2012/main">
        <p15:guide id="1" orient="horz" pos="2296">
          <p15:clr>
            <a:srgbClr val="A4A3A4"/>
          </p15:clr>
        </p15:guide>
        <p15:guide id="2" pos="312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9694"/>
    <a:srgbClr val="E9EDF4"/>
    <a:srgbClr val="D0D8E8"/>
    <a:srgbClr val="DC9696"/>
    <a:srgbClr val="FF00FF"/>
    <a:srgbClr val="FF0000"/>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59" autoAdjust="0"/>
    <p:restoredTop sz="93165" autoAdjust="0"/>
  </p:normalViewPr>
  <p:slideViewPr>
    <p:cSldViewPr snapToGrid="0">
      <p:cViewPr varScale="1">
        <p:scale>
          <a:sx n="68" d="100"/>
          <a:sy n="68" d="100"/>
        </p:scale>
        <p:origin x="-1122" y="-90"/>
      </p:cViewPr>
      <p:guideLst>
        <p:guide orient="horz" pos="2296"/>
        <p:guide pos="312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ja-JP" altLang="en-US" dirty="0" smtClean="0"/>
              <a:t>人口規模と職員数の</a:t>
            </a:r>
            <a:r>
              <a:rPr lang="ja-JP" altLang="en-US" dirty="0"/>
              <a:t>相関関係（中核市</a:t>
            </a:r>
            <a:r>
              <a:rPr lang="en-US" altLang="ja-JP" dirty="0"/>
              <a:t>47</a:t>
            </a:r>
            <a:r>
              <a:rPr lang="ja-JP" altLang="en-US" dirty="0"/>
              <a:t>市）</a:t>
            </a:r>
          </a:p>
        </c:rich>
      </c:tx>
      <c:layout>
        <c:manualLayout>
          <c:xMode val="edge"/>
          <c:yMode val="edge"/>
          <c:x val="0.13047480218623494"/>
          <c:y val="7.2472149690325324E-2"/>
        </c:manualLayout>
      </c:layout>
      <c:overlay val="0"/>
    </c:title>
    <c:autoTitleDeleted val="0"/>
    <c:plotArea>
      <c:layout>
        <c:manualLayout>
          <c:layoutTarget val="inner"/>
          <c:xMode val="edge"/>
          <c:yMode val="edge"/>
          <c:x val="0.1221522952645652"/>
          <c:y val="0.21954238464125608"/>
          <c:w val="0.81956876775374632"/>
          <c:h val="0.65376191600016853"/>
        </c:manualLayout>
      </c:layout>
      <c:scatterChart>
        <c:scatterStyle val="lineMarker"/>
        <c:varyColors val="0"/>
        <c:ser>
          <c:idx val="0"/>
          <c:order val="0"/>
          <c:tx>
            <c:strRef>
              <c:f>Sheet1!$B$1</c:f>
              <c:strCache>
                <c:ptCount val="1"/>
                <c:pt idx="0">
                  <c:v>一般行政部門職員数計</c:v>
                </c:pt>
              </c:strCache>
            </c:strRef>
          </c:tx>
          <c:spPr>
            <a:ln w="28575">
              <a:noFill/>
            </a:ln>
          </c:spPr>
          <c:marker>
            <c:symbol val="circle"/>
            <c:size val="6"/>
            <c:spPr>
              <a:solidFill>
                <a:schemeClr val="tx1"/>
              </a:solidFill>
              <a:ln>
                <a:solidFill>
                  <a:schemeClr val="tx1"/>
                </a:solidFill>
              </a:ln>
            </c:spPr>
          </c:marker>
          <c:dPt>
            <c:idx val="24"/>
            <c:marker>
              <c:symbol val="diamond"/>
              <c:size val="10"/>
              <c:spPr>
                <a:solidFill>
                  <a:schemeClr val="bg1"/>
                </a:solidFill>
                <a:ln w="25400">
                  <a:solidFill>
                    <a:schemeClr val="tx1"/>
                  </a:solidFill>
                </a:ln>
              </c:spPr>
            </c:marker>
            <c:bubble3D val="0"/>
            <c:extLst xmlns:c16r2="http://schemas.microsoft.com/office/drawing/2015/06/chart">
              <c:ext xmlns:c16="http://schemas.microsoft.com/office/drawing/2014/chart" uri="{C3380CC4-5D6E-409C-BE32-E72D297353CC}">
                <c16:uniqueId val="{00000000-6DFA-4581-A835-698EDD53B6C5}"/>
              </c:ext>
            </c:extLst>
          </c:dPt>
          <c:dPt>
            <c:idx val="25"/>
            <c:marker>
              <c:symbol val="diamond"/>
              <c:size val="10"/>
              <c:spPr>
                <a:solidFill>
                  <a:schemeClr val="bg1"/>
                </a:solidFill>
                <a:ln w="25400">
                  <a:solidFill>
                    <a:schemeClr val="tx1"/>
                  </a:solidFill>
                </a:ln>
              </c:spPr>
            </c:marker>
            <c:bubble3D val="0"/>
            <c:extLst xmlns:c16r2="http://schemas.microsoft.com/office/drawing/2015/06/chart">
              <c:ext xmlns:c16="http://schemas.microsoft.com/office/drawing/2014/chart" uri="{C3380CC4-5D6E-409C-BE32-E72D297353CC}">
                <c16:uniqueId val="{00000001-6DFA-4581-A835-698EDD53B6C5}"/>
              </c:ext>
            </c:extLst>
          </c:dPt>
          <c:dPt>
            <c:idx val="26"/>
            <c:marker>
              <c:symbol val="diamond"/>
              <c:size val="10"/>
              <c:spPr>
                <a:solidFill>
                  <a:schemeClr val="bg1"/>
                </a:solidFill>
                <a:ln w="25400">
                  <a:solidFill>
                    <a:schemeClr val="tx1"/>
                  </a:solidFill>
                </a:ln>
              </c:spPr>
            </c:marker>
            <c:bubble3D val="0"/>
            <c:extLst xmlns:c16r2="http://schemas.microsoft.com/office/drawing/2015/06/chart">
              <c:ext xmlns:c16="http://schemas.microsoft.com/office/drawing/2014/chart" uri="{C3380CC4-5D6E-409C-BE32-E72D297353CC}">
                <c16:uniqueId val="{00000002-6DFA-4581-A835-698EDD53B6C5}"/>
              </c:ext>
            </c:extLst>
          </c:dPt>
          <c:dPt>
            <c:idx val="27"/>
            <c:marker>
              <c:symbol val="diamond"/>
              <c:size val="10"/>
              <c:spPr>
                <a:solidFill>
                  <a:schemeClr val="bg1"/>
                </a:solidFill>
                <a:ln w="25400">
                  <a:solidFill>
                    <a:schemeClr val="tx1"/>
                  </a:solidFill>
                </a:ln>
              </c:spPr>
            </c:marker>
            <c:bubble3D val="0"/>
            <c:extLst xmlns:c16r2="http://schemas.microsoft.com/office/drawing/2015/06/chart">
              <c:ext xmlns:c16="http://schemas.microsoft.com/office/drawing/2014/chart" uri="{C3380CC4-5D6E-409C-BE32-E72D297353CC}">
                <c16:uniqueId val="{00000003-6DFA-4581-A835-698EDD53B6C5}"/>
              </c:ext>
            </c:extLst>
          </c:dPt>
          <c:dPt>
            <c:idx val="29"/>
            <c:marker>
              <c:symbol val="diamond"/>
              <c:size val="10"/>
              <c:spPr>
                <a:solidFill>
                  <a:schemeClr val="bg1"/>
                </a:solidFill>
                <a:ln w="25400">
                  <a:solidFill>
                    <a:schemeClr val="tx1"/>
                  </a:solidFill>
                </a:ln>
              </c:spPr>
            </c:marker>
            <c:bubble3D val="0"/>
            <c:extLst xmlns:c16r2="http://schemas.microsoft.com/office/drawing/2015/06/chart">
              <c:ext xmlns:c16="http://schemas.microsoft.com/office/drawing/2014/chart" uri="{C3380CC4-5D6E-409C-BE32-E72D297353CC}">
                <c16:uniqueId val="{00000004-6DFA-4581-A835-698EDD53B6C5}"/>
              </c:ext>
            </c:extLst>
          </c:dPt>
          <c:dPt>
            <c:idx val="30"/>
            <c:marker>
              <c:symbol val="diamond"/>
              <c:size val="10"/>
              <c:spPr>
                <a:solidFill>
                  <a:schemeClr val="bg1"/>
                </a:solidFill>
                <a:ln w="25400">
                  <a:solidFill>
                    <a:schemeClr val="tx1"/>
                  </a:solidFill>
                </a:ln>
              </c:spPr>
            </c:marker>
            <c:bubble3D val="0"/>
            <c:extLst xmlns:c16r2="http://schemas.microsoft.com/office/drawing/2015/06/chart">
              <c:ext xmlns:c16="http://schemas.microsoft.com/office/drawing/2014/chart" uri="{C3380CC4-5D6E-409C-BE32-E72D297353CC}">
                <c16:uniqueId val="{00000005-6DFA-4581-A835-698EDD53B6C5}"/>
              </c:ext>
            </c:extLst>
          </c:dPt>
          <c:trendline>
            <c:spPr>
              <a:ln w="41275">
                <a:solidFill>
                  <a:srgbClr val="FF0000"/>
                </a:solidFill>
              </a:ln>
            </c:spPr>
            <c:trendlineType val="linear"/>
            <c:dispRSqr val="0"/>
            <c:dispEq val="0"/>
          </c:trendline>
          <c:xVal>
            <c:numRef>
              <c:f>Sheet1!$A$2:$A$48</c:f>
              <c:numCache>
                <c:formatCode>#,##0_);[Red]\(#,##0\)</c:formatCode>
                <c:ptCount val="47"/>
                <c:pt idx="0">
                  <c:v>265979</c:v>
                </c:pt>
                <c:pt idx="1">
                  <c:v>339605</c:v>
                </c:pt>
                <c:pt idx="2">
                  <c:v>287648</c:v>
                </c:pt>
                <c:pt idx="3">
                  <c:v>297631</c:v>
                </c:pt>
                <c:pt idx="4">
                  <c:v>315814</c:v>
                </c:pt>
                <c:pt idx="5">
                  <c:v>335444</c:v>
                </c:pt>
                <c:pt idx="6">
                  <c:v>350237</c:v>
                </c:pt>
                <c:pt idx="7">
                  <c:v>518594</c:v>
                </c:pt>
                <c:pt idx="8">
                  <c:v>336154</c:v>
                </c:pt>
                <c:pt idx="9">
                  <c:v>370884</c:v>
                </c:pt>
                <c:pt idx="10">
                  <c:v>350745</c:v>
                </c:pt>
                <c:pt idx="11">
                  <c:v>337498</c:v>
                </c:pt>
                <c:pt idx="12">
                  <c:v>622890</c:v>
                </c:pt>
                <c:pt idx="13">
                  <c:v>413954</c:v>
                </c:pt>
                <c:pt idx="14">
                  <c:v>577513</c:v>
                </c:pt>
                <c:pt idx="15">
                  <c:v>406586</c:v>
                </c:pt>
                <c:pt idx="16">
                  <c:v>418686</c:v>
                </c:pt>
                <c:pt idx="17">
                  <c:v>465699</c:v>
                </c:pt>
                <c:pt idx="18">
                  <c:v>377598</c:v>
                </c:pt>
                <c:pt idx="19">
                  <c:v>406735</c:v>
                </c:pt>
                <c:pt idx="20">
                  <c:v>374765</c:v>
                </c:pt>
                <c:pt idx="21">
                  <c:v>381051</c:v>
                </c:pt>
                <c:pt idx="22">
                  <c:v>422542</c:v>
                </c:pt>
                <c:pt idx="23">
                  <c:v>340973</c:v>
                </c:pt>
                <c:pt idx="24">
                  <c:v>395479</c:v>
                </c:pt>
                <c:pt idx="25">
                  <c:v>351829</c:v>
                </c:pt>
                <c:pt idx="26">
                  <c:v>404152</c:v>
                </c:pt>
                <c:pt idx="27">
                  <c:v>502784</c:v>
                </c:pt>
                <c:pt idx="28">
                  <c:v>535664</c:v>
                </c:pt>
                <c:pt idx="29">
                  <c:v>452563</c:v>
                </c:pt>
                <c:pt idx="30">
                  <c:v>487850</c:v>
                </c:pt>
                <c:pt idx="31">
                  <c:v>360310</c:v>
                </c:pt>
                <c:pt idx="32">
                  <c:v>364154</c:v>
                </c:pt>
                <c:pt idx="33">
                  <c:v>477118</c:v>
                </c:pt>
                <c:pt idx="34">
                  <c:v>228552</c:v>
                </c:pt>
                <c:pt idx="35">
                  <c:v>464811</c:v>
                </c:pt>
                <c:pt idx="36">
                  <c:v>268517</c:v>
                </c:pt>
                <c:pt idx="37">
                  <c:v>420748</c:v>
                </c:pt>
                <c:pt idx="38">
                  <c:v>514865</c:v>
                </c:pt>
                <c:pt idx="39">
                  <c:v>337190</c:v>
                </c:pt>
                <c:pt idx="40">
                  <c:v>304552</c:v>
                </c:pt>
                <c:pt idx="41">
                  <c:v>429508</c:v>
                </c:pt>
                <c:pt idx="42">
                  <c:v>255439</c:v>
                </c:pt>
                <c:pt idx="43">
                  <c:v>478146</c:v>
                </c:pt>
                <c:pt idx="44">
                  <c:v>401138</c:v>
                </c:pt>
                <c:pt idx="45">
                  <c:v>599814</c:v>
                </c:pt>
                <c:pt idx="46">
                  <c:v>319435</c:v>
                </c:pt>
              </c:numCache>
            </c:numRef>
          </c:xVal>
          <c:yVal>
            <c:numRef>
              <c:f>Sheet1!$D$2:$D$48</c:f>
              <c:numCache>
                <c:formatCode>#,##0_);[Red]\(#,##0\)</c:formatCode>
                <c:ptCount val="47"/>
                <c:pt idx="0">
                  <c:v>1402</c:v>
                </c:pt>
                <c:pt idx="1">
                  <c:v>1739</c:v>
                </c:pt>
                <c:pt idx="2">
                  <c:v>1298</c:v>
                </c:pt>
                <c:pt idx="3">
                  <c:v>1545</c:v>
                </c:pt>
                <c:pt idx="4">
                  <c:v>1611</c:v>
                </c:pt>
                <c:pt idx="5">
                  <c:v>1715</c:v>
                </c:pt>
                <c:pt idx="6">
                  <c:v>1812</c:v>
                </c:pt>
                <c:pt idx="7">
                  <c:v>2449</c:v>
                </c:pt>
                <c:pt idx="8">
                  <c:v>1801</c:v>
                </c:pt>
                <c:pt idx="9">
                  <c:v>1879</c:v>
                </c:pt>
                <c:pt idx="10">
                  <c:v>2025</c:v>
                </c:pt>
                <c:pt idx="11">
                  <c:v>1704</c:v>
                </c:pt>
                <c:pt idx="12">
                  <c:v>2987</c:v>
                </c:pt>
                <c:pt idx="13">
                  <c:v>1802</c:v>
                </c:pt>
                <c:pt idx="14">
                  <c:v>2472</c:v>
                </c:pt>
                <c:pt idx="15">
                  <c:v>2069</c:v>
                </c:pt>
                <c:pt idx="16">
                  <c:v>2197</c:v>
                </c:pt>
                <c:pt idx="17">
                  <c:v>1943</c:v>
                </c:pt>
                <c:pt idx="18">
                  <c:v>2011</c:v>
                </c:pt>
                <c:pt idx="19">
                  <c:v>1968</c:v>
                </c:pt>
                <c:pt idx="20">
                  <c:v>1638</c:v>
                </c:pt>
                <c:pt idx="21">
                  <c:v>1852</c:v>
                </c:pt>
                <c:pt idx="22">
                  <c:v>2475</c:v>
                </c:pt>
                <c:pt idx="23">
                  <c:v>1529</c:v>
                </c:pt>
                <c:pt idx="24">
                  <c:v>2052</c:v>
                </c:pt>
                <c:pt idx="25">
                  <c:v>1652</c:v>
                </c:pt>
                <c:pt idx="26">
                  <c:v>2008</c:v>
                </c:pt>
                <c:pt idx="27">
                  <c:v>1961</c:v>
                </c:pt>
                <c:pt idx="28">
                  <c:v>2514</c:v>
                </c:pt>
                <c:pt idx="29">
                  <c:v>1996</c:v>
                </c:pt>
                <c:pt idx="30">
                  <c:v>2274</c:v>
                </c:pt>
                <c:pt idx="31">
                  <c:v>1882</c:v>
                </c:pt>
                <c:pt idx="32">
                  <c:v>2020</c:v>
                </c:pt>
                <c:pt idx="33">
                  <c:v>2156</c:v>
                </c:pt>
                <c:pt idx="34">
                  <c:v>1300</c:v>
                </c:pt>
                <c:pt idx="35">
                  <c:v>2438</c:v>
                </c:pt>
                <c:pt idx="36">
                  <c:v>1724</c:v>
                </c:pt>
                <c:pt idx="37">
                  <c:v>2095</c:v>
                </c:pt>
                <c:pt idx="38">
                  <c:v>2415</c:v>
                </c:pt>
                <c:pt idx="39">
                  <c:v>1860</c:v>
                </c:pt>
                <c:pt idx="40">
                  <c:v>1559</c:v>
                </c:pt>
                <c:pt idx="41">
                  <c:v>2114</c:v>
                </c:pt>
                <c:pt idx="42">
                  <c:v>1576</c:v>
                </c:pt>
                <c:pt idx="43">
                  <c:v>2211</c:v>
                </c:pt>
                <c:pt idx="44">
                  <c:v>1741</c:v>
                </c:pt>
                <c:pt idx="45">
                  <c:v>2790</c:v>
                </c:pt>
                <c:pt idx="46">
                  <c:v>1615</c:v>
                </c:pt>
              </c:numCache>
            </c:numRef>
          </c:yVal>
          <c:smooth val="0"/>
          <c:extLst xmlns:c16r2="http://schemas.microsoft.com/office/drawing/2015/06/chart">
            <c:ext xmlns:c16="http://schemas.microsoft.com/office/drawing/2014/chart" uri="{C3380CC4-5D6E-409C-BE32-E72D297353CC}">
              <c16:uniqueId val="{00000007-6DFA-4581-A835-698EDD53B6C5}"/>
            </c:ext>
          </c:extLst>
        </c:ser>
        <c:dLbls>
          <c:showLegendKey val="0"/>
          <c:showVal val="0"/>
          <c:showCatName val="0"/>
          <c:showSerName val="0"/>
          <c:showPercent val="0"/>
          <c:showBubbleSize val="0"/>
        </c:dLbls>
        <c:axId val="162419456"/>
        <c:axId val="162421376"/>
      </c:scatterChart>
      <c:valAx>
        <c:axId val="162419456"/>
        <c:scaling>
          <c:orientation val="minMax"/>
          <c:max val="650000"/>
          <c:min val="200000"/>
        </c:scaling>
        <c:delete val="0"/>
        <c:axPos val="b"/>
        <c:title>
          <c:tx>
            <c:rich>
              <a:bodyPr/>
              <a:lstStyle/>
              <a:p>
                <a:pPr>
                  <a:defRPr sz="1200"/>
                </a:pPr>
                <a:r>
                  <a:rPr lang="ja-JP" altLang="en-US" sz="1200" dirty="0"/>
                  <a:t>人口（人）</a:t>
                </a:r>
              </a:p>
            </c:rich>
          </c:tx>
          <c:layout/>
          <c:overlay val="0"/>
        </c:title>
        <c:numFmt formatCode="#,##0_);[Red]\(#,##0\)" sourceLinked="1"/>
        <c:majorTickMark val="out"/>
        <c:minorTickMark val="none"/>
        <c:tickLblPos val="nextTo"/>
        <c:spPr>
          <a:ln>
            <a:solidFill>
              <a:sysClr val="windowText" lastClr="000000">
                <a:tint val="50000"/>
                <a:shade val="95000"/>
                <a:satMod val="105000"/>
              </a:sysClr>
            </a:solidFill>
          </a:ln>
        </c:spPr>
        <c:crossAx val="162421376"/>
        <c:crosses val="autoZero"/>
        <c:crossBetween val="midCat"/>
      </c:valAx>
      <c:valAx>
        <c:axId val="162421376"/>
        <c:scaling>
          <c:orientation val="minMax"/>
        </c:scaling>
        <c:delete val="0"/>
        <c:axPos val="l"/>
        <c:majorGridlines/>
        <c:title>
          <c:tx>
            <c:rich>
              <a:bodyPr rot="0" vert="wordArtVertRtl"/>
              <a:lstStyle/>
              <a:p>
                <a:pPr marL="0" marR="0" indent="0" algn="ctr" defTabSz="914400" rtl="0" eaLnBrk="1" fontAlgn="auto" latinLnBrk="0" hangingPunct="1">
                  <a:lnSpc>
                    <a:spcPct val="100000"/>
                  </a:lnSpc>
                  <a:spcBef>
                    <a:spcPts val="0"/>
                  </a:spcBef>
                  <a:spcAft>
                    <a:spcPts val="0"/>
                  </a:spcAft>
                  <a:buClrTx/>
                  <a:buSzTx/>
                  <a:buFontTx/>
                  <a:buNone/>
                  <a:tabLst/>
                  <a:defRPr sz="1200" b="1" i="0" u="none" strike="noStrike" kern="1200" baseline="0">
                    <a:solidFill>
                      <a:sysClr val="windowText" lastClr="000000"/>
                    </a:solidFill>
                    <a:latin typeface="+mn-lt"/>
                    <a:ea typeface="+mn-ea"/>
                    <a:cs typeface="+mn-cs"/>
                  </a:defRPr>
                </a:pPr>
                <a:r>
                  <a:rPr lang="ja-JP" altLang="ja-JP" sz="1200" dirty="0"/>
                  <a:t>職員数（人）</a:t>
                </a:r>
              </a:p>
            </c:rich>
          </c:tx>
          <c:layout/>
          <c:overlay val="0"/>
        </c:title>
        <c:numFmt formatCode="#,##0_);[Red]\(#,##0\)" sourceLinked="1"/>
        <c:majorTickMark val="out"/>
        <c:minorTickMark val="none"/>
        <c:tickLblPos val="nextTo"/>
        <c:crossAx val="162419456"/>
        <c:crosses val="autoZero"/>
        <c:crossBetween val="midCat"/>
      </c:valAx>
      <c:spPr>
        <a:ln w="6350"/>
      </c:spPr>
    </c:plotArea>
    <c:plotVisOnly val="1"/>
    <c:dispBlanksAs val="gap"/>
    <c:showDLblsOverMax val="0"/>
  </c:chart>
  <c:userShapes r:id="rId1"/>
</c:chartSpace>
</file>

<file path=ppt/drawings/drawing1.xml><?xml version="1.0" encoding="utf-8"?>
<c:userShapes xmlns:c="http://schemas.openxmlformats.org/drawingml/2006/chart">
  <cdr:relSizeAnchor xmlns:cdr="http://schemas.openxmlformats.org/drawingml/2006/chartDrawing">
    <cdr:from>
      <cdr:x>0.58068</cdr:x>
      <cdr:y>0.67847</cdr:y>
    </cdr:from>
    <cdr:to>
      <cdr:x>0.948</cdr:x>
      <cdr:y>0.82823</cdr:y>
    </cdr:to>
    <cdr:sp macro="" textlink="">
      <cdr:nvSpPr>
        <cdr:cNvPr id="3" name="テキスト ボックス 2"/>
        <cdr:cNvSpPr txBox="1"/>
      </cdr:nvSpPr>
      <cdr:spPr>
        <a:xfrm xmlns:a="http://schemas.openxmlformats.org/drawingml/2006/main">
          <a:off x="3426240" y="3091267"/>
          <a:ext cx="2167293" cy="682342"/>
        </a:xfrm>
        <a:prstGeom xmlns:a="http://schemas.openxmlformats.org/drawingml/2006/main" prst="rect">
          <a:avLst/>
        </a:prstGeom>
        <a:solidFill xmlns:a="http://schemas.openxmlformats.org/drawingml/2006/main">
          <a:schemeClr val="lt1"/>
        </a:solidFill>
        <a:ln xmlns:a="http://schemas.openxmlformats.org/drawingml/2006/main">
          <a:solidFill>
            <a:schemeClr val="tx1"/>
          </a:solidFill>
        </a:ln>
      </cdr:spPr>
      <cdr:txBody>
        <a:bodyPr xmlns:a="http://schemas.openxmlformats.org/drawingml/2006/main" vertOverflow="clip" wrap="square" rtlCol="0"/>
        <a:lstStyle xmlns:a="http://schemas.openxmlformats.org/drawingml/2006/main"/>
        <a:p xmlns:a="http://schemas.openxmlformats.org/drawingml/2006/main">
          <a:r>
            <a:rPr lang="ja-JP" altLang="en-US" sz="900" dirty="0">
              <a:latin typeface="ＭＳ ゴシック" pitchFamily="49" charset="-128"/>
              <a:ea typeface="ＭＳ ゴシック" pitchFamily="49" charset="-128"/>
            </a:rPr>
            <a:t>職員数：総務省定員管理調査</a:t>
          </a:r>
          <a:endParaRPr lang="en-US" altLang="ja-JP" sz="900" dirty="0">
            <a:latin typeface="ＭＳ ゴシック" pitchFamily="49" charset="-128"/>
            <a:ea typeface="ＭＳ ゴシック" pitchFamily="49" charset="-128"/>
          </a:endParaRPr>
        </a:p>
        <a:p xmlns:a="http://schemas.openxmlformats.org/drawingml/2006/main">
          <a:r>
            <a:rPr lang="ja-JP" altLang="en-US" sz="900" dirty="0">
              <a:latin typeface="ＭＳ ゴシック" pitchFamily="49" charset="-128"/>
              <a:ea typeface="ＭＳ ゴシック" pitchFamily="49" charset="-128"/>
            </a:rPr>
            <a:t>　　　　（Ｈ</a:t>
          </a:r>
          <a:r>
            <a:rPr lang="en-US" altLang="ja-JP" sz="900" dirty="0">
              <a:latin typeface="ＭＳ ゴシック" pitchFamily="49" charset="-128"/>
              <a:ea typeface="ＭＳ ゴシック" pitchFamily="49" charset="-128"/>
            </a:rPr>
            <a:t>28</a:t>
          </a:r>
          <a:r>
            <a:rPr lang="ja-JP" altLang="en-US" sz="900" dirty="0">
              <a:latin typeface="ＭＳ ゴシック" pitchFamily="49" charset="-128"/>
              <a:ea typeface="ＭＳ ゴシック" pitchFamily="49" charset="-128"/>
            </a:rPr>
            <a:t>年</a:t>
          </a:r>
          <a:r>
            <a:rPr lang="en-US" altLang="ja-JP" sz="900" dirty="0">
              <a:latin typeface="ＭＳ ゴシック" pitchFamily="49" charset="-128"/>
              <a:ea typeface="ＭＳ ゴシック" pitchFamily="49" charset="-128"/>
            </a:rPr>
            <a:t>4</a:t>
          </a:r>
          <a:r>
            <a:rPr lang="ja-JP" altLang="en-US" sz="900" dirty="0">
              <a:latin typeface="ＭＳ ゴシック" pitchFamily="49" charset="-128"/>
              <a:ea typeface="ＭＳ ゴシック" pitchFamily="49" charset="-128"/>
            </a:rPr>
            <a:t>月</a:t>
          </a:r>
          <a:r>
            <a:rPr lang="en-US" altLang="ja-JP" sz="900" dirty="0">
              <a:latin typeface="ＭＳ ゴシック" pitchFamily="49" charset="-128"/>
              <a:ea typeface="ＭＳ ゴシック" pitchFamily="49" charset="-128"/>
            </a:rPr>
            <a:t>1</a:t>
          </a:r>
          <a:r>
            <a:rPr lang="ja-JP" altLang="en-US" sz="900" dirty="0">
              <a:latin typeface="ＭＳ ゴシック" pitchFamily="49" charset="-128"/>
              <a:ea typeface="ＭＳ ゴシック" pitchFamily="49" charset="-128"/>
            </a:rPr>
            <a:t>日）</a:t>
          </a:r>
          <a:endParaRPr lang="en-US" altLang="ja-JP" sz="900" dirty="0">
            <a:latin typeface="ＭＳ ゴシック" pitchFamily="49" charset="-128"/>
            <a:ea typeface="ＭＳ ゴシック" pitchFamily="49" charset="-128"/>
          </a:endParaRPr>
        </a:p>
        <a:p xmlns:a="http://schemas.openxmlformats.org/drawingml/2006/main">
          <a:r>
            <a:rPr lang="ja-JP" altLang="en-US" sz="900" dirty="0">
              <a:latin typeface="ＭＳ ゴシック" pitchFamily="49" charset="-128"/>
              <a:ea typeface="ＭＳ ゴシック" pitchFamily="49" charset="-128"/>
            </a:rPr>
            <a:t>人口：Ｈ</a:t>
          </a:r>
          <a:r>
            <a:rPr lang="en-US" altLang="ja-JP" sz="900" dirty="0">
              <a:latin typeface="ＭＳ ゴシック" pitchFamily="49" charset="-128"/>
              <a:ea typeface="ＭＳ ゴシック" pitchFamily="49" charset="-128"/>
            </a:rPr>
            <a:t>27</a:t>
          </a:r>
          <a:r>
            <a:rPr lang="ja-JP" altLang="en-US" sz="900" dirty="0">
              <a:latin typeface="ＭＳ ゴシック" pitchFamily="49" charset="-128"/>
              <a:ea typeface="ＭＳ ゴシック" pitchFamily="49" charset="-128"/>
            </a:rPr>
            <a:t>年国勢調査</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51163" cy="496888"/>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defRPr sz="1200">
                <a:latin typeface="Arial" charset="0"/>
                <a:ea typeface="ＭＳ Ｐゴシック" charset="-128"/>
              </a:defRPr>
            </a:lvl1pPr>
          </a:lstStyle>
          <a:p>
            <a:pPr>
              <a:defRPr/>
            </a:pPr>
            <a:endParaRPr lang="en-US" altLang="ja-JP" dirty="0"/>
          </a:p>
        </p:txBody>
      </p:sp>
      <p:sp>
        <p:nvSpPr>
          <p:cNvPr id="46083" name="Rectangle 3"/>
          <p:cNvSpPr>
            <a:spLocks noGrp="1" noChangeArrowheads="1"/>
          </p:cNvSpPr>
          <p:nvPr>
            <p:ph type="dt" sz="quarter" idx="1"/>
          </p:nvPr>
        </p:nvSpPr>
        <p:spPr bwMode="auto">
          <a:xfrm>
            <a:off x="3856038" y="0"/>
            <a:ext cx="2949575" cy="496888"/>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a:defRPr sz="1200">
                <a:latin typeface="Arial" charset="0"/>
                <a:ea typeface="ＭＳ Ｐゴシック" charset="-128"/>
              </a:defRPr>
            </a:lvl1pPr>
          </a:lstStyle>
          <a:p>
            <a:pPr>
              <a:defRPr/>
            </a:pPr>
            <a:fld id="{7FAD2999-BD46-408C-99E6-EE2CC72BB195}" type="datetime8">
              <a:rPr lang="ja-JP" altLang="en-US"/>
              <a:pPr>
                <a:defRPr/>
              </a:pPr>
              <a:t>17/9/25 18時37分</a:t>
            </a:fld>
            <a:endParaRPr lang="en-US" altLang="ja-JP" dirty="0"/>
          </a:p>
        </p:txBody>
      </p:sp>
      <p:sp>
        <p:nvSpPr>
          <p:cNvPr id="46084" name="Rectangle 4"/>
          <p:cNvSpPr>
            <a:spLocks noGrp="1" noChangeArrowheads="1"/>
          </p:cNvSpPr>
          <p:nvPr>
            <p:ph type="ftr" sz="quarter" idx="2"/>
          </p:nvPr>
        </p:nvSpPr>
        <p:spPr bwMode="auto">
          <a:xfrm>
            <a:off x="0" y="9440863"/>
            <a:ext cx="2951163" cy="496887"/>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defRPr sz="1200">
                <a:latin typeface="Arial" charset="0"/>
                <a:ea typeface="ＭＳ Ｐゴシック" charset="-128"/>
              </a:defRPr>
            </a:lvl1pPr>
          </a:lstStyle>
          <a:p>
            <a:pPr>
              <a:defRPr/>
            </a:pPr>
            <a:endParaRPr lang="en-US" altLang="ja-JP" dirty="0"/>
          </a:p>
        </p:txBody>
      </p:sp>
      <p:sp>
        <p:nvSpPr>
          <p:cNvPr id="46085" name="Rectangle 5"/>
          <p:cNvSpPr>
            <a:spLocks noGrp="1" noChangeArrowheads="1"/>
          </p:cNvSpPr>
          <p:nvPr>
            <p:ph type="sldNum" sz="quarter" idx="3"/>
          </p:nvPr>
        </p:nvSpPr>
        <p:spPr bwMode="auto">
          <a:xfrm>
            <a:off x="3856038" y="9440863"/>
            <a:ext cx="2949575" cy="496887"/>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a:defRPr sz="1200">
                <a:latin typeface="Arial" charset="0"/>
                <a:ea typeface="ＭＳ Ｐゴシック" charset="-128"/>
              </a:defRPr>
            </a:lvl1pPr>
          </a:lstStyle>
          <a:p>
            <a:pPr>
              <a:defRPr/>
            </a:pPr>
            <a:fld id="{72B60D3A-51B4-4B80-A700-E90B1A76D54A}" type="slidenum">
              <a:rPr lang="ja-JP" altLang="en-US"/>
              <a:pPr>
                <a:defRPr/>
              </a:pPr>
              <a:t>‹#›</a:t>
            </a:fld>
            <a:endParaRPr lang="en-US" altLang="ja-JP" dirty="0"/>
          </a:p>
        </p:txBody>
      </p:sp>
    </p:spTree>
    <p:extLst>
      <p:ext uri="{BB962C8B-B14F-4D97-AF65-F5344CB8AC3E}">
        <p14:creationId xmlns:p14="http://schemas.microsoft.com/office/powerpoint/2010/main" val="22926073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1163" cy="496888"/>
          </a:xfrm>
          <a:prstGeom prst="rect">
            <a:avLst/>
          </a:prstGeom>
        </p:spPr>
        <p:txBody>
          <a:bodyPr vert="horz" wrap="square" lIns="91420" tIns="45709" rIns="91420" bIns="45709" numCol="1" anchor="t" anchorCtr="0" compatLnSpc="1">
            <a:prstTxWarp prst="textNoShape">
              <a:avLst/>
            </a:prstTxWarp>
          </a:bodyPr>
          <a:lstStyle>
            <a:lvl1pPr>
              <a:defRPr sz="1200">
                <a:latin typeface="Calibri" pitchFamily="34" charset="0"/>
                <a:ea typeface="ＭＳ Ｐゴシック" charset="-128"/>
              </a:defRPr>
            </a:lvl1pPr>
          </a:lstStyle>
          <a:p>
            <a:pPr>
              <a:defRPr/>
            </a:pPr>
            <a:endParaRPr lang="en-US" altLang="ja-JP" dirty="0"/>
          </a:p>
        </p:txBody>
      </p:sp>
      <p:sp>
        <p:nvSpPr>
          <p:cNvPr id="3" name="日付プレースホルダー 2"/>
          <p:cNvSpPr>
            <a:spLocks noGrp="1"/>
          </p:cNvSpPr>
          <p:nvPr>
            <p:ph type="dt" idx="1"/>
          </p:nvPr>
        </p:nvSpPr>
        <p:spPr>
          <a:xfrm>
            <a:off x="3856038" y="0"/>
            <a:ext cx="2949575" cy="496888"/>
          </a:xfrm>
          <a:prstGeom prst="rect">
            <a:avLst/>
          </a:prstGeom>
        </p:spPr>
        <p:txBody>
          <a:bodyPr vert="horz" lIns="91420" tIns="45709" rIns="91420" bIns="45709" rtlCol="0"/>
          <a:lstStyle>
            <a:lvl1pPr algn="r" fontAlgn="auto">
              <a:spcBef>
                <a:spcPts val="0"/>
              </a:spcBef>
              <a:spcAft>
                <a:spcPts val="0"/>
              </a:spcAft>
              <a:defRPr sz="1200">
                <a:latin typeface="+mn-lt"/>
                <a:ea typeface="+mn-ea"/>
              </a:defRPr>
            </a:lvl1pPr>
          </a:lstStyle>
          <a:p>
            <a:pPr>
              <a:defRPr/>
            </a:pPr>
            <a:fld id="{36E2511F-A09E-454F-83D9-FE8B7D475296}" type="datetime8">
              <a:rPr lang="ja-JP" altLang="en-US"/>
              <a:pPr>
                <a:defRPr/>
              </a:pPr>
              <a:t>17/9/25 18時37分</a:t>
            </a:fld>
            <a:endParaRPr lang="ja-JP" altLang="en-US" dirty="0"/>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20" tIns="45709" rIns="91420" bIns="45709" rtlCol="0" anchor="ctr"/>
          <a:lstStyle/>
          <a:p>
            <a:pPr lvl="0"/>
            <a:endParaRPr lang="ja-JP" altLang="en-US" noProof="0" dirty="0"/>
          </a:p>
        </p:txBody>
      </p:sp>
      <p:sp>
        <p:nvSpPr>
          <p:cNvPr id="5" name="ノート プレースホルダー 4"/>
          <p:cNvSpPr>
            <a:spLocks noGrp="1"/>
          </p:cNvSpPr>
          <p:nvPr>
            <p:ph type="body" sz="quarter" idx="3"/>
          </p:nvPr>
        </p:nvSpPr>
        <p:spPr>
          <a:xfrm>
            <a:off x="679450" y="4721225"/>
            <a:ext cx="5448300" cy="4471988"/>
          </a:xfrm>
          <a:prstGeom prst="rect">
            <a:avLst/>
          </a:prstGeom>
        </p:spPr>
        <p:txBody>
          <a:bodyPr vert="horz" lIns="91420" tIns="45709" rIns="91420" bIns="45709"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40863"/>
            <a:ext cx="2951163" cy="496887"/>
          </a:xfrm>
          <a:prstGeom prst="rect">
            <a:avLst/>
          </a:prstGeom>
        </p:spPr>
        <p:txBody>
          <a:bodyPr vert="horz" wrap="square" lIns="91420" tIns="45709" rIns="91420" bIns="45709" numCol="1" anchor="b" anchorCtr="0" compatLnSpc="1">
            <a:prstTxWarp prst="textNoShape">
              <a:avLst/>
            </a:prstTxWarp>
          </a:bodyPr>
          <a:lstStyle>
            <a:lvl1pPr>
              <a:defRPr sz="1200">
                <a:latin typeface="Calibri" pitchFamily="34" charset="0"/>
                <a:ea typeface="ＭＳ Ｐゴシック" charset="-128"/>
              </a:defRPr>
            </a:lvl1pPr>
          </a:lstStyle>
          <a:p>
            <a:pPr>
              <a:defRPr/>
            </a:pPr>
            <a:endParaRPr lang="en-US" altLang="ja-JP" dirty="0"/>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20" tIns="45709" rIns="91420" bIns="45709" rtlCol="0" anchor="b"/>
          <a:lstStyle>
            <a:lvl1pPr algn="r" fontAlgn="auto">
              <a:spcBef>
                <a:spcPts val="0"/>
              </a:spcBef>
              <a:spcAft>
                <a:spcPts val="0"/>
              </a:spcAft>
              <a:defRPr sz="1200">
                <a:latin typeface="+mn-lt"/>
                <a:ea typeface="+mn-ea"/>
              </a:defRPr>
            </a:lvl1pPr>
          </a:lstStyle>
          <a:p>
            <a:pPr>
              <a:defRPr/>
            </a:pPr>
            <a:fld id="{66057FB7-D344-473C-8EF1-18CF77704BD0}" type="slidenum">
              <a:rPr lang="ja-JP" altLang="en-US"/>
              <a:pPr>
                <a:defRPr/>
              </a:pPr>
              <a:t>‹#›</a:t>
            </a:fld>
            <a:endParaRPr lang="ja-JP" altLang="en-US" dirty="0"/>
          </a:p>
        </p:txBody>
      </p:sp>
    </p:spTree>
    <p:extLst>
      <p:ext uri="{BB962C8B-B14F-4D97-AF65-F5344CB8AC3E}">
        <p14:creationId xmlns:p14="http://schemas.microsoft.com/office/powerpoint/2010/main" val="37777568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TextEdit="1"/>
          </p:cNvSpPr>
          <p:nvPr>
            <p:ph type="sldImg"/>
          </p:nvPr>
        </p:nvSpPr>
        <p:spPr bwMode="auto">
          <a:noFill/>
          <a:ln>
            <a:solidFill>
              <a:srgbClr val="000000"/>
            </a:solidFill>
            <a:miter lim="800000"/>
            <a:headEnd/>
            <a:tailEnd/>
          </a:ln>
        </p:spPr>
      </p:sp>
      <p:sp>
        <p:nvSpPr>
          <p:cNvPr id="26627" name="Rectangle 3"/>
          <p:cNvSpPr>
            <a:spLocks noGrp="1"/>
          </p:cNvSpPr>
          <p:nvPr>
            <p:ph type="body" idx="1"/>
          </p:nvPr>
        </p:nvSpPr>
        <p:spPr bwMode="auto">
          <a:xfrm>
            <a:off x="681038" y="4721225"/>
            <a:ext cx="5445125" cy="4471988"/>
          </a:xfrm>
          <a:noFill/>
        </p:spPr>
        <p:txBody>
          <a:bodyPr wrap="square" lIns="91427" tIns="45713" rIns="91427" bIns="45713" numCol="1" anchor="t" anchorCtr="0" compatLnSpc="1">
            <a:prstTxWarp prst="textNoShape">
              <a:avLst/>
            </a:prstTxWarp>
          </a:bodyPr>
          <a:lstStyle/>
          <a:p>
            <a:endParaRPr lang="ja-JP" altLang="en-US" dirty="0"/>
          </a:p>
        </p:txBody>
      </p:sp>
    </p:spTree>
    <p:extLst>
      <p:ext uri="{BB962C8B-B14F-4D97-AF65-F5344CB8AC3E}">
        <p14:creationId xmlns:p14="http://schemas.microsoft.com/office/powerpoint/2010/main" val="42246514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26</a:t>
            </a:fld>
            <a:endParaRPr kumimoji="1" lang="ja-JP" altLang="en-US" dirty="0"/>
          </a:p>
        </p:txBody>
      </p:sp>
    </p:spTree>
    <p:extLst>
      <p:ext uri="{BB962C8B-B14F-4D97-AF65-F5344CB8AC3E}">
        <p14:creationId xmlns:p14="http://schemas.microsoft.com/office/powerpoint/2010/main" val="22531773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27</a:t>
            </a:fld>
            <a:endParaRPr kumimoji="1" lang="ja-JP" altLang="en-US" dirty="0"/>
          </a:p>
        </p:txBody>
      </p:sp>
    </p:spTree>
    <p:extLst>
      <p:ext uri="{BB962C8B-B14F-4D97-AF65-F5344CB8AC3E}">
        <p14:creationId xmlns:p14="http://schemas.microsoft.com/office/powerpoint/2010/main" val="2253177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7651" name="ノート プレースホルダ 2"/>
          <p:cNvSpPr>
            <a:spLocks noGrp="1"/>
          </p:cNvSpPr>
          <p:nvPr>
            <p:ph type="body" idx="1"/>
          </p:nvPr>
        </p:nvSpPr>
        <p:spPr bwMode="auto">
          <a:noFill/>
        </p:spPr>
        <p:txBody>
          <a:bodyPr wrap="square" lIns="91433" tIns="45716" rIns="91433" bIns="45716" numCol="1" anchor="t" anchorCtr="0" compatLnSpc="1">
            <a:prstTxWarp prst="textNoShape">
              <a:avLst/>
            </a:prstTxWarp>
          </a:bodyPr>
          <a:lstStyle/>
          <a:p>
            <a:pPr>
              <a:spcBef>
                <a:spcPct val="0"/>
              </a:spcBef>
            </a:pPr>
            <a:endParaRPr lang="ja-JP" altLang="en-US" dirty="0"/>
          </a:p>
        </p:txBody>
      </p:sp>
      <p:sp>
        <p:nvSpPr>
          <p:cNvPr id="27652" name="スライド番号プレースホルダ 3"/>
          <p:cNvSpPr txBox="1">
            <a:spLocks noGrp="1"/>
          </p:cNvSpPr>
          <p:nvPr/>
        </p:nvSpPr>
        <p:spPr bwMode="auto">
          <a:xfrm>
            <a:off x="3856038" y="9440863"/>
            <a:ext cx="2949575" cy="496887"/>
          </a:xfrm>
          <a:prstGeom prst="rect">
            <a:avLst/>
          </a:prstGeom>
          <a:noFill/>
          <a:ln w="9525">
            <a:noFill/>
            <a:miter lim="800000"/>
            <a:headEnd/>
            <a:tailEnd/>
          </a:ln>
        </p:spPr>
        <p:txBody>
          <a:bodyPr lIns="91433" tIns="45716" rIns="91433" bIns="45716" anchor="b"/>
          <a:lstStyle/>
          <a:p>
            <a:pPr algn="r"/>
            <a:fld id="{290CB214-4C19-4E00-B614-3CC21EE8DCE9}" type="slidenum">
              <a:rPr lang="ja-JP" altLang="en-US" sz="1200">
                <a:latin typeface="Calibri" pitchFamily="34" charset="0"/>
              </a:rPr>
              <a:pPr algn="r"/>
              <a:t>3</a:t>
            </a:fld>
            <a:endParaRPr lang="en-US" altLang="ja-JP" sz="1200" dirty="0">
              <a:latin typeface="Calibri" pitchFamily="34" charset="0"/>
            </a:endParaRPr>
          </a:p>
        </p:txBody>
      </p:sp>
    </p:spTree>
    <p:extLst>
      <p:ext uri="{BB962C8B-B14F-4D97-AF65-F5344CB8AC3E}">
        <p14:creationId xmlns:p14="http://schemas.microsoft.com/office/powerpoint/2010/main" val="1790569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8675" name="ノート プレースホルダ 2"/>
          <p:cNvSpPr>
            <a:spLocks noGrp="1"/>
          </p:cNvSpPr>
          <p:nvPr>
            <p:ph type="body" idx="1"/>
          </p:nvPr>
        </p:nvSpPr>
        <p:spPr bwMode="auto">
          <a:noFill/>
        </p:spPr>
        <p:txBody>
          <a:bodyPr wrap="square" lIns="91433" tIns="45716" rIns="91433" bIns="45716" numCol="1" anchor="t" anchorCtr="0" compatLnSpc="1">
            <a:prstTxWarp prst="textNoShape">
              <a:avLst/>
            </a:prstTxWarp>
          </a:bodyPr>
          <a:lstStyle/>
          <a:p>
            <a:pPr>
              <a:spcBef>
                <a:spcPct val="0"/>
              </a:spcBef>
            </a:pPr>
            <a:endParaRPr lang="ja-JP" altLang="en-US" dirty="0"/>
          </a:p>
        </p:txBody>
      </p:sp>
      <p:sp>
        <p:nvSpPr>
          <p:cNvPr id="28676" name="スライド番号プレースホルダ 3"/>
          <p:cNvSpPr txBox="1">
            <a:spLocks noGrp="1"/>
          </p:cNvSpPr>
          <p:nvPr/>
        </p:nvSpPr>
        <p:spPr bwMode="auto">
          <a:xfrm>
            <a:off x="3856038" y="9440863"/>
            <a:ext cx="2949575" cy="496887"/>
          </a:xfrm>
          <a:prstGeom prst="rect">
            <a:avLst/>
          </a:prstGeom>
          <a:noFill/>
          <a:ln w="9525">
            <a:noFill/>
            <a:miter lim="800000"/>
            <a:headEnd/>
            <a:tailEnd/>
          </a:ln>
        </p:spPr>
        <p:txBody>
          <a:bodyPr lIns="91433" tIns="45716" rIns="91433" bIns="45716" anchor="b"/>
          <a:lstStyle/>
          <a:p>
            <a:pPr algn="r"/>
            <a:fld id="{70CE8F58-7347-40CF-B88A-A519F2C62C7E}" type="slidenum">
              <a:rPr lang="ja-JP" altLang="en-US" sz="1200">
                <a:latin typeface="Calibri" pitchFamily="34" charset="0"/>
              </a:rPr>
              <a:pPr algn="r"/>
              <a:t>4</a:t>
            </a:fld>
            <a:endParaRPr lang="en-US" altLang="ja-JP" sz="1200" dirty="0">
              <a:latin typeface="Calibri" pitchFamily="34" charset="0"/>
            </a:endParaRPr>
          </a:p>
        </p:txBody>
      </p:sp>
    </p:spTree>
    <p:extLst>
      <p:ext uri="{BB962C8B-B14F-4D97-AF65-F5344CB8AC3E}">
        <p14:creationId xmlns:p14="http://schemas.microsoft.com/office/powerpoint/2010/main" val="3078761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9699" name="ノート プレースホルダ 2"/>
          <p:cNvSpPr>
            <a:spLocks noGrp="1"/>
          </p:cNvSpPr>
          <p:nvPr>
            <p:ph type="body" idx="1"/>
          </p:nvPr>
        </p:nvSpPr>
        <p:spPr bwMode="auto">
          <a:noFill/>
        </p:spPr>
        <p:txBody>
          <a:bodyPr wrap="square" lIns="91433" tIns="45716" rIns="91433" bIns="45716" numCol="1" anchor="t" anchorCtr="0" compatLnSpc="1">
            <a:prstTxWarp prst="textNoShape">
              <a:avLst/>
            </a:prstTxWarp>
          </a:bodyPr>
          <a:lstStyle/>
          <a:p>
            <a:pPr>
              <a:spcBef>
                <a:spcPct val="0"/>
              </a:spcBef>
            </a:pPr>
            <a:endParaRPr lang="ja-JP" altLang="en-US" dirty="0"/>
          </a:p>
        </p:txBody>
      </p:sp>
      <p:sp>
        <p:nvSpPr>
          <p:cNvPr id="29700" name="スライド番号プレースホルダ 3"/>
          <p:cNvSpPr txBox="1">
            <a:spLocks noGrp="1"/>
          </p:cNvSpPr>
          <p:nvPr/>
        </p:nvSpPr>
        <p:spPr bwMode="auto">
          <a:xfrm>
            <a:off x="3856038" y="9440863"/>
            <a:ext cx="2949575" cy="496887"/>
          </a:xfrm>
          <a:prstGeom prst="rect">
            <a:avLst/>
          </a:prstGeom>
          <a:noFill/>
          <a:ln w="9525">
            <a:noFill/>
            <a:miter lim="800000"/>
            <a:headEnd/>
            <a:tailEnd/>
          </a:ln>
        </p:spPr>
        <p:txBody>
          <a:bodyPr lIns="91433" tIns="45716" rIns="91433" bIns="45716" anchor="b"/>
          <a:lstStyle/>
          <a:p>
            <a:pPr algn="r"/>
            <a:fld id="{19CE6B2F-467A-44C8-AC52-B8BC3CB30360}" type="slidenum">
              <a:rPr lang="ja-JP" altLang="en-US" sz="1200">
                <a:latin typeface="Calibri" pitchFamily="34" charset="0"/>
              </a:rPr>
              <a:pPr algn="r"/>
              <a:t>5</a:t>
            </a:fld>
            <a:endParaRPr lang="en-US" altLang="ja-JP" sz="1200" dirty="0">
              <a:latin typeface="Calibri" pitchFamily="34" charset="0"/>
            </a:endParaRPr>
          </a:p>
        </p:txBody>
      </p:sp>
    </p:spTree>
    <p:extLst>
      <p:ext uri="{BB962C8B-B14F-4D97-AF65-F5344CB8AC3E}">
        <p14:creationId xmlns:p14="http://schemas.microsoft.com/office/powerpoint/2010/main" val="33782587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1747" name="ノート プレースホルダ 2"/>
          <p:cNvSpPr>
            <a:spLocks noGrp="1"/>
          </p:cNvSpPr>
          <p:nvPr>
            <p:ph type="body" idx="1"/>
          </p:nvPr>
        </p:nvSpPr>
        <p:spPr bwMode="auto">
          <a:noFill/>
        </p:spPr>
        <p:txBody>
          <a:bodyPr wrap="square" lIns="91433" tIns="45716" rIns="91433" bIns="45716" numCol="1" anchor="t" anchorCtr="0" compatLnSpc="1">
            <a:prstTxWarp prst="textNoShape">
              <a:avLst/>
            </a:prstTxWarp>
          </a:bodyPr>
          <a:lstStyle/>
          <a:p>
            <a:pPr>
              <a:spcBef>
                <a:spcPct val="0"/>
              </a:spcBef>
            </a:pPr>
            <a:endParaRPr lang="ja-JP" altLang="en-US" dirty="0"/>
          </a:p>
        </p:txBody>
      </p:sp>
      <p:sp>
        <p:nvSpPr>
          <p:cNvPr id="31748" name="スライド番号プレースホルダ 3"/>
          <p:cNvSpPr txBox="1">
            <a:spLocks noGrp="1"/>
          </p:cNvSpPr>
          <p:nvPr/>
        </p:nvSpPr>
        <p:spPr bwMode="auto">
          <a:xfrm>
            <a:off x="3856038" y="9440863"/>
            <a:ext cx="2949575" cy="496887"/>
          </a:xfrm>
          <a:prstGeom prst="rect">
            <a:avLst/>
          </a:prstGeom>
          <a:noFill/>
          <a:ln w="9525">
            <a:noFill/>
            <a:miter lim="800000"/>
            <a:headEnd/>
            <a:tailEnd/>
          </a:ln>
        </p:spPr>
        <p:txBody>
          <a:bodyPr lIns="91433" tIns="45716" rIns="91433" bIns="45716" anchor="b"/>
          <a:lstStyle/>
          <a:p>
            <a:pPr algn="r"/>
            <a:fld id="{AC0D0504-56E0-400C-A52C-FAC7484D7E70}" type="slidenum">
              <a:rPr lang="ja-JP" altLang="en-US" sz="1200">
                <a:latin typeface="Calibri" pitchFamily="34" charset="0"/>
              </a:rPr>
              <a:pPr algn="r"/>
              <a:t>10</a:t>
            </a:fld>
            <a:endParaRPr lang="en-US" altLang="ja-JP" sz="1200" dirty="0">
              <a:latin typeface="Calibri" pitchFamily="34" charset="0"/>
            </a:endParaRPr>
          </a:p>
        </p:txBody>
      </p:sp>
    </p:spTree>
    <p:extLst>
      <p:ext uri="{BB962C8B-B14F-4D97-AF65-F5344CB8AC3E}">
        <p14:creationId xmlns:p14="http://schemas.microsoft.com/office/powerpoint/2010/main" val="11448789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66057FB7-D344-473C-8EF1-18CF77704BD0}" type="slidenum">
              <a:rPr lang="ja-JP" altLang="en-US" smtClean="0"/>
              <a:pPr>
                <a:defRPr/>
              </a:pPr>
              <a:t>14</a:t>
            </a:fld>
            <a:endParaRPr lang="ja-JP" altLang="en-US"/>
          </a:p>
        </p:txBody>
      </p:sp>
    </p:spTree>
    <p:extLst>
      <p:ext uri="{BB962C8B-B14F-4D97-AF65-F5344CB8AC3E}">
        <p14:creationId xmlns:p14="http://schemas.microsoft.com/office/powerpoint/2010/main" val="24860408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3584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dirty="0">
              <a:latin typeface="Arial" charset="0"/>
            </a:endParaRPr>
          </a:p>
        </p:txBody>
      </p:sp>
      <p:sp>
        <p:nvSpPr>
          <p:cNvPr id="49156"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defTabSz="630238" fontAlgn="base">
              <a:spcBef>
                <a:spcPct val="0"/>
              </a:spcBef>
              <a:spcAft>
                <a:spcPct val="0"/>
              </a:spcAft>
              <a:defRPr/>
            </a:pPr>
            <a:fld id="{785AEE90-A607-4893-BB85-84DD46A7206E}" type="slidenum">
              <a:rPr lang="ja-JP" altLang="en-US" sz="800" smtClean="0">
                <a:solidFill>
                  <a:srgbClr val="000000"/>
                </a:solidFill>
                <a:latin typeface="Arial" charset="0"/>
              </a:rPr>
              <a:pPr defTabSz="630238" fontAlgn="base">
                <a:spcBef>
                  <a:spcPct val="0"/>
                </a:spcBef>
                <a:spcAft>
                  <a:spcPct val="0"/>
                </a:spcAft>
                <a:defRPr/>
              </a:pPr>
              <a:t>21</a:t>
            </a:fld>
            <a:endParaRPr lang="ja-JP" altLang="en-US" sz="800" dirty="0">
              <a:solidFill>
                <a:srgbClr val="000000"/>
              </a:solidFill>
              <a:latin typeface="Arial" charset="0"/>
            </a:endParaRPr>
          </a:p>
        </p:txBody>
      </p:sp>
    </p:spTree>
    <p:extLst>
      <p:ext uri="{BB962C8B-B14F-4D97-AF65-F5344CB8AC3E}">
        <p14:creationId xmlns:p14="http://schemas.microsoft.com/office/powerpoint/2010/main" val="1087511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24</a:t>
            </a:fld>
            <a:endParaRPr kumimoji="1" lang="ja-JP" altLang="en-US" dirty="0"/>
          </a:p>
        </p:txBody>
      </p:sp>
    </p:spTree>
    <p:extLst>
      <p:ext uri="{BB962C8B-B14F-4D97-AF65-F5344CB8AC3E}">
        <p14:creationId xmlns:p14="http://schemas.microsoft.com/office/powerpoint/2010/main" val="22531773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25</a:t>
            </a:fld>
            <a:endParaRPr kumimoji="1" lang="ja-JP" altLang="en-US" dirty="0"/>
          </a:p>
        </p:txBody>
      </p:sp>
    </p:spTree>
    <p:extLst>
      <p:ext uri="{BB962C8B-B14F-4D97-AF65-F5344CB8AC3E}">
        <p14:creationId xmlns:p14="http://schemas.microsoft.com/office/powerpoint/2010/main" val="2253177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1" y="2130427"/>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5F38A8F8-0CEB-42BA-98BD-941FD9137D5E}" type="datetime8">
              <a:rPr lang="ja-JP" altLang="en-US"/>
              <a:pPr>
                <a:defRPr/>
              </a:pPr>
              <a:t>17/9/25 18時37分</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69F53834-556F-4A89-882D-CCDF1B0093C2}" type="slidenum">
              <a:rPr lang="ja-JP" altLang="en-US"/>
              <a:pPr>
                <a:defRPr/>
              </a:pPr>
              <a:t>‹#›</a:t>
            </a:fld>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29E19447-A7D2-436E-A1C8-A61AD63510D5}" type="datetime8">
              <a:rPr lang="ja-JP" altLang="en-US"/>
              <a:pPr>
                <a:defRPr/>
              </a:pPr>
              <a:t>17/9/25 18時37分</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42F7AD5E-FB87-4948-A85C-843309E268D2}" type="slidenum">
              <a:rPr lang="ja-JP" altLang="en-US"/>
              <a:pPr>
                <a:defRPr/>
              </a:pPr>
              <a:t>‹#›</a:t>
            </a:fld>
            <a:endParaRPr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7B43565A-F304-4C25-96FF-6F9437C8454E}" type="datetime8">
              <a:rPr lang="ja-JP" altLang="en-US"/>
              <a:pPr>
                <a:defRPr/>
              </a:pPr>
              <a:t>17/9/25 18時37分</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34147D12-D1AC-4063-8A7F-7CFE073B7482}" type="slidenum">
              <a:rPr lang="ja-JP" altLang="en-US"/>
              <a:pPr>
                <a:defRPr/>
              </a:pPr>
              <a:t>‹#›</a:t>
            </a:fld>
            <a:endParaRPr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4638"/>
            <a:ext cx="8915400"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495301" y="1600202"/>
            <a:ext cx="8915400" cy="4525963"/>
          </a:xfrm>
        </p:spPr>
        <p:txBody>
          <a:bodyPr/>
          <a:lstStyle/>
          <a:p>
            <a:pPr lvl="0"/>
            <a:endParaRPr lang="ja-JP" altLang="en-US" noProof="0" dirty="0"/>
          </a:p>
        </p:txBody>
      </p:sp>
      <p:sp>
        <p:nvSpPr>
          <p:cNvPr id="4" name="日付プレースホルダー 3"/>
          <p:cNvSpPr>
            <a:spLocks noGrp="1"/>
          </p:cNvSpPr>
          <p:nvPr>
            <p:ph type="dt" sz="half" idx="10"/>
          </p:nvPr>
        </p:nvSpPr>
        <p:spPr/>
        <p:txBody>
          <a:bodyPr/>
          <a:lstStyle>
            <a:lvl1pPr>
              <a:defRPr/>
            </a:lvl1pPr>
          </a:lstStyle>
          <a:p>
            <a:pPr>
              <a:defRPr/>
            </a:pPr>
            <a:fld id="{550A77A1-2F18-4476-9FFC-F88550B57876}" type="datetime8">
              <a:rPr lang="ja-JP" altLang="en-US"/>
              <a:pPr>
                <a:defRPr/>
              </a:pPr>
              <a:t>17/9/25 18時37分</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D2CAF860-36AC-47F7-8171-9B8CA36CDA29}" type="slidenum">
              <a:rPr lang="ja-JP" altLang="en-US"/>
              <a:pPr>
                <a:defRPr/>
              </a:pPr>
              <a:t>‹#›</a:t>
            </a:fld>
            <a:endParaRPr lang="ja-JP"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1" y="274639"/>
            <a:ext cx="8915400" cy="58515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日付プレースホルダー 3"/>
          <p:cNvSpPr>
            <a:spLocks noGrp="1"/>
          </p:cNvSpPr>
          <p:nvPr>
            <p:ph type="dt" sz="half" idx="10"/>
          </p:nvPr>
        </p:nvSpPr>
        <p:spPr/>
        <p:txBody>
          <a:bodyPr/>
          <a:lstStyle>
            <a:lvl1pPr>
              <a:defRPr/>
            </a:lvl1pPr>
          </a:lstStyle>
          <a:p>
            <a:pPr>
              <a:defRPr/>
            </a:pPr>
            <a:fld id="{87806803-0E96-4E84-B05D-748A55109A23}" type="datetime8">
              <a:rPr lang="ja-JP" altLang="en-US"/>
              <a:pPr>
                <a:defRPr/>
              </a:pPr>
              <a:t>17/9/25 18時37分</a:t>
            </a:fld>
            <a:endParaRPr lang="ja-JP" altLang="en-US" dirty="0"/>
          </a:p>
        </p:txBody>
      </p:sp>
      <p:sp>
        <p:nvSpPr>
          <p:cNvPr id="4"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5" name="スライド番号プレースホルダー 5"/>
          <p:cNvSpPr>
            <a:spLocks noGrp="1"/>
          </p:cNvSpPr>
          <p:nvPr>
            <p:ph type="sldNum" sz="quarter" idx="12"/>
          </p:nvPr>
        </p:nvSpPr>
        <p:spPr/>
        <p:txBody>
          <a:bodyPr/>
          <a:lstStyle>
            <a:lvl1pPr>
              <a:defRPr/>
            </a:lvl1pPr>
          </a:lstStyle>
          <a:p>
            <a:pPr>
              <a:defRPr/>
            </a:pPr>
            <a:fld id="{AB359142-1EE0-4836-89A5-67A2E2B069B4}" type="slidenum">
              <a:rPr lang="ja-JP" altLang="en-US"/>
              <a:pPr>
                <a:defRPr/>
              </a:pPr>
              <a:t>‹#›</a:t>
            </a:fld>
            <a:endParaRPr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E99F040B-DA08-440F-B3C7-0C04D500075D}" type="datetime8">
              <a:rPr lang="ja-JP" altLang="en-US"/>
              <a:pPr>
                <a:defRPr/>
              </a:pPr>
              <a:t>17/9/25 18時37分</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500E77A5-4E7A-4179-A70B-1170F1A819F8}" type="slidenum">
              <a:rPr lang="ja-JP" altLang="en-US"/>
              <a:pPr>
                <a:defRPr/>
              </a:pPr>
              <a:t>‹#›</a:t>
            </a:fld>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2"/>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C1B4F8FD-DB6E-4343-8CB3-B53C70880BC6}" type="datetime8">
              <a:rPr lang="ja-JP" altLang="en-US"/>
              <a:pPr>
                <a:defRPr/>
              </a:pPr>
              <a:t>17/9/25 18時37分</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pPr>
              <a:defRPr/>
            </a:pPr>
            <a:fld id="{A7B1529C-6D1E-4DD1-A925-B56A62AF410F}" type="slidenum">
              <a:rPr lang="ja-JP" altLang="en-US"/>
              <a:pPr>
                <a:defRPr/>
              </a:pPr>
              <a:t>‹#›</a:t>
            </a:fld>
            <a:endParaRPr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0" y="1600202"/>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35551" y="1600202"/>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B9BD60A4-CDB3-448C-9CAB-DD768524C471}" type="datetime8">
              <a:rPr lang="ja-JP" altLang="en-US"/>
              <a:pPr>
                <a:defRPr/>
              </a:pPr>
              <a:t>17/9/25 18時37分</a:t>
            </a:fld>
            <a:endParaRPr lang="ja-JP" altLang="en-US" dirty="0"/>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ー 5"/>
          <p:cNvSpPr>
            <a:spLocks noGrp="1"/>
          </p:cNvSpPr>
          <p:nvPr>
            <p:ph type="sldNum" sz="quarter" idx="12"/>
          </p:nvPr>
        </p:nvSpPr>
        <p:spPr/>
        <p:txBody>
          <a:bodyPr/>
          <a:lstStyle>
            <a:lvl1pPr>
              <a:defRPr/>
            </a:lvl1pPr>
          </a:lstStyle>
          <a:p>
            <a:pPr>
              <a:defRPr/>
            </a:pPr>
            <a:fld id="{D9715824-1FC1-4CC5-B904-F0882F501809}" type="slidenum">
              <a:rPr lang="ja-JP" altLang="en-US"/>
              <a:pPr>
                <a:defRPr/>
              </a:pPr>
              <a:t>‹#›</a:t>
            </a:fld>
            <a:endParaRPr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299" y="1535113"/>
            <a:ext cx="437687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299" y="2174875"/>
            <a:ext cx="437687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BCACE17B-2DB6-42C9-89C6-1CDD87F29865}" type="datetime8">
              <a:rPr lang="ja-JP" altLang="en-US"/>
              <a:pPr>
                <a:defRPr/>
              </a:pPr>
              <a:t>17/9/25 18時37分</a:t>
            </a:fld>
            <a:endParaRPr lang="ja-JP" altLang="en-US" dirty="0"/>
          </a:p>
        </p:txBody>
      </p:sp>
      <p:sp>
        <p:nvSpPr>
          <p:cNvPr id="8"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9" name="スライド番号プレースホルダー 5"/>
          <p:cNvSpPr>
            <a:spLocks noGrp="1"/>
          </p:cNvSpPr>
          <p:nvPr>
            <p:ph type="sldNum" sz="quarter" idx="12"/>
          </p:nvPr>
        </p:nvSpPr>
        <p:spPr/>
        <p:txBody>
          <a:bodyPr/>
          <a:lstStyle>
            <a:lvl1pPr>
              <a:defRPr/>
            </a:lvl1pPr>
          </a:lstStyle>
          <a:p>
            <a:pPr>
              <a:defRPr/>
            </a:pPr>
            <a:fld id="{A21CEE5A-7AC3-488D-87A4-7442909ED15D}" type="slidenum">
              <a:rPr lang="ja-JP" altLang="en-US"/>
              <a:pPr>
                <a:defRPr/>
              </a:pPr>
              <a:t>‹#›</a:t>
            </a:fld>
            <a:endParaRPr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AA424133-7A03-4DC4-BFFE-BE2749092720}" type="datetime8">
              <a:rPr lang="ja-JP" altLang="en-US"/>
              <a:pPr>
                <a:defRPr/>
              </a:pPr>
              <a:t>17/9/25 18時37分</a:t>
            </a:fld>
            <a:endParaRPr lang="ja-JP" altLang="en-US" dirty="0"/>
          </a:p>
        </p:txBody>
      </p:sp>
      <p:sp>
        <p:nvSpPr>
          <p:cNvPr id="4"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5" name="スライド番号プレースホルダー 5"/>
          <p:cNvSpPr>
            <a:spLocks noGrp="1"/>
          </p:cNvSpPr>
          <p:nvPr>
            <p:ph type="sldNum" sz="quarter" idx="12"/>
          </p:nvPr>
        </p:nvSpPr>
        <p:spPr/>
        <p:txBody>
          <a:bodyPr/>
          <a:lstStyle>
            <a:lvl1pPr>
              <a:defRPr/>
            </a:lvl1pPr>
          </a:lstStyle>
          <a:p>
            <a:pPr>
              <a:defRPr/>
            </a:pPr>
            <a:fld id="{B8882B2C-4507-4104-B500-713F04A71026}" type="slidenum">
              <a:rPr lang="ja-JP" altLang="en-US"/>
              <a:pPr>
                <a:defRPr/>
              </a:pPr>
              <a:t>‹#›</a:t>
            </a:fld>
            <a:endParaRPr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B6D3B295-6FC9-4783-A998-7FA591DB3770}" type="datetime8">
              <a:rPr lang="ja-JP" altLang="en-US"/>
              <a:pPr>
                <a:defRPr/>
              </a:pPr>
              <a:t>17/9/25 18時37分</a:t>
            </a:fld>
            <a:endParaRPr lang="ja-JP" altLang="en-US" dirty="0"/>
          </a:p>
        </p:txBody>
      </p:sp>
      <p:sp>
        <p:nvSpPr>
          <p:cNvPr id="3"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4" name="スライド番号プレースホルダー 5"/>
          <p:cNvSpPr>
            <a:spLocks noGrp="1"/>
          </p:cNvSpPr>
          <p:nvPr>
            <p:ph type="sldNum" sz="quarter" idx="12"/>
          </p:nvPr>
        </p:nvSpPr>
        <p:spPr/>
        <p:txBody>
          <a:bodyPr/>
          <a:lstStyle>
            <a:lvl1pPr>
              <a:defRPr/>
            </a:lvl1pPr>
          </a:lstStyle>
          <a:p>
            <a:pPr>
              <a:defRPr/>
            </a:pPr>
            <a:fld id="{419D4D38-F299-4320-8525-20B77C311E66}" type="slidenum">
              <a:rPr lang="ja-JP" altLang="en-US"/>
              <a:pPr>
                <a:defRPr/>
              </a:pPr>
              <a:t>‹#›</a:t>
            </a:fld>
            <a:endParaRPr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5"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2971"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1" y="1435102"/>
            <a:ext cx="325900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64F50CD-2F3F-40D8-B6BA-E3A06A547027}" type="datetime8">
              <a:rPr lang="ja-JP" altLang="en-US"/>
              <a:pPr>
                <a:defRPr/>
              </a:pPr>
              <a:t>17/9/25 18時37分</a:t>
            </a:fld>
            <a:endParaRPr lang="ja-JP" altLang="en-US" dirty="0"/>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ー 5"/>
          <p:cNvSpPr>
            <a:spLocks noGrp="1"/>
          </p:cNvSpPr>
          <p:nvPr>
            <p:ph type="sldNum" sz="quarter" idx="12"/>
          </p:nvPr>
        </p:nvSpPr>
        <p:spPr/>
        <p:txBody>
          <a:bodyPr/>
          <a:lstStyle>
            <a:lvl1pPr>
              <a:defRPr/>
            </a:lvl1pPr>
          </a:lstStyle>
          <a:p>
            <a:pPr>
              <a:defRPr/>
            </a:pPr>
            <a:fld id="{BB7CB22B-C976-4A00-BE19-C37986A5616A}" type="slidenum">
              <a:rPr lang="ja-JP" altLang="en-US"/>
              <a:pPr>
                <a:defRPr/>
              </a:pPr>
              <a:t>‹#›</a:t>
            </a:fld>
            <a:endParaRPr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646"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A678012B-7762-47FF-ADE6-16C169F8CA39}" type="datetime8">
              <a:rPr lang="ja-JP" altLang="en-US"/>
              <a:pPr>
                <a:defRPr/>
              </a:pPr>
              <a:t>17/9/25 18時37分</a:t>
            </a:fld>
            <a:endParaRPr lang="ja-JP" altLang="en-US" dirty="0"/>
          </a:p>
        </p:txBody>
      </p:sp>
      <p:sp>
        <p:nvSpPr>
          <p:cNvPr id="6" name="フッター プレースホルダー 4"/>
          <p:cNvSpPr>
            <a:spLocks noGrp="1"/>
          </p:cNvSpPr>
          <p:nvPr>
            <p:ph type="ftr" sz="quarter" idx="11"/>
          </p:nvPr>
        </p:nvSpPr>
        <p:spPr/>
        <p:txBody>
          <a:bodyPr/>
          <a:lstStyle>
            <a:lvl1pPr>
              <a:defRPr/>
            </a:lvl1pPr>
          </a:lstStyle>
          <a:p>
            <a:pPr>
              <a:defRPr/>
            </a:pPr>
            <a:endParaRPr lang="en-US" altLang="ja-JP" dirty="0"/>
          </a:p>
        </p:txBody>
      </p:sp>
      <p:sp>
        <p:nvSpPr>
          <p:cNvPr id="7" name="スライド番号プレースホルダー 5"/>
          <p:cNvSpPr>
            <a:spLocks noGrp="1"/>
          </p:cNvSpPr>
          <p:nvPr>
            <p:ph type="sldNum" sz="quarter" idx="12"/>
          </p:nvPr>
        </p:nvSpPr>
        <p:spPr/>
        <p:txBody>
          <a:bodyPr/>
          <a:lstStyle>
            <a:lvl1pPr>
              <a:defRPr/>
            </a:lvl1pPr>
          </a:lstStyle>
          <a:p>
            <a:pPr>
              <a:defRPr/>
            </a:pPr>
            <a:fld id="{F1E2CACD-8105-46F9-87B1-CF198F674833}" type="slidenum">
              <a:rPr lang="ja-JP" altLang="en-US"/>
              <a:pPr>
                <a:defRPr/>
              </a:pPr>
              <a:t>‹#›</a:t>
            </a:fld>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B7044A07-921C-44D6-BB47-4A479F2254D7}" type="datetime8">
              <a:rPr lang="ja-JP" altLang="en-US"/>
              <a:pPr>
                <a:defRPr/>
              </a:pPr>
              <a:t>17/9/25 18時37分</a:t>
            </a:fld>
            <a:endParaRPr lang="ja-JP" altLang="en-US" dirty="0"/>
          </a:p>
        </p:txBody>
      </p:sp>
      <p:sp>
        <p:nvSpPr>
          <p:cNvPr id="5" name="フッター プレースホルダー 4"/>
          <p:cNvSpPr>
            <a:spLocks noGrp="1"/>
          </p:cNvSpPr>
          <p:nvPr>
            <p:ph type="ftr" sz="quarter" idx="3"/>
          </p:nvPr>
        </p:nvSpPr>
        <p:spPr>
          <a:xfrm>
            <a:off x="3384550" y="6356350"/>
            <a:ext cx="31369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ea typeface="ＭＳ Ｐゴシック" charset="-128"/>
              </a:defRPr>
            </a:lvl1pPr>
          </a:lstStyle>
          <a:p>
            <a:pPr>
              <a:defRPr/>
            </a:pPr>
            <a:endParaRPr lang="en-US" altLang="ja-JP" dirty="0"/>
          </a:p>
        </p:txBody>
      </p:sp>
      <p:sp>
        <p:nvSpPr>
          <p:cNvPr id="6" name="スライド番号プレースホルダー 5"/>
          <p:cNvSpPr>
            <a:spLocks noGrp="1"/>
          </p:cNvSpPr>
          <p:nvPr>
            <p:ph type="sldNum" sz="quarter" idx="4"/>
          </p:nvPr>
        </p:nvSpPr>
        <p:spPr>
          <a:xfrm>
            <a:off x="7450138" y="63817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17339708-74DC-4F42-AC8B-D4C312029953}"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テキスト ボックス 4"/>
          <p:cNvSpPr txBox="1">
            <a:spLocks noChangeArrowheads="1"/>
          </p:cNvSpPr>
          <p:nvPr/>
        </p:nvSpPr>
        <p:spPr bwMode="auto">
          <a:xfrm>
            <a:off x="15875" y="2731531"/>
            <a:ext cx="9906000" cy="646331"/>
          </a:xfrm>
          <a:prstGeom prst="rect">
            <a:avLst/>
          </a:prstGeom>
          <a:noFill/>
          <a:ln w="9525">
            <a:noFill/>
            <a:miter lim="800000"/>
            <a:headEnd/>
            <a:tailEnd/>
          </a:ln>
        </p:spPr>
        <p:txBody>
          <a:bodyPr>
            <a:spAutoFit/>
          </a:bodyPr>
          <a:lstStyle/>
          <a:p>
            <a:pPr algn="ctr"/>
            <a:r>
              <a:rPr lang="ja-JP" altLang="en-US" sz="3600" dirty="0">
                <a:latin typeface="Calibri" pitchFamily="34" charset="0"/>
              </a:rPr>
              <a:t>３　組織</a:t>
            </a:r>
            <a:r>
              <a:rPr lang="ja-JP" altLang="en-US" sz="3600" dirty="0"/>
              <a:t>体制</a:t>
            </a:r>
            <a:endParaRPr lang="ja-JP" altLang="en-US" sz="3600" dirty="0">
              <a:latin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コンテンツ プレースホルダー 2"/>
          <p:cNvSpPr txBox="1">
            <a:spLocks/>
          </p:cNvSpPr>
          <p:nvPr/>
        </p:nvSpPr>
        <p:spPr bwMode="auto">
          <a:xfrm>
            <a:off x="120650" y="3619063"/>
            <a:ext cx="9728894" cy="2454186"/>
          </a:xfrm>
          <a:prstGeom prst="rect">
            <a:avLst/>
          </a:prstGeom>
          <a:solidFill>
            <a:schemeClr val="accent3">
              <a:lumMod val="40000"/>
              <a:lumOff val="60000"/>
            </a:schemeClr>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p:txBody>
      </p:sp>
      <p:sp>
        <p:nvSpPr>
          <p:cNvPr id="10" name="角丸四角形 9"/>
          <p:cNvSpPr/>
          <p:nvPr/>
        </p:nvSpPr>
        <p:spPr>
          <a:xfrm>
            <a:off x="465826" y="1113802"/>
            <a:ext cx="3265200" cy="2038835"/>
          </a:xfrm>
          <a:prstGeom prst="roundRect">
            <a:avLst>
              <a:gd name="adj" fmla="val 516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4" name="角丸四角形 13"/>
          <p:cNvSpPr/>
          <p:nvPr/>
        </p:nvSpPr>
        <p:spPr>
          <a:xfrm>
            <a:off x="457199" y="884922"/>
            <a:ext cx="3294000" cy="360000"/>
          </a:xfrm>
          <a:prstGeom prst="roundRect">
            <a:avLst>
              <a:gd name="adj" fmla="val 784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bg1"/>
                </a:solidFill>
                <a:latin typeface="Meiryo UI"/>
                <a:ea typeface="Meiryo UI"/>
                <a:cs typeface="Meiryo UI"/>
              </a:rPr>
              <a:t>現在の大阪市</a:t>
            </a:r>
          </a:p>
        </p:txBody>
      </p:sp>
      <p:sp>
        <p:nvSpPr>
          <p:cNvPr id="16" name="正方形/長方形 15"/>
          <p:cNvSpPr/>
          <p:nvPr/>
        </p:nvSpPr>
        <p:spPr>
          <a:xfrm>
            <a:off x="490681" y="1512199"/>
            <a:ext cx="3144694" cy="8490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altLang="ja-JP" sz="1700" dirty="0">
                <a:solidFill>
                  <a:schemeClr val="tx1"/>
                </a:solidFill>
                <a:latin typeface="Meiryo UI" pitchFamily="50" charset="-128"/>
                <a:ea typeface="Meiryo UI" pitchFamily="50" charset="-128"/>
                <a:cs typeface="Meiryo UI" pitchFamily="50" charset="-128"/>
              </a:rPr>
              <a:t>270</a:t>
            </a:r>
            <a:r>
              <a:rPr lang="ja-JP" altLang="en-US" sz="1700" dirty="0">
                <a:solidFill>
                  <a:schemeClr val="tx1"/>
                </a:solidFill>
                <a:latin typeface="Meiryo UI" pitchFamily="50" charset="-128"/>
                <a:ea typeface="Meiryo UI" pitchFamily="50" charset="-128"/>
                <a:cs typeface="Meiryo UI" pitchFamily="50" charset="-128"/>
              </a:rPr>
              <a:t>万人の市民に対して、</a:t>
            </a:r>
            <a:endParaRPr lang="en-US" altLang="ja-JP" sz="17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700" dirty="0">
                <a:solidFill>
                  <a:schemeClr val="tx1"/>
                </a:solidFill>
                <a:latin typeface="Meiryo UI" pitchFamily="50" charset="-128"/>
                <a:ea typeface="Meiryo UI" pitchFamily="50" charset="-128"/>
                <a:cs typeface="Meiryo UI" pitchFamily="50" charset="-128"/>
              </a:rPr>
              <a:t>基礎自治体としての事務と</a:t>
            </a:r>
            <a:endParaRPr lang="en-US" altLang="ja-JP" sz="17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700" dirty="0">
                <a:solidFill>
                  <a:schemeClr val="tx1"/>
                </a:solidFill>
                <a:latin typeface="Meiryo UI" pitchFamily="50" charset="-128"/>
                <a:ea typeface="Meiryo UI" pitchFamily="50" charset="-128"/>
                <a:cs typeface="Meiryo UI" pitchFamily="50" charset="-128"/>
              </a:rPr>
              <a:t>広域的な事務を合わせて実施</a:t>
            </a:r>
            <a:endParaRPr lang="en-US" altLang="ja-JP" sz="1700" dirty="0">
              <a:solidFill>
                <a:schemeClr val="tx1"/>
              </a:solidFill>
              <a:latin typeface="Meiryo UI" pitchFamily="50" charset="-128"/>
              <a:ea typeface="Meiryo UI" pitchFamily="50" charset="-128"/>
              <a:cs typeface="Meiryo UI" pitchFamily="50" charset="-128"/>
            </a:endParaRPr>
          </a:p>
        </p:txBody>
      </p:sp>
      <p:sp>
        <p:nvSpPr>
          <p:cNvPr id="19" name="ストライプ矢印 18"/>
          <p:cNvSpPr/>
          <p:nvPr/>
        </p:nvSpPr>
        <p:spPr>
          <a:xfrm>
            <a:off x="3915295" y="2236391"/>
            <a:ext cx="1386955" cy="459868"/>
          </a:xfrm>
          <a:prstGeom prst="striped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20" name="正方形/長方形 19"/>
          <p:cNvSpPr/>
          <p:nvPr/>
        </p:nvSpPr>
        <p:spPr>
          <a:xfrm>
            <a:off x="5398666" y="942072"/>
            <a:ext cx="4348583" cy="223786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fontAlgn="auto">
              <a:spcBef>
                <a:spcPts val="0"/>
              </a:spcBef>
              <a:spcAft>
                <a:spcPts val="0"/>
              </a:spcAft>
              <a:defRPr/>
            </a:pPr>
            <a:endParaRPr lang="en-US" altLang="ja-JP" sz="1400" dirty="0"/>
          </a:p>
          <a:p>
            <a:pPr fontAlgn="auto">
              <a:spcBef>
                <a:spcPts val="0"/>
              </a:spcBef>
              <a:spcAft>
                <a:spcPts val="0"/>
              </a:spcAft>
              <a:defRPr/>
            </a:pPr>
            <a:endParaRPr lang="en-US" altLang="ja-JP" sz="1400" dirty="0"/>
          </a:p>
          <a:p>
            <a:pPr fontAlgn="auto">
              <a:spcBef>
                <a:spcPts val="0"/>
              </a:spcBef>
              <a:spcAft>
                <a:spcPts val="0"/>
              </a:spcAft>
              <a:defRPr/>
            </a:pPr>
            <a:endParaRPr lang="en-US" altLang="ja-JP" sz="1400" dirty="0"/>
          </a:p>
        </p:txBody>
      </p:sp>
      <p:sp>
        <p:nvSpPr>
          <p:cNvPr id="26" name="二等辺三角形 25"/>
          <p:cNvSpPr/>
          <p:nvPr/>
        </p:nvSpPr>
        <p:spPr>
          <a:xfrm flipV="1">
            <a:off x="2336800" y="3234224"/>
            <a:ext cx="4921250" cy="296423"/>
          </a:xfrm>
          <a:prstGeom prst="triangle">
            <a:avLst>
              <a:gd name="adj" fmla="val 5138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31" name="角丸四角形 30"/>
          <p:cNvSpPr/>
          <p:nvPr/>
        </p:nvSpPr>
        <p:spPr>
          <a:xfrm>
            <a:off x="7503628" y="4065905"/>
            <a:ext cx="873125" cy="203376"/>
          </a:xfrm>
          <a:prstGeom prst="roundRect">
            <a:avLst>
              <a:gd name="adj" fmla="val 7849"/>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200" dirty="0">
                <a:solidFill>
                  <a:schemeClr val="bg1"/>
                </a:solidFill>
                <a:latin typeface="Meiryo UI" pitchFamily="50" charset="-128"/>
                <a:ea typeface="Meiryo UI" pitchFamily="50" charset="-128"/>
                <a:cs typeface="Meiryo UI" pitchFamily="50" charset="-128"/>
              </a:rPr>
              <a:t>視点</a:t>
            </a:r>
          </a:p>
        </p:txBody>
      </p:sp>
      <p:sp>
        <p:nvSpPr>
          <p:cNvPr id="32" name="正方形/長方形 31"/>
          <p:cNvSpPr/>
          <p:nvPr/>
        </p:nvSpPr>
        <p:spPr>
          <a:xfrm>
            <a:off x="7507062" y="4159807"/>
            <a:ext cx="2366096" cy="82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200" dirty="0">
                <a:solidFill>
                  <a:schemeClr val="tx1"/>
                </a:solidFill>
                <a:latin typeface="Meiryo UI" pitchFamily="50" charset="-128"/>
                <a:ea typeface="Meiryo UI" pitchFamily="50" charset="-128"/>
                <a:cs typeface="Meiryo UI" pitchFamily="50" charset="-128"/>
              </a:rPr>
              <a:t>自治体の人口と職員数には高い相関性がみられることから人口規模に応じた職員数を算定</a:t>
            </a:r>
            <a:endParaRPr lang="en-US" altLang="ja-JP" sz="1200" b="1" dirty="0">
              <a:solidFill>
                <a:schemeClr val="tx1"/>
              </a:solidFill>
              <a:latin typeface="Meiryo UI" pitchFamily="50" charset="-128"/>
              <a:ea typeface="Meiryo UI" pitchFamily="50" charset="-128"/>
              <a:cs typeface="Meiryo UI" pitchFamily="50" charset="-128"/>
            </a:endParaRPr>
          </a:p>
        </p:txBody>
      </p:sp>
      <p:sp>
        <p:nvSpPr>
          <p:cNvPr id="34" name="角丸四角形 33"/>
          <p:cNvSpPr/>
          <p:nvPr/>
        </p:nvSpPr>
        <p:spPr>
          <a:xfrm>
            <a:off x="385377" y="4379172"/>
            <a:ext cx="2561477" cy="360000"/>
          </a:xfrm>
          <a:prstGeom prst="roundRect">
            <a:avLst>
              <a:gd name="adj" fmla="val 1030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tx1"/>
                </a:solidFill>
                <a:latin typeface="Meiryo UI" panose="020B0604030504040204" pitchFamily="50" charset="-128"/>
                <a:ea typeface="Meiryo UI" panose="020B0604030504040204" pitchFamily="50" charset="-128"/>
              </a:rPr>
              <a:t>中核市をベース</a:t>
            </a:r>
            <a:endParaRPr lang="en-US" altLang="ja-JP" sz="1600" b="1" dirty="0">
              <a:solidFill>
                <a:schemeClr val="tx1"/>
              </a:solidFill>
              <a:latin typeface="Meiryo UI" panose="020B0604030504040204" pitchFamily="50" charset="-128"/>
              <a:ea typeface="Meiryo UI" panose="020B0604030504040204" pitchFamily="50" charset="-128"/>
            </a:endParaRPr>
          </a:p>
        </p:txBody>
      </p:sp>
      <p:sp>
        <p:nvSpPr>
          <p:cNvPr id="8208" name="正方形/長方形 27"/>
          <p:cNvSpPr>
            <a:spLocks noChangeArrowheads="1"/>
          </p:cNvSpPr>
          <p:nvPr/>
        </p:nvSpPr>
        <p:spPr bwMode="auto">
          <a:xfrm>
            <a:off x="9220200" y="39688"/>
            <a:ext cx="666750" cy="261937"/>
          </a:xfrm>
          <a:prstGeom prst="rect">
            <a:avLst/>
          </a:prstGeom>
          <a:noFill/>
          <a:ln w="9525">
            <a:noFill/>
            <a:miter lim="800000"/>
            <a:headEnd/>
            <a:tailEnd/>
          </a:ln>
        </p:spPr>
        <p:txBody>
          <a:bodyPr wrap="square">
            <a:spAutoFit/>
          </a:bodyPr>
          <a:lstStyle/>
          <a:p>
            <a:pPr algn="r"/>
            <a:r>
              <a:rPr lang="ja-JP" altLang="en-US" sz="1100" b="1" dirty="0">
                <a:solidFill>
                  <a:srgbClr val="000000"/>
                </a:solidFill>
                <a:latin typeface="ＭＳ Ｐゴシック" pitchFamily="50" charset="-128"/>
                <a:ea typeface="Meiryo UI" pitchFamily="50" charset="-128"/>
                <a:cs typeface="Meiryo UI" pitchFamily="50" charset="-128"/>
              </a:rPr>
              <a:t>組</a:t>
            </a:r>
            <a:r>
              <a:rPr lang="en-US" altLang="ja-JP" sz="1100" b="1" dirty="0">
                <a:solidFill>
                  <a:srgbClr val="000000"/>
                </a:solidFill>
                <a:latin typeface="ＭＳ Ｐゴシック" pitchFamily="50" charset="-128"/>
                <a:ea typeface="Meiryo UI" pitchFamily="50" charset="-128"/>
                <a:cs typeface="Meiryo UI" pitchFamily="50" charset="-128"/>
              </a:rPr>
              <a:t>-</a:t>
            </a:r>
            <a:r>
              <a:rPr lang="ja-JP" altLang="en-US" sz="1100" b="1" dirty="0">
                <a:solidFill>
                  <a:srgbClr val="000000"/>
                </a:solidFill>
                <a:latin typeface="ＭＳ Ｐゴシック" pitchFamily="50" charset="-128"/>
                <a:ea typeface="Meiryo UI" pitchFamily="50" charset="-128"/>
                <a:cs typeface="Meiryo UI" pitchFamily="50" charset="-128"/>
              </a:rPr>
              <a:t>５</a:t>
            </a:r>
            <a:endParaRPr lang="ja-JP" altLang="en-US" sz="1200" b="1" dirty="0">
              <a:solidFill>
                <a:srgbClr val="000000"/>
              </a:solidFill>
              <a:latin typeface="ＭＳ Ｐゴシック" pitchFamily="50" charset="-128"/>
              <a:ea typeface="Meiryo UI" pitchFamily="50" charset="-128"/>
              <a:cs typeface="Meiryo UI" pitchFamily="50" charset="-128"/>
            </a:endParaRPr>
          </a:p>
        </p:txBody>
      </p:sp>
      <p:sp>
        <p:nvSpPr>
          <p:cNvPr id="29" name="正方形/長方形 28"/>
          <p:cNvSpPr/>
          <p:nvPr/>
        </p:nvSpPr>
        <p:spPr>
          <a:xfrm>
            <a:off x="3947047" y="1362974"/>
            <a:ext cx="1358378" cy="8490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広域・基礎の</a:t>
            </a:r>
            <a:endParaRPr lang="en-US" altLang="ja-JP" sz="16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役割分担を</a:t>
            </a:r>
            <a:endParaRPr lang="en-US" altLang="ja-JP" sz="16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徹底</a:t>
            </a:r>
            <a:endParaRPr lang="en-US" altLang="ja-JP" sz="1600" dirty="0">
              <a:solidFill>
                <a:schemeClr val="tx1"/>
              </a:solidFill>
              <a:latin typeface="Meiryo UI" pitchFamily="50" charset="-128"/>
              <a:ea typeface="Meiryo UI" pitchFamily="50" charset="-128"/>
              <a:cs typeface="Meiryo UI" pitchFamily="50" charset="-128"/>
            </a:endParaRPr>
          </a:p>
        </p:txBody>
      </p:sp>
      <p:sp>
        <p:nvSpPr>
          <p:cNvPr id="44" name="角丸四角形 43"/>
          <p:cNvSpPr/>
          <p:nvPr/>
        </p:nvSpPr>
        <p:spPr>
          <a:xfrm>
            <a:off x="314326" y="5389928"/>
            <a:ext cx="2708564" cy="387331"/>
          </a:xfrm>
          <a:prstGeom prst="roundRect">
            <a:avLst>
              <a:gd name="adj" fmla="val 1030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r>
              <a:rPr lang="ja-JP" altLang="en-US" sz="1600" b="1" dirty="0">
                <a:solidFill>
                  <a:schemeClr val="tx1"/>
                </a:solidFill>
                <a:latin typeface="Meiryo UI" panose="020B0604030504040204" pitchFamily="50" charset="-128"/>
                <a:ea typeface="Meiryo UI" panose="020B0604030504040204" pitchFamily="50" charset="-128"/>
              </a:rPr>
              <a:t>都道府県・指定都市権限事務</a:t>
            </a:r>
          </a:p>
        </p:txBody>
      </p:sp>
      <p:sp>
        <p:nvSpPr>
          <p:cNvPr id="2" name="加算記号 1"/>
          <p:cNvSpPr/>
          <p:nvPr/>
        </p:nvSpPr>
        <p:spPr>
          <a:xfrm>
            <a:off x="1419585" y="4831296"/>
            <a:ext cx="468000" cy="468000"/>
          </a:xfrm>
          <a:prstGeom prst="mathPlus">
            <a:avLst>
              <a:gd name="adj1" fmla="val 20591"/>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50" name="円/楕円 49"/>
          <p:cNvSpPr/>
          <p:nvPr/>
        </p:nvSpPr>
        <p:spPr>
          <a:xfrm>
            <a:off x="667104" y="2496837"/>
            <a:ext cx="2744433" cy="488699"/>
          </a:xfrm>
          <a:prstGeom prst="ellipse">
            <a:avLst/>
          </a:prstGeom>
          <a:solidFill>
            <a:srgbClr val="00B05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1600" b="1" dirty="0">
                <a:solidFill>
                  <a:schemeClr val="bg1"/>
                </a:solidFill>
              </a:rPr>
              <a:t>広域・基礎を一体実施</a:t>
            </a:r>
          </a:p>
        </p:txBody>
      </p:sp>
      <p:sp>
        <p:nvSpPr>
          <p:cNvPr id="52" name="角丸四角形 51"/>
          <p:cNvSpPr/>
          <p:nvPr/>
        </p:nvSpPr>
        <p:spPr>
          <a:xfrm>
            <a:off x="5895975" y="779071"/>
            <a:ext cx="3275013" cy="334449"/>
          </a:xfrm>
          <a:prstGeom prst="roundRect">
            <a:avLst>
              <a:gd name="adj" fmla="val 784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bg1"/>
                </a:solidFill>
                <a:latin typeface="Meiryo UI"/>
                <a:ea typeface="Meiryo UI"/>
                <a:cs typeface="Meiryo UI"/>
              </a:rPr>
              <a:t>特別区</a:t>
            </a:r>
          </a:p>
        </p:txBody>
      </p:sp>
      <p:sp>
        <p:nvSpPr>
          <p:cNvPr id="53" name="角丸四角形 52"/>
          <p:cNvSpPr/>
          <p:nvPr/>
        </p:nvSpPr>
        <p:spPr>
          <a:xfrm>
            <a:off x="7484578" y="4900142"/>
            <a:ext cx="1381125" cy="209172"/>
          </a:xfrm>
          <a:prstGeom prst="roundRect">
            <a:avLst>
              <a:gd name="adj" fmla="val 7849"/>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200" dirty="0">
                <a:solidFill>
                  <a:schemeClr val="bg1"/>
                </a:solidFill>
                <a:latin typeface="Meiryo UI" pitchFamily="50" charset="-128"/>
                <a:ea typeface="Meiryo UI" pitchFamily="50" charset="-128"/>
                <a:cs typeface="Meiryo UI" pitchFamily="50" charset="-128"/>
              </a:rPr>
              <a:t>参考とする中核市</a:t>
            </a:r>
          </a:p>
        </p:txBody>
      </p:sp>
      <p:sp>
        <p:nvSpPr>
          <p:cNvPr id="54" name="正方形/長方形 53"/>
          <p:cNvSpPr/>
          <p:nvPr/>
        </p:nvSpPr>
        <p:spPr>
          <a:xfrm>
            <a:off x="7545161" y="5026452"/>
            <a:ext cx="2177144" cy="9350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200" dirty="0">
                <a:solidFill>
                  <a:schemeClr val="tx1"/>
                </a:solidFill>
                <a:latin typeface="Meiryo UI" pitchFamily="50" charset="-128"/>
                <a:ea typeface="Meiryo UI" pitchFamily="50" charset="-128"/>
                <a:cs typeface="Meiryo UI" pitchFamily="50" charset="-128"/>
              </a:rPr>
              <a:t>大阪都市圏にあり、人口規模や人口密度が高い近隣中核市６市（豊中、高槻、枚方、東大阪、尼崎、西宮）を選定</a:t>
            </a:r>
            <a:endParaRPr lang="en-US" altLang="ja-JP" sz="1200" b="1" dirty="0">
              <a:solidFill>
                <a:schemeClr val="tx1"/>
              </a:solidFill>
              <a:latin typeface="Meiryo UI" pitchFamily="50" charset="-128"/>
              <a:ea typeface="Meiryo UI" pitchFamily="50" charset="-128"/>
              <a:cs typeface="Meiryo UI" pitchFamily="50" charset="-128"/>
            </a:endParaRPr>
          </a:p>
        </p:txBody>
      </p:sp>
      <p:sp>
        <p:nvSpPr>
          <p:cNvPr id="39" name="角丸四角形 38"/>
          <p:cNvSpPr/>
          <p:nvPr/>
        </p:nvSpPr>
        <p:spPr>
          <a:xfrm>
            <a:off x="3762376" y="4084835"/>
            <a:ext cx="3409950" cy="1865584"/>
          </a:xfrm>
          <a:prstGeom prst="roundRect">
            <a:avLst>
              <a:gd name="adj" fmla="val 0"/>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40" name="角丸四角形 39"/>
          <p:cNvSpPr/>
          <p:nvPr/>
        </p:nvSpPr>
        <p:spPr>
          <a:xfrm>
            <a:off x="3755162" y="3826631"/>
            <a:ext cx="3420000" cy="288000"/>
          </a:xfrm>
          <a:prstGeom prst="roundRect">
            <a:avLst>
              <a:gd name="adj" fmla="val 7849"/>
            </a:avLst>
          </a:prstGeom>
          <a:solidFill>
            <a:schemeClr val="accent4"/>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体制整備の考え方</a:t>
            </a:r>
          </a:p>
        </p:txBody>
      </p:sp>
      <p:sp>
        <p:nvSpPr>
          <p:cNvPr id="42" name="角丸四角形 41"/>
          <p:cNvSpPr/>
          <p:nvPr/>
        </p:nvSpPr>
        <p:spPr>
          <a:xfrm>
            <a:off x="3962508" y="5257363"/>
            <a:ext cx="1582755" cy="583874"/>
          </a:xfrm>
          <a:prstGeom prst="roundRect">
            <a:avLst>
              <a:gd name="adj" fmla="val 7849"/>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schemeClr val="bg1"/>
                </a:solidFill>
                <a:latin typeface="Meiryo UI" pitchFamily="50" charset="-128"/>
                <a:ea typeface="Meiryo UI" pitchFamily="50" charset="-128"/>
                <a:cs typeface="Meiryo UI" pitchFamily="50" charset="-128"/>
              </a:rPr>
              <a:t>実施する事務を個別に加味して設計</a:t>
            </a:r>
            <a:endParaRPr lang="en-US" altLang="ja-JP" sz="1400" dirty="0">
              <a:solidFill>
                <a:schemeClr val="bg1"/>
              </a:solidFill>
              <a:latin typeface="Meiryo UI" pitchFamily="50" charset="-128"/>
              <a:ea typeface="Meiryo UI" pitchFamily="50" charset="-128"/>
              <a:cs typeface="Meiryo UI" pitchFamily="50" charset="-128"/>
            </a:endParaRPr>
          </a:p>
        </p:txBody>
      </p:sp>
      <p:sp>
        <p:nvSpPr>
          <p:cNvPr id="43" name="角丸四角形 42"/>
          <p:cNvSpPr/>
          <p:nvPr/>
        </p:nvSpPr>
        <p:spPr>
          <a:xfrm>
            <a:off x="247650" y="3933389"/>
            <a:ext cx="3000375" cy="2017030"/>
          </a:xfrm>
          <a:prstGeom prst="roundRect">
            <a:avLst>
              <a:gd name="adj" fmla="val 0"/>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46" name="角丸四角形 45"/>
          <p:cNvSpPr/>
          <p:nvPr/>
        </p:nvSpPr>
        <p:spPr>
          <a:xfrm>
            <a:off x="6129700" y="4285813"/>
            <a:ext cx="823056" cy="1541776"/>
          </a:xfrm>
          <a:prstGeom prst="roundRect">
            <a:avLst>
              <a:gd name="adj" fmla="val 7849"/>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schemeClr val="bg1"/>
                </a:solidFill>
                <a:latin typeface="Meiryo UI" pitchFamily="50" charset="-128"/>
                <a:ea typeface="Meiryo UI" pitchFamily="50" charset="-128"/>
                <a:cs typeface="Meiryo UI" pitchFamily="50" charset="-128"/>
              </a:rPr>
              <a:t>大阪市の特性を反映</a:t>
            </a:r>
            <a:endParaRPr lang="en-US" altLang="ja-JP" sz="1400" dirty="0">
              <a:solidFill>
                <a:schemeClr val="bg1"/>
              </a:solidFill>
              <a:latin typeface="Meiryo UI" pitchFamily="50" charset="-128"/>
              <a:ea typeface="Meiryo UI" pitchFamily="50" charset="-128"/>
              <a:cs typeface="Meiryo UI" pitchFamily="50" charset="-128"/>
            </a:endParaRPr>
          </a:p>
        </p:txBody>
      </p:sp>
      <p:sp>
        <p:nvSpPr>
          <p:cNvPr id="55" name="加算記号 54"/>
          <p:cNvSpPr/>
          <p:nvPr/>
        </p:nvSpPr>
        <p:spPr>
          <a:xfrm>
            <a:off x="5634938" y="4908776"/>
            <a:ext cx="396000" cy="396000"/>
          </a:xfrm>
          <a:prstGeom prst="mathPlus">
            <a:avLst>
              <a:gd name="adj1" fmla="val 20591"/>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grpSp>
        <p:nvGrpSpPr>
          <p:cNvPr id="45" name="グループ化 44"/>
          <p:cNvGrpSpPr/>
          <p:nvPr/>
        </p:nvGrpSpPr>
        <p:grpSpPr>
          <a:xfrm>
            <a:off x="3981558" y="4276288"/>
            <a:ext cx="1582755" cy="851563"/>
            <a:chOff x="3935312" y="5610716"/>
            <a:chExt cx="1629002" cy="961902"/>
          </a:xfrm>
        </p:grpSpPr>
        <p:sp>
          <p:nvSpPr>
            <p:cNvPr id="41" name="角丸四角形 40"/>
            <p:cNvSpPr/>
            <p:nvPr/>
          </p:nvSpPr>
          <p:spPr>
            <a:xfrm>
              <a:off x="3935312" y="5610716"/>
              <a:ext cx="1629002" cy="961902"/>
            </a:xfrm>
            <a:prstGeom prst="roundRect">
              <a:avLst>
                <a:gd name="adj" fmla="val 7849"/>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schemeClr val="bg1"/>
                  </a:solidFill>
                  <a:latin typeface="Meiryo UI" pitchFamily="50" charset="-128"/>
                  <a:ea typeface="Meiryo UI" pitchFamily="50" charset="-128"/>
                  <a:cs typeface="Meiryo UI" pitchFamily="50" charset="-128"/>
                </a:rPr>
                <a:t>実在する中核市を参考に設計</a:t>
              </a:r>
              <a:endParaRPr lang="en-US" altLang="ja-JP" sz="1400" dirty="0">
                <a:solidFill>
                  <a:schemeClr val="bg1"/>
                </a:solidFill>
                <a:latin typeface="Meiryo UI" pitchFamily="50" charset="-128"/>
                <a:ea typeface="Meiryo UI" pitchFamily="50" charset="-128"/>
                <a:cs typeface="Meiryo UI" pitchFamily="50" charset="-128"/>
              </a:endParaRPr>
            </a:p>
            <a:p>
              <a:pPr algn="ctr" fontAlgn="auto">
                <a:spcBef>
                  <a:spcPts val="0"/>
                </a:spcBef>
                <a:spcAft>
                  <a:spcPts val="0"/>
                </a:spcAft>
                <a:defRPr/>
              </a:pPr>
              <a:endParaRPr lang="en-US" altLang="ja-JP" sz="1400" dirty="0">
                <a:solidFill>
                  <a:schemeClr val="bg1"/>
                </a:solidFill>
                <a:latin typeface="Meiryo UI" pitchFamily="50" charset="-128"/>
                <a:ea typeface="Meiryo UI" pitchFamily="50" charset="-128"/>
                <a:cs typeface="Meiryo UI" pitchFamily="50" charset="-128"/>
              </a:endParaRPr>
            </a:p>
            <a:p>
              <a:pPr algn="ctr" fontAlgn="auto">
                <a:spcBef>
                  <a:spcPts val="0"/>
                </a:spcBef>
                <a:spcAft>
                  <a:spcPts val="0"/>
                </a:spcAft>
                <a:defRPr/>
              </a:pPr>
              <a:endParaRPr lang="en-US" altLang="ja-JP" sz="1400" dirty="0">
                <a:solidFill>
                  <a:schemeClr val="bg1"/>
                </a:solidFill>
                <a:latin typeface="Meiryo UI" pitchFamily="50" charset="-128"/>
                <a:ea typeface="Meiryo UI" pitchFamily="50" charset="-128"/>
                <a:cs typeface="Meiryo UI" pitchFamily="50" charset="-128"/>
              </a:endParaRPr>
            </a:p>
          </p:txBody>
        </p:sp>
        <p:sp>
          <p:nvSpPr>
            <p:cNvPr id="56" name="円/楕円 55"/>
            <p:cNvSpPr/>
            <p:nvPr/>
          </p:nvSpPr>
          <p:spPr>
            <a:xfrm>
              <a:off x="4049168" y="6138744"/>
              <a:ext cx="1401289" cy="330343"/>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1200" b="1" dirty="0">
                  <a:solidFill>
                    <a:schemeClr val="bg1"/>
                  </a:solidFill>
                </a:rPr>
                <a:t>中核市モデル</a:t>
              </a:r>
            </a:p>
          </p:txBody>
        </p:sp>
      </p:grpSp>
      <p:sp>
        <p:nvSpPr>
          <p:cNvPr id="23" name="正方形/長方形 22"/>
          <p:cNvSpPr/>
          <p:nvPr/>
        </p:nvSpPr>
        <p:spPr>
          <a:xfrm>
            <a:off x="5471653" y="1175758"/>
            <a:ext cx="4142247" cy="5679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より住民に身近な基礎自治体として、中核市並みの権限を基本に住民サービスを提供</a:t>
            </a:r>
            <a:endParaRPr lang="en-US" altLang="ja-JP" sz="1600" dirty="0">
              <a:solidFill>
                <a:schemeClr val="tx1"/>
              </a:solidFill>
              <a:latin typeface="Meiryo UI" pitchFamily="50" charset="-128"/>
              <a:ea typeface="Meiryo UI" pitchFamily="50" charset="-128"/>
              <a:cs typeface="Meiryo UI" pitchFamily="50" charset="-128"/>
            </a:endParaRPr>
          </a:p>
        </p:txBody>
      </p:sp>
      <p:sp>
        <p:nvSpPr>
          <p:cNvPr id="58" name="下矢印 57"/>
          <p:cNvSpPr/>
          <p:nvPr/>
        </p:nvSpPr>
        <p:spPr>
          <a:xfrm>
            <a:off x="6802417" y="1827737"/>
            <a:ext cx="1439057" cy="500795"/>
          </a:xfrm>
          <a:prstGeom prst="downArrow">
            <a:avLst>
              <a:gd name="adj1" fmla="val 50000"/>
              <a:gd name="adj2" fmla="val 46625"/>
            </a:avLst>
          </a:pr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9" name="円/楕円 48"/>
          <p:cNvSpPr/>
          <p:nvPr/>
        </p:nvSpPr>
        <p:spPr>
          <a:xfrm>
            <a:off x="5531081" y="2402959"/>
            <a:ext cx="4155844" cy="595452"/>
          </a:xfrm>
          <a:prstGeom prst="ellipse">
            <a:avLst/>
          </a:prstGeom>
          <a:solidFill>
            <a:srgbClr val="00B05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1600" b="1" dirty="0">
                <a:solidFill>
                  <a:schemeClr val="bg1"/>
                </a:solidFill>
              </a:rPr>
              <a:t>特別区ごとに自立した</a:t>
            </a:r>
            <a:endParaRPr lang="en-US" altLang="ja-JP" sz="1600" b="1" dirty="0">
              <a:solidFill>
                <a:schemeClr val="bg1"/>
              </a:solidFill>
            </a:endParaRPr>
          </a:p>
          <a:p>
            <a:pPr algn="ctr" fontAlgn="auto">
              <a:spcBef>
                <a:spcPts val="0"/>
              </a:spcBef>
              <a:spcAft>
                <a:spcPts val="0"/>
              </a:spcAft>
              <a:defRPr/>
            </a:pPr>
            <a:r>
              <a:rPr lang="ja-JP" altLang="en-US" sz="1600" b="1" dirty="0">
                <a:solidFill>
                  <a:schemeClr val="bg1"/>
                </a:solidFill>
              </a:rPr>
              <a:t>新たな自治体として設計する必要</a:t>
            </a:r>
          </a:p>
        </p:txBody>
      </p:sp>
      <p:sp>
        <p:nvSpPr>
          <p:cNvPr id="59" name="右矢印 58"/>
          <p:cNvSpPr/>
          <p:nvPr/>
        </p:nvSpPr>
        <p:spPr>
          <a:xfrm>
            <a:off x="3060434" y="4448027"/>
            <a:ext cx="864000" cy="252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0" name="右矢印 59"/>
          <p:cNvSpPr/>
          <p:nvPr/>
        </p:nvSpPr>
        <p:spPr>
          <a:xfrm>
            <a:off x="3056104" y="5453313"/>
            <a:ext cx="864000" cy="252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角丸四角形 29"/>
          <p:cNvSpPr/>
          <p:nvPr/>
        </p:nvSpPr>
        <p:spPr>
          <a:xfrm>
            <a:off x="257174" y="3809562"/>
            <a:ext cx="2988000" cy="291113"/>
          </a:xfrm>
          <a:prstGeom prst="roundRect">
            <a:avLst>
              <a:gd name="adj" fmla="val 7849"/>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bg1"/>
                </a:solidFill>
                <a:latin typeface="Meiryo UI"/>
                <a:ea typeface="Meiryo UI"/>
                <a:cs typeface="Meiryo UI"/>
              </a:rPr>
              <a:t>特別区の権限</a:t>
            </a:r>
          </a:p>
        </p:txBody>
      </p:sp>
      <p:sp>
        <p:nvSpPr>
          <p:cNvPr id="3" name="正方形/長方形 2"/>
          <p:cNvSpPr/>
          <p:nvPr/>
        </p:nvSpPr>
        <p:spPr>
          <a:xfrm>
            <a:off x="7439025" y="3870263"/>
            <a:ext cx="2323653" cy="2094757"/>
          </a:xfrm>
          <a:prstGeom prst="rect">
            <a:avLst/>
          </a:prstGeom>
          <a:no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7" name="円/楕円 56"/>
          <p:cNvSpPr/>
          <p:nvPr/>
        </p:nvSpPr>
        <p:spPr>
          <a:xfrm>
            <a:off x="7895404" y="3719415"/>
            <a:ext cx="1401289" cy="330343"/>
          </a:xfrm>
          <a:prstGeom prst="ellips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sz="1200" b="1" dirty="0">
                <a:solidFill>
                  <a:schemeClr val="bg1"/>
                </a:solidFill>
              </a:rPr>
              <a:t>中核市モデル</a:t>
            </a:r>
          </a:p>
        </p:txBody>
      </p:sp>
      <p:sp>
        <p:nvSpPr>
          <p:cNvPr id="47" name="正方形/長方形 46"/>
          <p:cNvSpPr/>
          <p:nvPr/>
        </p:nvSpPr>
        <p:spPr>
          <a:xfrm>
            <a:off x="0" y="4764"/>
            <a:ext cx="9906000" cy="461962"/>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３　特別区設置当初の職員数　～特別区の基本的な考え方～　　　</a:t>
            </a:r>
            <a:endParaRPr lang="ja-JP" altLang="en-US" sz="1400" b="1" dirty="0">
              <a:solidFill>
                <a:srgbClr val="000000"/>
              </a:solidFill>
              <a:latin typeface="ＭＳ Ｐゴシック" charset="-128"/>
              <a:ea typeface="Meiryo UI"/>
              <a:cs typeface="Meiryo UI"/>
            </a:endParaRPr>
          </a:p>
        </p:txBody>
      </p:sp>
      <p:sp>
        <p:nvSpPr>
          <p:cNvPr id="51" name="正方形/長方形 27"/>
          <p:cNvSpPr>
            <a:spLocks noChangeArrowheads="1"/>
          </p:cNvSpPr>
          <p:nvPr/>
        </p:nvSpPr>
        <p:spPr bwMode="auto">
          <a:xfrm>
            <a:off x="8874125" y="-732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８</a:t>
            </a:r>
          </a:p>
        </p:txBody>
      </p:sp>
      <p:sp>
        <p:nvSpPr>
          <p:cNvPr id="61" name="テキスト ボックス 60"/>
          <p:cNvSpPr txBox="1"/>
          <p:nvPr/>
        </p:nvSpPr>
        <p:spPr>
          <a:xfrm>
            <a:off x="0" y="481938"/>
            <a:ext cx="3216276" cy="353943"/>
          </a:xfrm>
          <a:prstGeom prst="rect">
            <a:avLst/>
          </a:prstGeom>
          <a:noFill/>
        </p:spPr>
        <p:txBody>
          <a:bodyPr wrap="square" rtlCol="0">
            <a:spAutoFit/>
          </a:bodyPr>
          <a:lstStyle/>
          <a:p>
            <a:r>
              <a:rPr kumimoji="1" lang="ja-JP" altLang="en-US" sz="1700" b="1" dirty="0">
                <a:latin typeface="Meiryo UI" pitchFamily="50" charset="-128"/>
                <a:ea typeface="Meiryo UI" pitchFamily="50" charset="-128"/>
                <a:cs typeface="Meiryo UI" pitchFamily="50" charset="-128"/>
              </a:rPr>
              <a:t>（１）　非技能労務職</a:t>
            </a:r>
          </a:p>
        </p:txBody>
      </p:sp>
      <p:sp>
        <p:nvSpPr>
          <p:cNvPr id="62" name="テキスト ボックス 61"/>
          <p:cNvSpPr txBox="1"/>
          <p:nvPr/>
        </p:nvSpPr>
        <p:spPr>
          <a:xfrm>
            <a:off x="0" y="6309535"/>
            <a:ext cx="3216276" cy="353943"/>
          </a:xfrm>
          <a:prstGeom prst="rect">
            <a:avLst/>
          </a:prstGeom>
          <a:noFill/>
        </p:spPr>
        <p:txBody>
          <a:bodyPr wrap="square" rtlCol="0">
            <a:spAutoFit/>
          </a:bodyPr>
          <a:lstStyle/>
          <a:p>
            <a:r>
              <a:rPr kumimoji="1" lang="ja-JP" altLang="en-US" sz="1700" b="1" dirty="0">
                <a:latin typeface="Meiryo UI" pitchFamily="50" charset="-128"/>
                <a:ea typeface="Meiryo UI" pitchFamily="50" charset="-128"/>
                <a:cs typeface="Meiryo UI" pitchFamily="50" charset="-128"/>
              </a:rPr>
              <a:t>（２）　技能労務職</a:t>
            </a:r>
          </a:p>
        </p:txBody>
      </p:sp>
      <p:sp>
        <p:nvSpPr>
          <p:cNvPr id="64" name="角丸四角形 63"/>
          <p:cNvSpPr/>
          <p:nvPr/>
        </p:nvSpPr>
        <p:spPr>
          <a:xfrm>
            <a:off x="2440293" y="6277969"/>
            <a:ext cx="7337243" cy="443552"/>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7" name="テキスト ボックス 6"/>
          <p:cNvSpPr txBox="1">
            <a:spLocks noChangeArrowheads="1"/>
          </p:cNvSpPr>
          <p:nvPr/>
        </p:nvSpPr>
        <p:spPr bwMode="auto">
          <a:xfrm>
            <a:off x="2600696" y="6366796"/>
            <a:ext cx="7157457" cy="276999"/>
          </a:xfrm>
          <a:prstGeom prst="rect">
            <a:avLst/>
          </a:prstGeom>
          <a:noFill/>
          <a:ln w="9525">
            <a:noFill/>
            <a:miter lim="800000"/>
            <a:headEnd/>
            <a:tailEnd/>
          </a:ln>
        </p:spPr>
        <p:txBody>
          <a:bodyPr wrap="square">
            <a:spAutoFit/>
          </a:bodyPr>
          <a:lstStyle/>
          <a:p>
            <a:r>
              <a:rPr lang="ja-JP" altLang="en-US" sz="1200" b="1" dirty="0">
                <a:latin typeface="Meiryo UI" pitchFamily="50" charset="-128"/>
                <a:ea typeface="Meiryo UI" pitchFamily="50" charset="-128"/>
                <a:cs typeface="Meiryo UI" pitchFamily="50" charset="-128"/>
              </a:rPr>
              <a:t>事務分担（案）に応じて、特別区設置時点の職員数を特別区・大阪府に移管（退職不補充により算出）</a:t>
            </a:r>
            <a:endParaRPr lang="ja-JP" altLang="en-US" sz="1200" dirty="0">
              <a:latin typeface="Meiryo UI" pitchFamily="50" charset="-128"/>
              <a:ea typeface="Meiryo UI" pitchFamily="50" charset="-128"/>
              <a:cs typeface="Meiryo UI" pitchFamily="50"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419100" y="573611"/>
            <a:ext cx="71628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tabLst>
                <a:tab pos="2603500" algn="r"/>
              </a:tabLst>
              <a:defRPr/>
            </a:pPr>
            <a:r>
              <a:rPr lang="ja-JP" altLang="en-US" dirty="0">
                <a:solidFill>
                  <a:schemeClr val="tx1"/>
                </a:solidFill>
                <a:latin typeface="Meiryo UI"/>
                <a:ea typeface="Meiryo UI"/>
                <a:cs typeface="Meiryo UI"/>
              </a:rPr>
              <a:t>◆ 職員数算定にあたっての基本原理（人口と職員数の</a:t>
            </a:r>
            <a:r>
              <a:rPr lang="ja-JP" altLang="en-US" dirty="0" smtClean="0">
                <a:solidFill>
                  <a:schemeClr val="tx1"/>
                </a:solidFill>
                <a:latin typeface="Meiryo UI"/>
                <a:ea typeface="Meiryo UI"/>
                <a:cs typeface="Meiryo UI"/>
              </a:rPr>
              <a:t>相関関係）</a:t>
            </a:r>
            <a:endParaRPr lang="ja-JP" altLang="en-US" dirty="0">
              <a:solidFill>
                <a:schemeClr val="tx1"/>
              </a:solidFill>
              <a:latin typeface="ＭＳ Ｐゴシック" charset="-128"/>
              <a:ea typeface="Meiryo UI"/>
              <a:cs typeface="Meiryo UI"/>
            </a:endParaRPr>
          </a:p>
        </p:txBody>
      </p:sp>
      <p:sp>
        <p:nvSpPr>
          <p:cNvPr id="3" name="角丸四角形 2"/>
          <p:cNvSpPr/>
          <p:nvPr/>
        </p:nvSpPr>
        <p:spPr>
          <a:xfrm>
            <a:off x="720725" y="934944"/>
            <a:ext cx="8372475" cy="108902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dirty="0">
                <a:latin typeface="Meiryo UI" panose="020B0604030504040204" pitchFamily="50" charset="-128"/>
                <a:ea typeface="Meiryo UI" panose="020B0604030504040204" pitchFamily="50" charset="-128"/>
              </a:rPr>
              <a:t>　 ○　</a:t>
            </a:r>
            <a:r>
              <a:rPr lang="ja-JP" altLang="en-US" sz="1600" dirty="0">
                <a:solidFill>
                  <a:schemeClr val="bg1"/>
                </a:solidFill>
                <a:latin typeface="Meiryo UI" panose="020B0604030504040204" pitchFamily="50" charset="-128"/>
                <a:ea typeface="Meiryo UI" panose="020B0604030504040204" pitchFamily="50" charset="-128"/>
              </a:rPr>
              <a:t>人口は行政における代表的な統計数値であり、住民にとっても行政需要と職員数の関連を</a:t>
            </a:r>
            <a:endParaRPr lang="en-US" altLang="ja-JP" sz="1600" dirty="0">
              <a:solidFill>
                <a:schemeClr val="bg1"/>
              </a:solidFill>
              <a:latin typeface="Meiryo UI" panose="020B0604030504040204" pitchFamily="50" charset="-128"/>
              <a:ea typeface="Meiryo UI" panose="020B0604030504040204" pitchFamily="50" charset="-128"/>
            </a:endParaRPr>
          </a:p>
          <a:p>
            <a:pPr>
              <a:defRPr/>
            </a:pPr>
            <a:r>
              <a:rPr lang="ja-JP" altLang="en-US" sz="1600" dirty="0">
                <a:solidFill>
                  <a:schemeClr val="bg1"/>
                </a:solidFill>
                <a:latin typeface="Meiryo UI" panose="020B0604030504040204" pitchFamily="50" charset="-128"/>
                <a:ea typeface="Meiryo UI" panose="020B0604030504040204" pitchFamily="50" charset="-128"/>
              </a:rPr>
              <a:t>　　  　実感しやすく、分かりやすい指標</a:t>
            </a:r>
            <a:endParaRPr lang="en-US" altLang="ja-JP" sz="1600" dirty="0">
              <a:solidFill>
                <a:schemeClr val="bg1"/>
              </a:solidFill>
              <a:latin typeface="Meiryo UI" panose="020B0604030504040204" pitchFamily="50" charset="-128"/>
              <a:ea typeface="Meiryo UI" panose="020B0604030504040204" pitchFamily="50" charset="-128"/>
            </a:endParaRPr>
          </a:p>
          <a:p>
            <a:pPr>
              <a:defRPr/>
            </a:pPr>
            <a:endParaRPr lang="en-US" altLang="ja-JP" sz="600" dirty="0">
              <a:solidFill>
                <a:schemeClr val="bg1"/>
              </a:solidFill>
              <a:latin typeface="Meiryo UI" panose="020B0604030504040204" pitchFamily="50" charset="-128"/>
              <a:ea typeface="Meiryo UI" panose="020B0604030504040204" pitchFamily="50" charset="-128"/>
            </a:endParaRPr>
          </a:p>
          <a:p>
            <a:pPr>
              <a:defRPr/>
            </a:pPr>
            <a:r>
              <a:rPr lang="ja-JP" altLang="en-US" sz="1600" dirty="0">
                <a:solidFill>
                  <a:schemeClr val="bg1"/>
                </a:solidFill>
                <a:latin typeface="Meiryo UI" panose="020B0604030504040204" pitchFamily="50" charset="-128"/>
                <a:ea typeface="Meiryo UI" panose="020B0604030504040204" pitchFamily="50" charset="-128"/>
              </a:rPr>
              <a:t>   ○　自治体の職員総数と人口との間には、高い相関関係がみられる</a:t>
            </a:r>
            <a:endParaRPr lang="en-US" altLang="ja-JP" sz="1600" dirty="0">
              <a:solidFill>
                <a:schemeClr val="bg1"/>
              </a:solidFill>
              <a:latin typeface="Meiryo UI" panose="020B0604030504040204" pitchFamily="50" charset="-128"/>
              <a:ea typeface="Meiryo UI" panose="020B0604030504040204" pitchFamily="50" charset="-128"/>
            </a:endParaRPr>
          </a:p>
        </p:txBody>
      </p:sp>
      <p:sp>
        <p:nvSpPr>
          <p:cNvPr id="9224" name="Rectangle 85"/>
          <p:cNvSpPr>
            <a:spLocks noChangeArrowheads="1"/>
          </p:cNvSpPr>
          <p:nvPr/>
        </p:nvSpPr>
        <p:spPr bwMode="auto">
          <a:xfrm>
            <a:off x="5958655" y="3458090"/>
            <a:ext cx="3608425" cy="602846"/>
          </a:xfrm>
          <a:prstGeom prst="rect">
            <a:avLst/>
          </a:prstGeom>
          <a:ln>
            <a:headEnd/>
            <a:tailEnd/>
          </a:ln>
        </p:spPr>
        <p:style>
          <a:lnRef idx="2">
            <a:schemeClr val="dk1"/>
          </a:lnRef>
          <a:fillRef idx="1">
            <a:schemeClr val="lt1"/>
          </a:fillRef>
          <a:effectRef idx="0">
            <a:schemeClr val="dk1"/>
          </a:effectRef>
          <a:fontRef idx="minor">
            <a:schemeClr val="dk1"/>
          </a:fontRef>
        </p:style>
        <p:txBody>
          <a:bodyPr anchor="ctr"/>
          <a:lstStyle/>
          <a:p>
            <a:r>
              <a:rPr lang="ja-JP" altLang="en-US" sz="1600" b="1" dirty="0">
                <a:latin typeface="Meiryo UI" pitchFamily="50" charset="-128"/>
                <a:ea typeface="Meiryo UI" pitchFamily="50" charset="-128"/>
                <a:cs typeface="Meiryo UI" pitchFamily="50" charset="-128"/>
              </a:rPr>
              <a:t>職員総数と人口について、一般的に高い</a:t>
            </a:r>
            <a:endParaRPr lang="en-US" altLang="ja-JP" sz="1600" b="1" dirty="0">
              <a:latin typeface="Meiryo UI" pitchFamily="50" charset="-128"/>
              <a:ea typeface="Meiryo UI" pitchFamily="50" charset="-128"/>
              <a:cs typeface="Meiryo UI" pitchFamily="50" charset="-128"/>
            </a:endParaRPr>
          </a:p>
          <a:p>
            <a:r>
              <a:rPr lang="ja-JP" altLang="en-US" sz="1600" b="1" dirty="0">
                <a:latin typeface="Meiryo UI" pitchFamily="50" charset="-128"/>
                <a:ea typeface="Meiryo UI" pitchFamily="50" charset="-128"/>
                <a:cs typeface="Meiryo UI" pitchFamily="50" charset="-128"/>
              </a:rPr>
              <a:t>相関関係があるといわれるレベルの分布</a:t>
            </a:r>
          </a:p>
        </p:txBody>
      </p:sp>
      <p:sp>
        <p:nvSpPr>
          <p:cNvPr id="12" name="下矢印 11"/>
          <p:cNvSpPr/>
          <p:nvPr/>
        </p:nvSpPr>
        <p:spPr>
          <a:xfrm>
            <a:off x="6942238" y="4235500"/>
            <a:ext cx="1514902" cy="628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18" name="グラフ 17"/>
          <p:cNvGraphicFramePr/>
          <p:nvPr>
            <p:extLst>
              <p:ext uri="{D42A27DB-BD31-4B8C-83A1-F6EECF244321}">
                <p14:modId xmlns:p14="http://schemas.microsoft.com/office/powerpoint/2010/main" val="1556124612"/>
              </p:ext>
            </p:extLst>
          </p:nvPr>
        </p:nvGraphicFramePr>
        <p:xfrm>
          <a:off x="140517" y="2205883"/>
          <a:ext cx="5900373" cy="4556233"/>
        </p:xfrm>
        <a:graphic>
          <a:graphicData uri="http://schemas.openxmlformats.org/drawingml/2006/chart">
            <c:chart xmlns:c="http://schemas.openxmlformats.org/drawingml/2006/chart" xmlns:r="http://schemas.openxmlformats.org/officeDocument/2006/relationships" r:id="rId2"/>
          </a:graphicData>
        </a:graphic>
      </p:graphicFrame>
      <p:sp>
        <p:nvSpPr>
          <p:cNvPr id="20" name="Rectangle 85"/>
          <p:cNvSpPr>
            <a:spLocks noChangeArrowheads="1"/>
          </p:cNvSpPr>
          <p:nvPr/>
        </p:nvSpPr>
        <p:spPr bwMode="auto">
          <a:xfrm>
            <a:off x="6040539" y="4951158"/>
            <a:ext cx="3875964" cy="938561"/>
          </a:xfrm>
          <a:prstGeom prst="rect">
            <a:avLst/>
          </a:prstGeom>
          <a:noFill/>
          <a:ln w="9525">
            <a:noFill/>
            <a:miter lim="800000"/>
            <a:headEnd/>
            <a:tailEnd/>
          </a:ln>
        </p:spPr>
        <p:txBody>
          <a:bodyPr anchor="ctr"/>
          <a:lstStyle/>
          <a:p>
            <a:r>
              <a:rPr lang="ja-JP" altLang="en-US" sz="1600" b="1" dirty="0"/>
              <a:t>①人口が多いと自治体の職員数も多い</a:t>
            </a:r>
            <a:endParaRPr lang="en-US" altLang="ja-JP" sz="1600" b="1" dirty="0"/>
          </a:p>
          <a:p>
            <a:endParaRPr lang="en-US" altLang="ja-JP" sz="700" b="1" dirty="0"/>
          </a:p>
          <a:p>
            <a:r>
              <a:rPr lang="ja-JP" altLang="en-US" sz="1600" b="1" dirty="0"/>
              <a:t>②単純比例ではなく、人口規模に従い、</a:t>
            </a:r>
            <a:endParaRPr lang="en-US" altLang="ja-JP" sz="1600" b="1" dirty="0"/>
          </a:p>
          <a:p>
            <a:r>
              <a:rPr lang="en-US" altLang="ja-JP" sz="1600" b="1" dirty="0"/>
              <a:t>     </a:t>
            </a:r>
            <a:r>
              <a:rPr lang="ja-JP" altLang="en-US" sz="1600" b="1" dirty="0"/>
              <a:t>スケールメリットが働く</a:t>
            </a:r>
          </a:p>
        </p:txBody>
      </p:sp>
      <p:sp>
        <p:nvSpPr>
          <p:cNvPr id="21" name="Rectangle 85"/>
          <p:cNvSpPr>
            <a:spLocks noChangeArrowheads="1"/>
          </p:cNvSpPr>
          <p:nvPr/>
        </p:nvSpPr>
        <p:spPr bwMode="auto">
          <a:xfrm>
            <a:off x="963033" y="2764714"/>
            <a:ext cx="5465334" cy="360000"/>
          </a:xfrm>
          <a:prstGeom prst="rect">
            <a:avLst/>
          </a:prstGeom>
          <a:noFill/>
          <a:ln w="9525">
            <a:noFill/>
            <a:miter lim="800000"/>
            <a:headEnd/>
            <a:tailEnd/>
          </a:ln>
        </p:spPr>
        <p:txBody>
          <a:bodyPr anchor="ctr"/>
          <a:lstStyle/>
          <a:p>
            <a:r>
              <a:rPr lang="ja-JP" altLang="en-US" sz="1100" dirty="0">
                <a:latin typeface="Meiryo UI" pitchFamily="50" charset="-128"/>
                <a:ea typeface="Meiryo UI" pitchFamily="50" charset="-128"/>
                <a:cs typeface="Meiryo UI" pitchFamily="50" charset="-128"/>
              </a:rPr>
              <a:t>（一般行政部門と学校以外の教育部門の合計）</a:t>
            </a:r>
          </a:p>
        </p:txBody>
      </p:sp>
      <p:sp>
        <p:nvSpPr>
          <p:cNvPr id="15" name="Rectangle 85"/>
          <p:cNvSpPr>
            <a:spLocks noChangeArrowheads="1"/>
          </p:cNvSpPr>
          <p:nvPr/>
        </p:nvSpPr>
        <p:spPr bwMode="auto">
          <a:xfrm>
            <a:off x="3566757" y="5642390"/>
            <a:ext cx="2302942" cy="437508"/>
          </a:xfrm>
          <a:prstGeom prst="rect">
            <a:avLst/>
          </a:prstGeom>
          <a:noFill/>
          <a:ln w="9525">
            <a:noFill/>
            <a:miter lim="800000"/>
            <a:headEnd/>
            <a:tailEnd/>
          </a:ln>
        </p:spPr>
        <p:txBody>
          <a:bodyPr anchor="ctr"/>
          <a:lstStyle/>
          <a:p>
            <a:r>
              <a:rPr lang="ja-JP" altLang="en-US" sz="1100" dirty="0">
                <a:latin typeface="Meiryo UI" pitchFamily="50" charset="-128"/>
                <a:ea typeface="Meiryo UI" pitchFamily="50" charset="-128"/>
                <a:cs typeface="Meiryo UI" pitchFamily="50" charset="-128"/>
              </a:rPr>
              <a:t>◇：参考とした近隣中核市６市</a:t>
            </a:r>
            <a:endParaRPr lang="en-US" altLang="ja-JP" sz="1100" dirty="0">
              <a:latin typeface="Meiryo UI" pitchFamily="50" charset="-128"/>
              <a:ea typeface="Meiryo UI" pitchFamily="50" charset="-128"/>
              <a:cs typeface="Meiryo UI" pitchFamily="50" charset="-128"/>
            </a:endParaRPr>
          </a:p>
        </p:txBody>
      </p:sp>
      <p:sp>
        <p:nvSpPr>
          <p:cNvPr id="16"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９</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L 字 111"/>
          <p:cNvSpPr/>
          <p:nvPr/>
        </p:nvSpPr>
        <p:spPr>
          <a:xfrm>
            <a:off x="4469013" y="3104258"/>
            <a:ext cx="2385675" cy="3448597"/>
          </a:xfrm>
          <a:prstGeom prst="corner">
            <a:avLst>
              <a:gd name="adj1" fmla="val 144411"/>
              <a:gd name="adj2" fmla="val 41256"/>
            </a:avLst>
          </a:prstGeom>
          <a:solidFill>
            <a:schemeClr val="accent6">
              <a:lumMod val="40000"/>
              <a:lumOff val="60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L 字 4"/>
          <p:cNvSpPr/>
          <p:nvPr/>
        </p:nvSpPr>
        <p:spPr>
          <a:xfrm>
            <a:off x="5661" y="3111690"/>
            <a:ext cx="3939227" cy="3448597"/>
          </a:xfrm>
          <a:prstGeom prst="corner">
            <a:avLst>
              <a:gd name="adj1" fmla="val 100000"/>
              <a:gd name="adj2" fmla="val 41256"/>
            </a:avLst>
          </a:prstGeom>
          <a:solidFill>
            <a:schemeClr val="accent6">
              <a:lumMod val="40000"/>
              <a:lumOff val="60000"/>
            </a:scheme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角丸四角形 5"/>
          <p:cNvSpPr/>
          <p:nvPr/>
        </p:nvSpPr>
        <p:spPr>
          <a:xfrm>
            <a:off x="190500" y="803393"/>
            <a:ext cx="3636000" cy="1905526"/>
          </a:xfrm>
          <a:prstGeom prst="roundRect">
            <a:avLst>
              <a:gd name="adj" fmla="val 2866"/>
            </a:avLst>
          </a:prstGeom>
          <a:solidFill>
            <a:schemeClr val="bg1"/>
          </a:solidFill>
          <a:ln w="15875">
            <a:solidFill>
              <a:schemeClr val="tx2"/>
            </a:solidFill>
            <a:prstDash val="sysDot"/>
          </a:ln>
          <a:effectLst>
            <a:outerShdw dist="25400" sx="101000" sy="101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defRPr/>
            </a:pPr>
            <a:r>
              <a:rPr lang="ja-JP" altLang="en-US" sz="1400" b="1" dirty="0">
                <a:solidFill>
                  <a:schemeClr val="tx1"/>
                </a:solidFill>
                <a:latin typeface="Meiryo UI"/>
                <a:ea typeface="Meiryo UI"/>
                <a:cs typeface="Meiryo UI"/>
              </a:rPr>
              <a:t>（</a:t>
            </a:r>
            <a:r>
              <a:rPr lang="en-US" altLang="ja-JP" sz="1400" b="1" dirty="0">
                <a:solidFill>
                  <a:schemeClr val="tx1"/>
                </a:solidFill>
                <a:latin typeface="Meiryo UI"/>
                <a:ea typeface="Meiryo UI"/>
                <a:cs typeface="Meiryo UI"/>
              </a:rPr>
              <a:t>Ⅰ</a:t>
            </a:r>
            <a:r>
              <a:rPr lang="ja-JP" altLang="en-US" sz="1400" b="1" dirty="0">
                <a:solidFill>
                  <a:schemeClr val="tx1"/>
                </a:solidFill>
                <a:latin typeface="Meiryo UI"/>
                <a:ea typeface="Meiryo UI"/>
                <a:cs typeface="Meiryo UI"/>
              </a:rPr>
              <a:t>）中核市モデル部分</a:t>
            </a:r>
            <a:endParaRPr lang="en-US" altLang="ja-JP" sz="1400" b="1" dirty="0">
              <a:solidFill>
                <a:schemeClr val="tx1"/>
              </a:solidFill>
              <a:latin typeface="Meiryo UI"/>
              <a:ea typeface="Meiryo UI"/>
              <a:cs typeface="Meiryo UI"/>
            </a:endParaRPr>
          </a:p>
          <a:p>
            <a:pPr>
              <a:defRPr/>
            </a:pPr>
            <a:endParaRPr lang="en-US" altLang="ja-JP" sz="1400" b="1"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①近隣の中核市６市の人口</a:t>
            </a:r>
            <a:r>
              <a:rPr lang="en-US" altLang="ja-JP" sz="1200" dirty="0">
                <a:solidFill>
                  <a:schemeClr val="tx1"/>
                </a:solidFill>
                <a:latin typeface="Meiryo UI"/>
                <a:ea typeface="Meiryo UI"/>
                <a:cs typeface="Meiryo UI"/>
              </a:rPr>
              <a:t>10</a:t>
            </a:r>
            <a:r>
              <a:rPr lang="ja-JP" altLang="en-US" sz="1200" dirty="0" smtClean="0">
                <a:solidFill>
                  <a:schemeClr val="tx1"/>
                </a:solidFill>
                <a:latin typeface="Meiryo UI"/>
                <a:ea typeface="Meiryo UI"/>
                <a:cs typeface="Meiryo UI"/>
              </a:rPr>
              <a:t>万人当たり職</a:t>
            </a:r>
            <a:r>
              <a:rPr lang="ja-JP" altLang="en-US" sz="1200" dirty="0">
                <a:solidFill>
                  <a:schemeClr val="tx1"/>
                </a:solidFill>
                <a:latin typeface="Meiryo UI"/>
                <a:ea typeface="Meiryo UI"/>
                <a:cs typeface="Meiryo UI"/>
              </a:rPr>
              <a:t>員数の</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平均に、各特別区の人口を乗じて職員数を算定</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②</a:t>
            </a:r>
            <a:r>
              <a:rPr lang="en-US" altLang="ja-JP" sz="1200" dirty="0">
                <a:solidFill>
                  <a:schemeClr val="tx1"/>
                </a:solidFill>
                <a:latin typeface="Meiryo UI"/>
                <a:ea typeface="Meiryo UI"/>
                <a:cs typeface="Meiryo UI"/>
              </a:rPr>
              <a:t>6</a:t>
            </a:r>
            <a:r>
              <a:rPr lang="ja-JP" altLang="en-US" sz="1200" dirty="0">
                <a:solidFill>
                  <a:schemeClr val="tx1"/>
                </a:solidFill>
                <a:latin typeface="Meiryo UI"/>
                <a:ea typeface="Meiryo UI"/>
                <a:cs typeface="Meiryo UI"/>
              </a:rPr>
              <a:t>市平均人口（</a:t>
            </a:r>
            <a:r>
              <a:rPr lang="en-US" altLang="ja-JP" sz="1200" dirty="0">
                <a:solidFill>
                  <a:schemeClr val="tx1"/>
                </a:solidFill>
                <a:latin typeface="Meiryo UI"/>
                <a:ea typeface="Meiryo UI"/>
                <a:cs typeface="Meiryo UI"/>
              </a:rPr>
              <a:t>43</a:t>
            </a:r>
            <a:r>
              <a:rPr lang="ja-JP" altLang="en-US" sz="1200" dirty="0">
                <a:solidFill>
                  <a:schemeClr val="tx1"/>
                </a:solidFill>
                <a:latin typeface="Meiryo UI"/>
                <a:ea typeface="Meiryo UI"/>
                <a:cs typeface="Meiryo UI"/>
              </a:rPr>
              <a:t>万人）と各特別区の人口規</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模の違いによる補正（ｽｹｰﾙﾒﾘｯﾄ･ﾃﾞﾒﾘｯﾄ）を加味</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pitchFamily="50" charset="-128"/>
                <a:ea typeface="Meiryo UI" pitchFamily="50" charset="-128"/>
                <a:cs typeface="Meiryo UI" pitchFamily="50" charset="-128"/>
              </a:rPr>
              <a:t>　　③固定資産税等の税務事務など、中核市権限事務</a:t>
            </a:r>
            <a:endParaRPr lang="en-US" altLang="ja-JP" sz="1200" dirty="0">
              <a:solidFill>
                <a:schemeClr val="tx1"/>
              </a:solidFill>
              <a:latin typeface="Meiryo UI" pitchFamily="50" charset="-128"/>
              <a:ea typeface="Meiryo UI" pitchFamily="50" charset="-128"/>
              <a:cs typeface="Meiryo UI" pitchFamily="50" charset="-128"/>
            </a:endParaRPr>
          </a:p>
          <a:p>
            <a:pPr>
              <a:defRPr/>
            </a:pPr>
            <a:r>
              <a:rPr lang="ja-JP" altLang="en-US" sz="1200" dirty="0">
                <a:solidFill>
                  <a:schemeClr val="tx1"/>
                </a:solidFill>
                <a:latin typeface="Meiryo UI" pitchFamily="50" charset="-128"/>
                <a:ea typeface="Meiryo UI" pitchFamily="50" charset="-128"/>
                <a:cs typeface="Meiryo UI" pitchFamily="50" charset="-128"/>
              </a:rPr>
              <a:t>　　　のうち大阪府に移管される事務等に係る職員数を控除</a:t>
            </a:r>
            <a:endParaRPr lang="en-US" altLang="ja-JP" sz="600" dirty="0">
              <a:solidFill>
                <a:schemeClr val="tx1"/>
              </a:solidFill>
              <a:latin typeface="Meiryo UI"/>
              <a:ea typeface="Meiryo UI"/>
              <a:cs typeface="Meiryo UI"/>
            </a:endParaRPr>
          </a:p>
        </p:txBody>
      </p:sp>
      <p:sp>
        <p:nvSpPr>
          <p:cNvPr id="11270" name="Rectangle 25"/>
          <p:cNvSpPr>
            <a:spLocks noChangeArrowheads="1"/>
          </p:cNvSpPr>
          <p:nvPr/>
        </p:nvSpPr>
        <p:spPr bwMode="auto">
          <a:xfrm>
            <a:off x="110820" y="3739744"/>
            <a:ext cx="745671" cy="1975702"/>
          </a:xfrm>
          <a:prstGeom prst="rect">
            <a:avLst/>
          </a:prstGeom>
          <a:solidFill>
            <a:schemeClr val="bg1">
              <a:lumMod val="85000"/>
            </a:schemeClr>
          </a:solidFill>
          <a:ln w="15875">
            <a:solidFill>
              <a:schemeClr val="tx1"/>
            </a:solidFill>
            <a:miter lim="800000"/>
            <a:headEnd/>
            <a:tailEnd/>
          </a:ln>
          <a:scene3d>
            <a:camera prst="orthographicFront"/>
            <a:lightRig rig="threePt" dir="t"/>
          </a:scene3d>
          <a:sp3d>
            <a:bevelT/>
            <a:bevelB w="165100" prst="coolSlant"/>
          </a:sp3d>
        </p:spPr>
        <p:txBody>
          <a:bodyPr lIns="36000" rIns="36000" anchor="ctr"/>
          <a:lstStyle/>
          <a:p>
            <a:pPr algn="ctr"/>
            <a:r>
              <a:rPr lang="ja-JP" altLang="en-US" sz="1200" dirty="0">
                <a:latin typeface="Meiryo UI" pitchFamily="50" charset="-128"/>
                <a:ea typeface="Meiryo UI" pitchFamily="50" charset="-128"/>
                <a:cs typeface="Meiryo UI" pitchFamily="50" charset="-128"/>
              </a:rPr>
              <a:t>６市平均</a:t>
            </a:r>
          </a:p>
          <a:p>
            <a:pPr algn="ctr"/>
            <a:r>
              <a:rPr lang="ja-JP" altLang="en-US" sz="1200" dirty="0">
                <a:latin typeface="Meiryo UI" pitchFamily="50" charset="-128"/>
                <a:ea typeface="Meiryo UI" pitchFamily="50" charset="-128"/>
                <a:cs typeface="Meiryo UI" pitchFamily="50" charset="-128"/>
              </a:rPr>
              <a:t>人口</a:t>
            </a:r>
            <a:r>
              <a:rPr lang="en-US" altLang="ja-JP" sz="1200" dirty="0">
                <a:latin typeface="Meiryo UI" pitchFamily="50" charset="-128"/>
                <a:ea typeface="Meiryo UI" pitchFamily="50" charset="-128"/>
                <a:cs typeface="Meiryo UI" pitchFamily="50" charset="-128"/>
              </a:rPr>
              <a:t>10</a:t>
            </a:r>
            <a:r>
              <a:rPr lang="ja-JP" altLang="en-US" sz="1200" dirty="0" smtClean="0">
                <a:latin typeface="Meiryo UI" pitchFamily="50" charset="-128"/>
                <a:ea typeface="Meiryo UI" pitchFamily="50" charset="-128"/>
                <a:cs typeface="Meiryo UI" pitchFamily="50" charset="-128"/>
              </a:rPr>
              <a:t>万人当たり</a:t>
            </a:r>
            <a:endParaRPr lang="en-US" altLang="ja-JP" sz="1200" dirty="0">
              <a:latin typeface="Meiryo UI" pitchFamily="50" charset="-128"/>
              <a:ea typeface="Meiryo UI" pitchFamily="50" charset="-128"/>
              <a:cs typeface="Meiryo UI" pitchFamily="50" charset="-128"/>
            </a:endParaRPr>
          </a:p>
          <a:p>
            <a:pPr algn="ctr"/>
            <a:r>
              <a:rPr lang="ja-JP" altLang="en-US" sz="1200" dirty="0">
                <a:latin typeface="Meiryo UI" pitchFamily="50" charset="-128"/>
                <a:ea typeface="Meiryo UI" pitchFamily="50" charset="-128"/>
                <a:cs typeface="Meiryo UI" pitchFamily="50" charset="-128"/>
              </a:rPr>
              <a:t>職員数</a:t>
            </a:r>
            <a:endParaRPr lang="en-US" altLang="ja-JP" sz="1200" dirty="0">
              <a:latin typeface="Meiryo UI" pitchFamily="50" charset="-128"/>
              <a:ea typeface="Meiryo UI" pitchFamily="50" charset="-128"/>
              <a:cs typeface="Meiryo UI" pitchFamily="50" charset="-128"/>
            </a:endParaRPr>
          </a:p>
        </p:txBody>
      </p:sp>
      <p:sp>
        <p:nvSpPr>
          <p:cNvPr id="22" name="加算記号 21"/>
          <p:cNvSpPr/>
          <p:nvPr/>
        </p:nvSpPr>
        <p:spPr>
          <a:xfrm>
            <a:off x="3944888" y="4537107"/>
            <a:ext cx="501731" cy="444774"/>
          </a:xfrm>
          <a:prstGeom prst="mathPlus">
            <a:avLst>
              <a:gd name="adj1" fmla="val 2172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1272" name="Rectangle 35"/>
          <p:cNvSpPr>
            <a:spLocks noChangeArrowheads="1"/>
          </p:cNvSpPr>
          <p:nvPr/>
        </p:nvSpPr>
        <p:spPr bwMode="auto">
          <a:xfrm>
            <a:off x="712381" y="3226054"/>
            <a:ext cx="2913322" cy="516995"/>
          </a:xfrm>
          <a:prstGeom prst="rect">
            <a:avLst/>
          </a:prstGeom>
          <a:noFill/>
          <a:ln w="9525">
            <a:noFill/>
            <a:miter lim="800000"/>
            <a:headEnd/>
            <a:tailEnd/>
          </a:ln>
        </p:spPr>
        <p:txBody>
          <a:bodyPr/>
          <a:lstStyle/>
          <a:p>
            <a:pPr algn="ctr"/>
            <a:r>
              <a:rPr lang="ja-JP" altLang="en-US" sz="1400" dirty="0">
                <a:latin typeface="HGP創英角ｺﾞｼｯｸUB" pitchFamily="50" charset="-128"/>
                <a:ea typeface="HGP創英角ｺﾞｼｯｸUB" pitchFamily="50" charset="-128"/>
              </a:rPr>
              <a:t>各特別区の人口規模に応じて算定</a:t>
            </a:r>
          </a:p>
        </p:txBody>
      </p:sp>
      <p:sp>
        <p:nvSpPr>
          <p:cNvPr id="11273" name="Rectangle 31"/>
          <p:cNvSpPr>
            <a:spLocks noChangeArrowheads="1"/>
          </p:cNvSpPr>
          <p:nvPr/>
        </p:nvSpPr>
        <p:spPr bwMode="auto">
          <a:xfrm>
            <a:off x="2256509" y="4104397"/>
            <a:ext cx="1504003" cy="1502608"/>
          </a:xfrm>
          <a:prstGeom prst="rect">
            <a:avLst/>
          </a:prstGeom>
          <a:solidFill>
            <a:schemeClr val="tx2"/>
          </a:solidFill>
          <a:ln w="15875">
            <a:solidFill>
              <a:schemeClr val="tx2"/>
            </a:solidFill>
            <a:miter lim="800000"/>
            <a:headEnd/>
            <a:tailEnd/>
          </a:ln>
        </p:spPr>
        <p:txBody>
          <a:bodyPr anchor="ctr"/>
          <a:lstStyle/>
          <a:p>
            <a:pPr algn="ctr"/>
            <a:r>
              <a:rPr lang="ja-JP" altLang="en-US" sz="1200" b="1" dirty="0">
                <a:solidFill>
                  <a:schemeClr val="bg1"/>
                </a:solidFill>
                <a:latin typeface="Meiryo UI" pitchFamily="50" charset="-128"/>
                <a:ea typeface="Meiryo UI" pitchFamily="50" charset="-128"/>
                <a:cs typeface="Meiryo UI" pitchFamily="50" charset="-128"/>
              </a:rPr>
              <a:t>中核市モデル部分</a:t>
            </a:r>
            <a:endParaRPr lang="en-US" altLang="ja-JP" sz="1200" b="1" dirty="0">
              <a:solidFill>
                <a:schemeClr val="bg1"/>
              </a:solidFill>
              <a:latin typeface="Meiryo UI" pitchFamily="50" charset="-128"/>
              <a:ea typeface="Meiryo UI" pitchFamily="50" charset="-128"/>
              <a:cs typeface="Meiryo UI" pitchFamily="50" charset="-128"/>
            </a:endParaRPr>
          </a:p>
          <a:p>
            <a:pPr algn="ctr"/>
            <a:r>
              <a:rPr lang="ja-JP" altLang="en-US" sz="1200" b="1" dirty="0">
                <a:solidFill>
                  <a:schemeClr val="bg1"/>
                </a:solidFill>
                <a:latin typeface="Meiryo UI" pitchFamily="50" charset="-128"/>
                <a:ea typeface="Meiryo UI" pitchFamily="50" charset="-128"/>
                <a:cs typeface="Meiryo UI" pitchFamily="50" charset="-128"/>
              </a:rPr>
              <a:t>職員数</a:t>
            </a:r>
          </a:p>
        </p:txBody>
      </p:sp>
      <p:sp>
        <p:nvSpPr>
          <p:cNvPr id="11284" name="Rectangle 35"/>
          <p:cNvSpPr>
            <a:spLocks noChangeArrowheads="1"/>
          </p:cNvSpPr>
          <p:nvPr/>
        </p:nvSpPr>
        <p:spPr bwMode="auto">
          <a:xfrm>
            <a:off x="4646429" y="3140994"/>
            <a:ext cx="2041450" cy="496585"/>
          </a:xfrm>
          <a:prstGeom prst="rect">
            <a:avLst/>
          </a:prstGeom>
          <a:noFill/>
          <a:ln w="9525">
            <a:noFill/>
            <a:miter lim="800000"/>
            <a:headEnd/>
            <a:tailEnd/>
          </a:ln>
        </p:spPr>
        <p:txBody>
          <a:bodyPr/>
          <a:lstStyle/>
          <a:p>
            <a:pPr algn="ctr"/>
            <a:r>
              <a:rPr lang="ja-JP" altLang="en-US" sz="1400" dirty="0">
                <a:latin typeface="HGP創英角ｺﾞｼｯｸUB" pitchFamily="50" charset="-128"/>
                <a:ea typeface="HGP創英角ｺﾞｼｯｸUB" pitchFamily="50" charset="-128"/>
              </a:rPr>
              <a:t>中核市を上回る権限や</a:t>
            </a:r>
            <a:endParaRPr lang="en-US" altLang="ja-JP" sz="1400" dirty="0">
              <a:latin typeface="HGP創英角ｺﾞｼｯｸUB" pitchFamily="50" charset="-128"/>
              <a:ea typeface="HGP創英角ｺﾞｼｯｸUB" pitchFamily="50" charset="-128"/>
            </a:endParaRPr>
          </a:p>
          <a:p>
            <a:pPr algn="ctr"/>
            <a:r>
              <a:rPr lang="ja-JP" altLang="en-US" sz="1400" dirty="0">
                <a:latin typeface="HGP創英角ｺﾞｼｯｸUB" pitchFamily="50" charset="-128"/>
                <a:ea typeface="HGP創英角ｺﾞｼｯｸUB" pitchFamily="50" charset="-128"/>
              </a:rPr>
              <a:t>本市の特性を加算</a:t>
            </a:r>
          </a:p>
        </p:txBody>
      </p:sp>
      <p:sp>
        <p:nvSpPr>
          <p:cNvPr id="74" name="乗算記号 73"/>
          <p:cNvSpPr/>
          <p:nvPr/>
        </p:nvSpPr>
        <p:spPr>
          <a:xfrm>
            <a:off x="864594" y="4561243"/>
            <a:ext cx="309798" cy="288925"/>
          </a:xfrm>
          <a:prstGeom prst="mathMultiply">
            <a:avLst>
              <a:gd name="adj1" fmla="val 1312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1298" name="Rectangle 35"/>
          <p:cNvSpPr>
            <a:spLocks noChangeArrowheads="1"/>
          </p:cNvSpPr>
          <p:nvPr/>
        </p:nvSpPr>
        <p:spPr bwMode="auto">
          <a:xfrm>
            <a:off x="7246960" y="3111691"/>
            <a:ext cx="2602583" cy="3448597"/>
          </a:xfrm>
          <a:prstGeom prst="rect">
            <a:avLst/>
          </a:prstGeom>
          <a:solidFill>
            <a:schemeClr val="accent6">
              <a:lumMod val="40000"/>
              <a:lumOff val="60000"/>
            </a:schemeClr>
          </a:solidFill>
          <a:ln w="63500">
            <a:solidFill>
              <a:schemeClr val="accent2">
                <a:lumMod val="75000"/>
              </a:schemeClr>
            </a:solidFill>
            <a:miter lim="800000"/>
            <a:headEnd/>
            <a:tailEnd/>
          </a:ln>
        </p:spPr>
        <p:txBody>
          <a:bodyPr/>
          <a:lstStyle/>
          <a:p>
            <a:pPr algn="ctr"/>
            <a:endParaRPr lang="ja-JP" altLang="en-US" sz="1200" dirty="0"/>
          </a:p>
        </p:txBody>
      </p:sp>
      <p:sp>
        <p:nvSpPr>
          <p:cNvPr id="11300" name="Rectangle 31"/>
          <p:cNvSpPr>
            <a:spLocks noChangeArrowheads="1"/>
          </p:cNvSpPr>
          <p:nvPr/>
        </p:nvSpPr>
        <p:spPr bwMode="auto">
          <a:xfrm>
            <a:off x="7446283" y="4001547"/>
            <a:ext cx="2259245" cy="1661547"/>
          </a:xfrm>
          <a:prstGeom prst="rect">
            <a:avLst/>
          </a:prstGeom>
          <a:solidFill>
            <a:schemeClr val="tx2"/>
          </a:solidFill>
          <a:ln w="15875">
            <a:solidFill>
              <a:schemeClr val="tx2"/>
            </a:solidFill>
            <a:miter lim="800000"/>
            <a:headEnd/>
            <a:tailEnd/>
          </a:ln>
        </p:spPr>
        <p:txBody>
          <a:bodyPr anchor="ctr"/>
          <a:lstStyle/>
          <a:p>
            <a:pPr algn="ctr"/>
            <a:r>
              <a:rPr lang="ja-JP" altLang="en-US" sz="1200" b="1" dirty="0">
                <a:solidFill>
                  <a:schemeClr val="bg1"/>
                </a:solidFill>
                <a:latin typeface="Meiryo UI" pitchFamily="50" charset="-128"/>
                <a:ea typeface="Meiryo UI" pitchFamily="50" charset="-128"/>
                <a:cs typeface="Meiryo UI" pitchFamily="50" charset="-128"/>
              </a:rPr>
              <a:t>特別区の職員数</a:t>
            </a:r>
          </a:p>
        </p:txBody>
      </p:sp>
      <p:sp>
        <p:nvSpPr>
          <p:cNvPr id="53" name="AutoShape 34"/>
          <p:cNvSpPr>
            <a:spLocks noChangeArrowheads="1"/>
          </p:cNvSpPr>
          <p:nvPr/>
        </p:nvSpPr>
        <p:spPr bwMode="auto">
          <a:xfrm>
            <a:off x="6489687" y="4610767"/>
            <a:ext cx="730002" cy="360000"/>
          </a:xfrm>
          <a:prstGeom prst="rightArrow">
            <a:avLst>
              <a:gd name="adj1" fmla="val 50000"/>
              <a:gd name="adj2" fmla="val 29947"/>
            </a:avLst>
          </a:prstGeom>
          <a:solidFill>
            <a:schemeClr val="accent1"/>
          </a:solidFill>
          <a:ln w="9525">
            <a:noFill/>
            <a:miter lim="800000"/>
            <a:headEnd/>
            <a:tailEnd/>
          </a:ln>
        </p:spPr>
        <p:txBody>
          <a:bodyPr wrap="none" anchor="ctr"/>
          <a:lstStyle/>
          <a:p>
            <a:endParaRPr lang="ja-JP" altLang="en-US" dirty="0"/>
          </a:p>
        </p:txBody>
      </p:sp>
      <p:sp>
        <p:nvSpPr>
          <p:cNvPr id="11279" name="Text Box 23"/>
          <p:cNvSpPr txBox="1">
            <a:spLocks noChangeArrowheads="1"/>
          </p:cNvSpPr>
          <p:nvPr/>
        </p:nvSpPr>
        <p:spPr bwMode="auto">
          <a:xfrm>
            <a:off x="7477518" y="5992967"/>
            <a:ext cx="547625" cy="261610"/>
          </a:xfrm>
          <a:prstGeom prst="rect">
            <a:avLst/>
          </a:prstGeom>
          <a:noFill/>
          <a:ln w="9525">
            <a:noFill/>
            <a:miter lim="800000"/>
            <a:headEnd/>
            <a:tailEnd/>
          </a:ln>
        </p:spPr>
        <p:txBody>
          <a:bodyPr wrap="square">
            <a:spAutoFit/>
          </a:bodyPr>
          <a:lstStyle/>
          <a:p>
            <a:r>
              <a:rPr lang="ja-JP" altLang="en-US" sz="1100" dirty="0"/>
              <a:t>②</a:t>
            </a:r>
          </a:p>
        </p:txBody>
      </p:sp>
      <p:sp>
        <p:nvSpPr>
          <p:cNvPr id="11297" name="Text Box 23"/>
          <p:cNvSpPr txBox="1">
            <a:spLocks noChangeArrowheads="1"/>
          </p:cNvSpPr>
          <p:nvPr/>
        </p:nvSpPr>
        <p:spPr bwMode="auto">
          <a:xfrm>
            <a:off x="7839421" y="6017975"/>
            <a:ext cx="1704676" cy="400110"/>
          </a:xfrm>
          <a:prstGeom prst="rect">
            <a:avLst/>
          </a:prstGeom>
          <a:noFill/>
          <a:ln w="9525">
            <a:noFill/>
            <a:miter lim="800000"/>
            <a:headEnd/>
            <a:tailEnd/>
          </a:ln>
        </p:spPr>
        <p:txBody>
          <a:bodyPr wrap="square">
            <a:spAutoFit/>
          </a:bodyPr>
          <a:lstStyle/>
          <a:p>
            <a:r>
              <a:rPr lang="ja-JP" altLang="en-US" sz="1000" b="1" dirty="0"/>
              <a:t>＜部門別職員数＞</a:t>
            </a:r>
            <a:endParaRPr lang="en-US" altLang="ja-JP" sz="1000" b="1" dirty="0"/>
          </a:p>
          <a:p>
            <a:r>
              <a:rPr lang="ja-JP" altLang="en-US" sz="1000" b="1" dirty="0"/>
              <a:t>本市の組織別構成比で按分</a:t>
            </a:r>
          </a:p>
        </p:txBody>
      </p:sp>
      <p:sp>
        <p:nvSpPr>
          <p:cNvPr id="61" name="正方形/長方形 60"/>
          <p:cNvSpPr/>
          <p:nvPr/>
        </p:nvSpPr>
        <p:spPr>
          <a:xfrm>
            <a:off x="0" y="4764"/>
            <a:ext cx="9906000" cy="309136"/>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３　特別区設置当初の職員数　～特別区の職員数＜算定方法＞～</a:t>
            </a:r>
            <a:endParaRPr lang="ja-JP" altLang="en-US" sz="1400" b="1" dirty="0">
              <a:solidFill>
                <a:srgbClr val="000000"/>
              </a:solidFill>
              <a:latin typeface="ＭＳ Ｐゴシック" charset="-128"/>
              <a:ea typeface="Meiryo UI"/>
              <a:cs typeface="Meiryo UI"/>
            </a:endParaRPr>
          </a:p>
        </p:txBody>
      </p:sp>
      <p:sp>
        <p:nvSpPr>
          <p:cNvPr id="47" name="Rectangle 31">
            <a:extLst>
              <a:ext uri="{FF2B5EF4-FFF2-40B4-BE49-F238E27FC236}">
                <a16:creationId xmlns:a16="http://schemas.microsoft.com/office/drawing/2014/main" xmlns="" id="{437DDB5B-57DC-4144-B8A6-9BB245B5169C}"/>
              </a:ext>
            </a:extLst>
          </p:cNvPr>
          <p:cNvSpPr>
            <a:spLocks noChangeArrowheads="1"/>
          </p:cNvSpPr>
          <p:nvPr/>
        </p:nvSpPr>
        <p:spPr bwMode="auto">
          <a:xfrm>
            <a:off x="1157578" y="4097104"/>
            <a:ext cx="555062" cy="1217201"/>
          </a:xfrm>
          <a:prstGeom prst="rect">
            <a:avLst/>
          </a:prstGeom>
          <a:solidFill>
            <a:schemeClr val="bg1">
              <a:lumMod val="85000"/>
            </a:schemeClr>
          </a:solidFill>
          <a:ln w="15875">
            <a:solidFill>
              <a:schemeClr val="tx1"/>
            </a:solidFill>
            <a:prstDash val="dash"/>
            <a:miter lim="800000"/>
            <a:headEnd/>
            <a:tailEnd/>
          </a:ln>
          <a:scene3d>
            <a:camera prst="orthographicFront"/>
            <a:lightRig rig="threePt" dir="t"/>
          </a:scene3d>
          <a:sp3d>
            <a:bevelT/>
            <a:bevelB w="165100" prst="coolSlant"/>
          </a:sp3d>
        </p:spPr>
        <p:txBody>
          <a:bodyPr lIns="0" rIns="0" anchor="ctr"/>
          <a:lstStyle/>
          <a:p>
            <a:pPr algn="ctr"/>
            <a:r>
              <a:rPr lang="ja-JP" altLang="en-US" sz="1200" b="1" dirty="0">
                <a:solidFill>
                  <a:schemeClr val="tx2"/>
                </a:solidFill>
                <a:latin typeface="Meiryo UI" pitchFamily="50" charset="-128"/>
                <a:ea typeface="Meiryo UI" pitchFamily="50" charset="-128"/>
                <a:cs typeface="Meiryo UI" pitchFamily="50" charset="-128"/>
              </a:rPr>
              <a:t>各</a:t>
            </a:r>
            <a:endParaRPr lang="en-US" altLang="ja-JP" sz="1200" b="1" dirty="0">
              <a:solidFill>
                <a:schemeClr val="tx2"/>
              </a:solidFill>
              <a:latin typeface="Meiryo UI" pitchFamily="50" charset="-128"/>
              <a:ea typeface="Meiryo UI" pitchFamily="50" charset="-128"/>
              <a:cs typeface="Meiryo UI" pitchFamily="50" charset="-128"/>
            </a:endParaRPr>
          </a:p>
          <a:p>
            <a:pPr algn="ctr"/>
            <a:r>
              <a:rPr lang="ja-JP" altLang="en-US" sz="1200" b="1" dirty="0">
                <a:solidFill>
                  <a:schemeClr val="tx2"/>
                </a:solidFill>
                <a:latin typeface="Meiryo UI" pitchFamily="50" charset="-128"/>
                <a:ea typeface="Meiryo UI" pitchFamily="50" charset="-128"/>
                <a:cs typeface="Meiryo UI" pitchFamily="50" charset="-128"/>
              </a:rPr>
              <a:t>特別区の人口</a:t>
            </a:r>
            <a:endParaRPr lang="en-US" altLang="ja-JP" sz="1200" b="1" dirty="0">
              <a:solidFill>
                <a:schemeClr val="tx2"/>
              </a:solidFill>
              <a:latin typeface="Meiryo UI" pitchFamily="50" charset="-128"/>
              <a:ea typeface="Meiryo UI" pitchFamily="50" charset="-128"/>
              <a:cs typeface="Meiryo UI" pitchFamily="50" charset="-128"/>
            </a:endParaRPr>
          </a:p>
        </p:txBody>
      </p:sp>
      <p:sp>
        <p:nvSpPr>
          <p:cNvPr id="2" name="次の値と等しい 1">
            <a:extLst>
              <a:ext uri="{FF2B5EF4-FFF2-40B4-BE49-F238E27FC236}">
                <a16:creationId xmlns:a16="http://schemas.microsoft.com/office/drawing/2014/main" xmlns="" id="{9F4DE018-7C29-4F76-86D0-DED202585748}"/>
              </a:ext>
            </a:extLst>
          </p:cNvPr>
          <p:cNvSpPr/>
          <p:nvPr/>
        </p:nvSpPr>
        <p:spPr>
          <a:xfrm>
            <a:off x="1818595" y="4547138"/>
            <a:ext cx="263242" cy="317131"/>
          </a:xfrm>
          <a:prstGeom prst="mathEqual">
            <a:avLst>
              <a:gd name="adj1" fmla="val 13992"/>
              <a:gd name="adj2" fmla="val 17477"/>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63" name="角丸四角形 5">
            <a:extLst>
              <a:ext uri="{FF2B5EF4-FFF2-40B4-BE49-F238E27FC236}">
                <a16:creationId xmlns:a16="http://schemas.microsoft.com/office/drawing/2014/main" xmlns="" id="{BED8844F-2CA1-4F03-86D6-F2505C655FD1}"/>
              </a:ext>
            </a:extLst>
          </p:cNvPr>
          <p:cNvSpPr/>
          <p:nvPr/>
        </p:nvSpPr>
        <p:spPr>
          <a:xfrm>
            <a:off x="4195753" y="804512"/>
            <a:ext cx="2900753" cy="1904407"/>
          </a:xfrm>
          <a:prstGeom prst="roundRect">
            <a:avLst>
              <a:gd name="adj" fmla="val 2866"/>
            </a:avLst>
          </a:prstGeom>
          <a:solidFill>
            <a:schemeClr val="bg1"/>
          </a:solidFill>
          <a:ln w="15875">
            <a:solidFill>
              <a:schemeClr val="tx2"/>
            </a:solidFill>
            <a:prstDash val="sysDot"/>
          </a:ln>
          <a:effectLst>
            <a:outerShdw dist="25400" sx="101000" sy="101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36000" anchor="ctr"/>
          <a:lstStyle/>
          <a:p>
            <a:pPr>
              <a:defRPr/>
            </a:pPr>
            <a:r>
              <a:rPr lang="ja-JP" altLang="en-US" sz="1400" b="1" dirty="0">
                <a:solidFill>
                  <a:schemeClr val="tx1"/>
                </a:solidFill>
                <a:latin typeface="Meiryo UI"/>
                <a:ea typeface="Meiryo UI"/>
                <a:cs typeface="Meiryo UI"/>
              </a:rPr>
              <a:t>（</a:t>
            </a:r>
            <a:r>
              <a:rPr lang="en-US" altLang="ja-JP" sz="1400" b="1" dirty="0">
                <a:solidFill>
                  <a:schemeClr val="tx1"/>
                </a:solidFill>
                <a:latin typeface="Meiryo UI"/>
                <a:ea typeface="Meiryo UI"/>
                <a:cs typeface="Meiryo UI"/>
              </a:rPr>
              <a:t>Ⅱ</a:t>
            </a:r>
            <a:r>
              <a:rPr lang="ja-JP" altLang="en-US" sz="1400" b="1" dirty="0">
                <a:solidFill>
                  <a:schemeClr val="tx1"/>
                </a:solidFill>
                <a:latin typeface="Meiryo UI"/>
                <a:ea typeface="Meiryo UI"/>
                <a:cs typeface="Meiryo UI"/>
              </a:rPr>
              <a:t>）中核市権限を上回る事務・</a:t>
            </a:r>
            <a:endParaRPr lang="en-US" altLang="ja-JP" sz="1400" b="1" dirty="0">
              <a:solidFill>
                <a:schemeClr val="tx1"/>
              </a:solidFill>
              <a:latin typeface="Meiryo UI"/>
              <a:ea typeface="Meiryo UI"/>
              <a:cs typeface="Meiryo UI"/>
            </a:endParaRPr>
          </a:p>
          <a:p>
            <a:pPr>
              <a:defRPr/>
            </a:pPr>
            <a:r>
              <a:rPr lang="ja-JP" altLang="en-US" sz="1400" b="1" dirty="0">
                <a:solidFill>
                  <a:schemeClr val="tx1"/>
                </a:solidFill>
                <a:latin typeface="Meiryo UI"/>
                <a:ea typeface="Meiryo UI"/>
                <a:cs typeface="Meiryo UI"/>
              </a:rPr>
              <a:t>　　　本市の特性を加算</a:t>
            </a:r>
            <a:endParaRPr lang="en-US" altLang="ja-JP" sz="1400" b="1" dirty="0">
              <a:solidFill>
                <a:schemeClr val="tx1"/>
              </a:solidFill>
              <a:latin typeface="Meiryo UI"/>
              <a:ea typeface="Meiryo UI"/>
              <a:cs typeface="Meiryo UI"/>
            </a:endParaRPr>
          </a:p>
          <a:p>
            <a:pPr>
              <a:defRPr/>
            </a:pPr>
            <a:endParaRPr lang="en-US" altLang="ja-JP" sz="1400" b="1"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特別区が実施する中核市権限を上回る　</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都道府県・指定都市権限の事務及び府か</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らの移管事務を加算</a:t>
            </a:r>
          </a:p>
          <a:p>
            <a:pPr>
              <a:defRPr/>
            </a:pPr>
            <a:r>
              <a:rPr lang="ja-JP" altLang="en-US" sz="1200" dirty="0">
                <a:solidFill>
                  <a:schemeClr val="tx1"/>
                </a:solidFill>
                <a:latin typeface="Meiryo UI"/>
                <a:ea typeface="Meiryo UI"/>
                <a:cs typeface="Meiryo UI"/>
              </a:rPr>
              <a:t>　　　さらに、生活保護などの大阪市の特性を</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踏まえた要素を反映</a:t>
            </a:r>
            <a:endParaRPr lang="en-US" altLang="ja-JP" sz="1200" dirty="0">
              <a:solidFill>
                <a:schemeClr val="tx1"/>
              </a:solidFill>
              <a:latin typeface="Meiryo UI"/>
              <a:ea typeface="Meiryo UI"/>
              <a:cs typeface="Meiryo UI"/>
            </a:endParaRPr>
          </a:p>
        </p:txBody>
      </p:sp>
      <p:sp>
        <p:nvSpPr>
          <p:cNvPr id="75" name="Rectangle 31">
            <a:extLst>
              <a:ext uri="{FF2B5EF4-FFF2-40B4-BE49-F238E27FC236}">
                <a16:creationId xmlns:a16="http://schemas.microsoft.com/office/drawing/2014/main" xmlns="" id="{5BBF5693-8410-4FD0-BB38-B120403381AF}"/>
              </a:ext>
            </a:extLst>
          </p:cNvPr>
          <p:cNvSpPr>
            <a:spLocks noChangeArrowheads="1"/>
          </p:cNvSpPr>
          <p:nvPr/>
        </p:nvSpPr>
        <p:spPr bwMode="auto">
          <a:xfrm>
            <a:off x="5168410" y="4126307"/>
            <a:ext cx="860251" cy="545387"/>
          </a:xfrm>
          <a:prstGeom prst="rect">
            <a:avLst/>
          </a:prstGeom>
          <a:solidFill>
            <a:schemeClr val="tx2"/>
          </a:solidFill>
          <a:ln w="15875">
            <a:solidFill>
              <a:schemeClr val="tx2"/>
            </a:solidFill>
            <a:miter lim="800000"/>
            <a:headEnd/>
            <a:tailEnd/>
          </a:ln>
        </p:spPr>
        <p:txBody>
          <a:bodyPr lIns="0" rIns="0" anchor="ctr"/>
          <a:lstStyle/>
          <a:p>
            <a:pPr algn="ctr"/>
            <a:r>
              <a:rPr lang="ja-JP" altLang="en-US" sz="1100" b="1" dirty="0">
                <a:solidFill>
                  <a:schemeClr val="bg1"/>
                </a:solidFill>
                <a:latin typeface="Meiryo UI" pitchFamily="50" charset="-128"/>
                <a:ea typeface="Meiryo UI" pitchFamily="50" charset="-128"/>
                <a:cs typeface="Meiryo UI" pitchFamily="50" charset="-128"/>
              </a:rPr>
              <a:t>都道府県</a:t>
            </a:r>
            <a:endParaRPr lang="en-US" altLang="ja-JP" sz="1100" b="1" dirty="0">
              <a:solidFill>
                <a:schemeClr val="bg1"/>
              </a:solidFill>
              <a:latin typeface="Meiryo UI" pitchFamily="50" charset="-128"/>
              <a:ea typeface="Meiryo UI" pitchFamily="50" charset="-128"/>
              <a:cs typeface="Meiryo UI" pitchFamily="50" charset="-128"/>
            </a:endParaRPr>
          </a:p>
          <a:p>
            <a:pPr algn="ctr"/>
            <a:r>
              <a:rPr lang="ja-JP" altLang="en-US" sz="1100" b="1" dirty="0">
                <a:solidFill>
                  <a:schemeClr val="bg1"/>
                </a:solidFill>
                <a:latin typeface="Meiryo UI" pitchFamily="50" charset="-128"/>
                <a:ea typeface="Meiryo UI" pitchFamily="50" charset="-128"/>
                <a:cs typeface="Meiryo UI" pitchFamily="50" charset="-128"/>
              </a:rPr>
              <a:t>指定都市</a:t>
            </a:r>
            <a:endParaRPr lang="en-US" altLang="ja-JP" sz="1100" b="1" dirty="0">
              <a:solidFill>
                <a:schemeClr val="bg1"/>
              </a:solidFill>
              <a:latin typeface="Meiryo UI" pitchFamily="50" charset="-128"/>
              <a:ea typeface="Meiryo UI" pitchFamily="50" charset="-128"/>
              <a:cs typeface="Meiryo UI" pitchFamily="50" charset="-128"/>
            </a:endParaRPr>
          </a:p>
          <a:p>
            <a:pPr algn="ctr"/>
            <a:r>
              <a:rPr lang="ja-JP" altLang="en-US" sz="1100" b="1" dirty="0">
                <a:solidFill>
                  <a:schemeClr val="bg1"/>
                </a:solidFill>
                <a:latin typeface="Meiryo UI" pitchFamily="50" charset="-128"/>
                <a:ea typeface="Meiryo UI" pitchFamily="50" charset="-128"/>
                <a:cs typeface="Meiryo UI" pitchFamily="50" charset="-128"/>
              </a:rPr>
              <a:t>権限事務</a:t>
            </a:r>
          </a:p>
        </p:txBody>
      </p:sp>
      <p:sp>
        <p:nvSpPr>
          <p:cNvPr id="88" name="テキスト ボックス 87">
            <a:extLst>
              <a:ext uri="{FF2B5EF4-FFF2-40B4-BE49-F238E27FC236}">
                <a16:creationId xmlns:a16="http://schemas.microsoft.com/office/drawing/2014/main" xmlns="" id="{80666A25-421A-4BEB-8728-068E7631A243}"/>
              </a:ext>
            </a:extLst>
          </p:cNvPr>
          <p:cNvSpPr txBox="1"/>
          <p:nvPr/>
        </p:nvSpPr>
        <p:spPr>
          <a:xfrm>
            <a:off x="7477518" y="5696555"/>
            <a:ext cx="2428482" cy="246221"/>
          </a:xfrm>
          <a:prstGeom prst="rect">
            <a:avLst/>
          </a:prstGeom>
          <a:noFill/>
        </p:spPr>
        <p:txBody>
          <a:bodyPr wrap="square" rtlCol="0">
            <a:spAutoFit/>
          </a:bodyPr>
          <a:lstStyle/>
          <a:p>
            <a:pPr marL="87313" indent="-87313"/>
            <a:r>
              <a:rPr lang="ja-JP" altLang="en-US" sz="1000" dirty="0">
                <a:latin typeface="Meiryo UI" pitchFamily="50" charset="-128"/>
                <a:ea typeface="Meiryo UI" pitchFamily="50" charset="-128"/>
                <a:cs typeface="Meiryo UI" pitchFamily="50" charset="-128"/>
              </a:rPr>
              <a:t>①</a:t>
            </a:r>
            <a:r>
              <a:rPr kumimoji="1" lang="ja-JP" altLang="en-US" sz="1000" dirty="0">
                <a:latin typeface="Meiryo UI" pitchFamily="50" charset="-128"/>
                <a:ea typeface="Meiryo UI" pitchFamily="50" charset="-128"/>
                <a:cs typeface="Meiryo UI" pitchFamily="50" charset="-128"/>
              </a:rPr>
              <a:t> 　一部事務組合に係る</a:t>
            </a:r>
            <a:r>
              <a:rPr lang="ja-JP" altLang="en-US" sz="1000" dirty="0">
                <a:latin typeface="Meiryo UI" pitchFamily="50" charset="-128"/>
                <a:ea typeface="Meiryo UI" pitchFamily="50" charset="-128"/>
                <a:cs typeface="Meiryo UI" pitchFamily="50" charset="-128"/>
              </a:rPr>
              <a:t>職員数</a:t>
            </a:r>
            <a:r>
              <a:rPr kumimoji="1" lang="ja-JP" altLang="en-US" sz="1000" dirty="0">
                <a:latin typeface="Meiryo UI" pitchFamily="50" charset="-128"/>
                <a:ea typeface="Meiryo UI" pitchFamily="50" charset="-128"/>
                <a:cs typeface="Meiryo UI" pitchFamily="50" charset="-128"/>
              </a:rPr>
              <a:t>を控除</a:t>
            </a:r>
          </a:p>
        </p:txBody>
      </p:sp>
      <p:sp>
        <p:nvSpPr>
          <p:cNvPr id="85" name="角丸四角形 5">
            <a:extLst>
              <a:ext uri="{FF2B5EF4-FFF2-40B4-BE49-F238E27FC236}">
                <a16:creationId xmlns:a16="http://schemas.microsoft.com/office/drawing/2014/main" xmlns="" id="{5F328084-73AA-43DA-935F-EC42C0F33FD7}"/>
              </a:ext>
            </a:extLst>
          </p:cNvPr>
          <p:cNvSpPr/>
          <p:nvPr/>
        </p:nvSpPr>
        <p:spPr>
          <a:xfrm>
            <a:off x="7246960" y="808276"/>
            <a:ext cx="2560226" cy="1900643"/>
          </a:xfrm>
          <a:prstGeom prst="roundRect">
            <a:avLst>
              <a:gd name="adj" fmla="val 2866"/>
            </a:avLst>
          </a:prstGeom>
          <a:solidFill>
            <a:schemeClr val="bg1"/>
          </a:solidFill>
          <a:ln w="15875">
            <a:solidFill>
              <a:schemeClr val="tx2"/>
            </a:solidFill>
            <a:prstDash val="sysDot"/>
          </a:ln>
          <a:effectLst>
            <a:outerShdw dist="25400" sx="101000" sy="1010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rIns="36000" anchor="ctr"/>
          <a:lstStyle/>
          <a:p>
            <a:pPr algn="ctr">
              <a:defRPr/>
            </a:pPr>
            <a:r>
              <a:rPr lang="ja-JP" altLang="en-US" sz="1400" b="1" dirty="0">
                <a:solidFill>
                  <a:schemeClr val="tx1"/>
                </a:solidFill>
                <a:latin typeface="Meiryo UI"/>
                <a:ea typeface="Meiryo UI"/>
                <a:cs typeface="Meiryo UI"/>
              </a:rPr>
              <a:t>（</a:t>
            </a:r>
            <a:r>
              <a:rPr lang="en-US" altLang="ja-JP" sz="1400" b="1" dirty="0">
                <a:solidFill>
                  <a:schemeClr val="tx1"/>
                </a:solidFill>
                <a:latin typeface="Meiryo UI"/>
                <a:ea typeface="Meiryo UI"/>
                <a:cs typeface="Meiryo UI"/>
              </a:rPr>
              <a:t>Ⅲ</a:t>
            </a:r>
            <a:r>
              <a:rPr lang="ja-JP" altLang="en-US" sz="1400" b="1" dirty="0">
                <a:solidFill>
                  <a:schemeClr val="tx1"/>
                </a:solidFill>
                <a:latin typeface="Meiryo UI"/>
                <a:ea typeface="Meiryo UI"/>
                <a:cs typeface="Meiryo UI"/>
              </a:rPr>
              <a:t>）職員数</a:t>
            </a:r>
            <a:endParaRPr lang="en-US" altLang="ja-JP" sz="1400" b="1" dirty="0">
              <a:solidFill>
                <a:schemeClr val="tx1"/>
              </a:solidFill>
              <a:latin typeface="Meiryo UI"/>
              <a:ea typeface="Meiryo UI"/>
              <a:cs typeface="Meiryo UI"/>
            </a:endParaRPr>
          </a:p>
          <a:p>
            <a:pPr algn="ctr">
              <a:defRPr/>
            </a:pPr>
            <a:r>
              <a:rPr lang="ja-JP" altLang="en-US" sz="1100" b="1" dirty="0">
                <a:solidFill>
                  <a:schemeClr val="tx1"/>
                </a:solidFill>
                <a:latin typeface="Meiryo UI"/>
                <a:ea typeface="Meiryo UI"/>
                <a:cs typeface="Meiryo UI"/>
              </a:rPr>
              <a:t>（</a:t>
            </a:r>
            <a:r>
              <a:rPr lang="en-US" altLang="ja-JP" sz="1100" b="1" dirty="0">
                <a:solidFill>
                  <a:schemeClr val="tx1"/>
                </a:solidFill>
                <a:latin typeface="Meiryo UI"/>
                <a:ea typeface="Meiryo UI"/>
                <a:cs typeface="Meiryo UI"/>
              </a:rPr>
              <a:t>Ⅰ</a:t>
            </a:r>
            <a:r>
              <a:rPr lang="ja-JP" altLang="en-US" sz="1100" b="1" dirty="0">
                <a:solidFill>
                  <a:schemeClr val="tx1"/>
                </a:solidFill>
                <a:latin typeface="Meiryo UI"/>
                <a:ea typeface="Meiryo UI"/>
                <a:cs typeface="Meiryo UI"/>
              </a:rPr>
              <a:t>＋</a:t>
            </a:r>
            <a:r>
              <a:rPr lang="en-US" altLang="ja-JP" sz="1100" b="1" dirty="0">
                <a:solidFill>
                  <a:schemeClr val="tx1"/>
                </a:solidFill>
                <a:latin typeface="Meiryo UI"/>
                <a:ea typeface="Meiryo UI"/>
                <a:cs typeface="Meiryo UI"/>
              </a:rPr>
              <a:t>Ⅱ</a:t>
            </a:r>
            <a:r>
              <a:rPr lang="ja-JP" altLang="en-US" sz="1100" b="1" dirty="0">
                <a:solidFill>
                  <a:schemeClr val="tx1"/>
                </a:solidFill>
                <a:latin typeface="Meiryo UI"/>
                <a:ea typeface="Meiryo UI"/>
                <a:cs typeface="Meiryo UI"/>
              </a:rPr>
              <a:t>）</a:t>
            </a:r>
            <a:endParaRPr lang="en-US" altLang="ja-JP" sz="1100" b="1" dirty="0">
              <a:solidFill>
                <a:schemeClr val="tx1"/>
              </a:solidFill>
              <a:latin typeface="Meiryo UI"/>
              <a:ea typeface="Meiryo UI"/>
              <a:cs typeface="Meiryo UI"/>
            </a:endParaRPr>
          </a:p>
          <a:p>
            <a:pPr>
              <a:defRPr/>
            </a:pPr>
            <a:r>
              <a:rPr lang="ja-JP" altLang="en-US" sz="1000" dirty="0">
                <a:solidFill>
                  <a:schemeClr val="tx1"/>
                </a:solidFill>
                <a:latin typeface="Meiryo UI"/>
                <a:ea typeface="Meiryo UI"/>
                <a:cs typeface="Meiryo UI"/>
              </a:rPr>
              <a:t>　　</a:t>
            </a:r>
            <a:r>
              <a:rPr lang="ja-JP" altLang="en-US" sz="1200" dirty="0">
                <a:solidFill>
                  <a:schemeClr val="tx1"/>
                </a:solidFill>
                <a:latin typeface="Meiryo UI"/>
                <a:ea typeface="Meiryo UI"/>
                <a:cs typeface="Meiryo UI"/>
              </a:rPr>
              <a:t>①　一部事務組合で実施する事務に</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かかる職員数を特別区の職員数</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から控除</a:t>
            </a:r>
            <a:endParaRPr lang="en-US" altLang="ja-JP" sz="1200" dirty="0">
              <a:solidFill>
                <a:schemeClr val="tx1"/>
              </a:solidFill>
              <a:latin typeface="Meiryo UI"/>
              <a:ea typeface="Meiryo UI"/>
              <a:cs typeface="Meiryo UI"/>
            </a:endParaRPr>
          </a:p>
          <a:p>
            <a:pPr>
              <a:defRPr/>
            </a:pPr>
            <a:endParaRPr lang="en-US" altLang="ja-JP" sz="1200" dirty="0">
              <a:solidFill>
                <a:schemeClr val="tx1"/>
              </a:solidFill>
              <a:latin typeface="Meiryo UI"/>
              <a:ea typeface="Meiryo UI"/>
              <a:cs typeface="Meiryo UI"/>
            </a:endParaRPr>
          </a:p>
          <a:p>
            <a:pPr>
              <a:defRPr/>
            </a:pPr>
            <a:endParaRPr lang="en-US" altLang="ja-JP" sz="1200" dirty="0">
              <a:solidFill>
                <a:schemeClr val="tx1"/>
              </a:solidFill>
              <a:latin typeface="Meiryo UI"/>
              <a:ea typeface="Meiryo UI"/>
              <a:cs typeface="Meiryo UI"/>
            </a:endParaRPr>
          </a:p>
          <a:p>
            <a:pPr>
              <a:defRPr/>
            </a:pPr>
            <a:endParaRPr lang="en-US" altLang="ja-JP" sz="1200" dirty="0">
              <a:solidFill>
                <a:schemeClr val="tx1"/>
              </a:solidFill>
              <a:latin typeface="Meiryo UI"/>
              <a:ea typeface="Meiryo UI"/>
              <a:cs typeface="Meiryo UI"/>
            </a:endParaRPr>
          </a:p>
          <a:p>
            <a:pPr>
              <a:defRPr/>
            </a:pPr>
            <a:endParaRPr lang="en-US" altLang="ja-JP" sz="1200" dirty="0">
              <a:solidFill>
                <a:schemeClr val="tx1"/>
              </a:solidFill>
              <a:latin typeface="Meiryo UI"/>
              <a:ea typeface="Meiryo UI"/>
              <a:cs typeface="Meiryo UI"/>
            </a:endParaRPr>
          </a:p>
          <a:p>
            <a:pPr>
              <a:defRPr/>
            </a:pPr>
            <a:endParaRPr lang="en-US" altLang="ja-JP" sz="1200" dirty="0">
              <a:solidFill>
                <a:schemeClr val="tx1"/>
              </a:solidFill>
              <a:latin typeface="Meiryo UI"/>
              <a:ea typeface="Meiryo UI"/>
              <a:cs typeface="Meiryo UI"/>
            </a:endParaRPr>
          </a:p>
        </p:txBody>
      </p:sp>
      <p:sp>
        <p:nvSpPr>
          <p:cNvPr id="96" name="テキスト ボックス 95">
            <a:extLst>
              <a:ext uri="{FF2B5EF4-FFF2-40B4-BE49-F238E27FC236}">
                <a16:creationId xmlns:a16="http://schemas.microsoft.com/office/drawing/2014/main" xmlns="" id="{CE232EB1-F45C-445C-9F2E-BD937631971A}"/>
              </a:ext>
            </a:extLst>
          </p:cNvPr>
          <p:cNvSpPr txBox="1"/>
          <p:nvPr/>
        </p:nvSpPr>
        <p:spPr>
          <a:xfrm>
            <a:off x="864594" y="5298715"/>
            <a:ext cx="1531744" cy="430887"/>
          </a:xfrm>
          <a:prstGeom prst="rect">
            <a:avLst/>
          </a:prstGeom>
          <a:noFill/>
        </p:spPr>
        <p:txBody>
          <a:bodyPr wrap="square" rtlCol="0">
            <a:spAutoFit/>
          </a:bodyPr>
          <a:lstStyle/>
          <a:p>
            <a:pPr marL="87313" indent="-87313"/>
            <a:r>
              <a:rPr lang="ja-JP" altLang="en-US" sz="1100" dirty="0">
                <a:latin typeface="Meiryo UI" pitchFamily="50" charset="-128"/>
                <a:ea typeface="Meiryo UI" pitchFamily="50" charset="-128"/>
                <a:cs typeface="Meiryo UI" pitchFamily="50" charset="-128"/>
              </a:rPr>
              <a:t>②人口規模に基づく</a:t>
            </a:r>
            <a:endParaRPr lang="en-US" altLang="ja-JP" sz="1100" dirty="0">
              <a:latin typeface="Meiryo UI" pitchFamily="50" charset="-128"/>
              <a:ea typeface="Meiryo UI" pitchFamily="50" charset="-128"/>
              <a:cs typeface="Meiryo UI" pitchFamily="50" charset="-128"/>
            </a:endParaRPr>
          </a:p>
          <a:p>
            <a:pPr marL="87313" indent="-87313"/>
            <a:r>
              <a:rPr lang="ja-JP" altLang="en-US" sz="1100" dirty="0">
                <a:latin typeface="Meiryo UI" pitchFamily="50" charset="-128"/>
                <a:ea typeface="Meiryo UI" pitchFamily="50" charset="-128"/>
                <a:cs typeface="Meiryo UI" pitchFamily="50" charset="-128"/>
              </a:rPr>
              <a:t>補正を加味</a:t>
            </a:r>
            <a:endParaRPr kumimoji="1" lang="ja-JP" altLang="en-US" sz="1100" dirty="0">
              <a:latin typeface="Meiryo UI" pitchFamily="50" charset="-128"/>
              <a:ea typeface="Meiryo UI" pitchFamily="50" charset="-128"/>
              <a:cs typeface="Meiryo UI" pitchFamily="50" charset="-128"/>
            </a:endParaRPr>
          </a:p>
        </p:txBody>
      </p:sp>
      <p:sp>
        <p:nvSpPr>
          <p:cNvPr id="108" name="Rectangle 31"/>
          <p:cNvSpPr>
            <a:spLocks noChangeArrowheads="1"/>
          </p:cNvSpPr>
          <p:nvPr/>
        </p:nvSpPr>
        <p:spPr bwMode="auto">
          <a:xfrm>
            <a:off x="2256509" y="5620562"/>
            <a:ext cx="1504003" cy="414664"/>
          </a:xfrm>
          <a:prstGeom prst="rect">
            <a:avLst/>
          </a:prstGeom>
          <a:noFill/>
          <a:ln w="15875">
            <a:solidFill>
              <a:schemeClr val="tx1"/>
            </a:solidFill>
            <a:prstDash val="dash"/>
            <a:miter lim="800000"/>
            <a:headEnd/>
            <a:tailEnd/>
          </a:ln>
        </p:spPr>
        <p:txBody>
          <a:bodyPr lIns="0" tIns="36000" rIns="0" bIns="36000" anchor="ctr"/>
          <a:lstStyle/>
          <a:p>
            <a:pPr algn="ctr"/>
            <a:r>
              <a:rPr lang="ja-JP" altLang="en-US" sz="1000" dirty="0">
                <a:latin typeface="Meiryo UI" pitchFamily="50" charset="-128"/>
                <a:ea typeface="Meiryo UI" pitchFamily="50" charset="-128"/>
                <a:cs typeface="Meiryo UI" pitchFamily="50" charset="-128"/>
              </a:rPr>
              <a:t>③中核市権限のうち大阪府への移管職員数等を控除</a:t>
            </a:r>
            <a:endParaRPr lang="ja-JP" altLang="en-US" sz="1000" dirty="0">
              <a:solidFill>
                <a:schemeClr val="bg1"/>
              </a:solidFill>
              <a:latin typeface="Meiryo UI" pitchFamily="50" charset="-128"/>
              <a:ea typeface="Meiryo UI" pitchFamily="50" charset="-128"/>
              <a:cs typeface="Meiryo UI" pitchFamily="50" charset="-128"/>
            </a:endParaRPr>
          </a:p>
        </p:txBody>
      </p:sp>
      <p:sp>
        <p:nvSpPr>
          <p:cNvPr id="111" name="Rectangle 31">
            <a:extLst>
              <a:ext uri="{FF2B5EF4-FFF2-40B4-BE49-F238E27FC236}">
                <a16:creationId xmlns:a16="http://schemas.microsoft.com/office/drawing/2014/main" xmlns="" id="{5BBF5693-8410-4FD0-BB38-B120403381AF}"/>
              </a:ext>
            </a:extLst>
          </p:cNvPr>
          <p:cNvSpPr>
            <a:spLocks noChangeArrowheads="1"/>
          </p:cNvSpPr>
          <p:nvPr/>
        </p:nvSpPr>
        <p:spPr bwMode="auto">
          <a:xfrm>
            <a:off x="5168409" y="5159221"/>
            <a:ext cx="860251" cy="503873"/>
          </a:xfrm>
          <a:prstGeom prst="rect">
            <a:avLst/>
          </a:prstGeom>
          <a:solidFill>
            <a:schemeClr val="tx2"/>
          </a:solidFill>
          <a:ln w="15875">
            <a:solidFill>
              <a:schemeClr val="tx2"/>
            </a:solidFill>
            <a:miter lim="800000"/>
            <a:headEnd/>
            <a:tailEnd/>
          </a:ln>
        </p:spPr>
        <p:txBody>
          <a:bodyPr lIns="0" rIns="0" anchor="ctr"/>
          <a:lstStyle/>
          <a:p>
            <a:pPr algn="ctr"/>
            <a:r>
              <a:rPr lang="ja-JP" altLang="en-US" sz="1100" b="1" dirty="0">
                <a:solidFill>
                  <a:schemeClr val="bg1"/>
                </a:solidFill>
                <a:latin typeface="Meiryo UI" pitchFamily="50" charset="-128"/>
                <a:ea typeface="Meiryo UI" pitchFamily="50" charset="-128"/>
                <a:cs typeface="Meiryo UI" pitchFamily="50" charset="-128"/>
              </a:rPr>
              <a:t>本市の特性を踏まえた要素</a:t>
            </a:r>
          </a:p>
        </p:txBody>
      </p:sp>
      <p:sp>
        <p:nvSpPr>
          <p:cNvPr id="4" name="正方形/長方形 3"/>
          <p:cNvSpPr/>
          <p:nvPr/>
        </p:nvSpPr>
        <p:spPr>
          <a:xfrm>
            <a:off x="7477518" y="5446474"/>
            <a:ext cx="2223063" cy="195354"/>
          </a:xfrm>
          <a:prstGeom prst="rect">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a:solidFill>
                  <a:schemeClr val="tx1"/>
                </a:solidFill>
              </a:rPr>
              <a:t>①</a:t>
            </a:r>
            <a:endParaRPr kumimoji="1" lang="ja-JP" altLang="en-US" sz="1000" dirty="0">
              <a:solidFill>
                <a:schemeClr val="tx1"/>
              </a:solidFill>
            </a:endParaRPr>
          </a:p>
        </p:txBody>
      </p:sp>
      <p:sp>
        <p:nvSpPr>
          <p:cNvPr id="62" name="テキスト ボックス 61"/>
          <p:cNvSpPr txBox="1"/>
          <p:nvPr/>
        </p:nvSpPr>
        <p:spPr>
          <a:xfrm>
            <a:off x="5968809" y="2352940"/>
            <a:ext cx="1144509" cy="246221"/>
          </a:xfrm>
          <a:prstGeom prst="rect">
            <a:avLst/>
          </a:prstGeom>
          <a:noFill/>
        </p:spPr>
        <p:txBody>
          <a:bodyPr wrap="square" rtlCol="0">
            <a:spAutoFit/>
          </a:bodyPr>
          <a:lstStyle/>
          <a:p>
            <a:pPr marL="87313" indent="-87313"/>
            <a:r>
              <a:rPr kumimoji="1" lang="ja-JP" altLang="en-US" sz="1000" dirty="0">
                <a:latin typeface="Meiryo UI" pitchFamily="50" charset="-128"/>
                <a:ea typeface="Meiryo UI" pitchFamily="50" charset="-128"/>
                <a:cs typeface="Meiryo UI" pitchFamily="50" charset="-128"/>
              </a:rPr>
              <a:t>⇒組織</a:t>
            </a:r>
            <a:r>
              <a:rPr lang="en-US" altLang="ja-JP" sz="1000" dirty="0">
                <a:latin typeface="Meiryo UI" pitchFamily="50" charset="-128"/>
                <a:ea typeface="Meiryo UI" pitchFamily="50" charset="-128"/>
                <a:cs typeface="Meiryo UI" pitchFamily="50" charset="-128"/>
              </a:rPr>
              <a:t>―12</a:t>
            </a:r>
            <a:r>
              <a:rPr kumimoji="1" lang="ja-JP" altLang="en-US" sz="1000" dirty="0">
                <a:latin typeface="Meiryo UI" pitchFamily="50" charset="-128"/>
                <a:ea typeface="Meiryo UI" pitchFamily="50" charset="-128"/>
                <a:cs typeface="Meiryo UI" pitchFamily="50" charset="-128"/>
              </a:rPr>
              <a:t>参照</a:t>
            </a:r>
          </a:p>
        </p:txBody>
      </p:sp>
      <p:sp>
        <p:nvSpPr>
          <p:cNvPr id="113" name="Text Box 23"/>
          <p:cNvSpPr txBox="1">
            <a:spLocks noChangeArrowheads="1"/>
          </p:cNvSpPr>
          <p:nvPr/>
        </p:nvSpPr>
        <p:spPr bwMode="auto">
          <a:xfrm>
            <a:off x="7423931" y="3315275"/>
            <a:ext cx="2303947" cy="369332"/>
          </a:xfrm>
          <a:prstGeom prst="rect">
            <a:avLst/>
          </a:prstGeom>
          <a:noFill/>
          <a:ln w="9525">
            <a:noFill/>
            <a:miter lim="800000"/>
            <a:headEnd/>
            <a:tailEnd/>
          </a:ln>
        </p:spPr>
        <p:txBody>
          <a:bodyPr wrap="square">
            <a:spAutoFit/>
          </a:bodyPr>
          <a:lstStyle/>
          <a:p>
            <a:pPr algn="ctr"/>
            <a:r>
              <a:rPr lang="ja-JP" altLang="en-US" b="1" dirty="0">
                <a:latin typeface="HGP創英角ｺﾞｼｯｸUB" pitchFamily="50" charset="-128"/>
                <a:ea typeface="HGP創英角ｺﾞｼｯｸUB" pitchFamily="50" charset="-128"/>
              </a:rPr>
              <a:t>職員数</a:t>
            </a:r>
          </a:p>
        </p:txBody>
      </p:sp>
      <p:sp>
        <p:nvSpPr>
          <p:cNvPr id="8" name="二等辺三角形 7"/>
          <p:cNvSpPr/>
          <p:nvPr/>
        </p:nvSpPr>
        <p:spPr>
          <a:xfrm rot="10800000">
            <a:off x="203199" y="2754494"/>
            <a:ext cx="3557055" cy="320830"/>
          </a:xfrm>
          <a:prstGeom prst="triangle">
            <a:avLst/>
          </a:prstGeom>
          <a:gradFill flip="none" rotWithShape="0">
            <a:gsLst>
              <a:gs pos="0">
                <a:srgbClr val="5E9EFF"/>
              </a:gs>
              <a:gs pos="39999">
                <a:srgbClr val="85C2FF"/>
              </a:gs>
              <a:gs pos="70000">
                <a:srgbClr val="C4D6EB"/>
              </a:gs>
              <a:gs pos="100000">
                <a:srgbClr val="FFEBFA"/>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7" name="二等辺三角形 116"/>
          <p:cNvSpPr/>
          <p:nvPr/>
        </p:nvSpPr>
        <p:spPr>
          <a:xfrm rot="10800000">
            <a:off x="4183110" y="2754492"/>
            <a:ext cx="2913396" cy="320831"/>
          </a:xfrm>
          <a:prstGeom prst="triangle">
            <a:avLst/>
          </a:prstGeom>
          <a:gradFill flip="none" rotWithShape="0">
            <a:gsLst>
              <a:gs pos="0">
                <a:srgbClr val="5E9EFF"/>
              </a:gs>
              <a:gs pos="39999">
                <a:srgbClr val="85C2FF"/>
              </a:gs>
              <a:gs pos="70000">
                <a:srgbClr val="C4D6EB"/>
              </a:gs>
              <a:gs pos="100000">
                <a:srgbClr val="FFEBFA"/>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8" name="二等辺三角形 117"/>
          <p:cNvSpPr/>
          <p:nvPr/>
        </p:nvSpPr>
        <p:spPr>
          <a:xfrm rot="10800000">
            <a:off x="7423931" y="2754491"/>
            <a:ext cx="2425612" cy="320832"/>
          </a:xfrm>
          <a:prstGeom prst="triangle">
            <a:avLst/>
          </a:prstGeom>
          <a:gradFill flip="none" rotWithShape="0">
            <a:gsLst>
              <a:gs pos="0">
                <a:srgbClr val="5E9EFF"/>
              </a:gs>
              <a:gs pos="39999">
                <a:srgbClr val="85C2FF"/>
              </a:gs>
              <a:gs pos="70000">
                <a:srgbClr val="C4D6EB"/>
              </a:gs>
              <a:gs pos="100000">
                <a:srgbClr val="FFEBFA"/>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コンテンツ プレースホルダー 2"/>
          <p:cNvSpPr txBox="1">
            <a:spLocks/>
          </p:cNvSpPr>
          <p:nvPr/>
        </p:nvSpPr>
        <p:spPr bwMode="auto">
          <a:xfrm>
            <a:off x="520011" y="391725"/>
            <a:ext cx="8872911" cy="360000"/>
          </a:xfrm>
          <a:prstGeom prst="rect">
            <a:avLst/>
          </a:prstGeom>
          <a:solidFill>
            <a:schemeClr val="accent6">
              <a:lumMod val="40000"/>
              <a:lumOff val="60000"/>
            </a:schemeClr>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None/>
              <a:defRPr/>
            </a:pPr>
            <a:r>
              <a:rPr lang="ja-JP" altLang="en-US" sz="1500" b="1" dirty="0">
                <a:solidFill>
                  <a:prstClr val="black"/>
                </a:solidFill>
                <a:latin typeface="Meiryo UI" pitchFamily="50" charset="-128"/>
                <a:ea typeface="Meiryo UI" pitchFamily="50" charset="-128"/>
                <a:cs typeface="Meiryo UI" pitchFamily="50" charset="-128"/>
              </a:rPr>
              <a:t>◆</a:t>
            </a:r>
            <a:r>
              <a:rPr lang="ja-JP" altLang="en-US" sz="1400" b="1" dirty="0">
                <a:latin typeface="Meiryo UI" panose="020B0604030504040204" pitchFamily="50" charset="-128"/>
                <a:ea typeface="Meiryo UI" panose="020B0604030504040204" pitchFamily="50" charset="-128"/>
              </a:rPr>
              <a:t>特別区が担う事務（権限）に応じて職員数（非技能労務職）を算定</a:t>
            </a:r>
          </a:p>
        </p:txBody>
      </p:sp>
      <p:sp>
        <p:nvSpPr>
          <p:cNvPr id="36" name="テキスト ボックス 35">
            <a:extLst>
              <a:ext uri="{FF2B5EF4-FFF2-40B4-BE49-F238E27FC236}">
                <a16:creationId xmlns:a16="http://schemas.microsoft.com/office/drawing/2014/main" xmlns="" id="{CE232EB1-F45C-445C-9F2E-BD937631971A}"/>
              </a:ext>
            </a:extLst>
          </p:cNvPr>
          <p:cNvSpPr txBox="1"/>
          <p:nvPr/>
        </p:nvSpPr>
        <p:spPr>
          <a:xfrm>
            <a:off x="1155196" y="3870742"/>
            <a:ext cx="1531744" cy="261610"/>
          </a:xfrm>
          <a:prstGeom prst="rect">
            <a:avLst/>
          </a:prstGeom>
          <a:noFill/>
        </p:spPr>
        <p:txBody>
          <a:bodyPr wrap="square" rtlCol="0">
            <a:spAutoFit/>
          </a:bodyPr>
          <a:lstStyle/>
          <a:p>
            <a:pPr marL="87313" indent="-87313"/>
            <a:r>
              <a:rPr lang="ja-JP" altLang="en-US" sz="1100" dirty="0">
                <a:latin typeface="Meiryo UI" pitchFamily="50" charset="-128"/>
                <a:ea typeface="Meiryo UI" pitchFamily="50" charset="-128"/>
                <a:cs typeface="Meiryo UI" pitchFamily="50" charset="-128"/>
              </a:rPr>
              <a:t>①</a:t>
            </a:r>
            <a:endParaRPr kumimoji="1" lang="ja-JP" altLang="en-US" sz="1100" dirty="0">
              <a:latin typeface="Meiryo UI" pitchFamily="50" charset="-128"/>
              <a:ea typeface="Meiryo UI" pitchFamily="50" charset="-128"/>
              <a:cs typeface="Meiryo UI" pitchFamily="50" charset="-128"/>
            </a:endParaRPr>
          </a:p>
        </p:txBody>
      </p:sp>
      <p:sp>
        <p:nvSpPr>
          <p:cNvPr id="3" name="正方形/長方形 2"/>
          <p:cNvSpPr/>
          <p:nvPr/>
        </p:nvSpPr>
        <p:spPr>
          <a:xfrm>
            <a:off x="7407625" y="1783473"/>
            <a:ext cx="2281597" cy="824838"/>
          </a:xfrm>
          <a:prstGeom prst="rect">
            <a:avLst/>
          </a:prstGeom>
          <a:solidFill>
            <a:schemeClr val="bg1"/>
          </a:solidFill>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defRPr/>
            </a:pPr>
            <a:r>
              <a:rPr kumimoji="1" lang="ja-JP" altLang="en-US" sz="1200" dirty="0">
                <a:solidFill>
                  <a:schemeClr val="tx1"/>
                </a:solidFill>
                <a:latin typeface="Meiryo UI" panose="020B0604030504040204" pitchFamily="50" charset="-128"/>
                <a:ea typeface="Meiryo UI" panose="020B0604030504040204" pitchFamily="50" charset="-128"/>
              </a:rPr>
              <a:t>②</a:t>
            </a:r>
            <a:r>
              <a:rPr lang="ja-JP" altLang="en-US" sz="1200" dirty="0">
                <a:solidFill>
                  <a:schemeClr val="tx1"/>
                </a:solidFill>
                <a:latin typeface="Meiryo UI"/>
                <a:ea typeface="Meiryo UI"/>
                <a:cs typeface="Meiryo UI"/>
              </a:rPr>
              <a:t>部門別職員数の算定</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本市の組織別現員数の構成比</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率で按分することで、本市の特性</a:t>
            </a:r>
            <a:endParaRPr lang="en-US" altLang="ja-JP" sz="1200" dirty="0">
              <a:solidFill>
                <a:schemeClr val="tx1"/>
              </a:solidFill>
              <a:latin typeface="Meiryo UI"/>
              <a:ea typeface="Meiryo UI"/>
              <a:cs typeface="Meiryo UI"/>
            </a:endParaRPr>
          </a:p>
          <a:p>
            <a:pPr>
              <a:defRPr/>
            </a:pPr>
            <a:r>
              <a:rPr lang="ja-JP" altLang="en-US" sz="1200" dirty="0">
                <a:solidFill>
                  <a:schemeClr val="tx1"/>
                </a:solidFill>
                <a:latin typeface="Meiryo UI"/>
                <a:ea typeface="Meiryo UI"/>
                <a:cs typeface="Meiryo UI"/>
              </a:rPr>
              <a:t>　を反映</a:t>
            </a:r>
            <a:endParaRPr lang="en-US" altLang="ja-JP" sz="1200" dirty="0">
              <a:solidFill>
                <a:schemeClr val="tx1"/>
              </a:solidFill>
              <a:latin typeface="Meiryo UI"/>
              <a:ea typeface="Meiryo UI"/>
              <a:cs typeface="Meiryo UI"/>
            </a:endParaRPr>
          </a:p>
        </p:txBody>
      </p:sp>
      <p:sp>
        <p:nvSpPr>
          <p:cNvPr id="37" name="Rectangle 31">
            <a:extLst>
              <a:ext uri="{FF2B5EF4-FFF2-40B4-BE49-F238E27FC236}">
                <a16:creationId xmlns:a16="http://schemas.microsoft.com/office/drawing/2014/main" xmlns="" id="{5BBF5693-8410-4FD0-BB38-B120403381AF}"/>
              </a:ext>
            </a:extLst>
          </p:cNvPr>
          <p:cNvSpPr>
            <a:spLocks noChangeArrowheads="1"/>
          </p:cNvSpPr>
          <p:nvPr/>
        </p:nvSpPr>
        <p:spPr bwMode="auto">
          <a:xfrm>
            <a:off x="5168410" y="4730117"/>
            <a:ext cx="860251" cy="335126"/>
          </a:xfrm>
          <a:prstGeom prst="rect">
            <a:avLst/>
          </a:prstGeom>
          <a:solidFill>
            <a:schemeClr val="tx2"/>
          </a:solidFill>
          <a:ln w="15875">
            <a:solidFill>
              <a:schemeClr val="tx2"/>
            </a:solidFill>
            <a:miter lim="800000"/>
            <a:headEnd/>
            <a:tailEnd/>
          </a:ln>
        </p:spPr>
        <p:txBody>
          <a:bodyPr lIns="0" rIns="0" anchor="ctr"/>
          <a:lstStyle/>
          <a:p>
            <a:pPr algn="ctr"/>
            <a:r>
              <a:rPr lang="ja-JP" altLang="en-US" sz="1100" b="1" dirty="0">
                <a:solidFill>
                  <a:schemeClr val="bg1"/>
                </a:solidFill>
                <a:latin typeface="Meiryo UI" pitchFamily="50" charset="-128"/>
                <a:ea typeface="Meiryo UI" pitchFamily="50" charset="-128"/>
                <a:cs typeface="Meiryo UI" pitchFamily="50" charset="-128"/>
              </a:rPr>
              <a:t>府からの</a:t>
            </a:r>
            <a:endParaRPr lang="en-US" altLang="ja-JP" sz="1100" b="1" dirty="0">
              <a:solidFill>
                <a:schemeClr val="bg1"/>
              </a:solidFill>
              <a:latin typeface="Meiryo UI" pitchFamily="50" charset="-128"/>
              <a:ea typeface="Meiryo UI" pitchFamily="50" charset="-128"/>
              <a:cs typeface="Meiryo UI" pitchFamily="50" charset="-128"/>
            </a:endParaRPr>
          </a:p>
          <a:p>
            <a:pPr algn="ctr"/>
            <a:r>
              <a:rPr lang="ja-JP" altLang="en-US" sz="1100" b="1" dirty="0">
                <a:solidFill>
                  <a:schemeClr val="bg1"/>
                </a:solidFill>
                <a:latin typeface="Meiryo UI" pitchFamily="50" charset="-128"/>
                <a:ea typeface="Meiryo UI" pitchFamily="50" charset="-128"/>
                <a:cs typeface="Meiryo UI" pitchFamily="50" charset="-128"/>
              </a:rPr>
              <a:t>移管事務</a:t>
            </a:r>
          </a:p>
        </p:txBody>
      </p:sp>
      <p:sp>
        <p:nvSpPr>
          <p:cNvPr id="38" name="正方形/長方形 27"/>
          <p:cNvSpPr>
            <a:spLocks noChangeArrowheads="1"/>
          </p:cNvSpPr>
          <p:nvPr/>
        </p:nvSpPr>
        <p:spPr bwMode="auto">
          <a:xfrm>
            <a:off x="8874125" y="-732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１０</a:t>
            </a:r>
          </a:p>
        </p:txBody>
      </p:sp>
    </p:spTree>
    <p:extLst>
      <p:ext uri="{BB962C8B-B14F-4D97-AF65-F5344CB8AC3E}">
        <p14:creationId xmlns:p14="http://schemas.microsoft.com/office/powerpoint/2010/main" val="101695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00414" y="313900"/>
            <a:ext cx="8983298" cy="338554"/>
          </a:xfrm>
          <a:prstGeom prst="rect">
            <a:avLst/>
          </a:prstGeom>
          <a:noFill/>
        </p:spPr>
        <p:txBody>
          <a:bodyPr wrap="square" rtlCol="0">
            <a:spAutoFit/>
          </a:bodyPr>
          <a:lstStyle/>
          <a:p>
            <a:pPr algn="ctr"/>
            <a:r>
              <a:rPr lang="ja-JP" altLang="en-US" sz="1600" b="1" dirty="0">
                <a:latin typeface="Meiryo UI" panose="020B0604030504040204" pitchFamily="50" charset="-128"/>
                <a:ea typeface="Meiryo UI" panose="020B0604030504040204" pitchFamily="50" charset="-128"/>
              </a:rPr>
              <a:t>試案ごとの詳細</a:t>
            </a:r>
            <a:endParaRPr kumimoji="1" lang="ja-JP" altLang="en-US" sz="1600" b="1" dirty="0">
              <a:latin typeface="Meiryo UI" panose="020B0604030504040204" pitchFamily="50" charset="-128"/>
              <a:ea typeface="Meiryo UI" panose="020B0604030504040204" pitchFamily="50" charset="-128"/>
            </a:endParaRPr>
          </a:p>
        </p:txBody>
      </p:sp>
      <p:sp>
        <p:nvSpPr>
          <p:cNvPr id="38" name="テキスト ボックス 37"/>
          <p:cNvSpPr txBox="1"/>
          <p:nvPr/>
        </p:nvSpPr>
        <p:spPr>
          <a:xfrm>
            <a:off x="375088" y="710093"/>
            <a:ext cx="2097126" cy="276999"/>
          </a:xfrm>
          <a:prstGeom prst="rect">
            <a:avLst/>
          </a:prstGeom>
          <a:solidFill>
            <a:schemeClr val="accent2"/>
          </a:solidFill>
        </p:spPr>
        <p:txBody>
          <a:bodyPr wrap="square" rtlCol="0">
            <a:spAutoFit/>
          </a:bodyPr>
          <a:lstStyle/>
          <a:p>
            <a:pPr algn="ctr"/>
            <a:r>
              <a:rPr kumimoji="1" lang="ja-JP" altLang="en-US" sz="1200" b="1" dirty="0">
                <a:solidFill>
                  <a:schemeClr val="bg1"/>
                </a:solidFill>
                <a:latin typeface="Meiryo UI" pitchFamily="50" charset="-128"/>
                <a:ea typeface="Meiryo UI" pitchFamily="50" charset="-128"/>
                <a:cs typeface="Meiryo UI" pitchFamily="50" charset="-128"/>
              </a:rPr>
              <a:t>試案</a:t>
            </a:r>
            <a:r>
              <a:rPr lang="ja-JP" altLang="en-US" sz="1200" b="1" dirty="0">
                <a:solidFill>
                  <a:schemeClr val="bg1"/>
                </a:solidFill>
                <a:latin typeface="Meiryo UI" pitchFamily="50" charset="-128"/>
                <a:ea typeface="Meiryo UI" pitchFamily="50" charset="-128"/>
                <a:cs typeface="Meiryo UI" pitchFamily="50" charset="-128"/>
              </a:rPr>
              <a:t>Ａ</a:t>
            </a:r>
            <a:r>
              <a:rPr kumimoji="1" lang="ja-JP" altLang="en-US" sz="1200" b="1" dirty="0">
                <a:solidFill>
                  <a:schemeClr val="bg1"/>
                </a:solidFill>
                <a:latin typeface="Meiryo UI" pitchFamily="50" charset="-128"/>
                <a:ea typeface="Meiryo UI" pitchFamily="50" charset="-128"/>
                <a:cs typeface="Meiryo UI" pitchFamily="50" charset="-128"/>
              </a:rPr>
              <a:t>（</a:t>
            </a:r>
            <a:r>
              <a:rPr lang="ja-JP" altLang="en-US" sz="1200" b="1" dirty="0">
                <a:solidFill>
                  <a:schemeClr val="bg1"/>
                </a:solidFill>
                <a:latin typeface="Meiryo UI" pitchFamily="50" charset="-128"/>
                <a:ea typeface="Meiryo UI" pitchFamily="50" charset="-128"/>
                <a:cs typeface="Meiryo UI" pitchFamily="50" charset="-128"/>
              </a:rPr>
              <a:t>４</a:t>
            </a:r>
            <a:r>
              <a:rPr kumimoji="1" lang="ja-JP" altLang="en-US" sz="1200" b="1" dirty="0">
                <a:solidFill>
                  <a:schemeClr val="bg1"/>
                </a:solidFill>
                <a:latin typeface="Meiryo UI" pitchFamily="50" charset="-128"/>
                <a:ea typeface="Meiryo UI" pitchFamily="50" charset="-128"/>
                <a:cs typeface="Meiryo UI" pitchFamily="50" charset="-128"/>
              </a:rPr>
              <a:t>区</a:t>
            </a:r>
            <a:r>
              <a:rPr lang="ja-JP" altLang="en-US" sz="1200" b="1" dirty="0">
                <a:solidFill>
                  <a:schemeClr val="bg1"/>
                </a:solidFill>
                <a:latin typeface="Meiryo UI" pitchFamily="50" charset="-128"/>
                <a:ea typeface="Meiryo UI" pitchFamily="50" charset="-128"/>
                <a:cs typeface="Meiryo UI" pitchFamily="50" charset="-128"/>
              </a:rPr>
              <a:t>Ａ案）</a:t>
            </a:r>
            <a:r>
              <a:rPr kumimoji="1" lang="ja-JP" altLang="en-US" sz="1200" b="1" dirty="0">
                <a:latin typeface="Meiryo UI" pitchFamily="50" charset="-128"/>
                <a:ea typeface="Meiryo UI" pitchFamily="50" charset="-128"/>
                <a:cs typeface="Meiryo UI" pitchFamily="50" charset="-128"/>
              </a:rPr>
              <a:t>　</a:t>
            </a:r>
          </a:p>
        </p:txBody>
      </p:sp>
      <p:graphicFrame>
        <p:nvGraphicFramePr>
          <p:cNvPr id="41" name="表 40"/>
          <p:cNvGraphicFramePr>
            <a:graphicFrameLocks noGrp="1"/>
          </p:cNvGraphicFramePr>
          <p:nvPr>
            <p:extLst>
              <p:ext uri="{D42A27DB-BD31-4B8C-83A1-F6EECF244321}">
                <p14:modId xmlns:p14="http://schemas.microsoft.com/office/powerpoint/2010/main" val="3502954565"/>
              </p:ext>
            </p:extLst>
          </p:nvPr>
        </p:nvGraphicFramePr>
        <p:xfrm>
          <a:off x="339477" y="992970"/>
          <a:ext cx="4552586" cy="2256320"/>
        </p:xfrm>
        <a:graphic>
          <a:graphicData uri="http://schemas.openxmlformats.org/drawingml/2006/table">
            <a:tbl>
              <a:tblPr firstRow="1" bandRow="1">
                <a:tableStyleId>{5C22544A-7EE6-4342-B048-85BDC9FD1C3A}</a:tableStyleId>
              </a:tblPr>
              <a:tblGrid>
                <a:gridCol w="662387">
                  <a:extLst>
                    <a:ext uri="{9D8B030D-6E8A-4147-A177-3AD203B41FA5}">
                      <a16:colId xmlns:a16="http://schemas.microsoft.com/office/drawing/2014/main" xmlns="" val="20000"/>
                    </a:ext>
                  </a:extLst>
                </a:gridCol>
                <a:gridCol w="637909">
                  <a:extLst>
                    <a:ext uri="{9D8B030D-6E8A-4147-A177-3AD203B41FA5}">
                      <a16:colId xmlns:a16="http://schemas.microsoft.com/office/drawing/2014/main" xmlns="" val="20001"/>
                    </a:ext>
                  </a:extLst>
                </a:gridCol>
                <a:gridCol w="847060">
                  <a:extLst>
                    <a:ext uri="{9D8B030D-6E8A-4147-A177-3AD203B41FA5}">
                      <a16:colId xmlns:a16="http://schemas.microsoft.com/office/drawing/2014/main" xmlns="" val="20002"/>
                    </a:ext>
                  </a:extLst>
                </a:gridCol>
                <a:gridCol w="847059">
                  <a:extLst>
                    <a:ext uri="{9D8B030D-6E8A-4147-A177-3AD203B41FA5}">
                      <a16:colId xmlns:a16="http://schemas.microsoft.com/office/drawing/2014/main" xmlns="" val="20003"/>
                    </a:ext>
                  </a:extLst>
                </a:gridCol>
                <a:gridCol w="738378">
                  <a:extLst>
                    <a:ext uri="{9D8B030D-6E8A-4147-A177-3AD203B41FA5}">
                      <a16:colId xmlns:a16="http://schemas.microsoft.com/office/drawing/2014/main" xmlns="" val="20004"/>
                    </a:ext>
                  </a:extLst>
                </a:gridCol>
                <a:gridCol w="819793">
                  <a:extLst>
                    <a:ext uri="{9D8B030D-6E8A-4147-A177-3AD203B41FA5}">
                      <a16:colId xmlns:a16="http://schemas.microsoft.com/office/drawing/2014/main" xmlns="" val="20005"/>
                    </a:ext>
                  </a:extLst>
                </a:gridCol>
              </a:tblGrid>
              <a:tr h="327385">
                <a:tc rowSpan="2">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dirty="0">
                          <a:latin typeface="Meiryo UI" panose="020B0604030504040204" pitchFamily="50" charset="-128"/>
                          <a:ea typeface="Meiryo UI" panose="020B0604030504040204" pitchFamily="50" charset="-128"/>
                        </a:rPr>
                        <a:t>人口</a:t>
                      </a:r>
                    </a:p>
                  </a:txBody>
                  <a:tcPr anchor="ctr"/>
                </a:tc>
                <a:tc rowSpan="2">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Ⅰ</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中核市モデル部分</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職員数</a:t>
                      </a:r>
                    </a:p>
                  </a:txBody>
                  <a:tcPr marL="72000" marR="72000" anchor="ctr"/>
                </a:tc>
                <a:tc rowSpan="2">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Ⅱ</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中核市を上回る権限・</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本市の特性を加算</a:t>
                      </a:r>
                    </a:p>
                  </a:txBody>
                  <a:tcPr marL="36000" marR="36000" anchor="ctr"/>
                </a:tc>
                <a:tc gridSpan="2">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Ⅲ</a:t>
                      </a:r>
                      <a:r>
                        <a:rPr kumimoji="1" lang="ja-JP" altLang="en-US" sz="1200" dirty="0">
                          <a:latin typeface="Meiryo UI" panose="020B0604030504040204" pitchFamily="50" charset="-128"/>
                          <a:ea typeface="Meiryo UI" panose="020B0604030504040204" pitchFamily="50" charset="-128"/>
                        </a:rPr>
                        <a:t>）職員数</a:t>
                      </a:r>
                      <a:endParaRPr kumimoji="1" lang="en-US" altLang="ja-JP" sz="12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xmlns="" val="10000"/>
                  </a:ext>
                </a:extLst>
              </a:tr>
              <a:tr h="542261">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72000" marR="72000"/>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①</a:t>
                      </a:r>
                      <a:endParaRPr kumimoji="1" lang="en-US" altLang="ja-JP" sz="10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一部事務組合職員数を控除</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職員数</a:t>
                      </a:r>
                      <a:endParaRPr kumimoji="1" lang="en-US" altLang="ja-JP" sz="9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a:t>
                      </a:r>
                      <a:r>
                        <a:rPr kumimoji="1" lang="en-US" altLang="ja-JP" sz="900" b="1" dirty="0">
                          <a:solidFill>
                            <a:schemeClr val="bg1"/>
                          </a:solidFill>
                          <a:latin typeface="Meiryo UI" panose="020B0604030504040204" pitchFamily="50" charset="-128"/>
                          <a:ea typeface="Meiryo UI" panose="020B0604030504040204" pitchFamily="50" charset="-128"/>
                        </a:rPr>
                        <a:t>Ⅰ</a:t>
                      </a:r>
                      <a:r>
                        <a:rPr kumimoji="1" lang="ja-JP" altLang="en-US" sz="900" b="1" dirty="0">
                          <a:solidFill>
                            <a:schemeClr val="bg1"/>
                          </a:solidFill>
                          <a:latin typeface="Meiryo UI" panose="020B0604030504040204" pitchFamily="50" charset="-128"/>
                          <a:ea typeface="Meiryo UI" panose="020B0604030504040204" pitchFamily="50" charset="-128"/>
                        </a:rPr>
                        <a:t>＋</a:t>
                      </a:r>
                      <a:r>
                        <a:rPr kumimoji="1" lang="en-US" altLang="ja-JP" sz="900" b="1" dirty="0">
                          <a:solidFill>
                            <a:schemeClr val="bg1"/>
                          </a:solidFill>
                          <a:latin typeface="Meiryo UI" panose="020B0604030504040204" pitchFamily="50" charset="-128"/>
                          <a:ea typeface="Meiryo UI" panose="020B0604030504040204" pitchFamily="50" charset="-128"/>
                        </a:rPr>
                        <a:t>Ⅱ</a:t>
                      </a:r>
                      <a:r>
                        <a:rPr kumimoji="1" lang="ja-JP" altLang="en-US" sz="900" b="1" dirty="0">
                          <a:solidFill>
                            <a:schemeClr val="bg1"/>
                          </a:solidFill>
                          <a:latin typeface="Meiryo UI" panose="020B0604030504040204" pitchFamily="50" charset="-128"/>
                          <a:ea typeface="Meiryo UI" panose="020B0604030504040204" pitchFamily="50" charset="-128"/>
                        </a:rPr>
                        <a:t>−①）</a:t>
                      </a:r>
                    </a:p>
                  </a:txBody>
                  <a:tcPr marL="0" marR="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xmlns="" val="10001"/>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第一区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85</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2,660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290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90</a:t>
                      </a:r>
                      <a:r>
                        <a:rPr kumimoji="1" lang="ja-JP" altLang="en-US" sz="1100" dirty="0">
                          <a:latin typeface="Meiryo UI" panose="020B0604030504040204" pitchFamily="50" charset="-128"/>
                          <a:ea typeface="Meiryo UI" panose="020B0604030504040204" pitchFamily="50" charset="-128"/>
                        </a:rPr>
                        <a:t>人</a:t>
                      </a:r>
                    </a:p>
                  </a:txBody>
                  <a:tcPr anchor="ctr">
                    <a:lnT w="38100" cap="flat" cmpd="sng" algn="ctr">
                      <a:solidFill>
                        <a:schemeClr val="bg1"/>
                      </a:solidFill>
                      <a:prstDash val="solid"/>
                      <a:round/>
                      <a:headEnd type="none" w="med" len="med"/>
                      <a:tailEnd type="none" w="med" len="med"/>
                    </a:lnT>
                  </a:tcPr>
                </a:tc>
                <a:tc>
                  <a:txBody>
                    <a:bodyPr/>
                    <a:lstStyle/>
                    <a:p>
                      <a:pPr algn="ctr"/>
                      <a:r>
                        <a:rPr kumimoji="1" lang="en-US" altLang="ja-JP" sz="1100" dirty="0">
                          <a:latin typeface="Meiryo UI" panose="020B0604030504040204" pitchFamily="50" charset="-128"/>
                          <a:ea typeface="Meiryo UI" panose="020B0604030504040204" pitchFamily="50" charset="-128"/>
                        </a:rPr>
                        <a:t>2,860</a:t>
                      </a:r>
                      <a:r>
                        <a:rPr kumimoji="1" lang="ja-JP" altLang="en-US" sz="1100" dirty="0">
                          <a:latin typeface="Meiryo UI" panose="020B0604030504040204" pitchFamily="50" charset="-128"/>
                          <a:ea typeface="Meiryo UI" panose="020B0604030504040204" pitchFamily="50" charset="-128"/>
                        </a:rPr>
                        <a:t>人</a:t>
                      </a:r>
                    </a:p>
                  </a:txBody>
                  <a:tcPr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xmlns="" val="10002"/>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第二区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49</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1,660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180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50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1,790</a:t>
                      </a:r>
                      <a:r>
                        <a:rPr kumimoji="1" lang="ja-JP" altLang="en-US" sz="11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3"/>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第三区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71</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2,260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660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70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2,850</a:t>
                      </a:r>
                      <a:r>
                        <a:rPr kumimoji="1" lang="ja-JP" altLang="en-US" sz="11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4"/>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第四区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64</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2,060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smtClean="0">
                          <a:latin typeface="Meiryo UI" panose="020B0604030504040204" pitchFamily="50" charset="-128"/>
                          <a:ea typeface="Meiryo UI" panose="020B0604030504040204" pitchFamily="50" charset="-128"/>
                        </a:rPr>
                        <a:t>370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60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2,370</a:t>
                      </a:r>
                      <a:r>
                        <a:rPr kumimoji="1" lang="ja-JP" altLang="en-US" sz="11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5"/>
                  </a:ext>
                </a:extLst>
              </a:tr>
            </a:tbl>
          </a:graphicData>
        </a:graphic>
      </p:graphicFrame>
      <p:sp>
        <p:nvSpPr>
          <p:cNvPr id="42" name="テキスト ボックス 41"/>
          <p:cNvSpPr txBox="1"/>
          <p:nvPr/>
        </p:nvSpPr>
        <p:spPr>
          <a:xfrm>
            <a:off x="400414" y="3416132"/>
            <a:ext cx="2097126" cy="276999"/>
          </a:xfrm>
          <a:prstGeom prst="rect">
            <a:avLst/>
          </a:prstGeom>
          <a:solidFill>
            <a:schemeClr val="accent2"/>
          </a:solidFill>
        </p:spPr>
        <p:txBody>
          <a:bodyPr wrap="square" rtlCol="0">
            <a:spAutoFit/>
          </a:bodyPr>
          <a:lstStyle/>
          <a:p>
            <a:pPr algn="ctr"/>
            <a:r>
              <a:rPr kumimoji="1" lang="ja-JP" altLang="en-US" sz="1200" b="1" dirty="0">
                <a:solidFill>
                  <a:schemeClr val="bg1"/>
                </a:solidFill>
                <a:latin typeface="Meiryo UI" pitchFamily="50" charset="-128"/>
                <a:ea typeface="Meiryo UI" pitchFamily="50" charset="-128"/>
                <a:cs typeface="Meiryo UI" pitchFamily="50" charset="-128"/>
              </a:rPr>
              <a:t>試案</a:t>
            </a:r>
            <a:r>
              <a:rPr lang="ja-JP" altLang="en-US" sz="1200" b="1" dirty="0">
                <a:solidFill>
                  <a:schemeClr val="bg1"/>
                </a:solidFill>
                <a:latin typeface="Meiryo UI" pitchFamily="50" charset="-128"/>
                <a:ea typeface="Meiryo UI" pitchFamily="50" charset="-128"/>
                <a:cs typeface="Meiryo UI" pitchFamily="50" charset="-128"/>
              </a:rPr>
              <a:t>Ｃ</a:t>
            </a:r>
            <a:r>
              <a:rPr kumimoji="1" lang="ja-JP" altLang="en-US" sz="1200" b="1" dirty="0">
                <a:solidFill>
                  <a:schemeClr val="bg1"/>
                </a:solidFill>
                <a:latin typeface="Meiryo UI" pitchFamily="50" charset="-128"/>
                <a:ea typeface="Meiryo UI" pitchFamily="50" charset="-128"/>
                <a:cs typeface="Meiryo UI" pitchFamily="50" charset="-128"/>
              </a:rPr>
              <a:t>（</a:t>
            </a:r>
            <a:r>
              <a:rPr lang="ja-JP" altLang="en-US" sz="1200" b="1" dirty="0">
                <a:solidFill>
                  <a:schemeClr val="bg1"/>
                </a:solidFill>
                <a:latin typeface="Meiryo UI" pitchFamily="50" charset="-128"/>
                <a:ea typeface="Meiryo UI" pitchFamily="50" charset="-128"/>
                <a:cs typeface="Meiryo UI" pitchFamily="50" charset="-128"/>
              </a:rPr>
              <a:t>６</a:t>
            </a:r>
            <a:r>
              <a:rPr kumimoji="1" lang="ja-JP" altLang="en-US" sz="1200" b="1" dirty="0">
                <a:solidFill>
                  <a:schemeClr val="bg1"/>
                </a:solidFill>
                <a:latin typeface="Meiryo UI" pitchFamily="50" charset="-128"/>
                <a:ea typeface="Meiryo UI" pitchFamily="50" charset="-128"/>
                <a:cs typeface="Meiryo UI" pitchFamily="50" charset="-128"/>
              </a:rPr>
              <a:t>区</a:t>
            </a:r>
            <a:r>
              <a:rPr lang="ja-JP" altLang="en-US" sz="1200" b="1" dirty="0">
                <a:solidFill>
                  <a:schemeClr val="bg1"/>
                </a:solidFill>
                <a:latin typeface="Meiryo UI" pitchFamily="50" charset="-128"/>
                <a:ea typeface="Meiryo UI" pitchFamily="50" charset="-128"/>
                <a:cs typeface="Meiryo UI" pitchFamily="50" charset="-128"/>
              </a:rPr>
              <a:t>Ｃ案）</a:t>
            </a:r>
            <a:r>
              <a:rPr kumimoji="1" lang="ja-JP" altLang="en-US" sz="1200" b="1" dirty="0">
                <a:latin typeface="Meiryo UI" pitchFamily="50" charset="-128"/>
                <a:ea typeface="Meiryo UI" pitchFamily="50" charset="-128"/>
                <a:cs typeface="Meiryo UI" pitchFamily="50" charset="-128"/>
              </a:rPr>
              <a:t>　</a:t>
            </a:r>
          </a:p>
        </p:txBody>
      </p:sp>
      <p:sp>
        <p:nvSpPr>
          <p:cNvPr id="44" name="テキスト ボックス 43"/>
          <p:cNvSpPr txBox="1"/>
          <p:nvPr/>
        </p:nvSpPr>
        <p:spPr>
          <a:xfrm>
            <a:off x="5222378" y="3416132"/>
            <a:ext cx="2097126" cy="276999"/>
          </a:xfrm>
          <a:prstGeom prst="rect">
            <a:avLst/>
          </a:prstGeom>
          <a:solidFill>
            <a:schemeClr val="accent2"/>
          </a:solidFill>
        </p:spPr>
        <p:txBody>
          <a:bodyPr wrap="square" rtlCol="0">
            <a:spAutoFit/>
          </a:bodyPr>
          <a:lstStyle/>
          <a:p>
            <a:pPr algn="ctr"/>
            <a:r>
              <a:rPr kumimoji="1" lang="ja-JP" altLang="en-US" sz="1200" b="1" dirty="0">
                <a:solidFill>
                  <a:schemeClr val="bg1"/>
                </a:solidFill>
                <a:latin typeface="Meiryo UI" pitchFamily="50" charset="-128"/>
                <a:ea typeface="Meiryo UI" pitchFamily="50" charset="-128"/>
                <a:cs typeface="Meiryo UI" pitchFamily="50" charset="-128"/>
              </a:rPr>
              <a:t>試案</a:t>
            </a:r>
            <a:r>
              <a:rPr lang="ja-JP" altLang="en-US" sz="1200" b="1" dirty="0">
                <a:solidFill>
                  <a:schemeClr val="bg1"/>
                </a:solidFill>
                <a:latin typeface="Meiryo UI" pitchFamily="50" charset="-128"/>
                <a:ea typeface="Meiryo UI" pitchFamily="50" charset="-128"/>
                <a:cs typeface="Meiryo UI" pitchFamily="50" charset="-128"/>
              </a:rPr>
              <a:t>Ｄ</a:t>
            </a:r>
            <a:r>
              <a:rPr kumimoji="1" lang="ja-JP" altLang="en-US" sz="1200" b="1" dirty="0">
                <a:solidFill>
                  <a:schemeClr val="bg1"/>
                </a:solidFill>
                <a:latin typeface="Meiryo UI" pitchFamily="50" charset="-128"/>
                <a:ea typeface="Meiryo UI" pitchFamily="50" charset="-128"/>
                <a:cs typeface="Meiryo UI" pitchFamily="50" charset="-128"/>
              </a:rPr>
              <a:t>（</a:t>
            </a:r>
            <a:r>
              <a:rPr lang="ja-JP" altLang="en-US" sz="1200" b="1" dirty="0">
                <a:solidFill>
                  <a:schemeClr val="bg1"/>
                </a:solidFill>
                <a:latin typeface="Meiryo UI" pitchFamily="50" charset="-128"/>
                <a:ea typeface="Meiryo UI" pitchFamily="50" charset="-128"/>
                <a:cs typeface="Meiryo UI" pitchFamily="50" charset="-128"/>
              </a:rPr>
              <a:t>６</a:t>
            </a:r>
            <a:r>
              <a:rPr kumimoji="1" lang="ja-JP" altLang="en-US" sz="1200" b="1" dirty="0">
                <a:solidFill>
                  <a:schemeClr val="bg1"/>
                </a:solidFill>
                <a:latin typeface="Meiryo UI" pitchFamily="50" charset="-128"/>
                <a:ea typeface="Meiryo UI" pitchFamily="50" charset="-128"/>
                <a:cs typeface="Meiryo UI" pitchFamily="50" charset="-128"/>
              </a:rPr>
              <a:t>区</a:t>
            </a:r>
            <a:r>
              <a:rPr lang="ja-JP" altLang="en-US" sz="1200" b="1" dirty="0">
                <a:solidFill>
                  <a:schemeClr val="bg1"/>
                </a:solidFill>
                <a:latin typeface="Meiryo UI" pitchFamily="50" charset="-128"/>
                <a:ea typeface="Meiryo UI" pitchFamily="50" charset="-128"/>
                <a:cs typeface="Meiryo UI" pitchFamily="50" charset="-128"/>
              </a:rPr>
              <a:t>Ｄ案）</a:t>
            </a:r>
            <a:r>
              <a:rPr kumimoji="1" lang="ja-JP" altLang="en-US" sz="1200" b="1" dirty="0">
                <a:latin typeface="Meiryo UI" pitchFamily="50" charset="-128"/>
                <a:ea typeface="Meiryo UI" pitchFamily="50" charset="-128"/>
                <a:cs typeface="Meiryo UI" pitchFamily="50" charset="-128"/>
              </a:rPr>
              <a:t>　</a:t>
            </a:r>
          </a:p>
        </p:txBody>
      </p:sp>
      <p:sp>
        <p:nvSpPr>
          <p:cNvPr id="45" name="テキスト ボックス 44"/>
          <p:cNvSpPr txBox="1"/>
          <p:nvPr/>
        </p:nvSpPr>
        <p:spPr>
          <a:xfrm>
            <a:off x="5241032" y="692696"/>
            <a:ext cx="2097126" cy="276999"/>
          </a:xfrm>
          <a:prstGeom prst="rect">
            <a:avLst/>
          </a:prstGeom>
          <a:solidFill>
            <a:schemeClr val="accent2"/>
          </a:solidFill>
        </p:spPr>
        <p:txBody>
          <a:bodyPr wrap="square" rtlCol="0">
            <a:spAutoFit/>
          </a:bodyPr>
          <a:lstStyle/>
          <a:p>
            <a:pPr algn="ctr"/>
            <a:r>
              <a:rPr kumimoji="1" lang="ja-JP" altLang="en-US" sz="1200" b="1" dirty="0">
                <a:solidFill>
                  <a:schemeClr val="bg1"/>
                </a:solidFill>
                <a:latin typeface="Meiryo UI" pitchFamily="50" charset="-128"/>
                <a:ea typeface="Meiryo UI" pitchFamily="50" charset="-128"/>
                <a:cs typeface="Meiryo UI" pitchFamily="50" charset="-128"/>
              </a:rPr>
              <a:t>試案</a:t>
            </a:r>
            <a:r>
              <a:rPr lang="ja-JP" altLang="en-US" sz="1200" b="1" dirty="0">
                <a:solidFill>
                  <a:schemeClr val="bg1"/>
                </a:solidFill>
                <a:latin typeface="Meiryo UI" pitchFamily="50" charset="-128"/>
                <a:ea typeface="Meiryo UI" pitchFamily="50" charset="-128"/>
                <a:cs typeface="Meiryo UI" pitchFamily="50" charset="-128"/>
              </a:rPr>
              <a:t>Ｂ</a:t>
            </a:r>
            <a:r>
              <a:rPr kumimoji="1" lang="ja-JP" altLang="en-US" sz="1200" b="1" dirty="0">
                <a:solidFill>
                  <a:schemeClr val="bg1"/>
                </a:solidFill>
                <a:latin typeface="Meiryo UI" pitchFamily="50" charset="-128"/>
                <a:ea typeface="Meiryo UI" pitchFamily="50" charset="-128"/>
                <a:cs typeface="Meiryo UI" pitchFamily="50" charset="-128"/>
              </a:rPr>
              <a:t>（</a:t>
            </a:r>
            <a:r>
              <a:rPr lang="ja-JP" altLang="en-US" sz="1200" b="1" dirty="0">
                <a:solidFill>
                  <a:schemeClr val="bg1"/>
                </a:solidFill>
                <a:latin typeface="Meiryo UI" pitchFamily="50" charset="-128"/>
                <a:ea typeface="Meiryo UI" pitchFamily="50" charset="-128"/>
                <a:cs typeface="Meiryo UI" pitchFamily="50" charset="-128"/>
              </a:rPr>
              <a:t>４</a:t>
            </a:r>
            <a:r>
              <a:rPr kumimoji="1" lang="ja-JP" altLang="en-US" sz="1200" b="1" dirty="0">
                <a:solidFill>
                  <a:schemeClr val="bg1"/>
                </a:solidFill>
                <a:latin typeface="Meiryo UI" pitchFamily="50" charset="-128"/>
                <a:ea typeface="Meiryo UI" pitchFamily="50" charset="-128"/>
                <a:cs typeface="Meiryo UI" pitchFamily="50" charset="-128"/>
              </a:rPr>
              <a:t>区</a:t>
            </a:r>
            <a:r>
              <a:rPr lang="ja-JP" altLang="en-US" sz="1200" b="1" dirty="0">
                <a:solidFill>
                  <a:schemeClr val="bg1"/>
                </a:solidFill>
                <a:latin typeface="Meiryo UI" pitchFamily="50" charset="-128"/>
                <a:ea typeface="Meiryo UI" pitchFamily="50" charset="-128"/>
                <a:cs typeface="Meiryo UI" pitchFamily="50" charset="-128"/>
              </a:rPr>
              <a:t>Ｂ案）</a:t>
            </a:r>
            <a:r>
              <a:rPr kumimoji="1" lang="ja-JP" altLang="en-US" sz="1200" b="1" dirty="0">
                <a:latin typeface="Meiryo UI" pitchFamily="50" charset="-128"/>
                <a:ea typeface="Meiryo UI" pitchFamily="50" charset="-128"/>
                <a:cs typeface="Meiryo UI" pitchFamily="50" charset="-128"/>
              </a:rPr>
              <a:t>　</a:t>
            </a:r>
          </a:p>
        </p:txBody>
      </p:sp>
      <p:sp>
        <p:nvSpPr>
          <p:cNvPr id="50" name="正方形/長方形 49"/>
          <p:cNvSpPr/>
          <p:nvPr/>
        </p:nvSpPr>
        <p:spPr>
          <a:xfrm>
            <a:off x="4051005" y="1330987"/>
            <a:ext cx="829987" cy="1924017"/>
          </a:xfrm>
          <a:prstGeom prst="rect">
            <a:avLst/>
          </a:prstGeom>
          <a:noFill/>
          <a:ln w="508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17" name="表 16"/>
          <p:cNvGraphicFramePr>
            <a:graphicFrameLocks noGrp="1"/>
          </p:cNvGraphicFramePr>
          <p:nvPr>
            <p:extLst>
              <p:ext uri="{D42A27DB-BD31-4B8C-83A1-F6EECF244321}">
                <p14:modId xmlns:p14="http://schemas.microsoft.com/office/powerpoint/2010/main" val="2630020548"/>
              </p:ext>
            </p:extLst>
          </p:nvPr>
        </p:nvGraphicFramePr>
        <p:xfrm>
          <a:off x="5222378" y="992970"/>
          <a:ext cx="4552586" cy="2256320"/>
        </p:xfrm>
        <a:graphic>
          <a:graphicData uri="http://schemas.openxmlformats.org/drawingml/2006/table">
            <a:tbl>
              <a:tblPr firstRow="1" bandRow="1">
                <a:tableStyleId>{5C22544A-7EE6-4342-B048-85BDC9FD1C3A}</a:tableStyleId>
              </a:tblPr>
              <a:tblGrid>
                <a:gridCol w="662387">
                  <a:extLst>
                    <a:ext uri="{9D8B030D-6E8A-4147-A177-3AD203B41FA5}">
                      <a16:colId xmlns:a16="http://schemas.microsoft.com/office/drawing/2014/main" xmlns="" val="20000"/>
                    </a:ext>
                  </a:extLst>
                </a:gridCol>
                <a:gridCol w="637909">
                  <a:extLst>
                    <a:ext uri="{9D8B030D-6E8A-4147-A177-3AD203B41FA5}">
                      <a16:colId xmlns:a16="http://schemas.microsoft.com/office/drawing/2014/main" xmlns="" val="20001"/>
                    </a:ext>
                  </a:extLst>
                </a:gridCol>
                <a:gridCol w="847060">
                  <a:extLst>
                    <a:ext uri="{9D8B030D-6E8A-4147-A177-3AD203B41FA5}">
                      <a16:colId xmlns:a16="http://schemas.microsoft.com/office/drawing/2014/main" xmlns="" val="20002"/>
                    </a:ext>
                  </a:extLst>
                </a:gridCol>
                <a:gridCol w="847059">
                  <a:extLst>
                    <a:ext uri="{9D8B030D-6E8A-4147-A177-3AD203B41FA5}">
                      <a16:colId xmlns:a16="http://schemas.microsoft.com/office/drawing/2014/main" xmlns="" val="20003"/>
                    </a:ext>
                  </a:extLst>
                </a:gridCol>
                <a:gridCol w="738378">
                  <a:extLst>
                    <a:ext uri="{9D8B030D-6E8A-4147-A177-3AD203B41FA5}">
                      <a16:colId xmlns:a16="http://schemas.microsoft.com/office/drawing/2014/main" xmlns="" val="20004"/>
                    </a:ext>
                  </a:extLst>
                </a:gridCol>
                <a:gridCol w="819793">
                  <a:extLst>
                    <a:ext uri="{9D8B030D-6E8A-4147-A177-3AD203B41FA5}">
                      <a16:colId xmlns:a16="http://schemas.microsoft.com/office/drawing/2014/main" xmlns="" val="20005"/>
                    </a:ext>
                  </a:extLst>
                </a:gridCol>
              </a:tblGrid>
              <a:tr h="327385">
                <a:tc rowSpan="2">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dirty="0">
                          <a:latin typeface="Meiryo UI" panose="020B0604030504040204" pitchFamily="50" charset="-128"/>
                          <a:ea typeface="Meiryo UI" panose="020B0604030504040204" pitchFamily="50" charset="-128"/>
                        </a:rPr>
                        <a:t>人口</a:t>
                      </a:r>
                    </a:p>
                  </a:txBody>
                  <a:tcPr anchor="ctr"/>
                </a:tc>
                <a:tc rowSpan="2">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Ⅰ</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中核市モデル部分</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職員数</a:t>
                      </a:r>
                    </a:p>
                  </a:txBody>
                  <a:tcPr marL="72000" marR="72000" anchor="ctr"/>
                </a:tc>
                <a:tc rowSpan="2">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Ⅱ</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中核市を上回る権限・</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本市の特性を加算</a:t>
                      </a:r>
                    </a:p>
                  </a:txBody>
                  <a:tcPr marL="36000" marR="36000" anchor="ctr"/>
                </a:tc>
                <a:tc gridSpan="2">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Ⅲ</a:t>
                      </a:r>
                      <a:r>
                        <a:rPr kumimoji="1" lang="ja-JP" altLang="en-US" sz="1200" dirty="0">
                          <a:latin typeface="Meiryo UI" panose="020B0604030504040204" pitchFamily="50" charset="-128"/>
                          <a:ea typeface="Meiryo UI" panose="020B0604030504040204" pitchFamily="50" charset="-128"/>
                        </a:rPr>
                        <a:t>）職員数</a:t>
                      </a:r>
                      <a:endParaRPr kumimoji="1" lang="en-US" altLang="ja-JP" sz="12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xmlns="" val="10000"/>
                  </a:ext>
                </a:extLst>
              </a:tr>
              <a:tr h="542261">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72000" marR="72000"/>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①</a:t>
                      </a:r>
                      <a:endParaRPr kumimoji="1" lang="en-US" altLang="ja-JP" sz="10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一部事務組合職員数を控除</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職員数</a:t>
                      </a:r>
                      <a:endParaRPr kumimoji="1" lang="en-US" altLang="ja-JP" sz="9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a:t>
                      </a:r>
                      <a:r>
                        <a:rPr kumimoji="1" lang="en-US" altLang="ja-JP" sz="900" b="1" dirty="0">
                          <a:solidFill>
                            <a:schemeClr val="bg1"/>
                          </a:solidFill>
                          <a:latin typeface="Meiryo UI" panose="020B0604030504040204" pitchFamily="50" charset="-128"/>
                          <a:ea typeface="Meiryo UI" panose="020B0604030504040204" pitchFamily="50" charset="-128"/>
                        </a:rPr>
                        <a:t>Ⅰ</a:t>
                      </a:r>
                      <a:r>
                        <a:rPr kumimoji="1" lang="ja-JP" altLang="en-US" sz="900" b="1" dirty="0">
                          <a:solidFill>
                            <a:schemeClr val="bg1"/>
                          </a:solidFill>
                          <a:latin typeface="Meiryo UI" panose="020B0604030504040204" pitchFamily="50" charset="-128"/>
                          <a:ea typeface="Meiryo UI" panose="020B0604030504040204" pitchFamily="50" charset="-128"/>
                        </a:rPr>
                        <a:t>＋</a:t>
                      </a:r>
                      <a:r>
                        <a:rPr kumimoji="1" lang="en-US" altLang="ja-JP" sz="900" b="1" dirty="0">
                          <a:solidFill>
                            <a:schemeClr val="bg1"/>
                          </a:solidFill>
                          <a:latin typeface="Meiryo UI" panose="020B0604030504040204" pitchFamily="50" charset="-128"/>
                          <a:ea typeface="Meiryo UI" panose="020B0604030504040204" pitchFamily="50" charset="-128"/>
                        </a:rPr>
                        <a:t>Ⅱ</a:t>
                      </a:r>
                      <a:r>
                        <a:rPr kumimoji="1" lang="ja-JP" altLang="en-US" sz="900" b="1" dirty="0">
                          <a:solidFill>
                            <a:schemeClr val="bg1"/>
                          </a:solidFill>
                          <a:latin typeface="Meiryo UI" panose="020B0604030504040204" pitchFamily="50" charset="-128"/>
                          <a:ea typeface="Meiryo UI" panose="020B0604030504040204" pitchFamily="50" charset="-128"/>
                        </a:rPr>
                        <a:t>−①）</a:t>
                      </a:r>
                    </a:p>
                  </a:txBody>
                  <a:tcPr marL="0" marR="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xmlns="" val="10001"/>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第一区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60</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1,950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250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rPr>
                        <a:t>60</a:t>
                      </a:r>
                      <a:r>
                        <a:rPr kumimoji="1" lang="ja-JP" altLang="en-US" sz="1100" dirty="0" smtClean="0">
                          <a:latin typeface="Meiryo UI" panose="020B0604030504040204" pitchFamily="50" charset="-128"/>
                          <a:ea typeface="Meiryo UI" panose="020B0604030504040204" pitchFamily="50" charset="-128"/>
                        </a:rPr>
                        <a:t>人</a:t>
                      </a:r>
                      <a:endParaRPr kumimoji="1" lang="ja-JP" altLang="en-US" sz="1100" dirty="0">
                        <a:latin typeface="Meiryo UI" panose="020B0604030504040204" pitchFamily="50" charset="-128"/>
                        <a:ea typeface="Meiryo UI" panose="020B0604030504040204" pitchFamily="50" charset="-128"/>
                      </a:endParaRPr>
                    </a:p>
                  </a:txBody>
                  <a:tcPr anchor="ctr">
                    <a:lnT w="38100" cap="flat" cmpd="sng" algn="ctr">
                      <a:solidFill>
                        <a:schemeClr val="bg1"/>
                      </a:solidFill>
                      <a:prstDash val="solid"/>
                      <a:round/>
                      <a:headEnd type="none" w="med" len="med"/>
                      <a:tailEnd type="none" w="med" len="med"/>
                    </a:lnT>
                  </a:tcPr>
                </a:tc>
                <a:tc>
                  <a:txBody>
                    <a:bodyPr/>
                    <a:lstStyle/>
                    <a:p>
                      <a:pPr algn="ctr"/>
                      <a:r>
                        <a:rPr kumimoji="1" lang="en-US" altLang="ja-JP" sz="1100" dirty="0">
                          <a:latin typeface="Meiryo UI" panose="020B0604030504040204" pitchFamily="50" charset="-128"/>
                          <a:ea typeface="Meiryo UI" panose="020B0604030504040204" pitchFamily="50" charset="-128"/>
                        </a:rPr>
                        <a:t>2,140</a:t>
                      </a:r>
                      <a:r>
                        <a:rPr kumimoji="1" lang="ja-JP" altLang="en-US" sz="1100" dirty="0">
                          <a:latin typeface="Meiryo UI" panose="020B0604030504040204" pitchFamily="50" charset="-128"/>
                          <a:ea typeface="Meiryo UI" panose="020B0604030504040204" pitchFamily="50" charset="-128"/>
                        </a:rPr>
                        <a:t>人</a:t>
                      </a:r>
                    </a:p>
                  </a:txBody>
                  <a:tcPr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xmlns="" val="10002"/>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第二区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75</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2,370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220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80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2,510</a:t>
                      </a:r>
                      <a:r>
                        <a:rPr kumimoji="1" lang="ja-JP" altLang="en-US" sz="11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3"/>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第三区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71</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2,260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660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70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2,850</a:t>
                      </a:r>
                      <a:r>
                        <a:rPr kumimoji="1" lang="ja-JP" altLang="en-US" sz="11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4"/>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第四区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64</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2,060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smtClean="0">
                          <a:latin typeface="Meiryo UI" panose="020B0604030504040204" pitchFamily="50" charset="-128"/>
                          <a:ea typeface="Meiryo UI" panose="020B0604030504040204" pitchFamily="50" charset="-128"/>
                        </a:rPr>
                        <a:t>370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60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2,370</a:t>
                      </a:r>
                      <a:r>
                        <a:rPr kumimoji="1" lang="ja-JP" altLang="en-US" sz="11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5"/>
                  </a:ext>
                </a:extLst>
              </a:tr>
            </a:tbl>
          </a:graphicData>
        </a:graphic>
      </p:graphicFrame>
      <p:sp>
        <p:nvSpPr>
          <p:cNvPr id="18" name="正方形/長方形 17"/>
          <p:cNvSpPr/>
          <p:nvPr/>
        </p:nvSpPr>
        <p:spPr>
          <a:xfrm>
            <a:off x="8933906" y="1330987"/>
            <a:ext cx="829987" cy="1924017"/>
          </a:xfrm>
          <a:prstGeom prst="rect">
            <a:avLst/>
          </a:prstGeom>
          <a:noFill/>
          <a:ln w="508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25" name="表 24"/>
          <p:cNvGraphicFramePr>
            <a:graphicFrameLocks noGrp="1"/>
          </p:cNvGraphicFramePr>
          <p:nvPr>
            <p:extLst>
              <p:ext uri="{D42A27DB-BD31-4B8C-83A1-F6EECF244321}">
                <p14:modId xmlns:p14="http://schemas.microsoft.com/office/powerpoint/2010/main" val="2023556301"/>
              </p:ext>
            </p:extLst>
          </p:nvPr>
        </p:nvGraphicFramePr>
        <p:xfrm>
          <a:off x="339477" y="3689914"/>
          <a:ext cx="4552586" cy="2881560"/>
        </p:xfrm>
        <a:graphic>
          <a:graphicData uri="http://schemas.openxmlformats.org/drawingml/2006/table">
            <a:tbl>
              <a:tblPr firstRow="1" bandRow="1">
                <a:tableStyleId>{5C22544A-7EE6-4342-B048-85BDC9FD1C3A}</a:tableStyleId>
              </a:tblPr>
              <a:tblGrid>
                <a:gridCol w="662387">
                  <a:extLst>
                    <a:ext uri="{9D8B030D-6E8A-4147-A177-3AD203B41FA5}">
                      <a16:colId xmlns:a16="http://schemas.microsoft.com/office/drawing/2014/main" xmlns="" val="20000"/>
                    </a:ext>
                  </a:extLst>
                </a:gridCol>
                <a:gridCol w="637909">
                  <a:extLst>
                    <a:ext uri="{9D8B030D-6E8A-4147-A177-3AD203B41FA5}">
                      <a16:colId xmlns:a16="http://schemas.microsoft.com/office/drawing/2014/main" xmlns="" val="20001"/>
                    </a:ext>
                  </a:extLst>
                </a:gridCol>
                <a:gridCol w="847060">
                  <a:extLst>
                    <a:ext uri="{9D8B030D-6E8A-4147-A177-3AD203B41FA5}">
                      <a16:colId xmlns:a16="http://schemas.microsoft.com/office/drawing/2014/main" xmlns="" val="20002"/>
                    </a:ext>
                  </a:extLst>
                </a:gridCol>
                <a:gridCol w="847059">
                  <a:extLst>
                    <a:ext uri="{9D8B030D-6E8A-4147-A177-3AD203B41FA5}">
                      <a16:colId xmlns:a16="http://schemas.microsoft.com/office/drawing/2014/main" xmlns="" val="20003"/>
                    </a:ext>
                  </a:extLst>
                </a:gridCol>
                <a:gridCol w="738378">
                  <a:extLst>
                    <a:ext uri="{9D8B030D-6E8A-4147-A177-3AD203B41FA5}">
                      <a16:colId xmlns:a16="http://schemas.microsoft.com/office/drawing/2014/main" xmlns="" val="20004"/>
                    </a:ext>
                  </a:extLst>
                </a:gridCol>
                <a:gridCol w="819793">
                  <a:extLst>
                    <a:ext uri="{9D8B030D-6E8A-4147-A177-3AD203B41FA5}">
                      <a16:colId xmlns:a16="http://schemas.microsoft.com/office/drawing/2014/main" xmlns="" val="20005"/>
                    </a:ext>
                  </a:extLst>
                </a:gridCol>
              </a:tblGrid>
              <a:tr h="327385">
                <a:tc rowSpan="2">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dirty="0">
                          <a:latin typeface="Meiryo UI" panose="020B0604030504040204" pitchFamily="50" charset="-128"/>
                          <a:ea typeface="Meiryo UI" panose="020B0604030504040204" pitchFamily="50" charset="-128"/>
                        </a:rPr>
                        <a:t>人口</a:t>
                      </a:r>
                    </a:p>
                  </a:txBody>
                  <a:tcPr anchor="ctr"/>
                </a:tc>
                <a:tc rowSpan="2">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Ⅰ</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中核市モデル部分</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職員数</a:t>
                      </a:r>
                    </a:p>
                  </a:txBody>
                  <a:tcPr marL="72000" marR="72000" anchor="ctr"/>
                </a:tc>
                <a:tc rowSpan="2">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Ⅱ</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中核市を上回る権限・</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本市の特性を加算</a:t>
                      </a:r>
                    </a:p>
                  </a:txBody>
                  <a:tcPr marL="36000" marR="36000" anchor="ctr"/>
                </a:tc>
                <a:tc gridSpan="2">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Ⅲ</a:t>
                      </a:r>
                      <a:r>
                        <a:rPr kumimoji="1" lang="ja-JP" altLang="en-US" sz="1200" dirty="0">
                          <a:latin typeface="Meiryo UI" panose="020B0604030504040204" pitchFamily="50" charset="-128"/>
                          <a:ea typeface="Meiryo UI" panose="020B0604030504040204" pitchFamily="50" charset="-128"/>
                        </a:rPr>
                        <a:t>）職員数</a:t>
                      </a:r>
                      <a:endParaRPr kumimoji="1" lang="en-US" altLang="ja-JP" sz="12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xmlns="" val="10000"/>
                  </a:ext>
                </a:extLst>
              </a:tr>
              <a:tr h="542261">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72000" marR="72000"/>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①</a:t>
                      </a:r>
                      <a:endParaRPr kumimoji="1" lang="en-US" altLang="ja-JP" sz="10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一部事務組合職員数を控除</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職員数</a:t>
                      </a:r>
                      <a:endParaRPr kumimoji="1" lang="en-US" altLang="ja-JP" sz="9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a:t>
                      </a:r>
                      <a:r>
                        <a:rPr kumimoji="1" lang="en-US" altLang="ja-JP" sz="900" b="1" dirty="0">
                          <a:solidFill>
                            <a:schemeClr val="bg1"/>
                          </a:solidFill>
                          <a:latin typeface="Meiryo UI" panose="020B0604030504040204" pitchFamily="50" charset="-128"/>
                          <a:ea typeface="Meiryo UI" panose="020B0604030504040204" pitchFamily="50" charset="-128"/>
                        </a:rPr>
                        <a:t>Ⅰ</a:t>
                      </a:r>
                      <a:r>
                        <a:rPr kumimoji="1" lang="ja-JP" altLang="en-US" sz="900" b="1" dirty="0">
                          <a:solidFill>
                            <a:schemeClr val="bg1"/>
                          </a:solidFill>
                          <a:latin typeface="Meiryo UI" panose="020B0604030504040204" pitchFamily="50" charset="-128"/>
                          <a:ea typeface="Meiryo UI" panose="020B0604030504040204" pitchFamily="50" charset="-128"/>
                        </a:rPr>
                        <a:t>＋</a:t>
                      </a:r>
                      <a:r>
                        <a:rPr kumimoji="1" lang="en-US" altLang="ja-JP" sz="900" b="1" dirty="0">
                          <a:solidFill>
                            <a:schemeClr val="bg1"/>
                          </a:solidFill>
                          <a:latin typeface="Meiryo UI" panose="020B0604030504040204" pitchFamily="50" charset="-128"/>
                          <a:ea typeface="Meiryo UI" panose="020B0604030504040204" pitchFamily="50" charset="-128"/>
                        </a:rPr>
                        <a:t>Ⅱ</a:t>
                      </a:r>
                      <a:r>
                        <a:rPr kumimoji="1" lang="ja-JP" altLang="en-US" sz="900" b="1" dirty="0">
                          <a:solidFill>
                            <a:schemeClr val="bg1"/>
                          </a:solidFill>
                          <a:latin typeface="Meiryo UI" panose="020B0604030504040204" pitchFamily="50" charset="-128"/>
                          <a:ea typeface="Meiryo UI" panose="020B0604030504040204" pitchFamily="50" charset="-128"/>
                        </a:rPr>
                        <a:t>−①）</a:t>
                      </a:r>
                    </a:p>
                  </a:txBody>
                  <a:tcPr marL="0" marR="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xmlns="" val="10001"/>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第一区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50</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1,670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190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50</a:t>
                      </a:r>
                      <a:r>
                        <a:rPr kumimoji="1" lang="ja-JP" altLang="en-US" sz="1100" dirty="0">
                          <a:latin typeface="Meiryo UI" panose="020B0604030504040204" pitchFamily="50" charset="-128"/>
                          <a:ea typeface="Meiryo UI" panose="020B0604030504040204" pitchFamily="50" charset="-128"/>
                        </a:rPr>
                        <a:t>人</a:t>
                      </a:r>
                    </a:p>
                  </a:txBody>
                  <a:tcPr anchor="ctr">
                    <a:lnT w="38100" cap="flat" cmpd="sng" algn="ctr">
                      <a:solidFill>
                        <a:schemeClr val="bg1"/>
                      </a:solidFill>
                      <a:prstDash val="solid"/>
                      <a:round/>
                      <a:headEnd type="none" w="med" len="med"/>
                      <a:tailEnd type="none" w="med" len="med"/>
                    </a:lnT>
                  </a:tcPr>
                </a:tc>
                <a:tc>
                  <a:txBody>
                    <a:bodyPr/>
                    <a:lstStyle/>
                    <a:p>
                      <a:pPr algn="ctr"/>
                      <a:r>
                        <a:rPr kumimoji="1" lang="en-US" altLang="ja-JP" sz="1100" dirty="0" smtClean="0">
                          <a:latin typeface="Meiryo UI" panose="020B0604030504040204" pitchFamily="50" charset="-128"/>
                          <a:ea typeface="Meiryo UI" panose="020B0604030504040204" pitchFamily="50" charset="-128"/>
                        </a:rPr>
                        <a:t>1,800</a:t>
                      </a:r>
                      <a:r>
                        <a:rPr kumimoji="1" lang="ja-JP" altLang="en-US" sz="1100" dirty="0">
                          <a:latin typeface="Meiryo UI" panose="020B0604030504040204" pitchFamily="50" charset="-128"/>
                          <a:ea typeface="Meiryo UI" panose="020B0604030504040204" pitchFamily="50" charset="-128"/>
                        </a:rPr>
                        <a:t>人</a:t>
                      </a:r>
                    </a:p>
                  </a:txBody>
                  <a:tcPr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xmlns="" val="10002"/>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第二区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34</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1,250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110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30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1,320</a:t>
                      </a:r>
                      <a:r>
                        <a:rPr kumimoji="1" lang="ja-JP" altLang="en-US" sz="11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3"/>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第三区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36</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1,280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100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40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smtClean="0">
                          <a:latin typeface="Meiryo UI" panose="020B0604030504040204" pitchFamily="50" charset="-128"/>
                          <a:ea typeface="Meiryo UI" panose="020B0604030504040204" pitchFamily="50" charset="-128"/>
                        </a:rPr>
                        <a:t>1,340</a:t>
                      </a:r>
                      <a:r>
                        <a:rPr kumimoji="1" lang="ja-JP" altLang="en-US" sz="11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4"/>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第四区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31</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1,140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140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30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1,250</a:t>
                      </a:r>
                      <a:r>
                        <a:rPr kumimoji="1" lang="ja-JP" altLang="en-US" sz="11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5"/>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第五区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55</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1,830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600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60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2,370</a:t>
                      </a:r>
                      <a:r>
                        <a:rPr kumimoji="1" lang="ja-JP" altLang="en-US" sz="11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6"/>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第六区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64</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2,060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370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60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2,370</a:t>
                      </a:r>
                      <a:r>
                        <a:rPr kumimoji="1" lang="ja-JP" altLang="en-US" sz="11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7"/>
                  </a:ext>
                </a:extLst>
              </a:tr>
            </a:tbl>
          </a:graphicData>
        </a:graphic>
      </p:graphicFrame>
      <p:sp>
        <p:nvSpPr>
          <p:cNvPr id="26" name="正方形/長方形 25"/>
          <p:cNvSpPr/>
          <p:nvPr/>
        </p:nvSpPr>
        <p:spPr>
          <a:xfrm>
            <a:off x="4065995" y="4012941"/>
            <a:ext cx="829987" cy="2569532"/>
          </a:xfrm>
          <a:prstGeom prst="rect">
            <a:avLst/>
          </a:prstGeom>
          <a:noFill/>
          <a:ln w="508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27" name="表 26"/>
          <p:cNvGraphicFramePr>
            <a:graphicFrameLocks noGrp="1"/>
          </p:cNvGraphicFramePr>
          <p:nvPr>
            <p:extLst>
              <p:ext uri="{D42A27DB-BD31-4B8C-83A1-F6EECF244321}">
                <p14:modId xmlns:p14="http://schemas.microsoft.com/office/powerpoint/2010/main" val="2023556301"/>
              </p:ext>
            </p:extLst>
          </p:nvPr>
        </p:nvGraphicFramePr>
        <p:xfrm>
          <a:off x="5222378" y="3689914"/>
          <a:ext cx="4552586" cy="2881560"/>
        </p:xfrm>
        <a:graphic>
          <a:graphicData uri="http://schemas.openxmlformats.org/drawingml/2006/table">
            <a:tbl>
              <a:tblPr firstRow="1" bandRow="1">
                <a:tableStyleId>{5C22544A-7EE6-4342-B048-85BDC9FD1C3A}</a:tableStyleId>
              </a:tblPr>
              <a:tblGrid>
                <a:gridCol w="662387">
                  <a:extLst>
                    <a:ext uri="{9D8B030D-6E8A-4147-A177-3AD203B41FA5}">
                      <a16:colId xmlns:a16="http://schemas.microsoft.com/office/drawing/2014/main" xmlns="" val="20000"/>
                    </a:ext>
                  </a:extLst>
                </a:gridCol>
                <a:gridCol w="637909">
                  <a:extLst>
                    <a:ext uri="{9D8B030D-6E8A-4147-A177-3AD203B41FA5}">
                      <a16:colId xmlns:a16="http://schemas.microsoft.com/office/drawing/2014/main" xmlns="" val="20001"/>
                    </a:ext>
                  </a:extLst>
                </a:gridCol>
                <a:gridCol w="847060">
                  <a:extLst>
                    <a:ext uri="{9D8B030D-6E8A-4147-A177-3AD203B41FA5}">
                      <a16:colId xmlns:a16="http://schemas.microsoft.com/office/drawing/2014/main" xmlns="" val="20002"/>
                    </a:ext>
                  </a:extLst>
                </a:gridCol>
                <a:gridCol w="847059">
                  <a:extLst>
                    <a:ext uri="{9D8B030D-6E8A-4147-A177-3AD203B41FA5}">
                      <a16:colId xmlns:a16="http://schemas.microsoft.com/office/drawing/2014/main" xmlns="" val="20003"/>
                    </a:ext>
                  </a:extLst>
                </a:gridCol>
                <a:gridCol w="738378">
                  <a:extLst>
                    <a:ext uri="{9D8B030D-6E8A-4147-A177-3AD203B41FA5}">
                      <a16:colId xmlns:a16="http://schemas.microsoft.com/office/drawing/2014/main" xmlns="" val="20004"/>
                    </a:ext>
                  </a:extLst>
                </a:gridCol>
                <a:gridCol w="819793">
                  <a:extLst>
                    <a:ext uri="{9D8B030D-6E8A-4147-A177-3AD203B41FA5}">
                      <a16:colId xmlns:a16="http://schemas.microsoft.com/office/drawing/2014/main" xmlns="" val="20005"/>
                    </a:ext>
                  </a:extLst>
                </a:gridCol>
              </a:tblGrid>
              <a:tr h="327385">
                <a:tc rowSpan="2">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sz="1200" dirty="0">
                          <a:latin typeface="Meiryo UI" panose="020B0604030504040204" pitchFamily="50" charset="-128"/>
                          <a:ea typeface="Meiryo UI" panose="020B0604030504040204" pitchFamily="50" charset="-128"/>
                        </a:rPr>
                        <a:t>人口</a:t>
                      </a:r>
                    </a:p>
                  </a:txBody>
                  <a:tcPr anchor="ctr"/>
                </a:tc>
                <a:tc rowSpan="2">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Ⅰ</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中核市モデル部分</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職員数</a:t>
                      </a:r>
                    </a:p>
                  </a:txBody>
                  <a:tcPr marL="72000" marR="72000" anchor="ctr"/>
                </a:tc>
                <a:tc rowSpan="2">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Ⅱ</a:t>
                      </a:r>
                      <a:r>
                        <a:rPr kumimoji="1" lang="ja-JP" altLang="en-US" sz="1200" dirty="0">
                          <a:latin typeface="Meiryo UI" panose="020B0604030504040204" pitchFamily="50" charset="-128"/>
                          <a:ea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中核市を上回る権限・</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本市の特性を加算</a:t>
                      </a:r>
                    </a:p>
                  </a:txBody>
                  <a:tcPr marL="36000" marR="36000" anchor="ctr"/>
                </a:tc>
                <a:tc gridSpan="2">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Ⅲ</a:t>
                      </a:r>
                      <a:r>
                        <a:rPr kumimoji="1" lang="ja-JP" altLang="en-US" sz="1200" dirty="0">
                          <a:latin typeface="Meiryo UI" panose="020B0604030504040204" pitchFamily="50" charset="-128"/>
                          <a:ea typeface="Meiryo UI" panose="020B0604030504040204" pitchFamily="50" charset="-128"/>
                        </a:rPr>
                        <a:t>）職員数</a:t>
                      </a:r>
                      <a:endParaRPr kumimoji="1" lang="en-US" altLang="ja-JP" sz="1200" dirty="0">
                        <a:latin typeface="Meiryo UI" panose="020B0604030504040204" pitchFamily="50" charset="-128"/>
                        <a:ea typeface="Meiryo UI"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xmlns="" val="10000"/>
                  </a:ext>
                </a:extLst>
              </a:tr>
              <a:tr h="542261">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72000" marR="72000"/>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①</a:t>
                      </a:r>
                      <a:endParaRPr kumimoji="1" lang="en-US" altLang="ja-JP" sz="10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一部事務組合職員数を控除</a:t>
                      </a: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職員数</a:t>
                      </a:r>
                      <a:endParaRPr kumimoji="1" lang="en-US" altLang="ja-JP" sz="900" b="1" dirty="0">
                        <a:solidFill>
                          <a:schemeClr val="bg1"/>
                        </a:solidFill>
                        <a:latin typeface="Meiryo UI" panose="020B0604030504040204" pitchFamily="50" charset="-128"/>
                        <a:ea typeface="Meiryo UI" panose="020B0604030504040204" pitchFamily="50" charset="-128"/>
                      </a:endParaRPr>
                    </a:p>
                    <a:p>
                      <a:pPr algn="ctr"/>
                      <a:r>
                        <a:rPr kumimoji="1" lang="ja-JP" altLang="en-US" sz="900" b="1" dirty="0">
                          <a:solidFill>
                            <a:schemeClr val="bg1"/>
                          </a:solidFill>
                          <a:latin typeface="Meiryo UI" panose="020B0604030504040204" pitchFamily="50" charset="-128"/>
                          <a:ea typeface="Meiryo UI" panose="020B0604030504040204" pitchFamily="50" charset="-128"/>
                        </a:rPr>
                        <a:t>（</a:t>
                      </a:r>
                      <a:r>
                        <a:rPr kumimoji="1" lang="en-US" altLang="ja-JP" sz="900" b="1" dirty="0">
                          <a:solidFill>
                            <a:schemeClr val="bg1"/>
                          </a:solidFill>
                          <a:latin typeface="Meiryo UI" panose="020B0604030504040204" pitchFamily="50" charset="-128"/>
                          <a:ea typeface="Meiryo UI" panose="020B0604030504040204" pitchFamily="50" charset="-128"/>
                        </a:rPr>
                        <a:t>Ⅰ</a:t>
                      </a:r>
                      <a:r>
                        <a:rPr kumimoji="1" lang="ja-JP" altLang="en-US" sz="900" b="1" dirty="0">
                          <a:solidFill>
                            <a:schemeClr val="bg1"/>
                          </a:solidFill>
                          <a:latin typeface="Meiryo UI" panose="020B0604030504040204" pitchFamily="50" charset="-128"/>
                          <a:ea typeface="Meiryo UI" panose="020B0604030504040204" pitchFamily="50" charset="-128"/>
                        </a:rPr>
                        <a:t>＋</a:t>
                      </a:r>
                      <a:r>
                        <a:rPr kumimoji="1" lang="en-US" altLang="ja-JP" sz="900" b="1" dirty="0">
                          <a:solidFill>
                            <a:schemeClr val="bg1"/>
                          </a:solidFill>
                          <a:latin typeface="Meiryo UI" panose="020B0604030504040204" pitchFamily="50" charset="-128"/>
                          <a:ea typeface="Meiryo UI" panose="020B0604030504040204" pitchFamily="50" charset="-128"/>
                        </a:rPr>
                        <a:t>Ⅱ</a:t>
                      </a:r>
                      <a:r>
                        <a:rPr kumimoji="1" lang="ja-JP" altLang="en-US" sz="900" b="1" dirty="0">
                          <a:solidFill>
                            <a:schemeClr val="bg1"/>
                          </a:solidFill>
                          <a:latin typeface="Meiryo UI" panose="020B0604030504040204" pitchFamily="50" charset="-128"/>
                          <a:ea typeface="Meiryo UI" panose="020B0604030504040204" pitchFamily="50" charset="-128"/>
                        </a:rPr>
                        <a:t>−①）</a:t>
                      </a:r>
                    </a:p>
                  </a:txBody>
                  <a:tcPr marL="0" marR="0"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xmlns="" val="10001"/>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第一区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45</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1,540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180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50</a:t>
                      </a:r>
                      <a:r>
                        <a:rPr kumimoji="1" lang="ja-JP" altLang="en-US" sz="1100" dirty="0">
                          <a:latin typeface="Meiryo UI" panose="020B0604030504040204" pitchFamily="50" charset="-128"/>
                          <a:ea typeface="Meiryo UI" panose="020B0604030504040204" pitchFamily="50" charset="-128"/>
                        </a:rPr>
                        <a:t>人</a:t>
                      </a:r>
                    </a:p>
                  </a:txBody>
                  <a:tcPr anchor="ctr">
                    <a:lnT w="38100" cap="flat" cmpd="sng" algn="ctr">
                      <a:solidFill>
                        <a:schemeClr val="bg1"/>
                      </a:solidFill>
                      <a:prstDash val="solid"/>
                      <a:round/>
                      <a:headEnd type="none" w="med" len="med"/>
                      <a:tailEnd type="none" w="med" len="med"/>
                    </a:lnT>
                  </a:tcPr>
                </a:tc>
                <a:tc>
                  <a:txBody>
                    <a:bodyPr/>
                    <a:lstStyle/>
                    <a:p>
                      <a:pPr algn="ctr"/>
                      <a:r>
                        <a:rPr kumimoji="1" lang="en-US" altLang="ja-JP" sz="1100" dirty="0">
                          <a:latin typeface="Meiryo UI" panose="020B0604030504040204" pitchFamily="50" charset="-128"/>
                          <a:ea typeface="Meiryo UI" panose="020B0604030504040204" pitchFamily="50" charset="-128"/>
                        </a:rPr>
                        <a:t>1,670</a:t>
                      </a:r>
                      <a:r>
                        <a:rPr kumimoji="1" lang="ja-JP" altLang="en-US" sz="1100" dirty="0">
                          <a:latin typeface="Meiryo UI" panose="020B0604030504040204" pitchFamily="50" charset="-128"/>
                          <a:ea typeface="Meiryo UI" panose="020B0604030504040204" pitchFamily="50" charset="-128"/>
                        </a:rPr>
                        <a:t>人</a:t>
                      </a:r>
                    </a:p>
                  </a:txBody>
                  <a:tcPr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xmlns="" val="10002"/>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第二区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39</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1,380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120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40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1,460</a:t>
                      </a:r>
                      <a:r>
                        <a:rPr kumimoji="1" lang="ja-JP" altLang="en-US" sz="11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3"/>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第三区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36</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1,280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100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40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smtClean="0">
                          <a:latin typeface="Meiryo UI" panose="020B0604030504040204" pitchFamily="50" charset="-128"/>
                          <a:ea typeface="Meiryo UI" panose="020B0604030504040204" pitchFamily="50" charset="-128"/>
                        </a:rPr>
                        <a:t>1,340</a:t>
                      </a:r>
                      <a:r>
                        <a:rPr kumimoji="1" lang="ja-JP" altLang="en-US" sz="11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4"/>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第四区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31</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1,140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140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30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1,250</a:t>
                      </a:r>
                      <a:r>
                        <a:rPr kumimoji="1" lang="ja-JP" altLang="en-US" sz="11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5"/>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第五区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55</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1,830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600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60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2,370</a:t>
                      </a:r>
                      <a:r>
                        <a:rPr kumimoji="1" lang="ja-JP" altLang="en-US" sz="11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6"/>
                  </a:ext>
                </a:extLst>
              </a:tr>
              <a:tr h="312620">
                <a:tc>
                  <a:txBody>
                    <a:bodyPr/>
                    <a:lstStyle/>
                    <a:p>
                      <a:pPr algn="ctr"/>
                      <a:r>
                        <a:rPr kumimoji="1" lang="ja-JP" altLang="en-US" sz="1200" dirty="0">
                          <a:latin typeface="Meiryo UI" panose="020B0604030504040204" pitchFamily="50" charset="-128"/>
                          <a:ea typeface="Meiryo UI" panose="020B0604030504040204" pitchFamily="50" charset="-128"/>
                        </a:rPr>
                        <a:t>第六区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64</a:t>
                      </a:r>
                      <a:r>
                        <a:rPr kumimoji="1" lang="ja-JP" altLang="en-US" sz="1100" dirty="0">
                          <a:latin typeface="Meiryo UI" panose="020B0604030504040204" pitchFamily="50" charset="-128"/>
                          <a:ea typeface="Meiryo UI" panose="020B0604030504040204" pitchFamily="50" charset="-128"/>
                        </a:rPr>
                        <a:t>万人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2,060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370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60</a:t>
                      </a:r>
                      <a:r>
                        <a:rPr kumimoji="1" lang="ja-JP" altLang="en-US" sz="1100" dirty="0">
                          <a:latin typeface="Meiryo UI" panose="020B0604030504040204" pitchFamily="50" charset="-128"/>
                          <a:ea typeface="Meiryo UI" panose="020B0604030504040204" pitchFamily="50" charset="-128"/>
                        </a:rPr>
                        <a:t>人</a:t>
                      </a:r>
                    </a:p>
                  </a:txBody>
                  <a:tcPr anchor="ctr"/>
                </a:tc>
                <a:tc>
                  <a:txBody>
                    <a:bodyPr/>
                    <a:lstStyle/>
                    <a:p>
                      <a:pPr algn="ctr"/>
                      <a:r>
                        <a:rPr kumimoji="1" lang="en-US" altLang="ja-JP" sz="1100" dirty="0">
                          <a:latin typeface="Meiryo UI" panose="020B0604030504040204" pitchFamily="50" charset="-128"/>
                          <a:ea typeface="Meiryo UI" panose="020B0604030504040204" pitchFamily="50" charset="-128"/>
                        </a:rPr>
                        <a:t>2,370</a:t>
                      </a:r>
                      <a:r>
                        <a:rPr kumimoji="1" lang="ja-JP" altLang="en-US" sz="11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7"/>
                  </a:ext>
                </a:extLst>
              </a:tr>
            </a:tbl>
          </a:graphicData>
        </a:graphic>
      </p:graphicFrame>
      <p:sp>
        <p:nvSpPr>
          <p:cNvPr id="28" name="正方形/長方形 27"/>
          <p:cNvSpPr/>
          <p:nvPr/>
        </p:nvSpPr>
        <p:spPr>
          <a:xfrm>
            <a:off x="8948896" y="4012941"/>
            <a:ext cx="829987" cy="2569532"/>
          </a:xfrm>
          <a:prstGeom prst="rect">
            <a:avLst/>
          </a:prstGeom>
          <a:noFill/>
          <a:ln w="508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テキスト ボックス 18"/>
          <p:cNvSpPr txBox="1"/>
          <p:nvPr/>
        </p:nvSpPr>
        <p:spPr>
          <a:xfrm>
            <a:off x="8595360" y="431085"/>
            <a:ext cx="1183523" cy="246221"/>
          </a:xfrm>
          <a:prstGeom prst="rect">
            <a:avLst/>
          </a:prstGeom>
          <a:noFill/>
        </p:spPr>
        <p:txBody>
          <a:bodyPr wrap="square" lIns="0" rIns="0" rtlCol="0">
            <a:spAutoFit/>
          </a:bodyPr>
          <a:lstStyle/>
          <a:p>
            <a:r>
              <a:rPr lang="ja-JP" altLang="en-US" sz="1000" dirty="0"/>
              <a:t>組織</a:t>
            </a:r>
            <a:r>
              <a:rPr lang="ja-JP" altLang="en-US" sz="1000" dirty="0" smtClean="0"/>
              <a:t>－２２～２５参照</a:t>
            </a:r>
            <a:endParaRPr kumimoji="1" lang="ja-JP" altLang="en-US" sz="1000" dirty="0"/>
          </a:p>
        </p:txBody>
      </p:sp>
      <p:sp>
        <p:nvSpPr>
          <p:cNvPr id="20"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１１</a:t>
            </a:r>
          </a:p>
        </p:txBody>
      </p:sp>
    </p:spTree>
    <p:extLst>
      <p:ext uri="{BB962C8B-B14F-4D97-AF65-F5344CB8AC3E}">
        <p14:creationId xmlns:p14="http://schemas.microsoft.com/office/powerpoint/2010/main" val="33707823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779" name="Group 35"/>
          <p:cNvGraphicFramePr>
            <a:graphicFrameLocks noGrp="1"/>
          </p:cNvGraphicFramePr>
          <p:nvPr>
            <p:extLst>
              <p:ext uri="{D42A27DB-BD31-4B8C-83A1-F6EECF244321}">
                <p14:modId xmlns:p14="http://schemas.microsoft.com/office/powerpoint/2010/main" val="1995813746"/>
              </p:ext>
            </p:extLst>
          </p:nvPr>
        </p:nvGraphicFramePr>
        <p:xfrm>
          <a:off x="225632" y="1059038"/>
          <a:ext cx="9562892" cy="5476079"/>
        </p:xfrm>
        <a:graphic>
          <a:graphicData uri="http://schemas.openxmlformats.org/drawingml/2006/table">
            <a:tbl>
              <a:tblPr/>
              <a:tblGrid>
                <a:gridCol w="1685055">
                  <a:extLst>
                    <a:ext uri="{9D8B030D-6E8A-4147-A177-3AD203B41FA5}">
                      <a16:colId xmlns:a16="http://schemas.microsoft.com/office/drawing/2014/main" xmlns="" val="20000"/>
                    </a:ext>
                  </a:extLst>
                </a:gridCol>
                <a:gridCol w="5204517">
                  <a:extLst>
                    <a:ext uri="{9D8B030D-6E8A-4147-A177-3AD203B41FA5}">
                      <a16:colId xmlns:a16="http://schemas.microsoft.com/office/drawing/2014/main" xmlns="" val="20001"/>
                    </a:ext>
                  </a:extLst>
                </a:gridCol>
                <a:gridCol w="1336660">
                  <a:extLst>
                    <a:ext uri="{9D8B030D-6E8A-4147-A177-3AD203B41FA5}">
                      <a16:colId xmlns:a16="http://schemas.microsoft.com/office/drawing/2014/main" xmlns="" val="20002"/>
                    </a:ext>
                  </a:extLst>
                </a:gridCol>
                <a:gridCol w="1336660">
                  <a:extLst>
                    <a:ext uri="{9D8B030D-6E8A-4147-A177-3AD203B41FA5}">
                      <a16:colId xmlns:a16="http://schemas.microsoft.com/office/drawing/2014/main" xmlns="" val="20003"/>
                    </a:ext>
                  </a:extLst>
                </a:gridCol>
              </a:tblGrid>
              <a:tr h="467199">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a:ln>
                            <a:noFill/>
                          </a:ln>
                          <a:solidFill>
                            <a:srgbClr val="FFFFFF"/>
                          </a:solidFill>
                          <a:effectLst/>
                          <a:latin typeface="Meiryo UI"/>
                          <a:ea typeface="Meiryo UI"/>
                          <a:cs typeface="Meiryo UI"/>
                        </a:rPr>
                        <a:t>項　　　目</a:t>
                      </a: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a:ln>
                            <a:noFill/>
                          </a:ln>
                          <a:solidFill>
                            <a:srgbClr val="FFFFFF"/>
                          </a:solidFill>
                          <a:effectLst/>
                          <a:latin typeface="Meiryo UI"/>
                          <a:ea typeface="Meiryo UI"/>
                          <a:cs typeface="Meiryo UI"/>
                        </a:rPr>
                        <a:t>考　　え　　方</a:t>
                      </a:r>
                      <a:endParaRPr kumimoji="1" lang="en-US" altLang="ja-JP" sz="1400" b="1" i="0" u="none" strike="noStrike" cap="none" normalizeH="0" baseline="0" dirty="0">
                        <a:ln>
                          <a:noFill/>
                        </a:ln>
                        <a:solidFill>
                          <a:srgbClr val="FFFFFF"/>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a:ln>
                            <a:noFill/>
                          </a:ln>
                          <a:solidFill>
                            <a:schemeClr val="bg1"/>
                          </a:solidFill>
                          <a:effectLst/>
                          <a:latin typeface="Meiryo UI"/>
                          <a:ea typeface="Meiryo UI"/>
                          <a:cs typeface="Meiryo UI"/>
                        </a:rPr>
                        <a:t>中核市モデルに加算する職員数</a:t>
                      </a:r>
                      <a:endParaRPr kumimoji="1" lang="en-US" altLang="ja-JP" sz="1400" b="1" i="0" u="none" strike="noStrike" cap="none" normalizeH="0" baseline="0" dirty="0">
                        <a:ln>
                          <a:noFill/>
                        </a:ln>
                        <a:solidFill>
                          <a:schemeClr val="bg1"/>
                        </a:solidFill>
                        <a:effectLst/>
                        <a:latin typeface="Meiryo UI"/>
                        <a:ea typeface="Meiryo UI"/>
                        <a:cs typeface="Meiryo UI"/>
                      </a:endParaRPr>
                    </a:p>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100" b="0" i="0" u="none" strike="noStrike" cap="none" normalizeH="0" baseline="0" dirty="0">
                          <a:ln>
                            <a:noFill/>
                          </a:ln>
                          <a:solidFill>
                            <a:schemeClr val="bg1"/>
                          </a:solidFill>
                          <a:effectLst/>
                          <a:latin typeface="Meiryo UI"/>
                          <a:ea typeface="Meiryo UI"/>
                          <a:cs typeface="Meiryo UI"/>
                        </a:rPr>
                        <a:t>（組織</a:t>
                      </a:r>
                      <a:r>
                        <a:rPr kumimoji="1" lang="ja-JP" altLang="en-US" sz="1100" b="0" i="0" u="none" strike="noStrike" cap="none" normalizeH="0" baseline="0" dirty="0" err="1">
                          <a:ln>
                            <a:noFill/>
                          </a:ln>
                          <a:solidFill>
                            <a:schemeClr val="bg1"/>
                          </a:solidFill>
                          <a:effectLst/>
                          <a:latin typeface="Meiryo UI"/>
                          <a:ea typeface="Meiryo UI"/>
                          <a:cs typeface="Meiryo UI"/>
                        </a:rPr>
                        <a:t>ー</a:t>
                      </a:r>
                      <a:r>
                        <a:rPr kumimoji="1" lang="ja-JP" altLang="en-US" sz="1100" b="0" i="0" u="none" strike="noStrike" cap="none" normalizeH="0" baseline="0" dirty="0">
                          <a:ln>
                            <a:noFill/>
                          </a:ln>
                          <a:solidFill>
                            <a:schemeClr val="bg1"/>
                          </a:solidFill>
                          <a:effectLst/>
                          <a:latin typeface="Meiryo UI"/>
                          <a:ea typeface="Meiryo UI"/>
                          <a:cs typeface="Meiryo UI"/>
                        </a:rPr>
                        <a:t>１０（</a:t>
                      </a:r>
                      <a:r>
                        <a:rPr kumimoji="1" lang="en-US" altLang="ja-JP" sz="1100" b="0" i="0" u="none" strike="noStrike" cap="none" normalizeH="0" baseline="0" dirty="0">
                          <a:ln>
                            <a:noFill/>
                          </a:ln>
                          <a:solidFill>
                            <a:schemeClr val="bg1"/>
                          </a:solidFill>
                          <a:effectLst/>
                          <a:latin typeface="Meiryo UI"/>
                          <a:ea typeface="Meiryo UI"/>
                          <a:cs typeface="Meiryo UI"/>
                        </a:rPr>
                        <a:t>Ⅱ</a:t>
                      </a:r>
                      <a:r>
                        <a:rPr kumimoji="1" lang="ja-JP" altLang="en-US" sz="1100" b="0" i="0" u="none" strike="noStrike" cap="none" normalizeH="0" baseline="0" dirty="0">
                          <a:ln>
                            <a:noFill/>
                          </a:ln>
                          <a:solidFill>
                            <a:schemeClr val="bg1"/>
                          </a:solidFill>
                          <a:effectLst/>
                          <a:latin typeface="Meiryo UI"/>
                          <a:ea typeface="Meiryo UI"/>
                          <a:cs typeface="Meiryo UI"/>
                        </a:rPr>
                        <a:t>）の内訳）</a:t>
                      </a:r>
                      <a:endParaRPr kumimoji="1" lang="en-US" altLang="ja-JP" sz="1100" b="0" i="0" u="none" strike="noStrike" cap="none" normalizeH="0" baseline="0" dirty="0">
                        <a:ln>
                          <a:noFill/>
                        </a:ln>
                        <a:solidFill>
                          <a:schemeClr val="bg1"/>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endParaRPr kumimoji="1" lang="ja-JP" altLang="en-US" sz="1100" b="1" i="0" u="none" strike="noStrike" cap="none" normalizeH="0" baseline="0" dirty="0">
                        <a:ln>
                          <a:noFill/>
                        </a:ln>
                        <a:solidFill>
                          <a:schemeClr val="bg1"/>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0"/>
                  </a:ext>
                </a:extLst>
              </a:tr>
              <a:tr h="279239">
                <a:tc vMerge="1">
                  <a:txBody>
                    <a:bodyPr/>
                    <a:lstStyle/>
                    <a:p>
                      <a:pPr marL="177800" marR="0" lvl="0" indent="-17780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400" b="0" i="0" u="none" strike="noStrike" cap="none" normalizeH="0" baseline="0" dirty="0">
                        <a:ln>
                          <a:noFill/>
                        </a:ln>
                        <a:solidFill>
                          <a:srgbClr val="000000"/>
                        </a:solidFill>
                        <a:effectLst/>
                        <a:latin typeface="ＭＳ Ｐゴシック" charset="-128"/>
                        <a:ea typeface="Meiryo UI"/>
                        <a:cs typeface="Meiryo UI"/>
                      </a:endParaRP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177800" marR="0" lvl="0" indent="-17780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100" b="0" i="0" u="none" strike="noStrike" kern="1200" cap="none" normalizeH="0" baseline="0" dirty="0">
                        <a:ln>
                          <a:noFill/>
                        </a:ln>
                        <a:solidFill>
                          <a:schemeClr val="tx1"/>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1" i="0" u="none" strike="noStrike" cap="none" normalizeH="0" baseline="0" dirty="0">
                          <a:ln>
                            <a:noFill/>
                          </a:ln>
                          <a:solidFill>
                            <a:schemeClr val="bg1"/>
                          </a:solidFill>
                          <a:effectLst/>
                          <a:latin typeface="Meiryo UI"/>
                          <a:ea typeface="Meiryo UI"/>
                          <a:cs typeface="Meiryo UI"/>
                        </a:rPr>
                        <a:t>４区Ａ案・Ｂ案</a:t>
                      </a:r>
                    </a:p>
                  </a:txBody>
                  <a:tcPr marL="0" marR="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1" i="0" u="none" strike="noStrike" cap="none" normalizeH="0" baseline="0" dirty="0">
                          <a:ln>
                            <a:noFill/>
                          </a:ln>
                          <a:solidFill>
                            <a:schemeClr val="bg1"/>
                          </a:solidFill>
                          <a:effectLst/>
                          <a:latin typeface="Meiryo UI"/>
                          <a:ea typeface="Meiryo UI"/>
                          <a:cs typeface="Meiryo UI"/>
                        </a:rPr>
                        <a:t>６区Ｃ案・Ｄ案</a:t>
                      </a:r>
                    </a:p>
                  </a:txBody>
                  <a:tcPr marL="0" marR="0"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1"/>
                  </a:ext>
                </a:extLst>
              </a:tr>
              <a:tr h="648417">
                <a:tc>
                  <a: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1" lang="ja-JP" altLang="en-US" sz="1400" b="0" i="0" u="none" strike="noStrike" cap="none" normalizeH="0" baseline="0" dirty="0">
                          <a:ln>
                            <a:noFill/>
                          </a:ln>
                          <a:solidFill>
                            <a:srgbClr val="000000"/>
                          </a:solidFill>
                          <a:effectLst/>
                          <a:latin typeface="ＭＳ Ｐゴシック" charset="-128"/>
                          <a:ea typeface="Meiryo UI"/>
                          <a:cs typeface="Meiryo UI"/>
                        </a:rPr>
                        <a:t>都道府県、指定都市権限の事務</a:t>
                      </a:r>
                      <a:endParaRPr kumimoji="1" lang="en-US" altLang="ja-JP" sz="1400" b="0" i="0" u="none" strike="noStrike" cap="none" normalizeH="0" baseline="0" dirty="0">
                        <a:ln>
                          <a:noFill/>
                        </a:ln>
                        <a:solidFill>
                          <a:srgbClr val="000000"/>
                        </a:solidFill>
                        <a:effectLst/>
                        <a:latin typeface="ＭＳ Ｐゴシック" charset="-128"/>
                        <a:ea typeface="Meiryo UI"/>
                        <a:cs typeface="Meiryo UI"/>
                      </a:endParaRP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特別区が担う中核市権限を上回る事務に係る従事人員について、現行大阪市で従事している職員数を加算</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a:ln>
                            <a:noFill/>
                          </a:ln>
                          <a:solidFill>
                            <a:srgbClr val="000000"/>
                          </a:solidFill>
                          <a:effectLst/>
                          <a:latin typeface="Meiryo UI"/>
                          <a:ea typeface="Meiryo UI"/>
                          <a:cs typeface="Meiryo UI"/>
                        </a:rPr>
                        <a:t>　　</a:t>
                      </a:r>
                      <a:r>
                        <a:rPr kumimoji="1" lang="ja-JP" altLang="en-US" sz="1100" b="0" i="0" u="none" strike="noStrike" cap="none" normalizeH="0" baseline="0" dirty="0">
                          <a:ln>
                            <a:noFill/>
                          </a:ln>
                          <a:solidFill>
                            <a:srgbClr val="000000"/>
                          </a:solidFill>
                          <a:effectLst/>
                          <a:latin typeface="Meiryo UI"/>
                          <a:ea typeface="Meiryo UI"/>
                          <a:cs typeface="Meiryo UI"/>
                        </a:rPr>
                        <a:t>（例）</a:t>
                      </a:r>
                      <a:r>
                        <a:rPr kumimoji="1" lang="ja-JP" altLang="en-US" sz="1100" b="0" i="0" u="none" strike="noStrike" cap="none" normalizeH="0" baseline="0" dirty="0" err="1">
                          <a:ln>
                            <a:noFill/>
                          </a:ln>
                          <a:solidFill>
                            <a:schemeClr val="tx1"/>
                          </a:solidFill>
                          <a:effectLst/>
                          <a:latin typeface="Meiryo UI"/>
                          <a:ea typeface="Meiryo UI"/>
                          <a:cs typeface="Meiryo UI"/>
                        </a:rPr>
                        <a:t>身体障がい</a:t>
                      </a:r>
                      <a:r>
                        <a:rPr kumimoji="1" lang="ja-JP" altLang="en-US" sz="1100" b="0" i="0" u="none" strike="noStrike" cap="none" normalizeH="0" baseline="0" dirty="0">
                          <a:ln>
                            <a:noFill/>
                          </a:ln>
                          <a:solidFill>
                            <a:schemeClr val="tx1"/>
                          </a:solidFill>
                          <a:effectLst/>
                          <a:latin typeface="Meiryo UI"/>
                          <a:ea typeface="Meiryo UI"/>
                          <a:cs typeface="Meiryo UI"/>
                        </a:rPr>
                        <a:t>者更生相談所・知的</a:t>
                      </a:r>
                      <a:r>
                        <a:rPr kumimoji="1" lang="ja-JP" altLang="en-US" sz="1100" b="0" i="0" u="none" strike="noStrike" cap="none" normalizeH="0" baseline="0" dirty="0" err="1">
                          <a:ln>
                            <a:noFill/>
                          </a:ln>
                          <a:solidFill>
                            <a:schemeClr val="tx1"/>
                          </a:solidFill>
                          <a:effectLst/>
                          <a:latin typeface="Meiryo UI"/>
                          <a:ea typeface="Meiryo UI"/>
                          <a:cs typeface="Meiryo UI"/>
                        </a:rPr>
                        <a:t>障がい</a:t>
                      </a:r>
                      <a:r>
                        <a:rPr kumimoji="1" lang="ja-JP" altLang="en-US" sz="1100" b="0" i="0" u="none" strike="noStrike" cap="none" normalizeH="0" baseline="0" dirty="0">
                          <a:ln>
                            <a:noFill/>
                          </a:ln>
                          <a:solidFill>
                            <a:schemeClr val="tx1"/>
                          </a:solidFill>
                          <a:effectLst/>
                          <a:latin typeface="Meiryo UI"/>
                          <a:ea typeface="Meiryo UI"/>
                          <a:cs typeface="Meiryo UI"/>
                        </a:rPr>
                        <a:t>者</a:t>
                      </a:r>
                      <a:r>
                        <a:rPr kumimoji="1" lang="ja-JP" altLang="en-US" sz="1100" b="0" i="0" u="none" strike="noStrike" kern="1200" cap="none" normalizeH="0" baseline="0" dirty="0">
                          <a:ln>
                            <a:noFill/>
                          </a:ln>
                          <a:solidFill>
                            <a:schemeClr val="tx1"/>
                          </a:solidFill>
                          <a:effectLst/>
                          <a:latin typeface="Meiryo UI"/>
                          <a:ea typeface="Meiryo UI"/>
                          <a:cs typeface="Meiryo UI"/>
                        </a:rPr>
                        <a:t>更生相談所の設置・運営　　　等</a:t>
                      </a: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1" i="0" u="none" strike="noStrike" cap="none" normalizeH="0" baseline="0" dirty="0">
                          <a:ln>
                            <a:noFill/>
                          </a:ln>
                          <a:solidFill>
                            <a:srgbClr val="000000"/>
                          </a:solidFill>
                          <a:effectLst/>
                          <a:latin typeface="Meiryo UI"/>
                          <a:ea typeface="Meiryo UI"/>
                          <a:cs typeface="Meiryo UI"/>
                        </a:rPr>
                        <a:t>+</a:t>
                      </a:r>
                      <a:r>
                        <a:rPr kumimoji="1" lang="en-US" altLang="ja-JP" sz="1200" b="1" i="0" u="none" strike="noStrike" cap="none" normalizeH="0" baseline="0" dirty="0" smtClean="0">
                          <a:ln>
                            <a:noFill/>
                          </a:ln>
                          <a:solidFill>
                            <a:srgbClr val="000000"/>
                          </a:solidFill>
                          <a:effectLst/>
                          <a:latin typeface="Meiryo UI"/>
                          <a:ea typeface="Meiryo UI"/>
                          <a:cs typeface="Meiryo UI"/>
                        </a:rPr>
                        <a:t>110</a:t>
                      </a:r>
                      <a:r>
                        <a:rPr kumimoji="1" lang="ja-JP" altLang="en-US" sz="1200" b="1" i="0" u="none" strike="noStrike" cap="none" normalizeH="0" baseline="0" dirty="0">
                          <a:ln>
                            <a:noFill/>
                          </a:ln>
                          <a:solidFill>
                            <a:srgbClr val="000000"/>
                          </a:solidFill>
                          <a:effectLst/>
                          <a:latin typeface="Meiryo UI"/>
                          <a:ea typeface="Meiryo UI"/>
                          <a:cs typeface="Meiryo UI"/>
                        </a:rPr>
                        <a:t>人</a:t>
                      </a: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1" i="0" u="none" strike="noStrike" cap="none" normalizeH="0" baseline="0" dirty="0">
                          <a:ln>
                            <a:noFill/>
                          </a:ln>
                          <a:solidFill>
                            <a:srgbClr val="000000"/>
                          </a:solidFill>
                          <a:effectLst/>
                          <a:latin typeface="Meiryo UI"/>
                          <a:ea typeface="Meiryo UI"/>
                          <a:cs typeface="Meiryo UI"/>
                        </a:rPr>
                        <a:t>+</a:t>
                      </a:r>
                      <a:r>
                        <a:rPr kumimoji="1" lang="en-US" altLang="ja-JP" sz="1200" b="1" i="0" u="none" strike="noStrike" cap="none" normalizeH="0" baseline="0" dirty="0" smtClean="0">
                          <a:ln>
                            <a:noFill/>
                          </a:ln>
                          <a:solidFill>
                            <a:srgbClr val="000000"/>
                          </a:solidFill>
                          <a:effectLst/>
                          <a:latin typeface="Meiryo UI"/>
                          <a:ea typeface="Meiryo UI"/>
                          <a:cs typeface="Meiryo UI"/>
                        </a:rPr>
                        <a:t>110</a:t>
                      </a:r>
                      <a:r>
                        <a:rPr kumimoji="1" lang="ja-JP" altLang="en-US" sz="1200" b="1" i="0" u="none" strike="noStrike" cap="none" normalizeH="0" baseline="0" dirty="0">
                          <a:ln>
                            <a:noFill/>
                          </a:ln>
                          <a:solidFill>
                            <a:srgbClr val="000000"/>
                          </a:solidFill>
                          <a:effectLst/>
                          <a:latin typeface="Meiryo UI"/>
                          <a:ea typeface="Meiryo UI"/>
                          <a:cs typeface="Meiryo UI"/>
                        </a:rPr>
                        <a:t>人</a:t>
                      </a:r>
                    </a:p>
                  </a:txBody>
                  <a:tcPr marL="99049" marR="99049"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648417">
                <a:tc>
                  <a: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1" lang="ja-JP" altLang="en-US" sz="1400" b="0" i="0" u="none" strike="noStrike" cap="none" normalizeH="0" baseline="0" dirty="0">
                          <a:ln>
                            <a:noFill/>
                          </a:ln>
                          <a:solidFill>
                            <a:srgbClr val="000000"/>
                          </a:solidFill>
                          <a:effectLst/>
                          <a:latin typeface="ＭＳ Ｐゴシック" charset="-128"/>
                          <a:ea typeface="Meiryo UI"/>
                          <a:cs typeface="Meiryo UI"/>
                        </a:rPr>
                        <a:t>府から移管される事務</a:t>
                      </a:r>
                      <a:endParaRPr kumimoji="1" lang="en-US" altLang="ja-JP" sz="1400" b="0" i="0" u="none" strike="noStrike" cap="none" normalizeH="0" baseline="0" dirty="0">
                        <a:ln>
                          <a:noFill/>
                        </a:ln>
                        <a:solidFill>
                          <a:srgbClr val="000000"/>
                        </a:solidFill>
                        <a:effectLst/>
                        <a:latin typeface="ＭＳ Ｐゴシック" charset="-128"/>
                        <a:ea typeface="Meiryo UI"/>
                        <a:cs typeface="Meiryo UI"/>
                      </a:endParaRPr>
                    </a:p>
                  </a:txBody>
                  <a:tcPr marL="72000" marR="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○現在大阪府において実施している事務のうち、</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特別区が担うこととされた事務に係る従事人員について、現行大阪府で従事している職員数を加算</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a:ln>
                            <a:noFill/>
                          </a:ln>
                          <a:solidFill>
                            <a:srgbClr val="000000"/>
                          </a:solidFill>
                          <a:effectLst/>
                          <a:latin typeface="Meiryo UI"/>
                          <a:ea typeface="Meiryo UI"/>
                          <a:cs typeface="Meiryo UI"/>
                        </a:rPr>
                        <a:t>　　</a:t>
                      </a:r>
                      <a:r>
                        <a:rPr kumimoji="1" lang="ja-JP" altLang="en-US" sz="1100" b="0" i="0" u="none" strike="noStrike" cap="none" normalizeH="0" baseline="0" dirty="0">
                          <a:ln>
                            <a:noFill/>
                          </a:ln>
                          <a:solidFill>
                            <a:srgbClr val="000000"/>
                          </a:solidFill>
                          <a:effectLst/>
                          <a:latin typeface="Meiryo UI"/>
                          <a:ea typeface="Meiryo UI"/>
                          <a:cs typeface="Meiryo UI"/>
                        </a:rPr>
                        <a:t>（例）旅券発給事務、河川</a:t>
                      </a:r>
                      <a:r>
                        <a:rPr kumimoji="1" lang="ja-JP" altLang="en-US" sz="1100" b="0" i="0" u="none" strike="noStrike" kern="1200" cap="none" normalizeH="0" baseline="0" dirty="0">
                          <a:ln>
                            <a:noFill/>
                          </a:ln>
                          <a:solidFill>
                            <a:srgbClr val="000000"/>
                          </a:solidFill>
                          <a:effectLst/>
                          <a:latin typeface="Meiryo UI"/>
                          <a:ea typeface="Meiryo UI"/>
                          <a:cs typeface="Meiryo UI"/>
                        </a:rPr>
                        <a:t>表面管理　　　等</a:t>
                      </a:r>
                      <a:endParaRPr kumimoji="1" lang="en-US" altLang="ja-JP" sz="1100" b="0" i="0" u="none" strike="noStrike" kern="1200" cap="none" normalizeH="0" baseline="0" dirty="0">
                        <a:ln>
                          <a:noFill/>
                        </a:ln>
                        <a:solidFill>
                          <a:srgbClr val="000000"/>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1" i="0" u="none" strike="noStrike" cap="none" normalizeH="0" baseline="0" dirty="0">
                          <a:ln>
                            <a:noFill/>
                          </a:ln>
                          <a:solidFill>
                            <a:srgbClr val="000000"/>
                          </a:solidFill>
                          <a:effectLst/>
                          <a:latin typeface="Meiryo UI"/>
                          <a:ea typeface="Meiryo UI"/>
                          <a:cs typeface="Meiryo UI"/>
                        </a:rPr>
                        <a:t>+30</a:t>
                      </a:r>
                      <a:r>
                        <a:rPr kumimoji="1" lang="ja-JP" altLang="en-US" sz="1200" b="1" i="0" u="none" strike="noStrike" cap="none" normalizeH="0" baseline="0" dirty="0">
                          <a:ln>
                            <a:noFill/>
                          </a:ln>
                          <a:solidFill>
                            <a:srgbClr val="000000"/>
                          </a:solidFill>
                          <a:effectLst/>
                          <a:latin typeface="Meiryo UI"/>
                          <a:ea typeface="Meiryo UI"/>
                          <a:cs typeface="Meiryo UI"/>
                        </a:rPr>
                        <a:t>人</a:t>
                      </a: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1" i="0" u="none" strike="noStrike" cap="none" normalizeH="0" baseline="0" dirty="0">
                          <a:ln>
                            <a:noFill/>
                          </a:ln>
                          <a:solidFill>
                            <a:srgbClr val="000000"/>
                          </a:solidFill>
                          <a:effectLst/>
                          <a:latin typeface="Meiryo UI"/>
                          <a:ea typeface="Meiryo UI"/>
                          <a:cs typeface="Meiryo UI"/>
                        </a:rPr>
                        <a:t>+30</a:t>
                      </a:r>
                      <a:r>
                        <a:rPr kumimoji="1" lang="ja-JP" altLang="en-US" sz="1200" b="1" i="0" u="none" strike="noStrike" cap="none" normalizeH="0" baseline="0" dirty="0">
                          <a:ln>
                            <a:noFill/>
                          </a:ln>
                          <a:solidFill>
                            <a:srgbClr val="000000"/>
                          </a:solidFill>
                          <a:effectLst/>
                          <a:latin typeface="Meiryo UI"/>
                          <a:ea typeface="Meiryo UI"/>
                          <a:cs typeface="Meiryo UI"/>
                        </a:rPr>
                        <a:t>人</a:t>
                      </a:r>
                    </a:p>
                  </a:txBody>
                  <a:tcPr marL="99049" marR="99049"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817569">
                <a:tc>
                  <a: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1" lang="ja-JP" altLang="en-US" sz="1400" b="0" i="0" u="none" strike="noStrike" cap="none" normalizeH="0" baseline="0" dirty="0">
                          <a:ln>
                            <a:noFill/>
                          </a:ln>
                          <a:solidFill>
                            <a:srgbClr val="000000"/>
                          </a:solidFill>
                          <a:effectLst/>
                          <a:latin typeface="Meiryo UI"/>
                          <a:ea typeface="Meiryo UI"/>
                          <a:cs typeface="Meiryo UI"/>
                        </a:rPr>
                        <a:t>児童相談所</a:t>
                      </a: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○近隣中核市において設置していない児童相談所について、特別区で設置するため、運営等に係る職員数を</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加算</a:t>
                      </a:r>
                      <a:endParaRPr kumimoji="1" lang="en-US" altLang="ja-JP" sz="1300" b="0" i="0" u="none" strike="noStrike" cap="none" normalizeH="0" baseline="0" dirty="0">
                        <a:ln>
                          <a:noFill/>
                        </a:ln>
                        <a:solidFill>
                          <a:srgbClr val="000000"/>
                        </a:solidFill>
                        <a:effectLst/>
                        <a:latin typeface="Meiryo UI"/>
                        <a:ea typeface="Meiryo UI"/>
                        <a:cs typeface="Meiryo UI"/>
                      </a:endParaRPr>
                    </a:p>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○従事人員については、改正児童福祉法の基準や、一時保護所（現在２か所→各特別区）の設置を踏まえて</a:t>
                      </a:r>
                      <a:r>
                        <a:rPr kumimoji="1" lang="ja-JP" altLang="en-US" sz="1300" b="0" i="0" u="none" strike="noStrike" cap="none" normalizeH="0" baseline="0" dirty="0" smtClean="0">
                          <a:ln>
                            <a:noFill/>
                          </a:ln>
                          <a:solidFill>
                            <a:srgbClr val="000000"/>
                          </a:solidFill>
                          <a:effectLst/>
                          <a:latin typeface="Meiryo UI"/>
                          <a:ea typeface="Meiryo UI"/>
                          <a:cs typeface="Meiryo UI"/>
                        </a:rPr>
                        <a:t>算定</a:t>
                      </a:r>
                      <a:endParaRPr kumimoji="1" lang="en-US" altLang="ja-JP" sz="1300" b="0" i="0" u="none" strike="noStrike" cap="none" normalizeH="0" baseline="0" dirty="0" smtClean="0">
                        <a:ln>
                          <a:noFill/>
                        </a:ln>
                        <a:solidFill>
                          <a:srgbClr val="000000"/>
                        </a:solidFill>
                        <a:effectLst/>
                        <a:latin typeface="Meiryo UI"/>
                        <a:ea typeface="Meiryo UI"/>
                        <a:cs typeface="Meiryo UI"/>
                      </a:endParaRPr>
                    </a:p>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rgbClr val="000000"/>
                          </a:solidFill>
                          <a:effectLst/>
                          <a:latin typeface="Meiryo UI"/>
                          <a:ea typeface="Meiryo UI"/>
                          <a:cs typeface="Meiryo UI"/>
                        </a:rPr>
                        <a:t>※</a:t>
                      </a:r>
                      <a:r>
                        <a:rPr kumimoji="1" lang="ja-JP" altLang="en-US" sz="1100" b="0" i="0" u="none" strike="noStrike" cap="none" normalizeH="0" baseline="0" dirty="0" smtClean="0">
                          <a:ln>
                            <a:noFill/>
                          </a:ln>
                          <a:solidFill>
                            <a:srgbClr val="000000"/>
                          </a:solidFill>
                          <a:effectLst/>
                          <a:latin typeface="Meiryo UI"/>
                          <a:ea typeface="Meiryo UI"/>
                          <a:cs typeface="Meiryo UI"/>
                        </a:rPr>
                        <a:t>全ての特別区に設置した場合の人員を特別区設置時に加算</a:t>
                      </a:r>
                      <a:endParaRPr kumimoji="1" lang="en-US" altLang="ja-JP" sz="1100" b="0" i="0" u="none" strike="noStrike" cap="none" normalizeH="0" baseline="0" dirty="0">
                        <a:ln>
                          <a:noFill/>
                        </a:ln>
                        <a:solidFill>
                          <a:srgbClr val="000000"/>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1" i="0" u="none" strike="noStrike" cap="none" normalizeH="0" baseline="0" dirty="0">
                          <a:ln>
                            <a:noFill/>
                          </a:ln>
                          <a:solidFill>
                            <a:srgbClr val="000000"/>
                          </a:solidFill>
                          <a:effectLst/>
                          <a:latin typeface="Meiryo UI"/>
                          <a:ea typeface="Meiryo UI"/>
                          <a:cs typeface="Meiryo UI"/>
                        </a:rPr>
                        <a:t>+350</a:t>
                      </a:r>
                      <a:r>
                        <a:rPr kumimoji="1" lang="ja-JP" altLang="en-US" sz="1200" b="1" i="0" u="none" strike="noStrike" cap="none" normalizeH="0" baseline="0" dirty="0">
                          <a:ln>
                            <a:noFill/>
                          </a:ln>
                          <a:solidFill>
                            <a:srgbClr val="000000"/>
                          </a:solidFill>
                          <a:effectLst/>
                          <a:latin typeface="Meiryo UI"/>
                          <a:ea typeface="Meiryo UI"/>
                          <a:cs typeface="Meiryo UI"/>
                        </a:rPr>
                        <a:t>人</a:t>
                      </a: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1" i="0" u="none" strike="noStrike" cap="none" normalizeH="0" baseline="0" dirty="0">
                          <a:ln>
                            <a:noFill/>
                          </a:ln>
                          <a:solidFill>
                            <a:srgbClr val="000000"/>
                          </a:solidFill>
                          <a:effectLst/>
                          <a:latin typeface="Meiryo UI"/>
                          <a:ea typeface="Meiryo UI"/>
                          <a:cs typeface="Meiryo UI"/>
                        </a:rPr>
                        <a:t>+410</a:t>
                      </a:r>
                      <a:r>
                        <a:rPr kumimoji="1" lang="ja-JP" altLang="en-US" sz="1200" b="1" i="0" u="none" strike="noStrike" cap="none" normalizeH="0" baseline="0" dirty="0">
                          <a:ln>
                            <a:noFill/>
                          </a:ln>
                          <a:solidFill>
                            <a:srgbClr val="000000"/>
                          </a:solidFill>
                          <a:effectLst/>
                          <a:latin typeface="Meiryo UI"/>
                          <a:ea typeface="Meiryo UI"/>
                          <a:cs typeface="Meiryo UI"/>
                        </a:rPr>
                        <a:t>人</a:t>
                      </a:r>
                    </a:p>
                  </a:txBody>
                  <a:tcPr marL="99049" marR="99049"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1000817">
                <a:tc>
                  <a: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1" lang="ja-JP" altLang="en-US" sz="1400" b="0" i="0" u="none" strike="noStrike" cap="none" normalizeH="0" baseline="0" dirty="0">
                          <a:ln>
                            <a:noFill/>
                          </a:ln>
                          <a:solidFill>
                            <a:srgbClr val="000000"/>
                          </a:solidFill>
                          <a:effectLst/>
                          <a:latin typeface="Meiryo UI"/>
                          <a:ea typeface="Meiryo UI"/>
                          <a:cs typeface="Meiryo UI"/>
                        </a:rPr>
                        <a:t>教育委員会事務局の学校関連事務</a:t>
                      </a: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○中核市権限を上回る事務である教職員人事事務に係る従事人員について、大阪市と類似する</a:t>
                      </a:r>
                      <a:r>
                        <a:rPr kumimoji="0" lang="ja-JP" altLang="en-US" sz="1300" b="0" i="0" u="none" strike="noStrike" cap="none" normalizeH="0" baseline="0" dirty="0">
                          <a:ln>
                            <a:noFill/>
                          </a:ln>
                          <a:solidFill>
                            <a:schemeClr val="tx1"/>
                          </a:solidFill>
                          <a:effectLst/>
                          <a:latin typeface="Meiryo UI"/>
                          <a:ea typeface="Meiryo UI"/>
                          <a:cs typeface="Meiryo UI"/>
                        </a:rPr>
                        <a:t>指定都市（横浜、名古屋、京都、神戸、福岡の５市）</a:t>
                      </a:r>
                      <a:r>
                        <a:rPr kumimoji="1" lang="ja-JP" altLang="en-US" sz="1300" b="0" i="0" u="none" strike="noStrike" cap="none" normalizeH="0" baseline="0" dirty="0">
                          <a:ln>
                            <a:noFill/>
                          </a:ln>
                          <a:solidFill>
                            <a:srgbClr val="000000"/>
                          </a:solidFill>
                          <a:effectLst/>
                          <a:latin typeface="Meiryo UI"/>
                          <a:ea typeface="Meiryo UI"/>
                          <a:cs typeface="Meiryo UI"/>
                        </a:rPr>
                        <a:t>における従事人員を参考に算定し、加算</a:t>
                      </a:r>
                      <a:endParaRPr kumimoji="1" lang="en-US" altLang="ja-JP" sz="1300" b="0" i="0" u="none" strike="noStrike" cap="none" normalizeH="0" baseline="0" dirty="0">
                        <a:ln>
                          <a:noFill/>
                        </a:ln>
                        <a:solidFill>
                          <a:srgbClr val="000000"/>
                        </a:solidFill>
                        <a:effectLst/>
                        <a:latin typeface="Meiryo UI"/>
                        <a:ea typeface="Meiryo UI"/>
                        <a:cs typeface="Meiryo UI"/>
                      </a:endParaRPr>
                    </a:p>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○学校の管理運営等に係る人員について、近隣中核市よりも人口に対する学校数の割合が多い現状を踏まえ、加算</a:t>
                      </a:r>
                      <a:endParaRPr kumimoji="1" lang="en-US" altLang="ja-JP" sz="1300" b="0" i="0" u="none" strike="noStrike" cap="none" normalizeH="0" baseline="0" dirty="0">
                        <a:ln>
                          <a:noFill/>
                        </a:ln>
                        <a:solidFill>
                          <a:srgbClr val="000000"/>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1" i="0" u="none" strike="noStrike" cap="none" normalizeH="0" baseline="0" dirty="0">
                          <a:ln>
                            <a:noFill/>
                          </a:ln>
                          <a:solidFill>
                            <a:srgbClr val="000000"/>
                          </a:solidFill>
                          <a:effectLst/>
                          <a:latin typeface="Meiryo UI"/>
                          <a:ea typeface="Meiryo UI"/>
                          <a:cs typeface="Meiryo UI"/>
                        </a:rPr>
                        <a:t>+70</a:t>
                      </a:r>
                      <a:r>
                        <a:rPr kumimoji="1" lang="ja-JP" altLang="en-US" sz="1200" b="1" i="0" u="none" strike="noStrike" cap="none" normalizeH="0" baseline="0" dirty="0">
                          <a:ln>
                            <a:noFill/>
                          </a:ln>
                          <a:solidFill>
                            <a:srgbClr val="000000"/>
                          </a:solidFill>
                          <a:effectLst/>
                          <a:latin typeface="Meiryo UI"/>
                          <a:ea typeface="Meiryo UI"/>
                          <a:cs typeface="Meiryo UI"/>
                        </a:rPr>
                        <a:t>人</a:t>
                      </a: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1" i="0" u="none" strike="noStrike" cap="none" normalizeH="0" baseline="0" dirty="0">
                          <a:ln>
                            <a:noFill/>
                          </a:ln>
                          <a:solidFill>
                            <a:srgbClr val="000000"/>
                          </a:solidFill>
                          <a:effectLst/>
                          <a:latin typeface="Meiryo UI"/>
                          <a:ea typeface="Meiryo UI"/>
                          <a:cs typeface="Meiryo UI"/>
                        </a:rPr>
                        <a:t>+70</a:t>
                      </a:r>
                      <a:r>
                        <a:rPr kumimoji="1" lang="ja-JP" altLang="en-US" sz="1200" b="1" i="0" u="none" strike="noStrike" cap="none" normalizeH="0" baseline="0" dirty="0">
                          <a:ln>
                            <a:noFill/>
                          </a:ln>
                          <a:solidFill>
                            <a:srgbClr val="000000"/>
                          </a:solidFill>
                          <a:effectLst/>
                          <a:latin typeface="Meiryo UI"/>
                          <a:ea typeface="Meiryo UI"/>
                          <a:cs typeface="Meiryo UI"/>
                        </a:rPr>
                        <a:t>人</a:t>
                      </a:r>
                    </a:p>
                  </a:txBody>
                  <a:tcPr marL="99049" marR="99049"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817569">
                <a:tc>
                  <a: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1" lang="ja-JP" altLang="en-US" sz="1400" b="0" i="0" u="none" strike="noStrike" cap="none" normalizeH="0" baseline="0" dirty="0">
                          <a:ln>
                            <a:noFill/>
                          </a:ln>
                          <a:solidFill>
                            <a:srgbClr val="000000"/>
                          </a:solidFill>
                          <a:effectLst/>
                          <a:latin typeface="Meiryo UI"/>
                          <a:ea typeface="Meiryo UI"/>
                          <a:cs typeface="Meiryo UI"/>
                        </a:rPr>
                        <a:t>保健所・保健センター</a:t>
                      </a: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7800" marR="0" lvl="0" indent="-17780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300" b="0" i="0" u="none" strike="noStrike" cap="none" normalizeH="0" baseline="0" dirty="0">
                          <a:ln>
                            <a:noFill/>
                          </a:ln>
                          <a:solidFill>
                            <a:srgbClr val="000000"/>
                          </a:solidFill>
                          <a:effectLst/>
                          <a:latin typeface="Meiryo UI"/>
                          <a:ea typeface="Meiryo UI"/>
                          <a:cs typeface="Meiryo UI"/>
                        </a:rPr>
                        <a:t>○保健所業務に係る従事人員について、近隣中核市よりも保健所の事業規模が大きい現状を踏まえ、加算</a:t>
                      </a:r>
                      <a:endParaRPr kumimoji="1" lang="en-US" altLang="ja-JP" sz="1300" b="0" i="0" u="none" strike="noStrike" cap="none" normalizeH="0" baseline="0" dirty="0">
                        <a:ln>
                          <a:noFill/>
                        </a:ln>
                        <a:solidFill>
                          <a:srgbClr val="000000"/>
                        </a:solidFill>
                        <a:effectLst/>
                        <a:latin typeface="Meiryo UI"/>
                        <a:ea typeface="Meiryo UI"/>
                        <a:cs typeface="Meiryo UI"/>
                      </a:endParaRPr>
                    </a:p>
                    <a:p>
                      <a:pPr marL="177800" marR="0" lvl="0" indent="-177800" algn="l" defTabSz="914400" rtl="0" eaLnBrk="0" fontAlgn="base" latinLnBrk="0" hangingPunct="0">
                        <a:lnSpc>
                          <a:spcPct val="100000"/>
                        </a:lnSpc>
                        <a:spcBef>
                          <a:spcPct val="0"/>
                        </a:spcBef>
                        <a:spcAft>
                          <a:spcPct val="0"/>
                        </a:spcAft>
                        <a:buClrTx/>
                        <a:buSzTx/>
                        <a:buFont typeface="Arial" charset="0"/>
                        <a:buNone/>
                        <a:tabLst/>
                      </a:pPr>
                      <a:r>
                        <a:rPr kumimoji="1" lang="ja-JP" altLang="en-US" sz="1300" b="0" i="0" u="none" strike="noStrike" cap="none" normalizeH="0" baseline="0" dirty="0">
                          <a:ln>
                            <a:noFill/>
                          </a:ln>
                          <a:solidFill>
                            <a:srgbClr val="000000"/>
                          </a:solidFill>
                          <a:effectLst/>
                          <a:latin typeface="Meiryo UI"/>
                          <a:ea typeface="Meiryo UI"/>
                          <a:cs typeface="Meiryo UI"/>
                        </a:rPr>
                        <a:t>○と畜検査</a:t>
                      </a:r>
                      <a:r>
                        <a:rPr kumimoji="1" lang="ja-JP" altLang="en-US" sz="1300" b="0" i="0" u="none" strike="noStrike" cap="none" normalizeH="0" baseline="0" dirty="0" smtClean="0">
                          <a:ln>
                            <a:noFill/>
                          </a:ln>
                          <a:solidFill>
                            <a:srgbClr val="000000"/>
                          </a:solidFill>
                          <a:effectLst/>
                          <a:latin typeface="Meiryo UI"/>
                          <a:ea typeface="Meiryo UI"/>
                          <a:cs typeface="Meiryo UI"/>
                        </a:rPr>
                        <a:t>業務等に</a:t>
                      </a:r>
                      <a:r>
                        <a:rPr kumimoji="1" lang="ja-JP" altLang="en-US" sz="1300" b="0" i="0" u="none" strike="noStrike" cap="none" normalizeH="0" baseline="0" dirty="0">
                          <a:ln>
                            <a:noFill/>
                          </a:ln>
                          <a:solidFill>
                            <a:srgbClr val="000000"/>
                          </a:solidFill>
                          <a:effectLst/>
                          <a:latin typeface="Meiryo UI"/>
                          <a:ea typeface="Meiryo UI"/>
                          <a:cs typeface="Meiryo UI"/>
                        </a:rPr>
                        <a:t>係る人員について、</a:t>
                      </a:r>
                      <a:r>
                        <a:rPr kumimoji="0" lang="ja-JP" altLang="en-US" sz="1300" b="0" i="0" u="none" strike="noStrike" cap="none" normalizeH="0" baseline="0" dirty="0">
                          <a:ln>
                            <a:noFill/>
                          </a:ln>
                          <a:solidFill>
                            <a:schemeClr val="tx1"/>
                          </a:solidFill>
                          <a:effectLst/>
                          <a:latin typeface="Meiryo UI"/>
                          <a:ea typeface="Meiryo UI"/>
                          <a:cs typeface="Meiryo UI"/>
                        </a:rPr>
                        <a:t>指定都市（５市）における</a:t>
                      </a:r>
                      <a:r>
                        <a:rPr kumimoji="1" lang="ja-JP" altLang="en-US" sz="1300" b="0" i="0" u="none" strike="noStrike" cap="none" normalizeH="0" baseline="0" dirty="0">
                          <a:ln>
                            <a:noFill/>
                          </a:ln>
                          <a:solidFill>
                            <a:srgbClr val="000000"/>
                          </a:solidFill>
                          <a:effectLst/>
                          <a:latin typeface="Meiryo UI"/>
                          <a:ea typeface="Meiryo UI"/>
                          <a:cs typeface="Meiryo UI"/>
                        </a:rPr>
                        <a:t>従事人員等を参考に算定し、加算</a:t>
                      </a:r>
                      <a:endParaRPr kumimoji="1" lang="en-US" altLang="ja-JP" sz="1300" b="0" i="0" u="none" strike="noStrike" cap="none" normalizeH="0" baseline="0" dirty="0">
                        <a:ln>
                          <a:noFill/>
                        </a:ln>
                        <a:solidFill>
                          <a:srgbClr val="000000"/>
                        </a:solidFill>
                        <a:effectLst/>
                        <a:latin typeface="Meiryo UI"/>
                        <a:ea typeface="Meiryo UI"/>
                        <a:cs typeface="Meiryo UI"/>
                      </a:endParaRP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1" i="0" u="none" strike="noStrike" cap="none" normalizeH="0" baseline="0" dirty="0">
                          <a:ln>
                            <a:noFill/>
                          </a:ln>
                          <a:solidFill>
                            <a:srgbClr val="000000"/>
                          </a:solidFill>
                          <a:effectLst/>
                          <a:latin typeface="Meiryo UI"/>
                          <a:ea typeface="Meiryo UI"/>
                          <a:cs typeface="Meiryo UI"/>
                        </a:rPr>
                        <a:t>+100</a:t>
                      </a:r>
                      <a:r>
                        <a:rPr kumimoji="1" lang="ja-JP" altLang="en-US" sz="1200" b="1" i="0" u="none" strike="noStrike" cap="none" normalizeH="0" baseline="0" dirty="0">
                          <a:ln>
                            <a:noFill/>
                          </a:ln>
                          <a:solidFill>
                            <a:srgbClr val="000000"/>
                          </a:solidFill>
                          <a:effectLst/>
                          <a:latin typeface="Meiryo UI"/>
                          <a:ea typeface="Meiryo UI"/>
                          <a:cs typeface="Meiryo UI"/>
                        </a:rPr>
                        <a:t>人</a:t>
                      </a: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1" i="0" u="none" strike="noStrike" cap="none" normalizeH="0" baseline="0" dirty="0">
                          <a:ln>
                            <a:noFill/>
                          </a:ln>
                          <a:solidFill>
                            <a:srgbClr val="000000"/>
                          </a:solidFill>
                          <a:effectLst/>
                          <a:latin typeface="Meiryo UI"/>
                          <a:ea typeface="Meiryo UI"/>
                          <a:cs typeface="Meiryo UI"/>
                        </a:rPr>
                        <a:t>+80</a:t>
                      </a:r>
                      <a:r>
                        <a:rPr kumimoji="1" lang="ja-JP" altLang="en-US" sz="1200" b="1" i="0" u="none" strike="noStrike" cap="none" normalizeH="0" baseline="0" dirty="0">
                          <a:ln>
                            <a:noFill/>
                          </a:ln>
                          <a:solidFill>
                            <a:srgbClr val="000000"/>
                          </a:solidFill>
                          <a:effectLst/>
                          <a:latin typeface="Meiryo UI"/>
                          <a:ea typeface="Meiryo UI"/>
                          <a:cs typeface="Meiryo UI"/>
                        </a:rPr>
                        <a:t>人</a:t>
                      </a:r>
                    </a:p>
                  </a:txBody>
                  <a:tcPr marL="99049" marR="99049"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281920">
                <a:tc>
                  <a:txBody>
                    <a:body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tabLst/>
                      </a:pPr>
                      <a:r>
                        <a:rPr kumimoji="1" lang="ja-JP" altLang="en-US" sz="1400" b="0" i="0" u="none" strike="noStrike" cap="none" normalizeH="0" baseline="0" dirty="0">
                          <a:ln>
                            <a:noFill/>
                          </a:ln>
                          <a:solidFill>
                            <a:srgbClr val="000000"/>
                          </a:solidFill>
                          <a:effectLst/>
                          <a:latin typeface="ＭＳ Ｐゴシック" charset="-128"/>
                          <a:ea typeface="Meiryo UI"/>
                          <a:cs typeface="Meiryo UI"/>
                        </a:rPr>
                        <a:t>生活保護に係る事務</a:t>
                      </a:r>
                      <a:endParaRPr kumimoji="1" lang="en-US" altLang="ja-JP" sz="1400" b="0" i="0" u="none" strike="noStrike" cap="none" normalizeH="0" baseline="0" dirty="0">
                        <a:ln>
                          <a:noFill/>
                        </a:ln>
                        <a:solidFill>
                          <a:srgbClr val="000000"/>
                        </a:solidFill>
                        <a:effectLst/>
                        <a:latin typeface="ＭＳ Ｐゴシック" charset="-128"/>
                        <a:ea typeface="Meiryo UI"/>
                        <a:cs typeface="Meiryo UI"/>
                      </a:endParaRPr>
                    </a:p>
                  </a:txBody>
                  <a:tcPr marL="72000" marR="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a:ln>
                            <a:noFill/>
                          </a:ln>
                          <a:solidFill>
                            <a:schemeClr val="tx1"/>
                          </a:solidFill>
                          <a:effectLst/>
                          <a:latin typeface="Meiryo UI"/>
                          <a:ea typeface="Meiryo UI"/>
                          <a:cs typeface="Meiryo UI"/>
                        </a:rPr>
                        <a:t>○近隣中核市よりも被保護実世帯数が多い現状を踏まえ、加算</a:t>
                      </a: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1" i="0" u="none" strike="noStrike" cap="none" normalizeH="0" baseline="0" dirty="0">
                          <a:ln>
                            <a:noFill/>
                          </a:ln>
                          <a:solidFill>
                            <a:srgbClr val="000000"/>
                          </a:solidFill>
                          <a:effectLst/>
                          <a:latin typeface="Meiryo UI"/>
                          <a:ea typeface="Meiryo UI"/>
                          <a:cs typeface="Meiryo UI"/>
                        </a:rPr>
                        <a:t>+840</a:t>
                      </a:r>
                      <a:r>
                        <a:rPr kumimoji="1" lang="ja-JP" altLang="en-US" sz="1200" b="1" i="0" u="none" strike="noStrike" cap="none" normalizeH="0" baseline="0" dirty="0">
                          <a:ln>
                            <a:noFill/>
                          </a:ln>
                          <a:solidFill>
                            <a:srgbClr val="000000"/>
                          </a:solidFill>
                          <a:effectLst/>
                          <a:latin typeface="Meiryo UI"/>
                          <a:ea typeface="Meiryo UI"/>
                          <a:cs typeface="Meiryo UI"/>
                        </a:rPr>
                        <a:t>人</a:t>
                      </a:r>
                    </a:p>
                  </a:txBody>
                  <a:tcPr marL="99049" marR="9904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1" i="0" u="none" strike="noStrike" cap="none" normalizeH="0" baseline="0" dirty="0">
                          <a:ln>
                            <a:noFill/>
                          </a:ln>
                          <a:solidFill>
                            <a:srgbClr val="000000"/>
                          </a:solidFill>
                          <a:effectLst/>
                          <a:latin typeface="Meiryo UI"/>
                          <a:ea typeface="Meiryo UI"/>
                          <a:cs typeface="Meiryo UI"/>
                        </a:rPr>
                        <a:t>+810</a:t>
                      </a:r>
                      <a:r>
                        <a:rPr kumimoji="1" lang="ja-JP" altLang="en-US" sz="1200" b="1" i="0" u="none" strike="noStrike" cap="none" normalizeH="0" baseline="0" dirty="0">
                          <a:ln>
                            <a:noFill/>
                          </a:ln>
                          <a:solidFill>
                            <a:srgbClr val="000000"/>
                          </a:solidFill>
                          <a:effectLst/>
                          <a:latin typeface="Meiryo UI"/>
                          <a:ea typeface="Meiryo UI"/>
                          <a:cs typeface="Meiryo UI"/>
                        </a:rPr>
                        <a:t>人</a:t>
                      </a:r>
                    </a:p>
                  </a:txBody>
                  <a:tcPr marL="99049" marR="99049"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bl>
          </a:graphicData>
        </a:graphic>
      </p:graphicFrame>
      <p:sp>
        <p:nvSpPr>
          <p:cNvPr id="9" name="Rectangle 41"/>
          <p:cNvSpPr>
            <a:spLocks noChangeArrowheads="1"/>
          </p:cNvSpPr>
          <p:nvPr/>
        </p:nvSpPr>
        <p:spPr bwMode="auto">
          <a:xfrm>
            <a:off x="225631" y="609942"/>
            <a:ext cx="9604169" cy="360000"/>
          </a:xfrm>
          <a:prstGeom prst="rect">
            <a:avLst/>
          </a:prstGeom>
          <a:solidFill>
            <a:schemeClr val="accent6">
              <a:lumMod val="40000"/>
              <a:lumOff val="60000"/>
            </a:schemeClr>
          </a:solidFill>
          <a:ln w="9525">
            <a:noFill/>
            <a:miter lim="800000"/>
            <a:headEnd/>
            <a:tailEnd/>
          </a:ln>
        </p:spPr>
        <p:txBody>
          <a:bodyPr lIns="36000" rIns="36000" anchor="ctr"/>
          <a:lstStyle/>
          <a:p>
            <a:pPr marL="177800" indent="-177800">
              <a:defRPr/>
            </a:pPr>
            <a:r>
              <a:rPr lang="ja-JP" altLang="en-US" sz="14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特別区が担う事務のうち、中核市権限を上回る事務や大阪市の特性を反映するために必要な職員数を中核市モデルに加算</a:t>
            </a:r>
            <a:endParaRPr lang="ja-JP" altLang="en-US" sz="1450" b="1" dirty="0">
              <a:latin typeface="Meiryo UI"/>
              <a:ea typeface="Meiryo UI"/>
              <a:cs typeface="Meiryo UI"/>
            </a:endParaRPr>
          </a:p>
        </p:txBody>
      </p:sp>
      <p:sp>
        <p:nvSpPr>
          <p:cNvPr id="6" name="正方形/長方形 5"/>
          <p:cNvSpPr/>
          <p:nvPr/>
        </p:nvSpPr>
        <p:spPr>
          <a:xfrm>
            <a:off x="0" y="4764"/>
            <a:ext cx="9906000" cy="465136"/>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３　特別区設置当初の職員数</a:t>
            </a:r>
            <a:r>
              <a:rPr lang="ja-JP" altLang="en-US" sz="2000" b="1" dirty="0">
                <a:solidFill>
                  <a:schemeClr val="tx1"/>
                </a:solidFill>
                <a:latin typeface="ＭＳ Ｐゴシック" charset="-128"/>
                <a:ea typeface="Meiryo UI"/>
                <a:cs typeface="Meiryo UI"/>
              </a:rPr>
              <a:t>　～</a:t>
            </a:r>
            <a:r>
              <a:rPr lang="ja-JP" altLang="en-US" sz="2000" b="1" dirty="0">
                <a:solidFill>
                  <a:schemeClr val="tx1"/>
                </a:solidFill>
                <a:latin typeface="Meiryo UI" pitchFamily="50" charset="-128"/>
                <a:ea typeface="Meiryo UI" pitchFamily="50" charset="-128"/>
                <a:cs typeface="Meiryo UI" pitchFamily="50" charset="-128"/>
              </a:rPr>
              <a:t>中核市権限を上回る事務や大阪市の特性の加算～</a:t>
            </a:r>
            <a:r>
              <a:rPr lang="ja-JP" altLang="en-US" sz="2000" b="1" dirty="0">
                <a:solidFill>
                  <a:srgbClr val="000000"/>
                </a:solidFill>
                <a:latin typeface="ＭＳ Ｐゴシック" charset="-128"/>
                <a:ea typeface="Meiryo UI"/>
                <a:cs typeface="Meiryo UI"/>
              </a:rPr>
              <a:t>　</a:t>
            </a:r>
            <a:r>
              <a:rPr lang="ja-JP" altLang="en-US" sz="1600" b="1" dirty="0">
                <a:solidFill>
                  <a:srgbClr val="000000"/>
                </a:solidFill>
                <a:latin typeface="ＭＳ Ｐゴシック" charset="-128"/>
                <a:ea typeface="Meiryo UI"/>
                <a:cs typeface="Meiryo UI"/>
              </a:rPr>
              <a:t>　</a:t>
            </a:r>
          </a:p>
        </p:txBody>
      </p:sp>
      <p:sp>
        <p:nvSpPr>
          <p:cNvPr id="10" name="正方形/長方形 27"/>
          <p:cNvSpPr>
            <a:spLocks noChangeArrowheads="1"/>
          </p:cNvSpPr>
          <p:nvPr/>
        </p:nvSpPr>
        <p:spPr bwMode="auto">
          <a:xfrm>
            <a:off x="8874125" y="-732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１２</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右矢印 96"/>
          <p:cNvSpPr/>
          <p:nvPr/>
        </p:nvSpPr>
        <p:spPr>
          <a:xfrm>
            <a:off x="6285571" y="5261397"/>
            <a:ext cx="864856" cy="710881"/>
          </a:xfrm>
          <a:prstGeom prst="rightArrow">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0" name="右矢印 9"/>
          <p:cNvSpPr/>
          <p:nvPr/>
        </p:nvSpPr>
        <p:spPr>
          <a:xfrm>
            <a:off x="2826098" y="3695659"/>
            <a:ext cx="955865" cy="710881"/>
          </a:xfrm>
          <a:prstGeom prst="rightArrow">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4" name="角丸四角形 23"/>
          <p:cNvSpPr/>
          <p:nvPr/>
        </p:nvSpPr>
        <p:spPr>
          <a:xfrm>
            <a:off x="559560" y="781409"/>
            <a:ext cx="8821463" cy="1783666"/>
          </a:xfrm>
          <a:prstGeom prst="roundRect">
            <a:avLst>
              <a:gd name="adj" fmla="val 7068"/>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spcBef>
                <a:spcPts val="0"/>
              </a:spcBef>
              <a:defRPr/>
            </a:pPr>
            <a:r>
              <a:rPr lang="ja-JP" altLang="en-US" sz="1600" dirty="0">
                <a:solidFill>
                  <a:schemeClr val="tx1"/>
                </a:solidFill>
                <a:latin typeface="Meiryo UI"/>
                <a:ea typeface="Meiryo UI"/>
                <a:cs typeface="Meiryo UI"/>
              </a:rPr>
              <a:t>（</a:t>
            </a:r>
            <a:r>
              <a:rPr lang="en-US" altLang="ja-JP" sz="1600" dirty="0">
                <a:solidFill>
                  <a:schemeClr val="tx1"/>
                </a:solidFill>
                <a:latin typeface="Meiryo UI"/>
                <a:ea typeface="Meiryo UI"/>
                <a:cs typeface="Meiryo UI"/>
              </a:rPr>
              <a:t>Ⅰ</a:t>
            </a:r>
            <a:r>
              <a:rPr lang="ja-JP" altLang="en-US" sz="1600" dirty="0">
                <a:solidFill>
                  <a:schemeClr val="tx1"/>
                </a:solidFill>
                <a:latin typeface="Meiryo UI"/>
                <a:ea typeface="Meiryo UI"/>
                <a:cs typeface="Meiryo UI"/>
              </a:rPr>
              <a:t>）大阪市から大阪府へ移管される事務に係る職員数</a:t>
            </a:r>
            <a:endParaRPr lang="en-US" altLang="ja-JP" sz="1050" dirty="0">
              <a:solidFill>
                <a:schemeClr val="tx1"/>
              </a:solidFill>
              <a:latin typeface="Meiryo UI"/>
              <a:ea typeface="Meiryo UI"/>
              <a:cs typeface="Meiryo UI"/>
            </a:endParaRPr>
          </a:p>
          <a:p>
            <a:pPr marL="449263" indent="-188913">
              <a:spcBef>
                <a:spcPts val="600"/>
              </a:spcBef>
              <a:defRPr/>
            </a:pPr>
            <a:r>
              <a:rPr lang="ja-JP" altLang="en-US" sz="1600" dirty="0">
                <a:solidFill>
                  <a:schemeClr val="tx1"/>
                </a:solidFill>
                <a:latin typeface="Meiryo UI"/>
                <a:ea typeface="Meiryo UI"/>
                <a:cs typeface="Meiryo UI"/>
              </a:rPr>
              <a:t>   　　 事務分担（案）における大阪府への移管事務の従事人員をベースに、広域機能の一元化を</a:t>
            </a:r>
            <a:endParaRPr lang="en-US" altLang="ja-JP" sz="1600" dirty="0">
              <a:solidFill>
                <a:schemeClr val="tx1"/>
              </a:solidFill>
              <a:latin typeface="Meiryo UI"/>
              <a:ea typeface="Meiryo UI"/>
              <a:cs typeface="Meiryo UI"/>
            </a:endParaRPr>
          </a:p>
          <a:p>
            <a:pPr marL="449263" indent="-188913">
              <a:spcBef>
                <a:spcPts val="0"/>
              </a:spcBef>
              <a:defRPr/>
            </a:pPr>
            <a:r>
              <a:rPr lang="ja-JP" altLang="en-US" sz="1600" dirty="0">
                <a:solidFill>
                  <a:schemeClr val="tx1"/>
                </a:solidFill>
                <a:latin typeface="Meiryo UI"/>
                <a:ea typeface="Meiryo UI"/>
                <a:cs typeface="Meiryo UI"/>
              </a:rPr>
              <a:t>　　　　踏まえ、一定の効率化を図った上で移管　（重複</a:t>
            </a:r>
            <a:r>
              <a:rPr lang="ja-JP" altLang="en-US" sz="1600" dirty="0" smtClean="0">
                <a:solidFill>
                  <a:schemeClr val="tx1"/>
                </a:solidFill>
                <a:latin typeface="Meiryo UI"/>
                <a:ea typeface="Meiryo UI"/>
                <a:cs typeface="Meiryo UI"/>
              </a:rPr>
              <a:t>部門や類似業務などで効率化</a:t>
            </a:r>
            <a:r>
              <a:rPr lang="ja-JP" altLang="en-US" sz="1600" dirty="0">
                <a:solidFill>
                  <a:schemeClr val="tx1"/>
                </a:solidFill>
                <a:latin typeface="Meiryo UI"/>
                <a:ea typeface="Meiryo UI"/>
                <a:cs typeface="Meiryo UI"/>
              </a:rPr>
              <a:t>）</a:t>
            </a:r>
            <a:endParaRPr lang="en-US" altLang="ja-JP" sz="1600" dirty="0">
              <a:solidFill>
                <a:schemeClr val="tx1"/>
              </a:solidFill>
              <a:latin typeface="Meiryo UI"/>
              <a:ea typeface="Meiryo UI"/>
              <a:cs typeface="Meiryo UI"/>
            </a:endParaRPr>
          </a:p>
          <a:p>
            <a:pPr>
              <a:spcBef>
                <a:spcPts val="0"/>
              </a:spcBef>
              <a:defRPr/>
            </a:pPr>
            <a:endParaRPr lang="en-US" altLang="ja-JP" sz="1100" dirty="0">
              <a:solidFill>
                <a:schemeClr val="tx1"/>
              </a:solidFill>
              <a:latin typeface="Meiryo UI"/>
              <a:ea typeface="Meiryo UI"/>
              <a:cs typeface="Meiryo UI"/>
            </a:endParaRPr>
          </a:p>
          <a:p>
            <a:pPr>
              <a:spcBef>
                <a:spcPts val="0"/>
              </a:spcBef>
              <a:defRPr/>
            </a:pPr>
            <a:r>
              <a:rPr lang="ja-JP" altLang="en-US" sz="1600" dirty="0">
                <a:solidFill>
                  <a:schemeClr val="tx1"/>
                </a:solidFill>
                <a:latin typeface="Meiryo UI"/>
                <a:ea typeface="Meiryo UI"/>
                <a:cs typeface="Meiryo UI"/>
              </a:rPr>
              <a:t>（</a:t>
            </a:r>
            <a:r>
              <a:rPr lang="en-US" altLang="ja-JP" sz="1600" dirty="0">
                <a:solidFill>
                  <a:schemeClr val="tx1"/>
                </a:solidFill>
                <a:latin typeface="Meiryo UI"/>
                <a:ea typeface="Meiryo UI"/>
                <a:cs typeface="Meiryo UI"/>
              </a:rPr>
              <a:t>Ⅱ</a:t>
            </a:r>
            <a:r>
              <a:rPr lang="ja-JP" altLang="en-US" sz="1600" dirty="0">
                <a:solidFill>
                  <a:schemeClr val="tx1"/>
                </a:solidFill>
                <a:latin typeface="Meiryo UI"/>
                <a:ea typeface="Meiryo UI"/>
                <a:cs typeface="Meiryo UI"/>
              </a:rPr>
              <a:t>）大阪府から特別区へ移管される事務に係る職員数</a:t>
            </a:r>
            <a:endParaRPr lang="en-US" altLang="ja-JP" sz="1600" dirty="0">
              <a:solidFill>
                <a:schemeClr val="tx1"/>
              </a:solidFill>
              <a:latin typeface="Meiryo UI"/>
              <a:ea typeface="Meiryo UI"/>
              <a:cs typeface="Meiryo UI"/>
            </a:endParaRPr>
          </a:p>
          <a:p>
            <a:pPr marL="449263" indent="-188913">
              <a:spcBef>
                <a:spcPts val="600"/>
              </a:spcBef>
              <a:defRPr/>
            </a:pPr>
            <a:r>
              <a:rPr lang="ja-JP" altLang="en-US" sz="1600" dirty="0">
                <a:solidFill>
                  <a:schemeClr val="tx1"/>
                </a:solidFill>
                <a:latin typeface="Meiryo UI"/>
                <a:ea typeface="Meiryo UI"/>
                <a:cs typeface="Meiryo UI"/>
              </a:rPr>
              <a:t>       事務分担（案）における特別区への移管事務の従事人員をベースに移管</a:t>
            </a:r>
            <a:endParaRPr lang="en-US" altLang="ja-JP" sz="1600" dirty="0">
              <a:solidFill>
                <a:schemeClr val="tx1"/>
              </a:solidFill>
              <a:latin typeface="Meiryo UI"/>
              <a:ea typeface="Meiryo UI"/>
              <a:cs typeface="Meiryo UI"/>
            </a:endParaRPr>
          </a:p>
        </p:txBody>
      </p:sp>
      <p:sp>
        <p:nvSpPr>
          <p:cNvPr id="78" name="角丸四角形 77"/>
          <p:cNvSpPr/>
          <p:nvPr/>
        </p:nvSpPr>
        <p:spPr>
          <a:xfrm>
            <a:off x="3917034" y="2970022"/>
            <a:ext cx="2238170" cy="3240000"/>
          </a:xfrm>
          <a:prstGeom prst="roundRect">
            <a:avLst>
              <a:gd name="adj" fmla="val 14716"/>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2200" b="1" dirty="0">
                <a:latin typeface="Meiryo UI" pitchFamily="50" charset="-128"/>
                <a:ea typeface="Meiryo UI" pitchFamily="50" charset="-128"/>
                <a:cs typeface="Meiryo UI" pitchFamily="50" charset="-128"/>
              </a:rPr>
              <a:t>大阪府</a:t>
            </a:r>
            <a:endParaRPr kumimoji="1" lang="en-US" altLang="ja-JP" sz="2200" b="1" dirty="0">
              <a:latin typeface="Meiryo UI" pitchFamily="50" charset="-128"/>
              <a:ea typeface="Meiryo UI" pitchFamily="50" charset="-128"/>
              <a:cs typeface="Meiryo UI" pitchFamily="50" charset="-128"/>
            </a:endParaRPr>
          </a:p>
        </p:txBody>
      </p:sp>
      <p:sp>
        <p:nvSpPr>
          <p:cNvPr id="82" name="角丸四角形 81"/>
          <p:cNvSpPr/>
          <p:nvPr/>
        </p:nvSpPr>
        <p:spPr>
          <a:xfrm>
            <a:off x="518504" y="2965045"/>
            <a:ext cx="2115403" cy="1584000"/>
          </a:xfrm>
          <a:prstGeom prst="roundRect">
            <a:avLst>
              <a:gd name="adj" fmla="val 14716"/>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2200" b="1" dirty="0">
                <a:latin typeface="Meiryo UI" pitchFamily="50" charset="-128"/>
                <a:ea typeface="Meiryo UI" pitchFamily="50" charset="-128"/>
                <a:cs typeface="Meiryo UI" pitchFamily="50" charset="-128"/>
              </a:rPr>
              <a:t>大阪市</a:t>
            </a:r>
            <a:endParaRPr lang="en-US" altLang="ja-JP" sz="2200" b="1" dirty="0">
              <a:latin typeface="Meiryo UI" pitchFamily="50" charset="-128"/>
              <a:ea typeface="Meiryo UI" pitchFamily="50" charset="-128"/>
              <a:cs typeface="Meiryo UI" pitchFamily="50" charset="-128"/>
            </a:endParaRPr>
          </a:p>
          <a:p>
            <a:pPr algn="ctr"/>
            <a:endParaRPr lang="en-US" altLang="ja-JP" b="1" dirty="0">
              <a:latin typeface="Meiryo UI" pitchFamily="50" charset="-128"/>
              <a:ea typeface="Meiryo UI" pitchFamily="50" charset="-128"/>
              <a:cs typeface="Meiryo UI" pitchFamily="50" charset="-128"/>
            </a:endParaRPr>
          </a:p>
        </p:txBody>
      </p:sp>
      <p:sp>
        <p:nvSpPr>
          <p:cNvPr id="85" name="角丸四角形 84"/>
          <p:cNvSpPr/>
          <p:nvPr/>
        </p:nvSpPr>
        <p:spPr>
          <a:xfrm>
            <a:off x="651964" y="3503959"/>
            <a:ext cx="1839560" cy="871035"/>
          </a:xfrm>
          <a:prstGeom prst="roundRect">
            <a:avLst/>
          </a:prstGeom>
          <a:solidFill>
            <a:schemeClr val="bg1"/>
          </a:solid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600" b="1" dirty="0">
                <a:solidFill>
                  <a:schemeClr val="tx1"/>
                </a:solidFill>
                <a:latin typeface="Meiryo UI" pitchFamily="50" charset="-128"/>
                <a:ea typeface="Meiryo UI" pitchFamily="50" charset="-128"/>
                <a:cs typeface="Meiryo UI" pitchFamily="50" charset="-128"/>
              </a:rPr>
              <a:t>大阪府への移管</a:t>
            </a:r>
            <a:endParaRPr kumimoji="1" lang="en-US" altLang="ja-JP" sz="1600" b="1" dirty="0">
              <a:solidFill>
                <a:schemeClr val="tx1"/>
              </a:solidFill>
              <a:latin typeface="Meiryo UI" pitchFamily="50" charset="-128"/>
              <a:ea typeface="Meiryo UI" pitchFamily="50" charset="-128"/>
              <a:cs typeface="Meiryo UI" pitchFamily="50" charset="-128"/>
            </a:endParaRPr>
          </a:p>
          <a:p>
            <a:pPr algn="ctr"/>
            <a:r>
              <a:rPr kumimoji="1" lang="ja-JP" altLang="en-US" sz="1600" b="1" dirty="0">
                <a:solidFill>
                  <a:schemeClr val="tx1"/>
                </a:solidFill>
                <a:latin typeface="Meiryo UI" pitchFamily="50" charset="-128"/>
                <a:ea typeface="Meiryo UI" pitchFamily="50" charset="-128"/>
                <a:cs typeface="Meiryo UI" pitchFamily="50" charset="-128"/>
              </a:rPr>
              <a:t>事務の従事人員</a:t>
            </a:r>
            <a:endParaRPr lang="en-US" altLang="ja-JP" sz="1600" b="1" dirty="0">
              <a:solidFill>
                <a:schemeClr val="tx1"/>
              </a:solidFill>
              <a:latin typeface="Meiryo UI" pitchFamily="50" charset="-128"/>
              <a:ea typeface="Meiryo UI" pitchFamily="50" charset="-128"/>
              <a:cs typeface="Meiryo UI" pitchFamily="50" charset="-128"/>
            </a:endParaRPr>
          </a:p>
          <a:p>
            <a:pPr algn="ctr"/>
            <a:r>
              <a:rPr lang="en-US" altLang="ja-JP" sz="1600" b="1" dirty="0">
                <a:solidFill>
                  <a:schemeClr val="tx1"/>
                </a:solidFill>
                <a:latin typeface="Meiryo UI" pitchFamily="50" charset="-128"/>
                <a:ea typeface="Meiryo UI" pitchFamily="50" charset="-128"/>
                <a:cs typeface="Meiryo UI" pitchFamily="50" charset="-128"/>
              </a:rPr>
              <a:t>1,490</a:t>
            </a:r>
            <a:r>
              <a:rPr lang="ja-JP" altLang="en-US" sz="1600" b="1" dirty="0">
                <a:solidFill>
                  <a:schemeClr val="tx1"/>
                </a:solidFill>
                <a:latin typeface="Meiryo UI" pitchFamily="50" charset="-128"/>
                <a:ea typeface="Meiryo UI" pitchFamily="50" charset="-128"/>
                <a:cs typeface="Meiryo UI" pitchFamily="50" charset="-128"/>
              </a:rPr>
              <a:t>人</a:t>
            </a:r>
            <a:endParaRPr kumimoji="1" lang="ja-JP" altLang="en-US" sz="1600" b="1" dirty="0">
              <a:solidFill>
                <a:schemeClr val="tx1"/>
              </a:solidFill>
              <a:latin typeface="Meiryo UI" pitchFamily="50" charset="-128"/>
              <a:ea typeface="Meiryo UI" pitchFamily="50" charset="-128"/>
              <a:cs typeface="Meiryo UI" pitchFamily="50" charset="-128"/>
            </a:endParaRPr>
          </a:p>
        </p:txBody>
      </p:sp>
      <p:sp>
        <p:nvSpPr>
          <p:cNvPr id="86" name="角丸四角形 85"/>
          <p:cNvSpPr/>
          <p:nvPr/>
        </p:nvSpPr>
        <p:spPr>
          <a:xfrm>
            <a:off x="3995245" y="3571132"/>
            <a:ext cx="2091229" cy="871035"/>
          </a:xfrm>
          <a:prstGeom prst="roundRect">
            <a:avLst/>
          </a:prstGeom>
          <a:solidFill>
            <a:schemeClr val="bg1"/>
          </a:solid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600" b="1" dirty="0">
                <a:solidFill>
                  <a:schemeClr val="tx1"/>
                </a:solidFill>
                <a:latin typeface="Meiryo UI" pitchFamily="50" charset="-128"/>
                <a:ea typeface="Meiryo UI" pitchFamily="50" charset="-128"/>
                <a:cs typeface="Meiryo UI" pitchFamily="50" charset="-128"/>
              </a:rPr>
              <a:t>大阪府への</a:t>
            </a:r>
            <a:endParaRPr kumimoji="1" lang="en-US" altLang="ja-JP" sz="1600" b="1" dirty="0">
              <a:solidFill>
                <a:schemeClr val="tx1"/>
              </a:solidFill>
              <a:latin typeface="Meiryo UI" pitchFamily="50" charset="-128"/>
              <a:ea typeface="Meiryo UI" pitchFamily="50" charset="-128"/>
              <a:cs typeface="Meiryo UI" pitchFamily="50" charset="-128"/>
            </a:endParaRPr>
          </a:p>
          <a:p>
            <a:pPr algn="ctr"/>
            <a:r>
              <a:rPr kumimoji="1" lang="ja-JP" altLang="en-US" sz="1600" b="1" dirty="0">
                <a:solidFill>
                  <a:schemeClr val="tx1"/>
                </a:solidFill>
                <a:latin typeface="Meiryo UI" pitchFamily="50" charset="-128"/>
                <a:ea typeface="Meiryo UI" pitchFamily="50" charset="-128"/>
                <a:cs typeface="Meiryo UI" pitchFamily="50" charset="-128"/>
              </a:rPr>
              <a:t>移管職員数</a:t>
            </a:r>
            <a:endParaRPr lang="en-US" altLang="ja-JP" sz="1600" b="1" dirty="0">
              <a:solidFill>
                <a:schemeClr val="tx1"/>
              </a:solidFill>
              <a:latin typeface="Meiryo UI" pitchFamily="50" charset="-128"/>
              <a:ea typeface="Meiryo UI" pitchFamily="50" charset="-128"/>
              <a:cs typeface="Meiryo UI" pitchFamily="50" charset="-128"/>
            </a:endParaRPr>
          </a:p>
          <a:p>
            <a:pPr algn="ctr"/>
            <a:r>
              <a:rPr lang="en-US" altLang="ja-JP" sz="1600" b="1" dirty="0">
                <a:solidFill>
                  <a:schemeClr val="tx1"/>
                </a:solidFill>
                <a:latin typeface="Meiryo UI" pitchFamily="50" charset="-128"/>
                <a:ea typeface="Meiryo UI" pitchFamily="50" charset="-128"/>
                <a:cs typeface="Meiryo UI" pitchFamily="50" charset="-128"/>
              </a:rPr>
              <a:t>1,370</a:t>
            </a:r>
            <a:r>
              <a:rPr lang="ja-JP" altLang="en-US" sz="1600" b="1" dirty="0">
                <a:solidFill>
                  <a:schemeClr val="tx1"/>
                </a:solidFill>
                <a:latin typeface="Meiryo UI" pitchFamily="50" charset="-128"/>
                <a:ea typeface="Meiryo UI" pitchFamily="50" charset="-128"/>
                <a:cs typeface="Meiryo UI" pitchFamily="50" charset="-128"/>
              </a:rPr>
              <a:t>人</a:t>
            </a:r>
            <a:endParaRPr kumimoji="1" lang="ja-JP" altLang="en-US" sz="1600" b="1" dirty="0">
              <a:solidFill>
                <a:schemeClr val="tx1"/>
              </a:solidFill>
              <a:latin typeface="Meiryo UI" pitchFamily="50" charset="-128"/>
              <a:ea typeface="Meiryo UI" pitchFamily="50" charset="-128"/>
              <a:cs typeface="Meiryo UI" pitchFamily="50" charset="-128"/>
            </a:endParaRPr>
          </a:p>
        </p:txBody>
      </p:sp>
      <p:sp>
        <p:nvSpPr>
          <p:cNvPr id="88" name="Text Box 23"/>
          <p:cNvSpPr txBox="1">
            <a:spLocks noChangeArrowheads="1"/>
          </p:cNvSpPr>
          <p:nvPr/>
        </p:nvSpPr>
        <p:spPr bwMode="auto">
          <a:xfrm>
            <a:off x="2707575" y="3868875"/>
            <a:ext cx="1029970" cy="338554"/>
          </a:xfrm>
          <a:prstGeom prst="rect">
            <a:avLst/>
          </a:prstGeom>
          <a:noFill/>
          <a:ln w="9525">
            <a:noFill/>
            <a:miter lim="800000"/>
            <a:headEnd/>
            <a:tailEnd/>
          </a:ln>
        </p:spPr>
        <p:txBody>
          <a:bodyPr wrap="square">
            <a:spAutoFit/>
          </a:bodyPr>
          <a:lstStyle/>
          <a:p>
            <a:r>
              <a:rPr lang="ja-JP" altLang="en-US" sz="1600" dirty="0">
                <a:latin typeface="Meiryo UI" pitchFamily="50" charset="-128"/>
                <a:ea typeface="Meiryo UI" pitchFamily="50" charset="-128"/>
                <a:cs typeface="Meiryo UI" pitchFamily="50" charset="-128"/>
              </a:rPr>
              <a:t>（</a:t>
            </a:r>
            <a:r>
              <a:rPr lang="en-US" altLang="ja-JP" sz="1600" dirty="0">
                <a:latin typeface="Meiryo UI" pitchFamily="50" charset="-128"/>
                <a:ea typeface="Meiryo UI" pitchFamily="50" charset="-128"/>
                <a:cs typeface="Meiryo UI" pitchFamily="50" charset="-128"/>
              </a:rPr>
              <a:t>Ⅰ</a:t>
            </a:r>
            <a:r>
              <a:rPr lang="ja-JP" altLang="en-US" sz="1600" dirty="0">
                <a:latin typeface="Meiryo UI" pitchFamily="50" charset="-128"/>
                <a:ea typeface="Meiryo UI" pitchFamily="50" charset="-128"/>
                <a:cs typeface="Meiryo UI" pitchFamily="50" charset="-128"/>
              </a:rPr>
              <a:t>）</a:t>
            </a:r>
          </a:p>
        </p:txBody>
      </p:sp>
      <p:sp>
        <p:nvSpPr>
          <p:cNvPr id="5" name="角丸四角形吹き出し 4"/>
          <p:cNvSpPr/>
          <p:nvPr/>
        </p:nvSpPr>
        <p:spPr>
          <a:xfrm>
            <a:off x="2760727" y="2986495"/>
            <a:ext cx="1086605" cy="551676"/>
          </a:xfrm>
          <a:prstGeom prst="wedgeRoundRectCallout">
            <a:avLst>
              <a:gd name="adj1" fmla="val -10697"/>
              <a:gd name="adj2" fmla="val 82820"/>
              <a:gd name="adj3" fmla="val 16667"/>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600" b="1" dirty="0">
                <a:latin typeface="Meiryo UI" pitchFamily="50" charset="-128"/>
                <a:ea typeface="Meiryo UI" pitchFamily="50" charset="-128"/>
                <a:cs typeface="Meiryo UI" pitchFamily="50" charset="-128"/>
              </a:rPr>
              <a:t>効率化</a:t>
            </a:r>
            <a:endParaRPr lang="en-US" altLang="ja-JP" sz="1600" b="1" dirty="0">
              <a:latin typeface="Meiryo UI" pitchFamily="50" charset="-128"/>
              <a:ea typeface="Meiryo UI" pitchFamily="50" charset="-128"/>
              <a:cs typeface="Meiryo UI" pitchFamily="50" charset="-128"/>
            </a:endParaRPr>
          </a:p>
          <a:p>
            <a:pPr algn="ctr"/>
            <a:r>
              <a:rPr lang="ja-JP" altLang="en-US" sz="1600" b="1" dirty="0">
                <a:latin typeface="Meiryo UI" pitchFamily="50" charset="-128"/>
                <a:ea typeface="Meiryo UI" pitchFamily="50" charset="-128"/>
                <a:cs typeface="Meiryo UI" pitchFamily="50" charset="-128"/>
              </a:rPr>
              <a:t>▲</a:t>
            </a:r>
            <a:r>
              <a:rPr lang="en-US" altLang="ja-JP" sz="1600" b="1" dirty="0">
                <a:latin typeface="Meiryo UI" pitchFamily="50" charset="-128"/>
                <a:ea typeface="Meiryo UI" pitchFamily="50" charset="-128"/>
                <a:cs typeface="Meiryo UI" pitchFamily="50" charset="-128"/>
              </a:rPr>
              <a:t>120</a:t>
            </a:r>
            <a:endParaRPr lang="ja-JP" altLang="en-US" sz="1600" b="1" dirty="0">
              <a:latin typeface="Meiryo UI" pitchFamily="50" charset="-128"/>
              <a:ea typeface="Meiryo UI" pitchFamily="50" charset="-128"/>
              <a:cs typeface="Meiryo UI" pitchFamily="50" charset="-128"/>
            </a:endParaRPr>
          </a:p>
        </p:txBody>
      </p:sp>
      <p:sp>
        <p:nvSpPr>
          <p:cNvPr id="90" name="角丸四角形 89"/>
          <p:cNvSpPr/>
          <p:nvPr/>
        </p:nvSpPr>
        <p:spPr>
          <a:xfrm>
            <a:off x="4056280" y="5103542"/>
            <a:ext cx="1948862" cy="871035"/>
          </a:xfrm>
          <a:prstGeom prst="roundRect">
            <a:avLst/>
          </a:prstGeom>
          <a:solidFill>
            <a:schemeClr val="bg1"/>
          </a:solid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600" b="1" dirty="0">
                <a:solidFill>
                  <a:schemeClr val="tx1"/>
                </a:solidFill>
                <a:latin typeface="Meiryo UI" pitchFamily="50" charset="-128"/>
                <a:ea typeface="Meiryo UI" pitchFamily="50" charset="-128"/>
                <a:cs typeface="Meiryo UI" pitchFamily="50" charset="-128"/>
              </a:rPr>
              <a:t>特別区</a:t>
            </a:r>
            <a:r>
              <a:rPr kumimoji="1" lang="ja-JP" altLang="en-US" sz="1600" b="1" dirty="0">
                <a:solidFill>
                  <a:schemeClr val="tx1"/>
                </a:solidFill>
                <a:latin typeface="Meiryo UI" pitchFamily="50" charset="-128"/>
                <a:ea typeface="Meiryo UI" pitchFamily="50" charset="-128"/>
                <a:cs typeface="Meiryo UI" pitchFamily="50" charset="-128"/>
              </a:rPr>
              <a:t>への移管</a:t>
            </a:r>
            <a:endParaRPr kumimoji="1" lang="en-US" altLang="ja-JP" sz="1600" b="1" dirty="0">
              <a:solidFill>
                <a:schemeClr val="tx1"/>
              </a:solidFill>
              <a:latin typeface="Meiryo UI" pitchFamily="50" charset="-128"/>
              <a:ea typeface="Meiryo UI" pitchFamily="50" charset="-128"/>
              <a:cs typeface="Meiryo UI" pitchFamily="50" charset="-128"/>
            </a:endParaRPr>
          </a:p>
          <a:p>
            <a:pPr algn="ctr"/>
            <a:r>
              <a:rPr kumimoji="1" lang="ja-JP" altLang="en-US" sz="1600" b="1" dirty="0">
                <a:solidFill>
                  <a:schemeClr val="tx1"/>
                </a:solidFill>
                <a:latin typeface="Meiryo UI" pitchFamily="50" charset="-128"/>
                <a:ea typeface="Meiryo UI" pitchFamily="50" charset="-128"/>
                <a:cs typeface="Meiryo UI" pitchFamily="50" charset="-128"/>
              </a:rPr>
              <a:t>事務の従事人員</a:t>
            </a:r>
            <a:endParaRPr lang="en-US" altLang="ja-JP" sz="1600" b="1" dirty="0">
              <a:solidFill>
                <a:schemeClr val="tx1"/>
              </a:solidFill>
              <a:latin typeface="Meiryo UI" pitchFamily="50" charset="-128"/>
              <a:ea typeface="Meiryo UI" pitchFamily="50" charset="-128"/>
              <a:cs typeface="Meiryo UI" pitchFamily="50" charset="-128"/>
            </a:endParaRPr>
          </a:p>
          <a:p>
            <a:pPr algn="ctr"/>
            <a:r>
              <a:rPr lang="en-US" altLang="ja-JP" sz="1600" b="1" dirty="0">
                <a:solidFill>
                  <a:schemeClr val="tx1"/>
                </a:solidFill>
                <a:latin typeface="Meiryo UI" pitchFamily="50" charset="-128"/>
                <a:ea typeface="Meiryo UI" pitchFamily="50" charset="-128"/>
                <a:cs typeface="Meiryo UI" pitchFamily="50" charset="-128"/>
              </a:rPr>
              <a:t>30</a:t>
            </a:r>
            <a:r>
              <a:rPr lang="ja-JP" altLang="en-US" sz="1600" b="1" dirty="0">
                <a:solidFill>
                  <a:schemeClr val="tx1"/>
                </a:solidFill>
                <a:latin typeface="Meiryo UI" pitchFamily="50" charset="-128"/>
                <a:ea typeface="Meiryo UI" pitchFamily="50" charset="-128"/>
                <a:cs typeface="Meiryo UI" pitchFamily="50" charset="-128"/>
              </a:rPr>
              <a:t>人</a:t>
            </a:r>
            <a:endParaRPr kumimoji="1" lang="ja-JP" altLang="en-US" sz="1600" b="1" dirty="0">
              <a:solidFill>
                <a:schemeClr val="tx1"/>
              </a:solidFill>
              <a:latin typeface="Meiryo UI" pitchFamily="50" charset="-128"/>
              <a:ea typeface="Meiryo UI" pitchFamily="50" charset="-128"/>
              <a:cs typeface="Meiryo UI" pitchFamily="50" charset="-128"/>
            </a:endParaRPr>
          </a:p>
        </p:txBody>
      </p:sp>
      <p:sp>
        <p:nvSpPr>
          <p:cNvPr id="96" name="角丸四角形 95"/>
          <p:cNvSpPr/>
          <p:nvPr/>
        </p:nvSpPr>
        <p:spPr>
          <a:xfrm>
            <a:off x="7267428" y="4631480"/>
            <a:ext cx="2093311" cy="1584887"/>
          </a:xfrm>
          <a:prstGeom prst="roundRect">
            <a:avLst>
              <a:gd name="adj" fmla="val 14716"/>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2200" b="1" dirty="0">
                <a:latin typeface="Meiryo UI" pitchFamily="50" charset="-128"/>
                <a:ea typeface="Meiryo UI" pitchFamily="50" charset="-128"/>
                <a:cs typeface="Meiryo UI" pitchFamily="50" charset="-128"/>
              </a:rPr>
              <a:t>特別区</a:t>
            </a:r>
            <a:endParaRPr lang="en-US" altLang="ja-JP" sz="2200" b="1" dirty="0">
              <a:latin typeface="Meiryo UI" pitchFamily="50" charset="-128"/>
              <a:ea typeface="Meiryo UI" pitchFamily="50" charset="-128"/>
              <a:cs typeface="Meiryo UI" pitchFamily="50" charset="-128"/>
            </a:endParaRPr>
          </a:p>
          <a:p>
            <a:pPr algn="ctr"/>
            <a:endParaRPr lang="en-US" altLang="ja-JP" b="1" dirty="0">
              <a:latin typeface="Meiryo UI" pitchFamily="50" charset="-128"/>
              <a:ea typeface="Meiryo UI" pitchFamily="50" charset="-128"/>
              <a:cs typeface="Meiryo UI" pitchFamily="50" charset="-128"/>
            </a:endParaRPr>
          </a:p>
        </p:txBody>
      </p:sp>
      <p:sp>
        <p:nvSpPr>
          <p:cNvPr id="99" name="角丸四角形 98"/>
          <p:cNvSpPr/>
          <p:nvPr/>
        </p:nvSpPr>
        <p:spPr>
          <a:xfrm>
            <a:off x="7389647" y="5199071"/>
            <a:ext cx="1839560" cy="871035"/>
          </a:xfrm>
          <a:prstGeom prst="roundRect">
            <a:avLst/>
          </a:prstGeom>
          <a:solidFill>
            <a:schemeClr val="bg1"/>
          </a:solidFill>
          <a:ln w="28575">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600" b="1" dirty="0">
                <a:solidFill>
                  <a:schemeClr val="tx1"/>
                </a:solidFill>
                <a:latin typeface="Meiryo UI" pitchFamily="50" charset="-128"/>
                <a:ea typeface="Meiryo UI" pitchFamily="50" charset="-128"/>
                <a:cs typeface="Meiryo UI" pitchFamily="50" charset="-128"/>
              </a:rPr>
              <a:t>特別区</a:t>
            </a:r>
            <a:r>
              <a:rPr kumimoji="1" lang="ja-JP" altLang="en-US" sz="1600" b="1" dirty="0">
                <a:solidFill>
                  <a:schemeClr val="tx1"/>
                </a:solidFill>
                <a:latin typeface="Meiryo UI" pitchFamily="50" charset="-128"/>
                <a:ea typeface="Meiryo UI" pitchFamily="50" charset="-128"/>
                <a:cs typeface="Meiryo UI" pitchFamily="50" charset="-128"/>
              </a:rPr>
              <a:t>への</a:t>
            </a:r>
            <a:endParaRPr kumimoji="1" lang="en-US" altLang="ja-JP" sz="1600" b="1" dirty="0">
              <a:solidFill>
                <a:schemeClr val="tx1"/>
              </a:solidFill>
              <a:latin typeface="Meiryo UI" pitchFamily="50" charset="-128"/>
              <a:ea typeface="Meiryo UI" pitchFamily="50" charset="-128"/>
              <a:cs typeface="Meiryo UI" pitchFamily="50" charset="-128"/>
            </a:endParaRPr>
          </a:p>
          <a:p>
            <a:pPr algn="ctr"/>
            <a:r>
              <a:rPr kumimoji="1" lang="ja-JP" altLang="en-US" sz="1600" b="1" dirty="0">
                <a:solidFill>
                  <a:schemeClr val="tx1"/>
                </a:solidFill>
                <a:latin typeface="Meiryo UI" pitchFamily="50" charset="-128"/>
                <a:ea typeface="Meiryo UI" pitchFamily="50" charset="-128"/>
                <a:cs typeface="Meiryo UI" pitchFamily="50" charset="-128"/>
              </a:rPr>
              <a:t>移管職員数</a:t>
            </a:r>
            <a:endParaRPr lang="en-US" altLang="ja-JP" sz="1600" b="1" dirty="0">
              <a:solidFill>
                <a:schemeClr val="tx1"/>
              </a:solidFill>
              <a:latin typeface="Meiryo UI" pitchFamily="50" charset="-128"/>
              <a:ea typeface="Meiryo UI" pitchFamily="50" charset="-128"/>
              <a:cs typeface="Meiryo UI" pitchFamily="50" charset="-128"/>
            </a:endParaRPr>
          </a:p>
          <a:p>
            <a:pPr algn="ctr"/>
            <a:r>
              <a:rPr lang="en-US" altLang="ja-JP" sz="1600" b="1" dirty="0">
                <a:solidFill>
                  <a:schemeClr val="tx1"/>
                </a:solidFill>
                <a:latin typeface="Meiryo UI" pitchFamily="50" charset="-128"/>
                <a:ea typeface="Meiryo UI" pitchFamily="50" charset="-128"/>
                <a:cs typeface="Meiryo UI" pitchFamily="50" charset="-128"/>
              </a:rPr>
              <a:t>30</a:t>
            </a:r>
            <a:r>
              <a:rPr lang="ja-JP" altLang="en-US" sz="1600" b="1" dirty="0">
                <a:solidFill>
                  <a:schemeClr val="tx1"/>
                </a:solidFill>
                <a:latin typeface="Meiryo UI" pitchFamily="50" charset="-128"/>
                <a:ea typeface="Meiryo UI" pitchFamily="50" charset="-128"/>
                <a:cs typeface="Meiryo UI" pitchFamily="50" charset="-128"/>
              </a:rPr>
              <a:t>人</a:t>
            </a:r>
            <a:endParaRPr kumimoji="1" lang="ja-JP" altLang="en-US" sz="1600" b="1" dirty="0">
              <a:solidFill>
                <a:schemeClr val="tx1"/>
              </a:solidFill>
              <a:latin typeface="Meiryo UI" pitchFamily="50" charset="-128"/>
              <a:ea typeface="Meiryo UI" pitchFamily="50" charset="-128"/>
              <a:cs typeface="Meiryo UI" pitchFamily="50" charset="-128"/>
            </a:endParaRPr>
          </a:p>
        </p:txBody>
      </p:sp>
      <p:sp>
        <p:nvSpPr>
          <p:cNvPr id="100" name="AutoShape 908"/>
          <p:cNvSpPr>
            <a:spLocks noChangeArrowheads="1"/>
          </p:cNvSpPr>
          <p:nvPr/>
        </p:nvSpPr>
        <p:spPr bwMode="auto">
          <a:xfrm>
            <a:off x="906702" y="6329077"/>
            <a:ext cx="8212611" cy="288131"/>
          </a:xfrm>
          <a:prstGeom prst="roundRect">
            <a:avLst>
              <a:gd name="adj" fmla="val 16667"/>
            </a:avLst>
          </a:prstGeom>
          <a:noFill/>
          <a:ln w="9525">
            <a:noFill/>
            <a:round/>
            <a:headEnd/>
            <a:tailEnd/>
          </a:ln>
        </p:spPr>
        <p:txBody>
          <a:bodyPr anchor="ctr"/>
          <a:lstStyle/>
          <a:p>
            <a:r>
              <a:rPr lang="en-US" altLang="ja-JP" sz="1050" dirty="0">
                <a:ea typeface="HG丸ｺﾞｼｯｸM-PRO" pitchFamily="50" charset="-128"/>
              </a:rPr>
              <a:t>※</a:t>
            </a:r>
            <a:r>
              <a:rPr lang="ja-JP" altLang="en-US" sz="1050" dirty="0">
                <a:ea typeface="HG丸ｺﾞｼｯｸM-PRO" pitchFamily="50" charset="-128"/>
              </a:rPr>
              <a:t>　上記は非技能労務</a:t>
            </a:r>
            <a:r>
              <a:rPr lang="ja-JP" altLang="en-US" sz="1050" dirty="0" smtClean="0">
                <a:ea typeface="HG丸ｺﾞｼｯｸM-PRO" pitchFamily="50" charset="-128"/>
              </a:rPr>
              <a:t>職の</a:t>
            </a:r>
            <a:r>
              <a:rPr lang="ja-JP" altLang="en-US" sz="1050" dirty="0">
                <a:ea typeface="HG丸ｺﾞｼｯｸM-PRO" pitchFamily="50" charset="-128"/>
              </a:rPr>
              <a:t>人数。技能労務職については、退職不補充を踏まえ、</a:t>
            </a:r>
            <a:r>
              <a:rPr lang="en-US" altLang="ja-JP" sz="1050" dirty="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Ⅰ)</a:t>
            </a:r>
            <a:r>
              <a:rPr lang="en-US" altLang="ja-JP" sz="1050" dirty="0" smtClean="0">
                <a:ea typeface="HG丸ｺﾞｼｯｸM-PRO" pitchFamily="50" charset="-128"/>
              </a:rPr>
              <a:t>360</a:t>
            </a:r>
            <a:r>
              <a:rPr lang="ja-JP" altLang="en-US" sz="1050" dirty="0" smtClean="0">
                <a:ea typeface="HG丸ｺﾞｼｯｸM-PRO" pitchFamily="50" charset="-128"/>
              </a:rPr>
              <a:t>人</a:t>
            </a:r>
            <a:r>
              <a:rPr lang="ja-JP" altLang="en-US" sz="1050" dirty="0">
                <a:ea typeface="HG丸ｺﾞｼｯｸM-PRO" pitchFamily="50" charset="-128"/>
              </a:rPr>
              <a:t>、</a:t>
            </a:r>
            <a:r>
              <a:rPr lang="ja-JP" altLang="en-US" sz="1050" dirty="0">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Ⅱ</a:t>
            </a:r>
            <a:r>
              <a:rPr lang="ja-JP" altLang="en-US" sz="1050" dirty="0">
                <a:latin typeface="Meiryo UI" panose="020B0604030504040204" pitchFamily="50" charset="-128"/>
                <a:ea typeface="Meiryo UI" panose="020B0604030504040204" pitchFamily="50" charset="-128"/>
              </a:rPr>
              <a:t>）</a:t>
            </a:r>
            <a:r>
              <a:rPr lang="ja-JP" altLang="en-US" sz="1050" dirty="0">
                <a:ea typeface="HG丸ｺﾞｼｯｸM-PRO" pitchFamily="50" charset="-128"/>
              </a:rPr>
              <a:t> </a:t>
            </a:r>
            <a:r>
              <a:rPr lang="en-US" altLang="ja-JP" sz="1050" dirty="0">
                <a:ea typeface="HG丸ｺﾞｼｯｸM-PRO" pitchFamily="50" charset="-128"/>
              </a:rPr>
              <a:t>10</a:t>
            </a:r>
            <a:r>
              <a:rPr lang="ja-JP" altLang="en-US" sz="1050" dirty="0">
                <a:ea typeface="HG丸ｺﾞｼｯｸM-PRO" pitchFamily="50" charset="-128"/>
              </a:rPr>
              <a:t>人を移管</a:t>
            </a:r>
          </a:p>
        </p:txBody>
      </p:sp>
      <p:sp>
        <p:nvSpPr>
          <p:cNvPr id="2066" name="正方形/長方形 35"/>
          <p:cNvSpPr>
            <a:spLocks noChangeArrowheads="1"/>
          </p:cNvSpPr>
          <p:nvPr/>
        </p:nvSpPr>
        <p:spPr bwMode="auto">
          <a:xfrm>
            <a:off x="8861425" y="166972"/>
            <a:ext cx="10445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pitchFamily="50" charset="-128"/>
                <a:ea typeface="Meiryo UI" pitchFamily="50" charset="-128"/>
                <a:cs typeface="Meiryo UI" pitchFamily="50" charset="-128"/>
              </a:rPr>
              <a:t> 組</a:t>
            </a:r>
            <a:r>
              <a:rPr lang="en-US" altLang="ja-JP" sz="1100" b="1" dirty="0">
                <a:solidFill>
                  <a:srgbClr val="000000"/>
                </a:solidFill>
                <a:latin typeface="ＭＳ Ｐゴシック" pitchFamily="50" charset="-128"/>
                <a:ea typeface="Meiryo UI" pitchFamily="50" charset="-128"/>
                <a:cs typeface="Meiryo UI" pitchFamily="50" charset="-128"/>
              </a:rPr>
              <a:t>-</a:t>
            </a:r>
            <a:r>
              <a:rPr lang="ja-JP" altLang="en-US" sz="1100" b="1" dirty="0">
                <a:solidFill>
                  <a:srgbClr val="000000"/>
                </a:solidFill>
                <a:latin typeface="ＭＳ Ｐゴシック" pitchFamily="50" charset="-128"/>
                <a:ea typeface="Meiryo UI" pitchFamily="50" charset="-128"/>
                <a:cs typeface="Meiryo UI" pitchFamily="50" charset="-128"/>
              </a:rPr>
              <a:t>９</a:t>
            </a:r>
            <a:endParaRPr lang="ja-JP" altLang="en-US" sz="1200" b="1" dirty="0">
              <a:solidFill>
                <a:srgbClr val="000000"/>
              </a:solidFill>
              <a:latin typeface="ＭＳ Ｐゴシック" pitchFamily="50" charset="-128"/>
              <a:ea typeface="Meiryo UI" pitchFamily="50" charset="-128"/>
              <a:cs typeface="Meiryo UI" pitchFamily="50" charset="-128"/>
            </a:endParaRPr>
          </a:p>
        </p:txBody>
      </p:sp>
      <p:sp>
        <p:nvSpPr>
          <p:cNvPr id="95" name="Text Box 23"/>
          <p:cNvSpPr txBox="1">
            <a:spLocks noChangeArrowheads="1"/>
          </p:cNvSpPr>
          <p:nvPr/>
        </p:nvSpPr>
        <p:spPr bwMode="auto">
          <a:xfrm>
            <a:off x="6258296" y="5447560"/>
            <a:ext cx="879431" cy="338554"/>
          </a:xfrm>
          <a:prstGeom prst="rect">
            <a:avLst/>
          </a:prstGeom>
          <a:noFill/>
          <a:ln w="9525">
            <a:noFill/>
            <a:miter lim="800000"/>
            <a:headEnd/>
            <a:tailEnd/>
          </a:ln>
        </p:spPr>
        <p:txBody>
          <a:bodyPr wrap="square">
            <a:spAutoFit/>
          </a:bodyPr>
          <a:lstStyle/>
          <a:p>
            <a:r>
              <a:rPr lang="ja-JP" altLang="en-US" sz="1600" dirty="0">
                <a:solidFill>
                  <a:schemeClr val="bg1"/>
                </a:solidFill>
                <a:latin typeface="Meiryo UI" pitchFamily="50" charset="-128"/>
                <a:ea typeface="Meiryo UI" pitchFamily="50" charset="-128"/>
                <a:cs typeface="Meiryo UI" pitchFamily="50" charset="-128"/>
              </a:rPr>
              <a:t>（</a:t>
            </a:r>
            <a:r>
              <a:rPr lang="en-US" altLang="ja-JP" sz="1600" dirty="0">
                <a:solidFill>
                  <a:schemeClr val="bg1"/>
                </a:solidFill>
                <a:latin typeface="Meiryo UI" pitchFamily="50" charset="-128"/>
                <a:ea typeface="Meiryo UI" pitchFamily="50" charset="-128"/>
                <a:cs typeface="Meiryo UI" pitchFamily="50" charset="-128"/>
              </a:rPr>
              <a:t>Ⅱ</a:t>
            </a:r>
            <a:r>
              <a:rPr lang="ja-JP" altLang="en-US" sz="1600" dirty="0">
                <a:solidFill>
                  <a:schemeClr val="bg1"/>
                </a:solidFill>
                <a:latin typeface="Meiryo UI" pitchFamily="50" charset="-128"/>
                <a:ea typeface="Meiryo UI" pitchFamily="50" charset="-128"/>
                <a:cs typeface="Meiryo UI" pitchFamily="50" charset="-128"/>
              </a:rPr>
              <a:t>）</a:t>
            </a:r>
          </a:p>
        </p:txBody>
      </p:sp>
      <p:sp>
        <p:nvSpPr>
          <p:cNvPr id="19" name="正方形/長方形 18"/>
          <p:cNvSpPr/>
          <p:nvPr/>
        </p:nvSpPr>
        <p:spPr>
          <a:xfrm>
            <a:off x="0" y="4764"/>
            <a:ext cx="9906000" cy="424145"/>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３　特別区設置当初の職員数</a:t>
            </a:r>
            <a:r>
              <a:rPr lang="ja-JP" altLang="en-US" sz="2000" b="1" dirty="0">
                <a:solidFill>
                  <a:schemeClr val="tx1"/>
                </a:solidFill>
                <a:latin typeface="ＭＳ Ｐゴシック" charset="-128"/>
                <a:ea typeface="Meiryo UI"/>
                <a:cs typeface="Meiryo UI"/>
              </a:rPr>
              <a:t>　</a:t>
            </a:r>
            <a:r>
              <a:rPr lang="ja-JP" altLang="en-US" b="1" dirty="0">
                <a:solidFill>
                  <a:schemeClr val="tx1"/>
                </a:solidFill>
                <a:latin typeface="ＭＳ Ｐゴシック" charset="-128"/>
                <a:ea typeface="Meiryo UI"/>
                <a:cs typeface="Meiryo UI"/>
              </a:rPr>
              <a:t>～</a:t>
            </a:r>
            <a:r>
              <a:rPr lang="ja-JP" altLang="en-US" b="1" dirty="0">
                <a:solidFill>
                  <a:schemeClr val="tx1"/>
                </a:solidFill>
                <a:latin typeface="Meiryo UI" pitchFamily="50" charset="-128"/>
                <a:ea typeface="Meiryo UI" pitchFamily="50" charset="-128"/>
                <a:cs typeface="Meiryo UI" pitchFamily="50" charset="-128"/>
              </a:rPr>
              <a:t>大阪市から大阪府、大阪府から特別区への移管職員数～</a:t>
            </a:r>
            <a:r>
              <a:rPr lang="ja-JP" altLang="en-US" sz="2000" b="1" dirty="0">
                <a:solidFill>
                  <a:srgbClr val="000000"/>
                </a:solidFill>
                <a:latin typeface="ＭＳ Ｐゴシック" charset="-128"/>
                <a:ea typeface="Meiryo UI"/>
                <a:cs typeface="Meiryo UI"/>
              </a:rPr>
              <a:t>　</a:t>
            </a:r>
            <a:r>
              <a:rPr lang="ja-JP" altLang="en-US" sz="1600" b="1" dirty="0">
                <a:solidFill>
                  <a:srgbClr val="000000"/>
                </a:solidFill>
                <a:latin typeface="ＭＳ Ｐゴシック" charset="-128"/>
                <a:ea typeface="Meiryo UI"/>
                <a:cs typeface="Meiryo UI"/>
              </a:rPr>
              <a:t>　</a:t>
            </a:r>
          </a:p>
        </p:txBody>
      </p:sp>
      <p:sp>
        <p:nvSpPr>
          <p:cNvPr id="18"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１３</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 name="正方形/長方形 265"/>
          <p:cNvSpPr/>
          <p:nvPr/>
        </p:nvSpPr>
        <p:spPr>
          <a:xfrm>
            <a:off x="19050" y="819396"/>
            <a:ext cx="2988000" cy="5967353"/>
          </a:xfrm>
          <a:prstGeom prst="rect">
            <a:avLst/>
          </a:prstGeom>
          <a:solidFill>
            <a:schemeClr val="accent1">
              <a:lumMod val="20000"/>
              <a:lumOff val="80000"/>
            </a:schemeClr>
          </a:solidFill>
          <a:ln w="12700" cap="flat" cmpd="sng" algn="ctr">
            <a:noFill/>
            <a:prstDash val="solid"/>
          </a:ln>
          <a:effectLst/>
        </p:spPr>
        <p:txBody>
          <a:bodyPr anchor="ctr"/>
          <a:lstStyle/>
          <a:p>
            <a:pPr algn="ctr" fontAlgn="auto">
              <a:spcBef>
                <a:spcPts val="0"/>
              </a:spcBef>
              <a:spcAft>
                <a:spcPts val="0"/>
              </a:spcAft>
              <a:defRPr/>
            </a:pPr>
            <a:endParaRPr kumimoji="0" lang="ja-JP" altLang="en-US" kern="0">
              <a:solidFill>
                <a:prstClr val="white"/>
              </a:solidFill>
              <a:latin typeface="Meiryo UI" pitchFamily="50" charset="-128"/>
              <a:ea typeface="Meiryo UI" pitchFamily="50" charset="-128"/>
              <a:cs typeface="Meiryo UI" pitchFamily="50" charset="-128"/>
            </a:endParaRPr>
          </a:p>
        </p:txBody>
      </p:sp>
      <p:sp>
        <p:nvSpPr>
          <p:cNvPr id="16387" name="テキスト ボックス 27"/>
          <p:cNvSpPr txBox="1">
            <a:spLocks noChangeArrowheads="1"/>
          </p:cNvSpPr>
          <p:nvPr/>
        </p:nvSpPr>
        <p:spPr bwMode="auto">
          <a:xfrm>
            <a:off x="774022" y="4734412"/>
            <a:ext cx="894622" cy="338554"/>
          </a:xfrm>
          <a:prstGeom prst="rect">
            <a:avLst/>
          </a:prstGeom>
          <a:noFill/>
          <a:ln w="12700">
            <a:noFill/>
            <a:miter lim="800000"/>
            <a:headEnd/>
            <a:tailEnd/>
          </a:ln>
        </p:spPr>
        <p:txBody>
          <a:bodyPr wrap="square">
            <a:spAutoFit/>
          </a:bodyPr>
          <a:lstStyle/>
          <a:p>
            <a:pPr algn="ctr"/>
            <a:r>
              <a:rPr lang="ja-JP" altLang="en-US" sz="800" dirty="0">
                <a:latin typeface="Meiryo UI" pitchFamily="50" charset="-128"/>
                <a:ea typeface="Meiryo UI" pitchFamily="50" charset="-128"/>
                <a:cs typeface="Meiryo UI" pitchFamily="50" charset="-128"/>
              </a:rPr>
              <a:t>（会計</a:t>
            </a:r>
            <a:endParaRPr lang="en-US" altLang="ja-JP" sz="800" dirty="0">
              <a:latin typeface="Meiryo UI" pitchFamily="50" charset="-128"/>
              <a:ea typeface="Meiryo UI" pitchFamily="50" charset="-128"/>
              <a:cs typeface="Meiryo UI" pitchFamily="50" charset="-128"/>
            </a:endParaRPr>
          </a:p>
          <a:p>
            <a:pPr algn="ctr"/>
            <a:r>
              <a:rPr lang="ja-JP" altLang="en-US" sz="800" dirty="0">
                <a:latin typeface="Meiryo UI" pitchFamily="50" charset="-128"/>
                <a:ea typeface="Meiryo UI" pitchFamily="50" charset="-128"/>
                <a:cs typeface="Meiryo UI" pitchFamily="50" charset="-128"/>
              </a:rPr>
              <a:t>　　　管理者）</a:t>
            </a:r>
          </a:p>
        </p:txBody>
      </p:sp>
      <p:sp>
        <p:nvSpPr>
          <p:cNvPr id="119" name="正方形/長方形 118"/>
          <p:cNvSpPr/>
          <p:nvPr/>
        </p:nvSpPr>
        <p:spPr>
          <a:xfrm>
            <a:off x="3549948" y="1123399"/>
            <a:ext cx="6268765" cy="566799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4" name="直線コネクタ 30"/>
          <p:cNvCxnSpPr/>
          <p:nvPr/>
        </p:nvCxnSpPr>
        <p:spPr>
          <a:xfrm>
            <a:off x="449977" y="1239838"/>
            <a:ext cx="0" cy="2889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線コネクタ 34"/>
          <p:cNvCxnSpPr/>
          <p:nvPr/>
        </p:nvCxnSpPr>
        <p:spPr>
          <a:xfrm>
            <a:off x="785189" y="2762250"/>
            <a:ext cx="30013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直線コネクタ 153"/>
          <p:cNvCxnSpPr/>
          <p:nvPr/>
        </p:nvCxnSpPr>
        <p:spPr>
          <a:xfrm>
            <a:off x="449977" y="1528763"/>
            <a:ext cx="1714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402" name="テキスト ボックス 80"/>
          <p:cNvSpPr txBox="1">
            <a:spLocks noChangeArrowheads="1"/>
          </p:cNvSpPr>
          <p:nvPr/>
        </p:nvSpPr>
        <p:spPr bwMode="auto">
          <a:xfrm>
            <a:off x="1499986" y="5694363"/>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dirty="0">
                <a:latin typeface="Meiryo UI" pitchFamily="50" charset="-128"/>
                <a:ea typeface="Meiryo UI" pitchFamily="50" charset="-128"/>
                <a:cs typeface="Meiryo UI" pitchFamily="50" charset="-128"/>
              </a:rPr>
              <a:t>各委員会事務局</a:t>
            </a:r>
          </a:p>
        </p:txBody>
      </p:sp>
      <p:sp>
        <p:nvSpPr>
          <p:cNvPr id="16412" name="テキスト ボックス 4"/>
          <p:cNvSpPr txBox="1">
            <a:spLocks noChangeArrowheads="1"/>
          </p:cNvSpPr>
          <p:nvPr/>
        </p:nvSpPr>
        <p:spPr bwMode="auto">
          <a:xfrm>
            <a:off x="77447" y="5166664"/>
            <a:ext cx="663575" cy="246062"/>
          </a:xfrm>
          <a:prstGeom prst="rect">
            <a:avLst/>
          </a:prstGeom>
          <a:solidFill>
            <a:schemeClr val="bg1"/>
          </a:solidFill>
          <a:ln w="12700">
            <a:solidFill>
              <a:schemeClr val="accent1"/>
            </a:solidFill>
            <a:miter lim="800000"/>
            <a:headEnd/>
            <a:tailEnd/>
          </a:ln>
        </p:spPr>
        <p:txBody>
          <a:bodyPr>
            <a:spAutoFit/>
          </a:bodyPr>
          <a:lstStyle/>
          <a:p>
            <a:pPr algn="dist"/>
            <a:r>
              <a:rPr lang="ja-JP" altLang="en-US" sz="1000" b="1" dirty="0">
                <a:latin typeface="Meiryo UI" pitchFamily="50" charset="-128"/>
                <a:ea typeface="Meiryo UI" pitchFamily="50" charset="-128"/>
                <a:cs typeface="Meiryo UI" pitchFamily="50" charset="-128"/>
              </a:rPr>
              <a:t>市会</a:t>
            </a:r>
          </a:p>
        </p:txBody>
      </p:sp>
      <p:cxnSp>
        <p:nvCxnSpPr>
          <p:cNvPr id="112" name="直線コネクタ 62"/>
          <p:cNvCxnSpPr/>
          <p:nvPr/>
        </p:nvCxnSpPr>
        <p:spPr>
          <a:xfrm>
            <a:off x="1094800" y="4521986"/>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436" name="テキスト ボックス 13"/>
          <p:cNvSpPr txBox="1">
            <a:spLocks noChangeArrowheads="1"/>
          </p:cNvSpPr>
          <p:nvPr/>
        </p:nvSpPr>
        <p:spPr bwMode="auto">
          <a:xfrm>
            <a:off x="1499986" y="5054600"/>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消防局</a:t>
            </a:r>
          </a:p>
        </p:txBody>
      </p:sp>
      <p:sp>
        <p:nvSpPr>
          <p:cNvPr id="16437" name="テキスト ボックス 13"/>
          <p:cNvSpPr txBox="1">
            <a:spLocks noChangeArrowheads="1"/>
          </p:cNvSpPr>
          <p:nvPr/>
        </p:nvSpPr>
        <p:spPr bwMode="auto">
          <a:xfrm>
            <a:off x="1499986" y="5249863"/>
            <a:ext cx="1276350" cy="180000"/>
          </a:xfrm>
          <a:prstGeom prst="rect">
            <a:avLst/>
          </a:prstGeom>
          <a:solidFill>
            <a:schemeClr val="bg1"/>
          </a:solidFill>
          <a:ln w="12700">
            <a:solidFill>
              <a:schemeClr val="accent1"/>
            </a:solidFill>
            <a:miter lim="800000"/>
            <a:headEnd/>
            <a:tailEnd/>
          </a:ln>
        </p:spPr>
        <p:txBody>
          <a:bodyPr wrap="square">
            <a:spAutoFit/>
          </a:bodyPr>
          <a:lstStyle/>
          <a:p>
            <a:pPr algn="dist"/>
            <a:r>
              <a:rPr lang="ja-JP" altLang="en-US" sz="700" dirty="0">
                <a:latin typeface="Meiryo UI" pitchFamily="50" charset="-128"/>
                <a:ea typeface="Meiryo UI" pitchFamily="50" charset="-128"/>
                <a:cs typeface="Meiryo UI" pitchFamily="50" charset="-128"/>
              </a:rPr>
              <a:t>交通局</a:t>
            </a:r>
          </a:p>
        </p:txBody>
      </p:sp>
      <p:sp>
        <p:nvSpPr>
          <p:cNvPr id="16438" name="テキスト ボックス 13"/>
          <p:cNvSpPr txBox="1">
            <a:spLocks noChangeArrowheads="1"/>
          </p:cNvSpPr>
          <p:nvPr/>
        </p:nvSpPr>
        <p:spPr bwMode="auto">
          <a:xfrm>
            <a:off x="1499986" y="5446713"/>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水道局</a:t>
            </a:r>
          </a:p>
        </p:txBody>
      </p:sp>
      <p:cxnSp>
        <p:nvCxnSpPr>
          <p:cNvPr id="124" name="直線コネクタ 62"/>
          <p:cNvCxnSpPr/>
          <p:nvPr/>
        </p:nvCxnSpPr>
        <p:spPr>
          <a:xfrm>
            <a:off x="785189" y="5159375"/>
            <a:ext cx="7092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436" name="テキスト ボックス 9"/>
          <p:cNvSpPr txBox="1">
            <a:spLocks noChangeArrowheads="1"/>
          </p:cNvSpPr>
          <p:nvPr/>
        </p:nvSpPr>
        <p:spPr bwMode="auto">
          <a:xfrm>
            <a:off x="198438" y="6083300"/>
            <a:ext cx="2592000" cy="252000"/>
          </a:xfrm>
          <a:prstGeom prst="rect">
            <a:avLst/>
          </a:prstGeom>
          <a:solidFill>
            <a:schemeClr val="tx1">
              <a:lumMod val="75000"/>
              <a:lumOff val="25000"/>
            </a:schemeClr>
          </a:solidFill>
          <a:ln w="12700">
            <a:solidFill>
              <a:schemeClr val="accent1"/>
            </a:solidFill>
            <a:miter lim="800000"/>
            <a:headEnd/>
            <a:tailEnd/>
          </a:ln>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defRPr/>
            </a:pPr>
            <a:r>
              <a:rPr lang="ja-JP" altLang="en-US" sz="1300" b="1" dirty="0">
                <a:solidFill>
                  <a:schemeClr val="bg1"/>
                </a:solidFill>
                <a:latin typeface="Meiryo UI" pitchFamily="50" charset="-128"/>
                <a:ea typeface="Meiryo UI" pitchFamily="50" charset="-128"/>
                <a:cs typeface="Meiryo UI" pitchFamily="50" charset="-128"/>
              </a:rPr>
              <a:t>区　　役　　所　（２４か所）</a:t>
            </a:r>
            <a:r>
              <a:rPr lang="en-US" altLang="ja-JP" sz="1300" b="1" dirty="0">
                <a:solidFill>
                  <a:schemeClr val="bg1"/>
                </a:solidFill>
                <a:latin typeface="Meiryo UI" pitchFamily="50" charset="-128"/>
                <a:ea typeface="Meiryo UI" pitchFamily="50" charset="-128"/>
                <a:cs typeface="Meiryo UI" pitchFamily="50" charset="-128"/>
              </a:rPr>
              <a:t> </a:t>
            </a:r>
            <a:endParaRPr lang="ja-JP" altLang="en-US" sz="1300" b="1" dirty="0">
              <a:solidFill>
                <a:schemeClr val="bg1"/>
              </a:solidFill>
              <a:latin typeface="Meiryo UI" pitchFamily="50" charset="-128"/>
              <a:ea typeface="Meiryo UI" pitchFamily="50" charset="-128"/>
              <a:cs typeface="Meiryo UI" pitchFamily="50" charset="-128"/>
            </a:endParaRPr>
          </a:p>
        </p:txBody>
      </p:sp>
      <p:cxnSp>
        <p:nvCxnSpPr>
          <p:cNvPr id="14451" name="直線コネクタ 14450"/>
          <p:cNvCxnSpPr/>
          <p:nvPr/>
        </p:nvCxnSpPr>
        <p:spPr>
          <a:xfrm>
            <a:off x="1093275" y="1011238"/>
            <a:ext cx="0" cy="389218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460" name="直線コネクタ 14459"/>
          <p:cNvCxnSpPr/>
          <p:nvPr/>
        </p:nvCxnSpPr>
        <p:spPr>
          <a:xfrm>
            <a:off x="785189" y="1488558"/>
            <a:ext cx="0" cy="457794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29" name="二等辺三角形 228"/>
          <p:cNvSpPr/>
          <p:nvPr/>
        </p:nvSpPr>
        <p:spPr>
          <a:xfrm rot="5400000">
            <a:off x="1754671" y="2947228"/>
            <a:ext cx="3040044" cy="441325"/>
          </a:xfrm>
          <a:prstGeom prst="triangle">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00" name="正方形/長方形 299"/>
          <p:cNvSpPr/>
          <p:nvPr/>
        </p:nvSpPr>
        <p:spPr>
          <a:xfrm>
            <a:off x="3576266" y="492909"/>
            <a:ext cx="6235764" cy="518004"/>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b="1" dirty="0">
                <a:solidFill>
                  <a:schemeClr val="tx1"/>
                </a:solidFill>
                <a:latin typeface="Meiryo UI" pitchFamily="50" charset="-128"/>
                <a:ea typeface="Meiryo UI" pitchFamily="50" charset="-128"/>
                <a:cs typeface="Meiryo UI" pitchFamily="50" charset="-128"/>
              </a:rPr>
              <a:t>　公選区長・区議会のもと、住民に身近な行政サービスを総合的に提供できるよう、</a:t>
            </a:r>
            <a:endParaRPr lang="en-US" altLang="ja-JP" sz="1400" b="1" dirty="0">
              <a:solidFill>
                <a:schemeClr val="tx1"/>
              </a:solidFill>
              <a:latin typeface="Meiryo UI" pitchFamily="50" charset="-128"/>
              <a:ea typeface="Meiryo UI" pitchFamily="50" charset="-128"/>
              <a:cs typeface="Meiryo UI" pitchFamily="50" charset="-128"/>
            </a:endParaRPr>
          </a:p>
          <a:p>
            <a:pPr>
              <a:defRPr/>
            </a:pPr>
            <a:r>
              <a:rPr lang="ja-JP" altLang="en-US" sz="1400" b="1" dirty="0">
                <a:solidFill>
                  <a:schemeClr val="tx1"/>
                </a:solidFill>
                <a:latin typeface="Meiryo UI" pitchFamily="50" charset="-128"/>
                <a:ea typeface="Meiryo UI" pitchFamily="50" charset="-128"/>
                <a:cs typeface="Meiryo UI" pitchFamily="50" charset="-128"/>
              </a:rPr>
              <a:t>　必要な組織体制を構築</a:t>
            </a:r>
            <a:endParaRPr lang="en-US" altLang="ja-JP" sz="1400" b="1" dirty="0">
              <a:solidFill>
                <a:schemeClr val="tx1"/>
              </a:solidFill>
              <a:latin typeface="Meiryo UI" pitchFamily="50" charset="-128"/>
              <a:ea typeface="Meiryo UI" pitchFamily="50" charset="-128"/>
              <a:cs typeface="Meiryo UI" pitchFamily="50" charset="-128"/>
            </a:endParaRPr>
          </a:p>
        </p:txBody>
      </p:sp>
      <p:sp>
        <p:nvSpPr>
          <p:cNvPr id="14365" name="Text Box 61"/>
          <p:cNvSpPr txBox="1">
            <a:spLocks noChangeArrowheads="1"/>
          </p:cNvSpPr>
          <p:nvPr/>
        </p:nvSpPr>
        <p:spPr bwMode="auto">
          <a:xfrm>
            <a:off x="3948851" y="1079631"/>
            <a:ext cx="5156365" cy="430887"/>
          </a:xfrm>
          <a:prstGeom prst="rect">
            <a:avLst/>
          </a:prstGeom>
          <a:noFill/>
          <a:ln w="19050">
            <a:noFill/>
            <a:prstDash val="sysDot"/>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defRPr/>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（注）具体的な組織体制、分担事務は、特別区長のマネジメントによる</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defRPr/>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（下記の記載はあくまでイメージ）</a:t>
            </a:r>
          </a:p>
        </p:txBody>
      </p:sp>
      <p:sp>
        <p:nvSpPr>
          <p:cNvPr id="305" name="テキスト ボックス 9"/>
          <p:cNvSpPr txBox="1">
            <a:spLocks noChangeArrowheads="1"/>
          </p:cNvSpPr>
          <p:nvPr/>
        </p:nvSpPr>
        <p:spPr bwMode="auto">
          <a:xfrm>
            <a:off x="3803419" y="6071310"/>
            <a:ext cx="2679932" cy="292388"/>
          </a:xfrm>
          <a:prstGeom prst="rect">
            <a:avLst/>
          </a:prstGeom>
          <a:solidFill>
            <a:schemeClr val="tx1">
              <a:lumMod val="75000"/>
              <a:lumOff val="25000"/>
            </a:schemeClr>
          </a:solidFill>
          <a:ln w="12700">
            <a:solidFill>
              <a:schemeClr val="accent1"/>
            </a:solidFill>
            <a:miter lim="800000"/>
            <a:headEnd/>
            <a:tailEnd/>
          </a:ln>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algn="ctr" eaLnBrk="1" hangingPunct="1">
              <a:spcBef>
                <a:spcPct val="0"/>
              </a:spcBef>
              <a:buFontTx/>
              <a:buNone/>
              <a:defRPr/>
            </a:pPr>
            <a:r>
              <a:rPr lang="ja-JP" altLang="en-US" sz="1300" b="1" dirty="0">
                <a:solidFill>
                  <a:schemeClr val="bg1"/>
                </a:solidFill>
                <a:latin typeface="Meiryo UI" pitchFamily="50" charset="-128"/>
                <a:ea typeface="Meiryo UI" pitchFamily="50" charset="-128"/>
                <a:cs typeface="Meiryo UI" pitchFamily="50" charset="-128"/>
              </a:rPr>
              <a:t>地域自治区事務所</a:t>
            </a:r>
            <a:r>
              <a:rPr lang="en-US" altLang="ja-JP" sz="1300" b="1" dirty="0">
                <a:solidFill>
                  <a:schemeClr val="bg1"/>
                </a:solidFill>
                <a:latin typeface="Meiryo UI" pitchFamily="50" charset="-128"/>
                <a:ea typeface="Meiryo UI" pitchFamily="50" charset="-128"/>
                <a:cs typeface="Meiryo UI" pitchFamily="50" charset="-128"/>
              </a:rPr>
              <a:t> </a:t>
            </a:r>
            <a:endParaRPr lang="ja-JP" altLang="en-US" sz="1300" b="1" dirty="0">
              <a:solidFill>
                <a:schemeClr val="bg1"/>
              </a:solidFill>
              <a:latin typeface="Meiryo UI" pitchFamily="50" charset="-128"/>
              <a:ea typeface="Meiryo UI" pitchFamily="50" charset="-128"/>
              <a:cs typeface="Meiryo UI" pitchFamily="50" charset="-128"/>
            </a:endParaRPr>
          </a:p>
        </p:txBody>
      </p:sp>
      <p:sp>
        <p:nvSpPr>
          <p:cNvPr id="16456" name="テキスト ボックス 4"/>
          <p:cNvSpPr txBox="1">
            <a:spLocks noChangeArrowheads="1"/>
          </p:cNvSpPr>
          <p:nvPr/>
        </p:nvSpPr>
        <p:spPr bwMode="auto">
          <a:xfrm>
            <a:off x="143381" y="928688"/>
            <a:ext cx="665162" cy="353943"/>
          </a:xfrm>
          <a:prstGeom prst="rect">
            <a:avLst/>
          </a:prstGeom>
          <a:solidFill>
            <a:schemeClr val="bg1"/>
          </a:solidFill>
          <a:ln w="12700">
            <a:solidFill>
              <a:schemeClr val="accent1"/>
            </a:solidFill>
            <a:miter lim="800000"/>
            <a:headEnd/>
            <a:tailEnd/>
          </a:ln>
        </p:spPr>
        <p:txBody>
          <a:bodyPr>
            <a:spAutoFit/>
          </a:bodyPr>
          <a:lstStyle/>
          <a:p>
            <a:pPr algn="dist"/>
            <a:r>
              <a:rPr lang="ja-JP" altLang="en-US" sz="1700" b="1" dirty="0">
                <a:latin typeface="Meiryo UI" pitchFamily="50" charset="-128"/>
                <a:ea typeface="Meiryo UI" pitchFamily="50" charset="-128"/>
                <a:cs typeface="Meiryo UI" pitchFamily="50" charset="-128"/>
              </a:rPr>
              <a:t>市長</a:t>
            </a:r>
          </a:p>
        </p:txBody>
      </p:sp>
      <p:sp>
        <p:nvSpPr>
          <p:cNvPr id="16457" name="テキスト ボックス 3"/>
          <p:cNvSpPr txBox="1">
            <a:spLocks noChangeArrowheads="1"/>
          </p:cNvSpPr>
          <p:nvPr/>
        </p:nvSpPr>
        <p:spPr bwMode="auto">
          <a:xfrm>
            <a:off x="315834" y="1423988"/>
            <a:ext cx="661987" cy="246062"/>
          </a:xfrm>
          <a:prstGeom prst="rect">
            <a:avLst/>
          </a:prstGeom>
          <a:solidFill>
            <a:schemeClr val="bg1"/>
          </a:solidFill>
          <a:ln w="12700">
            <a:solidFill>
              <a:schemeClr val="accent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副市長</a:t>
            </a:r>
          </a:p>
        </p:txBody>
      </p:sp>
      <p:sp>
        <p:nvSpPr>
          <p:cNvPr id="16458" name="Text Box 61"/>
          <p:cNvSpPr txBox="1">
            <a:spLocks noChangeArrowheads="1"/>
          </p:cNvSpPr>
          <p:nvPr/>
        </p:nvSpPr>
        <p:spPr bwMode="auto">
          <a:xfrm>
            <a:off x="6419850" y="1806727"/>
            <a:ext cx="2743200"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（秘書、政策企画、行政改革、広報</a:t>
            </a:r>
            <a:r>
              <a:rPr lang="ja-JP" altLang="en-US" sz="800">
                <a:latin typeface="Meiryo UI" pitchFamily="50" charset="-128"/>
                <a:ea typeface="Meiryo UI" pitchFamily="50" charset="-128"/>
                <a:cs typeface="Meiryo UI" pitchFamily="50" charset="-128"/>
              </a:rPr>
              <a:t>・報道、情報</a:t>
            </a:r>
            <a:r>
              <a:rPr lang="ja-JP" altLang="en-US" sz="800" dirty="0">
                <a:latin typeface="Meiryo UI" pitchFamily="50" charset="-128"/>
                <a:ea typeface="Meiryo UI" pitchFamily="50" charset="-128"/>
                <a:cs typeface="Meiryo UI" pitchFamily="50" charset="-128"/>
              </a:rPr>
              <a:t>公開等）</a:t>
            </a:r>
          </a:p>
        </p:txBody>
      </p:sp>
      <p:sp>
        <p:nvSpPr>
          <p:cNvPr id="16459" name="Text Box 61"/>
          <p:cNvSpPr txBox="1">
            <a:spLocks noChangeArrowheads="1"/>
          </p:cNvSpPr>
          <p:nvPr/>
        </p:nvSpPr>
        <p:spPr bwMode="auto">
          <a:xfrm>
            <a:off x="6423025" y="1489128"/>
            <a:ext cx="3475038"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（防災・危機管理、被災地支援等）</a:t>
            </a:r>
          </a:p>
        </p:txBody>
      </p:sp>
      <p:sp>
        <p:nvSpPr>
          <p:cNvPr id="16461" name="Text Box 61"/>
          <p:cNvSpPr txBox="1">
            <a:spLocks noChangeArrowheads="1"/>
          </p:cNvSpPr>
          <p:nvPr/>
        </p:nvSpPr>
        <p:spPr bwMode="auto">
          <a:xfrm>
            <a:off x="6419850" y="2680253"/>
            <a:ext cx="3475038"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（地域振興・区民協働、住民基本台帳、人権・男女共同参画等）</a:t>
            </a:r>
          </a:p>
        </p:txBody>
      </p:sp>
      <p:grpSp>
        <p:nvGrpSpPr>
          <p:cNvPr id="2" name="グループ化 23"/>
          <p:cNvGrpSpPr>
            <a:grpSpLocks/>
          </p:cNvGrpSpPr>
          <p:nvPr/>
        </p:nvGrpSpPr>
        <p:grpSpPr bwMode="auto">
          <a:xfrm>
            <a:off x="3675650" y="1482078"/>
            <a:ext cx="2816974" cy="4286514"/>
            <a:chOff x="3633456" y="1154974"/>
            <a:chExt cx="2785649" cy="4286478"/>
          </a:xfrm>
        </p:grpSpPr>
        <p:cxnSp>
          <p:nvCxnSpPr>
            <p:cNvPr id="107" name="直線コネクタ 106"/>
            <p:cNvCxnSpPr/>
            <p:nvPr/>
          </p:nvCxnSpPr>
          <p:spPr>
            <a:xfrm>
              <a:off x="4346644" y="3011150"/>
              <a:ext cx="111772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490" name="直線コネクタ 114"/>
            <p:cNvCxnSpPr>
              <a:cxnSpLocks noChangeShapeType="1"/>
            </p:cNvCxnSpPr>
            <p:nvPr/>
          </p:nvCxnSpPr>
          <p:spPr bwMode="auto">
            <a:xfrm flipH="1">
              <a:off x="4454346" y="1286276"/>
              <a:ext cx="1" cy="3511584"/>
            </a:xfrm>
            <a:prstGeom prst="line">
              <a:avLst/>
            </a:prstGeom>
            <a:noFill/>
            <a:ln w="12700" algn="ctr">
              <a:solidFill>
                <a:schemeClr val="tx1"/>
              </a:solidFill>
              <a:round/>
              <a:headEnd/>
              <a:tailEnd/>
            </a:ln>
          </p:spPr>
        </p:cxnSp>
        <p:cxnSp>
          <p:nvCxnSpPr>
            <p:cNvPr id="294" name="直線コネクタ 293"/>
            <p:cNvCxnSpPr/>
            <p:nvPr/>
          </p:nvCxnSpPr>
          <p:spPr>
            <a:xfrm>
              <a:off x="4448935" y="4480204"/>
              <a:ext cx="50260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 name="グループ化 22"/>
            <p:cNvGrpSpPr>
              <a:grpSpLocks/>
            </p:cNvGrpSpPr>
            <p:nvPr/>
          </p:nvGrpSpPr>
          <p:grpSpPr bwMode="auto">
            <a:xfrm>
              <a:off x="4952255" y="1154974"/>
              <a:ext cx="1466850" cy="4286478"/>
              <a:chOff x="4952255" y="1154974"/>
              <a:chExt cx="1466850" cy="4286478"/>
            </a:xfrm>
          </p:grpSpPr>
          <p:sp>
            <p:nvSpPr>
              <p:cNvPr id="16499" name="Text Box 61"/>
              <p:cNvSpPr txBox="1">
                <a:spLocks noChangeArrowheads="1"/>
              </p:cNvSpPr>
              <p:nvPr/>
            </p:nvSpPr>
            <p:spPr bwMode="auto">
              <a:xfrm>
                <a:off x="4952255" y="5241397"/>
                <a:ext cx="1466850" cy="200055"/>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700" dirty="0"/>
                  <a:t>その他の行政委員会事務局</a:t>
                </a:r>
              </a:p>
            </p:txBody>
          </p:sp>
          <p:sp>
            <p:nvSpPr>
              <p:cNvPr id="16500" name="Text Box 58"/>
              <p:cNvSpPr txBox="1">
                <a:spLocks noChangeArrowheads="1"/>
              </p:cNvSpPr>
              <p:nvPr/>
            </p:nvSpPr>
            <p:spPr bwMode="auto">
              <a:xfrm>
                <a:off x="4952255" y="4955937"/>
                <a:ext cx="1466850"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t>教育委員会事務局</a:t>
                </a:r>
              </a:p>
            </p:txBody>
          </p:sp>
          <p:grpSp>
            <p:nvGrpSpPr>
              <p:cNvPr id="4" name="グループ化 21"/>
              <p:cNvGrpSpPr>
                <a:grpSpLocks/>
              </p:cNvGrpSpPr>
              <p:nvPr/>
            </p:nvGrpSpPr>
            <p:grpSpPr bwMode="auto">
              <a:xfrm>
                <a:off x="4952255" y="1154974"/>
                <a:ext cx="1466850" cy="3744321"/>
                <a:chOff x="4952255" y="1154974"/>
                <a:chExt cx="1466850" cy="3744321"/>
              </a:xfrm>
            </p:grpSpPr>
            <p:sp>
              <p:nvSpPr>
                <p:cNvPr id="16514" name="Text Box 57"/>
                <p:cNvSpPr txBox="1">
                  <a:spLocks noChangeArrowheads="1"/>
                </p:cNvSpPr>
                <p:nvPr/>
              </p:nvSpPr>
              <p:spPr bwMode="auto">
                <a:xfrm>
                  <a:off x="4952255" y="4668463"/>
                  <a:ext cx="1466850"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t>会　計　室</a:t>
                  </a:r>
                </a:p>
              </p:txBody>
            </p:sp>
            <p:sp>
              <p:nvSpPr>
                <p:cNvPr id="16507" name="Text Box 46"/>
                <p:cNvSpPr txBox="1">
                  <a:spLocks noChangeArrowheads="1"/>
                </p:cNvSpPr>
                <p:nvPr/>
              </p:nvSpPr>
              <p:spPr bwMode="auto">
                <a:xfrm>
                  <a:off x="4952255" y="1447061"/>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政策企画部</a:t>
                  </a:r>
                </a:p>
              </p:txBody>
            </p:sp>
            <p:sp>
              <p:nvSpPr>
                <p:cNvPr id="16502" name="Text Box 45"/>
                <p:cNvSpPr txBox="1">
                  <a:spLocks noChangeArrowheads="1"/>
                </p:cNvSpPr>
                <p:nvPr/>
              </p:nvSpPr>
              <p:spPr bwMode="auto">
                <a:xfrm>
                  <a:off x="4952255" y="1154974"/>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危機管理室</a:t>
                  </a:r>
                </a:p>
              </p:txBody>
            </p:sp>
            <p:sp>
              <p:nvSpPr>
                <p:cNvPr id="202" name="Text Box 46"/>
                <p:cNvSpPr txBox="1">
                  <a:spLocks noChangeArrowheads="1"/>
                </p:cNvSpPr>
                <p:nvPr/>
              </p:nvSpPr>
              <p:spPr bwMode="auto">
                <a:xfrm>
                  <a:off x="4952255" y="1750281"/>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総務部</a:t>
                  </a:r>
                </a:p>
              </p:txBody>
            </p:sp>
            <p:sp>
              <p:nvSpPr>
                <p:cNvPr id="204" name="Text Box 46"/>
                <p:cNvSpPr txBox="1">
                  <a:spLocks noChangeArrowheads="1"/>
                </p:cNvSpPr>
                <p:nvPr/>
              </p:nvSpPr>
              <p:spPr bwMode="auto">
                <a:xfrm>
                  <a:off x="4952255" y="2045555"/>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財務部</a:t>
                  </a:r>
                </a:p>
              </p:txBody>
            </p:sp>
            <p:sp>
              <p:nvSpPr>
                <p:cNvPr id="206" name="Text Box 46"/>
                <p:cNvSpPr txBox="1">
                  <a:spLocks noChangeArrowheads="1"/>
                </p:cNvSpPr>
                <p:nvPr/>
              </p:nvSpPr>
              <p:spPr bwMode="auto">
                <a:xfrm>
                  <a:off x="4952255" y="2339239"/>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区民部</a:t>
                  </a:r>
                </a:p>
              </p:txBody>
            </p:sp>
            <p:sp>
              <p:nvSpPr>
                <p:cNvPr id="210" name="Text Box 46"/>
                <p:cNvSpPr txBox="1">
                  <a:spLocks noChangeArrowheads="1"/>
                </p:cNvSpPr>
                <p:nvPr/>
              </p:nvSpPr>
              <p:spPr bwMode="auto">
                <a:xfrm>
                  <a:off x="4952255" y="2895735"/>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福祉部</a:t>
                  </a:r>
                </a:p>
              </p:txBody>
            </p:sp>
            <p:sp>
              <p:nvSpPr>
                <p:cNvPr id="212" name="Text Box 46"/>
                <p:cNvSpPr txBox="1">
                  <a:spLocks noChangeArrowheads="1"/>
                </p:cNvSpPr>
                <p:nvPr/>
              </p:nvSpPr>
              <p:spPr bwMode="auto">
                <a:xfrm>
                  <a:off x="4952255" y="3202054"/>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健康部</a:t>
                  </a:r>
                </a:p>
              </p:txBody>
            </p:sp>
            <p:sp>
              <p:nvSpPr>
                <p:cNvPr id="214" name="Text Box 46"/>
                <p:cNvSpPr txBox="1">
                  <a:spLocks noChangeArrowheads="1"/>
                </p:cNvSpPr>
                <p:nvPr/>
              </p:nvSpPr>
              <p:spPr bwMode="auto">
                <a:xfrm>
                  <a:off x="4952255" y="3491160"/>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こども部</a:t>
                  </a:r>
                </a:p>
              </p:txBody>
            </p:sp>
            <p:sp>
              <p:nvSpPr>
                <p:cNvPr id="216" name="Text Box 46"/>
                <p:cNvSpPr txBox="1">
                  <a:spLocks noChangeArrowheads="1"/>
                </p:cNvSpPr>
                <p:nvPr/>
              </p:nvSpPr>
              <p:spPr bwMode="auto">
                <a:xfrm>
                  <a:off x="4952255" y="4094512"/>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都市整備部</a:t>
                  </a:r>
                </a:p>
              </p:txBody>
            </p:sp>
            <p:sp>
              <p:nvSpPr>
                <p:cNvPr id="218" name="Text Box 46"/>
                <p:cNvSpPr txBox="1">
                  <a:spLocks noChangeArrowheads="1"/>
                </p:cNvSpPr>
                <p:nvPr/>
              </p:nvSpPr>
              <p:spPr bwMode="auto">
                <a:xfrm>
                  <a:off x="4952255" y="2619578"/>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産業文化部</a:t>
                  </a:r>
                </a:p>
              </p:txBody>
            </p:sp>
            <p:sp>
              <p:nvSpPr>
                <p:cNvPr id="129" name="Text Box 46"/>
                <p:cNvSpPr txBox="1">
                  <a:spLocks noChangeArrowheads="1"/>
                </p:cNvSpPr>
                <p:nvPr/>
              </p:nvSpPr>
              <p:spPr bwMode="auto">
                <a:xfrm>
                  <a:off x="4952255" y="4382048"/>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建設部</a:t>
                  </a:r>
                </a:p>
              </p:txBody>
            </p:sp>
            <p:sp>
              <p:nvSpPr>
                <p:cNvPr id="146" name="Text Box 46"/>
                <p:cNvSpPr txBox="1">
                  <a:spLocks noChangeArrowheads="1"/>
                </p:cNvSpPr>
                <p:nvPr/>
              </p:nvSpPr>
              <p:spPr bwMode="auto">
                <a:xfrm>
                  <a:off x="4952255" y="3795618"/>
                  <a:ext cx="1465263" cy="230832"/>
                </a:xfrm>
                <a:prstGeom prst="rect">
                  <a:avLst/>
                </a:prstGeom>
                <a:solidFill>
                  <a:schemeClr val="bg1"/>
                </a:solidFill>
                <a:ln w="9525">
                  <a:solidFill>
                    <a:schemeClr val="tx1"/>
                  </a:solidFill>
                  <a:miter lim="800000"/>
                  <a:headEnd/>
                  <a:tailEnd/>
                </a:ln>
              </p:spPr>
              <p:txBody>
                <a:bodyPr anchor="ctr">
                  <a:spAutoFit/>
                </a:bodyPr>
                <a:lstStyle/>
                <a:p>
                  <a:pPr algn="dist">
                    <a:spcBef>
                      <a:spcPct val="50000"/>
                    </a:spcBef>
                  </a:pPr>
                  <a:r>
                    <a:rPr lang="ja-JP" altLang="en-US" sz="900" dirty="0">
                      <a:latin typeface="Meiryo UI" pitchFamily="50" charset="-128"/>
                      <a:ea typeface="Meiryo UI" pitchFamily="50" charset="-128"/>
                      <a:cs typeface="Meiryo UI" pitchFamily="50" charset="-128"/>
                    </a:rPr>
                    <a:t>環境部</a:t>
                  </a:r>
                </a:p>
              </p:txBody>
            </p:sp>
          </p:grpSp>
        </p:grpSp>
        <p:sp>
          <p:nvSpPr>
            <p:cNvPr id="116" name="正方形/長方形 115"/>
            <p:cNvSpPr/>
            <p:nvPr/>
          </p:nvSpPr>
          <p:spPr>
            <a:xfrm>
              <a:off x="3633456" y="1352620"/>
              <a:ext cx="415274" cy="1079991"/>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sz="1700" b="1" dirty="0">
                  <a:solidFill>
                    <a:schemeClr val="tx1"/>
                  </a:solidFill>
                  <a:latin typeface="Meiryo UI"/>
                  <a:ea typeface="Meiryo UI"/>
                  <a:cs typeface="Meiryo UI"/>
                </a:rPr>
                <a:t>特</a:t>
              </a:r>
            </a:p>
            <a:p>
              <a:pPr algn="ctr">
                <a:defRPr/>
              </a:pPr>
              <a:r>
                <a:rPr lang="ja-JP" altLang="en-US" sz="1700" b="1" dirty="0">
                  <a:solidFill>
                    <a:schemeClr val="tx1"/>
                  </a:solidFill>
                  <a:latin typeface="Meiryo UI"/>
                  <a:ea typeface="Meiryo UI"/>
                  <a:cs typeface="Meiryo UI"/>
                </a:rPr>
                <a:t>別</a:t>
              </a:r>
            </a:p>
            <a:p>
              <a:pPr algn="ctr">
                <a:defRPr/>
              </a:pPr>
              <a:r>
                <a:rPr lang="ja-JP" altLang="en-US" sz="1700" b="1" dirty="0">
                  <a:solidFill>
                    <a:schemeClr val="tx1"/>
                  </a:solidFill>
                  <a:latin typeface="Meiryo UI"/>
                  <a:ea typeface="Meiryo UI"/>
                  <a:cs typeface="Meiryo UI"/>
                </a:rPr>
                <a:t>区</a:t>
              </a:r>
              <a:endParaRPr lang="en-US" altLang="ja-JP" sz="1700" b="1" dirty="0">
                <a:solidFill>
                  <a:schemeClr val="tx1"/>
                </a:solidFill>
                <a:latin typeface="Meiryo UI"/>
                <a:ea typeface="Meiryo UI"/>
                <a:cs typeface="Meiryo UI"/>
              </a:endParaRPr>
            </a:p>
            <a:p>
              <a:pPr algn="ctr">
                <a:defRPr/>
              </a:pPr>
              <a:r>
                <a:rPr lang="ja-JP" altLang="en-US" sz="1700" b="1" dirty="0">
                  <a:solidFill>
                    <a:schemeClr val="tx1"/>
                  </a:solidFill>
                  <a:latin typeface="Meiryo UI"/>
                  <a:ea typeface="Meiryo UI"/>
                  <a:cs typeface="Meiryo UI"/>
                </a:rPr>
                <a:t>長</a:t>
              </a:r>
              <a:endParaRPr lang="en-US" altLang="ja-JP" sz="1700" b="1" dirty="0">
                <a:solidFill>
                  <a:schemeClr val="tx1"/>
                </a:solidFill>
                <a:latin typeface="Meiryo UI"/>
                <a:ea typeface="Meiryo UI"/>
                <a:cs typeface="Meiryo UI"/>
              </a:endParaRPr>
            </a:p>
          </p:txBody>
        </p:sp>
        <p:cxnSp>
          <p:nvCxnSpPr>
            <p:cNvPr id="199" name="直線コネクタ 198"/>
            <p:cNvCxnSpPr>
              <a:endCxn id="16507" idx="1"/>
            </p:cNvCxnSpPr>
            <p:nvPr/>
          </p:nvCxnSpPr>
          <p:spPr>
            <a:xfrm flipV="1">
              <a:off x="4448935" y="1562477"/>
              <a:ext cx="503320" cy="48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9" name="直線コネクタ 218"/>
            <p:cNvCxnSpPr/>
            <p:nvPr/>
          </p:nvCxnSpPr>
          <p:spPr>
            <a:xfrm flipV="1">
              <a:off x="4448935" y="1855630"/>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8" name="直線コネクタ 247"/>
            <p:cNvCxnSpPr/>
            <p:nvPr/>
          </p:nvCxnSpPr>
          <p:spPr>
            <a:xfrm flipV="1">
              <a:off x="4448935" y="2455464"/>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9" name="直線コネクタ 248"/>
            <p:cNvCxnSpPr/>
            <p:nvPr/>
          </p:nvCxnSpPr>
          <p:spPr>
            <a:xfrm flipV="1">
              <a:off x="4448935" y="2135973"/>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0" name="直線コネクタ 249"/>
            <p:cNvCxnSpPr/>
            <p:nvPr/>
          </p:nvCxnSpPr>
          <p:spPr>
            <a:xfrm flipV="1">
              <a:off x="4448935" y="2716983"/>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1" name="直線コネクタ 250"/>
            <p:cNvCxnSpPr/>
            <p:nvPr/>
          </p:nvCxnSpPr>
          <p:spPr>
            <a:xfrm flipV="1">
              <a:off x="4448935" y="3315133"/>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2" name="直線コネクタ 251"/>
            <p:cNvCxnSpPr/>
            <p:nvPr/>
          </p:nvCxnSpPr>
          <p:spPr>
            <a:xfrm flipV="1">
              <a:off x="4448935" y="3629788"/>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3" name="直線コネクタ 252"/>
            <p:cNvCxnSpPr/>
            <p:nvPr/>
          </p:nvCxnSpPr>
          <p:spPr>
            <a:xfrm flipV="1">
              <a:off x="4448935" y="3910283"/>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4" name="直線コネクタ 253"/>
            <p:cNvCxnSpPr/>
            <p:nvPr/>
          </p:nvCxnSpPr>
          <p:spPr>
            <a:xfrm flipV="1">
              <a:off x="4448935" y="4199481"/>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直線コネクタ 130"/>
            <p:cNvCxnSpPr/>
            <p:nvPr/>
          </p:nvCxnSpPr>
          <p:spPr>
            <a:xfrm flipV="1">
              <a:off x="4448935" y="1285795"/>
              <a:ext cx="503320" cy="4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3" name="直線コネクタ 212"/>
            <p:cNvCxnSpPr/>
            <p:nvPr/>
          </p:nvCxnSpPr>
          <p:spPr>
            <a:xfrm>
              <a:off x="4448935" y="4797859"/>
              <a:ext cx="50260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6463" name="Text Box 61"/>
          <p:cNvSpPr txBox="1">
            <a:spLocks noChangeArrowheads="1"/>
          </p:cNvSpPr>
          <p:nvPr/>
        </p:nvSpPr>
        <p:spPr bwMode="auto">
          <a:xfrm>
            <a:off x="6423025" y="2387105"/>
            <a:ext cx="3475038"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（予算・決算、財源、議会、税制・課税・納税、契約、管財、用地等）</a:t>
            </a:r>
          </a:p>
        </p:txBody>
      </p:sp>
      <p:sp>
        <p:nvSpPr>
          <p:cNvPr id="16471" name="Text Box 61"/>
          <p:cNvSpPr txBox="1">
            <a:spLocks noChangeArrowheads="1"/>
          </p:cNvSpPr>
          <p:nvPr/>
        </p:nvSpPr>
        <p:spPr bwMode="auto">
          <a:xfrm>
            <a:off x="6427088" y="5017044"/>
            <a:ext cx="3475037"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（出納・審査等）</a:t>
            </a:r>
          </a:p>
        </p:txBody>
      </p:sp>
      <p:sp>
        <p:nvSpPr>
          <p:cNvPr id="16472" name="Text Box 61"/>
          <p:cNvSpPr txBox="1">
            <a:spLocks noChangeArrowheads="1"/>
          </p:cNvSpPr>
          <p:nvPr/>
        </p:nvSpPr>
        <p:spPr bwMode="auto">
          <a:xfrm>
            <a:off x="6439111" y="5304856"/>
            <a:ext cx="3475037"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（教職員人事、小・中学校教育、文化財保護、図書館等）</a:t>
            </a:r>
          </a:p>
        </p:txBody>
      </p:sp>
      <p:sp>
        <p:nvSpPr>
          <p:cNvPr id="16473" name="Text Box 61"/>
          <p:cNvSpPr txBox="1">
            <a:spLocks noChangeArrowheads="1"/>
          </p:cNvSpPr>
          <p:nvPr/>
        </p:nvSpPr>
        <p:spPr bwMode="auto">
          <a:xfrm>
            <a:off x="6437264" y="5567907"/>
            <a:ext cx="3473450"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（選挙管理委員会、公平委員会、監査委員等）</a:t>
            </a:r>
          </a:p>
        </p:txBody>
      </p:sp>
      <p:sp>
        <p:nvSpPr>
          <p:cNvPr id="16475" name="Text Box 61"/>
          <p:cNvSpPr txBox="1">
            <a:spLocks noChangeArrowheads="1"/>
          </p:cNvSpPr>
          <p:nvPr/>
        </p:nvSpPr>
        <p:spPr bwMode="auto">
          <a:xfrm>
            <a:off x="4479498" y="5755138"/>
            <a:ext cx="2546350" cy="246221"/>
          </a:xfrm>
          <a:prstGeom prst="rect">
            <a:avLst/>
          </a:prstGeom>
          <a:noFill/>
          <a:ln w="19050">
            <a:noFill/>
            <a:prstDash val="sysDot"/>
            <a:miter lim="800000"/>
            <a:headEnd/>
            <a:tailEnd/>
          </a:ln>
        </p:spPr>
        <p:txBody>
          <a:bodyPr>
            <a:spAutoFit/>
          </a:bodyPr>
          <a:lstStyle/>
          <a:p>
            <a:pPr algn="r"/>
            <a:r>
              <a:rPr lang="en-US" altLang="ja-JP" sz="1000" dirty="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監査委員事務局は共同設置</a:t>
            </a:r>
          </a:p>
        </p:txBody>
      </p:sp>
      <p:sp>
        <p:nvSpPr>
          <p:cNvPr id="19" name="角丸四角形 18"/>
          <p:cNvSpPr/>
          <p:nvPr/>
        </p:nvSpPr>
        <p:spPr>
          <a:xfrm>
            <a:off x="89050" y="5997575"/>
            <a:ext cx="2844000" cy="720000"/>
          </a:xfrm>
          <a:prstGeom prst="roundRect">
            <a:avLst/>
          </a:prstGeom>
          <a:noFill/>
          <a:ln w="3810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51" name="角丸四角形 150"/>
          <p:cNvSpPr/>
          <p:nvPr/>
        </p:nvSpPr>
        <p:spPr>
          <a:xfrm>
            <a:off x="3681181" y="6007099"/>
            <a:ext cx="6127982" cy="720000"/>
          </a:xfrm>
          <a:prstGeom prst="roundRect">
            <a:avLst/>
          </a:prstGeom>
          <a:noFill/>
          <a:ln w="3810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6478" name="Text Box 61"/>
          <p:cNvSpPr txBox="1">
            <a:spLocks noChangeArrowheads="1"/>
          </p:cNvSpPr>
          <p:nvPr/>
        </p:nvSpPr>
        <p:spPr bwMode="auto">
          <a:xfrm>
            <a:off x="-173634" y="6318250"/>
            <a:ext cx="3475038" cy="400050"/>
          </a:xfrm>
          <a:prstGeom prst="rect">
            <a:avLst/>
          </a:prstGeom>
          <a:noFill/>
          <a:ln w="19050">
            <a:noFill/>
            <a:prstDash val="sysDot"/>
            <a:miter lim="800000"/>
            <a:headEnd/>
            <a:tailEnd/>
          </a:ln>
        </p:spPr>
        <p:txBody>
          <a:bodyPr anchor="ctr">
            <a:spAutoFit/>
          </a:bodyPr>
          <a:lstStyle/>
          <a:p>
            <a:pPr algn="ctr"/>
            <a:r>
              <a:rPr lang="ja-JP" altLang="en-US" sz="1000" dirty="0">
                <a:latin typeface="Meiryo UI" pitchFamily="50" charset="-128"/>
                <a:ea typeface="Meiryo UI" pitchFamily="50" charset="-128"/>
                <a:cs typeface="Meiryo UI" pitchFamily="50" charset="-128"/>
              </a:rPr>
              <a:t>（住民票等の発行、国民健康保険等の窓口サービス、</a:t>
            </a:r>
            <a:endParaRPr lang="en-US" altLang="ja-JP" sz="1000" dirty="0">
              <a:latin typeface="Meiryo UI" pitchFamily="50" charset="-128"/>
              <a:ea typeface="Meiryo UI" pitchFamily="50" charset="-128"/>
              <a:cs typeface="Meiryo UI" pitchFamily="50" charset="-128"/>
            </a:endParaRPr>
          </a:p>
          <a:p>
            <a:pPr algn="ctr"/>
            <a:r>
              <a:rPr lang="ja-JP" altLang="en-US" sz="1000" dirty="0">
                <a:latin typeface="Meiryo UI" pitchFamily="50" charset="-128"/>
                <a:ea typeface="Meiryo UI" pitchFamily="50" charset="-128"/>
                <a:cs typeface="Meiryo UI" pitchFamily="50" charset="-128"/>
              </a:rPr>
              <a:t>　　保健福祉センター、地域活動支援等）</a:t>
            </a:r>
          </a:p>
        </p:txBody>
      </p:sp>
      <p:sp>
        <p:nvSpPr>
          <p:cNvPr id="155" name="Rectangle 103"/>
          <p:cNvSpPr/>
          <p:nvPr/>
        </p:nvSpPr>
        <p:spPr bwMode="auto">
          <a:xfrm>
            <a:off x="6745173" y="6064655"/>
            <a:ext cx="2942292" cy="612000"/>
          </a:xfrm>
          <a:prstGeom prst="rect">
            <a:avLst/>
          </a:prstGeom>
          <a:ln w="12700">
            <a:no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r>
              <a:rPr lang="ja-JP" altLang="en-US"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現行の行政区単位に</a:t>
            </a:r>
            <a:endParaRPr lang="en-US" altLang="ja-JP"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gn="ctr" fontAlgn="auto">
              <a:spcBef>
                <a:spcPts val="0"/>
              </a:spcBef>
              <a:spcAft>
                <a:spcPts val="0"/>
              </a:spcAft>
              <a:defRPr/>
            </a:pPr>
            <a:r>
              <a:rPr lang="ja-JP" altLang="en-US"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地域自治区事務所を設置</a:t>
            </a:r>
          </a:p>
        </p:txBody>
      </p:sp>
      <p:sp>
        <p:nvSpPr>
          <p:cNvPr id="133" name="Text Box 61"/>
          <p:cNvSpPr txBox="1">
            <a:spLocks noChangeArrowheads="1"/>
          </p:cNvSpPr>
          <p:nvPr/>
        </p:nvSpPr>
        <p:spPr bwMode="auto">
          <a:xfrm>
            <a:off x="29166" y="5372183"/>
            <a:ext cx="721381" cy="292388"/>
          </a:xfrm>
          <a:prstGeom prst="rect">
            <a:avLst/>
          </a:prstGeom>
          <a:noFill/>
          <a:ln w="19050">
            <a:noFill/>
            <a:prstDash val="sysDot"/>
            <a:miter lim="800000"/>
            <a:headEnd/>
            <a:tailEnd/>
          </a:ln>
        </p:spPr>
        <p:txBody>
          <a:bodyPr wrap="square">
            <a:spAutoFit/>
          </a:bodyPr>
          <a:lstStyle/>
          <a:p>
            <a:pPr algn="ctr"/>
            <a:r>
              <a:rPr lang="ja-JP" altLang="en-US" sz="500" dirty="0">
                <a:latin typeface="Meiryo UI" pitchFamily="50" charset="-128"/>
                <a:ea typeface="Meiryo UI" pitchFamily="50" charset="-128"/>
                <a:cs typeface="Meiryo UI" pitchFamily="50" charset="-128"/>
              </a:rPr>
              <a:t>　｜</a:t>
            </a:r>
            <a:endParaRPr lang="en-US" altLang="ja-JP" sz="800" dirty="0">
              <a:latin typeface="Meiryo UI" pitchFamily="50" charset="-128"/>
              <a:ea typeface="Meiryo UI" pitchFamily="50" charset="-128"/>
              <a:cs typeface="Meiryo UI" pitchFamily="50" charset="-128"/>
            </a:endParaRPr>
          </a:p>
          <a:p>
            <a:pPr algn="ctr"/>
            <a:r>
              <a:rPr lang="ja-JP" altLang="en-US" sz="800" dirty="0">
                <a:latin typeface="Meiryo UI" pitchFamily="50" charset="-128"/>
                <a:ea typeface="Meiryo UI" pitchFamily="50" charset="-128"/>
                <a:cs typeface="Meiryo UI" pitchFamily="50" charset="-128"/>
              </a:rPr>
              <a:t>市会事務局</a:t>
            </a:r>
          </a:p>
        </p:txBody>
      </p:sp>
      <p:cxnSp>
        <p:nvCxnSpPr>
          <p:cNvPr id="144" name="直線コネクタ 30"/>
          <p:cNvCxnSpPr/>
          <p:nvPr/>
        </p:nvCxnSpPr>
        <p:spPr>
          <a:xfrm>
            <a:off x="3895154" y="2754510"/>
            <a:ext cx="0" cy="2889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a:xfrm>
            <a:off x="4390584" y="3022367"/>
            <a:ext cx="6591" cy="306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3" name="テキスト ボックス 3"/>
          <p:cNvSpPr txBox="1">
            <a:spLocks noChangeArrowheads="1"/>
          </p:cNvSpPr>
          <p:nvPr/>
        </p:nvSpPr>
        <p:spPr bwMode="auto">
          <a:xfrm>
            <a:off x="3801269" y="2935202"/>
            <a:ext cx="626172" cy="246221"/>
          </a:xfrm>
          <a:prstGeom prst="rect">
            <a:avLst/>
          </a:prstGeom>
          <a:solidFill>
            <a:schemeClr val="bg1"/>
          </a:solidFill>
          <a:ln w="12700">
            <a:solidFill>
              <a:schemeClr val="accent1"/>
            </a:solidFill>
            <a:miter lim="800000"/>
            <a:headEnd/>
            <a:tailEnd/>
          </a:ln>
        </p:spPr>
        <p:txBody>
          <a:bodyPr wrap="square">
            <a:spAutoFit/>
          </a:bodyPr>
          <a:lstStyle/>
          <a:p>
            <a:pPr algn="dist"/>
            <a:r>
              <a:rPr lang="ja-JP" altLang="en-US" sz="1000" dirty="0">
                <a:latin typeface="Meiryo UI" pitchFamily="50" charset="-128"/>
                <a:ea typeface="Meiryo UI" pitchFamily="50" charset="-128"/>
                <a:cs typeface="Meiryo UI" pitchFamily="50" charset="-128"/>
              </a:rPr>
              <a:t>副区長</a:t>
            </a:r>
          </a:p>
        </p:txBody>
      </p:sp>
      <p:sp>
        <p:nvSpPr>
          <p:cNvPr id="148" name="テキスト ボックス 27"/>
          <p:cNvSpPr txBox="1">
            <a:spLocks noChangeArrowheads="1"/>
          </p:cNvSpPr>
          <p:nvPr/>
        </p:nvSpPr>
        <p:spPr bwMode="auto">
          <a:xfrm>
            <a:off x="4234679" y="4955589"/>
            <a:ext cx="894622" cy="338554"/>
          </a:xfrm>
          <a:prstGeom prst="rect">
            <a:avLst/>
          </a:prstGeom>
          <a:noFill/>
          <a:ln w="12700">
            <a:noFill/>
            <a:miter lim="800000"/>
            <a:headEnd/>
            <a:tailEnd/>
          </a:ln>
        </p:spPr>
        <p:txBody>
          <a:bodyPr wrap="square">
            <a:spAutoFit/>
          </a:bodyPr>
          <a:lstStyle/>
          <a:p>
            <a:pPr algn="ctr"/>
            <a:r>
              <a:rPr lang="ja-JP" altLang="en-US" sz="800" dirty="0">
                <a:latin typeface="Meiryo UI" pitchFamily="50" charset="-128"/>
                <a:ea typeface="Meiryo UI" pitchFamily="50" charset="-128"/>
                <a:cs typeface="Meiryo UI" pitchFamily="50" charset="-128"/>
              </a:rPr>
              <a:t>（会計</a:t>
            </a:r>
            <a:endParaRPr lang="en-US" altLang="ja-JP" sz="800" dirty="0">
              <a:latin typeface="Meiryo UI" pitchFamily="50" charset="-128"/>
              <a:ea typeface="Meiryo UI" pitchFamily="50" charset="-128"/>
              <a:cs typeface="Meiryo UI" pitchFamily="50" charset="-128"/>
            </a:endParaRPr>
          </a:p>
          <a:p>
            <a:pPr algn="ctr"/>
            <a:r>
              <a:rPr lang="ja-JP" altLang="en-US" sz="800" dirty="0">
                <a:latin typeface="Meiryo UI" pitchFamily="50" charset="-128"/>
                <a:ea typeface="Meiryo UI" pitchFamily="50" charset="-128"/>
                <a:cs typeface="Meiryo UI" pitchFamily="50" charset="-128"/>
              </a:rPr>
              <a:t>　　　管理者）</a:t>
            </a:r>
          </a:p>
        </p:txBody>
      </p:sp>
      <p:sp>
        <p:nvSpPr>
          <p:cNvPr id="182" name="テキスト ボックス 4"/>
          <p:cNvSpPr txBox="1">
            <a:spLocks noChangeArrowheads="1"/>
          </p:cNvSpPr>
          <p:nvPr/>
        </p:nvSpPr>
        <p:spPr bwMode="auto">
          <a:xfrm>
            <a:off x="3642318" y="5138468"/>
            <a:ext cx="663575" cy="246062"/>
          </a:xfrm>
          <a:prstGeom prst="rect">
            <a:avLst/>
          </a:prstGeom>
          <a:solidFill>
            <a:schemeClr val="bg1"/>
          </a:solidFill>
          <a:ln w="12700">
            <a:solidFill>
              <a:schemeClr val="accent1"/>
            </a:solidFill>
            <a:miter lim="800000"/>
            <a:headEnd/>
            <a:tailEnd/>
          </a:ln>
        </p:spPr>
        <p:txBody>
          <a:bodyPr>
            <a:spAutoFit/>
          </a:bodyPr>
          <a:lstStyle/>
          <a:p>
            <a:pPr algn="dist"/>
            <a:r>
              <a:rPr lang="ja-JP" altLang="en-US" sz="1000" b="1" dirty="0">
                <a:latin typeface="Meiryo UI" pitchFamily="50" charset="-128"/>
                <a:ea typeface="Meiryo UI" pitchFamily="50" charset="-128"/>
                <a:cs typeface="Meiryo UI" pitchFamily="50" charset="-128"/>
              </a:rPr>
              <a:t>区議会</a:t>
            </a:r>
          </a:p>
        </p:txBody>
      </p:sp>
      <p:sp>
        <p:nvSpPr>
          <p:cNvPr id="183" name="Text Box 61"/>
          <p:cNvSpPr txBox="1">
            <a:spLocks noChangeArrowheads="1"/>
          </p:cNvSpPr>
          <p:nvPr/>
        </p:nvSpPr>
        <p:spPr bwMode="auto">
          <a:xfrm>
            <a:off x="3594037" y="5350337"/>
            <a:ext cx="721381" cy="292388"/>
          </a:xfrm>
          <a:prstGeom prst="rect">
            <a:avLst/>
          </a:prstGeom>
          <a:noFill/>
          <a:ln w="19050">
            <a:noFill/>
            <a:prstDash val="sysDot"/>
            <a:miter lim="800000"/>
            <a:headEnd/>
            <a:tailEnd/>
          </a:ln>
        </p:spPr>
        <p:txBody>
          <a:bodyPr wrap="square">
            <a:spAutoFit/>
          </a:bodyPr>
          <a:lstStyle/>
          <a:p>
            <a:pPr algn="ctr"/>
            <a:r>
              <a:rPr lang="ja-JP" altLang="en-US" sz="500" dirty="0">
                <a:latin typeface="Meiryo UI" pitchFamily="50" charset="-128"/>
                <a:ea typeface="Meiryo UI" pitchFamily="50" charset="-128"/>
                <a:cs typeface="Meiryo UI" pitchFamily="50" charset="-128"/>
              </a:rPr>
              <a:t>　｜</a:t>
            </a:r>
            <a:endParaRPr lang="en-US" altLang="ja-JP" sz="800" dirty="0">
              <a:latin typeface="Meiryo UI" pitchFamily="50" charset="-128"/>
              <a:ea typeface="Meiryo UI" pitchFamily="50" charset="-128"/>
              <a:cs typeface="Meiryo UI" pitchFamily="50" charset="-128"/>
            </a:endParaRPr>
          </a:p>
          <a:p>
            <a:pPr algn="ctr"/>
            <a:r>
              <a:rPr lang="ja-JP" altLang="en-US" sz="800" dirty="0">
                <a:latin typeface="Meiryo UI" pitchFamily="50" charset="-128"/>
                <a:ea typeface="Meiryo UI" pitchFamily="50" charset="-128"/>
                <a:cs typeface="Meiryo UI" pitchFamily="50" charset="-128"/>
              </a:rPr>
              <a:t>議会事務局</a:t>
            </a:r>
          </a:p>
        </p:txBody>
      </p:sp>
      <p:sp>
        <p:nvSpPr>
          <p:cNvPr id="268" name="Text Box 61"/>
          <p:cNvSpPr txBox="1">
            <a:spLocks noChangeArrowheads="1"/>
          </p:cNvSpPr>
          <p:nvPr/>
        </p:nvSpPr>
        <p:spPr bwMode="auto">
          <a:xfrm>
            <a:off x="3404987" y="6330072"/>
            <a:ext cx="3475038" cy="400050"/>
          </a:xfrm>
          <a:prstGeom prst="rect">
            <a:avLst/>
          </a:prstGeom>
          <a:noFill/>
          <a:ln w="19050">
            <a:noFill/>
            <a:prstDash val="sysDot"/>
            <a:miter lim="800000"/>
            <a:headEnd/>
            <a:tailEnd/>
          </a:ln>
        </p:spPr>
        <p:txBody>
          <a:bodyPr anchor="ctr">
            <a:spAutoFit/>
          </a:bodyPr>
          <a:lstStyle/>
          <a:p>
            <a:pPr algn="ctr"/>
            <a:r>
              <a:rPr lang="ja-JP" altLang="en-US" sz="1000" dirty="0">
                <a:latin typeface="Meiryo UI" pitchFamily="50" charset="-128"/>
                <a:ea typeface="Meiryo UI" pitchFamily="50" charset="-128"/>
                <a:cs typeface="Meiryo UI" pitchFamily="50" charset="-128"/>
              </a:rPr>
              <a:t>（住民票等の発行、国民健康保険等の窓口サービス、</a:t>
            </a:r>
            <a:endParaRPr lang="en-US" altLang="ja-JP" sz="1000" dirty="0">
              <a:latin typeface="Meiryo UI" pitchFamily="50" charset="-128"/>
              <a:ea typeface="Meiryo UI" pitchFamily="50" charset="-128"/>
              <a:cs typeface="Meiryo UI" pitchFamily="50" charset="-128"/>
            </a:endParaRPr>
          </a:p>
          <a:p>
            <a:pPr algn="ctr"/>
            <a:r>
              <a:rPr lang="ja-JP" altLang="en-US" sz="1000" dirty="0">
                <a:latin typeface="Meiryo UI" pitchFamily="50" charset="-128"/>
                <a:ea typeface="Meiryo UI" pitchFamily="50" charset="-128"/>
                <a:cs typeface="Meiryo UI" pitchFamily="50" charset="-128"/>
              </a:rPr>
              <a:t>　　保健福祉センター、地域活動支援等）</a:t>
            </a:r>
          </a:p>
        </p:txBody>
      </p:sp>
      <p:sp>
        <p:nvSpPr>
          <p:cNvPr id="130" name="正方形/長方形 129"/>
          <p:cNvSpPr/>
          <p:nvPr/>
        </p:nvSpPr>
        <p:spPr>
          <a:xfrm>
            <a:off x="0" y="4763"/>
            <a:ext cx="9906000" cy="360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４　特別区の組織イメージ　～組織図～　　</a:t>
            </a:r>
            <a:endParaRPr lang="ja-JP" altLang="en-US" sz="1400" b="1" dirty="0">
              <a:solidFill>
                <a:srgbClr val="000000"/>
              </a:solidFill>
              <a:latin typeface="ＭＳ Ｐゴシック" charset="-128"/>
              <a:ea typeface="Meiryo UI"/>
              <a:cs typeface="Meiryo UI"/>
            </a:endParaRPr>
          </a:p>
        </p:txBody>
      </p:sp>
      <p:sp>
        <p:nvSpPr>
          <p:cNvPr id="132" name="Text Box 61"/>
          <p:cNvSpPr txBox="1">
            <a:spLocks noChangeArrowheads="1"/>
          </p:cNvSpPr>
          <p:nvPr/>
        </p:nvSpPr>
        <p:spPr bwMode="auto">
          <a:xfrm>
            <a:off x="6416675" y="2091155"/>
            <a:ext cx="3475038" cy="214313"/>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（総務、庁舎管理、文書、統計、人事・給与・厚生等）</a:t>
            </a:r>
          </a:p>
        </p:txBody>
      </p:sp>
      <p:sp>
        <p:nvSpPr>
          <p:cNvPr id="134" name="Text Box 61"/>
          <p:cNvSpPr txBox="1">
            <a:spLocks noChangeArrowheads="1"/>
          </p:cNvSpPr>
          <p:nvPr/>
        </p:nvSpPr>
        <p:spPr bwMode="auto">
          <a:xfrm>
            <a:off x="6419850" y="2960451"/>
            <a:ext cx="3475038"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（地域の中小企業支援、商店街振興、文化・スポーツ等）</a:t>
            </a:r>
          </a:p>
        </p:txBody>
      </p:sp>
      <p:sp>
        <p:nvSpPr>
          <p:cNvPr id="127" name="Text Box 61"/>
          <p:cNvSpPr txBox="1">
            <a:spLocks noChangeArrowheads="1"/>
          </p:cNvSpPr>
          <p:nvPr/>
        </p:nvSpPr>
        <p:spPr bwMode="auto">
          <a:xfrm>
            <a:off x="6419850" y="3233621"/>
            <a:ext cx="3475038" cy="215444"/>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（地域福祉、生活保護、</a:t>
            </a:r>
            <a:r>
              <a:rPr lang="ja-JP" altLang="en-US" sz="800" dirty="0" err="1">
                <a:latin typeface="Meiryo UI" pitchFamily="50" charset="-128"/>
                <a:ea typeface="Meiryo UI" pitchFamily="50" charset="-128"/>
                <a:cs typeface="Meiryo UI" pitchFamily="50" charset="-128"/>
              </a:rPr>
              <a:t>障がい</a:t>
            </a:r>
            <a:r>
              <a:rPr lang="ja-JP" altLang="en-US" sz="800" dirty="0" smtClean="0">
                <a:latin typeface="Meiryo UI" pitchFamily="50" charset="-128"/>
                <a:ea typeface="Meiryo UI" pitchFamily="50" charset="-128"/>
                <a:cs typeface="Meiryo UI" pitchFamily="50" charset="-128"/>
              </a:rPr>
              <a:t>者・高齢者</a:t>
            </a:r>
            <a:r>
              <a:rPr lang="ja-JP" altLang="en-US" sz="800" dirty="0">
                <a:latin typeface="Meiryo UI" pitchFamily="50" charset="-128"/>
                <a:ea typeface="Meiryo UI" pitchFamily="50" charset="-128"/>
                <a:cs typeface="Meiryo UI" pitchFamily="50" charset="-128"/>
              </a:rPr>
              <a:t>福祉、国民健康保険等）</a:t>
            </a:r>
          </a:p>
        </p:txBody>
      </p:sp>
      <p:sp>
        <p:nvSpPr>
          <p:cNvPr id="128" name="Text Box 61"/>
          <p:cNvSpPr txBox="1">
            <a:spLocks noChangeArrowheads="1"/>
          </p:cNvSpPr>
          <p:nvPr/>
        </p:nvSpPr>
        <p:spPr bwMode="auto">
          <a:xfrm>
            <a:off x="6419850" y="3554301"/>
            <a:ext cx="3475038" cy="215444"/>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（保健事業・健康増進、感染症対策、食品衛生、保健所等）</a:t>
            </a:r>
          </a:p>
        </p:txBody>
      </p:sp>
      <p:sp>
        <p:nvSpPr>
          <p:cNvPr id="135" name="Text Box 61"/>
          <p:cNvSpPr txBox="1">
            <a:spLocks noChangeArrowheads="1"/>
          </p:cNvSpPr>
          <p:nvPr/>
        </p:nvSpPr>
        <p:spPr bwMode="auto">
          <a:xfrm>
            <a:off x="6419850" y="3860623"/>
            <a:ext cx="3475038"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（子育て支援・待機児童対策、青少年企画、こども育成、児童相談所事務等）</a:t>
            </a:r>
          </a:p>
        </p:txBody>
      </p:sp>
      <p:sp>
        <p:nvSpPr>
          <p:cNvPr id="137" name="Text Box 61"/>
          <p:cNvSpPr txBox="1">
            <a:spLocks noChangeArrowheads="1"/>
          </p:cNvSpPr>
          <p:nvPr/>
        </p:nvSpPr>
        <p:spPr bwMode="auto">
          <a:xfrm>
            <a:off x="6419850" y="4147463"/>
            <a:ext cx="3475038"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（環境監視規制、産業廃棄物処理規制、ごみ減量化等）</a:t>
            </a:r>
          </a:p>
        </p:txBody>
      </p:sp>
      <p:sp>
        <p:nvSpPr>
          <p:cNvPr id="139" name="Text Box 61"/>
          <p:cNvSpPr txBox="1">
            <a:spLocks noChangeArrowheads="1"/>
          </p:cNvSpPr>
          <p:nvPr/>
        </p:nvSpPr>
        <p:spPr bwMode="auto">
          <a:xfrm>
            <a:off x="6419850" y="4436574"/>
            <a:ext cx="3475038" cy="215900"/>
          </a:xfrm>
          <a:prstGeom prst="rect">
            <a:avLst/>
          </a:prstGeom>
          <a:noFill/>
          <a:ln w="19050">
            <a:noFill/>
            <a:prstDash val="sysDot"/>
            <a:miter lim="800000"/>
            <a:headEnd/>
            <a:tailEnd/>
          </a:ln>
        </p:spPr>
        <p:txBody>
          <a:bodyPr>
            <a:spAutoFit/>
          </a:bodyPr>
          <a:lstStyle/>
          <a:p>
            <a:r>
              <a:rPr lang="ja-JP" altLang="en-US" sz="800" dirty="0" smtClean="0">
                <a:latin typeface="Meiryo UI" pitchFamily="50" charset="-128"/>
                <a:ea typeface="Meiryo UI" pitchFamily="50" charset="-128"/>
                <a:cs typeface="Meiryo UI" pitchFamily="50" charset="-128"/>
              </a:rPr>
              <a:t>（都市計画・区画</a:t>
            </a:r>
            <a:r>
              <a:rPr lang="ja-JP" altLang="en-US" sz="800" dirty="0">
                <a:latin typeface="Meiryo UI" pitchFamily="50" charset="-128"/>
                <a:ea typeface="Meiryo UI" pitchFamily="50" charset="-128"/>
                <a:cs typeface="Meiryo UI" pitchFamily="50" charset="-128"/>
              </a:rPr>
              <a:t>整理、</a:t>
            </a:r>
            <a:r>
              <a:rPr lang="zh-TW" altLang="en-US" sz="800" dirty="0">
                <a:latin typeface="Meiryo UI" pitchFamily="50" charset="-128"/>
                <a:ea typeface="Meiryo UI" pitchFamily="50" charset="-128"/>
                <a:cs typeface="Meiryo UI" pitchFamily="50" charset="-128"/>
              </a:rPr>
              <a:t>住宅政策、公営住宅、建築指導</a:t>
            </a:r>
            <a:r>
              <a:rPr lang="ja-JP" altLang="en-US" sz="800" dirty="0">
                <a:latin typeface="Meiryo UI" pitchFamily="50" charset="-128"/>
                <a:ea typeface="Meiryo UI" pitchFamily="50" charset="-128"/>
                <a:cs typeface="Meiryo UI" pitchFamily="50" charset="-128"/>
              </a:rPr>
              <a:t>等）</a:t>
            </a:r>
          </a:p>
        </p:txBody>
      </p:sp>
      <p:sp>
        <p:nvSpPr>
          <p:cNvPr id="142" name="Text Box 61"/>
          <p:cNvSpPr txBox="1">
            <a:spLocks noChangeArrowheads="1"/>
          </p:cNvSpPr>
          <p:nvPr/>
        </p:nvSpPr>
        <p:spPr bwMode="auto">
          <a:xfrm>
            <a:off x="6419850" y="4724113"/>
            <a:ext cx="3475038" cy="215900"/>
          </a:xfrm>
          <a:prstGeom prst="rect">
            <a:avLst/>
          </a:prstGeom>
          <a:noFill/>
          <a:ln w="19050">
            <a:noFill/>
            <a:prstDash val="sysDot"/>
            <a:miter lim="800000"/>
            <a:headEnd/>
            <a:tailEnd/>
          </a:ln>
        </p:spPr>
        <p:txBody>
          <a:bodyPr>
            <a:spAutoFit/>
          </a:bodyPr>
          <a:lstStyle/>
          <a:p>
            <a:r>
              <a:rPr lang="ja-JP" altLang="en-US" sz="800" dirty="0">
                <a:latin typeface="Meiryo UI" pitchFamily="50" charset="-128"/>
                <a:ea typeface="Meiryo UI" pitchFamily="50" charset="-128"/>
                <a:cs typeface="Meiryo UI" pitchFamily="50" charset="-128"/>
              </a:rPr>
              <a:t>（道路・橋りょう、交通対策、自転車対策、河川管理、公園管理等）</a:t>
            </a:r>
          </a:p>
        </p:txBody>
      </p:sp>
      <p:cxnSp>
        <p:nvCxnSpPr>
          <p:cNvPr id="147" name="直線コネクタ 62"/>
          <p:cNvCxnSpPr/>
          <p:nvPr/>
        </p:nvCxnSpPr>
        <p:spPr>
          <a:xfrm>
            <a:off x="1094800" y="4903425"/>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2" name="直線コネクタ 62"/>
          <p:cNvCxnSpPr/>
          <p:nvPr/>
        </p:nvCxnSpPr>
        <p:spPr>
          <a:xfrm>
            <a:off x="1094800" y="4377418"/>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3" name="直線コネクタ 62"/>
          <p:cNvCxnSpPr/>
          <p:nvPr/>
        </p:nvCxnSpPr>
        <p:spPr>
          <a:xfrm>
            <a:off x="1094800" y="4194637"/>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4" name="直線コネクタ 62"/>
          <p:cNvCxnSpPr/>
          <p:nvPr/>
        </p:nvCxnSpPr>
        <p:spPr>
          <a:xfrm>
            <a:off x="1094800" y="4014963"/>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6" name="直線コネクタ 62"/>
          <p:cNvCxnSpPr/>
          <p:nvPr/>
        </p:nvCxnSpPr>
        <p:spPr>
          <a:xfrm>
            <a:off x="1094800" y="3832726"/>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7" name="直線コネクタ 62"/>
          <p:cNvCxnSpPr/>
          <p:nvPr/>
        </p:nvCxnSpPr>
        <p:spPr>
          <a:xfrm>
            <a:off x="1094800" y="3650029"/>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8" name="直線コネクタ 62"/>
          <p:cNvCxnSpPr/>
          <p:nvPr/>
        </p:nvCxnSpPr>
        <p:spPr>
          <a:xfrm>
            <a:off x="1094800" y="3457647"/>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9" name="直線コネクタ 62"/>
          <p:cNvCxnSpPr/>
          <p:nvPr/>
        </p:nvCxnSpPr>
        <p:spPr>
          <a:xfrm>
            <a:off x="1094800" y="3290913"/>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0" name="直線コネクタ 62"/>
          <p:cNvCxnSpPr/>
          <p:nvPr/>
        </p:nvCxnSpPr>
        <p:spPr>
          <a:xfrm>
            <a:off x="1094800" y="3100101"/>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1" name="直線コネクタ 62"/>
          <p:cNvCxnSpPr/>
          <p:nvPr/>
        </p:nvCxnSpPr>
        <p:spPr>
          <a:xfrm>
            <a:off x="1094800" y="2909412"/>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2" name="直線コネクタ 62"/>
          <p:cNvCxnSpPr/>
          <p:nvPr/>
        </p:nvCxnSpPr>
        <p:spPr>
          <a:xfrm>
            <a:off x="1094800" y="2720664"/>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3" name="直線コネクタ 62"/>
          <p:cNvCxnSpPr/>
          <p:nvPr/>
        </p:nvCxnSpPr>
        <p:spPr>
          <a:xfrm>
            <a:off x="1094800" y="2531240"/>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4" name="直線コネクタ 62"/>
          <p:cNvCxnSpPr/>
          <p:nvPr/>
        </p:nvCxnSpPr>
        <p:spPr>
          <a:xfrm>
            <a:off x="1094800" y="2133537"/>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5" name="直線コネクタ 62"/>
          <p:cNvCxnSpPr/>
          <p:nvPr/>
        </p:nvCxnSpPr>
        <p:spPr>
          <a:xfrm>
            <a:off x="1094800" y="1951704"/>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6" name="直線コネクタ 62"/>
          <p:cNvCxnSpPr/>
          <p:nvPr/>
        </p:nvCxnSpPr>
        <p:spPr>
          <a:xfrm>
            <a:off x="1094800" y="1764908"/>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7" name="直線コネクタ 62"/>
          <p:cNvCxnSpPr/>
          <p:nvPr/>
        </p:nvCxnSpPr>
        <p:spPr>
          <a:xfrm>
            <a:off x="1094800" y="1578403"/>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8" name="直線コネクタ 62"/>
          <p:cNvCxnSpPr/>
          <p:nvPr/>
        </p:nvCxnSpPr>
        <p:spPr>
          <a:xfrm>
            <a:off x="1094800" y="1389403"/>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9" name="直線コネクタ 62"/>
          <p:cNvCxnSpPr/>
          <p:nvPr/>
        </p:nvCxnSpPr>
        <p:spPr>
          <a:xfrm>
            <a:off x="1094800" y="1196640"/>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0" name="直線コネクタ 62"/>
          <p:cNvCxnSpPr/>
          <p:nvPr/>
        </p:nvCxnSpPr>
        <p:spPr>
          <a:xfrm>
            <a:off x="1094800" y="1010348"/>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391" name="テキスト ボックス 5"/>
          <p:cNvSpPr txBox="1">
            <a:spLocks noChangeArrowheads="1"/>
          </p:cNvSpPr>
          <p:nvPr/>
        </p:nvSpPr>
        <p:spPr bwMode="auto">
          <a:xfrm>
            <a:off x="1499986" y="1093761"/>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市政改革室</a:t>
            </a:r>
          </a:p>
        </p:txBody>
      </p:sp>
      <p:sp>
        <p:nvSpPr>
          <p:cNvPr id="16405" name="テキスト ボックス 13"/>
          <p:cNvSpPr txBox="1">
            <a:spLocks noChangeArrowheads="1"/>
          </p:cNvSpPr>
          <p:nvPr/>
        </p:nvSpPr>
        <p:spPr bwMode="auto">
          <a:xfrm>
            <a:off x="1499986" y="911225"/>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dirty="0">
                <a:latin typeface="Meiryo UI" pitchFamily="50" charset="-128"/>
                <a:ea typeface="Meiryo UI" pitchFamily="50" charset="-128"/>
                <a:cs typeface="Meiryo UI" pitchFamily="50" charset="-128"/>
              </a:rPr>
              <a:t>副首都推進局</a:t>
            </a:r>
          </a:p>
        </p:txBody>
      </p:sp>
      <p:sp>
        <p:nvSpPr>
          <p:cNvPr id="16419" name="テキスト ボックス 8"/>
          <p:cNvSpPr txBox="1">
            <a:spLocks noChangeArrowheads="1"/>
          </p:cNvSpPr>
          <p:nvPr/>
        </p:nvSpPr>
        <p:spPr bwMode="auto">
          <a:xfrm>
            <a:off x="1499986" y="2031536"/>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経済戦略局</a:t>
            </a:r>
          </a:p>
        </p:txBody>
      </p:sp>
      <p:sp>
        <p:nvSpPr>
          <p:cNvPr id="16420" name="テキスト ボックス 9"/>
          <p:cNvSpPr txBox="1">
            <a:spLocks noChangeArrowheads="1"/>
          </p:cNvSpPr>
          <p:nvPr/>
        </p:nvSpPr>
        <p:spPr bwMode="auto">
          <a:xfrm>
            <a:off x="1499986" y="2421118"/>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総務局</a:t>
            </a:r>
          </a:p>
        </p:txBody>
      </p:sp>
      <p:sp>
        <p:nvSpPr>
          <p:cNvPr id="16421" name="テキスト ボックス 10"/>
          <p:cNvSpPr txBox="1">
            <a:spLocks noChangeArrowheads="1"/>
          </p:cNvSpPr>
          <p:nvPr/>
        </p:nvSpPr>
        <p:spPr bwMode="auto">
          <a:xfrm>
            <a:off x="1499986" y="2613828"/>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市民局</a:t>
            </a:r>
          </a:p>
        </p:txBody>
      </p:sp>
      <p:sp>
        <p:nvSpPr>
          <p:cNvPr id="16422" name="テキスト ボックス 11"/>
          <p:cNvSpPr txBox="1">
            <a:spLocks noChangeArrowheads="1"/>
          </p:cNvSpPr>
          <p:nvPr/>
        </p:nvSpPr>
        <p:spPr bwMode="auto">
          <a:xfrm>
            <a:off x="1499986" y="2803363"/>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財政局</a:t>
            </a:r>
          </a:p>
        </p:txBody>
      </p:sp>
      <p:sp>
        <p:nvSpPr>
          <p:cNvPr id="16423" name="テキスト ボックス 12"/>
          <p:cNvSpPr txBox="1">
            <a:spLocks noChangeArrowheads="1"/>
          </p:cNvSpPr>
          <p:nvPr/>
        </p:nvSpPr>
        <p:spPr bwMode="auto">
          <a:xfrm>
            <a:off x="1499986" y="2995437"/>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契約管財局</a:t>
            </a:r>
          </a:p>
        </p:txBody>
      </p:sp>
      <p:sp>
        <p:nvSpPr>
          <p:cNvPr id="16424" name="テキスト ボックス 13"/>
          <p:cNvSpPr txBox="1">
            <a:spLocks noChangeArrowheads="1"/>
          </p:cNvSpPr>
          <p:nvPr/>
        </p:nvSpPr>
        <p:spPr bwMode="auto">
          <a:xfrm>
            <a:off x="1499986" y="3182735"/>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都市計画局</a:t>
            </a:r>
          </a:p>
        </p:txBody>
      </p:sp>
      <p:sp>
        <p:nvSpPr>
          <p:cNvPr id="16425" name="テキスト ボックス 8"/>
          <p:cNvSpPr txBox="1">
            <a:spLocks noChangeArrowheads="1"/>
          </p:cNvSpPr>
          <p:nvPr/>
        </p:nvSpPr>
        <p:spPr bwMode="auto">
          <a:xfrm>
            <a:off x="1499986" y="1473133"/>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人事室</a:t>
            </a:r>
          </a:p>
        </p:txBody>
      </p:sp>
      <p:sp>
        <p:nvSpPr>
          <p:cNvPr id="16426" name="テキスト ボックス 10"/>
          <p:cNvSpPr txBox="1">
            <a:spLocks noChangeArrowheads="1"/>
          </p:cNvSpPr>
          <p:nvPr/>
        </p:nvSpPr>
        <p:spPr bwMode="auto">
          <a:xfrm>
            <a:off x="1499986" y="1657892"/>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政策企画室</a:t>
            </a:r>
          </a:p>
        </p:txBody>
      </p:sp>
      <p:sp>
        <p:nvSpPr>
          <p:cNvPr id="16427" name="テキスト ボックス 11"/>
          <p:cNvSpPr txBox="1">
            <a:spLocks noChangeArrowheads="1"/>
          </p:cNvSpPr>
          <p:nvPr/>
        </p:nvSpPr>
        <p:spPr bwMode="auto">
          <a:xfrm>
            <a:off x="1499986" y="1846777"/>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dirty="0" smtClean="0">
                <a:latin typeface="Meiryo UI" pitchFamily="50" charset="-128"/>
                <a:ea typeface="Meiryo UI" pitchFamily="50" charset="-128"/>
                <a:cs typeface="Meiryo UI" pitchFamily="50" charset="-128"/>
              </a:rPr>
              <a:t>危機管理監</a:t>
            </a:r>
            <a:endParaRPr lang="ja-JP" altLang="en-US" sz="700" dirty="0">
              <a:latin typeface="Meiryo UI" pitchFamily="50" charset="-128"/>
              <a:ea typeface="Meiryo UI" pitchFamily="50" charset="-128"/>
              <a:cs typeface="Meiryo UI" pitchFamily="50" charset="-128"/>
            </a:endParaRPr>
          </a:p>
        </p:txBody>
      </p:sp>
      <p:sp>
        <p:nvSpPr>
          <p:cNvPr id="16428" name="テキスト ボックス 13"/>
          <p:cNvSpPr txBox="1">
            <a:spLocks noChangeArrowheads="1"/>
          </p:cNvSpPr>
          <p:nvPr/>
        </p:nvSpPr>
        <p:spPr bwMode="auto">
          <a:xfrm>
            <a:off x="1499986" y="3358907"/>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福祉局</a:t>
            </a:r>
          </a:p>
        </p:txBody>
      </p:sp>
      <p:sp>
        <p:nvSpPr>
          <p:cNvPr id="16429" name="テキスト ボックス 13"/>
          <p:cNvSpPr txBox="1">
            <a:spLocks noChangeArrowheads="1"/>
          </p:cNvSpPr>
          <p:nvPr/>
        </p:nvSpPr>
        <p:spPr bwMode="auto">
          <a:xfrm>
            <a:off x="1499986" y="3539842"/>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健康局</a:t>
            </a:r>
          </a:p>
        </p:txBody>
      </p:sp>
      <p:sp>
        <p:nvSpPr>
          <p:cNvPr id="16430" name="テキスト ボックス 13"/>
          <p:cNvSpPr txBox="1">
            <a:spLocks noChangeArrowheads="1"/>
          </p:cNvSpPr>
          <p:nvPr/>
        </p:nvSpPr>
        <p:spPr bwMode="auto">
          <a:xfrm>
            <a:off x="1499986" y="3716014"/>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こども青少年局</a:t>
            </a:r>
          </a:p>
        </p:txBody>
      </p:sp>
      <p:sp>
        <p:nvSpPr>
          <p:cNvPr id="16431" name="テキスト ボックス 13"/>
          <p:cNvSpPr txBox="1">
            <a:spLocks noChangeArrowheads="1"/>
          </p:cNvSpPr>
          <p:nvPr/>
        </p:nvSpPr>
        <p:spPr bwMode="auto">
          <a:xfrm>
            <a:off x="1499986" y="3896948"/>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環境局</a:t>
            </a:r>
          </a:p>
        </p:txBody>
      </p:sp>
      <p:sp>
        <p:nvSpPr>
          <p:cNvPr id="16432" name="テキスト ボックス 13"/>
          <p:cNvSpPr txBox="1">
            <a:spLocks noChangeArrowheads="1"/>
          </p:cNvSpPr>
          <p:nvPr/>
        </p:nvSpPr>
        <p:spPr bwMode="auto">
          <a:xfrm>
            <a:off x="1499986" y="4077896"/>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都市整備局</a:t>
            </a:r>
          </a:p>
        </p:txBody>
      </p:sp>
      <p:sp>
        <p:nvSpPr>
          <p:cNvPr id="16433" name="テキスト ボックス 13"/>
          <p:cNvSpPr txBox="1">
            <a:spLocks noChangeArrowheads="1"/>
          </p:cNvSpPr>
          <p:nvPr/>
        </p:nvSpPr>
        <p:spPr bwMode="auto">
          <a:xfrm>
            <a:off x="1501574" y="4262019"/>
            <a:ext cx="1274762"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建設局</a:t>
            </a:r>
          </a:p>
        </p:txBody>
      </p:sp>
      <p:sp>
        <p:nvSpPr>
          <p:cNvPr id="16434" name="テキスト ボックス 13"/>
          <p:cNvSpPr txBox="1">
            <a:spLocks noChangeArrowheads="1"/>
          </p:cNvSpPr>
          <p:nvPr/>
        </p:nvSpPr>
        <p:spPr bwMode="auto">
          <a:xfrm>
            <a:off x="1499986" y="4445827"/>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a:latin typeface="Meiryo UI" pitchFamily="50" charset="-128"/>
                <a:ea typeface="Meiryo UI" pitchFamily="50" charset="-128"/>
                <a:cs typeface="Meiryo UI" pitchFamily="50" charset="-128"/>
              </a:rPr>
              <a:t>港湾局</a:t>
            </a:r>
          </a:p>
        </p:txBody>
      </p:sp>
      <p:sp>
        <p:nvSpPr>
          <p:cNvPr id="16435" name="テキスト ボックス 13"/>
          <p:cNvSpPr txBox="1">
            <a:spLocks noChangeArrowheads="1"/>
          </p:cNvSpPr>
          <p:nvPr/>
        </p:nvSpPr>
        <p:spPr bwMode="auto">
          <a:xfrm>
            <a:off x="1499986" y="4784725"/>
            <a:ext cx="1276350" cy="180000"/>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dirty="0">
                <a:latin typeface="Meiryo UI" pitchFamily="50" charset="-128"/>
                <a:ea typeface="Meiryo UI" pitchFamily="50" charset="-128"/>
                <a:cs typeface="Meiryo UI" pitchFamily="50" charset="-128"/>
              </a:rPr>
              <a:t>会計室</a:t>
            </a:r>
          </a:p>
        </p:txBody>
      </p:sp>
      <p:sp>
        <p:nvSpPr>
          <p:cNvPr id="16445" name="テキスト ボックス 5"/>
          <p:cNvSpPr txBox="1">
            <a:spLocks noChangeArrowheads="1"/>
          </p:cNvSpPr>
          <p:nvPr/>
        </p:nvSpPr>
        <p:spPr bwMode="auto">
          <a:xfrm>
            <a:off x="1501574" y="1279471"/>
            <a:ext cx="1278000" cy="180000"/>
          </a:xfrm>
          <a:prstGeom prst="rect">
            <a:avLst/>
          </a:prstGeom>
          <a:solidFill>
            <a:schemeClr val="bg1"/>
          </a:solidFill>
          <a:ln w="12700">
            <a:solidFill>
              <a:schemeClr val="accent1"/>
            </a:solidFill>
            <a:miter lim="800000"/>
            <a:headEnd/>
            <a:tailEnd/>
          </a:ln>
        </p:spPr>
        <p:txBody>
          <a:bodyPr>
            <a:spAutoFit/>
          </a:bodyPr>
          <a:lstStyle/>
          <a:p>
            <a:pPr algn="dist"/>
            <a:r>
              <a:rPr lang="en-US" altLang="ja-JP" sz="700">
                <a:latin typeface="Meiryo UI" pitchFamily="50" charset="-128"/>
                <a:ea typeface="Meiryo UI" pitchFamily="50" charset="-128"/>
                <a:cs typeface="Meiryo UI" pitchFamily="50" charset="-128"/>
              </a:rPr>
              <a:t>ICT</a:t>
            </a:r>
            <a:r>
              <a:rPr lang="ja-JP" altLang="en-US" sz="700">
                <a:latin typeface="Meiryo UI" pitchFamily="50" charset="-128"/>
                <a:ea typeface="Meiryo UI" pitchFamily="50" charset="-128"/>
                <a:cs typeface="Meiryo UI" pitchFamily="50" charset="-128"/>
              </a:rPr>
              <a:t>戦略室</a:t>
            </a:r>
          </a:p>
        </p:txBody>
      </p:sp>
      <p:cxnSp>
        <p:nvCxnSpPr>
          <p:cNvPr id="171" name="直線コネクタ 62"/>
          <p:cNvCxnSpPr/>
          <p:nvPr/>
        </p:nvCxnSpPr>
        <p:spPr>
          <a:xfrm>
            <a:off x="785189" y="5357220"/>
            <a:ext cx="7092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2" name="直線コネクタ 62"/>
          <p:cNvCxnSpPr/>
          <p:nvPr/>
        </p:nvCxnSpPr>
        <p:spPr>
          <a:xfrm>
            <a:off x="785189" y="5546725"/>
            <a:ext cx="70924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6" name="正方形/長方形 27"/>
          <p:cNvSpPr>
            <a:spLocks noChangeArrowheads="1"/>
          </p:cNvSpPr>
          <p:nvPr/>
        </p:nvSpPr>
        <p:spPr bwMode="auto">
          <a:xfrm>
            <a:off x="8874125" y="-732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１４</a:t>
            </a:r>
          </a:p>
        </p:txBody>
      </p:sp>
      <p:sp>
        <p:nvSpPr>
          <p:cNvPr id="138" name="正方形/長方形 137"/>
          <p:cNvSpPr/>
          <p:nvPr/>
        </p:nvSpPr>
        <p:spPr>
          <a:xfrm>
            <a:off x="0" y="459545"/>
            <a:ext cx="2217729"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smtClean="0">
                <a:solidFill>
                  <a:schemeClr val="tx1"/>
                </a:solidFill>
                <a:latin typeface="Meiryo UI"/>
                <a:ea typeface="Meiryo UI"/>
                <a:cs typeface="Meiryo UI"/>
              </a:rPr>
              <a:t>大阪市</a:t>
            </a:r>
            <a:r>
              <a:rPr lang="ja-JP" altLang="en-US" sz="1600" b="1" dirty="0">
                <a:solidFill>
                  <a:schemeClr val="tx1"/>
                </a:solidFill>
                <a:latin typeface="Meiryo UI"/>
                <a:ea typeface="Meiryo UI"/>
                <a:cs typeface="Meiryo UI"/>
              </a:rPr>
              <a:t>　</a:t>
            </a:r>
            <a:r>
              <a:rPr lang="ja-JP" altLang="en-US" sz="1200" b="1" dirty="0">
                <a:solidFill>
                  <a:schemeClr val="tx1"/>
                </a:solidFill>
                <a:latin typeface="Meiryo UI"/>
                <a:ea typeface="Meiryo UI"/>
                <a:cs typeface="Meiryo UI"/>
              </a:rPr>
              <a:t>（</a:t>
            </a:r>
            <a:r>
              <a:rPr lang="en-US" altLang="ja-JP" sz="1200" b="1" dirty="0" smtClean="0">
                <a:solidFill>
                  <a:schemeClr val="tx1"/>
                </a:solidFill>
                <a:latin typeface="Meiryo UI"/>
                <a:ea typeface="Meiryo UI"/>
                <a:cs typeface="Meiryo UI"/>
              </a:rPr>
              <a:t>H2</a:t>
            </a:r>
            <a:r>
              <a:rPr lang="ja-JP" altLang="en-US" sz="1200" b="1" dirty="0" smtClean="0">
                <a:solidFill>
                  <a:schemeClr val="tx1"/>
                </a:solidFill>
                <a:latin typeface="Meiryo UI"/>
                <a:ea typeface="Meiryo UI"/>
                <a:cs typeface="Meiryo UI"/>
              </a:rPr>
              <a:t>９年</a:t>
            </a:r>
            <a:r>
              <a:rPr lang="ja-JP" altLang="en-US" sz="1200" b="1" dirty="0">
                <a:solidFill>
                  <a:schemeClr val="tx1"/>
                </a:solidFill>
                <a:latin typeface="Meiryo UI"/>
                <a:ea typeface="Meiryo UI"/>
                <a:cs typeface="Meiryo UI"/>
              </a:rPr>
              <a:t>４月）</a:t>
            </a:r>
          </a:p>
        </p:txBody>
      </p:sp>
      <p:cxnSp>
        <p:nvCxnSpPr>
          <p:cNvPr id="140" name="直線コネクタ 62"/>
          <p:cNvCxnSpPr/>
          <p:nvPr/>
        </p:nvCxnSpPr>
        <p:spPr>
          <a:xfrm>
            <a:off x="1094800" y="2317053"/>
            <a:ext cx="4162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41" name="テキスト ボックス 8"/>
          <p:cNvSpPr txBox="1">
            <a:spLocks noChangeArrowheads="1"/>
          </p:cNvSpPr>
          <p:nvPr/>
        </p:nvSpPr>
        <p:spPr bwMode="auto">
          <a:xfrm>
            <a:off x="1499986" y="2215052"/>
            <a:ext cx="1276350" cy="200055"/>
          </a:xfrm>
          <a:prstGeom prst="rect">
            <a:avLst/>
          </a:prstGeom>
          <a:solidFill>
            <a:schemeClr val="bg1"/>
          </a:solidFill>
          <a:ln w="12700">
            <a:solidFill>
              <a:schemeClr val="accent1"/>
            </a:solidFill>
            <a:miter lim="800000"/>
            <a:headEnd/>
            <a:tailEnd/>
          </a:ln>
        </p:spPr>
        <p:txBody>
          <a:bodyPr>
            <a:spAutoFit/>
          </a:bodyPr>
          <a:lstStyle/>
          <a:p>
            <a:pPr algn="dist"/>
            <a:r>
              <a:rPr lang="ja-JP" altLang="en-US" sz="700" dirty="0" smtClean="0">
                <a:latin typeface="Meiryo UI" pitchFamily="50" charset="-128"/>
                <a:ea typeface="Meiryo UI" pitchFamily="50" charset="-128"/>
                <a:cs typeface="Meiryo UI" pitchFamily="50" charset="-128"/>
              </a:rPr>
              <a:t>ＩＲ推進局</a:t>
            </a:r>
            <a:endParaRPr lang="ja-JP" altLang="en-US" sz="700" dirty="0">
              <a:latin typeface="Meiryo UI" pitchFamily="50" charset="-128"/>
              <a:ea typeface="Meiryo UI" pitchFamily="50" charset="-128"/>
              <a:cs typeface="Meiryo UI" pitchFamily="50"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表 20"/>
          <p:cNvGraphicFramePr>
            <a:graphicFrameLocks noGrp="1"/>
          </p:cNvGraphicFramePr>
          <p:nvPr>
            <p:extLst>
              <p:ext uri="{D42A27DB-BD31-4B8C-83A1-F6EECF244321}">
                <p14:modId xmlns:p14="http://schemas.microsoft.com/office/powerpoint/2010/main" val="1920732455"/>
              </p:ext>
            </p:extLst>
          </p:nvPr>
        </p:nvGraphicFramePr>
        <p:xfrm>
          <a:off x="174486" y="1354128"/>
          <a:ext cx="4658770" cy="5320184"/>
        </p:xfrm>
        <a:graphic>
          <a:graphicData uri="http://schemas.openxmlformats.org/drawingml/2006/table">
            <a:tbl>
              <a:tblPr firstRow="1" lastRow="1" bandRow="1">
                <a:tableStyleId>{5C22544A-7EE6-4342-B048-85BDC9FD1C3A}</a:tableStyleId>
              </a:tblPr>
              <a:tblGrid>
                <a:gridCol w="2180110">
                  <a:extLst>
                    <a:ext uri="{9D8B030D-6E8A-4147-A177-3AD203B41FA5}">
                      <a16:colId xmlns:a16="http://schemas.microsoft.com/office/drawing/2014/main" xmlns="" val="20000"/>
                    </a:ext>
                  </a:extLst>
                </a:gridCol>
                <a:gridCol w="619665">
                  <a:extLst>
                    <a:ext uri="{9D8B030D-6E8A-4147-A177-3AD203B41FA5}">
                      <a16:colId xmlns:a16="http://schemas.microsoft.com/office/drawing/2014/main" xmlns="" val="20001"/>
                    </a:ext>
                  </a:extLst>
                </a:gridCol>
                <a:gridCol w="619665">
                  <a:extLst>
                    <a:ext uri="{9D8B030D-6E8A-4147-A177-3AD203B41FA5}">
                      <a16:colId xmlns:a16="http://schemas.microsoft.com/office/drawing/2014/main" xmlns="" val="20002"/>
                    </a:ext>
                  </a:extLst>
                </a:gridCol>
                <a:gridCol w="619665">
                  <a:extLst>
                    <a:ext uri="{9D8B030D-6E8A-4147-A177-3AD203B41FA5}">
                      <a16:colId xmlns:a16="http://schemas.microsoft.com/office/drawing/2014/main" xmlns="" val="20003"/>
                    </a:ext>
                  </a:extLst>
                </a:gridCol>
                <a:gridCol w="619665">
                  <a:extLst>
                    <a:ext uri="{9D8B030D-6E8A-4147-A177-3AD203B41FA5}">
                      <a16:colId xmlns:a16="http://schemas.microsoft.com/office/drawing/2014/main" xmlns="" val="20004"/>
                    </a:ext>
                  </a:extLst>
                </a:gridCol>
              </a:tblGrid>
              <a:tr h="216000">
                <a:tc>
                  <a:txBody>
                    <a:bodyPr/>
                    <a:lstStyle/>
                    <a:p>
                      <a:pPr algn="ctr"/>
                      <a:r>
                        <a:rPr kumimoji="1" lang="ja-JP" altLang="en-US" sz="1200" dirty="0">
                          <a:latin typeface="Meiryo UI" pitchFamily="50" charset="-128"/>
                          <a:ea typeface="Meiryo UI" pitchFamily="50" charset="-128"/>
                          <a:cs typeface="Meiryo UI" pitchFamily="50" charset="-128"/>
                        </a:rPr>
                        <a:t>部局・部門</a:t>
                      </a:r>
                      <a:endParaRPr kumimoji="1" lang="ja-JP" altLang="en-US" sz="1200" dirty="0">
                        <a:solidFill>
                          <a:schemeClr val="bg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Meiryo UI" pitchFamily="50" charset="-128"/>
                          <a:ea typeface="Meiryo UI" pitchFamily="50" charset="-128"/>
                          <a:cs typeface="Meiryo UI" pitchFamily="50" charset="-128"/>
                        </a:rPr>
                        <a:t>第一区</a:t>
                      </a:r>
                      <a:endParaRPr kumimoji="1" lang="ja-JP" altLang="en-US" sz="1000"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itchFamily="50" charset="-128"/>
                          <a:ea typeface="Meiryo UI" pitchFamily="50" charset="-128"/>
                          <a:cs typeface="Meiryo UI" pitchFamily="50" charset="-128"/>
                        </a:rPr>
                        <a:t>第二区</a:t>
                      </a:r>
                      <a:endParaRPr kumimoji="1" lang="ja-JP" altLang="en-US" sz="1000"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itchFamily="50" charset="-128"/>
                          <a:ea typeface="Meiryo UI" pitchFamily="50" charset="-128"/>
                          <a:cs typeface="Meiryo UI" pitchFamily="50" charset="-128"/>
                        </a:rPr>
                        <a:t>第三区</a:t>
                      </a:r>
                      <a:endParaRPr kumimoji="1" lang="ja-JP" altLang="en-US" sz="1000"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itchFamily="50" charset="-128"/>
                          <a:ea typeface="Meiryo UI" pitchFamily="50" charset="-128"/>
                          <a:cs typeface="Meiryo UI" pitchFamily="50" charset="-128"/>
                        </a:rPr>
                        <a:t>第四区</a:t>
                      </a:r>
                      <a:endParaRPr kumimoji="1" lang="ja-JP" altLang="en-US" sz="1000"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危機管理室</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政策企画部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smtClean="0">
                          <a:solidFill>
                            <a:srgbClr val="000000"/>
                          </a:solidFill>
                          <a:latin typeface="Meiryo UI"/>
                        </a:rPr>
                        <a:t>40 </a:t>
                      </a:r>
                      <a:endParaRPr lang="en-US" altLang="ja-JP" sz="1100" b="0" i="0" u="none" strike="noStrike">
                        <a:solidFill>
                          <a:srgbClr val="000000"/>
                        </a:solidFill>
                        <a:latin typeface="Meiryo UI"/>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総務部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財務部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290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1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区民部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1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産業文化部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1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福祉部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90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1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健康部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1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こども部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r h="1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環境部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90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0"/>
                  </a:ext>
                </a:extLst>
              </a:tr>
              <a:tr h="1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都市整備部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1"/>
                  </a:ext>
                </a:extLst>
              </a:tr>
              <a:tr h="1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建設部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190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2"/>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会計室</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3"/>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教育委員会事務局</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200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4"/>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その他の行政委員会事務局</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5"/>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議会事務局</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6"/>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地域自治区事務所</a:t>
                      </a:r>
                      <a:endParaRPr kumimoji="1" lang="en-US" altLang="ja-JP"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910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560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1,120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810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7"/>
                  </a:ext>
                </a:extLst>
              </a:tr>
              <a:tr h="252000">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zh-TW" altLang="en-US" sz="1200" u="none" strike="noStrike" cap="none" normalizeH="0" baseline="0" dirty="0">
                          <a:ln>
                            <a:noFill/>
                          </a:ln>
                          <a:solidFill>
                            <a:schemeClr val="bg1"/>
                          </a:solidFill>
                          <a:effectLst/>
                          <a:latin typeface="Meiryo UI" pitchFamily="50" charset="-128"/>
                          <a:ea typeface="Meiryo UI" pitchFamily="50" charset="-128"/>
                          <a:cs typeface="Meiryo UI" pitchFamily="50" charset="-128"/>
                        </a:rPr>
                        <a:t>非技能労務</a:t>
                      </a:r>
                      <a:r>
                        <a:rPr kumimoji="1" lang="zh-TW" altLang="en-US" sz="120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職</a:t>
                      </a:r>
                      <a:r>
                        <a:rPr kumimoji="1" lang="ja-JP" altLang="en-US" sz="1200" u="none" strike="noStrike" cap="none" normalizeH="0" baseline="0" dirty="0">
                          <a:ln>
                            <a:noFill/>
                          </a:ln>
                          <a:solidFill>
                            <a:schemeClr val="bg1"/>
                          </a:solidFill>
                          <a:effectLst/>
                          <a:latin typeface="Meiryo UI" pitchFamily="50" charset="-128"/>
                          <a:ea typeface="Meiryo UI" pitchFamily="50" charset="-128"/>
                          <a:cs typeface="Meiryo UI" pitchFamily="50" charset="-128"/>
                        </a:rPr>
                        <a:t>　小計</a:t>
                      </a:r>
                      <a:r>
                        <a:rPr kumimoji="1" lang="en-US" altLang="ja-JP" sz="1000" u="none" strike="noStrike" cap="none" normalizeH="0" baseline="0" dirty="0">
                          <a:ln>
                            <a:noFill/>
                          </a:ln>
                          <a:solidFill>
                            <a:schemeClr val="bg1"/>
                          </a:solidFill>
                          <a:effectLst/>
                          <a:latin typeface="Meiryo UI" pitchFamily="50" charset="-128"/>
                          <a:ea typeface="Meiryo UI" pitchFamily="50" charset="-128"/>
                          <a:cs typeface="Meiryo UI" pitchFamily="50" charset="-128"/>
                        </a:rPr>
                        <a:t>(9,880</a:t>
                      </a:r>
                      <a:r>
                        <a:rPr kumimoji="1" lang="ja-JP" altLang="en-US" sz="1000" u="none" strike="noStrike" cap="none" normalizeH="0" baseline="0" dirty="0">
                          <a:ln>
                            <a:noFill/>
                          </a:ln>
                          <a:solidFill>
                            <a:schemeClr val="bg1"/>
                          </a:solidFill>
                          <a:effectLst/>
                          <a:latin typeface="Meiryo UI" pitchFamily="50" charset="-128"/>
                          <a:ea typeface="Meiryo UI" pitchFamily="50" charset="-128"/>
                          <a:cs typeface="Meiryo UI" pitchFamily="50" charset="-128"/>
                        </a:rPr>
                        <a:t>）</a:t>
                      </a:r>
                      <a:endParaRPr kumimoji="1" lang="ja-JP" altLang="en-US" sz="10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2,860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1,790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2,850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2,370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xmlns="" val="10018"/>
                  </a:ext>
                </a:extLst>
              </a:tr>
              <a:tr h="252000">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ja-JP" altLang="en-US" sz="1200" u="none" strike="noStrike" cap="none" normalizeH="0" baseline="0" dirty="0">
                          <a:ln>
                            <a:noFill/>
                          </a:ln>
                          <a:solidFill>
                            <a:schemeClr val="tx1"/>
                          </a:solidFill>
                          <a:effectLst/>
                          <a:latin typeface="Meiryo UI" pitchFamily="50" charset="-128"/>
                          <a:ea typeface="Meiryo UI" pitchFamily="50" charset="-128"/>
                          <a:cs typeface="Meiryo UI" pitchFamily="50" charset="-128"/>
                        </a:rPr>
                        <a:t>技能労務</a:t>
                      </a:r>
                      <a:r>
                        <a:rPr kumimoji="1" lang="ja-JP" altLang="en-US" sz="120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職</a:t>
                      </a:r>
                      <a:r>
                        <a:rPr kumimoji="1" lang="ja-JP" altLang="en-US" sz="80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800" u="none" strike="noStrike" cap="none" normalizeH="0" baseline="0" dirty="0">
                          <a:ln>
                            <a:noFill/>
                          </a:ln>
                          <a:solidFill>
                            <a:schemeClr val="tx1"/>
                          </a:solidFill>
                          <a:effectLst/>
                          <a:latin typeface="Meiryo UI" pitchFamily="50" charset="-128"/>
                          <a:ea typeface="Meiryo UI" pitchFamily="50" charset="-128"/>
                          <a:cs typeface="Meiryo UI" pitchFamily="50" charset="-128"/>
                        </a:rPr>
                        <a:t>特別区設置当初時点）</a:t>
                      </a:r>
                      <a:endParaRPr kumimoji="1" lang="ja-JP" altLang="en-US" sz="800" b="1"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 380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220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320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290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extLst>
                  <a:ext uri="{0D108BD9-81ED-4DB2-BD59-A6C34878D82A}">
                    <a16:rowId xmlns:a16="http://schemas.microsoft.com/office/drawing/2014/main" xmlns="" val="10019"/>
                  </a:ext>
                </a:extLst>
              </a:tr>
              <a:tr h="252000">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ja-JP" altLang="en-US" sz="1200" b="0" u="none" strike="noStrike" cap="none" normalizeH="0" baseline="0" dirty="0">
                          <a:ln>
                            <a:noFill/>
                          </a:ln>
                          <a:solidFill>
                            <a:schemeClr val="bg1"/>
                          </a:solidFill>
                          <a:effectLst/>
                          <a:latin typeface="Meiryo UI" pitchFamily="50" charset="-128"/>
                          <a:ea typeface="Meiryo UI" pitchFamily="50" charset="-128"/>
                          <a:cs typeface="Meiryo UI" pitchFamily="50" charset="-128"/>
                        </a:rPr>
                        <a:t>総　　　　　　計</a:t>
                      </a:r>
                      <a:endParaRPr kumimoji="1" lang="ja-JP" altLang="en-US" sz="1200" b="0"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latin typeface="Meiryo UI" pitchFamily="50" charset="-128"/>
                          <a:ea typeface="Meiryo UI" pitchFamily="50" charset="-128"/>
                          <a:cs typeface="Meiryo UI" pitchFamily="50" charset="-128"/>
                        </a:rPr>
                        <a:t>3,240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latin typeface="Meiryo UI" pitchFamily="50" charset="-128"/>
                          <a:ea typeface="Meiryo UI" pitchFamily="50" charset="-128"/>
                          <a:cs typeface="Meiryo UI" pitchFamily="50" charset="-128"/>
                        </a:rPr>
                        <a:t>2,010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latin typeface="Meiryo UI" pitchFamily="50" charset="-128"/>
                          <a:ea typeface="Meiryo UI" pitchFamily="50" charset="-128"/>
                          <a:cs typeface="Meiryo UI" pitchFamily="50" charset="-128"/>
                        </a:rPr>
                        <a:t>3,170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latin typeface="Meiryo UI" pitchFamily="50" charset="-128"/>
                          <a:ea typeface="Meiryo UI" pitchFamily="50" charset="-128"/>
                          <a:cs typeface="Meiryo UI" pitchFamily="50" charset="-128"/>
                        </a:rPr>
                        <a:t>2,660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xmlns="" val="10020"/>
                  </a:ext>
                </a:extLst>
              </a:tr>
            </a:tbl>
          </a:graphicData>
        </a:graphic>
      </p:graphicFrame>
      <p:sp>
        <p:nvSpPr>
          <p:cNvPr id="31" name="正方形/長方形 30"/>
          <p:cNvSpPr/>
          <p:nvPr/>
        </p:nvSpPr>
        <p:spPr>
          <a:xfrm>
            <a:off x="344384" y="516759"/>
            <a:ext cx="9298379" cy="533228"/>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500" b="1" dirty="0">
                <a:solidFill>
                  <a:schemeClr val="tx1"/>
                </a:solidFill>
                <a:latin typeface="Meiryo UI" pitchFamily="50" charset="-128"/>
                <a:ea typeface="Meiryo UI" pitchFamily="50" charset="-128"/>
                <a:cs typeface="Meiryo UI" pitchFamily="50" charset="-128"/>
              </a:rPr>
              <a:t>◆ 特別区設置当初の職員数について、大阪市の特性を反映するために現在の組織別現員数構成比で配分</a:t>
            </a:r>
            <a:endParaRPr lang="en-US" altLang="ja-JP" sz="1500" b="1" dirty="0">
              <a:solidFill>
                <a:schemeClr val="tx1"/>
              </a:solidFill>
              <a:latin typeface="Meiryo UI" pitchFamily="50" charset="-128"/>
              <a:ea typeface="Meiryo UI" pitchFamily="50" charset="-128"/>
              <a:cs typeface="Meiryo UI" pitchFamily="50" charset="-128"/>
            </a:endParaRPr>
          </a:p>
          <a:p>
            <a:pPr>
              <a:defRPr/>
            </a:pPr>
            <a:r>
              <a:rPr lang="ja-JP" altLang="en-US" sz="1500" b="1" dirty="0">
                <a:solidFill>
                  <a:schemeClr val="tx1"/>
                </a:solidFill>
                <a:latin typeface="Meiryo UI" pitchFamily="50" charset="-128"/>
                <a:ea typeface="Meiryo UI" pitchFamily="50" charset="-128"/>
                <a:cs typeface="Meiryo UI" pitchFamily="50" charset="-128"/>
              </a:rPr>
              <a:t>　　</a:t>
            </a:r>
            <a:r>
              <a:rPr lang="en-US" altLang="ja-JP" sz="1300" dirty="0">
                <a:solidFill>
                  <a:schemeClr val="tx1"/>
                </a:solidFill>
                <a:latin typeface="Meiryo UI" pitchFamily="50" charset="-128"/>
                <a:ea typeface="Meiryo UI" pitchFamily="50" charset="-128"/>
                <a:cs typeface="Meiryo UI" pitchFamily="50" charset="-128"/>
              </a:rPr>
              <a:t>※</a:t>
            </a:r>
            <a:r>
              <a:rPr lang="ja-JP" altLang="en-US" sz="1300" dirty="0">
                <a:solidFill>
                  <a:schemeClr val="tx1"/>
                </a:solidFill>
                <a:latin typeface="Meiryo UI" pitchFamily="50" charset="-128"/>
                <a:ea typeface="Meiryo UI" pitchFamily="50" charset="-128"/>
                <a:cs typeface="Meiryo UI" pitchFamily="50" charset="-128"/>
              </a:rPr>
              <a:t>詳細な配置については、設置準備期間中に精査</a:t>
            </a:r>
            <a:endParaRPr lang="en-US" altLang="ja-JP" sz="1300" dirty="0">
              <a:solidFill>
                <a:schemeClr val="tx1"/>
              </a:solidFill>
              <a:latin typeface="Meiryo UI" pitchFamily="50" charset="-128"/>
              <a:ea typeface="Meiryo UI" pitchFamily="50" charset="-128"/>
              <a:cs typeface="Meiryo UI" pitchFamily="50" charset="-128"/>
            </a:endParaRPr>
          </a:p>
        </p:txBody>
      </p:sp>
      <p:sp>
        <p:nvSpPr>
          <p:cNvPr id="17604" name="正方形/長方形 27"/>
          <p:cNvSpPr>
            <a:spLocks noChangeArrowheads="1"/>
          </p:cNvSpPr>
          <p:nvPr/>
        </p:nvSpPr>
        <p:spPr bwMode="auto">
          <a:xfrm>
            <a:off x="8861425" y="98733"/>
            <a:ext cx="10445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pitchFamily="50" charset="-128"/>
                <a:ea typeface="Meiryo UI" pitchFamily="50" charset="-128"/>
                <a:cs typeface="Meiryo UI" pitchFamily="50" charset="-128"/>
              </a:rPr>
              <a:t> 組</a:t>
            </a:r>
            <a:r>
              <a:rPr lang="en-US" altLang="ja-JP" sz="1100" b="1" dirty="0">
                <a:solidFill>
                  <a:srgbClr val="000000"/>
                </a:solidFill>
                <a:latin typeface="ＭＳ Ｐゴシック" pitchFamily="50" charset="-128"/>
                <a:ea typeface="Meiryo UI" pitchFamily="50" charset="-128"/>
                <a:cs typeface="Meiryo UI" pitchFamily="50" charset="-128"/>
              </a:rPr>
              <a:t>-</a:t>
            </a:r>
            <a:r>
              <a:rPr lang="ja-JP" altLang="en-US" sz="1100" b="1" dirty="0">
                <a:solidFill>
                  <a:srgbClr val="000000"/>
                </a:solidFill>
                <a:latin typeface="ＭＳ Ｐゴシック" pitchFamily="50" charset="-128"/>
                <a:ea typeface="Meiryo UI" pitchFamily="50" charset="-128"/>
                <a:cs typeface="Meiryo UI" pitchFamily="50" charset="-128"/>
              </a:rPr>
              <a:t>１１</a:t>
            </a:r>
            <a:endParaRPr lang="ja-JP" altLang="en-US" sz="1200" b="1" dirty="0">
              <a:solidFill>
                <a:srgbClr val="000000"/>
              </a:solidFill>
              <a:latin typeface="ＭＳ Ｐゴシック" pitchFamily="50" charset="-128"/>
              <a:ea typeface="Meiryo UI" pitchFamily="50" charset="-128"/>
              <a:cs typeface="Meiryo UI" pitchFamily="50" charset="-128"/>
            </a:endParaRPr>
          </a:p>
        </p:txBody>
      </p:sp>
      <p:sp>
        <p:nvSpPr>
          <p:cNvPr id="8" name="テキスト ボックス 7"/>
          <p:cNvSpPr txBox="1"/>
          <p:nvPr/>
        </p:nvSpPr>
        <p:spPr>
          <a:xfrm>
            <a:off x="174486" y="1038216"/>
            <a:ext cx="2923556" cy="338554"/>
          </a:xfrm>
          <a:prstGeom prst="rect">
            <a:avLst/>
          </a:prstGeom>
          <a:noFill/>
        </p:spPr>
        <p:txBody>
          <a:bodyPr wrap="square" rtlCol="0">
            <a:spAutoFit/>
          </a:bodyPr>
          <a:lstStyle/>
          <a:p>
            <a:r>
              <a:rPr kumimoji="1" lang="ja-JP" altLang="en-US" sz="1600" b="1" dirty="0">
                <a:latin typeface="Meiryo UI" pitchFamily="50" charset="-128"/>
                <a:ea typeface="Meiryo UI" pitchFamily="50" charset="-128"/>
                <a:cs typeface="Meiryo UI" pitchFamily="50" charset="-128"/>
              </a:rPr>
              <a:t>（１）試案Ａ（</a:t>
            </a:r>
            <a:r>
              <a:rPr lang="ja-JP" altLang="en-US" sz="1600" b="1" dirty="0">
                <a:latin typeface="Meiryo UI" pitchFamily="50" charset="-128"/>
                <a:ea typeface="Meiryo UI" pitchFamily="50" charset="-128"/>
                <a:cs typeface="Meiryo UI" pitchFamily="50" charset="-128"/>
              </a:rPr>
              <a:t>４</a:t>
            </a:r>
            <a:r>
              <a:rPr kumimoji="1" lang="ja-JP" altLang="en-US" sz="1600" b="1" dirty="0">
                <a:latin typeface="Meiryo UI" pitchFamily="50" charset="-128"/>
                <a:ea typeface="Meiryo UI" pitchFamily="50" charset="-128"/>
                <a:cs typeface="Meiryo UI" pitchFamily="50" charset="-128"/>
              </a:rPr>
              <a:t>区</a:t>
            </a:r>
            <a:r>
              <a:rPr lang="ja-JP" altLang="en-US" sz="1600" b="1" dirty="0">
                <a:latin typeface="Meiryo UI" pitchFamily="50" charset="-128"/>
                <a:ea typeface="Meiryo UI" pitchFamily="50" charset="-128"/>
                <a:cs typeface="Meiryo UI" pitchFamily="50" charset="-128"/>
              </a:rPr>
              <a:t>Ａ</a:t>
            </a:r>
            <a:r>
              <a:rPr kumimoji="1" lang="ja-JP" altLang="en-US" sz="1600" b="1" dirty="0">
                <a:latin typeface="Meiryo UI" pitchFamily="50" charset="-128"/>
                <a:ea typeface="Meiryo UI" pitchFamily="50" charset="-128"/>
                <a:cs typeface="Meiryo UI" pitchFamily="50" charset="-128"/>
              </a:rPr>
              <a:t>案）</a:t>
            </a:r>
          </a:p>
        </p:txBody>
      </p:sp>
      <p:sp>
        <p:nvSpPr>
          <p:cNvPr id="6" name="正方形/長方形 5"/>
          <p:cNvSpPr/>
          <p:nvPr/>
        </p:nvSpPr>
        <p:spPr>
          <a:xfrm>
            <a:off x="0" y="4764"/>
            <a:ext cx="9906000" cy="424145"/>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４　特別区の組織イメージ</a:t>
            </a:r>
            <a:r>
              <a:rPr lang="ja-JP" altLang="en-US" sz="2000" b="1" dirty="0">
                <a:solidFill>
                  <a:schemeClr val="tx1"/>
                </a:solidFill>
                <a:latin typeface="ＭＳ Ｐゴシック" charset="-128"/>
                <a:ea typeface="Meiryo UI"/>
                <a:cs typeface="Meiryo UI"/>
              </a:rPr>
              <a:t>　～部局別職員数</a:t>
            </a:r>
            <a:r>
              <a:rPr lang="ja-JP" altLang="en-US" sz="2000" b="1" dirty="0">
                <a:solidFill>
                  <a:schemeClr val="tx1"/>
                </a:solidFill>
                <a:latin typeface="Meiryo UI" pitchFamily="50" charset="-128"/>
                <a:ea typeface="Meiryo UI" pitchFamily="50" charset="-128"/>
                <a:cs typeface="Meiryo UI" pitchFamily="50" charset="-128"/>
              </a:rPr>
              <a:t>～</a:t>
            </a:r>
            <a:r>
              <a:rPr lang="ja-JP" altLang="en-US" sz="2000" b="1" dirty="0">
                <a:solidFill>
                  <a:srgbClr val="000000"/>
                </a:solidFill>
                <a:latin typeface="ＭＳ Ｐゴシック" charset="-128"/>
                <a:ea typeface="Meiryo UI"/>
                <a:cs typeface="Meiryo UI"/>
              </a:rPr>
              <a:t>　</a:t>
            </a:r>
            <a:r>
              <a:rPr lang="ja-JP" altLang="en-US" sz="1600" b="1" dirty="0">
                <a:solidFill>
                  <a:srgbClr val="000000"/>
                </a:solidFill>
                <a:latin typeface="ＭＳ Ｐゴシック" charset="-128"/>
                <a:ea typeface="Meiryo UI"/>
                <a:cs typeface="Meiryo UI"/>
              </a:rPr>
              <a:t>　</a:t>
            </a:r>
          </a:p>
        </p:txBody>
      </p:sp>
      <p:graphicFrame>
        <p:nvGraphicFramePr>
          <p:cNvPr id="10" name="表 9"/>
          <p:cNvGraphicFramePr>
            <a:graphicFrameLocks noGrp="1"/>
          </p:cNvGraphicFramePr>
          <p:nvPr>
            <p:extLst>
              <p:ext uri="{D42A27DB-BD31-4B8C-83A1-F6EECF244321}">
                <p14:modId xmlns:p14="http://schemas.microsoft.com/office/powerpoint/2010/main" val="3381674284"/>
              </p:ext>
            </p:extLst>
          </p:nvPr>
        </p:nvGraphicFramePr>
        <p:xfrm>
          <a:off x="5153893" y="1361780"/>
          <a:ext cx="4668983" cy="5329432"/>
        </p:xfrm>
        <a:graphic>
          <a:graphicData uri="http://schemas.openxmlformats.org/drawingml/2006/table">
            <a:tbl>
              <a:tblPr firstRow="1" bandRow="1">
                <a:tableStyleId>{5C22544A-7EE6-4342-B048-85BDC9FD1C3A}</a:tableStyleId>
              </a:tblPr>
              <a:tblGrid>
                <a:gridCol w="2232527">
                  <a:extLst>
                    <a:ext uri="{9D8B030D-6E8A-4147-A177-3AD203B41FA5}">
                      <a16:colId xmlns:a16="http://schemas.microsoft.com/office/drawing/2014/main" xmlns="" val="20000"/>
                    </a:ext>
                  </a:extLst>
                </a:gridCol>
                <a:gridCol w="609114">
                  <a:extLst>
                    <a:ext uri="{9D8B030D-6E8A-4147-A177-3AD203B41FA5}">
                      <a16:colId xmlns:a16="http://schemas.microsoft.com/office/drawing/2014/main" xmlns="" val="20001"/>
                    </a:ext>
                  </a:extLst>
                </a:gridCol>
                <a:gridCol w="609114">
                  <a:extLst>
                    <a:ext uri="{9D8B030D-6E8A-4147-A177-3AD203B41FA5}">
                      <a16:colId xmlns:a16="http://schemas.microsoft.com/office/drawing/2014/main" xmlns="" val="20002"/>
                    </a:ext>
                  </a:extLst>
                </a:gridCol>
                <a:gridCol w="609114">
                  <a:extLst>
                    <a:ext uri="{9D8B030D-6E8A-4147-A177-3AD203B41FA5}">
                      <a16:colId xmlns:a16="http://schemas.microsoft.com/office/drawing/2014/main" xmlns="" val="20003"/>
                    </a:ext>
                  </a:extLst>
                </a:gridCol>
                <a:gridCol w="609114">
                  <a:extLst>
                    <a:ext uri="{9D8B030D-6E8A-4147-A177-3AD203B41FA5}">
                      <a16:colId xmlns:a16="http://schemas.microsoft.com/office/drawing/2014/main" xmlns="" val="20004"/>
                    </a:ext>
                  </a:extLst>
                </a:gridCol>
              </a:tblGrid>
              <a:tr h="258230">
                <a:tc>
                  <a:txBody>
                    <a:bodyPr/>
                    <a:lstStyle/>
                    <a:p>
                      <a:pPr algn="ctr"/>
                      <a:r>
                        <a:rPr kumimoji="1" lang="ja-JP" altLang="en-US" sz="1200" dirty="0">
                          <a:latin typeface="Meiryo UI" pitchFamily="50" charset="-128"/>
                          <a:ea typeface="Meiryo UI" pitchFamily="50" charset="-128"/>
                          <a:cs typeface="Meiryo UI" pitchFamily="50" charset="-128"/>
                        </a:rPr>
                        <a:t>部局・部門</a:t>
                      </a:r>
                      <a:endParaRPr kumimoji="1" lang="ja-JP" altLang="en-US" sz="1200" dirty="0">
                        <a:solidFill>
                          <a:schemeClr val="bg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Meiryo UI" pitchFamily="50" charset="-128"/>
                          <a:ea typeface="Meiryo UI" pitchFamily="50" charset="-128"/>
                          <a:cs typeface="Meiryo UI" pitchFamily="50" charset="-128"/>
                        </a:rPr>
                        <a:t>第一区</a:t>
                      </a:r>
                      <a:endParaRPr kumimoji="1" lang="ja-JP" altLang="en-US" sz="1000"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itchFamily="50" charset="-128"/>
                          <a:ea typeface="Meiryo UI" pitchFamily="50" charset="-128"/>
                          <a:cs typeface="Meiryo UI" pitchFamily="50" charset="-128"/>
                        </a:rPr>
                        <a:t>第二区</a:t>
                      </a:r>
                      <a:endParaRPr kumimoji="1" lang="ja-JP" altLang="en-US" sz="1000"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itchFamily="50" charset="-128"/>
                          <a:ea typeface="Meiryo UI" pitchFamily="50" charset="-128"/>
                          <a:cs typeface="Meiryo UI" pitchFamily="50" charset="-128"/>
                        </a:rPr>
                        <a:t>第三区</a:t>
                      </a:r>
                      <a:endParaRPr kumimoji="1" lang="ja-JP" altLang="en-US" sz="1000"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itchFamily="50" charset="-128"/>
                          <a:ea typeface="Meiryo UI" pitchFamily="50" charset="-128"/>
                          <a:cs typeface="Meiryo UI" pitchFamily="50" charset="-128"/>
                        </a:rPr>
                        <a:t>第四区</a:t>
                      </a:r>
                      <a:endParaRPr kumimoji="1" lang="ja-JP" altLang="en-US" sz="1000" dirty="0">
                        <a:solidFill>
                          <a:schemeClr val="tx1"/>
                        </a:solidFill>
                        <a:latin typeface="Meiryo UI" pitchFamily="50" charset="-128"/>
                        <a:ea typeface="Meiryo UI" pitchFamily="50" charset="-128"/>
                        <a:cs typeface="Meiryo UI" pitchFamily="50" charset="-128"/>
                      </a:endParaRPr>
                    </a:p>
                  </a:txBody>
                  <a:tcPr marL="92500" marR="925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危機管理室</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政策企画部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総務部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財務部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区民部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産業文化部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福祉部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健康部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こども部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環境部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90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90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0"/>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都市整備部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1"/>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建設部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190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2"/>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会計室</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3"/>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教育委員会事務局</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4"/>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その他の行政委員会事務局</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5"/>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議会事務局</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6"/>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地域自治区事務所</a:t>
                      </a:r>
                      <a:endParaRPr kumimoji="1" lang="en-US" altLang="ja-JP"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790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1,120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810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7"/>
                  </a:ext>
                </a:extLst>
              </a:tr>
              <a:tr h="252000">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zh-TW" altLang="en-US" sz="1200" u="none" strike="noStrike" cap="none" normalizeH="0" baseline="0" dirty="0">
                          <a:ln>
                            <a:noFill/>
                          </a:ln>
                          <a:solidFill>
                            <a:schemeClr val="bg1"/>
                          </a:solidFill>
                          <a:effectLst/>
                          <a:latin typeface="Meiryo UI" pitchFamily="50" charset="-128"/>
                          <a:ea typeface="Meiryo UI" pitchFamily="50" charset="-128"/>
                          <a:cs typeface="Meiryo UI" pitchFamily="50" charset="-128"/>
                        </a:rPr>
                        <a:t>非技能労務</a:t>
                      </a:r>
                      <a:r>
                        <a:rPr kumimoji="1" lang="zh-TW" altLang="en-US" sz="120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職</a:t>
                      </a:r>
                      <a:r>
                        <a:rPr kumimoji="1" lang="ja-JP" altLang="en-US" sz="1200" u="none" strike="noStrike" cap="none" normalizeH="0" baseline="0" dirty="0">
                          <a:ln>
                            <a:noFill/>
                          </a:ln>
                          <a:solidFill>
                            <a:schemeClr val="bg1"/>
                          </a:solidFill>
                          <a:effectLst/>
                          <a:latin typeface="Meiryo UI" pitchFamily="50" charset="-128"/>
                          <a:ea typeface="Meiryo UI" pitchFamily="50" charset="-128"/>
                          <a:cs typeface="Meiryo UI" pitchFamily="50" charset="-128"/>
                        </a:rPr>
                        <a:t>　小計</a:t>
                      </a:r>
                      <a:r>
                        <a:rPr kumimoji="1" lang="en-US" altLang="ja-JP" sz="1000" b="0" u="none" strike="noStrike" cap="none" normalizeH="0" baseline="0" dirty="0">
                          <a:ln>
                            <a:noFill/>
                          </a:ln>
                          <a:solidFill>
                            <a:schemeClr val="bg1"/>
                          </a:solidFill>
                          <a:effectLst/>
                          <a:latin typeface="Meiryo UI" pitchFamily="50" charset="-128"/>
                          <a:ea typeface="Meiryo UI" pitchFamily="50" charset="-128"/>
                          <a:cs typeface="Meiryo UI" pitchFamily="50" charset="-128"/>
                        </a:rPr>
                        <a:t>(</a:t>
                      </a:r>
                      <a:r>
                        <a:rPr kumimoji="1" lang="en-US" altLang="ja-JP" sz="1000" b="0"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9,880)</a:t>
                      </a: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2,140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2,510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2,850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2,370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xmlns="" val="10018"/>
                  </a:ext>
                </a:extLst>
              </a:tr>
              <a:tr h="252000">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ja-JP" altLang="en-US" sz="1200" u="none" strike="noStrike" cap="none" normalizeH="0" baseline="0" dirty="0">
                          <a:ln>
                            <a:noFill/>
                          </a:ln>
                          <a:solidFill>
                            <a:schemeClr val="tx1"/>
                          </a:solidFill>
                          <a:effectLst/>
                          <a:latin typeface="Meiryo UI" pitchFamily="50" charset="-128"/>
                          <a:ea typeface="Meiryo UI" pitchFamily="50" charset="-128"/>
                          <a:cs typeface="Meiryo UI" pitchFamily="50" charset="-128"/>
                        </a:rPr>
                        <a:t>技能労務</a:t>
                      </a:r>
                      <a:r>
                        <a:rPr kumimoji="1" lang="ja-JP" altLang="en-US" sz="120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職</a:t>
                      </a:r>
                      <a:r>
                        <a:rPr kumimoji="1" lang="ja-JP" altLang="en-US" sz="80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800" u="none" strike="noStrike" cap="none" normalizeH="0" baseline="0" dirty="0">
                          <a:ln>
                            <a:noFill/>
                          </a:ln>
                          <a:solidFill>
                            <a:schemeClr val="tx1"/>
                          </a:solidFill>
                          <a:effectLst/>
                          <a:latin typeface="Meiryo UI" pitchFamily="50" charset="-128"/>
                          <a:ea typeface="Meiryo UI" pitchFamily="50" charset="-128"/>
                          <a:cs typeface="Meiryo UI" pitchFamily="50" charset="-128"/>
                        </a:rPr>
                        <a:t>特別区設置当初時点）</a:t>
                      </a:r>
                      <a:endParaRPr kumimoji="1" lang="ja-JP" altLang="en-US" sz="800" b="1"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270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340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320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290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extLst>
                  <a:ext uri="{0D108BD9-81ED-4DB2-BD59-A6C34878D82A}">
                    <a16:rowId xmlns:a16="http://schemas.microsoft.com/office/drawing/2014/main" xmlns="" val="10019"/>
                  </a:ext>
                </a:extLst>
              </a:tr>
              <a:tr h="252000">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ja-JP" altLang="en-US" sz="1200" b="0" u="none" strike="noStrike" cap="none" normalizeH="0" baseline="0" dirty="0">
                          <a:ln>
                            <a:noFill/>
                          </a:ln>
                          <a:solidFill>
                            <a:schemeClr val="bg1"/>
                          </a:solidFill>
                          <a:effectLst/>
                          <a:latin typeface="Meiryo UI" pitchFamily="50" charset="-128"/>
                          <a:ea typeface="Meiryo UI" pitchFamily="50" charset="-128"/>
                          <a:cs typeface="Meiryo UI" pitchFamily="50" charset="-128"/>
                        </a:rPr>
                        <a:t>総　　　　　　計</a:t>
                      </a:r>
                      <a:endParaRPr kumimoji="1" lang="ja-JP" altLang="en-US" sz="1200" b="0"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pitchFamily="50" charset="-128"/>
                          <a:ea typeface="Meiryo UI" pitchFamily="50" charset="-128"/>
                          <a:cs typeface="Meiryo UI" pitchFamily="50" charset="-128"/>
                        </a:rPr>
                        <a:t>2,410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a:solidFill>
                            <a:schemeClr val="bg1"/>
                          </a:solidFill>
                          <a:latin typeface="Meiryo UI" pitchFamily="50" charset="-128"/>
                          <a:ea typeface="Meiryo UI" pitchFamily="50" charset="-128"/>
                          <a:cs typeface="Meiryo UI" pitchFamily="50" charset="-128"/>
                        </a:rPr>
                        <a:t>2,850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a:solidFill>
                            <a:schemeClr val="bg1"/>
                          </a:solidFill>
                          <a:latin typeface="Meiryo UI" pitchFamily="50" charset="-128"/>
                          <a:ea typeface="Meiryo UI" pitchFamily="50" charset="-128"/>
                          <a:cs typeface="Meiryo UI" pitchFamily="50" charset="-128"/>
                        </a:rPr>
                        <a:t>3,170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pitchFamily="50" charset="-128"/>
                          <a:ea typeface="Meiryo UI" pitchFamily="50" charset="-128"/>
                          <a:cs typeface="Meiryo UI" pitchFamily="50" charset="-128"/>
                        </a:rPr>
                        <a:t>2,660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xmlns="" val="10020"/>
                  </a:ext>
                </a:extLst>
              </a:tr>
            </a:tbl>
          </a:graphicData>
        </a:graphic>
      </p:graphicFrame>
      <p:sp>
        <p:nvSpPr>
          <p:cNvPr id="11" name="テキスト ボックス 10"/>
          <p:cNvSpPr txBox="1"/>
          <p:nvPr/>
        </p:nvSpPr>
        <p:spPr>
          <a:xfrm>
            <a:off x="5159437" y="1038216"/>
            <a:ext cx="2923556" cy="338554"/>
          </a:xfrm>
          <a:prstGeom prst="rect">
            <a:avLst/>
          </a:prstGeom>
          <a:noFill/>
        </p:spPr>
        <p:txBody>
          <a:bodyPr wrap="square" rtlCol="0">
            <a:spAutoFit/>
          </a:bodyPr>
          <a:lstStyle/>
          <a:p>
            <a:r>
              <a:rPr kumimoji="1" lang="ja-JP" altLang="en-US" sz="1600" b="1" dirty="0">
                <a:latin typeface="Meiryo UI" pitchFamily="50" charset="-128"/>
                <a:ea typeface="Meiryo UI" pitchFamily="50" charset="-128"/>
                <a:cs typeface="Meiryo UI" pitchFamily="50" charset="-128"/>
              </a:rPr>
              <a:t>（２）試案Ｂ（</a:t>
            </a:r>
            <a:r>
              <a:rPr lang="ja-JP" altLang="en-US" sz="1600" b="1" dirty="0">
                <a:latin typeface="Meiryo UI" pitchFamily="50" charset="-128"/>
                <a:ea typeface="Meiryo UI" pitchFamily="50" charset="-128"/>
                <a:cs typeface="Meiryo UI" pitchFamily="50" charset="-128"/>
              </a:rPr>
              <a:t>４</a:t>
            </a:r>
            <a:r>
              <a:rPr kumimoji="1" lang="ja-JP" altLang="en-US" sz="1600" b="1" dirty="0">
                <a:latin typeface="Meiryo UI" pitchFamily="50" charset="-128"/>
                <a:ea typeface="Meiryo UI" pitchFamily="50" charset="-128"/>
                <a:cs typeface="Meiryo UI" pitchFamily="50" charset="-128"/>
              </a:rPr>
              <a:t>区</a:t>
            </a:r>
            <a:r>
              <a:rPr lang="ja-JP" altLang="en-US" sz="1600" b="1" dirty="0">
                <a:latin typeface="Meiryo UI" pitchFamily="50" charset="-128"/>
                <a:ea typeface="Meiryo UI" pitchFamily="50" charset="-128"/>
                <a:cs typeface="Meiryo UI" pitchFamily="50" charset="-128"/>
              </a:rPr>
              <a:t>Ｂ</a:t>
            </a:r>
            <a:r>
              <a:rPr kumimoji="1" lang="ja-JP" altLang="en-US" sz="1600" b="1" dirty="0">
                <a:latin typeface="Meiryo UI" pitchFamily="50" charset="-128"/>
                <a:ea typeface="Meiryo UI" pitchFamily="50" charset="-128"/>
                <a:cs typeface="Meiryo UI" pitchFamily="50" charset="-128"/>
              </a:rPr>
              <a:t>案）</a:t>
            </a:r>
          </a:p>
        </p:txBody>
      </p:sp>
      <p:sp>
        <p:nvSpPr>
          <p:cNvPr id="9"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１５</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表 20"/>
          <p:cNvGraphicFramePr>
            <a:graphicFrameLocks noGrp="1"/>
          </p:cNvGraphicFramePr>
          <p:nvPr>
            <p:extLst>
              <p:ext uri="{D42A27DB-BD31-4B8C-83A1-F6EECF244321}">
                <p14:modId xmlns:p14="http://schemas.microsoft.com/office/powerpoint/2010/main" val="2370563347"/>
              </p:ext>
            </p:extLst>
          </p:nvPr>
        </p:nvGraphicFramePr>
        <p:xfrm>
          <a:off x="110688" y="1444068"/>
          <a:ext cx="4861364" cy="5316164"/>
        </p:xfrm>
        <a:graphic>
          <a:graphicData uri="http://schemas.openxmlformats.org/drawingml/2006/table">
            <a:tbl>
              <a:tblPr firstRow="1" bandRow="1">
                <a:tableStyleId>{5C22544A-7EE6-4342-B048-85BDC9FD1C3A}</a:tableStyleId>
              </a:tblPr>
              <a:tblGrid>
                <a:gridCol w="1946712">
                  <a:extLst>
                    <a:ext uri="{9D8B030D-6E8A-4147-A177-3AD203B41FA5}">
                      <a16:colId xmlns:a16="http://schemas.microsoft.com/office/drawing/2014/main" xmlns="" val="20000"/>
                    </a:ext>
                  </a:extLst>
                </a:gridCol>
                <a:gridCol w="493712">
                  <a:extLst>
                    <a:ext uri="{9D8B030D-6E8A-4147-A177-3AD203B41FA5}">
                      <a16:colId xmlns:a16="http://schemas.microsoft.com/office/drawing/2014/main" xmlns="" val="20001"/>
                    </a:ext>
                  </a:extLst>
                </a:gridCol>
                <a:gridCol w="484188">
                  <a:extLst>
                    <a:ext uri="{9D8B030D-6E8A-4147-A177-3AD203B41FA5}">
                      <a16:colId xmlns:a16="http://schemas.microsoft.com/office/drawing/2014/main" xmlns="" val="20002"/>
                    </a:ext>
                  </a:extLst>
                </a:gridCol>
                <a:gridCol w="484188">
                  <a:extLst>
                    <a:ext uri="{9D8B030D-6E8A-4147-A177-3AD203B41FA5}">
                      <a16:colId xmlns:a16="http://schemas.microsoft.com/office/drawing/2014/main" xmlns="" val="20003"/>
                    </a:ext>
                  </a:extLst>
                </a:gridCol>
                <a:gridCol w="484188">
                  <a:extLst>
                    <a:ext uri="{9D8B030D-6E8A-4147-A177-3AD203B41FA5}">
                      <a16:colId xmlns:a16="http://schemas.microsoft.com/office/drawing/2014/main" xmlns="" val="20004"/>
                    </a:ext>
                  </a:extLst>
                </a:gridCol>
                <a:gridCol w="484188">
                  <a:extLst>
                    <a:ext uri="{9D8B030D-6E8A-4147-A177-3AD203B41FA5}">
                      <a16:colId xmlns:a16="http://schemas.microsoft.com/office/drawing/2014/main" xmlns="" val="20005"/>
                    </a:ext>
                  </a:extLst>
                </a:gridCol>
                <a:gridCol w="484188">
                  <a:extLst>
                    <a:ext uri="{9D8B030D-6E8A-4147-A177-3AD203B41FA5}">
                      <a16:colId xmlns:a16="http://schemas.microsoft.com/office/drawing/2014/main" xmlns="" val="20006"/>
                    </a:ext>
                  </a:extLst>
                </a:gridCol>
              </a:tblGrid>
              <a:tr h="245180">
                <a:tc>
                  <a:txBody>
                    <a:bodyPr/>
                    <a:lstStyle/>
                    <a:p>
                      <a:pPr algn="ctr"/>
                      <a:r>
                        <a:rPr kumimoji="1" lang="ja-JP" altLang="en-US" sz="1200" dirty="0">
                          <a:latin typeface="Meiryo UI" pitchFamily="50" charset="-128"/>
                          <a:ea typeface="Meiryo UI" pitchFamily="50" charset="-128"/>
                          <a:cs typeface="Meiryo UI" pitchFamily="50" charset="-128"/>
                        </a:rPr>
                        <a:t>部局・部門</a:t>
                      </a:r>
                      <a:endParaRPr kumimoji="1" lang="ja-JP" altLang="en-US" sz="1200" dirty="0">
                        <a:solidFill>
                          <a:schemeClr val="bg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50" dirty="0">
                          <a:latin typeface="Meiryo UI" pitchFamily="50" charset="-128"/>
                          <a:ea typeface="Meiryo UI" pitchFamily="50" charset="-128"/>
                          <a:cs typeface="Meiryo UI" pitchFamily="50" charset="-128"/>
                        </a:rPr>
                        <a:t>第一区</a:t>
                      </a:r>
                      <a:endParaRPr kumimoji="1" lang="ja-JP" altLang="en-US" sz="950" dirty="0">
                        <a:solidFill>
                          <a:schemeClr val="tx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a:latin typeface="Meiryo UI" pitchFamily="50" charset="-128"/>
                          <a:ea typeface="Meiryo UI" pitchFamily="50" charset="-128"/>
                          <a:cs typeface="Meiryo UI" pitchFamily="50" charset="-128"/>
                        </a:rPr>
                        <a:t>第二区</a:t>
                      </a:r>
                      <a:endParaRPr kumimoji="1" lang="ja-JP" altLang="en-US" sz="950" dirty="0">
                        <a:solidFill>
                          <a:schemeClr val="tx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a:latin typeface="Meiryo UI" pitchFamily="50" charset="-128"/>
                          <a:ea typeface="Meiryo UI" pitchFamily="50" charset="-128"/>
                          <a:cs typeface="Meiryo UI" pitchFamily="50" charset="-128"/>
                        </a:rPr>
                        <a:t>第三区</a:t>
                      </a:r>
                      <a:endParaRPr kumimoji="1" lang="ja-JP" altLang="en-US" sz="950" dirty="0">
                        <a:solidFill>
                          <a:schemeClr val="tx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a:latin typeface="Meiryo UI" pitchFamily="50" charset="-128"/>
                          <a:ea typeface="Meiryo UI" pitchFamily="50" charset="-128"/>
                          <a:cs typeface="Meiryo UI" pitchFamily="50" charset="-128"/>
                        </a:rPr>
                        <a:t>第四区</a:t>
                      </a:r>
                      <a:endParaRPr kumimoji="1" lang="ja-JP" altLang="en-US" sz="950" dirty="0">
                        <a:solidFill>
                          <a:schemeClr val="tx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a:latin typeface="Meiryo UI" pitchFamily="50" charset="-128"/>
                          <a:ea typeface="Meiryo UI" pitchFamily="50" charset="-128"/>
                          <a:cs typeface="Meiryo UI" pitchFamily="50" charset="-128"/>
                        </a:rPr>
                        <a:t>第五区</a:t>
                      </a:r>
                      <a:endParaRPr kumimoji="1" lang="ja-JP" altLang="en-US" sz="950" dirty="0">
                        <a:solidFill>
                          <a:schemeClr val="tx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a:latin typeface="Meiryo UI" pitchFamily="50" charset="-128"/>
                          <a:ea typeface="Meiryo UI" pitchFamily="50" charset="-128"/>
                          <a:cs typeface="Meiryo UI" pitchFamily="50" charset="-128"/>
                        </a:rPr>
                        <a:t>第六区</a:t>
                      </a:r>
                      <a:endParaRPr kumimoji="1" lang="ja-JP" altLang="en-US" sz="950" dirty="0">
                        <a:solidFill>
                          <a:schemeClr val="tx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危機管理室</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smtClean="0">
                          <a:solidFill>
                            <a:srgbClr val="000000"/>
                          </a:solidFill>
                          <a:latin typeface="Meiryo UI"/>
                        </a:rPr>
                        <a:t>10 </a:t>
                      </a:r>
                      <a:endParaRPr lang="en-US" altLang="ja-JP" sz="1100" b="0" i="0" u="none" strike="noStrike" dirty="0">
                        <a:solidFill>
                          <a:srgbClr val="000000"/>
                        </a:solidFill>
                        <a:latin typeface="Meiryo UI"/>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政策企画部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総務部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財務部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190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1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区民部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1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産業文化部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1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福祉部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90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1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健康部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90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90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1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こども部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90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90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90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r h="1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環境部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0"/>
                  </a:ext>
                </a:extLst>
              </a:tr>
              <a:tr h="1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都市整備部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1"/>
                  </a:ext>
                </a:extLst>
              </a:tr>
              <a:tr h="180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建設部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190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2"/>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会計室</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3"/>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教育委員会事務局</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4"/>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その他の行政委員会事務局</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5"/>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議会事務局</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6"/>
                  </a:ext>
                </a:extLst>
              </a:tr>
              <a:tr h="180000">
                <a:tc>
                  <a:txBody>
                    <a:bodyPr/>
                    <a:lstStyle/>
                    <a:p>
                      <a:pPr algn="ctr"/>
                      <a:r>
                        <a:rPr kumimoji="1" lang="ja-JP" altLang="en-US" sz="1050" dirty="0">
                          <a:latin typeface="Meiryo UI" pitchFamily="50" charset="-128"/>
                          <a:ea typeface="Meiryo UI" pitchFamily="50" charset="-128"/>
                          <a:cs typeface="Meiryo UI" pitchFamily="50" charset="-128"/>
                        </a:rPr>
                        <a:t>地域自治区事務所</a:t>
                      </a:r>
                      <a:endParaRPr kumimoji="1" lang="en-US" altLang="ja-JP"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550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350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360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400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920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810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7"/>
                  </a:ext>
                </a:extLst>
              </a:tr>
              <a:tr h="252000">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zh-TW" altLang="en-US" sz="1100" u="none" strike="noStrike" cap="none" normalizeH="0" baseline="0" dirty="0">
                          <a:ln>
                            <a:noFill/>
                          </a:ln>
                          <a:solidFill>
                            <a:schemeClr val="bg1"/>
                          </a:solidFill>
                          <a:effectLst/>
                          <a:latin typeface="Meiryo UI" pitchFamily="50" charset="-128"/>
                          <a:ea typeface="Meiryo UI" pitchFamily="50" charset="-128"/>
                          <a:cs typeface="Meiryo UI" pitchFamily="50" charset="-128"/>
                        </a:rPr>
                        <a:t>非技能労務</a:t>
                      </a:r>
                      <a:r>
                        <a:rPr kumimoji="1" lang="zh-TW" altLang="en-US" sz="110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職  </a:t>
                      </a:r>
                      <a:r>
                        <a:rPr kumimoji="1" lang="ja-JP" altLang="en-US" sz="1100" u="none" strike="noStrike" cap="none" normalizeH="0" baseline="0" dirty="0">
                          <a:ln>
                            <a:noFill/>
                          </a:ln>
                          <a:solidFill>
                            <a:schemeClr val="bg1"/>
                          </a:solidFill>
                          <a:effectLst/>
                          <a:latin typeface="Meiryo UI" pitchFamily="50" charset="-128"/>
                          <a:ea typeface="Meiryo UI" pitchFamily="50" charset="-128"/>
                          <a:cs typeface="Meiryo UI" pitchFamily="50" charset="-128"/>
                        </a:rPr>
                        <a:t>小計</a:t>
                      </a:r>
                      <a:r>
                        <a:rPr kumimoji="1" lang="en-US" altLang="ja-JP" sz="950" u="none" strike="noStrike" cap="none" normalizeH="0" baseline="0" dirty="0">
                          <a:ln>
                            <a:noFill/>
                          </a:ln>
                          <a:solidFill>
                            <a:schemeClr val="bg1"/>
                          </a:solidFill>
                          <a:effectLst/>
                          <a:latin typeface="Meiryo UI" pitchFamily="50" charset="-128"/>
                          <a:ea typeface="Meiryo UI" pitchFamily="50" charset="-128"/>
                          <a:cs typeface="Meiryo UI" pitchFamily="50" charset="-128"/>
                        </a:rPr>
                        <a:t>(10,470)</a:t>
                      </a:r>
                      <a:endParaRPr kumimoji="1" lang="ja-JP" altLang="en-US" sz="95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1,800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1,320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1,340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1,250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2,370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2,370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xmlns="" val="10018"/>
                  </a:ext>
                </a:extLst>
              </a:tr>
              <a:tr h="252000">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ja-JP" altLang="en-US" sz="1000" u="none" strike="noStrike" cap="none" normalizeH="0" baseline="0" dirty="0">
                          <a:ln>
                            <a:noFill/>
                          </a:ln>
                          <a:solidFill>
                            <a:schemeClr val="tx1"/>
                          </a:solidFill>
                          <a:effectLst/>
                          <a:latin typeface="Meiryo UI" pitchFamily="50" charset="-128"/>
                          <a:ea typeface="Meiryo UI" pitchFamily="50" charset="-128"/>
                          <a:cs typeface="Meiryo UI" pitchFamily="50" charset="-128"/>
                        </a:rPr>
                        <a:t>技能労務</a:t>
                      </a:r>
                      <a:r>
                        <a:rPr kumimoji="1" lang="ja-JP" altLang="en-US" sz="100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職</a:t>
                      </a:r>
                      <a:r>
                        <a:rPr kumimoji="1" lang="ja-JP" altLang="en-US" sz="70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700" u="none" strike="noStrike" cap="none" normalizeH="0" baseline="0" dirty="0">
                          <a:ln>
                            <a:noFill/>
                          </a:ln>
                          <a:solidFill>
                            <a:schemeClr val="tx1"/>
                          </a:solidFill>
                          <a:effectLst/>
                          <a:latin typeface="Meiryo UI" pitchFamily="50" charset="-128"/>
                          <a:ea typeface="Meiryo UI" pitchFamily="50" charset="-128"/>
                          <a:cs typeface="Meiryo UI" pitchFamily="50" charset="-128"/>
                        </a:rPr>
                        <a:t>特別区設置当初時点）</a:t>
                      </a:r>
                      <a:endParaRPr kumimoji="1" lang="ja-JP" altLang="en-US" sz="700" b="1"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220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150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160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140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250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290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extLst>
                  <a:ext uri="{0D108BD9-81ED-4DB2-BD59-A6C34878D82A}">
                    <a16:rowId xmlns:a16="http://schemas.microsoft.com/office/drawing/2014/main" xmlns="" val="10019"/>
                  </a:ext>
                </a:extLst>
              </a:tr>
              <a:tr h="252000">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ja-JP" altLang="en-US" sz="1200" u="none" strike="noStrike" cap="none" normalizeH="0" baseline="0" dirty="0">
                          <a:ln>
                            <a:noFill/>
                          </a:ln>
                          <a:solidFill>
                            <a:schemeClr val="bg1"/>
                          </a:solidFill>
                          <a:effectLst/>
                          <a:latin typeface="Meiryo UI" pitchFamily="50" charset="-128"/>
                          <a:ea typeface="Meiryo UI" pitchFamily="50" charset="-128"/>
                          <a:cs typeface="Meiryo UI" pitchFamily="50" charset="-128"/>
                        </a:rPr>
                        <a:t>総　　　　　　計</a:t>
                      </a:r>
                      <a:endParaRPr kumimoji="1" lang="ja-JP" altLang="en-US" sz="12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a:solidFill>
                            <a:schemeClr val="bg1"/>
                          </a:solidFill>
                          <a:latin typeface="Meiryo UI" pitchFamily="50" charset="-128"/>
                          <a:ea typeface="Meiryo UI" pitchFamily="50" charset="-128"/>
                          <a:cs typeface="Meiryo UI" pitchFamily="50" charset="-128"/>
                        </a:rPr>
                        <a:t>2,030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a:solidFill>
                            <a:schemeClr val="bg1"/>
                          </a:solidFill>
                          <a:latin typeface="Meiryo UI" pitchFamily="50" charset="-128"/>
                          <a:ea typeface="Meiryo UI" pitchFamily="50" charset="-128"/>
                          <a:cs typeface="Meiryo UI" pitchFamily="50" charset="-128"/>
                        </a:rPr>
                        <a:t>1,470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smtClean="0">
                          <a:solidFill>
                            <a:schemeClr val="bg1"/>
                          </a:solidFill>
                          <a:latin typeface="Meiryo UI" pitchFamily="50" charset="-128"/>
                          <a:ea typeface="Meiryo UI" pitchFamily="50" charset="-128"/>
                          <a:cs typeface="Meiryo UI" pitchFamily="50" charset="-128"/>
                        </a:rPr>
                        <a:t>1,500 </a:t>
                      </a:r>
                      <a:endParaRPr lang="en-US" altLang="ja-JP" sz="1100" b="0" i="0" u="none" strike="noStrike" dirty="0">
                        <a:solidFill>
                          <a:schemeClr val="bg1"/>
                        </a:solidFill>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pitchFamily="50" charset="-128"/>
                          <a:ea typeface="Meiryo UI" pitchFamily="50" charset="-128"/>
                          <a:cs typeface="Meiryo UI" pitchFamily="50" charset="-128"/>
                        </a:rPr>
                        <a:t>1,390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pitchFamily="50" charset="-128"/>
                          <a:ea typeface="Meiryo UI" pitchFamily="50" charset="-128"/>
                          <a:cs typeface="Meiryo UI" pitchFamily="50" charset="-128"/>
                        </a:rPr>
                        <a:t>2,620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pitchFamily="50" charset="-128"/>
                          <a:ea typeface="Meiryo UI" pitchFamily="50" charset="-128"/>
                          <a:cs typeface="Meiryo UI" pitchFamily="50" charset="-128"/>
                        </a:rPr>
                        <a:t>2,660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xmlns="" val="10020"/>
                  </a:ext>
                </a:extLst>
              </a:tr>
            </a:tbl>
          </a:graphicData>
        </a:graphic>
      </p:graphicFrame>
      <p:sp>
        <p:nvSpPr>
          <p:cNvPr id="31" name="正方形/長方形 30"/>
          <p:cNvSpPr/>
          <p:nvPr/>
        </p:nvSpPr>
        <p:spPr>
          <a:xfrm>
            <a:off x="344384" y="516759"/>
            <a:ext cx="9298379" cy="533228"/>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500" b="1" dirty="0">
                <a:solidFill>
                  <a:schemeClr val="tx1"/>
                </a:solidFill>
                <a:latin typeface="Meiryo UI" pitchFamily="50" charset="-128"/>
                <a:ea typeface="Meiryo UI" pitchFamily="50" charset="-128"/>
                <a:cs typeface="Meiryo UI" pitchFamily="50" charset="-128"/>
              </a:rPr>
              <a:t>◆ 特別区設置当初の職員数について、大阪市の特性を反映するために現在の組織別現員数構成比で配分</a:t>
            </a:r>
            <a:endParaRPr lang="en-US" altLang="ja-JP" sz="1500" b="1" dirty="0">
              <a:solidFill>
                <a:schemeClr val="tx1"/>
              </a:solidFill>
              <a:latin typeface="Meiryo UI" pitchFamily="50" charset="-128"/>
              <a:ea typeface="Meiryo UI" pitchFamily="50" charset="-128"/>
              <a:cs typeface="Meiryo UI" pitchFamily="50" charset="-128"/>
            </a:endParaRPr>
          </a:p>
          <a:p>
            <a:pPr>
              <a:defRPr/>
            </a:pPr>
            <a:r>
              <a:rPr lang="ja-JP" altLang="en-US" sz="1500" b="1" dirty="0">
                <a:solidFill>
                  <a:schemeClr val="tx1"/>
                </a:solidFill>
                <a:latin typeface="Meiryo UI" pitchFamily="50" charset="-128"/>
                <a:ea typeface="Meiryo UI" pitchFamily="50" charset="-128"/>
                <a:cs typeface="Meiryo UI" pitchFamily="50" charset="-128"/>
              </a:rPr>
              <a:t>　　</a:t>
            </a:r>
            <a:r>
              <a:rPr lang="en-US" altLang="ja-JP" sz="1300" dirty="0">
                <a:solidFill>
                  <a:schemeClr val="tx1"/>
                </a:solidFill>
                <a:latin typeface="Meiryo UI" pitchFamily="50" charset="-128"/>
                <a:ea typeface="Meiryo UI" pitchFamily="50" charset="-128"/>
                <a:cs typeface="Meiryo UI" pitchFamily="50" charset="-128"/>
              </a:rPr>
              <a:t>※</a:t>
            </a:r>
            <a:r>
              <a:rPr lang="ja-JP" altLang="en-US" sz="1300" dirty="0">
                <a:solidFill>
                  <a:schemeClr val="tx1"/>
                </a:solidFill>
                <a:latin typeface="Meiryo UI" pitchFamily="50" charset="-128"/>
                <a:ea typeface="Meiryo UI" pitchFamily="50" charset="-128"/>
                <a:cs typeface="Meiryo UI" pitchFamily="50" charset="-128"/>
              </a:rPr>
              <a:t>詳細な配置については、設置準備期間中に精査</a:t>
            </a:r>
            <a:endParaRPr lang="en-US" altLang="ja-JP" sz="1300" dirty="0">
              <a:solidFill>
                <a:schemeClr val="tx1"/>
              </a:solidFill>
              <a:latin typeface="Meiryo UI" pitchFamily="50" charset="-128"/>
              <a:ea typeface="Meiryo UI" pitchFamily="50" charset="-128"/>
              <a:cs typeface="Meiryo UI" pitchFamily="50" charset="-128"/>
            </a:endParaRPr>
          </a:p>
        </p:txBody>
      </p:sp>
      <p:sp>
        <p:nvSpPr>
          <p:cNvPr id="17604" name="正方形/長方形 27"/>
          <p:cNvSpPr>
            <a:spLocks noChangeArrowheads="1"/>
          </p:cNvSpPr>
          <p:nvPr/>
        </p:nvSpPr>
        <p:spPr bwMode="auto">
          <a:xfrm>
            <a:off x="8861425" y="98733"/>
            <a:ext cx="10445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pitchFamily="50" charset="-128"/>
                <a:ea typeface="Meiryo UI" pitchFamily="50" charset="-128"/>
                <a:cs typeface="Meiryo UI" pitchFamily="50" charset="-128"/>
              </a:rPr>
              <a:t> 組</a:t>
            </a:r>
            <a:r>
              <a:rPr lang="en-US" altLang="ja-JP" sz="1100" b="1" dirty="0">
                <a:solidFill>
                  <a:srgbClr val="000000"/>
                </a:solidFill>
                <a:latin typeface="ＭＳ Ｐゴシック" pitchFamily="50" charset="-128"/>
                <a:ea typeface="Meiryo UI" pitchFamily="50" charset="-128"/>
                <a:cs typeface="Meiryo UI" pitchFamily="50" charset="-128"/>
              </a:rPr>
              <a:t>-</a:t>
            </a:r>
            <a:r>
              <a:rPr lang="ja-JP" altLang="en-US" sz="1100" b="1" dirty="0">
                <a:solidFill>
                  <a:srgbClr val="000000"/>
                </a:solidFill>
                <a:latin typeface="ＭＳ Ｐゴシック" pitchFamily="50" charset="-128"/>
                <a:ea typeface="Meiryo UI" pitchFamily="50" charset="-128"/>
                <a:cs typeface="Meiryo UI" pitchFamily="50" charset="-128"/>
              </a:rPr>
              <a:t>１１</a:t>
            </a:r>
            <a:endParaRPr lang="ja-JP" altLang="en-US" sz="1200" b="1" dirty="0">
              <a:solidFill>
                <a:srgbClr val="000000"/>
              </a:solidFill>
              <a:latin typeface="ＭＳ Ｐゴシック" pitchFamily="50" charset="-128"/>
              <a:ea typeface="Meiryo UI" pitchFamily="50" charset="-128"/>
              <a:cs typeface="Meiryo UI" pitchFamily="50" charset="-128"/>
            </a:endParaRPr>
          </a:p>
        </p:txBody>
      </p:sp>
      <p:sp>
        <p:nvSpPr>
          <p:cNvPr id="8" name="テキスト ボックス 7"/>
          <p:cNvSpPr txBox="1"/>
          <p:nvPr/>
        </p:nvSpPr>
        <p:spPr>
          <a:xfrm>
            <a:off x="174486" y="1113166"/>
            <a:ext cx="2616201" cy="338554"/>
          </a:xfrm>
          <a:prstGeom prst="rect">
            <a:avLst/>
          </a:prstGeom>
          <a:noFill/>
        </p:spPr>
        <p:txBody>
          <a:bodyPr wrap="square" rtlCol="0">
            <a:spAutoFit/>
          </a:bodyPr>
          <a:lstStyle/>
          <a:p>
            <a:r>
              <a:rPr kumimoji="1" lang="ja-JP" altLang="en-US" sz="1600" b="1" dirty="0">
                <a:latin typeface="Meiryo UI" pitchFamily="50" charset="-128"/>
                <a:ea typeface="Meiryo UI" pitchFamily="50" charset="-128"/>
                <a:cs typeface="Meiryo UI" pitchFamily="50" charset="-128"/>
              </a:rPr>
              <a:t>（３）試案</a:t>
            </a:r>
            <a:r>
              <a:rPr kumimoji="1" lang="en-US" altLang="ja-JP" sz="1600" b="1" dirty="0">
                <a:latin typeface="Meiryo UI" pitchFamily="50" charset="-128"/>
                <a:ea typeface="Meiryo UI" pitchFamily="50" charset="-128"/>
                <a:cs typeface="Meiryo UI" pitchFamily="50" charset="-128"/>
              </a:rPr>
              <a:t>C</a:t>
            </a:r>
            <a:r>
              <a:rPr kumimoji="1" lang="ja-JP" altLang="en-US" sz="1600" b="1" dirty="0">
                <a:latin typeface="Meiryo UI" pitchFamily="50" charset="-128"/>
                <a:ea typeface="Meiryo UI" pitchFamily="50" charset="-128"/>
                <a:cs typeface="Meiryo UI" pitchFamily="50" charset="-128"/>
              </a:rPr>
              <a:t>（６区</a:t>
            </a:r>
            <a:r>
              <a:rPr kumimoji="1" lang="en-US" altLang="ja-JP" sz="1600" b="1" dirty="0">
                <a:latin typeface="Meiryo UI" pitchFamily="50" charset="-128"/>
                <a:ea typeface="Meiryo UI" pitchFamily="50" charset="-128"/>
                <a:cs typeface="Meiryo UI" pitchFamily="50" charset="-128"/>
              </a:rPr>
              <a:t>C</a:t>
            </a:r>
            <a:r>
              <a:rPr kumimoji="1" lang="ja-JP" altLang="en-US" sz="1600" b="1" dirty="0">
                <a:latin typeface="Meiryo UI" pitchFamily="50" charset="-128"/>
                <a:ea typeface="Meiryo UI" pitchFamily="50" charset="-128"/>
                <a:cs typeface="Meiryo UI" pitchFamily="50" charset="-128"/>
              </a:rPr>
              <a:t>案）</a:t>
            </a:r>
          </a:p>
        </p:txBody>
      </p:sp>
      <p:sp>
        <p:nvSpPr>
          <p:cNvPr id="6" name="正方形/長方形 5"/>
          <p:cNvSpPr/>
          <p:nvPr/>
        </p:nvSpPr>
        <p:spPr>
          <a:xfrm>
            <a:off x="0" y="4764"/>
            <a:ext cx="9906000" cy="424145"/>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４　特別区の組織イメージ</a:t>
            </a:r>
            <a:r>
              <a:rPr lang="ja-JP" altLang="en-US" sz="2000" b="1" dirty="0">
                <a:solidFill>
                  <a:schemeClr val="tx1"/>
                </a:solidFill>
                <a:latin typeface="ＭＳ Ｐゴシック" charset="-128"/>
                <a:ea typeface="Meiryo UI"/>
                <a:cs typeface="Meiryo UI"/>
              </a:rPr>
              <a:t>　～部局別職員数</a:t>
            </a:r>
            <a:r>
              <a:rPr lang="ja-JP" altLang="en-US" sz="2000" b="1" dirty="0">
                <a:solidFill>
                  <a:schemeClr val="tx1"/>
                </a:solidFill>
                <a:latin typeface="Meiryo UI" pitchFamily="50" charset="-128"/>
                <a:ea typeface="Meiryo UI" pitchFamily="50" charset="-128"/>
                <a:cs typeface="Meiryo UI" pitchFamily="50" charset="-128"/>
              </a:rPr>
              <a:t>～</a:t>
            </a:r>
            <a:r>
              <a:rPr lang="ja-JP" altLang="en-US" sz="2000" b="1" dirty="0">
                <a:solidFill>
                  <a:srgbClr val="000000"/>
                </a:solidFill>
                <a:latin typeface="ＭＳ Ｐゴシック" charset="-128"/>
                <a:ea typeface="Meiryo UI"/>
                <a:cs typeface="Meiryo UI"/>
              </a:rPr>
              <a:t>　</a:t>
            </a:r>
            <a:r>
              <a:rPr lang="ja-JP" altLang="en-US" sz="1600" b="1" dirty="0">
                <a:solidFill>
                  <a:srgbClr val="000000"/>
                </a:solidFill>
                <a:latin typeface="ＭＳ Ｐゴシック" charset="-128"/>
                <a:ea typeface="Meiryo UI"/>
                <a:cs typeface="Meiryo UI"/>
              </a:rPr>
              <a:t>　</a:t>
            </a:r>
          </a:p>
        </p:txBody>
      </p:sp>
      <p:graphicFrame>
        <p:nvGraphicFramePr>
          <p:cNvPr id="10" name="表 9"/>
          <p:cNvGraphicFramePr>
            <a:graphicFrameLocks noGrp="1"/>
          </p:cNvGraphicFramePr>
          <p:nvPr>
            <p:extLst>
              <p:ext uri="{D42A27DB-BD31-4B8C-83A1-F6EECF244321}">
                <p14:modId xmlns:p14="http://schemas.microsoft.com/office/powerpoint/2010/main" val="2968213363"/>
              </p:ext>
            </p:extLst>
          </p:nvPr>
        </p:nvGraphicFramePr>
        <p:xfrm>
          <a:off x="5130874" y="1451720"/>
          <a:ext cx="4708454" cy="5325412"/>
        </p:xfrm>
        <a:graphic>
          <a:graphicData uri="http://schemas.openxmlformats.org/drawingml/2006/table">
            <a:tbl>
              <a:tblPr firstRow="1" bandRow="1">
                <a:tableStyleId>{5C22544A-7EE6-4342-B048-85BDC9FD1C3A}</a:tableStyleId>
              </a:tblPr>
              <a:tblGrid>
                <a:gridCol w="1860476">
                  <a:extLst>
                    <a:ext uri="{9D8B030D-6E8A-4147-A177-3AD203B41FA5}">
                      <a16:colId xmlns:a16="http://schemas.microsoft.com/office/drawing/2014/main" xmlns="" val="20000"/>
                    </a:ext>
                  </a:extLst>
                </a:gridCol>
                <a:gridCol w="474663">
                  <a:extLst>
                    <a:ext uri="{9D8B030D-6E8A-4147-A177-3AD203B41FA5}">
                      <a16:colId xmlns:a16="http://schemas.microsoft.com/office/drawing/2014/main" xmlns="" val="20001"/>
                    </a:ext>
                  </a:extLst>
                </a:gridCol>
                <a:gridCol w="474663">
                  <a:extLst>
                    <a:ext uri="{9D8B030D-6E8A-4147-A177-3AD203B41FA5}">
                      <a16:colId xmlns:a16="http://schemas.microsoft.com/office/drawing/2014/main" xmlns="" val="20002"/>
                    </a:ext>
                  </a:extLst>
                </a:gridCol>
                <a:gridCol w="474663">
                  <a:extLst>
                    <a:ext uri="{9D8B030D-6E8A-4147-A177-3AD203B41FA5}">
                      <a16:colId xmlns:a16="http://schemas.microsoft.com/office/drawing/2014/main" xmlns="" val="20003"/>
                    </a:ext>
                  </a:extLst>
                </a:gridCol>
                <a:gridCol w="474663">
                  <a:extLst>
                    <a:ext uri="{9D8B030D-6E8A-4147-A177-3AD203B41FA5}">
                      <a16:colId xmlns:a16="http://schemas.microsoft.com/office/drawing/2014/main" xmlns="" val="20004"/>
                    </a:ext>
                  </a:extLst>
                </a:gridCol>
                <a:gridCol w="474663">
                  <a:extLst>
                    <a:ext uri="{9D8B030D-6E8A-4147-A177-3AD203B41FA5}">
                      <a16:colId xmlns:a16="http://schemas.microsoft.com/office/drawing/2014/main" xmlns="" val="20005"/>
                    </a:ext>
                  </a:extLst>
                </a:gridCol>
                <a:gridCol w="474663">
                  <a:extLst>
                    <a:ext uri="{9D8B030D-6E8A-4147-A177-3AD203B41FA5}">
                      <a16:colId xmlns:a16="http://schemas.microsoft.com/office/drawing/2014/main" xmlns="" val="20006"/>
                    </a:ext>
                  </a:extLst>
                </a:gridCol>
              </a:tblGrid>
              <a:tr h="258230">
                <a:tc>
                  <a:txBody>
                    <a:bodyPr/>
                    <a:lstStyle/>
                    <a:p>
                      <a:pPr algn="ctr"/>
                      <a:r>
                        <a:rPr kumimoji="1" lang="ja-JP" altLang="en-US" sz="1200" dirty="0">
                          <a:latin typeface="Meiryo UI" pitchFamily="50" charset="-128"/>
                          <a:ea typeface="Meiryo UI" pitchFamily="50" charset="-128"/>
                          <a:cs typeface="Meiryo UI" pitchFamily="50" charset="-128"/>
                        </a:rPr>
                        <a:t>部局・部門</a:t>
                      </a:r>
                      <a:endParaRPr kumimoji="1" lang="ja-JP" altLang="en-US" sz="1200" dirty="0">
                        <a:solidFill>
                          <a:schemeClr val="bg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50" dirty="0">
                          <a:latin typeface="Meiryo UI" pitchFamily="50" charset="-128"/>
                          <a:ea typeface="Meiryo UI" pitchFamily="50" charset="-128"/>
                          <a:cs typeface="Meiryo UI" pitchFamily="50" charset="-128"/>
                        </a:rPr>
                        <a:t>第一区</a:t>
                      </a:r>
                      <a:endParaRPr kumimoji="1" lang="ja-JP" altLang="en-US" sz="950" dirty="0">
                        <a:solidFill>
                          <a:schemeClr val="tx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a:latin typeface="Meiryo UI" pitchFamily="50" charset="-128"/>
                          <a:ea typeface="Meiryo UI" pitchFamily="50" charset="-128"/>
                          <a:cs typeface="Meiryo UI" pitchFamily="50" charset="-128"/>
                        </a:rPr>
                        <a:t>第二区</a:t>
                      </a:r>
                      <a:endParaRPr kumimoji="1" lang="ja-JP" altLang="en-US" sz="950" dirty="0">
                        <a:solidFill>
                          <a:schemeClr val="tx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a:latin typeface="Meiryo UI" pitchFamily="50" charset="-128"/>
                          <a:ea typeface="Meiryo UI" pitchFamily="50" charset="-128"/>
                          <a:cs typeface="Meiryo UI" pitchFamily="50" charset="-128"/>
                        </a:rPr>
                        <a:t>第三区</a:t>
                      </a:r>
                      <a:endParaRPr kumimoji="1" lang="ja-JP" altLang="en-US" sz="950" dirty="0">
                        <a:solidFill>
                          <a:schemeClr val="tx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a:latin typeface="Meiryo UI" pitchFamily="50" charset="-128"/>
                          <a:ea typeface="Meiryo UI" pitchFamily="50" charset="-128"/>
                          <a:cs typeface="Meiryo UI" pitchFamily="50" charset="-128"/>
                        </a:rPr>
                        <a:t>第四区</a:t>
                      </a:r>
                      <a:endParaRPr kumimoji="1" lang="ja-JP" altLang="en-US" sz="950" dirty="0">
                        <a:solidFill>
                          <a:schemeClr val="tx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a:latin typeface="Meiryo UI" pitchFamily="50" charset="-128"/>
                          <a:ea typeface="Meiryo UI" pitchFamily="50" charset="-128"/>
                          <a:cs typeface="Meiryo UI" pitchFamily="50" charset="-128"/>
                        </a:rPr>
                        <a:t>第五区</a:t>
                      </a:r>
                      <a:endParaRPr kumimoji="1" lang="ja-JP" altLang="en-US" sz="950" dirty="0">
                        <a:solidFill>
                          <a:schemeClr val="tx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50" dirty="0">
                          <a:latin typeface="Meiryo UI" pitchFamily="50" charset="-128"/>
                          <a:ea typeface="Meiryo UI" pitchFamily="50" charset="-128"/>
                          <a:cs typeface="Meiryo UI" pitchFamily="50" charset="-128"/>
                        </a:rPr>
                        <a:t>第六区</a:t>
                      </a:r>
                      <a:endParaRPr kumimoji="1" lang="ja-JP" altLang="en-US" sz="950" dirty="0">
                        <a:solidFill>
                          <a:schemeClr val="tx1"/>
                        </a:solidFill>
                        <a:latin typeface="Meiryo UI" pitchFamily="50" charset="-128"/>
                        <a:ea typeface="Meiryo UI" pitchFamily="50" charset="-128"/>
                        <a:cs typeface="Meiryo UI" pitchFamily="50" charset="-128"/>
                      </a:endParaRPr>
                    </a:p>
                  </a:txBody>
                  <a:tcPr marL="360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危機管理室</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政策企画部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総務部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財務部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区民部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産業文化部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福祉部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90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健康部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90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90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こども部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90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90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環境部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0"/>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都市整備部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1"/>
                  </a:ext>
                </a:extLst>
              </a:tr>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itchFamily="50" charset="-128"/>
                          <a:ea typeface="Meiryo UI" pitchFamily="50" charset="-128"/>
                          <a:cs typeface="Meiryo UI" pitchFamily="50" charset="-128"/>
                        </a:rPr>
                        <a:t>建設部</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190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2"/>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会計室</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3"/>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教育委員会事務局</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4"/>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その他の行政委員会事務局</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5"/>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議会事務局</a:t>
                      </a:r>
                      <a:endParaRPr kumimoji="1" lang="ja-JP" altLang="en-US"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6"/>
                  </a:ext>
                </a:extLst>
              </a:tr>
              <a:tr h="252000">
                <a:tc>
                  <a:txBody>
                    <a:bodyPr/>
                    <a:lstStyle/>
                    <a:p>
                      <a:pPr algn="ctr"/>
                      <a:r>
                        <a:rPr kumimoji="1" lang="ja-JP" altLang="en-US" sz="1050" dirty="0">
                          <a:latin typeface="Meiryo UI" pitchFamily="50" charset="-128"/>
                          <a:ea typeface="Meiryo UI" pitchFamily="50" charset="-128"/>
                          <a:cs typeface="Meiryo UI" pitchFamily="50" charset="-128"/>
                        </a:rPr>
                        <a:t>地域自治区事務所</a:t>
                      </a:r>
                      <a:endParaRPr kumimoji="1" lang="en-US" altLang="ja-JP" sz="1050" dirty="0">
                        <a:solidFill>
                          <a:schemeClr val="tx1"/>
                        </a:solidFill>
                        <a:latin typeface="Meiryo UI" pitchFamily="50" charset="-128"/>
                        <a:ea typeface="Meiryo UI" pitchFamily="50" charset="-128"/>
                        <a:cs typeface="Meiryo UI" pitchFamily="50" charset="-128"/>
                      </a:endParaRPr>
                    </a:p>
                  </a:txBody>
                  <a:tcPr marL="0" marR="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480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430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a:solidFill>
                            <a:srgbClr val="000000"/>
                          </a:solidFill>
                          <a:latin typeface="Meiryo UI"/>
                        </a:rPr>
                        <a:t>360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400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920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100" b="0" i="0" u="none" strike="noStrike" dirty="0">
                          <a:solidFill>
                            <a:srgbClr val="000000"/>
                          </a:solidFill>
                          <a:latin typeface="Meiryo UI"/>
                        </a:rPr>
                        <a:t>810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7"/>
                  </a:ext>
                </a:extLst>
              </a:tr>
              <a:tr h="252000">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zh-TW" altLang="en-US" sz="1100" u="none" strike="noStrike" cap="none" normalizeH="0" baseline="0" dirty="0">
                          <a:ln>
                            <a:noFill/>
                          </a:ln>
                          <a:solidFill>
                            <a:schemeClr val="bg1"/>
                          </a:solidFill>
                          <a:effectLst/>
                          <a:latin typeface="Meiryo UI" pitchFamily="50" charset="-128"/>
                          <a:ea typeface="Meiryo UI" pitchFamily="50" charset="-128"/>
                          <a:cs typeface="Meiryo UI" pitchFamily="50" charset="-128"/>
                        </a:rPr>
                        <a:t>非技能労務</a:t>
                      </a:r>
                      <a:r>
                        <a:rPr kumimoji="1" lang="zh-TW" altLang="en-US" sz="110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rPr>
                        <a:t>職 </a:t>
                      </a:r>
                      <a:r>
                        <a:rPr kumimoji="1" lang="ja-JP" altLang="en-US" sz="1100" u="none" strike="noStrike" cap="none" normalizeH="0" baseline="0" dirty="0">
                          <a:ln>
                            <a:noFill/>
                          </a:ln>
                          <a:solidFill>
                            <a:schemeClr val="bg1"/>
                          </a:solidFill>
                          <a:effectLst/>
                          <a:latin typeface="Meiryo UI" pitchFamily="50" charset="-128"/>
                          <a:ea typeface="Meiryo UI" pitchFamily="50" charset="-128"/>
                          <a:cs typeface="Meiryo UI" pitchFamily="50" charset="-128"/>
                        </a:rPr>
                        <a:t>小計</a:t>
                      </a:r>
                      <a:r>
                        <a:rPr kumimoji="1" lang="en-US" altLang="ja-JP" sz="950" u="none" strike="noStrike" cap="none" normalizeH="0" baseline="0" dirty="0">
                          <a:ln>
                            <a:noFill/>
                          </a:ln>
                          <a:solidFill>
                            <a:schemeClr val="bg1"/>
                          </a:solidFill>
                          <a:effectLst/>
                          <a:latin typeface="Meiryo UI" pitchFamily="50" charset="-128"/>
                          <a:ea typeface="Meiryo UI" pitchFamily="50" charset="-128"/>
                          <a:cs typeface="Meiryo UI" pitchFamily="50" charset="-128"/>
                        </a:rPr>
                        <a:t>(10,470)</a:t>
                      </a:r>
                      <a:endParaRPr kumimoji="1" lang="ja-JP" altLang="en-US" sz="95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1,670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1,460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1,340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1,250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2,370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a:rPr>
                        <a:t>2,370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xmlns="" val="10018"/>
                  </a:ext>
                </a:extLst>
              </a:tr>
              <a:tr h="252000">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ja-JP" altLang="en-US" sz="1000" u="none" strike="noStrike" cap="none" normalizeH="0" baseline="0" dirty="0">
                          <a:ln>
                            <a:noFill/>
                          </a:ln>
                          <a:solidFill>
                            <a:schemeClr val="tx1"/>
                          </a:solidFill>
                          <a:effectLst/>
                          <a:latin typeface="Meiryo UI" pitchFamily="50" charset="-128"/>
                          <a:ea typeface="Meiryo UI" pitchFamily="50" charset="-128"/>
                          <a:cs typeface="Meiryo UI" pitchFamily="50" charset="-128"/>
                        </a:rPr>
                        <a:t>技能労務</a:t>
                      </a:r>
                      <a:r>
                        <a:rPr kumimoji="1" lang="ja-JP" altLang="en-US" sz="100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職</a:t>
                      </a:r>
                      <a:r>
                        <a:rPr kumimoji="1" lang="ja-JP" altLang="en-US" sz="70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700" u="none" strike="noStrike" cap="none" normalizeH="0" baseline="0" dirty="0">
                          <a:ln>
                            <a:noFill/>
                          </a:ln>
                          <a:solidFill>
                            <a:schemeClr val="tx1"/>
                          </a:solidFill>
                          <a:effectLst/>
                          <a:latin typeface="Meiryo UI" pitchFamily="50" charset="-128"/>
                          <a:ea typeface="Meiryo UI" pitchFamily="50" charset="-128"/>
                          <a:cs typeface="Meiryo UI" pitchFamily="50" charset="-128"/>
                        </a:rPr>
                        <a:t>特別区設置当初時点）</a:t>
                      </a:r>
                      <a:endParaRPr kumimoji="1" lang="ja-JP" altLang="en-US" sz="700" b="1" i="0" u="none" strike="noStrike" cap="none" normalizeH="0" baseline="0" dirty="0">
                        <a:ln>
                          <a:noFill/>
                        </a:ln>
                        <a:solidFill>
                          <a:schemeClr val="tx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200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180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160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140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250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tc>
                  <a:txBody>
                    <a:bodyPr/>
                    <a:lstStyle/>
                    <a:p>
                      <a:pPr algn="r"/>
                      <a:r>
                        <a:rPr kumimoji="1" lang="en-US" altLang="ja-JP" sz="1100" dirty="0">
                          <a:solidFill>
                            <a:schemeClr val="tx1"/>
                          </a:solidFill>
                          <a:latin typeface="Meiryo UI" pitchFamily="50" charset="-128"/>
                          <a:ea typeface="Meiryo UI" pitchFamily="50" charset="-128"/>
                          <a:cs typeface="Meiryo UI" pitchFamily="50" charset="-128"/>
                        </a:rPr>
                        <a:t>290</a:t>
                      </a:r>
                      <a:endParaRPr kumimoji="1" lang="ja-JP" altLang="en-US" sz="1100" dirty="0">
                        <a:solidFill>
                          <a:schemeClr val="tx1"/>
                        </a:solidFill>
                        <a:latin typeface="Meiryo UI" pitchFamily="50" charset="-128"/>
                        <a:ea typeface="Meiryo UI" pitchFamily="50" charset="-128"/>
                        <a:cs typeface="Meiryo UI" pitchFamily="50" charset="-128"/>
                      </a:endParaRPr>
                    </a:p>
                  </a:txBody>
                  <a:tcPr marL="92500" marR="36000"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alpha val="63000"/>
                      </a:schemeClr>
                    </a:solidFill>
                  </a:tcPr>
                </a:tc>
                <a:extLst>
                  <a:ext uri="{0D108BD9-81ED-4DB2-BD59-A6C34878D82A}">
                    <a16:rowId xmlns:a16="http://schemas.microsoft.com/office/drawing/2014/main" xmlns="" val="10019"/>
                  </a:ext>
                </a:extLst>
              </a:tr>
              <a:tr h="252000">
                <a:tc>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ja-JP" altLang="en-US" sz="1200" u="none" strike="noStrike" cap="none" normalizeH="0" baseline="0" dirty="0">
                          <a:ln>
                            <a:noFill/>
                          </a:ln>
                          <a:solidFill>
                            <a:schemeClr val="bg1"/>
                          </a:solidFill>
                          <a:effectLst/>
                          <a:latin typeface="Meiryo UI" pitchFamily="50" charset="-128"/>
                          <a:ea typeface="Meiryo UI" pitchFamily="50" charset="-128"/>
                          <a:cs typeface="Meiryo UI" pitchFamily="50" charset="-128"/>
                        </a:rPr>
                        <a:t>総　　　　　　計</a:t>
                      </a:r>
                      <a:endParaRPr kumimoji="1" lang="ja-JP" altLang="en-US" sz="12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0" marR="0"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pitchFamily="50" charset="-128"/>
                          <a:ea typeface="Meiryo UI" pitchFamily="50" charset="-128"/>
                          <a:cs typeface="Meiryo UI" pitchFamily="50" charset="-128"/>
                        </a:rPr>
                        <a:t>1,870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smtClean="0">
                          <a:solidFill>
                            <a:schemeClr val="bg1"/>
                          </a:solidFill>
                          <a:latin typeface="Meiryo UI" pitchFamily="50" charset="-128"/>
                          <a:ea typeface="Meiryo UI" pitchFamily="50" charset="-128"/>
                          <a:cs typeface="Meiryo UI" pitchFamily="50" charset="-128"/>
                        </a:rPr>
                        <a:t>1,630 </a:t>
                      </a:r>
                      <a:endParaRPr lang="en-US" altLang="ja-JP" sz="1100" b="0" i="0" u="none" strike="noStrike" dirty="0">
                        <a:solidFill>
                          <a:schemeClr val="bg1"/>
                        </a:solidFill>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smtClean="0">
                          <a:solidFill>
                            <a:schemeClr val="bg1"/>
                          </a:solidFill>
                          <a:latin typeface="Meiryo UI" pitchFamily="50" charset="-128"/>
                          <a:ea typeface="Meiryo UI" pitchFamily="50" charset="-128"/>
                          <a:cs typeface="Meiryo UI" pitchFamily="50" charset="-128"/>
                        </a:rPr>
                        <a:t>1,500 </a:t>
                      </a:r>
                      <a:endParaRPr lang="en-US" altLang="ja-JP" sz="1100" b="0" i="0" u="none" strike="noStrike" dirty="0">
                        <a:solidFill>
                          <a:schemeClr val="bg1"/>
                        </a:solidFill>
                        <a:latin typeface="Meiryo UI" pitchFamily="50" charset="-128"/>
                        <a:ea typeface="Meiryo UI" pitchFamily="50" charset="-128"/>
                        <a:cs typeface="Meiryo UI" pitchFamily="50" charset="-128"/>
                      </a:endParaRP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pitchFamily="50" charset="-128"/>
                          <a:ea typeface="Meiryo UI" pitchFamily="50" charset="-128"/>
                          <a:cs typeface="Meiryo UI" pitchFamily="50" charset="-128"/>
                        </a:rPr>
                        <a:t>1,390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a:solidFill>
                            <a:schemeClr val="bg1"/>
                          </a:solidFill>
                          <a:latin typeface="Meiryo UI" pitchFamily="50" charset="-128"/>
                          <a:ea typeface="Meiryo UI" pitchFamily="50" charset="-128"/>
                          <a:cs typeface="Meiryo UI" pitchFamily="50" charset="-128"/>
                        </a:rPr>
                        <a:t>2,620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r" fontAlgn="ctr"/>
                      <a:r>
                        <a:rPr lang="en-US" altLang="ja-JP" sz="1100" b="0" i="0" u="none" strike="noStrike" dirty="0">
                          <a:solidFill>
                            <a:schemeClr val="bg1"/>
                          </a:solidFill>
                          <a:latin typeface="Meiryo UI" pitchFamily="50" charset="-128"/>
                          <a:ea typeface="Meiryo UI" pitchFamily="50" charset="-128"/>
                          <a:cs typeface="Meiryo UI" pitchFamily="50" charset="-128"/>
                        </a:rPr>
                        <a:t>2,660 </a:t>
                      </a:r>
                    </a:p>
                  </a:txBody>
                  <a:tcPr marL="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xmlns="" val="10020"/>
                  </a:ext>
                </a:extLst>
              </a:tr>
            </a:tbl>
          </a:graphicData>
        </a:graphic>
      </p:graphicFrame>
      <p:sp>
        <p:nvSpPr>
          <p:cNvPr id="9" name="テキスト ボックス 8"/>
          <p:cNvSpPr txBox="1"/>
          <p:nvPr/>
        </p:nvSpPr>
        <p:spPr>
          <a:xfrm>
            <a:off x="5109682" y="1113166"/>
            <a:ext cx="2872993" cy="338554"/>
          </a:xfrm>
          <a:prstGeom prst="rect">
            <a:avLst/>
          </a:prstGeom>
          <a:noFill/>
        </p:spPr>
        <p:txBody>
          <a:bodyPr wrap="square" rtlCol="0">
            <a:spAutoFit/>
          </a:bodyPr>
          <a:lstStyle/>
          <a:p>
            <a:r>
              <a:rPr kumimoji="1" lang="ja-JP" altLang="en-US" sz="1600" b="1" dirty="0">
                <a:latin typeface="Meiryo UI" pitchFamily="50" charset="-128"/>
                <a:ea typeface="Meiryo UI" pitchFamily="50" charset="-128"/>
                <a:cs typeface="Meiryo UI" pitchFamily="50" charset="-128"/>
              </a:rPr>
              <a:t>（４）試案</a:t>
            </a:r>
            <a:r>
              <a:rPr lang="ja-JP" altLang="en-US" sz="1600" b="1" dirty="0">
                <a:latin typeface="Meiryo UI" pitchFamily="50" charset="-128"/>
                <a:ea typeface="Meiryo UI" pitchFamily="50" charset="-128"/>
                <a:cs typeface="Meiryo UI" pitchFamily="50" charset="-128"/>
              </a:rPr>
              <a:t>Ｄ</a:t>
            </a:r>
            <a:r>
              <a:rPr kumimoji="1" lang="ja-JP" altLang="en-US" sz="1600" b="1" dirty="0">
                <a:latin typeface="Meiryo UI" pitchFamily="50" charset="-128"/>
                <a:ea typeface="Meiryo UI" pitchFamily="50" charset="-128"/>
                <a:cs typeface="Meiryo UI" pitchFamily="50" charset="-128"/>
              </a:rPr>
              <a:t>（６区</a:t>
            </a:r>
            <a:r>
              <a:rPr lang="ja-JP" altLang="en-US" sz="1600" b="1" dirty="0">
                <a:latin typeface="Meiryo UI" pitchFamily="50" charset="-128"/>
                <a:ea typeface="Meiryo UI" pitchFamily="50" charset="-128"/>
                <a:cs typeface="Meiryo UI" pitchFamily="50" charset="-128"/>
              </a:rPr>
              <a:t>Ｄ</a:t>
            </a:r>
            <a:r>
              <a:rPr kumimoji="1" lang="ja-JP" altLang="en-US" sz="1600" b="1" dirty="0">
                <a:latin typeface="Meiryo UI" pitchFamily="50" charset="-128"/>
                <a:ea typeface="Meiryo UI" pitchFamily="50" charset="-128"/>
                <a:cs typeface="Meiryo UI" pitchFamily="50" charset="-128"/>
              </a:rPr>
              <a:t>案）</a:t>
            </a:r>
          </a:p>
        </p:txBody>
      </p:sp>
      <p:sp>
        <p:nvSpPr>
          <p:cNvPr id="11" name="正方形/長方形 27"/>
          <p:cNvSpPr>
            <a:spLocks noChangeArrowheads="1"/>
          </p:cNvSpPr>
          <p:nvPr/>
        </p:nvSpPr>
        <p:spPr bwMode="auto">
          <a:xfrm>
            <a:off x="8874125" y="-732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１６</a:t>
            </a:r>
          </a:p>
        </p:txBody>
      </p:sp>
    </p:spTree>
    <p:extLst>
      <p:ext uri="{BB962C8B-B14F-4D97-AF65-F5344CB8AC3E}">
        <p14:creationId xmlns:p14="http://schemas.microsoft.com/office/powerpoint/2010/main" val="3620667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角丸四角形 23"/>
          <p:cNvSpPr/>
          <p:nvPr/>
        </p:nvSpPr>
        <p:spPr>
          <a:xfrm>
            <a:off x="601398" y="654657"/>
            <a:ext cx="2014544" cy="360362"/>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600" b="1" dirty="0">
                <a:solidFill>
                  <a:srgbClr val="000000"/>
                </a:solidFill>
                <a:latin typeface="ＭＳ Ｐゴシック" charset="-128"/>
                <a:ea typeface="Meiryo UI"/>
                <a:cs typeface="Meiryo UI"/>
              </a:rPr>
              <a:t>＜職員数の考え方＞</a:t>
            </a:r>
            <a:endParaRPr lang="ja-JP" altLang="en-US" sz="1600" dirty="0">
              <a:solidFill>
                <a:srgbClr val="000000"/>
              </a:solidFill>
              <a:latin typeface="ＭＳ Ｐゴシック" charset="-128"/>
            </a:endParaRPr>
          </a:p>
        </p:txBody>
      </p:sp>
      <p:sp>
        <p:nvSpPr>
          <p:cNvPr id="25" name="正方形/長方形 24"/>
          <p:cNvSpPr/>
          <p:nvPr/>
        </p:nvSpPr>
        <p:spPr>
          <a:xfrm>
            <a:off x="0" y="-26988"/>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５　一部事務組合の組織体制　</a:t>
            </a:r>
            <a:endParaRPr lang="ja-JP" altLang="en-US" sz="1400" b="1" dirty="0">
              <a:solidFill>
                <a:srgbClr val="000000"/>
              </a:solidFill>
              <a:latin typeface="ＭＳ Ｐゴシック" charset="-128"/>
              <a:ea typeface="Meiryo UI"/>
              <a:cs typeface="Meiryo UI"/>
            </a:endParaRPr>
          </a:p>
        </p:txBody>
      </p:sp>
      <p:graphicFrame>
        <p:nvGraphicFramePr>
          <p:cNvPr id="30" name="Group 63"/>
          <p:cNvGraphicFramePr>
            <a:graphicFrameLocks noGrp="1"/>
          </p:cNvGraphicFramePr>
          <p:nvPr>
            <p:extLst>
              <p:ext uri="{D42A27DB-BD31-4B8C-83A1-F6EECF244321}">
                <p14:modId xmlns:p14="http://schemas.microsoft.com/office/powerpoint/2010/main" val="1805186932"/>
              </p:ext>
            </p:extLst>
          </p:nvPr>
        </p:nvGraphicFramePr>
        <p:xfrm>
          <a:off x="1397620" y="1636195"/>
          <a:ext cx="7814703" cy="4700273"/>
        </p:xfrm>
        <a:graphic>
          <a:graphicData uri="http://schemas.openxmlformats.org/drawingml/2006/table">
            <a:tbl>
              <a:tblPr/>
              <a:tblGrid>
                <a:gridCol w="1987133">
                  <a:extLst>
                    <a:ext uri="{9D8B030D-6E8A-4147-A177-3AD203B41FA5}">
                      <a16:colId xmlns:a16="http://schemas.microsoft.com/office/drawing/2014/main" xmlns="" val="20000"/>
                    </a:ext>
                  </a:extLst>
                </a:gridCol>
                <a:gridCol w="4592583">
                  <a:extLst>
                    <a:ext uri="{9D8B030D-6E8A-4147-A177-3AD203B41FA5}">
                      <a16:colId xmlns:a16="http://schemas.microsoft.com/office/drawing/2014/main" xmlns="" val="20001"/>
                    </a:ext>
                  </a:extLst>
                </a:gridCol>
                <a:gridCol w="1234987">
                  <a:extLst>
                    <a:ext uri="{9D8B030D-6E8A-4147-A177-3AD203B41FA5}">
                      <a16:colId xmlns:a16="http://schemas.microsoft.com/office/drawing/2014/main" xmlns="" val="20002"/>
                    </a:ext>
                  </a:extLst>
                </a:gridCol>
              </a:tblGrid>
              <a:tr h="36195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事務内容</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職員数</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xmlns="" val="10000"/>
                  </a:ext>
                </a:extLst>
              </a:tr>
              <a:tr h="126756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福祉部門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①介護保険事業（特別会計）</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窓口サービスについては、特別区（地域自治区事務所）において実施</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②福祉施設</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＜直営施設＞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阿武山学園、長谷川羽曳野学園</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＜指定管理施設＞弘済みらい園、弘済のぞみ園 等</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③民間の児童</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養護施設・生活保護施設の認可・利用調整等</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１００</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1"/>
                  </a:ext>
                </a:extLst>
              </a:tr>
              <a:tr h="938151">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市民利用施設等部門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①市民利用施設</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＜指定管理施設＞こども文化センター、青少年センター　等</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②動物管理センター</a:t>
                      </a: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③</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斎場</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霊園</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２０</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2"/>
                  </a:ext>
                </a:extLst>
              </a:tr>
              <a:tr h="399002">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情報システム管理部門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住民情報系システム等</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１００</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3"/>
                  </a:ext>
                </a:extLst>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総務・財産管理部門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①総 務 部 門   ：総務、会計、監査事務</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②財産管理部門：処分検討地等</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ctr"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６０</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4"/>
                  </a:ext>
                </a:extLst>
              </a:tr>
              <a:tr h="384192">
                <a:tc gridSpan="2">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zh-TW"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非技能労務</a:t>
                      </a:r>
                      <a:r>
                        <a:rPr kumimoji="1" lang="zh-TW"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a:t>
                      </a: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小計</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hMerge="1">
                  <a:txBody>
                    <a:bodyPr/>
                    <a:lstStyle/>
                    <a:p>
                      <a:pPr marL="0" marR="0" lvl="0" indent="0" algn="l" defTabSz="914400" rtl="0" eaLnBrk="1" fontAlgn="base" latinLnBrk="0" hangingPunct="1">
                        <a:lnSpc>
                          <a:spcPct val="90000"/>
                        </a:lnSpc>
                        <a:spcBef>
                          <a:spcPct val="20000"/>
                        </a:spcBef>
                        <a:spcAft>
                          <a:spcPct val="0"/>
                        </a:spcAft>
                        <a:buClrTx/>
                        <a:buSzTx/>
                        <a:buFontTx/>
                        <a:buNone/>
                        <a:tabLst/>
                      </a:pPr>
                      <a:endParaRPr kumimoji="1" lang="ja-JP"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２７０</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xmlns="" val="10005"/>
                  </a:ext>
                </a:extLst>
              </a:tr>
              <a:tr h="384192">
                <a:tc gridSpan="2">
                  <a:txBody>
                    <a:bodyPr/>
                    <a:lstStyle/>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技能労務</a:t>
                      </a: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a:t>
                      </a:r>
                      <a:r>
                        <a:rPr kumimoji="1" lang="ja-JP" altLang="en-US" sz="105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特別区設置当初時点）</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hMerge="1">
                  <a:txBody>
                    <a:bodyPr/>
                    <a:lstStyle/>
                    <a:p>
                      <a:endParaRPr kumimoji="1" lang="ja-JP" altLang="en-US"/>
                    </a:p>
                  </a:txBody>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５０</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xmlns="" val="10006"/>
                  </a:ext>
                </a:extLst>
              </a:tr>
              <a:tr h="384192">
                <a:tc gridSpan="2">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　　　　　　計</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hMerge="1">
                  <a:txBody>
                    <a:bodyPr/>
                    <a:lstStyle/>
                    <a:p>
                      <a:endParaRPr kumimoji="1" lang="ja-JP" altLang="en-US"/>
                    </a:p>
                  </a:txBody>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３２０</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xmlns="" val="10007"/>
                  </a:ext>
                </a:extLst>
              </a:tr>
            </a:tbl>
          </a:graphicData>
        </a:graphic>
      </p:graphicFrame>
      <p:sp>
        <p:nvSpPr>
          <p:cNvPr id="27" name="Text Box 61"/>
          <p:cNvSpPr txBox="1">
            <a:spLocks noChangeArrowheads="1"/>
          </p:cNvSpPr>
          <p:nvPr/>
        </p:nvSpPr>
        <p:spPr bwMode="auto">
          <a:xfrm>
            <a:off x="1383677" y="6493414"/>
            <a:ext cx="6521239" cy="276999"/>
          </a:xfrm>
          <a:prstGeom prst="rect">
            <a:avLst/>
          </a:prstGeom>
          <a:noFill/>
          <a:ln w="19050">
            <a:noFill/>
            <a:prstDash val="sysDot"/>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defRPr/>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各部門における詳細な配置については、一部事務組合と各特別区との協議により決定</a:t>
            </a:r>
          </a:p>
        </p:txBody>
      </p:sp>
      <p:sp>
        <p:nvSpPr>
          <p:cNvPr id="26" name="Rectangle 3"/>
          <p:cNvSpPr>
            <a:spLocks noChangeArrowheads="1"/>
          </p:cNvSpPr>
          <p:nvPr/>
        </p:nvSpPr>
        <p:spPr bwMode="auto">
          <a:xfrm>
            <a:off x="356262" y="3121827"/>
            <a:ext cx="789177" cy="256932"/>
          </a:xfrm>
          <a:prstGeom prst="rect">
            <a:avLst/>
          </a:prstGeom>
          <a:noFill/>
          <a:ln w="19050" algn="ctr">
            <a:solidFill>
              <a:schemeClr val="tx1"/>
            </a:solidFill>
            <a:miter lim="800000"/>
            <a:headEnd/>
            <a:tailEnd/>
          </a:ln>
        </p:spPr>
        <p:txBody>
          <a:bodyPr wrap="none" anchor="ctr"/>
          <a:lstStyle/>
          <a:p>
            <a:pPr algn="ctr"/>
            <a:r>
              <a:rPr lang="ja-JP" altLang="en-US" sz="1400" dirty="0">
                <a:latin typeface="Meiryo UI" pitchFamily="50" charset="-128"/>
                <a:ea typeface="Meiryo UI" pitchFamily="50" charset="-128"/>
                <a:cs typeface="Meiryo UI" pitchFamily="50" charset="-128"/>
              </a:rPr>
              <a:t>組合議会</a:t>
            </a:r>
          </a:p>
        </p:txBody>
      </p:sp>
      <p:sp>
        <p:nvSpPr>
          <p:cNvPr id="28" name="Line 5"/>
          <p:cNvSpPr>
            <a:spLocks noChangeShapeType="1"/>
          </p:cNvSpPr>
          <p:nvPr/>
        </p:nvSpPr>
        <p:spPr bwMode="auto">
          <a:xfrm rot="5400000">
            <a:off x="1270139" y="2255259"/>
            <a:ext cx="0" cy="252000"/>
          </a:xfrm>
          <a:prstGeom prst="line">
            <a:avLst/>
          </a:prstGeom>
          <a:noFill/>
          <a:ln w="31750">
            <a:solidFill>
              <a:schemeClr val="tx1"/>
            </a:solidFill>
            <a:round/>
            <a:headEnd/>
            <a:tailEnd/>
          </a:ln>
        </p:spPr>
        <p:txBody>
          <a:bodyPr wrap="none" anchor="ctr"/>
          <a:lstStyle/>
          <a:p>
            <a:endParaRPr lang="ja-JP" altLang="en-US"/>
          </a:p>
        </p:txBody>
      </p:sp>
      <p:sp>
        <p:nvSpPr>
          <p:cNvPr id="29" name="Rectangle 2"/>
          <p:cNvSpPr>
            <a:spLocks noChangeArrowheads="1"/>
          </p:cNvSpPr>
          <p:nvPr/>
        </p:nvSpPr>
        <p:spPr bwMode="auto">
          <a:xfrm>
            <a:off x="353087" y="1955809"/>
            <a:ext cx="789177" cy="763736"/>
          </a:xfrm>
          <a:prstGeom prst="rect">
            <a:avLst/>
          </a:prstGeom>
          <a:solidFill>
            <a:srgbClr val="FFCC99"/>
          </a:solidFill>
          <a:ln w="19050" algn="ctr">
            <a:solidFill>
              <a:schemeClr val="tx1"/>
            </a:solidFill>
            <a:miter lim="800000"/>
            <a:headEnd/>
            <a:tailEnd/>
          </a:ln>
        </p:spPr>
        <p:txBody>
          <a:bodyPr wrap="none" anchor="ctr"/>
          <a:lstStyle/>
          <a:p>
            <a:pPr algn="ctr"/>
            <a:r>
              <a:rPr lang="ja-JP" altLang="en-US" sz="1400" dirty="0">
                <a:latin typeface="Meiryo UI" pitchFamily="50" charset="-128"/>
                <a:ea typeface="Meiryo UI" pitchFamily="50" charset="-128"/>
                <a:cs typeface="Meiryo UI" pitchFamily="50" charset="-128"/>
              </a:rPr>
              <a:t>組合</a:t>
            </a:r>
            <a:endParaRPr lang="en-US" altLang="ja-JP" sz="1400" dirty="0">
              <a:latin typeface="Meiryo UI" pitchFamily="50" charset="-128"/>
              <a:ea typeface="Meiryo UI" pitchFamily="50" charset="-128"/>
              <a:cs typeface="Meiryo UI" pitchFamily="50" charset="-128"/>
            </a:endParaRPr>
          </a:p>
          <a:p>
            <a:pPr algn="ctr"/>
            <a:r>
              <a:rPr lang="ja-JP" altLang="en-US" sz="1400" dirty="0">
                <a:latin typeface="Meiryo UI" pitchFamily="50" charset="-128"/>
                <a:ea typeface="Meiryo UI" pitchFamily="50" charset="-128"/>
                <a:cs typeface="Meiryo UI" pitchFamily="50" charset="-128"/>
              </a:rPr>
              <a:t>管理者</a:t>
            </a:r>
          </a:p>
        </p:txBody>
      </p:sp>
      <p:sp>
        <p:nvSpPr>
          <p:cNvPr id="31" name="Text Box 61"/>
          <p:cNvSpPr txBox="1">
            <a:spLocks noChangeArrowheads="1"/>
          </p:cNvSpPr>
          <p:nvPr/>
        </p:nvSpPr>
        <p:spPr bwMode="auto">
          <a:xfrm>
            <a:off x="1371582" y="966196"/>
            <a:ext cx="7874018" cy="477054"/>
          </a:xfrm>
          <a:prstGeom prst="rect">
            <a:avLst/>
          </a:prstGeom>
          <a:noFill/>
          <a:ln w="19050">
            <a:noFill/>
            <a:prstDash val="sysDot"/>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事務分担（案）で、一部事務組合に仕分けられた事務に従事する職員数を一部事務組合に配置</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（総務部門については、全国の一部事務組合における総務部門の割合から算出）</a:t>
            </a:r>
          </a:p>
        </p:txBody>
      </p:sp>
      <p:sp>
        <p:nvSpPr>
          <p:cNvPr id="11"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１７</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5"/>
          <p:cNvSpPr>
            <a:spLocks noChangeArrowheads="1"/>
          </p:cNvSpPr>
          <p:nvPr/>
        </p:nvSpPr>
        <p:spPr bwMode="auto">
          <a:xfrm>
            <a:off x="518615" y="5441430"/>
            <a:ext cx="8911988" cy="1149584"/>
          </a:xfrm>
          <a:prstGeom prst="rect">
            <a:avLst/>
          </a:prstGeom>
          <a:solidFill>
            <a:schemeClr val="bg1"/>
          </a:solidFill>
          <a:ln w="12700">
            <a:solidFill>
              <a:schemeClr val="tx1"/>
            </a:solidFill>
            <a:prstDash val="sysDot"/>
            <a:miter lim="800000"/>
            <a:headEnd/>
            <a:tailEnd/>
          </a:ln>
        </p:spPr>
        <p:txBody>
          <a:bodyPr anchor="ctr"/>
          <a:lstStyle/>
          <a:p>
            <a:r>
              <a:rPr lang="en-US" altLang="ja-JP" sz="1200" dirty="0">
                <a:latin typeface="ＭＳ Ｐゴシック" pitchFamily="50" charset="-128"/>
              </a:rPr>
              <a:t>※</a:t>
            </a:r>
            <a:r>
              <a:rPr lang="ja-JP" altLang="en-US" sz="1200" dirty="0">
                <a:latin typeface="ＭＳ Ｐゴシック" pitchFamily="50" charset="-128"/>
              </a:rPr>
              <a:t>職員数の検討に当たって</a:t>
            </a:r>
          </a:p>
          <a:p>
            <a:pPr marL="261938" indent="-261938">
              <a:buFont typeface="Arial" charset="0"/>
              <a:buNone/>
            </a:pPr>
            <a:r>
              <a:rPr lang="ja-JP" altLang="en-US" sz="1200" dirty="0">
                <a:latin typeface="ＭＳ Ｐゴシック" pitchFamily="50" charset="-128"/>
              </a:rPr>
              <a:t>　　・職員数は、他都市等と比較を行う必要があるため、総務省が例年実施している地方公共団体定員管理調査の数値（</a:t>
            </a:r>
            <a:r>
              <a:rPr lang="en-US" altLang="ja-JP" sz="1200" dirty="0">
                <a:latin typeface="ＭＳ Ｐゴシック" pitchFamily="50" charset="-128"/>
              </a:rPr>
              <a:t>H28</a:t>
            </a:r>
            <a:r>
              <a:rPr lang="ja-JP" altLang="en-US" sz="1200" dirty="0">
                <a:latin typeface="ＭＳ Ｐゴシック" pitchFamily="50" charset="-128"/>
              </a:rPr>
              <a:t>年）を使用</a:t>
            </a:r>
            <a:endParaRPr lang="en-US" altLang="ja-JP" sz="1200" dirty="0">
              <a:latin typeface="ＭＳ Ｐゴシック" pitchFamily="50" charset="-128"/>
            </a:endParaRPr>
          </a:p>
          <a:p>
            <a:pPr>
              <a:buFont typeface="Arial" charset="0"/>
              <a:buNone/>
            </a:pPr>
            <a:r>
              <a:rPr lang="ja-JP" altLang="en-US" sz="1200" dirty="0">
                <a:latin typeface="ＭＳ Ｐゴシック" pitchFamily="50" charset="-128"/>
              </a:rPr>
              <a:t>　　・人口は、同様の理由から直近の国勢調査（</a:t>
            </a:r>
            <a:r>
              <a:rPr lang="en-US" altLang="ja-JP" sz="1200" dirty="0">
                <a:latin typeface="ＭＳ Ｐゴシック" pitchFamily="50" charset="-128"/>
              </a:rPr>
              <a:t>H27</a:t>
            </a:r>
            <a:r>
              <a:rPr lang="ja-JP" altLang="en-US" sz="1200" dirty="0">
                <a:latin typeface="ＭＳ Ｐゴシック" pitchFamily="50" charset="-128"/>
              </a:rPr>
              <a:t>年）の数字を基本としており、将来推計は反映していない</a:t>
            </a:r>
          </a:p>
          <a:p>
            <a:r>
              <a:rPr lang="ja-JP" altLang="en-US" sz="1200" dirty="0">
                <a:latin typeface="ＭＳ Ｐゴシック" pitchFamily="50" charset="-128"/>
              </a:rPr>
              <a:t>　　　　⇒各施策における法改正その他の状況変化等を踏まえつつ、設置準備期間中に、さらに精査予定</a:t>
            </a:r>
            <a:endParaRPr lang="en-US" altLang="ja-JP" sz="1200" dirty="0">
              <a:latin typeface="ＭＳ Ｐゴシック" pitchFamily="50" charset="-128"/>
            </a:endParaRPr>
          </a:p>
          <a:p>
            <a:r>
              <a:rPr lang="ja-JP" altLang="en-US" sz="1200" dirty="0">
                <a:latin typeface="ＭＳ Ｐゴシック" pitchFamily="50" charset="-128"/>
              </a:rPr>
              <a:t>　　・なお、本文中に表記している職員数等は端数処理の影響で、合計数等において一致しない場合がある</a:t>
            </a:r>
          </a:p>
        </p:txBody>
      </p:sp>
      <p:sp>
        <p:nvSpPr>
          <p:cNvPr id="6" name="タイトル 1"/>
          <p:cNvSpPr txBox="1">
            <a:spLocks/>
          </p:cNvSpPr>
          <p:nvPr/>
        </p:nvSpPr>
        <p:spPr>
          <a:xfrm>
            <a:off x="485916" y="287116"/>
            <a:ext cx="8915400" cy="720080"/>
          </a:xfrm>
          <a:prstGeom prst="rect">
            <a:avLst/>
          </a:prstGeom>
        </p:spPr>
        <p:txBody>
          <a:bodyPr>
            <a:no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3600" b="0" i="0" u="none" strike="noStrike" kern="1200" cap="none" spc="0" normalizeH="0" baseline="0" noProof="0" dirty="0">
                <a:ln>
                  <a:noFill/>
                </a:ln>
                <a:solidFill>
                  <a:schemeClr val="tx1"/>
                </a:solidFill>
                <a:effectLst/>
                <a:uLnTx/>
                <a:uFillTx/>
                <a:latin typeface="+mj-lt"/>
                <a:ea typeface="+mj-ea"/>
                <a:cs typeface="+mj-cs"/>
              </a:rPr>
              <a:t>目　　次</a:t>
            </a:r>
          </a:p>
        </p:txBody>
      </p:sp>
      <p:sp>
        <p:nvSpPr>
          <p:cNvPr id="7" name="正方形/長方形 6"/>
          <p:cNvSpPr/>
          <p:nvPr/>
        </p:nvSpPr>
        <p:spPr>
          <a:xfrm>
            <a:off x="713206" y="1052736"/>
            <a:ext cx="8526327" cy="4065174"/>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ct val="150000"/>
              </a:lnSpc>
              <a:spcBef>
                <a:spcPts val="0"/>
              </a:spcBef>
              <a:spcAft>
                <a:spcPts val="0"/>
              </a:spcAft>
            </a:pP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１　</a:t>
            </a:r>
            <a:r>
              <a:rPr lang="ja-JP" altLang="en-US" sz="2000" dirty="0">
                <a:solidFill>
                  <a:prstClr val="black"/>
                </a:solidFill>
                <a:latin typeface="Meiryo UI" pitchFamily="50" charset="-128"/>
                <a:ea typeface="Meiryo UI" pitchFamily="50" charset="-128"/>
                <a:cs typeface="Meiryo UI" pitchFamily="50" charset="-128"/>
              </a:rPr>
              <a:t>組織体制のめざすべき</a:t>
            </a:r>
            <a:r>
              <a:rPr lang="ja-JP" altLang="en-US" sz="2000" dirty="0" smtClean="0">
                <a:solidFill>
                  <a:prstClr val="black"/>
                </a:solidFill>
                <a:latin typeface="Meiryo UI" pitchFamily="50" charset="-128"/>
                <a:ea typeface="Meiryo UI" pitchFamily="50" charset="-128"/>
                <a:cs typeface="Meiryo UI" pitchFamily="50" charset="-128"/>
              </a:rPr>
              <a:t>方向性</a:t>
            </a:r>
            <a:endParaRPr lang="en-US" altLang="ja-JP" sz="2000" dirty="0" smtClean="0">
              <a:solidFill>
                <a:prstClr val="black"/>
              </a:solidFill>
              <a:latin typeface="Meiryo UI" pitchFamily="50" charset="-128"/>
              <a:ea typeface="Meiryo UI" pitchFamily="50" charset="-128"/>
              <a:cs typeface="Meiryo UI" pitchFamily="50" charset="-128"/>
            </a:endParaRPr>
          </a:p>
          <a:p>
            <a:pPr fontAlgn="auto">
              <a:lnSpc>
                <a:spcPct val="150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２</a:t>
            </a:r>
            <a:r>
              <a:rPr lang="ja-JP" altLang="en-US" sz="2000" dirty="0">
                <a:solidFill>
                  <a:prstClr val="black"/>
                </a:solidFill>
                <a:latin typeface="Meiryo UI" pitchFamily="50" charset="-128"/>
                <a:ea typeface="Meiryo UI" pitchFamily="50" charset="-128"/>
                <a:cs typeface="Meiryo UI" pitchFamily="50" charset="-128"/>
              </a:rPr>
              <a:t>　事務分担（案）に基づく組織</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職員</a:t>
            </a:r>
            <a:r>
              <a:rPr lang="ja-JP" altLang="en-US" sz="2000" dirty="0" smtClean="0">
                <a:solidFill>
                  <a:prstClr val="black"/>
                </a:solidFill>
                <a:latin typeface="Meiryo UI" pitchFamily="50" charset="-128"/>
                <a:ea typeface="Meiryo UI" pitchFamily="50" charset="-128"/>
                <a:cs typeface="Meiryo UI" pitchFamily="50" charset="-128"/>
              </a:rPr>
              <a:t>の</a:t>
            </a:r>
            <a:r>
              <a:rPr lang="ja-JP" altLang="en-US" sz="2000" dirty="0">
                <a:solidFill>
                  <a:prstClr val="black"/>
                </a:solidFill>
                <a:latin typeface="Meiryo UI" pitchFamily="50" charset="-128"/>
                <a:ea typeface="Meiryo UI" pitchFamily="50" charset="-128"/>
                <a:cs typeface="Meiryo UI" pitchFamily="50" charset="-128"/>
              </a:rPr>
              <a:t>移管</a:t>
            </a:r>
            <a:r>
              <a:rPr lang="ja-JP" altLang="en-US" sz="2000" dirty="0" smtClean="0">
                <a:solidFill>
                  <a:prstClr val="black"/>
                </a:solidFill>
                <a:latin typeface="Meiryo UI" pitchFamily="50" charset="-128"/>
                <a:ea typeface="Meiryo UI" pitchFamily="50" charset="-128"/>
                <a:cs typeface="Meiryo UI" pitchFamily="50" charset="-128"/>
              </a:rPr>
              <a:t>　　　</a:t>
            </a:r>
            <a:endParaRPr lang="en-US" altLang="ja-JP" sz="2000" dirty="0" smtClean="0">
              <a:solidFill>
                <a:prstClr val="black"/>
              </a:solidFill>
              <a:latin typeface="Meiryo UI" pitchFamily="50" charset="-128"/>
              <a:ea typeface="Meiryo UI" pitchFamily="50" charset="-128"/>
              <a:cs typeface="Meiryo UI" pitchFamily="50" charset="-128"/>
            </a:endParaRPr>
          </a:p>
          <a:p>
            <a:pPr fontAlgn="auto">
              <a:lnSpc>
                <a:spcPct val="150000"/>
              </a:lnSpc>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 ３</a:t>
            </a: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特別区設置当初の職員数</a:t>
            </a:r>
            <a:endParaRPr lang="en-US" altLang="ja-JP" sz="2000" dirty="0" smtClean="0">
              <a:solidFill>
                <a:prstClr val="black"/>
              </a:solidFill>
              <a:latin typeface="Meiryo UI" pitchFamily="50" charset="-128"/>
              <a:ea typeface="Meiryo UI" pitchFamily="50" charset="-128"/>
              <a:cs typeface="Meiryo UI" pitchFamily="50" charset="-128"/>
            </a:endParaRPr>
          </a:p>
          <a:p>
            <a:pPr fontAlgn="auto">
              <a:lnSpc>
                <a:spcPct val="150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４　</a:t>
            </a:r>
            <a:r>
              <a:rPr lang="ja-JP" altLang="en-US" sz="2000" dirty="0">
                <a:solidFill>
                  <a:prstClr val="black"/>
                </a:solidFill>
                <a:latin typeface="Meiryo UI" pitchFamily="50" charset="-128"/>
                <a:ea typeface="Meiryo UI" pitchFamily="50" charset="-128"/>
                <a:cs typeface="Meiryo UI" pitchFamily="50" charset="-128"/>
              </a:rPr>
              <a:t>特別区の組織</a:t>
            </a:r>
            <a:r>
              <a:rPr lang="ja-JP" altLang="en-US" sz="2000" dirty="0" smtClean="0">
                <a:solidFill>
                  <a:prstClr val="black"/>
                </a:solidFill>
                <a:latin typeface="Meiryo UI" pitchFamily="50" charset="-128"/>
                <a:ea typeface="Meiryo UI" pitchFamily="50" charset="-128"/>
                <a:cs typeface="Meiryo UI" pitchFamily="50" charset="-128"/>
              </a:rPr>
              <a:t>イメージ</a:t>
            </a:r>
            <a:endParaRPr lang="en-US" altLang="ja-JP" sz="2000" dirty="0" smtClean="0">
              <a:solidFill>
                <a:prstClr val="black"/>
              </a:solidFill>
              <a:latin typeface="Meiryo UI" pitchFamily="50" charset="-128"/>
              <a:ea typeface="Meiryo UI" pitchFamily="50" charset="-128"/>
              <a:cs typeface="Meiryo UI" pitchFamily="50" charset="-128"/>
            </a:endParaRPr>
          </a:p>
          <a:p>
            <a:pPr fontAlgn="auto">
              <a:lnSpc>
                <a:spcPct val="150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５</a:t>
            </a:r>
            <a:r>
              <a:rPr lang="ja-JP" altLang="en-US" sz="2000" dirty="0">
                <a:solidFill>
                  <a:prstClr val="black"/>
                </a:solidFill>
                <a:latin typeface="Meiryo UI" pitchFamily="50" charset="-128"/>
                <a:ea typeface="Meiryo UI" pitchFamily="50" charset="-128"/>
                <a:cs typeface="Meiryo UI" pitchFamily="50" charset="-128"/>
              </a:rPr>
              <a:t>　一部事務組合の組織体制</a:t>
            </a:r>
            <a:endParaRPr lang="en-US" altLang="zh-TW" sz="2000" dirty="0" smtClean="0">
              <a:solidFill>
                <a:prstClr val="black"/>
              </a:solidFill>
              <a:latin typeface="Meiryo UI" pitchFamily="50" charset="-128"/>
              <a:ea typeface="Meiryo UI" pitchFamily="50" charset="-128"/>
              <a:cs typeface="Meiryo UI" pitchFamily="50" charset="-128"/>
            </a:endParaRPr>
          </a:p>
          <a:p>
            <a:pPr fontAlgn="auto">
              <a:lnSpc>
                <a:spcPct val="150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６</a:t>
            </a:r>
            <a:r>
              <a:rPr lang="ja-JP" altLang="en-US" sz="2000" dirty="0">
                <a:solidFill>
                  <a:prstClr val="black"/>
                </a:solidFill>
                <a:latin typeface="Meiryo UI" pitchFamily="50" charset="-128"/>
                <a:ea typeface="Meiryo UI" pitchFamily="50" charset="-128"/>
                <a:cs typeface="Meiryo UI" pitchFamily="50" charset="-128"/>
              </a:rPr>
              <a:t>　大阪府の組織</a:t>
            </a:r>
            <a:r>
              <a:rPr lang="ja-JP" altLang="en-US" sz="2000" dirty="0" smtClean="0">
                <a:solidFill>
                  <a:prstClr val="black"/>
                </a:solidFill>
                <a:latin typeface="Meiryo UI" pitchFamily="50" charset="-128"/>
                <a:ea typeface="Meiryo UI" pitchFamily="50" charset="-128"/>
                <a:cs typeface="Meiryo UI" pitchFamily="50" charset="-128"/>
              </a:rPr>
              <a:t>イメージ</a:t>
            </a:r>
            <a:endParaRPr lang="en-US" altLang="ja-JP" sz="2000" dirty="0" smtClean="0">
              <a:solidFill>
                <a:prstClr val="black"/>
              </a:solidFill>
              <a:latin typeface="Meiryo UI" pitchFamily="50" charset="-128"/>
              <a:ea typeface="Meiryo UI" pitchFamily="50" charset="-128"/>
              <a:cs typeface="Meiryo UI" pitchFamily="50" charset="-128"/>
            </a:endParaRPr>
          </a:p>
          <a:p>
            <a:pPr fontAlgn="auto">
              <a:lnSpc>
                <a:spcPct val="150000"/>
              </a:lnSpc>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 </a:t>
            </a:r>
            <a:r>
              <a:rPr lang="ja-JP" altLang="en-US" sz="2000" dirty="0">
                <a:solidFill>
                  <a:prstClr val="black"/>
                </a:solidFill>
                <a:latin typeface="Meiryo UI" pitchFamily="50" charset="-128"/>
                <a:ea typeface="Meiryo UI" pitchFamily="50" charset="-128"/>
                <a:cs typeface="Meiryo UI" pitchFamily="50" charset="-128"/>
              </a:rPr>
              <a:t>７　組織体制の整備に向けた職員の採用</a:t>
            </a:r>
            <a:endParaRPr lang="en-US" altLang="ja-JP" sz="2000" dirty="0" smtClean="0">
              <a:solidFill>
                <a:prstClr val="black"/>
              </a:solidFill>
              <a:latin typeface="Meiryo UI" pitchFamily="50" charset="-128"/>
              <a:ea typeface="Meiryo UI" pitchFamily="50" charset="-128"/>
              <a:cs typeface="Meiryo UI" pitchFamily="50" charset="-128"/>
            </a:endParaRPr>
          </a:p>
          <a:p>
            <a:pPr fontAlgn="auto">
              <a:lnSpc>
                <a:spcPct val="150000"/>
              </a:lnSpc>
              <a:spcBef>
                <a:spcPts val="0"/>
              </a:spcBef>
              <a:spcAft>
                <a:spcPts val="0"/>
              </a:spcAft>
            </a:pPr>
            <a:r>
              <a:rPr lang="ja-JP" altLang="en-US" sz="2000" dirty="0">
                <a:solidFill>
                  <a:prstClr val="black"/>
                </a:solidFill>
                <a:latin typeface="Meiryo UI" pitchFamily="50" charset="-128"/>
                <a:ea typeface="Meiryo UI" pitchFamily="50" charset="-128"/>
                <a:cs typeface="Meiryo UI" pitchFamily="50" charset="-128"/>
              </a:rPr>
              <a:t> ８　特別区設置に伴う職員数の推移見込み</a:t>
            </a:r>
            <a:r>
              <a:rPr lang="ja-JP" altLang="en-US" sz="2000" dirty="0" smtClean="0">
                <a:solidFill>
                  <a:prstClr val="black"/>
                </a:solidFill>
                <a:latin typeface="Meiryo UI" pitchFamily="50" charset="-128"/>
                <a:ea typeface="Meiryo UI" pitchFamily="50" charset="-128"/>
                <a:cs typeface="Meiryo UI" pitchFamily="50" charset="-128"/>
              </a:rPr>
              <a:t>　</a:t>
            </a:r>
            <a:endParaRPr lang="en-US" altLang="ja-JP" sz="2000" dirty="0" smtClean="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a:xfrm>
            <a:off x="3512840" y="1149566"/>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a:t>
            </a:r>
          </a:p>
        </p:txBody>
      </p:sp>
      <p:sp>
        <p:nvSpPr>
          <p:cNvPr id="9" name="正方形/長方形 8"/>
          <p:cNvSpPr/>
          <p:nvPr/>
        </p:nvSpPr>
        <p:spPr>
          <a:xfrm>
            <a:off x="3512840" y="1619936"/>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２</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0" name="正方形/長方形 9"/>
          <p:cNvSpPr/>
          <p:nvPr/>
        </p:nvSpPr>
        <p:spPr>
          <a:xfrm>
            <a:off x="3881789" y="2048806"/>
            <a:ext cx="5357743"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４</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1" name="正方形/長方形 10"/>
          <p:cNvSpPr/>
          <p:nvPr/>
        </p:nvSpPr>
        <p:spPr>
          <a:xfrm>
            <a:off x="3512840" y="2517037"/>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１４</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2" name="正方形/長方形 11"/>
          <p:cNvSpPr/>
          <p:nvPr/>
        </p:nvSpPr>
        <p:spPr>
          <a:xfrm>
            <a:off x="3512840" y="2985127"/>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１７</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3" name="正方形/長方形 12"/>
          <p:cNvSpPr/>
          <p:nvPr/>
        </p:nvSpPr>
        <p:spPr>
          <a:xfrm>
            <a:off x="3512840" y="3445085"/>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１８</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4" name="正方形/長方形 13"/>
          <p:cNvSpPr/>
          <p:nvPr/>
        </p:nvSpPr>
        <p:spPr>
          <a:xfrm>
            <a:off x="3512840" y="3895460"/>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１９</a:t>
            </a:r>
            <a:endParaRPr lang="ja-JP" altLang="en-US" sz="2000" dirty="0">
              <a:solidFill>
                <a:prstClr val="black"/>
              </a:solidFill>
              <a:latin typeface="Meiryo UI" pitchFamily="50" charset="-128"/>
              <a:ea typeface="Meiryo UI" pitchFamily="50" charset="-128"/>
              <a:cs typeface="Meiryo UI" pitchFamily="50" charset="-128"/>
            </a:endParaRPr>
          </a:p>
        </p:txBody>
      </p:sp>
      <p:sp>
        <p:nvSpPr>
          <p:cNvPr id="15" name="正方形/長方形 14"/>
          <p:cNvSpPr/>
          <p:nvPr/>
        </p:nvSpPr>
        <p:spPr>
          <a:xfrm>
            <a:off x="3512840" y="4359484"/>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fontAlgn="auto">
              <a:spcBef>
                <a:spcPts val="0"/>
              </a:spcBef>
              <a:spcAft>
                <a:spcPts val="0"/>
              </a:spcAft>
            </a:pP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組織</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２０</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スライド番号プレースホルダー 5"/>
          <p:cNvSpPr txBox="1">
            <a:spLocks noGrp="1"/>
          </p:cNvSpPr>
          <p:nvPr/>
        </p:nvSpPr>
        <p:spPr>
          <a:xfrm>
            <a:off x="7638652" y="6381751"/>
            <a:ext cx="2310704" cy="365125"/>
          </a:xfrm>
          <a:prstGeom prst="rect">
            <a:avLst/>
          </a:prstGeom>
          <a:noFill/>
        </p:spPr>
        <p:txBody>
          <a:bodyPr anchor="ctr"/>
          <a:lstStyle/>
          <a:p>
            <a:pPr algn="r" fontAlgn="auto">
              <a:spcBef>
                <a:spcPts val="0"/>
              </a:spcBef>
              <a:spcAft>
                <a:spcPts val="0"/>
              </a:spcAft>
              <a:defRPr/>
            </a:pPr>
            <a:fld id="{DE045390-3C9E-4E2A-8B69-B4AED6B3B824}" type="slidenum">
              <a:rPr lang="ja-JP" altLang="en-US" sz="1200">
                <a:solidFill>
                  <a:schemeClr val="tx1">
                    <a:tint val="75000"/>
                  </a:schemeClr>
                </a:solidFill>
                <a:latin typeface="+mn-lt"/>
                <a:ea typeface="+mn-ea"/>
              </a:rPr>
              <a:pPr algn="r" fontAlgn="auto">
                <a:spcBef>
                  <a:spcPts val="0"/>
                </a:spcBef>
                <a:spcAft>
                  <a:spcPts val="0"/>
                </a:spcAft>
                <a:defRPr/>
              </a:pPr>
              <a:t>20</a:t>
            </a:fld>
            <a:endParaRPr lang="ja-JP" altLang="en-US" sz="1200">
              <a:solidFill>
                <a:schemeClr val="tx1">
                  <a:tint val="75000"/>
                </a:schemeClr>
              </a:solidFill>
              <a:latin typeface="+mn-lt"/>
              <a:ea typeface="+mn-ea"/>
            </a:endParaRPr>
          </a:p>
        </p:txBody>
      </p:sp>
      <p:sp>
        <p:nvSpPr>
          <p:cNvPr id="3" name="正方形/長方形 118"/>
          <p:cNvSpPr/>
          <p:nvPr/>
        </p:nvSpPr>
        <p:spPr>
          <a:xfrm>
            <a:off x="4968282" y="1689100"/>
            <a:ext cx="4937717" cy="50868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119" name="正方形/長方形 118"/>
          <p:cNvSpPr/>
          <p:nvPr/>
        </p:nvSpPr>
        <p:spPr>
          <a:xfrm>
            <a:off x="14158" y="1685387"/>
            <a:ext cx="2238355" cy="5087115"/>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6" name="正方形/長方形 5"/>
          <p:cNvSpPr/>
          <p:nvPr/>
        </p:nvSpPr>
        <p:spPr>
          <a:xfrm>
            <a:off x="-175173" y="1314568"/>
            <a:ext cx="2768350"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schemeClr val="tx1"/>
                </a:solidFill>
                <a:latin typeface="Meiryo UI"/>
                <a:ea typeface="Meiryo UI"/>
                <a:cs typeface="Meiryo UI"/>
              </a:rPr>
              <a:t>大阪府</a:t>
            </a:r>
            <a:r>
              <a:rPr lang="ja-JP" altLang="en-US" sz="1600" b="1" dirty="0">
                <a:solidFill>
                  <a:schemeClr val="tx1"/>
                </a:solidFill>
                <a:latin typeface="Meiryo UI"/>
                <a:ea typeface="Meiryo UI"/>
                <a:cs typeface="Meiryo UI"/>
              </a:rPr>
              <a:t>　</a:t>
            </a:r>
            <a:r>
              <a:rPr lang="ja-JP" altLang="en-US" sz="1200" b="1" dirty="0">
                <a:solidFill>
                  <a:schemeClr val="tx1"/>
                </a:solidFill>
                <a:latin typeface="Meiryo UI"/>
                <a:ea typeface="Meiryo UI"/>
                <a:cs typeface="Meiryo UI"/>
              </a:rPr>
              <a:t>（</a:t>
            </a:r>
            <a:r>
              <a:rPr lang="en-US" altLang="ja-JP" sz="1200" b="1" dirty="0" smtClean="0">
                <a:solidFill>
                  <a:schemeClr val="tx1"/>
                </a:solidFill>
                <a:latin typeface="Meiryo UI"/>
                <a:ea typeface="Meiryo UI"/>
                <a:cs typeface="Meiryo UI"/>
              </a:rPr>
              <a:t>H2</a:t>
            </a:r>
            <a:r>
              <a:rPr lang="ja-JP" altLang="en-US" sz="1200" b="1" dirty="0" smtClean="0">
                <a:solidFill>
                  <a:schemeClr val="tx1"/>
                </a:solidFill>
                <a:latin typeface="Meiryo UI"/>
                <a:ea typeface="Meiryo UI"/>
                <a:cs typeface="Meiryo UI"/>
              </a:rPr>
              <a:t>９年</a:t>
            </a:r>
            <a:r>
              <a:rPr lang="ja-JP" altLang="en-US" sz="1200" b="1" dirty="0">
                <a:solidFill>
                  <a:schemeClr val="tx1"/>
                </a:solidFill>
                <a:latin typeface="Meiryo UI"/>
                <a:ea typeface="Meiryo UI"/>
                <a:cs typeface="Meiryo UI"/>
              </a:rPr>
              <a:t>４月）</a:t>
            </a:r>
          </a:p>
        </p:txBody>
      </p:sp>
      <p:sp>
        <p:nvSpPr>
          <p:cNvPr id="44" name="加算記号 43"/>
          <p:cNvSpPr/>
          <p:nvPr/>
        </p:nvSpPr>
        <p:spPr>
          <a:xfrm>
            <a:off x="2198758" y="3433763"/>
            <a:ext cx="507424" cy="1044000"/>
          </a:xfrm>
          <a:prstGeom prst="mathPlus">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0" name="正方形/長方形 49"/>
          <p:cNvSpPr/>
          <p:nvPr/>
        </p:nvSpPr>
        <p:spPr>
          <a:xfrm flipH="1">
            <a:off x="5170831" y="1329323"/>
            <a:ext cx="2726736" cy="368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400" b="1" dirty="0">
                <a:solidFill>
                  <a:schemeClr val="tx1"/>
                </a:solidFill>
                <a:latin typeface="Meiryo UI"/>
                <a:ea typeface="Meiryo UI"/>
                <a:cs typeface="Meiryo UI"/>
              </a:rPr>
              <a:t>大阪府　（特別区設置時）</a:t>
            </a:r>
            <a:endParaRPr lang="en-US" altLang="ja-JP" sz="1400" b="1" dirty="0">
              <a:solidFill>
                <a:schemeClr val="tx1"/>
              </a:solidFill>
              <a:latin typeface="Meiryo UI"/>
              <a:ea typeface="Meiryo UI"/>
              <a:cs typeface="Meiryo UI"/>
            </a:endParaRPr>
          </a:p>
        </p:txBody>
      </p:sp>
      <p:cxnSp>
        <p:nvCxnSpPr>
          <p:cNvPr id="57" name="直線コネクタ 56"/>
          <p:cNvCxnSpPr/>
          <p:nvPr/>
        </p:nvCxnSpPr>
        <p:spPr>
          <a:xfrm>
            <a:off x="458409" y="2177290"/>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a:off x="458409" y="2443990"/>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458409" y="2721802"/>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a:off x="458409" y="3012315"/>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a:xfrm>
            <a:off x="458409" y="3309177"/>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7" name="直線コネクタ 66"/>
          <p:cNvCxnSpPr/>
          <p:nvPr/>
        </p:nvCxnSpPr>
        <p:spPr>
          <a:xfrm>
            <a:off x="455198" y="3861627"/>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458409" y="4148965"/>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458409" y="4402965"/>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a:off x="458409" y="4701415"/>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a:off x="458409" y="4969702"/>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95" name="直線コネクタ 94"/>
          <p:cNvCxnSpPr/>
          <p:nvPr/>
        </p:nvCxnSpPr>
        <p:spPr>
          <a:xfrm>
            <a:off x="458409" y="5244340"/>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02" name="直線コネクタ 101"/>
          <p:cNvCxnSpPr/>
          <p:nvPr/>
        </p:nvCxnSpPr>
        <p:spPr>
          <a:xfrm flipH="1">
            <a:off x="453224" y="1885191"/>
            <a:ext cx="1973" cy="3640966"/>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 name="直線コネクタ 56"/>
          <p:cNvCxnSpPr/>
          <p:nvPr/>
        </p:nvCxnSpPr>
        <p:spPr>
          <a:xfrm>
            <a:off x="458409" y="1889952"/>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 name="直線コネクタ 101"/>
          <p:cNvCxnSpPr/>
          <p:nvPr/>
        </p:nvCxnSpPr>
        <p:spPr>
          <a:xfrm>
            <a:off x="5623588" y="1854836"/>
            <a:ext cx="0" cy="3708000"/>
          </a:xfrm>
          <a:prstGeom prst="line">
            <a:avLst/>
          </a:prstGeom>
          <a:ln w="12700"/>
        </p:spPr>
        <p:style>
          <a:lnRef idx="1">
            <a:schemeClr val="accent1"/>
          </a:lnRef>
          <a:fillRef idx="0">
            <a:schemeClr val="accent1"/>
          </a:fillRef>
          <a:effectRef idx="0">
            <a:schemeClr val="accent1"/>
          </a:effectRef>
          <a:fontRef idx="minor">
            <a:schemeClr val="tx1"/>
          </a:fontRef>
        </p:style>
      </p:cxnSp>
      <p:grpSp>
        <p:nvGrpSpPr>
          <p:cNvPr id="110" name="グループ化 109"/>
          <p:cNvGrpSpPr/>
          <p:nvPr/>
        </p:nvGrpSpPr>
        <p:grpSpPr>
          <a:xfrm>
            <a:off x="5616577" y="1869758"/>
            <a:ext cx="238063" cy="1054417"/>
            <a:chOff x="5616577" y="1869758"/>
            <a:chExt cx="238063" cy="1054417"/>
          </a:xfrm>
        </p:grpSpPr>
        <p:cxnSp>
          <p:nvCxnSpPr>
            <p:cNvPr id="13" name="直線コネクタ 56"/>
            <p:cNvCxnSpPr/>
            <p:nvPr/>
          </p:nvCxnSpPr>
          <p:spPr>
            <a:xfrm>
              <a:off x="5621804" y="2141538"/>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4" name="直線コネクタ 57"/>
            <p:cNvCxnSpPr/>
            <p:nvPr/>
          </p:nvCxnSpPr>
          <p:spPr>
            <a:xfrm>
              <a:off x="5621804" y="2399030"/>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5" name="直線コネクタ 63"/>
            <p:cNvCxnSpPr/>
            <p:nvPr/>
          </p:nvCxnSpPr>
          <p:spPr>
            <a:xfrm>
              <a:off x="5621804" y="2650808"/>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直線コネクタ 64"/>
            <p:cNvCxnSpPr/>
            <p:nvPr/>
          </p:nvCxnSpPr>
          <p:spPr>
            <a:xfrm>
              <a:off x="5621804" y="2924175"/>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6" name="直線コネクタ 56"/>
            <p:cNvCxnSpPr/>
            <p:nvPr/>
          </p:nvCxnSpPr>
          <p:spPr>
            <a:xfrm>
              <a:off x="5616577" y="1869758"/>
              <a:ext cx="236048" cy="0"/>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2088" name="Text Box 93"/>
          <p:cNvSpPr txBox="1">
            <a:spLocks noChangeArrowheads="1"/>
          </p:cNvSpPr>
          <p:nvPr/>
        </p:nvSpPr>
        <p:spPr bwMode="auto">
          <a:xfrm>
            <a:off x="688034" y="1786765"/>
            <a:ext cx="1483732"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副首都推進局</a:t>
            </a:r>
          </a:p>
        </p:txBody>
      </p:sp>
      <p:sp>
        <p:nvSpPr>
          <p:cNvPr id="2089" name="Text Box 94"/>
          <p:cNvSpPr txBox="1">
            <a:spLocks noChangeArrowheads="1"/>
          </p:cNvSpPr>
          <p:nvPr/>
        </p:nvSpPr>
        <p:spPr bwMode="auto">
          <a:xfrm>
            <a:off x="688034" y="2334453"/>
            <a:ext cx="1483732" cy="234000"/>
          </a:xfrm>
          <a:prstGeom prst="rect">
            <a:avLst/>
          </a:prstGeom>
          <a:solidFill>
            <a:schemeClr val="bg1"/>
          </a:solidFill>
          <a:ln w="9525">
            <a:solidFill>
              <a:schemeClr val="tx1"/>
            </a:solidFill>
            <a:miter lim="800000"/>
            <a:headEnd/>
            <a:tailEnd/>
          </a:ln>
        </p:spPr>
        <p:txBody>
          <a:bodyPr>
            <a:spAutoFit/>
          </a:bodyPr>
          <a:lstStyle/>
          <a:p>
            <a:pPr algn="dist"/>
            <a:r>
              <a:rPr lang="zh-CN" altLang="en-US" sz="1000" dirty="0">
                <a:latin typeface="Meiryo UI" pitchFamily="50" charset="-128"/>
                <a:ea typeface="Meiryo UI" pitchFamily="50" charset="-128"/>
                <a:cs typeface="Meiryo UI" pitchFamily="50" charset="-128"/>
              </a:rPr>
              <a:t>政策企画部</a:t>
            </a:r>
            <a:endParaRPr lang="ja-JP" altLang="en-US" sz="1000" dirty="0">
              <a:latin typeface="Meiryo UI" pitchFamily="50" charset="-128"/>
              <a:ea typeface="Meiryo UI" pitchFamily="50" charset="-128"/>
              <a:cs typeface="Meiryo UI" pitchFamily="50" charset="-128"/>
            </a:endParaRPr>
          </a:p>
        </p:txBody>
      </p:sp>
      <p:sp>
        <p:nvSpPr>
          <p:cNvPr id="2090" name="Text Box 96"/>
          <p:cNvSpPr txBox="1">
            <a:spLocks noChangeArrowheads="1"/>
          </p:cNvSpPr>
          <p:nvPr/>
        </p:nvSpPr>
        <p:spPr bwMode="auto">
          <a:xfrm>
            <a:off x="688034" y="2055053"/>
            <a:ext cx="1483732" cy="234000"/>
          </a:xfrm>
          <a:prstGeom prst="rect">
            <a:avLst/>
          </a:prstGeom>
          <a:solidFill>
            <a:schemeClr val="bg1"/>
          </a:solidFill>
          <a:ln w="9525">
            <a:solidFill>
              <a:schemeClr val="tx1"/>
            </a:solidFill>
            <a:miter lim="800000"/>
            <a:headEnd/>
            <a:tailEnd/>
          </a:ln>
        </p:spPr>
        <p:txBody>
          <a:bodyPr>
            <a:spAutoFit/>
          </a:bodyPr>
          <a:lstStyle/>
          <a:p>
            <a:pPr algn="dist"/>
            <a:r>
              <a:rPr lang="zh-TW" altLang="en-US" sz="1000" dirty="0">
                <a:latin typeface="Meiryo UI" pitchFamily="50" charset="-128"/>
                <a:ea typeface="Meiryo UI" pitchFamily="50" charset="-128"/>
                <a:cs typeface="Meiryo UI" pitchFamily="50" charset="-128"/>
              </a:rPr>
              <a:t>危機管理監</a:t>
            </a:r>
            <a:endParaRPr lang="ja-JP" altLang="en-US" sz="1000" dirty="0">
              <a:latin typeface="Meiryo UI" pitchFamily="50" charset="-128"/>
              <a:ea typeface="Meiryo UI" pitchFamily="50" charset="-128"/>
              <a:cs typeface="Meiryo UI" pitchFamily="50" charset="-128"/>
            </a:endParaRPr>
          </a:p>
        </p:txBody>
      </p:sp>
      <p:sp>
        <p:nvSpPr>
          <p:cNvPr id="2091" name="Text Box 97"/>
          <p:cNvSpPr txBox="1">
            <a:spLocks noChangeArrowheads="1"/>
          </p:cNvSpPr>
          <p:nvPr/>
        </p:nvSpPr>
        <p:spPr bwMode="auto">
          <a:xfrm>
            <a:off x="688034" y="2617028"/>
            <a:ext cx="1480521"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総務部</a:t>
            </a:r>
          </a:p>
        </p:txBody>
      </p:sp>
      <p:sp>
        <p:nvSpPr>
          <p:cNvPr id="2092" name="Text Box 98"/>
          <p:cNvSpPr txBox="1">
            <a:spLocks noChangeArrowheads="1"/>
          </p:cNvSpPr>
          <p:nvPr/>
        </p:nvSpPr>
        <p:spPr bwMode="auto">
          <a:xfrm>
            <a:off x="688034" y="2896428"/>
            <a:ext cx="1483732"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a:latin typeface="Meiryo UI" pitchFamily="50" charset="-128"/>
                <a:ea typeface="Meiryo UI" pitchFamily="50" charset="-128"/>
                <a:cs typeface="Meiryo UI" pitchFamily="50" charset="-128"/>
              </a:rPr>
              <a:t>財務部</a:t>
            </a:r>
          </a:p>
        </p:txBody>
      </p:sp>
      <p:sp>
        <p:nvSpPr>
          <p:cNvPr id="2093" name="Text Box 99"/>
          <p:cNvSpPr txBox="1">
            <a:spLocks noChangeArrowheads="1"/>
          </p:cNvSpPr>
          <p:nvPr/>
        </p:nvSpPr>
        <p:spPr bwMode="auto">
          <a:xfrm>
            <a:off x="688034" y="3177415"/>
            <a:ext cx="1483732"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a:latin typeface="Meiryo UI" pitchFamily="50" charset="-128"/>
                <a:ea typeface="Meiryo UI" pitchFamily="50" charset="-128"/>
                <a:cs typeface="Meiryo UI" pitchFamily="50" charset="-128"/>
              </a:rPr>
              <a:t>府民文化部</a:t>
            </a:r>
          </a:p>
        </p:txBody>
      </p:sp>
      <p:sp>
        <p:nvSpPr>
          <p:cNvPr id="2094" name="Text Box 100"/>
          <p:cNvSpPr txBox="1">
            <a:spLocks noChangeArrowheads="1"/>
          </p:cNvSpPr>
          <p:nvPr/>
        </p:nvSpPr>
        <p:spPr bwMode="auto">
          <a:xfrm>
            <a:off x="688034" y="3733040"/>
            <a:ext cx="1483732"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a:latin typeface="Meiryo UI" pitchFamily="50" charset="-128"/>
                <a:ea typeface="Meiryo UI" pitchFamily="50" charset="-128"/>
                <a:cs typeface="Meiryo UI" pitchFamily="50" charset="-128"/>
              </a:rPr>
              <a:t>福祉部</a:t>
            </a:r>
          </a:p>
        </p:txBody>
      </p:sp>
      <p:sp>
        <p:nvSpPr>
          <p:cNvPr id="2095" name="Text Box 101"/>
          <p:cNvSpPr txBox="1">
            <a:spLocks noChangeArrowheads="1"/>
          </p:cNvSpPr>
          <p:nvPr/>
        </p:nvSpPr>
        <p:spPr bwMode="auto">
          <a:xfrm>
            <a:off x="688034" y="4014028"/>
            <a:ext cx="1483732"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a:latin typeface="Meiryo UI" pitchFamily="50" charset="-128"/>
                <a:ea typeface="Meiryo UI" pitchFamily="50" charset="-128"/>
                <a:cs typeface="Meiryo UI" pitchFamily="50" charset="-128"/>
              </a:rPr>
              <a:t>健康医療部</a:t>
            </a:r>
          </a:p>
        </p:txBody>
      </p:sp>
      <p:sp>
        <p:nvSpPr>
          <p:cNvPr id="2096" name="Text Box 102"/>
          <p:cNvSpPr txBox="1">
            <a:spLocks noChangeArrowheads="1"/>
          </p:cNvSpPr>
          <p:nvPr/>
        </p:nvSpPr>
        <p:spPr bwMode="auto">
          <a:xfrm>
            <a:off x="688034" y="4293428"/>
            <a:ext cx="1483732"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商工労働部</a:t>
            </a:r>
          </a:p>
        </p:txBody>
      </p:sp>
      <p:sp>
        <p:nvSpPr>
          <p:cNvPr id="2097" name="Text Box 103"/>
          <p:cNvSpPr txBox="1">
            <a:spLocks noChangeArrowheads="1"/>
          </p:cNvSpPr>
          <p:nvPr/>
        </p:nvSpPr>
        <p:spPr bwMode="auto">
          <a:xfrm>
            <a:off x="688034" y="4574415"/>
            <a:ext cx="1483732" cy="234000"/>
          </a:xfrm>
          <a:prstGeom prst="rect">
            <a:avLst/>
          </a:prstGeom>
          <a:solidFill>
            <a:schemeClr val="bg1"/>
          </a:solidFill>
          <a:ln w="9525">
            <a:solidFill>
              <a:schemeClr val="tx1"/>
            </a:solidFill>
            <a:miter lim="800000"/>
            <a:headEnd/>
            <a:tailEnd/>
          </a:ln>
        </p:spPr>
        <p:txBody>
          <a:bodyPr>
            <a:spAutoFit/>
          </a:bodyPr>
          <a:lstStyle/>
          <a:p>
            <a:pPr algn="dist"/>
            <a:r>
              <a:rPr lang="zh-TW" altLang="en-US" sz="1000">
                <a:latin typeface="Meiryo UI" pitchFamily="50" charset="-128"/>
                <a:ea typeface="Meiryo UI" pitchFamily="50" charset="-128"/>
                <a:cs typeface="Meiryo UI" pitchFamily="50" charset="-128"/>
              </a:rPr>
              <a:t>環境農林水産部</a:t>
            </a:r>
            <a:endParaRPr lang="ja-JP" altLang="en-US" sz="1000">
              <a:latin typeface="Meiryo UI" pitchFamily="50" charset="-128"/>
              <a:ea typeface="Meiryo UI" pitchFamily="50" charset="-128"/>
              <a:cs typeface="Meiryo UI" pitchFamily="50" charset="-128"/>
            </a:endParaRPr>
          </a:p>
        </p:txBody>
      </p:sp>
      <p:sp>
        <p:nvSpPr>
          <p:cNvPr id="2098" name="Text Box 104"/>
          <p:cNvSpPr txBox="1">
            <a:spLocks noChangeArrowheads="1"/>
          </p:cNvSpPr>
          <p:nvPr/>
        </p:nvSpPr>
        <p:spPr bwMode="auto">
          <a:xfrm>
            <a:off x="688034" y="4853815"/>
            <a:ext cx="1483732" cy="234000"/>
          </a:xfrm>
          <a:prstGeom prst="rect">
            <a:avLst/>
          </a:prstGeom>
          <a:solidFill>
            <a:schemeClr val="bg1"/>
          </a:solidFill>
          <a:ln w="9525">
            <a:solidFill>
              <a:schemeClr val="tx1"/>
            </a:solidFill>
            <a:miter lim="800000"/>
            <a:headEnd/>
            <a:tailEnd/>
          </a:ln>
        </p:spPr>
        <p:txBody>
          <a:bodyPr>
            <a:spAutoFit/>
          </a:bodyPr>
          <a:lstStyle/>
          <a:p>
            <a:pPr algn="dist"/>
            <a:r>
              <a:rPr lang="zh-TW" altLang="en-US" sz="1000">
                <a:latin typeface="Meiryo UI" pitchFamily="50" charset="-128"/>
                <a:ea typeface="Meiryo UI" pitchFamily="50" charset="-128"/>
                <a:cs typeface="Meiryo UI" pitchFamily="50" charset="-128"/>
              </a:rPr>
              <a:t>都市整備部</a:t>
            </a:r>
            <a:endParaRPr lang="ja-JP" altLang="en-US" sz="1000">
              <a:latin typeface="Meiryo UI" pitchFamily="50" charset="-128"/>
              <a:ea typeface="Meiryo UI" pitchFamily="50" charset="-128"/>
              <a:cs typeface="Meiryo UI" pitchFamily="50" charset="-128"/>
            </a:endParaRPr>
          </a:p>
        </p:txBody>
      </p:sp>
      <p:sp>
        <p:nvSpPr>
          <p:cNvPr id="2099" name="Text Box 105"/>
          <p:cNvSpPr txBox="1">
            <a:spLocks noChangeArrowheads="1"/>
          </p:cNvSpPr>
          <p:nvPr/>
        </p:nvSpPr>
        <p:spPr bwMode="auto">
          <a:xfrm>
            <a:off x="688034" y="5125278"/>
            <a:ext cx="1483732"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a:latin typeface="Meiryo UI" pitchFamily="50" charset="-128"/>
                <a:ea typeface="Meiryo UI" pitchFamily="50" charset="-128"/>
                <a:cs typeface="Meiryo UI" pitchFamily="50" charset="-128"/>
              </a:rPr>
              <a:t>住宅まちづくり部</a:t>
            </a:r>
          </a:p>
        </p:txBody>
      </p:sp>
      <p:sp>
        <p:nvSpPr>
          <p:cNvPr id="2101" name="Text Box 107"/>
          <p:cNvSpPr txBox="1">
            <a:spLocks noChangeArrowheads="1"/>
          </p:cNvSpPr>
          <p:nvPr/>
        </p:nvSpPr>
        <p:spPr bwMode="auto">
          <a:xfrm>
            <a:off x="688034" y="5689861"/>
            <a:ext cx="1480521"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教育庁</a:t>
            </a:r>
          </a:p>
        </p:txBody>
      </p:sp>
      <p:sp>
        <p:nvSpPr>
          <p:cNvPr id="2102" name="Text Box 109"/>
          <p:cNvSpPr txBox="1">
            <a:spLocks noChangeArrowheads="1"/>
          </p:cNvSpPr>
          <p:nvPr/>
        </p:nvSpPr>
        <p:spPr bwMode="auto">
          <a:xfrm>
            <a:off x="688034" y="5972395"/>
            <a:ext cx="1480521" cy="234000"/>
          </a:xfrm>
          <a:prstGeom prst="rect">
            <a:avLst/>
          </a:prstGeom>
          <a:solidFill>
            <a:schemeClr val="bg1"/>
          </a:solidFill>
          <a:ln w="9525">
            <a:solidFill>
              <a:schemeClr val="tx1"/>
            </a:solidFill>
            <a:miter lim="800000"/>
            <a:headEnd/>
            <a:tailEnd/>
          </a:ln>
        </p:spPr>
        <p:txBody>
          <a:bodyPr anchor="ctr">
            <a:spAutoFit/>
          </a:bodyPr>
          <a:lstStyle/>
          <a:p>
            <a:pPr algn="dist"/>
            <a:r>
              <a:rPr lang="ja-JP" altLang="en-US" sz="600" dirty="0">
                <a:latin typeface="Meiryo UI" pitchFamily="50" charset="-128"/>
                <a:ea typeface="Meiryo UI" pitchFamily="50" charset="-128"/>
                <a:cs typeface="Meiryo UI" pitchFamily="50" charset="-128"/>
              </a:rPr>
              <a:t>その他の行政委員会事務局</a:t>
            </a:r>
          </a:p>
        </p:txBody>
      </p:sp>
      <p:sp>
        <p:nvSpPr>
          <p:cNvPr id="2118" name="Text Box 125"/>
          <p:cNvSpPr txBox="1">
            <a:spLocks noChangeArrowheads="1"/>
          </p:cNvSpPr>
          <p:nvPr/>
        </p:nvSpPr>
        <p:spPr bwMode="auto">
          <a:xfrm>
            <a:off x="5862669" y="6076633"/>
            <a:ext cx="1482127"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教育庁</a:t>
            </a:r>
          </a:p>
        </p:txBody>
      </p:sp>
      <p:sp>
        <p:nvSpPr>
          <p:cNvPr id="96" name="正方形/長方形 95"/>
          <p:cNvSpPr/>
          <p:nvPr/>
        </p:nvSpPr>
        <p:spPr>
          <a:xfrm>
            <a:off x="7232392" y="1639889"/>
            <a:ext cx="3067022" cy="9509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ts val="2200"/>
              </a:lnSpc>
              <a:defRPr/>
            </a:pPr>
            <a:r>
              <a:rPr lang="ja-JP" altLang="en-US" sz="900" b="1" dirty="0" smtClean="0">
                <a:solidFill>
                  <a:schemeClr val="tx1"/>
                </a:solidFill>
                <a:latin typeface="Meiryo UI"/>
                <a:ea typeface="Meiryo UI"/>
                <a:cs typeface="Meiryo UI"/>
              </a:rPr>
              <a:t>（特別区との連携、大阪府</a:t>
            </a:r>
            <a:r>
              <a:rPr lang="ja-JP" altLang="en-US" sz="900" b="1" dirty="0">
                <a:solidFill>
                  <a:schemeClr val="tx1"/>
                </a:solidFill>
                <a:latin typeface="Meiryo UI"/>
                <a:ea typeface="Meiryo UI"/>
                <a:cs typeface="Meiryo UI"/>
              </a:rPr>
              <a:t>・特別区協議会</a:t>
            </a:r>
            <a:r>
              <a:rPr lang="ja-JP" altLang="en-US" sz="700" b="1" dirty="0">
                <a:solidFill>
                  <a:schemeClr val="tx1"/>
                </a:solidFill>
                <a:latin typeface="Meiryo UI"/>
                <a:ea typeface="Meiryo UI"/>
                <a:cs typeface="Meiryo UI"/>
              </a:rPr>
              <a:t>（仮称）</a:t>
            </a:r>
            <a:r>
              <a:rPr lang="ja-JP" altLang="en-US" sz="900" b="1" dirty="0">
                <a:solidFill>
                  <a:schemeClr val="tx1"/>
                </a:solidFill>
                <a:latin typeface="Meiryo UI"/>
                <a:ea typeface="Meiryo UI"/>
                <a:cs typeface="Meiryo UI"/>
              </a:rPr>
              <a:t>等）</a:t>
            </a:r>
          </a:p>
          <a:p>
            <a:pPr>
              <a:lnSpc>
                <a:spcPts val="1500"/>
              </a:lnSpc>
              <a:defRPr/>
            </a:pPr>
            <a:r>
              <a:rPr lang="ja-JP" altLang="en-US" sz="900" b="1" dirty="0">
                <a:solidFill>
                  <a:schemeClr val="tx1"/>
                </a:solidFill>
                <a:latin typeface="Meiryo UI"/>
                <a:ea typeface="Meiryo UI"/>
                <a:cs typeface="Meiryo UI"/>
              </a:rPr>
              <a:t>（防災関係機関との連絡・調整、危機管理に係る</a:t>
            </a:r>
          </a:p>
          <a:p>
            <a:pPr>
              <a:lnSpc>
                <a:spcPts val="1200"/>
              </a:lnSpc>
              <a:defRPr/>
            </a:pPr>
            <a:r>
              <a:rPr lang="ja-JP" altLang="en-US" sz="900" b="1" dirty="0">
                <a:solidFill>
                  <a:schemeClr val="tx1"/>
                </a:solidFill>
                <a:latin typeface="Meiryo UI"/>
                <a:ea typeface="Meiryo UI"/>
                <a:cs typeface="Meiryo UI"/>
              </a:rPr>
              <a:t>　</a:t>
            </a:r>
            <a:r>
              <a:rPr lang="ja-JP" altLang="en-US" sz="900" b="1" dirty="0" smtClean="0">
                <a:solidFill>
                  <a:schemeClr val="tx1"/>
                </a:solidFill>
                <a:latin typeface="Meiryo UI"/>
                <a:ea typeface="Meiryo UI"/>
                <a:cs typeface="Meiryo UI"/>
              </a:rPr>
              <a:t>　調査</a:t>
            </a:r>
            <a:r>
              <a:rPr lang="ja-JP" altLang="en-US" sz="900" b="1" dirty="0">
                <a:solidFill>
                  <a:schemeClr val="tx1"/>
                </a:solidFill>
                <a:latin typeface="Meiryo UI"/>
                <a:ea typeface="Meiryo UI"/>
                <a:cs typeface="Meiryo UI"/>
              </a:rPr>
              <a:t>及び研究等</a:t>
            </a:r>
            <a:r>
              <a:rPr lang="ja-JP" altLang="en-US" sz="900" b="1" dirty="0" smtClean="0">
                <a:solidFill>
                  <a:schemeClr val="tx1"/>
                </a:solidFill>
                <a:latin typeface="Meiryo UI"/>
                <a:ea typeface="Meiryo UI"/>
                <a:cs typeface="Meiryo UI"/>
              </a:rPr>
              <a:t>）</a:t>
            </a:r>
            <a:endParaRPr lang="en-US" altLang="ja-JP" sz="900" b="1" dirty="0">
              <a:solidFill>
                <a:schemeClr val="tx1"/>
              </a:solidFill>
              <a:latin typeface="Meiryo UI"/>
              <a:ea typeface="Meiryo UI"/>
              <a:cs typeface="Meiryo UI"/>
            </a:endParaRPr>
          </a:p>
        </p:txBody>
      </p:sp>
      <p:cxnSp>
        <p:nvCxnSpPr>
          <p:cNvPr id="7" name="直線コネクタ 106"/>
          <p:cNvCxnSpPr/>
          <p:nvPr/>
        </p:nvCxnSpPr>
        <p:spPr>
          <a:xfrm>
            <a:off x="274363" y="3960241"/>
            <a:ext cx="180835"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8" name="直線コネクタ 106"/>
          <p:cNvCxnSpPr/>
          <p:nvPr/>
        </p:nvCxnSpPr>
        <p:spPr>
          <a:xfrm>
            <a:off x="5338206" y="3867150"/>
            <a:ext cx="273854"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49" name="右矢印 48"/>
          <p:cNvSpPr/>
          <p:nvPr/>
        </p:nvSpPr>
        <p:spPr>
          <a:xfrm>
            <a:off x="4578030" y="1916114"/>
            <a:ext cx="355519" cy="4427537"/>
          </a:xfrm>
          <a:prstGeom prst="rightArrow">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 name="正方形/長方形 95"/>
          <p:cNvSpPr/>
          <p:nvPr/>
        </p:nvSpPr>
        <p:spPr>
          <a:xfrm>
            <a:off x="7245019" y="2786063"/>
            <a:ext cx="3041330" cy="11191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ts val="1500"/>
              </a:lnSpc>
              <a:spcBef>
                <a:spcPts val="0"/>
              </a:spcBef>
              <a:defRPr/>
            </a:pPr>
            <a:r>
              <a:rPr lang="ja-JP" altLang="en-US" sz="900" b="1" dirty="0" smtClean="0">
                <a:solidFill>
                  <a:schemeClr val="tx1"/>
                </a:solidFill>
                <a:latin typeface="Meiryo UI"/>
                <a:ea typeface="Meiryo UI"/>
                <a:cs typeface="Meiryo UI"/>
              </a:rPr>
              <a:t>（固定資産税、法人市町村民税等事務の移管）</a:t>
            </a:r>
          </a:p>
          <a:p>
            <a:pPr>
              <a:lnSpc>
                <a:spcPts val="2200"/>
              </a:lnSpc>
              <a:spcBef>
                <a:spcPts val="0"/>
              </a:spcBef>
              <a:defRPr/>
            </a:pPr>
            <a:r>
              <a:rPr lang="ja-JP" altLang="en-US" sz="900" b="1" dirty="0" smtClean="0">
                <a:solidFill>
                  <a:schemeClr val="tx1"/>
                </a:solidFill>
                <a:latin typeface="Meiryo UI"/>
                <a:ea typeface="Meiryo UI"/>
                <a:cs typeface="Meiryo UI"/>
              </a:rPr>
              <a:t>（</a:t>
            </a:r>
            <a:r>
              <a:rPr lang="ja-JP" altLang="en-US" sz="900" b="1" dirty="0">
                <a:solidFill>
                  <a:schemeClr val="tx1"/>
                </a:solidFill>
                <a:latin typeface="Meiryo UI"/>
                <a:ea typeface="Meiryo UI"/>
                <a:cs typeface="Meiryo UI"/>
              </a:rPr>
              <a:t>観光、文化、スポーツ振興等の一元化）</a:t>
            </a:r>
          </a:p>
          <a:p>
            <a:pPr>
              <a:lnSpc>
                <a:spcPts val="2200"/>
              </a:lnSpc>
              <a:spcBef>
                <a:spcPts val="0"/>
              </a:spcBef>
              <a:defRPr/>
            </a:pPr>
            <a:r>
              <a:rPr lang="ja-JP" altLang="en-US" sz="900" b="1" dirty="0" smtClean="0">
                <a:solidFill>
                  <a:schemeClr val="tx1"/>
                </a:solidFill>
                <a:latin typeface="Meiryo UI"/>
                <a:ea typeface="Meiryo UI"/>
                <a:cs typeface="Meiryo UI"/>
              </a:rPr>
              <a:t>（ＩＲ推進の一元化）</a:t>
            </a:r>
            <a:endParaRPr lang="en-US" altLang="ja-JP" sz="900" b="1" dirty="0" smtClean="0">
              <a:solidFill>
                <a:schemeClr val="tx1"/>
              </a:solidFill>
              <a:latin typeface="Meiryo UI"/>
              <a:ea typeface="Meiryo UI"/>
              <a:cs typeface="Meiryo UI"/>
            </a:endParaRPr>
          </a:p>
          <a:p>
            <a:pPr>
              <a:lnSpc>
                <a:spcPts val="2200"/>
              </a:lnSpc>
              <a:spcBef>
                <a:spcPts val="0"/>
              </a:spcBef>
              <a:defRPr/>
            </a:pPr>
            <a:r>
              <a:rPr lang="ja-JP" altLang="en-US" sz="900" b="1" dirty="0" smtClean="0">
                <a:solidFill>
                  <a:schemeClr val="tx1"/>
                </a:solidFill>
                <a:latin typeface="Meiryo UI"/>
                <a:ea typeface="Meiryo UI"/>
                <a:cs typeface="Meiryo UI"/>
              </a:rPr>
              <a:t>（</a:t>
            </a:r>
            <a:r>
              <a:rPr lang="ja-JP" altLang="en-US" sz="900" b="1" dirty="0">
                <a:solidFill>
                  <a:schemeClr val="tx1"/>
                </a:solidFill>
                <a:latin typeface="Meiryo UI"/>
                <a:ea typeface="Meiryo UI"/>
                <a:cs typeface="Meiryo UI"/>
              </a:rPr>
              <a:t>高齢者福祉専門研修の一元化</a:t>
            </a:r>
            <a:r>
              <a:rPr lang="ja-JP" altLang="en-US" sz="900" b="1" dirty="0" smtClean="0">
                <a:solidFill>
                  <a:schemeClr val="tx1"/>
                </a:solidFill>
                <a:latin typeface="Meiryo UI"/>
                <a:ea typeface="Meiryo UI"/>
                <a:cs typeface="Meiryo UI"/>
              </a:rPr>
              <a:t>）</a:t>
            </a:r>
            <a:endParaRPr lang="ja-JP" altLang="en-US" sz="900" b="1" dirty="0">
              <a:solidFill>
                <a:schemeClr val="tx1"/>
              </a:solidFill>
              <a:latin typeface="Meiryo UI"/>
              <a:ea typeface="Meiryo UI"/>
              <a:cs typeface="Meiryo UI"/>
            </a:endParaRPr>
          </a:p>
        </p:txBody>
      </p:sp>
      <p:sp>
        <p:nvSpPr>
          <p:cNvPr id="10" name="正方形/長方形 95"/>
          <p:cNvSpPr/>
          <p:nvPr/>
        </p:nvSpPr>
        <p:spPr>
          <a:xfrm>
            <a:off x="7235603" y="5624513"/>
            <a:ext cx="3042936" cy="4841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ts val="2200"/>
              </a:lnSpc>
              <a:defRPr/>
            </a:pPr>
            <a:r>
              <a:rPr lang="ja-JP" altLang="en-US" sz="900" b="1" dirty="0" smtClean="0">
                <a:solidFill>
                  <a:schemeClr val="tx1"/>
                </a:solidFill>
                <a:latin typeface="Meiryo UI"/>
                <a:ea typeface="Meiryo UI"/>
                <a:cs typeface="Meiryo UI"/>
              </a:rPr>
              <a:t>（消防</a:t>
            </a:r>
            <a:r>
              <a:rPr lang="ja-JP" altLang="en-US" sz="900" b="1" dirty="0">
                <a:solidFill>
                  <a:schemeClr val="tx1"/>
                </a:solidFill>
                <a:latin typeface="Meiryo UI"/>
                <a:ea typeface="Meiryo UI"/>
                <a:cs typeface="Meiryo UI"/>
              </a:rPr>
              <a:t>事務の</a:t>
            </a:r>
            <a:r>
              <a:rPr lang="ja-JP" altLang="en-US" sz="900" b="1" dirty="0" smtClean="0">
                <a:solidFill>
                  <a:schemeClr val="tx1"/>
                </a:solidFill>
                <a:latin typeface="Meiryo UI"/>
                <a:ea typeface="Meiryo UI"/>
                <a:cs typeface="Meiryo UI"/>
              </a:rPr>
              <a:t>管理）</a:t>
            </a:r>
          </a:p>
        </p:txBody>
      </p:sp>
      <p:sp>
        <p:nvSpPr>
          <p:cNvPr id="2127" name="Text Box 109"/>
          <p:cNvSpPr txBox="1">
            <a:spLocks noChangeArrowheads="1"/>
          </p:cNvSpPr>
          <p:nvPr/>
        </p:nvSpPr>
        <p:spPr bwMode="auto">
          <a:xfrm>
            <a:off x="5862669" y="6383240"/>
            <a:ext cx="1482126" cy="234000"/>
          </a:xfrm>
          <a:prstGeom prst="rect">
            <a:avLst/>
          </a:prstGeom>
          <a:solidFill>
            <a:schemeClr val="bg1"/>
          </a:solidFill>
          <a:ln w="9525">
            <a:solidFill>
              <a:schemeClr val="tx1"/>
            </a:solidFill>
            <a:miter lim="800000"/>
            <a:headEnd/>
            <a:tailEnd/>
          </a:ln>
        </p:spPr>
        <p:txBody>
          <a:bodyPr anchor="ctr">
            <a:spAutoFit/>
          </a:bodyPr>
          <a:lstStyle/>
          <a:p>
            <a:pPr algn="dist"/>
            <a:r>
              <a:rPr lang="ja-JP" altLang="en-US" sz="600" dirty="0">
                <a:latin typeface="Meiryo UI" pitchFamily="50" charset="-128"/>
                <a:ea typeface="Meiryo UI" pitchFamily="50" charset="-128"/>
                <a:cs typeface="Meiryo UI" pitchFamily="50" charset="-128"/>
              </a:rPr>
              <a:t>その他の行政委員会事務局</a:t>
            </a:r>
          </a:p>
        </p:txBody>
      </p:sp>
      <p:sp>
        <p:nvSpPr>
          <p:cNvPr id="121" name="正方形/長方形 120"/>
          <p:cNvSpPr/>
          <p:nvPr/>
        </p:nvSpPr>
        <p:spPr>
          <a:xfrm>
            <a:off x="2656549" y="2048701"/>
            <a:ext cx="1875000" cy="4122739"/>
          </a:xfrm>
          <a:prstGeom prst="rect">
            <a:avLst/>
          </a:prstGeom>
          <a:no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spcBef>
                <a:spcPts val="600"/>
              </a:spcBef>
              <a:defRPr/>
            </a:pPr>
            <a:r>
              <a:rPr lang="ja-JP" altLang="en-US" sz="1250" b="1" dirty="0">
                <a:solidFill>
                  <a:schemeClr val="tx1"/>
                </a:solidFill>
                <a:latin typeface="Meiryo UI"/>
                <a:ea typeface="Meiryo UI"/>
                <a:cs typeface="Meiryo UI"/>
              </a:rPr>
              <a:t>≪大阪市から大阪府への</a:t>
            </a:r>
            <a:endParaRPr lang="en-US" altLang="ja-JP" sz="1250" b="1" dirty="0">
              <a:solidFill>
                <a:schemeClr val="tx1"/>
              </a:solidFill>
              <a:latin typeface="Meiryo UI"/>
              <a:ea typeface="Meiryo UI"/>
              <a:cs typeface="Meiryo UI"/>
            </a:endParaRPr>
          </a:p>
          <a:p>
            <a:pPr algn="ctr">
              <a:lnSpc>
                <a:spcPct val="105000"/>
              </a:lnSpc>
              <a:defRPr/>
            </a:pPr>
            <a:r>
              <a:rPr lang="ja-JP" altLang="en-US" sz="1250" b="1" dirty="0">
                <a:solidFill>
                  <a:schemeClr val="tx1"/>
                </a:solidFill>
                <a:latin typeface="Meiryo UI"/>
                <a:ea typeface="Meiryo UI"/>
                <a:cs typeface="Meiryo UI"/>
              </a:rPr>
              <a:t>主な移管事務≫</a:t>
            </a:r>
            <a:endParaRPr lang="en-US" altLang="ja-JP" sz="1250" b="1" dirty="0">
              <a:solidFill>
                <a:schemeClr val="tx1"/>
              </a:solidFill>
              <a:latin typeface="Meiryo UI"/>
              <a:ea typeface="Meiryo UI"/>
              <a:cs typeface="Meiryo UI"/>
            </a:endParaRPr>
          </a:p>
          <a:p>
            <a:pPr algn="ctr">
              <a:lnSpc>
                <a:spcPct val="130000"/>
              </a:lnSpc>
              <a:defRPr/>
            </a:pPr>
            <a:endParaRPr lang="en-US" altLang="ja-JP" sz="1200" dirty="0">
              <a:solidFill>
                <a:schemeClr val="tx1"/>
              </a:solidFill>
              <a:latin typeface="Meiryo UI"/>
              <a:ea typeface="Meiryo UI"/>
              <a:cs typeface="Meiryo UI"/>
            </a:endParaRPr>
          </a:p>
          <a:p>
            <a:pPr>
              <a:lnSpc>
                <a:spcPct val="130000"/>
              </a:lnSpc>
              <a:defRPr/>
            </a:pPr>
            <a:r>
              <a:rPr lang="ja-JP" altLang="en-US" sz="1200" dirty="0">
                <a:solidFill>
                  <a:schemeClr val="tx1"/>
                </a:solidFill>
                <a:latin typeface="Meiryo UI"/>
                <a:ea typeface="Meiryo UI"/>
                <a:cs typeface="Meiryo UI"/>
              </a:rPr>
              <a:t>○成長戦略</a:t>
            </a:r>
            <a:endParaRPr lang="en-US" altLang="ja-JP" sz="1200" b="1" dirty="0">
              <a:solidFill>
                <a:schemeClr val="tx1"/>
              </a:solidFill>
              <a:latin typeface="Meiryo UI"/>
              <a:ea typeface="Meiryo UI"/>
              <a:cs typeface="Meiryo UI"/>
            </a:endParaRPr>
          </a:p>
          <a:p>
            <a:pPr>
              <a:lnSpc>
                <a:spcPct val="130000"/>
              </a:lnSpc>
              <a:defRPr/>
            </a:pPr>
            <a:r>
              <a:rPr lang="ja-JP" altLang="en-US" sz="1200" dirty="0">
                <a:solidFill>
                  <a:schemeClr val="tx1"/>
                </a:solidFill>
                <a:latin typeface="Meiryo UI"/>
                <a:ea typeface="Meiryo UI"/>
                <a:cs typeface="Meiryo UI"/>
              </a:rPr>
              <a:t>○税務（固定資産税等）</a:t>
            </a:r>
            <a:endParaRPr lang="en-US" altLang="ja-JP" sz="1200" b="1" dirty="0">
              <a:solidFill>
                <a:schemeClr val="tx1"/>
              </a:solidFill>
              <a:latin typeface="Meiryo UI"/>
              <a:ea typeface="Meiryo UI"/>
              <a:cs typeface="Meiryo UI"/>
            </a:endParaRPr>
          </a:p>
          <a:p>
            <a:pPr>
              <a:lnSpc>
                <a:spcPct val="130000"/>
              </a:lnSpc>
              <a:defRPr/>
            </a:pPr>
            <a:r>
              <a:rPr lang="ja-JP" altLang="en-US" sz="1200" dirty="0">
                <a:solidFill>
                  <a:schemeClr val="tx1"/>
                </a:solidFill>
                <a:latin typeface="Meiryo UI"/>
                <a:ea typeface="Meiryo UI"/>
                <a:cs typeface="Meiryo UI"/>
              </a:rPr>
              <a:t>○観光、文化、スポーツ振興</a:t>
            </a:r>
            <a:endParaRPr lang="en-US" altLang="ja-JP" sz="1200" dirty="0">
              <a:solidFill>
                <a:schemeClr val="tx1"/>
              </a:solidFill>
              <a:latin typeface="Meiryo UI"/>
              <a:ea typeface="Meiryo UI"/>
              <a:cs typeface="Meiryo UI"/>
            </a:endParaRPr>
          </a:p>
          <a:p>
            <a:pPr>
              <a:lnSpc>
                <a:spcPct val="130000"/>
              </a:lnSpc>
              <a:defRPr/>
            </a:pPr>
            <a:r>
              <a:rPr lang="ja-JP" altLang="en-US" sz="1200" dirty="0">
                <a:solidFill>
                  <a:schemeClr val="tx1"/>
                </a:solidFill>
                <a:latin typeface="Meiryo UI"/>
                <a:ea typeface="Meiryo UI"/>
                <a:cs typeface="Meiryo UI"/>
              </a:rPr>
              <a:t>○成長分野の企業支援</a:t>
            </a:r>
            <a:endParaRPr lang="en-US" altLang="ja-JP" sz="1200" dirty="0">
              <a:solidFill>
                <a:schemeClr val="tx1"/>
              </a:solidFill>
              <a:latin typeface="Meiryo UI"/>
              <a:ea typeface="Meiryo UI"/>
              <a:cs typeface="Meiryo UI"/>
            </a:endParaRPr>
          </a:p>
          <a:p>
            <a:pPr>
              <a:lnSpc>
                <a:spcPct val="130000"/>
              </a:lnSpc>
              <a:defRPr/>
            </a:pPr>
            <a:r>
              <a:rPr lang="ja-JP" altLang="en-US" sz="1200" dirty="0">
                <a:solidFill>
                  <a:schemeClr val="tx1"/>
                </a:solidFill>
                <a:latin typeface="Meiryo UI"/>
                <a:ea typeface="Meiryo UI"/>
                <a:cs typeface="Meiryo UI"/>
              </a:rPr>
              <a:t>○広域的な交通基盤の整備</a:t>
            </a:r>
            <a:endParaRPr lang="en-US" altLang="ja-JP" sz="1200" dirty="0">
              <a:solidFill>
                <a:schemeClr val="tx1"/>
              </a:solidFill>
              <a:latin typeface="Meiryo UI"/>
              <a:ea typeface="Meiryo UI"/>
              <a:cs typeface="Meiryo UI"/>
            </a:endParaRPr>
          </a:p>
          <a:p>
            <a:pPr>
              <a:lnSpc>
                <a:spcPct val="130000"/>
              </a:lnSpc>
              <a:defRPr/>
            </a:pPr>
            <a:r>
              <a:rPr lang="ja-JP" altLang="en-US" sz="1200" dirty="0">
                <a:solidFill>
                  <a:schemeClr val="tx1"/>
                </a:solidFill>
                <a:latin typeface="Meiryo UI"/>
                <a:ea typeface="Meiryo UI"/>
                <a:cs typeface="Meiryo UI"/>
              </a:rPr>
              <a:t>○港湾</a:t>
            </a:r>
          </a:p>
          <a:p>
            <a:pPr>
              <a:lnSpc>
                <a:spcPct val="130000"/>
              </a:lnSpc>
              <a:defRPr/>
            </a:pPr>
            <a:r>
              <a:rPr lang="ja-JP" altLang="en-US" sz="1200" dirty="0">
                <a:solidFill>
                  <a:schemeClr val="tx1"/>
                </a:solidFill>
                <a:latin typeface="Meiryo UI"/>
                <a:ea typeface="Meiryo UI"/>
                <a:cs typeface="Meiryo UI"/>
              </a:rPr>
              <a:t>○消防</a:t>
            </a:r>
          </a:p>
          <a:p>
            <a:pPr>
              <a:lnSpc>
                <a:spcPct val="130000"/>
              </a:lnSpc>
              <a:defRPr/>
            </a:pPr>
            <a:r>
              <a:rPr lang="ja-JP" altLang="en-US" sz="1200" dirty="0">
                <a:solidFill>
                  <a:schemeClr val="tx1"/>
                </a:solidFill>
                <a:latin typeface="Meiryo UI"/>
                <a:ea typeface="Meiryo UI"/>
                <a:cs typeface="Meiryo UI"/>
              </a:rPr>
              <a:t>○高等学校</a:t>
            </a:r>
            <a:endParaRPr lang="en-US" altLang="ja-JP" sz="1200" dirty="0">
              <a:solidFill>
                <a:schemeClr val="tx1"/>
              </a:solidFill>
              <a:latin typeface="Meiryo UI"/>
              <a:ea typeface="Meiryo UI"/>
              <a:cs typeface="Meiryo UI"/>
            </a:endParaRPr>
          </a:p>
          <a:p>
            <a:pPr>
              <a:lnSpc>
                <a:spcPct val="130000"/>
              </a:lnSpc>
              <a:defRPr/>
            </a:pPr>
            <a:endParaRPr lang="en-US" altLang="ja-JP" sz="1200" dirty="0">
              <a:solidFill>
                <a:schemeClr val="tx1"/>
              </a:solidFill>
              <a:latin typeface="Meiryo UI"/>
              <a:ea typeface="Meiryo UI"/>
              <a:cs typeface="Meiryo UI"/>
            </a:endParaRPr>
          </a:p>
          <a:p>
            <a:pPr>
              <a:lnSpc>
                <a:spcPct val="130000"/>
              </a:lnSpc>
              <a:defRPr/>
            </a:pPr>
            <a:endParaRPr lang="en-US" altLang="ja-JP" sz="1200" dirty="0">
              <a:solidFill>
                <a:schemeClr val="tx1"/>
              </a:solidFill>
              <a:latin typeface="Meiryo UI"/>
              <a:ea typeface="Meiryo UI"/>
              <a:cs typeface="Meiryo UI"/>
            </a:endParaRPr>
          </a:p>
          <a:p>
            <a:pPr>
              <a:defRPr/>
            </a:pPr>
            <a:r>
              <a:rPr lang="ja-JP" altLang="en-US" sz="1200" b="1" dirty="0">
                <a:solidFill>
                  <a:schemeClr val="tx1"/>
                </a:solidFill>
                <a:latin typeface="Meiryo UI"/>
                <a:ea typeface="Meiryo UI"/>
                <a:cs typeface="Meiryo UI"/>
              </a:rPr>
              <a:t>　現在の大阪府の組織と</a:t>
            </a:r>
            <a:endParaRPr lang="en-US" altLang="ja-JP" sz="1200" b="1" dirty="0">
              <a:solidFill>
                <a:schemeClr val="tx1"/>
              </a:solidFill>
              <a:latin typeface="Meiryo UI"/>
              <a:ea typeface="Meiryo UI"/>
              <a:cs typeface="Meiryo UI"/>
            </a:endParaRPr>
          </a:p>
          <a:p>
            <a:pPr>
              <a:defRPr/>
            </a:pPr>
            <a:r>
              <a:rPr lang="ja-JP" altLang="en-US" sz="1200" b="1" dirty="0">
                <a:solidFill>
                  <a:schemeClr val="tx1"/>
                </a:solidFill>
                <a:latin typeface="Meiryo UI"/>
                <a:ea typeface="Meiryo UI"/>
                <a:cs typeface="Meiryo UI"/>
              </a:rPr>
              <a:t>　移管された組織・人員を</a:t>
            </a:r>
            <a:endParaRPr lang="en-US" altLang="ja-JP" sz="1200" b="1" dirty="0">
              <a:solidFill>
                <a:schemeClr val="tx1"/>
              </a:solidFill>
              <a:latin typeface="Meiryo UI"/>
              <a:ea typeface="Meiryo UI"/>
              <a:cs typeface="Meiryo UI"/>
            </a:endParaRPr>
          </a:p>
          <a:p>
            <a:pPr>
              <a:defRPr/>
            </a:pPr>
            <a:r>
              <a:rPr lang="ja-JP" altLang="en-US" sz="1200" b="1" dirty="0">
                <a:solidFill>
                  <a:schemeClr val="tx1"/>
                </a:solidFill>
                <a:latin typeface="Meiryo UI"/>
                <a:ea typeface="Meiryo UI"/>
                <a:cs typeface="Meiryo UI"/>
              </a:rPr>
              <a:t>　統合し、必要な組織体制を　</a:t>
            </a:r>
            <a:endParaRPr lang="en-US" altLang="ja-JP" sz="1200" b="1" dirty="0">
              <a:solidFill>
                <a:schemeClr val="tx1"/>
              </a:solidFill>
              <a:latin typeface="Meiryo UI"/>
              <a:ea typeface="Meiryo UI"/>
              <a:cs typeface="Meiryo UI"/>
            </a:endParaRPr>
          </a:p>
          <a:p>
            <a:pPr>
              <a:defRPr/>
            </a:pPr>
            <a:r>
              <a:rPr lang="ja-JP" altLang="en-US" sz="1200" b="1" dirty="0">
                <a:solidFill>
                  <a:schemeClr val="tx1"/>
                </a:solidFill>
                <a:latin typeface="Meiryo UI"/>
                <a:ea typeface="Meiryo UI"/>
                <a:cs typeface="Meiryo UI"/>
              </a:rPr>
              <a:t>　整備</a:t>
            </a:r>
            <a:endParaRPr lang="en-US" altLang="ja-JP" sz="1200" b="1" dirty="0">
              <a:solidFill>
                <a:schemeClr val="tx1"/>
              </a:solidFill>
              <a:latin typeface="Meiryo UI"/>
              <a:ea typeface="Meiryo UI"/>
              <a:cs typeface="Meiryo UI"/>
            </a:endParaRPr>
          </a:p>
        </p:txBody>
      </p:sp>
      <p:cxnSp>
        <p:nvCxnSpPr>
          <p:cNvPr id="86" name="直線コネクタ 94"/>
          <p:cNvCxnSpPr/>
          <p:nvPr/>
        </p:nvCxnSpPr>
        <p:spPr>
          <a:xfrm>
            <a:off x="5325538" y="5844476"/>
            <a:ext cx="537131"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88" name="正方形/長方形 87"/>
          <p:cNvSpPr/>
          <p:nvPr/>
        </p:nvSpPr>
        <p:spPr>
          <a:xfrm>
            <a:off x="0" y="-26988"/>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６　</a:t>
            </a:r>
            <a:r>
              <a:rPr lang="ja-JP" altLang="en-US" sz="2000" b="1" dirty="0">
                <a:solidFill>
                  <a:schemeClr val="tx1"/>
                </a:solidFill>
                <a:latin typeface="Meiryo UI" pitchFamily="50" charset="-128"/>
                <a:ea typeface="Meiryo UI" pitchFamily="50" charset="-128"/>
                <a:cs typeface="Meiryo UI" pitchFamily="50" charset="-128"/>
              </a:rPr>
              <a:t>大阪府の</a:t>
            </a:r>
            <a:r>
              <a:rPr lang="ja-JP" altLang="en-US" sz="2000" b="1" dirty="0">
                <a:solidFill>
                  <a:srgbClr val="000000"/>
                </a:solidFill>
                <a:latin typeface="ＭＳ Ｐゴシック" charset="-128"/>
                <a:ea typeface="Meiryo UI"/>
                <a:cs typeface="Meiryo UI"/>
              </a:rPr>
              <a:t>組織イメージ　</a:t>
            </a:r>
            <a:endParaRPr lang="ja-JP" altLang="en-US" sz="1400" b="1" dirty="0">
              <a:solidFill>
                <a:srgbClr val="000000"/>
              </a:solidFill>
              <a:latin typeface="ＭＳ Ｐゴシック" charset="-128"/>
              <a:ea typeface="Meiryo UI"/>
              <a:cs typeface="Meiryo UI"/>
            </a:endParaRPr>
          </a:p>
        </p:txBody>
      </p:sp>
      <p:sp>
        <p:nvSpPr>
          <p:cNvPr id="89" name="正方形/長方形 88"/>
          <p:cNvSpPr/>
          <p:nvPr/>
        </p:nvSpPr>
        <p:spPr>
          <a:xfrm>
            <a:off x="280171" y="545788"/>
            <a:ext cx="9300624" cy="409576"/>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b="1" dirty="0" smtClean="0">
                <a:solidFill>
                  <a:schemeClr val="tx1"/>
                </a:solidFill>
                <a:latin typeface="Meiryo UI" pitchFamily="50" charset="-128"/>
                <a:ea typeface="Meiryo UI" pitchFamily="50" charset="-128"/>
                <a:cs typeface="Meiryo UI" pitchFamily="50" charset="-128"/>
              </a:rPr>
              <a:t>◆一元化する広域機能</a:t>
            </a:r>
            <a:r>
              <a:rPr lang="ja-JP" altLang="en-US" sz="1600" b="1" dirty="0">
                <a:solidFill>
                  <a:schemeClr val="tx1"/>
                </a:solidFill>
                <a:latin typeface="Meiryo UI" pitchFamily="50" charset="-128"/>
                <a:ea typeface="Meiryo UI" pitchFamily="50" charset="-128"/>
                <a:cs typeface="Meiryo UI" pitchFamily="50" charset="-128"/>
              </a:rPr>
              <a:t>を迅速かつ強力に推進できる組織体制を構築</a:t>
            </a:r>
            <a:endParaRPr lang="en-US" altLang="ja-JP" sz="1600" b="1" dirty="0">
              <a:solidFill>
                <a:schemeClr val="tx1"/>
              </a:solidFill>
              <a:latin typeface="Meiryo UI" pitchFamily="50" charset="-128"/>
              <a:ea typeface="Meiryo UI" pitchFamily="50" charset="-128"/>
              <a:cs typeface="Meiryo UI" pitchFamily="50" charset="-128"/>
            </a:endParaRPr>
          </a:p>
        </p:txBody>
      </p:sp>
      <p:sp>
        <p:nvSpPr>
          <p:cNvPr id="91" name="Text Box 61"/>
          <p:cNvSpPr txBox="1">
            <a:spLocks noChangeArrowheads="1"/>
          </p:cNvSpPr>
          <p:nvPr/>
        </p:nvSpPr>
        <p:spPr bwMode="auto">
          <a:xfrm>
            <a:off x="5000182" y="940654"/>
            <a:ext cx="4858193" cy="430887"/>
          </a:xfrm>
          <a:prstGeom prst="rect">
            <a:avLst/>
          </a:prstGeom>
          <a:noFill/>
          <a:ln w="19050">
            <a:noFill/>
            <a:prstDash val="sysDot"/>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defRPr/>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（注）具体的な組織体制、分担事務は、知事のマネジメントによる</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defRPr/>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下記の記載は</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あくまで</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イメージ）</a:t>
            </a:r>
            <a:endParaRPr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テキスト ボックス 27"/>
          <p:cNvSpPr txBox="1">
            <a:spLocks noChangeArrowheads="1"/>
          </p:cNvSpPr>
          <p:nvPr/>
        </p:nvSpPr>
        <p:spPr bwMode="auto">
          <a:xfrm>
            <a:off x="-57720" y="5368356"/>
            <a:ext cx="894622" cy="338554"/>
          </a:xfrm>
          <a:prstGeom prst="rect">
            <a:avLst/>
          </a:prstGeom>
          <a:noFill/>
          <a:ln w="12700">
            <a:noFill/>
            <a:miter lim="800000"/>
            <a:headEnd/>
            <a:tailEnd/>
          </a:ln>
        </p:spPr>
        <p:txBody>
          <a:bodyPr wrap="square">
            <a:spAutoFit/>
          </a:bodyPr>
          <a:lstStyle/>
          <a:p>
            <a:r>
              <a:rPr lang="ja-JP" altLang="en-US" sz="800" dirty="0">
                <a:latin typeface="Meiryo UI" pitchFamily="50" charset="-128"/>
                <a:ea typeface="Meiryo UI" pitchFamily="50" charset="-128"/>
                <a:cs typeface="Meiryo UI" pitchFamily="50" charset="-128"/>
              </a:rPr>
              <a:t>　 （会計</a:t>
            </a:r>
            <a:endParaRPr lang="en-US" altLang="ja-JP" sz="800" dirty="0">
              <a:latin typeface="Meiryo UI" pitchFamily="50" charset="-128"/>
              <a:ea typeface="Meiryo UI" pitchFamily="50" charset="-128"/>
              <a:cs typeface="Meiryo UI" pitchFamily="50" charset="-128"/>
            </a:endParaRPr>
          </a:p>
          <a:p>
            <a:r>
              <a:rPr lang="ja-JP" altLang="en-US" sz="800" dirty="0">
                <a:latin typeface="Meiryo UI" pitchFamily="50" charset="-128"/>
                <a:ea typeface="Meiryo UI" pitchFamily="50" charset="-128"/>
                <a:cs typeface="Meiryo UI" pitchFamily="50" charset="-128"/>
              </a:rPr>
              <a:t>　　　管理者）</a:t>
            </a:r>
          </a:p>
        </p:txBody>
      </p:sp>
      <p:sp>
        <p:nvSpPr>
          <p:cNvPr id="97" name="正方形/長方形 95"/>
          <p:cNvSpPr/>
          <p:nvPr/>
        </p:nvSpPr>
        <p:spPr>
          <a:xfrm>
            <a:off x="7235603" y="4560127"/>
            <a:ext cx="3042936" cy="10681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ts val="2200"/>
              </a:lnSpc>
              <a:defRPr/>
            </a:pPr>
            <a:r>
              <a:rPr lang="ja-JP" altLang="en-US" sz="900" b="1" dirty="0">
                <a:solidFill>
                  <a:schemeClr val="tx1"/>
                </a:solidFill>
                <a:latin typeface="Meiryo UI"/>
                <a:ea typeface="Meiryo UI"/>
                <a:cs typeface="Meiryo UI"/>
              </a:rPr>
              <a:t>（広域インフラ等の一元化）</a:t>
            </a:r>
          </a:p>
          <a:p>
            <a:pPr>
              <a:lnSpc>
                <a:spcPts val="2200"/>
              </a:lnSpc>
              <a:defRPr/>
            </a:pPr>
            <a:r>
              <a:rPr lang="ja-JP" altLang="en-US" sz="900" b="1" dirty="0">
                <a:solidFill>
                  <a:schemeClr val="tx1"/>
                </a:solidFill>
                <a:latin typeface="Meiryo UI"/>
                <a:ea typeface="Meiryo UI"/>
                <a:cs typeface="Meiryo UI"/>
              </a:rPr>
              <a:t>（港湾等の一元化）</a:t>
            </a:r>
            <a:endParaRPr lang="en-US" altLang="ja-JP" sz="900" b="1" dirty="0">
              <a:solidFill>
                <a:schemeClr val="tx1"/>
              </a:solidFill>
              <a:latin typeface="Meiryo UI"/>
              <a:ea typeface="Meiryo UI"/>
              <a:cs typeface="Meiryo UI"/>
            </a:endParaRPr>
          </a:p>
          <a:p>
            <a:pPr>
              <a:lnSpc>
                <a:spcPts val="2200"/>
              </a:lnSpc>
              <a:defRPr/>
            </a:pPr>
            <a:r>
              <a:rPr lang="ja-JP" altLang="en-US" sz="900" b="1" dirty="0">
                <a:solidFill>
                  <a:schemeClr val="tx1"/>
                </a:solidFill>
                <a:latin typeface="Meiryo UI"/>
                <a:ea typeface="Meiryo UI"/>
                <a:cs typeface="Meiryo UI"/>
              </a:rPr>
              <a:t>（グランドデザイン関連等の一元化）</a:t>
            </a:r>
            <a:endParaRPr lang="en-US" altLang="ja-JP" sz="900" b="1" dirty="0">
              <a:solidFill>
                <a:schemeClr val="tx1"/>
              </a:solidFill>
              <a:latin typeface="Meiryo UI"/>
              <a:ea typeface="Meiryo UI"/>
              <a:cs typeface="Meiryo UI"/>
            </a:endParaRPr>
          </a:p>
        </p:txBody>
      </p:sp>
      <p:sp>
        <p:nvSpPr>
          <p:cNvPr id="99" name="正方形/長方形 98"/>
          <p:cNvSpPr/>
          <p:nvPr/>
        </p:nvSpPr>
        <p:spPr bwMode="auto">
          <a:xfrm>
            <a:off x="5128299" y="2196142"/>
            <a:ext cx="400765" cy="766763"/>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700" b="1" dirty="0">
                <a:solidFill>
                  <a:schemeClr val="tx1"/>
                </a:solidFill>
                <a:latin typeface="Meiryo UI"/>
                <a:ea typeface="Meiryo UI"/>
                <a:cs typeface="Meiryo UI"/>
              </a:rPr>
              <a:t>知事</a:t>
            </a:r>
          </a:p>
        </p:txBody>
      </p:sp>
      <p:cxnSp>
        <p:nvCxnSpPr>
          <p:cNvPr id="100" name="直線コネクタ 101"/>
          <p:cNvCxnSpPr/>
          <p:nvPr/>
        </p:nvCxnSpPr>
        <p:spPr>
          <a:xfrm>
            <a:off x="5334002" y="2965484"/>
            <a:ext cx="0" cy="288000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98" name="テキスト ボックス 3"/>
          <p:cNvSpPr txBox="1">
            <a:spLocks noChangeArrowheads="1"/>
          </p:cNvSpPr>
          <p:nvPr/>
        </p:nvSpPr>
        <p:spPr bwMode="auto">
          <a:xfrm>
            <a:off x="5161602" y="3167063"/>
            <a:ext cx="338554" cy="538176"/>
          </a:xfrm>
          <a:prstGeom prst="rect">
            <a:avLst/>
          </a:prstGeom>
          <a:solidFill>
            <a:schemeClr val="bg1"/>
          </a:solidFill>
          <a:ln w="12700">
            <a:solidFill>
              <a:schemeClr val="accent1"/>
            </a:solidFill>
            <a:miter lim="800000"/>
            <a:headEnd/>
            <a:tailEnd/>
          </a:ln>
        </p:spPr>
        <p:txBody>
          <a:bodyPr vert="eaVert" wrap="square">
            <a:spAutoFit/>
          </a:bodyPr>
          <a:lstStyle/>
          <a:p>
            <a:pPr algn="ctr"/>
            <a:r>
              <a:rPr lang="ja-JP" altLang="en-US" sz="1000" dirty="0">
                <a:latin typeface="Meiryo UI" pitchFamily="50" charset="-128"/>
                <a:ea typeface="Meiryo UI" pitchFamily="50" charset="-128"/>
                <a:cs typeface="Meiryo UI" pitchFamily="50" charset="-128"/>
              </a:rPr>
              <a:t>副知事</a:t>
            </a:r>
          </a:p>
        </p:txBody>
      </p:sp>
      <p:sp>
        <p:nvSpPr>
          <p:cNvPr id="106" name="テキスト ボックス 4"/>
          <p:cNvSpPr txBox="1">
            <a:spLocks noChangeArrowheads="1"/>
          </p:cNvSpPr>
          <p:nvPr/>
        </p:nvSpPr>
        <p:spPr bwMode="auto">
          <a:xfrm>
            <a:off x="48282" y="6256083"/>
            <a:ext cx="630117" cy="246221"/>
          </a:xfrm>
          <a:prstGeom prst="rect">
            <a:avLst/>
          </a:prstGeom>
          <a:solidFill>
            <a:schemeClr val="bg1"/>
          </a:solidFill>
          <a:ln w="12700">
            <a:solidFill>
              <a:schemeClr val="accent1"/>
            </a:solidFill>
            <a:miter lim="800000"/>
            <a:headEnd/>
            <a:tailEnd/>
          </a:ln>
        </p:spPr>
        <p:txBody>
          <a:bodyPr wrap="square">
            <a:spAutoFit/>
          </a:bodyPr>
          <a:lstStyle/>
          <a:p>
            <a:pPr algn="dist"/>
            <a:r>
              <a:rPr lang="ja-JP" altLang="en-US" sz="1000" b="1" dirty="0">
                <a:latin typeface="Meiryo UI" pitchFamily="50" charset="-128"/>
                <a:ea typeface="Meiryo UI" pitchFamily="50" charset="-128"/>
                <a:cs typeface="Meiryo UI" pitchFamily="50" charset="-128"/>
              </a:rPr>
              <a:t>府議会</a:t>
            </a:r>
          </a:p>
        </p:txBody>
      </p:sp>
      <p:sp>
        <p:nvSpPr>
          <p:cNvPr id="107" name="Text Box 61"/>
          <p:cNvSpPr txBox="1">
            <a:spLocks noChangeArrowheads="1"/>
          </p:cNvSpPr>
          <p:nvPr/>
        </p:nvSpPr>
        <p:spPr bwMode="auto">
          <a:xfrm>
            <a:off x="0" y="6467952"/>
            <a:ext cx="721381" cy="292388"/>
          </a:xfrm>
          <a:prstGeom prst="rect">
            <a:avLst/>
          </a:prstGeom>
          <a:noFill/>
          <a:ln w="19050">
            <a:noFill/>
            <a:prstDash val="sysDot"/>
            <a:miter lim="800000"/>
            <a:headEnd/>
            <a:tailEnd/>
          </a:ln>
        </p:spPr>
        <p:txBody>
          <a:bodyPr wrap="square">
            <a:spAutoFit/>
          </a:bodyPr>
          <a:lstStyle/>
          <a:p>
            <a:pPr algn="ctr"/>
            <a:r>
              <a:rPr lang="ja-JP" altLang="en-US" sz="500" dirty="0">
                <a:latin typeface="Meiryo UI" pitchFamily="50" charset="-128"/>
                <a:ea typeface="Meiryo UI" pitchFamily="50" charset="-128"/>
                <a:cs typeface="Meiryo UI" pitchFamily="50" charset="-128"/>
              </a:rPr>
              <a:t>　｜</a:t>
            </a:r>
            <a:endParaRPr lang="en-US" altLang="ja-JP" sz="800" dirty="0">
              <a:latin typeface="Meiryo UI" pitchFamily="50" charset="-128"/>
              <a:ea typeface="Meiryo UI" pitchFamily="50" charset="-128"/>
              <a:cs typeface="Meiryo UI" pitchFamily="50" charset="-128"/>
            </a:endParaRPr>
          </a:p>
          <a:p>
            <a:pPr algn="ctr"/>
            <a:r>
              <a:rPr lang="ja-JP" altLang="en-US" sz="800" dirty="0">
                <a:latin typeface="Meiryo UI" pitchFamily="50" charset="-128"/>
                <a:ea typeface="Meiryo UI" pitchFamily="50" charset="-128"/>
                <a:cs typeface="Meiryo UI" pitchFamily="50" charset="-128"/>
              </a:rPr>
              <a:t>議会事務局</a:t>
            </a:r>
          </a:p>
        </p:txBody>
      </p:sp>
      <p:sp>
        <p:nvSpPr>
          <p:cNvPr id="108" name="テキスト ボックス 4"/>
          <p:cNvSpPr txBox="1">
            <a:spLocks noChangeArrowheads="1"/>
          </p:cNvSpPr>
          <p:nvPr/>
        </p:nvSpPr>
        <p:spPr bwMode="auto">
          <a:xfrm>
            <a:off x="5043603" y="6268246"/>
            <a:ext cx="630117" cy="246221"/>
          </a:xfrm>
          <a:prstGeom prst="rect">
            <a:avLst/>
          </a:prstGeom>
          <a:solidFill>
            <a:schemeClr val="bg1"/>
          </a:solidFill>
          <a:ln w="12700">
            <a:solidFill>
              <a:schemeClr val="accent1"/>
            </a:solidFill>
            <a:miter lim="800000"/>
            <a:headEnd/>
            <a:tailEnd/>
          </a:ln>
        </p:spPr>
        <p:txBody>
          <a:bodyPr wrap="square">
            <a:spAutoFit/>
          </a:bodyPr>
          <a:lstStyle/>
          <a:p>
            <a:pPr algn="dist"/>
            <a:r>
              <a:rPr lang="ja-JP" altLang="en-US" sz="1000" b="1" dirty="0">
                <a:latin typeface="Meiryo UI" pitchFamily="50" charset="-128"/>
                <a:ea typeface="Meiryo UI" pitchFamily="50" charset="-128"/>
                <a:cs typeface="Meiryo UI" pitchFamily="50" charset="-128"/>
              </a:rPr>
              <a:t>府議会</a:t>
            </a:r>
          </a:p>
        </p:txBody>
      </p:sp>
      <p:sp>
        <p:nvSpPr>
          <p:cNvPr id="109" name="Text Box 61"/>
          <p:cNvSpPr txBox="1">
            <a:spLocks noChangeArrowheads="1"/>
          </p:cNvSpPr>
          <p:nvPr/>
        </p:nvSpPr>
        <p:spPr bwMode="auto">
          <a:xfrm>
            <a:off x="4995321" y="6480115"/>
            <a:ext cx="721381" cy="292388"/>
          </a:xfrm>
          <a:prstGeom prst="rect">
            <a:avLst/>
          </a:prstGeom>
          <a:noFill/>
          <a:ln w="19050">
            <a:noFill/>
            <a:prstDash val="sysDot"/>
            <a:miter lim="800000"/>
            <a:headEnd/>
            <a:tailEnd/>
          </a:ln>
        </p:spPr>
        <p:txBody>
          <a:bodyPr wrap="square">
            <a:spAutoFit/>
          </a:bodyPr>
          <a:lstStyle/>
          <a:p>
            <a:pPr algn="ctr"/>
            <a:r>
              <a:rPr lang="ja-JP" altLang="en-US" sz="500" dirty="0">
                <a:latin typeface="Meiryo UI" pitchFamily="50" charset="-128"/>
                <a:ea typeface="Meiryo UI" pitchFamily="50" charset="-128"/>
                <a:cs typeface="Meiryo UI" pitchFamily="50" charset="-128"/>
              </a:rPr>
              <a:t>　｜</a:t>
            </a:r>
            <a:endParaRPr lang="en-US" altLang="ja-JP" sz="800" dirty="0">
              <a:latin typeface="Meiryo UI" pitchFamily="50" charset="-128"/>
              <a:ea typeface="Meiryo UI" pitchFamily="50" charset="-128"/>
              <a:cs typeface="Meiryo UI" pitchFamily="50" charset="-128"/>
            </a:endParaRPr>
          </a:p>
          <a:p>
            <a:pPr algn="ctr"/>
            <a:r>
              <a:rPr lang="ja-JP" altLang="en-US" sz="800" dirty="0">
                <a:latin typeface="Meiryo UI" pitchFamily="50" charset="-128"/>
                <a:ea typeface="Meiryo UI" pitchFamily="50" charset="-128"/>
                <a:cs typeface="Meiryo UI" pitchFamily="50" charset="-128"/>
              </a:rPr>
              <a:t>議会事務局</a:t>
            </a:r>
          </a:p>
        </p:txBody>
      </p:sp>
      <p:cxnSp>
        <p:nvCxnSpPr>
          <p:cNvPr id="113" name="直線コネクタ 101"/>
          <p:cNvCxnSpPr/>
          <p:nvPr/>
        </p:nvCxnSpPr>
        <p:spPr>
          <a:xfrm flipH="1">
            <a:off x="270344" y="2636912"/>
            <a:ext cx="2137" cy="1330789"/>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01" name="正方形/長方形 100"/>
          <p:cNvSpPr/>
          <p:nvPr/>
        </p:nvSpPr>
        <p:spPr bwMode="auto">
          <a:xfrm>
            <a:off x="42588" y="2230437"/>
            <a:ext cx="367462" cy="766763"/>
          </a:xfrm>
          <a:prstGeom prst="rect">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ja-JP" altLang="en-US" sz="1700" b="1" dirty="0">
                <a:solidFill>
                  <a:schemeClr val="tx1"/>
                </a:solidFill>
                <a:latin typeface="Meiryo UI"/>
                <a:ea typeface="Meiryo UI"/>
                <a:cs typeface="Meiryo UI"/>
              </a:rPr>
              <a:t>知事</a:t>
            </a:r>
          </a:p>
        </p:txBody>
      </p:sp>
      <p:sp>
        <p:nvSpPr>
          <p:cNvPr id="105" name="テキスト ボックス 3"/>
          <p:cNvSpPr txBox="1">
            <a:spLocks noChangeArrowheads="1"/>
          </p:cNvSpPr>
          <p:nvPr/>
        </p:nvSpPr>
        <p:spPr bwMode="auto">
          <a:xfrm>
            <a:off x="58833" y="3191833"/>
            <a:ext cx="338554" cy="538176"/>
          </a:xfrm>
          <a:prstGeom prst="rect">
            <a:avLst/>
          </a:prstGeom>
          <a:solidFill>
            <a:schemeClr val="bg1"/>
          </a:solidFill>
          <a:ln w="12700">
            <a:solidFill>
              <a:schemeClr val="accent1"/>
            </a:solidFill>
            <a:miter lim="800000"/>
            <a:headEnd/>
            <a:tailEnd/>
          </a:ln>
        </p:spPr>
        <p:txBody>
          <a:bodyPr vert="eaVert" wrap="square">
            <a:spAutoFit/>
          </a:bodyPr>
          <a:lstStyle/>
          <a:p>
            <a:pPr algn="ctr"/>
            <a:r>
              <a:rPr lang="ja-JP" altLang="en-US" sz="1000" dirty="0">
                <a:latin typeface="Meiryo UI" pitchFamily="50" charset="-128"/>
                <a:ea typeface="Meiryo UI" pitchFamily="50" charset="-128"/>
                <a:cs typeface="Meiryo UI" pitchFamily="50" charset="-128"/>
              </a:rPr>
              <a:t>副知事</a:t>
            </a:r>
          </a:p>
        </p:txBody>
      </p:sp>
      <p:sp>
        <p:nvSpPr>
          <p:cNvPr id="2100" name="Text Box 106"/>
          <p:cNvSpPr txBox="1">
            <a:spLocks noChangeArrowheads="1"/>
          </p:cNvSpPr>
          <p:nvPr/>
        </p:nvSpPr>
        <p:spPr bwMode="auto">
          <a:xfrm>
            <a:off x="688034" y="5414203"/>
            <a:ext cx="1483732"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会計局</a:t>
            </a:r>
          </a:p>
        </p:txBody>
      </p:sp>
      <p:sp>
        <p:nvSpPr>
          <p:cNvPr id="114" name="テキスト ボックス 27"/>
          <p:cNvSpPr txBox="1">
            <a:spLocks noChangeArrowheads="1"/>
          </p:cNvSpPr>
          <p:nvPr/>
        </p:nvSpPr>
        <p:spPr bwMode="auto">
          <a:xfrm>
            <a:off x="5087659" y="5381684"/>
            <a:ext cx="894622" cy="338554"/>
          </a:xfrm>
          <a:prstGeom prst="rect">
            <a:avLst/>
          </a:prstGeom>
          <a:noFill/>
          <a:ln w="12700">
            <a:noFill/>
            <a:miter lim="800000"/>
            <a:headEnd/>
            <a:tailEnd/>
          </a:ln>
        </p:spPr>
        <p:txBody>
          <a:bodyPr wrap="square">
            <a:spAutoFit/>
          </a:bodyPr>
          <a:lstStyle/>
          <a:p>
            <a:r>
              <a:rPr lang="ja-JP" altLang="en-US" sz="800" dirty="0">
                <a:latin typeface="Meiryo UI" pitchFamily="50" charset="-128"/>
                <a:ea typeface="Meiryo UI" pitchFamily="50" charset="-128"/>
                <a:cs typeface="Meiryo UI" pitchFamily="50" charset="-128"/>
              </a:rPr>
              <a:t>　 （会計</a:t>
            </a:r>
            <a:endParaRPr lang="en-US" altLang="ja-JP" sz="800" dirty="0">
              <a:latin typeface="Meiryo UI" pitchFamily="50" charset="-128"/>
              <a:ea typeface="Meiryo UI" pitchFamily="50" charset="-128"/>
              <a:cs typeface="Meiryo UI" pitchFamily="50" charset="-128"/>
            </a:endParaRPr>
          </a:p>
          <a:p>
            <a:r>
              <a:rPr lang="ja-JP" altLang="en-US" sz="800" dirty="0">
                <a:latin typeface="Meiryo UI" pitchFamily="50" charset="-128"/>
                <a:ea typeface="Meiryo UI" pitchFamily="50" charset="-128"/>
                <a:cs typeface="Meiryo UI" pitchFamily="50" charset="-128"/>
              </a:rPr>
              <a:t>　　　管理者）</a:t>
            </a:r>
          </a:p>
        </p:txBody>
      </p:sp>
      <p:cxnSp>
        <p:nvCxnSpPr>
          <p:cNvPr id="120" name="直線コネクタ 119"/>
          <p:cNvCxnSpPr/>
          <p:nvPr/>
        </p:nvCxnSpPr>
        <p:spPr>
          <a:xfrm>
            <a:off x="458409" y="5535614"/>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94" name="正方形/長方形 27"/>
          <p:cNvSpPr>
            <a:spLocks noChangeArrowheads="1"/>
          </p:cNvSpPr>
          <p:nvPr/>
        </p:nvSpPr>
        <p:spPr bwMode="auto">
          <a:xfrm>
            <a:off x="8874125" y="-732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１８</a:t>
            </a:r>
          </a:p>
        </p:txBody>
      </p:sp>
      <p:grpSp>
        <p:nvGrpSpPr>
          <p:cNvPr id="104" name="グループ化 103"/>
          <p:cNvGrpSpPr/>
          <p:nvPr/>
        </p:nvGrpSpPr>
        <p:grpSpPr>
          <a:xfrm>
            <a:off x="5862669" y="1734820"/>
            <a:ext cx="1482127" cy="4215450"/>
            <a:chOff x="5862669" y="2016760"/>
            <a:chExt cx="1482127" cy="4215450"/>
          </a:xfrm>
        </p:grpSpPr>
        <p:sp>
          <p:nvSpPr>
            <p:cNvPr id="2104" name="Text Box 111"/>
            <p:cNvSpPr txBox="1">
              <a:spLocks noChangeArrowheads="1"/>
            </p:cNvSpPr>
            <p:nvPr/>
          </p:nvSpPr>
          <p:spPr bwMode="auto">
            <a:xfrm>
              <a:off x="5862669" y="2016760"/>
              <a:ext cx="1482126"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smtClean="0">
                  <a:latin typeface="Meiryo UI" pitchFamily="50" charset="-128"/>
                  <a:ea typeface="Meiryo UI" pitchFamily="50" charset="-128"/>
                  <a:cs typeface="Meiryo UI" pitchFamily="50" charset="-128"/>
                </a:rPr>
                <a:t>特別区連携局</a:t>
              </a:r>
              <a:endParaRPr lang="ja-JP" altLang="en-US" sz="1000" dirty="0">
                <a:latin typeface="Meiryo UI" pitchFamily="50" charset="-128"/>
                <a:ea typeface="Meiryo UI" pitchFamily="50" charset="-128"/>
                <a:cs typeface="Meiryo UI" pitchFamily="50" charset="-128"/>
              </a:endParaRPr>
            </a:p>
          </p:txBody>
        </p:sp>
        <p:sp>
          <p:nvSpPr>
            <p:cNvPr id="2105" name="Text Box 112"/>
            <p:cNvSpPr txBox="1">
              <a:spLocks noChangeArrowheads="1"/>
            </p:cNvSpPr>
            <p:nvPr/>
          </p:nvSpPr>
          <p:spPr bwMode="auto">
            <a:xfrm>
              <a:off x="5862669" y="2553336"/>
              <a:ext cx="1482126" cy="234000"/>
            </a:xfrm>
            <a:prstGeom prst="rect">
              <a:avLst/>
            </a:prstGeom>
            <a:solidFill>
              <a:schemeClr val="bg1"/>
            </a:solidFill>
            <a:ln w="9525">
              <a:solidFill>
                <a:schemeClr val="tx1"/>
              </a:solidFill>
              <a:miter lim="800000"/>
              <a:headEnd/>
              <a:tailEnd/>
            </a:ln>
          </p:spPr>
          <p:txBody>
            <a:bodyPr>
              <a:spAutoFit/>
            </a:bodyPr>
            <a:lstStyle/>
            <a:p>
              <a:pPr algn="dist"/>
              <a:r>
                <a:rPr lang="zh-CN" altLang="en-US" sz="1000" dirty="0">
                  <a:latin typeface="Meiryo UI" pitchFamily="50" charset="-128"/>
                  <a:ea typeface="Meiryo UI" pitchFamily="50" charset="-128"/>
                  <a:cs typeface="Meiryo UI" pitchFamily="50" charset="-128"/>
                </a:rPr>
                <a:t>政策企画局</a:t>
              </a:r>
              <a:endParaRPr lang="ja-JP" altLang="en-US" sz="1000" dirty="0">
                <a:latin typeface="Meiryo UI" pitchFamily="50" charset="-128"/>
                <a:ea typeface="Meiryo UI" pitchFamily="50" charset="-128"/>
                <a:cs typeface="Meiryo UI" pitchFamily="50" charset="-128"/>
              </a:endParaRPr>
            </a:p>
          </p:txBody>
        </p:sp>
        <p:sp>
          <p:nvSpPr>
            <p:cNvPr id="2106" name="Text Box 113"/>
            <p:cNvSpPr txBox="1">
              <a:spLocks noChangeArrowheads="1"/>
            </p:cNvSpPr>
            <p:nvPr/>
          </p:nvSpPr>
          <p:spPr bwMode="auto">
            <a:xfrm>
              <a:off x="5862669" y="2288859"/>
              <a:ext cx="1482126" cy="234000"/>
            </a:xfrm>
            <a:prstGeom prst="rect">
              <a:avLst/>
            </a:prstGeom>
            <a:solidFill>
              <a:schemeClr val="bg1"/>
            </a:solidFill>
            <a:ln w="9525">
              <a:solidFill>
                <a:schemeClr val="tx1"/>
              </a:solidFill>
              <a:miter lim="800000"/>
              <a:headEnd/>
              <a:tailEnd/>
            </a:ln>
          </p:spPr>
          <p:txBody>
            <a:bodyPr>
              <a:spAutoFit/>
            </a:bodyPr>
            <a:lstStyle/>
            <a:p>
              <a:pPr algn="dist"/>
              <a:r>
                <a:rPr lang="zh-TW" altLang="en-US" sz="1000" dirty="0">
                  <a:latin typeface="Meiryo UI" pitchFamily="50" charset="-128"/>
                  <a:ea typeface="Meiryo UI" pitchFamily="50" charset="-128"/>
                  <a:cs typeface="Meiryo UI" pitchFamily="50" charset="-128"/>
                </a:rPr>
                <a:t>危機管理局</a:t>
              </a:r>
              <a:endParaRPr lang="ja-JP" altLang="en-US" sz="1000" dirty="0">
                <a:latin typeface="Meiryo UI" pitchFamily="50" charset="-128"/>
                <a:ea typeface="Meiryo UI" pitchFamily="50" charset="-128"/>
                <a:cs typeface="Meiryo UI" pitchFamily="50" charset="-128"/>
              </a:endParaRPr>
            </a:p>
          </p:txBody>
        </p:sp>
        <p:sp>
          <p:nvSpPr>
            <p:cNvPr id="2107" name="Text Box 114"/>
            <p:cNvSpPr txBox="1">
              <a:spLocks noChangeArrowheads="1"/>
            </p:cNvSpPr>
            <p:nvPr/>
          </p:nvSpPr>
          <p:spPr bwMode="auto">
            <a:xfrm>
              <a:off x="5862669" y="2819718"/>
              <a:ext cx="1482126"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総務局</a:t>
              </a:r>
            </a:p>
          </p:txBody>
        </p:sp>
        <p:sp>
          <p:nvSpPr>
            <p:cNvPr id="2108" name="Text Box 115"/>
            <p:cNvSpPr txBox="1">
              <a:spLocks noChangeArrowheads="1"/>
            </p:cNvSpPr>
            <p:nvPr/>
          </p:nvSpPr>
          <p:spPr bwMode="auto">
            <a:xfrm>
              <a:off x="5862669" y="3078799"/>
              <a:ext cx="1482126"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財務局</a:t>
              </a:r>
            </a:p>
          </p:txBody>
        </p:sp>
        <p:sp>
          <p:nvSpPr>
            <p:cNvPr id="2109" name="Text Box 116"/>
            <p:cNvSpPr txBox="1">
              <a:spLocks noChangeArrowheads="1"/>
            </p:cNvSpPr>
            <p:nvPr/>
          </p:nvSpPr>
          <p:spPr bwMode="auto">
            <a:xfrm>
              <a:off x="5862669" y="3342006"/>
              <a:ext cx="1482126"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府民文化局</a:t>
              </a:r>
            </a:p>
          </p:txBody>
        </p:sp>
        <p:sp>
          <p:nvSpPr>
            <p:cNvPr id="2110" name="Text Box 117"/>
            <p:cNvSpPr txBox="1">
              <a:spLocks noChangeArrowheads="1"/>
            </p:cNvSpPr>
            <p:nvPr/>
          </p:nvSpPr>
          <p:spPr bwMode="auto">
            <a:xfrm>
              <a:off x="5862669" y="3881121"/>
              <a:ext cx="1482126"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福祉局</a:t>
              </a:r>
            </a:p>
          </p:txBody>
        </p:sp>
        <p:sp>
          <p:nvSpPr>
            <p:cNvPr id="2111" name="Text Box 118"/>
            <p:cNvSpPr txBox="1">
              <a:spLocks noChangeArrowheads="1"/>
            </p:cNvSpPr>
            <p:nvPr/>
          </p:nvSpPr>
          <p:spPr bwMode="auto">
            <a:xfrm>
              <a:off x="5862669" y="4144329"/>
              <a:ext cx="1482126"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健康医療局</a:t>
              </a:r>
            </a:p>
          </p:txBody>
        </p:sp>
        <p:sp>
          <p:nvSpPr>
            <p:cNvPr id="2112" name="Text Box 119"/>
            <p:cNvSpPr txBox="1">
              <a:spLocks noChangeArrowheads="1"/>
            </p:cNvSpPr>
            <p:nvPr/>
          </p:nvSpPr>
          <p:spPr bwMode="auto">
            <a:xfrm>
              <a:off x="5862669" y="4409124"/>
              <a:ext cx="1482126"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商工労働局</a:t>
              </a:r>
            </a:p>
          </p:txBody>
        </p:sp>
        <p:sp>
          <p:nvSpPr>
            <p:cNvPr id="2113" name="Text Box 120"/>
            <p:cNvSpPr txBox="1">
              <a:spLocks noChangeArrowheads="1"/>
            </p:cNvSpPr>
            <p:nvPr/>
          </p:nvSpPr>
          <p:spPr bwMode="auto">
            <a:xfrm>
              <a:off x="5862669" y="4672331"/>
              <a:ext cx="1482126" cy="234000"/>
            </a:xfrm>
            <a:prstGeom prst="rect">
              <a:avLst/>
            </a:prstGeom>
            <a:solidFill>
              <a:schemeClr val="bg1"/>
            </a:solidFill>
            <a:ln w="9525">
              <a:solidFill>
                <a:schemeClr val="tx1"/>
              </a:solidFill>
              <a:miter lim="800000"/>
              <a:headEnd/>
              <a:tailEnd/>
            </a:ln>
          </p:spPr>
          <p:txBody>
            <a:bodyPr>
              <a:spAutoFit/>
            </a:bodyPr>
            <a:lstStyle/>
            <a:p>
              <a:pPr algn="dist"/>
              <a:r>
                <a:rPr lang="zh-TW" altLang="en-US" sz="1000" dirty="0">
                  <a:latin typeface="Meiryo UI" pitchFamily="50" charset="-128"/>
                  <a:ea typeface="Meiryo UI" pitchFamily="50" charset="-128"/>
                  <a:cs typeface="Meiryo UI" pitchFamily="50" charset="-128"/>
                </a:rPr>
                <a:t>環境農林水産局</a:t>
              </a:r>
              <a:endParaRPr lang="ja-JP" altLang="en-US" sz="1000" dirty="0">
                <a:latin typeface="Meiryo UI" pitchFamily="50" charset="-128"/>
                <a:ea typeface="Meiryo UI" pitchFamily="50" charset="-128"/>
                <a:cs typeface="Meiryo UI" pitchFamily="50" charset="-128"/>
              </a:endParaRPr>
            </a:p>
          </p:txBody>
        </p:sp>
        <p:sp>
          <p:nvSpPr>
            <p:cNvPr id="2114" name="Text Box 121"/>
            <p:cNvSpPr txBox="1">
              <a:spLocks noChangeArrowheads="1"/>
            </p:cNvSpPr>
            <p:nvPr/>
          </p:nvSpPr>
          <p:spPr bwMode="auto">
            <a:xfrm>
              <a:off x="5862669" y="4935539"/>
              <a:ext cx="1482126" cy="234000"/>
            </a:xfrm>
            <a:prstGeom prst="rect">
              <a:avLst/>
            </a:prstGeom>
            <a:solidFill>
              <a:schemeClr val="bg1"/>
            </a:solidFill>
            <a:ln w="9525">
              <a:solidFill>
                <a:schemeClr val="tx1"/>
              </a:solidFill>
              <a:miter lim="800000"/>
              <a:headEnd/>
              <a:tailEnd/>
            </a:ln>
          </p:spPr>
          <p:txBody>
            <a:bodyPr>
              <a:spAutoFit/>
            </a:bodyPr>
            <a:lstStyle/>
            <a:p>
              <a:pPr algn="dist"/>
              <a:r>
                <a:rPr lang="zh-TW" altLang="en-US" sz="1000" dirty="0">
                  <a:latin typeface="Meiryo UI" pitchFamily="50" charset="-128"/>
                  <a:ea typeface="Meiryo UI" pitchFamily="50" charset="-128"/>
                  <a:cs typeface="Meiryo UI" pitchFamily="50" charset="-128"/>
                </a:rPr>
                <a:t>都市整備局</a:t>
              </a:r>
              <a:endParaRPr lang="ja-JP" altLang="en-US" sz="1000" dirty="0">
                <a:latin typeface="Meiryo UI" pitchFamily="50" charset="-128"/>
                <a:ea typeface="Meiryo UI" pitchFamily="50" charset="-128"/>
                <a:cs typeface="Meiryo UI" pitchFamily="50" charset="-128"/>
              </a:endParaRPr>
            </a:p>
          </p:txBody>
        </p:sp>
        <p:sp>
          <p:nvSpPr>
            <p:cNvPr id="2115" name="Text Box 122"/>
            <p:cNvSpPr txBox="1">
              <a:spLocks noChangeArrowheads="1"/>
            </p:cNvSpPr>
            <p:nvPr/>
          </p:nvSpPr>
          <p:spPr bwMode="auto">
            <a:xfrm>
              <a:off x="5862669" y="5468939"/>
              <a:ext cx="1482126"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住宅まちづくり局</a:t>
              </a:r>
            </a:p>
          </p:txBody>
        </p:sp>
        <p:sp>
          <p:nvSpPr>
            <p:cNvPr id="2116" name="Text Box 123"/>
            <p:cNvSpPr txBox="1">
              <a:spLocks noChangeArrowheads="1"/>
            </p:cNvSpPr>
            <p:nvPr/>
          </p:nvSpPr>
          <p:spPr bwMode="auto">
            <a:xfrm>
              <a:off x="5862669" y="5730558"/>
              <a:ext cx="1482126"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会計局</a:t>
              </a:r>
            </a:p>
          </p:txBody>
        </p:sp>
        <p:sp>
          <p:nvSpPr>
            <p:cNvPr id="2117" name="Text Box 124"/>
            <p:cNvSpPr txBox="1">
              <a:spLocks noChangeArrowheads="1"/>
            </p:cNvSpPr>
            <p:nvPr/>
          </p:nvSpPr>
          <p:spPr bwMode="auto">
            <a:xfrm>
              <a:off x="5862669" y="5998210"/>
              <a:ext cx="1482127"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消防庁</a:t>
              </a:r>
            </a:p>
          </p:txBody>
        </p:sp>
        <p:sp>
          <p:nvSpPr>
            <p:cNvPr id="93" name="Text Box 121"/>
            <p:cNvSpPr txBox="1">
              <a:spLocks noChangeArrowheads="1"/>
            </p:cNvSpPr>
            <p:nvPr/>
          </p:nvSpPr>
          <p:spPr bwMode="auto">
            <a:xfrm>
              <a:off x="5862669" y="5203193"/>
              <a:ext cx="1482126" cy="234000"/>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a:latin typeface="Meiryo UI" pitchFamily="50" charset="-128"/>
                  <a:ea typeface="Meiryo UI" pitchFamily="50" charset="-128"/>
                  <a:cs typeface="Meiryo UI" pitchFamily="50" charset="-128"/>
                </a:rPr>
                <a:t>港湾</a:t>
              </a:r>
              <a:r>
                <a:rPr lang="zh-TW" altLang="en-US" sz="1000" dirty="0">
                  <a:latin typeface="Meiryo UI" pitchFamily="50" charset="-128"/>
                  <a:ea typeface="Meiryo UI" pitchFamily="50" charset="-128"/>
                  <a:cs typeface="Meiryo UI" pitchFamily="50" charset="-128"/>
                </a:rPr>
                <a:t>局</a:t>
              </a:r>
              <a:endParaRPr lang="ja-JP" altLang="en-US" sz="1000" dirty="0">
                <a:latin typeface="Meiryo UI" pitchFamily="50" charset="-128"/>
                <a:ea typeface="Meiryo UI" pitchFamily="50" charset="-128"/>
                <a:cs typeface="Meiryo UI" pitchFamily="50" charset="-128"/>
              </a:endParaRPr>
            </a:p>
          </p:txBody>
        </p:sp>
        <p:sp>
          <p:nvSpPr>
            <p:cNvPr id="103" name="Text Box 116"/>
            <p:cNvSpPr txBox="1">
              <a:spLocks noChangeArrowheads="1"/>
            </p:cNvSpPr>
            <p:nvPr/>
          </p:nvSpPr>
          <p:spPr bwMode="auto">
            <a:xfrm>
              <a:off x="5862669" y="3608706"/>
              <a:ext cx="1482126" cy="246221"/>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smtClean="0">
                  <a:latin typeface="Meiryo UI" pitchFamily="50" charset="-128"/>
                  <a:ea typeface="Meiryo UI" pitchFamily="50" charset="-128"/>
                  <a:cs typeface="Meiryo UI" pitchFamily="50" charset="-128"/>
                </a:rPr>
                <a:t>ＩＲ推進局</a:t>
              </a:r>
              <a:endParaRPr lang="ja-JP" altLang="en-US" sz="1000" dirty="0">
                <a:latin typeface="Meiryo UI" pitchFamily="50" charset="-128"/>
                <a:ea typeface="Meiryo UI" pitchFamily="50" charset="-128"/>
                <a:cs typeface="Meiryo UI" pitchFamily="50" charset="-128"/>
              </a:endParaRPr>
            </a:p>
          </p:txBody>
        </p:sp>
      </p:grpSp>
      <p:grpSp>
        <p:nvGrpSpPr>
          <p:cNvPr id="111" name="グループ化 110"/>
          <p:cNvGrpSpPr/>
          <p:nvPr/>
        </p:nvGrpSpPr>
        <p:grpSpPr>
          <a:xfrm>
            <a:off x="5631817" y="3210878"/>
            <a:ext cx="238063" cy="1054417"/>
            <a:chOff x="5616577" y="1869758"/>
            <a:chExt cx="238063" cy="1054417"/>
          </a:xfrm>
        </p:grpSpPr>
        <p:cxnSp>
          <p:nvCxnSpPr>
            <p:cNvPr id="112" name="直線コネクタ 56"/>
            <p:cNvCxnSpPr/>
            <p:nvPr/>
          </p:nvCxnSpPr>
          <p:spPr>
            <a:xfrm>
              <a:off x="5621804" y="2141538"/>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15" name="直線コネクタ 57"/>
            <p:cNvCxnSpPr/>
            <p:nvPr/>
          </p:nvCxnSpPr>
          <p:spPr>
            <a:xfrm>
              <a:off x="5621804" y="2399030"/>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16" name="直線コネクタ 63"/>
            <p:cNvCxnSpPr/>
            <p:nvPr/>
          </p:nvCxnSpPr>
          <p:spPr>
            <a:xfrm>
              <a:off x="5621804" y="2650808"/>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18" name="直線コネクタ 64"/>
            <p:cNvCxnSpPr/>
            <p:nvPr/>
          </p:nvCxnSpPr>
          <p:spPr>
            <a:xfrm>
              <a:off x="5621804" y="2924175"/>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2" name="直線コネクタ 56"/>
            <p:cNvCxnSpPr/>
            <p:nvPr/>
          </p:nvCxnSpPr>
          <p:spPr>
            <a:xfrm>
              <a:off x="5616577" y="1869758"/>
              <a:ext cx="236048" cy="0"/>
            </a:xfrm>
            <a:prstGeom prst="line">
              <a:avLst/>
            </a:prstGeom>
            <a:ln w="12700"/>
          </p:spPr>
          <p:style>
            <a:lnRef idx="1">
              <a:schemeClr val="accent1"/>
            </a:lnRef>
            <a:fillRef idx="0">
              <a:schemeClr val="accent1"/>
            </a:fillRef>
            <a:effectRef idx="0">
              <a:schemeClr val="accent1"/>
            </a:effectRef>
            <a:fontRef idx="minor">
              <a:schemeClr val="tx1"/>
            </a:fontRef>
          </p:style>
        </p:cxnSp>
      </p:grpSp>
      <p:grpSp>
        <p:nvGrpSpPr>
          <p:cNvPr id="123" name="グループ化 122"/>
          <p:cNvGrpSpPr/>
          <p:nvPr/>
        </p:nvGrpSpPr>
        <p:grpSpPr>
          <a:xfrm>
            <a:off x="5624197" y="4521518"/>
            <a:ext cx="238063" cy="1054417"/>
            <a:chOff x="5616577" y="1869758"/>
            <a:chExt cx="238063" cy="1054417"/>
          </a:xfrm>
        </p:grpSpPr>
        <p:cxnSp>
          <p:nvCxnSpPr>
            <p:cNvPr id="124" name="直線コネクタ 56"/>
            <p:cNvCxnSpPr/>
            <p:nvPr/>
          </p:nvCxnSpPr>
          <p:spPr>
            <a:xfrm>
              <a:off x="5621804" y="2141538"/>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5" name="直線コネクタ 57"/>
            <p:cNvCxnSpPr/>
            <p:nvPr/>
          </p:nvCxnSpPr>
          <p:spPr>
            <a:xfrm>
              <a:off x="5621804" y="2399030"/>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6" name="直線コネクタ 63"/>
            <p:cNvCxnSpPr/>
            <p:nvPr/>
          </p:nvCxnSpPr>
          <p:spPr>
            <a:xfrm>
              <a:off x="5621804" y="2650808"/>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7" name="直線コネクタ 64"/>
            <p:cNvCxnSpPr/>
            <p:nvPr/>
          </p:nvCxnSpPr>
          <p:spPr>
            <a:xfrm>
              <a:off x="5621804" y="2924175"/>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8" name="直線コネクタ 56"/>
            <p:cNvCxnSpPr/>
            <p:nvPr/>
          </p:nvCxnSpPr>
          <p:spPr>
            <a:xfrm>
              <a:off x="5616577" y="1869758"/>
              <a:ext cx="236048" cy="0"/>
            </a:xfrm>
            <a:prstGeom prst="line">
              <a:avLst/>
            </a:prstGeom>
            <a:ln w="12700"/>
          </p:spPr>
          <p:style>
            <a:lnRef idx="1">
              <a:schemeClr val="accent1"/>
            </a:lnRef>
            <a:fillRef idx="0">
              <a:schemeClr val="accent1"/>
            </a:fillRef>
            <a:effectRef idx="0">
              <a:schemeClr val="accent1"/>
            </a:effectRef>
            <a:fontRef idx="minor">
              <a:schemeClr val="tx1"/>
            </a:fontRef>
          </p:style>
        </p:cxnSp>
      </p:grpSp>
      <p:sp>
        <p:nvSpPr>
          <p:cNvPr id="129" name="正方形/長方形 95"/>
          <p:cNvSpPr/>
          <p:nvPr/>
        </p:nvSpPr>
        <p:spPr>
          <a:xfrm>
            <a:off x="7235494" y="2424112"/>
            <a:ext cx="3041330" cy="6905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ts val="1800"/>
              </a:lnSpc>
              <a:defRPr/>
            </a:pPr>
            <a:r>
              <a:rPr lang="ja-JP" altLang="en-US" sz="900" b="1" dirty="0" smtClean="0">
                <a:solidFill>
                  <a:schemeClr val="tx1"/>
                </a:solidFill>
                <a:latin typeface="Meiryo UI"/>
                <a:ea typeface="Meiryo UI"/>
                <a:cs typeface="Meiryo UI"/>
              </a:rPr>
              <a:t>（住民基本台帳事務等にかかる市区町村との</a:t>
            </a:r>
          </a:p>
          <a:p>
            <a:pPr>
              <a:lnSpc>
                <a:spcPts val="1200"/>
              </a:lnSpc>
              <a:defRPr/>
            </a:pPr>
            <a:r>
              <a:rPr lang="ja-JP" altLang="en-US" sz="900" b="1" dirty="0" smtClean="0">
                <a:solidFill>
                  <a:schemeClr val="tx1"/>
                </a:solidFill>
                <a:latin typeface="Meiryo UI"/>
                <a:ea typeface="Meiryo UI"/>
                <a:cs typeface="Meiryo UI"/>
              </a:rPr>
              <a:t>　　連絡調整）</a:t>
            </a:r>
          </a:p>
        </p:txBody>
      </p:sp>
      <p:sp>
        <p:nvSpPr>
          <p:cNvPr id="130" name="正方形/長方形 95"/>
          <p:cNvSpPr/>
          <p:nvPr/>
        </p:nvSpPr>
        <p:spPr>
          <a:xfrm>
            <a:off x="7235494" y="2233613"/>
            <a:ext cx="3041330" cy="4143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ts val="1800"/>
              </a:lnSpc>
              <a:defRPr/>
            </a:pPr>
            <a:r>
              <a:rPr lang="ja-JP" altLang="en-US" sz="900" b="1" dirty="0" smtClean="0">
                <a:solidFill>
                  <a:schemeClr val="tx1"/>
                </a:solidFill>
                <a:latin typeface="Meiryo UI"/>
                <a:ea typeface="Meiryo UI"/>
                <a:cs typeface="Meiryo UI"/>
              </a:rPr>
              <a:t>（成長戦略等の一元化）</a:t>
            </a:r>
          </a:p>
        </p:txBody>
      </p:sp>
      <p:sp>
        <p:nvSpPr>
          <p:cNvPr id="131" name="正方形/長方形 95"/>
          <p:cNvSpPr/>
          <p:nvPr/>
        </p:nvSpPr>
        <p:spPr>
          <a:xfrm>
            <a:off x="7235494" y="3767137"/>
            <a:ext cx="3041330" cy="995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ts val="2200"/>
              </a:lnSpc>
              <a:spcBef>
                <a:spcPts val="0"/>
              </a:spcBef>
              <a:defRPr/>
            </a:pPr>
            <a:r>
              <a:rPr lang="ja-JP" altLang="en-US" sz="900" b="1" dirty="0" smtClean="0">
                <a:solidFill>
                  <a:schemeClr val="tx1"/>
                </a:solidFill>
                <a:latin typeface="Meiryo UI"/>
                <a:ea typeface="Meiryo UI"/>
                <a:cs typeface="Meiryo UI"/>
              </a:rPr>
              <a:t>（</a:t>
            </a:r>
            <a:r>
              <a:rPr lang="ja-JP" altLang="en-US" sz="900" b="1" dirty="0">
                <a:solidFill>
                  <a:schemeClr val="tx1"/>
                </a:solidFill>
                <a:latin typeface="Meiryo UI"/>
                <a:ea typeface="Meiryo UI"/>
                <a:cs typeface="Meiryo UI"/>
              </a:rPr>
              <a:t>精神保健福祉センターの一元化）</a:t>
            </a:r>
          </a:p>
          <a:p>
            <a:pPr>
              <a:lnSpc>
                <a:spcPts val="2200"/>
              </a:lnSpc>
              <a:spcBef>
                <a:spcPts val="0"/>
              </a:spcBef>
              <a:defRPr/>
            </a:pPr>
            <a:r>
              <a:rPr lang="ja-JP" altLang="en-US" sz="900" b="1" dirty="0">
                <a:solidFill>
                  <a:schemeClr val="tx1"/>
                </a:solidFill>
                <a:latin typeface="Meiryo UI"/>
                <a:ea typeface="Meiryo UI"/>
                <a:cs typeface="Meiryo UI"/>
              </a:rPr>
              <a:t>（成長分野の企業支援等の一元化）</a:t>
            </a:r>
          </a:p>
          <a:p>
            <a:pPr>
              <a:lnSpc>
                <a:spcPts val="2200"/>
              </a:lnSpc>
              <a:spcBef>
                <a:spcPts val="0"/>
              </a:spcBef>
              <a:defRPr/>
            </a:pPr>
            <a:r>
              <a:rPr lang="ja-JP" altLang="en-US" sz="900" b="1" dirty="0">
                <a:solidFill>
                  <a:schemeClr val="tx1"/>
                </a:solidFill>
                <a:latin typeface="Meiryo UI"/>
                <a:ea typeface="Meiryo UI"/>
                <a:cs typeface="Meiryo UI"/>
              </a:rPr>
              <a:t>（エネルギー政策等の一元化）</a:t>
            </a:r>
          </a:p>
        </p:txBody>
      </p:sp>
      <p:sp>
        <p:nvSpPr>
          <p:cNvPr id="132" name="正方形/長方形 95"/>
          <p:cNvSpPr/>
          <p:nvPr/>
        </p:nvSpPr>
        <p:spPr>
          <a:xfrm>
            <a:off x="7235603" y="5968318"/>
            <a:ext cx="2670397" cy="4959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nSpc>
                <a:spcPts val="2200"/>
              </a:lnSpc>
              <a:defRPr/>
            </a:pPr>
            <a:r>
              <a:rPr lang="ja-JP" altLang="en-US" sz="900" b="1" dirty="0" smtClean="0">
                <a:solidFill>
                  <a:schemeClr val="tx1"/>
                </a:solidFill>
                <a:latin typeface="Meiryo UI"/>
                <a:ea typeface="Meiryo UI"/>
                <a:cs typeface="Meiryo UI"/>
              </a:rPr>
              <a:t>（高等</a:t>
            </a:r>
            <a:r>
              <a:rPr lang="ja-JP" altLang="en-US" sz="900" b="1" dirty="0">
                <a:solidFill>
                  <a:schemeClr val="tx1"/>
                </a:solidFill>
                <a:latin typeface="Meiryo UI"/>
                <a:ea typeface="Meiryo UI"/>
                <a:cs typeface="Meiryo UI"/>
              </a:rPr>
              <a:t>学校等の一元化）</a:t>
            </a:r>
          </a:p>
        </p:txBody>
      </p:sp>
      <p:cxnSp>
        <p:nvCxnSpPr>
          <p:cNvPr id="117" name="直線コネクタ 116"/>
          <p:cNvCxnSpPr/>
          <p:nvPr/>
        </p:nvCxnSpPr>
        <p:spPr>
          <a:xfrm>
            <a:off x="458409" y="3585402"/>
            <a:ext cx="232836"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3" name="Text Box 99"/>
          <p:cNvSpPr txBox="1">
            <a:spLocks noChangeArrowheads="1"/>
          </p:cNvSpPr>
          <p:nvPr/>
        </p:nvSpPr>
        <p:spPr bwMode="auto">
          <a:xfrm>
            <a:off x="688034" y="3453640"/>
            <a:ext cx="1483732" cy="246221"/>
          </a:xfrm>
          <a:prstGeom prst="rect">
            <a:avLst/>
          </a:prstGeom>
          <a:solidFill>
            <a:schemeClr val="bg1"/>
          </a:solidFill>
          <a:ln w="9525">
            <a:solidFill>
              <a:schemeClr val="tx1"/>
            </a:solidFill>
            <a:miter lim="800000"/>
            <a:headEnd/>
            <a:tailEnd/>
          </a:ln>
        </p:spPr>
        <p:txBody>
          <a:bodyPr>
            <a:spAutoFit/>
          </a:bodyPr>
          <a:lstStyle/>
          <a:p>
            <a:pPr algn="dist"/>
            <a:r>
              <a:rPr lang="ja-JP" altLang="en-US" sz="1000" dirty="0" smtClean="0">
                <a:latin typeface="Meiryo UI" pitchFamily="50" charset="-128"/>
                <a:ea typeface="Meiryo UI" pitchFamily="50" charset="-128"/>
                <a:cs typeface="Meiryo UI" pitchFamily="50" charset="-128"/>
              </a:rPr>
              <a:t>ＩＲ推進局</a:t>
            </a:r>
            <a:endParaRPr lang="ja-JP" altLang="en-US" sz="1000" dirty="0">
              <a:latin typeface="Meiryo UI" pitchFamily="50" charset="-128"/>
              <a:ea typeface="Meiryo UI" pitchFamily="50" charset="-128"/>
              <a:cs typeface="Meiryo UI" pitchFamily="50" charset="-12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0" y="-26988"/>
            <a:ext cx="9906000"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７　組織体制の整備に向けた職員の採用　</a:t>
            </a:r>
            <a:endParaRPr lang="ja-JP" altLang="en-US" sz="1400" b="1" dirty="0">
              <a:solidFill>
                <a:srgbClr val="000000"/>
              </a:solidFill>
              <a:latin typeface="ＭＳ Ｐゴシック" charset="-128"/>
              <a:ea typeface="Meiryo UI"/>
              <a:cs typeface="Meiryo UI"/>
            </a:endParaRPr>
          </a:p>
        </p:txBody>
      </p:sp>
      <p:sp>
        <p:nvSpPr>
          <p:cNvPr id="30" name="正方形/長方形 29"/>
          <p:cNvSpPr/>
          <p:nvPr/>
        </p:nvSpPr>
        <p:spPr>
          <a:xfrm>
            <a:off x="247650" y="602422"/>
            <a:ext cx="9258300" cy="600644"/>
          </a:xfrm>
          <a:prstGeom prst="rect">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85750" indent="-285750">
              <a:lnSpc>
                <a:spcPct val="125000"/>
              </a:lnSpc>
              <a:buFont typeface="Wingdings" panose="05000000000000000000" pitchFamily="2" charset="2"/>
              <a:buChar char="u"/>
              <a:defRPr/>
            </a:pPr>
            <a:r>
              <a:rPr lang="ja-JP" altLang="en-US" sz="1400" b="1" dirty="0">
                <a:solidFill>
                  <a:schemeClr val="tx1"/>
                </a:solidFill>
                <a:latin typeface="Meiryo UI" pitchFamily="50" charset="-128"/>
                <a:ea typeface="Meiryo UI" pitchFamily="50" charset="-128"/>
                <a:cs typeface="Meiryo UI" pitchFamily="50" charset="-128"/>
              </a:rPr>
              <a:t>特別区の組織体制整備のため増員が必要</a:t>
            </a:r>
            <a:endParaRPr lang="en-US" altLang="ja-JP" sz="1400" b="1" dirty="0">
              <a:solidFill>
                <a:schemeClr val="tx1"/>
              </a:solidFill>
              <a:latin typeface="Meiryo UI" pitchFamily="50" charset="-128"/>
              <a:ea typeface="Meiryo UI" pitchFamily="50" charset="-128"/>
              <a:cs typeface="Meiryo UI" pitchFamily="50" charset="-128"/>
            </a:endParaRPr>
          </a:p>
          <a:p>
            <a:pPr marL="285750" indent="-285750">
              <a:lnSpc>
                <a:spcPct val="125000"/>
              </a:lnSpc>
              <a:buFont typeface="Wingdings" panose="05000000000000000000" pitchFamily="2" charset="2"/>
              <a:buChar char="u"/>
              <a:defRPr/>
            </a:pPr>
            <a:r>
              <a:rPr lang="ja-JP" altLang="en-US" sz="1400" b="1" dirty="0">
                <a:solidFill>
                  <a:schemeClr val="tx1"/>
                </a:solidFill>
                <a:latin typeface="Meiryo UI" pitchFamily="50" charset="-128"/>
                <a:ea typeface="Meiryo UI" pitchFamily="50" charset="-128"/>
                <a:cs typeface="Meiryo UI" pitchFamily="50" charset="-128"/>
              </a:rPr>
              <a:t>大阪府への移管については、広域一元化に伴う効率化減を加味</a:t>
            </a:r>
            <a:endParaRPr lang="en-US" altLang="ja-JP" sz="1400" b="1" dirty="0">
              <a:solidFill>
                <a:schemeClr val="tx1"/>
              </a:solidFill>
              <a:latin typeface="Meiryo UI" pitchFamily="50" charset="-128"/>
              <a:ea typeface="Meiryo UI" pitchFamily="50" charset="-128"/>
              <a:cs typeface="Meiryo UI" pitchFamily="50" charset="-128"/>
            </a:endParaRPr>
          </a:p>
        </p:txBody>
      </p:sp>
      <p:sp>
        <p:nvSpPr>
          <p:cNvPr id="32" name="ホームベース 31"/>
          <p:cNvSpPr/>
          <p:nvPr/>
        </p:nvSpPr>
        <p:spPr>
          <a:xfrm>
            <a:off x="162287" y="1335599"/>
            <a:ext cx="1548000" cy="258224"/>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Ins="54000" bIns="10800" rtlCol="0" anchor="ctr"/>
          <a:lstStyle/>
          <a:p>
            <a:r>
              <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採用増必要数</a:t>
            </a:r>
          </a:p>
        </p:txBody>
      </p:sp>
      <p:cxnSp>
        <p:nvCxnSpPr>
          <p:cNvPr id="36" name="直線コネクタ 35"/>
          <p:cNvCxnSpPr/>
          <p:nvPr/>
        </p:nvCxnSpPr>
        <p:spPr>
          <a:xfrm flipV="1">
            <a:off x="1148947" y="3153415"/>
            <a:ext cx="8228995" cy="423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2361144" y="2450802"/>
            <a:ext cx="907087" cy="69229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dirty="0">
                <a:solidFill>
                  <a:schemeClr val="tx1"/>
                </a:solidFill>
                <a:latin typeface="Meiryo UI" pitchFamily="50" charset="-128"/>
                <a:ea typeface="Meiryo UI" pitchFamily="50" charset="-128"/>
                <a:cs typeface="Meiryo UI" pitchFamily="50" charset="-128"/>
              </a:rPr>
              <a:t>　</a:t>
            </a:r>
            <a:r>
              <a:rPr lang="ja-JP" altLang="en-US" sz="1050" dirty="0">
                <a:solidFill>
                  <a:schemeClr val="tx1"/>
                </a:solidFill>
                <a:latin typeface="Meiryo UI" pitchFamily="50" charset="-128"/>
                <a:ea typeface="Meiryo UI" pitchFamily="50" charset="-128"/>
                <a:cs typeface="Meiryo UI" pitchFamily="50" charset="-128"/>
              </a:rPr>
              <a:t>Ｈ</a:t>
            </a:r>
            <a:r>
              <a:rPr lang="en-US" altLang="ja-JP" sz="1050" dirty="0">
                <a:solidFill>
                  <a:schemeClr val="tx1"/>
                </a:solidFill>
                <a:latin typeface="Meiryo UI" pitchFamily="50" charset="-128"/>
                <a:ea typeface="Meiryo UI" pitchFamily="50" charset="-128"/>
                <a:cs typeface="Meiryo UI" pitchFamily="50" charset="-128"/>
              </a:rPr>
              <a:t>28</a:t>
            </a:r>
            <a:r>
              <a:rPr lang="ja-JP" altLang="en-US" sz="1050" dirty="0" smtClean="0">
                <a:solidFill>
                  <a:schemeClr val="tx1"/>
                </a:solidFill>
                <a:latin typeface="Meiryo UI" pitchFamily="50" charset="-128"/>
                <a:ea typeface="Meiryo UI" pitchFamily="50" charset="-128"/>
                <a:cs typeface="Meiryo UI" pitchFamily="50" charset="-128"/>
              </a:rPr>
              <a:t>時点</a:t>
            </a:r>
            <a:endParaRPr lang="en-US" altLang="ja-JP" sz="1050" dirty="0" smtClean="0">
              <a:solidFill>
                <a:schemeClr val="tx1"/>
              </a:solidFill>
              <a:latin typeface="Meiryo UI" pitchFamily="50" charset="-128"/>
              <a:ea typeface="Meiryo UI" pitchFamily="50" charset="-128"/>
              <a:cs typeface="Meiryo UI" pitchFamily="50" charset="-128"/>
            </a:endParaRPr>
          </a:p>
          <a:p>
            <a:pPr algn="ctr">
              <a:defRPr/>
            </a:pPr>
            <a:r>
              <a:rPr lang="en-US" altLang="ja-JP" sz="1000" dirty="0" smtClean="0">
                <a:solidFill>
                  <a:schemeClr val="tx1"/>
                </a:solidFill>
                <a:latin typeface="Meiryo UI" pitchFamily="50" charset="-128"/>
                <a:ea typeface="Meiryo UI" pitchFamily="50" charset="-128"/>
                <a:cs typeface="Meiryo UI" pitchFamily="50" charset="-128"/>
              </a:rPr>
              <a:t>  </a:t>
            </a:r>
            <a:r>
              <a:rPr lang="en-US" altLang="ja-JP" sz="1000" b="1" dirty="0" smtClean="0">
                <a:solidFill>
                  <a:schemeClr val="tx1"/>
                </a:solidFill>
                <a:latin typeface="Meiryo UI" pitchFamily="50" charset="-128"/>
                <a:ea typeface="Meiryo UI" pitchFamily="50" charset="-128"/>
                <a:cs typeface="Meiryo UI" pitchFamily="50" charset="-128"/>
              </a:rPr>
              <a:t>11,230</a:t>
            </a:r>
            <a:r>
              <a:rPr lang="ja-JP" altLang="en-US" sz="1000" b="1" dirty="0" smtClean="0">
                <a:solidFill>
                  <a:schemeClr val="tx1"/>
                </a:solidFill>
                <a:latin typeface="Meiryo UI" pitchFamily="50" charset="-128"/>
                <a:ea typeface="Meiryo UI" pitchFamily="50" charset="-128"/>
                <a:cs typeface="Meiryo UI" pitchFamily="50" charset="-128"/>
              </a:rPr>
              <a:t>人</a:t>
            </a:r>
            <a:endParaRPr lang="ja-JP" altLang="en-US" sz="1000" b="1" dirty="0">
              <a:solidFill>
                <a:schemeClr val="tx1"/>
              </a:solidFill>
              <a:latin typeface="Meiryo UI" pitchFamily="50" charset="-128"/>
              <a:ea typeface="Meiryo UI" pitchFamily="50" charset="-128"/>
              <a:cs typeface="Meiryo UI" pitchFamily="50" charset="-128"/>
            </a:endParaRPr>
          </a:p>
        </p:txBody>
      </p:sp>
      <p:sp>
        <p:nvSpPr>
          <p:cNvPr id="39" name="正方形/長方形 38"/>
          <p:cNvSpPr/>
          <p:nvPr/>
        </p:nvSpPr>
        <p:spPr>
          <a:xfrm>
            <a:off x="3250452" y="1551291"/>
            <a:ext cx="1043984" cy="1591434"/>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16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特別区</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職員数</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大阪府への</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移管職員数</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endParaRPr lang="en-US" altLang="ja-JP" sz="1400" b="1" dirty="0">
              <a:solidFill>
                <a:schemeClr val="tx1"/>
              </a:solidFill>
              <a:latin typeface="Meiryo UI" pitchFamily="50" charset="-128"/>
              <a:ea typeface="Meiryo UI" pitchFamily="50" charset="-128"/>
              <a:cs typeface="Meiryo UI" pitchFamily="50" charset="-128"/>
            </a:endParaRPr>
          </a:p>
        </p:txBody>
      </p:sp>
      <p:sp>
        <p:nvSpPr>
          <p:cNvPr id="7" name="線吹き出し 1 (枠付き) 6"/>
          <p:cNvSpPr/>
          <p:nvPr/>
        </p:nvSpPr>
        <p:spPr>
          <a:xfrm>
            <a:off x="1594974" y="1673560"/>
            <a:ext cx="1278559" cy="449071"/>
          </a:xfrm>
          <a:prstGeom prst="borderCallout1">
            <a:avLst>
              <a:gd name="adj1" fmla="val 33476"/>
              <a:gd name="adj2" fmla="val 100757"/>
              <a:gd name="adj3" fmla="val 47703"/>
              <a:gd name="adj4" fmla="val 124167"/>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体制整備増</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テキスト ボックス 98"/>
          <p:cNvSpPr txBox="1">
            <a:spLocks noChangeArrowheads="1"/>
          </p:cNvSpPr>
          <p:nvPr/>
        </p:nvSpPr>
        <p:spPr bwMode="auto">
          <a:xfrm>
            <a:off x="1857864" y="3122766"/>
            <a:ext cx="1796923" cy="477054"/>
          </a:xfrm>
          <a:prstGeom prst="rect">
            <a:avLst/>
          </a:prstGeom>
          <a:noFill/>
          <a:ln w="9525">
            <a:noFill/>
            <a:miter lim="800000"/>
            <a:headEnd/>
            <a:tailEnd/>
          </a:ln>
        </p:spPr>
        <p:txBody>
          <a:bodyPr wrap="square">
            <a:spAutoFit/>
          </a:bodyPr>
          <a:lstStyle/>
          <a:p>
            <a:pPr algn="ctr"/>
            <a:r>
              <a:rPr lang="ja-JP" altLang="en-US" sz="1400" dirty="0">
                <a:latin typeface="Meiryo UI" pitchFamily="50" charset="-128"/>
                <a:ea typeface="Meiryo UI" pitchFamily="50" charset="-128"/>
                <a:cs typeface="Meiryo UI" pitchFamily="50" charset="-128"/>
              </a:rPr>
              <a:t>現員数</a:t>
            </a:r>
            <a:endParaRPr lang="en-US" altLang="ja-JP" sz="1400" dirty="0">
              <a:latin typeface="Meiryo UI" pitchFamily="50" charset="-128"/>
              <a:ea typeface="Meiryo UI" pitchFamily="50" charset="-128"/>
              <a:cs typeface="Meiryo UI" pitchFamily="50" charset="-128"/>
            </a:endParaRPr>
          </a:p>
          <a:p>
            <a:pPr algn="ctr"/>
            <a:r>
              <a:rPr lang="ja-JP" altLang="en-US" sz="1100" dirty="0">
                <a:latin typeface="Meiryo UI" pitchFamily="50" charset="-128"/>
                <a:ea typeface="Meiryo UI" pitchFamily="50" charset="-128"/>
                <a:cs typeface="Meiryo UI" pitchFamily="50" charset="-128"/>
              </a:rPr>
              <a:t>（特別区設置時見込み）</a:t>
            </a:r>
          </a:p>
        </p:txBody>
      </p:sp>
      <p:sp>
        <p:nvSpPr>
          <p:cNvPr id="50" name="テキスト ボックス 100"/>
          <p:cNvSpPr txBox="1">
            <a:spLocks noChangeArrowheads="1"/>
          </p:cNvSpPr>
          <p:nvPr/>
        </p:nvSpPr>
        <p:spPr bwMode="auto">
          <a:xfrm>
            <a:off x="3205136" y="3122766"/>
            <a:ext cx="1106487" cy="307777"/>
          </a:xfrm>
          <a:prstGeom prst="rect">
            <a:avLst/>
          </a:prstGeom>
          <a:noFill/>
          <a:ln w="9525">
            <a:noFill/>
            <a:miter lim="800000"/>
            <a:headEnd/>
            <a:tailEnd/>
          </a:ln>
        </p:spPr>
        <p:txBody>
          <a:bodyPr>
            <a:spAutoFit/>
          </a:bodyPr>
          <a:lstStyle/>
          <a:p>
            <a:pPr algn="ctr"/>
            <a:r>
              <a:rPr lang="ja-JP" altLang="en-US" sz="1400" dirty="0">
                <a:latin typeface="Meiryo UI" pitchFamily="50" charset="-128"/>
                <a:ea typeface="Meiryo UI" pitchFamily="50" charset="-128"/>
                <a:cs typeface="Meiryo UI" pitchFamily="50" charset="-128"/>
              </a:rPr>
              <a:t>職員数</a:t>
            </a:r>
            <a:endParaRPr lang="en-US" altLang="ja-JP" sz="1400" dirty="0">
              <a:latin typeface="Meiryo UI" pitchFamily="50" charset="-128"/>
              <a:ea typeface="Meiryo UI" pitchFamily="50" charset="-128"/>
              <a:cs typeface="Meiryo UI" pitchFamily="50" charset="-128"/>
            </a:endParaRPr>
          </a:p>
        </p:txBody>
      </p:sp>
      <p:sp>
        <p:nvSpPr>
          <p:cNvPr id="66" name="ホームベース 65"/>
          <p:cNvSpPr/>
          <p:nvPr/>
        </p:nvSpPr>
        <p:spPr>
          <a:xfrm>
            <a:off x="156236" y="5001163"/>
            <a:ext cx="1548000" cy="258224"/>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rIns="54000" bIns="10800" rtlCol="0" anchor="ctr"/>
          <a:lstStyle/>
          <a:p>
            <a:pPr algn="ct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採用</a:t>
            </a:r>
            <a:r>
              <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方針</a:t>
            </a:r>
          </a:p>
        </p:txBody>
      </p:sp>
      <p:sp>
        <p:nvSpPr>
          <p:cNvPr id="68" name="正方形/長方形 67"/>
          <p:cNvSpPr/>
          <p:nvPr/>
        </p:nvSpPr>
        <p:spPr>
          <a:xfrm>
            <a:off x="355688" y="5378780"/>
            <a:ext cx="1825287" cy="1264801"/>
          </a:xfrm>
          <a:prstGeom prst="rect">
            <a:avLst/>
          </a:prstGeom>
          <a:ln/>
        </p:spPr>
        <p:style>
          <a:lnRef idx="2">
            <a:schemeClr val="accent2"/>
          </a:lnRef>
          <a:fillRef idx="1">
            <a:schemeClr val="lt1"/>
          </a:fillRef>
          <a:effectRef idx="0">
            <a:schemeClr val="accent2"/>
          </a:effectRef>
          <a:fontRef idx="minor">
            <a:schemeClr val="dk1"/>
          </a:fontRef>
        </p:style>
        <p:txBody>
          <a:bodyPr anchor="ctr"/>
          <a:lstStyle/>
          <a:p>
            <a:pPr algn="ctr">
              <a:defRPr/>
            </a:pPr>
            <a:r>
              <a:rPr lang="ja-JP" altLang="en-US" sz="1600" b="1" dirty="0">
                <a:solidFill>
                  <a:schemeClr val="tx1"/>
                </a:solidFill>
                <a:latin typeface="Meiryo UI" pitchFamily="50" charset="-128"/>
                <a:ea typeface="Meiryo UI" pitchFamily="50" charset="-128"/>
                <a:cs typeface="Meiryo UI" pitchFamily="50" charset="-128"/>
              </a:rPr>
              <a:t>設置準備期間中に</a:t>
            </a:r>
            <a:endParaRPr lang="en-US" altLang="ja-JP" sz="1600" b="1" dirty="0">
              <a:solidFill>
                <a:schemeClr val="tx1"/>
              </a:solidFill>
              <a:latin typeface="Meiryo UI" pitchFamily="50" charset="-128"/>
              <a:ea typeface="Meiryo UI" pitchFamily="50" charset="-128"/>
              <a:cs typeface="Meiryo UI" pitchFamily="50" charset="-128"/>
            </a:endParaRPr>
          </a:p>
          <a:p>
            <a:pPr algn="ctr">
              <a:defRPr/>
            </a:pPr>
            <a:r>
              <a:rPr lang="ja-JP" altLang="en-US" sz="1600" b="1" dirty="0">
                <a:solidFill>
                  <a:schemeClr val="tx1"/>
                </a:solidFill>
                <a:latin typeface="Meiryo UI" pitchFamily="50" charset="-128"/>
                <a:ea typeface="Meiryo UI" pitchFamily="50" charset="-128"/>
                <a:cs typeface="Meiryo UI" pitchFamily="50" charset="-128"/>
              </a:rPr>
              <a:t>計画的に対応</a:t>
            </a:r>
          </a:p>
        </p:txBody>
      </p:sp>
      <p:sp>
        <p:nvSpPr>
          <p:cNvPr id="69" name="二等辺三角形 68"/>
          <p:cNvSpPr/>
          <p:nvPr/>
        </p:nvSpPr>
        <p:spPr>
          <a:xfrm rot="5400000">
            <a:off x="1966255" y="5901997"/>
            <a:ext cx="927047" cy="279056"/>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sz="1400">
              <a:solidFill>
                <a:prstClr val="white"/>
              </a:solidFill>
            </a:endParaRPr>
          </a:p>
        </p:txBody>
      </p:sp>
      <p:sp>
        <p:nvSpPr>
          <p:cNvPr id="70" name="正方形/長方形 69"/>
          <p:cNvSpPr/>
          <p:nvPr/>
        </p:nvSpPr>
        <p:spPr>
          <a:xfrm>
            <a:off x="2614636" y="5378655"/>
            <a:ext cx="4514961" cy="1267118"/>
          </a:xfrm>
          <a:prstGeom prst="rect">
            <a:avLst/>
          </a:prstGeom>
          <a:ln/>
        </p:spPr>
        <p:style>
          <a:lnRef idx="2">
            <a:schemeClr val="accent2"/>
          </a:lnRef>
          <a:fillRef idx="1">
            <a:schemeClr val="lt1"/>
          </a:fillRef>
          <a:effectRef idx="0">
            <a:schemeClr val="accent2"/>
          </a:effectRef>
          <a:fontRef idx="minor">
            <a:schemeClr val="dk1"/>
          </a:fontRef>
        </p:style>
        <p:txBody>
          <a:bodyPr anchor="ctr"/>
          <a:lstStyle/>
          <a:p>
            <a:pPr>
              <a:defRPr/>
            </a:pPr>
            <a:endParaRPr lang="en-US" altLang="ja-JP" sz="1200" b="1" dirty="0">
              <a:solidFill>
                <a:schemeClr val="tx1"/>
              </a:solidFill>
              <a:latin typeface="Meiryo UI" pitchFamily="50" charset="-128"/>
              <a:ea typeface="Meiryo UI" pitchFamily="50" charset="-128"/>
              <a:cs typeface="Meiryo UI" pitchFamily="50" charset="-128"/>
            </a:endParaRPr>
          </a:p>
          <a:p>
            <a:pPr>
              <a:defRPr/>
            </a:pPr>
            <a:endParaRPr lang="en-US" altLang="ja-JP" sz="1200" b="1" dirty="0">
              <a:solidFill>
                <a:schemeClr val="tx1"/>
              </a:solidFill>
              <a:latin typeface="Meiryo UI" pitchFamily="50" charset="-128"/>
              <a:ea typeface="Meiryo UI" pitchFamily="50" charset="-128"/>
              <a:cs typeface="Meiryo UI" pitchFamily="50" charset="-128"/>
            </a:endParaRPr>
          </a:p>
          <a:p>
            <a:pPr>
              <a:defRPr/>
            </a:pPr>
            <a:endParaRPr lang="en-US" altLang="ja-JP" sz="1200" b="1" dirty="0">
              <a:solidFill>
                <a:schemeClr val="tx1"/>
              </a:solidFill>
              <a:latin typeface="Meiryo UI" pitchFamily="50" charset="-128"/>
              <a:ea typeface="Meiryo UI" pitchFamily="50" charset="-128"/>
              <a:cs typeface="Meiryo UI" pitchFamily="50" charset="-128"/>
            </a:endParaRPr>
          </a:p>
          <a:p>
            <a:pPr>
              <a:defRPr/>
            </a:pPr>
            <a:r>
              <a:rPr lang="ja-JP" altLang="en-US" sz="1200" b="1" dirty="0">
                <a:solidFill>
                  <a:schemeClr val="tx1"/>
                </a:solidFill>
                <a:latin typeface="Meiryo UI" pitchFamily="50" charset="-128"/>
                <a:ea typeface="Meiryo UI" pitchFamily="50" charset="-128"/>
                <a:cs typeface="Meiryo UI" pitchFamily="50" charset="-128"/>
              </a:rPr>
              <a:t>◆設置準備期間中に段階的に採用</a:t>
            </a:r>
            <a:endParaRPr lang="en-US" altLang="ja-JP" sz="1200" b="1" dirty="0">
              <a:solidFill>
                <a:schemeClr val="tx1"/>
              </a:solidFill>
              <a:latin typeface="Meiryo UI" pitchFamily="50" charset="-128"/>
              <a:ea typeface="Meiryo UI" pitchFamily="50" charset="-128"/>
              <a:cs typeface="Meiryo UI" pitchFamily="50" charset="-128"/>
            </a:endParaRPr>
          </a:p>
          <a:p>
            <a:pPr>
              <a:defRPr/>
            </a:pPr>
            <a:r>
              <a:rPr lang="ja-JP" altLang="en-US" sz="1100" b="1" dirty="0">
                <a:solidFill>
                  <a:schemeClr val="tx1"/>
                </a:solidFill>
                <a:latin typeface="Meiryo UI" pitchFamily="50" charset="-128"/>
                <a:ea typeface="Meiryo UI" pitchFamily="50" charset="-128"/>
                <a:cs typeface="Meiryo UI" pitchFamily="50" charset="-128"/>
              </a:rPr>
              <a:t>　　　特別区</a:t>
            </a:r>
            <a:r>
              <a:rPr lang="ja-JP" altLang="en-US" sz="1100" b="1" dirty="0" smtClean="0">
                <a:solidFill>
                  <a:schemeClr val="tx1"/>
                </a:solidFill>
                <a:latin typeface="Meiryo UI" pitchFamily="50" charset="-128"/>
                <a:ea typeface="Meiryo UI" pitchFamily="50" charset="-128"/>
                <a:cs typeface="Meiryo UI" pitchFamily="50" charset="-128"/>
              </a:rPr>
              <a:t>・大阪府</a:t>
            </a:r>
            <a:r>
              <a:rPr lang="ja-JP" altLang="en-US" sz="1100" b="1" dirty="0">
                <a:solidFill>
                  <a:schemeClr val="tx1"/>
                </a:solidFill>
                <a:latin typeface="Meiryo UI" pitchFamily="50" charset="-128"/>
                <a:ea typeface="Meiryo UI" pitchFamily="50" charset="-128"/>
                <a:cs typeface="Meiryo UI" pitchFamily="50" charset="-128"/>
              </a:rPr>
              <a:t>への移管職員数の比率に応じて、大阪市・大阪府</a:t>
            </a:r>
            <a:r>
              <a:rPr lang="ja-JP" altLang="en-US" sz="1100" b="1" dirty="0" smtClean="0">
                <a:solidFill>
                  <a:schemeClr val="tx1"/>
                </a:solidFill>
                <a:latin typeface="Meiryo UI" pitchFamily="50" charset="-128"/>
                <a:ea typeface="Meiryo UI" pitchFamily="50" charset="-128"/>
                <a:cs typeface="Meiryo UI" pitchFamily="50" charset="-128"/>
              </a:rPr>
              <a:t>で</a:t>
            </a:r>
            <a:endParaRPr lang="en-US" altLang="ja-JP" sz="1100" b="1" dirty="0" smtClean="0">
              <a:solidFill>
                <a:schemeClr val="tx1"/>
              </a:solidFill>
              <a:latin typeface="Meiryo UI" pitchFamily="50" charset="-128"/>
              <a:ea typeface="Meiryo UI" pitchFamily="50" charset="-128"/>
              <a:cs typeface="Meiryo UI" pitchFamily="50" charset="-128"/>
            </a:endParaRPr>
          </a:p>
          <a:p>
            <a:pPr>
              <a:defRPr/>
            </a:pPr>
            <a:r>
              <a:rPr lang="ja-JP" altLang="en-US" sz="1100" b="1" dirty="0" smtClean="0">
                <a:solidFill>
                  <a:schemeClr val="tx1"/>
                </a:solidFill>
                <a:latin typeface="Meiryo UI" pitchFamily="50" charset="-128"/>
                <a:ea typeface="Meiryo UI" pitchFamily="50" charset="-128"/>
                <a:cs typeface="Meiryo UI" pitchFamily="50" charset="-128"/>
              </a:rPr>
              <a:t>　　　採用</a:t>
            </a:r>
            <a:r>
              <a:rPr lang="ja-JP" altLang="en-US" sz="1100" b="1" dirty="0">
                <a:solidFill>
                  <a:schemeClr val="tx1"/>
                </a:solidFill>
                <a:latin typeface="Meiryo UI" pitchFamily="50" charset="-128"/>
                <a:ea typeface="Meiryo UI" pitchFamily="50" charset="-128"/>
                <a:cs typeface="Meiryo UI" pitchFamily="50" charset="-128"/>
              </a:rPr>
              <a:t>し</a:t>
            </a:r>
            <a:r>
              <a:rPr lang="ja-JP" altLang="en-US" sz="1100" b="1" dirty="0" smtClean="0">
                <a:solidFill>
                  <a:schemeClr val="tx1"/>
                </a:solidFill>
                <a:latin typeface="Meiryo UI" pitchFamily="50" charset="-128"/>
                <a:ea typeface="Meiryo UI" pitchFamily="50" charset="-128"/>
                <a:cs typeface="Meiryo UI" pitchFamily="50" charset="-128"/>
              </a:rPr>
              <a:t>、設置</a:t>
            </a:r>
            <a:r>
              <a:rPr lang="ja-JP" altLang="en-US" sz="1100" b="1" dirty="0">
                <a:solidFill>
                  <a:schemeClr val="tx1"/>
                </a:solidFill>
                <a:latin typeface="Meiryo UI" pitchFamily="50" charset="-128"/>
                <a:ea typeface="Meiryo UI" pitchFamily="50" charset="-128"/>
                <a:cs typeface="Meiryo UI" pitchFamily="50" charset="-128"/>
              </a:rPr>
              <a:t>準備期間中の準備業務に対応</a:t>
            </a:r>
            <a:endParaRPr lang="en-US" altLang="ja-JP" sz="1100" b="1" dirty="0">
              <a:solidFill>
                <a:schemeClr val="tx1"/>
              </a:solidFill>
              <a:latin typeface="Meiryo UI" pitchFamily="50" charset="-128"/>
              <a:ea typeface="Meiryo UI" pitchFamily="50" charset="-128"/>
              <a:cs typeface="Meiryo UI" pitchFamily="50" charset="-128"/>
            </a:endParaRPr>
          </a:p>
          <a:p>
            <a:pPr>
              <a:defRPr/>
            </a:pPr>
            <a:endParaRPr lang="en-US" altLang="ja-JP" sz="700" b="1" dirty="0">
              <a:solidFill>
                <a:schemeClr val="tx1"/>
              </a:solidFill>
              <a:latin typeface="Meiryo UI" pitchFamily="50" charset="-128"/>
              <a:ea typeface="Meiryo UI" pitchFamily="50" charset="-128"/>
              <a:cs typeface="Meiryo UI" pitchFamily="50" charset="-128"/>
            </a:endParaRPr>
          </a:p>
          <a:p>
            <a:pPr>
              <a:defRPr/>
            </a:pPr>
            <a:r>
              <a:rPr lang="ja-JP" altLang="en-US" sz="1100" b="1" dirty="0">
                <a:solidFill>
                  <a:schemeClr val="tx1"/>
                </a:solidFill>
                <a:latin typeface="Meiryo UI" pitchFamily="50" charset="-128"/>
                <a:ea typeface="Meiryo UI" pitchFamily="50" charset="-128"/>
                <a:cs typeface="Meiryo UI" pitchFamily="50" charset="-128"/>
              </a:rPr>
              <a:t>◆技術職・専門職の必要数</a:t>
            </a:r>
            <a:endParaRPr lang="en-US" altLang="ja-JP" sz="1100" b="1" dirty="0">
              <a:solidFill>
                <a:schemeClr val="tx1"/>
              </a:solidFill>
              <a:latin typeface="Meiryo UI" pitchFamily="50" charset="-128"/>
              <a:ea typeface="Meiryo UI" pitchFamily="50" charset="-128"/>
              <a:cs typeface="Meiryo UI" pitchFamily="50" charset="-128"/>
            </a:endParaRPr>
          </a:p>
          <a:p>
            <a:pPr>
              <a:defRPr/>
            </a:pPr>
            <a:r>
              <a:rPr lang="ja-JP" altLang="en-US" sz="1100" b="1" dirty="0">
                <a:solidFill>
                  <a:schemeClr val="tx1"/>
                </a:solidFill>
                <a:latin typeface="Meiryo UI" pitchFamily="50" charset="-128"/>
                <a:ea typeface="Meiryo UI" pitchFamily="50" charset="-128"/>
                <a:cs typeface="Meiryo UI" pitchFamily="50" charset="-128"/>
              </a:rPr>
              <a:t>　　　現行の職種別構成比が大阪市の特性を反映していることから、職種別</a:t>
            </a:r>
            <a:endParaRPr lang="en-US" altLang="ja-JP" sz="1100" b="1" dirty="0">
              <a:solidFill>
                <a:schemeClr val="tx1"/>
              </a:solidFill>
              <a:latin typeface="Meiryo UI" pitchFamily="50" charset="-128"/>
              <a:ea typeface="Meiryo UI" pitchFamily="50" charset="-128"/>
              <a:cs typeface="Meiryo UI" pitchFamily="50" charset="-128"/>
            </a:endParaRPr>
          </a:p>
          <a:p>
            <a:pPr>
              <a:defRPr/>
            </a:pPr>
            <a:r>
              <a:rPr lang="ja-JP" altLang="en-US" sz="1100" b="1" dirty="0">
                <a:solidFill>
                  <a:schemeClr val="tx1"/>
                </a:solidFill>
                <a:latin typeface="Meiryo UI" pitchFamily="50" charset="-128"/>
                <a:ea typeface="Meiryo UI" pitchFamily="50" charset="-128"/>
                <a:cs typeface="Meiryo UI" pitchFamily="50" charset="-128"/>
              </a:rPr>
              <a:t>　　　構成比を参考に、各職種の必要数を精査し、計画的に採用</a:t>
            </a:r>
            <a:endParaRPr lang="en-US" altLang="ja-JP" sz="1100" b="1" dirty="0">
              <a:solidFill>
                <a:schemeClr val="tx1"/>
              </a:solidFill>
              <a:latin typeface="Meiryo UI" pitchFamily="50" charset="-128"/>
              <a:ea typeface="Meiryo UI" pitchFamily="50" charset="-128"/>
              <a:cs typeface="Meiryo UI" pitchFamily="50" charset="-128"/>
            </a:endParaRPr>
          </a:p>
          <a:p>
            <a:pPr>
              <a:defRPr/>
            </a:pPr>
            <a:endParaRPr lang="en-US" altLang="ja-JP" sz="1100" b="1" dirty="0">
              <a:solidFill>
                <a:schemeClr val="tx1"/>
              </a:solidFill>
              <a:latin typeface="Meiryo UI" pitchFamily="50" charset="-128"/>
              <a:ea typeface="Meiryo UI" pitchFamily="50" charset="-128"/>
              <a:cs typeface="Meiryo UI" pitchFamily="50" charset="-128"/>
            </a:endParaRPr>
          </a:p>
          <a:p>
            <a:pPr>
              <a:defRPr/>
            </a:pPr>
            <a:r>
              <a:rPr lang="ja-JP" altLang="en-US" sz="1050" b="1" dirty="0">
                <a:solidFill>
                  <a:schemeClr val="tx1"/>
                </a:solidFill>
                <a:latin typeface="Meiryo UI" pitchFamily="50" charset="-128"/>
                <a:ea typeface="Meiryo UI" pitchFamily="50" charset="-128"/>
                <a:cs typeface="Meiryo UI" pitchFamily="50" charset="-128"/>
              </a:rPr>
              <a:t>　</a:t>
            </a:r>
            <a:r>
              <a:rPr lang="ja-JP" altLang="en-US" sz="1050" dirty="0">
                <a:solidFill>
                  <a:schemeClr val="tx1"/>
                </a:solidFill>
                <a:latin typeface="Meiryo UI" pitchFamily="50" charset="-128"/>
                <a:ea typeface="Meiryo UI" pitchFamily="50" charset="-128"/>
                <a:cs typeface="Meiryo UI" pitchFamily="50" charset="-128"/>
              </a:rPr>
              <a:t>　　　　</a:t>
            </a:r>
            <a:endParaRPr lang="en-US" altLang="ja-JP" sz="1050" dirty="0">
              <a:solidFill>
                <a:schemeClr val="tx1"/>
              </a:solidFill>
              <a:latin typeface="Meiryo UI" pitchFamily="50" charset="-128"/>
              <a:ea typeface="Meiryo UI" pitchFamily="50" charset="-128"/>
              <a:cs typeface="Meiryo UI" pitchFamily="50" charset="-128"/>
            </a:endParaRPr>
          </a:p>
          <a:p>
            <a:pPr>
              <a:defRPr/>
            </a:pPr>
            <a:endParaRPr lang="en-US" altLang="ja-JP" sz="1050" dirty="0">
              <a:solidFill>
                <a:schemeClr val="tx1"/>
              </a:solidFill>
              <a:latin typeface="Meiryo UI" pitchFamily="50" charset="-128"/>
              <a:ea typeface="Meiryo UI" pitchFamily="50" charset="-128"/>
              <a:cs typeface="Meiryo UI" pitchFamily="50" charset="-128"/>
            </a:endParaRPr>
          </a:p>
        </p:txBody>
      </p:sp>
      <p:sp>
        <p:nvSpPr>
          <p:cNvPr id="71" name="右矢印 70"/>
          <p:cNvSpPr/>
          <p:nvPr/>
        </p:nvSpPr>
        <p:spPr>
          <a:xfrm>
            <a:off x="7204560" y="5658467"/>
            <a:ext cx="308400" cy="7755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2" name="正方形/長方形 71"/>
          <p:cNvSpPr/>
          <p:nvPr/>
        </p:nvSpPr>
        <p:spPr>
          <a:xfrm>
            <a:off x="7587922" y="5383512"/>
            <a:ext cx="1986899" cy="1250543"/>
          </a:xfrm>
          <a:prstGeom prst="rect">
            <a:avLst/>
          </a:prstGeom>
          <a:solidFill>
            <a:schemeClr val="tx2">
              <a:lumMod val="75000"/>
            </a:schemeClr>
          </a:solidFill>
          <a:ln w="127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u"/>
            </a:pPr>
            <a:r>
              <a:rPr lang="ja-JP" altLang="en-US" sz="1400" b="1" dirty="0">
                <a:solidFill>
                  <a:schemeClr val="bg1"/>
                </a:solidFill>
                <a:latin typeface="Meiryo UI" pitchFamily="50" charset="-128"/>
                <a:ea typeface="Meiryo UI" pitchFamily="50" charset="-128"/>
                <a:cs typeface="Meiryo UI" pitchFamily="50" charset="-128"/>
              </a:rPr>
              <a:t>設置当初に向け</a:t>
            </a:r>
            <a:endParaRPr lang="en-US" altLang="ja-JP" sz="1400" b="1" dirty="0">
              <a:solidFill>
                <a:schemeClr val="bg1"/>
              </a:solidFill>
              <a:latin typeface="Meiryo UI" pitchFamily="50" charset="-128"/>
              <a:ea typeface="Meiryo UI" pitchFamily="50" charset="-128"/>
              <a:cs typeface="Meiryo UI" pitchFamily="50" charset="-128"/>
            </a:endParaRPr>
          </a:p>
          <a:p>
            <a:r>
              <a:rPr lang="ja-JP" altLang="en-US" sz="1400" b="1" dirty="0">
                <a:solidFill>
                  <a:schemeClr val="bg1"/>
                </a:solidFill>
                <a:latin typeface="Meiryo UI" pitchFamily="50" charset="-128"/>
                <a:ea typeface="Meiryo UI" pitchFamily="50" charset="-128"/>
                <a:cs typeface="Meiryo UI" pitchFamily="50" charset="-128"/>
              </a:rPr>
              <a:t>　　必要職員数を確保</a:t>
            </a:r>
            <a:endParaRPr lang="en-US" altLang="ja-JP" sz="1400" b="1" dirty="0">
              <a:solidFill>
                <a:schemeClr val="bg1"/>
              </a:solidFill>
              <a:latin typeface="Meiryo UI" pitchFamily="50" charset="-128"/>
              <a:ea typeface="Meiryo UI" pitchFamily="50" charset="-128"/>
              <a:cs typeface="Meiryo UI" pitchFamily="50" charset="-128"/>
            </a:endParaRPr>
          </a:p>
          <a:p>
            <a:endParaRPr lang="en-US" altLang="ja-JP" sz="800" b="1" dirty="0">
              <a:solidFill>
                <a:schemeClr val="bg1"/>
              </a:solidFill>
              <a:latin typeface="Meiryo UI" pitchFamily="50" charset="-128"/>
              <a:ea typeface="Meiryo UI" pitchFamily="50" charset="-128"/>
              <a:cs typeface="Meiryo UI" pitchFamily="50" charset="-128"/>
            </a:endParaRPr>
          </a:p>
          <a:p>
            <a:pPr marL="285750" indent="-285750">
              <a:buFont typeface="Wingdings" panose="05000000000000000000" pitchFamily="2" charset="2"/>
              <a:buChar char="u"/>
            </a:pPr>
            <a:r>
              <a:rPr lang="ja-JP" altLang="en-US" sz="1400" b="1" dirty="0">
                <a:solidFill>
                  <a:schemeClr val="bg1"/>
                </a:solidFill>
                <a:latin typeface="Meiryo UI" pitchFamily="50" charset="-128"/>
                <a:ea typeface="Meiryo UI" pitchFamily="50" charset="-128"/>
                <a:cs typeface="Meiryo UI" pitchFamily="50" charset="-128"/>
              </a:rPr>
              <a:t>円滑な特別区設置を推進</a:t>
            </a:r>
            <a:endParaRPr lang="en-US" altLang="ja-JP" sz="1400" b="1" dirty="0">
              <a:solidFill>
                <a:schemeClr val="bg1"/>
              </a:solidFill>
              <a:latin typeface="Meiryo UI" pitchFamily="50" charset="-128"/>
              <a:ea typeface="Meiryo UI" pitchFamily="50" charset="-128"/>
              <a:cs typeface="Meiryo UI" pitchFamily="50" charset="-128"/>
            </a:endParaRPr>
          </a:p>
        </p:txBody>
      </p:sp>
      <p:sp>
        <p:nvSpPr>
          <p:cNvPr id="38" name="右矢印 37"/>
          <p:cNvSpPr/>
          <p:nvPr/>
        </p:nvSpPr>
        <p:spPr>
          <a:xfrm>
            <a:off x="4834984" y="2360985"/>
            <a:ext cx="828000" cy="359033"/>
          </a:xfrm>
          <a:prstGeom prst="rightArrow">
            <a:avLst>
              <a:gd name="adj1" fmla="val 50000"/>
              <a:gd name="adj2" fmla="val 6578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1" name="テキスト ボックス 40"/>
          <p:cNvSpPr txBox="1"/>
          <p:nvPr/>
        </p:nvSpPr>
        <p:spPr>
          <a:xfrm>
            <a:off x="4621138" y="2681360"/>
            <a:ext cx="1261884" cy="461665"/>
          </a:xfrm>
          <a:prstGeom prst="rect">
            <a:avLst/>
          </a:prstGeom>
          <a:noFill/>
        </p:spPr>
        <p:txBody>
          <a:bodyPr vert="horz" wrap="none" rtlCol="0" anchor="ctr">
            <a:spAutoFit/>
          </a:bodyPr>
          <a:lstStyle/>
          <a:p>
            <a:pPr algn="ct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大阪府移管時の</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a:latin typeface="Meiryo UI" panose="020B0604030504040204" pitchFamily="50" charset="-128"/>
                <a:ea typeface="Meiryo UI" panose="020B0604030504040204" pitchFamily="50" charset="-128"/>
                <a:cs typeface="Meiryo UI" panose="020B0604030504040204" pitchFamily="50" charset="-128"/>
              </a:rPr>
              <a:t>効率化減反映後</a:t>
            </a:r>
          </a:p>
        </p:txBody>
      </p:sp>
      <p:sp>
        <p:nvSpPr>
          <p:cNvPr id="4" name="左中かっこ 3"/>
          <p:cNvSpPr/>
          <p:nvPr/>
        </p:nvSpPr>
        <p:spPr>
          <a:xfrm>
            <a:off x="3043801" y="1588680"/>
            <a:ext cx="171450" cy="650113"/>
          </a:xfrm>
          <a:prstGeom prst="leftBrace">
            <a:avLst>
              <a:gd name="adj1" fmla="val 32246"/>
              <a:gd name="adj2"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42" name="直線コネクタ 41"/>
          <p:cNvCxnSpPr/>
          <p:nvPr/>
        </p:nvCxnSpPr>
        <p:spPr>
          <a:xfrm>
            <a:off x="4354564" y="1551860"/>
            <a:ext cx="1547260"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a:off x="4540993" y="1777097"/>
            <a:ext cx="2509831"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flipV="1">
            <a:off x="4669624" y="1535756"/>
            <a:ext cx="0" cy="257821"/>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4707137" y="1531819"/>
            <a:ext cx="3095500" cy="253916"/>
          </a:xfrm>
          <a:prstGeom prst="rect">
            <a:avLst/>
          </a:prstGeom>
          <a:noFill/>
        </p:spPr>
        <p:txBody>
          <a:bodyPr vert="horz" wrap="square" rtlCol="0" anchor="ctr">
            <a:spAutoFit/>
          </a:bodyPr>
          <a:lstStyle/>
          <a:p>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大阪府への移管で効率化による</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削減▲１２０人</a:t>
            </a:r>
            <a:endParaRPr lang="ja-JP" altLang="en-US" sz="105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線吹き出し 1 (枠付き) 53"/>
          <p:cNvSpPr/>
          <p:nvPr/>
        </p:nvSpPr>
        <p:spPr>
          <a:xfrm>
            <a:off x="7872370" y="1808140"/>
            <a:ext cx="1483203" cy="449071"/>
          </a:xfrm>
          <a:prstGeom prst="borderCallout1">
            <a:avLst>
              <a:gd name="adj1" fmla="val 33476"/>
              <a:gd name="adj2" fmla="val 100757"/>
              <a:gd name="adj3" fmla="val 47703"/>
              <a:gd name="adj4" fmla="val 124167"/>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採用増必要数</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左中かっこ 56"/>
          <p:cNvSpPr/>
          <p:nvPr/>
        </p:nvSpPr>
        <p:spPr>
          <a:xfrm flipH="1">
            <a:off x="7845628" y="1784052"/>
            <a:ext cx="174422" cy="482208"/>
          </a:xfrm>
          <a:prstGeom prst="leftBrace">
            <a:avLst>
              <a:gd name="adj1" fmla="val 25000"/>
              <a:gd name="adj2"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9" name="線吹き出し 1 (枠付き) 58"/>
          <p:cNvSpPr/>
          <p:nvPr/>
        </p:nvSpPr>
        <p:spPr>
          <a:xfrm>
            <a:off x="5672761" y="666220"/>
            <a:ext cx="1600274" cy="449071"/>
          </a:xfrm>
          <a:prstGeom prst="borderCallout1">
            <a:avLst>
              <a:gd name="adj1" fmla="val 33476"/>
              <a:gd name="adj2" fmla="val 100757"/>
              <a:gd name="adj3" fmla="val 47703"/>
              <a:gd name="adj4" fmla="val 124167"/>
            </a:avLst>
          </a:prstGeom>
          <a:no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特別区設置に伴う採用増必要数</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テキスト ボックス 73"/>
          <p:cNvSpPr txBox="1"/>
          <p:nvPr/>
        </p:nvSpPr>
        <p:spPr>
          <a:xfrm>
            <a:off x="7464429" y="617169"/>
            <a:ext cx="1673440" cy="553998"/>
          </a:xfrm>
          <a:prstGeom prst="rect">
            <a:avLst/>
          </a:prstGeom>
          <a:noFill/>
        </p:spPr>
        <p:txBody>
          <a:bodyPr vert="horz" wrap="square" rtlCol="0" anchor="ctr">
            <a:spAutoFit/>
          </a:bodyPr>
          <a:lstStyle/>
          <a:p>
            <a:r>
              <a:rPr lang="ja-JP" altLang="en-US" sz="1000" dirty="0">
                <a:latin typeface="Meiryo UI" panose="020B0604030504040204" pitchFamily="50" charset="-128"/>
                <a:ea typeface="Meiryo UI" panose="020B0604030504040204" pitchFamily="50" charset="-128"/>
                <a:cs typeface="Meiryo UI" panose="020B0604030504040204" pitchFamily="50" charset="-128"/>
              </a:rPr>
              <a:t>毎年度の退職補充に</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加えて、体制整備分の</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採用増が必要</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5" name="テキスト ボックス 100"/>
          <p:cNvSpPr txBox="1">
            <a:spLocks noChangeArrowheads="1"/>
          </p:cNvSpPr>
          <p:nvPr/>
        </p:nvSpPr>
        <p:spPr bwMode="auto">
          <a:xfrm>
            <a:off x="6756004" y="3130473"/>
            <a:ext cx="1106487" cy="307777"/>
          </a:xfrm>
          <a:prstGeom prst="rect">
            <a:avLst/>
          </a:prstGeom>
          <a:noFill/>
          <a:ln w="9525">
            <a:noFill/>
            <a:miter lim="800000"/>
            <a:headEnd/>
            <a:tailEnd/>
          </a:ln>
        </p:spPr>
        <p:txBody>
          <a:bodyPr>
            <a:spAutoFit/>
          </a:bodyPr>
          <a:lstStyle/>
          <a:p>
            <a:pPr algn="ctr"/>
            <a:r>
              <a:rPr lang="ja-JP" altLang="en-US" sz="1400" dirty="0">
                <a:latin typeface="Meiryo UI" pitchFamily="50" charset="-128"/>
                <a:ea typeface="Meiryo UI" pitchFamily="50" charset="-128"/>
                <a:cs typeface="Meiryo UI" pitchFamily="50" charset="-128"/>
              </a:rPr>
              <a:t>職員数</a:t>
            </a:r>
            <a:endParaRPr lang="en-US" altLang="ja-JP" sz="1400" dirty="0">
              <a:latin typeface="Meiryo UI" pitchFamily="50" charset="-128"/>
              <a:ea typeface="Meiryo UI" pitchFamily="50" charset="-128"/>
              <a:cs typeface="Meiryo UI" pitchFamily="50" charset="-128"/>
            </a:endParaRPr>
          </a:p>
        </p:txBody>
      </p:sp>
      <p:sp>
        <p:nvSpPr>
          <p:cNvPr id="10" name="大かっこ 9"/>
          <p:cNvSpPr/>
          <p:nvPr/>
        </p:nvSpPr>
        <p:spPr>
          <a:xfrm>
            <a:off x="7400789" y="602422"/>
            <a:ext cx="1481267" cy="563748"/>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6" name="左中かっこ 75"/>
          <p:cNvSpPr/>
          <p:nvPr/>
        </p:nvSpPr>
        <p:spPr>
          <a:xfrm flipH="1">
            <a:off x="5514206" y="660262"/>
            <a:ext cx="204716" cy="455253"/>
          </a:xfrm>
          <a:prstGeom prst="leftBrace">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40" name="直線コネクタ 39"/>
          <p:cNvCxnSpPr/>
          <p:nvPr/>
        </p:nvCxnSpPr>
        <p:spPr>
          <a:xfrm>
            <a:off x="4354564" y="2274182"/>
            <a:ext cx="3921583" cy="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0" name="正方形/長方形 59"/>
          <p:cNvSpPr/>
          <p:nvPr/>
        </p:nvSpPr>
        <p:spPr>
          <a:xfrm>
            <a:off x="6830610" y="1784052"/>
            <a:ext cx="957277" cy="1359048"/>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defRPr/>
            </a:pPr>
            <a:endParaRPr lang="en-US" altLang="ja-JP" sz="16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特別区</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職員数</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大阪府への</a:t>
            </a:r>
            <a:endParaRPr lang="en-US" altLang="ja-JP" sz="1200" b="1" dirty="0">
              <a:solidFill>
                <a:schemeClr val="tx1"/>
              </a:solidFill>
              <a:latin typeface="Meiryo UI" pitchFamily="50" charset="-128"/>
              <a:ea typeface="Meiryo UI" pitchFamily="50" charset="-128"/>
              <a:cs typeface="Meiryo UI" pitchFamily="50" charset="-128"/>
            </a:endParaRPr>
          </a:p>
          <a:p>
            <a:pPr algn="ctr">
              <a:defRPr/>
            </a:pPr>
            <a:r>
              <a:rPr lang="ja-JP" altLang="en-US" sz="1200" b="1" dirty="0">
                <a:solidFill>
                  <a:schemeClr val="tx1"/>
                </a:solidFill>
                <a:latin typeface="Meiryo UI" pitchFamily="50" charset="-128"/>
                <a:ea typeface="Meiryo UI" pitchFamily="50" charset="-128"/>
                <a:cs typeface="Meiryo UI" pitchFamily="50" charset="-128"/>
              </a:rPr>
              <a:t>移管職員数</a:t>
            </a:r>
            <a:endParaRPr lang="en-US" altLang="ja-JP" sz="1400" dirty="0">
              <a:solidFill>
                <a:schemeClr val="tx1"/>
              </a:solidFill>
              <a:latin typeface="Meiryo UI" pitchFamily="50" charset="-128"/>
              <a:ea typeface="Meiryo UI" pitchFamily="50" charset="-128"/>
              <a:cs typeface="Meiryo UI" pitchFamily="50" charset="-128"/>
            </a:endParaRPr>
          </a:p>
          <a:p>
            <a:pPr algn="ctr">
              <a:defRPr/>
            </a:pPr>
            <a:endParaRPr lang="en-US" altLang="ja-JP" sz="1400" dirty="0">
              <a:solidFill>
                <a:schemeClr val="tx1"/>
              </a:solidFill>
              <a:latin typeface="Meiryo UI" pitchFamily="50" charset="-128"/>
              <a:ea typeface="Meiryo UI" pitchFamily="50" charset="-128"/>
              <a:cs typeface="Meiryo UI" pitchFamily="50" charset="-128"/>
            </a:endParaRPr>
          </a:p>
        </p:txBody>
      </p:sp>
      <p:graphicFrame>
        <p:nvGraphicFramePr>
          <p:cNvPr id="53" name="表 52"/>
          <p:cNvGraphicFramePr>
            <a:graphicFrameLocks noGrp="1"/>
          </p:cNvGraphicFramePr>
          <p:nvPr>
            <p:extLst>
              <p:ext uri="{D42A27DB-BD31-4B8C-83A1-F6EECF244321}">
                <p14:modId xmlns:p14="http://schemas.microsoft.com/office/powerpoint/2010/main" val="3706851448"/>
              </p:ext>
            </p:extLst>
          </p:nvPr>
        </p:nvGraphicFramePr>
        <p:xfrm>
          <a:off x="2735229" y="3664257"/>
          <a:ext cx="4954313" cy="1290320"/>
        </p:xfrm>
        <a:graphic>
          <a:graphicData uri="http://schemas.openxmlformats.org/drawingml/2006/table">
            <a:tbl>
              <a:tblPr firstRow="1" bandRow="1">
                <a:tableStyleId>{5C22544A-7EE6-4342-B048-85BDC9FD1C3A}</a:tableStyleId>
              </a:tblPr>
              <a:tblGrid>
                <a:gridCol w="819181">
                  <a:extLst>
                    <a:ext uri="{9D8B030D-6E8A-4147-A177-3AD203B41FA5}">
                      <a16:colId xmlns:a16="http://schemas.microsoft.com/office/drawing/2014/main" xmlns="" val="20000"/>
                    </a:ext>
                  </a:extLst>
                </a:gridCol>
                <a:gridCol w="504469">
                  <a:extLst>
                    <a:ext uri="{9D8B030D-6E8A-4147-A177-3AD203B41FA5}">
                      <a16:colId xmlns:a16="http://schemas.microsoft.com/office/drawing/2014/main" xmlns="" val="20001"/>
                    </a:ext>
                  </a:extLst>
                </a:gridCol>
                <a:gridCol w="1050273">
                  <a:extLst>
                    <a:ext uri="{9D8B030D-6E8A-4147-A177-3AD203B41FA5}">
                      <a16:colId xmlns:a16="http://schemas.microsoft.com/office/drawing/2014/main" xmlns="" val="20002"/>
                    </a:ext>
                  </a:extLst>
                </a:gridCol>
                <a:gridCol w="1500390">
                  <a:extLst>
                    <a:ext uri="{9D8B030D-6E8A-4147-A177-3AD203B41FA5}">
                      <a16:colId xmlns:a16="http://schemas.microsoft.com/office/drawing/2014/main" xmlns="" val="20003"/>
                    </a:ext>
                  </a:extLst>
                </a:gridCol>
                <a:gridCol w="1080000">
                  <a:extLst>
                    <a:ext uri="{9D8B030D-6E8A-4147-A177-3AD203B41FA5}">
                      <a16:colId xmlns:a16="http://schemas.microsoft.com/office/drawing/2014/main" xmlns="" val="20004"/>
                    </a:ext>
                  </a:extLst>
                </a:gridCol>
              </a:tblGrid>
              <a:tr h="287429">
                <a:tc>
                  <a:txBody>
                    <a:bodyPr/>
                    <a:lstStyle/>
                    <a:p>
                      <a:pPr algn="ctr"/>
                      <a:endParaRPr kumimoji="1" lang="ja-JP" altLang="en-US" sz="900" b="0" dirty="0">
                        <a:solidFill>
                          <a:schemeClr val="tx1"/>
                        </a:solidFill>
                        <a:latin typeface="Meiryo UI" pitchFamily="50" charset="-128"/>
                        <a:ea typeface="Meiryo UI" pitchFamily="50" charset="-128"/>
                        <a:cs typeface="Meiryo UI"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solidFill>
                      <a:schemeClr val="bg1"/>
                    </a:solidFill>
                  </a:tcPr>
                </a:tc>
                <a:tc>
                  <a:txBody>
                    <a:bodyPr/>
                    <a:lstStyle/>
                    <a:p>
                      <a:pPr algn="ctr"/>
                      <a:endParaRPr kumimoji="1" lang="ja-JP" altLang="en-US" sz="900" b="0" dirty="0">
                        <a:solidFill>
                          <a:schemeClr val="tx1"/>
                        </a:solidFill>
                        <a:latin typeface="Meiryo UI" pitchFamily="50" charset="-128"/>
                        <a:ea typeface="Meiryo UI" pitchFamily="50" charset="-128"/>
                        <a:cs typeface="Meiryo UI"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b="0" dirty="0">
                          <a:solidFill>
                            <a:schemeClr val="tx1"/>
                          </a:solidFill>
                          <a:latin typeface="Meiryo UI" pitchFamily="50" charset="-128"/>
                          <a:ea typeface="Meiryo UI" pitchFamily="50" charset="-128"/>
                          <a:cs typeface="Meiryo UI" pitchFamily="50" charset="-128"/>
                        </a:rPr>
                        <a:t>　　　体制整備増</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b="0" dirty="0">
                          <a:solidFill>
                            <a:schemeClr val="tx1"/>
                          </a:solidFill>
                          <a:latin typeface="Meiryo UI" pitchFamily="50" charset="-128"/>
                          <a:ea typeface="Meiryo UI" pitchFamily="50" charset="-128"/>
                          <a:cs typeface="Meiryo UI" pitchFamily="50" charset="-128"/>
                        </a:rPr>
                        <a:t>　　　特別区の職員数＋</a:t>
                      </a:r>
                      <a:endParaRPr kumimoji="1" lang="en-US" altLang="ja-JP" sz="900" b="0" dirty="0">
                        <a:solidFill>
                          <a:schemeClr val="tx1"/>
                        </a:solidFill>
                        <a:latin typeface="Meiryo UI" pitchFamily="50" charset="-128"/>
                        <a:ea typeface="Meiryo UI" pitchFamily="50" charset="-128"/>
                        <a:cs typeface="Meiryo UI" pitchFamily="50" charset="-128"/>
                      </a:endParaRPr>
                    </a:p>
                    <a:p>
                      <a:pPr algn="r"/>
                      <a:r>
                        <a:rPr kumimoji="1" lang="ja-JP" altLang="en-US" sz="900" b="0" dirty="0">
                          <a:solidFill>
                            <a:schemeClr val="tx1"/>
                          </a:solidFill>
                          <a:latin typeface="Meiryo UI" pitchFamily="50" charset="-128"/>
                          <a:ea typeface="Meiryo UI" pitchFamily="50" charset="-128"/>
                          <a:cs typeface="Meiryo UI" pitchFamily="50" charset="-128"/>
                        </a:rPr>
                        <a:t>大阪府への移管職員数</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b="0" dirty="0">
                          <a:solidFill>
                            <a:schemeClr val="tx1"/>
                          </a:solidFill>
                          <a:latin typeface="Meiryo UI" pitchFamily="50" charset="-128"/>
                          <a:ea typeface="Meiryo UI" pitchFamily="50" charset="-128"/>
                          <a:cs typeface="Meiryo UI" pitchFamily="50" charset="-128"/>
                        </a:rPr>
                        <a:t>　　　採用増必要数</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197607">
                <a:tc>
                  <a:txBody>
                    <a:bodyPr/>
                    <a:lstStyle/>
                    <a:p>
                      <a:pPr algn="ctr">
                        <a:lnSpc>
                          <a:spcPts val="1100"/>
                        </a:lnSpc>
                      </a:pPr>
                      <a:r>
                        <a:rPr kumimoji="1" lang="ja-JP" altLang="en-US" sz="1050" b="1" dirty="0">
                          <a:solidFill>
                            <a:schemeClr val="tx1"/>
                          </a:solidFill>
                          <a:latin typeface="Meiryo UI" pitchFamily="50" charset="-128"/>
                          <a:ea typeface="Meiryo UI" pitchFamily="50" charset="-128"/>
                          <a:cs typeface="Meiryo UI" pitchFamily="50" charset="-128"/>
                        </a:rPr>
                        <a:t>４区Ａ案</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pPr>
                      <a:r>
                        <a:rPr kumimoji="1" lang="ja-JP" altLang="en-US" sz="1050" b="1" dirty="0">
                          <a:solidFill>
                            <a:schemeClr val="tx1"/>
                          </a:solidFill>
                          <a:latin typeface="Meiryo UI" pitchFamily="50" charset="-128"/>
                          <a:ea typeface="Meiryo UI" pitchFamily="50" charset="-128"/>
                          <a:cs typeface="Meiryo UI" pitchFamily="50" charset="-128"/>
                        </a:rPr>
                        <a:t>⇒</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pPr>
                      <a:r>
                        <a:rPr kumimoji="1" lang="en-US" altLang="ja-JP" sz="1050" b="1" dirty="0" smtClean="0">
                          <a:solidFill>
                            <a:schemeClr val="tx1"/>
                          </a:solidFill>
                          <a:latin typeface="Meiryo UI" pitchFamily="50" charset="-128"/>
                          <a:ea typeface="Meiryo UI" pitchFamily="50" charset="-128"/>
                          <a:cs typeface="Meiryo UI" pitchFamily="50" charset="-128"/>
                        </a:rPr>
                        <a:t>330</a:t>
                      </a:r>
                      <a:r>
                        <a:rPr kumimoji="1" lang="ja-JP" altLang="en-US" sz="1050" b="1" dirty="0" smtClean="0">
                          <a:solidFill>
                            <a:schemeClr val="tx1"/>
                          </a:solidFill>
                          <a:latin typeface="Meiryo UI" pitchFamily="50" charset="-128"/>
                          <a:ea typeface="Meiryo UI" pitchFamily="50" charset="-128"/>
                          <a:cs typeface="Meiryo UI" pitchFamily="50" charset="-128"/>
                        </a:rPr>
                        <a:t>人</a:t>
                      </a:r>
                      <a:endParaRPr kumimoji="1" lang="ja-JP" altLang="en-US" sz="1050" b="1" dirty="0">
                        <a:solidFill>
                          <a:schemeClr val="tx1"/>
                        </a:solidFill>
                        <a:latin typeface="Meiryo UI" pitchFamily="50" charset="-128"/>
                        <a:ea typeface="Meiryo UI" pitchFamily="50" charset="-128"/>
                        <a:cs typeface="Meiryo UI"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pPr>
                      <a:r>
                        <a:rPr kumimoji="1" lang="en-US" altLang="ja-JP" sz="1050" b="1" dirty="0">
                          <a:solidFill>
                            <a:schemeClr val="tx1"/>
                          </a:solidFill>
                          <a:latin typeface="Meiryo UI" pitchFamily="50" charset="-128"/>
                          <a:ea typeface="Meiryo UI" pitchFamily="50" charset="-128"/>
                          <a:cs typeface="Meiryo UI" pitchFamily="50" charset="-128"/>
                        </a:rPr>
                        <a:t>11,640</a:t>
                      </a:r>
                      <a:r>
                        <a:rPr kumimoji="1" lang="ja-JP" altLang="en-US" sz="1050" b="1" dirty="0">
                          <a:solidFill>
                            <a:schemeClr val="tx1"/>
                          </a:solidFill>
                          <a:latin typeface="Meiryo UI" pitchFamily="50" charset="-128"/>
                          <a:ea typeface="Meiryo UI" pitchFamily="50" charset="-128"/>
                          <a:cs typeface="Meiryo UI" pitchFamily="50" charset="-128"/>
                        </a:rPr>
                        <a:t>人</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pPr>
                      <a:r>
                        <a:rPr kumimoji="1" lang="en-US" altLang="ja-JP" sz="1050" b="1" dirty="0" smtClean="0">
                          <a:solidFill>
                            <a:schemeClr val="tx1"/>
                          </a:solidFill>
                          <a:latin typeface="Meiryo UI" pitchFamily="50" charset="-128"/>
                          <a:ea typeface="Meiryo UI" pitchFamily="50" charset="-128"/>
                          <a:cs typeface="Meiryo UI" pitchFamily="50" charset="-128"/>
                        </a:rPr>
                        <a:t>210</a:t>
                      </a:r>
                      <a:r>
                        <a:rPr kumimoji="1" lang="ja-JP" altLang="en-US" sz="1050" b="1" dirty="0" smtClean="0">
                          <a:solidFill>
                            <a:schemeClr val="tx1"/>
                          </a:solidFill>
                          <a:latin typeface="Meiryo UI" pitchFamily="50" charset="-128"/>
                          <a:ea typeface="Meiryo UI" pitchFamily="50" charset="-128"/>
                          <a:cs typeface="Meiryo UI" pitchFamily="50" charset="-128"/>
                        </a:rPr>
                        <a:t>人</a:t>
                      </a:r>
                      <a:endParaRPr kumimoji="1" lang="ja-JP" altLang="en-US" sz="1050" b="1" dirty="0">
                        <a:solidFill>
                          <a:schemeClr val="tx1"/>
                        </a:solidFill>
                        <a:latin typeface="Meiryo UI" pitchFamily="50" charset="-128"/>
                        <a:ea typeface="Meiryo UI" pitchFamily="50" charset="-128"/>
                        <a:cs typeface="Meiryo UI"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197607">
                <a:tc>
                  <a:txBody>
                    <a:bodyPr/>
                    <a:lstStyle/>
                    <a:p>
                      <a:pPr algn="ctr">
                        <a:lnSpc>
                          <a:spcPts val="1100"/>
                        </a:lnSpc>
                      </a:pPr>
                      <a:r>
                        <a:rPr kumimoji="1" lang="ja-JP" altLang="en-US" sz="1050" b="1" dirty="0">
                          <a:solidFill>
                            <a:schemeClr val="tx1"/>
                          </a:solidFill>
                          <a:latin typeface="Meiryo UI" pitchFamily="50" charset="-128"/>
                          <a:ea typeface="Meiryo UI" pitchFamily="50" charset="-128"/>
                          <a:cs typeface="Meiryo UI" pitchFamily="50" charset="-128"/>
                        </a:rPr>
                        <a:t>４区Ｂ案</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pPr>
                      <a:r>
                        <a:rPr kumimoji="1" lang="ja-JP" altLang="en-US" sz="1050" b="1" dirty="0">
                          <a:solidFill>
                            <a:schemeClr val="tx1"/>
                          </a:solidFill>
                          <a:latin typeface="Meiryo UI" pitchFamily="50" charset="-128"/>
                          <a:ea typeface="Meiryo UI" pitchFamily="50" charset="-128"/>
                          <a:cs typeface="Meiryo UI" pitchFamily="50" charset="-128"/>
                        </a:rPr>
                        <a:t>⇒</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pPr>
                      <a:r>
                        <a:rPr kumimoji="1" lang="en-US" altLang="ja-JP" sz="1050" b="1" dirty="0" smtClean="0">
                          <a:solidFill>
                            <a:schemeClr val="tx1"/>
                          </a:solidFill>
                          <a:latin typeface="Meiryo UI" pitchFamily="50" charset="-128"/>
                          <a:ea typeface="Meiryo UI" pitchFamily="50" charset="-128"/>
                          <a:cs typeface="Meiryo UI" pitchFamily="50" charset="-128"/>
                        </a:rPr>
                        <a:t>330</a:t>
                      </a:r>
                      <a:r>
                        <a:rPr kumimoji="1" lang="ja-JP" altLang="en-US" sz="1050" b="1" dirty="0" smtClean="0">
                          <a:solidFill>
                            <a:schemeClr val="tx1"/>
                          </a:solidFill>
                          <a:latin typeface="Meiryo UI" pitchFamily="50" charset="-128"/>
                          <a:ea typeface="Meiryo UI" pitchFamily="50" charset="-128"/>
                          <a:cs typeface="Meiryo UI" pitchFamily="50" charset="-128"/>
                        </a:rPr>
                        <a:t>人</a:t>
                      </a:r>
                      <a:endParaRPr kumimoji="1" lang="ja-JP" altLang="en-US" sz="1050" b="1" dirty="0">
                        <a:solidFill>
                          <a:schemeClr val="tx1"/>
                        </a:solidFill>
                        <a:latin typeface="Meiryo UI" pitchFamily="50" charset="-128"/>
                        <a:ea typeface="Meiryo UI" pitchFamily="50" charset="-128"/>
                        <a:cs typeface="Meiryo UI"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pPr>
                      <a:r>
                        <a:rPr kumimoji="1" lang="en-US" altLang="ja-JP" sz="1050" b="1" dirty="0">
                          <a:solidFill>
                            <a:schemeClr val="tx1"/>
                          </a:solidFill>
                          <a:latin typeface="Meiryo UI" pitchFamily="50" charset="-128"/>
                          <a:ea typeface="Meiryo UI" pitchFamily="50" charset="-128"/>
                          <a:cs typeface="Meiryo UI" pitchFamily="50" charset="-128"/>
                        </a:rPr>
                        <a:t>11,640</a:t>
                      </a:r>
                      <a:r>
                        <a:rPr kumimoji="1" lang="ja-JP" altLang="en-US" sz="1050" b="1" dirty="0">
                          <a:solidFill>
                            <a:schemeClr val="tx1"/>
                          </a:solidFill>
                          <a:latin typeface="Meiryo UI" pitchFamily="50" charset="-128"/>
                          <a:ea typeface="Meiryo UI" pitchFamily="50" charset="-128"/>
                          <a:cs typeface="Meiryo UI" pitchFamily="50" charset="-128"/>
                        </a:rPr>
                        <a:t>人</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pPr>
                      <a:r>
                        <a:rPr kumimoji="1" lang="en-US" altLang="ja-JP" sz="1050" b="1" dirty="0" smtClean="0">
                          <a:solidFill>
                            <a:schemeClr val="tx1"/>
                          </a:solidFill>
                          <a:latin typeface="Meiryo UI" pitchFamily="50" charset="-128"/>
                          <a:ea typeface="Meiryo UI" pitchFamily="50" charset="-128"/>
                          <a:cs typeface="Meiryo UI" pitchFamily="50" charset="-128"/>
                        </a:rPr>
                        <a:t>210</a:t>
                      </a:r>
                      <a:r>
                        <a:rPr kumimoji="1" lang="ja-JP" altLang="en-US" sz="1050" b="1" dirty="0" smtClean="0">
                          <a:solidFill>
                            <a:schemeClr val="tx1"/>
                          </a:solidFill>
                          <a:latin typeface="Meiryo UI" pitchFamily="50" charset="-128"/>
                          <a:ea typeface="Meiryo UI" pitchFamily="50" charset="-128"/>
                          <a:cs typeface="Meiryo UI" pitchFamily="50" charset="-128"/>
                        </a:rPr>
                        <a:t>人</a:t>
                      </a:r>
                      <a:endParaRPr kumimoji="1" lang="ja-JP" altLang="en-US" sz="1050" b="1" dirty="0">
                        <a:solidFill>
                          <a:schemeClr val="tx1"/>
                        </a:solidFill>
                        <a:latin typeface="Meiryo UI" pitchFamily="50" charset="-128"/>
                        <a:ea typeface="Meiryo UI" pitchFamily="50" charset="-128"/>
                        <a:cs typeface="Meiryo UI"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197607">
                <a:tc>
                  <a:txBody>
                    <a:bodyPr/>
                    <a:lstStyle/>
                    <a:p>
                      <a:pPr algn="ctr">
                        <a:lnSpc>
                          <a:spcPts val="1100"/>
                        </a:lnSpc>
                      </a:pPr>
                      <a:r>
                        <a:rPr kumimoji="1" lang="ja-JP" altLang="en-US" sz="1050" b="1" dirty="0">
                          <a:solidFill>
                            <a:schemeClr val="tx1"/>
                          </a:solidFill>
                          <a:latin typeface="Meiryo UI" pitchFamily="50" charset="-128"/>
                          <a:ea typeface="Meiryo UI" pitchFamily="50" charset="-128"/>
                          <a:cs typeface="Meiryo UI" pitchFamily="50" charset="-128"/>
                        </a:rPr>
                        <a:t>６区Ｃ案</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pPr>
                      <a:r>
                        <a:rPr kumimoji="1" lang="ja-JP" altLang="en-US" sz="1050" b="1" dirty="0">
                          <a:solidFill>
                            <a:schemeClr val="tx1"/>
                          </a:solidFill>
                          <a:latin typeface="Meiryo UI" pitchFamily="50" charset="-128"/>
                          <a:ea typeface="Meiryo UI" pitchFamily="50" charset="-128"/>
                          <a:cs typeface="Meiryo UI" pitchFamily="50" charset="-128"/>
                        </a:rPr>
                        <a:t>⇒</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pPr>
                      <a:r>
                        <a:rPr kumimoji="1" lang="en-US" altLang="ja-JP" sz="1050" b="1" dirty="0" smtClean="0">
                          <a:solidFill>
                            <a:schemeClr val="tx1"/>
                          </a:solidFill>
                          <a:latin typeface="Meiryo UI" pitchFamily="50" charset="-128"/>
                          <a:ea typeface="Meiryo UI" pitchFamily="50" charset="-128"/>
                          <a:cs typeface="Meiryo UI" pitchFamily="50" charset="-128"/>
                        </a:rPr>
                        <a:t>920</a:t>
                      </a:r>
                      <a:r>
                        <a:rPr kumimoji="1" lang="ja-JP" altLang="en-US" sz="1050" b="1" dirty="0" smtClean="0">
                          <a:solidFill>
                            <a:schemeClr val="tx1"/>
                          </a:solidFill>
                          <a:latin typeface="Meiryo UI" pitchFamily="50" charset="-128"/>
                          <a:ea typeface="Meiryo UI" pitchFamily="50" charset="-128"/>
                          <a:cs typeface="Meiryo UI" pitchFamily="50" charset="-128"/>
                        </a:rPr>
                        <a:t>人</a:t>
                      </a:r>
                      <a:endParaRPr kumimoji="1" lang="ja-JP" altLang="en-US" sz="1050" b="1" dirty="0">
                        <a:solidFill>
                          <a:schemeClr val="tx1"/>
                        </a:solidFill>
                        <a:latin typeface="Meiryo UI" pitchFamily="50" charset="-128"/>
                        <a:ea typeface="Meiryo UI" pitchFamily="50" charset="-128"/>
                        <a:cs typeface="Meiryo UI"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pPr>
                      <a:r>
                        <a:rPr kumimoji="1" lang="en-US" altLang="ja-JP" sz="1050" b="1" dirty="0">
                          <a:solidFill>
                            <a:schemeClr val="tx1"/>
                          </a:solidFill>
                          <a:latin typeface="Meiryo UI" pitchFamily="50" charset="-128"/>
                          <a:ea typeface="Meiryo UI" pitchFamily="50" charset="-128"/>
                          <a:cs typeface="Meiryo UI" pitchFamily="50" charset="-128"/>
                        </a:rPr>
                        <a:t>12,230</a:t>
                      </a:r>
                      <a:r>
                        <a:rPr kumimoji="1" lang="ja-JP" altLang="en-US" sz="1050" b="1" dirty="0">
                          <a:solidFill>
                            <a:schemeClr val="tx1"/>
                          </a:solidFill>
                          <a:latin typeface="Meiryo UI" pitchFamily="50" charset="-128"/>
                          <a:ea typeface="Meiryo UI" pitchFamily="50" charset="-128"/>
                          <a:cs typeface="Meiryo UI" pitchFamily="50" charset="-128"/>
                        </a:rPr>
                        <a:t>人</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pPr>
                      <a:r>
                        <a:rPr kumimoji="1" lang="en-US" altLang="ja-JP" sz="1050" b="1" dirty="0" smtClean="0">
                          <a:solidFill>
                            <a:schemeClr val="tx1"/>
                          </a:solidFill>
                          <a:latin typeface="Meiryo UI" pitchFamily="50" charset="-128"/>
                          <a:ea typeface="Meiryo UI" pitchFamily="50" charset="-128"/>
                          <a:cs typeface="Meiryo UI" pitchFamily="50" charset="-128"/>
                        </a:rPr>
                        <a:t>800</a:t>
                      </a:r>
                      <a:r>
                        <a:rPr kumimoji="1" lang="ja-JP" altLang="en-US" sz="1050" b="1" dirty="0" smtClean="0">
                          <a:solidFill>
                            <a:schemeClr val="tx1"/>
                          </a:solidFill>
                          <a:latin typeface="Meiryo UI" pitchFamily="50" charset="-128"/>
                          <a:ea typeface="Meiryo UI" pitchFamily="50" charset="-128"/>
                          <a:cs typeface="Meiryo UI" pitchFamily="50" charset="-128"/>
                        </a:rPr>
                        <a:t>人</a:t>
                      </a:r>
                      <a:endParaRPr kumimoji="1" lang="ja-JP" altLang="en-US" sz="1050" b="1" dirty="0">
                        <a:solidFill>
                          <a:schemeClr val="tx1"/>
                        </a:solidFill>
                        <a:latin typeface="Meiryo UI" pitchFamily="50" charset="-128"/>
                        <a:ea typeface="Meiryo UI" pitchFamily="50" charset="-128"/>
                        <a:cs typeface="Meiryo UI"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197607">
                <a:tc>
                  <a:txBody>
                    <a:bodyPr/>
                    <a:lstStyle/>
                    <a:p>
                      <a:pPr algn="ctr">
                        <a:lnSpc>
                          <a:spcPts val="1100"/>
                        </a:lnSpc>
                      </a:pPr>
                      <a:r>
                        <a:rPr kumimoji="1" lang="ja-JP" altLang="en-US" sz="1050" b="1" dirty="0">
                          <a:solidFill>
                            <a:schemeClr val="tx1"/>
                          </a:solidFill>
                          <a:latin typeface="Meiryo UI" pitchFamily="50" charset="-128"/>
                          <a:ea typeface="Meiryo UI" pitchFamily="50" charset="-128"/>
                          <a:cs typeface="Meiryo UI" pitchFamily="50" charset="-128"/>
                        </a:rPr>
                        <a:t>６区Ｄ案</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pPr>
                      <a:r>
                        <a:rPr kumimoji="1" lang="ja-JP" altLang="en-US" sz="1050" b="1" dirty="0">
                          <a:solidFill>
                            <a:schemeClr val="tx1"/>
                          </a:solidFill>
                          <a:latin typeface="Meiryo UI" pitchFamily="50" charset="-128"/>
                          <a:ea typeface="Meiryo UI" pitchFamily="50" charset="-128"/>
                          <a:cs typeface="Meiryo UI" pitchFamily="50" charset="-128"/>
                        </a:rPr>
                        <a:t>⇒</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pPr>
                      <a:r>
                        <a:rPr kumimoji="1" lang="en-US" altLang="ja-JP" sz="1050" b="1" dirty="0" smtClean="0">
                          <a:solidFill>
                            <a:schemeClr val="tx1"/>
                          </a:solidFill>
                          <a:latin typeface="Meiryo UI" pitchFamily="50" charset="-128"/>
                          <a:ea typeface="Meiryo UI" pitchFamily="50" charset="-128"/>
                          <a:cs typeface="Meiryo UI" pitchFamily="50" charset="-128"/>
                        </a:rPr>
                        <a:t>920</a:t>
                      </a:r>
                      <a:r>
                        <a:rPr kumimoji="1" lang="ja-JP" altLang="en-US" sz="1050" b="1" dirty="0" smtClean="0">
                          <a:solidFill>
                            <a:schemeClr val="tx1"/>
                          </a:solidFill>
                          <a:latin typeface="Meiryo UI" pitchFamily="50" charset="-128"/>
                          <a:ea typeface="Meiryo UI" pitchFamily="50" charset="-128"/>
                          <a:cs typeface="Meiryo UI" pitchFamily="50" charset="-128"/>
                        </a:rPr>
                        <a:t>人</a:t>
                      </a:r>
                      <a:endParaRPr kumimoji="1" lang="ja-JP" altLang="en-US" sz="1050" b="1" dirty="0">
                        <a:solidFill>
                          <a:schemeClr val="tx1"/>
                        </a:solidFill>
                        <a:latin typeface="Meiryo UI" pitchFamily="50" charset="-128"/>
                        <a:ea typeface="Meiryo UI" pitchFamily="50" charset="-128"/>
                        <a:cs typeface="Meiryo UI"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pPr>
                      <a:r>
                        <a:rPr kumimoji="1" lang="en-US" altLang="ja-JP" sz="1050" b="1" dirty="0">
                          <a:solidFill>
                            <a:schemeClr val="tx1"/>
                          </a:solidFill>
                          <a:latin typeface="Meiryo UI" pitchFamily="50" charset="-128"/>
                          <a:ea typeface="Meiryo UI" pitchFamily="50" charset="-128"/>
                          <a:cs typeface="Meiryo UI" pitchFamily="50" charset="-128"/>
                        </a:rPr>
                        <a:t>12,230</a:t>
                      </a:r>
                      <a:r>
                        <a:rPr kumimoji="1" lang="ja-JP" altLang="en-US" sz="1050" b="1" dirty="0">
                          <a:solidFill>
                            <a:schemeClr val="tx1"/>
                          </a:solidFill>
                          <a:latin typeface="Meiryo UI" pitchFamily="50" charset="-128"/>
                          <a:ea typeface="Meiryo UI" pitchFamily="50" charset="-128"/>
                          <a:cs typeface="Meiryo UI" pitchFamily="50" charset="-128"/>
                        </a:rPr>
                        <a:t>人</a:t>
                      </a: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100"/>
                        </a:lnSpc>
                      </a:pPr>
                      <a:r>
                        <a:rPr kumimoji="1" lang="en-US" altLang="ja-JP" sz="1050" b="1" dirty="0" smtClean="0">
                          <a:solidFill>
                            <a:schemeClr val="tx1"/>
                          </a:solidFill>
                          <a:latin typeface="Meiryo UI" pitchFamily="50" charset="-128"/>
                          <a:ea typeface="Meiryo UI" pitchFamily="50" charset="-128"/>
                          <a:cs typeface="Meiryo UI" pitchFamily="50" charset="-128"/>
                        </a:rPr>
                        <a:t>800</a:t>
                      </a:r>
                      <a:r>
                        <a:rPr kumimoji="1" lang="ja-JP" altLang="en-US" sz="1050" b="1" dirty="0" smtClean="0">
                          <a:solidFill>
                            <a:schemeClr val="tx1"/>
                          </a:solidFill>
                          <a:latin typeface="Meiryo UI" pitchFamily="50" charset="-128"/>
                          <a:ea typeface="Meiryo UI" pitchFamily="50" charset="-128"/>
                          <a:cs typeface="Meiryo UI" pitchFamily="50" charset="-128"/>
                        </a:rPr>
                        <a:t>人</a:t>
                      </a:r>
                      <a:endParaRPr kumimoji="1" lang="ja-JP" altLang="en-US" sz="1050" b="1" dirty="0">
                        <a:solidFill>
                          <a:schemeClr val="tx1"/>
                        </a:solidFill>
                        <a:latin typeface="Meiryo UI" pitchFamily="50" charset="-128"/>
                        <a:ea typeface="Meiryo UI" pitchFamily="50" charset="-128"/>
                        <a:cs typeface="Meiryo UI"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bl>
          </a:graphicData>
        </a:graphic>
      </p:graphicFrame>
      <p:sp>
        <p:nvSpPr>
          <p:cNvPr id="56" name="円/楕円 55"/>
          <p:cNvSpPr/>
          <p:nvPr/>
        </p:nvSpPr>
        <p:spPr>
          <a:xfrm>
            <a:off x="2655916" y="1759547"/>
            <a:ext cx="319570" cy="312658"/>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p:cNvSpPr txBox="1"/>
          <p:nvPr/>
        </p:nvSpPr>
        <p:spPr>
          <a:xfrm>
            <a:off x="2454213" y="1769039"/>
            <a:ext cx="735447"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ア</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89" name="グループ化 88"/>
          <p:cNvGrpSpPr/>
          <p:nvPr/>
        </p:nvGrpSpPr>
        <p:grpSpPr>
          <a:xfrm>
            <a:off x="3382770" y="1389194"/>
            <a:ext cx="735447" cy="312658"/>
            <a:chOff x="3577344" y="2284126"/>
            <a:chExt cx="735447" cy="312658"/>
          </a:xfrm>
        </p:grpSpPr>
        <p:sp>
          <p:nvSpPr>
            <p:cNvPr id="67" name="円/楕円 66"/>
            <p:cNvSpPr/>
            <p:nvPr/>
          </p:nvSpPr>
          <p:spPr>
            <a:xfrm>
              <a:off x="3790921" y="2284126"/>
              <a:ext cx="319570" cy="312658"/>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3577344" y="2286442"/>
              <a:ext cx="735447"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イ</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77" name="円/楕円 76"/>
          <p:cNvSpPr/>
          <p:nvPr/>
        </p:nvSpPr>
        <p:spPr>
          <a:xfrm>
            <a:off x="9151962" y="1846611"/>
            <a:ext cx="319570" cy="312658"/>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テキスト ボックス 77"/>
          <p:cNvSpPr txBox="1"/>
          <p:nvPr/>
        </p:nvSpPr>
        <p:spPr>
          <a:xfrm>
            <a:off x="8960893" y="1857344"/>
            <a:ext cx="735447"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ウ</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2" name="グループ化 61"/>
          <p:cNvGrpSpPr/>
          <p:nvPr/>
        </p:nvGrpSpPr>
        <p:grpSpPr>
          <a:xfrm>
            <a:off x="4995233" y="3749661"/>
            <a:ext cx="575216" cy="250855"/>
            <a:chOff x="3637698" y="5620712"/>
            <a:chExt cx="575216" cy="250855"/>
          </a:xfrm>
        </p:grpSpPr>
        <p:sp>
          <p:nvSpPr>
            <p:cNvPr id="83" name="円/楕円 82"/>
            <p:cNvSpPr/>
            <p:nvPr/>
          </p:nvSpPr>
          <p:spPr>
            <a:xfrm>
              <a:off x="3810222" y="5620712"/>
              <a:ext cx="249946" cy="250855"/>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テキスト ボックス 83"/>
            <p:cNvSpPr txBox="1"/>
            <p:nvPr/>
          </p:nvSpPr>
          <p:spPr>
            <a:xfrm>
              <a:off x="3637698" y="5623729"/>
              <a:ext cx="575216" cy="234592"/>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イ</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64" name="グループ化 63"/>
          <p:cNvGrpSpPr/>
          <p:nvPr/>
        </p:nvGrpSpPr>
        <p:grpSpPr>
          <a:xfrm>
            <a:off x="6491016" y="3744640"/>
            <a:ext cx="566199" cy="257869"/>
            <a:chOff x="4993781" y="5602991"/>
            <a:chExt cx="566199" cy="257869"/>
          </a:xfrm>
        </p:grpSpPr>
        <p:sp>
          <p:nvSpPr>
            <p:cNvPr id="85" name="円/楕円 84"/>
            <p:cNvSpPr/>
            <p:nvPr/>
          </p:nvSpPr>
          <p:spPr>
            <a:xfrm>
              <a:off x="5147336" y="5602991"/>
              <a:ext cx="246028" cy="257869"/>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テキスト ボックス 85"/>
            <p:cNvSpPr txBox="1"/>
            <p:nvPr/>
          </p:nvSpPr>
          <p:spPr>
            <a:xfrm>
              <a:off x="4993781" y="5607275"/>
              <a:ext cx="566199" cy="241151"/>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ウ</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97" name="角丸四角形 96"/>
          <p:cNvSpPr/>
          <p:nvPr/>
        </p:nvSpPr>
        <p:spPr>
          <a:xfrm>
            <a:off x="2013156" y="3840040"/>
            <a:ext cx="622199" cy="489098"/>
          </a:xfrm>
          <a:prstGeom prst="roundRect">
            <a:avLst>
              <a:gd name="adj" fmla="val 7604"/>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lnSpc>
                <a:spcPts val="1200"/>
              </a:lnSpc>
              <a:defRPr/>
            </a:pPr>
            <a:r>
              <a:rPr lang="ja-JP" altLang="en-US" sz="1100" b="1" dirty="0">
                <a:solidFill>
                  <a:schemeClr val="tx1"/>
                </a:solidFill>
                <a:latin typeface="Meiryo UI" pitchFamily="50" charset="-128"/>
                <a:ea typeface="Meiryo UI" pitchFamily="50" charset="-128"/>
                <a:cs typeface="Meiryo UI" pitchFamily="50" charset="-128"/>
              </a:rPr>
              <a:t>各試案</a:t>
            </a:r>
            <a:endParaRPr lang="en-US" altLang="ja-JP" sz="1100" b="1" dirty="0">
              <a:solidFill>
                <a:schemeClr val="tx1"/>
              </a:solidFill>
              <a:latin typeface="Meiryo UI" pitchFamily="50" charset="-128"/>
              <a:ea typeface="Meiryo UI" pitchFamily="50" charset="-128"/>
              <a:cs typeface="Meiryo UI" pitchFamily="50" charset="-128"/>
            </a:endParaRPr>
          </a:p>
          <a:p>
            <a:pPr algn="ctr">
              <a:lnSpc>
                <a:spcPts val="1200"/>
              </a:lnSpc>
              <a:defRPr/>
            </a:pPr>
            <a:r>
              <a:rPr lang="ja-JP" altLang="en-US" sz="1100" b="1" dirty="0">
                <a:solidFill>
                  <a:schemeClr val="tx1"/>
                </a:solidFill>
                <a:latin typeface="Meiryo UI" pitchFamily="50" charset="-128"/>
                <a:ea typeface="Meiryo UI" pitchFamily="50" charset="-128"/>
                <a:cs typeface="Meiryo UI" pitchFamily="50" charset="-128"/>
              </a:rPr>
              <a:t>における</a:t>
            </a:r>
            <a:endParaRPr lang="en-US" altLang="ja-JP" sz="1100" b="1" dirty="0">
              <a:solidFill>
                <a:schemeClr val="tx1"/>
              </a:solidFill>
              <a:latin typeface="Meiryo UI" pitchFamily="50" charset="-128"/>
              <a:ea typeface="Meiryo UI" pitchFamily="50" charset="-128"/>
              <a:cs typeface="Meiryo UI" pitchFamily="50" charset="-128"/>
            </a:endParaRPr>
          </a:p>
          <a:p>
            <a:pPr algn="ctr">
              <a:lnSpc>
                <a:spcPts val="1200"/>
              </a:lnSpc>
              <a:defRPr/>
            </a:pPr>
            <a:r>
              <a:rPr lang="ja-JP" altLang="en-US" sz="1100" b="1" dirty="0">
                <a:solidFill>
                  <a:schemeClr val="tx1"/>
                </a:solidFill>
                <a:latin typeface="Meiryo UI" pitchFamily="50" charset="-128"/>
                <a:ea typeface="Meiryo UI" pitchFamily="50" charset="-128"/>
                <a:cs typeface="Meiryo UI" pitchFamily="50" charset="-128"/>
              </a:rPr>
              <a:t>職員数</a:t>
            </a:r>
          </a:p>
        </p:txBody>
      </p:sp>
      <p:sp>
        <p:nvSpPr>
          <p:cNvPr id="5" name="右中かっこ 4"/>
          <p:cNvSpPr/>
          <p:nvPr/>
        </p:nvSpPr>
        <p:spPr>
          <a:xfrm>
            <a:off x="2378614" y="2473398"/>
            <a:ext cx="144016" cy="684250"/>
          </a:xfrm>
          <a:prstGeom prst="rightBrace">
            <a:avLst>
              <a:gd name="adj1" fmla="val 24280"/>
              <a:gd name="adj2" fmla="val 46567"/>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88" name="正方形/長方形 27"/>
          <p:cNvSpPr>
            <a:spLocks noChangeArrowheads="1"/>
          </p:cNvSpPr>
          <p:nvPr/>
        </p:nvSpPr>
        <p:spPr bwMode="auto">
          <a:xfrm>
            <a:off x="8874125" y="664557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１９</a:t>
            </a:r>
          </a:p>
        </p:txBody>
      </p:sp>
      <p:sp>
        <p:nvSpPr>
          <p:cNvPr id="90" name="左中かっこ 89"/>
          <p:cNvSpPr/>
          <p:nvPr/>
        </p:nvSpPr>
        <p:spPr>
          <a:xfrm>
            <a:off x="2119876" y="2266260"/>
            <a:ext cx="247650" cy="877408"/>
          </a:xfrm>
          <a:prstGeom prst="leftBrace">
            <a:avLst>
              <a:gd name="adj1" fmla="val 35000"/>
              <a:gd name="adj2" fmla="val 50000"/>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92" name="テキスト ボックス 91"/>
          <p:cNvSpPr txBox="1"/>
          <p:nvPr/>
        </p:nvSpPr>
        <p:spPr>
          <a:xfrm>
            <a:off x="1281527" y="2584868"/>
            <a:ext cx="952500" cy="276999"/>
          </a:xfrm>
          <a:prstGeom prst="rect">
            <a:avLst/>
          </a:prstGeom>
          <a:noFill/>
        </p:spPr>
        <p:txBody>
          <a:bodyPr wrap="square" rtlCol="0">
            <a:spAutoFit/>
          </a:bodyPr>
          <a:lstStyle/>
          <a:p>
            <a:pPr algn="ctr"/>
            <a:r>
              <a:rPr lang="en-US" altLang="ja-JP" sz="1200" b="1" dirty="0" smtClean="0">
                <a:latin typeface="Meiryo UI" pitchFamily="50" charset="-128"/>
                <a:ea typeface="Meiryo UI" pitchFamily="50" charset="-128"/>
                <a:cs typeface="Meiryo UI" pitchFamily="50" charset="-128"/>
              </a:rPr>
              <a:t>11,310</a:t>
            </a:r>
            <a:r>
              <a:rPr kumimoji="1" lang="ja-JP" altLang="en-US" sz="1200" b="1" dirty="0" smtClean="0">
                <a:latin typeface="Meiryo UI" pitchFamily="50" charset="-128"/>
                <a:ea typeface="Meiryo UI" pitchFamily="50" charset="-128"/>
                <a:cs typeface="Meiryo UI" pitchFamily="50" charset="-128"/>
              </a:rPr>
              <a:t>人</a:t>
            </a:r>
            <a:endParaRPr kumimoji="1" lang="ja-JP" altLang="en-US" sz="1200" b="1" dirty="0">
              <a:latin typeface="Meiryo UI" pitchFamily="50" charset="-128"/>
              <a:ea typeface="Meiryo UI" pitchFamily="50" charset="-128"/>
              <a:cs typeface="Meiryo UI" pitchFamily="50" charset="-128"/>
            </a:endParaRPr>
          </a:p>
        </p:txBody>
      </p:sp>
      <p:grpSp>
        <p:nvGrpSpPr>
          <p:cNvPr id="96" name="グループ化 95"/>
          <p:cNvGrpSpPr/>
          <p:nvPr/>
        </p:nvGrpSpPr>
        <p:grpSpPr>
          <a:xfrm>
            <a:off x="3982362" y="3723306"/>
            <a:ext cx="566199" cy="292388"/>
            <a:chOff x="4993781" y="5581657"/>
            <a:chExt cx="566199" cy="292388"/>
          </a:xfrm>
        </p:grpSpPr>
        <p:sp>
          <p:nvSpPr>
            <p:cNvPr id="98" name="円/楕円 97"/>
            <p:cNvSpPr/>
            <p:nvPr/>
          </p:nvSpPr>
          <p:spPr>
            <a:xfrm>
              <a:off x="5147336" y="5602991"/>
              <a:ext cx="246028" cy="257869"/>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テキスト ボックス 98"/>
            <p:cNvSpPr txBox="1"/>
            <p:nvPr/>
          </p:nvSpPr>
          <p:spPr>
            <a:xfrm>
              <a:off x="4993781" y="5581657"/>
              <a:ext cx="566199"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ア</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65" name="正方形/長方形 64"/>
          <p:cNvSpPr/>
          <p:nvPr/>
        </p:nvSpPr>
        <p:spPr>
          <a:xfrm>
            <a:off x="2370669" y="2260302"/>
            <a:ext cx="864000" cy="180975"/>
          </a:xfrm>
          <a:prstGeom prst="rect">
            <a:avLst/>
          </a:prstGeom>
          <a:solidFill>
            <a:schemeClr val="bg1"/>
          </a:solidFill>
          <a:ln w="22225">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dirty="0">
                <a:solidFill>
                  <a:schemeClr val="tx1"/>
                </a:solidFill>
                <a:latin typeface="Meiryo UI" pitchFamily="50" charset="-128"/>
                <a:ea typeface="Meiryo UI" pitchFamily="50" charset="-128"/>
                <a:cs typeface="Meiryo UI" pitchFamily="50" charset="-128"/>
              </a:rPr>
              <a:t>　</a:t>
            </a:r>
            <a:endParaRPr lang="ja-JP" altLang="en-US" sz="1050" dirty="0">
              <a:solidFill>
                <a:schemeClr val="tx1"/>
              </a:solidFill>
              <a:latin typeface="Meiryo UI" pitchFamily="50" charset="-128"/>
              <a:ea typeface="Meiryo UI" pitchFamily="50" charset="-128"/>
              <a:cs typeface="Meiryo UI" pitchFamily="50" charset="-128"/>
            </a:endParaRPr>
          </a:p>
        </p:txBody>
      </p:sp>
      <p:sp>
        <p:nvSpPr>
          <p:cNvPr id="3" name="線吹き出し 1 (枠付き) 2"/>
          <p:cNvSpPr/>
          <p:nvPr/>
        </p:nvSpPr>
        <p:spPr>
          <a:xfrm>
            <a:off x="276442" y="1793143"/>
            <a:ext cx="1290135" cy="787139"/>
          </a:xfrm>
          <a:prstGeom prst="borderCallout1">
            <a:avLst>
              <a:gd name="adj1" fmla="val 24792"/>
              <a:gd name="adj2" fmla="val 99037"/>
              <a:gd name="adj3" fmla="val 70977"/>
              <a:gd name="adj4" fmla="val 192681"/>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ja-JP" altLang="en-US" sz="900" dirty="0">
                <a:solidFill>
                  <a:schemeClr val="tx1"/>
                </a:solidFill>
              </a:rPr>
              <a:t>特別区設置までにおける</a:t>
            </a:r>
            <a:r>
              <a:rPr kumimoji="1" lang="ja-JP" altLang="en-US" sz="900" dirty="0">
                <a:solidFill>
                  <a:schemeClr val="tx1"/>
                </a:solidFill>
              </a:rPr>
              <a:t>児童相談所の増設（現在２か所→３か所）と、児童福祉法改正に伴う職員増を考慮</a:t>
            </a:r>
          </a:p>
        </p:txBody>
      </p:sp>
    </p:spTree>
    <p:extLst>
      <p:ext uri="{BB962C8B-B14F-4D97-AF65-F5344CB8AC3E}">
        <p14:creationId xmlns:p14="http://schemas.microsoft.com/office/powerpoint/2010/main" val="38065497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正方形/長方形 71"/>
          <p:cNvSpPr/>
          <p:nvPr/>
        </p:nvSpPr>
        <p:spPr>
          <a:xfrm>
            <a:off x="4314907" y="4562799"/>
            <a:ext cx="5534637" cy="2029926"/>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円/楕円 75"/>
          <p:cNvSpPr/>
          <p:nvPr/>
        </p:nvSpPr>
        <p:spPr>
          <a:xfrm>
            <a:off x="4941769" y="4659559"/>
            <a:ext cx="4155844" cy="374084"/>
          </a:xfrm>
          <a:prstGeom prst="ellipse">
            <a:avLst/>
          </a:prstGeom>
          <a:solidFill>
            <a:schemeClr val="tx1">
              <a:lumMod val="50000"/>
              <a:lumOff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　阪　府</a:t>
            </a:r>
          </a:p>
        </p:txBody>
      </p:sp>
      <p:sp>
        <p:nvSpPr>
          <p:cNvPr id="74" name="正方形/長方形 73"/>
          <p:cNvSpPr/>
          <p:nvPr/>
        </p:nvSpPr>
        <p:spPr>
          <a:xfrm>
            <a:off x="4304403" y="922884"/>
            <a:ext cx="5522767" cy="3347563"/>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二等辺三角形 95"/>
          <p:cNvSpPr/>
          <p:nvPr/>
        </p:nvSpPr>
        <p:spPr>
          <a:xfrm rot="5400000">
            <a:off x="6128324" y="2633216"/>
            <a:ext cx="1546764" cy="233451"/>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円/楕円 98"/>
          <p:cNvSpPr/>
          <p:nvPr/>
        </p:nvSpPr>
        <p:spPr>
          <a:xfrm>
            <a:off x="4963544" y="1035164"/>
            <a:ext cx="4155844" cy="374084"/>
          </a:xfrm>
          <a:prstGeom prst="ellipse">
            <a:avLst/>
          </a:prstGeom>
          <a:solidFill>
            <a:schemeClr val="tx1">
              <a:lumMod val="50000"/>
              <a:lumOff val="5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fontAlgn="auto">
              <a:spcBef>
                <a:spcPts val="0"/>
              </a:spcBef>
              <a:spcAft>
                <a:spcPts val="0"/>
              </a:spcAft>
              <a:defRPr/>
            </a:pP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特　別　区</a:t>
            </a:r>
          </a:p>
        </p:txBody>
      </p:sp>
      <p:sp>
        <p:nvSpPr>
          <p:cNvPr id="6" name="正方形/長方形 5"/>
          <p:cNvSpPr/>
          <p:nvPr/>
        </p:nvSpPr>
        <p:spPr>
          <a:xfrm>
            <a:off x="0" y="0"/>
            <a:ext cx="9906000" cy="468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８　特別区設置に伴う職員数の推移見込み　～イメージ～</a:t>
            </a:r>
            <a:endParaRPr lang="ja-JP" altLang="en-US" sz="1400" b="1" dirty="0">
              <a:solidFill>
                <a:srgbClr val="000000"/>
              </a:solidFill>
              <a:latin typeface="ＭＳ Ｐゴシック" charset="-128"/>
              <a:ea typeface="Meiryo UI"/>
              <a:cs typeface="Meiryo UI"/>
            </a:endParaRPr>
          </a:p>
        </p:txBody>
      </p:sp>
      <p:cxnSp>
        <p:nvCxnSpPr>
          <p:cNvPr id="64" name="直線コネクタ 63"/>
          <p:cNvCxnSpPr/>
          <p:nvPr/>
        </p:nvCxnSpPr>
        <p:spPr>
          <a:xfrm>
            <a:off x="4097948" y="2134726"/>
            <a:ext cx="1115320"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9" name="正方形/長方形 58"/>
          <p:cNvSpPr/>
          <p:nvPr/>
        </p:nvSpPr>
        <p:spPr>
          <a:xfrm>
            <a:off x="1571588" y="1367928"/>
            <a:ext cx="1482165"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特別区分</a:t>
            </a:r>
            <a:r>
              <a:rPr lang="en-US" altLang="ja-JP" sz="1400" b="1" dirty="0">
                <a:solidFill>
                  <a:schemeClr val="tx1"/>
                </a:solidFill>
                <a:latin typeface="Meiryo UI" panose="020B0604030504040204" pitchFamily="50" charset="-128"/>
                <a:ea typeface="Meiryo UI" panose="020B0604030504040204" pitchFamily="50" charset="-128"/>
              </a:rPr>
              <a:t>》</a:t>
            </a:r>
            <a:endParaRPr lang="ja-JP" altLang="en-US" sz="1400" b="1" dirty="0">
              <a:solidFill>
                <a:schemeClr val="tx1"/>
              </a:solidFill>
              <a:latin typeface="Meiryo UI" panose="020B0604030504040204" pitchFamily="50" charset="-128"/>
              <a:ea typeface="Meiryo UI" panose="020B0604030504040204" pitchFamily="50" charset="-128"/>
            </a:endParaRPr>
          </a:p>
        </p:txBody>
      </p:sp>
      <p:sp>
        <p:nvSpPr>
          <p:cNvPr id="105" name="正方形/長方形 104"/>
          <p:cNvSpPr/>
          <p:nvPr/>
        </p:nvSpPr>
        <p:spPr>
          <a:xfrm>
            <a:off x="2283960" y="2538343"/>
            <a:ext cx="1365000" cy="1332000"/>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schemeClr val="bg1"/>
                </a:solidFill>
                <a:latin typeface="Meiryo UI" panose="020B0604030504040204" pitchFamily="50" charset="-128"/>
                <a:ea typeface="Meiryo UI" panose="020B0604030504040204" pitchFamily="50" charset="-128"/>
              </a:rPr>
              <a:t>非技能労務職</a:t>
            </a:r>
            <a:endParaRPr lang="en-US" altLang="ja-JP" sz="1400" b="1" dirty="0">
              <a:solidFill>
                <a:schemeClr val="bg1"/>
              </a:solidFill>
              <a:latin typeface="Meiryo UI" panose="020B0604030504040204" pitchFamily="50" charset="-128"/>
              <a:ea typeface="Meiryo UI" panose="020B0604030504040204" pitchFamily="50" charset="-128"/>
            </a:endParaRPr>
          </a:p>
          <a:p>
            <a:pPr algn="ctr">
              <a:defRPr/>
            </a:pPr>
            <a:r>
              <a:rPr lang="ja-JP" altLang="en-US" sz="200" b="1" dirty="0">
                <a:solidFill>
                  <a:schemeClr val="bg1"/>
                </a:solidFill>
                <a:latin typeface="Meiryo UI" panose="020B0604030504040204" pitchFamily="50" charset="-128"/>
                <a:ea typeface="Meiryo UI" panose="020B0604030504040204" pitchFamily="50" charset="-128"/>
              </a:rPr>
              <a:t>　　</a:t>
            </a:r>
            <a:endParaRPr lang="en-US" altLang="ja-JP" sz="1100" b="1" dirty="0">
              <a:solidFill>
                <a:schemeClr val="bg1"/>
              </a:solidFill>
              <a:latin typeface="+mj-ea"/>
              <a:ea typeface="+mj-ea"/>
            </a:endParaRPr>
          </a:p>
        </p:txBody>
      </p:sp>
      <p:sp>
        <p:nvSpPr>
          <p:cNvPr id="108" name="正方形/長方形 107"/>
          <p:cNvSpPr/>
          <p:nvPr/>
        </p:nvSpPr>
        <p:spPr>
          <a:xfrm>
            <a:off x="5223535" y="2142410"/>
            <a:ext cx="1195804" cy="1731498"/>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schemeClr val="bg1"/>
                </a:solidFill>
                <a:latin typeface="Meiryo UI" panose="020B0604030504040204" pitchFamily="50" charset="-128"/>
                <a:ea typeface="Meiryo UI" panose="020B0604030504040204" pitchFamily="50" charset="-128"/>
              </a:rPr>
              <a:t>非技能労務職</a:t>
            </a:r>
            <a:endParaRPr lang="en-US" altLang="ja-JP" sz="1200" b="1" dirty="0">
              <a:solidFill>
                <a:schemeClr val="bg1"/>
              </a:solidFill>
              <a:latin typeface="Meiryo UI" panose="020B0604030504040204" pitchFamily="50" charset="-128"/>
              <a:ea typeface="Meiryo UI" panose="020B0604030504040204" pitchFamily="50" charset="-128"/>
            </a:endParaRPr>
          </a:p>
        </p:txBody>
      </p:sp>
      <p:sp>
        <p:nvSpPr>
          <p:cNvPr id="58" name="正方形/長方形 57"/>
          <p:cNvSpPr/>
          <p:nvPr/>
        </p:nvSpPr>
        <p:spPr>
          <a:xfrm>
            <a:off x="2182120" y="3950300"/>
            <a:ext cx="158978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latin typeface="Meiryo UI" pitchFamily="50" charset="-128"/>
                <a:ea typeface="Meiryo UI" pitchFamily="50" charset="-128"/>
                <a:cs typeface="Meiryo UI" pitchFamily="50" charset="-128"/>
              </a:rPr>
              <a:t>平成</a:t>
            </a:r>
            <a:r>
              <a:rPr kumimoji="1" lang="en-US" altLang="ja-JP" sz="1100" b="1" dirty="0">
                <a:solidFill>
                  <a:schemeClr val="tx1"/>
                </a:solidFill>
                <a:latin typeface="Meiryo UI" pitchFamily="50" charset="-128"/>
                <a:ea typeface="Meiryo UI" pitchFamily="50" charset="-128"/>
                <a:cs typeface="Meiryo UI" pitchFamily="50" charset="-128"/>
              </a:rPr>
              <a:t>28</a:t>
            </a:r>
            <a:r>
              <a:rPr kumimoji="1" lang="ja-JP" altLang="en-US" sz="1100" b="1" dirty="0">
                <a:solidFill>
                  <a:schemeClr val="tx1"/>
                </a:solidFill>
                <a:latin typeface="Meiryo UI" pitchFamily="50" charset="-128"/>
                <a:ea typeface="Meiryo UI" pitchFamily="50" charset="-128"/>
                <a:cs typeface="Meiryo UI" pitchFamily="50" charset="-128"/>
              </a:rPr>
              <a:t>年度現員数に</a:t>
            </a:r>
            <a:endParaRPr kumimoji="1" lang="en-US" altLang="ja-JP" sz="1100" b="1" dirty="0">
              <a:solidFill>
                <a:schemeClr val="tx1"/>
              </a:solidFill>
              <a:latin typeface="Meiryo UI" pitchFamily="50" charset="-128"/>
              <a:ea typeface="Meiryo UI" pitchFamily="50" charset="-128"/>
              <a:cs typeface="Meiryo UI" pitchFamily="50" charset="-128"/>
            </a:endParaRPr>
          </a:p>
          <a:p>
            <a:pPr algn="ctr"/>
            <a:r>
              <a:rPr lang="ja-JP" altLang="en-US" sz="1100" b="1" dirty="0">
                <a:solidFill>
                  <a:schemeClr val="tx1"/>
                </a:solidFill>
                <a:latin typeface="Meiryo UI" pitchFamily="50" charset="-128"/>
                <a:ea typeface="Meiryo UI" pitchFamily="50" charset="-128"/>
                <a:cs typeface="Meiryo UI" pitchFamily="50" charset="-128"/>
              </a:rPr>
              <a:t>事務</a:t>
            </a:r>
            <a:r>
              <a:rPr lang="ja-JP" altLang="en-US" sz="1100" b="1" dirty="0" smtClean="0">
                <a:solidFill>
                  <a:schemeClr val="tx1"/>
                </a:solidFill>
                <a:latin typeface="Meiryo UI" pitchFamily="50" charset="-128"/>
                <a:ea typeface="Meiryo UI" pitchFamily="50" charset="-128"/>
                <a:cs typeface="Meiryo UI" pitchFamily="50" charset="-128"/>
              </a:rPr>
              <a:t>分担（案）を</a:t>
            </a:r>
            <a:r>
              <a:rPr lang="ja-JP" altLang="en-US" sz="1100" b="1" dirty="0">
                <a:solidFill>
                  <a:schemeClr val="tx1"/>
                </a:solidFill>
                <a:latin typeface="Meiryo UI" pitchFamily="50" charset="-128"/>
                <a:ea typeface="Meiryo UI" pitchFamily="50" charset="-128"/>
                <a:cs typeface="Meiryo UI" pitchFamily="50" charset="-128"/>
              </a:rPr>
              <a:t>反映</a:t>
            </a:r>
            <a:endParaRPr kumimoji="1" lang="ja-JP" altLang="en-US" sz="1100" b="1" dirty="0">
              <a:solidFill>
                <a:schemeClr val="tx1"/>
              </a:solidFill>
              <a:latin typeface="Meiryo UI" pitchFamily="50" charset="-128"/>
              <a:ea typeface="Meiryo UI" pitchFamily="50" charset="-128"/>
              <a:cs typeface="Meiryo UI" pitchFamily="50" charset="-128"/>
            </a:endParaRPr>
          </a:p>
        </p:txBody>
      </p:sp>
      <p:cxnSp>
        <p:nvCxnSpPr>
          <p:cNvPr id="71" name="直線コネクタ 70"/>
          <p:cNvCxnSpPr/>
          <p:nvPr/>
        </p:nvCxnSpPr>
        <p:spPr>
          <a:xfrm>
            <a:off x="3716454" y="2548068"/>
            <a:ext cx="762989"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7" name="正方形/長方形 76"/>
          <p:cNvSpPr/>
          <p:nvPr/>
        </p:nvSpPr>
        <p:spPr>
          <a:xfrm>
            <a:off x="4966344" y="3954580"/>
            <a:ext cx="1768205" cy="3481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eiryo UI" pitchFamily="50" charset="-128"/>
                <a:ea typeface="Meiryo UI" pitchFamily="50" charset="-128"/>
                <a:cs typeface="Meiryo UI" pitchFamily="50" charset="-128"/>
              </a:rPr>
              <a:t>特別区設置当初</a:t>
            </a:r>
            <a:endParaRPr kumimoji="1" lang="en-US" altLang="ja-JP" sz="1400" b="1" dirty="0">
              <a:solidFill>
                <a:schemeClr val="tx1"/>
              </a:solidFill>
              <a:latin typeface="Meiryo UI" pitchFamily="50" charset="-128"/>
              <a:ea typeface="Meiryo UI" pitchFamily="50" charset="-128"/>
              <a:cs typeface="Meiryo UI" pitchFamily="50" charset="-128"/>
            </a:endParaRPr>
          </a:p>
        </p:txBody>
      </p:sp>
      <p:cxnSp>
        <p:nvCxnSpPr>
          <p:cNvPr id="78" name="直線コネクタ 77"/>
          <p:cNvCxnSpPr/>
          <p:nvPr/>
        </p:nvCxnSpPr>
        <p:spPr>
          <a:xfrm>
            <a:off x="1888816" y="3894166"/>
            <a:ext cx="768014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a:xfrm flipV="1">
            <a:off x="3668916" y="1508166"/>
            <a:ext cx="1544352" cy="171270"/>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3" name="コンテンツ プレースホルダー 2"/>
          <p:cNvSpPr txBox="1">
            <a:spLocks/>
          </p:cNvSpPr>
          <p:nvPr/>
        </p:nvSpPr>
        <p:spPr bwMode="auto">
          <a:xfrm>
            <a:off x="178130" y="520928"/>
            <a:ext cx="9551549" cy="288000"/>
          </a:xfrm>
          <a:prstGeom prst="rect">
            <a:avLst/>
          </a:prstGeom>
          <a:solidFill>
            <a:schemeClr val="accent6">
              <a:lumMod val="40000"/>
              <a:lumOff val="60000"/>
            </a:schemeClr>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r>
              <a:rPr lang="ja-JP" altLang="en-US" sz="1400" b="1" dirty="0">
                <a:solidFill>
                  <a:prstClr val="black"/>
                </a:solidFill>
                <a:latin typeface="Meiryo UI" pitchFamily="50" charset="-128"/>
                <a:ea typeface="Meiryo UI" pitchFamily="50" charset="-128"/>
                <a:cs typeface="Meiryo UI" pitchFamily="50" charset="-128"/>
              </a:rPr>
              <a:t>◆ 特別区・一部事務組合の職員数、大阪府への移管職員数の推移</a:t>
            </a:r>
            <a:r>
              <a:rPr lang="ja-JP" altLang="en-US" sz="1200" b="1" dirty="0">
                <a:solidFill>
                  <a:prstClr val="black"/>
                </a:solidFill>
                <a:latin typeface="Meiryo UI" pitchFamily="50" charset="-128"/>
                <a:ea typeface="Meiryo UI" pitchFamily="50" charset="-128"/>
                <a:cs typeface="Meiryo UI" pitchFamily="50" charset="-128"/>
              </a:rPr>
              <a:t>（経営形態見直し部門、学校園、消防を除く）</a:t>
            </a: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56" name="正方形/長方形 55"/>
          <p:cNvSpPr/>
          <p:nvPr/>
        </p:nvSpPr>
        <p:spPr>
          <a:xfrm>
            <a:off x="3958882" y="2169308"/>
            <a:ext cx="1150941"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chemeClr val="tx1"/>
                </a:solidFill>
                <a:latin typeface="Meiryo UI" panose="020B0604030504040204" pitchFamily="50" charset="-128"/>
                <a:ea typeface="Meiryo UI" panose="020B0604030504040204" pitchFamily="50" charset="-128"/>
              </a:rPr>
              <a:t>体制整備による増員</a:t>
            </a:r>
            <a:endParaRPr lang="en-US" altLang="ja-JP" sz="1100" b="1" dirty="0">
              <a:solidFill>
                <a:schemeClr val="tx1"/>
              </a:solidFill>
              <a:latin typeface="Meiryo UI" panose="020B0604030504040204" pitchFamily="50" charset="-128"/>
              <a:ea typeface="Meiryo UI" panose="020B0604030504040204" pitchFamily="50" charset="-128"/>
            </a:endParaRPr>
          </a:p>
        </p:txBody>
      </p:sp>
      <p:sp>
        <p:nvSpPr>
          <p:cNvPr id="23" name="角丸四角形 22"/>
          <p:cNvSpPr/>
          <p:nvPr/>
        </p:nvSpPr>
        <p:spPr>
          <a:xfrm>
            <a:off x="111762" y="1346900"/>
            <a:ext cx="3628478" cy="5284931"/>
          </a:xfrm>
          <a:prstGeom prst="roundRect">
            <a:avLst>
              <a:gd name="adj" fmla="val 7240"/>
            </a:avLst>
          </a:prstGeom>
          <a:noFill/>
          <a:ln w="31750">
            <a:prstDash val="dashDot"/>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82" name="コンテンツ プレースホルダー 2"/>
          <p:cNvSpPr txBox="1">
            <a:spLocks/>
          </p:cNvSpPr>
          <p:nvPr/>
        </p:nvSpPr>
        <p:spPr bwMode="auto">
          <a:xfrm>
            <a:off x="7696773" y="1057174"/>
            <a:ext cx="1277691" cy="291972"/>
          </a:xfrm>
          <a:prstGeom prst="rect">
            <a:avLst/>
          </a:prstGeom>
          <a:no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r>
              <a:rPr lang="en-US" altLang="ja-JP" sz="900" dirty="0">
                <a:solidFill>
                  <a:schemeClr val="bg1"/>
                </a:solidFill>
                <a:latin typeface="Meiryo UI" pitchFamily="50" charset="-128"/>
                <a:ea typeface="Meiryo UI" pitchFamily="50" charset="-128"/>
                <a:cs typeface="Meiryo UI" pitchFamily="50" charset="-128"/>
              </a:rPr>
              <a:t>※</a:t>
            </a:r>
            <a:r>
              <a:rPr lang="ja-JP" altLang="en-US" sz="900" dirty="0">
                <a:solidFill>
                  <a:schemeClr val="bg1"/>
                </a:solidFill>
                <a:latin typeface="Meiryo UI" pitchFamily="50" charset="-128"/>
                <a:ea typeface="Meiryo UI" pitchFamily="50" charset="-128"/>
                <a:cs typeface="Meiryo UI" pitchFamily="50" charset="-128"/>
              </a:rPr>
              <a:t>一部事務組合含む</a:t>
            </a:r>
            <a:endParaRPr lang="en-US" altLang="ja-JP" sz="900" dirty="0">
              <a:solidFill>
                <a:schemeClr val="bg1"/>
              </a:solidFill>
              <a:latin typeface="Meiryo UI" pitchFamily="50" charset="-128"/>
              <a:ea typeface="Meiryo UI" pitchFamily="50" charset="-128"/>
              <a:cs typeface="Meiryo UI" pitchFamily="50" charset="-128"/>
            </a:endParaRPr>
          </a:p>
        </p:txBody>
      </p:sp>
      <p:sp>
        <p:nvSpPr>
          <p:cNvPr id="47" name="右矢印 46"/>
          <p:cNvSpPr/>
          <p:nvPr/>
        </p:nvSpPr>
        <p:spPr>
          <a:xfrm>
            <a:off x="1756665" y="2217655"/>
            <a:ext cx="468052" cy="432048"/>
          </a:xfrm>
          <a:prstGeom prst="rightArrow">
            <a:avLst/>
          </a:prstGeom>
          <a:solidFill>
            <a:schemeClr val="tx2">
              <a:lumMod val="75000"/>
            </a:schemeClr>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314909" y="6271791"/>
            <a:ext cx="1170000"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latin typeface="Meiryo UI" pitchFamily="50" charset="-128"/>
                <a:ea typeface="Meiryo UI" pitchFamily="50" charset="-128"/>
                <a:cs typeface="Meiryo UI" pitchFamily="50" charset="-128"/>
              </a:rPr>
              <a:t>平成</a:t>
            </a:r>
            <a:r>
              <a:rPr kumimoji="1" lang="en-US" altLang="ja-JP" sz="1100" b="1" dirty="0">
                <a:solidFill>
                  <a:schemeClr val="tx1"/>
                </a:solidFill>
                <a:latin typeface="Meiryo UI" pitchFamily="50" charset="-128"/>
                <a:ea typeface="Meiryo UI" pitchFamily="50" charset="-128"/>
                <a:cs typeface="Meiryo UI" pitchFamily="50" charset="-128"/>
              </a:rPr>
              <a:t>28</a:t>
            </a:r>
            <a:r>
              <a:rPr kumimoji="1" lang="ja-JP" altLang="en-US" sz="1100" b="1" dirty="0">
                <a:solidFill>
                  <a:schemeClr val="tx1"/>
                </a:solidFill>
                <a:latin typeface="Meiryo UI" pitchFamily="50" charset="-128"/>
                <a:ea typeface="Meiryo UI" pitchFamily="50" charset="-128"/>
                <a:cs typeface="Meiryo UI" pitchFamily="50" charset="-128"/>
              </a:rPr>
              <a:t>年度</a:t>
            </a:r>
          </a:p>
        </p:txBody>
      </p:sp>
      <p:sp>
        <p:nvSpPr>
          <p:cNvPr id="14" name="正方形/長方形 13"/>
          <p:cNvSpPr/>
          <p:nvPr/>
        </p:nvSpPr>
        <p:spPr>
          <a:xfrm>
            <a:off x="4905477" y="6164317"/>
            <a:ext cx="1768205" cy="3481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latin typeface="Meiryo UI" pitchFamily="50" charset="-128"/>
                <a:ea typeface="Meiryo UI" pitchFamily="50" charset="-128"/>
                <a:cs typeface="Meiryo UI" pitchFamily="50" charset="-128"/>
              </a:rPr>
              <a:t>特別区設置当初</a:t>
            </a:r>
            <a:endParaRPr kumimoji="1" lang="en-US" altLang="ja-JP" sz="1100" b="1" dirty="0">
              <a:solidFill>
                <a:schemeClr val="tx1"/>
              </a:solidFill>
              <a:latin typeface="Meiryo UI" pitchFamily="50" charset="-128"/>
              <a:ea typeface="Meiryo UI" pitchFamily="50" charset="-128"/>
              <a:cs typeface="Meiryo UI" pitchFamily="50" charset="-128"/>
            </a:endParaRPr>
          </a:p>
        </p:txBody>
      </p:sp>
      <p:cxnSp>
        <p:nvCxnSpPr>
          <p:cNvPr id="16" name="直線コネクタ 15"/>
          <p:cNvCxnSpPr/>
          <p:nvPr/>
        </p:nvCxnSpPr>
        <p:spPr>
          <a:xfrm flipV="1">
            <a:off x="159916" y="6150514"/>
            <a:ext cx="9429322" cy="60198"/>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5236278" y="5620864"/>
            <a:ext cx="1195200" cy="544428"/>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schemeClr val="bg1"/>
                </a:solidFill>
                <a:latin typeface="Meiryo UI" panose="020B0604030504040204" pitchFamily="50" charset="-128"/>
                <a:ea typeface="Meiryo UI" panose="020B0604030504040204" pitchFamily="50" charset="-128"/>
              </a:rPr>
              <a:t>非技能労務職</a:t>
            </a:r>
            <a:endParaRPr lang="ja-JP" altLang="en-US" sz="1100" b="1" dirty="0">
              <a:solidFill>
                <a:schemeClr val="bg1"/>
              </a:solidFill>
              <a:latin typeface="+mj-ea"/>
              <a:ea typeface="+mj-ea"/>
            </a:endParaRPr>
          </a:p>
        </p:txBody>
      </p:sp>
      <p:sp>
        <p:nvSpPr>
          <p:cNvPr id="68" name="正方形/長方形 67"/>
          <p:cNvSpPr/>
          <p:nvPr/>
        </p:nvSpPr>
        <p:spPr>
          <a:xfrm>
            <a:off x="2283960" y="5340229"/>
            <a:ext cx="1384956" cy="839922"/>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solidFill>
                  <a:schemeClr val="bg1"/>
                </a:solidFill>
                <a:latin typeface="Meiryo UI" panose="020B0604030504040204" pitchFamily="50" charset="-128"/>
                <a:ea typeface="Meiryo UI" panose="020B0604030504040204" pitchFamily="50" charset="-128"/>
              </a:rPr>
              <a:t>非技能労務職</a:t>
            </a:r>
            <a:endParaRPr lang="en-US" altLang="ja-JP" sz="1100" b="1" dirty="0">
              <a:solidFill>
                <a:schemeClr val="bg1"/>
              </a:solidFill>
            </a:endParaRPr>
          </a:p>
        </p:txBody>
      </p:sp>
      <p:sp>
        <p:nvSpPr>
          <p:cNvPr id="73" name="正方形/長方形 72"/>
          <p:cNvSpPr/>
          <p:nvPr/>
        </p:nvSpPr>
        <p:spPr>
          <a:xfrm>
            <a:off x="2171316" y="6232685"/>
            <a:ext cx="1562484"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tx1"/>
                </a:solidFill>
                <a:latin typeface="Meiryo UI" pitchFamily="50" charset="-128"/>
                <a:ea typeface="Meiryo UI" pitchFamily="50" charset="-128"/>
                <a:cs typeface="Meiryo UI" pitchFamily="50" charset="-128"/>
              </a:rPr>
              <a:t>平成</a:t>
            </a:r>
            <a:r>
              <a:rPr kumimoji="1" lang="en-US" altLang="ja-JP" sz="1100" b="1" dirty="0">
                <a:solidFill>
                  <a:schemeClr val="tx1"/>
                </a:solidFill>
                <a:latin typeface="Meiryo UI" pitchFamily="50" charset="-128"/>
                <a:ea typeface="Meiryo UI" pitchFamily="50" charset="-128"/>
                <a:cs typeface="Meiryo UI" pitchFamily="50" charset="-128"/>
              </a:rPr>
              <a:t>28</a:t>
            </a:r>
            <a:r>
              <a:rPr kumimoji="1" lang="ja-JP" altLang="en-US" sz="1100" b="1" dirty="0">
                <a:solidFill>
                  <a:schemeClr val="tx1"/>
                </a:solidFill>
                <a:latin typeface="Meiryo UI" pitchFamily="50" charset="-128"/>
                <a:ea typeface="Meiryo UI" pitchFamily="50" charset="-128"/>
                <a:cs typeface="Meiryo UI" pitchFamily="50" charset="-128"/>
              </a:rPr>
              <a:t>年度現員数に</a:t>
            </a:r>
            <a:endParaRPr kumimoji="1" lang="en-US" altLang="ja-JP" sz="1100" b="1" dirty="0">
              <a:solidFill>
                <a:schemeClr val="tx1"/>
              </a:solidFill>
              <a:latin typeface="Meiryo UI" pitchFamily="50" charset="-128"/>
              <a:ea typeface="Meiryo UI" pitchFamily="50" charset="-128"/>
              <a:cs typeface="Meiryo UI" pitchFamily="50" charset="-128"/>
            </a:endParaRPr>
          </a:p>
          <a:p>
            <a:pPr algn="ctr"/>
            <a:r>
              <a:rPr lang="ja-JP" altLang="en-US" sz="1100" b="1" dirty="0">
                <a:solidFill>
                  <a:schemeClr val="tx1"/>
                </a:solidFill>
                <a:latin typeface="Meiryo UI" pitchFamily="50" charset="-128"/>
                <a:ea typeface="Meiryo UI" pitchFamily="50" charset="-128"/>
                <a:cs typeface="Meiryo UI" pitchFamily="50" charset="-128"/>
              </a:rPr>
              <a:t>事務</a:t>
            </a:r>
            <a:r>
              <a:rPr lang="ja-JP" altLang="en-US" sz="1100" b="1" dirty="0" smtClean="0">
                <a:solidFill>
                  <a:schemeClr val="tx1"/>
                </a:solidFill>
                <a:latin typeface="Meiryo UI" pitchFamily="50" charset="-128"/>
                <a:ea typeface="Meiryo UI" pitchFamily="50" charset="-128"/>
                <a:cs typeface="Meiryo UI" pitchFamily="50" charset="-128"/>
              </a:rPr>
              <a:t>分担（案）を</a:t>
            </a:r>
            <a:r>
              <a:rPr lang="ja-JP" altLang="en-US" sz="1100" b="1" dirty="0">
                <a:solidFill>
                  <a:schemeClr val="tx1"/>
                </a:solidFill>
                <a:latin typeface="Meiryo UI" pitchFamily="50" charset="-128"/>
                <a:ea typeface="Meiryo UI" pitchFamily="50" charset="-128"/>
                <a:cs typeface="Meiryo UI" pitchFamily="50" charset="-128"/>
              </a:rPr>
              <a:t>反映</a:t>
            </a:r>
            <a:endParaRPr kumimoji="1" lang="ja-JP" altLang="en-US" sz="1100" b="1" dirty="0">
              <a:solidFill>
                <a:schemeClr val="tx1"/>
              </a:solidFill>
              <a:latin typeface="Meiryo UI" pitchFamily="50" charset="-128"/>
              <a:ea typeface="Meiryo UI" pitchFamily="50" charset="-128"/>
              <a:cs typeface="Meiryo UI" pitchFamily="50" charset="-128"/>
            </a:endParaRPr>
          </a:p>
        </p:txBody>
      </p:sp>
      <p:sp>
        <p:nvSpPr>
          <p:cNvPr id="43" name="正方形/長方形 42"/>
          <p:cNvSpPr/>
          <p:nvPr/>
        </p:nvSpPr>
        <p:spPr>
          <a:xfrm>
            <a:off x="1705984" y="4482956"/>
            <a:ext cx="1482165"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大阪府分</a:t>
            </a:r>
            <a:r>
              <a:rPr lang="en-US" altLang="ja-JP" sz="1400" b="1" dirty="0">
                <a:solidFill>
                  <a:schemeClr val="tx1"/>
                </a:solidFill>
                <a:latin typeface="Meiryo UI" panose="020B0604030504040204" pitchFamily="50" charset="-128"/>
                <a:ea typeface="Meiryo UI" panose="020B0604030504040204" pitchFamily="50" charset="-128"/>
              </a:rPr>
              <a:t>》</a:t>
            </a:r>
            <a:endParaRPr lang="ja-JP" altLang="en-US" sz="1400" b="1" dirty="0">
              <a:solidFill>
                <a:schemeClr val="tx1"/>
              </a:solidFill>
              <a:latin typeface="Meiryo UI" panose="020B0604030504040204" pitchFamily="50" charset="-128"/>
              <a:ea typeface="Meiryo UI" panose="020B0604030504040204" pitchFamily="50" charset="-128"/>
            </a:endParaRPr>
          </a:p>
        </p:txBody>
      </p:sp>
      <p:sp>
        <p:nvSpPr>
          <p:cNvPr id="48" name="右矢印 47"/>
          <p:cNvSpPr/>
          <p:nvPr/>
        </p:nvSpPr>
        <p:spPr>
          <a:xfrm>
            <a:off x="1765359" y="5544166"/>
            <a:ext cx="468052" cy="432048"/>
          </a:xfrm>
          <a:prstGeom prst="rightArrow">
            <a:avLst/>
          </a:prstGeom>
          <a:solidFill>
            <a:schemeClr val="tx2">
              <a:lumMod val="75000"/>
            </a:schemeClr>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61" name="正方形/長方形 60"/>
          <p:cNvSpPr/>
          <p:nvPr/>
        </p:nvSpPr>
        <p:spPr>
          <a:xfrm>
            <a:off x="209805" y="3998358"/>
            <a:ext cx="1365000" cy="2193512"/>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1400" b="1" dirty="0">
              <a:solidFill>
                <a:schemeClr val="bg1"/>
              </a:solidFill>
              <a:latin typeface="Meiryo UI" panose="020B0604030504040204" pitchFamily="50" charset="-128"/>
              <a:ea typeface="Meiryo UI" panose="020B0604030504040204" pitchFamily="50" charset="-128"/>
            </a:endParaRPr>
          </a:p>
          <a:p>
            <a:pPr algn="ctr">
              <a:defRPr/>
            </a:pPr>
            <a:r>
              <a:rPr lang="ja-JP" altLang="en-US" sz="1400" b="1" dirty="0">
                <a:solidFill>
                  <a:schemeClr val="bg1"/>
                </a:solidFill>
                <a:latin typeface="Meiryo UI" panose="020B0604030504040204" pitchFamily="50" charset="-128"/>
                <a:ea typeface="Meiryo UI" panose="020B0604030504040204" pitchFamily="50" charset="-128"/>
              </a:rPr>
              <a:t>非技能労務職</a:t>
            </a:r>
            <a:endParaRPr lang="en-US" altLang="ja-JP" sz="1400" b="1" dirty="0">
              <a:solidFill>
                <a:schemeClr val="bg1"/>
              </a:solidFill>
              <a:latin typeface="Meiryo UI" panose="020B0604030504040204" pitchFamily="50" charset="-128"/>
              <a:ea typeface="Meiryo UI" panose="020B0604030504040204" pitchFamily="50" charset="-128"/>
            </a:endParaRPr>
          </a:p>
          <a:p>
            <a:pPr algn="ctr">
              <a:defRPr/>
            </a:pPr>
            <a:r>
              <a:rPr lang="ja-JP" altLang="en-US" sz="200" b="1" dirty="0">
                <a:solidFill>
                  <a:schemeClr val="bg1"/>
                </a:solidFill>
                <a:latin typeface="Meiryo UI" panose="020B0604030504040204" pitchFamily="50" charset="-128"/>
                <a:ea typeface="Meiryo UI" panose="020B0604030504040204" pitchFamily="50" charset="-128"/>
              </a:rPr>
              <a:t>　　</a:t>
            </a:r>
            <a:endParaRPr lang="en-US" altLang="ja-JP" sz="1100" b="1" dirty="0">
              <a:solidFill>
                <a:schemeClr val="bg1"/>
              </a:solidFill>
              <a:latin typeface="+mj-ea"/>
              <a:ea typeface="+mj-ea"/>
            </a:endParaRPr>
          </a:p>
        </p:txBody>
      </p:sp>
      <p:sp>
        <p:nvSpPr>
          <p:cNvPr id="62" name="正方形/長方形 61"/>
          <p:cNvSpPr/>
          <p:nvPr/>
        </p:nvSpPr>
        <p:spPr>
          <a:xfrm>
            <a:off x="124329" y="2258620"/>
            <a:ext cx="1482165"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schemeClr val="tx1"/>
                </a:solidFill>
                <a:latin typeface="Meiryo UI" panose="020B0604030504040204" pitchFamily="50" charset="-128"/>
                <a:ea typeface="Meiryo UI" panose="020B0604030504040204" pitchFamily="50" charset="-128"/>
              </a:rPr>
              <a:t>【</a:t>
            </a:r>
            <a:r>
              <a:rPr kumimoji="1" lang="ja-JP" altLang="en-US" b="1" dirty="0">
                <a:solidFill>
                  <a:schemeClr val="tx1"/>
                </a:solidFill>
                <a:latin typeface="Meiryo UI" panose="020B0604030504040204" pitchFamily="50" charset="-128"/>
                <a:ea typeface="Meiryo UI" panose="020B0604030504040204" pitchFamily="50" charset="-128"/>
              </a:rPr>
              <a:t>大阪市</a:t>
            </a:r>
            <a:r>
              <a:rPr lang="en-US" altLang="ja-JP" b="1" dirty="0">
                <a:solidFill>
                  <a:schemeClr val="tx1"/>
                </a:solidFill>
                <a:latin typeface="Meiryo UI" panose="020B0604030504040204" pitchFamily="50" charset="-128"/>
                <a:ea typeface="Meiryo UI" panose="020B0604030504040204" pitchFamily="50" charset="-128"/>
              </a:rPr>
              <a:t>】</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8" name="正方形/長方形 7"/>
          <p:cNvSpPr/>
          <p:nvPr/>
        </p:nvSpPr>
        <p:spPr>
          <a:xfrm>
            <a:off x="1764814" y="2336341"/>
            <a:ext cx="143174" cy="3522646"/>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rot="5400000" flipH="1" flipV="1">
            <a:off x="1681640" y="3859353"/>
            <a:ext cx="160673" cy="292021"/>
          </a:xfrm>
          <a:prstGeom prst="rect">
            <a:avLst/>
          </a:prstGeom>
          <a:solidFill>
            <a:schemeClr val="tx2">
              <a:lumMod val="75000"/>
            </a:schemeClr>
          </a:solidFill>
          <a:ln>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1" name="直線コネクタ 90"/>
          <p:cNvCxnSpPr/>
          <p:nvPr/>
        </p:nvCxnSpPr>
        <p:spPr>
          <a:xfrm>
            <a:off x="3725415" y="5337240"/>
            <a:ext cx="326675"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2" name="直線コネクタ 91"/>
          <p:cNvCxnSpPr/>
          <p:nvPr/>
        </p:nvCxnSpPr>
        <p:spPr>
          <a:xfrm>
            <a:off x="4052090" y="5620864"/>
            <a:ext cx="1220554"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7" name="直線コネクタ 116"/>
          <p:cNvCxnSpPr/>
          <p:nvPr/>
        </p:nvCxnSpPr>
        <p:spPr>
          <a:xfrm>
            <a:off x="3685287" y="4825699"/>
            <a:ext cx="1563607" cy="423195"/>
          </a:xfrm>
          <a:prstGeom prst="line">
            <a:avLst/>
          </a:prstGeom>
          <a:ln w="95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0" name="正方形/長方形 69"/>
          <p:cNvSpPr/>
          <p:nvPr/>
        </p:nvSpPr>
        <p:spPr>
          <a:xfrm>
            <a:off x="4016896" y="5229200"/>
            <a:ext cx="1047750" cy="36004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a:solidFill>
                  <a:schemeClr val="tx1"/>
                </a:solidFill>
                <a:latin typeface="Meiryo UI" panose="020B0604030504040204" pitchFamily="50" charset="-128"/>
                <a:ea typeface="Meiryo UI" panose="020B0604030504040204" pitchFamily="50" charset="-128"/>
              </a:rPr>
              <a:t>効率化による減員</a:t>
            </a:r>
            <a:endParaRPr lang="en-US" altLang="ja-JP" sz="1100" b="1" dirty="0">
              <a:solidFill>
                <a:schemeClr val="tx1"/>
              </a:solidFill>
              <a:latin typeface="Meiryo UI" panose="020B0604030504040204" pitchFamily="50" charset="-128"/>
              <a:ea typeface="Meiryo UI" panose="020B0604030504040204" pitchFamily="50" charset="-128"/>
            </a:endParaRPr>
          </a:p>
        </p:txBody>
      </p:sp>
      <p:sp>
        <p:nvSpPr>
          <p:cNvPr id="75" name="正方形/長方形 74"/>
          <p:cNvSpPr/>
          <p:nvPr/>
        </p:nvSpPr>
        <p:spPr>
          <a:xfrm>
            <a:off x="7153567" y="6158388"/>
            <a:ext cx="1752357"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r>
              <a:rPr kumimoji="1" lang="en-US" altLang="ja-JP" sz="1100" b="1" dirty="0">
                <a:solidFill>
                  <a:schemeClr val="tx1"/>
                </a:solidFill>
                <a:latin typeface="Meiryo UI" pitchFamily="50" charset="-128"/>
                <a:ea typeface="Meiryo UI" pitchFamily="50" charset="-128"/>
                <a:cs typeface="Meiryo UI" pitchFamily="50" charset="-128"/>
              </a:rPr>
              <a:t>10</a:t>
            </a:r>
            <a:r>
              <a:rPr kumimoji="1" lang="ja-JP" altLang="en-US" sz="1100" b="1" dirty="0">
                <a:solidFill>
                  <a:schemeClr val="tx1"/>
                </a:solidFill>
                <a:latin typeface="Meiryo UI" pitchFamily="50" charset="-128"/>
                <a:ea typeface="Meiryo UI" pitchFamily="50" charset="-128"/>
                <a:cs typeface="Meiryo UI" pitchFamily="50" charset="-128"/>
              </a:rPr>
              <a:t>年後</a:t>
            </a:r>
            <a:r>
              <a:rPr kumimoji="1" lang="ja-JP" altLang="en-US" sz="900" b="1" dirty="0">
                <a:solidFill>
                  <a:schemeClr val="tx1"/>
                </a:solidFill>
                <a:latin typeface="Meiryo UI" pitchFamily="50" charset="-128"/>
                <a:ea typeface="Meiryo UI" pitchFamily="50" charset="-128"/>
                <a:cs typeface="Meiryo UI" pitchFamily="50" charset="-128"/>
              </a:rPr>
              <a:t>（</a:t>
            </a:r>
            <a:r>
              <a:rPr lang="ja-JP" altLang="en-US" sz="900" b="1" dirty="0">
                <a:solidFill>
                  <a:schemeClr val="tx1"/>
                </a:solidFill>
                <a:latin typeface="Meiryo UI" pitchFamily="50" charset="-128"/>
                <a:ea typeface="Meiryo UI" pitchFamily="50" charset="-128"/>
                <a:cs typeface="Meiryo UI" pitchFamily="50" charset="-128"/>
              </a:rPr>
              <a:t>見込み</a:t>
            </a:r>
            <a:r>
              <a:rPr kumimoji="1" lang="ja-JP" altLang="en-US" sz="900" b="1" dirty="0">
                <a:solidFill>
                  <a:schemeClr val="tx1"/>
                </a:solidFill>
                <a:latin typeface="Meiryo UI" pitchFamily="50" charset="-128"/>
                <a:ea typeface="Meiryo UI" pitchFamily="50" charset="-128"/>
                <a:cs typeface="Meiryo UI" pitchFamily="50" charset="-128"/>
              </a:rPr>
              <a:t>）</a:t>
            </a:r>
          </a:p>
        </p:txBody>
      </p:sp>
      <p:sp>
        <p:nvSpPr>
          <p:cNvPr id="93" name="正方形/長方形 92"/>
          <p:cNvSpPr/>
          <p:nvPr/>
        </p:nvSpPr>
        <p:spPr>
          <a:xfrm>
            <a:off x="7413525" y="5628103"/>
            <a:ext cx="1195200" cy="522410"/>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schemeClr val="bg1"/>
                </a:solidFill>
                <a:latin typeface="Meiryo UI" panose="020B0604030504040204" pitchFamily="50" charset="-128"/>
                <a:ea typeface="Meiryo UI" panose="020B0604030504040204" pitchFamily="50" charset="-128"/>
              </a:rPr>
              <a:t>非技能労務職</a:t>
            </a:r>
            <a:endParaRPr lang="en-US" altLang="ja-JP" sz="1100" b="1" dirty="0">
              <a:solidFill>
                <a:schemeClr val="bg1"/>
              </a:solidFill>
            </a:endParaRPr>
          </a:p>
        </p:txBody>
      </p:sp>
      <p:sp>
        <p:nvSpPr>
          <p:cNvPr id="86" name="テキスト ボックス 33"/>
          <p:cNvSpPr txBox="1">
            <a:spLocks noChangeArrowheads="1"/>
          </p:cNvSpPr>
          <p:nvPr/>
        </p:nvSpPr>
        <p:spPr bwMode="auto">
          <a:xfrm>
            <a:off x="428473" y="780204"/>
            <a:ext cx="4726298" cy="261610"/>
          </a:xfrm>
          <a:prstGeom prst="rect">
            <a:avLst/>
          </a:prstGeom>
          <a:noFill/>
          <a:ln w="9525">
            <a:noFill/>
            <a:miter lim="800000"/>
            <a:headEnd/>
            <a:tailEnd/>
          </a:ln>
        </p:spPr>
        <p:txBody>
          <a:bodyPr wrap="square">
            <a:spAutoFit/>
          </a:bodyPr>
          <a:lstStyle/>
          <a:p>
            <a:r>
              <a:rPr lang="en-US" altLang="ja-JP" sz="1100" dirty="0">
                <a:latin typeface="Meiryo UI" pitchFamily="50" charset="-128"/>
                <a:ea typeface="Meiryo UI" pitchFamily="50" charset="-128"/>
                <a:cs typeface="Meiryo UI" pitchFamily="50" charset="-128"/>
              </a:rPr>
              <a:t>※</a:t>
            </a:r>
            <a:r>
              <a:rPr lang="ja-JP" altLang="en-US" sz="1100" dirty="0">
                <a:latin typeface="Meiryo UI" pitchFamily="50" charset="-128"/>
                <a:ea typeface="Meiryo UI" pitchFamily="50" charset="-128"/>
                <a:cs typeface="Meiryo UI" pitchFamily="50" charset="-128"/>
              </a:rPr>
              <a:t>技能労務職 ：退職不補充により、職員数を試算したもの</a:t>
            </a:r>
          </a:p>
        </p:txBody>
      </p:sp>
      <p:sp>
        <p:nvSpPr>
          <p:cNvPr id="87" name="正方形/長方形 86"/>
          <p:cNvSpPr/>
          <p:nvPr/>
        </p:nvSpPr>
        <p:spPr>
          <a:xfrm>
            <a:off x="7358785" y="2134726"/>
            <a:ext cx="1195804" cy="1735617"/>
          </a:xfrm>
          <a:prstGeom prst="rect">
            <a:avLst/>
          </a:prstGeom>
          <a:solidFill>
            <a:schemeClr val="tx2">
              <a:lumMod val="60000"/>
              <a:lumOff val="40000"/>
            </a:schemeClr>
          </a:solidFill>
          <a:ln w="31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b="1" dirty="0">
                <a:solidFill>
                  <a:schemeClr val="bg1"/>
                </a:solidFill>
                <a:latin typeface="Meiryo UI" panose="020B0604030504040204" pitchFamily="50" charset="-128"/>
                <a:ea typeface="Meiryo UI" panose="020B0604030504040204" pitchFamily="50" charset="-128"/>
              </a:rPr>
              <a:t>非技能労務職</a:t>
            </a:r>
            <a:endParaRPr lang="en-US" altLang="ja-JP" sz="1200" b="1" dirty="0">
              <a:solidFill>
                <a:schemeClr val="bg1"/>
              </a:solidFill>
              <a:latin typeface="Meiryo UI" panose="020B0604030504040204" pitchFamily="50" charset="-128"/>
              <a:ea typeface="Meiryo UI" panose="020B0604030504040204" pitchFamily="50" charset="-128"/>
            </a:endParaRPr>
          </a:p>
        </p:txBody>
      </p:sp>
      <p:sp>
        <p:nvSpPr>
          <p:cNvPr id="89" name="正方形/長方形 88"/>
          <p:cNvSpPr/>
          <p:nvPr/>
        </p:nvSpPr>
        <p:spPr>
          <a:xfrm>
            <a:off x="7293875" y="3910407"/>
            <a:ext cx="1480629"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solidFill>
                  <a:schemeClr val="tx1"/>
                </a:solidFill>
                <a:latin typeface="Meiryo UI" pitchFamily="50" charset="-128"/>
                <a:ea typeface="Meiryo UI" pitchFamily="50" charset="-128"/>
                <a:cs typeface="Meiryo UI" pitchFamily="50" charset="-128"/>
              </a:rPr>
              <a:t>10</a:t>
            </a:r>
            <a:r>
              <a:rPr kumimoji="1" lang="ja-JP" altLang="en-US" sz="1400" b="1" dirty="0">
                <a:solidFill>
                  <a:schemeClr val="tx1"/>
                </a:solidFill>
                <a:latin typeface="Meiryo UI" pitchFamily="50" charset="-128"/>
                <a:ea typeface="Meiryo UI" pitchFamily="50" charset="-128"/>
                <a:cs typeface="Meiryo UI" pitchFamily="50" charset="-128"/>
              </a:rPr>
              <a:t>年後</a:t>
            </a:r>
            <a:r>
              <a:rPr kumimoji="1" lang="ja-JP" altLang="en-US" sz="1000" b="1" dirty="0">
                <a:solidFill>
                  <a:schemeClr val="tx1"/>
                </a:solidFill>
                <a:latin typeface="Meiryo UI" pitchFamily="50" charset="-128"/>
                <a:ea typeface="Meiryo UI" pitchFamily="50" charset="-128"/>
                <a:cs typeface="Meiryo UI" pitchFamily="50" charset="-128"/>
              </a:rPr>
              <a:t>（</a:t>
            </a:r>
            <a:r>
              <a:rPr lang="ja-JP" altLang="en-US" sz="1000" b="1" dirty="0">
                <a:solidFill>
                  <a:schemeClr val="tx1"/>
                </a:solidFill>
                <a:latin typeface="Meiryo UI" pitchFamily="50" charset="-128"/>
                <a:ea typeface="Meiryo UI" pitchFamily="50" charset="-128"/>
                <a:cs typeface="Meiryo UI" pitchFamily="50" charset="-128"/>
              </a:rPr>
              <a:t>見込み</a:t>
            </a:r>
            <a:r>
              <a:rPr kumimoji="1" lang="ja-JP" altLang="en-US" sz="1000" b="1" dirty="0">
                <a:solidFill>
                  <a:schemeClr val="tx1"/>
                </a:solidFill>
                <a:latin typeface="Meiryo UI" pitchFamily="50" charset="-128"/>
                <a:ea typeface="Meiryo UI" pitchFamily="50" charset="-128"/>
                <a:cs typeface="Meiryo UI" pitchFamily="50" charset="-128"/>
              </a:rPr>
              <a:t>）</a:t>
            </a:r>
          </a:p>
        </p:txBody>
      </p:sp>
      <p:sp>
        <p:nvSpPr>
          <p:cNvPr id="102" name="正方形/長方形 101"/>
          <p:cNvSpPr/>
          <p:nvPr/>
        </p:nvSpPr>
        <p:spPr>
          <a:xfrm>
            <a:off x="5212528" y="1510410"/>
            <a:ext cx="1195200" cy="600536"/>
          </a:xfrm>
          <a:prstGeom prst="rect">
            <a:avLst/>
          </a:prstGeom>
          <a:pattFill prst="pct10">
            <a:fgClr>
              <a:schemeClr val="tx1"/>
            </a:fgClr>
            <a:bgClr>
              <a:schemeClr val="bg1"/>
            </a:bgClr>
          </a:patt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技能労務職</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6" name="正方形/長方形 105"/>
          <p:cNvSpPr/>
          <p:nvPr/>
        </p:nvSpPr>
        <p:spPr>
          <a:xfrm>
            <a:off x="7354150" y="1653959"/>
            <a:ext cx="1195200" cy="455012"/>
          </a:xfrm>
          <a:prstGeom prst="rect">
            <a:avLst/>
          </a:prstGeom>
          <a:pattFill prst="pct10">
            <a:fgClr>
              <a:schemeClr val="tx1"/>
            </a:fgClr>
            <a:bgClr>
              <a:schemeClr val="bg1"/>
            </a:bgClr>
          </a:patt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技能労務職</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11" name="直線コネクタ 110"/>
          <p:cNvCxnSpPr/>
          <p:nvPr/>
        </p:nvCxnSpPr>
        <p:spPr>
          <a:xfrm flipH="1" flipV="1">
            <a:off x="6429330" y="1543692"/>
            <a:ext cx="933371" cy="118853"/>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12" name="正方形/長方形 111"/>
          <p:cNvSpPr/>
          <p:nvPr/>
        </p:nvSpPr>
        <p:spPr>
          <a:xfrm>
            <a:off x="5236278" y="5226390"/>
            <a:ext cx="1195200" cy="377060"/>
          </a:xfrm>
          <a:prstGeom prst="rect">
            <a:avLst/>
          </a:prstGeom>
          <a:pattFill prst="pct10">
            <a:fgClr>
              <a:schemeClr val="tx1"/>
            </a:fgClr>
            <a:bgClr>
              <a:schemeClr val="bg1"/>
            </a:bgClr>
          </a:patt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技能労務職</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5" name="正方形/長方形 114"/>
          <p:cNvSpPr/>
          <p:nvPr/>
        </p:nvSpPr>
        <p:spPr>
          <a:xfrm>
            <a:off x="7413525" y="5345070"/>
            <a:ext cx="1195200" cy="256404"/>
          </a:xfrm>
          <a:prstGeom prst="rect">
            <a:avLst/>
          </a:prstGeom>
          <a:pattFill prst="pct10">
            <a:fgClr>
              <a:schemeClr val="tx1"/>
            </a:fgClr>
            <a:bgClr>
              <a:schemeClr val="bg1"/>
            </a:bgClr>
          </a:patt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技能労務職</a:t>
            </a:r>
          </a:p>
        </p:txBody>
      </p:sp>
      <p:cxnSp>
        <p:nvCxnSpPr>
          <p:cNvPr id="118" name="直線コネクタ 117"/>
          <p:cNvCxnSpPr/>
          <p:nvPr/>
        </p:nvCxnSpPr>
        <p:spPr>
          <a:xfrm>
            <a:off x="6424950" y="5255325"/>
            <a:ext cx="1009003" cy="100446"/>
          </a:xfrm>
          <a:prstGeom prst="line">
            <a:avLst/>
          </a:prstGeom>
          <a:ln w="190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0" name="二等辺三角形 79"/>
          <p:cNvSpPr/>
          <p:nvPr/>
        </p:nvSpPr>
        <p:spPr>
          <a:xfrm rot="5400000">
            <a:off x="6497127" y="5665189"/>
            <a:ext cx="785408" cy="171416"/>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下矢印 1"/>
          <p:cNvSpPr/>
          <p:nvPr/>
        </p:nvSpPr>
        <p:spPr>
          <a:xfrm flipV="1">
            <a:off x="3801026" y="2148041"/>
            <a:ext cx="261048" cy="369036"/>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下矢印 82"/>
          <p:cNvSpPr/>
          <p:nvPr/>
        </p:nvSpPr>
        <p:spPr>
          <a:xfrm>
            <a:off x="3791042" y="5380046"/>
            <a:ext cx="261048" cy="260121"/>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正方形/長方形 84"/>
          <p:cNvSpPr/>
          <p:nvPr/>
        </p:nvSpPr>
        <p:spPr>
          <a:xfrm>
            <a:off x="209805" y="3008159"/>
            <a:ext cx="1365000" cy="981206"/>
          </a:xfrm>
          <a:prstGeom prst="rect">
            <a:avLst/>
          </a:prstGeom>
          <a:pattFill prst="pct10">
            <a:fgClr>
              <a:schemeClr val="tx1"/>
            </a:fgClr>
            <a:bgClr>
              <a:schemeClr val="bg1"/>
            </a:bgClr>
          </a:patt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技能労務職</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正方形/長方形 87"/>
          <p:cNvSpPr/>
          <p:nvPr/>
        </p:nvSpPr>
        <p:spPr>
          <a:xfrm>
            <a:off x="2303916" y="1688797"/>
            <a:ext cx="1348154" cy="817621"/>
          </a:xfrm>
          <a:prstGeom prst="rect">
            <a:avLst/>
          </a:prstGeom>
          <a:pattFill prst="pct10">
            <a:fgClr>
              <a:schemeClr val="tx1"/>
            </a:fgClr>
            <a:bgClr>
              <a:schemeClr val="bg1"/>
            </a:bgClr>
          </a:patt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技能労務職</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0" name="正方形/長方形 89"/>
          <p:cNvSpPr/>
          <p:nvPr/>
        </p:nvSpPr>
        <p:spPr>
          <a:xfrm>
            <a:off x="2303916" y="4825699"/>
            <a:ext cx="1348154" cy="506179"/>
          </a:xfrm>
          <a:prstGeom prst="rect">
            <a:avLst/>
          </a:prstGeom>
          <a:pattFill prst="pct10">
            <a:fgClr>
              <a:schemeClr val="tx1"/>
            </a:fgClr>
            <a:bgClr>
              <a:schemeClr val="bg1"/>
            </a:bgClr>
          </a:pattFill>
          <a:ln w="317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技能労務職</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正方形/長方形 27"/>
          <p:cNvSpPr>
            <a:spLocks noChangeArrowheads="1"/>
          </p:cNvSpPr>
          <p:nvPr/>
        </p:nvSpPr>
        <p:spPr bwMode="auto">
          <a:xfrm>
            <a:off x="8874125" y="11289"/>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２０</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84" name="右中かっこ 83"/>
          <p:cNvSpPr/>
          <p:nvPr/>
        </p:nvSpPr>
        <p:spPr>
          <a:xfrm>
            <a:off x="9073344" y="1486342"/>
            <a:ext cx="123825" cy="606057"/>
          </a:xfrm>
          <a:prstGeom prst="rightBrace">
            <a:avLst>
              <a:gd name="adj1" fmla="val 41666"/>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4" name="右中かっこ 93"/>
          <p:cNvSpPr/>
          <p:nvPr/>
        </p:nvSpPr>
        <p:spPr>
          <a:xfrm>
            <a:off x="9082869" y="2172142"/>
            <a:ext cx="123826" cy="1637858"/>
          </a:xfrm>
          <a:prstGeom prst="rightBrace">
            <a:avLst>
              <a:gd name="adj1" fmla="val 41666"/>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3" name="グループ化 109"/>
          <p:cNvGrpSpPr/>
          <p:nvPr/>
        </p:nvGrpSpPr>
        <p:grpSpPr>
          <a:xfrm>
            <a:off x="9019148" y="1662522"/>
            <a:ext cx="621424" cy="292388"/>
            <a:chOff x="9532985" y="1619390"/>
            <a:chExt cx="621424" cy="292388"/>
          </a:xfrm>
        </p:grpSpPr>
        <p:sp>
          <p:nvSpPr>
            <p:cNvPr id="103" name="円/楕円 102"/>
            <p:cNvSpPr/>
            <p:nvPr/>
          </p:nvSpPr>
          <p:spPr>
            <a:xfrm>
              <a:off x="9730594" y="1646160"/>
              <a:ext cx="218536" cy="22577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テキスト ボックス 103"/>
            <p:cNvSpPr txBox="1"/>
            <p:nvPr/>
          </p:nvSpPr>
          <p:spPr>
            <a:xfrm>
              <a:off x="9532985" y="1619390"/>
              <a:ext cx="621424"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ア</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4" name="グループ化 113"/>
          <p:cNvGrpSpPr/>
          <p:nvPr/>
        </p:nvGrpSpPr>
        <p:grpSpPr>
          <a:xfrm>
            <a:off x="9019148" y="2809835"/>
            <a:ext cx="621424" cy="292388"/>
            <a:chOff x="9532985" y="1619390"/>
            <a:chExt cx="621424" cy="292388"/>
          </a:xfrm>
        </p:grpSpPr>
        <p:sp>
          <p:nvSpPr>
            <p:cNvPr id="119" name="円/楕円 118"/>
            <p:cNvSpPr/>
            <p:nvPr/>
          </p:nvSpPr>
          <p:spPr>
            <a:xfrm>
              <a:off x="9730594" y="1646160"/>
              <a:ext cx="218536" cy="22577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テキスト ボックス 119"/>
            <p:cNvSpPr txBox="1"/>
            <p:nvPr/>
          </p:nvSpPr>
          <p:spPr>
            <a:xfrm>
              <a:off x="9532985" y="1619390"/>
              <a:ext cx="621424"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イ</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5" name="グループ化 128"/>
          <p:cNvGrpSpPr/>
          <p:nvPr/>
        </p:nvGrpSpPr>
        <p:grpSpPr>
          <a:xfrm>
            <a:off x="8959773" y="5294242"/>
            <a:ext cx="621424" cy="292388"/>
            <a:chOff x="9532985" y="1619390"/>
            <a:chExt cx="621424" cy="292388"/>
          </a:xfrm>
        </p:grpSpPr>
        <p:sp>
          <p:nvSpPr>
            <p:cNvPr id="130" name="円/楕円 129"/>
            <p:cNvSpPr/>
            <p:nvPr/>
          </p:nvSpPr>
          <p:spPr>
            <a:xfrm>
              <a:off x="9730594" y="1646160"/>
              <a:ext cx="218536" cy="22577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1" name="テキスト ボックス 130"/>
            <p:cNvSpPr txBox="1"/>
            <p:nvPr/>
          </p:nvSpPr>
          <p:spPr>
            <a:xfrm>
              <a:off x="9532985" y="1619390"/>
              <a:ext cx="621424"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ウ</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7" name="グループ化 131"/>
          <p:cNvGrpSpPr/>
          <p:nvPr/>
        </p:nvGrpSpPr>
        <p:grpSpPr>
          <a:xfrm>
            <a:off x="8959773" y="5725562"/>
            <a:ext cx="621424" cy="292388"/>
            <a:chOff x="9532985" y="1619390"/>
            <a:chExt cx="621424" cy="292388"/>
          </a:xfrm>
        </p:grpSpPr>
        <p:sp>
          <p:nvSpPr>
            <p:cNvPr id="133" name="円/楕円 132"/>
            <p:cNvSpPr/>
            <p:nvPr/>
          </p:nvSpPr>
          <p:spPr>
            <a:xfrm>
              <a:off x="9730594" y="1646160"/>
              <a:ext cx="218536" cy="22577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4" name="テキスト ボックス 133"/>
            <p:cNvSpPr txBox="1"/>
            <p:nvPr/>
          </p:nvSpPr>
          <p:spPr>
            <a:xfrm>
              <a:off x="9532985" y="1619390"/>
              <a:ext cx="621424"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エ</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35" name="右中かっこ 134"/>
          <p:cNvSpPr/>
          <p:nvPr/>
        </p:nvSpPr>
        <p:spPr>
          <a:xfrm>
            <a:off x="9038254" y="5172076"/>
            <a:ext cx="83122" cy="362266"/>
          </a:xfrm>
          <a:prstGeom prst="rightBrace">
            <a:avLst>
              <a:gd name="adj1" fmla="val 41666"/>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6" name="右中かっこ 135"/>
          <p:cNvSpPr/>
          <p:nvPr/>
        </p:nvSpPr>
        <p:spPr>
          <a:xfrm>
            <a:off x="9013969" y="5575264"/>
            <a:ext cx="160668" cy="549491"/>
          </a:xfrm>
          <a:prstGeom prst="rightBrace">
            <a:avLst>
              <a:gd name="adj1" fmla="val 41666"/>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906000" cy="468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rgbClr val="000000"/>
                </a:solidFill>
                <a:latin typeface="ＭＳ Ｐゴシック" charset="-128"/>
                <a:ea typeface="Meiryo UI"/>
                <a:cs typeface="Meiryo UI"/>
              </a:rPr>
              <a:t>８</a:t>
            </a:r>
            <a:r>
              <a:rPr lang="ja-JP" altLang="en-US" sz="2000" b="1" dirty="0">
                <a:solidFill>
                  <a:srgbClr val="000000"/>
                </a:solidFill>
                <a:latin typeface="ＭＳ Ｐゴシック" charset="-128"/>
                <a:ea typeface="Meiryo UI"/>
                <a:cs typeface="Meiryo UI"/>
              </a:rPr>
              <a:t>　特別区設置に伴う職員数の推移見込み　</a:t>
            </a:r>
            <a:endParaRPr lang="ja-JP" altLang="en-US" sz="1400" b="1" dirty="0">
              <a:solidFill>
                <a:srgbClr val="000000"/>
              </a:solidFill>
              <a:latin typeface="ＭＳ Ｐゴシック" charset="-128"/>
              <a:ea typeface="Meiryo UI"/>
              <a:cs typeface="Meiryo UI"/>
            </a:endParaRPr>
          </a:p>
        </p:txBody>
      </p:sp>
      <p:sp>
        <p:nvSpPr>
          <p:cNvPr id="2" name="正方形/長方形 1"/>
          <p:cNvSpPr/>
          <p:nvPr/>
        </p:nvSpPr>
        <p:spPr>
          <a:xfrm>
            <a:off x="4825806" y="1184456"/>
            <a:ext cx="461435" cy="10485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a:solidFill>
                  <a:schemeClr val="bg1"/>
                </a:solidFill>
                <a:latin typeface="HGｺﾞｼｯｸE" panose="020B0909000000000000" pitchFamily="49" charset="-128"/>
                <a:ea typeface="HGｺﾞｼｯｸE" panose="020B0909000000000000" pitchFamily="49" charset="-128"/>
                <a:cs typeface="Meiryo UI" pitchFamily="50" charset="-128"/>
              </a:rPr>
              <a:t>４区Ａ案</a:t>
            </a:r>
            <a:endParaRPr lang="en-US" altLang="ja-JP" sz="1200" dirty="0">
              <a:solidFill>
                <a:schemeClr val="bg1"/>
              </a:solidFill>
              <a:latin typeface="HGｺﾞｼｯｸE" panose="020B0909000000000000" pitchFamily="49" charset="-128"/>
              <a:ea typeface="HGｺﾞｼｯｸE" panose="020B0909000000000000" pitchFamily="49" charset="-128"/>
              <a:cs typeface="Meiryo UI"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613564416"/>
              </p:ext>
            </p:extLst>
          </p:nvPr>
        </p:nvGraphicFramePr>
        <p:xfrm>
          <a:off x="5291265" y="782564"/>
          <a:ext cx="3959206" cy="1398720"/>
        </p:xfrm>
        <a:graphic>
          <a:graphicData uri="http://schemas.openxmlformats.org/drawingml/2006/table">
            <a:tbl>
              <a:tblPr firstRow="1" bandRow="1">
                <a:tableStyleId>{5C22544A-7EE6-4342-B048-85BDC9FD1C3A}</a:tableStyleId>
              </a:tblPr>
              <a:tblGrid>
                <a:gridCol w="1347513">
                  <a:extLst>
                    <a:ext uri="{9D8B030D-6E8A-4147-A177-3AD203B41FA5}">
                      <a16:colId xmlns:a16="http://schemas.microsoft.com/office/drawing/2014/main" xmlns="" val="20000"/>
                    </a:ext>
                  </a:extLst>
                </a:gridCol>
                <a:gridCol w="1329158">
                  <a:extLst>
                    <a:ext uri="{9D8B030D-6E8A-4147-A177-3AD203B41FA5}">
                      <a16:colId xmlns:a16="http://schemas.microsoft.com/office/drawing/2014/main" xmlns="" val="20001"/>
                    </a:ext>
                  </a:extLst>
                </a:gridCol>
                <a:gridCol w="1282535">
                  <a:extLst>
                    <a:ext uri="{9D8B030D-6E8A-4147-A177-3AD203B41FA5}">
                      <a16:colId xmlns:a16="http://schemas.microsoft.com/office/drawing/2014/main" xmlns="" val="20002"/>
                    </a:ext>
                  </a:extLst>
                </a:gridCol>
              </a:tblGrid>
              <a:tr h="360000">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solidFill>
                      <a:schemeClr val="accent2"/>
                    </a:solidFill>
                  </a:tcPr>
                </a:tc>
                <a:tc>
                  <a:txBody>
                    <a:bodyPr/>
                    <a:lstStyle/>
                    <a:p>
                      <a:pPr algn="ctr"/>
                      <a:r>
                        <a:rPr kumimoji="1" lang="ja-JP" altLang="en-US" sz="1100" dirty="0">
                          <a:latin typeface="Meiryo UI" panose="020B0604030504040204" pitchFamily="50" charset="-128"/>
                          <a:ea typeface="Meiryo UI" panose="020B0604030504040204" pitchFamily="50" charset="-128"/>
                        </a:rPr>
                        <a:t>特別区</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設置当初</a:t>
                      </a:r>
                    </a:p>
                  </a:txBody>
                  <a:tcPr anchor="ctr">
                    <a:solidFill>
                      <a:schemeClr val="accent2"/>
                    </a:solidFill>
                  </a:tcPr>
                </a:tc>
                <a:tc>
                  <a:txBody>
                    <a:bodyPr/>
                    <a:lstStyle/>
                    <a:p>
                      <a:pPr algn="ctr"/>
                      <a:r>
                        <a:rPr kumimoji="1" lang="en-US" altLang="ja-JP" sz="1100" dirty="0">
                          <a:latin typeface="Meiryo UI" panose="020B0604030504040204" pitchFamily="50" charset="-128"/>
                          <a:ea typeface="Meiryo UI" panose="020B0604030504040204" pitchFamily="50" charset="-128"/>
                        </a:rPr>
                        <a:t>10</a:t>
                      </a:r>
                      <a:r>
                        <a:rPr kumimoji="1" lang="ja-JP" altLang="en-US" sz="1100" dirty="0">
                          <a:latin typeface="Meiryo UI" panose="020B0604030504040204" pitchFamily="50" charset="-128"/>
                          <a:ea typeface="Meiryo UI" panose="020B0604030504040204" pitchFamily="50" charset="-128"/>
                        </a:rPr>
                        <a:t>年後</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dirty="0">
                          <a:latin typeface="Meiryo UI" panose="020B0604030504040204" pitchFamily="50" charset="-128"/>
                          <a:ea typeface="Meiryo UI" panose="020B0604030504040204" pitchFamily="50" charset="-128"/>
                        </a:rPr>
                        <a:t>（見込み）</a:t>
                      </a:r>
                    </a:p>
                  </a:txBody>
                  <a:tcPr anchor="ctr">
                    <a:solidFill>
                      <a:schemeClr val="accent2"/>
                    </a:solidFill>
                  </a:tcPr>
                </a:tc>
                <a:extLst>
                  <a:ext uri="{0D108BD9-81ED-4DB2-BD59-A6C34878D82A}">
                    <a16:rowId xmlns:a16="http://schemas.microsoft.com/office/drawing/2014/main" xmlns="" val="10000"/>
                  </a:ext>
                </a:extLst>
              </a:tr>
              <a:tr h="324000">
                <a:tc>
                  <a:txBody>
                    <a:bodyPr/>
                    <a:lstStyle/>
                    <a:p>
                      <a:pPr marL="0" marR="0" indent="0" algn="l" defTabSz="914400" rtl="0" eaLnBrk="1" fontAlgn="auto" latinLnBrk="0" hangingPunct="1">
                        <a:lnSpc>
                          <a:spcPts val="900"/>
                        </a:lnSpc>
                        <a:spcBef>
                          <a:spcPts val="0"/>
                        </a:spcBef>
                        <a:spcAft>
                          <a:spcPts val="0"/>
                        </a:spcAft>
                        <a:buClrTx/>
                        <a:buSzTx/>
                        <a:buFontTx/>
                        <a:buNone/>
                        <a:tabLst/>
                        <a:defRPr/>
                      </a:pPr>
                      <a:r>
                        <a:rPr kumimoji="1" lang="en-US" altLang="ja-JP" sz="1000" b="1" dirty="0">
                          <a:solidFill>
                            <a:schemeClr val="bg1"/>
                          </a:solidFill>
                          <a:latin typeface="Meiryo UI" panose="020B0604030504040204" pitchFamily="50" charset="-128"/>
                          <a:ea typeface="Meiryo UI" panose="020B0604030504040204" pitchFamily="50" charset="-128"/>
                        </a:rPr>
                        <a:t>《</a:t>
                      </a:r>
                      <a:r>
                        <a:rPr kumimoji="1" lang="ja-JP" altLang="en-US" sz="1000" b="1" dirty="0">
                          <a:solidFill>
                            <a:schemeClr val="bg1"/>
                          </a:solidFill>
                          <a:latin typeface="Meiryo UI" panose="020B0604030504040204" pitchFamily="50" charset="-128"/>
                          <a:ea typeface="Meiryo UI" panose="020B0604030504040204" pitchFamily="50" charset="-128"/>
                        </a:rPr>
                        <a:t>特別区分</a:t>
                      </a:r>
                      <a:r>
                        <a:rPr kumimoji="1" lang="en-US" altLang="ja-JP" sz="1000" b="1" dirty="0">
                          <a:solidFill>
                            <a:schemeClr val="bg1"/>
                          </a:solidFill>
                          <a:latin typeface="Meiryo UI" panose="020B0604030504040204" pitchFamily="50" charset="-128"/>
                          <a:ea typeface="Meiryo UI" panose="020B0604030504040204" pitchFamily="50" charset="-128"/>
                        </a:rPr>
                        <a:t>》</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anchor="ctr">
                    <a:solidFill>
                      <a:schemeClr val="tx1"/>
                    </a:solidFill>
                  </a:tcPr>
                </a:tc>
                <a:tc>
                  <a:txBody>
                    <a:bodyPr/>
                    <a:lstStyle/>
                    <a:p>
                      <a:pPr algn="ctr">
                        <a:lnSpc>
                          <a:spcPts val="800"/>
                        </a:lnSpc>
                      </a:pPr>
                      <a:r>
                        <a:rPr kumimoji="1" lang="en-US" altLang="ja-JP" sz="1000" b="1" dirty="0">
                          <a:solidFill>
                            <a:schemeClr val="bg1"/>
                          </a:solidFill>
                          <a:latin typeface="Meiryo UI" panose="020B0604030504040204" pitchFamily="50" charset="-128"/>
                          <a:ea typeface="Meiryo UI" panose="020B0604030504040204" pitchFamily="50" charset="-128"/>
                        </a:rPr>
                        <a:t>11,400</a:t>
                      </a:r>
                      <a:r>
                        <a:rPr kumimoji="1" lang="ja-JP" altLang="en-US" sz="1000" b="1" dirty="0">
                          <a:solidFill>
                            <a:schemeClr val="bg1"/>
                          </a:solidFill>
                          <a:latin typeface="Meiryo UI" panose="020B0604030504040204" pitchFamily="50" charset="-128"/>
                          <a:ea typeface="Meiryo UI" panose="020B0604030504040204" pitchFamily="50" charset="-128"/>
                        </a:rPr>
                        <a:t>人</a:t>
                      </a:r>
                    </a:p>
                  </a:txBody>
                  <a:tcPr anchor="ctr">
                    <a:solidFill>
                      <a:schemeClr val="accent1"/>
                    </a:solidFill>
                  </a:tcPr>
                </a:tc>
                <a:tc>
                  <a:txBody>
                    <a:bodyPr/>
                    <a:lstStyle/>
                    <a:p>
                      <a:pPr algn="ctr">
                        <a:lnSpc>
                          <a:spcPts val="800"/>
                        </a:lnSpc>
                      </a:pPr>
                      <a:r>
                        <a:rPr kumimoji="1" lang="en-US" altLang="ja-JP" sz="1000" b="1" dirty="0" smtClean="0">
                          <a:solidFill>
                            <a:schemeClr val="bg1"/>
                          </a:solidFill>
                          <a:latin typeface="Meiryo UI" panose="020B0604030504040204" pitchFamily="50" charset="-128"/>
                          <a:ea typeface="Meiryo UI" panose="020B0604030504040204" pitchFamily="50" charset="-128"/>
                        </a:rPr>
                        <a:t>10,750</a:t>
                      </a:r>
                      <a:r>
                        <a:rPr kumimoji="1" lang="ja-JP" altLang="en-US" sz="1000" b="1" dirty="0">
                          <a:solidFill>
                            <a:schemeClr val="bg1"/>
                          </a:solidFill>
                          <a:latin typeface="Meiryo UI" panose="020B0604030504040204" pitchFamily="50" charset="-128"/>
                          <a:ea typeface="Meiryo UI" panose="020B0604030504040204" pitchFamily="50" charset="-128"/>
                        </a:rPr>
                        <a:t>人</a:t>
                      </a:r>
                    </a:p>
                  </a:txBody>
                  <a:tcPr anchor="ctr">
                    <a:solidFill>
                      <a:schemeClr val="accent1"/>
                    </a:solidFill>
                  </a:tcPr>
                </a:tc>
                <a:extLst>
                  <a:ext uri="{0D108BD9-81ED-4DB2-BD59-A6C34878D82A}">
                    <a16:rowId xmlns:a16="http://schemas.microsoft.com/office/drawing/2014/main" xmlns="" val="10001"/>
                  </a:ext>
                </a:extLst>
              </a:tr>
              <a:tr h="324000">
                <a:tc>
                  <a:txBody>
                    <a:bodyPr/>
                    <a:lstStyle/>
                    <a:p>
                      <a:pPr algn="l">
                        <a:lnSpc>
                          <a:spcPts val="800"/>
                        </a:lnSpc>
                      </a:pPr>
                      <a:r>
                        <a:rPr kumimoji="1" lang="ja-JP" altLang="en-US" sz="1000" dirty="0">
                          <a:latin typeface="Meiryo UI" panose="020B0604030504040204" pitchFamily="50" charset="-128"/>
                          <a:ea typeface="Meiryo UI" panose="020B0604030504040204" pitchFamily="50" charset="-128"/>
                        </a:rPr>
                        <a:t>（非技能労務職）</a:t>
                      </a:r>
                    </a:p>
                  </a:txBody>
                  <a:tcPr anchor="ctr">
                    <a:solidFill>
                      <a:srgbClr val="D0D8E8"/>
                    </a:solidFill>
                  </a:tcP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10,150</a:t>
                      </a:r>
                      <a:r>
                        <a:rPr kumimoji="1" lang="ja-JP" altLang="en-US" sz="1000" dirty="0">
                          <a:latin typeface="Meiryo UI" panose="020B0604030504040204" pitchFamily="50" charset="-128"/>
                          <a:ea typeface="Meiryo UI" panose="020B0604030504040204" pitchFamily="50" charset="-128"/>
                        </a:rPr>
                        <a:t>人</a:t>
                      </a:r>
                    </a:p>
                  </a:txBody>
                  <a:tcPr anchor="ctr">
                    <a:solidFill>
                      <a:srgbClr val="D0D8E8"/>
                    </a:solidFill>
                  </a:tcP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10,150</a:t>
                      </a:r>
                      <a:r>
                        <a:rPr kumimoji="1" lang="ja-JP" altLang="en-US" sz="1000" dirty="0">
                          <a:latin typeface="Meiryo UI" panose="020B0604030504040204" pitchFamily="50" charset="-128"/>
                          <a:ea typeface="Meiryo UI" panose="020B0604030504040204" pitchFamily="50" charset="-128"/>
                        </a:rPr>
                        <a:t>人</a:t>
                      </a:r>
                    </a:p>
                  </a:txBody>
                  <a:tcPr anchor="ctr">
                    <a:solidFill>
                      <a:srgbClr val="D0D8E8"/>
                    </a:solidFill>
                  </a:tcPr>
                </a:tc>
                <a:extLst>
                  <a:ext uri="{0D108BD9-81ED-4DB2-BD59-A6C34878D82A}">
                    <a16:rowId xmlns:a16="http://schemas.microsoft.com/office/drawing/2014/main" xmlns="" val="10002"/>
                  </a:ext>
                </a:extLst>
              </a:tr>
              <a:tr h="324000">
                <a:tc>
                  <a:txBody>
                    <a:bodyPr/>
                    <a:lstStyle/>
                    <a:p>
                      <a:pPr algn="l">
                        <a:lnSpc>
                          <a:spcPts val="800"/>
                        </a:lnSpc>
                      </a:pPr>
                      <a:r>
                        <a:rPr kumimoji="1" lang="ja-JP" altLang="en-US" sz="1000" dirty="0">
                          <a:latin typeface="Meiryo UI" panose="020B0604030504040204" pitchFamily="50" charset="-128"/>
                          <a:ea typeface="Meiryo UI" panose="020B0604030504040204" pitchFamily="50" charset="-128"/>
                        </a:rPr>
                        <a:t>（技能労務職）</a:t>
                      </a:r>
                    </a:p>
                  </a:txBody>
                  <a:tcPr anchor="ctr">
                    <a:solidFill>
                      <a:srgbClr val="E9EDF4"/>
                    </a:solidFill>
                  </a:tcP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1,250</a:t>
                      </a:r>
                      <a:r>
                        <a:rPr kumimoji="1" lang="ja-JP" altLang="en-US" sz="1000" dirty="0">
                          <a:latin typeface="Meiryo UI" panose="020B0604030504040204" pitchFamily="50" charset="-128"/>
                          <a:ea typeface="Meiryo UI" panose="020B0604030504040204" pitchFamily="50" charset="-128"/>
                        </a:rPr>
                        <a:t>人</a:t>
                      </a:r>
                    </a:p>
                  </a:txBody>
                  <a:tcPr anchor="ctr">
                    <a:solidFill>
                      <a:srgbClr val="E9EDF4"/>
                    </a:solidFill>
                  </a:tcP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600</a:t>
                      </a:r>
                      <a:r>
                        <a:rPr kumimoji="1" lang="ja-JP" altLang="en-US" sz="1000" dirty="0">
                          <a:latin typeface="Meiryo UI" panose="020B0604030504040204" pitchFamily="50" charset="-128"/>
                          <a:ea typeface="Meiryo UI" panose="020B0604030504040204" pitchFamily="50" charset="-128"/>
                        </a:rPr>
                        <a:t>人</a:t>
                      </a:r>
                    </a:p>
                  </a:txBody>
                  <a:tcPr anchor="ctr">
                    <a:solidFill>
                      <a:srgbClr val="E9EDF4"/>
                    </a:solidFill>
                  </a:tcPr>
                </a:tc>
                <a:extLst>
                  <a:ext uri="{0D108BD9-81ED-4DB2-BD59-A6C34878D82A}">
                    <a16:rowId xmlns:a16="http://schemas.microsoft.com/office/drawing/2014/main" xmlns="" val="10003"/>
                  </a:ext>
                </a:extLst>
              </a:tr>
            </a:tbl>
          </a:graphicData>
        </a:graphic>
      </p:graphicFrame>
      <p:graphicFrame>
        <p:nvGraphicFramePr>
          <p:cNvPr id="26" name="表 25"/>
          <p:cNvGraphicFramePr>
            <a:graphicFrameLocks noGrp="1"/>
          </p:cNvGraphicFramePr>
          <p:nvPr>
            <p:extLst>
              <p:ext uri="{D42A27DB-BD31-4B8C-83A1-F6EECF244321}">
                <p14:modId xmlns:p14="http://schemas.microsoft.com/office/powerpoint/2010/main" val="3574126589"/>
              </p:ext>
            </p:extLst>
          </p:nvPr>
        </p:nvGraphicFramePr>
        <p:xfrm>
          <a:off x="263083" y="2155028"/>
          <a:ext cx="4025379" cy="3326668"/>
        </p:xfrm>
        <a:graphic>
          <a:graphicData uri="http://schemas.openxmlformats.org/drawingml/2006/table">
            <a:tbl>
              <a:tblPr firstRow="1" bandRow="1">
                <a:tableStyleId>{5C22544A-7EE6-4342-B048-85BDC9FD1C3A}</a:tableStyleId>
              </a:tblPr>
              <a:tblGrid>
                <a:gridCol w="968870">
                  <a:extLst>
                    <a:ext uri="{9D8B030D-6E8A-4147-A177-3AD203B41FA5}">
                      <a16:colId xmlns:a16="http://schemas.microsoft.com/office/drawing/2014/main" xmlns="" val="20000"/>
                    </a:ext>
                  </a:extLst>
                </a:gridCol>
                <a:gridCol w="756000">
                  <a:extLst>
                    <a:ext uri="{9D8B030D-6E8A-4147-A177-3AD203B41FA5}">
                      <a16:colId xmlns:a16="http://schemas.microsoft.com/office/drawing/2014/main" xmlns="" val="20001"/>
                    </a:ext>
                  </a:extLst>
                </a:gridCol>
                <a:gridCol w="540000">
                  <a:extLst>
                    <a:ext uri="{9D8B030D-6E8A-4147-A177-3AD203B41FA5}">
                      <a16:colId xmlns:a16="http://schemas.microsoft.com/office/drawing/2014/main" xmlns="" val="20002"/>
                    </a:ext>
                  </a:extLst>
                </a:gridCol>
                <a:gridCol w="1004509">
                  <a:extLst>
                    <a:ext uri="{9D8B030D-6E8A-4147-A177-3AD203B41FA5}">
                      <a16:colId xmlns:a16="http://schemas.microsoft.com/office/drawing/2014/main" xmlns="" val="20003"/>
                    </a:ext>
                  </a:extLst>
                </a:gridCol>
                <a:gridCol w="756000">
                  <a:extLst>
                    <a:ext uri="{9D8B030D-6E8A-4147-A177-3AD203B41FA5}">
                      <a16:colId xmlns:a16="http://schemas.microsoft.com/office/drawing/2014/main" xmlns="" val="20004"/>
                    </a:ext>
                  </a:extLst>
                </a:gridCol>
              </a:tblGrid>
              <a:tr h="817640">
                <a:tc gridSpan="2">
                  <a:txBody>
                    <a:bodyPr/>
                    <a:lstStyle/>
                    <a:p>
                      <a:pPr algn="ctr"/>
                      <a:r>
                        <a:rPr kumimoji="1" lang="ja-JP" altLang="en-US" sz="1200" dirty="0">
                          <a:latin typeface="Meiryo UI" panose="020B0604030504040204" pitchFamily="50" charset="-128"/>
                          <a:ea typeface="Meiryo UI" panose="020B0604030504040204" pitchFamily="50" charset="-128"/>
                        </a:rPr>
                        <a:t>平成</a:t>
                      </a:r>
                      <a:r>
                        <a:rPr kumimoji="1" lang="en-US" altLang="ja-JP" sz="1200" dirty="0">
                          <a:latin typeface="Meiryo UI" panose="020B0604030504040204" pitchFamily="50" charset="-128"/>
                          <a:ea typeface="Meiryo UI" panose="020B0604030504040204" pitchFamily="50" charset="-128"/>
                        </a:rPr>
                        <a:t>28</a:t>
                      </a:r>
                      <a:r>
                        <a:rPr kumimoji="1" lang="ja-JP" altLang="en-US" sz="1200" dirty="0">
                          <a:latin typeface="Meiryo UI" panose="020B0604030504040204" pitchFamily="50" charset="-128"/>
                          <a:ea typeface="Meiryo UI" panose="020B0604030504040204" pitchFamily="50" charset="-128"/>
                        </a:rPr>
                        <a:t>年度</a:t>
                      </a:r>
                    </a:p>
                  </a:txBody>
                  <a:tcPr anchor="ct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rowSpan="10">
                  <a:txBody>
                    <a:bodyPr/>
                    <a:lstStyle/>
                    <a:p>
                      <a:pPr algn="ctr">
                        <a:lnSpc>
                          <a:spcPts val="800"/>
                        </a:lnSpc>
                      </a:pPr>
                      <a:endParaRPr kumimoji="1" lang="ja-JP" altLang="en-US" sz="1200" dirty="0">
                        <a:latin typeface="Meiryo UI" panose="020B0604030504040204" pitchFamily="50" charset="-128"/>
                        <a:ea typeface="Meiryo UI" panose="020B0604030504040204" pitchFamily="50" charset="-128"/>
                      </a:endParaRPr>
                    </a:p>
                  </a:txBody>
                  <a:tcPr anchor="ctr">
                    <a:solidFill>
                      <a:schemeClr val="bg1"/>
                    </a:solidFill>
                  </a:tcPr>
                </a:tc>
                <a:tc gridSpan="2">
                  <a:txBody>
                    <a:bodyPr/>
                    <a:lstStyle/>
                    <a:p>
                      <a:pPr algn="ctr"/>
                      <a:r>
                        <a:rPr kumimoji="1" lang="ja-JP" altLang="en-US" sz="1000" dirty="0">
                          <a:latin typeface="Meiryo UI" panose="020B0604030504040204" pitchFamily="50" charset="-128"/>
                          <a:ea typeface="Meiryo UI" panose="020B0604030504040204" pitchFamily="50" charset="-128"/>
                        </a:rPr>
                        <a:t>平成</a:t>
                      </a:r>
                      <a:r>
                        <a:rPr kumimoji="1" lang="en-US" altLang="ja-JP" sz="1000" dirty="0">
                          <a:latin typeface="Meiryo UI" panose="020B0604030504040204" pitchFamily="50" charset="-128"/>
                          <a:ea typeface="Meiryo UI" panose="020B0604030504040204" pitchFamily="50" charset="-128"/>
                        </a:rPr>
                        <a:t>28</a:t>
                      </a:r>
                      <a:r>
                        <a:rPr kumimoji="1" lang="ja-JP" altLang="en-US" sz="1000" dirty="0">
                          <a:latin typeface="Meiryo UI" panose="020B0604030504040204" pitchFamily="50" charset="-128"/>
                          <a:ea typeface="Meiryo UI" panose="020B0604030504040204" pitchFamily="50" charset="-128"/>
                        </a:rPr>
                        <a:t>年度現員数に</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事務分担案を反映</a:t>
                      </a:r>
                    </a:p>
                  </a:txBody>
                  <a:tcPr anchor="ctr"/>
                </a:tc>
                <a:tc h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0" marR="0" anchor="ctr"/>
                </a:tc>
                <a:extLst>
                  <a:ext uri="{0D108BD9-81ED-4DB2-BD59-A6C34878D82A}">
                    <a16:rowId xmlns:a16="http://schemas.microsoft.com/office/drawing/2014/main" xmlns="" val="10000"/>
                  </a:ext>
                </a:extLst>
              </a:tr>
              <a:tr h="307004">
                <a:tc rowSpan="2">
                  <a:txBody>
                    <a:bodyPr/>
                    <a:lstStyle/>
                    <a:p>
                      <a:pPr>
                        <a:lnSpc>
                          <a:spcPts val="1100"/>
                        </a:lnSpc>
                      </a:pPr>
                      <a:r>
                        <a:rPr kumimoji="1" lang="en-US" altLang="ja-JP" sz="1200" b="1" dirty="0">
                          <a:solidFill>
                            <a:schemeClr val="bg1"/>
                          </a:solidFill>
                          <a:latin typeface="Meiryo UI" panose="020B0604030504040204" pitchFamily="50" charset="-128"/>
                          <a:ea typeface="Meiryo UI" panose="020B0604030504040204" pitchFamily="50" charset="-128"/>
                        </a:rPr>
                        <a:t>《</a:t>
                      </a:r>
                      <a:r>
                        <a:rPr kumimoji="1" lang="ja-JP" altLang="en-US" sz="1200" b="1" dirty="0">
                          <a:solidFill>
                            <a:schemeClr val="bg1"/>
                          </a:solidFill>
                          <a:latin typeface="Meiryo UI" panose="020B0604030504040204" pitchFamily="50" charset="-128"/>
                          <a:ea typeface="Meiryo UI" panose="020B0604030504040204" pitchFamily="50" charset="-128"/>
                        </a:rPr>
                        <a:t>大阪市</a:t>
                      </a:r>
                      <a:r>
                        <a:rPr kumimoji="1" lang="en-US" altLang="ja-JP" sz="1200" b="1" dirty="0">
                          <a:solidFill>
                            <a:schemeClr val="bg1"/>
                          </a:solidFill>
                          <a:latin typeface="Meiryo UI" panose="020B0604030504040204" pitchFamily="50" charset="-128"/>
                          <a:ea typeface="Meiryo UI" panose="020B0604030504040204" pitchFamily="50" charset="-128"/>
                        </a:rPr>
                        <a:t>》</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tx1"/>
                    </a:solidFill>
                  </a:tcPr>
                </a:tc>
                <a:tc rowSpan="2">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13,140</a:t>
                      </a:r>
                      <a:r>
                        <a:rPr kumimoji="1" lang="ja-JP" altLang="en-US" sz="1000" dirty="0">
                          <a:latin typeface="Meiryo UI" panose="020B0604030504040204" pitchFamily="50" charset="-128"/>
                          <a:ea typeface="Meiryo UI" panose="020B0604030504040204" pitchFamily="50" charset="-128"/>
                        </a:rPr>
                        <a:t>人</a:t>
                      </a:r>
                    </a:p>
                  </a:txBody>
                  <a:tcPr anchor="ctr"/>
                </a:tc>
                <a:tc vMerge="1">
                  <a:txBody>
                    <a:bodyPr/>
                    <a:lstStyle/>
                    <a:p>
                      <a:endParaRPr lang="ja-JP" altLang="en-US" dirty="0"/>
                    </a:p>
                  </a:txBody>
                  <a:tcPr anchor="ctr"/>
                </a:tc>
                <a:tc>
                  <a:txBody>
                    <a:bodyPr/>
                    <a:lstStyle/>
                    <a:p>
                      <a:pPr marL="0" marR="0" indent="0" algn="l" defTabSz="914400" rtl="0" eaLnBrk="1" fontAlgn="auto" latinLnBrk="0" hangingPunct="1">
                        <a:lnSpc>
                          <a:spcPts val="1300"/>
                        </a:lnSpc>
                        <a:spcBef>
                          <a:spcPts val="0"/>
                        </a:spcBef>
                        <a:spcAft>
                          <a:spcPts val="0"/>
                        </a:spcAft>
                        <a:buClrTx/>
                        <a:buSzTx/>
                        <a:buFontTx/>
                        <a:buNone/>
                        <a:tabLst/>
                        <a:defRPr/>
                      </a:pPr>
                      <a:r>
                        <a:rPr kumimoji="1" lang="en-US" altLang="ja-JP" sz="1200" b="1" dirty="0">
                          <a:solidFill>
                            <a:schemeClr val="bg1"/>
                          </a:solidFill>
                          <a:latin typeface="Meiryo UI" panose="020B0604030504040204" pitchFamily="50" charset="-128"/>
                          <a:ea typeface="Meiryo UI" panose="020B0604030504040204" pitchFamily="50" charset="-128"/>
                        </a:rPr>
                        <a:t>《</a:t>
                      </a:r>
                      <a:r>
                        <a:rPr kumimoji="1" lang="ja-JP" altLang="en-US" sz="1200" b="1" dirty="0">
                          <a:solidFill>
                            <a:schemeClr val="bg1"/>
                          </a:solidFill>
                          <a:latin typeface="Meiryo UI" panose="020B0604030504040204" pitchFamily="50" charset="-128"/>
                          <a:ea typeface="Meiryo UI" panose="020B0604030504040204" pitchFamily="50" charset="-128"/>
                        </a:rPr>
                        <a:t>特別区分</a:t>
                      </a:r>
                      <a:r>
                        <a:rPr kumimoji="1" lang="en-US" altLang="ja-JP" sz="1200" b="1" dirty="0">
                          <a:solidFill>
                            <a:schemeClr val="bg1"/>
                          </a:solidFill>
                          <a:latin typeface="Meiryo UI" panose="020B0604030504040204" pitchFamily="50" charset="-128"/>
                          <a:ea typeface="Meiryo UI" panose="020B0604030504040204" pitchFamily="50" charset="-128"/>
                        </a:rPr>
                        <a:t>》</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tx1"/>
                    </a:solidFill>
                  </a:tcP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11,220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1"/>
                  </a:ext>
                </a:extLst>
              </a:tr>
              <a:tr h="307004">
                <a:tc vMerge="1">
                  <a:txBody>
                    <a:bodyPr/>
                    <a:lstStyle/>
                    <a:p>
                      <a:pPr>
                        <a:lnSpc>
                          <a:spcPts val="800"/>
                        </a:lnSpc>
                      </a:pPr>
                      <a:endParaRPr kumimoji="1" lang="ja-JP" altLang="en-US" sz="900" dirty="0">
                        <a:latin typeface="Meiryo UI" panose="020B0604030504040204" pitchFamily="50" charset="-128"/>
                        <a:ea typeface="Meiryo UI" panose="020B0604030504040204" pitchFamily="50" charset="-128"/>
                      </a:endParaRPr>
                    </a:p>
                  </a:txBody>
                  <a:tcPr marL="0" marR="0" anchor="ctr"/>
                </a:tc>
                <a:tc vMerge="1">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anchor="ctr"/>
                </a:tc>
                <a:tc vMerge="1">
                  <a:txBody>
                    <a:bodyPr/>
                    <a:lstStyle/>
                    <a:p>
                      <a:endParaRPr lang="ja-JP" altLang="en-US" dirty="0"/>
                    </a:p>
                  </a:txBody>
                  <a:tcPr anchor="ctr"/>
                </a:tc>
                <a:tc rowSpan="2">
                  <a:txBody>
                    <a:bodyPr/>
                    <a:lstStyle/>
                    <a:p>
                      <a:pPr>
                        <a:lnSpc>
                          <a:spcPts val="800"/>
                        </a:lnSpc>
                      </a:pPr>
                      <a:r>
                        <a:rPr kumimoji="1" lang="ja-JP" altLang="en-US" sz="900" dirty="0">
                          <a:latin typeface="Meiryo UI" panose="020B0604030504040204" pitchFamily="50" charset="-128"/>
                          <a:ea typeface="Meiryo UI" panose="020B0604030504040204" pitchFamily="50" charset="-128"/>
                        </a:rPr>
                        <a:t>（非技能労務職）</a:t>
                      </a:r>
                    </a:p>
                  </a:txBody>
                  <a:tcPr marL="0" marR="0" anchor="ctr"/>
                </a:tc>
                <a:tc rowSpan="2">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9,740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2"/>
                  </a:ext>
                </a:extLst>
              </a:tr>
              <a:tr h="307004">
                <a:tc rowSpan="3">
                  <a:txBody>
                    <a:bodyPr/>
                    <a:lstStyle/>
                    <a:p>
                      <a:pPr>
                        <a:lnSpc>
                          <a:spcPts val="800"/>
                        </a:lnSpc>
                      </a:pPr>
                      <a:r>
                        <a:rPr kumimoji="1" lang="ja-JP" altLang="en-US" sz="900" dirty="0">
                          <a:latin typeface="Meiryo UI" panose="020B0604030504040204" pitchFamily="50" charset="-128"/>
                          <a:ea typeface="Meiryo UI" panose="020B0604030504040204" pitchFamily="50" charset="-128"/>
                        </a:rPr>
                        <a:t>（非技能労務職）</a:t>
                      </a:r>
                    </a:p>
                  </a:txBody>
                  <a:tcPr marL="0" marR="0" anchor="ctr"/>
                </a:tc>
                <a:tc rowSpan="3">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11,230</a:t>
                      </a:r>
                      <a:r>
                        <a:rPr kumimoji="1" lang="ja-JP" altLang="en-US" sz="1000" dirty="0">
                          <a:latin typeface="Meiryo UI" panose="020B0604030504040204" pitchFamily="50" charset="-128"/>
                          <a:ea typeface="Meiryo UI" panose="020B0604030504040204" pitchFamily="50" charset="-128"/>
                        </a:rPr>
                        <a:t>人</a:t>
                      </a:r>
                    </a:p>
                  </a:txBody>
                  <a:tcPr anchor="ct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xmlns="" val="10003"/>
                  </a:ext>
                </a:extLst>
              </a:tr>
              <a:tr h="307004">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nSpc>
                          <a:spcPts val="800"/>
                        </a:lnSpc>
                      </a:pPr>
                      <a:r>
                        <a:rPr kumimoji="1" lang="ja-JP" altLang="en-US" sz="900" dirty="0">
                          <a:latin typeface="Meiryo UI" panose="020B0604030504040204" pitchFamily="50" charset="-128"/>
                          <a:ea typeface="Meiryo UI" panose="020B0604030504040204" pitchFamily="50" charset="-128"/>
                        </a:rPr>
                        <a:t>（技能労務職）</a:t>
                      </a:r>
                    </a:p>
                  </a:txBody>
                  <a:tcPr marL="0" marR="0"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1,480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4"/>
                  </a:ext>
                </a:extLst>
              </a:tr>
              <a:tr h="180000">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rowSpan="2" gridSpan="2">
                  <a:txBody>
                    <a:bodyPr/>
                    <a:lstStyle/>
                    <a:p>
                      <a:pPr>
                        <a:lnSpc>
                          <a:spcPts val="300"/>
                        </a:lnSpc>
                      </a:pPr>
                      <a:endParaRPr kumimoji="1" lang="ja-JP" altLang="en-US" sz="300" dirty="0">
                        <a:latin typeface="Meiryo UI" panose="020B0604030504040204" pitchFamily="50" charset="-128"/>
                        <a:ea typeface="Meiryo UI" panose="020B0604030504040204" pitchFamily="50" charset="-128"/>
                      </a:endParaRPr>
                    </a:p>
                  </a:txBody>
                  <a:tcPr anchor="ctr">
                    <a:solidFill>
                      <a:schemeClr val="bg1"/>
                    </a:solidFill>
                  </a:tcPr>
                </a:tc>
                <a:tc rowSpan="2" hMerge="1">
                  <a:txBody>
                    <a:bodyPr/>
                    <a:lstStyle/>
                    <a:p>
                      <a:endParaRPr kumimoji="1" lang="ja-JP" altLang="en-US"/>
                    </a:p>
                  </a:txBody>
                  <a:tcPr/>
                </a:tc>
                <a:extLst>
                  <a:ext uri="{0D108BD9-81ED-4DB2-BD59-A6C34878D82A}">
                    <a16:rowId xmlns:a16="http://schemas.microsoft.com/office/drawing/2014/main" xmlns="" val="10005"/>
                  </a:ext>
                </a:extLst>
              </a:tr>
              <a:tr h="180000">
                <a:tc rowSpan="4">
                  <a:txBody>
                    <a:bodyPr/>
                    <a:lstStyle/>
                    <a:p>
                      <a:pPr>
                        <a:lnSpc>
                          <a:spcPts val="800"/>
                        </a:lnSpc>
                      </a:pPr>
                      <a:r>
                        <a:rPr kumimoji="1" lang="ja-JP" altLang="en-US" sz="900" dirty="0">
                          <a:latin typeface="Meiryo UI" panose="020B0604030504040204" pitchFamily="50" charset="-128"/>
                          <a:ea typeface="Meiryo UI" panose="020B0604030504040204" pitchFamily="50" charset="-128"/>
                        </a:rPr>
                        <a:t>（技能労務職）</a:t>
                      </a:r>
                    </a:p>
                  </a:txBody>
                  <a:tcPr marL="0" marR="0" anchor="ctr"/>
                </a:tc>
                <a:tc rowSpan="4">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1,900</a:t>
                      </a:r>
                      <a:r>
                        <a:rPr kumimoji="1" lang="ja-JP" altLang="en-US" sz="1000" dirty="0">
                          <a:latin typeface="Meiryo UI" panose="020B0604030504040204" pitchFamily="50" charset="-128"/>
                          <a:ea typeface="Meiryo UI" panose="020B0604030504040204" pitchFamily="50" charset="-128"/>
                        </a:rPr>
                        <a:t>人</a:t>
                      </a:r>
                    </a:p>
                  </a:txBody>
                  <a:tcPr anchor="ctr"/>
                </a:tc>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gridSpan="2"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hMerge="1" vMerge="1">
                  <a:txBody>
                    <a:bodyPr/>
                    <a:lstStyle/>
                    <a:p>
                      <a:endParaRPr kumimoji="1" lang="ja-JP" altLang="en-US"/>
                    </a:p>
                  </a:txBody>
                  <a:tcPr/>
                </a:tc>
                <a:extLst>
                  <a:ext uri="{0D108BD9-81ED-4DB2-BD59-A6C34878D82A}">
                    <a16:rowId xmlns:a16="http://schemas.microsoft.com/office/drawing/2014/main" xmlns="" val="10006"/>
                  </a:ext>
                </a:extLst>
              </a:tr>
              <a:tr h="30700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nSpc>
                          <a:spcPts val="1300"/>
                        </a:lnSpc>
                      </a:pPr>
                      <a:r>
                        <a:rPr kumimoji="1" lang="en-US" altLang="ja-JP" sz="1200" b="1" dirty="0">
                          <a:solidFill>
                            <a:schemeClr val="bg1"/>
                          </a:solidFill>
                          <a:latin typeface="Meiryo UI" panose="020B0604030504040204" pitchFamily="50" charset="-128"/>
                          <a:ea typeface="Meiryo UI" panose="020B0604030504040204" pitchFamily="50" charset="-128"/>
                        </a:rPr>
                        <a:t>《</a:t>
                      </a:r>
                      <a:r>
                        <a:rPr kumimoji="1" lang="ja-JP" altLang="en-US" sz="1200" b="1" dirty="0">
                          <a:solidFill>
                            <a:schemeClr val="bg1"/>
                          </a:solidFill>
                          <a:latin typeface="Meiryo UI" panose="020B0604030504040204" pitchFamily="50" charset="-128"/>
                          <a:ea typeface="Meiryo UI" panose="020B0604030504040204" pitchFamily="50" charset="-128"/>
                        </a:rPr>
                        <a:t>大阪府分</a:t>
                      </a:r>
                      <a:r>
                        <a:rPr kumimoji="1" lang="en-US" altLang="ja-JP" sz="1200" b="1" dirty="0">
                          <a:solidFill>
                            <a:schemeClr val="bg1"/>
                          </a:solidFill>
                          <a:latin typeface="Meiryo UI" panose="020B0604030504040204" pitchFamily="50" charset="-128"/>
                          <a:ea typeface="Meiryo UI" panose="020B0604030504040204" pitchFamily="50" charset="-128"/>
                        </a:rPr>
                        <a:t>》</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anchor="ctr">
                    <a:solidFill>
                      <a:schemeClr val="tx1"/>
                    </a:solidFill>
                  </a:tcPr>
                </a:tc>
                <a:tc>
                  <a:txBody>
                    <a:bodyPr/>
                    <a:lstStyle/>
                    <a:p>
                      <a:pPr algn="ctr">
                        <a:lnSpc>
                          <a:spcPts val="800"/>
                        </a:lnSpc>
                      </a:pPr>
                      <a:r>
                        <a:rPr kumimoji="1" lang="en-US" altLang="ja-JP" sz="1000" dirty="0" smtClean="0">
                          <a:latin typeface="Meiryo UI" panose="020B0604030504040204" pitchFamily="50" charset="-128"/>
                          <a:ea typeface="Meiryo UI" panose="020B0604030504040204" pitchFamily="50" charset="-128"/>
                        </a:rPr>
                        <a:t>1,920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7"/>
                  </a:ext>
                </a:extLst>
              </a:tr>
              <a:tr h="307004">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nSpc>
                          <a:spcPts val="800"/>
                        </a:lnSpc>
                      </a:pPr>
                      <a:r>
                        <a:rPr kumimoji="1" lang="ja-JP" altLang="en-US" sz="900" dirty="0">
                          <a:latin typeface="Meiryo UI" panose="020B0604030504040204" pitchFamily="50" charset="-128"/>
                          <a:ea typeface="Meiryo UI" panose="020B0604030504040204" pitchFamily="50" charset="-128"/>
                        </a:rPr>
                        <a:t>（非技能労務職）</a:t>
                      </a:r>
                    </a:p>
                  </a:txBody>
                  <a:tcPr marL="0" marR="0"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1,490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8"/>
                  </a:ext>
                </a:extLst>
              </a:tr>
              <a:tr h="307004">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nSpc>
                          <a:spcPts val="800"/>
                        </a:lnSpc>
                      </a:pPr>
                      <a:r>
                        <a:rPr kumimoji="1" lang="ja-JP" altLang="en-US" sz="900" dirty="0">
                          <a:latin typeface="Meiryo UI" panose="020B0604030504040204" pitchFamily="50" charset="-128"/>
                          <a:ea typeface="Meiryo UI" panose="020B0604030504040204" pitchFamily="50" charset="-128"/>
                        </a:rPr>
                        <a:t>（技能労務職）</a:t>
                      </a:r>
                    </a:p>
                  </a:txBody>
                  <a:tcPr marL="0" marR="0"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430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9"/>
                  </a:ext>
                </a:extLst>
              </a:tr>
            </a:tbl>
          </a:graphicData>
        </a:graphic>
      </p:graphicFrame>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72649" y="3426333"/>
            <a:ext cx="470134" cy="18796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正方形/長方形 8"/>
          <p:cNvSpPr/>
          <p:nvPr/>
        </p:nvSpPr>
        <p:spPr>
          <a:xfrm>
            <a:off x="4804541" y="759098"/>
            <a:ext cx="4445930" cy="1452632"/>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二等辺三角形 19"/>
          <p:cNvSpPr/>
          <p:nvPr/>
        </p:nvSpPr>
        <p:spPr>
          <a:xfrm rot="5400000">
            <a:off x="2728499" y="3711679"/>
            <a:ext cx="3663206" cy="305633"/>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正方形/長方形 31"/>
          <p:cNvSpPr/>
          <p:nvPr/>
        </p:nvSpPr>
        <p:spPr>
          <a:xfrm>
            <a:off x="189845" y="2028342"/>
            <a:ext cx="4118727" cy="3603009"/>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正方形/長方形 33"/>
          <p:cNvSpPr/>
          <p:nvPr/>
        </p:nvSpPr>
        <p:spPr>
          <a:xfrm>
            <a:off x="189844" y="1620280"/>
            <a:ext cx="4118727" cy="32852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600" dirty="0">
                <a:solidFill>
                  <a:schemeClr val="tx1"/>
                </a:solidFill>
                <a:latin typeface="HGｺﾞｼｯｸE" panose="020B0909000000000000" pitchFamily="49" charset="-128"/>
                <a:ea typeface="HGｺﾞｼｯｸE" panose="020B0909000000000000" pitchFamily="49" charset="-128"/>
                <a:cs typeface="Meiryo UI" pitchFamily="50" charset="-128"/>
              </a:rPr>
              <a:t>試案Ａ～Ｄ　共通</a:t>
            </a:r>
            <a:endParaRPr lang="en-US" altLang="ja-JP" sz="1600" dirty="0">
              <a:solidFill>
                <a:schemeClr val="tx1"/>
              </a:solidFill>
              <a:latin typeface="HGｺﾞｼｯｸE" panose="020B0909000000000000" pitchFamily="49" charset="-128"/>
              <a:ea typeface="HGｺﾞｼｯｸE" panose="020B0909000000000000" pitchFamily="49" charset="-128"/>
              <a:cs typeface="Meiryo UI" pitchFamily="50" charset="-128"/>
            </a:endParaRPr>
          </a:p>
        </p:txBody>
      </p:sp>
      <p:sp>
        <p:nvSpPr>
          <p:cNvPr id="35" name="コンテンツ プレースホルダー 2"/>
          <p:cNvSpPr txBox="1">
            <a:spLocks/>
          </p:cNvSpPr>
          <p:nvPr/>
        </p:nvSpPr>
        <p:spPr bwMode="auto">
          <a:xfrm>
            <a:off x="4822259" y="511474"/>
            <a:ext cx="4880358" cy="193317"/>
          </a:xfrm>
          <a:prstGeom prst="rect">
            <a:avLst/>
          </a:prstGeom>
          <a:solidFill>
            <a:schemeClr val="accent6">
              <a:lumMod val="40000"/>
              <a:lumOff val="60000"/>
            </a:schemeClr>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r>
              <a:rPr lang="ja-JP" altLang="en-US" sz="1400" b="1" dirty="0">
                <a:solidFill>
                  <a:prstClr val="black"/>
                </a:solidFill>
                <a:latin typeface="Meiryo UI" pitchFamily="50" charset="-128"/>
                <a:ea typeface="Meiryo UI" pitchFamily="50" charset="-128"/>
                <a:cs typeface="Meiryo UI" pitchFamily="50" charset="-128"/>
              </a:rPr>
              <a:t>◆試案ごとの見込み</a:t>
            </a: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24" name="正方形/長方形 23"/>
          <p:cNvSpPr/>
          <p:nvPr/>
        </p:nvSpPr>
        <p:spPr>
          <a:xfrm>
            <a:off x="4818716" y="2304382"/>
            <a:ext cx="461435" cy="9918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a:solidFill>
                  <a:schemeClr val="bg1"/>
                </a:solidFill>
                <a:latin typeface="HGｺﾞｼｯｸE" panose="020B0909000000000000" pitchFamily="49" charset="-128"/>
                <a:ea typeface="HGｺﾞｼｯｸE" panose="020B0909000000000000" pitchFamily="49" charset="-128"/>
                <a:cs typeface="Meiryo UI" pitchFamily="50" charset="-128"/>
              </a:rPr>
              <a:t>４区Ｂ案</a:t>
            </a:r>
            <a:endParaRPr lang="en-US" altLang="ja-JP" sz="1200" dirty="0">
              <a:solidFill>
                <a:schemeClr val="bg1"/>
              </a:solidFill>
              <a:latin typeface="HGｺﾞｼｯｸE" panose="020B0909000000000000" pitchFamily="49" charset="-128"/>
              <a:ea typeface="HGｺﾞｼｯｸE" panose="020B0909000000000000" pitchFamily="49" charset="-128"/>
              <a:cs typeface="Meiryo UI" pitchFamily="50" charset="-128"/>
            </a:endParaRPr>
          </a:p>
        </p:txBody>
      </p:sp>
      <p:sp>
        <p:nvSpPr>
          <p:cNvPr id="33" name="正方形/長方形 32"/>
          <p:cNvSpPr/>
          <p:nvPr/>
        </p:nvSpPr>
        <p:spPr>
          <a:xfrm>
            <a:off x="4808087" y="2304309"/>
            <a:ext cx="4442384" cy="1002570"/>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2" name="正方形/長方形 41"/>
          <p:cNvSpPr/>
          <p:nvPr/>
        </p:nvSpPr>
        <p:spPr>
          <a:xfrm>
            <a:off x="4822260" y="3392448"/>
            <a:ext cx="461435" cy="9918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a:solidFill>
                  <a:schemeClr val="bg1"/>
                </a:solidFill>
                <a:latin typeface="HGｺﾞｼｯｸE" panose="020B0909000000000000" pitchFamily="49" charset="-128"/>
                <a:ea typeface="HGｺﾞｼｯｸE" panose="020B0909000000000000" pitchFamily="49" charset="-128"/>
                <a:cs typeface="Meiryo UI" pitchFamily="50" charset="-128"/>
              </a:rPr>
              <a:t>６区Ｃ案</a:t>
            </a:r>
            <a:endParaRPr lang="en-US" altLang="ja-JP" sz="1200" dirty="0">
              <a:solidFill>
                <a:schemeClr val="bg1"/>
              </a:solidFill>
              <a:latin typeface="HGｺﾞｼｯｸE" panose="020B0909000000000000" pitchFamily="49" charset="-128"/>
              <a:ea typeface="HGｺﾞｼｯｸE" panose="020B0909000000000000" pitchFamily="49" charset="-128"/>
              <a:cs typeface="Meiryo UI" pitchFamily="50" charset="-128"/>
            </a:endParaRPr>
          </a:p>
        </p:txBody>
      </p:sp>
      <p:sp>
        <p:nvSpPr>
          <p:cNvPr id="44" name="正方形/長方形 43"/>
          <p:cNvSpPr/>
          <p:nvPr/>
        </p:nvSpPr>
        <p:spPr>
          <a:xfrm>
            <a:off x="4811631" y="3392375"/>
            <a:ext cx="4438840" cy="1002570"/>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5" name="正方形/長方形 44"/>
          <p:cNvSpPr/>
          <p:nvPr/>
        </p:nvSpPr>
        <p:spPr>
          <a:xfrm>
            <a:off x="4811628" y="4476967"/>
            <a:ext cx="461435" cy="9918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a:solidFill>
                  <a:schemeClr val="bg1"/>
                </a:solidFill>
                <a:latin typeface="HGｺﾞｼｯｸE" panose="020B0909000000000000" pitchFamily="49" charset="-128"/>
                <a:ea typeface="HGｺﾞｼｯｸE" panose="020B0909000000000000" pitchFamily="49" charset="-128"/>
                <a:cs typeface="Meiryo UI" pitchFamily="50" charset="-128"/>
              </a:rPr>
              <a:t>６区Ｄ案</a:t>
            </a:r>
            <a:endParaRPr lang="en-US" altLang="ja-JP" sz="1200" dirty="0">
              <a:solidFill>
                <a:schemeClr val="bg1"/>
              </a:solidFill>
              <a:latin typeface="HGｺﾞｼｯｸE" panose="020B0909000000000000" pitchFamily="49" charset="-128"/>
              <a:ea typeface="HGｺﾞｼｯｸE" panose="020B0909000000000000" pitchFamily="49" charset="-128"/>
              <a:cs typeface="Meiryo UI" pitchFamily="50" charset="-128"/>
            </a:endParaRPr>
          </a:p>
        </p:txBody>
      </p:sp>
      <p:sp>
        <p:nvSpPr>
          <p:cNvPr id="48" name="正方形/長方形 47"/>
          <p:cNvSpPr/>
          <p:nvPr/>
        </p:nvSpPr>
        <p:spPr>
          <a:xfrm>
            <a:off x="4811628" y="5696169"/>
            <a:ext cx="461435" cy="9918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a:solidFill>
                  <a:schemeClr val="bg1"/>
                </a:solidFill>
                <a:latin typeface="HGｺﾞｼｯｸE" panose="020B0909000000000000" pitchFamily="49" charset="-128"/>
                <a:ea typeface="HGｺﾞｼｯｸE" panose="020B0909000000000000" pitchFamily="49" charset="-128"/>
                <a:cs typeface="Meiryo UI" pitchFamily="50" charset="-128"/>
              </a:rPr>
              <a:t>試案Ａ～Ｄ　共通</a:t>
            </a:r>
            <a:endParaRPr lang="en-US" altLang="ja-JP" sz="1200" dirty="0">
              <a:solidFill>
                <a:schemeClr val="bg1"/>
              </a:solidFill>
              <a:latin typeface="HGｺﾞｼｯｸE" panose="020B0909000000000000" pitchFamily="49" charset="-128"/>
              <a:ea typeface="HGｺﾞｼｯｸE" panose="020B0909000000000000" pitchFamily="49" charset="-128"/>
              <a:cs typeface="Meiryo UI" pitchFamily="50" charset="-128"/>
            </a:endParaRPr>
          </a:p>
        </p:txBody>
      </p:sp>
      <p:sp>
        <p:nvSpPr>
          <p:cNvPr id="28" name="テキスト ボックス 33"/>
          <p:cNvSpPr txBox="1">
            <a:spLocks noChangeArrowheads="1"/>
          </p:cNvSpPr>
          <p:nvPr/>
        </p:nvSpPr>
        <p:spPr bwMode="auto">
          <a:xfrm>
            <a:off x="83498" y="5734403"/>
            <a:ext cx="4384675" cy="415498"/>
          </a:xfrm>
          <a:prstGeom prst="rect">
            <a:avLst/>
          </a:prstGeom>
          <a:noFill/>
          <a:ln w="9525">
            <a:noFill/>
            <a:miter lim="800000"/>
            <a:headEnd/>
            <a:tailEnd/>
          </a:ln>
        </p:spPr>
        <p:txBody>
          <a:bodyPr wrap="square">
            <a:spAutoFit/>
          </a:bodyPr>
          <a:lstStyle/>
          <a:p>
            <a:pPr marL="87313" indent="-87313"/>
            <a:r>
              <a:rPr lang="en-US" altLang="ja-JP" sz="1050" dirty="0">
                <a:latin typeface="Meiryo UI" pitchFamily="50" charset="-128"/>
                <a:ea typeface="Meiryo UI" pitchFamily="50" charset="-128"/>
                <a:cs typeface="Meiryo UI" pitchFamily="50" charset="-128"/>
              </a:rPr>
              <a:t>※</a:t>
            </a:r>
            <a:r>
              <a:rPr lang="ja-JP" altLang="en-US" sz="1050" dirty="0">
                <a:latin typeface="Meiryo UI" pitchFamily="50" charset="-128"/>
                <a:ea typeface="Meiryo UI" pitchFamily="50" charset="-128"/>
                <a:cs typeface="Meiryo UI" pitchFamily="50" charset="-128"/>
              </a:rPr>
              <a:t>大阪府から特別区へ移管される職員</a:t>
            </a:r>
            <a:r>
              <a:rPr lang="en-US" altLang="ja-JP" sz="1050" dirty="0">
                <a:latin typeface="Meiryo UI" pitchFamily="50" charset="-128"/>
                <a:ea typeface="Meiryo UI" pitchFamily="50" charset="-128"/>
                <a:cs typeface="Meiryo UI" pitchFamily="50" charset="-128"/>
              </a:rPr>
              <a:t>40</a:t>
            </a:r>
            <a:r>
              <a:rPr lang="ja-JP" altLang="en-US" sz="1050" dirty="0">
                <a:latin typeface="Meiryo UI" pitchFamily="50" charset="-128"/>
                <a:ea typeface="Meiryo UI" pitchFamily="50" charset="-128"/>
                <a:cs typeface="Meiryo UI" pitchFamily="50" charset="-128"/>
              </a:rPr>
              <a:t>人（非技能労務職</a:t>
            </a:r>
            <a:r>
              <a:rPr lang="en-US" altLang="ja-JP" sz="1050" dirty="0">
                <a:latin typeface="Meiryo UI" pitchFamily="50" charset="-128"/>
                <a:ea typeface="Meiryo UI" pitchFamily="50" charset="-128"/>
                <a:cs typeface="Meiryo UI" pitchFamily="50" charset="-128"/>
              </a:rPr>
              <a:t>30</a:t>
            </a:r>
            <a:r>
              <a:rPr lang="ja-JP" altLang="en-US" sz="1050" dirty="0">
                <a:latin typeface="Meiryo UI" pitchFamily="50" charset="-128"/>
                <a:ea typeface="Meiryo UI" pitchFamily="50" charset="-128"/>
                <a:cs typeface="Meiryo UI" pitchFamily="50" charset="-128"/>
              </a:rPr>
              <a:t>人、技能労務職</a:t>
            </a:r>
            <a:r>
              <a:rPr lang="en-US" altLang="ja-JP" sz="1050" dirty="0">
                <a:latin typeface="Meiryo UI" pitchFamily="50" charset="-128"/>
                <a:ea typeface="Meiryo UI" pitchFamily="50" charset="-128"/>
                <a:cs typeface="Meiryo UI" pitchFamily="50" charset="-128"/>
              </a:rPr>
              <a:t>10</a:t>
            </a:r>
            <a:r>
              <a:rPr lang="ja-JP" altLang="en-US" sz="1050" dirty="0">
                <a:latin typeface="Meiryo UI" pitchFamily="50" charset="-128"/>
                <a:ea typeface="Meiryo UI" pitchFamily="50" charset="-128"/>
                <a:cs typeface="Meiryo UI" pitchFamily="50" charset="-128"/>
              </a:rPr>
              <a:t>人）を含む</a:t>
            </a:r>
          </a:p>
        </p:txBody>
      </p:sp>
      <p:graphicFrame>
        <p:nvGraphicFramePr>
          <p:cNvPr id="29" name="表 28"/>
          <p:cNvGraphicFramePr>
            <a:graphicFrameLocks noGrp="1"/>
          </p:cNvGraphicFramePr>
          <p:nvPr>
            <p:extLst>
              <p:ext uri="{D42A27DB-BD31-4B8C-83A1-F6EECF244321}">
                <p14:modId xmlns:p14="http://schemas.microsoft.com/office/powerpoint/2010/main" val="736160108"/>
              </p:ext>
            </p:extLst>
          </p:nvPr>
        </p:nvGraphicFramePr>
        <p:xfrm>
          <a:off x="5291265" y="2320614"/>
          <a:ext cx="3935456" cy="972000"/>
        </p:xfrm>
        <a:graphic>
          <a:graphicData uri="http://schemas.openxmlformats.org/drawingml/2006/table">
            <a:tbl>
              <a:tblPr firstRow="1" bandRow="1">
                <a:tableStyleId>{5C22544A-7EE6-4342-B048-85BDC9FD1C3A}</a:tableStyleId>
              </a:tblPr>
              <a:tblGrid>
                <a:gridCol w="1347513">
                  <a:extLst>
                    <a:ext uri="{9D8B030D-6E8A-4147-A177-3AD203B41FA5}">
                      <a16:colId xmlns:a16="http://schemas.microsoft.com/office/drawing/2014/main" xmlns="" val="20000"/>
                    </a:ext>
                  </a:extLst>
                </a:gridCol>
                <a:gridCol w="1317283">
                  <a:extLst>
                    <a:ext uri="{9D8B030D-6E8A-4147-A177-3AD203B41FA5}">
                      <a16:colId xmlns:a16="http://schemas.microsoft.com/office/drawing/2014/main" xmlns="" val="20001"/>
                    </a:ext>
                  </a:extLst>
                </a:gridCol>
                <a:gridCol w="1270660">
                  <a:extLst>
                    <a:ext uri="{9D8B030D-6E8A-4147-A177-3AD203B41FA5}">
                      <a16:colId xmlns:a16="http://schemas.microsoft.com/office/drawing/2014/main" xmlns="" val="20002"/>
                    </a:ext>
                  </a:extLst>
                </a:gridCol>
              </a:tblGrid>
              <a:tr h="324000">
                <a:tc>
                  <a:txBody>
                    <a:bodyPr/>
                    <a:lstStyle/>
                    <a:p>
                      <a:pPr marL="0" marR="0" indent="0" algn="l" defTabSz="914400" rtl="0" eaLnBrk="1" fontAlgn="auto" latinLnBrk="0" hangingPunct="1">
                        <a:lnSpc>
                          <a:spcPts val="900"/>
                        </a:lnSpc>
                        <a:spcBef>
                          <a:spcPts val="0"/>
                        </a:spcBef>
                        <a:spcAft>
                          <a:spcPts val="0"/>
                        </a:spcAft>
                        <a:buClrTx/>
                        <a:buSzTx/>
                        <a:buFontTx/>
                        <a:buNone/>
                        <a:tabLst/>
                        <a:defRPr/>
                      </a:pPr>
                      <a:r>
                        <a:rPr kumimoji="1" lang="en-US" altLang="ja-JP" sz="1000" b="1" dirty="0">
                          <a:solidFill>
                            <a:schemeClr val="bg1"/>
                          </a:solidFill>
                          <a:latin typeface="Meiryo UI" panose="020B0604030504040204" pitchFamily="50" charset="-128"/>
                          <a:ea typeface="Meiryo UI" panose="020B0604030504040204" pitchFamily="50" charset="-128"/>
                        </a:rPr>
                        <a:t>《</a:t>
                      </a:r>
                      <a:r>
                        <a:rPr kumimoji="1" lang="ja-JP" altLang="en-US" sz="1000" b="1" dirty="0">
                          <a:solidFill>
                            <a:schemeClr val="bg1"/>
                          </a:solidFill>
                          <a:latin typeface="Meiryo UI" panose="020B0604030504040204" pitchFamily="50" charset="-128"/>
                          <a:ea typeface="Meiryo UI" panose="020B0604030504040204" pitchFamily="50" charset="-128"/>
                        </a:rPr>
                        <a:t>特別区分</a:t>
                      </a:r>
                      <a:r>
                        <a:rPr kumimoji="1" lang="en-US" altLang="ja-JP" sz="1000" b="1" dirty="0">
                          <a:solidFill>
                            <a:schemeClr val="bg1"/>
                          </a:solidFill>
                          <a:latin typeface="Meiryo UI" panose="020B0604030504040204" pitchFamily="50" charset="-128"/>
                          <a:ea typeface="Meiryo UI" panose="020B0604030504040204" pitchFamily="50" charset="-128"/>
                        </a:rPr>
                        <a:t>》</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anchor="ctr">
                    <a:solidFill>
                      <a:schemeClr val="tx1"/>
                    </a:solidFill>
                  </a:tcP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11,400</a:t>
                      </a:r>
                      <a:r>
                        <a:rPr kumimoji="1" lang="ja-JP" altLang="en-US" sz="1000" dirty="0">
                          <a:latin typeface="Meiryo UI" panose="020B0604030504040204" pitchFamily="50" charset="-128"/>
                          <a:ea typeface="Meiryo UI" panose="020B0604030504040204" pitchFamily="50" charset="-128"/>
                        </a:rPr>
                        <a:t>人</a:t>
                      </a:r>
                    </a:p>
                  </a:txBody>
                  <a:tcPr anchor="ctr"/>
                </a:tc>
                <a:tc>
                  <a:txBody>
                    <a:bodyPr/>
                    <a:lstStyle/>
                    <a:p>
                      <a:pPr algn="ctr">
                        <a:lnSpc>
                          <a:spcPts val="800"/>
                        </a:lnSpc>
                      </a:pPr>
                      <a:r>
                        <a:rPr kumimoji="1" lang="en-US" altLang="ja-JP" sz="1000" dirty="0" smtClean="0">
                          <a:latin typeface="Meiryo UI" panose="020B0604030504040204" pitchFamily="50" charset="-128"/>
                          <a:ea typeface="Meiryo UI" panose="020B0604030504040204" pitchFamily="50" charset="-128"/>
                        </a:rPr>
                        <a:t>10,750</a:t>
                      </a:r>
                      <a:r>
                        <a:rPr kumimoji="1" lang="ja-JP" altLang="en-US" sz="1000" dirty="0" smtClean="0">
                          <a:latin typeface="Meiryo UI" panose="020B0604030504040204" pitchFamily="50" charset="-128"/>
                          <a:ea typeface="Meiryo UI" panose="020B0604030504040204" pitchFamily="50" charset="-128"/>
                        </a:rPr>
                        <a:t>人</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xmlns="" val="10000"/>
                  </a:ext>
                </a:extLst>
              </a:tr>
              <a:tr h="324000">
                <a:tc>
                  <a:txBody>
                    <a:bodyPr/>
                    <a:lstStyle/>
                    <a:p>
                      <a:pPr algn="l">
                        <a:lnSpc>
                          <a:spcPts val="800"/>
                        </a:lnSpc>
                      </a:pPr>
                      <a:r>
                        <a:rPr kumimoji="1" lang="ja-JP" altLang="en-US" sz="1000" dirty="0">
                          <a:latin typeface="Meiryo UI" panose="020B0604030504040204" pitchFamily="50" charset="-128"/>
                          <a:ea typeface="Meiryo UI" panose="020B0604030504040204" pitchFamily="50" charset="-128"/>
                        </a:rPr>
                        <a:t>（非技能労務職）</a:t>
                      </a:r>
                    </a:p>
                  </a:txBody>
                  <a:tcPr anchor="ctr">
                    <a:solidFill>
                      <a:srgbClr val="D0D8E8"/>
                    </a:solidFill>
                  </a:tcP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10,150</a:t>
                      </a:r>
                      <a:r>
                        <a:rPr kumimoji="1" lang="ja-JP" altLang="en-US" sz="1000" dirty="0">
                          <a:latin typeface="Meiryo UI" panose="020B0604030504040204" pitchFamily="50" charset="-128"/>
                          <a:ea typeface="Meiryo UI" panose="020B0604030504040204" pitchFamily="50" charset="-128"/>
                        </a:rPr>
                        <a:t>人</a:t>
                      </a:r>
                    </a:p>
                  </a:txBody>
                  <a:tcPr anchor="ctr">
                    <a:solidFill>
                      <a:srgbClr val="D0D8E8"/>
                    </a:solidFill>
                  </a:tcP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10,150</a:t>
                      </a:r>
                      <a:r>
                        <a:rPr kumimoji="1" lang="ja-JP" altLang="en-US" sz="1000" dirty="0">
                          <a:latin typeface="Meiryo UI" panose="020B0604030504040204" pitchFamily="50" charset="-128"/>
                          <a:ea typeface="Meiryo UI" panose="020B0604030504040204" pitchFamily="50" charset="-128"/>
                        </a:rPr>
                        <a:t>人</a:t>
                      </a:r>
                    </a:p>
                  </a:txBody>
                  <a:tcPr anchor="ctr">
                    <a:solidFill>
                      <a:srgbClr val="D0D8E8"/>
                    </a:solidFill>
                  </a:tcPr>
                </a:tc>
                <a:extLst>
                  <a:ext uri="{0D108BD9-81ED-4DB2-BD59-A6C34878D82A}">
                    <a16:rowId xmlns:a16="http://schemas.microsoft.com/office/drawing/2014/main" xmlns="" val="10001"/>
                  </a:ext>
                </a:extLst>
              </a:tr>
              <a:tr h="324000">
                <a:tc>
                  <a:txBody>
                    <a:bodyPr/>
                    <a:lstStyle/>
                    <a:p>
                      <a:pPr algn="l">
                        <a:lnSpc>
                          <a:spcPts val="800"/>
                        </a:lnSpc>
                      </a:pPr>
                      <a:r>
                        <a:rPr kumimoji="1" lang="ja-JP" altLang="en-US" sz="1000" dirty="0">
                          <a:latin typeface="Meiryo UI" panose="020B0604030504040204" pitchFamily="50" charset="-128"/>
                          <a:ea typeface="Meiryo UI" panose="020B0604030504040204" pitchFamily="50" charset="-128"/>
                        </a:rPr>
                        <a:t>（技能労務職）</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1,250</a:t>
                      </a:r>
                      <a:r>
                        <a:rPr kumimoji="1" lang="ja-JP" altLang="en-US" sz="1000" dirty="0">
                          <a:latin typeface="Meiryo UI" panose="020B0604030504040204" pitchFamily="50" charset="-128"/>
                          <a:ea typeface="Meiryo UI" panose="020B0604030504040204" pitchFamily="50" charset="-128"/>
                        </a:rPr>
                        <a:t>人</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600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2"/>
                  </a:ext>
                </a:extLst>
              </a:tr>
            </a:tbl>
          </a:graphicData>
        </a:graphic>
      </p:graphicFrame>
      <p:graphicFrame>
        <p:nvGraphicFramePr>
          <p:cNvPr id="30" name="表 29"/>
          <p:cNvGraphicFramePr>
            <a:graphicFrameLocks noGrp="1"/>
          </p:cNvGraphicFramePr>
          <p:nvPr>
            <p:extLst>
              <p:ext uri="{D42A27DB-BD31-4B8C-83A1-F6EECF244321}">
                <p14:modId xmlns:p14="http://schemas.microsoft.com/office/powerpoint/2010/main" val="2121326077"/>
              </p:ext>
            </p:extLst>
          </p:nvPr>
        </p:nvGraphicFramePr>
        <p:xfrm>
          <a:off x="5291265" y="4501548"/>
          <a:ext cx="3947331" cy="972000"/>
        </p:xfrm>
        <a:graphic>
          <a:graphicData uri="http://schemas.openxmlformats.org/drawingml/2006/table">
            <a:tbl>
              <a:tblPr firstRow="1" bandRow="1">
                <a:tableStyleId>{5C22544A-7EE6-4342-B048-85BDC9FD1C3A}</a:tableStyleId>
              </a:tblPr>
              <a:tblGrid>
                <a:gridCol w="1347513">
                  <a:extLst>
                    <a:ext uri="{9D8B030D-6E8A-4147-A177-3AD203B41FA5}">
                      <a16:colId xmlns:a16="http://schemas.microsoft.com/office/drawing/2014/main" xmlns="" val="20000"/>
                    </a:ext>
                  </a:extLst>
                </a:gridCol>
                <a:gridCol w="1364784">
                  <a:extLst>
                    <a:ext uri="{9D8B030D-6E8A-4147-A177-3AD203B41FA5}">
                      <a16:colId xmlns:a16="http://schemas.microsoft.com/office/drawing/2014/main" xmlns="" val="20001"/>
                    </a:ext>
                  </a:extLst>
                </a:gridCol>
                <a:gridCol w="1235034">
                  <a:extLst>
                    <a:ext uri="{9D8B030D-6E8A-4147-A177-3AD203B41FA5}">
                      <a16:colId xmlns:a16="http://schemas.microsoft.com/office/drawing/2014/main" xmlns="" val="20002"/>
                    </a:ext>
                  </a:extLst>
                </a:gridCol>
              </a:tblGrid>
              <a:tr h="324000">
                <a:tc>
                  <a:txBody>
                    <a:bodyPr/>
                    <a:lstStyle/>
                    <a:p>
                      <a:pPr marL="0" marR="0" indent="0" algn="l" defTabSz="914400" rtl="0" eaLnBrk="1" fontAlgn="auto" latinLnBrk="0" hangingPunct="1">
                        <a:lnSpc>
                          <a:spcPts val="900"/>
                        </a:lnSpc>
                        <a:spcBef>
                          <a:spcPts val="0"/>
                        </a:spcBef>
                        <a:spcAft>
                          <a:spcPts val="0"/>
                        </a:spcAft>
                        <a:buClrTx/>
                        <a:buSzTx/>
                        <a:buFontTx/>
                        <a:buNone/>
                        <a:tabLst/>
                        <a:defRPr/>
                      </a:pPr>
                      <a:r>
                        <a:rPr kumimoji="1" lang="en-US" altLang="ja-JP" sz="1000" b="1" dirty="0">
                          <a:solidFill>
                            <a:schemeClr val="bg1"/>
                          </a:solidFill>
                          <a:latin typeface="Meiryo UI" panose="020B0604030504040204" pitchFamily="50" charset="-128"/>
                          <a:ea typeface="Meiryo UI" panose="020B0604030504040204" pitchFamily="50" charset="-128"/>
                        </a:rPr>
                        <a:t>《</a:t>
                      </a:r>
                      <a:r>
                        <a:rPr kumimoji="1" lang="ja-JP" altLang="en-US" sz="1000" b="1" dirty="0">
                          <a:solidFill>
                            <a:schemeClr val="bg1"/>
                          </a:solidFill>
                          <a:latin typeface="Meiryo UI" panose="020B0604030504040204" pitchFamily="50" charset="-128"/>
                          <a:ea typeface="Meiryo UI" panose="020B0604030504040204" pitchFamily="50" charset="-128"/>
                        </a:rPr>
                        <a:t>特別区分</a:t>
                      </a:r>
                      <a:r>
                        <a:rPr kumimoji="1" lang="en-US" altLang="ja-JP" sz="1000" b="1" dirty="0">
                          <a:solidFill>
                            <a:schemeClr val="bg1"/>
                          </a:solidFill>
                          <a:latin typeface="Meiryo UI" panose="020B0604030504040204" pitchFamily="50" charset="-128"/>
                          <a:ea typeface="Meiryo UI" panose="020B0604030504040204" pitchFamily="50" charset="-128"/>
                        </a:rPr>
                        <a:t>》</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anchor="ctr">
                    <a:solidFill>
                      <a:schemeClr val="tx1"/>
                    </a:solidFill>
                  </a:tcP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11,990</a:t>
                      </a:r>
                      <a:r>
                        <a:rPr kumimoji="1" lang="ja-JP" altLang="en-US" sz="1000" dirty="0">
                          <a:latin typeface="Meiryo UI" panose="020B0604030504040204" pitchFamily="50" charset="-128"/>
                          <a:ea typeface="Meiryo UI" panose="020B0604030504040204" pitchFamily="50" charset="-128"/>
                        </a:rPr>
                        <a:t>人</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11,340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0"/>
                  </a:ext>
                </a:extLst>
              </a:tr>
              <a:tr h="324000">
                <a:tc>
                  <a:txBody>
                    <a:bodyPr/>
                    <a:lstStyle/>
                    <a:p>
                      <a:pPr algn="l">
                        <a:lnSpc>
                          <a:spcPts val="800"/>
                        </a:lnSpc>
                      </a:pPr>
                      <a:r>
                        <a:rPr kumimoji="1" lang="ja-JP" altLang="en-US" sz="1000" dirty="0">
                          <a:latin typeface="Meiryo UI" panose="020B0604030504040204" pitchFamily="50" charset="-128"/>
                          <a:ea typeface="Meiryo UI" panose="020B0604030504040204" pitchFamily="50" charset="-128"/>
                        </a:rPr>
                        <a:t>（非技能労務職）</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10,740</a:t>
                      </a:r>
                      <a:r>
                        <a:rPr kumimoji="1" lang="ja-JP" altLang="en-US" sz="1000" dirty="0">
                          <a:latin typeface="Meiryo UI" panose="020B0604030504040204" pitchFamily="50" charset="-128"/>
                          <a:ea typeface="Meiryo UI" panose="020B0604030504040204" pitchFamily="50" charset="-128"/>
                        </a:rPr>
                        <a:t>人</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10,740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1"/>
                  </a:ext>
                </a:extLst>
              </a:tr>
              <a:tr h="324000">
                <a:tc>
                  <a:txBody>
                    <a:bodyPr/>
                    <a:lstStyle/>
                    <a:p>
                      <a:pPr algn="l">
                        <a:lnSpc>
                          <a:spcPts val="800"/>
                        </a:lnSpc>
                      </a:pPr>
                      <a:r>
                        <a:rPr kumimoji="1" lang="ja-JP" altLang="en-US" sz="1000" dirty="0">
                          <a:latin typeface="Meiryo UI" panose="020B0604030504040204" pitchFamily="50" charset="-128"/>
                          <a:ea typeface="Meiryo UI" panose="020B0604030504040204" pitchFamily="50" charset="-128"/>
                        </a:rPr>
                        <a:t>（技能労務職）</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1,250</a:t>
                      </a:r>
                      <a:r>
                        <a:rPr kumimoji="1" lang="ja-JP" altLang="en-US" sz="1000" dirty="0">
                          <a:latin typeface="Meiryo UI" panose="020B0604030504040204" pitchFamily="50" charset="-128"/>
                          <a:ea typeface="Meiryo UI" panose="020B0604030504040204" pitchFamily="50" charset="-128"/>
                        </a:rPr>
                        <a:t>人</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600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2"/>
                  </a:ext>
                </a:extLst>
              </a:tr>
            </a:tbl>
          </a:graphicData>
        </a:graphic>
      </p:graphicFrame>
      <p:graphicFrame>
        <p:nvGraphicFramePr>
          <p:cNvPr id="31" name="表 30"/>
          <p:cNvGraphicFramePr>
            <a:graphicFrameLocks noGrp="1"/>
          </p:cNvGraphicFramePr>
          <p:nvPr>
            <p:extLst>
              <p:ext uri="{D42A27DB-BD31-4B8C-83A1-F6EECF244321}">
                <p14:modId xmlns:p14="http://schemas.microsoft.com/office/powerpoint/2010/main" val="3925036620"/>
              </p:ext>
            </p:extLst>
          </p:nvPr>
        </p:nvGraphicFramePr>
        <p:xfrm>
          <a:off x="5291265" y="3409800"/>
          <a:ext cx="3935456" cy="972000"/>
        </p:xfrm>
        <a:graphic>
          <a:graphicData uri="http://schemas.openxmlformats.org/drawingml/2006/table">
            <a:tbl>
              <a:tblPr firstRow="1" bandRow="1">
                <a:tableStyleId>{5C22544A-7EE6-4342-B048-85BDC9FD1C3A}</a:tableStyleId>
              </a:tblPr>
              <a:tblGrid>
                <a:gridCol w="1347513">
                  <a:extLst>
                    <a:ext uri="{9D8B030D-6E8A-4147-A177-3AD203B41FA5}">
                      <a16:colId xmlns:a16="http://schemas.microsoft.com/office/drawing/2014/main" xmlns="" val="20000"/>
                    </a:ext>
                  </a:extLst>
                </a:gridCol>
                <a:gridCol w="1341034">
                  <a:extLst>
                    <a:ext uri="{9D8B030D-6E8A-4147-A177-3AD203B41FA5}">
                      <a16:colId xmlns:a16="http://schemas.microsoft.com/office/drawing/2014/main" xmlns="" val="20001"/>
                    </a:ext>
                  </a:extLst>
                </a:gridCol>
                <a:gridCol w="1246909">
                  <a:extLst>
                    <a:ext uri="{9D8B030D-6E8A-4147-A177-3AD203B41FA5}">
                      <a16:colId xmlns:a16="http://schemas.microsoft.com/office/drawing/2014/main" xmlns="" val="20002"/>
                    </a:ext>
                  </a:extLst>
                </a:gridCol>
              </a:tblGrid>
              <a:tr h="324000">
                <a:tc>
                  <a:txBody>
                    <a:bodyPr/>
                    <a:lstStyle/>
                    <a:p>
                      <a:pPr marL="0" marR="0" indent="0" algn="l" defTabSz="914400" rtl="0" eaLnBrk="1" fontAlgn="auto" latinLnBrk="0" hangingPunct="1">
                        <a:lnSpc>
                          <a:spcPts val="900"/>
                        </a:lnSpc>
                        <a:spcBef>
                          <a:spcPts val="0"/>
                        </a:spcBef>
                        <a:spcAft>
                          <a:spcPts val="0"/>
                        </a:spcAft>
                        <a:buClrTx/>
                        <a:buSzTx/>
                        <a:buFontTx/>
                        <a:buNone/>
                        <a:tabLst/>
                        <a:defRPr/>
                      </a:pPr>
                      <a:r>
                        <a:rPr kumimoji="1" lang="en-US" altLang="ja-JP" sz="1000" b="1" dirty="0">
                          <a:solidFill>
                            <a:schemeClr val="bg1"/>
                          </a:solidFill>
                          <a:latin typeface="Meiryo UI" panose="020B0604030504040204" pitchFamily="50" charset="-128"/>
                          <a:ea typeface="Meiryo UI" panose="020B0604030504040204" pitchFamily="50" charset="-128"/>
                        </a:rPr>
                        <a:t>《</a:t>
                      </a:r>
                      <a:r>
                        <a:rPr kumimoji="1" lang="ja-JP" altLang="en-US" sz="1000" b="1" dirty="0">
                          <a:solidFill>
                            <a:schemeClr val="bg1"/>
                          </a:solidFill>
                          <a:latin typeface="Meiryo UI" panose="020B0604030504040204" pitchFamily="50" charset="-128"/>
                          <a:ea typeface="Meiryo UI" panose="020B0604030504040204" pitchFamily="50" charset="-128"/>
                        </a:rPr>
                        <a:t>特別区分</a:t>
                      </a:r>
                      <a:r>
                        <a:rPr kumimoji="1" lang="en-US" altLang="ja-JP" sz="1000" b="1" dirty="0">
                          <a:solidFill>
                            <a:schemeClr val="bg1"/>
                          </a:solidFill>
                          <a:latin typeface="Meiryo UI" panose="020B0604030504040204" pitchFamily="50" charset="-128"/>
                          <a:ea typeface="Meiryo UI" panose="020B0604030504040204" pitchFamily="50" charset="-128"/>
                        </a:rPr>
                        <a:t>》</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anchor="ctr">
                    <a:solidFill>
                      <a:schemeClr val="tx1"/>
                    </a:solidFill>
                  </a:tcP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11,990</a:t>
                      </a:r>
                      <a:r>
                        <a:rPr kumimoji="1" lang="ja-JP" altLang="en-US" sz="1000" dirty="0">
                          <a:latin typeface="Meiryo UI" panose="020B0604030504040204" pitchFamily="50" charset="-128"/>
                          <a:ea typeface="Meiryo UI" panose="020B0604030504040204" pitchFamily="50" charset="-128"/>
                        </a:rPr>
                        <a:t>人</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11,340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0"/>
                  </a:ext>
                </a:extLst>
              </a:tr>
              <a:tr h="324000">
                <a:tc>
                  <a:txBody>
                    <a:bodyPr/>
                    <a:lstStyle/>
                    <a:p>
                      <a:pPr algn="l">
                        <a:lnSpc>
                          <a:spcPts val="800"/>
                        </a:lnSpc>
                      </a:pPr>
                      <a:r>
                        <a:rPr kumimoji="1" lang="ja-JP" altLang="en-US" sz="1000" dirty="0">
                          <a:latin typeface="Meiryo UI" panose="020B0604030504040204" pitchFamily="50" charset="-128"/>
                          <a:ea typeface="Meiryo UI" panose="020B0604030504040204" pitchFamily="50" charset="-128"/>
                        </a:rPr>
                        <a:t>（非技能労務職）</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10,740</a:t>
                      </a:r>
                      <a:r>
                        <a:rPr kumimoji="1" lang="ja-JP" altLang="en-US" sz="1000" dirty="0">
                          <a:latin typeface="Meiryo UI" panose="020B0604030504040204" pitchFamily="50" charset="-128"/>
                          <a:ea typeface="Meiryo UI" panose="020B0604030504040204" pitchFamily="50" charset="-128"/>
                        </a:rPr>
                        <a:t>人</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10,740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1"/>
                  </a:ext>
                </a:extLst>
              </a:tr>
              <a:tr h="324000">
                <a:tc>
                  <a:txBody>
                    <a:bodyPr/>
                    <a:lstStyle/>
                    <a:p>
                      <a:pPr algn="l">
                        <a:lnSpc>
                          <a:spcPts val="800"/>
                        </a:lnSpc>
                      </a:pPr>
                      <a:r>
                        <a:rPr kumimoji="1" lang="ja-JP" altLang="en-US" sz="1000" dirty="0">
                          <a:latin typeface="Meiryo UI" panose="020B0604030504040204" pitchFamily="50" charset="-128"/>
                          <a:ea typeface="Meiryo UI" panose="020B0604030504040204" pitchFamily="50" charset="-128"/>
                        </a:rPr>
                        <a:t>（技能労務職）</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1,250</a:t>
                      </a:r>
                      <a:r>
                        <a:rPr kumimoji="1" lang="ja-JP" altLang="en-US" sz="1000" dirty="0">
                          <a:latin typeface="Meiryo UI" panose="020B0604030504040204" pitchFamily="50" charset="-128"/>
                          <a:ea typeface="Meiryo UI" panose="020B0604030504040204" pitchFamily="50" charset="-128"/>
                        </a:rPr>
                        <a:t>人</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600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2"/>
                  </a:ext>
                </a:extLst>
              </a:tr>
            </a:tbl>
          </a:graphicData>
        </a:graphic>
      </p:graphicFrame>
      <p:graphicFrame>
        <p:nvGraphicFramePr>
          <p:cNvPr id="36" name="表 35"/>
          <p:cNvGraphicFramePr>
            <a:graphicFrameLocks noGrp="1"/>
          </p:cNvGraphicFramePr>
          <p:nvPr>
            <p:extLst>
              <p:ext uri="{D42A27DB-BD31-4B8C-83A1-F6EECF244321}">
                <p14:modId xmlns:p14="http://schemas.microsoft.com/office/powerpoint/2010/main" val="1871116817"/>
              </p:ext>
            </p:extLst>
          </p:nvPr>
        </p:nvGraphicFramePr>
        <p:xfrm>
          <a:off x="5277617" y="5721185"/>
          <a:ext cx="3984730" cy="972000"/>
        </p:xfrm>
        <a:graphic>
          <a:graphicData uri="http://schemas.openxmlformats.org/drawingml/2006/table">
            <a:tbl>
              <a:tblPr firstRow="1" bandRow="1">
                <a:tableStyleId>{5C22544A-7EE6-4342-B048-85BDC9FD1C3A}</a:tableStyleId>
              </a:tblPr>
              <a:tblGrid>
                <a:gridCol w="1347513">
                  <a:extLst>
                    <a:ext uri="{9D8B030D-6E8A-4147-A177-3AD203B41FA5}">
                      <a16:colId xmlns:a16="http://schemas.microsoft.com/office/drawing/2014/main" xmlns="" val="20000"/>
                    </a:ext>
                  </a:extLst>
                </a:gridCol>
                <a:gridCol w="1390308">
                  <a:extLst>
                    <a:ext uri="{9D8B030D-6E8A-4147-A177-3AD203B41FA5}">
                      <a16:colId xmlns:a16="http://schemas.microsoft.com/office/drawing/2014/main" xmlns="" val="20001"/>
                    </a:ext>
                  </a:extLst>
                </a:gridCol>
                <a:gridCol w="1246909">
                  <a:extLst>
                    <a:ext uri="{9D8B030D-6E8A-4147-A177-3AD203B41FA5}">
                      <a16:colId xmlns:a16="http://schemas.microsoft.com/office/drawing/2014/main" xmlns="" val="20002"/>
                    </a:ext>
                  </a:extLst>
                </a:gridCol>
              </a:tblGrid>
              <a:tr h="324000">
                <a:tc>
                  <a:txBody>
                    <a:bodyPr/>
                    <a:lstStyle/>
                    <a:p>
                      <a:pPr marL="0" marR="0" indent="0" algn="l" defTabSz="914400" rtl="0" eaLnBrk="1" fontAlgn="auto" latinLnBrk="0" hangingPunct="1">
                        <a:lnSpc>
                          <a:spcPts val="900"/>
                        </a:lnSpc>
                        <a:spcBef>
                          <a:spcPts val="0"/>
                        </a:spcBef>
                        <a:spcAft>
                          <a:spcPts val="0"/>
                        </a:spcAft>
                        <a:buClrTx/>
                        <a:buSzTx/>
                        <a:buFontTx/>
                        <a:buNone/>
                        <a:tabLst/>
                        <a:defRPr/>
                      </a:pPr>
                      <a:r>
                        <a:rPr kumimoji="1" lang="en-US" altLang="ja-JP" sz="1000" b="1" dirty="0">
                          <a:solidFill>
                            <a:schemeClr val="bg1"/>
                          </a:solidFill>
                          <a:latin typeface="Meiryo UI" panose="020B0604030504040204" pitchFamily="50" charset="-128"/>
                          <a:ea typeface="Meiryo UI" panose="020B0604030504040204" pitchFamily="50" charset="-128"/>
                        </a:rPr>
                        <a:t>《</a:t>
                      </a:r>
                      <a:r>
                        <a:rPr kumimoji="1" lang="ja-JP" altLang="en-US" sz="1000" b="1" dirty="0">
                          <a:solidFill>
                            <a:schemeClr val="bg1"/>
                          </a:solidFill>
                          <a:latin typeface="Meiryo UI" panose="020B0604030504040204" pitchFamily="50" charset="-128"/>
                          <a:ea typeface="Meiryo UI" panose="020B0604030504040204" pitchFamily="50" charset="-128"/>
                        </a:rPr>
                        <a:t>大阪府分</a:t>
                      </a:r>
                      <a:r>
                        <a:rPr kumimoji="1" lang="en-US" altLang="ja-JP" sz="1000" b="1" dirty="0">
                          <a:solidFill>
                            <a:schemeClr val="bg1"/>
                          </a:solidFill>
                          <a:latin typeface="Meiryo UI" panose="020B0604030504040204" pitchFamily="50" charset="-128"/>
                          <a:ea typeface="Meiryo UI" panose="020B0604030504040204" pitchFamily="50" charset="-128"/>
                        </a:rPr>
                        <a:t>》</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anchor="ctr">
                    <a:solidFill>
                      <a:schemeClr val="tx1"/>
                    </a:solidFill>
                  </a:tcP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1,730</a:t>
                      </a:r>
                      <a:r>
                        <a:rPr kumimoji="1" lang="ja-JP" altLang="en-US" sz="1000" dirty="0">
                          <a:latin typeface="Meiryo UI" panose="020B0604030504040204" pitchFamily="50" charset="-128"/>
                          <a:ea typeface="Meiryo UI" panose="020B0604030504040204" pitchFamily="50" charset="-128"/>
                        </a:rPr>
                        <a:t>人</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1,540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0"/>
                  </a:ext>
                </a:extLst>
              </a:tr>
              <a:tr h="324000">
                <a:tc>
                  <a:txBody>
                    <a:bodyPr/>
                    <a:lstStyle/>
                    <a:p>
                      <a:pPr algn="l">
                        <a:lnSpc>
                          <a:spcPts val="800"/>
                        </a:lnSpc>
                      </a:pPr>
                      <a:r>
                        <a:rPr kumimoji="1" lang="ja-JP" altLang="en-US" sz="1000" dirty="0">
                          <a:latin typeface="Meiryo UI" panose="020B0604030504040204" pitchFamily="50" charset="-128"/>
                          <a:ea typeface="Meiryo UI" panose="020B0604030504040204" pitchFamily="50" charset="-128"/>
                        </a:rPr>
                        <a:t>（非技能労務職）</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1,370</a:t>
                      </a:r>
                      <a:r>
                        <a:rPr kumimoji="1" lang="ja-JP" altLang="en-US" sz="1000" dirty="0">
                          <a:latin typeface="Meiryo UI" panose="020B0604030504040204" pitchFamily="50" charset="-128"/>
                          <a:ea typeface="Meiryo UI" panose="020B0604030504040204" pitchFamily="50" charset="-128"/>
                        </a:rPr>
                        <a:t>人</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1,370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1"/>
                  </a:ext>
                </a:extLst>
              </a:tr>
              <a:tr h="324000">
                <a:tc>
                  <a:txBody>
                    <a:bodyPr/>
                    <a:lstStyle/>
                    <a:p>
                      <a:pPr algn="l">
                        <a:lnSpc>
                          <a:spcPts val="800"/>
                        </a:lnSpc>
                      </a:pPr>
                      <a:r>
                        <a:rPr kumimoji="1" lang="ja-JP" altLang="en-US" sz="1000" dirty="0">
                          <a:latin typeface="Meiryo UI" panose="020B0604030504040204" pitchFamily="50" charset="-128"/>
                          <a:ea typeface="Meiryo UI" panose="020B0604030504040204" pitchFamily="50" charset="-128"/>
                        </a:rPr>
                        <a:t>（技能労務職）</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360</a:t>
                      </a:r>
                      <a:r>
                        <a:rPr kumimoji="1" lang="ja-JP" altLang="en-US" sz="1000" dirty="0">
                          <a:latin typeface="Meiryo UI" panose="020B0604030504040204" pitchFamily="50" charset="-128"/>
                          <a:ea typeface="Meiryo UI" panose="020B0604030504040204" pitchFamily="50" charset="-128"/>
                        </a:rPr>
                        <a:t>人</a:t>
                      </a:r>
                    </a:p>
                  </a:txBody>
                  <a:tcPr anchor="ctr"/>
                </a:tc>
                <a:tc>
                  <a:txBody>
                    <a:bodyPr/>
                    <a:lstStyle/>
                    <a:p>
                      <a:pPr algn="ctr">
                        <a:lnSpc>
                          <a:spcPts val="800"/>
                        </a:lnSpc>
                      </a:pPr>
                      <a:r>
                        <a:rPr kumimoji="1" lang="en-US" altLang="ja-JP" sz="1000" dirty="0">
                          <a:latin typeface="Meiryo UI" panose="020B0604030504040204" pitchFamily="50" charset="-128"/>
                          <a:ea typeface="Meiryo UI" panose="020B0604030504040204" pitchFamily="50" charset="-128"/>
                        </a:rPr>
                        <a:t>170</a:t>
                      </a:r>
                      <a:r>
                        <a:rPr kumimoji="1" lang="ja-JP" altLang="en-US" sz="1000" dirty="0">
                          <a:latin typeface="Meiryo UI" panose="020B0604030504040204" pitchFamily="50" charset="-128"/>
                          <a:ea typeface="Meiryo UI" panose="020B0604030504040204" pitchFamily="50" charset="-128"/>
                        </a:rPr>
                        <a:t>人</a:t>
                      </a:r>
                    </a:p>
                  </a:txBody>
                  <a:tcPr anchor="ctr"/>
                </a:tc>
                <a:extLst>
                  <a:ext uri="{0D108BD9-81ED-4DB2-BD59-A6C34878D82A}">
                    <a16:rowId xmlns:a16="http://schemas.microsoft.com/office/drawing/2014/main" xmlns="" val="10002"/>
                  </a:ext>
                </a:extLst>
              </a:tr>
            </a:tbl>
          </a:graphicData>
        </a:graphic>
      </p:graphicFrame>
      <p:grpSp>
        <p:nvGrpSpPr>
          <p:cNvPr id="37" name="グループ化 109"/>
          <p:cNvGrpSpPr/>
          <p:nvPr/>
        </p:nvGrpSpPr>
        <p:grpSpPr>
          <a:xfrm>
            <a:off x="9122889" y="1896609"/>
            <a:ext cx="621424" cy="292388"/>
            <a:chOff x="9532985" y="1619390"/>
            <a:chExt cx="621424" cy="292388"/>
          </a:xfrm>
        </p:grpSpPr>
        <p:sp>
          <p:nvSpPr>
            <p:cNvPr id="38" name="円/楕円 37"/>
            <p:cNvSpPr/>
            <p:nvPr/>
          </p:nvSpPr>
          <p:spPr>
            <a:xfrm>
              <a:off x="9730594" y="1646160"/>
              <a:ext cx="218536" cy="22577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p:cNvSpPr txBox="1"/>
            <p:nvPr/>
          </p:nvSpPr>
          <p:spPr>
            <a:xfrm>
              <a:off x="9532985" y="1619390"/>
              <a:ext cx="621424"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ア</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40" name="グループ化 113"/>
          <p:cNvGrpSpPr/>
          <p:nvPr/>
        </p:nvGrpSpPr>
        <p:grpSpPr>
          <a:xfrm>
            <a:off x="9120651" y="1523403"/>
            <a:ext cx="621424" cy="292388"/>
            <a:chOff x="9532985" y="1619390"/>
            <a:chExt cx="621424" cy="292388"/>
          </a:xfrm>
        </p:grpSpPr>
        <p:sp>
          <p:nvSpPr>
            <p:cNvPr id="41" name="円/楕円 40"/>
            <p:cNvSpPr/>
            <p:nvPr/>
          </p:nvSpPr>
          <p:spPr>
            <a:xfrm>
              <a:off x="9730594" y="1646160"/>
              <a:ext cx="218536" cy="22577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9532985" y="1619390"/>
              <a:ext cx="621424"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イ</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46" name="グループ化 109"/>
          <p:cNvGrpSpPr/>
          <p:nvPr/>
        </p:nvGrpSpPr>
        <p:grpSpPr>
          <a:xfrm>
            <a:off x="9122889" y="3013027"/>
            <a:ext cx="621424" cy="292388"/>
            <a:chOff x="9532985" y="1619390"/>
            <a:chExt cx="621424" cy="292388"/>
          </a:xfrm>
        </p:grpSpPr>
        <p:sp>
          <p:nvSpPr>
            <p:cNvPr id="49" name="円/楕円 48"/>
            <p:cNvSpPr/>
            <p:nvPr/>
          </p:nvSpPr>
          <p:spPr>
            <a:xfrm>
              <a:off x="9730594" y="1646160"/>
              <a:ext cx="218536" cy="22577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p:cNvSpPr txBox="1"/>
            <p:nvPr/>
          </p:nvSpPr>
          <p:spPr>
            <a:xfrm>
              <a:off x="9532985" y="1619390"/>
              <a:ext cx="621424"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ア</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52" name="グループ化 113"/>
          <p:cNvGrpSpPr/>
          <p:nvPr/>
        </p:nvGrpSpPr>
        <p:grpSpPr>
          <a:xfrm>
            <a:off x="9120651" y="2639821"/>
            <a:ext cx="621424" cy="292388"/>
            <a:chOff x="9532985" y="1619390"/>
            <a:chExt cx="621424" cy="292388"/>
          </a:xfrm>
        </p:grpSpPr>
        <p:sp>
          <p:nvSpPr>
            <p:cNvPr id="53" name="円/楕円 52"/>
            <p:cNvSpPr/>
            <p:nvPr/>
          </p:nvSpPr>
          <p:spPr>
            <a:xfrm>
              <a:off x="9730594" y="1646160"/>
              <a:ext cx="218536" cy="22577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p:cNvSpPr txBox="1"/>
            <p:nvPr/>
          </p:nvSpPr>
          <p:spPr>
            <a:xfrm>
              <a:off x="9532985" y="1619390"/>
              <a:ext cx="621424"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イ</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55" name="グループ化 109"/>
          <p:cNvGrpSpPr/>
          <p:nvPr/>
        </p:nvGrpSpPr>
        <p:grpSpPr>
          <a:xfrm>
            <a:off x="9122889" y="4097548"/>
            <a:ext cx="621424" cy="292388"/>
            <a:chOff x="9532985" y="1619390"/>
            <a:chExt cx="621424" cy="292388"/>
          </a:xfrm>
        </p:grpSpPr>
        <p:sp>
          <p:nvSpPr>
            <p:cNvPr id="56" name="円/楕円 55"/>
            <p:cNvSpPr/>
            <p:nvPr/>
          </p:nvSpPr>
          <p:spPr>
            <a:xfrm>
              <a:off x="9730594" y="1646160"/>
              <a:ext cx="218536" cy="22577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ボックス 56"/>
            <p:cNvSpPr txBox="1"/>
            <p:nvPr/>
          </p:nvSpPr>
          <p:spPr>
            <a:xfrm>
              <a:off x="9532985" y="1619390"/>
              <a:ext cx="621424"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ア</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58" name="グループ化 113"/>
          <p:cNvGrpSpPr/>
          <p:nvPr/>
        </p:nvGrpSpPr>
        <p:grpSpPr>
          <a:xfrm>
            <a:off x="9120651" y="3724342"/>
            <a:ext cx="621424" cy="292388"/>
            <a:chOff x="9532985" y="1619390"/>
            <a:chExt cx="621424" cy="292388"/>
          </a:xfrm>
        </p:grpSpPr>
        <p:sp>
          <p:nvSpPr>
            <p:cNvPr id="59" name="円/楕円 58"/>
            <p:cNvSpPr/>
            <p:nvPr/>
          </p:nvSpPr>
          <p:spPr>
            <a:xfrm>
              <a:off x="9730594" y="1646160"/>
              <a:ext cx="218536" cy="22577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p:cNvSpPr txBox="1"/>
            <p:nvPr/>
          </p:nvSpPr>
          <p:spPr>
            <a:xfrm>
              <a:off x="9532985" y="1619390"/>
              <a:ext cx="621424"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イ</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61" name="グループ化 109"/>
          <p:cNvGrpSpPr/>
          <p:nvPr/>
        </p:nvGrpSpPr>
        <p:grpSpPr>
          <a:xfrm>
            <a:off x="9122889" y="5182068"/>
            <a:ext cx="621424" cy="292388"/>
            <a:chOff x="9532985" y="1619390"/>
            <a:chExt cx="621424" cy="292388"/>
          </a:xfrm>
        </p:grpSpPr>
        <p:sp>
          <p:nvSpPr>
            <p:cNvPr id="62" name="円/楕円 61"/>
            <p:cNvSpPr/>
            <p:nvPr/>
          </p:nvSpPr>
          <p:spPr>
            <a:xfrm>
              <a:off x="9730594" y="1646160"/>
              <a:ext cx="218536" cy="22577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p:cNvSpPr txBox="1"/>
            <p:nvPr/>
          </p:nvSpPr>
          <p:spPr>
            <a:xfrm>
              <a:off x="9532985" y="1619390"/>
              <a:ext cx="621424"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ア</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64" name="グループ化 113"/>
          <p:cNvGrpSpPr/>
          <p:nvPr/>
        </p:nvGrpSpPr>
        <p:grpSpPr>
          <a:xfrm>
            <a:off x="9120651" y="4808862"/>
            <a:ext cx="621424" cy="292388"/>
            <a:chOff x="9532985" y="1619390"/>
            <a:chExt cx="621424" cy="292388"/>
          </a:xfrm>
        </p:grpSpPr>
        <p:sp>
          <p:nvSpPr>
            <p:cNvPr id="65" name="円/楕円 64"/>
            <p:cNvSpPr/>
            <p:nvPr/>
          </p:nvSpPr>
          <p:spPr>
            <a:xfrm>
              <a:off x="9730594" y="1646160"/>
              <a:ext cx="218536" cy="22577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テキスト ボックス 65"/>
            <p:cNvSpPr txBox="1"/>
            <p:nvPr/>
          </p:nvSpPr>
          <p:spPr>
            <a:xfrm>
              <a:off x="9532985" y="1619390"/>
              <a:ext cx="621424"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イ</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67" name="グループ化 128"/>
          <p:cNvGrpSpPr/>
          <p:nvPr/>
        </p:nvGrpSpPr>
        <p:grpSpPr>
          <a:xfrm>
            <a:off x="9113522" y="6002354"/>
            <a:ext cx="621424" cy="292388"/>
            <a:chOff x="9532985" y="1619390"/>
            <a:chExt cx="621424" cy="292388"/>
          </a:xfrm>
        </p:grpSpPr>
        <p:sp>
          <p:nvSpPr>
            <p:cNvPr id="68" name="円/楕円 67"/>
            <p:cNvSpPr/>
            <p:nvPr/>
          </p:nvSpPr>
          <p:spPr>
            <a:xfrm>
              <a:off x="9730594" y="1646160"/>
              <a:ext cx="218536" cy="22577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テキスト ボックス 68"/>
            <p:cNvSpPr txBox="1"/>
            <p:nvPr/>
          </p:nvSpPr>
          <p:spPr>
            <a:xfrm>
              <a:off x="9532985" y="1619390"/>
              <a:ext cx="621424"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ウ</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70" name="グループ化 131"/>
          <p:cNvGrpSpPr/>
          <p:nvPr/>
        </p:nvGrpSpPr>
        <p:grpSpPr>
          <a:xfrm>
            <a:off x="9110018" y="6023447"/>
            <a:ext cx="621424" cy="292388"/>
            <a:chOff x="9532985" y="1619390"/>
            <a:chExt cx="621424" cy="292388"/>
          </a:xfrm>
        </p:grpSpPr>
        <p:sp>
          <p:nvSpPr>
            <p:cNvPr id="71" name="円/楕円 70"/>
            <p:cNvSpPr/>
            <p:nvPr/>
          </p:nvSpPr>
          <p:spPr>
            <a:xfrm>
              <a:off x="9730594" y="1646160"/>
              <a:ext cx="218536" cy="22577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71"/>
            <p:cNvSpPr txBox="1"/>
            <p:nvPr/>
          </p:nvSpPr>
          <p:spPr>
            <a:xfrm>
              <a:off x="9532985" y="1619390"/>
              <a:ext cx="621424"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エ</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73" name="グループ化 131"/>
          <p:cNvGrpSpPr/>
          <p:nvPr/>
        </p:nvGrpSpPr>
        <p:grpSpPr>
          <a:xfrm>
            <a:off x="9110018" y="6395441"/>
            <a:ext cx="621424" cy="292388"/>
            <a:chOff x="9532985" y="1619390"/>
            <a:chExt cx="621424" cy="292388"/>
          </a:xfrm>
        </p:grpSpPr>
        <p:sp>
          <p:nvSpPr>
            <p:cNvPr id="74" name="円/楕円 73"/>
            <p:cNvSpPr/>
            <p:nvPr/>
          </p:nvSpPr>
          <p:spPr>
            <a:xfrm>
              <a:off x="9730594" y="1646160"/>
              <a:ext cx="218536" cy="225777"/>
            </a:xfrm>
            <a:prstGeom prst="ellips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テキスト ボックス 74"/>
            <p:cNvSpPr txBox="1"/>
            <p:nvPr/>
          </p:nvSpPr>
          <p:spPr>
            <a:xfrm>
              <a:off x="9532985" y="1619390"/>
              <a:ext cx="621424" cy="292388"/>
            </a:xfrm>
            <a:prstGeom prst="rect">
              <a:avLst/>
            </a:prstGeom>
            <a:noFill/>
          </p:spPr>
          <p:txBody>
            <a:bodyPr vert="horz" wrap="square" rtlCol="0" anchor="ctr">
              <a:spAutoFit/>
            </a:bodyPr>
            <a:lstStyle/>
            <a:p>
              <a:pPr algn="ct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ウ</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7" name="正方形/長方形 46"/>
          <p:cNvSpPr/>
          <p:nvPr/>
        </p:nvSpPr>
        <p:spPr>
          <a:xfrm>
            <a:off x="4800999" y="4476894"/>
            <a:ext cx="4461348" cy="1002570"/>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0" name="正方形/長方形 49"/>
          <p:cNvSpPr/>
          <p:nvPr/>
        </p:nvSpPr>
        <p:spPr>
          <a:xfrm>
            <a:off x="4800999" y="5696096"/>
            <a:ext cx="4461348" cy="1002570"/>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 name="正方形/長方形 27"/>
          <p:cNvSpPr>
            <a:spLocks noChangeArrowheads="1"/>
          </p:cNvSpPr>
          <p:nvPr/>
        </p:nvSpPr>
        <p:spPr bwMode="auto">
          <a:xfrm>
            <a:off x="8873525" y="661045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２１</a:t>
            </a:r>
            <a:endParaRPr lang="ja-JP" altLang="en-US" sz="1100" b="1" dirty="0">
              <a:solidFill>
                <a:srgbClr val="000000"/>
              </a:solidFill>
              <a:latin typeface="Meiryo UI" pitchFamily="50" charset="-128"/>
              <a:ea typeface="Meiryo UI" pitchFamily="50" charset="-128"/>
              <a:cs typeface="Meiryo UI" pitchFamily="50" charset="-128"/>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27"/>
          <p:cNvSpPr>
            <a:spLocks noChangeArrowheads="1"/>
          </p:cNvSpPr>
          <p:nvPr/>
        </p:nvSpPr>
        <p:spPr bwMode="auto">
          <a:xfrm>
            <a:off x="8775425" y="83372"/>
            <a:ext cx="111786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組織</a:t>
            </a:r>
            <a:r>
              <a:rPr lang="en-US" altLang="ja-JP" sz="1100" b="1" dirty="0">
                <a:solidFill>
                  <a:srgbClr val="000000"/>
                </a:solidFill>
                <a:latin typeface="ＭＳ Ｐゴシック" charset="-128"/>
                <a:ea typeface="Meiryo UI" pitchFamily="50" charset="-128"/>
                <a:cs typeface="Meiryo UI" pitchFamily="50" charset="-128"/>
              </a:rPr>
              <a:t>-</a:t>
            </a:r>
            <a:r>
              <a:rPr lang="ja-JP" altLang="en-US" sz="1100" b="1" dirty="0">
                <a:solidFill>
                  <a:srgbClr val="000000"/>
                </a:solidFill>
                <a:latin typeface="ＭＳ Ｐゴシック" charset="-128"/>
                <a:ea typeface="Meiryo UI" pitchFamily="50" charset="-128"/>
                <a:cs typeface="Meiryo UI" pitchFamily="50" charset="-128"/>
              </a:rPr>
              <a:t>●</a:t>
            </a:r>
            <a:endParaRPr lang="ja-JP" altLang="en-US" sz="1200" b="1" dirty="0">
              <a:solidFill>
                <a:srgbClr val="000000"/>
              </a:solidFill>
              <a:latin typeface="ＭＳ Ｐゴシック" charset="-128"/>
              <a:ea typeface="Meiryo UI" pitchFamily="50" charset="-128"/>
              <a:cs typeface="Meiryo UI" pitchFamily="50" charset="-128"/>
            </a:endParaRPr>
          </a:p>
        </p:txBody>
      </p:sp>
      <p:sp>
        <p:nvSpPr>
          <p:cNvPr id="6" name="テキスト ボックス 5"/>
          <p:cNvSpPr txBox="1"/>
          <p:nvPr/>
        </p:nvSpPr>
        <p:spPr>
          <a:xfrm>
            <a:off x="8672322" y="880397"/>
            <a:ext cx="1393809" cy="276999"/>
          </a:xfrm>
          <a:prstGeom prst="rect">
            <a:avLst/>
          </a:prstGeom>
          <a:noFill/>
        </p:spPr>
        <p:txBody>
          <a:bodyPr wrap="square" rtlCol="0">
            <a:spAutoFit/>
          </a:bodyPr>
          <a:lstStyle/>
          <a:p>
            <a:r>
              <a:rPr kumimoji="1" lang="ja-JP" altLang="en-US" sz="1200" dirty="0">
                <a:latin typeface="Meiryo UI" pitchFamily="50" charset="-128"/>
                <a:ea typeface="Meiryo UI" pitchFamily="50" charset="-128"/>
                <a:cs typeface="Meiryo UI" pitchFamily="50" charset="-128"/>
              </a:rPr>
              <a:t>（単位：人）</a:t>
            </a:r>
          </a:p>
        </p:txBody>
      </p:sp>
      <p:sp>
        <p:nvSpPr>
          <p:cNvPr id="7" name="正方形/長方形 6"/>
          <p:cNvSpPr/>
          <p:nvPr/>
        </p:nvSpPr>
        <p:spPr>
          <a:xfrm>
            <a:off x="194471" y="476672"/>
            <a:ext cx="9555000" cy="425853"/>
          </a:xfrm>
          <a:prstGeom prst="rect">
            <a:avLst/>
          </a:prstGeom>
          <a:solidFill>
            <a:schemeClr val="accent6">
              <a:lumMod val="60000"/>
              <a:lumOff val="4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latin typeface="Meiryo UI" pitchFamily="50" charset="-128"/>
                <a:ea typeface="Meiryo UI" pitchFamily="50" charset="-128"/>
                <a:cs typeface="Meiryo UI" pitchFamily="50" charset="-128"/>
              </a:rPr>
              <a:t>◆特別区の担う権限のうち中核市をベースとする部分は、実在する中核市（近隣６市）を参考に算出</a:t>
            </a:r>
            <a:endParaRPr lang="en-US" altLang="ja-JP" sz="1400" dirty="0">
              <a:latin typeface="Meiryo UI" pitchFamily="50" charset="-128"/>
              <a:ea typeface="Meiryo UI" pitchFamily="50" charset="-128"/>
              <a:cs typeface="Meiryo UI" pitchFamily="50" charset="-128"/>
            </a:endParaRPr>
          </a:p>
          <a:p>
            <a:r>
              <a:rPr kumimoji="1" lang="ja-JP" altLang="en-US" sz="1400" dirty="0">
                <a:latin typeface="Meiryo UI" pitchFamily="50" charset="-128"/>
                <a:ea typeface="Meiryo UI" pitchFamily="50" charset="-128"/>
                <a:cs typeface="Meiryo UI" pitchFamily="50" charset="-128"/>
              </a:rPr>
              <a:t>◆中核市を</a:t>
            </a:r>
            <a:r>
              <a:rPr lang="ja-JP" altLang="en-US" sz="1400" dirty="0">
                <a:latin typeface="Meiryo UI" pitchFamily="50" charset="-128"/>
                <a:ea typeface="Meiryo UI" pitchFamily="50" charset="-128"/>
                <a:cs typeface="Meiryo UI" pitchFamily="50" charset="-128"/>
              </a:rPr>
              <a:t>上回る</a:t>
            </a:r>
            <a:r>
              <a:rPr kumimoji="1" lang="ja-JP" altLang="en-US" sz="1400" dirty="0">
                <a:latin typeface="Meiryo UI" pitchFamily="50" charset="-128"/>
                <a:ea typeface="Meiryo UI" pitchFamily="50" charset="-128"/>
                <a:cs typeface="Meiryo UI" pitchFamily="50" charset="-128"/>
              </a:rPr>
              <a:t>権限部分は実施する事務を個別に加味し、さらに本市の特性を踏まえた要素を反映</a:t>
            </a:r>
          </a:p>
        </p:txBody>
      </p:sp>
      <p:sp>
        <p:nvSpPr>
          <p:cNvPr id="8" name="下矢印 7"/>
          <p:cNvSpPr/>
          <p:nvPr/>
        </p:nvSpPr>
        <p:spPr>
          <a:xfrm>
            <a:off x="595448" y="1726951"/>
            <a:ext cx="428497" cy="4617566"/>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500" b="1" dirty="0"/>
              <a:t>算　定</a:t>
            </a:r>
            <a:r>
              <a:rPr kumimoji="1" lang="ja-JP" altLang="en-US" sz="1500" b="1" dirty="0"/>
              <a:t>　の　</a:t>
            </a:r>
            <a:r>
              <a:rPr lang="ja-JP" altLang="en-US" sz="1500" b="1" dirty="0"/>
              <a:t>な　が　れ</a:t>
            </a:r>
            <a:endParaRPr kumimoji="1" lang="ja-JP" altLang="en-US" sz="1500" b="1" dirty="0"/>
          </a:p>
        </p:txBody>
      </p:sp>
      <p:graphicFrame>
        <p:nvGraphicFramePr>
          <p:cNvPr id="3" name="表 2">
            <a:extLst>
              <a:ext uri="{FF2B5EF4-FFF2-40B4-BE49-F238E27FC236}">
                <a16:creationId xmlns:a16="http://schemas.microsoft.com/office/drawing/2014/main" xmlns="" id="{44135387-B4AE-4D6C-BADD-89E3B850F3EF}"/>
              </a:ext>
            </a:extLst>
          </p:cNvPr>
          <p:cNvGraphicFramePr>
            <a:graphicFrameLocks noGrp="1"/>
          </p:cNvGraphicFramePr>
          <p:nvPr>
            <p:extLst>
              <p:ext uri="{D42A27DB-BD31-4B8C-83A1-F6EECF244321}">
                <p14:modId xmlns:p14="http://schemas.microsoft.com/office/powerpoint/2010/main" val="3217694281"/>
              </p:ext>
            </p:extLst>
          </p:nvPr>
        </p:nvGraphicFramePr>
        <p:xfrm>
          <a:off x="1385198" y="2016654"/>
          <a:ext cx="7087825" cy="4345119"/>
        </p:xfrm>
        <a:graphic>
          <a:graphicData uri="http://schemas.openxmlformats.org/drawingml/2006/table">
            <a:tbl>
              <a:tblPr firstRow="1" bandRow="1">
                <a:tableStyleId>{5C22544A-7EE6-4342-B048-85BDC9FD1C3A}</a:tableStyleId>
              </a:tblPr>
              <a:tblGrid>
                <a:gridCol w="631583">
                  <a:extLst>
                    <a:ext uri="{9D8B030D-6E8A-4147-A177-3AD203B41FA5}">
                      <a16:colId xmlns:a16="http://schemas.microsoft.com/office/drawing/2014/main" xmlns="" val="1592325695"/>
                    </a:ext>
                  </a:extLst>
                </a:gridCol>
                <a:gridCol w="1644582">
                  <a:extLst>
                    <a:ext uri="{9D8B030D-6E8A-4147-A177-3AD203B41FA5}">
                      <a16:colId xmlns:a16="http://schemas.microsoft.com/office/drawing/2014/main" xmlns="" val="961018389"/>
                    </a:ext>
                  </a:extLst>
                </a:gridCol>
                <a:gridCol w="208280">
                  <a:extLst>
                    <a:ext uri="{9D8B030D-6E8A-4147-A177-3AD203B41FA5}">
                      <a16:colId xmlns:a16="http://schemas.microsoft.com/office/drawing/2014/main" xmlns="" val="12951262"/>
                    </a:ext>
                  </a:extLst>
                </a:gridCol>
                <a:gridCol w="1150845">
                  <a:extLst>
                    <a:ext uri="{9D8B030D-6E8A-4147-A177-3AD203B41FA5}">
                      <a16:colId xmlns:a16="http://schemas.microsoft.com/office/drawing/2014/main" xmlns="" val="1636289566"/>
                    </a:ext>
                  </a:extLst>
                </a:gridCol>
                <a:gridCol w="1150845">
                  <a:extLst>
                    <a:ext uri="{9D8B030D-6E8A-4147-A177-3AD203B41FA5}">
                      <a16:colId xmlns:a16="http://schemas.microsoft.com/office/drawing/2014/main" xmlns="" val="2269128465"/>
                    </a:ext>
                  </a:extLst>
                </a:gridCol>
                <a:gridCol w="1150845">
                  <a:extLst>
                    <a:ext uri="{9D8B030D-6E8A-4147-A177-3AD203B41FA5}">
                      <a16:colId xmlns:a16="http://schemas.microsoft.com/office/drawing/2014/main" xmlns="" val="2569570180"/>
                    </a:ext>
                  </a:extLst>
                </a:gridCol>
                <a:gridCol w="1150845">
                  <a:extLst>
                    <a:ext uri="{9D8B030D-6E8A-4147-A177-3AD203B41FA5}">
                      <a16:colId xmlns:a16="http://schemas.microsoft.com/office/drawing/2014/main" xmlns="" val="1025698285"/>
                    </a:ext>
                  </a:extLst>
                </a:gridCol>
              </a:tblGrid>
              <a:tr h="118981">
                <a:tc>
                  <a:txBody>
                    <a:bodyPr/>
                    <a:lstStyle/>
                    <a:p>
                      <a:pPr algn="ctr">
                        <a:lnSpc>
                          <a:spcPts val="1000"/>
                        </a:lnSpc>
                      </a:pPr>
                      <a:endParaRPr kumimoji="1" lang="ja-JP" altLang="en-US" sz="1000" dirty="0">
                        <a:latin typeface="Meiryo UI" panose="020B0604030504040204" pitchFamily="50" charset="-128"/>
                        <a:ea typeface="Meiryo UI" panose="020B0604030504040204" pitchFamily="50" charset="-128"/>
                      </a:endParaRPr>
                    </a:p>
                  </a:txBody>
                  <a:tcPr marL="0" marR="0">
                    <a:noFill/>
                  </a:tcPr>
                </a:tc>
                <a:tc>
                  <a:txBody>
                    <a:bodyPr/>
                    <a:lstStyle/>
                    <a:p>
                      <a:pPr algn="ctr">
                        <a:lnSpc>
                          <a:spcPts val="1000"/>
                        </a:lnSpc>
                      </a:pP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lnSpc>
                          <a:spcPts val="1000"/>
                        </a:lnSpc>
                      </a:pP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lnSpc>
                          <a:spcPts val="1000"/>
                        </a:lnSpc>
                      </a:pPr>
                      <a:r>
                        <a:rPr kumimoji="1" lang="en-US" altLang="ja-JP" sz="1400" b="1" dirty="0">
                          <a:solidFill>
                            <a:srgbClr val="FF0000"/>
                          </a:solidFill>
                          <a:latin typeface="Arial Black" panose="020B0A04020102020204" pitchFamily="34" charset="0"/>
                          <a:ea typeface="Meiryo UI" panose="020B0604030504040204" pitchFamily="50" charset="-128"/>
                        </a:rPr>
                        <a:t>×</a:t>
                      </a:r>
                      <a:endParaRPr kumimoji="1" lang="ja-JP" altLang="en-US" sz="1400" b="1" dirty="0">
                        <a:solidFill>
                          <a:srgbClr val="FF0000"/>
                        </a:solidFill>
                        <a:latin typeface="Arial Black" panose="020B0A04020102020204" pitchFamily="34" charset="0"/>
                        <a:ea typeface="Meiryo UI" panose="020B0604030504040204"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Arial Black" panose="020B0A04020102020204" pitchFamily="34" charset="0"/>
                          <a:ea typeface="Meiryo UI" panose="020B0604030504040204" pitchFamily="50" charset="-128"/>
                        </a:rPr>
                        <a:t>×</a:t>
                      </a:r>
                      <a:endParaRPr kumimoji="1" lang="ja-JP" altLang="en-US" sz="1200" b="1" dirty="0">
                        <a:solidFill>
                          <a:srgbClr val="FF0000"/>
                        </a:solidFill>
                        <a:latin typeface="Arial Black" panose="020B0A04020102020204" pitchFamily="34" charset="0"/>
                        <a:ea typeface="Meiryo UI" panose="020B0604030504040204"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Arial Black" panose="020B0A04020102020204" pitchFamily="34" charset="0"/>
                          <a:ea typeface="Meiryo UI" panose="020B0604030504040204" pitchFamily="50" charset="-128"/>
                        </a:rPr>
                        <a:t>×</a:t>
                      </a:r>
                      <a:endParaRPr kumimoji="1" lang="ja-JP" altLang="en-US" sz="1200" b="1" dirty="0">
                        <a:solidFill>
                          <a:srgbClr val="FF0000"/>
                        </a:solidFill>
                        <a:latin typeface="Arial Black" panose="020B0A04020102020204" pitchFamily="34" charset="0"/>
                        <a:ea typeface="Meiryo UI" panose="020B0604030504040204"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Arial Black" panose="020B0A04020102020204" pitchFamily="34" charset="0"/>
                          <a:ea typeface="Meiryo UI" panose="020B0604030504040204" pitchFamily="50" charset="-128"/>
                        </a:rPr>
                        <a:t>×</a:t>
                      </a:r>
                      <a:endParaRPr kumimoji="1" lang="ja-JP" altLang="en-US" sz="1200" b="1" dirty="0">
                        <a:solidFill>
                          <a:srgbClr val="FF0000"/>
                        </a:solidFill>
                        <a:latin typeface="Arial Black" panose="020B0A04020102020204" pitchFamily="34" charset="0"/>
                        <a:ea typeface="Meiryo UI" panose="020B0604030504040204" pitchFamily="50" charset="-128"/>
                      </a:endParaRPr>
                    </a:p>
                  </a:txBody>
                  <a:tcPr>
                    <a:noFill/>
                  </a:tcPr>
                </a:tc>
                <a:extLst>
                  <a:ext uri="{0D108BD9-81ED-4DB2-BD59-A6C34878D82A}">
                    <a16:rowId xmlns:a16="http://schemas.microsoft.com/office/drawing/2014/main" xmlns="" val="584063018"/>
                  </a:ext>
                </a:extLst>
              </a:tr>
              <a:tr h="296406">
                <a:tc>
                  <a:txBody>
                    <a:bodyPr/>
                    <a:lstStyle/>
                    <a:p>
                      <a:pPr algn="ctr"/>
                      <a:r>
                        <a:rPr kumimoji="1" lang="ja-JP" altLang="en-US" sz="1000" dirty="0">
                          <a:latin typeface="Meiryo UI" panose="020B0604030504040204" pitchFamily="50" charset="-128"/>
                          <a:ea typeface="Meiryo UI" panose="020B0604030504040204" pitchFamily="50" charset="-128"/>
                        </a:rPr>
                        <a:t>②</a:t>
                      </a:r>
                    </a:p>
                  </a:txBody>
                  <a:tcPr marL="0" marR="0" anchor="ctr"/>
                </a:tc>
                <a:tc>
                  <a:txBody>
                    <a:bodyPr/>
                    <a:lstStyle/>
                    <a:p>
                      <a:pPr algn="ctr"/>
                      <a:r>
                        <a:rPr kumimoji="1" lang="ja-JP" altLang="en-US" sz="1200" dirty="0">
                          <a:latin typeface="Meiryo UI" panose="020B0604030504040204" pitchFamily="50" charset="-128"/>
                          <a:ea typeface="Meiryo UI" panose="020B0604030504040204" pitchFamily="50" charset="-128"/>
                        </a:rPr>
                        <a:t>各特別区の人口</a:t>
                      </a:r>
                    </a:p>
                  </a:txBody>
                  <a:tcPr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dirty="0">
                          <a:latin typeface="Meiryo UI" panose="020B0604030504040204" pitchFamily="50" charset="-128"/>
                          <a:ea typeface="Meiryo UI" panose="020B0604030504040204" pitchFamily="50" charset="-128"/>
                        </a:rPr>
                        <a:t>852,349</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492,866</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709,516</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636,454</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xmlns="" val="3160853305"/>
                  </a:ext>
                </a:extLst>
              </a:tr>
              <a:tr h="296406">
                <a:tc>
                  <a:txBody>
                    <a:bodyPr/>
                    <a:lstStyle/>
                    <a:p>
                      <a:pPr algn="ctr"/>
                      <a:r>
                        <a:rPr kumimoji="1" lang="ja-JP" altLang="en-US" sz="1000" dirty="0">
                          <a:latin typeface="Meiryo UI" panose="020B0604030504040204" pitchFamily="50" charset="-128"/>
                          <a:ea typeface="Meiryo UI" panose="020B0604030504040204" pitchFamily="50" charset="-128"/>
                        </a:rPr>
                        <a:t>③</a:t>
                      </a:r>
                    </a:p>
                  </a:txBody>
                  <a:tcPr marL="0" marR="0" anchor="ctr"/>
                </a:tc>
                <a:tc>
                  <a:txBody>
                    <a:bodyPr/>
                    <a:lstStyle/>
                    <a:p>
                      <a:pPr algn="ctr"/>
                      <a:r>
                        <a:rPr kumimoji="1" lang="ja-JP" altLang="en-US" sz="1200" dirty="0">
                          <a:latin typeface="Meiryo UI" panose="020B0604030504040204" pitchFamily="50" charset="-128"/>
                          <a:ea typeface="Meiryo UI" panose="020B0604030504040204" pitchFamily="50" charset="-128"/>
                        </a:rPr>
                        <a:t>人口規模に基づく補正率</a:t>
                      </a:r>
                    </a:p>
                  </a:txBody>
                  <a:tcPr marL="36000" marR="36000"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dirty="0">
                          <a:latin typeface="Meiryo UI" panose="020B0604030504040204" pitchFamily="50" charset="-128"/>
                          <a:ea typeface="Meiryo UI" panose="020B0604030504040204" pitchFamily="50" charset="-128"/>
                        </a:rPr>
                        <a:t>91%</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98%</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93%</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94%</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xmlns="" val="1193518904"/>
                  </a:ext>
                </a:extLst>
              </a:tr>
              <a:tr h="296406">
                <a:tc>
                  <a:txBody>
                    <a:bodyPr/>
                    <a:lstStyle/>
                    <a:p>
                      <a:pPr algn="ctr"/>
                      <a:r>
                        <a:rPr kumimoji="1" lang="ja-JP" altLang="en-US" sz="1000" dirty="0">
                          <a:latin typeface="Meiryo UI" panose="020B0604030504040204" pitchFamily="50" charset="-128"/>
                          <a:ea typeface="Meiryo UI" panose="020B0604030504040204" pitchFamily="50" charset="-128"/>
                        </a:rPr>
                        <a:t>④</a:t>
                      </a:r>
                      <a:endParaRPr kumimoji="1" lang="en-US" altLang="ja-JP" sz="1000" dirty="0">
                        <a:latin typeface="Meiryo UI" panose="020B0604030504040204" pitchFamily="50" charset="-128"/>
                        <a:ea typeface="Meiryo UI" panose="020B0604030504040204" pitchFamily="50" charset="-128"/>
                      </a:endParaRPr>
                    </a:p>
                    <a:p>
                      <a:pPr algn="ct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①</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②</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③</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0" marR="0" anchor="ctr"/>
                </a:tc>
                <a:tc>
                  <a:txBody>
                    <a:bodyPr/>
                    <a:lstStyle/>
                    <a:p>
                      <a:pPr algn="ctr"/>
                      <a:r>
                        <a:rPr kumimoji="1" lang="ja-JP" altLang="en-US" sz="1200" dirty="0">
                          <a:latin typeface="Meiryo UI" panose="020B0604030504040204" pitchFamily="50" charset="-128"/>
                          <a:ea typeface="Meiryo UI" panose="020B0604030504040204" pitchFamily="50" charset="-128"/>
                        </a:rPr>
                        <a:t>中核市モデル</a:t>
                      </a:r>
                    </a:p>
                  </a:txBody>
                  <a:tcPr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dirty="0">
                          <a:latin typeface="Meiryo UI" panose="020B0604030504040204" pitchFamily="50" charset="-128"/>
                          <a:ea typeface="Meiryo UI" panose="020B0604030504040204" pitchFamily="50" charset="-128"/>
                        </a:rPr>
                        <a:t>2,820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1,760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2,400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2,180</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xmlns="" val="1145265422"/>
                  </a:ext>
                </a:extLst>
              </a:tr>
              <a:tr h="296406">
                <a:tc>
                  <a:txBody>
                    <a:bodyPr/>
                    <a:lstStyle/>
                    <a:p>
                      <a:pPr algn="ctr"/>
                      <a:r>
                        <a:rPr kumimoji="1" lang="ja-JP" altLang="en-US" sz="1000" dirty="0">
                          <a:latin typeface="Meiryo UI" panose="020B0604030504040204" pitchFamily="50" charset="-128"/>
                          <a:ea typeface="Meiryo UI" panose="020B0604030504040204" pitchFamily="50" charset="-128"/>
                        </a:rPr>
                        <a:t>⑤</a:t>
                      </a:r>
                    </a:p>
                  </a:txBody>
                  <a:tcPr marL="0" marR="0" anchor="ctr"/>
                </a:tc>
                <a:tc>
                  <a:txBody>
                    <a:bodyPr/>
                    <a:lstStyle/>
                    <a:p>
                      <a:pPr algn="ctr"/>
                      <a:r>
                        <a:rPr kumimoji="1" lang="ja-JP" altLang="en-US" sz="1000" dirty="0">
                          <a:latin typeface="Meiryo UI" panose="020B0604030504040204" pitchFamily="50" charset="-128"/>
                          <a:ea typeface="Meiryo UI" panose="020B0604030504040204" pitchFamily="50" charset="-128"/>
                        </a:rPr>
                        <a:t>固定資産税など中核市権限の</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うち広域移管にかかる職員数等</a:t>
                      </a:r>
                    </a:p>
                  </a:txBody>
                  <a:tcPr marL="0" marR="0"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160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90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130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120</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xmlns="" val="674289916"/>
                  </a:ext>
                </a:extLst>
              </a:tr>
              <a:tr h="365432">
                <a:tc>
                  <a:txBody>
                    <a:bodyPr/>
                    <a:lstStyle/>
                    <a:p>
                      <a:r>
                        <a:rPr lang="ja-JP" altLang="en-US" sz="1000" dirty="0">
                          <a:solidFill>
                            <a:schemeClr val="bg1"/>
                          </a:solidFill>
                          <a:latin typeface="Meiryo UI" panose="020B0604030504040204" pitchFamily="50" charset="-128"/>
                          <a:ea typeface="Meiryo UI" panose="020B0604030504040204" pitchFamily="50" charset="-128"/>
                        </a:rPr>
                        <a:t>Ａ</a:t>
                      </a:r>
                      <a:r>
                        <a:rPr lang="en-US" altLang="ja-JP" sz="1000" dirty="0">
                          <a:solidFill>
                            <a:schemeClr val="bg1"/>
                          </a:solidFill>
                          <a:latin typeface="Meiryo UI" panose="020B0604030504040204" pitchFamily="50" charset="-128"/>
                          <a:ea typeface="Meiryo UI" panose="020B0604030504040204" pitchFamily="50" charset="-128"/>
                        </a:rPr>
                        <a:t>(</a:t>
                      </a:r>
                      <a:r>
                        <a:rPr lang="ja-JP" altLang="en-US" sz="1000" dirty="0">
                          <a:solidFill>
                            <a:schemeClr val="bg1"/>
                          </a:solidFill>
                          <a:latin typeface="Meiryo UI" panose="020B0604030504040204" pitchFamily="50" charset="-128"/>
                          <a:ea typeface="Meiryo UI" panose="020B0604030504040204" pitchFamily="50" charset="-128"/>
                        </a:rPr>
                        <a:t>④</a:t>
                      </a:r>
                      <a:r>
                        <a:rPr lang="en-US" altLang="ja-JP" sz="1000" dirty="0">
                          <a:solidFill>
                            <a:schemeClr val="bg1"/>
                          </a:solidFill>
                          <a:latin typeface="Meiryo UI" panose="020B0604030504040204" pitchFamily="50" charset="-128"/>
                          <a:ea typeface="Meiryo UI" panose="020B0604030504040204" pitchFamily="50" charset="-128"/>
                        </a:rPr>
                        <a:t>+</a:t>
                      </a:r>
                      <a:r>
                        <a:rPr lang="ja-JP" altLang="en-US" sz="1000" dirty="0">
                          <a:solidFill>
                            <a:schemeClr val="bg1"/>
                          </a:solidFill>
                          <a:latin typeface="Meiryo UI" panose="020B0604030504040204" pitchFamily="50" charset="-128"/>
                          <a:ea typeface="Meiryo UI" panose="020B0604030504040204" pitchFamily="50" charset="-128"/>
                        </a:rPr>
                        <a:t>⑤</a:t>
                      </a:r>
                      <a:r>
                        <a:rPr lang="en-US" altLang="ja-JP" sz="1000" dirty="0">
                          <a:solidFill>
                            <a:schemeClr val="bg1"/>
                          </a:solidFill>
                          <a:latin typeface="Meiryo UI" panose="020B0604030504040204" pitchFamily="50" charset="-128"/>
                          <a:ea typeface="Meiryo UI" panose="020B0604030504040204" pitchFamily="50" charset="-128"/>
                        </a:rPr>
                        <a:t>)</a:t>
                      </a:r>
                      <a:endParaRPr lang="ja-JP" altLang="en-US" sz="1000" dirty="0">
                        <a:solidFill>
                          <a:schemeClr val="bg1"/>
                        </a:solidFill>
                        <a:latin typeface="Meiryo UI" panose="020B0604030504040204" pitchFamily="50" charset="-128"/>
                        <a:ea typeface="Meiryo UI" panose="020B0604030504040204" pitchFamily="50" charset="-128"/>
                      </a:endParaRPr>
                    </a:p>
                  </a:txBody>
                  <a:tcPr marL="0" marR="0" anchor="ctr">
                    <a:solidFill>
                      <a:schemeClr val="accent3">
                        <a:lumMod val="50000"/>
                      </a:schemeClr>
                    </a:solidFill>
                  </a:tcPr>
                </a:tc>
                <a:tc>
                  <a:txBody>
                    <a:bodyPr/>
                    <a:lstStyle/>
                    <a:p>
                      <a:pPr algn="ctr"/>
                      <a:r>
                        <a:rPr lang="ja-JP" altLang="en-US" sz="1200" dirty="0">
                          <a:solidFill>
                            <a:schemeClr val="bg1"/>
                          </a:solidFill>
                          <a:latin typeface="Meiryo UI" panose="020B0604030504040204" pitchFamily="50" charset="-128"/>
                          <a:ea typeface="Meiryo UI" panose="020B0604030504040204" pitchFamily="50" charset="-128"/>
                        </a:rPr>
                        <a:t>中核市モデル職員数</a:t>
                      </a:r>
                    </a:p>
                  </a:txBody>
                  <a:tcPr anchor="ctr">
                    <a:solidFill>
                      <a:schemeClr val="accent3">
                        <a:lumMod val="50000"/>
                      </a:schemeClr>
                    </a:solidFill>
                  </a:tcPr>
                </a:tc>
                <a:tc>
                  <a:txBody>
                    <a:bodyPr/>
                    <a:lstStyle/>
                    <a:p>
                      <a:endParaRPr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lang="en-US" altLang="ja-JP" sz="1200" dirty="0">
                          <a:solidFill>
                            <a:schemeClr val="bg1"/>
                          </a:solidFill>
                          <a:latin typeface="Meiryo UI" panose="020B0604030504040204" pitchFamily="50" charset="-128"/>
                          <a:ea typeface="Meiryo UI" panose="020B0604030504040204" pitchFamily="50" charset="-128"/>
                        </a:rPr>
                        <a:t>2,660</a:t>
                      </a:r>
                      <a:endParaRPr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anose="020B0604030504040204" pitchFamily="50" charset="-128"/>
                          <a:ea typeface="Meiryo UI" panose="020B0604030504040204" pitchFamily="50" charset="-128"/>
                        </a:rPr>
                        <a:t>1,660</a:t>
                      </a:r>
                      <a:endParaRPr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anose="020B0604030504040204" pitchFamily="50" charset="-128"/>
                          <a:ea typeface="Meiryo UI" panose="020B0604030504040204" pitchFamily="50" charset="-128"/>
                        </a:rPr>
                        <a:t>2,260</a:t>
                      </a:r>
                      <a:endParaRPr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anose="020B0604030504040204" pitchFamily="50" charset="-128"/>
                          <a:ea typeface="Meiryo UI" panose="020B0604030504040204" pitchFamily="50" charset="-128"/>
                        </a:rPr>
                        <a:t>2,060</a:t>
                      </a:r>
                      <a:endParaRPr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extLst>
                  <a:ext uri="{0D108BD9-81ED-4DB2-BD59-A6C34878D82A}">
                    <a16:rowId xmlns:a16="http://schemas.microsoft.com/office/drawing/2014/main" xmlns="" val="2612612776"/>
                  </a:ext>
                </a:extLst>
              </a:tr>
              <a:tr h="264118">
                <a:tc>
                  <a:txBody>
                    <a:bodyPr/>
                    <a:lstStyle/>
                    <a:p>
                      <a:pPr algn="ctr">
                        <a:lnSpc>
                          <a:spcPts val="1500"/>
                        </a:lnSpc>
                      </a:pPr>
                      <a:endParaRPr kumimoji="1" lang="ja-JP" altLang="en-US" sz="1000" dirty="0">
                        <a:latin typeface="Meiryo UI" panose="020B0604030504040204" pitchFamily="50" charset="-128"/>
                        <a:ea typeface="Meiryo UI" panose="020B0604030504040204" pitchFamily="50" charset="-128"/>
                      </a:endParaRPr>
                    </a:p>
                  </a:txBody>
                  <a:tcPr marL="0" marR="0" anchor="b"/>
                </a:tc>
                <a:tc>
                  <a:txBody>
                    <a:bodyPr/>
                    <a:lstStyle/>
                    <a:p>
                      <a:pPr algn="ctr">
                        <a:lnSpc>
                          <a:spcPts val="1500"/>
                        </a:lnSpc>
                      </a:pPr>
                      <a:endParaRPr kumimoji="1" lang="ja-JP" altLang="en-US" sz="1200" dirty="0">
                        <a:latin typeface="Meiryo UI" panose="020B0604030504040204" pitchFamily="50" charset="-128"/>
                        <a:ea typeface="Meiryo UI" panose="020B0604030504040204" pitchFamily="50" charset="-128"/>
                      </a:endParaRPr>
                    </a:p>
                  </a:txBody>
                  <a:tcPr anchor="b"/>
                </a:tc>
                <a:tc>
                  <a:txBody>
                    <a:bodyPr/>
                    <a:lstStyle/>
                    <a:p>
                      <a:pPr algn="ctr">
                        <a:lnSpc>
                          <a:spcPts val="1500"/>
                        </a:lnSpc>
                      </a:pPr>
                      <a:endParaRPr kumimoji="1" lang="ja-JP" altLang="en-US" sz="1200" dirty="0">
                        <a:latin typeface="Meiryo UI" panose="020B0604030504040204" pitchFamily="50" charset="-128"/>
                        <a:ea typeface="Meiryo UI" panose="020B0604030504040204" pitchFamily="50" charset="-128"/>
                      </a:endParaRPr>
                    </a:p>
                  </a:txBody>
                  <a:tcPr anchor="b">
                    <a:noFill/>
                  </a:tcPr>
                </a:tc>
                <a:tc>
                  <a:txBody>
                    <a:bodyPr/>
                    <a:lstStyle/>
                    <a:p>
                      <a:pPr algn="ctr">
                        <a:lnSpc>
                          <a:spcPts val="1500"/>
                        </a:lnSpc>
                      </a:pPr>
                      <a:r>
                        <a:rPr kumimoji="1" lang="en-US" altLang="ja-JP" sz="1600" b="1" dirty="0">
                          <a:solidFill>
                            <a:srgbClr val="FF0000"/>
                          </a:solidFill>
                          <a:latin typeface="Arial Black" panose="020B0A04020102020204" pitchFamily="34" charset="0"/>
                          <a:ea typeface="HGS創英角ﾎﾟｯﾌﾟ体" panose="040B0A00000000000000" pitchFamily="50" charset="-128"/>
                        </a:rPr>
                        <a:t>+</a:t>
                      </a:r>
                      <a:endParaRPr kumimoji="1" lang="ja-JP" altLang="en-US" sz="1600" b="1" dirty="0">
                        <a:solidFill>
                          <a:srgbClr val="FF0000"/>
                        </a:solidFill>
                        <a:latin typeface="Arial Black" panose="020B0A04020102020204" pitchFamily="34" charset="0"/>
                        <a:ea typeface="HGS創英角ﾎﾟｯﾌﾟ体" panose="040B0A00000000000000"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600" b="1" dirty="0">
                          <a:solidFill>
                            <a:srgbClr val="FF0000"/>
                          </a:solidFill>
                          <a:latin typeface="Arial Black" panose="020B0A04020102020204" pitchFamily="34" charset="0"/>
                          <a:ea typeface="HGS創英角ﾎﾟｯﾌﾟ体" panose="040B0A00000000000000" pitchFamily="50" charset="-128"/>
                        </a:rPr>
                        <a:t>+</a:t>
                      </a:r>
                      <a:endParaRPr kumimoji="1" lang="ja-JP" altLang="en-US" sz="1600" b="1" dirty="0">
                        <a:solidFill>
                          <a:srgbClr val="FF0000"/>
                        </a:solidFill>
                        <a:latin typeface="Arial Black" panose="020B0A04020102020204" pitchFamily="34" charset="0"/>
                        <a:ea typeface="HGS創英角ﾎﾟｯﾌﾟ体" panose="040B0A00000000000000"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600" b="1" dirty="0">
                          <a:solidFill>
                            <a:srgbClr val="FF0000"/>
                          </a:solidFill>
                          <a:latin typeface="Arial Black" panose="020B0A04020102020204" pitchFamily="34" charset="0"/>
                          <a:ea typeface="HGS創英角ﾎﾟｯﾌﾟ体" panose="040B0A00000000000000" pitchFamily="50" charset="-128"/>
                        </a:rPr>
                        <a:t>+</a:t>
                      </a:r>
                      <a:endParaRPr kumimoji="1" lang="ja-JP" altLang="en-US" sz="1600" b="1" dirty="0">
                        <a:solidFill>
                          <a:srgbClr val="FF0000"/>
                        </a:solidFill>
                        <a:latin typeface="Arial Black" panose="020B0A04020102020204" pitchFamily="34" charset="0"/>
                        <a:ea typeface="HGS創英角ﾎﾟｯﾌﾟ体" panose="040B0A00000000000000"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600" b="1" dirty="0">
                          <a:solidFill>
                            <a:srgbClr val="FF0000"/>
                          </a:solidFill>
                          <a:latin typeface="Arial Black" panose="020B0A04020102020204" pitchFamily="34" charset="0"/>
                          <a:ea typeface="HGS創英角ﾎﾟｯﾌﾟ体" panose="040B0A00000000000000" pitchFamily="50" charset="-128"/>
                        </a:rPr>
                        <a:t>+</a:t>
                      </a:r>
                      <a:endParaRPr kumimoji="1" lang="ja-JP" altLang="en-US" sz="1600" b="1" dirty="0">
                        <a:solidFill>
                          <a:srgbClr val="FF0000"/>
                        </a:solidFill>
                        <a:latin typeface="Arial Black" panose="020B0A04020102020204" pitchFamily="34" charset="0"/>
                        <a:ea typeface="HGS創英角ﾎﾟｯﾌﾟ体" panose="040B0A00000000000000" pitchFamily="50" charset="-128"/>
                      </a:endParaRPr>
                    </a:p>
                  </a:txBody>
                  <a:tcPr anchor="ctr"/>
                </a:tc>
                <a:extLst>
                  <a:ext uri="{0D108BD9-81ED-4DB2-BD59-A6C34878D82A}">
                    <a16:rowId xmlns:a16="http://schemas.microsoft.com/office/drawing/2014/main" xmlns="" val="273857580"/>
                  </a:ext>
                </a:extLst>
              </a:tr>
              <a:tr h="529705">
                <a:tc>
                  <a:txBody>
                    <a:bodyPr/>
                    <a:lstStyle/>
                    <a:p>
                      <a:pPr algn="ctr"/>
                      <a:r>
                        <a:rPr kumimoji="1" lang="ja-JP" altLang="en-US" sz="1000" dirty="0">
                          <a:latin typeface="Meiryo UI" panose="020B0604030504040204" pitchFamily="50" charset="-128"/>
                          <a:ea typeface="Meiryo UI" panose="020B0604030504040204" pitchFamily="50" charset="-128"/>
                        </a:rPr>
                        <a:t>⑥</a:t>
                      </a:r>
                    </a:p>
                  </a:txBody>
                  <a:tcPr marL="0" marR="0" anchor="ctr"/>
                </a:tc>
                <a:tc>
                  <a:txBody>
                    <a:bodyPr/>
                    <a:lstStyle/>
                    <a:p>
                      <a:pPr algn="ctr"/>
                      <a:r>
                        <a:rPr kumimoji="1" lang="ja-JP" altLang="en-US" sz="1200" dirty="0">
                          <a:latin typeface="Meiryo UI" panose="020B0604030504040204" pitchFamily="50" charset="-128"/>
                          <a:ea typeface="Meiryo UI" panose="020B0604030504040204" pitchFamily="50" charset="-128"/>
                        </a:rPr>
                        <a:t>府から移管</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中核市を上回る権限</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本市の特性</a:t>
                      </a:r>
                    </a:p>
                  </a:txBody>
                  <a:tcPr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noFill/>
                  </a:tcPr>
                </a:tc>
                <a:tc>
                  <a:txBody>
                    <a:bodyPr/>
                    <a:lstStyle/>
                    <a:p>
                      <a:pPr algn="ctr"/>
                      <a:r>
                        <a:rPr kumimoji="1" lang="en-US" altLang="ja-JP" sz="1200" dirty="0">
                          <a:latin typeface="Meiryo UI" panose="020B0604030504040204" pitchFamily="50" charset="-128"/>
                          <a:ea typeface="Meiryo UI" panose="020B0604030504040204" pitchFamily="50" charset="-128"/>
                        </a:rPr>
                        <a:t>10</a:t>
                      </a:r>
                    </a:p>
                    <a:p>
                      <a:pPr algn="ctr"/>
                      <a:r>
                        <a:rPr kumimoji="1" lang="en-US" altLang="ja-JP" sz="1200" dirty="0">
                          <a:latin typeface="Meiryo UI" panose="020B0604030504040204" pitchFamily="50" charset="-128"/>
                          <a:ea typeface="Meiryo UI" panose="020B0604030504040204" pitchFamily="50" charset="-128"/>
                        </a:rPr>
                        <a:t>40</a:t>
                      </a:r>
                    </a:p>
                    <a:p>
                      <a:pPr algn="ctr"/>
                      <a:r>
                        <a:rPr kumimoji="1" lang="en-US" altLang="ja-JP" sz="1200" dirty="0">
                          <a:latin typeface="Meiryo UI" panose="020B0604030504040204" pitchFamily="50" charset="-128"/>
                          <a:ea typeface="Meiryo UI" panose="020B0604030504040204" pitchFamily="50" charset="-128"/>
                        </a:rPr>
                        <a:t>240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5</a:t>
                      </a:r>
                    </a:p>
                    <a:p>
                      <a:pPr algn="ctr"/>
                      <a:r>
                        <a:rPr kumimoji="1" lang="en-US" altLang="ja-JP" sz="1200" dirty="0">
                          <a:latin typeface="Meiryo UI" panose="020B0604030504040204" pitchFamily="50" charset="-128"/>
                          <a:ea typeface="Meiryo UI" panose="020B0604030504040204" pitchFamily="50" charset="-128"/>
                        </a:rPr>
                        <a:t>20</a:t>
                      </a:r>
                    </a:p>
                    <a:p>
                      <a:pPr algn="ctr"/>
                      <a:r>
                        <a:rPr kumimoji="1" lang="en-US" altLang="ja-JP" sz="1200" dirty="0">
                          <a:latin typeface="Meiryo UI" panose="020B0604030504040204" pitchFamily="50" charset="-128"/>
                          <a:ea typeface="Meiryo UI" panose="020B0604030504040204" pitchFamily="50" charset="-128"/>
                        </a:rPr>
                        <a:t>160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10</a:t>
                      </a:r>
                    </a:p>
                    <a:p>
                      <a:pPr algn="ctr"/>
                      <a:r>
                        <a:rPr kumimoji="1" lang="en-US" altLang="ja-JP" sz="1200" dirty="0">
                          <a:latin typeface="Meiryo UI" panose="020B0604030504040204" pitchFamily="50" charset="-128"/>
                          <a:ea typeface="Meiryo UI" panose="020B0604030504040204" pitchFamily="50" charset="-128"/>
                        </a:rPr>
                        <a:t>30</a:t>
                      </a:r>
                    </a:p>
                    <a:p>
                      <a:pPr algn="ctr"/>
                      <a:r>
                        <a:rPr kumimoji="1" lang="en-US" altLang="ja-JP" sz="1200" dirty="0">
                          <a:latin typeface="Meiryo UI" panose="020B0604030504040204" pitchFamily="50" charset="-128"/>
                          <a:ea typeface="Meiryo UI" panose="020B0604030504040204" pitchFamily="50" charset="-128"/>
                        </a:rPr>
                        <a:t>620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5</a:t>
                      </a:r>
                    </a:p>
                    <a:p>
                      <a:pPr algn="ctr"/>
                      <a:r>
                        <a:rPr kumimoji="1" lang="en-US" altLang="ja-JP" sz="1200" dirty="0">
                          <a:latin typeface="Meiryo UI" panose="020B0604030504040204" pitchFamily="50" charset="-128"/>
                          <a:ea typeface="Meiryo UI" panose="020B0604030504040204" pitchFamily="50" charset="-128"/>
                        </a:rPr>
                        <a:t>30</a:t>
                      </a:r>
                    </a:p>
                    <a:p>
                      <a:pPr algn="ctr"/>
                      <a:r>
                        <a:rPr kumimoji="1" lang="en-US" altLang="ja-JP" sz="1200" dirty="0">
                          <a:latin typeface="Meiryo UI" panose="020B0604030504040204" pitchFamily="50" charset="-128"/>
                          <a:ea typeface="Meiryo UI" panose="020B0604030504040204" pitchFamily="50" charset="-128"/>
                        </a:rPr>
                        <a:t>340</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xmlns="" val="358153393"/>
                  </a:ext>
                </a:extLst>
              </a:tr>
              <a:tr h="296406">
                <a:tc>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Ｂ</a:t>
                      </a:r>
                      <a:r>
                        <a:rPr kumimoji="1" lang="en-US" altLang="ja-JP" sz="1000" dirty="0">
                          <a:solidFill>
                            <a:schemeClr val="bg1"/>
                          </a:solidFill>
                          <a:latin typeface="Meiryo UI" panose="020B0604030504040204" pitchFamily="50" charset="-128"/>
                          <a:ea typeface="Meiryo UI" panose="020B0604030504040204" pitchFamily="50" charset="-128"/>
                        </a:rPr>
                        <a:t>(</a:t>
                      </a:r>
                      <a:r>
                        <a:rPr kumimoji="1" lang="ja-JP" altLang="en-US" sz="1000" dirty="0">
                          <a:solidFill>
                            <a:schemeClr val="bg1"/>
                          </a:solidFill>
                          <a:latin typeface="Meiryo UI" panose="020B0604030504040204" pitchFamily="50" charset="-128"/>
                          <a:ea typeface="Meiryo UI" panose="020B0604030504040204" pitchFamily="50" charset="-128"/>
                        </a:rPr>
                        <a:t>⑥</a:t>
                      </a:r>
                      <a:r>
                        <a:rPr kumimoji="1" lang="en-US" altLang="ja-JP" sz="1000" dirty="0">
                          <a:solidFill>
                            <a:schemeClr val="bg1"/>
                          </a:solidFill>
                          <a:latin typeface="Meiryo UI" panose="020B0604030504040204" pitchFamily="50" charset="-128"/>
                          <a:ea typeface="Meiryo UI" panose="020B0604030504040204" pitchFamily="50" charset="-128"/>
                        </a:rPr>
                        <a:t>)</a:t>
                      </a:r>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L="0" marR="0" anchor="ctr">
                    <a:solidFill>
                      <a:schemeClr val="accent3">
                        <a:lumMod val="50000"/>
                      </a:schemeClr>
                    </a:solid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中核市モデルへの加算数</a:t>
                      </a:r>
                    </a:p>
                  </a:txBody>
                  <a:tcPr marL="36000" marR="36000">
                    <a:solidFill>
                      <a:schemeClr val="accent3">
                        <a:lumMod val="50000"/>
                      </a:schemeClr>
                    </a:solid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290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180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660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dirty="0" smtClean="0">
                          <a:solidFill>
                            <a:schemeClr val="bg1"/>
                          </a:solidFill>
                          <a:latin typeface="Meiryo UI" panose="020B0604030504040204" pitchFamily="50" charset="-128"/>
                          <a:ea typeface="Meiryo UI" panose="020B0604030504040204" pitchFamily="50" charset="-128"/>
                        </a:rPr>
                        <a:t>370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extLst>
                  <a:ext uri="{0D108BD9-81ED-4DB2-BD59-A6C34878D82A}">
                    <a16:rowId xmlns:a16="http://schemas.microsoft.com/office/drawing/2014/main" xmlns="" val="3392657452"/>
                  </a:ext>
                </a:extLst>
              </a:tr>
              <a:tr h="296406">
                <a:tc>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0" marR="0"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ja-JP" altLang="en-US" sz="1400" b="1" dirty="0">
                          <a:solidFill>
                            <a:srgbClr val="FF0000"/>
                          </a:solidFill>
                          <a:latin typeface="Arial Black" panose="020B0A04020102020204" pitchFamily="34" charset="0"/>
                          <a:ea typeface="Meiryo UI" panose="020B0604030504040204"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FF0000"/>
                          </a:solidFill>
                          <a:latin typeface="Arial Black" panose="020B0A04020102020204" pitchFamily="34" charset="0"/>
                          <a:ea typeface="Meiryo UI" panose="020B0604030504040204"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FF0000"/>
                          </a:solidFill>
                          <a:latin typeface="Arial Black" panose="020B0A04020102020204" pitchFamily="34" charset="0"/>
                          <a:ea typeface="Meiryo UI" panose="020B0604030504040204"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FF0000"/>
                          </a:solidFill>
                          <a:latin typeface="Arial Black" panose="020B0A04020102020204" pitchFamily="34" charset="0"/>
                          <a:ea typeface="Meiryo UI" panose="020B0604030504040204" pitchFamily="50" charset="-128"/>
                        </a:rPr>
                        <a:t>＝</a:t>
                      </a:r>
                    </a:p>
                  </a:txBody>
                  <a:tcPr vert="eaVert" anchor="ctr"/>
                </a:tc>
                <a:extLst>
                  <a:ext uri="{0D108BD9-81ED-4DB2-BD59-A6C34878D82A}">
                    <a16:rowId xmlns:a16="http://schemas.microsoft.com/office/drawing/2014/main" xmlns="" val="4163934172"/>
                  </a:ext>
                </a:extLst>
              </a:tr>
              <a:tr h="434403">
                <a:tc row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Ａ</a:t>
                      </a:r>
                      <a:r>
                        <a:rPr kumimoji="1" lang="en-US" altLang="ja-JP" sz="1000" dirty="0">
                          <a:solidFill>
                            <a:schemeClr val="bg1"/>
                          </a:solidFill>
                          <a:latin typeface="Meiryo UI" panose="020B0604030504040204" pitchFamily="50" charset="-128"/>
                          <a:ea typeface="Meiryo UI" panose="020B0604030504040204" pitchFamily="50" charset="-128"/>
                        </a:rPr>
                        <a:t>+</a:t>
                      </a:r>
                      <a:r>
                        <a:rPr kumimoji="1" lang="ja-JP" altLang="en-US" sz="1000" dirty="0">
                          <a:solidFill>
                            <a:schemeClr val="bg1"/>
                          </a:solidFill>
                          <a:latin typeface="Meiryo UI" panose="020B0604030504040204" pitchFamily="50" charset="-128"/>
                          <a:ea typeface="Meiryo UI" panose="020B0604030504040204" pitchFamily="50" charset="-128"/>
                        </a:rPr>
                        <a:t>Ｂ</a:t>
                      </a:r>
                    </a:p>
                  </a:txBody>
                  <a:tcPr marL="0" marR="0" anchor="ctr">
                    <a:solidFill>
                      <a:schemeClr val="accent3">
                        <a:lumMod val="50000"/>
                      </a:schemeClr>
                    </a:solid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一部事務組合で実施する職員数を控除</a:t>
                      </a:r>
                    </a:p>
                  </a:txBody>
                  <a:tcPr>
                    <a:solidFill>
                      <a:schemeClr val="accent3">
                        <a:lumMod val="50000"/>
                      </a:schemeClr>
                    </a:solidFill>
                  </a:tcPr>
                </a:tc>
                <a:tc>
                  <a:txBody>
                    <a:bodyPr/>
                    <a:lstStyle/>
                    <a:p>
                      <a:pPr algn="ct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o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a:t>
                      </a:r>
                      <a:r>
                        <a:rPr kumimoji="1" lang="en-US" altLang="ja-JP" sz="1200" dirty="0">
                          <a:solidFill>
                            <a:schemeClr val="bg1"/>
                          </a:solidFill>
                          <a:latin typeface="Meiryo UI" panose="020B0604030504040204" pitchFamily="50" charset="-128"/>
                          <a:ea typeface="Meiryo UI" panose="020B0604030504040204" pitchFamily="50" charset="-128"/>
                        </a:rPr>
                        <a:t>90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a:t>
                      </a:r>
                      <a:r>
                        <a:rPr kumimoji="1" lang="en-US" altLang="ja-JP" sz="1200" dirty="0">
                          <a:solidFill>
                            <a:schemeClr val="bg1"/>
                          </a:solidFill>
                          <a:latin typeface="Meiryo UI" panose="020B0604030504040204" pitchFamily="50" charset="-128"/>
                          <a:ea typeface="Meiryo UI" panose="020B0604030504040204" pitchFamily="50" charset="-128"/>
                        </a:rPr>
                        <a:t>50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a:t>
                      </a:r>
                      <a:r>
                        <a:rPr kumimoji="1" lang="en-US" altLang="ja-JP" sz="1200" dirty="0">
                          <a:solidFill>
                            <a:schemeClr val="bg1"/>
                          </a:solidFill>
                          <a:latin typeface="Meiryo UI" panose="020B0604030504040204" pitchFamily="50" charset="-128"/>
                          <a:ea typeface="Meiryo UI" panose="020B0604030504040204" pitchFamily="50" charset="-128"/>
                        </a:rPr>
                        <a:t>70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a:t>
                      </a:r>
                      <a:r>
                        <a:rPr kumimoji="1" lang="en-US" altLang="ja-JP" sz="1200" dirty="0">
                          <a:solidFill>
                            <a:schemeClr val="bg1"/>
                          </a:solidFill>
                          <a:latin typeface="Meiryo UI" panose="020B0604030504040204" pitchFamily="50" charset="-128"/>
                          <a:ea typeface="Meiryo UI" panose="020B0604030504040204" pitchFamily="50" charset="-128"/>
                        </a:rPr>
                        <a:t>60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extLst>
                  <a:ext uri="{0D108BD9-81ED-4DB2-BD59-A6C34878D82A}">
                    <a16:rowId xmlns:a16="http://schemas.microsoft.com/office/drawing/2014/main" xmlns="" val="10010"/>
                  </a:ext>
                </a:extLst>
              </a:tr>
              <a:tr h="434403">
                <a:tc vMerge="1">
                  <a:txBody>
                    <a:bodyP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L="0" marR="0" anchor="ctr">
                    <a:solidFill>
                      <a:schemeClr val="accent3">
                        <a:lumMod val="50000"/>
                      </a:schemeClr>
                    </a:solid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職員数合計</a:t>
                      </a:r>
                    </a:p>
                  </a:txBody>
                  <a:tcPr anchor="ctr">
                    <a:solidFill>
                      <a:schemeClr val="accent3">
                        <a:lumMod val="50000"/>
                      </a:schemeClr>
                    </a:solid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2,860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1,790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2,850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2,370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extLst>
                  <a:ext uri="{0D108BD9-81ED-4DB2-BD59-A6C34878D82A}">
                    <a16:rowId xmlns:a16="http://schemas.microsoft.com/office/drawing/2014/main" xmlns="" val="1433499223"/>
                  </a:ext>
                </a:extLst>
              </a:tr>
            </a:tbl>
          </a:graphicData>
        </a:graphic>
      </p:graphicFrame>
      <p:sp>
        <p:nvSpPr>
          <p:cNvPr id="16" name="テキスト ボックス 15">
            <a:extLst>
              <a:ext uri="{FF2B5EF4-FFF2-40B4-BE49-F238E27FC236}">
                <a16:creationId xmlns:a16="http://schemas.microsoft.com/office/drawing/2014/main" xmlns="" id="{7867D3C3-AE2F-4011-8B99-8BD9F4512AF1}"/>
              </a:ext>
            </a:extLst>
          </p:cNvPr>
          <p:cNvSpPr txBox="1"/>
          <p:nvPr/>
        </p:nvSpPr>
        <p:spPr>
          <a:xfrm>
            <a:off x="5277504" y="1282377"/>
            <a:ext cx="864000" cy="307777"/>
          </a:xfrm>
          <a:prstGeom prst="rect">
            <a:avLst/>
          </a:prstGeom>
          <a:noFill/>
        </p:spPr>
        <p:txBody>
          <a:bodyPr wrap="square" rtlCol="0">
            <a:spAutoFit/>
          </a:bodyPr>
          <a:lstStyle/>
          <a:p>
            <a:pPr algn="ctr"/>
            <a:r>
              <a:rPr lang="ja-JP" altLang="en-US" sz="1400" dirty="0">
                <a:solidFill>
                  <a:schemeClr val="bg1"/>
                </a:solidFill>
                <a:latin typeface="Arial Black" panose="020B0A04020102020204" pitchFamily="34" charset="0"/>
              </a:rPr>
              <a:t>第</a:t>
            </a:r>
            <a:r>
              <a:rPr lang="en-US" altLang="ja-JP" sz="1400" dirty="0">
                <a:solidFill>
                  <a:schemeClr val="bg1"/>
                </a:solidFill>
                <a:latin typeface="Arial Black" panose="020B0A04020102020204" pitchFamily="34" charset="0"/>
              </a:rPr>
              <a:t>3</a:t>
            </a:r>
            <a:r>
              <a:rPr lang="ja-JP" altLang="en-US" sz="1400" dirty="0">
                <a:solidFill>
                  <a:schemeClr val="bg1"/>
                </a:solidFill>
                <a:latin typeface="Arial Black" panose="020B0A04020102020204" pitchFamily="34" charset="0"/>
              </a:rPr>
              <a:t>区</a:t>
            </a:r>
            <a:endParaRPr kumimoji="1" lang="ja-JP" altLang="en-US" sz="1400" dirty="0">
              <a:solidFill>
                <a:schemeClr val="bg1"/>
              </a:solidFill>
              <a:latin typeface="Arial Black" panose="020B0A04020102020204" pitchFamily="34" charset="0"/>
            </a:endParaRPr>
          </a:p>
        </p:txBody>
      </p:sp>
      <p:sp>
        <p:nvSpPr>
          <p:cNvPr id="22" name="テキスト ボックス 21">
            <a:extLst>
              <a:ext uri="{FF2B5EF4-FFF2-40B4-BE49-F238E27FC236}">
                <a16:creationId xmlns:a16="http://schemas.microsoft.com/office/drawing/2014/main" xmlns="" id="{1D6FBD8C-9555-4D4D-A823-239D2718B6CB}"/>
              </a:ext>
            </a:extLst>
          </p:cNvPr>
          <p:cNvSpPr txBox="1"/>
          <p:nvPr/>
        </p:nvSpPr>
        <p:spPr>
          <a:xfrm>
            <a:off x="7585397" y="1273249"/>
            <a:ext cx="864000" cy="307777"/>
          </a:xfrm>
          <a:prstGeom prst="rect">
            <a:avLst/>
          </a:prstGeom>
          <a:noFill/>
        </p:spPr>
        <p:txBody>
          <a:bodyPr wrap="square" rtlCol="0">
            <a:spAutoFit/>
          </a:bodyPr>
          <a:lstStyle/>
          <a:p>
            <a:pPr algn="ctr"/>
            <a:endParaRPr kumimoji="1" lang="ja-JP" altLang="en-US" sz="1400" dirty="0">
              <a:solidFill>
                <a:schemeClr val="bg1"/>
              </a:solidFill>
              <a:latin typeface="Arial Black" panose="020B0A04020102020204" pitchFamily="34" charset="0"/>
            </a:endParaRPr>
          </a:p>
        </p:txBody>
      </p:sp>
      <p:sp>
        <p:nvSpPr>
          <p:cNvPr id="24" name="テキスト ボックス 23">
            <a:extLst>
              <a:ext uri="{FF2B5EF4-FFF2-40B4-BE49-F238E27FC236}">
                <a16:creationId xmlns:a16="http://schemas.microsoft.com/office/drawing/2014/main" xmlns="" id="{DBBCF8E0-81CB-4574-870C-6A17289DE1A1}"/>
              </a:ext>
            </a:extLst>
          </p:cNvPr>
          <p:cNvSpPr txBox="1"/>
          <p:nvPr/>
        </p:nvSpPr>
        <p:spPr>
          <a:xfrm>
            <a:off x="8777872" y="1277380"/>
            <a:ext cx="986589" cy="307777"/>
          </a:xfrm>
          <a:prstGeom prst="rect">
            <a:avLst/>
          </a:prstGeom>
          <a:noFill/>
        </p:spPr>
        <p:txBody>
          <a:bodyPr wrap="square" rtlCol="0">
            <a:spAutoFit/>
          </a:bodyPr>
          <a:lstStyle/>
          <a:p>
            <a:pPr algn="ctr"/>
            <a:endParaRPr kumimoji="1" lang="ja-JP" altLang="en-US" sz="1400" dirty="0">
              <a:solidFill>
                <a:schemeClr val="bg1"/>
              </a:solidFill>
              <a:latin typeface="Arial Black" panose="020B0A04020102020204" pitchFamily="34" charset="0"/>
            </a:endParaRPr>
          </a:p>
        </p:txBody>
      </p:sp>
      <p:sp>
        <p:nvSpPr>
          <p:cNvPr id="37" name="正方形/長方形 36"/>
          <p:cNvSpPr/>
          <p:nvPr/>
        </p:nvSpPr>
        <p:spPr>
          <a:xfrm>
            <a:off x="0" y="-166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（参考）　特別区　職員数算定の詳細</a:t>
            </a:r>
            <a:r>
              <a:rPr lang="ja-JP" altLang="en-US" sz="1100" b="1" dirty="0">
                <a:solidFill>
                  <a:prstClr val="black"/>
                </a:solidFill>
                <a:latin typeface="Meiryo UI" pitchFamily="50" charset="-128"/>
                <a:ea typeface="Meiryo UI" pitchFamily="50" charset="-128"/>
                <a:cs typeface="Meiryo UI" pitchFamily="50" charset="-128"/>
              </a:rPr>
              <a:t>（非技能労務職）</a:t>
            </a:r>
          </a:p>
        </p:txBody>
      </p:sp>
      <p:sp>
        <p:nvSpPr>
          <p:cNvPr id="42" name="テキスト ボックス 41"/>
          <p:cNvSpPr txBox="1"/>
          <p:nvPr/>
        </p:nvSpPr>
        <p:spPr>
          <a:xfrm>
            <a:off x="0" y="1033880"/>
            <a:ext cx="2695699" cy="338554"/>
          </a:xfrm>
          <a:prstGeom prst="rect">
            <a:avLst/>
          </a:prstGeom>
          <a:noFill/>
        </p:spPr>
        <p:txBody>
          <a:bodyPr wrap="square" rtlCol="0" anchor="ctr" anchorCtr="0">
            <a:spAutoFit/>
          </a:bodyPr>
          <a:lstStyle/>
          <a:p>
            <a:r>
              <a:rPr kumimoji="1" lang="ja-JP" altLang="en-US" sz="1600" b="1" dirty="0">
                <a:latin typeface="Meiryo UI" pitchFamily="50" charset="-128"/>
                <a:ea typeface="Meiryo UI" pitchFamily="50" charset="-128"/>
                <a:cs typeface="Meiryo UI" pitchFamily="50" charset="-128"/>
              </a:rPr>
              <a:t>（１）試案</a:t>
            </a:r>
            <a:r>
              <a:rPr kumimoji="1" lang="en-US" altLang="ja-JP" sz="1600" b="1" dirty="0">
                <a:latin typeface="Meiryo UI" pitchFamily="50" charset="-128"/>
                <a:ea typeface="Meiryo UI" pitchFamily="50" charset="-128"/>
                <a:cs typeface="Meiryo UI" pitchFamily="50" charset="-128"/>
              </a:rPr>
              <a:t>A</a:t>
            </a:r>
            <a:r>
              <a:rPr kumimoji="1" lang="ja-JP" altLang="en-US" sz="1600" b="1" dirty="0">
                <a:latin typeface="Meiryo UI" pitchFamily="50" charset="-128"/>
                <a:ea typeface="Meiryo UI" pitchFamily="50" charset="-128"/>
                <a:cs typeface="Meiryo UI" pitchFamily="50" charset="-128"/>
              </a:rPr>
              <a:t>（４区</a:t>
            </a:r>
            <a:r>
              <a:rPr kumimoji="1" lang="en-US" altLang="ja-JP" sz="1600" b="1" dirty="0">
                <a:latin typeface="Meiryo UI" pitchFamily="50" charset="-128"/>
                <a:ea typeface="Meiryo UI" pitchFamily="50" charset="-128"/>
                <a:cs typeface="Meiryo UI" pitchFamily="50" charset="-128"/>
              </a:rPr>
              <a:t>A</a:t>
            </a:r>
            <a:r>
              <a:rPr kumimoji="1" lang="ja-JP" altLang="en-US" sz="1600" b="1" dirty="0">
                <a:latin typeface="Meiryo UI" pitchFamily="50" charset="-128"/>
                <a:ea typeface="Meiryo UI" pitchFamily="50" charset="-128"/>
                <a:cs typeface="Meiryo UI" pitchFamily="50" charset="-128"/>
              </a:rPr>
              <a:t>案）</a:t>
            </a:r>
            <a:endParaRPr kumimoji="1" lang="en-US" altLang="ja-JP" sz="1600" b="1" dirty="0">
              <a:latin typeface="Meiryo UI" pitchFamily="50" charset="-128"/>
              <a:ea typeface="Meiryo UI" pitchFamily="50" charset="-128"/>
              <a:cs typeface="Meiryo UI" pitchFamily="50" charset="-128"/>
            </a:endParaRPr>
          </a:p>
        </p:txBody>
      </p:sp>
      <p:sp>
        <p:nvSpPr>
          <p:cNvPr id="43" name="正方形/長方形 42"/>
          <p:cNvSpPr/>
          <p:nvPr/>
        </p:nvSpPr>
        <p:spPr>
          <a:xfrm>
            <a:off x="1428784" y="1726951"/>
            <a:ext cx="2220686" cy="3600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latin typeface="Meiryo UI" pitchFamily="50" charset="-128"/>
                <a:ea typeface="Meiryo UI" pitchFamily="50" charset="-128"/>
                <a:cs typeface="Meiryo UI" pitchFamily="50" charset="-128"/>
              </a:rPr>
              <a:t>　①　人口</a:t>
            </a:r>
            <a:r>
              <a:rPr lang="en-US" altLang="ja-JP" sz="1200" b="1" dirty="0">
                <a:solidFill>
                  <a:schemeClr val="tx1"/>
                </a:solidFill>
                <a:latin typeface="Meiryo UI" pitchFamily="50" charset="-128"/>
                <a:ea typeface="Meiryo UI" pitchFamily="50" charset="-128"/>
                <a:cs typeface="Meiryo UI" pitchFamily="50" charset="-128"/>
              </a:rPr>
              <a:t>10</a:t>
            </a:r>
            <a:r>
              <a:rPr lang="ja-JP" altLang="en-US" sz="1200" b="1" dirty="0" smtClean="0">
                <a:solidFill>
                  <a:schemeClr val="tx1"/>
                </a:solidFill>
                <a:latin typeface="Meiryo UI" pitchFamily="50" charset="-128"/>
                <a:ea typeface="Meiryo UI" pitchFamily="50" charset="-128"/>
                <a:cs typeface="Meiryo UI" pitchFamily="50" charset="-128"/>
              </a:rPr>
              <a:t>万人当たり職員数</a:t>
            </a:r>
            <a:endParaRPr lang="en-US" altLang="ja-JP" sz="1200" b="1" dirty="0">
              <a:solidFill>
                <a:schemeClr val="tx1"/>
              </a:solidFill>
              <a:latin typeface="Meiryo UI" pitchFamily="50" charset="-128"/>
              <a:ea typeface="Meiryo UI" pitchFamily="50" charset="-128"/>
              <a:cs typeface="Meiryo UI" pitchFamily="50" charset="-128"/>
            </a:endParaRPr>
          </a:p>
          <a:p>
            <a:r>
              <a:rPr lang="ja-JP" altLang="en-US" sz="1200" b="1" dirty="0">
                <a:solidFill>
                  <a:schemeClr val="tx1"/>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（６市平均） </a:t>
            </a:r>
            <a:r>
              <a:rPr lang="en-US" altLang="ja-JP" sz="1050" dirty="0">
                <a:solidFill>
                  <a:schemeClr val="tx1"/>
                </a:solidFill>
                <a:latin typeface="Meiryo UI" pitchFamily="50" charset="-128"/>
                <a:ea typeface="Meiryo UI" pitchFamily="50" charset="-128"/>
                <a:cs typeface="Meiryo UI" pitchFamily="50" charset="-128"/>
              </a:rPr>
              <a:t>※</a:t>
            </a:r>
            <a:endParaRPr lang="ja-JP" altLang="en-US" sz="1050" dirty="0">
              <a:solidFill>
                <a:schemeClr val="tx1"/>
              </a:solidFill>
              <a:latin typeface="Meiryo UI" pitchFamily="50" charset="-128"/>
              <a:ea typeface="Meiryo UI" pitchFamily="50" charset="-128"/>
              <a:cs typeface="Meiryo UI" pitchFamily="50" charset="-128"/>
            </a:endParaRPr>
          </a:p>
        </p:txBody>
      </p:sp>
      <p:sp>
        <p:nvSpPr>
          <p:cNvPr id="12" name="四角形: 角を丸くする 11">
            <a:extLst>
              <a:ext uri="{FF2B5EF4-FFF2-40B4-BE49-F238E27FC236}">
                <a16:creationId xmlns:a16="http://schemas.microsoft.com/office/drawing/2014/main" xmlns="" id="{D371B49B-A0AE-4FBF-9314-7F4C1997DD24}"/>
              </a:ext>
            </a:extLst>
          </p:cNvPr>
          <p:cNvSpPr/>
          <p:nvPr/>
        </p:nvSpPr>
        <p:spPr>
          <a:xfrm>
            <a:off x="4021475"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四角形: 角を丸くする 28">
            <a:extLst>
              <a:ext uri="{FF2B5EF4-FFF2-40B4-BE49-F238E27FC236}">
                <a16:creationId xmlns:a16="http://schemas.microsoft.com/office/drawing/2014/main" xmlns="" id="{9C5788E4-B70D-4BF8-B3C1-6DE963EE5CBD}"/>
              </a:ext>
            </a:extLst>
          </p:cNvPr>
          <p:cNvSpPr/>
          <p:nvPr/>
        </p:nvSpPr>
        <p:spPr>
          <a:xfrm>
            <a:off x="5171423"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四角形: 角を丸くする 30">
            <a:extLst>
              <a:ext uri="{FF2B5EF4-FFF2-40B4-BE49-F238E27FC236}">
                <a16:creationId xmlns:a16="http://schemas.microsoft.com/office/drawing/2014/main" xmlns="" id="{97BE707C-215F-4E31-BBEF-31381F4A2592}"/>
              </a:ext>
            </a:extLst>
          </p:cNvPr>
          <p:cNvSpPr/>
          <p:nvPr/>
        </p:nvSpPr>
        <p:spPr>
          <a:xfrm>
            <a:off x="6301438" y="1113869"/>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四角形: 角を丸くする 31">
            <a:extLst>
              <a:ext uri="{FF2B5EF4-FFF2-40B4-BE49-F238E27FC236}">
                <a16:creationId xmlns:a16="http://schemas.microsoft.com/office/drawing/2014/main" xmlns="" id="{FFCFE04E-3DE1-424C-80BA-75B1A80A76CF}"/>
              </a:ext>
            </a:extLst>
          </p:cNvPr>
          <p:cNvSpPr/>
          <p:nvPr/>
        </p:nvSpPr>
        <p:spPr>
          <a:xfrm>
            <a:off x="7488757"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p:cNvSpPr/>
          <p:nvPr/>
        </p:nvSpPr>
        <p:spPr>
          <a:xfrm>
            <a:off x="3746242" y="1739435"/>
            <a:ext cx="4929967" cy="238221"/>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schemeClr val="bg1"/>
                </a:solidFill>
                <a:latin typeface="Meiryo UI" pitchFamily="50" charset="-128"/>
                <a:ea typeface="Meiryo UI" pitchFamily="50" charset="-128"/>
                <a:cs typeface="Meiryo UI" pitchFamily="50" charset="-128"/>
              </a:rPr>
              <a:t>364.5</a:t>
            </a:r>
            <a:endParaRPr lang="ja-JP" altLang="en-US" sz="1200" b="1" dirty="0">
              <a:solidFill>
                <a:schemeClr val="bg1"/>
              </a:solidFill>
              <a:latin typeface="Meiryo UI" pitchFamily="50" charset="-128"/>
              <a:ea typeface="Meiryo UI" pitchFamily="50" charset="-128"/>
              <a:cs typeface="Meiryo UI" pitchFamily="50" charset="-128"/>
            </a:endParaRPr>
          </a:p>
        </p:txBody>
      </p:sp>
      <p:sp>
        <p:nvSpPr>
          <p:cNvPr id="26" name="四角形: 角を丸くする 25">
            <a:extLst>
              <a:ext uri="{FF2B5EF4-FFF2-40B4-BE49-F238E27FC236}">
                <a16:creationId xmlns:a16="http://schemas.microsoft.com/office/drawing/2014/main" xmlns="" id="{7D5E8A4A-C483-4C43-B050-C14F4E2164E0}"/>
              </a:ext>
            </a:extLst>
          </p:cNvPr>
          <p:cNvSpPr/>
          <p:nvPr/>
        </p:nvSpPr>
        <p:spPr>
          <a:xfrm>
            <a:off x="4016491" y="4251702"/>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四角形: 角を丸くする 34">
            <a:extLst>
              <a:ext uri="{FF2B5EF4-FFF2-40B4-BE49-F238E27FC236}">
                <a16:creationId xmlns:a16="http://schemas.microsoft.com/office/drawing/2014/main" xmlns="" id="{35E48D0E-57B9-464E-BC87-41F8F0EE94FA}"/>
              </a:ext>
            </a:extLst>
          </p:cNvPr>
          <p:cNvSpPr/>
          <p:nvPr/>
        </p:nvSpPr>
        <p:spPr>
          <a:xfrm>
            <a:off x="5159761" y="4251702"/>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6" name="四角形: 角を丸くする 35">
            <a:extLst>
              <a:ext uri="{FF2B5EF4-FFF2-40B4-BE49-F238E27FC236}">
                <a16:creationId xmlns:a16="http://schemas.microsoft.com/office/drawing/2014/main" xmlns="" id="{312BE7B6-9F7A-4EE9-B1BE-B5C40E121E07}"/>
              </a:ext>
            </a:extLst>
          </p:cNvPr>
          <p:cNvSpPr/>
          <p:nvPr/>
        </p:nvSpPr>
        <p:spPr>
          <a:xfrm>
            <a:off x="6355922" y="4242177"/>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四角形: 角を丸くする 38">
            <a:extLst>
              <a:ext uri="{FF2B5EF4-FFF2-40B4-BE49-F238E27FC236}">
                <a16:creationId xmlns:a16="http://schemas.microsoft.com/office/drawing/2014/main" xmlns="" id="{53C8EA87-F186-49AA-AE47-B94115A6B6AD}"/>
              </a:ext>
            </a:extLst>
          </p:cNvPr>
          <p:cNvSpPr/>
          <p:nvPr/>
        </p:nvSpPr>
        <p:spPr>
          <a:xfrm>
            <a:off x="7491917" y="4251702"/>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6" name="矢印: 五方向 20">
            <a:extLst>
              <a:ext uri="{FF2B5EF4-FFF2-40B4-BE49-F238E27FC236}">
                <a16:creationId xmlns:a16="http://schemas.microsoft.com/office/drawing/2014/main" xmlns="" id="{E3474411-031C-44F8-8B3D-0729DB28CFBF}"/>
              </a:ext>
            </a:extLst>
          </p:cNvPr>
          <p:cNvSpPr/>
          <p:nvPr/>
        </p:nvSpPr>
        <p:spPr>
          <a:xfrm rot="5400000">
            <a:off x="4277235" y="997873"/>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smtClean="0">
                <a:solidFill>
                  <a:schemeClr val="bg1"/>
                </a:solidFill>
                <a:latin typeface="Arial Black" pitchFamily="34" charset="0"/>
              </a:rPr>
              <a:t>第</a:t>
            </a:r>
            <a:r>
              <a:rPr lang="ja-JP" altLang="en-US" sz="1400" dirty="0">
                <a:solidFill>
                  <a:schemeClr val="bg1"/>
                </a:solidFill>
                <a:latin typeface="Arial Black" pitchFamily="34" charset="0"/>
              </a:rPr>
              <a:t>一</a:t>
            </a:r>
            <a:r>
              <a:rPr lang="ja-JP" altLang="en-US" sz="1400" dirty="0" smtClean="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49" name="矢印: 五方向 20">
            <a:extLst>
              <a:ext uri="{FF2B5EF4-FFF2-40B4-BE49-F238E27FC236}">
                <a16:creationId xmlns:a16="http://schemas.microsoft.com/office/drawing/2014/main" xmlns="" id="{E3474411-031C-44F8-8B3D-0729DB28CFBF}"/>
              </a:ext>
            </a:extLst>
          </p:cNvPr>
          <p:cNvSpPr/>
          <p:nvPr/>
        </p:nvSpPr>
        <p:spPr>
          <a:xfrm rot="5400000">
            <a:off x="7747004" y="1001418"/>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smtClean="0">
                <a:solidFill>
                  <a:schemeClr val="bg1"/>
                </a:solidFill>
                <a:latin typeface="Arial Black" pitchFamily="34" charset="0"/>
              </a:rPr>
              <a:t>第</a:t>
            </a:r>
            <a:r>
              <a:rPr lang="ja-JP" altLang="en-US" sz="1400" dirty="0">
                <a:solidFill>
                  <a:schemeClr val="bg1"/>
                </a:solidFill>
                <a:latin typeface="Arial Black" pitchFamily="34" charset="0"/>
              </a:rPr>
              <a:t>四</a:t>
            </a:r>
            <a:r>
              <a:rPr lang="ja-JP" altLang="en-US" sz="1400" dirty="0" smtClean="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50" name="矢印: 五方向 20">
            <a:extLst>
              <a:ext uri="{FF2B5EF4-FFF2-40B4-BE49-F238E27FC236}">
                <a16:creationId xmlns:a16="http://schemas.microsoft.com/office/drawing/2014/main" xmlns="" id="{E3474411-031C-44F8-8B3D-0729DB28CFBF}"/>
              </a:ext>
            </a:extLst>
          </p:cNvPr>
          <p:cNvSpPr/>
          <p:nvPr/>
        </p:nvSpPr>
        <p:spPr>
          <a:xfrm rot="5400000">
            <a:off x="6570334" y="1004961"/>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smtClean="0">
                <a:solidFill>
                  <a:schemeClr val="bg1"/>
                </a:solidFill>
                <a:latin typeface="Arial Black" pitchFamily="34" charset="0"/>
              </a:rPr>
              <a:t>第</a:t>
            </a:r>
            <a:r>
              <a:rPr lang="ja-JP" altLang="en-US" sz="1400" dirty="0">
                <a:solidFill>
                  <a:schemeClr val="bg1"/>
                </a:solidFill>
                <a:latin typeface="Arial Black" pitchFamily="34" charset="0"/>
              </a:rPr>
              <a:t>三</a:t>
            </a:r>
            <a:r>
              <a:rPr lang="ja-JP" altLang="en-US" sz="1400" dirty="0" smtClean="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51" name="矢印: 五方向 20">
            <a:extLst>
              <a:ext uri="{FF2B5EF4-FFF2-40B4-BE49-F238E27FC236}">
                <a16:creationId xmlns:a16="http://schemas.microsoft.com/office/drawing/2014/main" xmlns="" id="{E3474411-031C-44F8-8B3D-0729DB28CFBF}"/>
              </a:ext>
            </a:extLst>
          </p:cNvPr>
          <p:cNvSpPr/>
          <p:nvPr/>
        </p:nvSpPr>
        <p:spPr>
          <a:xfrm rot="5400000">
            <a:off x="5425562" y="997873"/>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smtClean="0">
                <a:solidFill>
                  <a:schemeClr val="bg1"/>
                </a:solidFill>
                <a:latin typeface="Arial Black" pitchFamily="34" charset="0"/>
              </a:rPr>
              <a:t>第</a:t>
            </a:r>
            <a:r>
              <a:rPr lang="ja-JP" altLang="en-US" sz="1400" dirty="0">
                <a:solidFill>
                  <a:schemeClr val="bg1"/>
                </a:solidFill>
                <a:latin typeface="Arial Black" pitchFamily="34" charset="0"/>
              </a:rPr>
              <a:t>二</a:t>
            </a:r>
            <a:r>
              <a:rPr lang="ja-JP" altLang="en-US" sz="1400" dirty="0" smtClean="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52" name="テキスト ボックス 51"/>
          <p:cNvSpPr txBox="1"/>
          <p:nvPr/>
        </p:nvSpPr>
        <p:spPr>
          <a:xfrm>
            <a:off x="5159761" y="6469275"/>
            <a:ext cx="3481555" cy="253916"/>
          </a:xfrm>
          <a:prstGeom prst="rect">
            <a:avLst/>
          </a:prstGeom>
          <a:noFill/>
        </p:spPr>
        <p:txBody>
          <a:bodyPr wrap="square" rtlCol="0">
            <a:spAutoFit/>
          </a:bodyPr>
          <a:lstStyle/>
          <a:p>
            <a:r>
              <a:rPr kumimoji="1" lang="en-US" altLang="ja-JP" sz="1050" dirty="0">
                <a:latin typeface="Meiryo UI" pitchFamily="50" charset="-128"/>
                <a:ea typeface="Meiryo UI" pitchFamily="50" charset="-128"/>
                <a:cs typeface="Meiryo UI" pitchFamily="50" charset="-128"/>
              </a:rPr>
              <a:t>※</a:t>
            </a:r>
            <a:r>
              <a:rPr kumimoji="1" lang="ja-JP" altLang="en-US" sz="1050" dirty="0">
                <a:latin typeface="Meiryo UI" pitchFamily="50" charset="-128"/>
                <a:ea typeface="Meiryo UI" pitchFamily="50" charset="-128"/>
                <a:cs typeface="Meiryo UI" pitchFamily="50" charset="-128"/>
              </a:rPr>
              <a:t>　経営形態見直し部門、学校園等を除く職員数から算出</a:t>
            </a:r>
          </a:p>
        </p:txBody>
      </p:sp>
      <p:sp>
        <p:nvSpPr>
          <p:cNvPr id="30" name="正方形/長方形 27"/>
          <p:cNvSpPr>
            <a:spLocks noChangeArrowheads="1"/>
          </p:cNvSpPr>
          <p:nvPr/>
        </p:nvSpPr>
        <p:spPr bwMode="auto">
          <a:xfrm>
            <a:off x="8874125" y="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２２</a:t>
            </a:r>
          </a:p>
        </p:txBody>
      </p:sp>
    </p:spTree>
    <p:extLst>
      <p:ext uri="{BB962C8B-B14F-4D97-AF65-F5344CB8AC3E}">
        <p14:creationId xmlns:p14="http://schemas.microsoft.com/office/powerpoint/2010/main" val="12118232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672322" y="880397"/>
            <a:ext cx="1393809" cy="276999"/>
          </a:xfrm>
          <a:prstGeom prst="rect">
            <a:avLst/>
          </a:prstGeom>
          <a:noFill/>
        </p:spPr>
        <p:txBody>
          <a:bodyPr wrap="square" rtlCol="0">
            <a:spAutoFit/>
          </a:bodyPr>
          <a:lstStyle/>
          <a:p>
            <a:r>
              <a:rPr kumimoji="1" lang="ja-JP" altLang="en-US" sz="1200" dirty="0">
                <a:latin typeface="Meiryo UI" pitchFamily="50" charset="-128"/>
                <a:ea typeface="Meiryo UI" pitchFamily="50" charset="-128"/>
                <a:cs typeface="Meiryo UI" pitchFamily="50" charset="-128"/>
              </a:rPr>
              <a:t>（単位：人）</a:t>
            </a:r>
          </a:p>
        </p:txBody>
      </p:sp>
      <p:sp>
        <p:nvSpPr>
          <p:cNvPr id="7" name="正方形/長方形 6"/>
          <p:cNvSpPr/>
          <p:nvPr/>
        </p:nvSpPr>
        <p:spPr>
          <a:xfrm>
            <a:off x="194471" y="476672"/>
            <a:ext cx="9555000" cy="425853"/>
          </a:xfrm>
          <a:prstGeom prst="rect">
            <a:avLst/>
          </a:prstGeom>
          <a:solidFill>
            <a:schemeClr val="accent6">
              <a:lumMod val="60000"/>
              <a:lumOff val="4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latin typeface="Meiryo UI" pitchFamily="50" charset="-128"/>
                <a:ea typeface="Meiryo UI" pitchFamily="50" charset="-128"/>
                <a:cs typeface="Meiryo UI" pitchFamily="50" charset="-128"/>
              </a:rPr>
              <a:t>◆特別区の担う権限のうち中核市をベースとする部分は、実在する中核市（近隣６市）を参考に算出</a:t>
            </a:r>
            <a:endParaRPr lang="en-US" altLang="ja-JP" sz="1400" dirty="0">
              <a:latin typeface="Meiryo UI" pitchFamily="50" charset="-128"/>
              <a:ea typeface="Meiryo UI" pitchFamily="50" charset="-128"/>
              <a:cs typeface="Meiryo UI" pitchFamily="50" charset="-128"/>
            </a:endParaRPr>
          </a:p>
          <a:p>
            <a:r>
              <a:rPr kumimoji="1" lang="ja-JP" altLang="en-US" sz="1400" dirty="0">
                <a:latin typeface="Meiryo UI" pitchFamily="50" charset="-128"/>
                <a:ea typeface="Meiryo UI" pitchFamily="50" charset="-128"/>
                <a:cs typeface="Meiryo UI" pitchFamily="50" charset="-128"/>
              </a:rPr>
              <a:t>◆中核市を</a:t>
            </a:r>
            <a:r>
              <a:rPr lang="ja-JP" altLang="en-US" sz="1400" dirty="0">
                <a:latin typeface="Meiryo UI" pitchFamily="50" charset="-128"/>
                <a:ea typeface="Meiryo UI" pitchFamily="50" charset="-128"/>
                <a:cs typeface="Meiryo UI" pitchFamily="50" charset="-128"/>
              </a:rPr>
              <a:t>上回る</a:t>
            </a:r>
            <a:r>
              <a:rPr kumimoji="1" lang="ja-JP" altLang="en-US" sz="1400" dirty="0">
                <a:latin typeface="Meiryo UI" pitchFamily="50" charset="-128"/>
                <a:ea typeface="Meiryo UI" pitchFamily="50" charset="-128"/>
                <a:cs typeface="Meiryo UI" pitchFamily="50" charset="-128"/>
              </a:rPr>
              <a:t>権限部分は実施する事務を個別に加味し、さらに本市の特性を踏まえた要素を反映</a:t>
            </a:r>
          </a:p>
        </p:txBody>
      </p:sp>
      <p:sp>
        <p:nvSpPr>
          <p:cNvPr id="8" name="下矢印 7"/>
          <p:cNvSpPr/>
          <p:nvPr/>
        </p:nvSpPr>
        <p:spPr>
          <a:xfrm>
            <a:off x="595448" y="1739435"/>
            <a:ext cx="428497" cy="4593045"/>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500" b="1" dirty="0"/>
              <a:t>算　定</a:t>
            </a:r>
            <a:r>
              <a:rPr kumimoji="1" lang="ja-JP" altLang="en-US" sz="1500" b="1" dirty="0"/>
              <a:t>　の　</a:t>
            </a:r>
            <a:r>
              <a:rPr lang="ja-JP" altLang="en-US" sz="1500" b="1" dirty="0"/>
              <a:t>な　が　れ</a:t>
            </a:r>
            <a:endParaRPr kumimoji="1" lang="ja-JP" altLang="en-US" sz="1500" b="1" dirty="0"/>
          </a:p>
        </p:txBody>
      </p:sp>
      <p:graphicFrame>
        <p:nvGraphicFramePr>
          <p:cNvPr id="3" name="表 2">
            <a:extLst>
              <a:ext uri="{FF2B5EF4-FFF2-40B4-BE49-F238E27FC236}">
                <a16:creationId xmlns:a16="http://schemas.microsoft.com/office/drawing/2014/main" xmlns="" id="{44135387-B4AE-4D6C-BADD-89E3B850F3EF}"/>
              </a:ext>
            </a:extLst>
          </p:cNvPr>
          <p:cNvGraphicFramePr>
            <a:graphicFrameLocks noGrp="1"/>
          </p:cNvGraphicFramePr>
          <p:nvPr>
            <p:extLst>
              <p:ext uri="{D42A27DB-BD31-4B8C-83A1-F6EECF244321}">
                <p14:modId xmlns:p14="http://schemas.microsoft.com/office/powerpoint/2010/main" val="3217694281"/>
              </p:ext>
            </p:extLst>
          </p:nvPr>
        </p:nvGraphicFramePr>
        <p:xfrm>
          <a:off x="1385198" y="2016654"/>
          <a:ext cx="7087825" cy="4345119"/>
        </p:xfrm>
        <a:graphic>
          <a:graphicData uri="http://schemas.openxmlformats.org/drawingml/2006/table">
            <a:tbl>
              <a:tblPr firstRow="1" bandRow="1">
                <a:tableStyleId>{5C22544A-7EE6-4342-B048-85BDC9FD1C3A}</a:tableStyleId>
              </a:tblPr>
              <a:tblGrid>
                <a:gridCol w="631583">
                  <a:extLst>
                    <a:ext uri="{9D8B030D-6E8A-4147-A177-3AD203B41FA5}">
                      <a16:colId xmlns:a16="http://schemas.microsoft.com/office/drawing/2014/main" xmlns="" val="1592325695"/>
                    </a:ext>
                  </a:extLst>
                </a:gridCol>
                <a:gridCol w="1644582">
                  <a:extLst>
                    <a:ext uri="{9D8B030D-6E8A-4147-A177-3AD203B41FA5}">
                      <a16:colId xmlns:a16="http://schemas.microsoft.com/office/drawing/2014/main" xmlns="" val="961018389"/>
                    </a:ext>
                  </a:extLst>
                </a:gridCol>
                <a:gridCol w="208280">
                  <a:extLst>
                    <a:ext uri="{9D8B030D-6E8A-4147-A177-3AD203B41FA5}">
                      <a16:colId xmlns:a16="http://schemas.microsoft.com/office/drawing/2014/main" xmlns="" val="12951262"/>
                    </a:ext>
                  </a:extLst>
                </a:gridCol>
                <a:gridCol w="1150845">
                  <a:extLst>
                    <a:ext uri="{9D8B030D-6E8A-4147-A177-3AD203B41FA5}">
                      <a16:colId xmlns:a16="http://schemas.microsoft.com/office/drawing/2014/main" xmlns="" val="1636289566"/>
                    </a:ext>
                  </a:extLst>
                </a:gridCol>
                <a:gridCol w="1150845">
                  <a:extLst>
                    <a:ext uri="{9D8B030D-6E8A-4147-A177-3AD203B41FA5}">
                      <a16:colId xmlns:a16="http://schemas.microsoft.com/office/drawing/2014/main" xmlns="" val="2269128465"/>
                    </a:ext>
                  </a:extLst>
                </a:gridCol>
                <a:gridCol w="1150845">
                  <a:extLst>
                    <a:ext uri="{9D8B030D-6E8A-4147-A177-3AD203B41FA5}">
                      <a16:colId xmlns:a16="http://schemas.microsoft.com/office/drawing/2014/main" xmlns="" val="2569570180"/>
                    </a:ext>
                  </a:extLst>
                </a:gridCol>
                <a:gridCol w="1150845">
                  <a:extLst>
                    <a:ext uri="{9D8B030D-6E8A-4147-A177-3AD203B41FA5}">
                      <a16:colId xmlns:a16="http://schemas.microsoft.com/office/drawing/2014/main" xmlns="" val="1025698285"/>
                    </a:ext>
                  </a:extLst>
                </a:gridCol>
              </a:tblGrid>
              <a:tr h="118981">
                <a:tc>
                  <a:txBody>
                    <a:bodyPr/>
                    <a:lstStyle/>
                    <a:p>
                      <a:pPr algn="ctr">
                        <a:lnSpc>
                          <a:spcPts val="1000"/>
                        </a:lnSpc>
                      </a:pPr>
                      <a:endParaRPr kumimoji="1" lang="ja-JP" altLang="en-US" sz="1000" dirty="0">
                        <a:latin typeface="Meiryo UI" panose="020B0604030504040204" pitchFamily="50" charset="-128"/>
                        <a:ea typeface="Meiryo UI" panose="020B0604030504040204" pitchFamily="50" charset="-128"/>
                      </a:endParaRPr>
                    </a:p>
                  </a:txBody>
                  <a:tcPr marL="0" marR="0">
                    <a:noFill/>
                  </a:tcPr>
                </a:tc>
                <a:tc>
                  <a:txBody>
                    <a:bodyPr/>
                    <a:lstStyle/>
                    <a:p>
                      <a:pPr algn="ctr">
                        <a:lnSpc>
                          <a:spcPts val="1000"/>
                        </a:lnSpc>
                      </a:pP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lnSpc>
                          <a:spcPts val="1000"/>
                        </a:lnSpc>
                      </a:pP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lnSpc>
                          <a:spcPts val="1000"/>
                        </a:lnSpc>
                      </a:pPr>
                      <a:r>
                        <a:rPr kumimoji="1" lang="en-US" altLang="ja-JP" sz="1400" b="1" dirty="0">
                          <a:solidFill>
                            <a:srgbClr val="FF0000"/>
                          </a:solidFill>
                          <a:latin typeface="Arial Black" panose="020B0A04020102020204" pitchFamily="34" charset="0"/>
                          <a:ea typeface="Meiryo UI" panose="020B0604030504040204" pitchFamily="50" charset="-128"/>
                        </a:rPr>
                        <a:t>×</a:t>
                      </a:r>
                      <a:endParaRPr kumimoji="1" lang="ja-JP" altLang="en-US" sz="1400" b="1" dirty="0">
                        <a:solidFill>
                          <a:srgbClr val="FF0000"/>
                        </a:solidFill>
                        <a:latin typeface="Arial Black" panose="020B0A04020102020204" pitchFamily="34" charset="0"/>
                        <a:ea typeface="Meiryo UI" panose="020B0604030504040204"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Arial Black" panose="020B0A04020102020204" pitchFamily="34" charset="0"/>
                          <a:ea typeface="Meiryo UI" panose="020B0604030504040204" pitchFamily="50" charset="-128"/>
                        </a:rPr>
                        <a:t>×</a:t>
                      </a:r>
                      <a:endParaRPr kumimoji="1" lang="ja-JP" altLang="en-US" sz="1200" b="1" dirty="0">
                        <a:solidFill>
                          <a:srgbClr val="FF0000"/>
                        </a:solidFill>
                        <a:latin typeface="Arial Black" panose="020B0A04020102020204" pitchFamily="34" charset="0"/>
                        <a:ea typeface="Meiryo UI" panose="020B0604030504040204"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Arial Black" panose="020B0A04020102020204" pitchFamily="34" charset="0"/>
                          <a:ea typeface="Meiryo UI" panose="020B0604030504040204" pitchFamily="50" charset="-128"/>
                        </a:rPr>
                        <a:t>×</a:t>
                      </a:r>
                      <a:endParaRPr kumimoji="1" lang="ja-JP" altLang="en-US" sz="1200" b="1" dirty="0">
                        <a:solidFill>
                          <a:srgbClr val="FF0000"/>
                        </a:solidFill>
                        <a:latin typeface="Arial Black" panose="020B0A04020102020204" pitchFamily="34" charset="0"/>
                        <a:ea typeface="Meiryo UI" panose="020B0604030504040204"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Arial Black" panose="020B0A04020102020204" pitchFamily="34" charset="0"/>
                          <a:ea typeface="Meiryo UI" panose="020B0604030504040204" pitchFamily="50" charset="-128"/>
                        </a:rPr>
                        <a:t>×</a:t>
                      </a:r>
                      <a:endParaRPr kumimoji="1" lang="ja-JP" altLang="en-US" sz="1200" b="1" dirty="0">
                        <a:solidFill>
                          <a:srgbClr val="FF0000"/>
                        </a:solidFill>
                        <a:latin typeface="Arial Black" panose="020B0A04020102020204" pitchFamily="34" charset="0"/>
                        <a:ea typeface="Meiryo UI" panose="020B0604030504040204" pitchFamily="50" charset="-128"/>
                      </a:endParaRPr>
                    </a:p>
                  </a:txBody>
                  <a:tcPr>
                    <a:noFill/>
                  </a:tcPr>
                </a:tc>
                <a:extLst>
                  <a:ext uri="{0D108BD9-81ED-4DB2-BD59-A6C34878D82A}">
                    <a16:rowId xmlns:a16="http://schemas.microsoft.com/office/drawing/2014/main" xmlns="" val="584063018"/>
                  </a:ext>
                </a:extLst>
              </a:tr>
              <a:tr h="296406">
                <a:tc>
                  <a:txBody>
                    <a:bodyPr/>
                    <a:lstStyle/>
                    <a:p>
                      <a:pPr algn="ctr"/>
                      <a:r>
                        <a:rPr kumimoji="1" lang="ja-JP" altLang="en-US" sz="1000" dirty="0">
                          <a:latin typeface="Meiryo UI" panose="020B0604030504040204" pitchFamily="50" charset="-128"/>
                          <a:ea typeface="Meiryo UI" panose="020B0604030504040204" pitchFamily="50" charset="-128"/>
                        </a:rPr>
                        <a:t>②</a:t>
                      </a:r>
                    </a:p>
                  </a:txBody>
                  <a:tcPr marL="0" marR="0" anchor="ctr"/>
                </a:tc>
                <a:tc>
                  <a:txBody>
                    <a:bodyPr/>
                    <a:lstStyle/>
                    <a:p>
                      <a:pPr algn="ctr"/>
                      <a:r>
                        <a:rPr kumimoji="1" lang="ja-JP" altLang="en-US" sz="1200" dirty="0">
                          <a:latin typeface="Meiryo UI" panose="020B0604030504040204" pitchFamily="50" charset="-128"/>
                          <a:ea typeface="Meiryo UI" panose="020B0604030504040204" pitchFamily="50" charset="-128"/>
                        </a:rPr>
                        <a:t>各特別区の人口</a:t>
                      </a:r>
                    </a:p>
                  </a:txBody>
                  <a:tcPr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dirty="0">
                          <a:latin typeface="Meiryo UI" panose="020B0604030504040204" pitchFamily="50" charset="-128"/>
                          <a:ea typeface="Meiryo UI" panose="020B0604030504040204" pitchFamily="50" charset="-128"/>
                        </a:rPr>
                        <a:t>595,912</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749,303</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709,516</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636,454</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xmlns="" val="3160853305"/>
                  </a:ext>
                </a:extLst>
              </a:tr>
              <a:tr h="296406">
                <a:tc>
                  <a:txBody>
                    <a:bodyPr/>
                    <a:lstStyle/>
                    <a:p>
                      <a:pPr algn="ctr"/>
                      <a:r>
                        <a:rPr kumimoji="1" lang="ja-JP" altLang="en-US" sz="1000" dirty="0">
                          <a:latin typeface="Meiryo UI" panose="020B0604030504040204" pitchFamily="50" charset="-128"/>
                          <a:ea typeface="Meiryo UI" panose="020B0604030504040204" pitchFamily="50" charset="-128"/>
                        </a:rPr>
                        <a:t>③</a:t>
                      </a:r>
                    </a:p>
                  </a:txBody>
                  <a:tcPr marL="0" marR="0" anchor="ctr"/>
                </a:tc>
                <a:tc>
                  <a:txBody>
                    <a:bodyPr/>
                    <a:lstStyle/>
                    <a:p>
                      <a:pPr algn="ctr"/>
                      <a:r>
                        <a:rPr kumimoji="1" lang="ja-JP" altLang="en-US" sz="1200" dirty="0">
                          <a:latin typeface="Meiryo UI" panose="020B0604030504040204" pitchFamily="50" charset="-128"/>
                          <a:ea typeface="Meiryo UI" panose="020B0604030504040204" pitchFamily="50" charset="-128"/>
                        </a:rPr>
                        <a:t>人口規模に基づく補正率</a:t>
                      </a:r>
                    </a:p>
                  </a:txBody>
                  <a:tcPr marL="36000" marR="36000"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dirty="0">
                          <a:latin typeface="Meiryo UI" panose="020B0604030504040204" pitchFamily="50" charset="-128"/>
                          <a:ea typeface="Meiryo UI" panose="020B0604030504040204" pitchFamily="50" charset="-128"/>
                        </a:rPr>
                        <a:t>95%</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92%</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93%</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94%</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xmlns="" val="1193518904"/>
                  </a:ext>
                </a:extLst>
              </a:tr>
              <a:tr h="296406">
                <a:tc>
                  <a:txBody>
                    <a:bodyPr/>
                    <a:lstStyle/>
                    <a:p>
                      <a:pPr algn="ctr"/>
                      <a:r>
                        <a:rPr kumimoji="1" lang="ja-JP" altLang="en-US" sz="1000" dirty="0">
                          <a:latin typeface="Meiryo UI" panose="020B0604030504040204" pitchFamily="50" charset="-128"/>
                          <a:ea typeface="Meiryo UI" panose="020B0604030504040204" pitchFamily="50" charset="-128"/>
                        </a:rPr>
                        <a:t>④</a:t>
                      </a:r>
                      <a:endParaRPr kumimoji="1" lang="en-US" altLang="ja-JP" sz="1000" dirty="0">
                        <a:latin typeface="Meiryo UI" panose="020B0604030504040204" pitchFamily="50" charset="-128"/>
                        <a:ea typeface="Meiryo UI" panose="020B0604030504040204" pitchFamily="50" charset="-128"/>
                      </a:endParaRPr>
                    </a:p>
                    <a:p>
                      <a:pPr algn="ct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①</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②</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③</a:t>
                      </a:r>
                      <a:r>
                        <a:rPr kumimoji="1" lang="en-US" altLang="ja-JP" sz="800" dirty="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0" marR="0" anchor="ctr"/>
                </a:tc>
                <a:tc>
                  <a:txBody>
                    <a:bodyPr/>
                    <a:lstStyle/>
                    <a:p>
                      <a:pPr algn="ctr"/>
                      <a:r>
                        <a:rPr kumimoji="1" lang="ja-JP" altLang="en-US" sz="1200" dirty="0">
                          <a:latin typeface="Meiryo UI" panose="020B0604030504040204" pitchFamily="50" charset="-128"/>
                          <a:ea typeface="Meiryo UI" panose="020B0604030504040204" pitchFamily="50" charset="-128"/>
                        </a:rPr>
                        <a:t>中核市モデル</a:t>
                      </a:r>
                    </a:p>
                  </a:txBody>
                  <a:tcPr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dirty="0">
                          <a:latin typeface="Meiryo UI" panose="020B0604030504040204" pitchFamily="50" charset="-128"/>
                          <a:ea typeface="Meiryo UI" panose="020B0604030504040204" pitchFamily="50" charset="-128"/>
                        </a:rPr>
                        <a:t>2,060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2,520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2,400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2,180</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xmlns="" val="1145265422"/>
                  </a:ext>
                </a:extLst>
              </a:tr>
              <a:tr h="296406">
                <a:tc>
                  <a:txBody>
                    <a:bodyPr/>
                    <a:lstStyle/>
                    <a:p>
                      <a:pPr algn="ctr"/>
                      <a:r>
                        <a:rPr kumimoji="1" lang="ja-JP" altLang="en-US" sz="1000" dirty="0">
                          <a:latin typeface="Meiryo UI" panose="020B0604030504040204" pitchFamily="50" charset="-128"/>
                          <a:ea typeface="Meiryo UI" panose="020B0604030504040204" pitchFamily="50" charset="-128"/>
                        </a:rPr>
                        <a:t>⑤</a:t>
                      </a:r>
                    </a:p>
                  </a:txBody>
                  <a:tcPr marL="0" marR="0" anchor="ctr"/>
                </a:tc>
                <a:tc>
                  <a:txBody>
                    <a:bodyPr/>
                    <a:lstStyle/>
                    <a:p>
                      <a:pPr algn="ctr"/>
                      <a:r>
                        <a:rPr kumimoji="1" lang="ja-JP" altLang="en-US" sz="1000" dirty="0">
                          <a:latin typeface="Meiryo UI" panose="020B0604030504040204" pitchFamily="50" charset="-128"/>
                          <a:ea typeface="Meiryo UI" panose="020B0604030504040204" pitchFamily="50" charset="-128"/>
                        </a:rPr>
                        <a:t>固定資産税など中核市権限の</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うち広域移管にかかる職員数等</a:t>
                      </a:r>
                    </a:p>
                  </a:txBody>
                  <a:tcPr marL="0" marR="0"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110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140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130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120</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xmlns="" val="674289916"/>
                  </a:ext>
                </a:extLst>
              </a:tr>
              <a:tr h="365432">
                <a:tc>
                  <a:txBody>
                    <a:bodyPr/>
                    <a:lstStyle/>
                    <a:p>
                      <a:r>
                        <a:rPr lang="ja-JP" altLang="en-US" sz="1000" dirty="0">
                          <a:solidFill>
                            <a:schemeClr val="bg1"/>
                          </a:solidFill>
                          <a:latin typeface="Meiryo UI" panose="020B0604030504040204" pitchFamily="50" charset="-128"/>
                          <a:ea typeface="Meiryo UI" panose="020B0604030504040204" pitchFamily="50" charset="-128"/>
                        </a:rPr>
                        <a:t>Ａ</a:t>
                      </a:r>
                      <a:r>
                        <a:rPr lang="en-US" altLang="ja-JP" sz="1000" dirty="0">
                          <a:solidFill>
                            <a:schemeClr val="bg1"/>
                          </a:solidFill>
                          <a:latin typeface="Meiryo UI" panose="020B0604030504040204" pitchFamily="50" charset="-128"/>
                          <a:ea typeface="Meiryo UI" panose="020B0604030504040204" pitchFamily="50" charset="-128"/>
                        </a:rPr>
                        <a:t>(</a:t>
                      </a:r>
                      <a:r>
                        <a:rPr lang="ja-JP" altLang="en-US" sz="1000" dirty="0">
                          <a:solidFill>
                            <a:schemeClr val="bg1"/>
                          </a:solidFill>
                          <a:latin typeface="Meiryo UI" panose="020B0604030504040204" pitchFamily="50" charset="-128"/>
                          <a:ea typeface="Meiryo UI" panose="020B0604030504040204" pitchFamily="50" charset="-128"/>
                        </a:rPr>
                        <a:t>④</a:t>
                      </a:r>
                      <a:r>
                        <a:rPr lang="en-US" altLang="ja-JP" sz="1000" dirty="0">
                          <a:solidFill>
                            <a:schemeClr val="bg1"/>
                          </a:solidFill>
                          <a:latin typeface="Meiryo UI" panose="020B0604030504040204" pitchFamily="50" charset="-128"/>
                          <a:ea typeface="Meiryo UI" panose="020B0604030504040204" pitchFamily="50" charset="-128"/>
                        </a:rPr>
                        <a:t>+</a:t>
                      </a:r>
                      <a:r>
                        <a:rPr lang="ja-JP" altLang="en-US" sz="1000" dirty="0">
                          <a:solidFill>
                            <a:schemeClr val="bg1"/>
                          </a:solidFill>
                          <a:latin typeface="Meiryo UI" panose="020B0604030504040204" pitchFamily="50" charset="-128"/>
                          <a:ea typeface="Meiryo UI" panose="020B0604030504040204" pitchFamily="50" charset="-128"/>
                        </a:rPr>
                        <a:t>⑤</a:t>
                      </a:r>
                      <a:r>
                        <a:rPr lang="en-US" altLang="ja-JP" sz="1000" dirty="0">
                          <a:solidFill>
                            <a:schemeClr val="bg1"/>
                          </a:solidFill>
                          <a:latin typeface="Meiryo UI" panose="020B0604030504040204" pitchFamily="50" charset="-128"/>
                          <a:ea typeface="Meiryo UI" panose="020B0604030504040204" pitchFamily="50" charset="-128"/>
                        </a:rPr>
                        <a:t>)</a:t>
                      </a:r>
                      <a:endParaRPr lang="ja-JP" altLang="en-US" sz="1000" dirty="0">
                        <a:solidFill>
                          <a:schemeClr val="bg1"/>
                        </a:solidFill>
                        <a:latin typeface="Meiryo UI" panose="020B0604030504040204" pitchFamily="50" charset="-128"/>
                        <a:ea typeface="Meiryo UI" panose="020B0604030504040204" pitchFamily="50" charset="-128"/>
                      </a:endParaRPr>
                    </a:p>
                  </a:txBody>
                  <a:tcPr marL="0" marR="0" anchor="ctr">
                    <a:solidFill>
                      <a:schemeClr val="accent3">
                        <a:lumMod val="50000"/>
                      </a:schemeClr>
                    </a:solidFill>
                  </a:tcPr>
                </a:tc>
                <a:tc>
                  <a:txBody>
                    <a:bodyPr/>
                    <a:lstStyle/>
                    <a:p>
                      <a:pPr algn="ctr"/>
                      <a:r>
                        <a:rPr lang="ja-JP" altLang="en-US" sz="1200" dirty="0">
                          <a:solidFill>
                            <a:schemeClr val="bg1"/>
                          </a:solidFill>
                          <a:latin typeface="Meiryo UI" panose="020B0604030504040204" pitchFamily="50" charset="-128"/>
                          <a:ea typeface="Meiryo UI" panose="020B0604030504040204" pitchFamily="50" charset="-128"/>
                        </a:rPr>
                        <a:t>中核市モデル職員数</a:t>
                      </a:r>
                    </a:p>
                  </a:txBody>
                  <a:tcPr anchor="ctr">
                    <a:solidFill>
                      <a:schemeClr val="accent3">
                        <a:lumMod val="50000"/>
                      </a:schemeClr>
                    </a:solidFill>
                  </a:tcPr>
                </a:tc>
                <a:tc>
                  <a:txBody>
                    <a:bodyPr/>
                    <a:lstStyle/>
                    <a:p>
                      <a:endParaRPr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lang="en-US" altLang="ja-JP" sz="1200" dirty="0">
                          <a:solidFill>
                            <a:schemeClr val="bg1"/>
                          </a:solidFill>
                          <a:latin typeface="Meiryo UI" panose="020B0604030504040204" pitchFamily="50" charset="-128"/>
                          <a:ea typeface="Meiryo UI" panose="020B0604030504040204" pitchFamily="50" charset="-128"/>
                        </a:rPr>
                        <a:t>1,950</a:t>
                      </a:r>
                      <a:endParaRPr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anose="020B0604030504040204" pitchFamily="50" charset="-128"/>
                          <a:ea typeface="Meiryo UI" panose="020B0604030504040204" pitchFamily="50" charset="-128"/>
                        </a:rPr>
                        <a:t>2,370</a:t>
                      </a:r>
                      <a:endParaRPr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anose="020B0604030504040204" pitchFamily="50" charset="-128"/>
                          <a:ea typeface="Meiryo UI" panose="020B0604030504040204" pitchFamily="50" charset="-128"/>
                        </a:rPr>
                        <a:t>2,260</a:t>
                      </a:r>
                      <a:endParaRPr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anose="020B0604030504040204" pitchFamily="50" charset="-128"/>
                          <a:ea typeface="Meiryo UI" panose="020B0604030504040204" pitchFamily="50" charset="-128"/>
                        </a:rPr>
                        <a:t>2,060</a:t>
                      </a:r>
                      <a:endParaRPr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extLst>
                  <a:ext uri="{0D108BD9-81ED-4DB2-BD59-A6C34878D82A}">
                    <a16:rowId xmlns:a16="http://schemas.microsoft.com/office/drawing/2014/main" xmlns="" val="2612612776"/>
                  </a:ext>
                </a:extLst>
              </a:tr>
              <a:tr h="264118">
                <a:tc>
                  <a:txBody>
                    <a:bodyPr/>
                    <a:lstStyle/>
                    <a:p>
                      <a:pPr algn="ctr">
                        <a:lnSpc>
                          <a:spcPts val="1500"/>
                        </a:lnSpc>
                      </a:pPr>
                      <a:endParaRPr kumimoji="1" lang="ja-JP" altLang="en-US" sz="1000" dirty="0">
                        <a:latin typeface="Meiryo UI" panose="020B0604030504040204" pitchFamily="50" charset="-128"/>
                        <a:ea typeface="Meiryo UI" panose="020B0604030504040204" pitchFamily="50" charset="-128"/>
                      </a:endParaRPr>
                    </a:p>
                  </a:txBody>
                  <a:tcPr marL="0" marR="0" anchor="b"/>
                </a:tc>
                <a:tc>
                  <a:txBody>
                    <a:bodyPr/>
                    <a:lstStyle/>
                    <a:p>
                      <a:pPr algn="ctr">
                        <a:lnSpc>
                          <a:spcPts val="1500"/>
                        </a:lnSpc>
                      </a:pPr>
                      <a:endParaRPr kumimoji="1" lang="ja-JP" altLang="en-US" sz="1200" dirty="0">
                        <a:latin typeface="Meiryo UI" panose="020B0604030504040204" pitchFamily="50" charset="-128"/>
                        <a:ea typeface="Meiryo UI" panose="020B0604030504040204" pitchFamily="50" charset="-128"/>
                      </a:endParaRPr>
                    </a:p>
                  </a:txBody>
                  <a:tcPr anchor="b"/>
                </a:tc>
                <a:tc>
                  <a:txBody>
                    <a:bodyPr/>
                    <a:lstStyle/>
                    <a:p>
                      <a:pPr algn="ctr">
                        <a:lnSpc>
                          <a:spcPts val="1500"/>
                        </a:lnSpc>
                      </a:pPr>
                      <a:endParaRPr kumimoji="1" lang="ja-JP" altLang="en-US" sz="1200" dirty="0">
                        <a:latin typeface="Meiryo UI" panose="020B0604030504040204" pitchFamily="50" charset="-128"/>
                        <a:ea typeface="Meiryo UI" panose="020B0604030504040204" pitchFamily="50" charset="-128"/>
                      </a:endParaRPr>
                    </a:p>
                  </a:txBody>
                  <a:tcPr anchor="b">
                    <a:noFill/>
                  </a:tcPr>
                </a:tc>
                <a:tc>
                  <a:txBody>
                    <a:bodyPr/>
                    <a:lstStyle/>
                    <a:p>
                      <a:pPr algn="ctr">
                        <a:lnSpc>
                          <a:spcPts val="1500"/>
                        </a:lnSpc>
                      </a:pPr>
                      <a:r>
                        <a:rPr kumimoji="1" lang="en-US" altLang="ja-JP" sz="1600" b="1" dirty="0">
                          <a:solidFill>
                            <a:srgbClr val="FF0000"/>
                          </a:solidFill>
                          <a:latin typeface="Arial Black" panose="020B0A04020102020204" pitchFamily="34" charset="0"/>
                          <a:ea typeface="HGS創英角ﾎﾟｯﾌﾟ体" panose="040B0A00000000000000" pitchFamily="50" charset="-128"/>
                        </a:rPr>
                        <a:t>+</a:t>
                      </a:r>
                      <a:endParaRPr kumimoji="1" lang="ja-JP" altLang="en-US" sz="1600" b="1" dirty="0">
                        <a:solidFill>
                          <a:srgbClr val="FF0000"/>
                        </a:solidFill>
                        <a:latin typeface="Arial Black" panose="020B0A04020102020204" pitchFamily="34" charset="0"/>
                        <a:ea typeface="HGS創英角ﾎﾟｯﾌﾟ体" panose="040B0A00000000000000"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600" b="1" dirty="0">
                          <a:solidFill>
                            <a:srgbClr val="FF0000"/>
                          </a:solidFill>
                          <a:latin typeface="Arial Black" panose="020B0A04020102020204" pitchFamily="34" charset="0"/>
                          <a:ea typeface="HGS創英角ﾎﾟｯﾌﾟ体" panose="040B0A00000000000000" pitchFamily="50" charset="-128"/>
                        </a:rPr>
                        <a:t>+</a:t>
                      </a:r>
                      <a:endParaRPr kumimoji="1" lang="ja-JP" altLang="en-US" sz="1600" b="1" dirty="0">
                        <a:solidFill>
                          <a:srgbClr val="FF0000"/>
                        </a:solidFill>
                        <a:latin typeface="Arial Black" panose="020B0A04020102020204" pitchFamily="34" charset="0"/>
                        <a:ea typeface="HGS創英角ﾎﾟｯﾌﾟ体" panose="040B0A00000000000000"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600" b="1" dirty="0">
                          <a:solidFill>
                            <a:srgbClr val="FF0000"/>
                          </a:solidFill>
                          <a:latin typeface="Arial Black" panose="020B0A04020102020204" pitchFamily="34" charset="0"/>
                          <a:ea typeface="HGS創英角ﾎﾟｯﾌﾟ体" panose="040B0A00000000000000" pitchFamily="50" charset="-128"/>
                        </a:rPr>
                        <a:t>+</a:t>
                      </a:r>
                      <a:endParaRPr kumimoji="1" lang="ja-JP" altLang="en-US" sz="1600" b="1" dirty="0">
                        <a:solidFill>
                          <a:srgbClr val="FF0000"/>
                        </a:solidFill>
                        <a:latin typeface="Arial Black" panose="020B0A04020102020204" pitchFamily="34" charset="0"/>
                        <a:ea typeface="HGS創英角ﾎﾟｯﾌﾟ体" panose="040B0A00000000000000"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600" b="1" dirty="0">
                          <a:solidFill>
                            <a:srgbClr val="FF0000"/>
                          </a:solidFill>
                          <a:latin typeface="Arial Black" panose="020B0A04020102020204" pitchFamily="34" charset="0"/>
                          <a:ea typeface="HGS創英角ﾎﾟｯﾌﾟ体" panose="040B0A00000000000000" pitchFamily="50" charset="-128"/>
                        </a:rPr>
                        <a:t>+</a:t>
                      </a:r>
                      <a:endParaRPr kumimoji="1" lang="ja-JP" altLang="en-US" sz="1600" b="1" dirty="0">
                        <a:solidFill>
                          <a:srgbClr val="FF0000"/>
                        </a:solidFill>
                        <a:latin typeface="Arial Black" panose="020B0A04020102020204" pitchFamily="34" charset="0"/>
                        <a:ea typeface="HGS創英角ﾎﾟｯﾌﾟ体" panose="040B0A00000000000000" pitchFamily="50" charset="-128"/>
                      </a:endParaRPr>
                    </a:p>
                  </a:txBody>
                  <a:tcPr anchor="ctr"/>
                </a:tc>
                <a:extLst>
                  <a:ext uri="{0D108BD9-81ED-4DB2-BD59-A6C34878D82A}">
                    <a16:rowId xmlns:a16="http://schemas.microsoft.com/office/drawing/2014/main" xmlns="" val="273857580"/>
                  </a:ext>
                </a:extLst>
              </a:tr>
              <a:tr h="529705">
                <a:tc>
                  <a:txBody>
                    <a:bodyPr/>
                    <a:lstStyle/>
                    <a:p>
                      <a:pPr algn="ctr"/>
                      <a:r>
                        <a:rPr kumimoji="1" lang="ja-JP" altLang="en-US" sz="1000" dirty="0">
                          <a:latin typeface="Meiryo UI" panose="020B0604030504040204" pitchFamily="50" charset="-128"/>
                          <a:ea typeface="Meiryo UI" panose="020B0604030504040204" pitchFamily="50" charset="-128"/>
                        </a:rPr>
                        <a:t>⑥</a:t>
                      </a:r>
                    </a:p>
                  </a:txBody>
                  <a:tcPr marL="0" marR="0" anchor="ctr"/>
                </a:tc>
                <a:tc>
                  <a:txBody>
                    <a:bodyPr/>
                    <a:lstStyle/>
                    <a:p>
                      <a:pPr algn="ctr"/>
                      <a:r>
                        <a:rPr kumimoji="1" lang="ja-JP" altLang="en-US" sz="1200" dirty="0">
                          <a:latin typeface="Meiryo UI" panose="020B0604030504040204" pitchFamily="50" charset="-128"/>
                          <a:ea typeface="Meiryo UI" panose="020B0604030504040204" pitchFamily="50" charset="-128"/>
                        </a:rPr>
                        <a:t>府から移管</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中核市を上回る権限</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200" dirty="0">
                          <a:latin typeface="Meiryo UI" panose="020B0604030504040204" pitchFamily="50" charset="-128"/>
                          <a:ea typeface="Meiryo UI" panose="020B0604030504040204" pitchFamily="50" charset="-128"/>
                        </a:rPr>
                        <a:t>本市の特性</a:t>
                      </a:r>
                    </a:p>
                  </a:txBody>
                  <a:tcPr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noFill/>
                  </a:tcPr>
                </a:tc>
                <a:tc>
                  <a:txBody>
                    <a:bodyPr/>
                    <a:lstStyle/>
                    <a:p>
                      <a:pPr algn="ctr"/>
                      <a:r>
                        <a:rPr kumimoji="1" lang="en-US" altLang="ja-JP" sz="1200" dirty="0">
                          <a:latin typeface="Meiryo UI" panose="020B0604030504040204" pitchFamily="50" charset="-128"/>
                          <a:ea typeface="Meiryo UI" panose="020B0604030504040204" pitchFamily="50" charset="-128"/>
                        </a:rPr>
                        <a:t>5</a:t>
                      </a:r>
                    </a:p>
                    <a:p>
                      <a:pPr algn="ctr"/>
                      <a:r>
                        <a:rPr kumimoji="1" lang="en-US" altLang="ja-JP" sz="1200" dirty="0" smtClean="0">
                          <a:latin typeface="Meiryo UI" panose="020B0604030504040204" pitchFamily="50" charset="-128"/>
                          <a:ea typeface="Meiryo UI" panose="020B0604030504040204" pitchFamily="50" charset="-128"/>
                        </a:rPr>
                        <a:t>20</a:t>
                      </a:r>
                      <a:endParaRPr kumimoji="1" lang="en-US" altLang="ja-JP" sz="1200" dirty="0">
                        <a:latin typeface="Meiryo UI" panose="020B0604030504040204" pitchFamily="50" charset="-128"/>
                        <a:ea typeface="Meiryo UI" panose="020B0604030504040204" pitchFamily="50" charset="-128"/>
                      </a:endParaRPr>
                    </a:p>
                    <a:p>
                      <a:pPr algn="ctr"/>
                      <a:r>
                        <a:rPr kumimoji="1" lang="en-US" altLang="ja-JP" sz="1200" dirty="0">
                          <a:latin typeface="Meiryo UI" panose="020B0604030504040204" pitchFamily="50" charset="-128"/>
                          <a:ea typeface="Meiryo UI" panose="020B0604030504040204" pitchFamily="50" charset="-128"/>
                        </a:rPr>
                        <a:t>220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10</a:t>
                      </a:r>
                    </a:p>
                    <a:p>
                      <a:pPr algn="ctr"/>
                      <a:r>
                        <a:rPr kumimoji="1" lang="en-US" altLang="ja-JP" sz="1200" dirty="0">
                          <a:latin typeface="Meiryo UI" panose="020B0604030504040204" pitchFamily="50" charset="-128"/>
                          <a:ea typeface="Meiryo UI" panose="020B0604030504040204" pitchFamily="50" charset="-128"/>
                        </a:rPr>
                        <a:t>30</a:t>
                      </a:r>
                    </a:p>
                    <a:p>
                      <a:pPr algn="ctr"/>
                      <a:r>
                        <a:rPr kumimoji="1" lang="en-US" altLang="ja-JP" sz="1200" dirty="0">
                          <a:latin typeface="Meiryo UI" panose="020B0604030504040204" pitchFamily="50" charset="-128"/>
                          <a:ea typeface="Meiryo UI" panose="020B0604030504040204" pitchFamily="50" charset="-128"/>
                        </a:rPr>
                        <a:t>180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10</a:t>
                      </a:r>
                    </a:p>
                    <a:p>
                      <a:pPr algn="ctr"/>
                      <a:r>
                        <a:rPr kumimoji="1" lang="en-US" altLang="ja-JP" sz="1200" dirty="0">
                          <a:latin typeface="Meiryo UI" panose="020B0604030504040204" pitchFamily="50" charset="-128"/>
                          <a:ea typeface="Meiryo UI" panose="020B0604030504040204" pitchFamily="50" charset="-128"/>
                        </a:rPr>
                        <a:t>30</a:t>
                      </a:r>
                    </a:p>
                    <a:p>
                      <a:pPr algn="ctr"/>
                      <a:r>
                        <a:rPr kumimoji="1" lang="en-US" altLang="ja-JP" sz="1200" dirty="0">
                          <a:latin typeface="Meiryo UI" panose="020B0604030504040204" pitchFamily="50" charset="-128"/>
                          <a:ea typeface="Meiryo UI" panose="020B0604030504040204" pitchFamily="50" charset="-128"/>
                        </a:rPr>
                        <a:t>620</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a:latin typeface="Meiryo UI" panose="020B0604030504040204" pitchFamily="50" charset="-128"/>
                          <a:ea typeface="Meiryo UI" panose="020B0604030504040204" pitchFamily="50" charset="-128"/>
                        </a:rPr>
                        <a:t>5</a:t>
                      </a:r>
                    </a:p>
                    <a:p>
                      <a:pPr algn="ctr"/>
                      <a:r>
                        <a:rPr kumimoji="1" lang="en-US" altLang="ja-JP" sz="1200" dirty="0">
                          <a:latin typeface="Meiryo UI" panose="020B0604030504040204" pitchFamily="50" charset="-128"/>
                          <a:ea typeface="Meiryo UI" panose="020B0604030504040204" pitchFamily="50" charset="-128"/>
                        </a:rPr>
                        <a:t>30</a:t>
                      </a:r>
                    </a:p>
                    <a:p>
                      <a:pPr algn="ctr"/>
                      <a:r>
                        <a:rPr kumimoji="1" lang="en-US" altLang="ja-JP" sz="1200" dirty="0">
                          <a:latin typeface="Meiryo UI" panose="020B0604030504040204" pitchFamily="50" charset="-128"/>
                          <a:ea typeface="Meiryo UI" panose="020B0604030504040204" pitchFamily="50" charset="-128"/>
                        </a:rPr>
                        <a:t>340</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xmlns="" val="358153393"/>
                  </a:ext>
                </a:extLst>
              </a:tr>
              <a:tr h="296406">
                <a:tc>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Ｂ</a:t>
                      </a:r>
                      <a:r>
                        <a:rPr kumimoji="1" lang="en-US" altLang="ja-JP" sz="1000" dirty="0">
                          <a:solidFill>
                            <a:schemeClr val="bg1"/>
                          </a:solidFill>
                          <a:latin typeface="Meiryo UI" panose="020B0604030504040204" pitchFamily="50" charset="-128"/>
                          <a:ea typeface="Meiryo UI" panose="020B0604030504040204" pitchFamily="50" charset="-128"/>
                        </a:rPr>
                        <a:t>(</a:t>
                      </a:r>
                      <a:r>
                        <a:rPr kumimoji="1" lang="ja-JP" altLang="en-US" sz="1000" dirty="0">
                          <a:solidFill>
                            <a:schemeClr val="bg1"/>
                          </a:solidFill>
                          <a:latin typeface="Meiryo UI" panose="020B0604030504040204" pitchFamily="50" charset="-128"/>
                          <a:ea typeface="Meiryo UI" panose="020B0604030504040204" pitchFamily="50" charset="-128"/>
                        </a:rPr>
                        <a:t>⑥</a:t>
                      </a:r>
                      <a:r>
                        <a:rPr kumimoji="1" lang="en-US" altLang="ja-JP" sz="1000" dirty="0">
                          <a:solidFill>
                            <a:schemeClr val="bg1"/>
                          </a:solidFill>
                          <a:latin typeface="Meiryo UI" panose="020B0604030504040204" pitchFamily="50" charset="-128"/>
                          <a:ea typeface="Meiryo UI" panose="020B0604030504040204" pitchFamily="50" charset="-128"/>
                        </a:rPr>
                        <a:t>)</a:t>
                      </a:r>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L="0" marR="0" anchor="ctr">
                    <a:solidFill>
                      <a:schemeClr val="accent3">
                        <a:lumMod val="50000"/>
                      </a:schemeClr>
                    </a:solid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中核市モデルへの加算数</a:t>
                      </a:r>
                    </a:p>
                  </a:txBody>
                  <a:tcPr marL="36000" marR="36000">
                    <a:solidFill>
                      <a:schemeClr val="accent3">
                        <a:lumMod val="50000"/>
                      </a:schemeClr>
                    </a:solid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250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220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660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dirty="0" smtClean="0">
                          <a:solidFill>
                            <a:schemeClr val="bg1"/>
                          </a:solidFill>
                          <a:latin typeface="Meiryo UI" panose="020B0604030504040204" pitchFamily="50" charset="-128"/>
                          <a:ea typeface="Meiryo UI" panose="020B0604030504040204" pitchFamily="50" charset="-128"/>
                        </a:rPr>
                        <a:t>370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extLst>
                  <a:ext uri="{0D108BD9-81ED-4DB2-BD59-A6C34878D82A}">
                    <a16:rowId xmlns:a16="http://schemas.microsoft.com/office/drawing/2014/main" xmlns="" val="3392657452"/>
                  </a:ext>
                </a:extLst>
              </a:tr>
              <a:tr h="296406">
                <a:tc>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0" marR="0" anchor="ct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ja-JP" altLang="en-US" sz="1400" b="1" dirty="0">
                          <a:solidFill>
                            <a:srgbClr val="FF0000"/>
                          </a:solidFill>
                          <a:latin typeface="Arial Black" panose="020B0A04020102020204" pitchFamily="34" charset="0"/>
                          <a:ea typeface="Meiryo UI" panose="020B0604030504040204"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FF0000"/>
                          </a:solidFill>
                          <a:latin typeface="Arial Black" panose="020B0A04020102020204" pitchFamily="34" charset="0"/>
                          <a:ea typeface="Meiryo UI" panose="020B0604030504040204"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FF0000"/>
                          </a:solidFill>
                          <a:latin typeface="Arial Black" panose="020B0A04020102020204" pitchFamily="34" charset="0"/>
                          <a:ea typeface="Meiryo UI" panose="020B0604030504040204"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FF0000"/>
                          </a:solidFill>
                          <a:latin typeface="Arial Black" panose="020B0A04020102020204" pitchFamily="34" charset="0"/>
                          <a:ea typeface="Meiryo UI" panose="020B0604030504040204" pitchFamily="50" charset="-128"/>
                        </a:rPr>
                        <a:t>＝</a:t>
                      </a:r>
                    </a:p>
                  </a:txBody>
                  <a:tcPr vert="eaVert" anchor="ctr"/>
                </a:tc>
                <a:extLst>
                  <a:ext uri="{0D108BD9-81ED-4DB2-BD59-A6C34878D82A}">
                    <a16:rowId xmlns:a16="http://schemas.microsoft.com/office/drawing/2014/main" xmlns="" val="4163934172"/>
                  </a:ext>
                </a:extLst>
              </a:tr>
              <a:tr h="434403">
                <a:tc row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Ａ</a:t>
                      </a:r>
                      <a:r>
                        <a:rPr kumimoji="1" lang="en-US" altLang="ja-JP" sz="1000" dirty="0">
                          <a:solidFill>
                            <a:schemeClr val="bg1"/>
                          </a:solidFill>
                          <a:latin typeface="Meiryo UI" panose="020B0604030504040204" pitchFamily="50" charset="-128"/>
                          <a:ea typeface="Meiryo UI" panose="020B0604030504040204" pitchFamily="50" charset="-128"/>
                        </a:rPr>
                        <a:t>+</a:t>
                      </a:r>
                      <a:r>
                        <a:rPr kumimoji="1" lang="ja-JP" altLang="en-US" sz="1000" dirty="0">
                          <a:solidFill>
                            <a:schemeClr val="bg1"/>
                          </a:solidFill>
                          <a:latin typeface="Meiryo UI" panose="020B0604030504040204" pitchFamily="50" charset="-128"/>
                          <a:ea typeface="Meiryo UI" panose="020B0604030504040204" pitchFamily="50" charset="-128"/>
                        </a:rPr>
                        <a:t>Ｂ</a:t>
                      </a:r>
                    </a:p>
                  </a:txBody>
                  <a:tcPr marL="0" marR="0" anchor="ctr">
                    <a:solidFill>
                      <a:schemeClr val="accent3">
                        <a:lumMod val="50000"/>
                      </a:schemeClr>
                    </a:solid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一部事務組合で実施する職員数</a:t>
                      </a:r>
                    </a:p>
                  </a:txBody>
                  <a:tcPr>
                    <a:solidFill>
                      <a:schemeClr val="accent3">
                        <a:lumMod val="50000"/>
                      </a:schemeClr>
                    </a:solidFill>
                  </a:tcPr>
                </a:tc>
                <a:tc>
                  <a:txBody>
                    <a:bodyPr/>
                    <a:lstStyle/>
                    <a:p>
                      <a:pPr algn="ct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o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a:t>
                      </a:r>
                      <a:r>
                        <a:rPr kumimoji="1" lang="en-US" altLang="ja-JP" sz="1200" dirty="0">
                          <a:solidFill>
                            <a:schemeClr val="bg1"/>
                          </a:solidFill>
                          <a:latin typeface="Meiryo UI" panose="020B0604030504040204" pitchFamily="50" charset="-128"/>
                          <a:ea typeface="Meiryo UI" panose="020B0604030504040204" pitchFamily="50" charset="-128"/>
                        </a:rPr>
                        <a:t>60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a:t>
                      </a:r>
                      <a:r>
                        <a:rPr kumimoji="1" lang="en-US" altLang="ja-JP" sz="1200" dirty="0">
                          <a:solidFill>
                            <a:schemeClr val="bg1"/>
                          </a:solidFill>
                          <a:latin typeface="Meiryo UI" panose="020B0604030504040204" pitchFamily="50" charset="-128"/>
                          <a:ea typeface="Meiryo UI" panose="020B0604030504040204" pitchFamily="50" charset="-128"/>
                        </a:rPr>
                        <a:t>80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a:t>
                      </a:r>
                      <a:r>
                        <a:rPr kumimoji="1" lang="en-US" altLang="ja-JP" sz="1200" dirty="0">
                          <a:solidFill>
                            <a:schemeClr val="bg1"/>
                          </a:solidFill>
                          <a:latin typeface="Meiryo UI" panose="020B0604030504040204" pitchFamily="50" charset="-128"/>
                          <a:ea typeface="Meiryo UI" panose="020B0604030504040204" pitchFamily="50" charset="-128"/>
                        </a:rPr>
                        <a:t>70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a:t>
                      </a:r>
                      <a:r>
                        <a:rPr kumimoji="1" lang="en-US" altLang="ja-JP" sz="1200" dirty="0">
                          <a:solidFill>
                            <a:schemeClr val="bg1"/>
                          </a:solidFill>
                          <a:latin typeface="Meiryo UI" panose="020B0604030504040204" pitchFamily="50" charset="-128"/>
                          <a:ea typeface="Meiryo UI" panose="020B0604030504040204" pitchFamily="50" charset="-128"/>
                        </a:rPr>
                        <a:t>60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extLst>
                  <a:ext uri="{0D108BD9-81ED-4DB2-BD59-A6C34878D82A}">
                    <a16:rowId xmlns:a16="http://schemas.microsoft.com/office/drawing/2014/main" xmlns="" val="10010"/>
                  </a:ext>
                </a:extLst>
              </a:tr>
              <a:tr h="434403">
                <a:tc vMerge="1">
                  <a:txBody>
                    <a:bodyP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L="0" marR="0" anchor="ctr">
                    <a:solidFill>
                      <a:schemeClr val="accent3">
                        <a:lumMod val="50000"/>
                      </a:schemeClr>
                    </a:solidFill>
                  </a:tcPr>
                </a:tc>
                <a:tc>
                  <a:txBody>
                    <a:bodyPr/>
                    <a:lstStyle/>
                    <a:p>
                      <a:pPr algn="ctr"/>
                      <a:r>
                        <a:rPr kumimoji="1" lang="ja-JP" altLang="en-US" sz="1200" dirty="0">
                          <a:solidFill>
                            <a:schemeClr val="bg1"/>
                          </a:solidFill>
                          <a:latin typeface="Meiryo UI" panose="020B0604030504040204" pitchFamily="50" charset="-128"/>
                          <a:ea typeface="Meiryo UI" panose="020B0604030504040204" pitchFamily="50" charset="-128"/>
                        </a:rPr>
                        <a:t>職員数合計</a:t>
                      </a:r>
                    </a:p>
                  </a:txBody>
                  <a:tcPr anchor="ctr">
                    <a:solidFill>
                      <a:schemeClr val="accent3">
                        <a:lumMod val="50000"/>
                      </a:schemeClr>
                    </a:solid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oFill/>
                  </a:tcPr>
                </a:tc>
                <a:tc>
                  <a:txBody>
                    <a:body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2,140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2,510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2,850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2,370</a:t>
                      </a:r>
                      <a:endParaRPr kumimoji="1" lang="ja-JP" altLang="en-US" sz="1200" dirty="0">
                        <a:solidFill>
                          <a:schemeClr val="bg1"/>
                        </a:solidFill>
                        <a:latin typeface="Meiryo UI" panose="020B0604030504040204" pitchFamily="50" charset="-128"/>
                        <a:ea typeface="Meiryo UI" panose="020B0604030504040204" pitchFamily="50" charset="-128"/>
                      </a:endParaRPr>
                    </a:p>
                  </a:txBody>
                  <a:tcPr anchor="ctr">
                    <a:solidFill>
                      <a:schemeClr val="accent3">
                        <a:lumMod val="50000"/>
                      </a:schemeClr>
                    </a:solidFill>
                  </a:tcPr>
                </a:tc>
                <a:extLst>
                  <a:ext uri="{0D108BD9-81ED-4DB2-BD59-A6C34878D82A}">
                    <a16:rowId xmlns:a16="http://schemas.microsoft.com/office/drawing/2014/main" xmlns="" val="1433499223"/>
                  </a:ext>
                </a:extLst>
              </a:tr>
            </a:tbl>
          </a:graphicData>
        </a:graphic>
      </p:graphicFrame>
      <p:sp>
        <p:nvSpPr>
          <p:cNvPr id="16" name="テキスト ボックス 15">
            <a:extLst>
              <a:ext uri="{FF2B5EF4-FFF2-40B4-BE49-F238E27FC236}">
                <a16:creationId xmlns:a16="http://schemas.microsoft.com/office/drawing/2014/main" xmlns="" id="{7867D3C3-AE2F-4011-8B99-8BD9F4512AF1}"/>
              </a:ext>
            </a:extLst>
          </p:cNvPr>
          <p:cNvSpPr txBox="1"/>
          <p:nvPr/>
        </p:nvSpPr>
        <p:spPr>
          <a:xfrm>
            <a:off x="5277504" y="1282377"/>
            <a:ext cx="864000" cy="307777"/>
          </a:xfrm>
          <a:prstGeom prst="rect">
            <a:avLst/>
          </a:prstGeom>
          <a:noFill/>
        </p:spPr>
        <p:txBody>
          <a:bodyPr wrap="square" rtlCol="0">
            <a:spAutoFit/>
          </a:bodyPr>
          <a:lstStyle/>
          <a:p>
            <a:pPr algn="ctr"/>
            <a:r>
              <a:rPr lang="ja-JP" altLang="en-US" sz="1400" dirty="0">
                <a:solidFill>
                  <a:schemeClr val="bg1"/>
                </a:solidFill>
                <a:latin typeface="Arial Black" panose="020B0A04020102020204" pitchFamily="34" charset="0"/>
              </a:rPr>
              <a:t>第</a:t>
            </a:r>
            <a:r>
              <a:rPr lang="en-US" altLang="ja-JP" sz="1400" dirty="0">
                <a:solidFill>
                  <a:schemeClr val="bg1"/>
                </a:solidFill>
                <a:latin typeface="Arial Black" panose="020B0A04020102020204" pitchFamily="34" charset="0"/>
              </a:rPr>
              <a:t>3</a:t>
            </a:r>
            <a:r>
              <a:rPr lang="ja-JP" altLang="en-US" sz="1400" dirty="0">
                <a:solidFill>
                  <a:schemeClr val="bg1"/>
                </a:solidFill>
                <a:latin typeface="Arial Black" panose="020B0A04020102020204" pitchFamily="34" charset="0"/>
              </a:rPr>
              <a:t>区</a:t>
            </a:r>
            <a:endParaRPr kumimoji="1" lang="ja-JP" altLang="en-US" sz="1400" dirty="0">
              <a:solidFill>
                <a:schemeClr val="bg1"/>
              </a:solidFill>
              <a:latin typeface="Arial Black" panose="020B0A04020102020204" pitchFamily="34" charset="0"/>
            </a:endParaRPr>
          </a:p>
        </p:txBody>
      </p:sp>
      <p:sp>
        <p:nvSpPr>
          <p:cNvPr id="22" name="テキスト ボックス 21">
            <a:extLst>
              <a:ext uri="{FF2B5EF4-FFF2-40B4-BE49-F238E27FC236}">
                <a16:creationId xmlns:a16="http://schemas.microsoft.com/office/drawing/2014/main" xmlns="" id="{1D6FBD8C-9555-4D4D-A823-239D2718B6CB}"/>
              </a:ext>
            </a:extLst>
          </p:cNvPr>
          <p:cNvSpPr txBox="1"/>
          <p:nvPr/>
        </p:nvSpPr>
        <p:spPr>
          <a:xfrm>
            <a:off x="7585397" y="1273249"/>
            <a:ext cx="864000" cy="307777"/>
          </a:xfrm>
          <a:prstGeom prst="rect">
            <a:avLst/>
          </a:prstGeom>
          <a:noFill/>
        </p:spPr>
        <p:txBody>
          <a:bodyPr wrap="square" rtlCol="0">
            <a:spAutoFit/>
          </a:bodyPr>
          <a:lstStyle/>
          <a:p>
            <a:pPr algn="ctr"/>
            <a:endParaRPr kumimoji="1" lang="ja-JP" altLang="en-US" sz="1400" dirty="0">
              <a:solidFill>
                <a:schemeClr val="bg1"/>
              </a:solidFill>
              <a:latin typeface="Arial Black" panose="020B0A04020102020204" pitchFamily="34" charset="0"/>
            </a:endParaRPr>
          </a:p>
        </p:txBody>
      </p:sp>
      <p:sp>
        <p:nvSpPr>
          <p:cNvPr id="24" name="テキスト ボックス 23">
            <a:extLst>
              <a:ext uri="{FF2B5EF4-FFF2-40B4-BE49-F238E27FC236}">
                <a16:creationId xmlns:a16="http://schemas.microsoft.com/office/drawing/2014/main" xmlns="" id="{DBBCF8E0-81CB-4574-870C-6A17289DE1A1}"/>
              </a:ext>
            </a:extLst>
          </p:cNvPr>
          <p:cNvSpPr txBox="1"/>
          <p:nvPr/>
        </p:nvSpPr>
        <p:spPr>
          <a:xfrm>
            <a:off x="8777872" y="1277380"/>
            <a:ext cx="986589" cy="307777"/>
          </a:xfrm>
          <a:prstGeom prst="rect">
            <a:avLst/>
          </a:prstGeom>
          <a:noFill/>
        </p:spPr>
        <p:txBody>
          <a:bodyPr wrap="square" rtlCol="0">
            <a:spAutoFit/>
          </a:bodyPr>
          <a:lstStyle/>
          <a:p>
            <a:pPr algn="ctr"/>
            <a:endParaRPr kumimoji="1" lang="ja-JP" altLang="en-US" sz="1400" dirty="0">
              <a:solidFill>
                <a:schemeClr val="bg1"/>
              </a:solidFill>
              <a:latin typeface="Arial Black" panose="020B0A04020102020204" pitchFamily="34" charset="0"/>
            </a:endParaRPr>
          </a:p>
        </p:txBody>
      </p:sp>
      <p:sp>
        <p:nvSpPr>
          <p:cNvPr id="42" name="テキスト ボックス 41"/>
          <p:cNvSpPr txBox="1"/>
          <p:nvPr/>
        </p:nvSpPr>
        <p:spPr>
          <a:xfrm>
            <a:off x="0" y="1033880"/>
            <a:ext cx="2695699" cy="338554"/>
          </a:xfrm>
          <a:prstGeom prst="rect">
            <a:avLst/>
          </a:prstGeom>
          <a:noFill/>
        </p:spPr>
        <p:txBody>
          <a:bodyPr wrap="square" rtlCol="0" anchor="ctr" anchorCtr="0">
            <a:spAutoFit/>
          </a:bodyPr>
          <a:lstStyle/>
          <a:p>
            <a:r>
              <a:rPr kumimoji="1" lang="ja-JP" altLang="en-US" sz="1600" b="1" dirty="0">
                <a:latin typeface="Meiryo UI" pitchFamily="50" charset="-128"/>
                <a:ea typeface="Meiryo UI" pitchFamily="50" charset="-128"/>
                <a:cs typeface="Meiryo UI" pitchFamily="50" charset="-128"/>
              </a:rPr>
              <a:t>（</a:t>
            </a:r>
            <a:r>
              <a:rPr lang="ja-JP" altLang="en-US" sz="1600" b="1" dirty="0">
                <a:latin typeface="Meiryo UI" pitchFamily="50" charset="-128"/>
                <a:ea typeface="Meiryo UI" pitchFamily="50" charset="-128"/>
                <a:cs typeface="Meiryo UI" pitchFamily="50" charset="-128"/>
              </a:rPr>
              <a:t>２</a:t>
            </a:r>
            <a:r>
              <a:rPr kumimoji="1" lang="ja-JP" altLang="en-US" sz="1600" b="1" dirty="0">
                <a:latin typeface="Meiryo UI" pitchFamily="50" charset="-128"/>
                <a:ea typeface="Meiryo UI" pitchFamily="50" charset="-128"/>
                <a:cs typeface="Meiryo UI" pitchFamily="50" charset="-128"/>
              </a:rPr>
              <a:t>）試案</a:t>
            </a:r>
            <a:r>
              <a:rPr lang="en-US" altLang="ja-JP" sz="1600" b="1" dirty="0">
                <a:latin typeface="Meiryo UI" pitchFamily="50" charset="-128"/>
                <a:ea typeface="Meiryo UI" pitchFamily="50" charset="-128"/>
                <a:cs typeface="Meiryo UI" pitchFamily="50" charset="-128"/>
              </a:rPr>
              <a:t>B</a:t>
            </a:r>
            <a:r>
              <a:rPr kumimoji="1" lang="ja-JP" altLang="en-US" sz="1600" b="1" dirty="0">
                <a:latin typeface="Meiryo UI" pitchFamily="50" charset="-128"/>
                <a:ea typeface="Meiryo UI" pitchFamily="50" charset="-128"/>
                <a:cs typeface="Meiryo UI" pitchFamily="50" charset="-128"/>
              </a:rPr>
              <a:t>（４区</a:t>
            </a:r>
            <a:r>
              <a:rPr lang="en-US" altLang="ja-JP" sz="1600" b="1" dirty="0">
                <a:latin typeface="Meiryo UI" pitchFamily="50" charset="-128"/>
                <a:ea typeface="Meiryo UI" pitchFamily="50" charset="-128"/>
                <a:cs typeface="Meiryo UI" pitchFamily="50" charset="-128"/>
              </a:rPr>
              <a:t>B</a:t>
            </a:r>
            <a:r>
              <a:rPr kumimoji="1" lang="ja-JP" altLang="en-US" sz="1600" b="1" dirty="0">
                <a:latin typeface="Meiryo UI" pitchFamily="50" charset="-128"/>
                <a:ea typeface="Meiryo UI" pitchFamily="50" charset="-128"/>
                <a:cs typeface="Meiryo UI" pitchFamily="50" charset="-128"/>
              </a:rPr>
              <a:t>案）</a:t>
            </a:r>
            <a:endParaRPr kumimoji="1" lang="en-US" altLang="ja-JP" sz="1600" b="1" dirty="0">
              <a:latin typeface="Meiryo UI" pitchFamily="50" charset="-128"/>
              <a:ea typeface="Meiryo UI" pitchFamily="50" charset="-128"/>
              <a:cs typeface="Meiryo UI" pitchFamily="50" charset="-128"/>
            </a:endParaRPr>
          </a:p>
        </p:txBody>
      </p:sp>
      <p:sp>
        <p:nvSpPr>
          <p:cNvPr id="43" name="正方形/長方形 42"/>
          <p:cNvSpPr/>
          <p:nvPr/>
        </p:nvSpPr>
        <p:spPr>
          <a:xfrm>
            <a:off x="1428784" y="1726951"/>
            <a:ext cx="2220686" cy="3600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latin typeface="Meiryo UI" pitchFamily="50" charset="-128"/>
                <a:ea typeface="Meiryo UI" pitchFamily="50" charset="-128"/>
                <a:cs typeface="Meiryo UI" pitchFamily="50" charset="-128"/>
              </a:rPr>
              <a:t>　①　人口</a:t>
            </a:r>
            <a:r>
              <a:rPr lang="en-US" altLang="ja-JP" sz="1200" b="1" dirty="0">
                <a:solidFill>
                  <a:schemeClr val="tx1"/>
                </a:solidFill>
                <a:latin typeface="Meiryo UI" pitchFamily="50" charset="-128"/>
                <a:ea typeface="Meiryo UI" pitchFamily="50" charset="-128"/>
                <a:cs typeface="Meiryo UI" pitchFamily="50" charset="-128"/>
              </a:rPr>
              <a:t>10</a:t>
            </a:r>
            <a:r>
              <a:rPr lang="ja-JP" altLang="en-US" sz="1200" b="1" dirty="0">
                <a:solidFill>
                  <a:schemeClr val="tx1"/>
                </a:solidFill>
                <a:latin typeface="Meiryo UI" pitchFamily="50" charset="-128"/>
                <a:ea typeface="Meiryo UI" pitchFamily="50" charset="-128"/>
                <a:cs typeface="Meiryo UI" pitchFamily="50" charset="-128"/>
              </a:rPr>
              <a:t>万</a:t>
            </a:r>
            <a:r>
              <a:rPr lang="ja-JP" altLang="en-US" sz="1200" b="1" dirty="0" smtClean="0">
                <a:solidFill>
                  <a:schemeClr val="tx1"/>
                </a:solidFill>
                <a:latin typeface="Meiryo UI" pitchFamily="50" charset="-128"/>
                <a:ea typeface="Meiryo UI" pitchFamily="50" charset="-128"/>
                <a:cs typeface="Meiryo UI" pitchFamily="50" charset="-128"/>
              </a:rPr>
              <a:t>人当たり職員数</a:t>
            </a:r>
            <a:endParaRPr lang="en-US" altLang="ja-JP" sz="1200" b="1" dirty="0">
              <a:solidFill>
                <a:schemeClr val="tx1"/>
              </a:solidFill>
              <a:latin typeface="Meiryo UI" pitchFamily="50" charset="-128"/>
              <a:ea typeface="Meiryo UI" pitchFamily="50" charset="-128"/>
              <a:cs typeface="Meiryo UI" pitchFamily="50" charset="-128"/>
            </a:endParaRPr>
          </a:p>
          <a:p>
            <a:r>
              <a:rPr lang="ja-JP" altLang="en-US" sz="1200" b="1" dirty="0">
                <a:solidFill>
                  <a:schemeClr val="tx1"/>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（６市平均） </a:t>
            </a:r>
            <a:r>
              <a:rPr lang="en-US" altLang="ja-JP" sz="1050" dirty="0">
                <a:solidFill>
                  <a:schemeClr val="tx1"/>
                </a:solidFill>
                <a:latin typeface="Meiryo UI" pitchFamily="50" charset="-128"/>
                <a:ea typeface="Meiryo UI" pitchFamily="50" charset="-128"/>
                <a:cs typeface="Meiryo UI" pitchFamily="50" charset="-128"/>
              </a:rPr>
              <a:t>※</a:t>
            </a:r>
            <a:endParaRPr lang="ja-JP" altLang="en-US" sz="1050" dirty="0">
              <a:solidFill>
                <a:schemeClr val="tx1"/>
              </a:solidFill>
              <a:latin typeface="Meiryo UI" pitchFamily="50" charset="-128"/>
              <a:ea typeface="Meiryo UI" pitchFamily="50" charset="-128"/>
              <a:cs typeface="Meiryo UI" pitchFamily="50" charset="-128"/>
            </a:endParaRPr>
          </a:p>
        </p:txBody>
      </p:sp>
      <p:sp>
        <p:nvSpPr>
          <p:cNvPr id="12" name="四角形: 角を丸くする 11">
            <a:extLst>
              <a:ext uri="{FF2B5EF4-FFF2-40B4-BE49-F238E27FC236}">
                <a16:creationId xmlns:a16="http://schemas.microsoft.com/office/drawing/2014/main" xmlns="" id="{D371B49B-A0AE-4FBF-9314-7F4C1997DD24}"/>
              </a:ext>
            </a:extLst>
          </p:cNvPr>
          <p:cNvSpPr/>
          <p:nvPr/>
        </p:nvSpPr>
        <p:spPr>
          <a:xfrm>
            <a:off x="4021475"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四角形: 角を丸くする 28">
            <a:extLst>
              <a:ext uri="{FF2B5EF4-FFF2-40B4-BE49-F238E27FC236}">
                <a16:creationId xmlns:a16="http://schemas.microsoft.com/office/drawing/2014/main" xmlns="" id="{9C5788E4-B70D-4BF8-B3C1-6DE963EE5CBD}"/>
              </a:ext>
            </a:extLst>
          </p:cNvPr>
          <p:cNvSpPr/>
          <p:nvPr/>
        </p:nvSpPr>
        <p:spPr>
          <a:xfrm>
            <a:off x="5171423"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四角形: 角を丸くする 30">
            <a:extLst>
              <a:ext uri="{FF2B5EF4-FFF2-40B4-BE49-F238E27FC236}">
                <a16:creationId xmlns:a16="http://schemas.microsoft.com/office/drawing/2014/main" xmlns="" id="{97BE707C-215F-4E31-BBEF-31381F4A2592}"/>
              </a:ext>
            </a:extLst>
          </p:cNvPr>
          <p:cNvSpPr/>
          <p:nvPr/>
        </p:nvSpPr>
        <p:spPr>
          <a:xfrm>
            <a:off x="6301438" y="1113869"/>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四角形: 角を丸くする 31">
            <a:extLst>
              <a:ext uri="{FF2B5EF4-FFF2-40B4-BE49-F238E27FC236}">
                <a16:creationId xmlns:a16="http://schemas.microsoft.com/office/drawing/2014/main" xmlns="" id="{FFCFE04E-3DE1-424C-80BA-75B1A80A76CF}"/>
              </a:ext>
            </a:extLst>
          </p:cNvPr>
          <p:cNvSpPr/>
          <p:nvPr/>
        </p:nvSpPr>
        <p:spPr>
          <a:xfrm>
            <a:off x="7488757"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p:cNvSpPr/>
          <p:nvPr/>
        </p:nvSpPr>
        <p:spPr>
          <a:xfrm>
            <a:off x="3746242" y="1739435"/>
            <a:ext cx="4929967" cy="238221"/>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schemeClr val="bg1"/>
                </a:solidFill>
                <a:latin typeface="Meiryo UI" pitchFamily="50" charset="-128"/>
                <a:ea typeface="Meiryo UI" pitchFamily="50" charset="-128"/>
                <a:cs typeface="Meiryo UI" pitchFamily="50" charset="-128"/>
              </a:rPr>
              <a:t>364.5</a:t>
            </a:r>
            <a:endParaRPr lang="ja-JP" altLang="en-US" sz="1200" b="1" dirty="0">
              <a:solidFill>
                <a:schemeClr val="bg1"/>
              </a:solidFill>
              <a:latin typeface="Meiryo UI" pitchFamily="50" charset="-128"/>
              <a:ea typeface="Meiryo UI" pitchFamily="50" charset="-128"/>
              <a:cs typeface="Meiryo UI" pitchFamily="50" charset="-128"/>
            </a:endParaRPr>
          </a:p>
        </p:txBody>
      </p:sp>
      <p:sp>
        <p:nvSpPr>
          <p:cNvPr id="26" name="四角形: 角を丸くする 25">
            <a:extLst>
              <a:ext uri="{FF2B5EF4-FFF2-40B4-BE49-F238E27FC236}">
                <a16:creationId xmlns:a16="http://schemas.microsoft.com/office/drawing/2014/main" xmlns="" id="{7D5E8A4A-C483-4C43-B050-C14F4E2164E0}"/>
              </a:ext>
            </a:extLst>
          </p:cNvPr>
          <p:cNvSpPr/>
          <p:nvPr/>
        </p:nvSpPr>
        <p:spPr>
          <a:xfrm>
            <a:off x="4016491" y="4251702"/>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四角形: 角を丸くする 34">
            <a:extLst>
              <a:ext uri="{FF2B5EF4-FFF2-40B4-BE49-F238E27FC236}">
                <a16:creationId xmlns:a16="http://schemas.microsoft.com/office/drawing/2014/main" xmlns="" id="{35E48D0E-57B9-464E-BC87-41F8F0EE94FA}"/>
              </a:ext>
            </a:extLst>
          </p:cNvPr>
          <p:cNvSpPr/>
          <p:nvPr/>
        </p:nvSpPr>
        <p:spPr>
          <a:xfrm>
            <a:off x="5159761" y="4251702"/>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6" name="四角形: 角を丸くする 35">
            <a:extLst>
              <a:ext uri="{FF2B5EF4-FFF2-40B4-BE49-F238E27FC236}">
                <a16:creationId xmlns:a16="http://schemas.microsoft.com/office/drawing/2014/main" xmlns="" id="{312BE7B6-9F7A-4EE9-B1BE-B5C40E121E07}"/>
              </a:ext>
            </a:extLst>
          </p:cNvPr>
          <p:cNvSpPr/>
          <p:nvPr/>
        </p:nvSpPr>
        <p:spPr>
          <a:xfrm>
            <a:off x="6355922" y="4242177"/>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四角形: 角を丸くする 38">
            <a:extLst>
              <a:ext uri="{FF2B5EF4-FFF2-40B4-BE49-F238E27FC236}">
                <a16:creationId xmlns:a16="http://schemas.microsoft.com/office/drawing/2014/main" xmlns="" id="{53C8EA87-F186-49AA-AE47-B94115A6B6AD}"/>
              </a:ext>
            </a:extLst>
          </p:cNvPr>
          <p:cNvSpPr/>
          <p:nvPr/>
        </p:nvSpPr>
        <p:spPr>
          <a:xfrm>
            <a:off x="7491917" y="4251702"/>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6" name="矢印: 五方向 20">
            <a:extLst>
              <a:ext uri="{FF2B5EF4-FFF2-40B4-BE49-F238E27FC236}">
                <a16:creationId xmlns:a16="http://schemas.microsoft.com/office/drawing/2014/main" xmlns="" id="{E3474411-031C-44F8-8B3D-0729DB28CFBF}"/>
              </a:ext>
            </a:extLst>
          </p:cNvPr>
          <p:cNvSpPr/>
          <p:nvPr/>
        </p:nvSpPr>
        <p:spPr>
          <a:xfrm rot="5400000">
            <a:off x="4277235" y="997873"/>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smtClean="0">
                <a:solidFill>
                  <a:schemeClr val="bg1"/>
                </a:solidFill>
                <a:latin typeface="Arial Black" pitchFamily="34" charset="0"/>
              </a:rPr>
              <a:t>第</a:t>
            </a:r>
            <a:r>
              <a:rPr lang="ja-JP" altLang="en-US" sz="1400" dirty="0">
                <a:solidFill>
                  <a:schemeClr val="bg1"/>
                </a:solidFill>
                <a:latin typeface="Arial Black" pitchFamily="34" charset="0"/>
              </a:rPr>
              <a:t>一</a:t>
            </a:r>
            <a:r>
              <a:rPr lang="ja-JP" altLang="en-US" sz="1400" dirty="0" smtClean="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49" name="矢印: 五方向 20">
            <a:extLst>
              <a:ext uri="{FF2B5EF4-FFF2-40B4-BE49-F238E27FC236}">
                <a16:creationId xmlns:a16="http://schemas.microsoft.com/office/drawing/2014/main" xmlns="" id="{E3474411-031C-44F8-8B3D-0729DB28CFBF}"/>
              </a:ext>
            </a:extLst>
          </p:cNvPr>
          <p:cNvSpPr/>
          <p:nvPr/>
        </p:nvSpPr>
        <p:spPr>
          <a:xfrm rot="5400000">
            <a:off x="7747004" y="1001418"/>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smtClean="0">
                <a:solidFill>
                  <a:schemeClr val="bg1"/>
                </a:solidFill>
                <a:latin typeface="Arial Black" pitchFamily="34" charset="0"/>
              </a:rPr>
              <a:t>第</a:t>
            </a:r>
            <a:r>
              <a:rPr lang="ja-JP" altLang="en-US" sz="1400" dirty="0">
                <a:solidFill>
                  <a:schemeClr val="bg1"/>
                </a:solidFill>
                <a:latin typeface="Arial Black" pitchFamily="34" charset="0"/>
              </a:rPr>
              <a:t>四</a:t>
            </a:r>
            <a:r>
              <a:rPr lang="ja-JP" altLang="en-US" sz="1400" dirty="0" smtClean="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50" name="矢印: 五方向 20">
            <a:extLst>
              <a:ext uri="{FF2B5EF4-FFF2-40B4-BE49-F238E27FC236}">
                <a16:creationId xmlns:a16="http://schemas.microsoft.com/office/drawing/2014/main" xmlns="" id="{E3474411-031C-44F8-8B3D-0729DB28CFBF}"/>
              </a:ext>
            </a:extLst>
          </p:cNvPr>
          <p:cNvSpPr/>
          <p:nvPr/>
        </p:nvSpPr>
        <p:spPr>
          <a:xfrm rot="5400000">
            <a:off x="6570334" y="1004961"/>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smtClean="0">
                <a:solidFill>
                  <a:schemeClr val="bg1"/>
                </a:solidFill>
                <a:latin typeface="Arial Black" pitchFamily="34" charset="0"/>
              </a:rPr>
              <a:t>第</a:t>
            </a:r>
            <a:r>
              <a:rPr lang="ja-JP" altLang="en-US" sz="1400" dirty="0">
                <a:solidFill>
                  <a:schemeClr val="bg1"/>
                </a:solidFill>
                <a:latin typeface="Arial Black" pitchFamily="34" charset="0"/>
              </a:rPr>
              <a:t>三</a:t>
            </a:r>
            <a:r>
              <a:rPr lang="ja-JP" altLang="en-US" sz="1400" dirty="0" smtClean="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51" name="矢印: 五方向 20">
            <a:extLst>
              <a:ext uri="{FF2B5EF4-FFF2-40B4-BE49-F238E27FC236}">
                <a16:creationId xmlns:a16="http://schemas.microsoft.com/office/drawing/2014/main" xmlns="" id="{E3474411-031C-44F8-8B3D-0729DB28CFBF}"/>
              </a:ext>
            </a:extLst>
          </p:cNvPr>
          <p:cNvSpPr/>
          <p:nvPr/>
        </p:nvSpPr>
        <p:spPr>
          <a:xfrm rot="5400000">
            <a:off x="5425562" y="997873"/>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smtClean="0">
                <a:solidFill>
                  <a:schemeClr val="bg1"/>
                </a:solidFill>
                <a:latin typeface="Arial Black" pitchFamily="34" charset="0"/>
              </a:rPr>
              <a:t>第二区</a:t>
            </a:r>
            <a:endParaRPr kumimoji="1" lang="ja-JP" altLang="en-US" sz="1400" dirty="0">
              <a:solidFill>
                <a:schemeClr val="bg1"/>
              </a:solidFill>
              <a:latin typeface="Arial Black" pitchFamily="34" charset="0"/>
            </a:endParaRPr>
          </a:p>
        </p:txBody>
      </p:sp>
      <p:sp>
        <p:nvSpPr>
          <p:cNvPr id="30" name="正方形/長方形 27"/>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２３</a:t>
            </a:r>
          </a:p>
        </p:txBody>
      </p:sp>
      <p:sp>
        <p:nvSpPr>
          <p:cNvPr id="28" name="テキスト ボックス 27">
            <a:extLst>
              <a:ext uri="{FF2B5EF4-FFF2-40B4-BE49-F238E27FC236}">
                <a16:creationId xmlns:a16="http://schemas.microsoft.com/office/drawing/2014/main" xmlns="" id="{6860080B-933F-4B7A-9EC1-8445FFBB10C9}"/>
              </a:ext>
            </a:extLst>
          </p:cNvPr>
          <p:cNvSpPr txBox="1"/>
          <p:nvPr/>
        </p:nvSpPr>
        <p:spPr>
          <a:xfrm>
            <a:off x="5159761" y="6469275"/>
            <a:ext cx="3481555" cy="253916"/>
          </a:xfrm>
          <a:prstGeom prst="rect">
            <a:avLst/>
          </a:prstGeom>
          <a:noFill/>
        </p:spPr>
        <p:txBody>
          <a:bodyPr wrap="square" rtlCol="0">
            <a:spAutoFit/>
          </a:bodyPr>
          <a:lstStyle/>
          <a:p>
            <a:r>
              <a:rPr kumimoji="1" lang="en-US" altLang="ja-JP" sz="1050" dirty="0">
                <a:latin typeface="Meiryo UI" pitchFamily="50" charset="-128"/>
                <a:ea typeface="Meiryo UI" pitchFamily="50" charset="-128"/>
                <a:cs typeface="Meiryo UI" pitchFamily="50" charset="-128"/>
              </a:rPr>
              <a:t>※</a:t>
            </a:r>
            <a:r>
              <a:rPr kumimoji="1" lang="ja-JP" altLang="en-US" sz="1050" dirty="0">
                <a:latin typeface="Meiryo UI" pitchFamily="50" charset="-128"/>
                <a:ea typeface="Meiryo UI" pitchFamily="50" charset="-128"/>
                <a:cs typeface="Meiryo UI" pitchFamily="50" charset="-128"/>
              </a:rPr>
              <a:t>　経営形態見直し部門、学校園等を除く職員数から算出</a:t>
            </a:r>
          </a:p>
        </p:txBody>
      </p:sp>
    </p:spTree>
    <p:extLst>
      <p:ext uri="{BB962C8B-B14F-4D97-AF65-F5344CB8AC3E}">
        <p14:creationId xmlns:p14="http://schemas.microsoft.com/office/powerpoint/2010/main" val="12118232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27"/>
          <p:cNvSpPr>
            <a:spLocks noChangeArrowheads="1"/>
          </p:cNvSpPr>
          <p:nvPr/>
        </p:nvSpPr>
        <p:spPr bwMode="auto">
          <a:xfrm>
            <a:off x="8775425" y="83372"/>
            <a:ext cx="111786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組織</a:t>
            </a:r>
            <a:r>
              <a:rPr lang="en-US" altLang="ja-JP" sz="1100" b="1" dirty="0">
                <a:solidFill>
                  <a:srgbClr val="000000"/>
                </a:solidFill>
                <a:latin typeface="ＭＳ Ｐゴシック" charset="-128"/>
                <a:ea typeface="Meiryo UI" pitchFamily="50" charset="-128"/>
                <a:cs typeface="Meiryo UI" pitchFamily="50" charset="-128"/>
              </a:rPr>
              <a:t>-</a:t>
            </a:r>
            <a:r>
              <a:rPr lang="ja-JP" altLang="en-US" sz="1100" b="1" dirty="0">
                <a:solidFill>
                  <a:srgbClr val="000000"/>
                </a:solidFill>
                <a:latin typeface="ＭＳ Ｐゴシック" charset="-128"/>
                <a:ea typeface="Meiryo UI" pitchFamily="50" charset="-128"/>
                <a:cs typeface="Meiryo UI" pitchFamily="50" charset="-128"/>
              </a:rPr>
              <a:t>●</a:t>
            </a:r>
            <a:endParaRPr lang="ja-JP" altLang="en-US" sz="1200" b="1" dirty="0">
              <a:solidFill>
                <a:srgbClr val="000000"/>
              </a:solidFill>
              <a:latin typeface="ＭＳ Ｐゴシック" charset="-128"/>
              <a:ea typeface="Meiryo UI" pitchFamily="50" charset="-128"/>
              <a:cs typeface="Meiryo UI" pitchFamily="50" charset="-128"/>
            </a:endParaRPr>
          </a:p>
        </p:txBody>
      </p:sp>
      <p:sp>
        <p:nvSpPr>
          <p:cNvPr id="6" name="テキスト ボックス 5"/>
          <p:cNvSpPr txBox="1"/>
          <p:nvPr/>
        </p:nvSpPr>
        <p:spPr>
          <a:xfrm>
            <a:off x="8672322" y="880397"/>
            <a:ext cx="1393809" cy="276999"/>
          </a:xfrm>
          <a:prstGeom prst="rect">
            <a:avLst/>
          </a:prstGeom>
          <a:noFill/>
        </p:spPr>
        <p:txBody>
          <a:bodyPr wrap="square" rtlCol="0">
            <a:spAutoFit/>
          </a:bodyPr>
          <a:lstStyle/>
          <a:p>
            <a:r>
              <a:rPr kumimoji="1" lang="ja-JP" altLang="en-US" sz="1200" dirty="0">
                <a:latin typeface="Meiryo UI" pitchFamily="50" charset="-128"/>
                <a:ea typeface="Meiryo UI" pitchFamily="50" charset="-128"/>
                <a:cs typeface="Meiryo UI" pitchFamily="50" charset="-128"/>
              </a:rPr>
              <a:t>（単位：人）</a:t>
            </a:r>
          </a:p>
        </p:txBody>
      </p:sp>
      <p:sp>
        <p:nvSpPr>
          <p:cNvPr id="7" name="正方形/長方形 6"/>
          <p:cNvSpPr/>
          <p:nvPr/>
        </p:nvSpPr>
        <p:spPr>
          <a:xfrm>
            <a:off x="194471" y="476672"/>
            <a:ext cx="9555000" cy="425853"/>
          </a:xfrm>
          <a:prstGeom prst="rect">
            <a:avLst/>
          </a:prstGeom>
          <a:solidFill>
            <a:schemeClr val="accent6">
              <a:lumMod val="60000"/>
              <a:lumOff val="4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latin typeface="Meiryo UI" pitchFamily="50" charset="-128"/>
                <a:ea typeface="Meiryo UI" pitchFamily="50" charset="-128"/>
                <a:cs typeface="Meiryo UI" pitchFamily="50" charset="-128"/>
              </a:rPr>
              <a:t>◆特別区の担う権限のうち中核市をベースとする部分は、実在する中核市（近隣６市）を参考に算出</a:t>
            </a:r>
            <a:endParaRPr lang="en-US" altLang="ja-JP" sz="1400" dirty="0">
              <a:latin typeface="Meiryo UI" pitchFamily="50" charset="-128"/>
              <a:ea typeface="Meiryo UI" pitchFamily="50" charset="-128"/>
              <a:cs typeface="Meiryo UI" pitchFamily="50" charset="-128"/>
            </a:endParaRPr>
          </a:p>
          <a:p>
            <a:r>
              <a:rPr kumimoji="1" lang="ja-JP" altLang="en-US" sz="1400" dirty="0">
                <a:latin typeface="Meiryo UI" pitchFamily="50" charset="-128"/>
                <a:ea typeface="Meiryo UI" pitchFamily="50" charset="-128"/>
                <a:cs typeface="Meiryo UI" pitchFamily="50" charset="-128"/>
              </a:rPr>
              <a:t>◆中核市を</a:t>
            </a:r>
            <a:r>
              <a:rPr lang="ja-JP" altLang="en-US" sz="1400" dirty="0">
                <a:latin typeface="Meiryo UI" pitchFamily="50" charset="-128"/>
                <a:ea typeface="Meiryo UI" pitchFamily="50" charset="-128"/>
                <a:cs typeface="Meiryo UI" pitchFamily="50" charset="-128"/>
              </a:rPr>
              <a:t>上回る</a:t>
            </a:r>
            <a:r>
              <a:rPr kumimoji="1" lang="ja-JP" altLang="en-US" sz="1400" dirty="0">
                <a:latin typeface="Meiryo UI" pitchFamily="50" charset="-128"/>
                <a:ea typeface="Meiryo UI" pitchFamily="50" charset="-128"/>
                <a:cs typeface="Meiryo UI" pitchFamily="50" charset="-128"/>
              </a:rPr>
              <a:t>権限部分は実施する事務を個別に加味し、さらに本市の特性を踏まえた要素を反映</a:t>
            </a:r>
          </a:p>
        </p:txBody>
      </p:sp>
      <p:sp>
        <p:nvSpPr>
          <p:cNvPr id="8" name="下矢印 7"/>
          <p:cNvSpPr/>
          <p:nvPr/>
        </p:nvSpPr>
        <p:spPr>
          <a:xfrm>
            <a:off x="0" y="1726951"/>
            <a:ext cx="428497" cy="4665678"/>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500" b="1" dirty="0"/>
              <a:t>算　定</a:t>
            </a:r>
            <a:r>
              <a:rPr kumimoji="1" lang="ja-JP" altLang="en-US" sz="1500" b="1" dirty="0"/>
              <a:t>　の　</a:t>
            </a:r>
            <a:r>
              <a:rPr lang="ja-JP" altLang="en-US" sz="1500" b="1" dirty="0"/>
              <a:t>な　が　れ</a:t>
            </a:r>
            <a:endParaRPr kumimoji="1" lang="ja-JP" altLang="en-US" sz="1500" b="1" dirty="0"/>
          </a:p>
        </p:txBody>
      </p:sp>
      <p:graphicFrame>
        <p:nvGraphicFramePr>
          <p:cNvPr id="3" name="表 2">
            <a:extLst>
              <a:ext uri="{FF2B5EF4-FFF2-40B4-BE49-F238E27FC236}">
                <a16:creationId xmlns:a16="http://schemas.microsoft.com/office/drawing/2014/main" xmlns="" id="{44135387-B4AE-4D6C-BADD-89E3B850F3EF}"/>
              </a:ext>
            </a:extLst>
          </p:cNvPr>
          <p:cNvGraphicFramePr>
            <a:graphicFrameLocks noGrp="1"/>
          </p:cNvGraphicFramePr>
          <p:nvPr>
            <p:extLst>
              <p:ext uri="{D42A27DB-BD31-4B8C-83A1-F6EECF244321}">
                <p14:modId xmlns:p14="http://schemas.microsoft.com/office/powerpoint/2010/main" val="3217694281"/>
              </p:ext>
            </p:extLst>
          </p:nvPr>
        </p:nvGraphicFramePr>
        <p:xfrm>
          <a:off x="375063" y="2016654"/>
          <a:ext cx="9389515" cy="4345119"/>
        </p:xfrm>
        <a:graphic>
          <a:graphicData uri="http://schemas.openxmlformats.org/drawingml/2006/table">
            <a:tbl>
              <a:tblPr firstRow="1" bandRow="1">
                <a:tableStyleId>{5C22544A-7EE6-4342-B048-85BDC9FD1C3A}</a:tableStyleId>
              </a:tblPr>
              <a:tblGrid>
                <a:gridCol w="631583">
                  <a:extLst>
                    <a:ext uri="{9D8B030D-6E8A-4147-A177-3AD203B41FA5}">
                      <a16:colId xmlns:a16="http://schemas.microsoft.com/office/drawing/2014/main" xmlns="" val="1592325695"/>
                    </a:ext>
                  </a:extLst>
                </a:gridCol>
                <a:gridCol w="1644582">
                  <a:extLst>
                    <a:ext uri="{9D8B030D-6E8A-4147-A177-3AD203B41FA5}">
                      <a16:colId xmlns:a16="http://schemas.microsoft.com/office/drawing/2014/main" xmlns="" val="961018389"/>
                    </a:ext>
                  </a:extLst>
                </a:gridCol>
                <a:gridCol w="208280">
                  <a:extLst>
                    <a:ext uri="{9D8B030D-6E8A-4147-A177-3AD203B41FA5}">
                      <a16:colId xmlns:a16="http://schemas.microsoft.com/office/drawing/2014/main" xmlns="" val="12951262"/>
                    </a:ext>
                  </a:extLst>
                </a:gridCol>
                <a:gridCol w="1150845">
                  <a:extLst>
                    <a:ext uri="{9D8B030D-6E8A-4147-A177-3AD203B41FA5}">
                      <a16:colId xmlns:a16="http://schemas.microsoft.com/office/drawing/2014/main" xmlns="" val="1636289566"/>
                    </a:ext>
                  </a:extLst>
                </a:gridCol>
                <a:gridCol w="1150845">
                  <a:extLst>
                    <a:ext uri="{9D8B030D-6E8A-4147-A177-3AD203B41FA5}">
                      <a16:colId xmlns:a16="http://schemas.microsoft.com/office/drawing/2014/main" xmlns="" val="2269128465"/>
                    </a:ext>
                  </a:extLst>
                </a:gridCol>
                <a:gridCol w="1150845">
                  <a:extLst>
                    <a:ext uri="{9D8B030D-6E8A-4147-A177-3AD203B41FA5}">
                      <a16:colId xmlns:a16="http://schemas.microsoft.com/office/drawing/2014/main" xmlns="" val="2569570180"/>
                    </a:ext>
                  </a:extLst>
                </a:gridCol>
                <a:gridCol w="1150845">
                  <a:extLst>
                    <a:ext uri="{9D8B030D-6E8A-4147-A177-3AD203B41FA5}">
                      <a16:colId xmlns:a16="http://schemas.microsoft.com/office/drawing/2014/main" xmlns="" val="1025698285"/>
                    </a:ext>
                  </a:extLst>
                </a:gridCol>
                <a:gridCol w="1150845">
                  <a:extLst>
                    <a:ext uri="{9D8B030D-6E8A-4147-A177-3AD203B41FA5}">
                      <a16:colId xmlns:a16="http://schemas.microsoft.com/office/drawing/2014/main" xmlns="" val="2782999751"/>
                    </a:ext>
                  </a:extLst>
                </a:gridCol>
                <a:gridCol w="1150845">
                  <a:extLst>
                    <a:ext uri="{9D8B030D-6E8A-4147-A177-3AD203B41FA5}">
                      <a16:colId xmlns:a16="http://schemas.microsoft.com/office/drawing/2014/main" xmlns="" val="4230940839"/>
                    </a:ext>
                  </a:extLst>
                </a:gridCol>
              </a:tblGrid>
              <a:tr h="118981">
                <a:tc>
                  <a:txBody>
                    <a:bodyPr/>
                    <a:lstStyle/>
                    <a:p>
                      <a:pPr algn="ctr">
                        <a:lnSpc>
                          <a:spcPts val="1000"/>
                        </a:lnSpc>
                      </a:pPr>
                      <a:endParaRPr kumimoji="1" lang="ja-JP" altLang="en-US" sz="1000" dirty="0">
                        <a:latin typeface="Meiryo UI" pitchFamily="50" charset="-128"/>
                        <a:ea typeface="Meiryo UI" pitchFamily="50" charset="-128"/>
                        <a:cs typeface="Meiryo UI" pitchFamily="50" charset="-128"/>
                      </a:endParaRPr>
                    </a:p>
                  </a:txBody>
                  <a:tcPr marL="0" marR="0">
                    <a:noFill/>
                  </a:tcPr>
                </a:tc>
                <a:tc>
                  <a:txBody>
                    <a:bodyPr/>
                    <a:lstStyle/>
                    <a:p>
                      <a:pPr algn="ctr">
                        <a:lnSpc>
                          <a:spcPts val="1000"/>
                        </a:lnSpc>
                      </a:pP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a:lnSpc>
                          <a:spcPts val="1000"/>
                        </a:lnSpc>
                      </a:pP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a:lnSpc>
                          <a:spcPts val="1000"/>
                        </a:lnSpc>
                      </a:pPr>
                      <a:r>
                        <a:rPr kumimoji="1" lang="en-US" altLang="ja-JP" sz="1400" b="1" dirty="0">
                          <a:solidFill>
                            <a:srgbClr val="FF0000"/>
                          </a:solidFill>
                          <a:latin typeface="Meiryo UI" pitchFamily="50" charset="-128"/>
                          <a:ea typeface="Meiryo UI" pitchFamily="50" charset="-128"/>
                          <a:cs typeface="Meiryo UI" pitchFamily="50" charset="-128"/>
                        </a:rPr>
                        <a:t>×</a:t>
                      </a:r>
                      <a:endParaRPr kumimoji="1" lang="ja-JP" altLang="en-US" sz="1400" b="1" dirty="0">
                        <a:solidFill>
                          <a:srgbClr val="FF0000"/>
                        </a:solidFill>
                        <a:latin typeface="Meiryo UI" pitchFamily="50" charset="-128"/>
                        <a:ea typeface="Meiryo UI" pitchFamily="50" charset="-128"/>
                        <a:cs typeface="Meiryo UI"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oFill/>
                  </a:tcPr>
                </a:tc>
                <a:extLst>
                  <a:ext uri="{0D108BD9-81ED-4DB2-BD59-A6C34878D82A}">
                    <a16:rowId xmlns:a16="http://schemas.microsoft.com/office/drawing/2014/main" xmlns="" val="584063018"/>
                  </a:ext>
                </a:extLst>
              </a:tr>
              <a:tr h="296406">
                <a:tc>
                  <a:txBody>
                    <a:bodyPr/>
                    <a:lstStyle/>
                    <a:p>
                      <a:pPr algn="ctr"/>
                      <a:r>
                        <a:rPr kumimoji="1" lang="ja-JP" altLang="en-US" sz="1000" dirty="0">
                          <a:latin typeface="Meiryo UI" pitchFamily="50" charset="-128"/>
                          <a:ea typeface="Meiryo UI" pitchFamily="50" charset="-128"/>
                          <a:cs typeface="Meiryo UI" pitchFamily="50" charset="-128"/>
                        </a:rPr>
                        <a:t>②</a:t>
                      </a:r>
                    </a:p>
                  </a:txBody>
                  <a:tcPr marL="0" marR="0" anchor="ctr"/>
                </a:tc>
                <a:tc>
                  <a:txBody>
                    <a:bodyPr/>
                    <a:lstStyle/>
                    <a:p>
                      <a:pPr algn="ctr"/>
                      <a:r>
                        <a:rPr kumimoji="1" lang="ja-JP" altLang="en-US" sz="1200" dirty="0">
                          <a:latin typeface="Meiryo UI" pitchFamily="50" charset="-128"/>
                          <a:ea typeface="Meiryo UI" pitchFamily="50" charset="-128"/>
                          <a:cs typeface="Meiryo UI" pitchFamily="50" charset="-128"/>
                        </a:rPr>
                        <a:t>各特別区の人口</a:t>
                      </a:r>
                    </a:p>
                  </a:txBody>
                  <a:tcPr anchor="ct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fontAlgn="b"/>
                      <a:r>
                        <a:rPr lang="en-US" altLang="ja-JP" sz="1200" b="0" i="0" u="none" strike="noStrike" dirty="0">
                          <a:latin typeface="Meiryo UI" pitchFamily="50" charset="-128"/>
                          <a:ea typeface="Meiryo UI" pitchFamily="50" charset="-128"/>
                          <a:cs typeface="Meiryo UI" pitchFamily="50" charset="-128"/>
                        </a:rPr>
                        <a:t>495,532</a:t>
                      </a:r>
                    </a:p>
                  </a:txBody>
                  <a:tcPr marL="0" marR="0" marT="0" marB="0" anchor="ctr"/>
                </a:tc>
                <a:tc>
                  <a:txBody>
                    <a:bodyPr/>
                    <a:lstStyle/>
                    <a:p>
                      <a:pPr algn="ctr" fontAlgn="b"/>
                      <a:r>
                        <a:rPr lang="en-US" altLang="ja-JP" sz="1200" b="0" i="0" u="none" strike="noStrike" dirty="0">
                          <a:latin typeface="Meiryo UI" pitchFamily="50" charset="-128"/>
                          <a:ea typeface="Meiryo UI" pitchFamily="50" charset="-128"/>
                          <a:cs typeface="Meiryo UI" pitchFamily="50" charset="-128"/>
                        </a:rPr>
                        <a:t>344,175</a:t>
                      </a:r>
                    </a:p>
                  </a:txBody>
                  <a:tcPr marL="0" marR="0" marT="0" marB="0" anchor="ctr"/>
                </a:tc>
                <a:tc>
                  <a:txBody>
                    <a:bodyPr/>
                    <a:lstStyle/>
                    <a:p>
                      <a:pPr algn="ctr" fontAlgn="b"/>
                      <a:r>
                        <a:rPr lang="en-US" altLang="ja-JP" sz="1200" b="0" i="0" u="none" strike="noStrike" dirty="0">
                          <a:latin typeface="Meiryo UI" pitchFamily="50" charset="-128"/>
                          <a:ea typeface="Meiryo UI" pitchFamily="50" charset="-128"/>
                          <a:cs typeface="Meiryo UI" pitchFamily="50" charset="-128"/>
                        </a:rPr>
                        <a:t>356,817</a:t>
                      </a:r>
                    </a:p>
                  </a:txBody>
                  <a:tcPr marL="0" marR="0" marT="0" marB="0" anchor="ctr"/>
                </a:tc>
                <a:tc>
                  <a:txBody>
                    <a:bodyPr/>
                    <a:lstStyle/>
                    <a:p>
                      <a:pPr algn="ctr" fontAlgn="b"/>
                      <a:r>
                        <a:rPr lang="en-US" altLang="ja-JP" sz="1200" b="0" i="0" u="none" strike="noStrike" dirty="0">
                          <a:latin typeface="Meiryo UI" pitchFamily="50" charset="-128"/>
                          <a:ea typeface="Meiryo UI" pitchFamily="50" charset="-128"/>
                          <a:cs typeface="Meiryo UI" pitchFamily="50" charset="-128"/>
                        </a:rPr>
                        <a:t>306,262</a:t>
                      </a:r>
                    </a:p>
                  </a:txBody>
                  <a:tcPr marL="0" marR="0" marT="0" marB="0" anchor="ctr"/>
                </a:tc>
                <a:tc>
                  <a:txBody>
                    <a:bodyPr/>
                    <a:lstStyle/>
                    <a:p>
                      <a:pPr algn="ctr" fontAlgn="b"/>
                      <a:r>
                        <a:rPr lang="en-US" altLang="ja-JP" sz="1200" b="0" i="0" u="none" strike="noStrike" dirty="0">
                          <a:latin typeface="Meiryo UI" pitchFamily="50" charset="-128"/>
                          <a:ea typeface="Meiryo UI" pitchFamily="50" charset="-128"/>
                          <a:cs typeface="Meiryo UI" pitchFamily="50" charset="-128"/>
                        </a:rPr>
                        <a:t>551,945</a:t>
                      </a:r>
                    </a:p>
                  </a:txBody>
                  <a:tcPr marL="0" marR="0" marT="0" marB="0" anchor="ctr"/>
                </a:tc>
                <a:tc>
                  <a:txBody>
                    <a:bodyPr/>
                    <a:lstStyle/>
                    <a:p>
                      <a:pPr algn="ctr" fontAlgn="b"/>
                      <a:r>
                        <a:rPr lang="en-US" altLang="ja-JP" sz="1200" b="0" i="0" u="none" strike="noStrike" dirty="0">
                          <a:latin typeface="Meiryo UI" pitchFamily="50" charset="-128"/>
                          <a:ea typeface="Meiryo UI" pitchFamily="50" charset="-128"/>
                          <a:cs typeface="Meiryo UI" pitchFamily="50" charset="-128"/>
                        </a:rPr>
                        <a:t>636,454</a:t>
                      </a:r>
                    </a:p>
                  </a:txBody>
                  <a:tcPr marL="0" marR="0" marT="0" marB="0" anchor="ctr"/>
                </a:tc>
                <a:extLst>
                  <a:ext uri="{0D108BD9-81ED-4DB2-BD59-A6C34878D82A}">
                    <a16:rowId xmlns:a16="http://schemas.microsoft.com/office/drawing/2014/main" xmlns="" val="3160853305"/>
                  </a:ext>
                </a:extLst>
              </a:tr>
              <a:tr h="296406">
                <a:tc>
                  <a:txBody>
                    <a:bodyPr/>
                    <a:lstStyle/>
                    <a:p>
                      <a:pPr algn="ctr"/>
                      <a:r>
                        <a:rPr kumimoji="1" lang="ja-JP" altLang="en-US" sz="1000" dirty="0">
                          <a:latin typeface="Meiryo UI" pitchFamily="50" charset="-128"/>
                          <a:ea typeface="Meiryo UI" pitchFamily="50" charset="-128"/>
                          <a:cs typeface="Meiryo UI" pitchFamily="50" charset="-128"/>
                        </a:rPr>
                        <a:t>③</a:t>
                      </a:r>
                    </a:p>
                  </a:txBody>
                  <a:tcPr marL="0" marR="0" anchor="ctr"/>
                </a:tc>
                <a:tc>
                  <a:txBody>
                    <a:bodyPr/>
                    <a:lstStyle/>
                    <a:p>
                      <a:pPr algn="ctr"/>
                      <a:r>
                        <a:rPr kumimoji="1" lang="ja-JP" altLang="en-US" sz="1200" dirty="0">
                          <a:latin typeface="Meiryo UI" pitchFamily="50" charset="-128"/>
                          <a:ea typeface="Meiryo UI" pitchFamily="50" charset="-128"/>
                          <a:cs typeface="Meiryo UI" pitchFamily="50" charset="-128"/>
                        </a:rPr>
                        <a:t>人口規模に基づく補正率</a:t>
                      </a:r>
                    </a:p>
                  </a:txBody>
                  <a:tcPr marL="36000" marR="36000" anchor="ct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98%</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105%</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104%</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108%</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96%</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94%</a:t>
                      </a:r>
                    </a:p>
                  </a:txBody>
                  <a:tcPr marL="0" marR="0" marT="0" marB="0" anchor="ctr"/>
                </a:tc>
                <a:extLst>
                  <a:ext uri="{0D108BD9-81ED-4DB2-BD59-A6C34878D82A}">
                    <a16:rowId xmlns:a16="http://schemas.microsoft.com/office/drawing/2014/main" xmlns="" val="1193518904"/>
                  </a:ext>
                </a:extLst>
              </a:tr>
              <a:tr h="296406">
                <a:tc>
                  <a:txBody>
                    <a:bodyPr/>
                    <a:lstStyle/>
                    <a:p>
                      <a:pPr algn="ctr"/>
                      <a:r>
                        <a:rPr kumimoji="1" lang="ja-JP" altLang="en-US" sz="1000" dirty="0">
                          <a:latin typeface="Meiryo UI" pitchFamily="50" charset="-128"/>
                          <a:ea typeface="Meiryo UI" pitchFamily="50" charset="-128"/>
                          <a:cs typeface="Meiryo UI" pitchFamily="50" charset="-128"/>
                        </a:rPr>
                        <a:t>④</a:t>
                      </a:r>
                      <a:endParaRPr kumimoji="1" lang="en-US" altLang="ja-JP" sz="1000" dirty="0">
                        <a:latin typeface="Meiryo UI" pitchFamily="50" charset="-128"/>
                        <a:ea typeface="Meiryo UI" pitchFamily="50" charset="-128"/>
                        <a:cs typeface="Meiryo UI" pitchFamily="50" charset="-128"/>
                      </a:endParaRPr>
                    </a:p>
                    <a:p>
                      <a:pPr algn="ctr"/>
                      <a:r>
                        <a:rPr kumimoji="1" lang="en-US" altLang="ja-JP" sz="800" dirty="0">
                          <a:latin typeface="Meiryo UI" pitchFamily="50" charset="-128"/>
                          <a:ea typeface="Meiryo UI" pitchFamily="50" charset="-128"/>
                          <a:cs typeface="Meiryo UI" pitchFamily="50" charset="-128"/>
                        </a:rPr>
                        <a:t>(</a:t>
                      </a:r>
                      <a:r>
                        <a:rPr kumimoji="1" lang="ja-JP" altLang="en-US" sz="800" dirty="0">
                          <a:latin typeface="Meiryo UI" pitchFamily="50" charset="-128"/>
                          <a:ea typeface="Meiryo UI" pitchFamily="50" charset="-128"/>
                          <a:cs typeface="Meiryo UI" pitchFamily="50" charset="-128"/>
                        </a:rPr>
                        <a:t>①</a:t>
                      </a:r>
                      <a:r>
                        <a:rPr kumimoji="1" lang="en-US" altLang="ja-JP" sz="800" dirty="0">
                          <a:latin typeface="Meiryo UI" pitchFamily="50" charset="-128"/>
                          <a:ea typeface="Meiryo UI" pitchFamily="50" charset="-128"/>
                          <a:cs typeface="Meiryo UI" pitchFamily="50" charset="-128"/>
                        </a:rPr>
                        <a:t>×</a:t>
                      </a:r>
                      <a:r>
                        <a:rPr kumimoji="1" lang="ja-JP" altLang="en-US" sz="800" dirty="0">
                          <a:latin typeface="Meiryo UI" pitchFamily="50" charset="-128"/>
                          <a:ea typeface="Meiryo UI" pitchFamily="50" charset="-128"/>
                          <a:cs typeface="Meiryo UI" pitchFamily="50" charset="-128"/>
                        </a:rPr>
                        <a:t>②</a:t>
                      </a:r>
                      <a:r>
                        <a:rPr kumimoji="1" lang="en-US" altLang="ja-JP" sz="800" dirty="0">
                          <a:latin typeface="Meiryo UI" pitchFamily="50" charset="-128"/>
                          <a:ea typeface="Meiryo UI" pitchFamily="50" charset="-128"/>
                          <a:cs typeface="Meiryo UI" pitchFamily="50" charset="-128"/>
                        </a:rPr>
                        <a:t>×</a:t>
                      </a:r>
                      <a:r>
                        <a:rPr kumimoji="1" lang="ja-JP" altLang="en-US" sz="800" dirty="0">
                          <a:latin typeface="Meiryo UI" pitchFamily="50" charset="-128"/>
                          <a:ea typeface="Meiryo UI" pitchFamily="50" charset="-128"/>
                          <a:cs typeface="Meiryo UI" pitchFamily="50" charset="-128"/>
                        </a:rPr>
                        <a:t>③</a:t>
                      </a:r>
                      <a:r>
                        <a:rPr kumimoji="1" lang="en-US" altLang="ja-JP" sz="800" dirty="0">
                          <a:latin typeface="Meiryo UI" pitchFamily="50" charset="-128"/>
                          <a:ea typeface="Meiryo UI" pitchFamily="50" charset="-128"/>
                          <a:cs typeface="Meiryo UI" pitchFamily="50" charset="-128"/>
                        </a:rPr>
                        <a:t>)</a:t>
                      </a:r>
                      <a:endParaRPr kumimoji="1" lang="ja-JP" altLang="en-US" sz="800" dirty="0">
                        <a:latin typeface="Meiryo UI" pitchFamily="50" charset="-128"/>
                        <a:ea typeface="Meiryo UI" pitchFamily="50" charset="-128"/>
                        <a:cs typeface="Meiryo UI" pitchFamily="50" charset="-128"/>
                      </a:endParaRPr>
                    </a:p>
                  </a:txBody>
                  <a:tcPr marL="0" marR="0" anchor="ctr"/>
                </a:tc>
                <a:tc>
                  <a:txBody>
                    <a:bodyPr/>
                    <a:lstStyle/>
                    <a:p>
                      <a:pPr algn="ctr"/>
                      <a:r>
                        <a:rPr kumimoji="1" lang="ja-JP" altLang="en-US" sz="1200" dirty="0">
                          <a:latin typeface="Meiryo UI" pitchFamily="50" charset="-128"/>
                          <a:ea typeface="Meiryo UI" pitchFamily="50" charset="-128"/>
                          <a:cs typeface="Meiryo UI" pitchFamily="50" charset="-128"/>
                        </a:rPr>
                        <a:t>中核市モデル</a:t>
                      </a:r>
                    </a:p>
                  </a:txBody>
                  <a:tcPr anchor="ct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1,760</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1,310</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1,350</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1,200</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1,930</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2,180</a:t>
                      </a:r>
                    </a:p>
                  </a:txBody>
                  <a:tcPr marL="0" marR="0" marT="0" marB="0" anchor="ctr"/>
                </a:tc>
                <a:extLst>
                  <a:ext uri="{0D108BD9-81ED-4DB2-BD59-A6C34878D82A}">
                    <a16:rowId xmlns:a16="http://schemas.microsoft.com/office/drawing/2014/main" xmlns="" val="1145265422"/>
                  </a:ext>
                </a:extLst>
              </a:tr>
              <a:tr h="296406">
                <a:tc>
                  <a:txBody>
                    <a:bodyPr/>
                    <a:lstStyle/>
                    <a:p>
                      <a:pPr algn="ctr"/>
                      <a:r>
                        <a:rPr kumimoji="1" lang="ja-JP" altLang="en-US" sz="1000" dirty="0">
                          <a:latin typeface="Meiryo UI" pitchFamily="50" charset="-128"/>
                          <a:ea typeface="Meiryo UI" pitchFamily="50" charset="-128"/>
                          <a:cs typeface="Meiryo UI" pitchFamily="50" charset="-128"/>
                        </a:rPr>
                        <a:t>⑤</a:t>
                      </a:r>
                    </a:p>
                  </a:txBody>
                  <a:tcPr marL="0" marR="0" anchor="ctr"/>
                </a:tc>
                <a:tc>
                  <a:txBody>
                    <a:bodyPr/>
                    <a:lstStyle/>
                    <a:p>
                      <a:pPr algn="ctr"/>
                      <a:r>
                        <a:rPr kumimoji="1" lang="ja-JP" altLang="en-US" sz="1000" dirty="0">
                          <a:latin typeface="Meiryo UI" pitchFamily="50" charset="-128"/>
                          <a:ea typeface="Meiryo UI" pitchFamily="50" charset="-128"/>
                          <a:cs typeface="Meiryo UI" pitchFamily="50" charset="-128"/>
                        </a:rPr>
                        <a:t>固定資産税など中核市権限の</a:t>
                      </a:r>
                      <a:endParaRPr kumimoji="1" lang="en-US" altLang="ja-JP" sz="1000" dirty="0">
                        <a:latin typeface="Meiryo UI" pitchFamily="50" charset="-128"/>
                        <a:ea typeface="Meiryo UI" pitchFamily="50" charset="-128"/>
                        <a:cs typeface="Meiryo UI" pitchFamily="50" charset="-128"/>
                      </a:endParaRPr>
                    </a:p>
                    <a:p>
                      <a:pPr algn="ctr"/>
                      <a:r>
                        <a:rPr kumimoji="1" lang="ja-JP" altLang="en-US" sz="1000" dirty="0">
                          <a:latin typeface="Meiryo UI" pitchFamily="50" charset="-128"/>
                          <a:ea typeface="Meiryo UI" pitchFamily="50" charset="-128"/>
                          <a:cs typeface="Meiryo UI" pitchFamily="50" charset="-128"/>
                        </a:rPr>
                        <a:t>うち広域移管にかかる職員数等</a:t>
                      </a:r>
                    </a:p>
                  </a:txBody>
                  <a:tcPr marL="0" marR="0" anchor="ct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a:r>
                        <a:rPr kumimoji="1" lang="ja-JP" altLang="en-US" sz="1200" dirty="0">
                          <a:latin typeface="Meiryo UI" pitchFamily="50" charset="-128"/>
                          <a:ea typeface="Meiryo UI" pitchFamily="50" charset="-128"/>
                          <a:cs typeface="Meiryo UI" pitchFamily="50" charset="-128"/>
                        </a:rPr>
                        <a:t>▲</a:t>
                      </a:r>
                      <a:r>
                        <a:rPr kumimoji="1" lang="en-US" altLang="ja-JP" sz="1200" dirty="0">
                          <a:latin typeface="Meiryo UI" pitchFamily="50" charset="-128"/>
                          <a:ea typeface="Meiryo UI" pitchFamily="50" charset="-128"/>
                          <a:cs typeface="Meiryo UI" pitchFamily="50" charset="-128"/>
                        </a:rPr>
                        <a:t>90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1200" dirty="0">
                          <a:latin typeface="Meiryo UI" pitchFamily="50" charset="-128"/>
                          <a:ea typeface="Meiryo UI" pitchFamily="50" charset="-128"/>
                          <a:cs typeface="Meiryo UI" pitchFamily="50" charset="-128"/>
                        </a:rPr>
                        <a:t>▲</a:t>
                      </a:r>
                      <a:r>
                        <a:rPr kumimoji="1" lang="en-US" altLang="ja-JP" sz="1200" dirty="0">
                          <a:latin typeface="Meiryo UI" pitchFamily="50" charset="-128"/>
                          <a:ea typeface="Meiryo UI" pitchFamily="50" charset="-128"/>
                          <a:cs typeface="Meiryo UI" pitchFamily="50" charset="-128"/>
                        </a:rPr>
                        <a:t>70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1200" dirty="0">
                          <a:latin typeface="Meiryo UI" pitchFamily="50" charset="-128"/>
                          <a:ea typeface="Meiryo UI" pitchFamily="50" charset="-128"/>
                          <a:cs typeface="Meiryo UI" pitchFamily="50" charset="-128"/>
                        </a:rPr>
                        <a:t>▲</a:t>
                      </a:r>
                      <a:r>
                        <a:rPr kumimoji="1" lang="en-US" altLang="ja-JP" sz="1200" dirty="0">
                          <a:latin typeface="Meiryo UI" pitchFamily="50" charset="-128"/>
                          <a:ea typeface="Meiryo UI" pitchFamily="50" charset="-128"/>
                          <a:cs typeface="Meiryo UI" pitchFamily="50" charset="-128"/>
                        </a:rPr>
                        <a:t>70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1200" dirty="0">
                          <a:latin typeface="Meiryo UI" pitchFamily="50" charset="-128"/>
                          <a:ea typeface="Meiryo UI" pitchFamily="50" charset="-128"/>
                          <a:cs typeface="Meiryo UI" pitchFamily="50" charset="-128"/>
                        </a:rPr>
                        <a:t>▲</a:t>
                      </a:r>
                      <a:r>
                        <a:rPr kumimoji="1" lang="en-US" altLang="ja-JP" sz="1200" dirty="0">
                          <a:latin typeface="Meiryo UI" pitchFamily="50" charset="-128"/>
                          <a:ea typeface="Meiryo UI" pitchFamily="50" charset="-128"/>
                          <a:cs typeface="Meiryo UI" pitchFamily="50" charset="-128"/>
                        </a:rPr>
                        <a:t>60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1200" dirty="0">
                          <a:latin typeface="Meiryo UI" pitchFamily="50" charset="-128"/>
                          <a:ea typeface="Meiryo UI" pitchFamily="50" charset="-128"/>
                          <a:cs typeface="Meiryo UI" pitchFamily="50" charset="-128"/>
                        </a:rPr>
                        <a:t>▲</a:t>
                      </a:r>
                      <a:r>
                        <a:rPr kumimoji="1" lang="en-US" altLang="ja-JP" sz="1200" dirty="0" smtClean="0">
                          <a:latin typeface="Meiryo UI" pitchFamily="50" charset="-128"/>
                          <a:ea typeface="Meiryo UI" pitchFamily="50" charset="-128"/>
                          <a:cs typeface="Meiryo UI" pitchFamily="50" charset="-128"/>
                        </a:rPr>
                        <a:t>100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1200" dirty="0">
                          <a:latin typeface="Meiryo UI" pitchFamily="50" charset="-128"/>
                          <a:ea typeface="Meiryo UI" pitchFamily="50" charset="-128"/>
                          <a:cs typeface="Meiryo UI" pitchFamily="50" charset="-128"/>
                        </a:rPr>
                        <a:t>▲</a:t>
                      </a:r>
                      <a:r>
                        <a:rPr kumimoji="1" lang="en-US" altLang="ja-JP" sz="1200" dirty="0">
                          <a:latin typeface="Meiryo UI" pitchFamily="50" charset="-128"/>
                          <a:ea typeface="Meiryo UI" pitchFamily="50" charset="-128"/>
                          <a:cs typeface="Meiryo UI" pitchFamily="50" charset="-128"/>
                        </a:rPr>
                        <a:t>120</a:t>
                      </a:r>
                      <a:endParaRPr kumimoji="1" lang="ja-JP" altLang="en-US" sz="1200" dirty="0">
                        <a:latin typeface="Meiryo UI" pitchFamily="50" charset="-128"/>
                        <a:ea typeface="Meiryo UI" pitchFamily="50" charset="-128"/>
                        <a:cs typeface="Meiryo UI" pitchFamily="50" charset="-128"/>
                      </a:endParaRPr>
                    </a:p>
                  </a:txBody>
                  <a:tcPr anchor="ctr"/>
                </a:tc>
                <a:extLst>
                  <a:ext uri="{0D108BD9-81ED-4DB2-BD59-A6C34878D82A}">
                    <a16:rowId xmlns:a16="http://schemas.microsoft.com/office/drawing/2014/main" xmlns="" val="674289916"/>
                  </a:ext>
                </a:extLst>
              </a:tr>
              <a:tr h="365432">
                <a:tc>
                  <a:txBody>
                    <a:bodyPr/>
                    <a:lstStyle/>
                    <a:p>
                      <a:r>
                        <a:rPr lang="ja-JP" altLang="en-US" sz="1000" dirty="0">
                          <a:solidFill>
                            <a:schemeClr val="bg1"/>
                          </a:solidFill>
                          <a:latin typeface="Meiryo UI" pitchFamily="50" charset="-128"/>
                          <a:ea typeface="Meiryo UI" pitchFamily="50" charset="-128"/>
                          <a:cs typeface="Meiryo UI" pitchFamily="50" charset="-128"/>
                        </a:rPr>
                        <a:t>Ａ</a:t>
                      </a:r>
                      <a:r>
                        <a:rPr lang="en-US" altLang="ja-JP" sz="1000" dirty="0">
                          <a:solidFill>
                            <a:schemeClr val="bg1"/>
                          </a:solidFill>
                          <a:latin typeface="Meiryo UI" pitchFamily="50" charset="-128"/>
                          <a:ea typeface="Meiryo UI" pitchFamily="50" charset="-128"/>
                          <a:cs typeface="Meiryo UI" pitchFamily="50" charset="-128"/>
                        </a:rPr>
                        <a:t>(</a:t>
                      </a:r>
                      <a:r>
                        <a:rPr lang="ja-JP" altLang="en-US" sz="1000" dirty="0">
                          <a:solidFill>
                            <a:schemeClr val="bg1"/>
                          </a:solidFill>
                          <a:latin typeface="Meiryo UI" pitchFamily="50" charset="-128"/>
                          <a:ea typeface="Meiryo UI" pitchFamily="50" charset="-128"/>
                          <a:cs typeface="Meiryo UI" pitchFamily="50" charset="-128"/>
                        </a:rPr>
                        <a:t>④</a:t>
                      </a:r>
                      <a:r>
                        <a:rPr lang="en-US" altLang="ja-JP" sz="1000" dirty="0">
                          <a:solidFill>
                            <a:schemeClr val="bg1"/>
                          </a:solidFill>
                          <a:latin typeface="Meiryo UI" pitchFamily="50" charset="-128"/>
                          <a:ea typeface="Meiryo UI" pitchFamily="50" charset="-128"/>
                          <a:cs typeface="Meiryo UI" pitchFamily="50" charset="-128"/>
                        </a:rPr>
                        <a:t>+</a:t>
                      </a:r>
                      <a:r>
                        <a:rPr lang="ja-JP" altLang="en-US" sz="1000" dirty="0">
                          <a:solidFill>
                            <a:schemeClr val="bg1"/>
                          </a:solidFill>
                          <a:latin typeface="Meiryo UI" pitchFamily="50" charset="-128"/>
                          <a:ea typeface="Meiryo UI" pitchFamily="50" charset="-128"/>
                          <a:cs typeface="Meiryo UI" pitchFamily="50" charset="-128"/>
                        </a:rPr>
                        <a:t>⑤</a:t>
                      </a:r>
                      <a:r>
                        <a:rPr lang="en-US" altLang="ja-JP" sz="1000" dirty="0">
                          <a:solidFill>
                            <a:schemeClr val="bg1"/>
                          </a:solidFill>
                          <a:latin typeface="Meiryo UI" pitchFamily="50" charset="-128"/>
                          <a:ea typeface="Meiryo UI" pitchFamily="50" charset="-128"/>
                          <a:cs typeface="Meiryo UI" pitchFamily="50" charset="-128"/>
                        </a:rPr>
                        <a:t>)</a:t>
                      </a:r>
                      <a:endParaRPr lang="ja-JP" altLang="en-US" sz="1000" dirty="0">
                        <a:solidFill>
                          <a:schemeClr val="bg1"/>
                        </a:solidFill>
                        <a:latin typeface="Meiryo UI" pitchFamily="50" charset="-128"/>
                        <a:ea typeface="Meiryo UI" pitchFamily="50" charset="-128"/>
                        <a:cs typeface="Meiryo UI" pitchFamily="50" charset="-128"/>
                      </a:endParaRPr>
                    </a:p>
                  </a:txBody>
                  <a:tcPr marL="0" marR="0" anchor="ctr">
                    <a:solidFill>
                      <a:schemeClr val="accent3">
                        <a:lumMod val="50000"/>
                      </a:schemeClr>
                    </a:solidFill>
                  </a:tcPr>
                </a:tc>
                <a:tc>
                  <a:txBody>
                    <a:bodyPr/>
                    <a:lstStyle/>
                    <a:p>
                      <a:pPr algn="ctr"/>
                      <a:r>
                        <a:rPr lang="ja-JP" altLang="en-US" sz="1200" dirty="0">
                          <a:solidFill>
                            <a:schemeClr val="bg1"/>
                          </a:solidFill>
                          <a:latin typeface="Meiryo UI" pitchFamily="50" charset="-128"/>
                          <a:ea typeface="Meiryo UI" pitchFamily="50" charset="-128"/>
                          <a:cs typeface="Meiryo UI" pitchFamily="50" charset="-128"/>
                        </a:rPr>
                        <a:t>中核市モデル職員数</a:t>
                      </a:r>
                    </a:p>
                  </a:txBody>
                  <a:tcPr anchor="ctr">
                    <a:solidFill>
                      <a:schemeClr val="accent3">
                        <a:lumMod val="50000"/>
                      </a:schemeClr>
                    </a:solidFill>
                  </a:tcPr>
                </a:tc>
                <a:tc>
                  <a:txBody>
                    <a:bodyPr/>
                    <a:lstStyle/>
                    <a:p>
                      <a:endParaRPr lang="ja-JP" altLang="en-US" sz="1200" dirty="0">
                        <a:latin typeface="Meiryo UI" pitchFamily="50" charset="-128"/>
                        <a:ea typeface="Meiryo UI" pitchFamily="50" charset="-128"/>
                        <a:cs typeface="Meiryo UI" pitchFamily="50" charset="-128"/>
                      </a:endParaRPr>
                    </a:p>
                  </a:txBody>
                  <a:tcPr>
                    <a:noFill/>
                  </a:tcPr>
                </a:tc>
                <a:tc>
                  <a:txBody>
                    <a:bodyPr/>
                    <a:lstStyle/>
                    <a:p>
                      <a:pPr algn="ctr"/>
                      <a:r>
                        <a:rPr lang="en-US" altLang="ja-JP" sz="1200" dirty="0">
                          <a:solidFill>
                            <a:schemeClr val="bg1"/>
                          </a:solidFill>
                          <a:latin typeface="Meiryo UI" pitchFamily="50" charset="-128"/>
                          <a:ea typeface="Meiryo UI" pitchFamily="50" charset="-128"/>
                          <a:cs typeface="Meiryo UI" pitchFamily="50" charset="-128"/>
                        </a:rPr>
                        <a:t>1,670</a:t>
                      </a:r>
                      <a:endParaRPr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itchFamily="50" charset="-128"/>
                          <a:ea typeface="Meiryo UI" pitchFamily="50" charset="-128"/>
                          <a:cs typeface="Meiryo UI" pitchFamily="50" charset="-128"/>
                        </a:rPr>
                        <a:t>1,250</a:t>
                      </a:r>
                      <a:endParaRPr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itchFamily="50" charset="-128"/>
                          <a:ea typeface="Meiryo UI" pitchFamily="50" charset="-128"/>
                          <a:cs typeface="Meiryo UI" pitchFamily="50" charset="-128"/>
                        </a:rPr>
                        <a:t>1,280</a:t>
                      </a:r>
                      <a:endParaRPr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itchFamily="50" charset="-128"/>
                          <a:ea typeface="Meiryo UI" pitchFamily="50" charset="-128"/>
                          <a:cs typeface="Meiryo UI" pitchFamily="50" charset="-128"/>
                        </a:rPr>
                        <a:t>1,140</a:t>
                      </a:r>
                      <a:endParaRPr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itchFamily="50" charset="-128"/>
                          <a:ea typeface="Meiryo UI" pitchFamily="50" charset="-128"/>
                          <a:cs typeface="Meiryo UI" pitchFamily="50" charset="-128"/>
                        </a:rPr>
                        <a:t>1,830</a:t>
                      </a:r>
                      <a:endParaRPr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itchFamily="50" charset="-128"/>
                          <a:ea typeface="Meiryo UI" pitchFamily="50" charset="-128"/>
                          <a:cs typeface="Meiryo UI" pitchFamily="50" charset="-128"/>
                        </a:rPr>
                        <a:t>2,060</a:t>
                      </a:r>
                      <a:endParaRPr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extLst>
                  <a:ext uri="{0D108BD9-81ED-4DB2-BD59-A6C34878D82A}">
                    <a16:rowId xmlns:a16="http://schemas.microsoft.com/office/drawing/2014/main" xmlns="" val="2612612776"/>
                  </a:ext>
                </a:extLst>
              </a:tr>
              <a:tr h="264118">
                <a:tc>
                  <a:txBody>
                    <a:bodyPr/>
                    <a:lstStyle/>
                    <a:p>
                      <a:pPr algn="ctr">
                        <a:lnSpc>
                          <a:spcPts val="1500"/>
                        </a:lnSpc>
                      </a:pPr>
                      <a:endParaRPr kumimoji="1" lang="ja-JP" altLang="en-US" sz="1000" dirty="0">
                        <a:latin typeface="Meiryo UI" pitchFamily="50" charset="-128"/>
                        <a:ea typeface="Meiryo UI" pitchFamily="50" charset="-128"/>
                        <a:cs typeface="Meiryo UI" pitchFamily="50" charset="-128"/>
                      </a:endParaRPr>
                    </a:p>
                  </a:txBody>
                  <a:tcPr marL="0" marR="0" anchor="b"/>
                </a:tc>
                <a:tc>
                  <a:txBody>
                    <a:bodyPr/>
                    <a:lstStyle/>
                    <a:p>
                      <a:pPr algn="ctr">
                        <a:lnSpc>
                          <a:spcPts val="1500"/>
                        </a:lnSpc>
                      </a:pPr>
                      <a:endParaRPr kumimoji="1" lang="ja-JP" altLang="en-US" sz="1200" dirty="0">
                        <a:latin typeface="Meiryo UI" pitchFamily="50" charset="-128"/>
                        <a:ea typeface="Meiryo UI" pitchFamily="50" charset="-128"/>
                        <a:cs typeface="Meiryo UI" pitchFamily="50" charset="-128"/>
                      </a:endParaRPr>
                    </a:p>
                  </a:txBody>
                  <a:tcPr anchor="b"/>
                </a:tc>
                <a:tc>
                  <a:txBody>
                    <a:bodyPr/>
                    <a:lstStyle/>
                    <a:p>
                      <a:pPr algn="ctr">
                        <a:lnSpc>
                          <a:spcPts val="1500"/>
                        </a:lnSpc>
                      </a:pPr>
                      <a:endParaRPr kumimoji="1" lang="ja-JP" altLang="en-US" sz="1200" dirty="0">
                        <a:latin typeface="Meiryo UI" pitchFamily="50" charset="-128"/>
                        <a:ea typeface="Meiryo UI" pitchFamily="50" charset="-128"/>
                        <a:cs typeface="Meiryo UI" pitchFamily="50" charset="-128"/>
                      </a:endParaRPr>
                    </a:p>
                  </a:txBody>
                  <a:tcPr anchor="b">
                    <a:noFill/>
                  </a:tcPr>
                </a:tc>
                <a:tc>
                  <a:txBody>
                    <a:bodyPr/>
                    <a:lstStyle/>
                    <a:p>
                      <a:pPr algn="ctr">
                        <a:lnSpc>
                          <a:spcPts val="1500"/>
                        </a:lnSpc>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chor="ctr"/>
                </a:tc>
                <a:extLst>
                  <a:ext uri="{0D108BD9-81ED-4DB2-BD59-A6C34878D82A}">
                    <a16:rowId xmlns:a16="http://schemas.microsoft.com/office/drawing/2014/main" xmlns="" val="273857580"/>
                  </a:ext>
                </a:extLst>
              </a:tr>
              <a:tr h="529705">
                <a:tc>
                  <a:txBody>
                    <a:bodyPr/>
                    <a:lstStyle/>
                    <a:p>
                      <a:pPr algn="ctr"/>
                      <a:r>
                        <a:rPr kumimoji="1" lang="ja-JP" altLang="en-US" sz="1000" dirty="0">
                          <a:latin typeface="Meiryo UI" pitchFamily="50" charset="-128"/>
                          <a:ea typeface="Meiryo UI" pitchFamily="50" charset="-128"/>
                          <a:cs typeface="Meiryo UI" pitchFamily="50" charset="-128"/>
                        </a:rPr>
                        <a:t>⑥</a:t>
                      </a:r>
                    </a:p>
                  </a:txBody>
                  <a:tcPr marL="0" marR="0" anchor="ctr"/>
                </a:tc>
                <a:tc>
                  <a:txBody>
                    <a:bodyPr/>
                    <a:lstStyle/>
                    <a:p>
                      <a:pPr algn="ctr"/>
                      <a:r>
                        <a:rPr kumimoji="1" lang="ja-JP" altLang="en-US" sz="1200" dirty="0">
                          <a:latin typeface="Meiryo UI" pitchFamily="50" charset="-128"/>
                          <a:ea typeface="Meiryo UI" pitchFamily="50" charset="-128"/>
                          <a:cs typeface="Meiryo UI" pitchFamily="50" charset="-128"/>
                        </a:rPr>
                        <a:t>府から移管</a:t>
                      </a:r>
                      <a:endParaRPr kumimoji="1" lang="en-US" altLang="ja-JP" sz="1200" dirty="0">
                        <a:latin typeface="Meiryo UI" pitchFamily="50" charset="-128"/>
                        <a:ea typeface="Meiryo UI" pitchFamily="50" charset="-128"/>
                        <a:cs typeface="Meiryo UI" pitchFamily="50" charset="-128"/>
                      </a:endParaRPr>
                    </a:p>
                    <a:p>
                      <a:pPr algn="ctr"/>
                      <a:r>
                        <a:rPr kumimoji="1" lang="ja-JP" altLang="en-US" sz="1200" dirty="0">
                          <a:latin typeface="Meiryo UI" pitchFamily="50" charset="-128"/>
                          <a:ea typeface="Meiryo UI" pitchFamily="50" charset="-128"/>
                          <a:cs typeface="Meiryo UI" pitchFamily="50" charset="-128"/>
                        </a:rPr>
                        <a:t>中核市を上回る権限</a:t>
                      </a:r>
                      <a:endParaRPr kumimoji="1" lang="en-US" altLang="ja-JP" sz="1200" dirty="0">
                        <a:latin typeface="Meiryo UI" pitchFamily="50" charset="-128"/>
                        <a:ea typeface="Meiryo UI" pitchFamily="50" charset="-128"/>
                        <a:cs typeface="Meiryo UI" pitchFamily="50" charset="-128"/>
                      </a:endParaRPr>
                    </a:p>
                    <a:p>
                      <a:pPr algn="ctr"/>
                      <a:r>
                        <a:rPr kumimoji="1" lang="ja-JP" altLang="en-US" sz="1200" dirty="0">
                          <a:latin typeface="Meiryo UI" pitchFamily="50" charset="-128"/>
                          <a:ea typeface="Meiryo UI" pitchFamily="50" charset="-128"/>
                          <a:cs typeface="Meiryo UI" pitchFamily="50" charset="-128"/>
                        </a:rPr>
                        <a:t>本市の特性</a:t>
                      </a:r>
                    </a:p>
                  </a:txBody>
                  <a:tcPr anchor="ct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nchor="ctr">
                    <a:noFill/>
                  </a:tcPr>
                </a:tc>
                <a:tc>
                  <a:txBody>
                    <a:bodyPr/>
                    <a:lstStyle/>
                    <a:p>
                      <a:pPr algn="ctr"/>
                      <a:r>
                        <a:rPr kumimoji="1" lang="en-US" altLang="ja-JP" sz="1200" dirty="0">
                          <a:latin typeface="Meiryo UI" pitchFamily="50" charset="-128"/>
                          <a:ea typeface="Meiryo UI" pitchFamily="50" charset="-128"/>
                          <a:cs typeface="Meiryo UI" pitchFamily="50" charset="-128"/>
                        </a:rPr>
                        <a:t>5</a:t>
                      </a:r>
                    </a:p>
                    <a:p>
                      <a:pPr algn="ctr"/>
                      <a:r>
                        <a:rPr kumimoji="1" lang="en-US" altLang="ja-JP" sz="1200" dirty="0">
                          <a:latin typeface="Meiryo UI" pitchFamily="50" charset="-128"/>
                          <a:ea typeface="Meiryo UI" pitchFamily="50" charset="-128"/>
                          <a:cs typeface="Meiryo UI" pitchFamily="50" charset="-128"/>
                        </a:rPr>
                        <a:t>20</a:t>
                      </a:r>
                    </a:p>
                    <a:p>
                      <a:pPr algn="ctr"/>
                      <a:r>
                        <a:rPr kumimoji="1" lang="en-US" altLang="ja-JP" sz="1200" dirty="0">
                          <a:latin typeface="Meiryo UI" pitchFamily="50" charset="-128"/>
                          <a:ea typeface="Meiryo UI" pitchFamily="50" charset="-128"/>
                          <a:cs typeface="Meiryo UI" pitchFamily="50" charset="-128"/>
                        </a:rPr>
                        <a:t>160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en-US" altLang="ja-JP" sz="1200" dirty="0">
                          <a:latin typeface="Meiryo UI" pitchFamily="50" charset="-128"/>
                          <a:ea typeface="Meiryo UI" pitchFamily="50" charset="-128"/>
                          <a:cs typeface="Meiryo UI" pitchFamily="50" charset="-128"/>
                        </a:rPr>
                        <a:t>5</a:t>
                      </a:r>
                    </a:p>
                    <a:p>
                      <a:pPr algn="ctr"/>
                      <a:r>
                        <a:rPr kumimoji="1" lang="en-US" altLang="ja-JP" sz="1200" dirty="0">
                          <a:latin typeface="Meiryo UI" pitchFamily="50" charset="-128"/>
                          <a:ea typeface="Meiryo UI" pitchFamily="50" charset="-128"/>
                          <a:cs typeface="Meiryo UI" pitchFamily="50" charset="-128"/>
                        </a:rPr>
                        <a:t>10</a:t>
                      </a:r>
                    </a:p>
                    <a:p>
                      <a:pPr algn="ctr"/>
                      <a:r>
                        <a:rPr kumimoji="1" lang="en-US" altLang="ja-JP" sz="1200" dirty="0">
                          <a:latin typeface="Meiryo UI" pitchFamily="50" charset="-128"/>
                          <a:ea typeface="Meiryo UI" pitchFamily="50" charset="-128"/>
                          <a:cs typeface="Meiryo UI" pitchFamily="50" charset="-128"/>
                        </a:rPr>
                        <a:t>90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en-US" altLang="ja-JP" sz="1200" dirty="0">
                          <a:latin typeface="Meiryo UI" pitchFamily="50" charset="-128"/>
                          <a:ea typeface="Meiryo UI" pitchFamily="50" charset="-128"/>
                          <a:cs typeface="Meiryo UI" pitchFamily="50" charset="-128"/>
                        </a:rPr>
                        <a:t>5</a:t>
                      </a:r>
                    </a:p>
                    <a:p>
                      <a:pPr algn="ctr"/>
                      <a:r>
                        <a:rPr kumimoji="1" lang="en-US" altLang="ja-JP" sz="1200" dirty="0" smtClean="0">
                          <a:latin typeface="Meiryo UI" pitchFamily="50" charset="-128"/>
                          <a:ea typeface="Meiryo UI" pitchFamily="50" charset="-128"/>
                          <a:cs typeface="Meiryo UI" pitchFamily="50" charset="-128"/>
                        </a:rPr>
                        <a:t>10</a:t>
                      </a:r>
                      <a:endParaRPr kumimoji="1" lang="en-US" altLang="ja-JP" sz="1200" dirty="0">
                        <a:latin typeface="Meiryo UI" pitchFamily="50" charset="-128"/>
                        <a:ea typeface="Meiryo UI" pitchFamily="50" charset="-128"/>
                        <a:cs typeface="Meiryo UI" pitchFamily="50" charset="-128"/>
                      </a:endParaRPr>
                    </a:p>
                    <a:p>
                      <a:pPr algn="ctr"/>
                      <a:r>
                        <a:rPr kumimoji="1" lang="en-US" altLang="ja-JP" sz="1200" dirty="0">
                          <a:latin typeface="Meiryo UI" pitchFamily="50" charset="-128"/>
                          <a:ea typeface="Meiryo UI" pitchFamily="50" charset="-128"/>
                          <a:cs typeface="Meiryo UI" pitchFamily="50" charset="-128"/>
                        </a:rPr>
                        <a:t>80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en-US" altLang="ja-JP" sz="1200" dirty="0">
                          <a:latin typeface="Meiryo UI" pitchFamily="50" charset="-128"/>
                          <a:ea typeface="Meiryo UI" pitchFamily="50" charset="-128"/>
                          <a:cs typeface="Meiryo UI" pitchFamily="50" charset="-128"/>
                        </a:rPr>
                        <a:t>5</a:t>
                      </a:r>
                    </a:p>
                    <a:p>
                      <a:pPr algn="ctr"/>
                      <a:r>
                        <a:rPr kumimoji="1" lang="en-US" altLang="ja-JP" sz="1200" dirty="0">
                          <a:latin typeface="Meiryo UI" pitchFamily="50" charset="-128"/>
                          <a:ea typeface="Meiryo UI" pitchFamily="50" charset="-128"/>
                          <a:cs typeface="Meiryo UI" pitchFamily="50" charset="-128"/>
                        </a:rPr>
                        <a:t>10</a:t>
                      </a:r>
                    </a:p>
                    <a:p>
                      <a:pPr algn="ctr"/>
                      <a:r>
                        <a:rPr kumimoji="1" lang="en-US" altLang="ja-JP" sz="1200" dirty="0">
                          <a:latin typeface="Meiryo UI" pitchFamily="50" charset="-128"/>
                          <a:ea typeface="Meiryo UI" pitchFamily="50" charset="-128"/>
                          <a:cs typeface="Meiryo UI" pitchFamily="50" charset="-128"/>
                        </a:rPr>
                        <a:t>120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en-US" altLang="ja-JP" sz="1200" dirty="0">
                          <a:latin typeface="Meiryo UI" pitchFamily="50" charset="-128"/>
                          <a:ea typeface="Meiryo UI" pitchFamily="50" charset="-128"/>
                          <a:cs typeface="Meiryo UI" pitchFamily="50" charset="-128"/>
                        </a:rPr>
                        <a:t>5</a:t>
                      </a:r>
                    </a:p>
                    <a:p>
                      <a:pPr algn="ctr"/>
                      <a:r>
                        <a:rPr kumimoji="1" lang="en-US" altLang="ja-JP" sz="1200" dirty="0">
                          <a:latin typeface="Meiryo UI" pitchFamily="50" charset="-128"/>
                          <a:ea typeface="Meiryo UI" pitchFamily="50" charset="-128"/>
                          <a:cs typeface="Meiryo UI" pitchFamily="50" charset="-128"/>
                        </a:rPr>
                        <a:t>20</a:t>
                      </a:r>
                    </a:p>
                    <a:p>
                      <a:pPr algn="ctr"/>
                      <a:r>
                        <a:rPr kumimoji="1" lang="en-US" altLang="ja-JP" sz="1200" dirty="0">
                          <a:latin typeface="Meiryo UI" pitchFamily="50" charset="-128"/>
                          <a:ea typeface="Meiryo UI" pitchFamily="50" charset="-128"/>
                          <a:cs typeface="Meiryo UI" pitchFamily="50" charset="-128"/>
                        </a:rPr>
                        <a:t>570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en-US" altLang="ja-JP" sz="1200" dirty="0">
                          <a:latin typeface="Meiryo UI" pitchFamily="50" charset="-128"/>
                          <a:ea typeface="Meiryo UI" pitchFamily="50" charset="-128"/>
                          <a:cs typeface="Meiryo UI" pitchFamily="50" charset="-128"/>
                        </a:rPr>
                        <a:t>5</a:t>
                      </a:r>
                    </a:p>
                    <a:p>
                      <a:pPr algn="ctr"/>
                      <a:r>
                        <a:rPr kumimoji="1" lang="en-US" altLang="ja-JP" sz="1200" dirty="0">
                          <a:latin typeface="Meiryo UI" pitchFamily="50" charset="-128"/>
                          <a:ea typeface="Meiryo UI" pitchFamily="50" charset="-128"/>
                          <a:cs typeface="Meiryo UI" pitchFamily="50" charset="-128"/>
                        </a:rPr>
                        <a:t>30</a:t>
                      </a:r>
                    </a:p>
                    <a:p>
                      <a:pPr algn="ctr"/>
                      <a:r>
                        <a:rPr kumimoji="1" lang="en-US" altLang="ja-JP" sz="1200" dirty="0">
                          <a:latin typeface="Meiryo UI" pitchFamily="50" charset="-128"/>
                          <a:ea typeface="Meiryo UI" pitchFamily="50" charset="-128"/>
                          <a:cs typeface="Meiryo UI" pitchFamily="50" charset="-128"/>
                        </a:rPr>
                        <a:t>340</a:t>
                      </a:r>
                      <a:endParaRPr kumimoji="1" lang="ja-JP" altLang="en-US" sz="1200" dirty="0">
                        <a:latin typeface="Meiryo UI" pitchFamily="50" charset="-128"/>
                        <a:ea typeface="Meiryo UI" pitchFamily="50" charset="-128"/>
                        <a:cs typeface="Meiryo UI" pitchFamily="50" charset="-128"/>
                      </a:endParaRPr>
                    </a:p>
                  </a:txBody>
                  <a:tcPr anchor="ctr"/>
                </a:tc>
                <a:extLst>
                  <a:ext uri="{0D108BD9-81ED-4DB2-BD59-A6C34878D82A}">
                    <a16:rowId xmlns:a16="http://schemas.microsoft.com/office/drawing/2014/main" xmlns="" val="358153393"/>
                  </a:ext>
                </a:extLst>
              </a:tr>
              <a:tr h="296406">
                <a:tc>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Ｂ</a:t>
                      </a:r>
                      <a:r>
                        <a:rPr kumimoji="1" lang="en-US" altLang="ja-JP" sz="1000" dirty="0">
                          <a:solidFill>
                            <a:schemeClr val="bg1"/>
                          </a:solidFill>
                          <a:latin typeface="Meiryo UI" panose="020B0604030504040204" pitchFamily="50" charset="-128"/>
                          <a:ea typeface="Meiryo UI" panose="020B0604030504040204" pitchFamily="50" charset="-128"/>
                        </a:rPr>
                        <a:t>(</a:t>
                      </a:r>
                      <a:r>
                        <a:rPr kumimoji="1" lang="ja-JP" altLang="en-US" sz="1000" dirty="0">
                          <a:solidFill>
                            <a:schemeClr val="bg1"/>
                          </a:solidFill>
                          <a:latin typeface="Meiryo UI" panose="020B0604030504040204" pitchFamily="50" charset="-128"/>
                          <a:ea typeface="Meiryo UI" panose="020B0604030504040204" pitchFamily="50" charset="-128"/>
                        </a:rPr>
                        <a:t>⑥</a:t>
                      </a:r>
                      <a:r>
                        <a:rPr kumimoji="1" lang="en-US" altLang="ja-JP" sz="1000" dirty="0">
                          <a:solidFill>
                            <a:schemeClr val="bg1"/>
                          </a:solidFill>
                          <a:latin typeface="Meiryo UI" panose="020B0604030504040204" pitchFamily="50" charset="-128"/>
                          <a:ea typeface="Meiryo UI" panose="020B0604030504040204" pitchFamily="50" charset="-128"/>
                        </a:rPr>
                        <a:t>)</a:t>
                      </a:r>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L="0" marR="0" anchor="ctr">
                    <a:solidFill>
                      <a:schemeClr val="accent3">
                        <a:lumMod val="50000"/>
                      </a:schemeClr>
                    </a:solidFill>
                  </a:tcPr>
                </a:tc>
                <a:tc>
                  <a:txBody>
                    <a:bodyPr/>
                    <a:lstStyle/>
                    <a:p>
                      <a:pPr algn="ctr"/>
                      <a:r>
                        <a:rPr kumimoji="1" lang="ja-JP" altLang="en-US" sz="1200" dirty="0">
                          <a:solidFill>
                            <a:schemeClr val="bg1"/>
                          </a:solidFill>
                          <a:latin typeface="Meiryo UI" pitchFamily="50" charset="-128"/>
                          <a:ea typeface="Meiryo UI" pitchFamily="50" charset="-128"/>
                          <a:cs typeface="Meiryo UI" pitchFamily="50" charset="-128"/>
                        </a:rPr>
                        <a:t>中核市モデルへの加算数</a:t>
                      </a:r>
                    </a:p>
                  </a:txBody>
                  <a:tcPr marL="36000" marR="36000">
                    <a:solidFill>
                      <a:schemeClr val="accent3">
                        <a:lumMod val="50000"/>
                      </a:schemeClr>
                    </a:solidFill>
                  </a:tcP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a:r>
                        <a:rPr kumimoji="1" lang="en-US" altLang="ja-JP" sz="1200" dirty="0">
                          <a:solidFill>
                            <a:schemeClr val="bg1"/>
                          </a:solidFill>
                          <a:latin typeface="Meiryo UI" pitchFamily="50" charset="-128"/>
                          <a:ea typeface="Meiryo UI" pitchFamily="50" charset="-128"/>
                          <a:cs typeface="Meiryo UI" pitchFamily="50" charset="-128"/>
                        </a:rPr>
                        <a:t>190</a:t>
                      </a:r>
                      <a:endParaRPr kumimoji="1"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itchFamily="50" charset="-128"/>
                          <a:ea typeface="Meiryo UI" pitchFamily="50" charset="-128"/>
                          <a:cs typeface="Meiryo UI" pitchFamily="50" charset="-128"/>
                        </a:rPr>
                        <a:t>110</a:t>
                      </a:r>
                      <a:endParaRPr kumimoji="1"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itchFamily="50" charset="-128"/>
                          <a:ea typeface="Meiryo UI" pitchFamily="50" charset="-128"/>
                          <a:cs typeface="Meiryo UI" pitchFamily="50" charset="-128"/>
                        </a:rPr>
                        <a:t>100</a:t>
                      </a:r>
                      <a:endParaRPr kumimoji="1"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itchFamily="50" charset="-128"/>
                          <a:ea typeface="Meiryo UI" pitchFamily="50" charset="-128"/>
                          <a:cs typeface="Meiryo UI" pitchFamily="50" charset="-128"/>
                        </a:rPr>
                        <a:t>140</a:t>
                      </a:r>
                      <a:endParaRPr kumimoji="1"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itchFamily="50" charset="-128"/>
                          <a:ea typeface="Meiryo UI" pitchFamily="50" charset="-128"/>
                          <a:cs typeface="Meiryo UI" pitchFamily="50" charset="-128"/>
                        </a:rPr>
                        <a:t>600</a:t>
                      </a:r>
                      <a:endParaRPr kumimoji="1"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itchFamily="50" charset="-128"/>
                          <a:ea typeface="Meiryo UI" pitchFamily="50" charset="-128"/>
                          <a:cs typeface="Meiryo UI" pitchFamily="50" charset="-128"/>
                        </a:rPr>
                        <a:t>370</a:t>
                      </a:r>
                      <a:endParaRPr kumimoji="1"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extLst>
                  <a:ext uri="{0D108BD9-81ED-4DB2-BD59-A6C34878D82A}">
                    <a16:rowId xmlns:a16="http://schemas.microsoft.com/office/drawing/2014/main" xmlns="" val="3392657452"/>
                  </a:ext>
                </a:extLst>
              </a:tr>
              <a:tr h="296406">
                <a:tc>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0" marR="0" anchor="ct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a:r>
                        <a:rPr kumimoji="1" lang="ja-JP" altLang="en-US" sz="1200" b="1" dirty="0">
                          <a:solidFill>
                            <a:srgbClr val="FF0000"/>
                          </a:solidFill>
                          <a:latin typeface="Meiryo UI" pitchFamily="50" charset="-128"/>
                          <a:ea typeface="Meiryo UI" pitchFamily="50" charset="-128"/>
                          <a:cs typeface="Meiryo UI"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itchFamily="50" charset="-128"/>
                          <a:ea typeface="Meiryo UI" pitchFamily="50" charset="-128"/>
                          <a:cs typeface="Meiryo UI"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itchFamily="50" charset="-128"/>
                          <a:ea typeface="Meiryo UI" pitchFamily="50" charset="-128"/>
                          <a:cs typeface="Meiryo UI"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itchFamily="50" charset="-128"/>
                          <a:ea typeface="Meiryo UI" pitchFamily="50" charset="-128"/>
                          <a:cs typeface="Meiryo UI"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itchFamily="50" charset="-128"/>
                          <a:ea typeface="Meiryo UI" pitchFamily="50" charset="-128"/>
                          <a:cs typeface="Meiryo UI"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itchFamily="50" charset="-128"/>
                          <a:ea typeface="Meiryo UI" pitchFamily="50" charset="-128"/>
                          <a:cs typeface="Meiryo UI" pitchFamily="50" charset="-128"/>
                        </a:rPr>
                        <a:t>＝</a:t>
                      </a:r>
                    </a:p>
                  </a:txBody>
                  <a:tcPr vert="eaVert" anchor="ctr"/>
                </a:tc>
                <a:extLst>
                  <a:ext uri="{0D108BD9-81ED-4DB2-BD59-A6C34878D82A}">
                    <a16:rowId xmlns:a16="http://schemas.microsoft.com/office/drawing/2014/main" xmlns="" val="4163934172"/>
                  </a:ext>
                </a:extLst>
              </a:tr>
              <a:tr h="434403">
                <a:tc row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Ａ</a:t>
                      </a:r>
                      <a:r>
                        <a:rPr kumimoji="1" lang="en-US" altLang="ja-JP" sz="1000" dirty="0">
                          <a:solidFill>
                            <a:schemeClr val="bg1"/>
                          </a:solidFill>
                          <a:latin typeface="Meiryo UI" panose="020B0604030504040204" pitchFamily="50" charset="-128"/>
                          <a:ea typeface="Meiryo UI" panose="020B0604030504040204" pitchFamily="50" charset="-128"/>
                        </a:rPr>
                        <a:t>+</a:t>
                      </a:r>
                      <a:r>
                        <a:rPr kumimoji="1" lang="ja-JP" altLang="en-US" sz="1000" dirty="0">
                          <a:solidFill>
                            <a:schemeClr val="bg1"/>
                          </a:solidFill>
                          <a:latin typeface="Meiryo UI" panose="020B0604030504040204" pitchFamily="50" charset="-128"/>
                          <a:ea typeface="Meiryo UI" panose="020B0604030504040204" pitchFamily="50" charset="-128"/>
                        </a:rPr>
                        <a:t>Ｂ</a:t>
                      </a:r>
                    </a:p>
                  </a:txBody>
                  <a:tcPr marL="0" marR="0" anchor="ctr">
                    <a:solidFill>
                      <a:schemeClr val="accent3">
                        <a:lumMod val="50000"/>
                      </a:schemeClr>
                    </a:solidFill>
                  </a:tcPr>
                </a:tc>
                <a:tc>
                  <a:txBody>
                    <a:bodyPr/>
                    <a:lstStyle/>
                    <a:p>
                      <a:pPr algn="ctr"/>
                      <a:r>
                        <a:rPr kumimoji="1" lang="ja-JP" altLang="en-US" sz="1200" dirty="0">
                          <a:solidFill>
                            <a:schemeClr val="bg1"/>
                          </a:solidFill>
                          <a:latin typeface="Meiryo UI" pitchFamily="50" charset="-128"/>
                          <a:ea typeface="Meiryo UI" pitchFamily="50" charset="-128"/>
                          <a:cs typeface="Meiryo UI" pitchFamily="50" charset="-128"/>
                        </a:rPr>
                        <a:t>一部事務組合で実施する職員数</a:t>
                      </a:r>
                    </a:p>
                  </a:txBody>
                  <a:tcPr>
                    <a:solidFill>
                      <a:schemeClr val="accent3">
                        <a:lumMod val="50000"/>
                      </a:schemeClr>
                    </a:solidFill>
                  </a:tcPr>
                </a:tc>
                <a:tc>
                  <a:txBody>
                    <a:bodyPr/>
                    <a:lstStyle/>
                    <a:p>
                      <a:pPr algn="ctr"/>
                      <a:endParaRPr kumimoji="1" lang="ja-JP" altLang="en-US" sz="1200" dirty="0">
                        <a:solidFill>
                          <a:schemeClr val="bg1"/>
                        </a:solidFill>
                        <a:latin typeface="Meiryo UI" pitchFamily="50" charset="-128"/>
                        <a:ea typeface="Meiryo UI" pitchFamily="50" charset="-128"/>
                        <a:cs typeface="Meiryo UI" pitchFamily="50" charset="-128"/>
                      </a:endParaRPr>
                    </a:p>
                  </a:txBody>
                  <a:tcPr>
                    <a:noFill/>
                  </a:tcPr>
                </a:tc>
                <a:tc>
                  <a:txBody>
                    <a:bodyPr/>
                    <a:lstStyle/>
                    <a:p>
                      <a:pPr algn="ctr" fontAlgn="ctr"/>
                      <a:r>
                        <a:rPr lang="ja-JP" altLang="en-US" sz="1200" b="0" i="0" u="none" strike="noStrike" dirty="0">
                          <a:solidFill>
                            <a:schemeClr val="bg1"/>
                          </a:solidFill>
                          <a:latin typeface="Meiryo UI" pitchFamily="50" charset="-128"/>
                          <a:ea typeface="Meiryo UI" pitchFamily="50" charset="-128"/>
                          <a:cs typeface="Meiryo UI" pitchFamily="50" charset="-128"/>
                        </a:rPr>
                        <a:t>▲</a:t>
                      </a:r>
                      <a:r>
                        <a:rPr lang="en-US" altLang="ja-JP" sz="1200" b="0" i="0" u="none" strike="noStrike" dirty="0">
                          <a:solidFill>
                            <a:schemeClr val="bg1"/>
                          </a:solidFill>
                          <a:latin typeface="Meiryo UI" pitchFamily="50" charset="-128"/>
                          <a:ea typeface="Meiryo UI" pitchFamily="50" charset="-128"/>
                          <a:cs typeface="Meiryo UI" pitchFamily="50" charset="-128"/>
                        </a:rPr>
                        <a:t>50</a:t>
                      </a:r>
                    </a:p>
                  </a:txBody>
                  <a:tcPr marL="0" marR="0" marT="0" marB="0" anchor="ctr">
                    <a:solidFill>
                      <a:schemeClr val="accent3">
                        <a:lumMod val="50000"/>
                      </a:schemeClr>
                    </a:solidFill>
                  </a:tcPr>
                </a:tc>
                <a:tc>
                  <a:txBody>
                    <a:bodyPr/>
                    <a:lstStyle/>
                    <a:p>
                      <a:pPr algn="ctr" fontAlgn="ctr"/>
                      <a:r>
                        <a:rPr lang="ja-JP" altLang="en-US" sz="1200" b="0" i="0" u="none" strike="noStrike" dirty="0">
                          <a:solidFill>
                            <a:schemeClr val="bg1"/>
                          </a:solidFill>
                          <a:latin typeface="Meiryo UI" pitchFamily="50" charset="-128"/>
                          <a:ea typeface="Meiryo UI" pitchFamily="50" charset="-128"/>
                          <a:cs typeface="Meiryo UI" pitchFamily="50" charset="-128"/>
                        </a:rPr>
                        <a:t>▲</a:t>
                      </a:r>
                      <a:r>
                        <a:rPr lang="en-US" altLang="ja-JP" sz="1200" b="0" i="0" u="none" strike="noStrike" dirty="0">
                          <a:solidFill>
                            <a:schemeClr val="bg1"/>
                          </a:solidFill>
                          <a:latin typeface="Meiryo UI" pitchFamily="50" charset="-128"/>
                          <a:ea typeface="Meiryo UI" pitchFamily="50" charset="-128"/>
                          <a:cs typeface="Meiryo UI" pitchFamily="50" charset="-128"/>
                        </a:rPr>
                        <a:t>30</a:t>
                      </a:r>
                    </a:p>
                  </a:txBody>
                  <a:tcPr marL="0" marR="0" marT="0" marB="0" anchor="ctr">
                    <a:solidFill>
                      <a:schemeClr val="accent3">
                        <a:lumMod val="50000"/>
                      </a:schemeClr>
                    </a:solidFill>
                  </a:tcPr>
                </a:tc>
                <a:tc>
                  <a:txBody>
                    <a:bodyPr/>
                    <a:lstStyle/>
                    <a:p>
                      <a:pPr algn="ctr" fontAlgn="ctr"/>
                      <a:r>
                        <a:rPr lang="ja-JP" altLang="en-US" sz="1200" b="0" i="0" u="none" strike="noStrike" dirty="0">
                          <a:solidFill>
                            <a:schemeClr val="bg1"/>
                          </a:solidFill>
                          <a:latin typeface="Meiryo UI" pitchFamily="50" charset="-128"/>
                          <a:ea typeface="Meiryo UI" pitchFamily="50" charset="-128"/>
                          <a:cs typeface="Meiryo UI" pitchFamily="50" charset="-128"/>
                        </a:rPr>
                        <a:t>▲</a:t>
                      </a:r>
                      <a:r>
                        <a:rPr lang="en-US" altLang="ja-JP" sz="1200" b="0" i="0" u="none" strike="noStrike" dirty="0">
                          <a:solidFill>
                            <a:schemeClr val="bg1"/>
                          </a:solidFill>
                          <a:latin typeface="Meiryo UI" pitchFamily="50" charset="-128"/>
                          <a:ea typeface="Meiryo UI" pitchFamily="50" charset="-128"/>
                          <a:cs typeface="Meiryo UI" pitchFamily="50" charset="-128"/>
                        </a:rPr>
                        <a:t>40</a:t>
                      </a:r>
                    </a:p>
                  </a:txBody>
                  <a:tcPr marL="0" marR="0" marT="0" marB="0" anchor="ctr">
                    <a:solidFill>
                      <a:schemeClr val="accent3">
                        <a:lumMod val="50000"/>
                      </a:schemeClr>
                    </a:solidFill>
                  </a:tcPr>
                </a:tc>
                <a:tc>
                  <a:txBody>
                    <a:bodyPr/>
                    <a:lstStyle/>
                    <a:p>
                      <a:pPr algn="ctr" fontAlgn="ctr"/>
                      <a:r>
                        <a:rPr lang="ja-JP" altLang="en-US" sz="1200" b="0" i="0" u="none" strike="noStrike" dirty="0">
                          <a:solidFill>
                            <a:schemeClr val="bg1"/>
                          </a:solidFill>
                          <a:latin typeface="Meiryo UI" pitchFamily="50" charset="-128"/>
                          <a:ea typeface="Meiryo UI" pitchFamily="50" charset="-128"/>
                          <a:cs typeface="Meiryo UI" pitchFamily="50" charset="-128"/>
                        </a:rPr>
                        <a:t>▲</a:t>
                      </a:r>
                      <a:r>
                        <a:rPr lang="en-US" altLang="ja-JP" sz="1200" b="0" i="0" u="none" strike="noStrike" dirty="0">
                          <a:solidFill>
                            <a:schemeClr val="bg1"/>
                          </a:solidFill>
                          <a:latin typeface="Meiryo UI" pitchFamily="50" charset="-128"/>
                          <a:ea typeface="Meiryo UI" pitchFamily="50" charset="-128"/>
                          <a:cs typeface="Meiryo UI" pitchFamily="50" charset="-128"/>
                        </a:rPr>
                        <a:t>30</a:t>
                      </a:r>
                    </a:p>
                  </a:txBody>
                  <a:tcPr marL="0" marR="0" marT="0" marB="0" anchor="ctr">
                    <a:solidFill>
                      <a:schemeClr val="accent3">
                        <a:lumMod val="50000"/>
                      </a:schemeClr>
                    </a:solidFill>
                  </a:tcPr>
                </a:tc>
                <a:tc>
                  <a:txBody>
                    <a:bodyPr/>
                    <a:lstStyle/>
                    <a:p>
                      <a:pPr algn="ctr" fontAlgn="ctr"/>
                      <a:r>
                        <a:rPr lang="ja-JP" altLang="en-US" sz="1200" b="0" i="0" u="none" strike="noStrike" dirty="0">
                          <a:solidFill>
                            <a:schemeClr val="bg1"/>
                          </a:solidFill>
                          <a:latin typeface="Meiryo UI" pitchFamily="50" charset="-128"/>
                          <a:ea typeface="Meiryo UI" pitchFamily="50" charset="-128"/>
                          <a:cs typeface="Meiryo UI" pitchFamily="50" charset="-128"/>
                        </a:rPr>
                        <a:t>▲</a:t>
                      </a:r>
                      <a:r>
                        <a:rPr lang="en-US" altLang="ja-JP" sz="1200" b="0" i="0" u="none" strike="noStrike" dirty="0">
                          <a:solidFill>
                            <a:schemeClr val="bg1"/>
                          </a:solidFill>
                          <a:latin typeface="Meiryo UI" pitchFamily="50" charset="-128"/>
                          <a:ea typeface="Meiryo UI" pitchFamily="50" charset="-128"/>
                          <a:cs typeface="Meiryo UI" pitchFamily="50" charset="-128"/>
                        </a:rPr>
                        <a:t>60</a:t>
                      </a:r>
                    </a:p>
                  </a:txBody>
                  <a:tcPr marL="0" marR="0" marT="0" marB="0" anchor="ctr">
                    <a:solidFill>
                      <a:schemeClr val="accent3">
                        <a:lumMod val="50000"/>
                      </a:schemeClr>
                    </a:solidFill>
                  </a:tcPr>
                </a:tc>
                <a:tc>
                  <a:txBody>
                    <a:bodyPr/>
                    <a:lstStyle/>
                    <a:p>
                      <a:pPr algn="ctr" fontAlgn="ctr"/>
                      <a:r>
                        <a:rPr lang="ja-JP" altLang="en-US" sz="1200" b="0" i="0" u="none" strike="noStrike" dirty="0">
                          <a:solidFill>
                            <a:schemeClr val="bg1"/>
                          </a:solidFill>
                          <a:latin typeface="Meiryo UI" pitchFamily="50" charset="-128"/>
                          <a:ea typeface="Meiryo UI" pitchFamily="50" charset="-128"/>
                          <a:cs typeface="Meiryo UI" pitchFamily="50" charset="-128"/>
                        </a:rPr>
                        <a:t>▲</a:t>
                      </a:r>
                      <a:r>
                        <a:rPr lang="en-US" altLang="ja-JP" sz="1200" b="0" i="0" u="none" strike="noStrike" dirty="0">
                          <a:solidFill>
                            <a:schemeClr val="bg1"/>
                          </a:solidFill>
                          <a:latin typeface="Meiryo UI" pitchFamily="50" charset="-128"/>
                          <a:ea typeface="Meiryo UI" pitchFamily="50" charset="-128"/>
                          <a:cs typeface="Meiryo UI" pitchFamily="50" charset="-128"/>
                        </a:rPr>
                        <a:t>60</a:t>
                      </a:r>
                    </a:p>
                  </a:txBody>
                  <a:tcPr marL="0" marR="0" marT="0" marB="0" anchor="ctr">
                    <a:solidFill>
                      <a:schemeClr val="accent3">
                        <a:lumMod val="50000"/>
                      </a:schemeClr>
                    </a:solidFill>
                  </a:tcPr>
                </a:tc>
                <a:extLst>
                  <a:ext uri="{0D108BD9-81ED-4DB2-BD59-A6C34878D82A}">
                    <a16:rowId xmlns:a16="http://schemas.microsoft.com/office/drawing/2014/main" xmlns="" val="10010"/>
                  </a:ext>
                </a:extLst>
              </a:tr>
              <a:tr h="434403">
                <a:tc vMerge="1">
                  <a:txBody>
                    <a:bodyP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L="0" marR="0" anchor="ctr">
                    <a:solidFill>
                      <a:schemeClr val="accent3">
                        <a:lumMod val="50000"/>
                      </a:schemeClr>
                    </a:solidFill>
                  </a:tcPr>
                </a:tc>
                <a:tc>
                  <a:txBody>
                    <a:bodyPr/>
                    <a:lstStyle/>
                    <a:p>
                      <a:pPr algn="ctr"/>
                      <a:r>
                        <a:rPr kumimoji="1" lang="ja-JP" altLang="en-US" sz="1200" dirty="0">
                          <a:solidFill>
                            <a:schemeClr val="bg1"/>
                          </a:solidFill>
                          <a:latin typeface="Meiryo UI" pitchFamily="50" charset="-128"/>
                          <a:ea typeface="Meiryo UI" pitchFamily="50" charset="-128"/>
                          <a:cs typeface="Meiryo UI" pitchFamily="50" charset="-128"/>
                        </a:rPr>
                        <a:t>職員数合計</a:t>
                      </a:r>
                    </a:p>
                  </a:txBody>
                  <a:tcPr anchor="ctr">
                    <a:solidFill>
                      <a:schemeClr val="accent3">
                        <a:lumMod val="50000"/>
                      </a:schemeClr>
                    </a:solidFill>
                  </a:tcP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fontAlgn="ctr"/>
                      <a:r>
                        <a:rPr lang="en-US" altLang="ja-JP" sz="1200" b="0" i="0" u="none" strike="noStrike" dirty="0" smtClean="0">
                          <a:solidFill>
                            <a:schemeClr val="bg1"/>
                          </a:solidFill>
                          <a:latin typeface="Meiryo UI" pitchFamily="50" charset="-128"/>
                          <a:ea typeface="Meiryo UI" pitchFamily="50" charset="-128"/>
                          <a:cs typeface="Meiryo UI" pitchFamily="50" charset="-128"/>
                        </a:rPr>
                        <a:t>1,800</a:t>
                      </a:r>
                      <a:endParaRPr lang="en-US" altLang="ja-JP" sz="1200" b="0"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solidFill>
                      <a:schemeClr val="accent3">
                        <a:lumMod val="50000"/>
                      </a:schemeClr>
                    </a:solidFill>
                  </a:tcPr>
                </a:tc>
                <a:tc>
                  <a:txBody>
                    <a:bodyPr/>
                    <a:lstStyle/>
                    <a:p>
                      <a:pPr algn="ctr" fontAlgn="ctr"/>
                      <a:r>
                        <a:rPr lang="en-US" altLang="ja-JP" sz="1200" b="0" i="0" u="none" strike="noStrike" dirty="0">
                          <a:solidFill>
                            <a:schemeClr val="bg1"/>
                          </a:solidFill>
                          <a:latin typeface="Meiryo UI" pitchFamily="50" charset="-128"/>
                          <a:ea typeface="Meiryo UI" pitchFamily="50" charset="-128"/>
                          <a:cs typeface="Meiryo UI" pitchFamily="50" charset="-128"/>
                        </a:rPr>
                        <a:t>1,320</a:t>
                      </a:r>
                    </a:p>
                  </a:txBody>
                  <a:tcPr marL="0" marR="0" marT="0" marB="0" anchor="ctr">
                    <a:solidFill>
                      <a:schemeClr val="accent3">
                        <a:lumMod val="50000"/>
                      </a:schemeClr>
                    </a:solidFill>
                  </a:tcPr>
                </a:tc>
                <a:tc>
                  <a:txBody>
                    <a:bodyPr/>
                    <a:lstStyle/>
                    <a:p>
                      <a:pPr algn="ctr" fontAlgn="ctr"/>
                      <a:r>
                        <a:rPr lang="en-US" altLang="ja-JP" sz="1200" b="0" i="0" u="none" strike="noStrike" dirty="0" smtClean="0">
                          <a:solidFill>
                            <a:schemeClr val="bg1"/>
                          </a:solidFill>
                          <a:latin typeface="Meiryo UI" pitchFamily="50" charset="-128"/>
                          <a:ea typeface="Meiryo UI" pitchFamily="50" charset="-128"/>
                          <a:cs typeface="Meiryo UI" pitchFamily="50" charset="-128"/>
                        </a:rPr>
                        <a:t>1,340</a:t>
                      </a:r>
                      <a:endParaRPr lang="en-US" altLang="ja-JP" sz="1200" b="0"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solidFill>
                      <a:schemeClr val="accent3">
                        <a:lumMod val="50000"/>
                      </a:schemeClr>
                    </a:solidFill>
                  </a:tcPr>
                </a:tc>
                <a:tc>
                  <a:txBody>
                    <a:bodyPr/>
                    <a:lstStyle/>
                    <a:p>
                      <a:pPr algn="ctr" fontAlgn="ctr"/>
                      <a:r>
                        <a:rPr lang="en-US" altLang="ja-JP" sz="1200" b="0" i="0" u="none" strike="noStrike" dirty="0">
                          <a:solidFill>
                            <a:schemeClr val="bg1"/>
                          </a:solidFill>
                          <a:latin typeface="Meiryo UI" pitchFamily="50" charset="-128"/>
                          <a:ea typeface="Meiryo UI" pitchFamily="50" charset="-128"/>
                          <a:cs typeface="Meiryo UI" pitchFamily="50" charset="-128"/>
                        </a:rPr>
                        <a:t>1,250</a:t>
                      </a:r>
                    </a:p>
                  </a:txBody>
                  <a:tcPr marL="0" marR="0" marT="0" marB="0" anchor="ctr">
                    <a:solidFill>
                      <a:schemeClr val="accent3">
                        <a:lumMod val="50000"/>
                      </a:schemeClr>
                    </a:solidFill>
                  </a:tcPr>
                </a:tc>
                <a:tc>
                  <a:txBody>
                    <a:bodyPr/>
                    <a:lstStyle/>
                    <a:p>
                      <a:pPr algn="ctr" fontAlgn="ctr"/>
                      <a:r>
                        <a:rPr lang="en-US" altLang="ja-JP" sz="1200" b="0" i="0" u="none" strike="noStrike" dirty="0">
                          <a:solidFill>
                            <a:schemeClr val="bg1"/>
                          </a:solidFill>
                          <a:latin typeface="Meiryo UI" pitchFamily="50" charset="-128"/>
                          <a:ea typeface="Meiryo UI" pitchFamily="50" charset="-128"/>
                          <a:cs typeface="Meiryo UI" pitchFamily="50" charset="-128"/>
                        </a:rPr>
                        <a:t>2,370</a:t>
                      </a:r>
                    </a:p>
                  </a:txBody>
                  <a:tcPr marL="0" marR="0" marT="0" marB="0" anchor="ctr">
                    <a:solidFill>
                      <a:schemeClr val="accent3">
                        <a:lumMod val="50000"/>
                      </a:schemeClr>
                    </a:solidFill>
                  </a:tcPr>
                </a:tc>
                <a:tc>
                  <a:txBody>
                    <a:bodyPr/>
                    <a:lstStyle/>
                    <a:p>
                      <a:pPr algn="ctr" fontAlgn="ctr"/>
                      <a:r>
                        <a:rPr lang="en-US" altLang="ja-JP" sz="1200" b="0" i="0" u="none" strike="noStrike" dirty="0">
                          <a:solidFill>
                            <a:schemeClr val="bg1"/>
                          </a:solidFill>
                          <a:latin typeface="Meiryo UI" pitchFamily="50" charset="-128"/>
                          <a:ea typeface="Meiryo UI" pitchFamily="50" charset="-128"/>
                          <a:cs typeface="Meiryo UI" pitchFamily="50" charset="-128"/>
                        </a:rPr>
                        <a:t>2,370</a:t>
                      </a:r>
                    </a:p>
                  </a:txBody>
                  <a:tcPr marL="0" marR="0" marT="0" marB="0" anchor="ctr">
                    <a:solidFill>
                      <a:schemeClr val="accent3">
                        <a:lumMod val="50000"/>
                      </a:schemeClr>
                    </a:solidFill>
                  </a:tcPr>
                </a:tc>
                <a:extLst>
                  <a:ext uri="{0D108BD9-81ED-4DB2-BD59-A6C34878D82A}">
                    <a16:rowId xmlns:a16="http://schemas.microsoft.com/office/drawing/2014/main" xmlns="" val="1433499223"/>
                  </a:ext>
                </a:extLst>
              </a:tr>
            </a:tbl>
          </a:graphicData>
        </a:graphic>
      </p:graphicFrame>
      <p:sp>
        <p:nvSpPr>
          <p:cNvPr id="16" name="テキスト ボックス 15">
            <a:extLst>
              <a:ext uri="{FF2B5EF4-FFF2-40B4-BE49-F238E27FC236}">
                <a16:creationId xmlns:a16="http://schemas.microsoft.com/office/drawing/2014/main" xmlns="" id="{7867D3C3-AE2F-4011-8B99-8BD9F4512AF1}"/>
              </a:ext>
            </a:extLst>
          </p:cNvPr>
          <p:cNvSpPr txBox="1"/>
          <p:nvPr/>
        </p:nvSpPr>
        <p:spPr>
          <a:xfrm>
            <a:off x="5277504" y="1282377"/>
            <a:ext cx="864000" cy="307777"/>
          </a:xfrm>
          <a:prstGeom prst="rect">
            <a:avLst/>
          </a:prstGeom>
          <a:noFill/>
        </p:spPr>
        <p:txBody>
          <a:bodyPr wrap="square" rtlCol="0">
            <a:spAutoFit/>
          </a:bodyPr>
          <a:lstStyle/>
          <a:p>
            <a:pPr algn="ctr"/>
            <a:r>
              <a:rPr lang="ja-JP" altLang="en-US" sz="1400" dirty="0">
                <a:solidFill>
                  <a:schemeClr val="bg1"/>
                </a:solidFill>
                <a:latin typeface="Arial Black" panose="020B0A04020102020204" pitchFamily="34" charset="0"/>
              </a:rPr>
              <a:t>第</a:t>
            </a:r>
            <a:r>
              <a:rPr lang="en-US" altLang="ja-JP" sz="1400" dirty="0">
                <a:solidFill>
                  <a:schemeClr val="bg1"/>
                </a:solidFill>
                <a:latin typeface="Arial Black" panose="020B0A04020102020204" pitchFamily="34" charset="0"/>
              </a:rPr>
              <a:t>3</a:t>
            </a:r>
            <a:r>
              <a:rPr lang="ja-JP" altLang="en-US" sz="1400" dirty="0">
                <a:solidFill>
                  <a:schemeClr val="bg1"/>
                </a:solidFill>
                <a:latin typeface="Arial Black" panose="020B0A04020102020204" pitchFamily="34" charset="0"/>
              </a:rPr>
              <a:t>区</a:t>
            </a:r>
            <a:endParaRPr kumimoji="1" lang="ja-JP" altLang="en-US" sz="1400" dirty="0">
              <a:solidFill>
                <a:schemeClr val="bg1"/>
              </a:solidFill>
              <a:latin typeface="Arial Black" panose="020B0A04020102020204" pitchFamily="34" charset="0"/>
            </a:endParaRPr>
          </a:p>
        </p:txBody>
      </p:sp>
      <p:sp>
        <p:nvSpPr>
          <p:cNvPr id="21" name="矢印: 五方向 20">
            <a:extLst>
              <a:ext uri="{FF2B5EF4-FFF2-40B4-BE49-F238E27FC236}">
                <a16:creationId xmlns:a16="http://schemas.microsoft.com/office/drawing/2014/main" xmlns="" id="{E3474411-031C-44F8-8B3D-0729DB28CFBF}"/>
              </a:ext>
            </a:extLst>
          </p:cNvPr>
          <p:cNvSpPr/>
          <p:nvPr/>
        </p:nvSpPr>
        <p:spPr>
          <a:xfrm rot="5400000">
            <a:off x="7846200" y="1004962"/>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smtClean="0">
                <a:solidFill>
                  <a:schemeClr val="bg1"/>
                </a:solidFill>
                <a:latin typeface="Arial Black" pitchFamily="34" charset="0"/>
              </a:rPr>
              <a:t>第五区</a:t>
            </a:r>
            <a:endParaRPr kumimoji="1" lang="ja-JP" altLang="en-US" sz="1400" dirty="0">
              <a:solidFill>
                <a:schemeClr val="bg1"/>
              </a:solidFill>
              <a:latin typeface="Arial Black" pitchFamily="34" charset="0"/>
            </a:endParaRPr>
          </a:p>
        </p:txBody>
      </p:sp>
      <p:sp>
        <p:nvSpPr>
          <p:cNvPr id="22" name="テキスト ボックス 21">
            <a:extLst>
              <a:ext uri="{FF2B5EF4-FFF2-40B4-BE49-F238E27FC236}">
                <a16:creationId xmlns:a16="http://schemas.microsoft.com/office/drawing/2014/main" xmlns="" id="{1D6FBD8C-9555-4D4D-A823-239D2718B6CB}"/>
              </a:ext>
            </a:extLst>
          </p:cNvPr>
          <p:cNvSpPr txBox="1"/>
          <p:nvPr/>
        </p:nvSpPr>
        <p:spPr>
          <a:xfrm>
            <a:off x="7585397" y="1273249"/>
            <a:ext cx="864000" cy="307777"/>
          </a:xfrm>
          <a:prstGeom prst="rect">
            <a:avLst/>
          </a:prstGeom>
          <a:noFill/>
        </p:spPr>
        <p:txBody>
          <a:bodyPr wrap="square" rtlCol="0">
            <a:spAutoFit/>
          </a:bodyPr>
          <a:lstStyle/>
          <a:p>
            <a:pPr algn="ctr"/>
            <a:endParaRPr kumimoji="1" lang="ja-JP" altLang="en-US" sz="1400" dirty="0">
              <a:solidFill>
                <a:schemeClr val="bg1"/>
              </a:solidFill>
              <a:latin typeface="Arial Black" panose="020B0A04020102020204" pitchFamily="34" charset="0"/>
            </a:endParaRPr>
          </a:p>
        </p:txBody>
      </p:sp>
      <p:sp>
        <p:nvSpPr>
          <p:cNvPr id="24" name="テキスト ボックス 23">
            <a:extLst>
              <a:ext uri="{FF2B5EF4-FFF2-40B4-BE49-F238E27FC236}">
                <a16:creationId xmlns:a16="http://schemas.microsoft.com/office/drawing/2014/main" xmlns="" id="{DBBCF8E0-81CB-4574-870C-6A17289DE1A1}"/>
              </a:ext>
            </a:extLst>
          </p:cNvPr>
          <p:cNvSpPr txBox="1"/>
          <p:nvPr/>
        </p:nvSpPr>
        <p:spPr>
          <a:xfrm>
            <a:off x="8777872" y="1277380"/>
            <a:ext cx="986589" cy="307777"/>
          </a:xfrm>
          <a:prstGeom prst="rect">
            <a:avLst/>
          </a:prstGeom>
          <a:noFill/>
        </p:spPr>
        <p:txBody>
          <a:bodyPr wrap="square" rtlCol="0">
            <a:spAutoFit/>
          </a:bodyPr>
          <a:lstStyle/>
          <a:p>
            <a:pPr algn="ctr"/>
            <a:endParaRPr kumimoji="1" lang="ja-JP" altLang="en-US" sz="1400" dirty="0">
              <a:solidFill>
                <a:schemeClr val="bg1"/>
              </a:solidFill>
              <a:latin typeface="Arial Black" panose="020B0A04020102020204" pitchFamily="34" charset="0"/>
            </a:endParaRPr>
          </a:p>
        </p:txBody>
      </p:sp>
      <p:sp>
        <p:nvSpPr>
          <p:cNvPr id="37" name="正方形/長方形 36"/>
          <p:cNvSpPr/>
          <p:nvPr/>
        </p:nvSpPr>
        <p:spPr>
          <a:xfrm>
            <a:off x="0" y="-166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（参考）　特別区　職員数算定の詳細</a:t>
            </a:r>
            <a:r>
              <a:rPr lang="ja-JP" altLang="en-US" sz="1100" b="1" dirty="0">
                <a:solidFill>
                  <a:prstClr val="black"/>
                </a:solidFill>
                <a:latin typeface="Meiryo UI" pitchFamily="50" charset="-128"/>
                <a:ea typeface="Meiryo UI" pitchFamily="50" charset="-128"/>
                <a:cs typeface="Meiryo UI" pitchFamily="50" charset="-128"/>
              </a:rPr>
              <a:t>（非技能労務職）</a:t>
            </a:r>
          </a:p>
        </p:txBody>
      </p:sp>
      <p:sp>
        <p:nvSpPr>
          <p:cNvPr id="42" name="テキスト ボックス 41"/>
          <p:cNvSpPr txBox="1"/>
          <p:nvPr/>
        </p:nvSpPr>
        <p:spPr>
          <a:xfrm>
            <a:off x="0" y="1033880"/>
            <a:ext cx="2695699" cy="338554"/>
          </a:xfrm>
          <a:prstGeom prst="rect">
            <a:avLst/>
          </a:prstGeom>
          <a:noFill/>
        </p:spPr>
        <p:txBody>
          <a:bodyPr wrap="square" rtlCol="0" anchor="ctr" anchorCtr="0">
            <a:spAutoFit/>
          </a:bodyPr>
          <a:lstStyle/>
          <a:p>
            <a:r>
              <a:rPr kumimoji="1" lang="ja-JP" altLang="en-US" sz="1600" b="1" dirty="0">
                <a:latin typeface="Meiryo UI" pitchFamily="50" charset="-128"/>
                <a:ea typeface="Meiryo UI" pitchFamily="50" charset="-128"/>
                <a:cs typeface="Meiryo UI" pitchFamily="50" charset="-128"/>
              </a:rPr>
              <a:t>（３）試案Ｃ（</a:t>
            </a:r>
            <a:r>
              <a:rPr lang="ja-JP" altLang="en-US" sz="1600" b="1" dirty="0">
                <a:latin typeface="Meiryo UI" pitchFamily="50" charset="-128"/>
                <a:ea typeface="Meiryo UI" pitchFamily="50" charset="-128"/>
                <a:cs typeface="Meiryo UI" pitchFamily="50" charset="-128"/>
              </a:rPr>
              <a:t>６</a:t>
            </a:r>
            <a:r>
              <a:rPr kumimoji="1" lang="ja-JP" altLang="en-US" sz="1600" b="1" dirty="0">
                <a:latin typeface="Meiryo UI" pitchFamily="50" charset="-128"/>
                <a:ea typeface="Meiryo UI" pitchFamily="50" charset="-128"/>
                <a:cs typeface="Meiryo UI" pitchFamily="50" charset="-128"/>
              </a:rPr>
              <a:t>区Ｃ案）</a:t>
            </a:r>
            <a:endParaRPr kumimoji="1" lang="en-US" altLang="ja-JP" sz="1600" b="1" dirty="0">
              <a:latin typeface="Meiryo UI" pitchFamily="50" charset="-128"/>
              <a:ea typeface="Meiryo UI" pitchFamily="50" charset="-128"/>
              <a:cs typeface="Meiryo UI" pitchFamily="50" charset="-128"/>
            </a:endParaRPr>
          </a:p>
        </p:txBody>
      </p:sp>
      <p:sp>
        <p:nvSpPr>
          <p:cNvPr id="43" name="正方形/長方形 42"/>
          <p:cNvSpPr/>
          <p:nvPr/>
        </p:nvSpPr>
        <p:spPr>
          <a:xfrm>
            <a:off x="418649" y="1726951"/>
            <a:ext cx="2220686" cy="3600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latin typeface="Meiryo UI" pitchFamily="50" charset="-128"/>
                <a:ea typeface="Meiryo UI" pitchFamily="50" charset="-128"/>
                <a:cs typeface="Meiryo UI" pitchFamily="50" charset="-128"/>
              </a:rPr>
              <a:t>　①　人口</a:t>
            </a:r>
            <a:r>
              <a:rPr lang="en-US" altLang="ja-JP" sz="1200" b="1" dirty="0">
                <a:solidFill>
                  <a:schemeClr val="tx1"/>
                </a:solidFill>
                <a:latin typeface="Meiryo UI" pitchFamily="50" charset="-128"/>
                <a:ea typeface="Meiryo UI" pitchFamily="50" charset="-128"/>
                <a:cs typeface="Meiryo UI" pitchFamily="50" charset="-128"/>
              </a:rPr>
              <a:t>10</a:t>
            </a:r>
            <a:r>
              <a:rPr lang="ja-JP" altLang="en-US" sz="1200" b="1" dirty="0">
                <a:solidFill>
                  <a:schemeClr val="tx1"/>
                </a:solidFill>
                <a:latin typeface="Meiryo UI" pitchFamily="50" charset="-128"/>
                <a:ea typeface="Meiryo UI" pitchFamily="50" charset="-128"/>
                <a:cs typeface="Meiryo UI" pitchFamily="50" charset="-128"/>
              </a:rPr>
              <a:t>万</a:t>
            </a:r>
            <a:r>
              <a:rPr lang="ja-JP" altLang="en-US" sz="1200" b="1" dirty="0" smtClean="0">
                <a:solidFill>
                  <a:schemeClr val="tx1"/>
                </a:solidFill>
                <a:latin typeface="Meiryo UI" pitchFamily="50" charset="-128"/>
                <a:ea typeface="Meiryo UI" pitchFamily="50" charset="-128"/>
                <a:cs typeface="Meiryo UI" pitchFamily="50" charset="-128"/>
              </a:rPr>
              <a:t>人当たり職員数</a:t>
            </a:r>
            <a:endParaRPr lang="en-US" altLang="ja-JP" sz="1200" b="1" dirty="0">
              <a:solidFill>
                <a:schemeClr val="tx1"/>
              </a:solidFill>
              <a:latin typeface="Meiryo UI" pitchFamily="50" charset="-128"/>
              <a:ea typeface="Meiryo UI" pitchFamily="50" charset="-128"/>
              <a:cs typeface="Meiryo UI" pitchFamily="50" charset="-128"/>
            </a:endParaRPr>
          </a:p>
          <a:p>
            <a:r>
              <a:rPr lang="ja-JP" altLang="en-US" sz="1200" b="1" dirty="0">
                <a:solidFill>
                  <a:schemeClr val="tx1"/>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（６市平均） </a:t>
            </a:r>
            <a:r>
              <a:rPr lang="en-US" altLang="ja-JP" sz="1050" dirty="0">
                <a:solidFill>
                  <a:schemeClr val="tx1"/>
                </a:solidFill>
                <a:latin typeface="Meiryo UI" pitchFamily="50" charset="-128"/>
                <a:ea typeface="Meiryo UI" pitchFamily="50" charset="-128"/>
                <a:cs typeface="Meiryo UI" pitchFamily="50" charset="-128"/>
              </a:rPr>
              <a:t>※</a:t>
            </a:r>
            <a:endParaRPr lang="ja-JP" altLang="en-US" sz="1050" dirty="0">
              <a:solidFill>
                <a:schemeClr val="tx1"/>
              </a:solidFill>
              <a:latin typeface="Meiryo UI" pitchFamily="50" charset="-128"/>
              <a:ea typeface="Meiryo UI" pitchFamily="50" charset="-128"/>
              <a:cs typeface="Meiryo UI" pitchFamily="50" charset="-128"/>
            </a:endParaRPr>
          </a:p>
        </p:txBody>
      </p:sp>
      <p:sp>
        <p:nvSpPr>
          <p:cNvPr id="12" name="四角形: 角を丸くする 11">
            <a:extLst>
              <a:ext uri="{FF2B5EF4-FFF2-40B4-BE49-F238E27FC236}">
                <a16:creationId xmlns:a16="http://schemas.microsoft.com/office/drawing/2014/main" xmlns="" id="{D371B49B-A0AE-4FBF-9314-7F4C1997DD24}"/>
              </a:ext>
            </a:extLst>
          </p:cNvPr>
          <p:cNvSpPr/>
          <p:nvPr/>
        </p:nvSpPr>
        <p:spPr>
          <a:xfrm>
            <a:off x="3032606"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四角形: 角を丸くする 28">
            <a:extLst>
              <a:ext uri="{FF2B5EF4-FFF2-40B4-BE49-F238E27FC236}">
                <a16:creationId xmlns:a16="http://schemas.microsoft.com/office/drawing/2014/main" xmlns="" id="{9C5788E4-B70D-4BF8-B3C1-6DE963EE5CBD}"/>
              </a:ext>
            </a:extLst>
          </p:cNvPr>
          <p:cNvSpPr/>
          <p:nvPr/>
        </p:nvSpPr>
        <p:spPr>
          <a:xfrm>
            <a:off x="4182554"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四角形: 角を丸くする 30">
            <a:extLst>
              <a:ext uri="{FF2B5EF4-FFF2-40B4-BE49-F238E27FC236}">
                <a16:creationId xmlns:a16="http://schemas.microsoft.com/office/drawing/2014/main" xmlns="" id="{97BE707C-215F-4E31-BBEF-31381F4A2592}"/>
              </a:ext>
            </a:extLst>
          </p:cNvPr>
          <p:cNvSpPr/>
          <p:nvPr/>
        </p:nvSpPr>
        <p:spPr>
          <a:xfrm>
            <a:off x="5312569" y="1113869"/>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四角形: 角を丸くする 31">
            <a:extLst>
              <a:ext uri="{FF2B5EF4-FFF2-40B4-BE49-F238E27FC236}">
                <a16:creationId xmlns:a16="http://schemas.microsoft.com/office/drawing/2014/main" xmlns="" id="{FFCFE04E-3DE1-424C-80BA-75B1A80A76CF}"/>
              </a:ext>
            </a:extLst>
          </p:cNvPr>
          <p:cNvSpPr/>
          <p:nvPr/>
        </p:nvSpPr>
        <p:spPr>
          <a:xfrm>
            <a:off x="6499888"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四角形: 角を丸くする 32">
            <a:extLst>
              <a:ext uri="{FF2B5EF4-FFF2-40B4-BE49-F238E27FC236}">
                <a16:creationId xmlns:a16="http://schemas.microsoft.com/office/drawing/2014/main" xmlns="" id="{248B39EA-2E50-4575-BAB1-EFE23C81A28F}"/>
              </a:ext>
            </a:extLst>
          </p:cNvPr>
          <p:cNvSpPr/>
          <p:nvPr/>
        </p:nvSpPr>
        <p:spPr>
          <a:xfrm>
            <a:off x="7604804"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四角形: 角を丸くする 33">
            <a:extLst>
              <a:ext uri="{FF2B5EF4-FFF2-40B4-BE49-F238E27FC236}">
                <a16:creationId xmlns:a16="http://schemas.microsoft.com/office/drawing/2014/main" xmlns="" id="{4443107F-C522-4907-A449-B99A30AFBF5D}"/>
              </a:ext>
            </a:extLst>
          </p:cNvPr>
          <p:cNvSpPr/>
          <p:nvPr/>
        </p:nvSpPr>
        <p:spPr>
          <a:xfrm>
            <a:off x="8795079"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p:cNvSpPr/>
          <p:nvPr/>
        </p:nvSpPr>
        <p:spPr>
          <a:xfrm>
            <a:off x="2796267" y="1739435"/>
            <a:ext cx="6978824" cy="253139"/>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schemeClr val="bg1"/>
                </a:solidFill>
                <a:latin typeface="Meiryo UI" pitchFamily="50" charset="-128"/>
                <a:ea typeface="Meiryo UI" pitchFamily="50" charset="-128"/>
                <a:cs typeface="Meiryo UI" pitchFamily="50" charset="-128"/>
              </a:rPr>
              <a:t>364.5</a:t>
            </a:r>
            <a:endParaRPr lang="ja-JP" altLang="en-US" sz="1200" b="1" dirty="0">
              <a:solidFill>
                <a:schemeClr val="bg1"/>
              </a:solidFill>
              <a:latin typeface="Meiryo UI" pitchFamily="50" charset="-128"/>
              <a:ea typeface="Meiryo UI" pitchFamily="50" charset="-128"/>
              <a:cs typeface="Meiryo UI" pitchFamily="50" charset="-128"/>
            </a:endParaRPr>
          </a:p>
        </p:txBody>
      </p:sp>
      <p:sp>
        <p:nvSpPr>
          <p:cNvPr id="26" name="四角形: 角を丸くする 25">
            <a:extLst>
              <a:ext uri="{FF2B5EF4-FFF2-40B4-BE49-F238E27FC236}">
                <a16:creationId xmlns:a16="http://schemas.microsoft.com/office/drawing/2014/main" xmlns="" id="{7D5E8A4A-C483-4C43-B050-C14F4E2164E0}"/>
              </a:ext>
            </a:extLst>
          </p:cNvPr>
          <p:cNvSpPr/>
          <p:nvPr/>
        </p:nvSpPr>
        <p:spPr>
          <a:xfrm>
            <a:off x="3006356" y="4251702"/>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四角形: 角を丸くする 34">
            <a:extLst>
              <a:ext uri="{FF2B5EF4-FFF2-40B4-BE49-F238E27FC236}">
                <a16:creationId xmlns:a16="http://schemas.microsoft.com/office/drawing/2014/main" xmlns="" id="{35E48D0E-57B9-464E-BC87-41F8F0EE94FA}"/>
              </a:ext>
            </a:extLst>
          </p:cNvPr>
          <p:cNvSpPr/>
          <p:nvPr/>
        </p:nvSpPr>
        <p:spPr>
          <a:xfrm>
            <a:off x="4149626" y="4251702"/>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6" name="四角形: 角を丸くする 35">
            <a:extLst>
              <a:ext uri="{FF2B5EF4-FFF2-40B4-BE49-F238E27FC236}">
                <a16:creationId xmlns:a16="http://schemas.microsoft.com/office/drawing/2014/main" xmlns="" id="{312BE7B6-9F7A-4EE9-B1BE-B5C40E121E07}"/>
              </a:ext>
            </a:extLst>
          </p:cNvPr>
          <p:cNvSpPr/>
          <p:nvPr/>
        </p:nvSpPr>
        <p:spPr>
          <a:xfrm>
            <a:off x="5345787" y="4242177"/>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四角形: 角を丸くする 38">
            <a:extLst>
              <a:ext uri="{FF2B5EF4-FFF2-40B4-BE49-F238E27FC236}">
                <a16:creationId xmlns:a16="http://schemas.microsoft.com/office/drawing/2014/main" xmlns="" id="{53C8EA87-F186-49AA-AE47-B94115A6B6AD}"/>
              </a:ext>
            </a:extLst>
          </p:cNvPr>
          <p:cNvSpPr/>
          <p:nvPr/>
        </p:nvSpPr>
        <p:spPr>
          <a:xfrm>
            <a:off x="6481782" y="4251702"/>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0" name="四角形: 角を丸くする 39">
            <a:extLst>
              <a:ext uri="{FF2B5EF4-FFF2-40B4-BE49-F238E27FC236}">
                <a16:creationId xmlns:a16="http://schemas.microsoft.com/office/drawing/2014/main" xmlns="" id="{1F5B2B56-C8B3-4D4B-8442-455CB7DB0E41}"/>
              </a:ext>
            </a:extLst>
          </p:cNvPr>
          <p:cNvSpPr/>
          <p:nvPr/>
        </p:nvSpPr>
        <p:spPr>
          <a:xfrm>
            <a:off x="7616483" y="4244594"/>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1" name="四角形: 角を丸くする 40">
            <a:extLst>
              <a:ext uri="{FF2B5EF4-FFF2-40B4-BE49-F238E27FC236}">
                <a16:creationId xmlns:a16="http://schemas.microsoft.com/office/drawing/2014/main" xmlns="" id="{E9F29780-37B4-4F62-8B87-47527C646EBC}"/>
              </a:ext>
            </a:extLst>
          </p:cNvPr>
          <p:cNvSpPr/>
          <p:nvPr/>
        </p:nvSpPr>
        <p:spPr>
          <a:xfrm>
            <a:off x="8823218" y="4251702"/>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6" name="矢印: 五方向 20">
            <a:extLst>
              <a:ext uri="{FF2B5EF4-FFF2-40B4-BE49-F238E27FC236}">
                <a16:creationId xmlns:a16="http://schemas.microsoft.com/office/drawing/2014/main" xmlns="" id="{E3474411-031C-44F8-8B3D-0729DB28CFBF}"/>
              </a:ext>
            </a:extLst>
          </p:cNvPr>
          <p:cNvSpPr/>
          <p:nvPr/>
        </p:nvSpPr>
        <p:spPr>
          <a:xfrm rot="5400000">
            <a:off x="3288366" y="997873"/>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smtClean="0">
                <a:solidFill>
                  <a:schemeClr val="bg1"/>
                </a:solidFill>
                <a:latin typeface="Arial Black" pitchFamily="34" charset="0"/>
              </a:rPr>
              <a:t>第</a:t>
            </a:r>
            <a:r>
              <a:rPr lang="ja-JP" altLang="en-US" sz="1400" dirty="0">
                <a:solidFill>
                  <a:schemeClr val="bg1"/>
                </a:solidFill>
                <a:latin typeface="Arial Black" pitchFamily="34" charset="0"/>
              </a:rPr>
              <a:t>一</a:t>
            </a:r>
            <a:r>
              <a:rPr lang="ja-JP" altLang="en-US" sz="1400" dirty="0" smtClean="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48" name="矢印: 五方向 20">
            <a:extLst>
              <a:ext uri="{FF2B5EF4-FFF2-40B4-BE49-F238E27FC236}">
                <a16:creationId xmlns:a16="http://schemas.microsoft.com/office/drawing/2014/main" xmlns="" id="{E3474411-031C-44F8-8B3D-0729DB28CFBF}"/>
              </a:ext>
            </a:extLst>
          </p:cNvPr>
          <p:cNvSpPr/>
          <p:nvPr/>
        </p:nvSpPr>
        <p:spPr>
          <a:xfrm rot="5400000">
            <a:off x="9040590" y="997873"/>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smtClean="0">
                <a:solidFill>
                  <a:schemeClr val="bg1"/>
                </a:solidFill>
                <a:latin typeface="Arial Black" pitchFamily="34" charset="0"/>
              </a:rPr>
              <a:t>第</a:t>
            </a:r>
            <a:r>
              <a:rPr lang="ja-JP" altLang="en-US" sz="1400" dirty="0">
                <a:solidFill>
                  <a:schemeClr val="bg1"/>
                </a:solidFill>
                <a:latin typeface="Arial Black" pitchFamily="34" charset="0"/>
              </a:rPr>
              <a:t>六</a:t>
            </a:r>
            <a:r>
              <a:rPr lang="ja-JP" altLang="en-US" sz="1400" dirty="0" smtClean="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49" name="矢印: 五方向 20">
            <a:extLst>
              <a:ext uri="{FF2B5EF4-FFF2-40B4-BE49-F238E27FC236}">
                <a16:creationId xmlns:a16="http://schemas.microsoft.com/office/drawing/2014/main" xmlns="" id="{E3474411-031C-44F8-8B3D-0729DB28CFBF}"/>
              </a:ext>
            </a:extLst>
          </p:cNvPr>
          <p:cNvSpPr/>
          <p:nvPr/>
        </p:nvSpPr>
        <p:spPr>
          <a:xfrm rot="5400000">
            <a:off x="6758135" y="1001418"/>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smtClean="0">
                <a:solidFill>
                  <a:schemeClr val="bg1"/>
                </a:solidFill>
                <a:latin typeface="Arial Black" pitchFamily="34" charset="0"/>
              </a:rPr>
              <a:t>第</a:t>
            </a:r>
            <a:r>
              <a:rPr lang="ja-JP" altLang="en-US" sz="1400" dirty="0">
                <a:solidFill>
                  <a:schemeClr val="bg1"/>
                </a:solidFill>
                <a:latin typeface="Arial Black" pitchFamily="34" charset="0"/>
              </a:rPr>
              <a:t>四</a:t>
            </a:r>
            <a:r>
              <a:rPr lang="ja-JP" altLang="en-US" sz="1400" dirty="0" smtClean="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50" name="矢印: 五方向 20">
            <a:extLst>
              <a:ext uri="{FF2B5EF4-FFF2-40B4-BE49-F238E27FC236}">
                <a16:creationId xmlns:a16="http://schemas.microsoft.com/office/drawing/2014/main" xmlns="" id="{E3474411-031C-44F8-8B3D-0729DB28CFBF}"/>
              </a:ext>
            </a:extLst>
          </p:cNvPr>
          <p:cNvSpPr/>
          <p:nvPr/>
        </p:nvSpPr>
        <p:spPr>
          <a:xfrm rot="5400000">
            <a:off x="5581465" y="1004961"/>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smtClean="0">
                <a:solidFill>
                  <a:schemeClr val="bg1"/>
                </a:solidFill>
                <a:latin typeface="Arial Black" pitchFamily="34" charset="0"/>
              </a:rPr>
              <a:t>第</a:t>
            </a:r>
            <a:r>
              <a:rPr lang="ja-JP" altLang="en-US" sz="1400" dirty="0">
                <a:solidFill>
                  <a:schemeClr val="bg1"/>
                </a:solidFill>
                <a:latin typeface="Arial Black" pitchFamily="34" charset="0"/>
              </a:rPr>
              <a:t>三</a:t>
            </a:r>
            <a:r>
              <a:rPr lang="ja-JP" altLang="en-US" sz="1400" dirty="0" smtClean="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51" name="矢印: 五方向 20">
            <a:extLst>
              <a:ext uri="{FF2B5EF4-FFF2-40B4-BE49-F238E27FC236}">
                <a16:creationId xmlns:a16="http://schemas.microsoft.com/office/drawing/2014/main" xmlns="" id="{E3474411-031C-44F8-8B3D-0729DB28CFBF}"/>
              </a:ext>
            </a:extLst>
          </p:cNvPr>
          <p:cNvSpPr/>
          <p:nvPr/>
        </p:nvSpPr>
        <p:spPr>
          <a:xfrm rot="5400000">
            <a:off x="4436693" y="997873"/>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smtClean="0">
                <a:solidFill>
                  <a:schemeClr val="bg1"/>
                </a:solidFill>
                <a:latin typeface="Arial Black" pitchFamily="34" charset="0"/>
              </a:rPr>
              <a:t>第</a:t>
            </a:r>
            <a:r>
              <a:rPr lang="ja-JP" altLang="en-US" sz="1400" dirty="0">
                <a:solidFill>
                  <a:schemeClr val="bg1"/>
                </a:solidFill>
                <a:latin typeface="Arial Black" pitchFamily="34" charset="0"/>
              </a:rPr>
              <a:t>二</a:t>
            </a:r>
            <a:r>
              <a:rPr lang="ja-JP" altLang="en-US" sz="1400" dirty="0" smtClean="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45" name="正方形/長方形 27"/>
          <p:cNvSpPr>
            <a:spLocks noChangeArrowheads="1"/>
          </p:cNvSpPr>
          <p:nvPr/>
        </p:nvSpPr>
        <p:spPr bwMode="auto">
          <a:xfrm>
            <a:off x="8874125" y="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２４</a:t>
            </a:r>
          </a:p>
        </p:txBody>
      </p:sp>
      <p:sp>
        <p:nvSpPr>
          <p:cNvPr id="38" name="テキスト ボックス 37">
            <a:extLst>
              <a:ext uri="{FF2B5EF4-FFF2-40B4-BE49-F238E27FC236}">
                <a16:creationId xmlns:a16="http://schemas.microsoft.com/office/drawing/2014/main" xmlns="" id="{AC66BC7B-11F1-47CF-8A63-5CFDEAB9C73C}"/>
              </a:ext>
            </a:extLst>
          </p:cNvPr>
          <p:cNvSpPr txBox="1"/>
          <p:nvPr/>
        </p:nvSpPr>
        <p:spPr>
          <a:xfrm>
            <a:off x="6206509" y="6469275"/>
            <a:ext cx="3481555" cy="253916"/>
          </a:xfrm>
          <a:prstGeom prst="rect">
            <a:avLst/>
          </a:prstGeom>
          <a:noFill/>
        </p:spPr>
        <p:txBody>
          <a:bodyPr wrap="square" rtlCol="0">
            <a:spAutoFit/>
          </a:bodyPr>
          <a:lstStyle/>
          <a:p>
            <a:r>
              <a:rPr kumimoji="1" lang="en-US" altLang="ja-JP" sz="1050" dirty="0">
                <a:latin typeface="Meiryo UI" pitchFamily="50" charset="-128"/>
                <a:ea typeface="Meiryo UI" pitchFamily="50" charset="-128"/>
                <a:cs typeface="Meiryo UI" pitchFamily="50" charset="-128"/>
              </a:rPr>
              <a:t>※</a:t>
            </a:r>
            <a:r>
              <a:rPr kumimoji="1" lang="ja-JP" altLang="en-US" sz="1050" dirty="0">
                <a:latin typeface="Meiryo UI" pitchFamily="50" charset="-128"/>
                <a:ea typeface="Meiryo UI" pitchFamily="50" charset="-128"/>
                <a:cs typeface="Meiryo UI" pitchFamily="50" charset="-128"/>
              </a:rPr>
              <a:t>　経営形態見直し部門、学校園等を除く職員数から算出</a:t>
            </a:r>
          </a:p>
        </p:txBody>
      </p:sp>
    </p:spTree>
    <p:extLst>
      <p:ext uri="{BB962C8B-B14F-4D97-AF65-F5344CB8AC3E}">
        <p14:creationId xmlns:p14="http://schemas.microsoft.com/office/powerpoint/2010/main" val="12118232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8672322" y="880397"/>
            <a:ext cx="1393809" cy="276999"/>
          </a:xfrm>
          <a:prstGeom prst="rect">
            <a:avLst/>
          </a:prstGeom>
          <a:noFill/>
        </p:spPr>
        <p:txBody>
          <a:bodyPr wrap="square" rtlCol="0">
            <a:spAutoFit/>
          </a:bodyPr>
          <a:lstStyle/>
          <a:p>
            <a:r>
              <a:rPr kumimoji="1" lang="ja-JP" altLang="en-US" sz="1200" dirty="0">
                <a:latin typeface="Meiryo UI" pitchFamily="50" charset="-128"/>
                <a:ea typeface="Meiryo UI" pitchFamily="50" charset="-128"/>
                <a:cs typeface="Meiryo UI" pitchFamily="50" charset="-128"/>
              </a:rPr>
              <a:t>（単位：人）</a:t>
            </a:r>
          </a:p>
        </p:txBody>
      </p:sp>
      <p:sp>
        <p:nvSpPr>
          <p:cNvPr id="7" name="正方形/長方形 6"/>
          <p:cNvSpPr/>
          <p:nvPr/>
        </p:nvSpPr>
        <p:spPr>
          <a:xfrm>
            <a:off x="194471" y="476672"/>
            <a:ext cx="9555000" cy="425853"/>
          </a:xfrm>
          <a:prstGeom prst="rect">
            <a:avLst/>
          </a:prstGeom>
          <a:solidFill>
            <a:schemeClr val="accent6">
              <a:lumMod val="60000"/>
              <a:lumOff val="4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latin typeface="Meiryo UI" pitchFamily="50" charset="-128"/>
                <a:ea typeface="Meiryo UI" pitchFamily="50" charset="-128"/>
                <a:cs typeface="Meiryo UI" pitchFamily="50" charset="-128"/>
              </a:rPr>
              <a:t>◆特別区の担う権限のうち中核市をベースとする部分は、実在する中核市（近隣６市）を参考に算出</a:t>
            </a:r>
            <a:endParaRPr lang="en-US" altLang="ja-JP" sz="1400" dirty="0">
              <a:latin typeface="Meiryo UI" pitchFamily="50" charset="-128"/>
              <a:ea typeface="Meiryo UI" pitchFamily="50" charset="-128"/>
              <a:cs typeface="Meiryo UI" pitchFamily="50" charset="-128"/>
            </a:endParaRPr>
          </a:p>
          <a:p>
            <a:r>
              <a:rPr kumimoji="1" lang="ja-JP" altLang="en-US" sz="1400" dirty="0">
                <a:latin typeface="Meiryo UI" pitchFamily="50" charset="-128"/>
                <a:ea typeface="Meiryo UI" pitchFamily="50" charset="-128"/>
                <a:cs typeface="Meiryo UI" pitchFamily="50" charset="-128"/>
              </a:rPr>
              <a:t>◆中核市を</a:t>
            </a:r>
            <a:r>
              <a:rPr lang="ja-JP" altLang="en-US" sz="1400" dirty="0">
                <a:latin typeface="Meiryo UI" pitchFamily="50" charset="-128"/>
                <a:ea typeface="Meiryo UI" pitchFamily="50" charset="-128"/>
                <a:cs typeface="Meiryo UI" pitchFamily="50" charset="-128"/>
              </a:rPr>
              <a:t>上回る</a:t>
            </a:r>
            <a:r>
              <a:rPr kumimoji="1" lang="ja-JP" altLang="en-US" sz="1400" dirty="0">
                <a:latin typeface="Meiryo UI" pitchFamily="50" charset="-128"/>
                <a:ea typeface="Meiryo UI" pitchFamily="50" charset="-128"/>
                <a:cs typeface="Meiryo UI" pitchFamily="50" charset="-128"/>
              </a:rPr>
              <a:t>権限部分は実施する事務を個別に加味し、さらに本市の特性を踏まえた要素を反映</a:t>
            </a:r>
          </a:p>
        </p:txBody>
      </p:sp>
      <p:sp>
        <p:nvSpPr>
          <p:cNvPr id="8" name="下矢印 7"/>
          <p:cNvSpPr/>
          <p:nvPr/>
        </p:nvSpPr>
        <p:spPr>
          <a:xfrm>
            <a:off x="0" y="1744576"/>
            <a:ext cx="428497" cy="4611952"/>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500" b="1" dirty="0"/>
              <a:t>算　定</a:t>
            </a:r>
            <a:r>
              <a:rPr kumimoji="1" lang="ja-JP" altLang="en-US" sz="1500" b="1" dirty="0"/>
              <a:t>　の　</a:t>
            </a:r>
            <a:r>
              <a:rPr lang="ja-JP" altLang="en-US" sz="1500" b="1" dirty="0"/>
              <a:t>な　が　れ</a:t>
            </a:r>
            <a:endParaRPr kumimoji="1" lang="ja-JP" altLang="en-US" sz="1500" b="1" dirty="0"/>
          </a:p>
        </p:txBody>
      </p:sp>
      <p:graphicFrame>
        <p:nvGraphicFramePr>
          <p:cNvPr id="3" name="表 2">
            <a:extLst>
              <a:ext uri="{FF2B5EF4-FFF2-40B4-BE49-F238E27FC236}">
                <a16:creationId xmlns:a16="http://schemas.microsoft.com/office/drawing/2014/main" xmlns="" id="{44135387-B4AE-4D6C-BADD-89E3B850F3EF}"/>
              </a:ext>
            </a:extLst>
          </p:cNvPr>
          <p:cNvGraphicFramePr>
            <a:graphicFrameLocks noGrp="1"/>
          </p:cNvGraphicFramePr>
          <p:nvPr>
            <p:extLst>
              <p:ext uri="{D42A27DB-BD31-4B8C-83A1-F6EECF244321}">
                <p14:modId xmlns:p14="http://schemas.microsoft.com/office/powerpoint/2010/main" val="3217694281"/>
              </p:ext>
            </p:extLst>
          </p:nvPr>
        </p:nvGraphicFramePr>
        <p:xfrm>
          <a:off x="375063" y="2016654"/>
          <a:ext cx="9389515" cy="4345119"/>
        </p:xfrm>
        <a:graphic>
          <a:graphicData uri="http://schemas.openxmlformats.org/drawingml/2006/table">
            <a:tbl>
              <a:tblPr firstRow="1" bandRow="1">
                <a:tableStyleId>{5C22544A-7EE6-4342-B048-85BDC9FD1C3A}</a:tableStyleId>
              </a:tblPr>
              <a:tblGrid>
                <a:gridCol w="631583">
                  <a:extLst>
                    <a:ext uri="{9D8B030D-6E8A-4147-A177-3AD203B41FA5}">
                      <a16:colId xmlns:a16="http://schemas.microsoft.com/office/drawing/2014/main" xmlns="" val="1592325695"/>
                    </a:ext>
                  </a:extLst>
                </a:gridCol>
                <a:gridCol w="1644582">
                  <a:extLst>
                    <a:ext uri="{9D8B030D-6E8A-4147-A177-3AD203B41FA5}">
                      <a16:colId xmlns:a16="http://schemas.microsoft.com/office/drawing/2014/main" xmlns="" val="961018389"/>
                    </a:ext>
                  </a:extLst>
                </a:gridCol>
                <a:gridCol w="208280">
                  <a:extLst>
                    <a:ext uri="{9D8B030D-6E8A-4147-A177-3AD203B41FA5}">
                      <a16:colId xmlns:a16="http://schemas.microsoft.com/office/drawing/2014/main" xmlns="" val="12951262"/>
                    </a:ext>
                  </a:extLst>
                </a:gridCol>
                <a:gridCol w="1150845">
                  <a:extLst>
                    <a:ext uri="{9D8B030D-6E8A-4147-A177-3AD203B41FA5}">
                      <a16:colId xmlns:a16="http://schemas.microsoft.com/office/drawing/2014/main" xmlns="" val="1636289566"/>
                    </a:ext>
                  </a:extLst>
                </a:gridCol>
                <a:gridCol w="1150845">
                  <a:extLst>
                    <a:ext uri="{9D8B030D-6E8A-4147-A177-3AD203B41FA5}">
                      <a16:colId xmlns:a16="http://schemas.microsoft.com/office/drawing/2014/main" xmlns="" val="2269128465"/>
                    </a:ext>
                  </a:extLst>
                </a:gridCol>
                <a:gridCol w="1150845">
                  <a:extLst>
                    <a:ext uri="{9D8B030D-6E8A-4147-A177-3AD203B41FA5}">
                      <a16:colId xmlns:a16="http://schemas.microsoft.com/office/drawing/2014/main" xmlns="" val="2569570180"/>
                    </a:ext>
                  </a:extLst>
                </a:gridCol>
                <a:gridCol w="1150845">
                  <a:extLst>
                    <a:ext uri="{9D8B030D-6E8A-4147-A177-3AD203B41FA5}">
                      <a16:colId xmlns:a16="http://schemas.microsoft.com/office/drawing/2014/main" xmlns="" val="1025698285"/>
                    </a:ext>
                  </a:extLst>
                </a:gridCol>
                <a:gridCol w="1150845">
                  <a:extLst>
                    <a:ext uri="{9D8B030D-6E8A-4147-A177-3AD203B41FA5}">
                      <a16:colId xmlns:a16="http://schemas.microsoft.com/office/drawing/2014/main" xmlns="" val="2782999751"/>
                    </a:ext>
                  </a:extLst>
                </a:gridCol>
                <a:gridCol w="1150845">
                  <a:extLst>
                    <a:ext uri="{9D8B030D-6E8A-4147-A177-3AD203B41FA5}">
                      <a16:colId xmlns:a16="http://schemas.microsoft.com/office/drawing/2014/main" xmlns="" val="4230940839"/>
                    </a:ext>
                  </a:extLst>
                </a:gridCol>
              </a:tblGrid>
              <a:tr h="118981">
                <a:tc>
                  <a:txBody>
                    <a:bodyPr/>
                    <a:lstStyle/>
                    <a:p>
                      <a:pPr algn="ctr">
                        <a:lnSpc>
                          <a:spcPts val="1000"/>
                        </a:lnSpc>
                      </a:pPr>
                      <a:endParaRPr kumimoji="1" lang="ja-JP" altLang="en-US" sz="1000" dirty="0">
                        <a:latin typeface="Meiryo UI" pitchFamily="50" charset="-128"/>
                        <a:ea typeface="Meiryo UI" pitchFamily="50" charset="-128"/>
                        <a:cs typeface="Meiryo UI" pitchFamily="50" charset="-128"/>
                      </a:endParaRPr>
                    </a:p>
                  </a:txBody>
                  <a:tcPr marL="0" marR="0">
                    <a:noFill/>
                  </a:tcPr>
                </a:tc>
                <a:tc>
                  <a:txBody>
                    <a:bodyPr/>
                    <a:lstStyle/>
                    <a:p>
                      <a:pPr algn="ctr">
                        <a:lnSpc>
                          <a:spcPts val="1000"/>
                        </a:lnSpc>
                      </a:pP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a:lnSpc>
                          <a:spcPts val="1000"/>
                        </a:lnSpc>
                      </a:pP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a:lnSpc>
                          <a:spcPts val="1000"/>
                        </a:lnSpc>
                      </a:pPr>
                      <a:r>
                        <a:rPr kumimoji="1" lang="en-US" altLang="ja-JP" sz="1400" b="1" dirty="0">
                          <a:solidFill>
                            <a:srgbClr val="FF0000"/>
                          </a:solidFill>
                          <a:latin typeface="Meiryo UI" pitchFamily="50" charset="-128"/>
                          <a:ea typeface="Meiryo UI" pitchFamily="50" charset="-128"/>
                          <a:cs typeface="Meiryo UI" pitchFamily="50" charset="-128"/>
                        </a:rPr>
                        <a:t>×</a:t>
                      </a:r>
                      <a:endParaRPr kumimoji="1" lang="ja-JP" altLang="en-US" sz="1400" b="1" dirty="0">
                        <a:solidFill>
                          <a:srgbClr val="FF0000"/>
                        </a:solidFill>
                        <a:latin typeface="Meiryo UI" pitchFamily="50" charset="-128"/>
                        <a:ea typeface="Meiryo UI" pitchFamily="50" charset="-128"/>
                        <a:cs typeface="Meiryo UI"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o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oFill/>
                  </a:tcPr>
                </a:tc>
                <a:extLst>
                  <a:ext uri="{0D108BD9-81ED-4DB2-BD59-A6C34878D82A}">
                    <a16:rowId xmlns:a16="http://schemas.microsoft.com/office/drawing/2014/main" xmlns="" val="584063018"/>
                  </a:ext>
                </a:extLst>
              </a:tr>
              <a:tr h="296406">
                <a:tc>
                  <a:txBody>
                    <a:bodyPr/>
                    <a:lstStyle/>
                    <a:p>
                      <a:pPr algn="ctr"/>
                      <a:r>
                        <a:rPr kumimoji="1" lang="ja-JP" altLang="en-US" sz="1000" dirty="0">
                          <a:latin typeface="Meiryo UI" pitchFamily="50" charset="-128"/>
                          <a:ea typeface="Meiryo UI" pitchFamily="50" charset="-128"/>
                          <a:cs typeface="Meiryo UI" pitchFamily="50" charset="-128"/>
                        </a:rPr>
                        <a:t>②</a:t>
                      </a:r>
                    </a:p>
                  </a:txBody>
                  <a:tcPr marL="0" marR="0" anchor="ctr"/>
                </a:tc>
                <a:tc>
                  <a:txBody>
                    <a:bodyPr/>
                    <a:lstStyle/>
                    <a:p>
                      <a:pPr algn="ctr"/>
                      <a:r>
                        <a:rPr kumimoji="1" lang="ja-JP" altLang="en-US" sz="1200" dirty="0">
                          <a:latin typeface="Meiryo UI" pitchFamily="50" charset="-128"/>
                          <a:ea typeface="Meiryo UI" pitchFamily="50" charset="-128"/>
                          <a:cs typeface="Meiryo UI" pitchFamily="50" charset="-128"/>
                        </a:rPr>
                        <a:t>各特別区の人口</a:t>
                      </a:r>
                    </a:p>
                  </a:txBody>
                  <a:tcPr anchor="ct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fontAlgn="b"/>
                      <a:r>
                        <a:rPr lang="en-US" altLang="ja-JP" sz="1200" b="0" i="0" u="none" strike="noStrike" dirty="0">
                          <a:latin typeface="Meiryo UI" pitchFamily="50" charset="-128"/>
                          <a:ea typeface="Meiryo UI" pitchFamily="50" charset="-128"/>
                          <a:cs typeface="Meiryo UI" pitchFamily="50" charset="-128"/>
                        </a:rPr>
                        <a:t>447,221</a:t>
                      </a:r>
                    </a:p>
                  </a:txBody>
                  <a:tcPr marL="0" marR="0" marT="0" marB="0" anchor="ctr"/>
                </a:tc>
                <a:tc>
                  <a:txBody>
                    <a:bodyPr/>
                    <a:lstStyle/>
                    <a:p>
                      <a:pPr algn="ctr" fontAlgn="b"/>
                      <a:r>
                        <a:rPr lang="en-US" altLang="ja-JP" sz="1200" b="0" i="0" u="none" strike="noStrike" dirty="0">
                          <a:latin typeface="Meiryo UI" pitchFamily="50" charset="-128"/>
                          <a:ea typeface="Meiryo UI" pitchFamily="50" charset="-128"/>
                          <a:cs typeface="Meiryo UI" pitchFamily="50" charset="-128"/>
                        </a:rPr>
                        <a:t>392,486</a:t>
                      </a:r>
                    </a:p>
                  </a:txBody>
                  <a:tcPr marL="0" marR="0" marT="0" marB="0" anchor="ctr"/>
                </a:tc>
                <a:tc>
                  <a:txBody>
                    <a:bodyPr/>
                    <a:lstStyle/>
                    <a:p>
                      <a:pPr algn="ctr" fontAlgn="b"/>
                      <a:r>
                        <a:rPr lang="en-US" altLang="ja-JP" sz="1200" b="0" i="0" u="none" strike="noStrike" dirty="0">
                          <a:latin typeface="Meiryo UI" pitchFamily="50" charset="-128"/>
                          <a:ea typeface="Meiryo UI" pitchFamily="50" charset="-128"/>
                          <a:cs typeface="Meiryo UI" pitchFamily="50" charset="-128"/>
                        </a:rPr>
                        <a:t>356,817</a:t>
                      </a:r>
                    </a:p>
                  </a:txBody>
                  <a:tcPr marL="0" marR="0" marT="0" marB="0" anchor="ctr"/>
                </a:tc>
                <a:tc>
                  <a:txBody>
                    <a:bodyPr/>
                    <a:lstStyle/>
                    <a:p>
                      <a:pPr algn="ctr" fontAlgn="b"/>
                      <a:r>
                        <a:rPr lang="en-US" altLang="ja-JP" sz="1200" b="0" i="0" u="none" strike="noStrike" dirty="0">
                          <a:latin typeface="Meiryo UI" pitchFamily="50" charset="-128"/>
                          <a:ea typeface="Meiryo UI" pitchFamily="50" charset="-128"/>
                          <a:cs typeface="Meiryo UI" pitchFamily="50" charset="-128"/>
                        </a:rPr>
                        <a:t>306,262</a:t>
                      </a:r>
                    </a:p>
                  </a:txBody>
                  <a:tcPr marL="0" marR="0" marT="0" marB="0" anchor="ctr"/>
                </a:tc>
                <a:tc>
                  <a:txBody>
                    <a:bodyPr/>
                    <a:lstStyle/>
                    <a:p>
                      <a:pPr algn="ctr" fontAlgn="b"/>
                      <a:r>
                        <a:rPr lang="en-US" altLang="ja-JP" sz="1200" b="0" i="0" u="none" strike="noStrike" dirty="0">
                          <a:latin typeface="Meiryo UI" pitchFamily="50" charset="-128"/>
                          <a:ea typeface="Meiryo UI" pitchFamily="50" charset="-128"/>
                          <a:cs typeface="Meiryo UI" pitchFamily="50" charset="-128"/>
                        </a:rPr>
                        <a:t>551,945</a:t>
                      </a:r>
                    </a:p>
                  </a:txBody>
                  <a:tcPr marL="0" marR="0" marT="0" marB="0" anchor="ctr"/>
                </a:tc>
                <a:tc>
                  <a:txBody>
                    <a:bodyPr/>
                    <a:lstStyle/>
                    <a:p>
                      <a:pPr algn="ctr" fontAlgn="b"/>
                      <a:r>
                        <a:rPr lang="en-US" altLang="ja-JP" sz="1200" b="0" i="0" u="none" strike="noStrike" dirty="0">
                          <a:latin typeface="Meiryo UI" pitchFamily="50" charset="-128"/>
                          <a:ea typeface="Meiryo UI" pitchFamily="50" charset="-128"/>
                          <a:cs typeface="Meiryo UI" pitchFamily="50" charset="-128"/>
                        </a:rPr>
                        <a:t>636,454</a:t>
                      </a:r>
                    </a:p>
                  </a:txBody>
                  <a:tcPr marL="0" marR="0" marT="0" marB="0" anchor="ctr"/>
                </a:tc>
                <a:extLst>
                  <a:ext uri="{0D108BD9-81ED-4DB2-BD59-A6C34878D82A}">
                    <a16:rowId xmlns:a16="http://schemas.microsoft.com/office/drawing/2014/main" xmlns="" val="3160853305"/>
                  </a:ext>
                </a:extLst>
              </a:tr>
              <a:tr h="296406">
                <a:tc>
                  <a:txBody>
                    <a:bodyPr/>
                    <a:lstStyle/>
                    <a:p>
                      <a:pPr algn="ctr"/>
                      <a:r>
                        <a:rPr kumimoji="1" lang="ja-JP" altLang="en-US" sz="1000" dirty="0">
                          <a:latin typeface="Meiryo UI" pitchFamily="50" charset="-128"/>
                          <a:ea typeface="Meiryo UI" pitchFamily="50" charset="-128"/>
                          <a:cs typeface="Meiryo UI" pitchFamily="50" charset="-128"/>
                        </a:rPr>
                        <a:t>③</a:t>
                      </a:r>
                    </a:p>
                  </a:txBody>
                  <a:tcPr marL="0" marR="0" anchor="ctr"/>
                </a:tc>
                <a:tc>
                  <a:txBody>
                    <a:bodyPr/>
                    <a:lstStyle/>
                    <a:p>
                      <a:pPr algn="ctr"/>
                      <a:r>
                        <a:rPr kumimoji="1" lang="ja-JP" altLang="en-US" sz="1200" dirty="0">
                          <a:latin typeface="Meiryo UI" pitchFamily="50" charset="-128"/>
                          <a:ea typeface="Meiryo UI" pitchFamily="50" charset="-128"/>
                          <a:cs typeface="Meiryo UI" pitchFamily="50" charset="-128"/>
                        </a:rPr>
                        <a:t>人口規模に基づく補正率</a:t>
                      </a:r>
                    </a:p>
                  </a:txBody>
                  <a:tcPr marL="36000" marR="36000" anchor="ct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fontAlgn="ctr"/>
                      <a:r>
                        <a:rPr lang="en-US" altLang="ja-JP" sz="1200" b="0" i="0" u="none" strike="noStrike" dirty="0" smtClean="0">
                          <a:latin typeface="Meiryo UI" pitchFamily="50" charset="-128"/>
                          <a:ea typeface="Meiryo UI" pitchFamily="50" charset="-128"/>
                          <a:cs typeface="Meiryo UI" pitchFamily="50" charset="-128"/>
                        </a:rPr>
                        <a:t>99%</a:t>
                      </a:r>
                      <a:endParaRPr lang="en-US" altLang="ja-JP" sz="12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ctr" fontAlgn="ctr"/>
                      <a:r>
                        <a:rPr lang="en-US" altLang="ja-JP" sz="1200" b="0" i="0" u="none" strike="noStrike" dirty="0" smtClean="0">
                          <a:latin typeface="Meiryo UI" pitchFamily="50" charset="-128"/>
                          <a:ea typeface="Meiryo UI" pitchFamily="50" charset="-128"/>
                          <a:cs typeface="Meiryo UI" pitchFamily="50" charset="-128"/>
                        </a:rPr>
                        <a:t>102%</a:t>
                      </a:r>
                      <a:endParaRPr lang="en-US" altLang="ja-JP" sz="1200" b="0" i="0" u="none" strike="noStrike" dirty="0">
                        <a:latin typeface="Meiryo UI" pitchFamily="50" charset="-128"/>
                        <a:ea typeface="Meiryo UI" pitchFamily="50" charset="-128"/>
                        <a:cs typeface="Meiryo UI" pitchFamily="50" charset="-128"/>
                      </a:endParaRP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104%</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108%</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96%</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94%</a:t>
                      </a:r>
                    </a:p>
                  </a:txBody>
                  <a:tcPr marL="0" marR="0" marT="0" marB="0" anchor="ctr"/>
                </a:tc>
                <a:extLst>
                  <a:ext uri="{0D108BD9-81ED-4DB2-BD59-A6C34878D82A}">
                    <a16:rowId xmlns:a16="http://schemas.microsoft.com/office/drawing/2014/main" xmlns="" val="1193518904"/>
                  </a:ext>
                </a:extLst>
              </a:tr>
              <a:tr h="296406">
                <a:tc>
                  <a:txBody>
                    <a:bodyPr/>
                    <a:lstStyle/>
                    <a:p>
                      <a:pPr algn="ctr"/>
                      <a:r>
                        <a:rPr kumimoji="1" lang="ja-JP" altLang="en-US" sz="1000" dirty="0">
                          <a:latin typeface="Meiryo UI" pitchFamily="50" charset="-128"/>
                          <a:ea typeface="Meiryo UI" pitchFamily="50" charset="-128"/>
                          <a:cs typeface="Meiryo UI" pitchFamily="50" charset="-128"/>
                        </a:rPr>
                        <a:t>④</a:t>
                      </a:r>
                      <a:endParaRPr kumimoji="1" lang="en-US" altLang="ja-JP" sz="1000" dirty="0">
                        <a:latin typeface="Meiryo UI" pitchFamily="50" charset="-128"/>
                        <a:ea typeface="Meiryo UI" pitchFamily="50" charset="-128"/>
                        <a:cs typeface="Meiryo UI" pitchFamily="50" charset="-128"/>
                      </a:endParaRPr>
                    </a:p>
                    <a:p>
                      <a:pPr algn="ctr"/>
                      <a:r>
                        <a:rPr kumimoji="1" lang="en-US" altLang="ja-JP" sz="800" dirty="0">
                          <a:latin typeface="Meiryo UI" pitchFamily="50" charset="-128"/>
                          <a:ea typeface="Meiryo UI" pitchFamily="50" charset="-128"/>
                          <a:cs typeface="Meiryo UI" pitchFamily="50" charset="-128"/>
                        </a:rPr>
                        <a:t>(</a:t>
                      </a:r>
                      <a:r>
                        <a:rPr kumimoji="1" lang="ja-JP" altLang="en-US" sz="800" dirty="0">
                          <a:latin typeface="Meiryo UI" pitchFamily="50" charset="-128"/>
                          <a:ea typeface="Meiryo UI" pitchFamily="50" charset="-128"/>
                          <a:cs typeface="Meiryo UI" pitchFamily="50" charset="-128"/>
                        </a:rPr>
                        <a:t>①</a:t>
                      </a:r>
                      <a:r>
                        <a:rPr kumimoji="1" lang="en-US" altLang="ja-JP" sz="800" dirty="0">
                          <a:latin typeface="Meiryo UI" pitchFamily="50" charset="-128"/>
                          <a:ea typeface="Meiryo UI" pitchFamily="50" charset="-128"/>
                          <a:cs typeface="Meiryo UI" pitchFamily="50" charset="-128"/>
                        </a:rPr>
                        <a:t>×</a:t>
                      </a:r>
                      <a:r>
                        <a:rPr kumimoji="1" lang="ja-JP" altLang="en-US" sz="800" dirty="0">
                          <a:latin typeface="Meiryo UI" pitchFamily="50" charset="-128"/>
                          <a:ea typeface="Meiryo UI" pitchFamily="50" charset="-128"/>
                          <a:cs typeface="Meiryo UI" pitchFamily="50" charset="-128"/>
                        </a:rPr>
                        <a:t>②</a:t>
                      </a:r>
                      <a:r>
                        <a:rPr kumimoji="1" lang="en-US" altLang="ja-JP" sz="800" dirty="0">
                          <a:latin typeface="Meiryo UI" pitchFamily="50" charset="-128"/>
                          <a:ea typeface="Meiryo UI" pitchFamily="50" charset="-128"/>
                          <a:cs typeface="Meiryo UI" pitchFamily="50" charset="-128"/>
                        </a:rPr>
                        <a:t>×</a:t>
                      </a:r>
                      <a:r>
                        <a:rPr kumimoji="1" lang="ja-JP" altLang="en-US" sz="800" dirty="0">
                          <a:latin typeface="Meiryo UI" pitchFamily="50" charset="-128"/>
                          <a:ea typeface="Meiryo UI" pitchFamily="50" charset="-128"/>
                          <a:cs typeface="Meiryo UI" pitchFamily="50" charset="-128"/>
                        </a:rPr>
                        <a:t>③</a:t>
                      </a:r>
                      <a:r>
                        <a:rPr kumimoji="1" lang="en-US" altLang="ja-JP" sz="800" dirty="0">
                          <a:latin typeface="Meiryo UI" pitchFamily="50" charset="-128"/>
                          <a:ea typeface="Meiryo UI" pitchFamily="50" charset="-128"/>
                          <a:cs typeface="Meiryo UI" pitchFamily="50" charset="-128"/>
                        </a:rPr>
                        <a:t>)</a:t>
                      </a:r>
                      <a:endParaRPr kumimoji="1" lang="ja-JP" altLang="en-US" sz="800" dirty="0">
                        <a:latin typeface="Meiryo UI" pitchFamily="50" charset="-128"/>
                        <a:ea typeface="Meiryo UI" pitchFamily="50" charset="-128"/>
                        <a:cs typeface="Meiryo UI" pitchFamily="50" charset="-128"/>
                      </a:endParaRPr>
                    </a:p>
                  </a:txBody>
                  <a:tcPr marL="0" marR="0" anchor="ctr"/>
                </a:tc>
                <a:tc>
                  <a:txBody>
                    <a:bodyPr/>
                    <a:lstStyle/>
                    <a:p>
                      <a:pPr algn="ctr"/>
                      <a:r>
                        <a:rPr kumimoji="1" lang="ja-JP" altLang="en-US" sz="1200" dirty="0">
                          <a:latin typeface="Meiryo UI" pitchFamily="50" charset="-128"/>
                          <a:ea typeface="Meiryo UI" pitchFamily="50" charset="-128"/>
                          <a:cs typeface="Meiryo UI" pitchFamily="50" charset="-128"/>
                        </a:rPr>
                        <a:t>中核市モデル</a:t>
                      </a:r>
                    </a:p>
                  </a:txBody>
                  <a:tcPr anchor="ct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1,620</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1,460</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1,350</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1,200</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1,930</a:t>
                      </a:r>
                    </a:p>
                  </a:txBody>
                  <a:tcPr marL="0" marR="0" marT="0" marB="0" anchor="ctr"/>
                </a:tc>
                <a:tc>
                  <a:txBody>
                    <a:bodyPr/>
                    <a:lstStyle/>
                    <a:p>
                      <a:pPr algn="ctr" fontAlgn="ctr"/>
                      <a:r>
                        <a:rPr lang="en-US" altLang="ja-JP" sz="1200" b="0" i="0" u="none" strike="noStrike" dirty="0">
                          <a:latin typeface="Meiryo UI" pitchFamily="50" charset="-128"/>
                          <a:ea typeface="Meiryo UI" pitchFamily="50" charset="-128"/>
                          <a:cs typeface="Meiryo UI" pitchFamily="50" charset="-128"/>
                        </a:rPr>
                        <a:t>2,180</a:t>
                      </a:r>
                    </a:p>
                  </a:txBody>
                  <a:tcPr marL="0" marR="0" marT="0" marB="0" anchor="ctr"/>
                </a:tc>
                <a:extLst>
                  <a:ext uri="{0D108BD9-81ED-4DB2-BD59-A6C34878D82A}">
                    <a16:rowId xmlns:a16="http://schemas.microsoft.com/office/drawing/2014/main" xmlns="" val="1145265422"/>
                  </a:ext>
                </a:extLst>
              </a:tr>
              <a:tr h="296406">
                <a:tc>
                  <a:txBody>
                    <a:bodyPr/>
                    <a:lstStyle/>
                    <a:p>
                      <a:pPr algn="ctr"/>
                      <a:r>
                        <a:rPr kumimoji="1" lang="ja-JP" altLang="en-US" sz="1000" dirty="0">
                          <a:latin typeface="Meiryo UI" pitchFamily="50" charset="-128"/>
                          <a:ea typeface="Meiryo UI" pitchFamily="50" charset="-128"/>
                          <a:cs typeface="Meiryo UI" pitchFamily="50" charset="-128"/>
                        </a:rPr>
                        <a:t>⑤</a:t>
                      </a:r>
                    </a:p>
                  </a:txBody>
                  <a:tcPr marL="0" marR="0" anchor="ctr"/>
                </a:tc>
                <a:tc>
                  <a:txBody>
                    <a:bodyPr/>
                    <a:lstStyle/>
                    <a:p>
                      <a:pPr algn="ctr"/>
                      <a:r>
                        <a:rPr kumimoji="1" lang="ja-JP" altLang="en-US" sz="1000" dirty="0">
                          <a:latin typeface="Meiryo UI" pitchFamily="50" charset="-128"/>
                          <a:ea typeface="Meiryo UI" pitchFamily="50" charset="-128"/>
                          <a:cs typeface="Meiryo UI" pitchFamily="50" charset="-128"/>
                        </a:rPr>
                        <a:t>固定資産税など中核市権限の</a:t>
                      </a:r>
                      <a:endParaRPr kumimoji="1" lang="en-US" altLang="ja-JP" sz="1000" dirty="0">
                        <a:latin typeface="Meiryo UI" pitchFamily="50" charset="-128"/>
                        <a:ea typeface="Meiryo UI" pitchFamily="50" charset="-128"/>
                        <a:cs typeface="Meiryo UI" pitchFamily="50" charset="-128"/>
                      </a:endParaRPr>
                    </a:p>
                    <a:p>
                      <a:pPr algn="ctr"/>
                      <a:r>
                        <a:rPr kumimoji="1" lang="ja-JP" altLang="en-US" sz="1000" dirty="0">
                          <a:latin typeface="Meiryo UI" pitchFamily="50" charset="-128"/>
                          <a:ea typeface="Meiryo UI" pitchFamily="50" charset="-128"/>
                          <a:cs typeface="Meiryo UI" pitchFamily="50" charset="-128"/>
                        </a:rPr>
                        <a:t>うち広域移管にかかる職員数等</a:t>
                      </a:r>
                    </a:p>
                  </a:txBody>
                  <a:tcPr marL="0" marR="0" anchor="ct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a:r>
                        <a:rPr kumimoji="1" lang="ja-JP" altLang="en-US" sz="1200" dirty="0">
                          <a:latin typeface="Meiryo UI" pitchFamily="50" charset="-128"/>
                          <a:ea typeface="Meiryo UI" pitchFamily="50" charset="-128"/>
                          <a:cs typeface="Meiryo UI" pitchFamily="50" charset="-128"/>
                        </a:rPr>
                        <a:t>▲</a:t>
                      </a:r>
                      <a:r>
                        <a:rPr kumimoji="1" lang="en-US" altLang="ja-JP" sz="1200" dirty="0">
                          <a:latin typeface="Meiryo UI" pitchFamily="50" charset="-128"/>
                          <a:ea typeface="Meiryo UI" pitchFamily="50" charset="-128"/>
                          <a:cs typeface="Meiryo UI" pitchFamily="50" charset="-128"/>
                        </a:rPr>
                        <a:t>90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1200" dirty="0">
                          <a:latin typeface="Meiryo UI" pitchFamily="50" charset="-128"/>
                          <a:ea typeface="Meiryo UI" pitchFamily="50" charset="-128"/>
                          <a:cs typeface="Meiryo UI" pitchFamily="50" charset="-128"/>
                        </a:rPr>
                        <a:t>▲</a:t>
                      </a:r>
                      <a:r>
                        <a:rPr kumimoji="1" lang="en-US" altLang="ja-JP" sz="1200" dirty="0">
                          <a:latin typeface="Meiryo UI" pitchFamily="50" charset="-128"/>
                          <a:ea typeface="Meiryo UI" pitchFamily="50" charset="-128"/>
                          <a:cs typeface="Meiryo UI" pitchFamily="50" charset="-128"/>
                        </a:rPr>
                        <a:t>70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1200" dirty="0">
                          <a:latin typeface="Meiryo UI" pitchFamily="50" charset="-128"/>
                          <a:ea typeface="Meiryo UI" pitchFamily="50" charset="-128"/>
                          <a:cs typeface="Meiryo UI" pitchFamily="50" charset="-128"/>
                        </a:rPr>
                        <a:t>▲</a:t>
                      </a:r>
                      <a:r>
                        <a:rPr kumimoji="1" lang="en-US" altLang="ja-JP" sz="1200" dirty="0">
                          <a:latin typeface="Meiryo UI" pitchFamily="50" charset="-128"/>
                          <a:ea typeface="Meiryo UI" pitchFamily="50" charset="-128"/>
                          <a:cs typeface="Meiryo UI" pitchFamily="50" charset="-128"/>
                        </a:rPr>
                        <a:t>70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1200" dirty="0">
                          <a:latin typeface="Meiryo UI" pitchFamily="50" charset="-128"/>
                          <a:ea typeface="Meiryo UI" pitchFamily="50" charset="-128"/>
                          <a:cs typeface="Meiryo UI" pitchFamily="50" charset="-128"/>
                        </a:rPr>
                        <a:t>▲</a:t>
                      </a:r>
                      <a:r>
                        <a:rPr kumimoji="1" lang="en-US" altLang="ja-JP" sz="1200" dirty="0">
                          <a:latin typeface="Meiryo UI" pitchFamily="50" charset="-128"/>
                          <a:ea typeface="Meiryo UI" pitchFamily="50" charset="-128"/>
                          <a:cs typeface="Meiryo UI" pitchFamily="50" charset="-128"/>
                        </a:rPr>
                        <a:t>60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1200" dirty="0" smtClean="0">
                          <a:latin typeface="Meiryo UI" pitchFamily="50" charset="-128"/>
                          <a:ea typeface="Meiryo UI" pitchFamily="50" charset="-128"/>
                          <a:cs typeface="Meiryo UI" pitchFamily="50" charset="-128"/>
                        </a:rPr>
                        <a:t>▲</a:t>
                      </a:r>
                      <a:r>
                        <a:rPr kumimoji="1" lang="en-US" altLang="ja-JP" sz="1200" dirty="0" smtClean="0">
                          <a:latin typeface="Meiryo UI" pitchFamily="50" charset="-128"/>
                          <a:ea typeface="Meiryo UI" pitchFamily="50" charset="-128"/>
                          <a:cs typeface="Meiryo UI" pitchFamily="50" charset="-128"/>
                        </a:rPr>
                        <a:t>100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ja-JP" altLang="en-US" sz="1200" dirty="0">
                          <a:latin typeface="Meiryo UI" pitchFamily="50" charset="-128"/>
                          <a:ea typeface="Meiryo UI" pitchFamily="50" charset="-128"/>
                          <a:cs typeface="Meiryo UI" pitchFamily="50" charset="-128"/>
                        </a:rPr>
                        <a:t>▲</a:t>
                      </a:r>
                      <a:r>
                        <a:rPr kumimoji="1" lang="en-US" altLang="ja-JP" sz="1200" dirty="0">
                          <a:latin typeface="Meiryo UI" pitchFamily="50" charset="-128"/>
                          <a:ea typeface="Meiryo UI" pitchFamily="50" charset="-128"/>
                          <a:cs typeface="Meiryo UI" pitchFamily="50" charset="-128"/>
                        </a:rPr>
                        <a:t>120</a:t>
                      </a:r>
                      <a:endParaRPr kumimoji="1" lang="ja-JP" altLang="en-US" sz="1200" dirty="0">
                        <a:latin typeface="Meiryo UI" pitchFamily="50" charset="-128"/>
                        <a:ea typeface="Meiryo UI" pitchFamily="50" charset="-128"/>
                        <a:cs typeface="Meiryo UI" pitchFamily="50" charset="-128"/>
                      </a:endParaRPr>
                    </a:p>
                  </a:txBody>
                  <a:tcPr anchor="ctr"/>
                </a:tc>
                <a:extLst>
                  <a:ext uri="{0D108BD9-81ED-4DB2-BD59-A6C34878D82A}">
                    <a16:rowId xmlns:a16="http://schemas.microsoft.com/office/drawing/2014/main" xmlns="" val="674289916"/>
                  </a:ext>
                </a:extLst>
              </a:tr>
              <a:tr h="365432">
                <a:tc>
                  <a:txBody>
                    <a:bodyPr/>
                    <a:lstStyle/>
                    <a:p>
                      <a:r>
                        <a:rPr lang="ja-JP" altLang="en-US" sz="1000" dirty="0">
                          <a:solidFill>
                            <a:schemeClr val="bg1"/>
                          </a:solidFill>
                          <a:latin typeface="Meiryo UI" pitchFamily="50" charset="-128"/>
                          <a:ea typeface="Meiryo UI" pitchFamily="50" charset="-128"/>
                          <a:cs typeface="Meiryo UI" pitchFamily="50" charset="-128"/>
                        </a:rPr>
                        <a:t>Ａ</a:t>
                      </a:r>
                      <a:r>
                        <a:rPr lang="en-US" altLang="ja-JP" sz="1000" dirty="0">
                          <a:solidFill>
                            <a:schemeClr val="bg1"/>
                          </a:solidFill>
                          <a:latin typeface="Meiryo UI" pitchFamily="50" charset="-128"/>
                          <a:ea typeface="Meiryo UI" pitchFamily="50" charset="-128"/>
                          <a:cs typeface="Meiryo UI" pitchFamily="50" charset="-128"/>
                        </a:rPr>
                        <a:t>(</a:t>
                      </a:r>
                      <a:r>
                        <a:rPr lang="ja-JP" altLang="en-US" sz="1000" dirty="0">
                          <a:solidFill>
                            <a:schemeClr val="bg1"/>
                          </a:solidFill>
                          <a:latin typeface="Meiryo UI" pitchFamily="50" charset="-128"/>
                          <a:ea typeface="Meiryo UI" pitchFamily="50" charset="-128"/>
                          <a:cs typeface="Meiryo UI" pitchFamily="50" charset="-128"/>
                        </a:rPr>
                        <a:t>④</a:t>
                      </a:r>
                      <a:r>
                        <a:rPr lang="en-US" altLang="ja-JP" sz="1000" dirty="0">
                          <a:solidFill>
                            <a:schemeClr val="bg1"/>
                          </a:solidFill>
                          <a:latin typeface="Meiryo UI" pitchFamily="50" charset="-128"/>
                          <a:ea typeface="Meiryo UI" pitchFamily="50" charset="-128"/>
                          <a:cs typeface="Meiryo UI" pitchFamily="50" charset="-128"/>
                        </a:rPr>
                        <a:t>+</a:t>
                      </a:r>
                      <a:r>
                        <a:rPr lang="ja-JP" altLang="en-US" sz="1000" dirty="0">
                          <a:solidFill>
                            <a:schemeClr val="bg1"/>
                          </a:solidFill>
                          <a:latin typeface="Meiryo UI" pitchFamily="50" charset="-128"/>
                          <a:ea typeface="Meiryo UI" pitchFamily="50" charset="-128"/>
                          <a:cs typeface="Meiryo UI" pitchFamily="50" charset="-128"/>
                        </a:rPr>
                        <a:t>⑤</a:t>
                      </a:r>
                      <a:r>
                        <a:rPr lang="en-US" altLang="ja-JP" sz="1000" dirty="0">
                          <a:solidFill>
                            <a:schemeClr val="bg1"/>
                          </a:solidFill>
                          <a:latin typeface="Meiryo UI" pitchFamily="50" charset="-128"/>
                          <a:ea typeface="Meiryo UI" pitchFamily="50" charset="-128"/>
                          <a:cs typeface="Meiryo UI" pitchFamily="50" charset="-128"/>
                        </a:rPr>
                        <a:t>)</a:t>
                      </a:r>
                      <a:endParaRPr lang="ja-JP" altLang="en-US" sz="1000" dirty="0">
                        <a:solidFill>
                          <a:schemeClr val="bg1"/>
                        </a:solidFill>
                        <a:latin typeface="Meiryo UI" pitchFamily="50" charset="-128"/>
                        <a:ea typeface="Meiryo UI" pitchFamily="50" charset="-128"/>
                        <a:cs typeface="Meiryo UI" pitchFamily="50" charset="-128"/>
                      </a:endParaRPr>
                    </a:p>
                  </a:txBody>
                  <a:tcPr marL="0" marR="0" anchor="ctr">
                    <a:solidFill>
                      <a:schemeClr val="accent3">
                        <a:lumMod val="50000"/>
                      </a:schemeClr>
                    </a:solidFill>
                  </a:tcPr>
                </a:tc>
                <a:tc>
                  <a:txBody>
                    <a:bodyPr/>
                    <a:lstStyle/>
                    <a:p>
                      <a:pPr algn="ctr"/>
                      <a:r>
                        <a:rPr lang="ja-JP" altLang="en-US" sz="1200" dirty="0">
                          <a:solidFill>
                            <a:schemeClr val="bg1"/>
                          </a:solidFill>
                          <a:latin typeface="Meiryo UI" pitchFamily="50" charset="-128"/>
                          <a:ea typeface="Meiryo UI" pitchFamily="50" charset="-128"/>
                          <a:cs typeface="Meiryo UI" pitchFamily="50" charset="-128"/>
                        </a:rPr>
                        <a:t>中核市モデル職員数</a:t>
                      </a:r>
                    </a:p>
                  </a:txBody>
                  <a:tcPr anchor="ctr">
                    <a:solidFill>
                      <a:schemeClr val="accent3">
                        <a:lumMod val="50000"/>
                      </a:schemeClr>
                    </a:solidFill>
                  </a:tcPr>
                </a:tc>
                <a:tc>
                  <a:txBody>
                    <a:bodyPr/>
                    <a:lstStyle/>
                    <a:p>
                      <a:endParaRPr lang="ja-JP" altLang="en-US" sz="1200" dirty="0">
                        <a:latin typeface="Meiryo UI" pitchFamily="50" charset="-128"/>
                        <a:ea typeface="Meiryo UI" pitchFamily="50" charset="-128"/>
                        <a:cs typeface="Meiryo UI" pitchFamily="50" charset="-128"/>
                      </a:endParaRPr>
                    </a:p>
                  </a:txBody>
                  <a:tcPr>
                    <a:noFill/>
                  </a:tcPr>
                </a:tc>
                <a:tc>
                  <a:txBody>
                    <a:bodyPr/>
                    <a:lstStyle/>
                    <a:p>
                      <a:pPr algn="ctr"/>
                      <a:r>
                        <a:rPr lang="en-US" altLang="ja-JP" sz="1200" dirty="0">
                          <a:solidFill>
                            <a:schemeClr val="bg1"/>
                          </a:solidFill>
                          <a:latin typeface="Meiryo UI" pitchFamily="50" charset="-128"/>
                          <a:ea typeface="Meiryo UI" pitchFamily="50" charset="-128"/>
                          <a:cs typeface="Meiryo UI" pitchFamily="50" charset="-128"/>
                        </a:rPr>
                        <a:t>1,540</a:t>
                      </a:r>
                      <a:endParaRPr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itchFamily="50" charset="-128"/>
                          <a:ea typeface="Meiryo UI" pitchFamily="50" charset="-128"/>
                          <a:cs typeface="Meiryo UI" pitchFamily="50" charset="-128"/>
                        </a:rPr>
                        <a:t>1,380</a:t>
                      </a:r>
                      <a:endParaRPr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itchFamily="50" charset="-128"/>
                          <a:ea typeface="Meiryo UI" pitchFamily="50" charset="-128"/>
                          <a:cs typeface="Meiryo UI" pitchFamily="50" charset="-128"/>
                        </a:rPr>
                        <a:t>1,280</a:t>
                      </a:r>
                      <a:endParaRPr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itchFamily="50" charset="-128"/>
                          <a:ea typeface="Meiryo UI" pitchFamily="50" charset="-128"/>
                          <a:cs typeface="Meiryo UI" pitchFamily="50" charset="-128"/>
                        </a:rPr>
                        <a:t>1,140</a:t>
                      </a:r>
                      <a:endParaRPr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itchFamily="50" charset="-128"/>
                          <a:ea typeface="Meiryo UI" pitchFamily="50" charset="-128"/>
                          <a:cs typeface="Meiryo UI" pitchFamily="50" charset="-128"/>
                        </a:rPr>
                        <a:t>1,830</a:t>
                      </a:r>
                      <a:endParaRPr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lang="en-US" altLang="ja-JP" sz="1200" dirty="0">
                          <a:solidFill>
                            <a:schemeClr val="bg1"/>
                          </a:solidFill>
                          <a:latin typeface="Meiryo UI" pitchFamily="50" charset="-128"/>
                          <a:ea typeface="Meiryo UI" pitchFamily="50" charset="-128"/>
                          <a:cs typeface="Meiryo UI" pitchFamily="50" charset="-128"/>
                        </a:rPr>
                        <a:t>2,060</a:t>
                      </a:r>
                      <a:endParaRPr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extLst>
                  <a:ext uri="{0D108BD9-81ED-4DB2-BD59-A6C34878D82A}">
                    <a16:rowId xmlns:a16="http://schemas.microsoft.com/office/drawing/2014/main" xmlns="" val="2612612776"/>
                  </a:ext>
                </a:extLst>
              </a:tr>
              <a:tr h="264118">
                <a:tc>
                  <a:txBody>
                    <a:bodyPr/>
                    <a:lstStyle/>
                    <a:p>
                      <a:pPr algn="ctr">
                        <a:lnSpc>
                          <a:spcPts val="1500"/>
                        </a:lnSpc>
                      </a:pPr>
                      <a:endParaRPr kumimoji="1" lang="ja-JP" altLang="en-US" sz="1000" dirty="0">
                        <a:latin typeface="Meiryo UI" pitchFamily="50" charset="-128"/>
                        <a:ea typeface="Meiryo UI" pitchFamily="50" charset="-128"/>
                        <a:cs typeface="Meiryo UI" pitchFamily="50" charset="-128"/>
                      </a:endParaRPr>
                    </a:p>
                  </a:txBody>
                  <a:tcPr marL="0" marR="0" anchor="b"/>
                </a:tc>
                <a:tc>
                  <a:txBody>
                    <a:bodyPr/>
                    <a:lstStyle/>
                    <a:p>
                      <a:pPr algn="ctr">
                        <a:lnSpc>
                          <a:spcPts val="1500"/>
                        </a:lnSpc>
                      </a:pPr>
                      <a:endParaRPr kumimoji="1" lang="ja-JP" altLang="en-US" sz="1200" dirty="0">
                        <a:latin typeface="Meiryo UI" pitchFamily="50" charset="-128"/>
                        <a:ea typeface="Meiryo UI" pitchFamily="50" charset="-128"/>
                        <a:cs typeface="Meiryo UI" pitchFamily="50" charset="-128"/>
                      </a:endParaRPr>
                    </a:p>
                  </a:txBody>
                  <a:tcPr anchor="b"/>
                </a:tc>
                <a:tc>
                  <a:txBody>
                    <a:bodyPr/>
                    <a:lstStyle/>
                    <a:p>
                      <a:pPr algn="ctr">
                        <a:lnSpc>
                          <a:spcPts val="1500"/>
                        </a:lnSpc>
                      </a:pPr>
                      <a:endParaRPr kumimoji="1" lang="ja-JP" altLang="en-US" sz="1200" dirty="0">
                        <a:latin typeface="Meiryo UI" pitchFamily="50" charset="-128"/>
                        <a:ea typeface="Meiryo UI" pitchFamily="50" charset="-128"/>
                        <a:cs typeface="Meiryo UI" pitchFamily="50" charset="-128"/>
                      </a:endParaRPr>
                    </a:p>
                  </a:txBody>
                  <a:tcPr anchor="b">
                    <a:noFill/>
                  </a:tcPr>
                </a:tc>
                <a:tc>
                  <a:txBody>
                    <a:bodyPr/>
                    <a:lstStyle/>
                    <a:p>
                      <a:pPr algn="ctr">
                        <a:lnSpc>
                          <a:spcPts val="1500"/>
                        </a:lnSpc>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chor="ctr"/>
                </a:tc>
                <a:tc>
                  <a:txBody>
                    <a:bodyPr/>
                    <a:lstStyle/>
                    <a:p>
                      <a:pPr marL="0" marR="0" lvl="0" indent="0" algn="ctr" defTabSz="914400" rtl="0" eaLnBrk="1" fontAlgn="auto" latinLnBrk="0" hangingPunct="1">
                        <a:lnSpc>
                          <a:spcPts val="1500"/>
                        </a:lnSpc>
                        <a:spcBef>
                          <a:spcPts val="0"/>
                        </a:spcBef>
                        <a:spcAft>
                          <a:spcPts val="0"/>
                        </a:spcAft>
                        <a:buClrTx/>
                        <a:buSzTx/>
                        <a:buFontTx/>
                        <a:buNone/>
                        <a:tabLst/>
                        <a:defRPr/>
                      </a:pPr>
                      <a:r>
                        <a:rPr kumimoji="1" lang="en-US" altLang="ja-JP" sz="1200" b="1" dirty="0">
                          <a:solidFill>
                            <a:srgbClr val="FF0000"/>
                          </a:solidFill>
                          <a:latin typeface="Meiryo UI" pitchFamily="50" charset="-128"/>
                          <a:ea typeface="Meiryo UI" pitchFamily="50" charset="-128"/>
                          <a:cs typeface="Meiryo UI" pitchFamily="50" charset="-128"/>
                        </a:rPr>
                        <a:t>+</a:t>
                      </a:r>
                      <a:endParaRPr kumimoji="1" lang="ja-JP" altLang="en-US" sz="1200" b="1" dirty="0">
                        <a:solidFill>
                          <a:srgbClr val="FF0000"/>
                        </a:solidFill>
                        <a:latin typeface="Meiryo UI" pitchFamily="50" charset="-128"/>
                        <a:ea typeface="Meiryo UI" pitchFamily="50" charset="-128"/>
                        <a:cs typeface="Meiryo UI" pitchFamily="50" charset="-128"/>
                      </a:endParaRPr>
                    </a:p>
                  </a:txBody>
                  <a:tcPr anchor="ctr"/>
                </a:tc>
                <a:extLst>
                  <a:ext uri="{0D108BD9-81ED-4DB2-BD59-A6C34878D82A}">
                    <a16:rowId xmlns:a16="http://schemas.microsoft.com/office/drawing/2014/main" xmlns="" val="273857580"/>
                  </a:ext>
                </a:extLst>
              </a:tr>
              <a:tr h="529705">
                <a:tc>
                  <a:txBody>
                    <a:bodyPr/>
                    <a:lstStyle/>
                    <a:p>
                      <a:pPr algn="ctr"/>
                      <a:r>
                        <a:rPr kumimoji="1" lang="ja-JP" altLang="en-US" sz="1000" dirty="0">
                          <a:latin typeface="Meiryo UI" pitchFamily="50" charset="-128"/>
                          <a:ea typeface="Meiryo UI" pitchFamily="50" charset="-128"/>
                          <a:cs typeface="Meiryo UI" pitchFamily="50" charset="-128"/>
                        </a:rPr>
                        <a:t>⑥</a:t>
                      </a:r>
                    </a:p>
                  </a:txBody>
                  <a:tcPr marL="0" marR="0" anchor="ctr"/>
                </a:tc>
                <a:tc>
                  <a:txBody>
                    <a:bodyPr/>
                    <a:lstStyle/>
                    <a:p>
                      <a:pPr algn="ctr"/>
                      <a:r>
                        <a:rPr kumimoji="1" lang="ja-JP" altLang="en-US" sz="1200" dirty="0">
                          <a:latin typeface="Meiryo UI" pitchFamily="50" charset="-128"/>
                          <a:ea typeface="Meiryo UI" pitchFamily="50" charset="-128"/>
                          <a:cs typeface="Meiryo UI" pitchFamily="50" charset="-128"/>
                        </a:rPr>
                        <a:t>府から移管</a:t>
                      </a:r>
                      <a:endParaRPr kumimoji="1" lang="en-US" altLang="ja-JP" sz="1200" dirty="0">
                        <a:latin typeface="Meiryo UI" pitchFamily="50" charset="-128"/>
                        <a:ea typeface="Meiryo UI" pitchFamily="50" charset="-128"/>
                        <a:cs typeface="Meiryo UI" pitchFamily="50" charset="-128"/>
                      </a:endParaRPr>
                    </a:p>
                    <a:p>
                      <a:pPr algn="ctr"/>
                      <a:r>
                        <a:rPr kumimoji="1" lang="ja-JP" altLang="en-US" sz="1200" dirty="0">
                          <a:latin typeface="Meiryo UI" pitchFamily="50" charset="-128"/>
                          <a:ea typeface="Meiryo UI" pitchFamily="50" charset="-128"/>
                          <a:cs typeface="Meiryo UI" pitchFamily="50" charset="-128"/>
                        </a:rPr>
                        <a:t>中核市を上回る権限</a:t>
                      </a:r>
                      <a:endParaRPr kumimoji="1" lang="en-US" altLang="ja-JP" sz="1200" dirty="0">
                        <a:latin typeface="Meiryo UI" pitchFamily="50" charset="-128"/>
                        <a:ea typeface="Meiryo UI" pitchFamily="50" charset="-128"/>
                        <a:cs typeface="Meiryo UI" pitchFamily="50" charset="-128"/>
                      </a:endParaRPr>
                    </a:p>
                    <a:p>
                      <a:pPr algn="ctr"/>
                      <a:r>
                        <a:rPr kumimoji="1" lang="ja-JP" altLang="en-US" sz="1200" dirty="0">
                          <a:latin typeface="Meiryo UI" pitchFamily="50" charset="-128"/>
                          <a:ea typeface="Meiryo UI" pitchFamily="50" charset="-128"/>
                          <a:cs typeface="Meiryo UI" pitchFamily="50" charset="-128"/>
                        </a:rPr>
                        <a:t>本市の特性</a:t>
                      </a:r>
                    </a:p>
                  </a:txBody>
                  <a:tcPr anchor="ct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nchor="ctr">
                    <a:noFill/>
                  </a:tcPr>
                </a:tc>
                <a:tc>
                  <a:txBody>
                    <a:bodyPr/>
                    <a:lstStyle/>
                    <a:p>
                      <a:pPr algn="ctr"/>
                      <a:r>
                        <a:rPr kumimoji="1" lang="en-US" altLang="ja-JP" sz="1200" dirty="0">
                          <a:latin typeface="Meiryo UI" pitchFamily="50" charset="-128"/>
                          <a:ea typeface="Meiryo UI" pitchFamily="50" charset="-128"/>
                          <a:cs typeface="Meiryo UI" pitchFamily="50" charset="-128"/>
                        </a:rPr>
                        <a:t>5</a:t>
                      </a:r>
                    </a:p>
                    <a:p>
                      <a:pPr algn="ctr"/>
                      <a:r>
                        <a:rPr kumimoji="1" lang="en-US" altLang="ja-JP" sz="1200" dirty="0">
                          <a:latin typeface="Meiryo UI" pitchFamily="50" charset="-128"/>
                          <a:ea typeface="Meiryo UI" pitchFamily="50" charset="-128"/>
                          <a:cs typeface="Meiryo UI" pitchFamily="50" charset="-128"/>
                        </a:rPr>
                        <a:t>20</a:t>
                      </a:r>
                    </a:p>
                    <a:p>
                      <a:pPr algn="ctr"/>
                      <a:r>
                        <a:rPr kumimoji="1" lang="en-US" altLang="ja-JP" sz="1200" dirty="0">
                          <a:latin typeface="Meiryo UI" pitchFamily="50" charset="-128"/>
                          <a:ea typeface="Meiryo UI" pitchFamily="50" charset="-128"/>
                          <a:cs typeface="Meiryo UI" pitchFamily="50" charset="-128"/>
                        </a:rPr>
                        <a:t>150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en-US" altLang="ja-JP" sz="1200" dirty="0">
                          <a:latin typeface="Meiryo UI" pitchFamily="50" charset="-128"/>
                          <a:ea typeface="Meiryo UI" pitchFamily="50" charset="-128"/>
                          <a:cs typeface="Meiryo UI" pitchFamily="50" charset="-128"/>
                        </a:rPr>
                        <a:t>5</a:t>
                      </a:r>
                    </a:p>
                    <a:p>
                      <a:pPr algn="ctr"/>
                      <a:r>
                        <a:rPr kumimoji="1" lang="en-US" altLang="ja-JP" sz="1200" dirty="0" smtClean="0">
                          <a:latin typeface="Meiryo UI" pitchFamily="50" charset="-128"/>
                          <a:ea typeface="Meiryo UI" pitchFamily="50" charset="-128"/>
                          <a:cs typeface="Meiryo UI" pitchFamily="50" charset="-128"/>
                        </a:rPr>
                        <a:t>20</a:t>
                      </a:r>
                      <a:endParaRPr kumimoji="1" lang="en-US" altLang="ja-JP" sz="1200" dirty="0">
                        <a:latin typeface="Meiryo UI" pitchFamily="50" charset="-128"/>
                        <a:ea typeface="Meiryo UI" pitchFamily="50" charset="-128"/>
                        <a:cs typeface="Meiryo UI" pitchFamily="50" charset="-128"/>
                      </a:endParaRPr>
                    </a:p>
                    <a:p>
                      <a:pPr algn="ctr"/>
                      <a:r>
                        <a:rPr kumimoji="1" lang="en-US" altLang="ja-JP" sz="1200" dirty="0">
                          <a:latin typeface="Meiryo UI" pitchFamily="50" charset="-128"/>
                          <a:ea typeface="Meiryo UI" pitchFamily="50" charset="-128"/>
                          <a:cs typeface="Meiryo UI" pitchFamily="50" charset="-128"/>
                        </a:rPr>
                        <a:t>90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en-US" altLang="ja-JP" sz="1200" dirty="0">
                          <a:latin typeface="Meiryo UI" pitchFamily="50" charset="-128"/>
                          <a:ea typeface="Meiryo UI" pitchFamily="50" charset="-128"/>
                          <a:cs typeface="Meiryo UI" pitchFamily="50" charset="-128"/>
                        </a:rPr>
                        <a:t>5</a:t>
                      </a:r>
                    </a:p>
                    <a:p>
                      <a:pPr algn="ctr"/>
                      <a:r>
                        <a:rPr kumimoji="1" lang="en-US" altLang="ja-JP" sz="1200" dirty="0" smtClean="0">
                          <a:latin typeface="Meiryo UI" pitchFamily="50" charset="-128"/>
                          <a:ea typeface="Meiryo UI" pitchFamily="50" charset="-128"/>
                          <a:cs typeface="Meiryo UI" pitchFamily="50" charset="-128"/>
                        </a:rPr>
                        <a:t>10</a:t>
                      </a:r>
                      <a:endParaRPr kumimoji="1" lang="en-US" altLang="ja-JP" sz="1200" dirty="0">
                        <a:latin typeface="Meiryo UI" pitchFamily="50" charset="-128"/>
                        <a:ea typeface="Meiryo UI" pitchFamily="50" charset="-128"/>
                        <a:cs typeface="Meiryo UI" pitchFamily="50" charset="-128"/>
                      </a:endParaRPr>
                    </a:p>
                    <a:p>
                      <a:pPr algn="ctr"/>
                      <a:r>
                        <a:rPr kumimoji="1" lang="en-US" altLang="ja-JP" sz="1200" dirty="0">
                          <a:latin typeface="Meiryo UI" pitchFamily="50" charset="-128"/>
                          <a:ea typeface="Meiryo UI" pitchFamily="50" charset="-128"/>
                          <a:cs typeface="Meiryo UI" pitchFamily="50" charset="-128"/>
                        </a:rPr>
                        <a:t>80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en-US" altLang="ja-JP" sz="1200" dirty="0">
                          <a:latin typeface="Meiryo UI" pitchFamily="50" charset="-128"/>
                          <a:ea typeface="Meiryo UI" pitchFamily="50" charset="-128"/>
                          <a:cs typeface="Meiryo UI" pitchFamily="50" charset="-128"/>
                        </a:rPr>
                        <a:t>5</a:t>
                      </a:r>
                    </a:p>
                    <a:p>
                      <a:pPr algn="ctr"/>
                      <a:r>
                        <a:rPr kumimoji="1" lang="en-US" altLang="ja-JP" sz="1200" dirty="0">
                          <a:latin typeface="Meiryo UI" pitchFamily="50" charset="-128"/>
                          <a:ea typeface="Meiryo UI" pitchFamily="50" charset="-128"/>
                          <a:cs typeface="Meiryo UI" pitchFamily="50" charset="-128"/>
                        </a:rPr>
                        <a:t>10</a:t>
                      </a:r>
                    </a:p>
                    <a:p>
                      <a:pPr algn="ctr"/>
                      <a:r>
                        <a:rPr kumimoji="1" lang="en-US" altLang="ja-JP" sz="1200" dirty="0">
                          <a:latin typeface="Meiryo UI" pitchFamily="50" charset="-128"/>
                          <a:ea typeface="Meiryo UI" pitchFamily="50" charset="-128"/>
                          <a:cs typeface="Meiryo UI" pitchFamily="50" charset="-128"/>
                        </a:rPr>
                        <a:t>120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en-US" altLang="ja-JP" sz="1200" dirty="0">
                          <a:latin typeface="Meiryo UI" pitchFamily="50" charset="-128"/>
                          <a:ea typeface="Meiryo UI" pitchFamily="50" charset="-128"/>
                          <a:cs typeface="Meiryo UI" pitchFamily="50" charset="-128"/>
                        </a:rPr>
                        <a:t>5</a:t>
                      </a:r>
                    </a:p>
                    <a:p>
                      <a:pPr algn="ctr"/>
                      <a:r>
                        <a:rPr kumimoji="1" lang="en-US" altLang="ja-JP" sz="1200" dirty="0">
                          <a:latin typeface="Meiryo UI" pitchFamily="50" charset="-128"/>
                          <a:ea typeface="Meiryo UI" pitchFamily="50" charset="-128"/>
                          <a:cs typeface="Meiryo UI" pitchFamily="50" charset="-128"/>
                        </a:rPr>
                        <a:t>20</a:t>
                      </a:r>
                    </a:p>
                    <a:p>
                      <a:pPr algn="ctr"/>
                      <a:r>
                        <a:rPr kumimoji="1" lang="en-US" altLang="ja-JP" sz="1200" dirty="0">
                          <a:latin typeface="Meiryo UI" pitchFamily="50" charset="-128"/>
                          <a:ea typeface="Meiryo UI" pitchFamily="50" charset="-128"/>
                          <a:cs typeface="Meiryo UI" pitchFamily="50" charset="-128"/>
                        </a:rPr>
                        <a:t>570</a:t>
                      </a:r>
                      <a:endParaRPr kumimoji="1" lang="ja-JP" altLang="en-US" sz="1200" dirty="0">
                        <a:latin typeface="Meiryo UI" pitchFamily="50" charset="-128"/>
                        <a:ea typeface="Meiryo UI" pitchFamily="50" charset="-128"/>
                        <a:cs typeface="Meiryo UI" pitchFamily="50" charset="-128"/>
                      </a:endParaRPr>
                    </a:p>
                  </a:txBody>
                  <a:tcPr anchor="ctr"/>
                </a:tc>
                <a:tc>
                  <a:txBody>
                    <a:bodyPr/>
                    <a:lstStyle/>
                    <a:p>
                      <a:pPr algn="ctr"/>
                      <a:r>
                        <a:rPr kumimoji="1" lang="en-US" altLang="ja-JP" sz="1200" dirty="0">
                          <a:latin typeface="Meiryo UI" pitchFamily="50" charset="-128"/>
                          <a:ea typeface="Meiryo UI" pitchFamily="50" charset="-128"/>
                          <a:cs typeface="Meiryo UI" pitchFamily="50" charset="-128"/>
                        </a:rPr>
                        <a:t>5</a:t>
                      </a:r>
                    </a:p>
                    <a:p>
                      <a:pPr algn="ctr"/>
                      <a:r>
                        <a:rPr kumimoji="1" lang="en-US" altLang="ja-JP" sz="1200" dirty="0">
                          <a:latin typeface="Meiryo UI" pitchFamily="50" charset="-128"/>
                          <a:ea typeface="Meiryo UI" pitchFamily="50" charset="-128"/>
                          <a:cs typeface="Meiryo UI" pitchFamily="50" charset="-128"/>
                        </a:rPr>
                        <a:t>30</a:t>
                      </a:r>
                    </a:p>
                    <a:p>
                      <a:pPr algn="ctr"/>
                      <a:r>
                        <a:rPr kumimoji="1" lang="en-US" altLang="ja-JP" sz="1200" dirty="0">
                          <a:latin typeface="Meiryo UI" pitchFamily="50" charset="-128"/>
                          <a:ea typeface="Meiryo UI" pitchFamily="50" charset="-128"/>
                          <a:cs typeface="Meiryo UI" pitchFamily="50" charset="-128"/>
                        </a:rPr>
                        <a:t>340</a:t>
                      </a:r>
                      <a:endParaRPr kumimoji="1" lang="ja-JP" altLang="en-US" sz="1200" dirty="0">
                        <a:latin typeface="Meiryo UI" pitchFamily="50" charset="-128"/>
                        <a:ea typeface="Meiryo UI" pitchFamily="50" charset="-128"/>
                        <a:cs typeface="Meiryo UI" pitchFamily="50" charset="-128"/>
                      </a:endParaRPr>
                    </a:p>
                  </a:txBody>
                  <a:tcPr anchor="ctr"/>
                </a:tc>
                <a:extLst>
                  <a:ext uri="{0D108BD9-81ED-4DB2-BD59-A6C34878D82A}">
                    <a16:rowId xmlns:a16="http://schemas.microsoft.com/office/drawing/2014/main" xmlns="" val="358153393"/>
                  </a:ext>
                </a:extLst>
              </a:tr>
              <a:tr h="296406">
                <a:tc>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Ｂ</a:t>
                      </a:r>
                      <a:r>
                        <a:rPr kumimoji="1" lang="en-US" altLang="ja-JP" sz="1000" dirty="0">
                          <a:solidFill>
                            <a:schemeClr val="bg1"/>
                          </a:solidFill>
                          <a:latin typeface="Meiryo UI" panose="020B0604030504040204" pitchFamily="50" charset="-128"/>
                          <a:ea typeface="Meiryo UI" panose="020B0604030504040204" pitchFamily="50" charset="-128"/>
                        </a:rPr>
                        <a:t>(</a:t>
                      </a:r>
                      <a:r>
                        <a:rPr kumimoji="1" lang="ja-JP" altLang="en-US" sz="1000" dirty="0">
                          <a:solidFill>
                            <a:schemeClr val="bg1"/>
                          </a:solidFill>
                          <a:latin typeface="Meiryo UI" panose="020B0604030504040204" pitchFamily="50" charset="-128"/>
                          <a:ea typeface="Meiryo UI" panose="020B0604030504040204" pitchFamily="50" charset="-128"/>
                        </a:rPr>
                        <a:t>⑥</a:t>
                      </a:r>
                      <a:r>
                        <a:rPr kumimoji="1" lang="en-US" altLang="ja-JP" sz="1000" dirty="0">
                          <a:solidFill>
                            <a:schemeClr val="bg1"/>
                          </a:solidFill>
                          <a:latin typeface="Meiryo UI" panose="020B0604030504040204" pitchFamily="50" charset="-128"/>
                          <a:ea typeface="Meiryo UI" panose="020B0604030504040204" pitchFamily="50" charset="-128"/>
                        </a:rPr>
                        <a:t>)</a:t>
                      </a:r>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L="0" marR="0" anchor="ctr">
                    <a:solidFill>
                      <a:schemeClr val="accent3">
                        <a:lumMod val="50000"/>
                      </a:schemeClr>
                    </a:solidFill>
                  </a:tcPr>
                </a:tc>
                <a:tc>
                  <a:txBody>
                    <a:bodyPr/>
                    <a:lstStyle/>
                    <a:p>
                      <a:pPr algn="ctr"/>
                      <a:r>
                        <a:rPr kumimoji="1" lang="ja-JP" altLang="en-US" sz="1200" dirty="0">
                          <a:solidFill>
                            <a:schemeClr val="bg1"/>
                          </a:solidFill>
                          <a:latin typeface="Meiryo UI" pitchFamily="50" charset="-128"/>
                          <a:ea typeface="Meiryo UI" pitchFamily="50" charset="-128"/>
                          <a:cs typeface="Meiryo UI" pitchFamily="50" charset="-128"/>
                        </a:rPr>
                        <a:t>中核市モデルへの加算数</a:t>
                      </a:r>
                    </a:p>
                  </a:txBody>
                  <a:tcPr marL="36000" marR="36000">
                    <a:solidFill>
                      <a:schemeClr val="accent3">
                        <a:lumMod val="50000"/>
                      </a:schemeClr>
                    </a:solidFill>
                  </a:tcP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a:r>
                        <a:rPr kumimoji="1" lang="en-US" altLang="ja-JP" sz="1200" dirty="0">
                          <a:solidFill>
                            <a:schemeClr val="bg1"/>
                          </a:solidFill>
                          <a:latin typeface="Meiryo UI" pitchFamily="50" charset="-128"/>
                          <a:ea typeface="Meiryo UI" pitchFamily="50" charset="-128"/>
                          <a:cs typeface="Meiryo UI" pitchFamily="50" charset="-128"/>
                        </a:rPr>
                        <a:t>180</a:t>
                      </a:r>
                      <a:endParaRPr kumimoji="1"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itchFamily="50" charset="-128"/>
                          <a:ea typeface="Meiryo UI" pitchFamily="50" charset="-128"/>
                          <a:cs typeface="Meiryo UI" pitchFamily="50" charset="-128"/>
                        </a:rPr>
                        <a:t>120</a:t>
                      </a:r>
                      <a:endParaRPr kumimoji="1"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itchFamily="50" charset="-128"/>
                          <a:ea typeface="Meiryo UI" pitchFamily="50" charset="-128"/>
                          <a:cs typeface="Meiryo UI" pitchFamily="50" charset="-128"/>
                        </a:rPr>
                        <a:t>100</a:t>
                      </a:r>
                      <a:endParaRPr kumimoji="1"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itchFamily="50" charset="-128"/>
                          <a:ea typeface="Meiryo UI" pitchFamily="50" charset="-128"/>
                          <a:cs typeface="Meiryo UI" pitchFamily="50" charset="-128"/>
                        </a:rPr>
                        <a:t>140</a:t>
                      </a:r>
                      <a:endParaRPr kumimoji="1"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itchFamily="50" charset="-128"/>
                          <a:ea typeface="Meiryo UI" pitchFamily="50" charset="-128"/>
                          <a:cs typeface="Meiryo UI" pitchFamily="50" charset="-128"/>
                        </a:rPr>
                        <a:t>600</a:t>
                      </a:r>
                      <a:endParaRPr kumimoji="1"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tc>
                  <a:txBody>
                    <a:bodyPr/>
                    <a:lstStyle/>
                    <a:p>
                      <a:pPr algn="ctr"/>
                      <a:r>
                        <a:rPr kumimoji="1" lang="en-US" altLang="ja-JP" sz="1200" dirty="0">
                          <a:solidFill>
                            <a:schemeClr val="bg1"/>
                          </a:solidFill>
                          <a:latin typeface="Meiryo UI" pitchFamily="50" charset="-128"/>
                          <a:ea typeface="Meiryo UI" pitchFamily="50" charset="-128"/>
                          <a:cs typeface="Meiryo UI" pitchFamily="50" charset="-128"/>
                        </a:rPr>
                        <a:t>370</a:t>
                      </a:r>
                      <a:endParaRPr kumimoji="1" lang="ja-JP" altLang="en-US" sz="1200" dirty="0">
                        <a:solidFill>
                          <a:schemeClr val="bg1"/>
                        </a:solidFill>
                        <a:latin typeface="Meiryo UI" pitchFamily="50" charset="-128"/>
                        <a:ea typeface="Meiryo UI" pitchFamily="50" charset="-128"/>
                        <a:cs typeface="Meiryo UI" pitchFamily="50" charset="-128"/>
                      </a:endParaRPr>
                    </a:p>
                  </a:txBody>
                  <a:tcPr anchor="ctr">
                    <a:solidFill>
                      <a:schemeClr val="accent3">
                        <a:lumMod val="50000"/>
                      </a:schemeClr>
                    </a:solidFill>
                  </a:tcPr>
                </a:tc>
                <a:extLst>
                  <a:ext uri="{0D108BD9-81ED-4DB2-BD59-A6C34878D82A}">
                    <a16:rowId xmlns:a16="http://schemas.microsoft.com/office/drawing/2014/main" xmlns="" val="3392657452"/>
                  </a:ext>
                </a:extLst>
              </a:tr>
              <a:tr h="296406">
                <a:tc>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0" marR="0" anchor="ct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a:r>
                        <a:rPr kumimoji="1" lang="ja-JP" altLang="en-US" sz="1200" b="1" dirty="0">
                          <a:solidFill>
                            <a:srgbClr val="FF0000"/>
                          </a:solidFill>
                          <a:latin typeface="Meiryo UI" pitchFamily="50" charset="-128"/>
                          <a:ea typeface="Meiryo UI" pitchFamily="50" charset="-128"/>
                          <a:cs typeface="Meiryo UI"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itchFamily="50" charset="-128"/>
                          <a:ea typeface="Meiryo UI" pitchFamily="50" charset="-128"/>
                          <a:cs typeface="Meiryo UI"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itchFamily="50" charset="-128"/>
                          <a:ea typeface="Meiryo UI" pitchFamily="50" charset="-128"/>
                          <a:cs typeface="Meiryo UI"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itchFamily="50" charset="-128"/>
                          <a:ea typeface="Meiryo UI" pitchFamily="50" charset="-128"/>
                          <a:cs typeface="Meiryo UI"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itchFamily="50" charset="-128"/>
                          <a:ea typeface="Meiryo UI" pitchFamily="50" charset="-128"/>
                          <a:cs typeface="Meiryo UI" pitchFamily="50" charset="-128"/>
                        </a:rPr>
                        <a:t>＝</a:t>
                      </a:r>
                    </a:p>
                  </a:txBody>
                  <a:tcPr vert="eaVert"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rgbClr val="FF0000"/>
                          </a:solidFill>
                          <a:latin typeface="Meiryo UI" pitchFamily="50" charset="-128"/>
                          <a:ea typeface="Meiryo UI" pitchFamily="50" charset="-128"/>
                          <a:cs typeface="Meiryo UI" pitchFamily="50" charset="-128"/>
                        </a:rPr>
                        <a:t>＝</a:t>
                      </a:r>
                    </a:p>
                  </a:txBody>
                  <a:tcPr vert="eaVert" anchor="ctr"/>
                </a:tc>
                <a:extLst>
                  <a:ext uri="{0D108BD9-81ED-4DB2-BD59-A6C34878D82A}">
                    <a16:rowId xmlns:a16="http://schemas.microsoft.com/office/drawing/2014/main" xmlns="" val="4163934172"/>
                  </a:ext>
                </a:extLst>
              </a:tr>
              <a:tr h="434403">
                <a:tc row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Ａ</a:t>
                      </a:r>
                      <a:r>
                        <a:rPr kumimoji="1" lang="en-US" altLang="ja-JP" sz="1000" dirty="0">
                          <a:solidFill>
                            <a:schemeClr val="bg1"/>
                          </a:solidFill>
                          <a:latin typeface="Meiryo UI" panose="020B0604030504040204" pitchFamily="50" charset="-128"/>
                          <a:ea typeface="Meiryo UI" panose="020B0604030504040204" pitchFamily="50" charset="-128"/>
                        </a:rPr>
                        <a:t>+</a:t>
                      </a:r>
                      <a:r>
                        <a:rPr kumimoji="1" lang="ja-JP" altLang="en-US" sz="1000" dirty="0">
                          <a:solidFill>
                            <a:schemeClr val="bg1"/>
                          </a:solidFill>
                          <a:latin typeface="Meiryo UI" panose="020B0604030504040204" pitchFamily="50" charset="-128"/>
                          <a:ea typeface="Meiryo UI" panose="020B0604030504040204" pitchFamily="50" charset="-128"/>
                        </a:rPr>
                        <a:t>Ｂ</a:t>
                      </a:r>
                    </a:p>
                  </a:txBody>
                  <a:tcPr marL="0" marR="0" anchor="ctr">
                    <a:solidFill>
                      <a:schemeClr val="accent3">
                        <a:lumMod val="50000"/>
                      </a:schemeClr>
                    </a:solidFill>
                  </a:tcPr>
                </a:tc>
                <a:tc>
                  <a:txBody>
                    <a:bodyPr/>
                    <a:lstStyle/>
                    <a:p>
                      <a:pPr algn="ctr"/>
                      <a:r>
                        <a:rPr kumimoji="1" lang="ja-JP" altLang="en-US" sz="1200" dirty="0">
                          <a:solidFill>
                            <a:schemeClr val="bg1"/>
                          </a:solidFill>
                          <a:latin typeface="Meiryo UI" pitchFamily="50" charset="-128"/>
                          <a:ea typeface="Meiryo UI" pitchFamily="50" charset="-128"/>
                          <a:cs typeface="Meiryo UI" pitchFamily="50" charset="-128"/>
                        </a:rPr>
                        <a:t>一部事務組合で実施する職員数</a:t>
                      </a:r>
                    </a:p>
                  </a:txBody>
                  <a:tcPr>
                    <a:solidFill>
                      <a:schemeClr val="accent3">
                        <a:lumMod val="50000"/>
                      </a:schemeClr>
                    </a:solidFill>
                  </a:tcPr>
                </a:tc>
                <a:tc>
                  <a:txBody>
                    <a:bodyPr/>
                    <a:lstStyle/>
                    <a:p>
                      <a:pPr algn="ctr"/>
                      <a:endParaRPr kumimoji="1" lang="ja-JP" altLang="en-US" sz="1200" dirty="0">
                        <a:solidFill>
                          <a:schemeClr val="bg1"/>
                        </a:solidFill>
                        <a:latin typeface="Meiryo UI" pitchFamily="50" charset="-128"/>
                        <a:ea typeface="Meiryo UI" pitchFamily="50" charset="-128"/>
                        <a:cs typeface="Meiryo UI" pitchFamily="50" charset="-128"/>
                      </a:endParaRPr>
                    </a:p>
                  </a:txBody>
                  <a:tcPr>
                    <a:noFill/>
                  </a:tcPr>
                </a:tc>
                <a:tc>
                  <a:txBody>
                    <a:bodyPr/>
                    <a:lstStyle/>
                    <a:p>
                      <a:pPr algn="ctr" fontAlgn="ctr"/>
                      <a:r>
                        <a:rPr lang="ja-JP" altLang="en-US" sz="1200" b="0" i="0" u="none" strike="noStrike" dirty="0">
                          <a:solidFill>
                            <a:schemeClr val="bg1"/>
                          </a:solidFill>
                          <a:latin typeface="Meiryo UI" pitchFamily="50" charset="-128"/>
                          <a:ea typeface="Meiryo UI" pitchFamily="50" charset="-128"/>
                          <a:cs typeface="Meiryo UI" pitchFamily="50" charset="-128"/>
                        </a:rPr>
                        <a:t>▲ </a:t>
                      </a:r>
                      <a:r>
                        <a:rPr lang="en-US" altLang="ja-JP" sz="1200" b="0" i="0" u="none" strike="noStrike" dirty="0">
                          <a:solidFill>
                            <a:schemeClr val="bg1"/>
                          </a:solidFill>
                          <a:latin typeface="Meiryo UI" pitchFamily="50" charset="-128"/>
                          <a:ea typeface="Meiryo UI" pitchFamily="50" charset="-128"/>
                          <a:cs typeface="Meiryo UI" pitchFamily="50" charset="-128"/>
                        </a:rPr>
                        <a:t>50</a:t>
                      </a:r>
                    </a:p>
                  </a:txBody>
                  <a:tcPr marL="0" marR="0" marT="0" marB="0" anchor="ctr">
                    <a:solidFill>
                      <a:schemeClr val="accent3">
                        <a:lumMod val="50000"/>
                      </a:schemeClr>
                    </a:solidFill>
                  </a:tcPr>
                </a:tc>
                <a:tc>
                  <a:txBody>
                    <a:bodyPr/>
                    <a:lstStyle/>
                    <a:p>
                      <a:pPr algn="ctr" fontAlgn="ctr"/>
                      <a:r>
                        <a:rPr lang="ja-JP" altLang="en-US" sz="1200" b="0" i="0" u="none" strike="noStrike" dirty="0">
                          <a:solidFill>
                            <a:schemeClr val="bg1"/>
                          </a:solidFill>
                          <a:latin typeface="Meiryo UI" pitchFamily="50" charset="-128"/>
                          <a:ea typeface="Meiryo UI" pitchFamily="50" charset="-128"/>
                          <a:cs typeface="Meiryo UI" pitchFamily="50" charset="-128"/>
                        </a:rPr>
                        <a:t>▲</a:t>
                      </a:r>
                      <a:r>
                        <a:rPr lang="en-US" altLang="ja-JP" sz="1200" b="0" i="0" u="none" strike="noStrike" dirty="0">
                          <a:solidFill>
                            <a:schemeClr val="bg1"/>
                          </a:solidFill>
                          <a:latin typeface="Meiryo UI" pitchFamily="50" charset="-128"/>
                          <a:ea typeface="Meiryo UI" pitchFamily="50" charset="-128"/>
                          <a:cs typeface="Meiryo UI" pitchFamily="50" charset="-128"/>
                        </a:rPr>
                        <a:t>40</a:t>
                      </a:r>
                    </a:p>
                  </a:txBody>
                  <a:tcPr marL="0" marR="0" marT="0" marB="0" anchor="ctr">
                    <a:solidFill>
                      <a:schemeClr val="accent3">
                        <a:lumMod val="50000"/>
                      </a:schemeClr>
                    </a:solidFill>
                  </a:tcPr>
                </a:tc>
                <a:tc>
                  <a:txBody>
                    <a:bodyPr/>
                    <a:lstStyle/>
                    <a:p>
                      <a:pPr algn="ctr" fontAlgn="ctr"/>
                      <a:r>
                        <a:rPr lang="ja-JP" altLang="en-US" sz="1200" b="0" i="0" u="none" strike="noStrike" dirty="0">
                          <a:solidFill>
                            <a:schemeClr val="bg1"/>
                          </a:solidFill>
                          <a:latin typeface="Meiryo UI" pitchFamily="50" charset="-128"/>
                          <a:ea typeface="Meiryo UI" pitchFamily="50" charset="-128"/>
                          <a:cs typeface="Meiryo UI" pitchFamily="50" charset="-128"/>
                        </a:rPr>
                        <a:t>▲</a:t>
                      </a:r>
                      <a:r>
                        <a:rPr lang="en-US" altLang="ja-JP" sz="1200" b="0" i="0" u="none" strike="noStrike" dirty="0">
                          <a:solidFill>
                            <a:schemeClr val="bg1"/>
                          </a:solidFill>
                          <a:latin typeface="Meiryo UI" pitchFamily="50" charset="-128"/>
                          <a:ea typeface="Meiryo UI" pitchFamily="50" charset="-128"/>
                          <a:cs typeface="Meiryo UI" pitchFamily="50" charset="-128"/>
                        </a:rPr>
                        <a:t>40</a:t>
                      </a:r>
                    </a:p>
                  </a:txBody>
                  <a:tcPr marL="0" marR="0" marT="0" marB="0" anchor="ctr">
                    <a:solidFill>
                      <a:schemeClr val="accent3">
                        <a:lumMod val="50000"/>
                      </a:schemeClr>
                    </a:solidFill>
                  </a:tcPr>
                </a:tc>
                <a:tc>
                  <a:txBody>
                    <a:bodyPr/>
                    <a:lstStyle/>
                    <a:p>
                      <a:pPr algn="ctr" fontAlgn="ctr"/>
                      <a:r>
                        <a:rPr lang="ja-JP" altLang="en-US" sz="1200" b="0" i="0" u="none" strike="noStrike" dirty="0">
                          <a:solidFill>
                            <a:schemeClr val="bg1"/>
                          </a:solidFill>
                          <a:latin typeface="Meiryo UI" pitchFamily="50" charset="-128"/>
                          <a:ea typeface="Meiryo UI" pitchFamily="50" charset="-128"/>
                          <a:cs typeface="Meiryo UI" pitchFamily="50" charset="-128"/>
                        </a:rPr>
                        <a:t>▲</a:t>
                      </a:r>
                      <a:r>
                        <a:rPr lang="en-US" altLang="ja-JP" sz="1200" b="0" i="0" u="none" strike="noStrike" dirty="0">
                          <a:solidFill>
                            <a:schemeClr val="bg1"/>
                          </a:solidFill>
                          <a:latin typeface="Meiryo UI" pitchFamily="50" charset="-128"/>
                          <a:ea typeface="Meiryo UI" pitchFamily="50" charset="-128"/>
                          <a:cs typeface="Meiryo UI" pitchFamily="50" charset="-128"/>
                        </a:rPr>
                        <a:t>30</a:t>
                      </a:r>
                    </a:p>
                  </a:txBody>
                  <a:tcPr marL="0" marR="0" marT="0" marB="0" anchor="ctr">
                    <a:solidFill>
                      <a:schemeClr val="accent3">
                        <a:lumMod val="50000"/>
                      </a:schemeClr>
                    </a:solidFill>
                  </a:tcPr>
                </a:tc>
                <a:tc>
                  <a:txBody>
                    <a:bodyPr/>
                    <a:lstStyle/>
                    <a:p>
                      <a:pPr algn="ctr" fontAlgn="ctr"/>
                      <a:r>
                        <a:rPr lang="ja-JP" altLang="en-US" sz="1200" b="0" i="0" u="none" strike="noStrike" dirty="0">
                          <a:solidFill>
                            <a:schemeClr val="bg1"/>
                          </a:solidFill>
                          <a:latin typeface="Meiryo UI" pitchFamily="50" charset="-128"/>
                          <a:ea typeface="Meiryo UI" pitchFamily="50" charset="-128"/>
                          <a:cs typeface="Meiryo UI" pitchFamily="50" charset="-128"/>
                        </a:rPr>
                        <a:t>▲</a:t>
                      </a:r>
                      <a:r>
                        <a:rPr lang="en-US" altLang="ja-JP" sz="1200" b="0" i="0" u="none" strike="noStrike" dirty="0">
                          <a:solidFill>
                            <a:schemeClr val="bg1"/>
                          </a:solidFill>
                          <a:latin typeface="Meiryo UI" pitchFamily="50" charset="-128"/>
                          <a:ea typeface="Meiryo UI" pitchFamily="50" charset="-128"/>
                          <a:cs typeface="Meiryo UI" pitchFamily="50" charset="-128"/>
                        </a:rPr>
                        <a:t>60</a:t>
                      </a:r>
                    </a:p>
                  </a:txBody>
                  <a:tcPr marL="0" marR="0" marT="0" marB="0" anchor="ctr">
                    <a:solidFill>
                      <a:schemeClr val="accent3">
                        <a:lumMod val="50000"/>
                      </a:schemeClr>
                    </a:solidFill>
                  </a:tcPr>
                </a:tc>
                <a:tc>
                  <a:txBody>
                    <a:bodyPr/>
                    <a:lstStyle/>
                    <a:p>
                      <a:pPr algn="ctr" fontAlgn="ctr"/>
                      <a:r>
                        <a:rPr lang="ja-JP" altLang="en-US" sz="1200" b="0" i="0" u="none" strike="noStrike" dirty="0">
                          <a:solidFill>
                            <a:schemeClr val="bg1"/>
                          </a:solidFill>
                          <a:latin typeface="Meiryo UI" pitchFamily="50" charset="-128"/>
                          <a:ea typeface="Meiryo UI" pitchFamily="50" charset="-128"/>
                          <a:cs typeface="Meiryo UI" pitchFamily="50" charset="-128"/>
                        </a:rPr>
                        <a:t>▲</a:t>
                      </a:r>
                      <a:r>
                        <a:rPr lang="en-US" altLang="ja-JP" sz="1200" b="0" i="0" u="none" strike="noStrike" dirty="0">
                          <a:solidFill>
                            <a:schemeClr val="bg1"/>
                          </a:solidFill>
                          <a:latin typeface="Meiryo UI" pitchFamily="50" charset="-128"/>
                          <a:ea typeface="Meiryo UI" pitchFamily="50" charset="-128"/>
                          <a:cs typeface="Meiryo UI" pitchFamily="50" charset="-128"/>
                        </a:rPr>
                        <a:t>60</a:t>
                      </a:r>
                    </a:p>
                  </a:txBody>
                  <a:tcPr marL="0" marR="0" marT="0" marB="0" anchor="ctr">
                    <a:solidFill>
                      <a:schemeClr val="accent3">
                        <a:lumMod val="50000"/>
                      </a:schemeClr>
                    </a:solidFill>
                  </a:tcPr>
                </a:tc>
                <a:extLst>
                  <a:ext uri="{0D108BD9-81ED-4DB2-BD59-A6C34878D82A}">
                    <a16:rowId xmlns:a16="http://schemas.microsoft.com/office/drawing/2014/main" xmlns="" val="10010"/>
                  </a:ext>
                </a:extLst>
              </a:tr>
              <a:tr h="434403">
                <a:tc vMerge="1">
                  <a:txBody>
                    <a:bodyPr/>
                    <a:lstStyle/>
                    <a:p>
                      <a:pPr algn="ctr"/>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L="0" marR="0" anchor="ctr">
                    <a:solidFill>
                      <a:schemeClr val="accent3">
                        <a:lumMod val="50000"/>
                      </a:schemeClr>
                    </a:solidFill>
                  </a:tcPr>
                </a:tc>
                <a:tc>
                  <a:txBody>
                    <a:bodyPr/>
                    <a:lstStyle/>
                    <a:p>
                      <a:pPr algn="ctr"/>
                      <a:r>
                        <a:rPr kumimoji="1" lang="ja-JP" altLang="en-US" sz="1200" dirty="0">
                          <a:solidFill>
                            <a:schemeClr val="bg1"/>
                          </a:solidFill>
                          <a:latin typeface="Meiryo UI" pitchFamily="50" charset="-128"/>
                          <a:ea typeface="Meiryo UI" pitchFamily="50" charset="-128"/>
                          <a:cs typeface="Meiryo UI" pitchFamily="50" charset="-128"/>
                        </a:rPr>
                        <a:t>職員数合計</a:t>
                      </a:r>
                    </a:p>
                  </a:txBody>
                  <a:tcPr anchor="ctr">
                    <a:solidFill>
                      <a:schemeClr val="accent3">
                        <a:lumMod val="50000"/>
                      </a:schemeClr>
                    </a:solidFill>
                  </a:tcPr>
                </a:tc>
                <a:tc>
                  <a:txBody>
                    <a:bodyPr/>
                    <a:lstStyle/>
                    <a:p>
                      <a:pPr algn="ctr"/>
                      <a:endParaRPr kumimoji="1" lang="ja-JP" altLang="en-US" sz="1200" dirty="0">
                        <a:latin typeface="Meiryo UI" pitchFamily="50" charset="-128"/>
                        <a:ea typeface="Meiryo UI" pitchFamily="50" charset="-128"/>
                        <a:cs typeface="Meiryo UI" pitchFamily="50" charset="-128"/>
                      </a:endParaRPr>
                    </a:p>
                  </a:txBody>
                  <a:tcPr>
                    <a:noFill/>
                  </a:tcPr>
                </a:tc>
                <a:tc>
                  <a:txBody>
                    <a:bodyPr/>
                    <a:lstStyle/>
                    <a:p>
                      <a:pPr algn="ctr" fontAlgn="ctr"/>
                      <a:r>
                        <a:rPr lang="en-US" altLang="ja-JP" sz="1200" b="0" i="0" u="none" strike="noStrike" dirty="0">
                          <a:solidFill>
                            <a:schemeClr val="bg1"/>
                          </a:solidFill>
                          <a:latin typeface="Meiryo UI" pitchFamily="50" charset="-128"/>
                          <a:ea typeface="Meiryo UI" pitchFamily="50" charset="-128"/>
                          <a:cs typeface="Meiryo UI" pitchFamily="50" charset="-128"/>
                        </a:rPr>
                        <a:t>1,670</a:t>
                      </a:r>
                    </a:p>
                  </a:txBody>
                  <a:tcPr marL="0" marR="0" marT="0" marB="0" anchor="ctr">
                    <a:solidFill>
                      <a:schemeClr val="accent3">
                        <a:lumMod val="50000"/>
                      </a:schemeClr>
                    </a:solidFill>
                  </a:tcPr>
                </a:tc>
                <a:tc>
                  <a:txBody>
                    <a:bodyPr/>
                    <a:lstStyle/>
                    <a:p>
                      <a:pPr algn="ctr" fontAlgn="ctr"/>
                      <a:r>
                        <a:rPr lang="en-US" altLang="ja-JP" sz="1200" b="0" i="0" u="none" strike="noStrike" dirty="0">
                          <a:solidFill>
                            <a:schemeClr val="bg1"/>
                          </a:solidFill>
                          <a:latin typeface="Meiryo UI" pitchFamily="50" charset="-128"/>
                          <a:ea typeface="Meiryo UI" pitchFamily="50" charset="-128"/>
                          <a:cs typeface="Meiryo UI" pitchFamily="50" charset="-128"/>
                        </a:rPr>
                        <a:t>1,460</a:t>
                      </a:r>
                    </a:p>
                  </a:txBody>
                  <a:tcPr marL="0" marR="0" marT="0" marB="0" anchor="ctr">
                    <a:solidFill>
                      <a:schemeClr val="accent3">
                        <a:lumMod val="50000"/>
                      </a:schemeClr>
                    </a:solidFill>
                  </a:tcPr>
                </a:tc>
                <a:tc>
                  <a:txBody>
                    <a:bodyPr/>
                    <a:lstStyle/>
                    <a:p>
                      <a:pPr algn="ctr" fontAlgn="ctr"/>
                      <a:r>
                        <a:rPr lang="en-US" altLang="ja-JP" sz="1200" b="0" i="0" u="none" strike="noStrike" smtClean="0">
                          <a:solidFill>
                            <a:schemeClr val="bg1"/>
                          </a:solidFill>
                          <a:latin typeface="Meiryo UI" pitchFamily="50" charset="-128"/>
                          <a:ea typeface="Meiryo UI" pitchFamily="50" charset="-128"/>
                          <a:cs typeface="Meiryo UI" pitchFamily="50" charset="-128"/>
                        </a:rPr>
                        <a:t>1,340</a:t>
                      </a:r>
                      <a:endParaRPr lang="en-US" altLang="ja-JP" sz="1200" b="0" i="0" u="none" strike="noStrike" dirty="0">
                        <a:solidFill>
                          <a:schemeClr val="bg1"/>
                        </a:solidFill>
                        <a:latin typeface="Meiryo UI" pitchFamily="50" charset="-128"/>
                        <a:ea typeface="Meiryo UI" pitchFamily="50" charset="-128"/>
                        <a:cs typeface="Meiryo UI" pitchFamily="50" charset="-128"/>
                      </a:endParaRPr>
                    </a:p>
                  </a:txBody>
                  <a:tcPr marL="0" marR="0" marT="0" marB="0" anchor="ctr">
                    <a:solidFill>
                      <a:schemeClr val="accent3">
                        <a:lumMod val="50000"/>
                      </a:schemeClr>
                    </a:solidFill>
                  </a:tcPr>
                </a:tc>
                <a:tc>
                  <a:txBody>
                    <a:bodyPr/>
                    <a:lstStyle/>
                    <a:p>
                      <a:pPr algn="ctr" fontAlgn="ctr"/>
                      <a:r>
                        <a:rPr lang="en-US" altLang="ja-JP" sz="1200" b="0" i="0" u="none" strike="noStrike" dirty="0">
                          <a:solidFill>
                            <a:schemeClr val="bg1"/>
                          </a:solidFill>
                          <a:latin typeface="Meiryo UI" pitchFamily="50" charset="-128"/>
                          <a:ea typeface="Meiryo UI" pitchFamily="50" charset="-128"/>
                          <a:cs typeface="Meiryo UI" pitchFamily="50" charset="-128"/>
                        </a:rPr>
                        <a:t>1,250</a:t>
                      </a:r>
                    </a:p>
                  </a:txBody>
                  <a:tcPr marL="0" marR="0" marT="0" marB="0" anchor="ctr">
                    <a:solidFill>
                      <a:schemeClr val="accent3">
                        <a:lumMod val="50000"/>
                      </a:schemeClr>
                    </a:solidFill>
                  </a:tcPr>
                </a:tc>
                <a:tc>
                  <a:txBody>
                    <a:bodyPr/>
                    <a:lstStyle/>
                    <a:p>
                      <a:pPr algn="ctr" fontAlgn="ctr"/>
                      <a:r>
                        <a:rPr lang="en-US" altLang="ja-JP" sz="1200" b="0" i="0" u="none" strike="noStrike" dirty="0">
                          <a:solidFill>
                            <a:schemeClr val="bg1"/>
                          </a:solidFill>
                          <a:latin typeface="Meiryo UI" pitchFamily="50" charset="-128"/>
                          <a:ea typeface="Meiryo UI" pitchFamily="50" charset="-128"/>
                          <a:cs typeface="Meiryo UI" pitchFamily="50" charset="-128"/>
                        </a:rPr>
                        <a:t>2,370</a:t>
                      </a:r>
                    </a:p>
                  </a:txBody>
                  <a:tcPr marL="0" marR="0" marT="0" marB="0" anchor="ctr">
                    <a:solidFill>
                      <a:schemeClr val="accent3">
                        <a:lumMod val="50000"/>
                      </a:schemeClr>
                    </a:solidFill>
                  </a:tcPr>
                </a:tc>
                <a:tc>
                  <a:txBody>
                    <a:bodyPr/>
                    <a:lstStyle/>
                    <a:p>
                      <a:pPr algn="ctr" fontAlgn="ctr"/>
                      <a:r>
                        <a:rPr lang="en-US" altLang="ja-JP" sz="1200" b="0" i="0" u="none" strike="noStrike" dirty="0">
                          <a:solidFill>
                            <a:schemeClr val="bg1"/>
                          </a:solidFill>
                          <a:latin typeface="Meiryo UI" pitchFamily="50" charset="-128"/>
                          <a:ea typeface="Meiryo UI" pitchFamily="50" charset="-128"/>
                          <a:cs typeface="Meiryo UI" pitchFamily="50" charset="-128"/>
                        </a:rPr>
                        <a:t>2,370</a:t>
                      </a:r>
                    </a:p>
                  </a:txBody>
                  <a:tcPr marL="0" marR="0" marT="0" marB="0" anchor="ctr">
                    <a:solidFill>
                      <a:schemeClr val="accent3">
                        <a:lumMod val="50000"/>
                      </a:schemeClr>
                    </a:solidFill>
                  </a:tcPr>
                </a:tc>
                <a:extLst>
                  <a:ext uri="{0D108BD9-81ED-4DB2-BD59-A6C34878D82A}">
                    <a16:rowId xmlns:a16="http://schemas.microsoft.com/office/drawing/2014/main" xmlns="" val="1433499223"/>
                  </a:ext>
                </a:extLst>
              </a:tr>
            </a:tbl>
          </a:graphicData>
        </a:graphic>
      </p:graphicFrame>
      <p:sp>
        <p:nvSpPr>
          <p:cNvPr id="16" name="テキスト ボックス 15">
            <a:extLst>
              <a:ext uri="{FF2B5EF4-FFF2-40B4-BE49-F238E27FC236}">
                <a16:creationId xmlns:a16="http://schemas.microsoft.com/office/drawing/2014/main" xmlns="" id="{7867D3C3-AE2F-4011-8B99-8BD9F4512AF1}"/>
              </a:ext>
            </a:extLst>
          </p:cNvPr>
          <p:cNvSpPr txBox="1"/>
          <p:nvPr/>
        </p:nvSpPr>
        <p:spPr>
          <a:xfrm>
            <a:off x="5277504" y="1282377"/>
            <a:ext cx="864000" cy="307777"/>
          </a:xfrm>
          <a:prstGeom prst="rect">
            <a:avLst/>
          </a:prstGeom>
          <a:noFill/>
        </p:spPr>
        <p:txBody>
          <a:bodyPr wrap="square" rtlCol="0">
            <a:spAutoFit/>
          </a:bodyPr>
          <a:lstStyle/>
          <a:p>
            <a:pPr algn="ctr"/>
            <a:r>
              <a:rPr lang="ja-JP" altLang="en-US" sz="1400" dirty="0">
                <a:solidFill>
                  <a:schemeClr val="bg1"/>
                </a:solidFill>
                <a:latin typeface="Arial Black" panose="020B0A04020102020204" pitchFamily="34" charset="0"/>
              </a:rPr>
              <a:t>第</a:t>
            </a:r>
            <a:r>
              <a:rPr lang="en-US" altLang="ja-JP" sz="1400" dirty="0">
                <a:solidFill>
                  <a:schemeClr val="bg1"/>
                </a:solidFill>
                <a:latin typeface="Arial Black" panose="020B0A04020102020204" pitchFamily="34" charset="0"/>
              </a:rPr>
              <a:t>3</a:t>
            </a:r>
            <a:r>
              <a:rPr lang="ja-JP" altLang="en-US" sz="1400" dirty="0">
                <a:solidFill>
                  <a:schemeClr val="bg1"/>
                </a:solidFill>
                <a:latin typeface="Arial Black" panose="020B0A04020102020204" pitchFamily="34" charset="0"/>
              </a:rPr>
              <a:t>区</a:t>
            </a:r>
            <a:endParaRPr kumimoji="1" lang="ja-JP" altLang="en-US" sz="1400" dirty="0">
              <a:solidFill>
                <a:schemeClr val="bg1"/>
              </a:solidFill>
              <a:latin typeface="Arial Black" panose="020B0A04020102020204" pitchFamily="34" charset="0"/>
            </a:endParaRPr>
          </a:p>
        </p:txBody>
      </p:sp>
      <p:sp>
        <p:nvSpPr>
          <p:cNvPr id="21" name="矢印: 五方向 20">
            <a:extLst>
              <a:ext uri="{FF2B5EF4-FFF2-40B4-BE49-F238E27FC236}">
                <a16:creationId xmlns:a16="http://schemas.microsoft.com/office/drawing/2014/main" xmlns="" id="{E3474411-031C-44F8-8B3D-0729DB28CFBF}"/>
              </a:ext>
            </a:extLst>
          </p:cNvPr>
          <p:cNvSpPr/>
          <p:nvPr/>
        </p:nvSpPr>
        <p:spPr>
          <a:xfrm rot="5400000">
            <a:off x="7846200" y="1004962"/>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smtClean="0">
                <a:solidFill>
                  <a:schemeClr val="bg1"/>
                </a:solidFill>
                <a:latin typeface="Arial Black" pitchFamily="34" charset="0"/>
              </a:rPr>
              <a:t>第</a:t>
            </a:r>
            <a:r>
              <a:rPr lang="ja-JP" altLang="en-US" sz="1400" dirty="0">
                <a:solidFill>
                  <a:schemeClr val="bg1"/>
                </a:solidFill>
                <a:latin typeface="Arial Black" pitchFamily="34" charset="0"/>
              </a:rPr>
              <a:t>五</a:t>
            </a:r>
            <a:r>
              <a:rPr lang="ja-JP" altLang="en-US" sz="1400" dirty="0" smtClean="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22" name="テキスト ボックス 21">
            <a:extLst>
              <a:ext uri="{FF2B5EF4-FFF2-40B4-BE49-F238E27FC236}">
                <a16:creationId xmlns:a16="http://schemas.microsoft.com/office/drawing/2014/main" xmlns="" id="{1D6FBD8C-9555-4D4D-A823-239D2718B6CB}"/>
              </a:ext>
            </a:extLst>
          </p:cNvPr>
          <p:cNvSpPr txBox="1"/>
          <p:nvPr/>
        </p:nvSpPr>
        <p:spPr>
          <a:xfrm>
            <a:off x="7585397" y="1273249"/>
            <a:ext cx="864000" cy="307777"/>
          </a:xfrm>
          <a:prstGeom prst="rect">
            <a:avLst/>
          </a:prstGeom>
          <a:noFill/>
        </p:spPr>
        <p:txBody>
          <a:bodyPr wrap="square" rtlCol="0">
            <a:spAutoFit/>
          </a:bodyPr>
          <a:lstStyle/>
          <a:p>
            <a:pPr algn="ctr"/>
            <a:endParaRPr kumimoji="1" lang="ja-JP" altLang="en-US" sz="1400" dirty="0">
              <a:solidFill>
                <a:schemeClr val="bg1"/>
              </a:solidFill>
              <a:latin typeface="Arial Black" panose="020B0A04020102020204" pitchFamily="34" charset="0"/>
            </a:endParaRPr>
          </a:p>
        </p:txBody>
      </p:sp>
      <p:sp>
        <p:nvSpPr>
          <p:cNvPr id="24" name="テキスト ボックス 23">
            <a:extLst>
              <a:ext uri="{FF2B5EF4-FFF2-40B4-BE49-F238E27FC236}">
                <a16:creationId xmlns:a16="http://schemas.microsoft.com/office/drawing/2014/main" xmlns="" id="{DBBCF8E0-81CB-4574-870C-6A17289DE1A1}"/>
              </a:ext>
            </a:extLst>
          </p:cNvPr>
          <p:cNvSpPr txBox="1"/>
          <p:nvPr/>
        </p:nvSpPr>
        <p:spPr>
          <a:xfrm>
            <a:off x="8777872" y="1277380"/>
            <a:ext cx="986589" cy="307777"/>
          </a:xfrm>
          <a:prstGeom prst="rect">
            <a:avLst/>
          </a:prstGeom>
          <a:noFill/>
        </p:spPr>
        <p:txBody>
          <a:bodyPr wrap="square" rtlCol="0">
            <a:spAutoFit/>
          </a:bodyPr>
          <a:lstStyle/>
          <a:p>
            <a:pPr algn="ctr"/>
            <a:endParaRPr kumimoji="1" lang="ja-JP" altLang="en-US" sz="1400" dirty="0">
              <a:solidFill>
                <a:schemeClr val="bg1"/>
              </a:solidFill>
              <a:latin typeface="Arial Black" panose="020B0A04020102020204" pitchFamily="34" charset="0"/>
            </a:endParaRPr>
          </a:p>
        </p:txBody>
      </p:sp>
      <p:sp>
        <p:nvSpPr>
          <p:cNvPr id="42" name="テキスト ボックス 41"/>
          <p:cNvSpPr txBox="1"/>
          <p:nvPr/>
        </p:nvSpPr>
        <p:spPr>
          <a:xfrm>
            <a:off x="0" y="1033880"/>
            <a:ext cx="2695699" cy="338554"/>
          </a:xfrm>
          <a:prstGeom prst="rect">
            <a:avLst/>
          </a:prstGeom>
          <a:noFill/>
        </p:spPr>
        <p:txBody>
          <a:bodyPr wrap="square" rtlCol="0" anchor="ctr" anchorCtr="0">
            <a:spAutoFit/>
          </a:bodyPr>
          <a:lstStyle/>
          <a:p>
            <a:r>
              <a:rPr kumimoji="1" lang="ja-JP" altLang="en-US" sz="1600" b="1" dirty="0">
                <a:latin typeface="Meiryo UI" pitchFamily="50" charset="-128"/>
                <a:ea typeface="Meiryo UI" pitchFamily="50" charset="-128"/>
                <a:cs typeface="Meiryo UI" pitchFamily="50" charset="-128"/>
              </a:rPr>
              <a:t>（</a:t>
            </a:r>
            <a:r>
              <a:rPr lang="ja-JP" altLang="en-US" sz="1600" b="1" dirty="0">
                <a:latin typeface="Meiryo UI" pitchFamily="50" charset="-128"/>
                <a:ea typeface="Meiryo UI" pitchFamily="50" charset="-128"/>
                <a:cs typeface="Meiryo UI" pitchFamily="50" charset="-128"/>
              </a:rPr>
              <a:t>４</a:t>
            </a:r>
            <a:r>
              <a:rPr kumimoji="1" lang="ja-JP" altLang="en-US" sz="1600" b="1" dirty="0">
                <a:latin typeface="Meiryo UI" pitchFamily="50" charset="-128"/>
                <a:ea typeface="Meiryo UI" pitchFamily="50" charset="-128"/>
                <a:cs typeface="Meiryo UI" pitchFamily="50" charset="-128"/>
              </a:rPr>
              <a:t>）試案Ｄ（</a:t>
            </a:r>
            <a:r>
              <a:rPr lang="ja-JP" altLang="en-US" sz="1600" b="1" dirty="0">
                <a:latin typeface="Meiryo UI" pitchFamily="50" charset="-128"/>
                <a:ea typeface="Meiryo UI" pitchFamily="50" charset="-128"/>
                <a:cs typeface="Meiryo UI" pitchFamily="50" charset="-128"/>
              </a:rPr>
              <a:t>６</a:t>
            </a:r>
            <a:r>
              <a:rPr kumimoji="1" lang="ja-JP" altLang="en-US" sz="1600" b="1" dirty="0">
                <a:latin typeface="Meiryo UI" pitchFamily="50" charset="-128"/>
                <a:ea typeface="Meiryo UI" pitchFamily="50" charset="-128"/>
                <a:cs typeface="Meiryo UI" pitchFamily="50" charset="-128"/>
              </a:rPr>
              <a:t>区Ｄ案）</a:t>
            </a:r>
            <a:endParaRPr kumimoji="1" lang="en-US" altLang="ja-JP" sz="1600" b="1" dirty="0">
              <a:latin typeface="Meiryo UI" pitchFamily="50" charset="-128"/>
              <a:ea typeface="Meiryo UI" pitchFamily="50" charset="-128"/>
              <a:cs typeface="Meiryo UI" pitchFamily="50" charset="-128"/>
            </a:endParaRPr>
          </a:p>
        </p:txBody>
      </p:sp>
      <p:sp>
        <p:nvSpPr>
          <p:cNvPr id="43" name="正方形/長方形 42"/>
          <p:cNvSpPr/>
          <p:nvPr/>
        </p:nvSpPr>
        <p:spPr>
          <a:xfrm>
            <a:off x="418649" y="1726951"/>
            <a:ext cx="2220686" cy="360000"/>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latin typeface="Meiryo UI" pitchFamily="50" charset="-128"/>
                <a:ea typeface="Meiryo UI" pitchFamily="50" charset="-128"/>
                <a:cs typeface="Meiryo UI" pitchFamily="50" charset="-128"/>
              </a:rPr>
              <a:t>　①　人口</a:t>
            </a:r>
            <a:r>
              <a:rPr lang="en-US" altLang="ja-JP" sz="1200" b="1" dirty="0">
                <a:solidFill>
                  <a:schemeClr val="tx1"/>
                </a:solidFill>
                <a:latin typeface="Meiryo UI" pitchFamily="50" charset="-128"/>
                <a:ea typeface="Meiryo UI" pitchFamily="50" charset="-128"/>
                <a:cs typeface="Meiryo UI" pitchFamily="50" charset="-128"/>
              </a:rPr>
              <a:t>10</a:t>
            </a:r>
            <a:r>
              <a:rPr lang="ja-JP" altLang="en-US" sz="1200" b="1" dirty="0">
                <a:solidFill>
                  <a:schemeClr val="tx1"/>
                </a:solidFill>
                <a:latin typeface="Meiryo UI" pitchFamily="50" charset="-128"/>
                <a:ea typeface="Meiryo UI" pitchFamily="50" charset="-128"/>
                <a:cs typeface="Meiryo UI" pitchFamily="50" charset="-128"/>
              </a:rPr>
              <a:t>万</a:t>
            </a:r>
            <a:r>
              <a:rPr lang="ja-JP" altLang="en-US" sz="1200" b="1" dirty="0" smtClean="0">
                <a:solidFill>
                  <a:schemeClr val="tx1"/>
                </a:solidFill>
                <a:latin typeface="Meiryo UI" pitchFamily="50" charset="-128"/>
                <a:ea typeface="Meiryo UI" pitchFamily="50" charset="-128"/>
                <a:cs typeface="Meiryo UI" pitchFamily="50" charset="-128"/>
              </a:rPr>
              <a:t>人当たり職員数</a:t>
            </a:r>
            <a:endParaRPr lang="en-US" altLang="ja-JP" sz="1200" b="1" dirty="0">
              <a:solidFill>
                <a:schemeClr val="tx1"/>
              </a:solidFill>
              <a:latin typeface="Meiryo UI" pitchFamily="50" charset="-128"/>
              <a:ea typeface="Meiryo UI" pitchFamily="50" charset="-128"/>
              <a:cs typeface="Meiryo UI" pitchFamily="50" charset="-128"/>
            </a:endParaRPr>
          </a:p>
          <a:p>
            <a:r>
              <a:rPr lang="ja-JP" altLang="en-US" sz="1200" b="1" dirty="0">
                <a:solidFill>
                  <a:schemeClr val="tx1"/>
                </a:solidFill>
                <a:latin typeface="Meiryo UI" pitchFamily="50" charset="-128"/>
                <a:ea typeface="Meiryo UI" pitchFamily="50" charset="-128"/>
                <a:cs typeface="Meiryo UI" pitchFamily="50" charset="-128"/>
              </a:rPr>
              <a:t>　　　　　　</a:t>
            </a:r>
            <a:r>
              <a:rPr lang="ja-JP" altLang="en-US" sz="1200" dirty="0">
                <a:solidFill>
                  <a:schemeClr val="tx1"/>
                </a:solidFill>
                <a:latin typeface="Meiryo UI" pitchFamily="50" charset="-128"/>
                <a:ea typeface="Meiryo UI" pitchFamily="50" charset="-128"/>
                <a:cs typeface="Meiryo UI" pitchFamily="50" charset="-128"/>
              </a:rPr>
              <a:t>（６市平均） </a:t>
            </a:r>
            <a:r>
              <a:rPr lang="en-US" altLang="ja-JP" sz="1050" dirty="0">
                <a:solidFill>
                  <a:schemeClr val="tx1"/>
                </a:solidFill>
                <a:latin typeface="Meiryo UI" pitchFamily="50" charset="-128"/>
                <a:ea typeface="Meiryo UI" pitchFamily="50" charset="-128"/>
                <a:cs typeface="Meiryo UI" pitchFamily="50" charset="-128"/>
              </a:rPr>
              <a:t>※</a:t>
            </a:r>
            <a:endParaRPr lang="ja-JP" altLang="en-US" sz="1050" dirty="0">
              <a:solidFill>
                <a:schemeClr val="tx1"/>
              </a:solidFill>
              <a:latin typeface="Meiryo UI" pitchFamily="50" charset="-128"/>
              <a:ea typeface="Meiryo UI" pitchFamily="50" charset="-128"/>
              <a:cs typeface="Meiryo UI" pitchFamily="50" charset="-128"/>
            </a:endParaRPr>
          </a:p>
        </p:txBody>
      </p:sp>
      <p:sp>
        <p:nvSpPr>
          <p:cNvPr id="12" name="四角形: 角を丸くする 11">
            <a:extLst>
              <a:ext uri="{FF2B5EF4-FFF2-40B4-BE49-F238E27FC236}">
                <a16:creationId xmlns:a16="http://schemas.microsoft.com/office/drawing/2014/main" xmlns="" id="{D371B49B-A0AE-4FBF-9314-7F4C1997DD24}"/>
              </a:ext>
            </a:extLst>
          </p:cNvPr>
          <p:cNvSpPr/>
          <p:nvPr/>
        </p:nvSpPr>
        <p:spPr>
          <a:xfrm>
            <a:off x="3032606"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四角形: 角を丸くする 28">
            <a:extLst>
              <a:ext uri="{FF2B5EF4-FFF2-40B4-BE49-F238E27FC236}">
                <a16:creationId xmlns:a16="http://schemas.microsoft.com/office/drawing/2014/main" xmlns="" id="{9C5788E4-B70D-4BF8-B3C1-6DE963EE5CBD}"/>
              </a:ext>
            </a:extLst>
          </p:cNvPr>
          <p:cNvSpPr/>
          <p:nvPr/>
        </p:nvSpPr>
        <p:spPr>
          <a:xfrm>
            <a:off x="4182554"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四角形: 角を丸くする 30">
            <a:extLst>
              <a:ext uri="{FF2B5EF4-FFF2-40B4-BE49-F238E27FC236}">
                <a16:creationId xmlns:a16="http://schemas.microsoft.com/office/drawing/2014/main" xmlns="" id="{97BE707C-215F-4E31-BBEF-31381F4A2592}"/>
              </a:ext>
            </a:extLst>
          </p:cNvPr>
          <p:cNvSpPr/>
          <p:nvPr/>
        </p:nvSpPr>
        <p:spPr>
          <a:xfrm>
            <a:off x="5312569" y="1113869"/>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四角形: 角を丸くする 31">
            <a:extLst>
              <a:ext uri="{FF2B5EF4-FFF2-40B4-BE49-F238E27FC236}">
                <a16:creationId xmlns:a16="http://schemas.microsoft.com/office/drawing/2014/main" xmlns="" id="{FFCFE04E-3DE1-424C-80BA-75B1A80A76CF}"/>
              </a:ext>
            </a:extLst>
          </p:cNvPr>
          <p:cNvSpPr/>
          <p:nvPr/>
        </p:nvSpPr>
        <p:spPr>
          <a:xfrm>
            <a:off x="6499888"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四角形: 角を丸くする 32">
            <a:extLst>
              <a:ext uri="{FF2B5EF4-FFF2-40B4-BE49-F238E27FC236}">
                <a16:creationId xmlns:a16="http://schemas.microsoft.com/office/drawing/2014/main" xmlns="" id="{248B39EA-2E50-4575-BAB1-EFE23C81A28F}"/>
              </a:ext>
            </a:extLst>
          </p:cNvPr>
          <p:cNvSpPr/>
          <p:nvPr/>
        </p:nvSpPr>
        <p:spPr>
          <a:xfrm>
            <a:off x="7604804"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四角形: 角を丸くする 33">
            <a:extLst>
              <a:ext uri="{FF2B5EF4-FFF2-40B4-BE49-F238E27FC236}">
                <a16:creationId xmlns:a16="http://schemas.microsoft.com/office/drawing/2014/main" xmlns="" id="{4443107F-C522-4907-A449-B99A30AFBF5D}"/>
              </a:ext>
            </a:extLst>
          </p:cNvPr>
          <p:cNvSpPr/>
          <p:nvPr/>
        </p:nvSpPr>
        <p:spPr>
          <a:xfrm>
            <a:off x="8795079" y="1103237"/>
            <a:ext cx="864000" cy="2893848"/>
          </a:xfrm>
          <a:prstGeom prst="roundRect">
            <a:avLst/>
          </a:prstGeom>
          <a:noFill/>
          <a:ln w="952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正方形/長方形 8"/>
          <p:cNvSpPr/>
          <p:nvPr/>
        </p:nvSpPr>
        <p:spPr>
          <a:xfrm>
            <a:off x="2808299" y="1739435"/>
            <a:ext cx="6978824" cy="253139"/>
          </a:xfrm>
          <a:prstGeom prst="rect">
            <a:avLst/>
          </a:prstGeom>
          <a:solidFill>
            <a:schemeClr val="accent3">
              <a:lumMod val="75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schemeClr val="bg1"/>
                </a:solidFill>
                <a:latin typeface="Meiryo UI" pitchFamily="50" charset="-128"/>
                <a:ea typeface="Meiryo UI" pitchFamily="50" charset="-128"/>
                <a:cs typeface="Meiryo UI" pitchFamily="50" charset="-128"/>
              </a:rPr>
              <a:t>364.5</a:t>
            </a:r>
            <a:endParaRPr lang="ja-JP" altLang="en-US" sz="1200" b="1" dirty="0">
              <a:solidFill>
                <a:schemeClr val="bg1"/>
              </a:solidFill>
              <a:latin typeface="Meiryo UI" pitchFamily="50" charset="-128"/>
              <a:ea typeface="Meiryo UI" pitchFamily="50" charset="-128"/>
              <a:cs typeface="Meiryo UI" pitchFamily="50" charset="-128"/>
            </a:endParaRPr>
          </a:p>
        </p:txBody>
      </p:sp>
      <p:sp>
        <p:nvSpPr>
          <p:cNvPr id="26" name="四角形: 角を丸くする 25">
            <a:extLst>
              <a:ext uri="{FF2B5EF4-FFF2-40B4-BE49-F238E27FC236}">
                <a16:creationId xmlns:a16="http://schemas.microsoft.com/office/drawing/2014/main" xmlns="" id="{7D5E8A4A-C483-4C43-B050-C14F4E2164E0}"/>
              </a:ext>
            </a:extLst>
          </p:cNvPr>
          <p:cNvSpPr/>
          <p:nvPr/>
        </p:nvSpPr>
        <p:spPr>
          <a:xfrm>
            <a:off x="3006356" y="4251702"/>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5" name="四角形: 角を丸くする 34">
            <a:extLst>
              <a:ext uri="{FF2B5EF4-FFF2-40B4-BE49-F238E27FC236}">
                <a16:creationId xmlns:a16="http://schemas.microsoft.com/office/drawing/2014/main" xmlns="" id="{35E48D0E-57B9-464E-BC87-41F8F0EE94FA}"/>
              </a:ext>
            </a:extLst>
          </p:cNvPr>
          <p:cNvSpPr/>
          <p:nvPr/>
        </p:nvSpPr>
        <p:spPr>
          <a:xfrm>
            <a:off x="4149626" y="4251702"/>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6" name="四角形: 角を丸くする 35">
            <a:extLst>
              <a:ext uri="{FF2B5EF4-FFF2-40B4-BE49-F238E27FC236}">
                <a16:creationId xmlns:a16="http://schemas.microsoft.com/office/drawing/2014/main" xmlns="" id="{312BE7B6-9F7A-4EE9-B1BE-B5C40E121E07}"/>
              </a:ext>
            </a:extLst>
          </p:cNvPr>
          <p:cNvSpPr/>
          <p:nvPr/>
        </p:nvSpPr>
        <p:spPr>
          <a:xfrm>
            <a:off x="5345787" y="4242177"/>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四角形: 角を丸くする 38">
            <a:extLst>
              <a:ext uri="{FF2B5EF4-FFF2-40B4-BE49-F238E27FC236}">
                <a16:creationId xmlns:a16="http://schemas.microsoft.com/office/drawing/2014/main" xmlns="" id="{53C8EA87-F186-49AA-AE47-B94115A6B6AD}"/>
              </a:ext>
            </a:extLst>
          </p:cNvPr>
          <p:cNvSpPr/>
          <p:nvPr/>
        </p:nvSpPr>
        <p:spPr>
          <a:xfrm>
            <a:off x="6481782" y="4251702"/>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0" name="四角形: 角を丸くする 39">
            <a:extLst>
              <a:ext uri="{FF2B5EF4-FFF2-40B4-BE49-F238E27FC236}">
                <a16:creationId xmlns:a16="http://schemas.microsoft.com/office/drawing/2014/main" xmlns="" id="{1F5B2B56-C8B3-4D4B-8442-455CB7DB0E41}"/>
              </a:ext>
            </a:extLst>
          </p:cNvPr>
          <p:cNvSpPr/>
          <p:nvPr/>
        </p:nvSpPr>
        <p:spPr>
          <a:xfrm>
            <a:off x="7616483" y="4244594"/>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1" name="四角形: 角を丸くする 40">
            <a:extLst>
              <a:ext uri="{FF2B5EF4-FFF2-40B4-BE49-F238E27FC236}">
                <a16:creationId xmlns:a16="http://schemas.microsoft.com/office/drawing/2014/main" xmlns="" id="{E9F29780-37B4-4F62-8B87-47527C646EBC}"/>
              </a:ext>
            </a:extLst>
          </p:cNvPr>
          <p:cNvSpPr/>
          <p:nvPr/>
        </p:nvSpPr>
        <p:spPr>
          <a:xfrm>
            <a:off x="8823218" y="4251702"/>
            <a:ext cx="864000" cy="972000"/>
          </a:xfrm>
          <a:prstGeom prst="roundRect">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6" name="矢印: 五方向 20">
            <a:extLst>
              <a:ext uri="{FF2B5EF4-FFF2-40B4-BE49-F238E27FC236}">
                <a16:creationId xmlns:a16="http://schemas.microsoft.com/office/drawing/2014/main" xmlns="" id="{E3474411-031C-44F8-8B3D-0729DB28CFBF}"/>
              </a:ext>
            </a:extLst>
          </p:cNvPr>
          <p:cNvSpPr/>
          <p:nvPr/>
        </p:nvSpPr>
        <p:spPr>
          <a:xfrm rot="5400000">
            <a:off x="3288366" y="997873"/>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smtClean="0">
                <a:solidFill>
                  <a:schemeClr val="bg1"/>
                </a:solidFill>
                <a:latin typeface="Arial Black" pitchFamily="34" charset="0"/>
              </a:rPr>
              <a:t>第</a:t>
            </a:r>
            <a:r>
              <a:rPr lang="ja-JP" altLang="en-US" sz="1400" dirty="0">
                <a:solidFill>
                  <a:schemeClr val="bg1"/>
                </a:solidFill>
                <a:latin typeface="Arial Black" pitchFamily="34" charset="0"/>
              </a:rPr>
              <a:t>一</a:t>
            </a:r>
            <a:r>
              <a:rPr lang="ja-JP" altLang="en-US" sz="1400" dirty="0" smtClean="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48" name="矢印: 五方向 20">
            <a:extLst>
              <a:ext uri="{FF2B5EF4-FFF2-40B4-BE49-F238E27FC236}">
                <a16:creationId xmlns:a16="http://schemas.microsoft.com/office/drawing/2014/main" xmlns="" id="{E3474411-031C-44F8-8B3D-0729DB28CFBF}"/>
              </a:ext>
            </a:extLst>
          </p:cNvPr>
          <p:cNvSpPr/>
          <p:nvPr/>
        </p:nvSpPr>
        <p:spPr>
          <a:xfrm rot="5400000">
            <a:off x="9040590" y="997873"/>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smtClean="0">
                <a:solidFill>
                  <a:schemeClr val="bg1"/>
                </a:solidFill>
                <a:latin typeface="Arial Black" pitchFamily="34" charset="0"/>
              </a:rPr>
              <a:t>第</a:t>
            </a:r>
            <a:r>
              <a:rPr lang="ja-JP" altLang="en-US" sz="1400" dirty="0">
                <a:solidFill>
                  <a:schemeClr val="bg1"/>
                </a:solidFill>
                <a:latin typeface="Arial Black" pitchFamily="34" charset="0"/>
              </a:rPr>
              <a:t>六</a:t>
            </a:r>
            <a:r>
              <a:rPr lang="ja-JP" altLang="en-US" sz="1400" dirty="0" smtClean="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49" name="矢印: 五方向 20">
            <a:extLst>
              <a:ext uri="{FF2B5EF4-FFF2-40B4-BE49-F238E27FC236}">
                <a16:creationId xmlns:a16="http://schemas.microsoft.com/office/drawing/2014/main" xmlns="" id="{E3474411-031C-44F8-8B3D-0729DB28CFBF}"/>
              </a:ext>
            </a:extLst>
          </p:cNvPr>
          <p:cNvSpPr/>
          <p:nvPr/>
        </p:nvSpPr>
        <p:spPr>
          <a:xfrm rot="5400000">
            <a:off x="6758135" y="1001418"/>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smtClean="0">
                <a:solidFill>
                  <a:schemeClr val="bg1"/>
                </a:solidFill>
                <a:latin typeface="Arial Black" pitchFamily="34" charset="0"/>
              </a:rPr>
              <a:t>第</a:t>
            </a:r>
            <a:r>
              <a:rPr lang="ja-JP" altLang="en-US" sz="1400" dirty="0">
                <a:solidFill>
                  <a:schemeClr val="bg1"/>
                </a:solidFill>
                <a:latin typeface="Arial Black" pitchFamily="34" charset="0"/>
              </a:rPr>
              <a:t>四</a:t>
            </a:r>
            <a:r>
              <a:rPr lang="ja-JP" altLang="en-US" sz="1400" dirty="0" smtClean="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50" name="矢印: 五方向 20">
            <a:extLst>
              <a:ext uri="{FF2B5EF4-FFF2-40B4-BE49-F238E27FC236}">
                <a16:creationId xmlns:a16="http://schemas.microsoft.com/office/drawing/2014/main" xmlns="" id="{E3474411-031C-44F8-8B3D-0729DB28CFBF}"/>
              </a:ext>
            </a:extLst>
          </p:cNvPr>
          <p:cNvSpPr/>
          <p:nvPr/>
        </p:nvSpPr>
        <p:spPr>
          <a:xfrm rot="5400000">
            <a:off x="5581465" y="1004961"/>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smtClean="0">
                <a:solidFill>
                  <a:schemeClr val="bg1"/>
                </a:solidFill>
                <a:latin typeface="Arial Black" pitchFamily="34" charset="0"/>
              </a:rPr>
              <a:t>第</a:t>
            </a:r>
            <a:r>
              <a:rPr lang="ja-JP" altLang="en-US" sz="1400" dirty="0">
                <a:solidFill>
                  <a:schemeClr val="bg1"/>
                </a:solidFill>
                <a:latin typeface="Arial Black" pitchFamily="34" charset="0"/>
              </a:rPr>
              <a:t>三</a:t>
            </a:r>
            <a:r>
              <a:rPr lang="ja-JP" altLang="en-US" sz="1400" dirty="0" smtClean="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51" name="矢印: 五方向 20">
            <a:extLst>
              <a:ext uri="{FF2B5EF4-FFF2-40B4-BE49-F238E27FC236}">
                <a16:creationId xmlns:a16="http://schemas.microsoft.com/office/drawing/2014/main" xmlns="" id="{E3474411-031C-44F8-8B3D-0729DB28CFBF}"/>
              </a:ext>
            </a:extLst>
          </p:cNvPr>
          <p:cNvSpPr/>
          <p:nvPr/>
        </p:nvSpPr>
        <p:spPr>
          <a:xfrm rot="5400000">
            <a:off x="4436693" y="997873"/>
            <a:ext cx="360000" cy="864000"/>
          </a:xfrm>
          <a:prstGeom prst="homePlate">
            <a:avLst>
              <a:gd name="adj" fmla="val 35106"/>
            </a:avLst>
          </a:prstGeom>
          <a:solidFill>
            <a:schemeClr val="accent2"/>
          </a:solid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vert270" rtlCol="0" anchor="ctr"/>
          <a:lstStyle/>
          <a:p>
            <a:pPr algn="ctr"/>
            <a:r>
              <a:rPr lang="ja-JP" altLang="en-US" sz="1400" dirty="0" smtClean="0">
                <a:solidFill>
                  <a:schemeClr val="bg1"/>
                </a:solidFill>
                <a:latin typeface="Arial Black" pitchFamily="34" charset="0"/>
              </a:rPr>
              <a:t>第</a:t>
            </a:r>
            <a:r>
              <a:rPr lang="ja-JP" altLang="en-US" sz="1400" dirty="0">
                <a:solidFill>
                  <a:schemeClr val="bg1"/>
                </a:solidFill>
                <a:latin typeface="Arial Black" pitchFamily="34" charset="0"/>
              </a:rPr>
              <a:t>二</a:t>
            </a:r>
            <a:r>
              <a:rPr lang="ja-JP" altLang="en-US" sz="1400" dirty="0" smtClean="0">
                <a:solidFill>
                  <a:schemeClr val="bg1"/>
                </a:solidFill>
                <a:latin typeface="Arial Black" pitchFamily="34" charset="0"/>
              </a:rPr>
              <a:t>区</a:t>
            </a:r>
            <a:endParaRPr kumimoji="1" lang="ja-JP" altLang="en-US" sz="1400" dirty="0">
              <a:solidFill>
                <a:schemeClr val="bg1"/>
              </a:solidFill>
              <a:latin typeface="Arial Black" pitchFamily="34" charset="0"/>
            </a:endParaRPr>
          </a:p>
        </p:txBody>
      </p:sp>
      <p:sp>
        <p:nvSpPr>
          <p:cNvPr id="45" name="正方形/長方形 27"/>
          <p:cNvSpPr>
            <a:spLocks noChangeArrowheads="1"/>
          </p:cNvSpPr>
          <p:nvPr/>
        </p:nvSpPr>
        <p:spPr bwMode="auto">
          <a:xfrm>
            <a:off x="8874125" y="6596390"/>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２５</a:t>
            </a:r>
          </a:p>
        </p:txBody>
      </p:sp>
      <p:sp>
        <p:nvSpPr>
          <p:cNvPr id="38" name="テキスト ボックス 37">
            <a:extLst>
              <a:ext uri="{FF2B5EF4-FFF2-40B4-BE49-F238E27FC236}">
                <a16:creationId xmlns:a16="http://schemas.microsoft.com/office/drawing/2014/main" xmlns="" id="{1093E038-143B-483A-B5AF-1DDB199FCB1D}"/>
              </a:ext>
            </a:extLst>
          </p:cNvPr>
          <p:cNvSpPr txBox="1"/>
          <p:nvPr/>
        </p:nvSpPr>
        <p:spPr>
          <a:xfrm>
            <a:off x="5917747" y="6469275"/>
            <a:ext cx="3481555" cy="253916"/>
          </a:xfrm>
          <a:prstGeom prst="rect">
            <a:avLst/>
          </a:prstGeom>
          <a:noFill/>
        </p:spPr>
        <p:txBody>
          <a:bodyPr wrap="square" rtlCol="0">
            <a:spAutoFit/>
          </a:bodyPr>
          <a:lstStyle/>
          <a:p>
            <a:r>
              <a:rPr kumimoji="1" lang="en-US" altLang="ja-JP" sz="1050" dirty="0">
                <a:latin typeface="Meiryo UI" pitchFamily="50" charset="-128"/>
                <a:ea typeface="Meiryo UI" pitchFamily="50" charset="-128"/>
                <a:cs typeface="Meiryo UI" pitchFamily="50" charset="-128"/>
              </a:rPr>
              <a:t>※</a:t>
            </a:r>
            <a:r>
              <a:rPr kumimoji="1" lang="ja-JP" altLang="en-US" sz="1050" dirty="0">
                <a:latin typeface="Meiryo UI" pitchFamily="50" charset="-128"/>
                <a:ea typeface="Meiryo UI" pitchFamily="50" charset="-128"/>
                <a:cs typeface="Meiryo UI" pitchFamily="50" charset="-128"/>
              </a:rPr>
              <a:t>　経営形態見直し部門、学校園等を除く職員数から算出</a:t>
            </a:r>
          </a:p>
        </p:txBody>
      </p:sp>
    </p:spTree>
    <p:extLst>
      <p:ext uri="{BB962C8B-B14F-4D97-AF65-F5344CB8AC3E}">
        <p14:creationId xmlns:p14="http://schemas.microsoft.com/office/powerpoint/2010/main" val="1211823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コンテンツ プレースホルダー 2"/>
          <p:cNvSpPr txBox="1">
            <a:spLocks/>
          </p:cNvSpPr>
          <p:nvPr/>
        </p:nvSpPr>
        <p:spPr bwMode="auto">
          <a:xfrm>
            <a:off x="1738400" y="3499714"/>
            <a:ext cx="6202681" cy="1489556"/>
          </a:xfrm>
          <a:prstGeom prst="rect">
            <a:avLst/>
          </a:prstGeom>
          <a:solidFill>
            <a:schemeClr val="accent6">
              <a:lumMod val="40000"/>
              <a:lumOff val="60000"/>
            </a:schemeClr>
          </a:solidFill>
          <a:ln w="28575">
            <a:solidFill>
              <a:schemeClr val="accent6">
                <a:lumMod val="75000"/>
              </a:schemeClr>
            </a:solidFill>
          </a:ln>
          <a:extLst/>
        </p:spPr>
        <p:style>
          <a:lnRef idx="2">
            <a:schemeClr val="dk1"/>
          </a:lnRef>
          <a:fillRef idx="1">
            <a:schemeClr val="lt1"/>
          </a:fillRef>
          <a:effectRef idx="0">
            <a:schemeClr val="dk1"/>
          </a:effectRef>
          <a:fontRef idx="minor">
            <a:schemeClr val="dk1"/>
          </a:fontRef>
        </p:style>
        <p:txBody>
          <a:bodyP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r>
              <a:rPr lang="ja-JP" altLang="en-US" sz="1600" dirty="0">
                <a:solidFill>
                  <a:prstClr val="black"/>
                </a:solidFill>
                <a:latin typeface="Meiryo UI" pitchFamily="50" charset="-128"/>
                <a:ea typeface="Meiryo UI" pitchFamily="50" charset="-128"/>
                <a:cs typeface="Meiryo UI" pitchFamily="50" charset="-128"/>
              </a:rPr>
              <a:t>　</a:t>
            </a:r>
            <a:endParaRPr lang="en-US" altLang="ja-JP" sz="1600" dirty="0">
              <a:solidFill>
                <a:prstClr val="black"/>
              </a:solidFill>
              <a:latin typeface="Meiryo UI" pitchFamily="50" charset="-128"/>
              <a:ea typeface="Meiryo UI" pitchFamily="50" charset="-128"/>
              <a:cs typeface="Meiryo UI" pitchFamily="50" charset="-128"/>
            </a:endParaRPr>
          </a:p>
        </p:txBody>
      </p:sp>
      <p:sp>
        <p:nvSpPr>
          <p:cNvPr id="27" name="正方形/長方形 26"/>
          <p:cNvSpPr/>
          <p:nvPr/>
        </p:nvSpPr>
        <p:spPr>
          <a:xfrm>
            <a:off x="0" y="4763"/>
            <a:ext cx="9906000" cy="503237"/>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１　組織体制のめざすべき方向性　　　　　</a:t>
            </a:r>
            <a:endParaRPr lang="ja-JP" altLang="en-US" sz="1400" b="1" dirty="0">
              <a:solidFill>
                <a:srgbClr val="000000"/>
              </a:solidFill>
              <a:latin typeface="ＭＳ Ｐゴシック" charset="-128"/>
              <a:ea typeface="Meiryo UI"/>
              <a:cs typeface="Meiryo UI"/>
            </a:endParaRPr>
          </a:p>
        </p:txBody>
      </p:sp>
      <p:sp>
        <p:nvSpPr>
          <p:cNvPr id="29" name="コンテンツ プレースホルダー 2"/>
          <p:cNvSpPr txBox="1">
            <a:spLocks/>
          </p:cNvSpPr>
          <p:nvPr/>
        </p:nvSpPr>
        <p:spPr bwMode="auto">
          <a:xfrm>
            <a:off x="1738400" y="1243541"/>
            <a:ext cx="6202681" cy="1489556"/>
          </a:xfrm>
          <a:prstGeom prst="rect">
            <a:avLst/>
          </a:prstGeom>
          <a:solidFill>
            <a:schemeClr val="accent6">
              <a:lumMod val="40000"/>
              <a:lumOff val="60000"/>
            </a:schemeClr>
          </a:solidFill>
          <a:ln w="28575">
            <a:solidFill>
              <a:schemeClr val="accent6">
                <a:lumMod val="75000"/>
              </a:schemeClr>
            </a:solidFill>
          </a:ln>
          <a:extLst/>
        </p:spPr>
        <p:style>
          <a:lnRef idx="2">
            <a:schemeClr val="dk1"/>
          </a:lnRef>
          <a:fillRef idx="1">
            <a:schemeClr val="lt1"/>
          </a:fillRef>
          <a:effectRef idx="0">
            <a:schemeClr val="dk1"/>
          </a:effectRef>
          <a:fontRef idx="minor">
            <a:schemeClr val="dk1"/>
          </a:fontRef>
        </p:style>
        <p:txBody>
          <a:bodyP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endParaRPr lang="en-US" altLang="ja-JP" sz="1600" dirty="0">
              <a:solidFill>
                <a:prstClr val="black"/>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r>
              <a:rPr lang="ja-JP" altLang="en-US" sz="1600" dirty="0">
                <a:solidFill>
                  <a:prstClr val="black"/>
                </a:solidFill>
                <a:latin typeface="Meiryo UI" pitchFamily="50" charset="-128"/>
                <a:ea typeface="Meiryo UI" pitchFamily="50" charset="-128"/>
                <a:cs typeface="Meiryo UI" pitchFamily="50" charset="-128"/>
              </a:rPr>
              <a:t>　</a:t>
            </a:r>
            <a:endParaRPr lang="en-US" altLang="ja-JP" sz="1600" dirty="0">
              <a:solidFill>
                <a:prstClr val="black"/>
              </a:solidFill>
              <a:latin typeface="Meiryo UI" pitchFamily="50" charset="-128"/>
              <a:ea typeface="Meiryo UI" pitchFamily="50" charset="-128"/>
              <a:cs typeface="Meiryo UI" pitchFamily="50" charset="-128"/>
            </a:endParaRPr>
          </a:p>
        </p:txBody>
      </p:sp>
      <p:sp>
        <p:nvSpPr>
          <p:cNvPr id="30" name="コンテンツ プレースホルダー 2"/>
          <p:cNvSpPr txBox="1">
            <a:spLocks/>
          </p:cNvSpPr>
          <p:nvPr/>
        </p:nvSpPr>
        <p:spPr bwMode="auto">
          <a:xfrm>
            <a:off x="2127338" y="838728"/>
            <a:ext cx="3074987" cy="713434"/>
          </a:xfrm>
          <a:prstGeom prst="rect">
            <a:avLst/>
          </a:prstGeom>
          <a:solidFill>
            <a:schemeClr val="accent1"/>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r>
              <a:rPr lang="ja-JP" altLang="en-US" sz="1600" b="1" dirty="0">
                <a:solidFill>
                  <a:schemeClr val="bg1"/>
                </a:solidFill>
                <a:latin typeface="Meiryo UI" pitchFamily="50" charset="-128"/>
                <a:ea typeface="Meiryo UI" pitchFamily="50" charset="-128"/>
                <a:cs typeface="Meiryo UI" pitchFamily="50" charset="-128"/>
              </a:rPr>
              <a:t>広域機能を</a:t>
            </a:r>
            <a:endParaRPr lang="en-US" altLang="ja-JP" sz="1600" b="1" dirty="0">
              <a:solidFill>
                <a:schemeClr val="bg1"/>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r>
              <a:rPr lang="ja-JP" altLang="en-US" sz="1600" b="1" dirty="0">
                <a:solidFill>
                  <a:schemeClr val="bg1"/>
                </a:solidFill>
                <a:latin typeface="Meiryo UI" pitchFamily="50" charset="-128"/>
                <a:ea typeface="Meiryo UI" pitchFamily="50" charset="-128"/>
                <a:cs typeface="Meiryo UI" pitchFamily="50" charset="-128"/>
              </a:rPr>
              <a:t>大阪府に一元化　</a:t>
            </a:r>
            <a:endParaRPr lang="en-US" altLang="ja-JP" sz="1600" b="1" dirty="0">
              <a:solidFill>
                <a:schemeClr val="bg1"/>
              </a:solidFill>
              <a:latin typeface="Meiryo UI" pitchFamily="50" charset="-128"/>
              <a:ea typeface="Meiryo UI" pitchFamily="50" charset="-128"/>
              <a:cs typeface="Meiryo UI" pitchFamily="50" charset="-128"/>
            </a:endParaRPr>
          </a:p>
        </p:txBody>
      </p:sp>
      <p:sp>
        <p:nvSpPr>
          <p:cNvPr id="31" name="コンテンツ プレースホルダー 2"/>
          <p:cNvSpPr txBox="1">
            <a:spLocks/>
          </p:cNvSpPr>
          <p:nvPr/>
        </p:nvSpPr>
        <p:spPr bwMode="auto">
          <a:xfrm>
            <a:off x="2102845" y="3106555"/>
            <a:ext cx="3080430" cy="695291"/>
          </a:xfrm>
          <a:prstGeom prst="rect">
            <a:avLst/>
          </a:prstGeom>
          <a:solidFill>
            <a:schemeClr val="accent1"/>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r>
              <a:rPr lang="ja-JP" altLang="en-US" sz="1600" b="1" dirty="0">
                <a:solidFill>
                  <a:schemeClr val="bg1"/>
                </a:solidFill>
                <a:latin typeface="Meiryo UI" pitchFamily="50" charset="-128"/>
                <a:ea typeface="Meiryo UI" pitchFamily="50" charset="-128"/>
                <a:cs typeface="Meiryo UI" pitchFamily="50" charset="-128"/>
              </a:rPr>
              <a:t>中核市並みの基礎自治機能を</a:t>
            </a:r>
            <a:endParaRPr lang="en-US" altLang="ja-JP" sz="1600" b="1" dirty="0">
              <a:solidFill>
                <a:schemeClr val="bg1"/>
              </a:solidFill>
              <a:latin typeface="Meiryo UI" pitchFamily="50" charset="-128"/>
              <a:ea typeface="Meiryo UI" pitchFamily="50" charset="-128"/>
              <a:cs typeface="Meiryo UI" pitchFamily="50" charset="-128"/>
            </a:endParaRPr>
          </a:p>
          <a:p>
            <a:pPr marL="0" indent="0" algn="ctr" fontAlgn="auto">
              <a:spcBef>
                <a:spcPts val="0"/>
              </a:spcBef>
              <a:spcAft>
                <a:spcPts val="0"/>
              </a:spcAft>
              <a:buFont typeface="Arial" charset="0"/>
              <a:buNone/>
              <a:defRPr/>
            </a:pPr>
            <a:r>
              <a:rPr lang="ja-JP" altLang="en-US" sz="1600" b="1" dirty="0">
                <a:solidFill>
                  <a:schemeClr val="bg1"/>
                </a:solidFill>
                <a:latin typeface="Meiryo UI" pitchFamily="50" charset="-128"/>
                <a:ea typeface="Meiryo UI" pitchFamily="50" charset="-128"/>
                <a:cs typeface="Meiryo UI" pitchFamily="50" charset="-128"/>
              </a:rPr>
              <a:t>担う特別区を設置　</a:t>
            </a:r>
            <a:endParaRPr lang="en-US" altLang="ja-JP" sz="1600" b="1" dirty="0">
              <a:solidFill>
                <a:schemeClr val="bg1"/>
              </a:solidFill>
              <a:latin typeface="Meiryo UI" pitchFamily="50" charset="-128"/>
              <a:ea typeface="Meiryo UI" pitchFamily="50" charset="-128"/>
              <a:cs typeface="Meiryo UI" pitchFamily="50" charset="-128"/>
            </a:endParaRPr>
          </a:p>
        </p:txBody>
      </p:sp>
      <p:sp>
        <p:nvSpPr>
          <p:cNvPr id="32" name="円/楕円 31"/>
          <p:cNvSpPr/>
          <p:nvPr/>
        </p:nvSpPr>
        <p:spPr>
          <a:xfrm flipH="1">
            <a:off x="1255800" y="884506"/>
            <a:ext cx="685800" cy="423817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eaVert" lIns="0" tIns="0" rIns="0" bIns="0" anchor="ctr"/>
          <a:lstStyle/>
          <a:p>
            <a:pPr algn="ctr">
              <a:defRPr/>
            </a:pPr>
            <a:r>
              <a:rPr lang="ja-JP" altLang="en-US" b="1" dirty="0"/>
              <a:t>広域と基礎の役割分担を徹底</a:t>
            </a:r>
          </a:p>
        </p:txBody>
      </p:sp>
      <p:sp>
        <p:nvSpPr>
          <p:cNvPr id="33" name="コンテンツ プレースホルダー 2"/>
          <p:cNvSpPr txBox="1">
            <a:spLocks/>
          </p:cNvSpPr>
          <p:nvPr/>
        </p:nvSpPr>
        <p:spPr bwMode="auto">
          <a:xfrm>
            <a:off x="516687" y="817919"/>
            <a:ext cx="536575" cy="5554663"/>
          </a:xfrm>
          <a:prstGeom prst="rect">
            <a:avLst/>
          </a:prstGeom>
          <a:solidFill>
            <a:schemeClr val="tx2">
              <a:lumMod val="75000"/>
            </a:schemeClr>
          </a:solidFill>
          <a:ln w="12700">
            <a:noFill/>
          </a:ln>
          <a:extLst/>
        </p:spPr>
        <p:style>
          <a:lnRef idx="2">
            <a:schemeClr val="dk1"/>
          </a:lnRef>
          <a:fillRef idx="1">
            <a:schemeClr val="lt1"/>
          </a:fillRef>
          <a:effectRef idx="0">
            <a:schemeClr val="dk1"/>
          </a:effectRef>
          <a:fontRef idx="minor">
            <a:schemeClr val="dk1"/>
          </a:fontRef>
        </p:style>
        <p:txBody>
          <a:bodyPr vert="eaVert" lIns="0" tIns="0" rIns="0" bIns="0"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r>
              <a:rPr lang="ja-JP" altLang="en-US" sz="1600" b="1" dirty="0">
                <a:solidFill>
                  <a:schemeClr val="bg1"/>
                </a:solidFill>
                <a:latin typeface="HG丸ｺﾞｼｯｸM-PRO" panose="020F0600000000000000" pitchFamily="50" charset="-128"/>
                <a:ea typeface="HG丸ｺﾞｼｯｸM-PRO" panose="020F0600000000000000" pitchFamily="50" charset="-128"/>
                <a:cs typeface="Meiryo UI" pitchFamily="50" charset="-128"/>
              </a:rPr>
              <a:t>「副首都・大阪」にふさわしい新たな大都市制度の実現</a:t>
            </a:r>
            <a:endParaRPr lang="en-US" altLang="ja-JP" sz="1600" b="1" dirty="0">
              <a:solidFill>
                <a:schemeClr val="bg1"/>
              </a:solidFill>
              <a:latin typeface="HG丸ｺﾞｼｯｸM-PRO" panose="020F0600000000000000" pitchFamily="50" charset="-128"/>
              <a:ea typeface="HG丸ｺﾞｼｯｸM-PRO" panose="020F0600000000000000" pitchFamily="50" charset="-128"/>
              <a:cs typeface="Meiryo UI" pitchFamily="50" charset="-128"/>
            </a:endParaRPr>
          </a:p>
        </p:txBody>
      </p:sp>
      <p:sp>
        <p:nvSpPr>
          <p:cNvPr id="34" name="角丸四角形 33"/>
          <p:cNvSpPr/>
          <p:nvPr/>
        </p:nvSpPr>
        <p:spPr>
          <a:xfrm>
            <a:off x="1697207" y="5401099"/>
            <a:ext cx="5699042" cy="894636"/>
          </a:xfrm>
          <a:prstGeom prst="roundRect">
            <a:avLst/>
          </a:prstGeom>
          <a:solidFill>
            <a:schemeClr val="bg1"/>
          </a:solidFill>
          <a:ln w="19050">
            <a:prstDash val="solid"/>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ja-JP" altLang="en-US" dirty="0"/>
          </a:p>
        </p:txBody>
      </p:sp>
      <p:sp>
        <p:nvSpPr>
          <p:cNvPr id="35" name="コンテンツ プレースホルダー 2"/>
          <p:cNvSpPr txBox="1">
            <a:spLocks/>
          </p:cNvSpPr>
          <p:nvPr/>
        </p:nvSpPr>
        <p:spPr bwMode="auto">
          <a:xfrm>
            <a:off x="2338476" y="5674172"/>
            <a:ext cx="4230806" cy="617448"/>
          </a:xfrm>
          <a:prstGeom prst="rect">
            <a:avLst/>
          </a:prstGeom>
          <a:noFill/>
          <a:ln w="12700">
            <a:noFill/>
          </a:ln>
          <a:extLst/>
        </p:spPr>
        <p:style>
          <a:lnRef idx="2">
            <a:schemeClr val="dk1"/>
          </a:lnRef>
          <a:fillRef idx="1">
            <a:schemeClr val="lt1"/>
          </a:fillRef>
          <a:effectRef idx="0">
            <a:schemeClr val="dk1"/>
          </a:effectRef>
          <a:fontRef idx="minor">
            <a:schemeClr val="dk1"/>
          </a:fontRef>
        </p:style>
        <p:txBody>
          <a:bodyP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r>
              <a:rPr lang="ja-JP" altLang="en-US" sz="1400" dirty="0">
                <a:solidFill>
                  <a:prstClr val="black"/>
                </a:solidFill>
                <a:latin typeface="Meiryo UI" pitchFamily="50" charset="-128"/>
                <a:ea typeface="Meiryo UI" pitchFamily="50" charset="-128"/>
                <a:cs typeface="Meiryo UI" pitchFamily="50" charset="-128"/>
              </a:rPr>
              <a:t>官が担っている事業を民間が担うことにより、コスト削減とサービス向上が期待できる事業は民間活力の活用を推進</a:t>
            </a:r>
          </a:p>
        </p:txBody>
      </p:sp>
      <p:sp>
        <p:nvSpPr>
          <p:cNvPr id="37" name="コンテンツ プレースホルダー 2"/>
          <p:cNvSpPr txBox="1">
            <a:spLocks/>
          </p:cNvSpPr>
          <p:nvPr/>
        </p:nvSpPr>
        <p:spPr bwMode="auto">
          <a:xfrm>
            <a:off x="8585411" y="1146411"/>
            <a:ext cx="635000" cy="4995079"/>
          </a:xfrm>
          <a:prstGeom prst="rect">
            <a:avLst/>
          </a:prstGeom>
          <a:solidFill>
            <a:schemeClr val="tx2">
              <a:lumMod val="75000"/>
            </a:schemeClr>
          </a:solidFill>
          <a:ln w="12700">
            <a:noFill/>
          </a:ln>
          <a:extLst/>
        </p:spPr>
        <p:style>
          <a:lnRef idx="2">
            <a:schemeClr val="dk1"/>
          </a:lnRef>
          <a:fillRef idx="1">
            <a:schemeClr val="lt1"/>
          </a:fillRef>
          <a:effectRef idx="0">
            <a:schemeClr val="dk1"/>
          </a:effectRef>
          <a:fontRef idx="minor">
            <a:schemeClr val="dk1"/>
          </a:fontRef>
        </p:style>
        <p:txBody>
          <a:bodyPr vert="eaVert"/>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r>
              <a:rPr lang="ja-JP" altLang="en-US" sz="1600" b="1" dirty="0">
                <a:solidFill>
                  <a:schemeClr val="bg1"/>
                </a:solidFill>
                <a:latin typeface="HG丸ｺﾞｼｯｸM-PRO" panose="020F0600000000000000" pitchFamily="50" charset="-128"/>
                <a:ea typeface="HG丸ｺﾞｼｯｸM-PRO" panose="020F0600000000000000" pitchFamily="50" charset="-128"/>
                <a:cs typeface="Meiryo UI" pitchFamily="50" charset="-128"/>
              </a:rPr>
              <a:t>それぞれの機能をフルに発揮できる</a:t>
            </a:r>
            <a:endParaRPr lang="en-US" altLang="ja-JP" sz="1600" b="1" dirty="0">
              <a:solidFill>
                <a:schemeClr val="bg1"/>
              </a:solidFill>
              <a:latin typeface="HG丸ｺﾞｼｯｸM-PRO" panose="020F0600000000000000" pitchFamily="50" charset="-128"/>
              <a:ea typeface="HG丸ｺﾞｼｯｸM-PRO" panose="020F0600000000000000" pitchFamily="50" charset="-128"/>
              <a:cs typeface="Meiryo UI" pitchFamily="50" charset="-128"/>
            </a:endParaRPr>
          </a:p>
          <a:p>
            <a:pPr marL="0" indent="0" algn="ctr" fontAlgn="auto">
              <a:spcBef>
                <a:spcPts val="0"/>
              </a:spcBef>
              <a:spcAft>
                <a:spcPts val="0"/>
              </a:spcAft>
              <a:buFont typeface="Arial" charset="0"/>
              <a:buNone/>
              <a:defRPr/>
            </a:pPr>
            <a:r>
              <a:rPr lang="ja-JP" altLang="en-US" sz="1600" b="1" dirty="0">
                <a:solidFill>
                  <a:schemeClr val="bg1"/>
                </a:solidFill>
                <a:latin typeface="HG丸ｺﾞｼｯｸM-PRO" panose="020F0600000000000000" pitchFamily="50" charset="-128"/>
                <a:ea typeface="HG丸ｺﾞｼｯｸM-PRO" panose="020F0600000000000000" pitchFamily="50" charset="-128"/>
                <a:cs typeface="Meiryo UI" pitchFamily="50" charset="-128"/>
              </a:rPr>
              <a:t>最適なサービス提供体制の構築をめざす</a:t>
            </a:r>
            <a:endParaRPr lang="en-US" altLang="ja-JP" sz="1600" b="1" dirty="0">
              <a:solidFill>
                <a:schemeClr val="bg1"/>
              </a:solidFill>
              <a:latin typeface="HG丸ｺﾞｼｯｸM-PRO" panose="020F0600000000000000" pitchFamily="50" charset="-128"/>
              <a:ea typeface="HG丸ｺﾞｼｯｸM-PRO" panose="020F0600000000000000" pitchFamily="50" charset="-128"/>
              <a:cs typeface="Meiryo UI" pitchFamily="50" charset="-128"/>
            </a:endParaRPr>
          </a:p>
        </p:txBody>
      </p:sp>
      <p:sp>
        <p:nvSpPr>
          <p:cNvPr id="38" name="正方形/長方形 37"/>
          <p:cNvSpPr/>
          <p:nvPr/>
        </p:nvSpPr>
        <p:spPr>
          <a:xfrm>
            <a:off x="2859537" y="1672992"/>
            <a:ext cx="4977039" cy="9350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全国トップクラスのスリムな組織体制</a:t>
            </a:r>
            <a:r>
              <a:rPr lang="ja-JP" altLang="en-US" sz="1600" dirty="0" smtClean="0">
                <a:solidFill>
                  <a:schemeClr val="tx1"/>
                </a:solidFill>
                <a:latin typeface="Meiryo UI" pitchFamily="50" charset="-128"/>
                <a:ea typeface="Meiryo UI" pitchFamily="50" charset="-128"/>
                <a:cs typeface="Meiryo UI" pitchFamily="50" charset="-128"/>
              </a:rPr>
              <a:t>を維持しつつ、</a:t>
            </a:r>
            <a:endParaRPr lang="en-US" altLang="ja-JP" sz="16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一元化する広域機能</a:t>
            </a:r>
            <a:r>
              <a:rPr lang="ja-JP" altLang="en-US" sz="1600" dirty="0">
                <a:solidFill>
                  <a:schemeClr val="tx1"/>
                </a:solidFill>
                <a:latin typeface="Meiryo UI" pitchFamily="50" charset="-128"/>
                <a:ea typeface="Meiryo UI" pitchFamily="50" charset="-128"/>
                <a:cs typeface="Meiryo UI" pitchFamily="50" charset="-128"/>
              </a:rPr>
              <a:t>を迅速</a:t>
            </a:r>
            <a:r>
              <a:rPr lang="ja-JP" altLang="en-US" sz="1600" dirty="0" smtClean="0">
                <a:solidFill>
                  <a:schemeClr val="tx1"/>
                </a:solidFill>
                <a:latin typeface="Meiryo UI" pitchFamily="50" charset="-128"/>
                <a:ea typeface="Meiryo UI" pitchFamily="50" charset="-128"/>
                <a:cs typeface="Meiryo UI" pitchFamily="50" charset="-128"/>
              </a:rPr>
              <a:t>かつ強力</a:t>
            </a:r>
            <a:r>
              <a:rPr lang="ja-JP" altLang="en-US" sz="1600" dirty="0">
                <a:solidFill>
                  <a:schemeClr val="tx1"/>
                </a:solidFill>
                <a:latin typeface="Meiryo UI" pitchFamily="50" charset="-128"/>
                <a:ea typeface="Meiryo UI" pitchFamily="50" charset="-128"/>
                <a:cs typeface="Meiryo UI" pitchFamily="50" charset="-128"/>
              </a:rPr>
              <a:t>に推進</a:t>
            </a:r>
            <a:r>
              <a:rPr lang="ja-JP" altLang="en-US" sz="1600" dirty="0" smtClean="0">
                <a:solidFill>
                  <a:schemeClr val="tx1"/>
                </a:solidFill>
                <a:latin typeface="Meiryo UI" pitchFamily="50" charset="-128"/>
                <a:ea typeface="Meiryo UI" pitchFamily="50" charset="-128"/>
                <a:cs typeface="Meiryo UI" pitchFamily="50" charset="-128"/>
              </a:rPr>
              <a:t>できる</a:t>
            </a:r>
            <a:endParaRPr lang="en-US" altLang="ja-JP" sz="1600" dirty="0" smtClean="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600" dirty="0" smtClean="0">
                <a:solidFill>
                  <a:schemeClr val="tx1"/>
                </a:solidFill>
                <a:latin typeface="Meiryo UI" pitchFamily="50" charset="-128"/>
                <a:ea typeface="Meiryo UI" pitchFamily="50" charset="-128"/>
                <a:cs typeface="Meiryo UI" pitchFamily="50" charset="-128"/>
              </a:rPr>
              <a:t>組織</a:t>
            </a:r>
            <a:r>
              <a:rPr lang="ja-JP" altLang="en-US" sz="1600" dirty="0">
                <a:solidFill>
                  <a:schemeClr val="tx1"/>
                </a:solidFill>
                <a:latin typeface="Meiryo UI" pitchFamily="50" charset="-128"/>
                <a:ea typeface="Meiryo UI" pitchFamily="50" charset="-128"/>
                <a:cs typeface="Meiryo UI" pitchFamily="50" charset="-128"/>
              </a:rPr>
              <a:t>体制をめざす</a:t>
            </a:r>
            <a:endParaRPr lang="en-US" altLang="ja-JP" sz="1600" dirty="0">
              <a:solidFill>
                <a:schemeClr val="tx1"/>
              </a:solidFill>
              <a:latin typeface="Meiryo UI" pitchFamily="50" charset="-128"/>
              <a:ea typeface="Meiryo UI" pitchFamily="50" charset="-128"/>
              <a:cs typeface="Meiryo UI" pitchFamily="50" charset="-128"/>
            </a:endParaRPr>
          </a:p>
        </p:txBody>
      </p:sp>
      <p:sp>
        <p:nvSpPr>
          <p:cNvPr id="39" name="正方形/長方形 38"/>
          <p:cNvSpPr/>
          <p:nvPr/>
        </p:nvSpPr>
        <p:spPr>
          <a:xfrm>
            <a:off x="2800638" y="3993347"/>
            <a:ext cx="4850266" cy="7213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地域ニーズに沿った身近なサービスを提供できる</a:t>
            </a:r>
            <a:endParaRPr lang="en-US" altLang="ja-JP" sz="1600" dirty="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600" dirty="0">
                <a:solidFill>
                  <a:schemeClr val="tx1"/>
                </a:solidFill>
                <a:latin typeface="Meiryo UI" pitchFamily="50" charset="-128"/>
                <a:ea typeface="Meiryo UI" pitchFamily="50" charset="-128"/>
                <a:cs typeface="Meiryo UI" pitchFamily="50" charset="-128"/>
              </a:rPr>
              <a:t>効果的・効率的な組織体制をめざす</a:t>
            </a:r>
            <a:endParaRPr lang="en-US" altLang="ja-JP" sz="1600" dirty="0">
              <a:solidFill>
                <a:schemeClr val="tx1"/>
              </a:solidFill>
              <a:latin typeface="Meiryo UI" pitchFamily="50" charset="-128"/>
              <a:ea typeface="Meiryo UI" pitchFamily="50" charset="-128"/>
              <a:cs typeface="Meiryo UI" pitchFamily="50" charset="-128"/>
            </a:endParaRPr>
          </a:p>
        </p:txBody>
      </p:sp>
      <p:sp>
        <p:nvSpPr>
          <p:cNvPr id="40" name="二等辺三角形 39"/>
          <p:cNvSpPr/>
          <p:nvPr/>
        </p:nvSpPr>
        <p:spPr>
          <a:xfrm rot="5400000">
            <a:off x="6635124" y="2868609"/>
            <a:ext cx="3271223" cy="40005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41" name="円/楕円 40"/>
          <p:cNvSpPr/>
          <p:nvPr/>
        </p:nvSpPr>
        <p:spPr>
          <a:xfrm flipH="1">
            <a:off x="1295835" y="5294249"/>
            <a:ext cx="604612" cy="117565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vert="eaVert" lIns="0" tIns="0" rIns="0" bIns="0" anchor="ctr"/>
          <a:lstStyle/>
          <a:p>
            <a:pPr algn="ctr">
              <a:defRPr/>
            </a:pPr>
            <a:endParaRPr lang="ja-JP" altLang="en-US" sz="1200" b="1" dirty="0"/>
          </a:p>
        </p:txBody>
      </p:sp>
      <p:sp>
        <p:nvSpPr>
          <p:cNvPr id="19" name="コンテンツ プレースホルダー 2"/>
          <p:cNvSpPr txBox="1">
            <a:spLocks/>
          </p:cNvSpPr>
          <p:nvPr/>
        </p:nvSpPr>
        <p:spPr bwMode="auto">
          <a:xfrm>
            <a:off x="2100969" y="5305460"/>
            <a:ext cx="3099460" cy="325211"/>
          </a:xfrm>
          <a:prstGeom prst="rect">
            <a:avLst/>
          </a:prstGeom>
          <a:solidFill>
            <a:schemeClr val="accent3"/>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Font typeface="Arial" charset="0"/>
              <a:buNone/>
              <a:defRPr/>
            </a:pPr>
            <a:r>
              <a:rPr lang="ja-JP" altLang="en-US" sz="1600" b="1" dirty="0">
                <a:solidFill>
                  <a:schemeClr val="bg1"/>
                </a:solidFill>
                <a:latin typeface="Meiryo UI" pitchFamily="50" charset="-128"/>
                <a:ea typeface="Meiryo UI" pitchFamily="50" charset="-128"/>
                <a:cs typeface="Meiryo UI" pitchFamily="50" charset="-128"/>
              </a:rPr>
              <a:t>行政改革の取組み</a:t>
            </a:r>
            <a:endParaRPr lang="en-US" altLang="ja-JP" sz="1600" b="1" dirty="0">
              <a:solidFill>
                <a:schemeClr val="bg1"/>
              </a:solidFill>
              <a:latin typeface="Meiryo UI" pitchFamily="50" charset="-128"/>
              <a:ea typeface="Meiryo UI" pitchFamily="50" charset="-128"/>
              <a:cs typeface="Meiryo UI" pitchFamily="50" charset="-128"/>
            </a:endParaRPr>
          </a:p>
        </p:txBody>
      </p:sp>
      <p:sp>
        <p:nvSpPr>
          <p:cNvPr id="21" name="コンテンツ プレースホルダー 2"/>
          <p:cNvSpPr txBox="1">
            <a:spLocks/>
          </p:cNvSpPr>
          <p:nvPr/>
        </p:nvSpPr>
        <p:spPr bwMode="auto">
          <a:xfrm>
            <a:off x="7432724" y="5573693"/>
            <a:ext cx="1539560" cy="435656"/>
          </a:xfrm>
          <a:prstGeom prst="rect">
            <a:avLst/>
          </a:prstGeom>
          <a:noFill/>
          <a:ln w="12700">
            <a:noFill/>
          </a:ln>
          <a:extLst/>
        </p:spPr>
        <p:style>
          <a:lnRef idx="2">
            <a:schemeClr val="dk1"/>
          </a:lnRef>
          <a:fillRef idx="1">
            <a:schemeClr val="lt1"/>
          </a:fillRef>
          <a:effectRef idx="0">
            <a:schemeClr val="dk1"/>
          </a:effectRef>
          <a:fontRef idx="minor">
            <a:schemeClr val="dk1"/>
          </a:fontRef>
        </p:style>
        <p:txBody>
          <a:bodyP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r>
              <a:rPr lang="ja-JP" altLang="en-US" sz="1200" dirty="0">
                <a:solidFill>
                  <a:prstClr val="black"/>
                </a:solidFill>
                <a:latin typeface="Meiryo UI" pitchFamily="50" charset="-128"/>
                <a:ea typeface="Meiryo UI" pitchFamily="50" charset="-128"/>
                <a:cs typeface="Meiryo UI" pitchFamily="50" charset="-128"/>
              </a:rPr>
              <a:t>取組み結果</a:t>
            </a:r>
            <a:endParaRPr lang="en-US" altLang="ja-JP" sz="1200" dirty="0">
              <a:solidFill>
                <a:prstClr val="black"/>
              </a:solidFill>
              <a:latin typeface="Meiryo UI" pitchFamily="50" charset="-128"/>
              <a:ea typeface="Meiryo UI" pitchFamily="50" charset="-128"/>
              <a:cs typeface="Meiryo UI" pitchFamily="50" charset="-128"/>
            </a:endParaRPr>
          </a:p>
          <a:p>
            <a:pPr marL="0" indent="0" fontAlgn="auto">
              <a:spcBef>
                <a:spcPts val="0"/>
              </a:spcBef>
              <a:spcAft>
                <a:spcPts val="0"/>
              </a:spcAft>
              <a:buFont typeface="Arial" charset="0"/>
              <a:buNone/>
              <a:defRPr/>
            </a:pPr>
            <a:r>
              <a:rPr lang="ja-JP" altLang="en-US" sz="1200" dirty="0">
                <a:solidFill>
                  <a:prstClr val="black"/>
                </a:solidFill>
                <a:latin typeface="Meiryo UI" pitchFamily="50" charset="-128"/>
                <a:ea typeface="Meiryo UI" pitchFamily="50" charset="-128"/>
                <a:cs typeface="Meiryo UI" pitchFamily="50" charset="-128"/>
              </a:rPr>
              <a:t>を反映</a:t>
            </a:r>
          </a:p>
        </p:txBody>
      </p:sp>
      <p:sp>
        <p:nvSpPr>
          <p:cNvPr id="22" name="円/楕円 21"/>
          <p:cNvSpPr/>
          <p:nvPr/>
        </p:nvSpPr>
        <p:spPr>
          <a:xfrm flipH="1">
            <a:off x="1239525" y="5137820"/>
            <a:ext cx="604612" cy="1473200"/>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lIns="0" tIns="0" rIns="0" bIns="0" anchor="ctr"/>
          <a:lstStyle/>
          <a:p>
            <a:pPr algn="ctr">
              <a:defRPr/>
            </a:pPr>
            <a:r>
              <a:rPr lang="ja-JP" altLang="en-US" sz="1200" b="1" dirty="0"/>
              <a:t>官民の役割分担を徹底</a:t>
            </a:r>
          </a:p>
        </p:txBody>
      </p:sp>
      <p:cxnSp>
        <p:nvCxnSpPr>
          <p:cNvPr id="24" name="直線矢印コネクタ 23"/>
          <p:cNvCxnSpPr/>
          <p:nvPr/>
        </p:nvCxnSpPr>
        <p:spPr>
          <a:xfrm flipV="1">
            <a:off x="7456385" y="6007717"/>
            <a:ext cx="1025715"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25"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p:cNvSpPr/>
          <p:nvPr/>
        </p:nvSpPr>
        <p:spPr>
          <a:xfrm>
            <a:off x="0" y="4763"/>
            <a:ext cx="9906000" cy="503237"/>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２　事務分担（案）に基づく組織・職員の移管　</a:t>
            </a:r>
            <a:r>
              <a:rPr lang="ja-JP" altLang="en-US" sz="1600" b="1" dirty="0">
                <a:solidFill>
                  <a:srgbClr val="000000"/>
                </a:solidFill>
                <a:latin typeface="ＭＳ Ｐゴシック" charset="-128"/>
                <a:ea typeface="Meiryo UI"/>
                <a:cs typeface="Meiryo UI"/>
              </a:rPr>
              <a:t>　</a:t>
            </a:r>
            <a:r>
              <a:rPr lang="ja-JP" altLang="en-US" sz="2000" b="1" dirty="0">
                <a:solidFill>
                  <a:srgbClr val="000000"/>
                </a:solidFill>
                <a:latin typeface="ＭＳ Ｐゴシック" charset="-128"/>
                <a:ea typeface="Meiryo UI"/>
                <a:cs typeface="Meiryo UI"/>
              </a:rPr>
              <a:t>　　　</a:t>
            </a:r>
            <a:endParaRPr lang="ja-JP" altLang="en-US" sz="1400" b="1" dirty="0">
              <a:solidFill>
                <a:srgbClr val="000000"/>
              </a:solidFill>
              <a:latin typeface="ＭＳ Ｐゴシック" charset="-128"/>
              <a:ea typeface="Meiryo UI"/>
              <a:cs typeface="Meiryo UI"/>
            </a:endParaRPr>
          </a:p>
        </p:txBody>
      </p:sp>
      <p:sp>
        <p:nvSpPr>
          <p:cNvPr id="52" name="コンテンツ プレースホルダー 2"/>
          <p:cNvSpPr txBox="1">
            <a:spLocks/>
          </p:cNvSpPr>
          <p:nvPr/>
        </p:nvSpPr>
        <p:spPr bwMode="auto">
          <a:xfrm>
            <a:off x="571499" y="809625"/>
            <a:ext cx="9086851" cy="533400"/>
          </a:xfrm>
          <a:prstGeom prst="rect">
            <a:avLst/>
          </a:prstGeom>
          <a:solidFill>
            <a:schemeClr val="accent6">
              <a:lumMod val="40000"/>
              <a:lumOff val="60000"/>
            </a:schemeClr>
          </a:solidFill>
          <a:ln w="12700">
            <a:noFill/>
          </a:ln>
          <a:extLst/>
        </p:spPr>
        <p:style>
          <a:lnRef idx="2">
            <a:schemeClr val="dk1"/>
          </a:lnRef>
          <a:fillRef idx="1">
            <a:schemeClr val="lt1"/>
          </a:fillRef>
          <a:effectRef idx="0">
            <a:schemeClr val="dk1"/>
          </a:effectRef>
          <a:fontRef idx="minor">
            <a:schemeClr val="dk1"/>
          </a:fontRef>
        </p:style>
        <p:txBody>
          <a:bodyPr lIns="36000" rIns="36000"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r>
              <a:rPr lang="ja-JP" altLang="en-US" sz="1450" b="1" dirty="0">
                <a:solidFill>
                  <a:prstClr val="black"/>
                </a:solidFill>
                <a:latin typeface="Meiryo UI" pitchFamily="50" charset="-128"/>
                <a:ea typeface="Meiryo UI" pitchFamily="50" charset="-128"/>
                <a:cs typeface="Meiryo UI" pitchFamily="50" charset="-128"/>
              </a:rPr>
              <a:t>◆ 事務分担</a:t>
            </a:r>
            <a:r>
              <a:rPr lang="en-US" altLang="ja-JP" sz="1450" b="1" dirty="0">
                <a:solidFill>
                  <a:prstClr val="black"/>
                </a:solidFill>
                <a:latin typeface="Meiryo UI" pitchFamily="50" charset="-128"/>
                <a:ea typeface="Meiryo UI" pitchFamily="50" charset="-128"/>
                <a:cs typeface="Meiryo UI" pitchFamily="50" charset="-128"/>
              </a:rPr>
              <a:t>(</a:t>
            </a:r>
            <a:r>
              <a:rPr lang="ja-JP" altLang="en-US" sz="1450" b="1" dirty="0">
                <a:solidFill>
                  <a:prstClr val="black"/>
                </a:solidFill>
                <a:latin typeface="Meiryo UI" pitchFamily="50" charset="-128"/>
                <a:ea typeface="Meiryo UI" pitchFamily="50" charset="-128"/>
                <a:cs typeface="Meiryo UI" pitchFamily="50" charset="-128"/>
              </a:rPr>
              <a:t>案</a:t>
            </a:r>
            <a:r>
              <a:rPr lang="en-US" altLang="ja-JP" sz="1450" b="1" dirty="0">
                <a:solidFill>
                  <a:prstClr val="black"/>
                </a:solidFill>
                <a:latin typeface="Meiryo UI" pitchFamily="50" charset="-128"/>
                <a:ea typeface="Meiryo UI" pitchFamily="50" charset="-128"/>
                <a:cs typeface="Meiryo UI" pitchFamily="50" charset="-128"/>
              </a:rPr>
              <a:t>)</a:t>
            </a:r>
            <a:r>
              <a:rPr lang="ja-JP" altLang="en-US" sz="1450" b="1" dirty="0">
                <a:solidFill>
                  <a:prstClr val="black"/>
                </a:solidFill>
                <a:latin typeface="Meiryo UI" pitchFamily="50" charset="-128"/>
                <a:ea typeface="Meiryo UI" pitchFamily="50" charset="-128"/>
                <a:cs typeface="Meiryo UI" pitchFamily="50" charset="-128"/>
              </a:rPr>
              <a:t>に基づき、職員は「特別区」への配置を基本としつつ、「大阪府」と仕分けられた事務にかかる組織・職員</a:t>
            </a:r>
            <a:endParaRPr lang="en-US" altLang="ja-JP" sz="1450" b="1" dirty="0">
              <a:solidFill>
                <a:prstClr val="black"/>
              </a:solidFill>
              <a:latin typeface="Meiryo UI" pitchFamily="50" charset="-128"/>
              <a:ea typeface="Meiryo UI" pitchFamily="50" charset="-128"/>
              <a:cs typeface="Meiryo UI" pitchFamily="50" charset="-128"/>
            </a:endParaRPr>
          </a:p>
          <a:p>
            <a:pPr marL="0" indent="0" fontAlgn="auto">
              <a:spcBef>
                <a:spcPts val="0"/>
              </a:spcBef>
              <a:spcAft>
                <a:spcPts val="0"/>
              </a:spcAft>
              <a:buFont typeface="Arial" charset="0"/>
              <a:buNone/>
              <a:defRPr/>
            </a:pPr>
            <a:r>
              <a:rPr lang="ja-JP" altLang="en-US" sz="1450" b="1" dirty="0">
                <a:solidFill>
                  <a:prstClr val="black"/>
                </a:solidFill>
                <a:latin typeface="Meiryo UI" pitchFamily="50" charset="-128"/>
                <a:ea typeface="Meiryo UI" pitchFamily="50" charset="-128"/>
                <a:cs typeface="Meiryo UI" pitchFamily="50" charset="-128"/>
              </a:rPr>
              <a:t>　　を大阪府に移管</a:t>
            </a:r>
            <a:endParaRPr lang="en-US" altLang="ja-JP" sz="1450" b="1" dirty="0">
              <a:solidFill>
                <a:prstClr val="black"/>
              </a:solidFill>
              <a:latin typeface="Meiryo UI" pitchFamily="50" charset="-128"/>
              <a:ea typeface="Meiryo UI" pitchFamily="50" charset="-128"/>
              <a:cs typeface="Meiryo UI" pitchFamily="50" charset="-128"/>
            </a:endParaRPr>
          </a:p>
        </p:txBody>
      </p:sp>
      <p:sp>
        <p:nvSpPr>
          <p:cNvPr id="53" name="円/楕円 52"/>
          <p:cNvSpPr/>
          <p:nvPr/>
        </p:nvSpPr>
        <p:spPr>
          <a:xfrm>
            <a:off x="4455075" y="1474788"/>
            <a:ext cx="1646237" cy="496887"/>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54" name="正方形/長方形 53"/>
          <p:cNvSpPr/>
          <p:nvPr/>
        </p:nvSpPr>
        <p:spPr>
          <a:xfrm>
            <a:off x="6725200" y="4752440"/>
            <a:ext cx="2097087" cy="1972209"/>
          </a:xfrm>
          <a:prstGeom prst="rect">
            <a:avLst/>
          </a:prstGeom>
          <a:solidFill>
            <a:schemeClr val="accent3">
              <a:lumMod val="60000"/>
              <a:lumOff val="40000"/>
            </a:schemeClr>
          </a:solidFill>
          <a:ln>
            <a:solidFill>
              <a:schemeClr val="accent3"/>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schemeClr val="tx1"/>
                </a:solidFill>
                <a:latin typeface="Meiryo UI" panose="020B0604030504040204" pitchFamily="50" charset="-128"/>
                <a:ea typeface="Meiryo UI" panose="020B0604030504040204" pitchFamily="50" charset="-128"/>
              </a:rPr>
              <a:t>大阪府</a:t>
            </a:r>
          </a:p>
        </p:txBody>
      </p:sp>
      <p:sp>
        <p:nvSpPr>
          <p:cNvPr id="55" name="正方形/長方形 54"/>
          <p:cNvSpPr/>
          <p:nvPr/>
        </p:nvSpPr>
        <p:spPr>
          <a:xfrm>
            <a:off x="6725200" y="1789112"/>
            <a:ext cx="2097087" cy="2840939"/>
          </a:xfrm>
          <a:prstGeom prst="rect">
            <a:avLst/>
          </a:prstGeom>
          <a:solidFill>
            <a:schemeClr val="accent1">
              <a:lumMod val="75000"/>
            </a:schemeClr>
          </a:solidFill>
          <a:ln>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2000" b="1" dirty="0">
              <a:solidFill>
                <a:schemeClr val="bg1"/>
              </a:solidFill>
              <a:latin typeface="Meiryo UI" panose="020B0604030504040204" pitchFamily="50" charset="-128"/>
              <a:ea typeface="Meiryo UI" panose="020B0604030504040204" pitchFamily="50" charset="-128"/>
            </a:endParaRPr>
          </a:p>
          <a:p>
            <a:pPr algn="ctr">
              <a:defRPr/>
            </a:pPr>
            <a:endParaRPr lang="en-US" altLang="ja-JP" sz="2000" b="1" dirty="0">
              <a:solidFill>
                <a:schemeClr val="bg1"/>
              </a:solidFill>
              <a:latin typeface="Meiryo UI" panose="020B0604030504040204" pitchFamily="50" charset="-128"/>
              <a:ea typeface="Meiryo UI" panose="020B0604030504040204" pitchFamily="50" charset="-128"/>
            </a:endParaRPr>
          </a:p>
          <a:p>
            <a:pPr algn="ctr">
              <a:defRPr/>
            </a:pPr>
            <a:r>
              <a:rPr lang="ja-JP" altLang="en-US" b="1" dirty="0">
                <a:solidFill>
                  <a:schemeClr val="bg1"/>
                </a:solidFill>
                <a:latin typeface="Meiryo UI" panose="020B0604030504040204" pitchFamily="50" charset="-128"/>
                <a:ea typeface="Meiryo UI" panose="020B0604030504040204" pitchFamily="50" charset="-128"/>
              </a:rPr>
              <a:t>特別区</a:t>
            </a:r>
            <a:endParaRPr lang="en-US" altLang="ja-JP" dirty="0">
              <a:solidFill>
                <a:schemeClr val="tx1"/>
              </a:solidFill>
              <a:latin typeface="Meiryo UI" panose="020B0604030504040204" pitchFamily="50" charset="-128"/>
              <a:ea typeface="Meiryo UI" panose="020B0604030504040204" pitchFamily="50" charset="-128"/>
            </a:endParaRPr>
          </a:p>
          <a:p>
            <a:pPr algn="ctr">
              <a:defRPr/>
            </a:pPr>
            <a:endParaRPr lang="en-US" altLang="ja-JP" sz="2000" dirty="0">
              <a:solidFill>
                <a:schemeClr val="tx1"/>
              </a:solidFill>
              <a:latin typeface="Meiryo UI" panose="020B0604030504040204" pitchFamily="50" charset="-128"/>
              <a:ea typeface="Meiryo UI" panose="020B0604030504040204" pitchFamily="50" charset="-128"/>
            </a:endParaRPr>
          </a:p>
          <a:p>
            <a:pPr algn="ctr">
              <a:defRPr/>
            </a:pPr>
            <a:endParaRPr lang="en-US" altLang="ja-JP" sz="2000" dirty="0">
              <a:solidFill>
                <a:schemeClr val="tx1"/>
              </a:solidFill>
              <a:latin typeface="Meiryo UI" panose="020B0604030504040204" pitchFamily="50" charset="-128"/>
              <a:ea typeface="Meiryo UI" panose="020B0604030504040204" pitchFamily="50" charset="-128"/>
            </a:endParaRPr>
          </a:p>
        </p:txBody>
      </p:sp>
      <p:sp>
        <p:nvSpPr>
          <p:cNvPr id="57" name="正方形/長方形 56"/>
          <p:cNvSpPr>
            <a:spLocks noChangeArrowheads="1"/>
          </p:cNvSpPr>
          <p:nvPr/>
        </p:nvSpPr>
        <p:spPr bwMode="auto">
          <a:xfrm flipH="1">
            <a:off x="5330403" y="3116144"/>
            <a:ext cx="158085" cy="1894006"/>
          </a:xfrm>
          <a:prstGeom prst="rect">
            <a:avLst/>
          </a:prstGeom>
          <a:solidFill>
            <a:schemeClr val="accent6">
              <a:lumMod val="60000"/>
              <a:lumOff val="40000"/>
            </a:schemeClr>
          </a:solidFill>
          <a:ln w="25400" algn="ctr">
            <a:noFill/>
            <a:miter lim="800000"/>
            <a:headEnd/>
            <a:tailEnd/>
          </a:ln>
        </p:spPr>
        <p:txBody>
          <a:bodyPr anchor="ctr"/>
          <a:lstStyle/>
          <a:p>
            <a:pPr algn="ctr" fontAlgn="auto">
              <a:spcBef>
                <a:spcPts val="0"/>
              </a:spcBef>
              <a:spcAft>
                <a:spcPts val="0"/>
              </a:spcAft>
              <a:defRPr/>
            </a:pPr>
            <a:endParaRPr lang="ja-JP" altLang="en-US" dirty="0">
              <a:latin typeface="+mn-lt"/>
              <a:ea typeface="+mn-ea"/>
            </a:endParaRPr>
          </a:p>
        </p:txBody>
      </p:sp>
      <p:graphicFrame>
        <p:nvGraphicFramePr>
          <p:cNvPr id="58" name="表 57"/>
          <p:cNvGraphicFramePr>
            <a:graphicFrameLocks noGrp="1"/>
          </p:cNvGraphicFramePr>
          <p:nvPr>
            <p:extLst>
              <p:ext uri="{D42A27DB-BD31-4B8C-83A1-F6EECF244321}">
                <p14:modId xmlns:p14="http://schemas.microsoft.com/office/powerpoint/2010/main" val="3472462542"/>
              </p:ext>
            </p:extLst>
          </p:nvPr>
        </p:nvGraphicFramePr>
        <p:xfrm>
          <a:off x="809323" y="1704977"/>
          <a:ext cx="3417887" cy="4019352"/>
        </p:xfrm>
        <a:graphic>
          <a:graphicData uri="http://schemas.openxmlformats.org/drawingml/2006/table">
            <a:tbl>
              <a:tblPr firstRow="1" bandRow="1">
                <a:tableStyleId>{5C22544A-7EE6-4342-B048-85BDC9FD1C3A}</a:tableStyleId>
              </a:tblPr>
              <a:tblGrid>
                <a:gridCol w="3417887">
                  <a:extLst>
                    <a:ext uri="{9D8B030D-6E8A-4147-A177-3AD203B41FA5}">
                      <a16:colId xmlns:a16="http://schemas.microsoft.com/office/drawing/2014/main" xmlns="" val="20000"/>
                    </a:ext>
                  </a:extLst>
                </a:gridCol>
              </a:tblGrid>
              <a:tr h="420344">
                <a:tc>
                  <a:txBody>
                    <a:bodyPr/>
                    <a:lstStyle/>
                    <a:p>
                      <a:pPr algn="ctr"/>
                      <a:r>
                        <a:rPr kumimoji="1" lang="ja-JP" altLang="en-US" sz="1800" dirty="0">
                          <a:latin typeface="Meiryo UI" panose="020B0604030504040204" pitchFamily="50" charset="-128"/>
                          <a:ea typeface="Meiryo UI" panose="020B0604030504040204" pitchFamily="50" charset="-128"/>
                        </a:rPr>
                        <a:t>大阪市</a:t>
                      </a:r>
                    </a:p>
                  </a:txBody>
                  <a:tcPr marL="92525" marR="92525" marT="45714" marB="45714"/>
                </a:tc>
                <a:extLst>
                  <a:ext uri="{0D108BD9-81ED-4DB2-BD59-A6C34878D82A}">
                    <a16:rowId xmlns:a16="http://schemas.microsoft.com/office/drawing/2014/main" xmlns="" val="10000"/>
                  </a:ext>
                </a:extLst>
              </a:tr>
              <a:tr h="1140261">
                <a:tc>
                  <a:txBody>
                    <a:bodyPr/>
                    <a:lstStyle/>
                    <a:p>
                      <a:r>
                        <a:rPr kumimoji="1" lang="ja-JP" altLang="en-US" sz="1400" dirty="0">
                          <a:latin typeface="Meiryo UI" panose="020B0604030504040204" pitchFamily="50" charset="-128"/>
                          <a:ea typeface="Meiryo UI" panose="020B0604030504040204" pitchFamily="50" charset="-128"/>
                        </a:rPr>
                        <a:t>　①市長部局等　</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（下記以外）</a:t>
                      </a:r>
                    </a:p>
                  </a:txBody>
                  <a:tcPr marL="92525" marR="92525" marT="45714" marB="45714" anchor="ctr"/>
                </a:tc>
                <a:extLst>
                  <a:ext uri="{0D108BD9-81ED-4DB2-BD59-A6C34878D82A}">
                    <a16:rowId xmlns:a16="http://schemas.microsoft.com/office/drawing/2014/main" xmlns="" val="10001"/>
                  </a:ext>
                </a:extLst>
              </a:tr>
              <a:tr h="518684">
                <a:tc>
                  <a:txBody>
                    <a:bodyPr/>
                    <a:lstStyle/>
                    <a:p>
                      <a:r>
                        <a:rPr kumimoji="1" lang="ja-JP" altLang="en-US" sz="1400" dirty="0">
                          <a:latin typeface="Meiryo UI" panose="020B0604030504040204" pitchFamily="50" charset="-128"/>
                          <a:ea typeface="Meiryo UI" panose="020B0604030504040204" pitchFamily="50" charset="-128"/>
                        </a:rPr>
                        <a:t>　②一般廃棄物</a:t>
                      </a:r>
                    </a:p>
                    <a:p>
                      <a:r>
                        <a:rPr kumimoji="1" lang="ja-JP" altLang="en-US" sz="1400" dirty="0">
                          <a:latin typeface="Meiryo UI" panose="020B0604030504040204" pitchFamily="50" charset="-128"/>
                          <a:ea typeface="Meiryo UI" panose="020B0604030504040204" pitchFamily="50" charset="-128"/>
                        </a:rPr>
                        <a:t>　③保育所</a:t>
                      </a:r>
                    </a:p>
                  </a:txBody>
                  <a:tcPr marL="92525" marR="92525" marT="45714" marB="45714" anchor="ctr"/>
                </a:tc>
                <a:extLst>
                  <a:ext uri="{0D108BD9-81ED-4DB2-BD59-A6C34878D82A}">
                    <a16:rowId xmlns:a16="http://schemas.microsoft.com/office/drawing/2014/main" xmlns="" val="10002"/>
                  </a:ext>
                </a:extLst>
              </a:tr>
              <a:tr h="3233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　④公営企業（交通）</a:t>
                      </a:r>
                    </a:p>
                  </a:txBody>
                  <a:tcPr marL="92525" marR="92525" marT="45714" marB="45714" anchor="ctr"/>
                </a:tc>
                <a:extLst>
                  <a:ext uri="{0D108BD9-81ED-4DB2-BD59-A6C34878D82A}">
                    <a16:rowId xmlns:a16="http://schemas.microsoft.com/office/drawing/2014/main" xmlns="" val="10003"/>
                  </a:ext>
                </a:extLst>
              </a:tr>
              <a:tr h="3233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　⑤公営企業（水道）・弘済院</a:t>
                      </a:r>
                    </a:p>
                  </a:txBody>
                  <a:tcPr marL="92525" marR="92525" marT="45714" marB="45714" anchor="ctr"/>
                </a:tc>
                <a:extLst>
                  <a:ext uri="{0D108BD9-81ED-4DB2-BD59-A6C34878D82A}">
                    <a16:rowId xmlns:a16="http://schemas.microsoft.com/office/drawing/2014/main" xmlns="" val="10004"/>
                  </a:ext>
                </a:extLst>
              </a:tr>
              <a:tr h="3233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　⑥学校園</a:t>
                      </a:r>
                      <a:r>
                        <a:rPr kumimoji="1" lang="ja-JP" altLang="en-US" sz="1400" baseline="0" dirty="0">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（義務教育、幼稚園）</a:t>
                      </a:r>
                    </a:p>
                  </a:txBody>
                  <a:tcPr marL="92525" marR="92525" marT="45714" marB="45714" anchor="ctr"/>
                </a:tc>
                <a:extLst>
                  <a:ext uri="{0D108BD9-81ED-4DB2-BD59-A6C34878D82A}">
                    <a16:rowId xmlns:a16="http://schemas.microsoft.com/office/drawing/2014/main" xmlns="" val="10005"/>
                  </a:ext>
                </a:extLst>
              </a:tr>
              <a:tr h="3233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　⑦学校園   （高等学校）</a:t>
                      </a:r>
                    </a:p>
                  </a:txBody>
                  <a:tcPr marL="92525" marR="92525" marT="45714" marB="45714" anchor="ctr"/>
                </a:tc>
                <a:extLst>
                  <a:ext uri="{0D108BD9-81ED-4DB2-BD59-A6C34878D82A}">
                    <a16:rowId xmlns:a16="http://schemas.microsoft.com/office/drawing/2014/main" xmlns="" val="10006"/>
                  </a:ext>
                </a:extLst>
              </a:tr>
              <a:tr h="3233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　⑧消防</a:t>
                      </a:r>
                      <a:endParaRPr kumimoji="1" lang="en-US" altLang="ja-JP" sz="1400" dirty="0">
                        <a:latin typeface="Meiryo UI" panose="020B0604030504040204" pitchFamily="50" charset="-128"/>
                        <a:ea typeface="Meiryo UI" panose="020B0604030504040204" pitchFamily="50" charset="-128"/>
                      </a:endParaRPr>
                    </a:p>
                  </a:txBody>
                  <a:tcPr marL="92525" marR="92525" marT="45714" marB="45714" anchor="ctr"/>
                </a:tc>
                <a:extLst>
                  <a:ext uri="{0D108BD9-81ED-4DB2-BD59-A6C34878D82A}">
                    <a16:rowId xmlns:a16="http://schemas.microsoft.com/office/drawing/2014/main" xmlns="" val="10007"/>
                  </a:ext>
                </a:extLst>
              </a:tr>
              <a:tr h="3233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　⑨下水道、博物館、環境科学研究所</a:t>
                      </a:r>
                    </a:p>
                  </a:txBody>
                  <a:tcPr marL="92525" marR="92525" marT="45714" marB="45714" anchor="ctr"/>
                </a:tc>
                <a:extLst>
                  <a:ext uri="{0D108BD9-81ED-4DB2-BD59-A6C34878D82A}">
                    <a16:rowId xmlns:a16="http://schemas.microsoft.com/office/drawing/2014/main" xmlns="" val="10008"/>
                  </a:ext>
                </a:extLst>
              </a:tr>
            </a:tbl>
          </a:graphicData>
        </a:graphic>
      </p:graphicFrame>
      <p:graphicFrame>
        <p:nvGraphicFramePr>
          <p:cNvPr id="59" name="表 58"/>
          <p:cNvGraphicFramePr>
            <a:graphicFrameLocks noGrp="1"/>
          </p:cNvGraphicFramePr>
          <p:nvPr>
            <p:extLst>
              <p:ext uri="{D42A27DB-BD31-4B8C-83A1-F6EECF244321}">
                <p14:modId xmlns:p14="http://schemas.microsoft.com/office/powerpoint/2010/main" val="768558912"/>
              </p:ext>
            </p:extLst>
          </p:nvPr>
        </p:nvGraphicFramePr>
        <p:xfrm>
          <a:off x="826998" y="5851324"/>
          <a:ext cx="3397250" cy="901920"/>
        </p:xfrm>
        <a:graphic>
          <a:graphicData uri="http://schemas.openxmlformats.org/drawingml/2006/table">
            <a:tbl>
              <a:tblPr firstRow="1" bandRow="1">
                <a:tableStyleId>{F5AB1C69-6EDB-4FF4-983F-18BD219EF322}</a:tableStyleId>
              </a:tblPr>
              <a:tblGrid>
                <a:gridCol w="3397250">
                  <a:extLst>
                    <a:ext uri="{9D8B030D-6E8A-4147-A177-3AD203B41FA5}">
                      <a16:colId xmlns:a16="http://schemas.microsoft.com/office/drawing/2014/main" xmlns="" val="20000"/>
                    </a:ext>
                  </a:extLst>
                </a:gridCol>
              </a:tblGrid>
              <a:tr h="383852">
                <a:tc>
                  <a:txBody>
                    <a:bodyPr/>
                    <a:lstStyle/>
                    <a:p>
                      <a:pPr algn="ctr"/>
                      <a:r>
                        <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p>
                  </a:txBody>
                  <a:tcPr marL="92485" marR="92485" marT="45674" marB="45674" anchor="ctr"/>
                </a:tc>
                <a:extLst>
                  <a:ext uri="{0D108BD9-81ED-4DB2-BD59-A6C34878D82A}">
                    <a16:rowId xmlns:a16="http://schemas.microsoft.com/office/drawing/2014/main" xmlns="" val="10000"/>
                  </a:ext>
                </a:extLst>
              </a:tr>
              <a:tr h="501992">
                <a:tc>
                  <a:txBody>
                    <a:bodyPr/>
                    <a:lstStyle/>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⑩知事部局、行政委員会事務局等　</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　　学校、警察</a:t>
                      </a:r>
                      <a:endParaRPr kumimoji="1" lang="en-US" altLang="ja-JP" sz="1400" dirty="0">
                        <a:latin typeface="Meiryo UI" panose="020B0604030504040204" pitchFamily="50" charset="-128"/>
                        <a:ea typeface="Meiryo UI" panose="020B0604030504040204" pitchFamily="50" charset="-128"/>
                        <a:cs typeface="Meiryo UI" panose="020B0604030504040204" pitchFamily="50" charset="-128"/>
                      </a:endParaRPr>
                    </a:p>
                  </a:txBody>
                  <a:tcPr marL="92485" marR="92485" marT="45674" marB="45674"/>
                </a:tc>
                <a:extLst>
                  <a:ext uri="{0D108BD9-81ED-4DB2-BD59-A6C34878D82A}">
                    <a16:rowId xmlns:a16="http://schemas.microsoft.com/office/drawing/2014/main" xmlns="" val="10001"/>
                  </a:ext>
                </a:extLst>
              </a:tr>
            </a:tbl>
          </a:graphicData>
        </a:graphic>
      </p:graphicFrame>
      <p:sp>
        <p:nvSpPr>
          <p:cNvPr id="61" name="正方形/長方形 60"/>
          <p:cNvSpPr>
            <a:spLocks noChangeArrowheads="1"/>
          </p:cNvSpPr>
          <p:nvPr/>
        </p:nvSpPr>
        <p:spPr bwMode="auto">
          <a:xfrm>
            <a:off x="4346331" y="3006960"/>
            <a:ext cx="1142157" cy="177800"/>
          </a:xfrm>
          <a:prstGeom prst="rect">
            <a:avLst/>
          </a:prstGeom>
          <a:solidFill>
            <a:schemeClr val="accent6">
              <a:lumMod val="60000"/>
              <a:lumOff val="40000"/>
            </a:schemeClr>
          </a:solidFill>
          <a:ln w="25400" algn="ctr">
            <a:noFill/>
            <a:miter lim="800000"/>
            <a:headEnd/>
            <a:tailEnd/>
          </a:ln>
        </p:spPr>
        <p:txBody>
          <a:bodyPr anchor="ctr"/>
          <a:lstStyle/>
          <a:p>
            <a:pPr algn="ctr" fontAlgn="auto">
              <a:spcBef>
                <a:spcPts val="0"/>
              </a:spcBef>
              <a:spcAft>
                <a:spcPts val="0"/>
              </a:spcAft>
              <a:defRPr/>
            </a:pPr>
            <a:endParaRPr lang="ja-JP" altLang="en-US" dirty="0">
              <a:latin typeface="+mn-lt"/>
              <a:ea typeface="+mn-ea"/>
            </a:endParaRPr>
          </a:p>
        </p:txBody>
      </p:sp>
      <p:sp>
        <p:nvSpPr>
          <p:cNvPr id="62" name="正方形/長方形 33"/>
          <p:cNvSpPr>
            <a:spLocks noChangeArrowheads="1"/>
          </p:cNvSpPr>
          <p:nvPr/>
        </p:nvSpPr>
        <p:spPr bwMode="auto">
          <a:xfrm>
            <a:off x="4540800" y="1474788"/>
            <a:ext cx="1555200" cy="504825"/>
          </a:xfrm>
          <a:prstGeom prst="rect">
            <a:avLst/>
          </a:prstGeom>
          <a:noFill/>
          <a:ln w="25400" algn="ctr">
            <a:noFill/>
            <a:miter lim="800000"/>
            <a:headEnd/>
            <a:tailEnd/>
          </a:ln>
        </p:spPr>
        <p:txBody>
          <a:bodyPr anchor="ctr"/>
          <a:lstStyle/>
          <a:p>
            <a:pPr algn="ctr"/>
            <a:r>
              <a:rPr lang="ja-JP" altLang="en-US" sz="1500" dirty="0">
                <a:latin typeface="Meiryo UI" pitchFamily="50" charset="-128"/>
                <a:ea typeface="Meiryo UI" pitchFamily="50" charset="-128"/>
                <a:cs typeface="Meiryo UI" pitchFamily="50" charset="-128"/>
              </a:rPr>
              <a:t>事務分担（案）</a:t>
            </a:r>
            <a:endParaRPr lang="en-US" altLang="ja-JP" sz="1500" dirty="0">
              <a:latin typeface="Meiryo UI" pitchFamily="50" charset="-128"/>
              <a:ea typeface="Meiryo UI" pitchFamily="50" charset="-128"/>
              <a:cs typeface="Meiryo UI" pitchFamily="50" charset="-128"/>
            </a:endParaRPr>
          </a:p>
        </p:txBody>
      </p:sp>
      <p:sp>
        <p:nvSpPr>
          <p:cNvPr id="63" name="正方形/長方形 62"/>
          <p:cNvSpPr/>
          <p:nvPr/>
        </p:nvSpPr>
        <p:spPr>
          <a:xfrm>
            <a:off x="4251964" y="2928202"/>
            <a:ext cx="1409367" cy="3356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b="1" dirty="0">
                <a:solidFill>
                  <a:schemeClr val="tx1"/>
                </a:solidFill>
                <a:latin typeface="Meiryo UI" pitchFamily="50" charset="-128"/>
                <a:ea typeface="Meiryo UI" pitchFamily="50" charset="-128"/>
                <a:cs typeface="Meiryo UI" pitchFamily="50" charset="-128"/>
              </a:rPr>
              <a:t>一部、大阪府へ</a:t>
            </a:r>
          </a:p>
        </p:txBody>
      </p:sp>
      <p:sp>
        <p:nvSpPr>
          <p:cNvPr id="68" name="正方形/長方形 67"/>
          <p:cNvSpPr/>
          <p:nvPr/>
        </p:nvSpPr>
        <p:spPr>
          <a:xfrm>
            <a:off x="4210092" y="5806991"/>
            <a:ext cx="1563687" cy="6127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b="1" dirty="0">
                <a:solidFill>
                  <a:schemeClr val="tx1"/>
                </a:solidFill>
                <a:latin typeface="Meiryo UI" pitchFamily="50" charset="-128"/>
                <a:ea typeface="Meiryo UI" pitchFamily="50" charset="-128"/>
                <a:cs typeface="Meiryo UI" pitchFamily="50" charset="-128"/>
              </a:rPr>
              <a:t>一部、特別区へ</a:t>
            </a:r>
          </a:p>
        </p:txBody>
      </p:sp>
      <p:sp>
        <p:nvSpPr>
          <p:cNvPr id="69" name="フリーフォーム 68"/>
          <p:cNvSpPr/>
          <p:nvPr/>
        </p:nvSpPr>
        <p:spPr>
          <a:xfrm>
            <a:off x="4387605" y="2446317"/>
            <a:ext cx="1866107" cy="3796529"/>
          </a:xfrm>
          <a:custGeom>
            <a:avLst/>
            <a:gdLst>
              <a:gd name="connsiteX0" fmla="*/ 0 w 1727200"/>
              <a:gd name="connsiteY0" fmla="*/ 2286000 h 2298700"/>
              <a:gd name="connsiteX1" fmla="*/ 1257300 w 1727200"/>
              <a:gd name="connsiteY1" fmla="*/ 2298700 h 2298700"/>
              <a:gd name="connsiteX2" fmla="*/ 1282700 w 1727200"/>
              <a:gd name="connsiteY2" fmla="*/ 12700 h 2298700"/>
              <a:gd name="connsiteX3" fmla="*/ 1727200 w 1727200"/>
              <a:gd name="connsiteY3" fmla="*/ 0 h 2298700"/>
              <a:gd name="connsiteX0" fmla="*/ 0 w 1727200"/>
              <a:gd name="connsiteY0" fmla="*/ 2286000 h 2298700"/>
              <a:gd name="connsiteX1" fmla="*/ 1257300 w 1727200"/>
              <a:gd name="connsiteY1" fmla="*/ 2298700 h 2298700"/>
              <a:gd name="connsiteX2" fmla="*/ 1190625 w 1727200"/>
              <a:gd name="connsiteY2" fmla="*/ 41275 h 2298700"/>
              <a:gd name="connsiteX3" fmla="*/ 1727200 w 1727200"/>
              <a:gd name="connsiteY3" fmla="*/ 0 h 2298700"/>
              <a:gd name="connsiteX0" fmla="*/ 0 w 1806575"/>
              <a:gd name="connsiteY0" fmla="*/ 2247900 h 2260600"/>
              <a:gd name="connsiteX1" fmla="*/ 1257300 w 1806575"/>
              <a:gd name="connsiteY1" fmla="*/ 2260600 h 2260600"/>
              <a:gd name="connsiteX2" fmla="*/ 1190625 w 1806575"/>
              <a:gd name="connsiteY2" fmla="*/ 3175 h 2260600"/>
              <a:gd name="connsiteX3" fmla="*/ 1806575 w 1806575"/>
              <a:gd name="connsiteY3" fmla="*/ 0 h 2260600"/>
              <a:gd name="connsiteX0" fmla="*/ 0 w 1806575"/>
              <a:gd name="connsiteY0" fmla="*/ 2247900 h 2260600"/>
              <a:gd name="connsiteX1" fmla="*/ 1257300 w 1806575"/>
              <a:gd name="connsiteY1" fmla="*/ 2260600 h 2260600"/>
              <a:gd name="connsiteX2" fmla="*/ 1174750 w 1806575"/>
              <a:gd name="connsiteY2" fmla="*/ 3175 h 2260600"/>
              <a:gd name="connsiteX3" fmla="*/ 1806575 w 1806575"/>
              <a:gd name="connsiteY3" fmla="*/ 0 h 2260600"/>
              <a:gd name="connsiteX0" fmla="*/ 0 w 1806575"/>
              <a:gd name="connsiteY0" fmla="*/ 2247900 h 2260600"/>
              <a:gd name="connsiteX1" fmla="*/ 1155700 w 1806575"/>
              <a:gd name="connsiteY1" fmla="*/ 2260600 h 2260600"/>
              <a:gd name="connsiteX2" fmla="*/ 1174750 w 1806575"/>
              <a:gd name="connsiteY2" fmla="*/ 3175 h 2260600"/>
              <a:gd name="connsiteX3" fmla="*/ 1806575 w 1806575"/>
              <a:gd name="connsiteY3" fmla="*/ 0 h 2260600"/>
              <a:gd name="connsiteX0" fmla="*/ 0 w 1809750"/>
              <a:gd name="connsiteY0" fmla="*/ 2266950 h 2266950"/>
              <a:gd name="connsiteX1" fmla="*/ 1158875 w 1809750"/>
              <a:gd name="connsiteY1" fmla="*/ 2260600 h 2266950"/>
              <a:gd name="connsiteX2" fmla="*/ 1177925 w 1809750"/>
              <a:gd name="connsiteY2" fmla="*/ 3175 h 2266950"/>
              <a:gd name="connsiteX3" fmla="*/ 1809750 w 1809750"/>
              <a:gd name="connsiteY3" fmla="*/ 0 h 2266950"/>
              <a:gd name="connsiteX0" fmla="*/ 0 w 1793875"/>
              <a:gd name="connsiteY0" fmla="*/ 2254250 h 2260600"/>
              <a:gd name="connsiteX1" fmla="*/ 1143000 w 1793875"/>
              <a:gd name="connsiteY1" fmla="*/ 2260600 h 2260600"/>
              <a:gd name="connsiteX2" fmla="*/ 1162050 w 1793875"/>
              <a:gd name="connsiteY2" fmla="*/ 3175 h 2260600"/>
              <a:gd name="connsiteX3" fmla="*/ 1793875 w 1793875"/>
              <a:gd name="connsiteY3" fmla="*/ 0 h 2260600"/>
              <a:gd name="connsiteX0" fmla="*/ 0 w 1793875"/>
              <a:gd name="connsiteY0" fmla="*/ 2254250 h 2260600"/>
              <a:gd name="connsiteX1" fmla="*/ 1143000 w 1793875"/>
              <a:gd name="connsiteY1" fmla="*/ 2260600 h 2260600"/>
              <a:gd name="connsiteX2" fmla="*/ 1440453 w 1793875"/>
              <a:gd name="connsiteY2" fmla="*/ 10795 h 2260600"/>
              <a:gd name="connsiteX3" fmla="*/ 1793875 w 1793875"/>
              <a:gd name="connsiteY3" fmla="*/ 0 h 2260600"/>
              <a:gd name="connsiteX0" fmla="*/ 0 w 1793875"/>
              <a:gd name="connsiteY0" fmla="*/ 2254250 h 2275840"/>
              <a:gd name="connsiteX1" fmla="*/ 1447503 w 1793875"/>
              <a:gd name="connsiteY1" fmla="*/ 2275840 h 2275840"/>
              <a:gd name="connsiteX2" fmla="*/ 1440453 w 1793875"/>
              <a:gd name="connsiteY2" fmla="*/ 10795 h 2275840"/>
              <a:gd name="connsiteX3" fmla="*/ 1793875 w 1793875"/>
              <a:gd name="connsiteY3" fmla="*/ 0 h 2275840"/>
              <a:gd name="connsiteX0" fmla="*/ 0 w 1793875"/>
              <a:gd name="connsiteY0" fmla="*/ 2254250 h 2254250"/>
              <a:gd name="connsiteX1" fmla="*/ 1412703 w 1793875"/>
              <a:gd name="connsiteY1" fmla="*/ 2252980 h 2254250"/>
              <a:gd name="connsiteX2" fmla="*/ 1440453 w 1793875"/>
              <a:gd name="connsiteY2" fmla="*/ 10795 h 2254250"/>
              <a:gd name="connsiteX3" fmla="*/ 1793875 w 1793875"/>
              <a:gd name="connsiteY3" fmla="*/ 0 h 2254250"/>
            </a:gdLst>
            <a:ahLst/>
            <a:cxnLst>
              <a:cxn ang="0">
                <a:pos x="connsiteX0" y="connsiteY0"/>
              </a:cxn>
              <a:cxn ang="0">
                <a:pos x="connsiteX1" y="connsiteY1"/>
              </a:cxn>
              <a:cxn ang="0">
                <a:pos x="connsiteX2" y="connsiteY2"/>
              </a:cxn>
              <a:cxn ang="0">
                <a:pos x="connsiteX3" y="connsiteY3"/>
              </a:cxn>
            </a:cxnLst>
            <a:rect l="l" t="t" r="r" b="b"/>
            <a:pathLst>
              <a:path w="1793875" h="2254250">
                <a:moveTo>
                  <a:pt x="0" y="2254250"/>
                </a:moveTo>
                <a:lnTo>
                  <a:pt x="1412703" y="2252980"/>
                </a:lnTo>
                <a:lnTo>
                  <a:pt x="1440453" y="10795"/>
                </a:lnTo>
                <a:lnTo>
                  <a:pt x="1793875" y="0"/>
                </a:lnTo>
              </a:path>
            </a:pathLst>
          </a:custGeom>
          <a:ln w="28575">
            <a:solidFill>
              <a:schemeClr val="tx2">
                <a:lumMod val="75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dirty="0"/>
          </a:p>
        </p:txBody>
      </p:sp>
      <p:sp>
        <p:nvSpPr>
          <p:cNvPr id="71" name="正方形/長方形 70"/>
          <p:cNvSpPr/>
          <p:nvPr/>
        </p:nvSpPr>
        <p:spPr>
          <a:xfrm>
            <a:off x="4156625" y="3992939"/>
            <a:ext cx="1727200" cy="4206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検討中</a:t>
            </a:r>
          </a:p>
        </p:txBody>
      </p:sp>
      <p:sp>
        <p:nvSpPr>
          <p:cNvPr id="72" name="正方形/長方形 71"/>
          <p:cNvSpPr/>
          <p:nvPr/>
        </p:nvSpPr>
        <p:spPr>
          <a:xfrm>
            <a:off x="8536174" y="2615406"/>
            <a:ext cx="201612" cy="1186657"/>
          </a:xfrm>
          <a:prstGeom prst="rect">
            <a:avLst/>
          </a:prstGeom>
          <a:solidFill>
            <a:schemeClr val="tx2">
              <a:lumMod val="60000"/>
              <a:lumOff val="4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1300"/>
              </a:lnSpc>
              <a:defRPr/>
            </a:pPr>
            <a:r>
              <a:rPr lang="ja-JP" altLang="en-US" sz="1200" dirty="0">
                <a:solidFill>
                  <a:schemeClr val="bg1"/>
                </a:solidFill>
                <a:latin typeface="Meiryo UI" pitchFamily="50" charset="-128"/>
                <a:ea typeface="Meiryo UI" pitchFamily="50" charset="-128"/>
                <a:cs typeface="Meiryo UI" pitchFamily="50" charset="-128"/>
              </a:rPr>
              <a:t>一部事務組合</a:t>
            </a:r>
            <a:endParaRPr lang="en-US" altLang="ja-JP" sz="1200" dirty="0">
              <a:solidFill>
                <a:schemeClr val="bg1"/>
              </a:solidFill>
              <a:latin typeface="Meiryo UI" pitchFamily="50" charset="-128"/>
              <a:ea typeface="Meiryo UI" pitchFamily="50" charset="-128"/>
              <a:cs typeface="Meiryo UI" pitchFamily="50" charset="-128"/>
            </a:endParaRPr>
          </a:p>
        </p:txBody>
      </p:sp>
      <p:grpSp>
        <p:nvGrpSpPr>
          <p:cNvPr id="34" name="グループ化 33"/>
          <p:cNvGrpSpPr/>
          <p:nvPr/>
        </p:nvGrpSpPr>
        <p:grpSpPr>
          <a:xfrm>
            <a:off x="4319035" y="2982793"/>
            <a:ext cx="2286486" cy="1122482"/>
            <a:chOff x="4319035" y="3116143"/>
            <a:chExt cx="2286486" cy="1122482"/>
          </a:xfrm>
        </p:grpSpPr>
        <p:sp>
          <p:nvSpPr>
            <p:cNvPr id="73" name="右矢印 72"/>
            <p:cNvSpPr/>
            <p:nvPr/>
          </p:nvSpPr>
          <p:spPr>
            <a:xfrm>
              <a:off x="4319035" y="3116143"/>
              <a:ext cx="2286486" cy="1122482"/>
            </a:xfrm>
            <a:prstGeom prst="rightArrow">
              <a:avLst>
                <a:gd name="adj1" fmla="val 45725"/>
                <a:gd name="adj2" fmla="val 4375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74" name="正方形/長方形 73"/>
            <p:cNvSpPr/>
            <p:nvPr/>
          </p:nvSpPr>
          <p:spPr>
            <a:xfrm>
              <a:off x="4332683" y="3359976"/>
              <a:ext cx="2163188" cy="621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特別区へ</a:t>
              </a:r>
              <a:endParaRPr lang="en-US" altLang="ja-JP" sz="1600" b="1" dirty="0">
                <a:solidFill>
                  <a:schemeClr val="bg1"/>
                </a:solidFill>
                <a:latin typeface="Meiryo UI" pitchFamily="50" charset="-128"/>
                <a:ea typeface="Meiryo UI" pitchFamily="50" charset="-128"/>
                <a:cs typeface="Meiryo UI" pitchFamily="50" charset="-128"/>
              </a:endParaRPr>
            </a:p>
            <a:p>
              <a:pPr fontAlgn="auto">
                <a:spcBef>
                  <a:spcPts val="0"/>
                </a:spcBef>
                <a:spcAft>
                  <a:spcPts val="0"/>
                </a:spcAft>
                <a:defRPr/>
              </a:pPr>
              <a:r>
                <a:rPr lang="en-US" altLang="ja-JP" sz="1200" b="1" dirty="0">
                  <a:solidFill>
                    <a:schemeClr val="bg1"/>
                  </a:solidFill>
                  <a:latin typeface="Meiryo UI" pitchFamily="50" charset="-128"/>
                  <a:ea typeface="Meiryo UI" pitchFamily="50" charset="-128"/>
                  <a:cs typeface="Meiryo UI" pitchFamily="50" charset="-128"/>
                </a:rPr>
                <a:t>(</a:t>
              </a:r>
              <a:r>
                <a:rPr lang="ja-JP" altLang="en-US" sz="1200" b="1" dirty="0">
                  <a:solidFill>
                    <a:schemeClr val="bg1"/>
                  </a:solidFill>
                  <a:latin typeface="Meiryo UI" pitchFamily="50" charset="-128"/>
                  <a:ea typeface="Meiryo UI" pitchFamily="50" charset="-128"/>
                  <a:cs typeface="Meiryo UI" pitchFamily="50" charset="-128"/>
                </a:rPr>
                <a:t>経営形態見直し反映後）</a:t>
              </a:r>
              <a:endParaRPr lang="en-US" altLang="ja-JP" sz="1200" b="1" dirty="0">
                <a:solidFill>
                  <a:schemeClr val="bg1"/>
                </a:solidFill>
                <a:latin typeface="Meiryo UI" pitchFamily="50" charset="-128"/>
                <a:ea typeface="Meiryo UI" pitchFamily="50" charset="-128"/>
                <a:cs typeface="Meiryo UI" pitchFamily="50" charset="-128"/>
              </a:endParaRPr>
            </a:p>
          </p:txBody>
        </p:sp>
      </p:grpSp>
      <p:sp>
        <p:nvSpPr>
          <p:cNvPr id="60" name="右矢印 59"/>
          <p:cNvSpPr/>
          <p:nvPr/>
        </p:nvSpPr>
        <p:spPr>
          <a:xfrm>
            <a:off x="4346331" y="1829051"/>
            <a:ext cx="2259190" cy="1276099"/>
          </a:xfrm>
          <a:prstGeom prst="rightArrow">
            <a:avLst>
              <a:gd name="adj1" fmla="val 44570"/>
              <a:gd name="adj2" fmla="val 3478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75" name="正方形/長方形 74"/>
          <p:cNvSpPr/>
          <p:nvPr/>
        </p:nvSpPr>
        <p:spPr>
          <a:xfrm>
            <a:off x="4186328" y="2374005"/>
            <a:ext cx="1210662" cy="264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特別区へ</a:t>
            </a:r>
          </a:p>
        </p:txBody>
      </p:sp>
      <p:sp>
        <p:nvSpPr>
          <p:cNvPr id="82" name="右矢印 81"/>
          <p:cNvSpPr/>
          <p:nvPr/>
        </p:nvSpPr>
        <p:spPr>
          <a:xfrm>
            <a:off x="4332683" y="4281525"/>
            <a:ext cx="2272838" cy="504056"/>
          </a:xfrm>
          <a:prstGeom prst="rightArrow">
            <a:avLst>
              <a:gd name="adj1" fmla="val 50000"/>
              <a:gd name="adj2" fmla="val 7828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97" name="右矢印 96"/>
          <p:cNvSpPr>
            <a:spLocks noChangeArrowheads="1"/>
          </p:cNvSpPr>
          <p:nvPr/>
        </p:nvSpPr>
        <p:spPr bwMode="auto">
          <a:xfrm>
            <a:off x="4354886" y="6354823"/>
            <a:ext cx="2250635" cy="360040"/>
          </a:xfrm>
          <a:prstGeom prst="rightArrow">
            <a:avLst>
              <a:gd name="adj1" fmla="val 50000"/>
              <a:gd name="adj2" fmla="val 49991"/>
            </a:avLst>
          </a:prstGeom>
          <a:solidFill>
            <a:schemeClr val="accent6">
              <a:lumMod val="60000"/>
              <a:lumOff val="40000"/>
            </a:schemeClr>
          </a:solidFill>
          <a:ln w="25400" algn="ctr">
            <a:noFill/>
            <a:miter lim="800000"/>
            <a:headEnd/>
            <a:tailEnd/>
          </a:ln>
        </p:spPr>
        <p:txBody>
          <a:bodyPr anchor="ctr"/>
          <a:lstStyle/>
          <a:p>
            <a:pPr algn="ctr" fontAlgn="auto">
              <a:spcBef>
                <a:spcPts val="0"/>
              </a:spcBef>
              <a:spcAft>
                <a:spcPts val="0"/>
              </a:spcAft>
              <a:defRPr/>
            </a:pPr>
            <a:endParaRPr lang="ja-JP" altLang="en-US" dirty="0">
              <a:latin typeface="+mn-lt"/>
              <a:ea typeface="+mn-ea"/>
            </a:endParaRPr>
          </a:p>
        </p:txBody>
      </p:sp>
      <p:sp>
        <p:nvSpPr>
          <p:cNvPr id="98" name="角丸四角形 97"/>
          <p:cNvSpPr/>
          <p:nvPr/>
        </p:nvSpPr>
        <p:spPr>
          <a:xfrm>
            <a:off x="1433024" y="1370798"/>
            <a:ext cx="2288076" cy="394954"/>
          </a:xfrm>
          <a:prstGeom prst="roundRect">
            <a:avLst/>
          </a:prstGeom>
          <a:no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tx1"/>
                </a:solidFill>
                <a:latin typeface="Meiryo UI" pitchFamily="50" charset="-128"/>
                <a:ea typeface="Meiryo UI" pitchFamily="50" charset="-128"/>
                <a:cs typeface="Meiryo UI" pitchFamily="50" charset="-128"/>
              </a:rPr>
              <a:t>＜現行</a:t>
            </a:r>
            <a:r>
              <a:rPr lang="ja-JP" altLang="en-US" sz="1600" b="1" dirty="0" smtClean="0">
                <a:solidFill>
                  <a:schemeClr val="tx1"/>
                </a:solidFill>
                <a:latin typeface="Meiryo UI" pitchFamily="50" charset="-128"/>
                <a:ea typeface="Meiryo UI" pitchFamily="50" charset="-128"/>
                <a:cs typeface="Meiryo UI" pitchFamily="50" charset="-128"/>
              </a:rPr>
              <a:t>（</a:t>
            </a:r>
            <a:r>
              <a:rPr lang="en-US" altLang="ja-JP" sz="1600" b="1" dirty="0" smtClean="0">
                <a:solidFill>
                  <a:schemeClr val="tx1"/>
                </a:solidFill>
                <a:latin typeface="Meiryo UI" pitchFamily="50" charset="-128"/>
                <a:ea typeface="Meiryo UI" pitchFamily="50" charset="-128"/>
                <a:cs typeface="Meiryo UI" pitchFamily="50" charset="-128"/>
              </a:rPr>
              <a:t>H28</a:t>
            </a:r>
            <a:r>
              <a:rPr lang="ja-JP" altLang="en-US" sz="1600" b="1" dirty="0">
                <a:solidFill>
                  <a:schemeClr val="tx1"/>
                </a:solidFill>
                <a:latin typeface="Meiryo UI" pitchFamily="50" charset="-128"/>
                <a:ea typeface="Meiryo UI" pitchFamily="50" charset="-128"/>
                <a:cs typeface="Meiryo UI" pitchFamily="50" charset="-128"/>
              </a:rPr>
              <a:t>年度）＞</a:t>
            </a:r>
            <a:endParaRPr lang="en-US" altLang="ja-JP" sz="1600" b="1" dirty="0">
              <a:solidFill>
                <a:schemeClr val="tx1"/>
              </a:solidFill>
              <a:latin typeface="Meiryo UI" pitchFamily="50" charset="-128"/>
              <a:ea typeface="Meiryo UI" pitchFamily="50" charset="-128"/>
              <a:cs typeface="Meiryo UI" pitchFamily="50" charset="-128"/>
            </a:endParaRPr>
          </a:p>
        </p:txBody>
      </p:sp>
      <p:sp>
        <p:nvSpPr>
          <p:cNvPr id="99" name="角丸四角形 98"/>
          <p:cNvSpPr/>
          <p:nvPr/>
        </p:nvSpPr>
        <p:spPr>
          <a:xfrm>
            <a:off x="6415276" y="1427948"/>
            <a:ext cx="2762250" cy="394954"/>
          </a:xfrm>
          <a:prstGeom prst="roundRect">
            <a:avLst/>
          </a:prstGeom>
          <a:no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tx1"/>
                </a:solidFill>
                <a:latin typeface="Meiryo UI" pitchFamily="50" charset="-128"/>
                <a:ea typeface="Meiryo UI" pitchFamily="50" charset="-128"/>
                <a:cs typeface="Meiryo UI" pitchFamily="50" charset="-128"/>
              </a:rPr>
              <a:t>＜特別区設置後のイメージ＞</a:t>
            </a:r>
            <a:endParaRPr lang="en-US" altLang="ja-JP" sz="1600" b="1" dirty="0">
              <a:solidFill>
                <a:schemeClr val="tx1"/>
              </a:solidFill>
              <a:latin typeface="Meiryo UI" pitchFamily="50" charset="-128"/>
              <a:ea typeface="Meiryo UI" pitchFamily="50" charset="-128"/>
              <a:cs typeface="Meiryo UI" pitchFamily="50" charset="-128"/>
            </a:endParaRPr>
          </a:p>
        </p:txBody>
      </p:sp>
      <p:sp>
        <p:nvSpPr>
          <p:cNvPr id="100" name="右矢印 99"/>
          <p:cNvSpPr>
            <a:spLocks noChangeArrowheads="1"/>
          </p:cNvSpPr>
          <p:nvPr/>
        </p:nvSpPr>
        <p:spPr bwMode="auto">
          <a:xfrm>
            <a:off x="4354886" y="4752440"/>
            <a:ext cx="2250635" cy="625288"/>
          </a:xfrm>
          <a:prstGeom prst="rightArrow">
            <a:avLst>
              <a:gd name="adj1" fmla="val 69990"/>
              <a:gd name="adj2" fmla="val 47366"/>
            </a:avLst>
          </a:prstGeom>
          <a:solidFill>
            <a:schemeClr val="accent6">
              <a:lumMod val="60000"/>
              <a:lumOff val="40000"/>
            </a:schemeClr>
          </a:solidFill>
          <a:ln w="25400" algn="ctr">
            <a:noFill/>
            <a:miter lim="800000"/>
            <a:headEnd/>
            <a:tailEnd/>
          </a:ln>
        </p:spPr>
        <p:txBody>
          <a:bodyPr anchor="ctr"/>
          <a:lstStyle/>
          <a:p>
            <a:pPr algn="ctr" fontAlgn="auto">
              <a:spcBef>
                <a:spcPts val="0"/>
              </a:spcBef>
              <a:spcAft>
                <a:spcPts val="0"/>
              </a:spcAft>
              <a:defRPr/>
            </a:pPr>
            <a:endParaRPr lang="ja-JP" altLang="en-US" dirty="0">
              <a:latin typeface="+mn-lt"/>
              <a:ea typeface="+mn-ea"/>
            </a:endParaRPr>
          </a:p>
        </p:txBody>
      </p:sp>
      <p:sp>
        <p:nvSpPr>
          <p:cNvPr id="101" name="正方形/長方形 100"/>
          <p:cNvSpPr/>
          <p:nvPr/>
        </p:nvSpPr>
        <p:spPr>
          <a:xfrm>
            <a:off x="4082401" y="4905971"/>
            <a:ext cx="1452848" cy="30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solidFill>
                  <a:schemeClr val="tx1"/>
                </a:solidFill>
                <a:latin typeface="Meiryo UI" pitchFamily="50" charset="-128"/>
                <a:ea typeface="Meiryo UI" pitchFamily="50" charset="-128"/>
                <a:cs typeface="Meiryo UI" pitchFamily="50" charset="-128"/>
              </a:rPr>
              <a:t>大阪府へ</a:t>
            </a:r>
          </a:p>
        </p:txBody>
      </p:sp>
      <p:sp>
        <p:nvSpPr>
          <p:cNvPr id="36" name="正方形/長方形 35"/>
          <p:cNvSpPr/>
          <p:nvPr/>
        </p:nvSpPr>
        <p:spPr>
          <a:xfrm>
            <a:off x="4156625" y="3754814"/>
            <a:ext cx="1727200" cy="4206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民営化</a:t>
            </a:r>
          </a:p>
        </p:txBody>
      </p:sp>
      <p:sp>
        <p:nvSpPr>
          <p:cNvPr id="33" name="右矢印 32"/>
          <p:cNvSpPr>
            <a:spLocks noChangeArrowheads="1"/>
          </p:cNvSpPr>
          <p:nvPr/>
        </p:nvSpPr>
        <p:spPr bwMode="auto">
          <a:xfrm>
            <a:off x="4358425" y="5377728"/>
            <a:ext cx="2201864" cy="396000"/>
          </a:xfrm>
          <a:prstGeom prst="rightArrow">
            <a:avLst>
              <a:gd name="adj1" fmla="val 50000"/>
              <a:gd name="adj2" fmla="val 64757"/>
            </a:avLst>
          </a:prstGeom>
          <a:solidFill>
            <a:schemeClr val="accent6">
              <a:lumMod val="60000"/>
              <a:lumOff val="40000"/>
            </a:schemeClr>
          </a:solidFill>
          <a:ln w="25400" algn="ctr">
            <a:noFill/>
            <a:miter lim="800000"/>
            <a:headEnd/>
            <a:tailEnd/>
          </a:ln>
        </p:spPr>
        <p:txBody>
          <a:bodyPr anchor="ctr"/>
          <a:lstStyle/>
          <a:p>
            <a:pPr algn="ctr" fontAlgn="auto">
              <a:spcBef>
                <a:spcPts val="0"/>
              </a:spcBef>
              <a:spcAft>
                <a:spcPts val="0"/>
              </a:spcAft>
              <a:defRPr/>
            </a:pPr>
            <a:endParaRPr lang="ja-JP" altLang="en-US" dirty="0">
              <a:latin typeface="+mn-lt"/>
              <a:ea typeface="+mn-ea"/>
            </a:endParaRPr>
          </a:p>
        </p:txBody>
      </p:sp>
      <p:sp>
        <p:nvSpPr>
          <p:cNvPr id="37" name="正方形/長方形 36"/>
          <p:cNvSpPr/>
          <p:nvPr/>
        </p:nvSpPr>
        <p:spPr>
          <a:xfrm>
            <a:off x="4336227" y="5287808"/>
            <a:ext cx="2266592" cy="5550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200" b="1" dirty="0">
                <a:solidFill>
                  <a:schemeClr val="tx1"/>
                </a:solidFill>
                <a:latin typeface="Meiryo UI" pitchFamily="50" charset="-128"/>
                <a:ea typeface="Meiryo UI" pitchFamily="50" charset="-128"/>
                <a:cs typeface="Meiryo UI" pitchFamily="50" charset="-128"/>
              </a:rPr>
              <a:t>大阪府へ</a:t>
            </a:r>
            <a:r>
              <a:rPr lang="en-US" altLang="ja-JP" sz="1000" b="1" dirty="0">
                <a:solidFill>
                  <a:schemeClr val="tx1"/>
                </a:solidFill>
                <a:latin typeface="Meiryo UI" pitchFamily="50" charset="-128"/>
                <a:ea typeface="Meiryo UI" pitchFamily="50" charset="-128"/>
                <a:cs typeface="Meiryo UI" pitchFamily="50" charset="-128"/>
              </a:rPr>
              <a:t>(</a:t>
            </a:r>
            <a:r>
              <a:rPr lang="ja-JP" altLang="en-US" sz="1000" b="1" dirty="0">
                <a:solidFill>
                  <a:schemeClr val="tx1"/>
                </a:solidFill>
                <a:latin typeface="Meiryo UI" pitchFamily="50" charset="-128"/>
                <a:ea typeface="Meiryo UI" pitchFamily="50" charset="-128"/>
                <a:cs typeface="Meiryo UI" pitchFamily="50" charset="-128"/>
              </a:rPr>
              <a:t>経営形態見直し反映後）</a:t>
            </a:r>
            <a:endParaRPr lang="en-US" altLang="ja-JP" sz="1200" b="1" dirty="0">
              <a:solidFill>
                <a:schemeClr val="tx1"/>
              </a:solidFill>
              <a:latin typeface="Meiryo UI" pitchFamily="50" charset="-128"/>
              <a:ea typeface="Meiryo UI" pitchFamily="50" charset="-128"/>
              <a:cs typeface="Meiryo UI" pitchFamily="50" charset="-128"/>
            </a:endParaRPr>
          </a:p>
        </p:txBody>
      </p:sp>
      <p:sp>
        <p:nvSpPr>
          <p:cNvPr id="38" name="テキスト ボックス 37"/>
          <p:cNvSpPr txBox="1"/>
          <p:nvPr/>
        </p:nvSpPr>
        <p:spPr>
          <a:xfrm>
            <a:off x="126999" y="479425"/>
            <a:ext cx="2587625" cy="369332"/>
          </a:xfrm>
          <a:prstGeom prst="rect">
            <a:avLst/>
          </a:prstGeom>
          <a:noFill/>
        </p:spPr>
        <p:txBody>
          <a:bodyPr wrap="square" rtlCol="0">
            <a:spAutoFit/>
          </a:bodyPr>
          <a:lstStyle/>
          <a:p>
            <a:r>
              <a:rPr kumimoji="1" lang="ja-JP" altLang="en-US" b="1" dirty="0">
                <a:latin typeface="Meiryo UI" pitchFamily="50" charset="-128"/>
                <a:ea typeface="Meiryo UI" pitchFamily="50" charset="-128"/>
                <a:cs typeface="Meiryo UI" pitchFamily="50" charset="-128"/>
              </a:rPr>
              <a:t>（１）　移管の全体像</a:t>
            </a:r>
          </a:p>
        </p:txBody>
      </p:sp>
      <p:sp>
        <p:nvSpPr>
          <p:cNvPr id="83" name="正方形/長方形 82"/>
          <p:cNvSpPr/>
          <p:nvPr/>
        </p:nvSpPr>
        <p:spPr>
          <a:xfrm>
            <a:off x="4186328" y="4403484"/>
            <a:ext cx="1210662" cy="2649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a:solidFill>
                  <a:schemeClr val="bg1"/>
                </a:solidFill>
                <a:latin typeface="Meiryo UI" pitchFamily="50" charset="-128"/>
                <a:ea typeface="Meiryo UI" pitchFamily="50" charset="-128"/>
                <a:cs typeface="Meiryo UI" pitchFamily="50" charset="-128"/>
              </a:rPr>
              <a:t>特別区へ</a:t>
            </a:r>
          </a:p>
        </p:txBody>
      </p:sp>
      <p:sp>
        <p:nvSpPr>
          <p:cNvPr id="39" name="正方形/長方形 38"/>
          <p:cNvSpPr/>
          <p:nvPr/>
        </p:nvSpPr>
        <p:spPr>
          <a:xfrm>
            <a:off x="822425" y="1710047"/>
            <a:ext cx="3410495" cy="4023210"/>
          </a:xfrm>
          <a:prstGeom prst="rect">
            <a:avLst/>
          </a:prstGeom>
          <a:no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0" name="正方形/長方形 39"/>
          <p:cNvSpPr/>
          <p:nvPr/>
        </p:nvSpPr>
        <p:spPr>
          <a:xfrm>
            <a:off x="831950" y="5848350"/>
            <a:ext cx="3400970" cy="895350"/>
          </a:xfrm>
          <a:prstGeom prst="rect">
            <a:avLst/>
          </a:prstGeom>
          <a:noFill/>
          <a:ln w="127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2" name="正方形/長方形 27"/>
          <p:cNvSpPr>
            <a:spLocks noChangeArrowheads="1"/>
          </p:cNvSpPr>
          <p:nvPr/>
        </p:nvSpPr>
        <p:spPr bwMode="auto">
          <a:xfrm>
            <a:off x="8874125" y="-732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コンテンツ プレースホルダー 2"/>
          <p:cNvSpPr txBox="1">
            <a:spLocks/>
          </p:cNvSpPr>
          <p:nvPr/>
        </p:nvSpPr>
        <p:spPr bwMode="auto">
          <a:xfrm>
            <a:off x="383724" y="639455"/>
            <a:ext cx="8872911" cy="360000"/>
          </a:xfrm>
          <a:prstGeom prst="rect">
            <a:avLst/>
          </a:prstGeom>
          <a:solidFill>
            <a:schemeClr val="accent6">
              <a:lumMod val="40000"/>
              <a:lumOff val="60000"/>
            </a:schemeClr>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Font typeface="Arial" charset="0"/>
              <a:buNone/>
              <a:defRPr/>
            </a:pPr>
            <a:r>
              <a:rPr lang="ja-JP" altLang="en-US" sz="1500" b="1" dirty="0">
                <a:solidFill>
                  <a:prstClr val="black"/>
                </a:solidFill>
                <a:latin typeface="Meiryo UI" pitchFamily="50" charset="-128"/>
                <a:ea typeface="Meiryo UI" pitchFamily="50" charset="-128"/>
                <a:cs typeface="Meiryo UI" pitchFamily="50" charset="-128"/>
              </a:rPr>
              <a:t>◆ 事務分担（案）における移管先、また、組織の特性を反映して、特別区設置における組織体制を検討</a:t>
            </a:r>
            <a:endParaRPr lang="en-US" altLang="ja-JP" sz="1500" b="1" dirty="0">
              <a:solidFill>
                <a:prstClr val="black"/>
              </a:solidFill>
              <a:latin typeface="Meiryo UI" pitchFamily="50" charset="-128"/>
              <a:ea typeface="Meiryo UI" pitchFamily="50" charset="-128"/>
              <a:cs typeface="Meiryo UI" pitchFamily="50" charset="-128"/>
            </a:endParaRPr>
          </a:p>
        </p:txBody>
      </p:sp>
      <p:graphicFrame>
        <p:nvGraphicFramePr>
          <p:cNvPr id="101" name="表 100"/>
          <p:cNvGraphicFramePr>
            <a:graphicFrameLocks noGrp="1"/>
          </p:cNvGraphicFramePr>
          <p:nvPr>
            <p:extLst>
              <p:ext uri="{D42A27DB-BD31-4B8C-83A1-F6EECF244321}">
                <p14:modId xmlns:p14="http://schemas.microsoft.com/office/powerpoint/2010/main" val="1038966247"/>
              </p:ext>
            </p:extLst>
          </p:nvPr>
        </p:nvGraphicFramePr>
        <p:xfrm>
          <a:off x="64155" y="5608834"/>
          <a:ext cx="9105246" cy="1143624"/>
        </p:xfrm>
        <a:graphic>
          <a:graphicData uri="http://schemas.openxmlformats.org/drawingml/2006/table">
            <a:tbl>
              <a:tblPr firstRow="1" bandRow="1">
                <a:tableStyleId>{5C22544A-7EE6-4342-B048-85BDC9FD1C3A}</a:tableStyleId>
              </a:tblPr>
              <a:tblGrid>
                <a:gridCol w="2310745">
                  <a:extLst>
                    <a:ext uri="{9D8B030D-6E8A-4147-A177-3AD203B41FA5}">
                      <a16:colId xmlns:a16="http://schemas.microsoft.com/office/drawing/2014/main" xmlns="" val="20000"/>
                    </a:ext>
                  </a:extLst>
                </a:gridCol>
                <a:gridCol w="1181100">
                  <a:extLst>
                    <a:ext uri="{9D8B030D-6E8A-4147-A177-3AD203B41FA5}">
                      <a16:colId xmlns:a16="http://schemas.microsoft.com/office/drawing/2014/main" xmlns="" val="20001"/>
                    </a:ext>
                  </a:extLst>
                </a:gridCol>
                <a:gridCol w="1101725">
                  <a:extLst>
                    <a:ext uri="{9D8B030D-6E8A-4147-A177-3AD203B41FA5}">
                      <a16:colId xmlns:a16="http://schemas.microsoft.com/office/drawing/2014/main" xmlns="" val="20002"/>
                    </a:ext>
                  </a:extLst>
                </a:gridCol>
                <a:gridCol w="4511676">
                  <a:extLst>
                    <a:ext uri="{9D8B030D-6E8A-4147-A177-3AD203B41FA5}">
                      <a16:colId xmlns:a16="http://schemas.microsoft.com/office/drawing/2014/main" xmlns="" val="20003"/>
                    </a:ext>
                  </a:extLst>
                </a:gridCol>
              </a:tblGrid>
              <a:tr h="190839">
                <a:tc>
                  <a:txBody>
                    <a:bodyPr/>
                    <a:lstStyle/>
                    <a:p>
                      <a:pPr algn="ctr"/>
                      <a:r>
                        <a:rPr kumimoji="1" lang="ja-JP" altLang="en-US" sz="1500" dirty="0">
                          <a:latin typeface="Meiryo UI" pitchFamily="50" charset="-128"/>
                          <a:ea typeface="Meiryo UI" pitchFamily="50" charset="-128"/>
                          <a:cs typeface="Meiryo UI" pitchFamily="50" charset="-128"/>
                        </a:rPr>
                        <a:t>大阪府</a:t>
                      </a:r>
                    </a:p>
                  </a:txBody>
                  <a:tcPr marL="91443" marR="91443" marT="45798" marB="45798">
                    <a:lnR w="12700" cap="flat" cmpd="sng" algn="ctr">
                      <a:solidFill>
                        <a:schemeClr val="bg1"/>
                      </a:solidFill>
                      <a:prstDash val="solid"/>
                      <a:round/>
                      <a:headEnd type="none" w="med" len="med"/>
                      <a:tailEnd type="none" w="med" len="med"/>
                    </a:lnR>
                  </a:tcPr>
                </a:tc>
                <a:tc>
                  <a:txBody>
                    <a:bodyPr/>
                    <a:lstStyle/>
                    <a:p>
                      <a:pPr algn="ctr"/>
                      <a:r>
                        <a:rPr kumimoji="1" lang="ja-JP" altLang="en-US" sz="1200" dirty="0">
                          <a:latin typeface="Meiryo UI" pitchFamily="50" charset="-128"/>
                          <a:ea typeface="Meiryo UI" pitchFamily="50" charset="-128"/>
                          <a:cs typeface="Meiryo UI" pitchFamily="50" charset="-128"/>
                        </a:rPr>
                        <a:t>現員数</a:t>
                      </a:r>
                      <a:r>
                        <a:rPr kumimoji="1" lang="ja-JP" altLang="en-US" sz="1000" dirty="0">
                          <a:latin typeface="Meiryo UI" pitchFamily="50" charset="-128"/>
                          <a:ea typeface="Meiryo UI" pitchFamily="50" charset="-128"/>
                          <a:cs typeface="Meiryo UI" pitchFamily="50" charset="-128"/>
                        </a:rPr>
                        <a:t>（</a:t>
                      </a:r>
                      <a:r>
                        <a:rPr kumimoji="1" lang="en-US" altLang="ja-JP" sz="1000" dirty="0">
                          <a:latin typeface="Meiryo UI" pitchFamily="50" charset="-128"/>
                          <a:ea typeface="Meiryo UI" pitchFamily="50" charset="-128"/>
                          <a:cs typeface="Meiryo UI" pitchFamily="50" charset="-128"/>
                        </a:rPr>
                        <a:t>H28</a:t>
                      </a:r>
                      <a:r>
                        <a:rPr kumimoji="1" lang="ja-JP" altLang="en-US" sz="1000" dirty="0">
                          <a:latin typeface="Meiryo UI" pitchFamily="50" charset="-128"/>
                          <a:ea typeface="Meiryo UI" pitchFamily="50" charset="-128"/>
                          <a:cs typeface="Meiryo UI" pitchFamily="50" charset="-128"/>
                        </a:rPr>
                        <a:t>）</a:t>
                      </a:r>
                    </a:p>
                  </a:txBody>
                  <a:tcPr marL="91443" marR="91443" marT="45798" marB="45798" anchor="ctr">
                    <a:lnL w="12700" cap="flat" cmpd="sng" algn="ctr">
                      <a:solidFill>
                        <a:schemeClr val="bg1"/>
                      </a:solidFill>
                      <a:prstDash val="solid"/>
                      <a:round/>
                      <a:headEnd type="none" w="med" len="med"/>
                      <a:tailEnd type="none" w="med" len="med"/>
                    </a:lnL>
                  </a:tcPr>
                </a:tc>
                <a:tc>
                  <a:txBody>
                    <a:bodyPr/>
                    <a:lstStyle/>
                    <a:p>
                      <a:pPr algn="ctr"/>
                      <a:r>
                        <a:rPr kumimoji="1" lang="ja-JP" altLang="en-US" sz="1500" dirty="0">
                          <a:latin typeface="Meiryo UI" pitchFamily="50" charset="-128"/>
                          <a:ea typeface="Meiryo UI" pitchFamily="50" charset="-128"/>
                          <a:cs typeface="Meiryo UI" pitchFamily="50" charset="-128"/>
                        </a:rPr>
                        <a:t>移管先</a:t>
                      </a:r>
                    </a:p>
                  </a:txBody>
                  <a:tcPr marL="91443" marR="91443" marT="45798" marB="4579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500" dirty="0">
                          <a:latin typeface="Meiryo UI" pitchFamily="50" charset="-128"/>
                          <a:ea typeface="Meiryo UI" pitchFamily="50" charset="-128"/>
                          <a:cs typeface="Meiryo UI" pitchFamily="50" charset="-128"/>
                        </a:rPr>
                        <a:t>特別区設置に伴う組織体制の構築に向けた考え方</a:t>
                      </a:r>
                    </a:p>
                  </a:txBody>
                  <a:tcPr marL="91443" marR="91443" marT="45798" marB="45798"/>
                </a:tc>
                <a:extLst>
                  <a:ext uri="{0D108BD9-81ED-4DB2-BD59-A6C34878D82A}">
                    <a16:rowId xmlns:a16="http://schemas.microsoft.com/office/drawing/2014/main" xmlns="" val="10000"/>
                  </a:ext>
                </a:extLst>
              </a:tr>
              <a:tr h="254425">
                <a:tc rowSpan="2">
                  <a:txBody>
                    <a:bodyPr/>
                    <a:lstStyle/>
                    <a:p>
                      <a:r>
                        <a:rPr kumimoji="1" lang="ja-JP" altLang="en-US" sz="1200" dirty="0">
                          <a:latin typeface="Meiryo UI" pitchFamily="50" charset="-128"/>
                          <a:ea typeface="Meiryo UI" pitchFamily="50" charset="-128"/>
                          <a:cs typeface="Meiryo UI" pitchFamily="50" charset="-128"/>
                        </a:rPr>
                        <a:t>⑩知事部局、行政委員会事務局、</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aseline="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学校、警察　等</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98" marB="45798" anchor="ctr"/>
                </a:tc>
                <a:tc>
                  <a:txBody>
                    <a:bodyPr/>
                    <a:lstStyle/>
                    <a:p>
                      <a:pPr algn="ctr"/>
                      <a:r>
                        <a:rPr kumimoji="1" lang="en-US" altLang="ja-JP" sz="1200" dirty="0">
                          <a:latin typeface="Meiryo UI" pitchFamily="50" charset="-128"/>
                          <a:ea typeface="Meiryo UI" pitchFamily="50" charset="-128"/>
                          <a:cs typeface="Meiryo UI" pitchFamily="50" charset="-128"/>
                        </a:rPr>
                        <a:t>      40</a:t>
                      </a:r>
                      <a:r>
                        <a:rPr kumimoji="1" lang="ja-JP" altLang="en-US" sz="1200" dirty="0">
                          <a:latin typeface="Meiryo UI" pitchFamily="50" charset="-128"/>
                          <a:ea typeface="Meiryo UI" pitchFamily="50" charset="-128"/>
                          <a:cs typeface="Meiryo UI" pitchFamily="50" charset="-128"/>
                        </a:rPr>
                        <a:t>人</a:t>
                      </a:r>
                      <a:endParaRPr kumimoji="1" lang="en-US" altLang="ja-JP" sz="1200" dirty="0">
                        <a:latin typeface="Meiryo UI" pitchFamily="50" charset="-128"/>
                        <a:ea typeface="Meiryo UI" pitchFamily="50" charset="-128"/>
                        <a:cs typeface="Meiryo UI" pitchFamily="50" charset="-128"/>
                      </a:endParaRPr>
                    </a:p>
                  </a:txBody>
                  <a:tcPr marL="91443" marR="91443" marT="45798" marB="45798" anchor="ctr"/>
                </a:tc>
                <a:tc>
                  <a:txBody>
                    <a:bodyPr/>
                    <a:lstStyle/>
                    <a:p>
                      <a:pPr algn="l"/>
                      <a:r>
                        <a:rPr kumimoji="1" lang="ja-JP" altLang="en-US" sz="1200" dirty="0">
                          <a:latin typeface="Meiryo UI" pitchFamily="50" charset="-128"/>
                          <a:ea typeface="Meiryo UI" pitchFamily="50" charset="-128"/>
                          <a:cs typeface="Meiryo UI" pitchFamily="50" charset="-128"/>
                        </a:rPr>
                        <a:t>特別区</a:t>
                      </a:r>
                    </a:p>
                  </a:txBody>
                  <a:tcPr marL="91443" marR="91443" marT="45798" marB="45798" anchor="ctr"/>
                </a:tc>
                <a:tc>
                  <a:txBody>
                    <a:bodyPr/>
                    <a:lstStyle/>
                    <a:p>
                      <a:pPr algn="l"/>
                      <a:r>
                        <a:rPr kumimoji="1" lang="ja-JP" altLang="en-US" sz="1200" dirty="0">
                          <a:latin typeface="Meiryo UI" pitchFamily="50" charset="-128"/>
                          <a:ea typeface="Meiryo UI" pitchFamily="50" charset="-128"/>
                          <a:cs typeface="Meiryo UI" pitchFamily="50" charset="-128"/>
                        </a:rPr>
                        <a:t>移管する事務の従事人員を移管</a:t>
                      </a:r>
                    </a:p>
                  </a:txBody>
                  <a:tcPr marL="91443" marR="91443" marT="45798" marB="45798" anchor="ctr"/>
                </a:tc>
                <a:extLst>
                  <a:ext uri="{0D108BD9-81ED-4DB2-BD59-A6C34878D82A}">
                    <a16:rowId xmlns:a16="http://schemas.microsoft.com/office/drawing/2014/main" xmlns="" val="10001"/>
                  </a:ext>
                </a:extLst>
              </a:tr>
              <a:tr h="159046">
                <a:tc vMerge="1">
                  <a:txBody>
                    <a:bodyPr/>
                    <a:lstStyle/>
                    <a:p>
                      <a:endParaRPr kumimoji="1" lang="ja-JP" altLang="en-US" sz="1400" dirty="0"/>
                    </a:p>
                  </a:txBody>
                  <a:tcPr marL="91443" marR="91443" marT="45798" marB="45798" anchor="ctr"/>
                </a:tc>
                <a:tc>
                  <a:txBody>
                    <a:bodyPr/>
                    <a:lstStyle/>
                    <a:p>
                      <a:pPr algn="ctr"/>
                      <a:r>
                        <a:rPr kumimoji="1" lang="en-US" altLang="ja-JP" sz="1200" dirty="0">
                          <a:latin typeface="Meiryo UI" pitchFamily="50" charset="-128"/>
                          <a:ea typeface="Meiryo UI" pitchFamily="50" charset="-128"/>
                          <a:cs typeface="Meiryo UI" pitchFamily="50" charset="-128"/>
                        </a:rPr>
                        <a:t>83,350</a:t>
                      </a:r>
                      <a:r>
                        <a:rPr kumimoji="1" lang="ja-JP" altLang="en-US" sz="1200" dirty="0">
                          <a:latin typeface="Meiryo UI" pitchFamily="50" charset="-128"/>
                          <a:ea typeface="Meiryo UI" pitchFamily="50" charset="-128"/>
                          <a:cs typeface="Meiryo UI" pitchFamily="50" charset="-128"/>
                        </a:rPr>
                        <a:t>人</a:t>
                      </a:r>
                    </a:p>
                  </a:txBody>
                  <a:tcPr marL="91443" marR="91443" marT="45798" marB="45798"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itchFamily="50" charset="-128"/>
                          <a:ea typeface="Meiryo UI" pitchFamily="50" charset="-128"/>
                          <a:cs typeface="Meiryo UI" pitchFamily="50" charset="-128"/>
                        </a:rPr>
                        <a:t>大阪府</a:t>
                      </a:r>
                    </a:p>
                  </a:txBody>
                  <a:tcPr marL="91443" marR="91443" marT="45798" marB="45798"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Meiryo UI" pitchFamily="50" charset="-128"/>
                          <a:ea typeface="Meiryo UI" pitchFamily="50" charset="-128"/>
                          <a:cs typeface="Meiryo UI" pitchFamily="50" charset="-128"/>
                        </a:rPr>
                        <a:t>一般行政部門：全国トップクラスのスリムな組織体制を継続</a:t>
                      </a:r>
                      <a:endParaRPr kumimoji="1" lang="ja-JP" altLang="en-US" sz="1200" dirty="0">
                        <a:latin typeface="Meiryo UI" pitchFamily="50" charset="-128"/>
                        <a:ea typeface="Meiryo UI" pitchFamily="50" charset="-128"/>
                        <a:cs typeface="Meiryo UI" pitchFamily="50" charset="-128"/>
                      </a:endParaRPr>
                    </a:p>
                  </a:txBody>
                  <a:tcPr marL="91443" marR="91443" marT="45798" marB="45798" anchor="ctr"/>
                </a:tc>
                <a:extLst>
                  <a:ext uri="{0D108BD9-81ED-4DB2-BD59-A6C34878D82A}">
                    <a16:rowId xmlns:a16="http://schemas.microsoft.com/office/drawing/2014/main" xmlns="" val="10002"/>
                  </a:ext>
                </a:extLst>
              </a:tr>
              <a:tr h="151098">
                <a:tc>
                  <a:txBody>
                    <a:bodyPr/>
                    <a:lstStyle/>
                    <a:p>
                      <a:pPr algn="ctr"/>
                      <a:r>
                        <a:rPr kumimoji="1" lang="ja-JP" altLang="en-US" sz="1200" dirty="0">
                          <a:latin typeface="Meiryo UI" pitchFamily="50" charset="-128"/>
                          <a:ea typeface="Meiryo UI" pitchFamily="50" charset="-128"/>
                          <a:cs typeface="Meiryo UI" pitchFamily="50" charset="-128"/>
                        </a:rPr>
                        <a:t>合計</a:t>
                      </a:r>
                    </a:p>
                  </a:txBody>
                  <a:tcPr marL="91443" marR="91443" marT="45798" marB="45798"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itchFamily="50" charset="-128"/>
                          <a:ea typeface="Meiryo UI" pitchFamily="50" charset="-128"/>
                          <a:cs typeface="Meiryo UI" pitchFamily="50" charset="-128"/>
                        </a:rPr>
                        <a:t>83,390</a:t>
                      </a:r>
                      <a:r>
                        <a:rPr kumimoji="1" lang="ja-JP" altLang="en-US" sz="1200" dirty="0">
                          <a:latin typeface="Meiryo UI" pitchFamily="50" charset="-128"/>
                          <a:ea typeface="Meiryo UI" pitchFamily="50" charset="-128"/>
                          <a:cs typeface="Meiryo UI" pitchFamily="50" charset="-128"/>
                        </a:rPr>
                        <a:t>人</a:t>
                      </a:r>
                    </a:p>
                  </a:txBody>
                  <a:tcPr marL="91443" marR="91443" marT="45798" marB="45798" anchor="ct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dirty="0">
                        <a:latin typeface="Meiryo UI" pitchFamily="50" charset="-128"/>
                        <a:ea typeface="Meiryo UI" pitchFamily="50" charset="-128"/>
                        <a:cs typeface="Meiryo UI" pitchFamily="50" charset="-128"/>
                      </a:endParaRPr>
                    </a:p>
                  </a:txBody>
                  <a:tcPr marL="91443" marR="91443" marT="45798" marB="45798" anchor="ct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300" dirty="0">
                        <a:latin typeface="Meiryo UI" pitchFamily="50" charset="-128"/>
                        <a:ea typeface="Meiryo UI" pitchFamily="50" charset="-128"/>
                        <a:cs typeface="Meiryo UI" pitchFamily="50" charset="-128"/>
                      </a:endParaRPr>
                    </a:p>
                  </a:txBody>
                  <a:tcPr marL="91443" marR="91443" marT="45798" marB="45798" anchor="ctr"/>
                </a:tc>
                <a:extLst>
                  <a:ext uri="{0D108BD9-81ED-4DB2-BD59-A6C34878D82A}">
                    <a16:rowId xmlns:a16="http://schemas.microsoft.com/office/drawing/2014/main" xmlns="" val="10003"/>
                  </a:ext>
                </a:extLst>
              </a:tr>
            </a:tbl>
          </a:graphicData>
        </a:graphic>
      </p:graphicFrame>
      <p:graphicFrame>
        <p:nvGraphicFramePr>
          <p:cNvPr id="100" name="表 99"/>
          <p:cNvGraphicFramePr>
            <a:graphicFrameLocks noGrp="1"/>
          </p:cNvGraphicFramePr>
          <p:nvPr>
            <p:extLst>
              <p:ext uri="{D42A27DB-BD31-4B8C-83A1-F6EECF244321}">
                <p14:modId xmlns:p14="http://schemas.microsoft.com/office/powerpoint/2010/main" val="105671621"/>
              </p:ext>
            </p:extLst>
          </p:nvPr>
        </p:nvGraphicFramePr>
        <p:xfrm>
          <a:off x="63500" y="1279396"/>
          <a:ext cx="9059111" cy="4021653"/>
        </p:xfrm>
        <a:graphic>
          <a:graphicData uri="http://schemas.openxmlformats.org/drawingml/2006/table">
            <a:tbl>
              <a:tblPr firstRow="1" bandRow="1">
                <a:tableStyleId>{5C22544A-7EE6-4342-B048-85BDC9FD1C3A}</a:tableStyleId>
              </a:tblPr>
              <a:tblGrid>
                <a:gridCol w="2305223">
                  <a:extLst>
                    <a:ext uri="{9D8B030D-6E8A-4147-A177-3AD203B41FA5}">
                      <a16:colId xmlns:a16="http://schemas.microsoft.com/office/drawing/2014/main" xmlns="" val="20000"/>
                    </a:ext>
                  </a:extLst>
                </a:gridCol>
                <a:gridCol w="1194186">
                  <a:extLst>
                    <a:ext uri="{9D8B030D-6E8A-4147-A177-3AD203B41FA5}">
                      <a16:colId xmlns:a16="http://schemas.microsoft.com/office/drawing/2014/main" xmlns="" val="20001"/>
                    </a:ext>
                  </a:extLst>
                </a:gridCol>
                <a:gridCol w="1094670">
                  <a:extLst>
                    <a:ext uri="{9D8B030D-6E8A-4147-A177-3AD203B41FA5}">
                      <a16:colId xmlns:a16="http://schemas.microsoft.com/office/drawing/2014/main" xmlns="" val="20002"/>
                    </a:ext>
                  </a:extLst>
                </a:gridCol>
                <a:gridCol w="4465032">
                  <a:extLst>
                    <a:ext uri="{9D8B030D-6E8A-4147-A177-3AD203B41FA5}">
                      <a16:colId xmlns:a16="http://schemas.microsoft.com/office/drawing/2014/main" xmlns="" val="20003"/>
                    </a:ext>
                  </a:extLst>
                </a:gridCol>
              </a:tblGrid>
              <a:tr h="315878">
                <a:tc>
                  <a:txBody>
                    <a:bodyPr/>
                    <a:lstStyle/>
                    <a:p>
                      <a:pPr algn="ctr"/>
                      <a:r>
                        <a:rPr kumimoji="1" lang="ja-JP" altLang="en-US" sz="1500" dirty="0">
                          <a:latin typeface="Meiryo UI" pitchFamily="50" charset="-128"/>
                          <a:ea typeface="Meiryo UI" pitchFamily="50" charset="-128"/>
                          <a:cs typeface="Meiryo UI" pitchFamily="50" charset="-128"/>
                        </a:rPr>
                        <a:t>大阪市</a:t>
                      </a:r>
                    </a:p>
                  </a:txBody>
                  <a:tcPr marL="91454" marR="91454" marT="45709" marB="45709">
                    <a:lnR w="12700" cap="flat" cmpd="sng" algn="ctr">
                      <a:solidFill>
                        <a:schemeClr val="bg1"/>
                      </a:solidFill>
                      <a:prstDash val="solid"/>
                      <a:round/>
                      <a:headEnd type="none" w="med" len="med"/>
                      <a:tailEnd type="none" w="med" len="med"/>
                    </a:lnR>
                  </a:tcPr>
                </a:tc>
                <a:tc>
                  <a:txBody>
                    <a:bodyPr/>
                    <a:lstStyle/>
                    <a:p>
                      <a:pPr algn="ctr"/>
                      <a:r>
                        <a:rPr kumimoji="1" lang="ja-JP" altLang="en-US" sz="1200" dirty="0">
                          <a:latin typeface="Meiryo UI" pitchFamily="50" charset="-128"/>
                          <a:ea typeface="Meiryo UI" pitchFamily="50" charset="-128"/>
                          <a:cs typeface="Meiryo UI" pitchFamily="50" charset="-128"/>
                        </a:rPr>
                        <a:t>現員数</a:t>
                      </a:r>
                      <a:r>
                        <a:rPr kumimoji="1" lang="ja-JP" altLang="en-US" sz="1000" b="1" kern="1200" dirty="0">
                          <a:solidFill>
                            <a:schemeClr val="lt1"/>
                          </a:solidFill>
                          <a:latin typeface="Meiryo UI" pitchFamily="50" charset="-128"/>
                          <a:ea typeface="Meiryo UI" pitchFamily="50" charset="-128"/>
                          <a:cs typeface="Meiryo UI" pitchFamily="50" charset="-128"/>
                        </a:rPr>
                        <a:t>（</a:t>
                      </a:r>
                      <a:r>
                        <a:rPr kumimoji="1" lang="en-US" altLang="ja-JP" sz="1000" b="1" kern="1200" dirty="0">
                          <a:solidFill>
                            <a:schemeClr val="lt1"/>
                          </a:solidFill>
                          <a:latin typeface="Meiryo UI" pitchFamily="50" charset="-128"/>
                          <a:ea typeface="Meiryo UI" pitchFamily="50" charset="-128"/>
                          <a:cs typeface="Meiryo UI" pitchFamily="50" charset="-128"/>
                        </a:rPr>
                        <a:t>H28</a:t>
                      </a:r>
                      <a:r>
                        <a:rPr kumimoji="1" lang="ja-JP" altLang="en-US" sz="1000" dirty="0">
                          <a:latin typeface="Meiryo UI" pitchFamily="50" charset="-128"/>
                          <a:ea typeface="Meiryo UI" pitchFamily="50" charset="-128"/>
                          <a:cs typeface="Meiryo UI" pitchFamily="50" charset="-128"/>
                        </a:rPr>
                        <a:t>）</a:t>
                      </a:r>
                      <a:endParaRPr kumimoji="1" lang="ja-JP" altLang="en-US" sz="1600" dirty="0">
                        <a:latin typeface="Meiryo UI" pitchFamily="50" charset="-128"/>
                        <a:ea typeface="Meiryo UI" pitchFamily="50" charset="-128"/>
                        <a:cs typeface="Meiryo UI" pitchFamily="50" charset="-128"/>
                      </a:endParaRPr>
                    </a:p>
                  </a:txBody>
                  <a:tcPr marL="91454" marR="91454" marT="45709" marB="4570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r>
                        <a:rPr kumimoji="1" lang="ja-JP" altLang="en-US" sz="1500" dirty="0">
                          <a:latin typeface="Meiryo UI" pitchFamily="50" charset="-128"/>
                          <a:ea typeface="Meiryo UI" pitchFamily="50" charset="-128"/>
                          <a:cs typeface="Meiryo UI" pitchFamily="50" charset="-128"/>
                        </a:rPr>
                        <a:t>移管先</a:t>
                      </a:r>
                    </a:p>
                  </a:txBody>
                  <a:tcPr marL="91454" marR="91454" marT="45709" marB="45709">
                    <a:lnL w="12700" cap="flat" cmpd="sng" algn="ctr">
                      <a:solidFill>
                        <a:schemeClr val="bg1"/>
                      </a:solid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500" dirty="0">
                          <a:latin typeface="Meiryo UI" pitchFamily="50" charset="-128"/>
                          <a:ea typeface="Meiryo UI" pitchFamily="50" charset="-128"/>
                          <a:cs typeface="Meiryo UI" pitchFamily="50" charset="-128"/>
                        </a:rPr>
                        <a:t>特別区設置に伴う組織体制の構築に向けた考え方</a:t>
                      </a:r>
                    </a:p>
                  </a:txBody>
                  <a:tcPr marL="91454" marR="91454" marT="45709" marB="45709"/>
                </a:tc>
                <a:extLst>
                  <a:ext uri="{0D108BD9-81ED-4DB2-BD59-A6C34878D82A}">
                    <a16:rowId xmlns:a16="http://schemas.microsoft.com/office/drawing/2014/main" xmlns="" val="10000"/>
                  </a:ext>
                </a:extLst>
              </a:tr>
              <a:tr h="741710">
                <a:tc rowSpan="2">
                  <a:txBody>
                    <a:bodyPr/>
                    <a:lstStyle/>
                    <a:p>
                      <a:pPr algn="l"/>
                      <a:r>
                        <a:rPr kumimoji="1" lang="ja-JP" altLang="en-US" sz="1200" dirty="0">
                          <a:latin typeface="Meiryo UI" pitchFamily="50" charset="-128"/>
                          <a:ea typeface="Meiryo UI" pitchFamily="50" charset="-128"/>
                          <a:cs typeface="Meiryo UI" pitchFamily="50" charset="-128"/>
                        </a:rPr>
                        <a:t>①市長部局等</a:t>
                      </a:r>
                      <a:endParaRPr kumimoji="1" lang="en-US" altLang="ja-JP" sz="1200" dirty="0">
                        <a:latin typeface="Meiryo UI" pitchFamily="50" charset="-128"/>
                        <a:ea typeface="Meiryo UI" pitchFamily="50" charset="-128"/>
                        <a:cs typeface="Meiryo UI" pitchFamily="50" charset="-128"/>
                      </a:endParaRPr>
                    </a:p>
                    <a:p>
                      <a:pPr algn="l"/>
                      <a:r>
                        <a:rPr kumimoji="1" lang="ja-JP" altLang="en-US" sz="1200" dirty="0">
                          <a:latin typeface="Meiryo UI" pitchFamily="50" charset="-128"/>
                          <a:ea typeface="Meiryo UI" pitchFamily="50" charset="-128"/>
                          <a:cs typeface="Meiryo UI" pitchFamily="50" charset="-128"/>
                        </a:rPr>
                        <a:t>　（</a:t>
                      </a:r>
                      <a:r>
                        <a:rPr kumimoji="1" lang="ja-JP" altLang="en-US" sz="1200" dirty="0" smtClean="0">
                          <a:latin typeface="Meiryo UI" pitchFamily="50" charset="-128"/>
                          <a:ea typeface="Meiryo UI" pitchFamily="50" charset="-128"/>
                          <a:cs typeface="Meiryo UI" pitchFamily="50" charset="-128"/>
                        </a:rPr>
                        <a:t>下記以外）</a:t>
                      </a:r>
                      <a:endParaRPr kumimoji="1" lang="ja-JP" altLang="en-US" sz="1200" dirty="0">
                        <a:latin typeface="Meiryo UI" pitchFamily="50" charset="-128"/>
                        <a:ea typeface="Meiryo UI" pitchFamily="50" charset="-128"/>
                        <a:cs typeface="Meiryo UI" pitchFamily="50" charset="-128"/>
                      </a:endParaRPr>
                    </a:p>
                  </a:txBody>
                  <a:tcPr marL="91454" marR="91454" marT="45709" marB="45709" anchor="ctr"/>
                </a:tc>
                <a:tc>
                  <a:txBody>
                    <a:bodyPr/>
                    <a:lstStyle/>
                    <a:p>
                      <a:pPr algn="ctr"/>
                      <a:r>
                        <a:rPr kumimoji="1" lang="en-US" altLang="ja-JP" sz="1100" b="1" dirty="0">
                          <a:solidFill>
                            <a:schemeClr val="bg1"/>
                          </a:solidFill>
                          <a:latin typeface="Meiryo UI" pitchFamily="50" charset="-128"/>
                          <a:ea typeface="Meiryo UI" pitchFamily="50" charset="-128"/>
                          <a:cs typeface="Meiryo UI" pitchFamily="50" charset="-128"/>
                        </a:rPr>
                        <a:t>11,180</a:t>
                      </a:r>
                      <a:r>
                        <a:rPr kumimoji="1" lang="ja-JP" altLang="en-US" sz="1100" b="1" dirty="0">
                          <a:solidFill>
                            <a:schemeClr val="bg1"/>
                          </a:solidFill>
                          <a:latin typeface="Meiryo UI" pitchFamily="50" charset="-128"/>
                          <a:ea typeface="Meiryo UI" pitchFamily="50" charset="-128"/>
                          <a:cs typeface="Meiryo UI" pitchFamily="50" charset="-128"/>
                        </a:rPr>
                        <a:t>人</a:t>
                      </a:r>
                      <a:endParaRPr kumimoji="1" lang="en-US" altLang="ja-JP" sz="1100" b="1" dirty="0">
                        <a:solidFill>
                          <a:schemeClr val="bg1"/>
                        </a:solidFill>
                        <a:latin typeface="Meiryo UI" pitchFamily="50" charset="-128"/>
                        <a:ea typeface="Meiryo UI" pitchFamily="50" charset="-128"/>
                        <a:cs typeface="Meiryo UI" pitchFamily="50" charset="-128"/>
                      </a:endParaRPr>
                    </a:p>
                  </a:txBody>
                  <a:tcPr marL="0" marR="0" marT="45709" marB="45709" anchor="ctr">
                    <a:solidFill>
                      <a:schemeClr val="tx2">
                        <a:lumMod val="75000"/>
                      </a:schemeClr>
                    </a:solidFill>
                  </a:tcPr>
                </a:tc>
                <a:tc>
                  <a:txBody>
                    <a:bodyPr/>
                    <a:lstStyle/>
                    <a:p>
                      <a:pPr algn="l"/>
                      <a:r>
                        <a:rPr kumimoji="1" lang="ja-JP" altLang="en-US" sz="1200" b="1" dirty="0">
                          <a:solidFill>
                            <a:schemeClr val="bg1"/>
                          </a:solidFill>
                          <a:latin typeface="Meiryo UI" pitchFamily="50" charset="-128"/>
                          <a:ea typeface="Meiryo UI" pitchFamily="50" charset="-128"/>
                          <a:cs typeface="Meiryo UI" pitchFamily="50" charset="-128"/>
                        </a:rPr>
                        <a:t>特別区</a:t>
                      </a:r>
                    </a:p>
                  </a:txBody>
                  <a:tcPr marL="91454" marR="91454" marT="45709" marB="45709" anchor="ctr">
                    <a:solidFill>
                      <a:schemeClr val="tx2">
                        <a:lumMod val="75000"/>
                      </a:schemeClr>
                    </a:solidFill>
                  </a:tcPr>
                </a:tc>
                <a:tc>
                  <a:txBody>
                    <a:bodyPr/>
                    <a:lstStyle/>
                    <a:p>
                      <a:pPr algn="l"/>
                      <a:r>
                        <a:rPr kumimoji="1" lang="ja-JP" altLang="en-US" sz="1300" b="1" dirty="0">
                          <a:solidFill>
                            <a:schemeClr val="bg1"/>
                          </a:solidFill>
                          <a:latin typeface="Meiryo UI" pitchFamily="50" charset="-128"/>
                          <a:ea typeface="Meiryo UI" pitchFamily="50" charset="-128"/>
                          <a:cs typeface="Meiryo UI" pitchFamily="50" charset="-128"/>
                        </a:rPr>
                        <a:t>　　大阪府からの移管事務も含め、新たに設置する特別区の</a:t>
                      </a:r>
                      <a:endParaRPr kumimoji="1" lang="en-US" altLang="ja-JP" sz="1300" b="1" dirty="0">
                        <a:solidFill>
                          <a:schemeClr val="bg1"/>
                        </a:solidFill>
                        <a:latin typeface="Meiryo UI" pitchFamily="50" charset="-128"/>
                        <a:ea typeface="Meiryo UI" pitchFamily="50" charset="-128"/>
                        <a:cs typeface="Meiryo UI" pitchFamily="50" charset="-128"/>
                      </a:endParaRPr>
                    </a:p>
                    <a:p>
                      <a:pPr algn="l"/>
                      <a:r>
                        <a:rPr kumimoji="1" lang="ja-JP" altLang="en-US" sz="1300" b="1" dirty="0">
                          <a:solidFill>
                            <a:schemeClr val="bg1"/>
                          </a:solidFill>
                          <a:latin typeface="Meiryo UI" pitchFamily="50" charset="-128"/>
                          <a:ea typeface="Meiryo UI" pitchFamily="50" charset="-128"/>
                          <a:cs typeface="Meiryo UI" pitchFamily="50" charset="-128"/>
                        </a:rPr>
                        <a:t>　　組織体制</a:t>
                      </a:r>
                      <a:r>
                        <a:rPr kumimoji="1" lang="ja-JP" altLang="en-US" sz="1100" b="1" dirty="0">
                          <a:solidFill>
                            <a:schemeClr val="bg1"/>
                          </a:solidFill>
                          <a:latin typeface="Meiryo UI" pitchFamily="50" charset="-128"/>
                          <a:ea typeface="Meiryo UI" pitchFamily="50" charset="-128"/>
                          <a:cs typeface="Meiryo UI" pitchFamily="50" charset="-128"/>
                        </a:rPr>
                        <a:t>（下記の経営形態見直し部門、学校園を除く）</a:t>
                      </a:r>
                      <a:r>
                        <a:rPr kumimoji="1" lang="ja-JP" altLang="en-US" sz="1300" b="1" dirty="0">
                          <a:solidFill>
                            <a:schemeClr val="bg1"/>
                          </a:solidFill>
                          <a:latin typeface="Meiryo UI" pitchFamily="50" charset="-128"/>
                          <a:ea typeface="Meiryo UI" pitchFamily="50" charset="-128"/>
                          <a:cs typeface="Meiryo UI" pitchFamily="50" charset="-128"/>
                        </a:rPr>
                        <a:t>を検討</a:t>
                      </a:r>
                    </a:p>
                  </a:txBody>
                  <a:tcPr marL="91454" marR="91454" marT="45709" marB="45709" anchor="ctr">
                    <a:solidFill>
                      <a:schemeClr val="tx2">
                        <a:lumMod val="75000"/>
                      </a:schemeClr>
                    </a:solidFill>
                  </a:tcPr>
                </a:tc>
                <a:extLst>
                  <a:ext uri="{0D108BD9-81ED-4DB2-BD59-A6C34878D82A}">
                    <a16:rowId xmlns:a16="http://schemas.microsoft.com/office/drawing/2014/main" xmlns="" val="10001"/>
                  </a:ext>
                </a:extLst>
              </a:tr>
              <a:tr h="384541">
                <a:tc vMerge="1">
                  <a:txBody>
                    <a:bodyPr/>
                    <a:lstStyle/>
                    <a:p>
                      <a:endParaRPr kumimoji="1" lang="ja-JP" altLang="en-US" sz="1400" dirty="0"/>
                    </a:p>
                  </a:txBody>
                  <a:tcPr marL="91454" marR="91454" marT="45709" marB="4570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latin typeface="Meiryo UI" pitchFamily="50" charset="-128"/>
                          <a:ea typeface="Meiryo UI" pitchFamily="50" charset="-128"/>
                          <a:cs typeface="Meiryo UI" pitchFamily="50" charset="-128"/>
                        </a:rPr>
                        <a:t>  1,940</a:t>
                      </a:r>
                      <a:r>
                        <a:rPr kumimoji="1" lang="ja-JP" altLang="en-US" sz="1100" dirty="0">
                          <a:latin typeface="Meiryo UI" pitchFamily="50" charset="-128"/>
                          <a:ea typeface="Meiryo UI" pitchFamily="50" charset="-128"/>
                          <a:cs typeface="Meiryo UI" pitchFamily="50" charset="-128"/>
                        </a:rPr>
                        <a:t>人</a:t>
                      </a:r>
                      <a:endParaRPr kumimoji="1" lang="en-US" altLang="ja-JP" sz="1100" dirty="0">
                        <a:latin typeface="Meiryo UI" pitchFamily="50" charset="-128"/>
                        <a:ea typeface="Meiryo UI" pitchFamily="50" charset="-128"/>
                        <a:cs typeface="Meiryo UI" pitchFamily="50" charset="-128"/>
                      </a:endParaRPr>
                    </a:p>
                  </a:txBody>
                  <a:tcPr marL="91454" marR="91454" marT="45709" marB="45709" anchor="ctr"/>
                </a:tc>
                <a:tc>
                  <a:txBody>
                    <a:bodyPr/>
                    <a:lstStyle/>
                    <a:p>
                      <a:pPr algn="l"/>
                      <a:r>
                        <a:rPr kumimoji="1" lang="ja-JP" altLang="en-US" sz="1200" dirty="0">
                          <a:latin typeface="Meiryo UI" pitchFamily="50" charset="-128"/>
                          <a:ea typeface="Meiryo UI" pitchFamily="50" charset="-128"/>
                          <a:cs typeface="Meiryo UI" pitchFamily="50" charset="-128"/>
                        </a:rPr>
                        <a:t>大阪府</a:t>
                      </a:r>
                    </a:p>
                  </a:txBody>
                  <a:tcPr marL="91454" marR="91454" marT="45709" marB="45709" anchor="ctr"/>
                </a:tc>
                <a:tc>
                  <a:txBody>
                    <a:bodyPr/>
                    <a:lstStyle/>
                    <a:p>
                      <a:pPr algn="l"/>
                      <a:r>
                        <a:rPr kumimoji="1" lang="ja-JP" altLang="en-US" sz="1200" dirty="0">
                          <a:latin typeface="Meiryo UI" pitchFamily="50" charset="-128"/>
                          <a:ea typeface="Meiryo UI" pitchFamily="50" charset="-128"/>
                          <a:cs typeface="Meiryo UI" pitchFamily="50" charset="-128"/>
                        </a:rPr>
                        <a:t>従事人員に広域一元化に伴う効率化を加味して、移管</a:t>
                      </a:r>
                    </a:p>
                  </a:txBody>
                  <a:tcPr marL="91454" marR="91454" marT="45709" marB="45709" anchor="ctr"/>
                </a:tc>
                <a:extLst>
                  <a:ext uri="{0D108BD9-81ED-4DB2-BD59-A6C34878D82A}">
                    <a16:rowId xmlns:a16="http://schemas.microsoft.com/office/drawing/2014/main" xmlns="" val="10002"/>
                  </a:ext>
                </a:extLst>
              </a:tr>
              <a:tr h="335759">
                <a:tc>
                  <a:txBody>
                    <a:bodyPr/>
                    <a:lstStyle/>
                    <a:p>
                      <a:pPr algn="l"/>
                      <a:r>
                        <a:rPr kumimoji="1" lang="ja-JP" altLang="en-US" sz="1200" dirty="0">
                          <a:latin typeface="Meiryo UI" pitchFamily="50" charset="-128"/>
                          <a:ea typeface="Meiryo UI" pitchFamily="50" charset="-128"/>
                          <a:cs typeface="Meiryo UI" pitchFamily="50" charset="-128"/>
                        </a:rPr>
                        <a:t>②一般廃棄物</a:t>
                      </a:r>
                    </a:p>
                    <a:p>
                      <a:pPr algn="l"/>
                      <a:r>
                        <a:rPr kumimoji="1" lang="ja-JP" altLang="en-US" sz="1200" dirty="0">
                          <a:latin typeface="Meiryo UI" pitchFamily="50" charset="-128"/>
                          <a:ea typeface="Meiryo UI" pitchFamily="50" charset="-128"/>
                          <a:cs typeface="Meiryo UI" pitchFamily="50" charset="-128"/>
                        </a:rPr>
                        <a:t>③保育所</a:t>
                      </a:r>
                    </a:p>
                  </a:txBody>
                  <a:tcPr marL="91454" marR="91454" marT="45709" marB="45709" anchor="ctr"/>
                </a:tc>
                <a:tc>
                  <a:txBody>
                    <a:bodyPr/>
                    <a:lstStyle/>
                    <a:p>
                      <a:pPr algn="ctr"/>
                      <a:r>
                        <a:rPr kumimoji="1" lang="en-US" altLang="ja-JP" sz="1100" dirty="0">
                          <a:latin typeface="Meiryo UI" pitchFamily="50" charset="-128"/>
                          <a:ea typeface="Meiryo UI" pitchFamily="50" charset="-128"/>
                          <a:cs typeface="Meiryo UI" pitchFamily="50" charset="-128"/>
                        </a:rPr>
                        <a:t>  1,930</a:t>
                      </a:r>
                      <a:r>
                        <a:rPr kumimoji="1" lang="ja-JP" altLang="en-US" sz="1100" dirty="0">
                          <a:latin typeface="Meiryo UI" pitchFamily="50" charset="-128"/>
                          <a:ea typeface="Meiryo UI" pitchFamily="50" charset="-128"/>
                          <a:cs typeface="Meiryo UI" pitchFamily="50" charset="-128"/>
                        </a:rPr>
                        <a:t>人</a:t>
                      </a:r>
                    </a:p>
                    <a:p>
                      <a:pPr algn="ctr"/>
                      <a:r>
                        <a:rPr kumimoji="1" lang="en-US" altLang="ja-JP" sz="1100" dirty="0">
                          <a:latin typeface="Meiryo UI" pitchFamily="50" charset="-128"/>
                          <a:ea typeface="Meiryo UI" pitchFamily="50" charset="-128"/>
                          <a:cs typeface="Meiryo UI" pitchFamily="50" charset="-128"/>
                        </a:rPr>
                        <a:t>  1,120</a:t>
                      </a:r>
                      <a:r>
                        <a:rPr kumimoji="1" lang="ja-JP" altLang="en-US" sz="1100" dirty="0">
                          <a:latin typeface="Meiryo UI" pitchFamily="50" charset="-128"/>
                          <a:ea typeface="Meiryo UI" pitchFamily="50" charset="-128"/>
                          <a:cs typeface="Meiryo UI" pitchFamily="50" charset="-128"/>
                        </a:rPr>
                        <a:t>人</a:t>
                      </a:r>
                    </a:p>
                  </a:txBody>
                  <a:tcPr marL="91454" marR="91454" marT="45709" marB="45709" anchor="ctr"/>
                </a:tc>
                <a:tc>
                  <a:txBody>
                    <a:bodyPr/>
                    <a:lstStyle/>
                    <a:p>
                      <a:pPr algn="l"/>
                      <a:r>
                        <a:rPr kumimoji="1" lang="ja-JP" altLang="en-US" sz="1200" dirty="0">
                          <a:latin typeface="Meiryo UI" pitchFamily="50" charset="-128"/>
                          <a:ea typeface="Meiryo UI" pitchFamily="50" charset="-128"/>
                          <a:cs typeface="Meiryo UI" pitchFamily="50" charset="-128"/>
                        </a:rPr>
                        <a:t>特別区</a:t>
                      </a:r>
                    </a:p>
                  </a:txBody>
                  <a:tcPr marL="91454" marR="91454" marT="45709" marB="45709" anchor="ctr">
                    <a:lnR w="12700" cap="flat" cmpd="sng" algn="ctr">
                      <a:solidFill>
                        <a:schemeClr val="bg1"/>
                      </a:solidFill>
                      <a:prstDash val="solid"/>
                      <a:round/>
                      <a:headEnd type="none" w="med" len="med"/>
                      <a:tailEnd type="none" w="med" len="med"/>
                    </a:lnR>
                  </a:tcPr>
                </a:tc>
                <a:tc rowSpan="3">
                  <a:txBody>
                    <a:bodyPr/>
                    <a:lstStyle/>
                    <a:p>
                      <a:pPr algn="l"/>
                      <a:r>
                        <a:rPr kumimoji="1" lang="ja-JP" altLang="en-US" sz="1200" dirty="0">
                          <a:latin typeface="Meiryo UI" pitchFamily="50" charset="-128"/>
                          <a:ea typeface="Meiryo UI" pitchFamily="50" charset="-128"/>
                          <a:cs typeface="Meiryo UI" pitchFamily="50" charset="-128"/>
                        </a:rPr>
                        <a:t>経営形態の見直しに伴い、職員数が大幅に変動するため、</a:t>
                      </a:r>
                      <a:endParaRPr kumimoji="1" lang="en-US" altLang="ja-JP" sz="1200" dirty="0">
                        <a:latin typeface="Meiryo UI" pitchFamily="50" charset="-128"/>
                        <a:ea typeface="Meiryo UI" pitchFamily="50" charset="-128"/>
                        <a:cs typeface="Meiryo UI" pitchFamily="50" charset="-128"/>
                      </a:endParaRPr>
                    </a:p>
                    <a:p>
                      <a:pPr algn="l"/>
                      <a:r>
                        <a:rPr kumimoji="1" lang="ja-JP" altLang="en-US" sz="1200" dirty="0">
                          <a:latin typeface="Meiryo UI" pitchFamily="50" charset="-128"/>
                          <a:ea typeface="Meiryo UI" pitchFamily="50" charset="-128"/>
                          <a:cs typeface="Meiryo UI" pitchFamily="50" charset="-128"/>
                        </a:rPr>
                        <a:t>見直しを反映した職員数を移管</a:t>
                      </a:r>
                    </a:p>
                  </a:txBody>
                  <a:tcPr marL="91454" marR="91454" marT="45709" marB="45709"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xmlns="" val="10003"/>
                  </a:ext>
                </a:extLst>
              </a:tr>
              <a:tr h="13838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itchFamily="50" charset="-128"/>
                          <a:ea typeface="Meiryo UI" pitchFamily="50" charset="-128"/>
                          <a:cs typeface="Meiryo UI" pitchFamily="50" charset="-128"/>
                        </a:rPr>
                        <a:t>④公営企業（交通）</a:t>
                      </a:r>
                    </a:p>
                  </a:txBody>
                  <a:tcPr marL="91454" marR="91454" marT="45709" marB="4570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latin typeface="Meiryo UI" pitchFamily="50" charset="-128"/>
                          <a:ea typeface="Meiryo UI" pitchFamily="50" charset="-128"/>
                          <a:cs typeface="Meiryo UI" pitchFamily="50" charset="-128"/>
                        </a:rPr>
                        <a:t>  5,810</a:t>
                      </a:r>
                      <a:r>
                        <a:rPr kumimoji="1" lang="ja-JP" altLang="en-US" sz="1100" dirty="0">
                          <a:latin typeface="Meiryo UI" pitchFamily="50" charset="-128"/>
                          <a:ea typeface="Meiryo UI" pitchFamily="50" charset="-128"/>
                          <a:cs typeface="Meiryo UI" pitchFamily="50" charset="-128"/>
                        </a:rPr>
                        <a:t>人</a:t>
                      </a:r>
                    </a:p>
                  </a:txBody>
                  <a:tcPr marL="91454" marR="91454" marT="45709" marB="45709" anchor="ctr"/>
                </a:tc>
                <a:tc>
                  <a:txBody>
                    <a:bodyPr/>
                    <a:lstStyle/>
                    <a:p>
                      <a:pPr algn="l"/>
                      <a:r>
                        <a:rPr kumimoji="1" lang="en-US" altLang="ja-JP" sz="1100" dirty="0">
                          <a:latin typeface="Meiryo UI" pitchFamily="50" charset="-128"/>
                          <a:ea typeface="Meiryo UI" pitchFamily="50" charset="-128"/>
                          <a:cs typeface="Meiryo UI" pitchFamily="50" charset="-128"/>
                        </a:rPr>
                        <a:t>(</a:t>
                      </a:r>
                      <a:r>
                        <a:rPr kumimoji="1" lang="ja-JP" altLang="en-US" sz="1100" dirty="0">
                          <a:latin typeface="Meiryo UI" pitchFamily="50" charset="-128"/>
                          <a:ea typeface="Meiryo UI" pitchFamily="50" charset="-128"/>
                          <a:cs typeface="Meiryo UI" pitchFamily="50" charset="-128"/>
                        </a:rPr>
                        <a:t>民営化</a:t>
                      </a:r>
                      <a:r>
                        <a:rPr kumimoji="1" lang="en-US" altLang="ja-JP" sz="1100" dirty="0">
                          <a:latin typeface="Meiryo UI" pitchFamily="50" charset="-128"/>
                          <a:ea typeface="Meiryo UI" pitchFamily="50" charset="-128"/>
                          <a:cs typeface="Meiryo UI" pitchFamily="50" charset="-128"/>
                        </a:rPr>
                        <a:t>)</a:t>
                      </a:r>
                      <a:endParaRPr kumimoji="1" lang="ja-JP" altLang="en-US" sz="1100" dirty="0">
                        <a:latin typeface="Meiryo UI" pitchFamily="50" charset="-128"/>
                        <a:ea typeface="Meiryo UI" pitchFamily="50" charset="-128"/>
                        <a:cs typeface="Meiryo UI" pitchFamily="50" charset="-128"/>
                      </a:endParaRPr>
                    </a:p>
                  </a:txBody>
                  <a:tcPr marL="91454" marR="91454" marT="45709" marB="45709" anchor="ctr">
                    <a:lnR w="12700" cap="flat" cmpd="sng" algn="ctr">
                      <a:solidFill>
                        <a:schemeClr val="bg1"/>
                      </a:solidFill>
                      <a:prstDash val="solid"/>
                      <a:round/>
                      <a:headEnd type="none" w="med" len="med"/>
                      <a:tailEnd type="none" w="med" len="med"/>
                    </a:lnR>
                  </a:tcPr>
                </a:tc>
                <a:tc vMerge="1">
                  <a:txBody>
                    <a:bodyPr/>
                    <a:lstStyle/>
                    <a:p>
                      <a:endParaRPr kumimoji="1" lang="ja-JP" altLang="en-US"/>
                    </a:p>
                  </a:txBody>
                  <a:tcPr/>
                </a:tc>
                <a:extLst>
                  <a:ext uri="{0D108BD9-81ED-4DB2-BD59-A6C34878D82A}">
                    <a16:rowId xmlns:a16="http://schemas.microsoft.com/office/drawing/2014/main" xmlns="" val="10004"/>
                  </a:ext>
                </a:extLst>
              </a:tr>
              <a:tr h="188556">
                <a:tc>
                  <a:txBody>
                    <a:bodyPr/>
                    <a:lstStyle/>
                    <a:p>
                      <a:pPr algn="l"/>
                      <a:r>
                        <a:rPr kumimoji="1" lang="ja-JP" altLang="en-US" sz="1200" dirty="0">
                          <a:latin typeface="Meiryo UI" pitchFamily="50" charset="-128"/>
                          <a:ea typeface="Meiryo UI" pitchFamily="50" charset="-128"/>
                          <a:cs typeface="Meiryo UI" pitchFamily="50" charset="-128"/>
                        </a:rPr>
                        <a:t>⑤公営企業（水道）・弘済院</a:t>
                      </a:r>
                    </a:p>
                  </a:txBody>
                  <a:tcPr marL="91454" marR="91454" marT="45709" marB="4570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latin typeface="Meiryo UI" pitchFamily="50" charset="-128"/>
                          <a:ea typeface="Meiryo UI" pitchFamily="50" charset="-128"/>
                          <a:cs typeface="Meiryo UI" pitchFamily="50" charset="-128"/>
                        </a:rPr>
                        <a:t>  1,600</a:t>
                      </a:r>
                      <a:r>
                        <a:rPr kumimoji="1" lang="ja-JP" altLang="en-US" sz="1100" dirty="0">
                          <a:latin typeface="Meiryo UI" pitchFamily="50" charset="-128"/>
                          <a:ea typeface="Meiryo UI" pitchFamily="50" charset="-128"/>
                          <a:cs typeface="Meiryo UI" pitchFamily="50" charset="-128"/>
                        </a:rPr>
                        <a:t>人</a:t>
                      </a:r>
                    </a:p>
                  </a:txBody>
                  <a:tcPr marL="91454" marR="91454" marT="45709" marB="45709" anchor="ctr"/>
                </a:tc>
                <a:tc>
                  <a:txBody>
                    <a:bodyPr/>
                    <a:lstStyle/>
                    <a:p>
                      <a:pPr algn="l"/>
                      <a:r>
                        <a:rPr kumimoji="1" lang="ja-JP" altLang="en-US" sz="1200" dirty="0">
                          <a:latin typeface="Meiryo UI" pitchFamily="50" charset="-128"/>
                          <a:ea typeface="Meiryo UI" pitchFamily="50" charset="-128"/>
                          <a:cs typeface="Meiryo UI" pitchFamily="50" charset="-128"/>
                        </a:rPr>
                        <a:t>検討中</a:t>
                      </a:r>
                    </a:p>
                  </a:txBody>
                  <a:tcPr marL="91454" marR="91454" marT="45709" marB="45709" anchor="ctr">
                    <a:lnR w="12700" cap="flat" cmpd="sng" algn="ctr">
                      <a:solidFill>
                        <a:schemeClr val="bg1"/>
                      </a:solidFill>
                      <a:prstDash val="solid"/>
                      <a:round/>
                      <a:headEnd type="none" w="med" len="med"/>
                      <a:tailEnd type="none" w="med" len="med"/>
                    </a:lnR>
                  </a:tcPr>
                </a:tc>
                <a:tc vMerge="1">
                  <a:txBody>
                    <a:bodyPr/>
                    <a:lstStyle/>
                    <a:p>
                      <a:pPr algn="l"/>
                      <a:endParaRPr kumimoji="1" lang="ja-JP" altLang="en-US" sz="1300" dirty="0">
                        <a:latin typeface="Meiryo UI" pitchFamily="50" charset="-128"/>
                        <a:ea typeface="Meiryo UI" pitchFamily="50" charset="-128"/>
                        <a:cs typeface="Meiryo UI" pitchFamily="50" charset="-128"/>
                      </a:endParaRPr>
                    </a:p>
                  </a:txBody>
                  <a:tcPr marL="91454" marR="91454" marT="45709" marB="45709" anchor="ctr"/>
                </a:tc>
                <a:extLst>
                  <a:ext uri="{0D108BD9-81ED-4DB2-BD59-A6C34878D82A}">
                    <a16:rowId xmlns:a16="http://schemas.microsoft.com/office/drawing/2014/main" xmlns="" val="10005"/>
                  </a:ext>
                </a:extLst>
              </a:tr>
              <a:tr h="188556">
                <a:tc>
                  <a:txBody>
                    <a:bodyPr/>
                    <a:lstStyle/>
                    <a:p>
                      <a:pPr algn="l"/>
                      <a:r>
                        <a:rPr kumimoji="1" lang="ja-JP" altLang="en-US" sz="1200" dirty="0">
                          <a:latin typeface="Meiryo UI" pitchFamily="50" charset="-128"/>
                          <a:ea typeface="Meiryo UI" pitchFamily="50" charset="-128"/>
                          <a:cs typeface="Meiryo UI" pitchFamily="50" charset="-128"/>
                        </a:rPr>
                        <a:t>⑥学校園（義務教育・幼稚園）</a:t>
                      </a:r>
                    </a:p>
                  </a:txBody>
                  <a:tcPr marL="91454" marR="91454" marT="45709" marB="45709" anchor="ctr"/>
                </a:tc>
                <a:tc>
                  <a:txBody>
                    <a:bodyPr/>
                    <a:lstStyle/>
                    <a:p>
                      <a:pPr algn="ctr"/>
                      <a:r>
                        <a:rPr kumimoji="1" lang="en-US" altLang="ja-JP" sz="1100" dirty="0">
                          <a:latin typeface="Meiryo UI" pitchFamily="50" charset="-128"/>
                          <a:ea typeface="Meiryo UI" pitchFamily="50" charset="-128"/>
                          <a:cs typeface="Meiryo UI" pitchFamily="50" charset="-128"/>
                        </a:rPr>
                        <a:t>  1,960</a:t>
                      </a:r>
                      <a:r>
                        <a:rPr kumimoji="1" lang="ja-JP" altLang="en-US" sz="1100" dirty="0">
                          <a:latin typeface="Meiryo UI" pitchFamily="50" charset="-128"/>
                          <a:ea typeface="Meiryo UI" pitchFamily="50" charset="-128"/>
                          <a:cs typeface="Meiryo UI" pitchFamily="50" charset="-128"/>
                        </a:rPr>
                        <a:t>人</a:t>
                      </a:r>
                    </a:p>
                  </a:txBody>
                  <a:tcPr marL="91454" marR="91454" marT="45709" marB="45709" anchor="ctr"/>
                </a:tc>
                <a:tc>
                  <a:txBody>
                    <a:bodyPr/>
                    <a:lstStyle/>
                    <a:p>
                      <a:pPr algn="l"/>
                      <a:r>
                        <a:rPr kumimoji="1" lang="ja-JP" altLang="en-US" sz="1200" dirty="0">
                          <a:latin typeface="Meiryo UI" pitchFamily="50" charset="-128"/>
                          <a:ea typeface="Meiryo UI" pitchFamily="50" charset="-128"/>
                          <a:cs typeface="Meiryo UI" pitchFamily="50" charset="-128"/>
                        </a:rPr>
                        <a:t>特別区</a:t>
                      </a:r>
                    </a:p>
                  </a:txBody>
                  <a:tcPr marL="91454" marR="91454" marT="45709" marB="45709" anchor="ctr">
                    <a:lnR w="12700" cap="flat" cmpd="sng" algn="ctr">
                      <a:solidFill>
                        <a:schemeClr val="bg1"/>
                      </a:solidFill>
                      <a:prstDash val="solid"/>
                      <a:round/>
                      <a:headEnd type="none" w="med" len="med"/>
                      <a:tailEnd type="none" w="med" len="med"/>
                    </a:lnR>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itchFamily="50" charset="-128"/>
                          <a:ea typeface="Meiryo UI" pitchFamily="50" charset="-128"/>
                          <a:cs typeface="Meiryo UI" pitchFamily="50" charset="-128"/>
                        </a:rPr>
                        <a:t>特別区設置時の職員数を移管</a:t>
                      </a:r>
                      <a:endParaRPr kumimoji="1" lang="en-US" altLang="ja-JP" sz="1200" dirty="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itchFamily="50" charset="-128"/>
                          <a:ea typeface="Meiryo UI" pitchFamily="50" charset="-128"/>
                          <a:cs typeface="Meiryo UI" pitchFamily="50" charset="-128"/>
                        </a:rPr>
                        <a:t>ただし、幼稚園は経営形態見直しを反映した職員数を移管</a:t>
                      </a:r>
                    </a:p>
                  </a:txBody>
                  <a:tcPr marL="91454" marR="91454" marT="45709" marB="45709"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xmlns="" val="10006"/>
                  </a:ext>
                </a:extLst>
              </a:tr>
              <a:tr h="183170">
                <a:tc>
                  <a:txBody>
                    <a:bodyPr/>
                    <a:lstStyle/>
                    <a:p>
                      <a:pPr algn="l"/>
                      <a:r>
                        <a:rPr kumimoji="1" lang="ja-JP" altLang="en-US" sz="1200" dirty="0">
                          <a:latin typeface="Meiryo UI" pitchFamily="50" charset="-128"/>
                          <a:ea typeface="Meiryo UI" pitchFamily="50" charset="-128"/>
                          <a:cs typeface="Meiryo UI" pitchFamily="50" charset="-128"/>
                        </a:rPr>
                        <a:t>⑦学校園（高等学校）</a:t>
                      </a:r>
                    </a:p>
                  </a:txBody>
                  <a:tcPr marL="91454" marR="91454" marT="45709" marB="45709" anchor="ctr"/>
                </a:tc>
                <a:tc>
                  <a:txBody>
                    <a:bodyPr/>
                    <a:lstStyle/>
                    <a:p>
                      <a:pPr algn="ctr"/>
                      <a:r>
                        <a:rPr kumimoji="1" lang="en-US" altLang="ja-JP" sz="1100" dirty="0">
                          <a:latin typeface="Meiryo UI" pitchFamily="50" charset="-128"/>
                          <a:ea typeface="Meiryo UI" pitchFamily="50" charset="-128"/>
                          <a:cs typeface="Meiryo UI" pitchFamily="50" charset="-128"/>
                        </a:rPr>
                        <a:t>  1,300</a:t>
                      </a:r>
                      <a:r>
                        <a:rPr kumimoji="1" lang="ja-JP" altLang="en-US" sz="1100" dirty="0">
                          <a:latin typeface="Meiryo UI" pitchFamily="50" charset="-128"/>
                          <a:ea typeface="Meiryo UI" pitchFamily="50" charset="-128"/>
                          <a:cs typeface="Meiryo UI" pitchFamily="50" charset="-128"/>
                        </a:rPr>
                        <a:t>人</a:t>
                      </a:r>
                    </a:p>
                  </a:txBody>
                  <a:tcPr marL="91454" marR="91454" marT="45709" marB="45709" anchor="ctr"/>
                </a:tc>
                <a:tc rowSpan="3">
                  <a:txBody>
                    <a:bodyPr/>
                    <a:lstStyle/>
                    <a:p>
                      <a:pPr algn="l"/>
                      <a:r>
                        <a:rPr kumimoji="1" lang="ja-JP" altLang="en-US" sz="1200" dirty="0">
                          <a:latin typeface="Meiryo UI" pitchFamily="50" charset="-128"/>
                          <a:ea typeface="Meiryo UI" pitchFamily="50" charset="-128"/>
                          <a:cs typeface="Meiryo UI" pitchFamily="50" charset="-128"/>
                        </a:rPr>
                        <a:t>大阪府</a:t>
                      </a:r>
                    </a:p>
                  </a:txBody>
                  <a:tcPr marL="91454" marR="91454" marT="45709" marB="45709" anchor="ctr">
                    <a:lnR w="12700" cap="flat" cmpd="sng" algn="ctr">
                      <a:solidFill>
                        <a:schemeClr val="bg1"/>
                      </a:solidFill>
                      <a:prstDash val="solid"/>
                      <a:round/>
                      <a:headEnd type="none" w="med" len="med"/>
                      <a:tailEnd type="none" w="med" len="med"/>
                    </a:lnR>
                  </a:tcPr>
                </a:tc>
                <a:tc vMerge="1">
                  <a:txBody>
                    <a:bodyPr/>
                    <a:lstStyle/>
                    <a:p>
                      <a:pPr algn="l"/>
                      <a:endParaRPr kumimoji="1" lang="ja-JP" altLang="en-US" sz="1300" dirty="0">
                        <a:latin typeface="Meiryo UI" pitchFamily="50" charset="-128"/>
                        <a:ea typeface="Meiryo UI" pitchFamily="50" charset="-128"/>
                        <a:cs typeface="Meiryo UI" pitchFamily="50" charset="-128"/>
                      </a:endParaRPr>
                    </a:p>
                  </a:txBody>
                  <a:tcPr marL="91454" marR="91454" marT="45709" marB="45709" anchor="ctr"/>
                </a:tc>
                <a:extLst>
                  <a:ext uri="{0D108BD9-81ED-4DB2-BD59-A6C34878D82A}">
                    <a16:rowId xmlns:a16="http://schemas.microsoft.com/office/drawing/2014/main" xmlns="" val="10007"/>
                  </a:ext>
                </a:extLst>
              </a:tr>
              <a:tr h="188556">
                <a:tc>
                  <a:txBody>
                    <a:bodyPr/>
                    <a:lstStyle/>
                    <a:p>
                      <a:pPr algn="l"/>
                      <a:r>
                        <a:rPr kumimoji="1" lang="ja-JP" altLang="en-US" sz="1200" dirty="0">
                          <a:latin typeface="Meiryo UI" pitchFamily="50" charset="-128"/>
                          <a:ea typeface="Meiryo UI" pitchFamily="50" charset="-128"/>
                          <a:cs typeface="Meiryo UI" pitchFamily="50" charset="-128"/>
                        </a:rPr>
                        <a:t>⑧消防</a:t>
                      </a:r>
                    </a:p>
                  </a:txBody>
                  <a:tcPr marL="91454" marR="91454" marT="45709" marB="45709" anchor="ctr"/>
                </a:tc>
                <a:tc>
                  <a:txBody>
                    <a:bodyPr/>
                    <a:lstStyle/>
                    <a:p>
                      <a:pPr algn="ctr"/>
                      <a:r>
                        <a:rPr kumimoji="1" lang="en-US" altLang="ja-JP" sz="1100" dirty="0">
                          <a:latin typeface="Meiryo UI" pitchFamily="50" charset="-128"/>
                          <a:ea typeface="Meiryo UI" pitchFamily="50" charset="-128"/>
                          <a:cs typeface="Meiryo UI" pitchFamily="50" charset="-128"/>
                        </a:rPr>
                        <a:t>  3,490</a:t>
                      </a:r>
                      <a:r>
                        <a:rPr kumimoji="1" lang="ja-JP" altLang="en-US" sz="1100" dirty="0">
                          <a:latin typeface="Meiryo UI" pitchFamily="50" charset="-128"/>
                          <a:ea typeface="Meiryo UI" pitchFamily="50" charset="-128"/>
                          <a:cs typeface="Meiryo UI" pitchFamily="50" charset="-128"/>
                        </a:rPr>
                        <a:t>人</a:t>
                      </a:r>
                    </a:p>
                  </a:txBody>
                  <a:tcPr marL="91454" marR="91454" marT="45709" marB="45709" anchor="ctr"/>
                </a:tc>
                <a:tc vMerge="1">
                  <a:txBody>
                    <a:bodyPr/>
                    <a:lstStyle/>
                    <a:p>
                      <a:pPr algn="ctr"/>
                      <a:endParaRPr kumimoji="1" lang="ja-JP" altLang="en-US" sz="1200" dirty="0">
                        <a:latin typeface="Meiryo UI" pitchFamily="50" charset="-128"/>
                        <a:ea typeface="Meiryo UI" pitchFamily="50" charset="-128"/>
                        <a:cs typeface="Meiryo UI" pitchFamily="50" charset="-128"/>
                      </a:endParaRPr>
                    </a:p>
                  </a:txBody>
                  <a:tcPr marL="91454" marR="91454" marT="45709" marB="45709"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itchFamily="50" charset="-128"/>
                          <a:ea typeface="Meiryo UI" pitchFamily="50" charset="-128"/>
                          <a:cs typeface="Meiryo UI" pitchFamily="50" charset="-128"/>
                        </a:rPr>
                        <a:t>特別区設置時の職員数を移管</a:t>
                      </a:r>
                    </a:p>
                  </a:txBody>
                  <a:tcPr marL="91454" marR="91454" marT="45709" marB="45709"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xmlns="" val="10008"/>
                  </a:ext>
                </a:extLst>
              </a:tr>
              <a:tr h="141743">
                <a:tc>
                  <a:txBody>
                    <a:bodyPr/>
                    <a:lstStyle/>
                    <a:p>
                      <a:pPr algn="l"/>
                      <a:r>
                        <a:rPr kumimoji="1" lang="ja-JP" altLang="en-US" sz="1200" dirty="0">
                          <a:latin typeface="Meiryo UI" pitchFamily="50" charset="-128"/>
                          <a:ea typeface="Meiryo UI" pitchFamily="50" charset="-128"/>
                          <a:cs typeface="Meiryo UI" pitchFamily="50" charset="-128"/>
                        </a:rPr>
                        <a:t>⑨下水道、博物館、</a:t>
                      </a:r>
                      <a:endParaRPr kumimoji="1" lang="en-US" altLang="ja-JP" sz="1200" dirty="0">
                        <a:latin typeface="Meiryo UI" pitchFamily="50" charset="-128"/>
                        <a:ea typeface="Meiryo UI" pitchFamily="50" charset="-128"/>
                        <a:cs typeface="Meiryo UI" pitchFamily="50" charset="-128"/>
                      </a:endParaRPr>
                    </a:p>
                    <a:p>
                      <a:pPr algn="l"/>
                      <a:r>
                        <a:rPr kumimoji="1" lang="ja-JP" altLang="en-US" sz="1200" dirty="0">
                          <a:latin typeface="Meiryo UI" pitchFamily="50" charset="-128"/>
                          <a:ea typeface="Meiryo UI" pitchFamily="50" charset="-128"/>
                          <a:cs typeface="Meiryo UI" pitchFamily="50" charset="-128"/>
                        </a:rPr>
                        <a:t>　 環境科学研究所</a:t>
                      </a:r>
                    </a:p>
                  </a:txBody>
                  <a:tcPr marL="91454" marR="91454" marT="45709" marB="45709" anchor="ctr"/>
                </a:tc>
                <a:tc>
                  <a:txBody>
                    <a:bodyPr/>
                    <a:lstStyle/>
                    <a:p>
                      <a:pPr algn="ctr"/>
                      <a:r>
                        <a:rPr kumimoji="1" lang="en-US" altLang="ja-JP" sz="1100" dirty="0">
                          <a:latin typeface="Meiryo UI" pitchFamily="50" charset="-128"/>
                          <a:ea typeface="Meiryo UI" pitchFamily="50" charset="-128"/>
                          <a:cs typeface="Meiryo UI" pitchFamily="50" charset="-128"/>
                        </a:rPr>
                        <a:t>  1,280</a:t>
                      </a:r>
                      <a:r>
                        <a:rPr kumimoji="1" lang="ja-JP" altLang="en-US" sz="1100" dirty="0">
                          <a:latin typeface="Meiryo UI" pitchFamily="50" charset="-128"/>
                          <a:ea typeface="Meiryo UI" pitchFamily="50" charset="-128"/>
                          <a:cs typeface="Meiryo UI" pitchFamily="50" charset="-128"/>
                        </a:rPr>
                        <a:t>人</a:t>
                      </a:r>
                    </a:p>
                  </a:txBody>
                  <a:tcPr marL="91454" marR="91454" marT="45709" marB="45709" anchor="ctr"/>
                </a:tc>
                <a:tc vMerge="1">
                  <a:txBody>
                    <a:bodyPr/>
                    <a:lstStyle/>
                    <a:p>
                      <a:pPr algn="ctr"/>
                      <a:endParaRPr kumimoji="1" lang="ja-JP" altLang="en-US" sz="1200" dirty="0">
                        <a:latin typeface="Meiryo UI" pitchFamily="50" charset="-128"/>
                        <a:ea typeface="Meiryo UI" pitchFamily="50" charset="-128"/>
                        <a:cs typeface="Meiryo UI" pitchFamily="50" charset="-128"/>
                      </a:endParaRPr>
                    </a:p>
                  </a:txBody>
                  <a:tcPr marL="91454" marR="91454" marT="45709" marB="45709" anchor="ctr"/>
                </a:tc>
                <a:tc>
                  <a:txBody>
                    <a:bodyPr/>
                    <a:lstStyle/>
                    <a:p>
                      <a:pPr algn="l"/>
                      <a:r>
                        <a:rPr kumimoji="1" lang="ja-JP" altLang="en-US" sz="1200" dirty="0">
                          <a:latin typeface="Meiryo UI" pitchFamily="50" charset="-128"/>
                          <a:ea typeface="Meiryo UI" pitchFamily="50" charset="-128"/>
                          <a:cs typeface="Meiryo UI" pitchFamily="50" charset="-128"/>
                        </a:rPr>
                        <a:t>経営形態の見直しに伴い、職員数が大幅に変動するため、</a:t>
                      </a:r>
                      <a:endParaRPr kumimoji="1" lang="en-US" altLang="ja-JP" sz="1200" dirty="0">
                        <a:latin typeface="Meiryo UI" pitchFamily="50" charset="-128"/>
                        <a:ea typeface="Meiryo UI" pitchFamily="50" charset="-128"/>
                        <a:cs typeface="Meiryo UI" pitchFamily="50" charset="-128"/>
                      </a:endParaRPr>
                    </a:p>
                    <a:p>
                      <a:pPr algn="l"/>
                      <a:r>
                        <a:rPr kumimoji="1" lang="ja-JP" altLang="en-US" sz="1200" dirty="0">
                          <a:latin typeface="Meiryo UI" pitchFamily="50" charset="-128"/>
                          <a:ea typeface="Meiryo UI" pitchFamily="50" charset="-128"/>
                          <a:cs typeface="Meiryo UI" pitchFamily="50" charset="-128"/>
                        </a:rPr>
                        <a:t>見直しを反映した職員数を移管</a:t>
                      </a:r>
                    </a:p>
                  </a:txBody>
                  <a:tcPr marL="91454" marR="91454" marT="45709" marB="45709"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xmlns="" val="10009"/>
                  </a:ext>
                </a:extLst>
              </a:tr>
              <a:tr h="141743">
                <a:tc>
                  <a:txBody>
                    <a:bodyPr/>
                    <a:lstStyle/>
                    <a:p>
                      <a:pPr algn="ctr"/>
                      <a:r>
                        <a:rPr kumimoji="1" lang="ja-JP" altLang="en-US" sz="1200" dirty="0">
                          <a:latin typeface="Meiryo UI" pitchFamily="50" charset="-128"/>
                          <a:ea typeface="Meiryo UI" pitchFamily="50" charset="-128"/>
                          <a:cs typeface="Meiryo UI" pitchFamily="50" charset="-128"/>
                        </a:rPr>
                        <a:t>合計</a:t>
                      </a:r>
                    </a:p>
                  </a:txBody>
                  <a:tcPr marL="91454" marR="91454" marT="45709" marB="4570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latin typeface="Meiryo UI" pitchFamily="50" charset="-128"/>
                          <a:ea typeface="Meiryo UI" pitchFamily="50" charset="-128"/>
                          <a:cs typeface="Meiryo UI" pitchFamily="50" charset="-128"/>
                        </a:rPr>
                        <a:t>31,610</a:t>
                      </a:r>
                      <a:r>
                        <a:rPr kumimoji="1" lang="ja-JP" altLang="en-US" sz="1100" dirty="0">
                          <a:latin typeface="Meiryo UI" pitchFamily="50" charset="-128"/>
                          <a:ea typeface="Meiryo UI" pitchFamily="50" charset="-128"/>
                          <a:cs typeface="Meiryo UI" pitchFamily="50" charset="-128"/>
                        </a:rPr>
                        <a:t>人</a:t>
                      </a:r>
                    </a:p>
                  </a:txBody>
                  <a:tcPr marL="91454" marR="91454" marT="45709" marB="45709" anchor="ctr"/>
                </a:tc>
                <a:tc>
                  <a:txBody>
                    <a:bodyPr/>
                    <a:lstStyle/>
                    <a:p>
                      <a:pPr algn="l"/>
                      <a:endParaRPr kumimoji="1" lang="ja-JP" altLang="en-US" sz="1300" dirty="0">
                        <a:latin typeface="Meiryo UI" pitchFamily="50" charset="-128"/>
                        <a:ea typeface="Meiryo UI" pitchFamily="50" charset="-128"/>
                        <a:cs typeface="Meiryo UI" pitchFamily="50" charset="-128"/>
                      </a:endParaRPr>
                    </a:p>
                  </a:txBody>
                  <a:tcPr marL="91454" marR="91454" marT="45709" marB="45709" anchor="ctr">
                    <a:lnR w="12700" cap="flat" cmpd="sng" algn="ctr">
                      <a:solidFill>
                        <a:schemeClr val="bg1"/>
                      </a:solidFill>
                      <a:prstDash val="solid"/>
                      <a:round/>
                      <a:headEnd type="none" w="med" len="med"/>
                      <a:tailEnd type="none" w="med" len="med"/>
                    </a:lnR>
                  </a:tcPr>
                </a:tc>
                <a:tc>
                  <a:txBody>
                    <a:bodyPr/>
                    <a:lstStyle/>
                    <a:p>
                      <a:pPr algn="l"/>
                      <a:r>
                        <a:rPr kumimoji="1" lang="ja-JP" altLang="en-US" sz="1200" dirty="0">
                          <a:latin typeface="Meiryo UI" pitchFamily="50" charset="-128"/>
                          <a:ea typeface="Meiryo UI" pitchFamily="50" charset="-128"/>
                          <a:cs typeface="Meiryo UI" pitchFamily="50" charset="-128"/>
                        </a:rPr>
                        <a:t>上記の共通事項：技能労務職は特別区設置時の職員数を移管</a:t>
                      </a:r>
                    </a:p>
                  </a:txBody>
                  <a:tcPr marL="91454" marR="91454" marT="45709" marB="45709" anchor="ct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xmlns="" val="10010"/>
                  </a:ext>
                </a:extLst>
              </a:tr>
            </a:tbl>
          </a:graphicData>
        </a:graphic>
      </p:graphicFrame>
      <p:sp>
        <p:nvSpPr>
          <p:cNvPr id="14" name="フリーフォーム 13"/>
          <p:cNvSpPr/>
          <p:nvPr/>
        </p:nvSpPr>
        <p:spPr>
          <a:xfrm>
            <a:off x="4364092" y="1979872"/>
            <a:ext cx="252000" cy="4099309"/>
          </a:xfrm>
          <a:custGeom>
            <a:avLst/>
            <a:gdLst>
              <a:gd name="connsiteX0" fmla="*/ 0 w 1727200"/>
              <a:gd name="connsiteY0" fmla="*/ 2286000 h 2298700"/>
              <a:gd name="connsiteX1" fmla="*/ 1257300 w 1727200"/>
              <a:gd name="connsiteY1" fmla="*/ 2298700 h 2298700"/>
              <a:gd name="connsiteX2" fmla="*/ 1282700 w 1727200"/>
              <a:gd name="connsiteY2" fmla="*/ 12700 h 2298700"/>
              <a:gd name="connsiteX3" fmla="*/ 1727200 w 1727200"/>
              <a:gd name="connsiteY3" fmla="*/ 0 h 2298700"/>
              <a:gd name="connsiteX0" fmla="*/ 0 w 1727200"/>
              <a:gd name="connsiteY0" fmla="*/ 2286000 h 2298700"/>
              <a:gd name="connsiteX1" fmla="*/ 1257300 w 1727200"/>
              <a:gd name="connsiteY1" fmla="*/ 2298700 h 2298700"/>
              <a:gd name="connsiteX2" fmla="*/ 1190625 w 1727200"/>
              <a:gd name="connsiteY2" fmla="*/ 41275 h 2298700"/>
              <a:gd name="connsiteX3" fmla="*/ 1727200 w 1727200"/>
              <a:gd name="connsiteY3" fmla="*/ 0 h 2298700"/>
              <a:gd name="connsiteX0" fmla="*/ 0 w 1806575"/>
              <a:gd name="connsiteY0" fmla="*/ 2247900 h 2260600"/>
              <a:gd name="connsiteX1" fmla="*/ 1257300 w 1806575"/>
              <a:gd name="connsiteY1" fmla="*/ 2260600 h 2260600"/>
              <a:gd name="connsiteX2" fmla="*/ 1190625 w 1806575"/>
              <a:gd name="connsiteY2" fmla="*/ 3175 h 2260600"/>
              <a:gd name="connsiteX3" fmla="*/ 1806575 w 1806575"/>
              <a:gd name="connsiteY3" fmla="*/ 0 h 2260600"/>
              <a:gd name="connsiteX0" fmla="*/ 0 w 1806575"/>
              <a:gd name="connsiteY0" fmla="*/ 2247900 h 2260600"/>
              <a:gd name="connsiteX1" fmla="*/ 1257300 w 1806575"/>
              <a:gd name="connsiteY1" fmla="*/ 2260600 h 2260600"/>
              <a:gd name="connsiteX2" fmla="*/ 1174750 w 1806575"/>
              <a:gd name="connsiteY2" fmla="*/ 3175 h 2260600"/>
              <a:gd name="connsiteX3" fmla="*/ 1806575 w 1806575"/>
              <a:gd name="connsiteY3" fmla="*/ 0 h 2260600"/>
              <a:gd name="connsiteX0" fmla="*/ 0 w 1806575"/>
              <a:gd name="connsiteY0" fmla="*/ 2247900 h 2260600"/>
              <a:gd name="connsiteX1" fmla="*/ 1155700 w 1806575"/>
              <a:gd name="connsiteY1" fmla="*/ 2260600 h 2260600"/>
              <a:gd name="connsiteX2" fmla="*/ 1174750 w 1806575"/>
              <a:gd name="connsiteY2" fmla="*/ 3175 h 2260600"/>
              <a:gd name="connsiteX3" fmla="*/ 1806575 w 1806575"/>
              <a:gd name="connsiteY3" fmla="*/ 0 h 2260600"/>
              <a:gd name="connsiteX0" fmla="*/ 0 w 1809750"/>
              <a:gd name="connsiteY0" fmla="*/ 2266950 h 2266950"/>
              <a:gd name="connsiteX1" fmla="*/ 1158875 w 1809750"/>
              <a:gd name="connsiteY1" fmla="*/ 2260600 h 2266950"/>
              <a:gd name="connsiteX2" fmla="*/ 1177925 w 1809750"/>
              <a:gd name="connsiteY2" fmla="*/ 3175 h 2266950"/>
              <a:gd name="connsiteX3" fmla="*/ 1809750 w 1809750"/>
              <a:gd name="connsiteY3" fmla="*/ 0 h 2266950"/>
              <a:gd name="connsiteX0" fmla="*/ 0 w 1793875"/>
              <a:gd name="connsiteY0" fmla="*/ 2254250 h 2260600"/>
              <a:gd name="connsiteX1" fmla="*/ 1143000 w 1793875"/>
              <a:gd name="connsiteY1" fmla="*/ 2260600 h 2260600"/>
              <a:gd name="connsiteX2" fmla="*/ 1162050 w 1793875"/>
              <a:gd name="connsiteY2" fmla="*/ 3175 h 2260600"/>
              <a:gd name="connsiteX3" fmla="*/ 1793875 w 1793875"/>
              <a:gd name="connsiteY3" fmla="*/ 0 h 2260600"/>
              <a:gd name="connsiteX0" fmla="*/ 0 w 1793875"/>
              <a:gd name="connsiteY0" fmla="*/ 2254250 h 2260600"/>
              <a:gd name="connsiteX1" fmla="*/ 1143000 w 1793875"/>
              <a:gd name="connsiteY1" fmla="*/ 2260600 h 2260600"/>
              <a:gd name="connsiteX2" fmla="*/ 1440453 w 1793875"/>
              <a:gd name="connsiteY2" fmla="*/ 10795 h 2260600"/>
              <a:gd name="connsiteX3" fmla="*/ 1793875 w 1793875"/>
              <a:gd name="connsiteY3" fmla="*/ 0 h 2260600"/>
              <a:gd name="connsiteX0" fmla="*/ 0 w 1793875"/>
              <a:gd name="connsiteY0" fmla="*/ 2254250 h 2275840"/>
              <a:gd name="connsiteX1" fmla="*/ 1447503 w 1793875"/>
              <a:gd name="connsiteY1" fmla="*/ 2275840 h 2275840"/>
              <a:gd name="connsiteX2" fmla="*/ 1440453 w 1793875"/>
              <a:gd name="connsiteY2" fmla="*/ 10795 h 2275840"/>
              <a:gd name="connsiteX3" fmla="*/ 1793875 w 1793875"/>
              <a:gd name="connsiteY3" fmla="*/ 0 h 2275840"/>
              <a:gd name="connsiteX0" fmla="*/ 0 w 1793875"/>
              <a:gd name="connsiteY0" fmla="*/ 2254250 h 2254250"/>
              <a:gd name="connsiteX1" fmla="*/ 1412703 w 1793875"/>
              <a:gd name="connsiteY1" fmla="*/ 2252980 h 2254250"/>
              <a:gd name="connsiteX2" fmla="*/ 1440453 w 1793875"/>
              <a:gd name="connsiteY2" fmla="*/ 10795 h 2254250"/>
              <a:gd name="connsiteX3" fmla="*/ 1793875 w 1793875"/>
              <a:gd name="connsiteY3" fmla="*/ 0 h 2254250"/>
            </a:gdLst>
            <a:ahLst/>
            <a:cxnLst>
              <a:cxn ang="0">
                <a:pos x="connsiteX0" y="connsiteY0"/>
              </a:cxn>
              <a:cxn ang="0">
                <a:pos x="connsiteX1" y="connsiteY1"/>
              </a:cxn>
              <a:cxn ang="0">
                <a:pos x="connsiteX2" y="connsiteY2"/>
              </a:cxn>
              <a:cxn ang="0">
                <a:pos x="connsiteX3" y="connsiteY3"/>
              </a:cxn>
            </a:cxnLst>
            <a:rect l="l" t="t" r="r" b="b"/>
            <a:pathLst>
              <a:path w="1793875" h="2254250">
                <a:moveTo>
                  <a:pt x="0" y="2254250"/>
                </a:moveTo>
                <a:lnTo>
                  <a:pt x="1412703" y="2252980"/>
                </a:lnTo>
                <a:lnTo>
                  <a:pt x="1440453" y="10795"/>
                </a:lnTo>
                <a:lnTo>
                  <a:pt x="1793875" y="0"/>
                </a:lnTo>
              </a:path>
            </a:pathLst>
          </a:custGeom>
          <a:noFill/>
          <a:ln w="28575">
            <a:solidFill>
              <a:schemeClr val="tx2">
                <a:lumMod val="75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dirty="0"/>
          </a:p>
        </p:txBody>
      </p:sp>
      <p:sp>
        <p:nvSpPr>
          <p:cNvPr id="19" name="右大かっこ 18"/>
          <p:cNvSpPr/>
          <p:nvPr/>
        </p:nvSpPr>
        <p:spPr>
          <a:xfrm>
            <a:off x="9150796" y="1674587"/>
            <a:ext cx="108000" cy="1008000"/>
          </a:xfrm>
          <a:prstGeom prst="rightBracket">
            <a:avLst>
              <a:gd name="adj" fmla="val 76449"/>
            </a:avLst>
          </a:prstGeom>
          <a:ln w="28575"/>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1" name="右大かっこ 20"/>
          <p:cNvSpPr/>
          <p:nvPr/>
        </p:nvSpPr>
        <p:spPr>
          <a:xfrm>
            <a:off x="9197163" y="5890438"/>
            <a:ext cx="148326" cy="308344"/>
          </a:xfrm>
          <a:prstGeom prst="rightBracket">
            <a:avLst>
              <a:gd name="adj" fmla="val 22502"/>
            </a:avLst>
          </a:prstGeom>
          <a:ln w="28575"/>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3" name="テキスト ボックス 22"/>
          <p:cNvSpPr txBox="1"/>
          <p:nvPr/>
        </p:nvSpPr>
        <p:spPr>
          <a:xfrm>
            <a:off x="3326787" y="2425733"/>
            <a:ext cx="321930" cy="246221"/>
          </a:xfrm>
          <a:prstGeom prst="rect">
            <a:avLst/>
          </a:prstGeom>
          <a:noFill/>
        </p:spPr>
        <p:txBody>
          <a:bodyPr wrap="square" lIns="0" rIns="0" rtlCol="0">
            <a:spAutoFit/>
          </a:bodyPr>
          <a:lstStyle/>
          <a:p>
            <a:r>
              <a:rPr lang="en-US" altLang="ja-JP" sz="1000" dirty="0"/>
              <a:t>※</a:t>
            </a:r>
          </a:p>
        </p:txBody>
      </p:sp>
      <p:sp>
        <p:nvSpPr>
          <p:cNvPr id="25" name="テキスト ボックス 24"/>
          <p:cNvSpPr txBox="1"/>
          <p:nvPr/>
        </p:nvSpPr>
        <p:spPr>
          <a:xfrm>
            <a:off x="9402432" y="5783216"/>
            <a:ext cx="489644" cy="553998"/>
          </a:xfrm>
          <a:prstGeom prst="rect">
            <a:avLst/>
          </a:prstGeom>
          <a:noFill/>
        </p:spPr>
        <p:txBody>
          <a:bodyPr wrap="square" lIns="0" rIns="0" rtlCol="0">
            <a:spAutoFit/>
          </a:bodyPr>
          <a:lstStyle/>
          <a:p>
            <a:r>
              <a:rPr lang="ja-JP" altLang="en-US" sz="1000" dirty="0"/>
              <a:t>組織－</a:t>
            </a:r>
            <a:endParaRPr lang="en-US" altLang="ja-JP" sz="1000" dirty="0"/>
          </a:p>
          <a:p>
            <a:r>
              <a:rPr lang="ja-JP" altLang="en-US" sz="1000" dirty="0"/>
              <a:t>４～７</a:t>
            </a:r>
            <a:endParaRPr lang="en-US" altLang="ja-JP" sz="1000" dirty="0"/>
          </a:p>
          <a:p>
            <a:r>
              <a:rPr lang="ja-JP" altLang="en-US" sz="1000" dirty="0"/>
              <a:t>参照</a:t>
            </a:r>
            <a:endParaRPr kumimoji="1" lang="ja-JP" altLang="en-US" sz="1000" dirty="0"/>
          </a:p>
        </p:txBody>
      </p:sp>
      <p:sp>
        <p:nvSpPr>
          <p:cNvPr id="26" name="テキスト ボックス 25"/>
          <p:cNvSpPr txBox="1"/>
          <p:nvPr/>
        </p:nvSpPr>
        <p:spPr>
          <a:xfrm>
            <a:off x="-3625" y="264850"/>
            <a:ext cx="4406900" cy="369332"/>
          </a:xfrm>
          <a:prstGeom prst="rect">
            <a:avLst/>
          </a:prstGeom>
          <a:noFill/>
        </p:spPr>
        <p:txBody>
          <a:bodyPr wrap="square" rtlCol="0">
            <a:spAutoFit/>
          </a:bodyPr>
          <a:lstStyle/>
          <a:p>
            <a:r>
              <a:rPr kumimoji="1" lang="ja-JP" altLang="en-US" b="1" dirty="0">
                <a:latin typeface="Meiryo UI" pitchFamily="50" charset="-128"/>
                <a:ea typeface="Meiryo UI" pitchFamily="50" charset="-128"/>
                <a:cs typeface="Meiryo UI" pitchFamily="50" charset="-128"/>
              </a:rPr>
              <a:t>（２）　組織体制の構築に向けた考え方</a:t>
            </a:r>
          </a:p>
        </p:txBody>
      </p:sp>
      <p:cxnSp>
        <p:nvCxnSpPr>
          <p:cNvPr id="17" name="直線コネクタ 16"/>
          <p:cNvCxnSpPr/>
          <p:nvPr/>
        </p:nvCxnSpPr>
        <p:spPr>
          <a:xfrm>
            <a:off x="4562788" y="2090736"/>
            <a:ext cx="0" cy="25200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右矢印 12"/>
          <p:cNvSpPr/>
          <p:nvPr/>
        </p:nvSpPr>
        <p:spPr>
          <a:xfrm>
            <a:off x="4276207" y="1809506"/>
            <a:ext cx="583680" cy="362193"/>
          </a:xfrm>
          <a:prstGeom prst="rightArrow">
            <a:avLst>
              <a:gd name="adj1" fmla="val 44585"/>
              <a:gd name="adj2" fmla="val 60636"/>
            </a:avLst>
          </a:prstGeom>
          <a:solidFill>
            <a:schemeClr val="tx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20"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a:t>
            </a:r>
          </a:p>
        </p:txBody>
      </p:sp>
      <p:sp>
        <p:nvSpPr>
          <p:cNvPr id="22" name="テキスト ボックス 21"/>
          <p:cNvSpPr txBox="1"/>
          <p:nvPr/>
        </p:nvSpPr>
        <p:spPr>
          <a:xfrm>
            <a:off x="223874" y="5284378"/>
            <a:ext cx="2402368" cy="253916"/>
          </a:xfrm>
          <a:prstGeom prst="rect">
            <a:avLst/>
          </a:prstGeom>
          <a:noFill/>
        </p:spPr>
        <p:txBody>
          <a:bodyPr wrap="square" lIns="0" rIns="0" rtlCol="0">
            <a:spAutoFit/>
          </a:bodyPr>
          <a:lstStyle/>
          <a:p>
            <a:r>
              <a:rPr lang="en-US" altLang="ja-JP" sz="1000" dirty="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終了事務を除く現員数　</a:t>
            </a:r>
            <a:r>
              <a:rPr lang="en-US" altLang="ja-JP" sz="1000" dirty="0">
                <a:latin typeface="Meiryo UI" pitchFamily="50" charset="-128"/>
                <a:ea typeface="Meiryo UI" pitchFamily="50" charset="-128"/>
                <a:cs typeface="Meiryo UI" pitchFamily="50" charset="-128"/>
              </a:rPr>
              <a:t>1,920</a:t>
            </a:r>
            <a:r>
              <a:rPr lang="ja-JP" altLang="en-US" sz="1000" dirty="0">
                <a:latin typeface="Meiryo UI" pitchFamily="50" charset="-128"/>
                <a:ea typeface="Meiryo UI" pitchFamily="50" charset="-128"/>
                <a:cs typeface="Meiryo UI" pitchFamily="50" charset="-128"/>
              </a:rPr>
              <a:t>人</a:t>
            </a:r>
            <a:endParaRPr lang="en-US" altLang="ja-JP" sz="1000" dirty="0">
              <a:latin typeface="Meiryo UI" pitchFamily="50" charset="-128"/>
              <a:ea typeface="Meiryo UI" pitchFamily="50" charset="-128"/>
              <a:cs typeface="Meiryo UI" pitchFamily="50" charset="-128"/>
            </a:endParaRPr>
          </a:p>
        </p:txBody>
      </p:sp>
      <p:sp>
        <p:nvSpPr>
          <p:cNvPr id="27" name="テキスト ボックス 26"/>
          <p:cNvSpPr txBox="1"/>
          <p:nvPr/>
        </p:nvSpPr>
        <p:spPr>
          <a:xfrm>
            <a:off x="9309100" y="1981200"/>
            <a:ext cx="540000" cy="553998"/>
          </a:xfrm>
          <a:prstGeom prst="rect">
            <a:avLst/>
          </a:prstGeom>
          <a:noFill/>
        </p:spPr>
        <p:txBody>
          <a:bodyPr wrap="square" lIns="0" rIns="0" rtlCol="0">
            <a:spAutoFit/>
          </a:bodyPr>
          <a:lstStyle/>
          <a:p>
            <a:r>
              <a:rPr lang="ja-JP" altLang="en-US" sz="1000" dirty="0"/>
              <a:t>組織－</a:t>
            </a:r>
            <a:endParaRPr lang="en-US" altLang="ja-JP" sz="1000" dirty="0"/>
          </a:p>
          <a:p>
            <a:r>
              <a:rPr lang="ja-JP" altLang="en-US" sz="1000" dirty="0"/>
              <a:t>４～７</a:t>
            </a:r>
            <a:endParaRPr lang="en-US" altLang="ja-JP" sz="1000" dirty="0"/>
          </a:p>
          <a:p>
            <a:r>
              <a:rPr lang="ja-JP" altLang="en-US" sz="1000" dirty="0"/>
              <a:t>参照</a:t>
            </a:r>
            <a:endParaRPr kumimoji="1" lang="ja-JP" altLang="en-US" sz="1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31"/>
          <p:cNvSpPr/>
          <p:nvPr/>
        </p:nvSpPr>
        <p:spPr>
          <a:xfrm>
            <a:off x="4784678" y="1482051"/>
            <a:ext cx="4968000" cy="4000336"/>
          </a:xfrm>
          <a:prstGeom prst="rect">
            <a:avLst/>
          </a:prstGeom>
          <a:solidFill>
            <a:schemeClr val="accent6">
              <a:lumMod val="20000"/>
              <a:lumOff val="80000"/>
              <a:alpha val="52000"/>
            </a:schemeClr>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37" name="正方形/長方形 36"/>
          <p:cNvSpPr/>
          <p:nvPr/>
        </p:nvSpPr>
        <p:spPr>
          <a:xfrm>
            <a:off x="4737100" y="1453712"/>
            <a:ext cx="1854200" cy="3127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700" dirty="0">
                <a:solidFill>
                  <a:schemeClr val="tx1"/>
                </a:solidFill>
                <a:latin typeface="HGSｺﾞｼｯｸE" pitchFamily="50" charset="-128"/>
                <a:ea typeface="HGSｺﾞｼｯｸE" pitchFamily="50" charset="-128"/>
              </a:rPr>
              <a:t>特別区設置当初</a:t>
            </a:r>
            <a:endParaRPr lang="en-US" altLang="ja-JP" sz="1700" dirty="0">
              <a:solidFill>
                <a:schemeClr val="tx1"/>
              </a:solidFill>
              <a:latin typeface="HGSｺﾞｼｯｸE" pitchFamily="50" charset="-128"/>
              <a:ea typeface="HGSｺﾞｼｯｸE" pitchFamily="50" charset="-128"/>
            </a:endParaRPr>
          </a:p>
        </p:txBody>
      </p:sp>
      <p:graphicFrame>
        <p:nvGraphicFramePr>
          <p:cNvPr id="62" name="Group 136"/>
          <p:cNvGraphicFramePr>
            <a:graphicFrameLocks noGrp="1"/>
          </p:cNvGraphicFramePr>
          <p:nvPr>
            <p:extLst>
              <p:ext uri="{D42A27DB-BD31-4B8C-83A1-F6EECF244321}">
                <p14:modId xmlns:p14="http://schemas.microsoft.com/office/powerpoint/2010/main" val="1022081246"/>
              </p:ext>
            </p:extLst>
          </p:nvPr>
        </p:nvGraphicFramePr>
        <p:xfrm>
          <a:off x="5002077" y="1899109"/>
          <a:ext cx="4568384" cy="3427922"/>
        </p:xfrm>
        <a:graphic>
          <a:graphicData uri="http://schemas.openxmlformats.org/drawingml/2006/table">
            <a:tbl>
              <a:tblPr/>
              <a:tblGrid>
                <a:gridCol w="223704">
                  <a:extLst>
                    <a:ext uri="{9D8B030D-6E8A-4147-A177-3AD203B41FA5}">
                      <a16:colId xmlns:a16="http://schemas.microsoft.com/office/drawing/2014/main" xmlns="" val="20000"/>
                    </a:ext>
                  </a:extLst>
                </a:gridCol>
                <a:gridCol w="1086170">
                  <a:extLst>
                    <a:ext uri="{9D8B030D-6E8A-4147-A177-3AD203B41FA5}">
                      <a16:colId xmlns:a16="http://schemas.microsoft.com/office/drawing/2014/main" xmlns="" val="20001"/>
                    </a:ext>
                  </a:extLst>
                </a:gridCol>
                <a:gridCol w="1086170">
                  <a:extLst>
                    <a:ext uri="{9D8B030D-6E8A-4147-A177-3AD203B41FA5}">
                      <a16:colId xmlns:a16="http://schemas.microsoft.com/office/drawing/2014/main" xmlns="" val="20002"/>
                    </a:ext>
                  </a:extLst>
                </a:gridCol>
                <a:gridCol w="1086170">
                  <a:extLst>
                    <a:ext uri="{9D8B030D-6E8A-4147-A177-3AD203B41FA5}">
                      <a16:colId xmlns:a16="http://schemas.microsoft.com/office/drawing/2014/main" xmlns="" val="20003"/>
                    </a:ext>
                  </a:extLst>
                </a:gridCol>
                <a:gridCol w="1086170">
                  <a:extLst>
                    <a:ext uri="{9D8B030D-6E8A-4147-A177-3AD203B41FA5}">
                      <a16:colId xmlns:a16="http://schemas.microsoft.com/office/drawing/2014/main" xmlns="" val="20004"/>
                    </a:ext>
                  </a:extLst>
                </a:gridCol>
              </a:tblGrid>
              <a:tr h="227770">
                <a:tc rowSpan="2"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hMerge="1">
                  <a:txBody>
                    <a:bodyPr/>
                    <a:lstStyle/>
                    <a:p>
                      <a:endParaRPr kumimoji="1" lang="ja-JP" altLang="en-US"/>
                    </a:p>
                  </a:txBody>
                  <a:tcPr/>
                </a:tc>
                <a:tc rowSpan="2">
                  <a:txBody>
                    <a:bodyPr/>
                    <a:lstStyle/>
                    <a:p>
                      <a:pPr algn="ctr">
                        <a:lnSpc>
                          <a:spcPts val="1100"/>
                        </a:lnSpc>
                      </a:pPr>
                      <a:r>
                        <a:rPr kumimoji="1" lang="ja-JP" altLang="en-US" sz="1200" dirty="0">
                          <a:latin typeface="Meiryo UI" panose="020B0604030504040204" pitchFamily="50" charset="-128"/>
                          <a:ea typeface="Meiryo UI" panose="020B0604030504040204" pitchFamily="50" charset="-128"/>
                        </a:rPr>
                        <a:t>職</a:t>
                      </a:r>
                      <a:r>
                        <a:rPr kumimoji="1" lang="ja-JP" altLang="en-US" sz="1200" dirty="0" smtClean="0">
                          <a:latin typeface="Meiryo UI" panose="020B0604030504040204" pitchFamily="50" charset="-128"/>
                          <a:ea typeface="Meiryo UI" panose="020B0604030504040204" pitchFamily="50" charset="-128"/>
                        </a:rPr>
                        <a:t>員数</a:t>
                      </a:r>
                      <a:endParaRPr kumimoji="1" lang="ja-JP" altLang="en-US" sz="1200" dirty="0">
                        <a:latin typeface="Meiryo UI" panose="020B0604030504040204" pitchFamily="50" charset="-128"/>
                        <a:ea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内訳</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2">
                        <a:lumMod val="60000"/>
                        <a:lumOff val="40000"/>
                      </a:schemeClr>
                    </a:solidFill>
                  </a:tcPr>
                </a:tc>
                <a:tc h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0"/>
                  </a:ext>
                </a:extLst>
              </a:tr>
              <a:tr h="227770">
                <a:tc gridSpan="2"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vMerge="1">
                  <a:txBody>
                    <a:bodyPr/>
                    <a:lstStyle/>
                    <a:p>
                      <a:endParaRPr kumimoji="1" lang="ja-JP" altLang="en-US"/>
                    </a:p>
                  </a:txBody>
                  <a:tcP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99152" marR="99152"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1"/>
                  </a:ext>
                </a:extLst>
              </a:tr>
              <a:tr h="480622">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cap="none" normalizeH="0" baseline="0" dirty="0">
                          <a:ln>
                            <a:noFill/>
                          </a:ln>
                          <a:solidFill>
                            <a:schemeClr val="tx1"/>
                          </a:solidFill>
                          <a:effectLst/>
                          <a:latin typeface="Meiryo UI"/>
                          <a:ea typeface="Meiryo UI"/>
                          <a:cs typeface="Meiryo UI"/>
                        </a:rPr>
                        <a:t>①　特別区</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Meiryo UI"/>
                          <a:ea typeface="Meiryo UI"/>
                          <a:cs typeface="Meiryo UI"/>
                        </a:rPr>
                        <a:t>　　 ４区計</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11,080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9,880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1,210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2"/>
                  </a:ext>
                </a:extLst>
              </a:tr>
              <a:tr h="405517">
                <a:tc rowSpan="4">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第一区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3,240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2,860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380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3"/>
                  </a:ext>
                </a:extLst>
              </a:tr>
              <a:tr h="405517">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第二区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2,010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1,790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220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4"/>
                  </a:ext>
                </a:extLst>
              </a:tr>
              <a:tr h="405517">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第三区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3,170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2,850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320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5"/>
                  </a:ext>
                </a:extLst>
              </a:tr>
              <a:tr h="405517">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第四区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2,660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2,370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6"/>
                  </a:ext>
                </a:extLst>
              </a:tr>
              <a:tr h="450521">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a:ea typeface="Meiryo UI"/>
                          <a:cs typeface="Meiryo UI"/>
                        </a:rPr>
                        <a:t>②一部事務組合</a:t>
                      </a:r>
                      <a:endParaRPr kumimoji="1" lang="ja-JP" altLang="en-US" sz="1200" b="0" i="0" u="none" strike="noStrike" cap="none" normalizeH="0" baseline="0" dirty="0">
                        <a:ln>
                          <a:noFill/>
                        </a:ln>
                        <a:solidFill>
                          <a:schemeClr val="tx1"/>
                        </a:solidFill>
                        <a:effectLst/>
                        <a:latin typeface="ＭＳ Ｐゴシック" charset="-128"/>
                        <a:ea typeface="ＭＳ Ｐゴシック"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320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270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extLst>
                  <a:ext uri="{0D108BD9-81ED-4DB2-BD59-A6C34878D82A}">
                    <a16:rowId xmlns:a16="http://schemas.microsoft.com/office/drawing/2014/main" xmlns="" val="10007"/>
                  </a:ext>
                </a:extLst>
              </a:tr>
              <a:tr h="405517">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a:ea typeface="Meiryo UI"/>
                          <a:cs typeface="Meiryo UI"/>
                        </a:rPr>
                        <a:t>総計</a:t>
                      </a:r>
                      <a:endParaRPr kumimoji="1" lang="ja-JP" altLang="en-US" sz="1200" b="0" i="0" u="none" strike="noStrike" cap="none" normalizeH="0" baseline="0" dirty="0">
                        <a:ln>
                          <a:noFill/>
                        </a:ln>
                        <a:solidFill>
                          <a:schemeClr val="tx1"/>
                        </a:solidFill>
                        <a:effectLst/>
                        <a:latin typeface="ＭＳ Ｐゴシック" charset="-128"/>
                        <a:ea typeface="ＭＳ Ｐゴシック"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11,400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10,150</a:t>
                      </a:r>
                      <a:r>
                        <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1,250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extLst>
                  <a:ext uri="{0D108BD9-81ED-4DB2-BD59-A6C34878D82A}">
                    <a16:rowId xmlns:a16="http://schemas.microsoft.com/office/drawing/2014/main" xmlns="" val="10008"/>
                  </a:ext>
                </a:extLst>
              </a:tr>
            </a:tbl>
          </a:graphicData>
        </a:graphic>
      </p:graphicFrame>
      <p:sp>
        <p:nvSpPr>
          <p:cNvPr id="79" name="正方形/長方形 78"/>
          <p:cNvSpPr/>
          <p:nvPr/>
        </p:nvSpPr>
        <p:spPr>
          <a:xfrm>
            <a:off x="0" y="4764"/>
            <a:ext cx="9906000" cy="461962"/>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３　特別区設置当初の職員数　～総括表～　　　</a:t>
            </a:r>
            <a:endParaRPr lang="ja-JP" altLang="en-US" sz="1400" b="1" dirty="0">
              <a:solidFill>
                <a:srgbClr val="000000"/>
              </a:solidFill>
              <a:latin typeface="ＭＳ Ｐゴシック" charset="-128"/>
              <a:ea typeface="Meiryo UI"/>
              <a:cs typeface="Meiryo UI"/>
            </a:endParaRPr>
          </a:p>
        </p:txBody>
      </p:sp>
      <p:sp>
        <p:nvSpPr>
          <p:cNvPr id="10305" name="テキスト ボックス 33"/>
          <p:cNvSpPr txBox="1">
            <a:spLocks noChangeArrowheads="1"/>
          </p:cNvSpPr>
          <p:nvPr/>
        </p:nvSpPr>
        <p:spPr bwMode="auto">
          <a:xfrm>
            <a:off x="4870008" y="1707556"/>
            <a:ext cx="1466998" cy="230832"/>
          </a:xfrm>
          <a:prstGeom prst="rect">
            <a:avLst/>
          </a:prstGeom>
          <a:noFill/>
          <a:ln w="9525">
            <a:noFill/>
            <a:miter lim="800000"/>
            <a:headEnd/>
            <a:tailEnd/>
          </a:ln>
        </p:spPr>
        <p:txBody>
          <a:bodyPr wrap="square">
            <a:spAutoFit/>
          </a:bodyPr>
          <a:lstStyle/>
          <a:p>
            <a:r>
              <a:rPr lang="en-US" altLang="ja-JP" sz="900" dirty="0">
                <a:latin typeface="Meiryo UI" pitchFamily="50" charset="-128"/>
                <a:ea typeface="Meiryo UI" pitchFamily="50" charset="-128"/>
                <a:cs typeface="Meiryo UI" pitchFamily="50" charset="-128"/>
              </a:rPr>
              <a:t>H</a:t>
            </a:r>
            <a:r>
              <a:rPr lang="en-US" altLang="ja-JP" sz="900" dirty="0" smtClean="0">
                <a:latin typeface="Meiryo UI" pitchFamily="50" charset="-128"/>
                <a:ea typeface="Meiryo UI" pitchFamily="50" charset="-128"/>
                <a:cs typeface="Meiryo UI" pitchFamily="50" charset="-128"/>
              </a:rPr>
              <a:t>34</a:t>
            </a:r>
            <a:r>
              <a:rPr lang="ja-JP" altLang="en-US" sz="900" dirty="0">
                <a:latin typeface="Meiryo UI" pitchFamily="50" charset="-128"/>
                <a:ea typeface="Meiryo UI" pitchFamily="50" charset="-128"/>
                <a:cs typeface="Meiryo UI" pitchFamily="50" charset="-128"/>
              </a:rPr>
              <a:t>年度と仮定</a:t>
            </a:r>
            <a:endParaRPr lang="en-US" altLang="ja-JP" sz="900" dirty="0">
              <a:latin typeface="Meiryo UI" pitchFamily="50" charset="-128"/>
              <a:ea typeface="Meiryo UI" pitchFamily="50" charset="-128"/>
              <a:cs typeface="Meiryo UI" pitchFamily="50" charset="-128"/>
            </a:endParaRPr>
          </a:p>
        </p:txBody>
      </p:sp>
      <p:graphicFrame>
        <p:nvGraphicFramePr>
          <p:cNvPr id="34" name="Group 136"/>
          <p:cNvGraphicFramePr>
            <a:graphicFrameLocks noGrp="1"/>
          </p:cNvGraphicFramePr>
          <p:nvPr>
            <p:extLst>
              <p:ext uri="{D42A27DB-BD31-4B8C-83A1-F6EECF244321}">
                <p14:modId xmlns:p14="http://schemas.microsoft.com/office/powerpoint/2010/main" val="2221056406"/>
              </p:ext>
            </p:extLst>
          </p:nvPr>
        </p:nvGraphicFramePr>
        <p:xfrm>
          <a:off x="1052321" y="1766696"/>
          <a:ext cx="2620371" cy="3122462"/>
        </p:xfrm>
        <a:graphic>
          <a:graphicData uri="http://schemas.openxmlformats.org/drawingml/2006/table">
            <a:tbl>
              <a:tblPr>
                <a:tableStyleId>{2D5ABB26-0587-4C30-8999-92F81FD0307C}</a:tableStyleId>
              </a:tblPr>
              <a:tblGrid>
                <a:gridCol w="957067">
                  <a:extLst>
                    <a:ext uri="{9D8B030D-6E8A-4147-A177-3AD203B41FA5}">
                      <a16:colId xmlns:a16="http://schemas.microsoft.com/office/drawing/2014/main" xmlns="" val="20000"/>
                    </a:ext>
                  </a:extLst>
                </a:gridCol>
                <a:gridCol w="837615">
                  <a:extLst>
                    <a:ext uri="{9D8B030D-6E8A-4147-A177-3AD203B41FA5}">
                      <a16:colId xmlns:a16="http://schemas.microsoft.com/office/drawing/2014/main" xmlns="" val="20001"/>
                    </a:ext>
                  </a:extLst>
                </a:gridCol>
                <a:gridCol w="825689">
                  <a:extLst>
                    <a:ext uri="{9D8B030D-6E8A-4147-A177-3AD203B41FA5}">
                      <a16:colId xmlns:a16="http://schemas.microsoft.com/office/drawing/2014/main" xmlns="" val="20002"/>
                    </a:ext>
                  </a:extLst>
                </a:gridCol>
              </a:tblGrid>
              <a:tr h="350710">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Meiryo UI"/>
                          <a:ea typeface="Meiryo UI"/>
                          <a:cs typeface="Meiryo UI"/>
                        </a:rPr>
                        <a:t>市長部局等</a:t>
                      </a:r>
                    </a:p>
                  </a:txBody>
                  <a:tcPr marL="99152" marR="99152"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xmlns="" val="10000"/>
                  </a:ext>
                </a:extLst>
              </a:tr>
              <a:tr h="23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内訳</a:t>
                      </a: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2">
                        <a:lumMod val="60000"/>
                        <a:lumOff val="40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1"/>
                  </a:ext>
                </a:extLst>
              </a:tr>
              <a:tr h="23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2">
                        <a:lumMod val="60000"/>
                        <a:lumOff val="40000"/>
                      </a:schemeClr>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0" marR="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2"/>
                  </a:ext>
                </a:extLst>
              </a:tr>
              <a:tr h="22985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smtClean="0">
                          <a:ln>
                            <a:noFill/>
                          </a:ln>
                          <a:solidFill>
                            <a:schemeClr val="tx1"/>
                          </a:solidFill>
                          <a:effectLst/>
                          <a:latin typeface="Meiryo UI"/>
                          <a:ea typeface="Meiryo UI"/>
                          <a:cs typeface="Meiryo UI"/>
                        </a:rPr>
                        <a:t>13,100</a:t>
                      </a:r>
                      <a:r>
                        <a:rPr kumimoji="1" lang="ja-JP" altLang="en-US" sz="1300" b="1" i="0" u="none" strike="noStrike" cap="none" normalizeH="0" baseline="0" dirty="0">
                          <a:ln>
                            <a:noFill/>
                          </a:ln>
                          <a:solidFill>
                            <a:schemeClr val="tx1"/>
                          </a:solidFill>
                          <a:effectLst/>
                          <a:latin typeface="Meiryo UI"/>
                          <a:ea typeface="Meiryo UI"/>
                          <a:cs typeface="Meiryo UI"/>
                        </a:rPr>
                        <a:t>人</a:t>
                      </a:r>
                      <a:endParaRPr kumimoji="1" lang="en-US" altLang="ja-JP" sz="1300" b="1"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うち府への</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移管にかかる</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現員数</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　　</a:t>
                      </a:r>
                      <a:r>
                        <a:rPr kumimoji="1" lang="en-US" altLang="ja-JP" sz="1100" b="0" i="0" u="none" strike="noStrike" cap="none" normalizeH="0" baseline="0" dirty="0">
                          <a:ln>
                            <a:noFill/>
                          </a:ln>
                          <a:solidFill>
                            <a:schemeClr val="tx1"/>
                          </a:solidFill>
                          <a:effectLst/>
                          <a:latin typeface="Meiryo UI"/>
                          <a:ea typeface="Meiryo UI"/>
                          <a:cs typeface="Meiryo UI"/>
                        </a:rPr>
                        <a:t>1,920</a:t>
                      </a:r>
                      <a:r>
                        <a:rPr kumimoji="1" lang="ja-JP" altLang="en-US" sz="1100" b="0" i="0" u="none" strike="noStrike" cap="none" normalizeH="0" baseline="0" dirty="0">
                          <a:ln>
                            <a:noFill/>
                          </a:ln>
                          <a:solidFill>
                            <a:schemeClr val="tx1"/>
                          </a:solidFill>
                          <a:effectLst/>
                          <a:latin typeface="Meiryo UI"/>
                          <a:ea typeface="Meiryo UI"/>
                          <a:cs typeface="Meiryo UI"/>
                        </a:rPr>
                        <a:t>人</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txBody>
                  <a:tcPr marL="99152" marR="36000"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11,200</a:t>
                      </a:r>
                      <a:r>
                        <a:rPr kumimoji="1" lang="ja-JP" altLang="en-US"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1,490</a:t>
                      </a:r>
                      <a:r>
                        <a:rPr kumimoji="1" lang="ja-JP" altLang="en-US"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36000" marR="36000" marT="45696" marB="456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1,900</a:t>
                      </a:r>
                      <a:r>
                        <a:rPr kumimoji="1" lang="ja-JP" altLang="en-US"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430</a:t>
                      </a:r>
                      <a:r>
                        <a:rPr kumimoji="1" lang="ja-JP" altLang="en-US"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36000" marR="36000" marT="45696" marB="4569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3"/>
                  </a:ext>
                </a:extLst>
              </a:tr>
            </a:tbl>
          </a:graphicData>
        </a:graphic>
      </p:graphicFrame>
      <p:graphicFrame>
        <p:nvGraphicFramePr>
          <p:cNvPr id="35" name="Group 136"/>
          <p:cNvGraphicFramePr>
            <a:graphicFrameLocks noGrp="1"/>
          </p:cNvGraphicFramePr>
          <p:nvPr>
            <p:extLst>
              <p:ext uri="{D42A27DB-BD31-4B8C-83A1-F6EECF244321}">
                <p14:modId xmlns:p14="http://schemas.microsoft.com/office/powerpoint/2010/main" val="310245825"/>
              </p:ext>
            </p:extLst>
          </p:nvPr>
        </p:nvGraphicFramePr>
        <p:xfrm>
          <a:off x="497012" y="5148629"/>
          <a:ext cx="3182504" cy="1206335"/>
        </p:xfrm>
        <a:graphic>
          <a:graphicData uri="http://schemas.openxmlformats.org/drawingml/2006/table">
            <a:tbl>
              <a:tblPr>
                <a:tableStyleId>{2D5ABB26-0587-4C30-8999-92F81FD0307C}</a:tableStyleId>
              </a:tblPr>
              <a:tblGrid>
                <a:gridCol w="325259">
                  <a:extLst>
                    <a:ext uri="{9D8B030D-6E8A-4147-A177-3AD203B41FA5}">
                      <a16:colId xmlns:a16="http://schemas.microsoft.com/office/drawing/2014/main" xmlns="" val="20000"/>
                    </a:ext>
                  </a:extLst>
                </a:gridCol>
                <a:gridCol w="225824">
                  <a:extLst>
                    <a:ext uri="{9D8B030D-6E8A-4147-A177-3AD203B41FA5}">
                      <a16:colId xmlns:a16="http://schemas.microsoft.com/office/drawing/2014/main" xmlns="" val="20001"/>
                    </a:ext>
                  </a:extLst>
                </a:gridCol>
                <a:gridCol w="936841">
                  <a:extLst>
                    <a:ext uri="{9D8B030D-6E8A-4147-A177-3AD203B41FA5}">
                      <a16:colId xmlns:a16="http://schemas.microsoft.com/office/drawing/2014/main" xmlns="" val="20002"/>
                    </a:ext>
                  </a:extLst>
                </a:gridCol>
                <a:gridCol w="854179">
                  <a:extLst>
                    <a:ext uri="{9D8B030D-6E8A-4147-A177-3AD203B41FA5}">
                      <a16:colId xmlns:a16="http://schemas.microsoft.com/office/drawing/2014/main" xmlns="" val="20003"/>
                    </a:ext>
                  </a:extLst>
                </a:gridCol>
                <a:gridCol w="840401">
                  <a:extLst>
                    <a:ext uri="{9D8B030D-6E8A-4147-A177-3AD203B41FA5}">
                      <a16:colId xmlns:a16="http://schemas.microsoft.com/office/drawing/2014/main" xmlns="" val="20004"/>
                    </a:ext>
                  </a:extLst>
                </a:gridCol>
              </a:tblGrid>
              <a:tr h="289757">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300" b="1" u="none" strike="noStrike" cap="none" normalizeH="0" baseline="0" dirty="0">
                          <a:ln>
                            <a:noFill/>
                          </a:ln>
                          <a:effectLst/>
                        </a:rPr>
                        <a:t>Ⅱ</a:t>
                      </a:r>
                      <a:r>
                        <a:rPr kumimoji="1" lang="ja-JP" altLang="en-US" sz="1300" b="1" u="none" strike="noStrike" cap="none" normalizeH="0" baseline="0" dirty="0">
                          <a:ln>
                            <a:noFill/>
                          </a:ln>
                          <a:effectLst/>
                        </a:rPr>
                        <a:t>大阪府</a:t>
                      </a: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gridSpan="3">
                  <a:txBody>
                    <a:bodyPr/>
                    <a:lstStyle/>
                    <a:p>
                      <a:pPr marL="0" marR="0" lvl="0" indent="0" algn="l"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知事部局等</a:t>
                      </a:r>
                    </a:p>
                  </a:txBody>
                  <a:tcPr marL="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0"/>
                  </a:ext>
                </a:extLst>
              </a:tr>
              <a:tr h="28975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100"/>
                        </a:lnSpc>
                        <a:spcBef>
                          <a:spcPct val="0"/>
                        </a:spcBef>
                        <a:spcAft>
                          <a:spcPct val="0"/>
                        </a:spcAft>
                        <a:buClrTx/>
                        <a:buSzTx/>
                        <a:buFontTx/>
                        <a:buNone/>
                        <a:tabLst/>
                      </a:pPr>
                      <a:r>
                        <a:rPr kumimoji="1" lang="en-US" altLang="ja-JP"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特別区への</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移管職員数</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1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36000" marT="45696" marB="456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75000"/>
                          <a:lumOff val="25000"/>
                        </a:schemeClr>
                      </a:solidFill>
                      <a:prstDash val="sysDot"/>
                      <a:round/>
                      <a:headEnd type="none" w="med" len="med"/>
                      <a:tailEnd type="none" w="med" len="med"/>
                    </a:lnB>
                    <a:solidFill>
                      <a:schemeClr val="accent2">
                        <a:lumMod val="60000"/>
                        <a:lumOff val="40000"/>
                      </a:schemeClr>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0" marR="0" marT="45696" marB="45696" anchor="ctr" horzOverflow="overflow">
                    <a:lnL w="12700" cap="flat" cmpd="sng" algn="ctr">
                      <a:solidFill>
                        <a:schemeClr val="tx1">
                          <a:lumMod val="75000"/>
                          <a:lumOff val="2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75000"/>
                          <a:lumOff val="25000"/>
                        </a:schemeClr>
                      </a:solidFill>
                      <a:prstDash val="sysDot"/>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1"/>
                  </a:ext>
                </a:extLst>
              </a:tr>
              <a:tr h="9432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horzOverflow="overflow">
                    <a:lnL w="1270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rowSpan="2">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u="none" strike="noStrike" cap="none" normalizeH="0" baseline="0" dirty="0">
                        <a:ln>
                          <a:noFill/>
                        </a:ln>
                        <a:solidFill>
                          <a:schemeClr val="bg1"/>
                        </a:solidFill>
                        <a:effectLs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bg1"/>
                        </a:solidFill>
                        <a:effectLst/>
                        <a:latin typeface="+mn-lt"/>
                        <a:ea typeface="+mn-ea"/>
                        <a:cs typeface="+mn-cs"/>
                      </a:endParaRPr>
                    </a:p>
                  </a:txBody>
                  <a:tcPr marL="99152" marR="99152" marT="45696" marB="45696" horzOverflow="overflow">
                    <a:lnL w="12700" cap="flat" cmpd="sng" algn="ctr">
                      <a:solidFill>
                        <a:schemeClr val="tx1">
                          <a:lumMod val="75000"/>
                          <a:lumOff val="2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2"/>
                  </a:ext>
                </a:extLst>
              </a:tr>
              <a:tr h="532493">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n-lt"/>
                        <a:ea typeface="+mn-ea"/>
                        <a:cs typeface="+mn-cs"/>
                      </a:endParaRPr>
                    </a:p>
                  </a:txBody>
                  <a:tcPr marL="99152" marR="99152" marT="45696" marB="45696" anchor="ctr" horzOverflow="overflow">
                    <a:lnL w="12700" cap="flat" cmpd="sng" algn="ctr">
                      <a:solidFill>
                        <a:schemeClr val="tx1">
                          <a:lumMod val="75000"/>
                          <a:lumOff val="2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3"/>
                  </a:ext>
                </a:extLst>
              </a:tr>
            </a:tbl>
          </a:graphicData>
        </a:graphic>
      </p:graphicFrame>
      <p:graphicFrame>
        <p:nvGraphicFramePr>
          <p:cNvPr id="28" name="Group 133"/>
          <p:cNvGraphicFramePr>
            <a:graphicFrameLocks noGrp="1"/>
          </p:cNvGraphicFramePr>
          <p:nvPr>
            <p:extLst>
              <p:ext uri="{D42A27DB-BD31-4B8C-83A1-F6EECF244321}">
                <p14:modId xmlns:p14="http://schemas.microsoft.com/office/powerpoint/2010/main" val="2559443749"/>
              </p:ext>
            </p:extLst>
          </p:nvPr>
        </p:nvGraphicFramePr>
        <p:xfrm>
          <a:off x="5016500" y="5550302"/>
          <a:ext cx="4535999" cy="392040"/>
        </p:xfrm>
        <a:graphic>
          <a:graphicData uri="http://schemas.openxmlformats.org/drawingml/2006/table">
            <a:tbl>
              <a:tblPr/>
              <a:tblGrid>
                <a:gridCol w="1297214">
                  <a:extLst>
                    <a:ext uri="{9D8B030D-6E8A-4147-A177-3AD203B41FA5}">
                      <a16:colId xmlns:a16="http://schemas.microsoft.com/office/drawing/2014/main" xmlns="" val="20000"/>
                    </a:ext>
                  </a:extLst>
                </a:gridCol>
                <a:gridCol w="1079595">
                  <a:extLst>
                    <a:ext uri="{9D8B030D-6E8A-4147-A177-3AD203B41FA5}">
                      <a16:colId xmlns:a16="http://schemas.microsoft.com/office/drawing/2014/main" xmlns="" val="20001"/>
                    </a:ext>
                  </a:extLst>
                </a:gridCol>
                <a:gridCol w="1079595">
                  <a:extLst>
                    <a:ext uri="{9D8B030D-6E8A-4147-A177-3AD203B41FA5}">
                      <a16:colId xmlns:a16="http://schemas.microsoft.com/office/drawing/2014/main" xmlns="" val="20002"/>
                    </a:ext>
                  </a:extLst>
                </a:gridCol>
                <a:gridCol w="1079595">
                  <a:extLst>
                    <a:ext uri="{9D8B030D-6E8A-4147-A177-3AD203B41FA5}">
                      <a16:colId xmlns:a16="http://schemas.microsoft.com/office/drawing/2014/main" xmlns="" val="20003"/>
                    </a:ext>
                  </a:extLst>
                </a:gridCol>
              </a:tblGrid>
              <a:tr h="3668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Meiryo UI"/>
                          <a:ea typeface="Meiryo UI"/>
                          <a:cs typeface="Meiryo UI"/>
                        </a:rPr>
                        <a:t>③　大阪府</a:t>
                      </a:r>
                      <a:endParaRPr kumimoji="1" lang="en-US" altLang="ja-JP" sz="1300" b="1"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800" b="1" i="0" u="none" strike="noStrike" cap="none" normalizeH="0" baseline="0" dirty="0">
                          <a:ln>
                            <a:noFill/>
                          </a:ln>
                          <a:solidFill>
                            <a:schemeClr val="tx1"/>
                          </a:solidFill>
                          <a:effectLst/>
                          <a:latin typeface="Meiryo UI"/>
                          <a:ea typeface="Meiryo UI"/>
                          <a:cs typeface="Meiryo UI"/>
                        </a:rPr>
                        <a:t> </a:t>
                      </a:r>
                      <a:r>
                        <a:rPr kumimoji="1" lang="en-US" altLang="ja-JP" sz="800" b="1" i="0" u="none" strike="noStrike" cap="none" normalizeH="0" baseline="0" dirty="0">
                          <a:ln>
                            <a:noFill/>
                          </a:ln>
                          <a:solidFill>
                            <a:schemeClr val="tx1"/>
                          </a:solidFill>
                          <a:effectLst/>
                          <a:latin typeface="Meiryo UI"/>
                          <a:ea typeface="Meiryo UI"/>
                          <a:cs typeface="Meiryo UI"/>
                        </a:rPr>
                        <a:t>(</a:t>
                      </a:r>
                      <a:r>
                        <a:rPr kumimoji="1" lang="ja-JP" altLang="en-US" sz="800" b="1" i="0" u="none" strike="noStrike" cap="none" normalizeH="0" baseline="0" dirty="0">
                          <a:ln>
                            <a:noFill/>
                          </a:ln>
                          <a:solidFill>
                            <a:schemeClr val="tx1"/>
                          </a:solidFill>
                          <a:effectLst/>
                          <a:latin typeface="Meiryo UI"/>
                          <a:ea typeface="Meiryo UI"/>
                          <a:cs typeface="Meiryo UI"/>
                        </a:rPr>
                        <a:t>大阪市からの移管分</a:t>
                      </a:r>
                      <a:r>
                        <a:rPr kumimoji="1" lang="en-US" altLang="ja-JP" sz="800" b="1" i="0" u="none" strike="noStrike" cap="none" normalizeH="0" baseline="0" dirty="0">
                          <a:ln>
                            <a:noFill/>
                          </a:ln>
                          <a:solidFill>
                            <a:schemeClr val="tx1"/>
                          </a:solidFill>
                          <a:effectLst/>
                          <a:latin typeface="Meiryo UI"/>
                          <a:ea typeface="Meiryo UI"/>
                          <a:cs typeface="Meiryo UI"/>
                        </a:rPr>
                        <a:t>)</a:t>
                      </a:r>
                    </a:p>
                  </a:txBody>
                  <a:tcPr marL="100800" marR="100800" marT="36000" marB="3600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1,730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100800" marR="100800" marT="36000" marB="36000" anchor="ctr" horzOverflow="overflow">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1,370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100800" marR="1008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lumMod val="65000"/>
                          <a:lumOff val="35000"/>
                        </a:schemeClr>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360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100800" marR="100800" marT="36000" marB="36000" anchor="ctr" horzOverflow="overflow">
                    <a:lnL w="12700" cap="flat" cmpd="sng" algn="ctr">
                      <a:solidFill>
                        <a:schemeClr val="tx1">
                          <a:lumMod val="65000"/>
                          <a:lumOff val="3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0"/>
                  </a:ext>
                </a:extLst>
              </a:tr>
            </a:tbl>
          </a:graphicData>
        </a:graphic>
      </p:graphicFrame>
      <p:sp>
        <p:nvSpPr>
          <p:cNvPr id="46" name="コンテンツ プレースホルダー 2"/>
          <p:cNvSpPr txBox="1">
            <a:spLocks/>
          </p:cNvSpPr>
          <p:nvPr/>
        </p:nvSpPr>
        <p:spPr bwMode="auto">
          <a:xfrm>
            <a:off x="112723" y="559076"/>
            <a:ext cx="9635477" cy="319755"/>
          </a:xfrm>
          <a:prstGeom prst="rect">
            <a:avLst/>
          </a:prstGeom>
          <a:solidFill>
            <a:schemeClr val="accent6">
              <a:lumMod val="40000"/>
              <a:lumOff val="60000"/>
            </a:schemeClr>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None/>
              <a:defRPr/>
            </a:pPr>
            <a:r>
              <a:rPr lang="ja-JP" altLang="en-US" sz="1300" b="1" dirty="0">
                <a:solidFill>
                  <a:prstClr val="black"/>
                </a:solidFill>
                <a:latin typeface="Meiryo UI" pitchFamily="50" charset="-128"/>
                <a:ea typeface="Meiryo UI" pitchFamily="50" charset="-128"/>
                <a:cs typeface="Meiryo UI" pitchFamily="50" charset="-128"/>
              </a:rPr>
              <a:t>◆ 特別区設置当初の特別区・一部事務組合の職員数、大阪府への移管職員数の算定結果</a:t>
            </a:r>
            <a:r>
              <a:rPr lang="ja-JP" altLang="en-US" sz="1200" b="1" dirty="0">
                <a:solidFill>
                  <a:prstClr val="black"/>
                </a:solidFill>
                <a:latin typeface="Meiryo UI" pitchFamily="50" charset="-128"/>
                <a:ea typeface="Meiryo UI" pitchFamily="50" charset="-128"/>
                <a:cs typeface="Meiryo UI" pitchFamily="50" charset="-128"/>
              </a:rPr>
              <a:t>（経営形態の見直し部門、学校園を除く）</a:t>
            </a: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27" name="正方形/長方形 31"/>
          <p:cNvSpPr/>
          <p:nvPr/>
        </p:nvSpPr>
        <p:spPr>
          <a:xfrm>
            <a:off x="5071258" y="6087249"/>
            <a:ext cx="4678384" cy="468000"/>
          </a:xfrm>
          <a:prstGeom prst="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特別</a:t>
            </a:r>
            <a:r>
              <a:rPr lang="ja-JP" altLang="en-US" sz="1100" dirty="0">
                <a:solidFill>
                  <a:schemeClr val="tx1"/>
                </a:solidFill>
                <a:latin typeface="Meiryo UI" panose="020B0604030504040204" pitchFamily="50" charset="-128"/>
                <a:ea typeface="Meiryo UI" panose="020B0604030504040204" pitchFamily="50" charset="-128"/>
              </a:rPr>
              <a:t>区設置以降の職員数は、特別区長の</a:t>
            </a:r>
            <a:r>
              <a:rPr lang="ja-JP" altLang="en-US" sz="1100" dirty="0" smtClean="0">
                <a:solidFill>
                  <a:schemeClr val="tx1"/>
                </a:solidFill>
                <a:latin typeface="Meiryo UI" panose="020B0604030504040204" pitchFamily="50" charset="-128"/>
                <a:ea typeface="Meiryo UI" panose="020B0604030504040204" pitchFamily="50" charset="-128"/>
              </a:rPr>
              <a:t>マネジメントによって管理するため、</a:t>
            </a:r>
            <a:endParaRPr lang="en-US" altLang="ja-JP" sz="1100" dirty="0" smtClean="0">
              <a:solidFill>
                <a:schemeClr val="tx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100" dirty="0" smtClean="0">
                <a:solidFill>
                  <a:schemeClr val="tx1"/>
                </a:solidFill>
                <a:latin typeface="Meiryo UI" panose="020B0604030504040204" pitchFamily="50" charset="-128"/>
                <a:ea typeface="Meiryo UI" panose="020B0604030504040204" pitchFamily="50" charset="-128"/>
              </a:rPr>
              <a:t>　相当の幅が生じることもある。</a:t>
            </a:r>
            <a:endParaRPr lang="en-US" altLang="ja-JP" sz="1100" dirty="0">
              <a:solidFill>
                <a:schemeClr val="tx1"/>
              </a:solidFill>
              <a:latin typeface="Meiryo UI" panose="020B0604030504040204" pitchFamily="50" charset="-128"/>
              <a:ea typeface="Meiryo UI" panose="020B0604030504040204" pitchFamily="50" charset="-128"/>
            </a:endParaRPr>
          </a:p>
        </p:txBody>
      </p:sp>
      <p:grpSp>
        <p:nvGrpSpPr>
          <p:cNvPr id="52" name="グループ化 51"/>
          <p:cNvGrpSpPr/>
          <p:nvPr/>
        </p:nvGrpSpPr>
        <p:grpSpPr>
          <a:xfrm>
            <a:off x="271852" y="1422028"/>
            <a:ext cx="4658609" cy="4802308"/>
            <a:chOff x="271852" y="1293692"/>
            <a:chExt cx="4658609" cy="4802308"/>
          </a:xfrm>
        </p:grpSpPr>
        <p:cxnSp>
          <p:nvCxnSpPr>
            <p:cNvPr id="48" name="直線コネクタ 47"/>
            <p:cNvCxnSpPr/>
            <p:nvPr/>
          </p:nvCxnSpPr>
          <p:spPr>
            <a:xfrm>
              <a:off x="3757281" y="5914145"/>
              <a:ext cx="180000" cy="0"/>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nvGrpSpPr>
            <p:cNvPr id="51" name="グループ化 50"/>
            <p:cNvGrpSpPr/>
            <p:nvPr/>
          </p:nvGrpSpPr>
          <p:grpSpPr>
            <a:xfrm>
              <a:off x="271852" y="1293692"/>
              <a:ext cx="4658609" cy="4802308"/>
              <a:chOff x="271852" y="1293692"/>
              <a:chExt cx="4658609" cy="4802308"/>
            </a:xfrm>
          </p:grpSpPr>
          <p:sp>
            <p:nvSpPr>
              <p:cNvPr id="19" name="正方形/長方形 18"/>
              <p:cNvSpPr/>
              <p:nvPr/>
            </p:nvSpPr>
            <p:spPr>
              <a:xfrm>
                <a:off x="271852" y="1293692"/>
                <a:ext cx="1781175" cy="3444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700" dirty="0">
                    <a:solidFill>
                      <a:schemeClr val="tx1"/>
                    </a:solidFill>
                    <a:latin typeface="HGSｺﾞｼｯｸE" pitchFamily="50" charset="-128"/>
                    <a:ea typeface="HGSｺﾞｼｯｸE" pitchFamily="50" charset="-128"/>
                  </a:rPr>
                  <a:t>現員数</a:t>
                </a:r>
                <a:r>
                  <a:rPr lang="ja-JP" altLang="en-US" dirty="0">
                    <a:solidFill>
                      <a:schemeClr val="tx1"/>
                    </a:solidFill>
                    <a:latin typeface="HGSｺﾞｼｯｸE" pitchFamily="50" charset="-128"/>
                    <a:ea typeface="HGSｺﾞｼｯｸE" pitchFamily="50" charset="-128"/>
                  </a:rPr>
                  <a:t>　</a:t>
                </a:r>
                <a:r>
                  <a:rPr lang="en-US" altLang="ja-JP" sz="1400" dirty="0">
                    <a:solidFill>
                      <a:schemeClr val="tx1"/>
                    </a:solidFill>
                    <a:latin typeface="HGSｺﾞｼｯｸE" pitchFamily="50" charset="-128"/>
                    <a:ea typeface="HGSｺﾞｼｯｸE" pitchFamily="50" charset="-128"/>
                  </a:rPr>
                  <a:t>H28</a:t>
                </a:r>
                <a:r>
                  <a:rPr lang="ja-JP" altLang="en-US" sz="1400" dirty="0">
                    <a:solidFill>
                      <a:schemeClr val="tx1"/>
                    </a:solidFill>
                    <a:latin typeface="HGSｺﾞｼｯｸE" pitchFamily="50" charset="-128"/>
                    <a:ea typeface="HGSｺﾞｼｯｸE" pitchFamily="50" charset="-128"/>
                  </a:rPr>
                  <a:t>年度</a:t>
                </a:r>
              </a:p>
            </p:txBody>
          </p:sp>
          <p:sp>
            <p:nvSpPr>
              <p:cNvPr id="3" name="角丸四角形 2"/>
              <p:cNvSpPr/>
              <p:nvPr/>
            </p:nvSpPr>
            <p:spPr>
              <a:xfrm>
                <a:off x="1108359" y="2873830"/>
                <a:ext cx="2600049" cy="762102"/>
              </a:xfrm>
              <a:prstGeom prst="roundRect">
                <a:avLst/>
              </a:prstGeom>
              <a:solidFill>
                <a:schemeClr val="tx2"/>
              </a:solidFill>
              <a:ln w="28575">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38" name="右矢印 37"/>
              <p:cNvSpPr/>
              <p:nvPr/>
            </p:nvSpPr>
            <p:spPr>
              <a:xfrm>
                <a:off x="3733808" y="3060836"/>
                <a:ext cx="1008000" cy="504056"/>
              </a:xfrm>
              <a:prstGeom prst="rightArrow">
                <a:avLst>
                  <a:gd name="adj1" fmla="val 50000"/>
                  <a:gd name="adj2" fmla="val 47618"/>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41" name="角丸四角形 40"/>
              <p:cNvSpPr/>
              <p:nvPr/>
            </p:nvSpPr>
            <p:spPr>
              <a:xfrm>
                <a:off x="1079329" y="5675086"/>
                <a:ext cx="2629014" cy="420914"/>
              </a:xfrm>
              <a:prstGeom prst="roundRect">
                <a:avLst/>
              </a:prstGeom>
              <a:noFill/>
              <a:ln w="28575">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cxnSp>
            <p:nvCxnSpPr>
              <p:cNvPr id="42" name="直線コネクタ 41"/>
              <p:cNvCxnSpPr/>
              <p:nvPr/>
            </p:nvCxnSpPr>
            <p:spPr>
              <a:xfrm flipH="1">
                <a:off x="3938721" y="3412464"/>
                <a:ext cx="0" cy="2520000"/>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504431" y="1640000"/>
                <a:ext cx="345657" cy="3118171"/>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100" dirty="0">
                    <a:solidFill>
                      <a:schemeClr val="tx1"/>
                    </a:solidFill>
                    <a:latin typeface="HGSｺﾞｼｯｸE" pitchFamily="50" charset="-128"/>
                    <a:ea typeface="HGSｺﾞｼｯｸE" pitchFamily="50" charset="-128"/>
                  </a:rPr>
                  <a:t>　　</a:t>
                </a:r>
                <a:r>
                  <a:rPr lang="en-US" altLang="ja-JP" sz="1300" b="1" dirty="0">
                    <a:solidFill>
                      <a:schemeClr val="tx1"/>
                    </a:solidFill>
                  </a:rPr>
                  <a:t>Ⅰ</a:t>
                </a:r>
              </a:p>
              <a:p>
                <a:pPr>
                  <a:defRPr/>
                </a:pPr>
                <a:r>
                  <a:rPr lang="ja-JP" altLang="en-US" sz="1300" b="1" dirty="0">
                    <a:solidFill>
                      <a:schemeClr val="tx1"/>
                    </a:solidFill>
                  </a:rPr>
                  <a:t>大阪市</a:t>
                </a:r>
                <a:endParaRPr lang="en-US" altLang="ja-JP" sz="1300" b="1" dirty="0">
                  <a:solidFill>
                    <a:schemeClr val="tx1"/>
                  </a:solidFill>
                </a:endParaRPr>
              </a:p>
            </p:txBody>
          </p:sp>
          <p:sp>
            <p:nvSpPr>
              <p:cNvPr id="31" name="角丸四角形 30"/>
              <p:cNvSpPr/>
              <p:nvPr/>
            </p:nvSpPr>
            <p:spPr>
              <a:xfrm>
                <a:off x="1108359" y="3812075"/>
                <a:ext cx="2600049" cy="763200"/>
              </a:xfrm>
              <a:prstGeom prst="roundRect">
                <a:avLst/>
              </a:prstGeom>
              <a:noFill/>
              <a:ln w="28575">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grpSp>
            <p:nvGrpSpPr>
              <p:cNvPr id="40" name="グループ化 39"/>
              <p:cNvGrpSpPr/>
              <p:nvPr/>
            </p:nvGrpSpPr>
            <p:grpSpPr>
              <a:xfrm>
                <a:off x="3671557" y="4170544"/>
                <a:ext cx="1258904" cy="1448777"/>
                <a:chOff x="3671557" y="4170544"/>
                <a:chExt cx="1258904" cy="1448777"/>
              </a:xfrm>
            </p:grpSpPr>
            <p:cxnSp>
              <p:nvCxnSpPr>
                <p:cNvPr id="9" name="直線コネクタ 8"/>
                <p:cNvCxnSpPr/>
                <p:nvPr/>
              </p:nvCxnSpPr>
              <p:spPr>
                <a:xfrm>
                  <a:off x="3671557" y="4170544"/>
                  <a:ext cx="720000" cy="61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4360436" y="4183701"/>
                  <a:ext cx="0" cy="143562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4342658" y="5617677"/>
                  <a:ext cx="587803" cy="0"/>
                </a:xfrm>
                <a:prstGeom prst="line">
                  <a:avLst/>
                </a:prstGeom>
                <a:ln w="38100">
                  <a:solidFill>
                    <a:schemeClr val="accent6">
                      <a:lumMod val="60000"/>
                      <a:lumOff val="40000"/>
                    </a:schemeClr>
                  </a:solidFill>
                  <a:tailEnd type="arrow" w="lg" len="lg"/>
                </a:ln>
              </p:spPr>
              <p:style>
                <a:lnRef idx="1">
                  <a:schemeClr val="accent1"/>
                </a:lnRef>
                <a:fillRef idx="0">
                  <a:schemeClr val="accent1"/>
                </a:fillRef>
                <a:effectRef idx="0">
                  <a:schemeClr val="accent1"/>
                </a:effectRef>
                <a:fontRef idx="minor">
                  <a:schemeClr val="tx1"/>
                </a:fontRef>
              </p:style>
            </p:cxnSp>
          </p:grpSp>
          <p:sp>
            <p:nvSpPr>
              <p:cNvPr id="32" name="テキスト ボックス 31"/>
              <p:cNvSpPr txBox="1"/>
              <p:nvPr/>
            </p:nvSpPr>
            <p:spPr>
              <a:xfrm>
                <a:off x="1117600" y="2960915"/>
                <a:ext cx="949299" cy="600164"/>
              </a:xfrm>
              <a:prstGeom prst="rect">
                <a:avLst/>
              </a:prstGeom>
              <a:noFill/>
            </p:spPr>
            <p:txBody>
              <a:bodyPr wrap="none" rtlCol="0">
                <a:spAutoFit/>
              </a:bodyPr>
              <a:lstStyle/>
              <a:p>
                <a:pPr lvl="0"/>
                <a:r>
                  <a:rPr lang="ja-JP" altLang="en-US" sz="1100" b="1" dirty="0">
                    <a:solidFill>
                      <a:schemeClr val="bg1"/>
                    </a:solidFill>
                    <a:latin typeface="Meiryo UI"/>
                    <a:ea typeface="Meiryo UI"/>
                    <a:cs typeface="Meiryo UI"/>
                  </a:rPr>
                  <a:t>うち府への</a:t>
                </a:r>
                <a:endParaRPr lang="en-US" altLang="ja-JP" sz="1100" b="1" dirty="0">
                  <a:solidFill>
                    <a:schemeClr val="bg1"/>
                  </a:solidFill>
                  <a:latin typeface="Meiryo UI"/>
                  <a:ea typeface="Meiryo UI"/>
                  <a:cs typeface="Meiryo UI"/>
                </a:endParaRPr>
              </a:p>
              <a:p>
                <a:pPr lvl="0"/>
                <a:r>
                  <a:rPr lang="ja-JP" altLang="en-US" sz="1100" b="1" dirty="0">
                    <a:solidFill>
                      <a:schemeClr val="bg1"/>
                    </a:solidFill>
                    <a:latin typeface="Meiryo UI"/>
                    <a:ea typeface="Meiryo UI"/>
                    <a:cs typeface="Meiryo UI"/>
                  </a:rPr>
                  <a:t>移管控除後</a:t>
                </a:r>
                <a:endParaRPr lang="en-US" altLang="ja-JP" sz="1100" b="1" dirty="0">
                  <a:solidFill>
                    <a:schemeClr val="bg1"/>
                  </a:solidFill>
                  <a:latin typeface="Meiryo UI"/>
                  <a:ea typeface="Meiryo UI"/>
                  <a:cs typeface="Meiryo UI"/>
                </a:endParaRPr>
              </a:p>
              <a:p>
                <a:pPr lvl="0"/>
                <a:r>
                  <a:rPr lang="ja-JP" altLang="en-US" sz="1100" b="1" dirty="0">
                    <a:solidFill>
                      <a:schemeClr val="bg1"/>
                    </a:solidFill>
                    <a:latin typeface="Meiryo UI"/>
                    <a:ea typeface="Meiryo UI"/>
                    <a:cs typeface="Meiryo UI"/>
                  </a:rPr>
                  <a:t>　</a:t>
                </a:r>
                <a:r>
                  <a:rPr lang="en-US" altLang="ja-JP" sz="1100" b="1" dirty="0">
                    <a:solidFill>
                      <a:schemeClr val="bg1"/>
                    </a:solidFill>
                    <a:latin typeface="Meiryo UI"/>
                    <a:ea typeface="Meiryo UI"/>
                    <a:cs typeface="Meiryo UI"/>
                  </a:rPr>
                  <a:t>11,180</a:t>
                </a:r>
                <a:r>
                  <a:rPr lang="ja-JP" altLang="en-US" sz="1100" b="1" dirty="0">
                    <a:solidFill>
                      <a:schemeClr val="bg1"/>
                    </a:solidFill>
                    <a:latin typeface="Meiryo UI"/>
                    <a:ea typeface="Meiryo UI"/>
                    <a:cs typeface="Meiryo UI"/>
                  </a:rPr>
                  <a:t>人</a:t>
                </a:r>
                <a:endParaRPr lang="en-US" altLang="ja-JP" sz="1100" b="1" dirty="0">
                  <a:solidFill>
                    <a:schemeClr val="bg1"/>
                  </a:solidFill>
                  <a:latin typeface="Meiryo UI"/>
                  <a:ea typeface="Meiryo UI"/>
                  <a:cs typeface="Meiryo UI"/>
                </a:endParaRPr>
              </a:p>
            </p:txBody>
          </p:sp>
          <p:sp>
            <p:nvSpPr>
              <p:cNvPr id="33" name="テキスト ボックス 32"/>
              <p:cNvSpPr txBox="1"/>
              <p:nvPr/>
            </p:nvSpPr>
            <p:spPr>
              <a:xfrm>
                <a:off x="1963513" y="3125479"/>
                <a:ext cx="946093" cy="261610"/>
              </a:xfrm>
              <a:prstGeom prst="rect">
                <a:avLst/>
              </a:prstGeom>
              <a:noFill/>
            </p:spPr>
            <p:txBody>
              <a:bodyPr wrap="none" rtlCol="0">
                <a:spAutoFit/>
              </a:bodyPr>
              <a:lstStyle/>
              <a:p>
                <a:pPr lvl="0"/>
                <a:r>
                  <a:rPr lang="ja-JP" altLang="en-US" sz="1100" b="1" dirty="0">
                    <a:solidFill>
                      <a:schemeClr val="bg1"/>
                    </a:solidFill>
                    <a:latin typeface="Meiryo UI"/>
                    <a:ea typeface="Meiryo UI"/>
                    <a:cs typeface="Meiryo UI"/>
                  </a:rPr>
                  <a:t>　　</a:t>
                </a:r>
                <a:r>
                  <a:rPr lang="en-US" altLang="ja-JP" sz="1100" b="1" dirty="0">
                    <a:solidFill>
                      <a:schemeClr val="bg1"/>
                    </a:solidFill>
                    <a:latin typeface="Meiryo UI"/>
                    <a:ea typeface="Meiryo UI"/>
                    <a:cs typeface="Meiryo UI"/>
                  </a:rPr>
                  <a:t>9,710</a:t>
                </a:r>
                <a:r>
                  <a:rPr lang="ja-JP" altLang="en-US" sz="1100" b="1" dirty="0">
                    <a:solidFill>
                      <a:schemeClr val="bg1"/>
                    </a:solidFill>
                    <a:latin typeface="Meiryo UI"/>
                    <a:ea typeface="Meiryo UI"/>
                    <a:cs typeface="Meiryo UI"/>
                  </a:rPr>
                  <a:t>人</a:t>
                </a:r>
                <a:endParaRPr lang="en-US" altLang="ja-JP" sz="1100" b="1" dirty="0">
                  <a:solidFill>
                    <a:schemeClr val="bg1"/>
                  </a:solidFill>
                  <a:latin typeface="Meiryo UI"/>
                  <a:ea typeface="Meiryo UI"/>
                  <a:cs typeface="Meiryo UI"/>
                </a:endParaRPr>
              </a:p>
            </p:txBody>
          </p:sp>
          <p:sp>
            <p:nvSpPr>
              <p:cNvPr id="43" name="テキスト ボックス 42"/>
              <p:cNvSpPr txBox="1"/>
              <p:nvPr/>
            </p:nvSpPr>
            <p:spPr>
              <a:xfrm>
                <a:off x="2768149" y="3125479"/>
                <a:ext cx="946093" cy="261610"/>
              </a:xfrm>
              <a:prstGeom prst="rect">
                <a:avLst/>
              </a:prstGeom>
              <a:noFill/>
            </p:spPr>
            <p:txBody>
              <a:bodyPr wrap="none" rtlCol="0">
                <a:spAutoFit/>
              </a:bodyPr>
              <a:lstStyle/>
              <a:p>
                <a:pPr lvl="0"/>
                <a:r>
                  <a:rPr lang="ja-JP" altLang="en-US" sz="1100" dirty="0">
                    <a:solidFill>
                      <a:schemeClr val="bg1"/>
                    </a:solidFill>
                    <a:latin typeface="Meiryo UI"/>
                    <a:ea typeface="Meiryo UI"/>
                    <a:cs typeface="Meiryo UI"/>
                  </a:rPr>
                  <a:t>　　</a:t>
                </a:r>
                <a:r>
                  <a:rPr lang="en-US" altLang="ja-JP" sz="1100" b="1" dirty="0">
                    <a:solidFill>
                      <a:schemeClr val="bg1"/>
                    </a:solidFill>
                    <a:latin typeface="Meiryo UI"/>
                    <a:ea typeface="Meiryo UI"/>
                    <a:cs typeface="Meiryo UI"/>
                  </a:rPr>
                  <a:t>1,470</a:t>
                </a:r>
                <a:r>
                  <a:rPr lang="ja-JP" altLang="en-US" sz="1100" b="1" dirty="0">
                    <a:solidFill>
                      <a:schemeClr val="bg1"/>
                    </a:solidFill>
                    <a:latin typeface="Meiryo UI"/>
                    <a:ea typeface="Meiryo UI"/>
                    <a:cs typeface="Meiryo UI"/>
                  </a:rPr>
                  <a:t>人</a:t>
                </a:r>
                <a:endParaRPr lang="en-US" altLang="ja-JP" sz="1100" b="1" dirty="0">
                  <a:solidFill>
                    <a:schemeClr val="bg1"/>
                  </a:solidFill>
                  <a:latin typeface="Meiryo UI"/>
                  <a:ea typeface="Meiryo UI"/>
                  <a:cs typeface="Meiryo UI"/>
                </a:endParaRPr>
              </a:p>
            </p:txBody>
          </p:sp>
        </p:grpSp>
      </p:grpSp>
      <p:sp>
        <p:nvSpPr>
          <p:cNvPr id="36" name="テキスト ボックス 35"/>
          <p:cNvSpPr txBox="1"/>
          <p:nvPr/>
        </p:nvSpPr>
        <p:spPr>
          <a:xfrm>
            <a:off x="4807053" y="1052512"/>
            <a:ext cx="1892256" cy="360850"/>
          </a:xfrm>
          <a:prstGeom prst="rect">
            <a:avLst/>
          </a:prstGeom>
          <a:solidFill>
            <a:schemeClr val="accent1"/>
          </a:solidFill>
        </p:spPr>
        <p:txBody>
          <a:bodyPr vert="horz" wrap="square" lIns="72000" tIns="72000" rIns="72000" bIns="72000" rtlCol="0">
            <a:spAutoFit/>
          </a:bodyPr>
          <a:lstStyle/>
          <a:p>
            <a:pPr algn="ctr"/>
            <a:r>
              <a:rPr kumimoji="1" lang="ja-JP" altLang="en-US" sz="1400" b="1" dirty="0">
                <a:solidFill>
                  <a:schemeClr val="bg1"/>
                </a:solidFill>
                <a:latin typeface="Meiryo UI" pitchFamily="50" charset="-128"/>
                <a:ea typeface="Meiryo UI" pitchFamily="50" charset="-128"/>
                <a:cs typeface="Meiryo UI" pitchFamily="50" charset="-128"/>
              </a:rPr>
              <a:t>試案</a:t>
            </a:r>
            <a:r>
              <a:rPr lang="ja-JP" altLang="en-US" sz="1400" b="1" dirty="0">
                <a:solidFill>
                  <a:schemeClr val="bg1"/>
                </a:solidFill>
                <a:latin typeface="Meiryo UI" pitchFamily="50" charset="-128"/>
                <a:ea typeface="Meiryo UI" pitchFamily="50" charset="-128"/>
                <a:cs typeface="Meiryo UI" pitchFamily="50" charset="-128"/>
              </a:rPr>
              <a:t>Ａ</a:t>
            </a:r>
            <a:r>
              <a:rPr kumimoji="1" lang="ja-JP" altLang="en-US" sz="1400" b="1" dirty="0">
                <a:solidFill>
                  <a:schemeClr val="bg1"/>
                </a:solidFill>
                <a:latin typeface="Meiryo UI" pitchFamily="50" charset="-128"/>
                <a:ea typeface="Meiryo UI" pitchFamily="50" charset="-128"/>
                <a:cs typeface="Meiryo UI" pitchFamily="50" charset="-128"/>
              </a:rPr>
              <a:t>（</a:t>
            </a:r>
            <a:r>
              <a:rPr lang="ja-JP" altLang="en-US" sz="1400" b="1" dirty="0">
                <a:solidFill>
                  <a:schemeClr val="bg1"/>
                </a:solidFill>
                <a:latin typeface="Meiryo UI" pitchFamily="50" charset="-128"/>
                <a:ea typeface="Meiryo UI" pitchFamily="50" charset="-128"/>
                <a:cs typeface="Meiryo UI" pitchFamily="50" charset="-128"/>
              </a:rPr>
              <a:t>４</a:t>
            </a:r>
            <a:r>
              <a:rPr kumimoji="1" lang="ja-JP" altLang="en-US" sz="1400" b="1" dirty="0">
                <a:solidFill>
                  <a:schemeClr val="bg1"/>
                </a:solidFill>
                <a:latin typeface="Meiryo UI" pitchFamily="50" charset="-128"/>
                <a:ea typeface="Meiryo UI" pitchFamily="50" charset="-128"/>
                <a:cs typeface="Meiryo UI" pitchFamily="50" charset="-128"/>
              </a:rPr>
              <a:t>区</a:t>
            </a:r>
            <a:r>
              <a:rPr lang="ja-JP" altLang="en-US" sz="1400" b="1" dirty="0">
                <a:solidFill>
                  <a:schemeClr val="bg1"/>
                </a:solidFill>
                <a:latin typeface="Meiryo UI" pitchFamily="50" charset="-128"/>
                <a:ea typeface="Meiryo UI" pitchFamily="50" charset="-128"/>
                <a:cs typeface="Meiryo UI" pitchFamily="50" charset="-128"/>
              </a:rPr>
              <a:t>Ａ案）</a:t>
            </a:r>
            <a:r>
              <a:rPr kumimoji="1" lang="ja-JP" altLang="en-US" sz="1400" b="1" dirty="0">
                <a:latin typeface="Meiryo UI" pitchFamily="50" charset="-128"/>
                <a:ea typeface="Meiryo UI" pitchFamily="50" charset="-128"/>
                <a:cs typeface="Meiryo UI" pitchFamily="50" charset="-128"/>
              </a:rPr>
              <a:t>　</a:t>
            </a:r>
          </a:p>
        </p:txBody>
      </p:sp>
      <p:sp>
        <p:nvSpPr>
          <p:cNvPr id="47" name="正方形/長方形 27"/>
          <p:cNvSpPr>
            <a:spLocks noChangeArrowheads="1"/>
          </p:cNvSpPr>
          <p:nvPr/>
        </p:nvSpPr>
        <p:spPr bwMode="auto">
          <a:xfrm>
            <a:off x="8874125" y="-732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４</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31"/>
          <p:cNvSpPr/>
          <p:nvPr/>
        </p:nvSpPr>
        <p:spPr>
          <a:xfrm>
            <a:off x="4784678" y="1466009"/>
            <a:ext cx="4968000" cy="4000336"/>
          </a:xfrm>
          <a:prstGeom prst="rect">
            <a:avLst/>
          </a:prstGeom>
          <a:solidFill>
            <a:schemeClr val="accent6">
              <a:lumMod val="20000"/>
              <a:lumOff val="80000"/>
              <a:alpha val="52000"/>
            </a:schemeClr>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37" name="正方形/長方形 36"/>
          <p:cNvSpPr/>
          <p:nvPr/>
        </p:nvSpPr>
        <p:spPr>
          <a:xfrm>
            <a:off x="4737100" y="1437669"/>
            <a:ext cx="1854200" cy="3127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700" dirty="0">
                <a:solidFill>
                  <a:schemeClr val="tx1"/>
                </a:solidFill>
                <a:latin typeface="HGSｺﾞｼｯｸE" pitchFamily="50" charset="-128"/>
                <a:ea typeface="HGSｺﾞｼｯｸE" pitchFamily="50" charset="-128"/>
              </a:rPr>
              <a:t>特別区設置当初</a:t>
            </a:r>
            <a:endParaRPr lang="en-US" altLang="ja-JP" sz="1700" dirty="0">
              <a:solidFill>
                <a:schemeClr val="tx1"/>
              </a:solidFill>
              <a:latin typeface="HGSｺﾞｼｯｸE" pitchFamily="50" charset="-128"/>
              <a:ea typeface="HGSｺﾞｼｯｸE" pitchFamily="50" charset="-128"/>
            </a:endParaRPr>
          </a:p>
        </p:txBody>
      </p:sp>
      <p:graphicFrame>
        <p:nvGraphicFramePr>
          <p:cNvPr id="62" name="Group 136"/>
          <p:cNvGraphicFramePr>
            <a:graphicFrameLocks noGrp="1"/>
          </p:cNvGraphicFramePr>
          <p:nvPr>
            <p:extLst>
              <p:ext uri="{D42A27DB-BD31-4B8C-83A1-F6EECF244321}">
                <p14:modId xmlns:p14="http://schemas.microsoft.com/office/powerpoint/2010/main" val="3398952487"/>
              </p:ext>
            </p:extLst>
          </p:nvPr>
        </p:nvGraphicFramePr>
        <p:xfrm>
          <a:off x="5002077" y="1883067"/>
          <a:ext cx="4568384" cy="3427922"/>
        </p:xfrm>
        <a:graphic>
          <a:graphicData uri="http://schemas.openxmlformats.org/drawingml/2006/table">
            <a:tbl>
              <a:tblPr/>
              <a:tblGrid>
                <a:gridCol w="223704">
                  <a:extLst>
                    <a:ext uri="{9D8B030D-6E8A-4147-A177-3AD203B41FA5}">
                      <a16:colId xmlns:a16="http://schemas.microsoft.com/office/drawing/2014/main" xmlns="" val="20000"/>
                    </a:ext>
                  </a:extLst>
                </a:gridCol>
                <a:gridCol w="1086170">
                  <a:extLst>
                    <a:ext uri="{9D8B030D-6E8A-4147-A177-3AD203B41FA5}">
                      <a16:colId xmlns:a16="http://schemas.microsoft.com/office/drawing/2014/main" xmlns="" val="20001"/>
                    </a:ext>
                  </a:extLst>
                </a:gridCol>
                <a:gridCol w="1086170">
                  <a:extLst>
                    <a:ext uri="{9D8B030D-6E8A-4147-A177-3AD203B41FA5}">
                      <a16:colId xmlns:a16="http://schemas.microsoft.com/office/drawing/2014/main" xmlns="" val="20002"/>
                    </a:ext>
                  </a:extLst>
                </a:gridCol>
                <a:gridCol w="1086170">
                  <a:extLst>
                    <a:ext uri="{9D8B030D-6E8A-4147-A177-3AD203B41FA5}">
                      <a16:colId xmlns:a16="http://schemas.microsoft.com/office/drawing/2014/main" xmlns="" val="20003"/>
                    </a:ext>
                  </a:extLst>
                </a:gridCol>
                <a:gridCol w="1086170">
                  <a:extLst>
                    <a:ext uri="{9D8B030D-6E8A-4147-A177-3AD203B41FA5}">
                      <a16:colId xmlns:a16="http://schemas.microsoft.com/office/drawing/2014/main" xmlns="" val="20004"/>
                    </a:ext>
                  </a:extLst>
                </a:gridCol>
              </a:tblGrid>
              <a:tr h="227770">
                <a:tc rowSpan="2"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hMerge="1">
                  <a:txBody>
                    <a:bodyPr/>
                    <a:lstStyle/>
                    <a:p>
                      <a:endParaRPr kumimoji="1" lang="ja-JP" altLang="en-US"/>
                    </a:p>
                  </a:txBody>
                  <a:tcPr/>
                </a:tc>
                <a:tc rowSpan="2">
                  <a:txBody>
                    <a:bodyPr/>
                    <a:lstStyle/>
                    <a:p>
                      <a:pPr algn="ctr">
                        <a:lnSpc>
                          <a:spcPts val="1100"/>
                        </a:lnSpc>
                      </a:pPr>
                      <a:r>
                        <a:rPr kumimoji="1" lang="ja-JP" altLang="en-US" sz="1200" dirty="0">
                          <a:latin typeface="Meiryo UI" panose="020B0604030504040204" pitchFamily="50" charset="-128"/>
                          <a:ea typeface="Meiryo UI" panose="020B0604030504040204" pitchFamily="50" charset="-128"/>
                        </a:rPr>
                        <a:t>職</a:t>
                      </a:r>
                      <a:r>
                        <a:rPr kumimoji="1" lang="ja-JP" altLang="en-US" sz="1200" dirty="0" smtClean="0">
                          <a:latin typeface="Meiryo UI" panose="020B0604030504040204" pitchFamily="50" charset="-128"/>
                          <a:ea typeface="Meiryo UI" panose="020B0604030504040204" pitchFamily="50" charset="-128"/>
                        </a:rPr>
                        <a:t>員数</a:t>
                      </a:r>
                      <a:endParaRPr kumimoji="1" lang="ja-JP" altLang="en-US" sz="1200" dirty="0">
                        <a:latin typeface="Meiryo UI" panose="020B0604030504040204" pitchFamily="50" charset="-128"/>
                        <a:ea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内訳</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2">
                        <a:lumMod val="60000"/>
                        <a:lumOff val="40000"/>
                      </a:schemeClr>
                    </a:solidFill>
                  </a:tcPr>
                </a:tc>
                <a:tc h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0"/>
                  </a:ext>
                </a:extLst>
              </a:tr>
              <a:tr h="227770">
                <a:tc gridSpan="2"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vMerge="1">
                  <a:txBody>
                    <a:bodyPr/>
                    <a:lstStyle/>
                    <a:p>
                      <a:endParaRPr kumimoji="1" lang="ja-JP" altLang="en-US"/>
                    </a:p>
                  </a:txBody>
                  <a:tcP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99152" marR="99152"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1"/>
                  </a:ext>
                </a:extLst>
              </a:tr>
              <a:tr h="480622">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300" b="1" i="0" u="none" strike="noStrike" cap="none" normalizeH="0" baseline="0" dirty="0">
                          <a:ln>
                            <a:noFill/>
                          </a:ln>
                          <a:solidFill>
                            <a:schemeClr val="tx1"/>
                          </a:solidFill>
                          <a:effectLst/>
                          <a:latin typeface="Meiryo UI"/>
                          <a:ea typeface="Meiryo UI"/>
                          <a:cs typeface="Meiryo UI"/>
                        </a:rPr>
                        <a:t>①　特別区</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Meiryo UI"/>
                          <a:ea typeface="Meiryo UI"/>
                          <a:cs typeface="Meiryo UI"/>
                        </a:rPr>
                        <a:t>　　 ４区計</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11,080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9,880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1,210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2"/>
                  </a:ext>
                </a:extLst>
              </a:tr>
              <a:tr h="405517">
                <a:tc rowSpan="4">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第一区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2,410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2,140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3"/>
                  </a:ext>
                </a:extLst>
              </a:tr>
              <a:tr h="405517">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第二区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2,850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2,510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340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4"/>
                  </a:ext>
                </a:extLst>
              </a:tr>
              <a:tr h="405517">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第三区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3,170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2,850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320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5"/>
                  </a:ext>
                </a:extLst>
              </a:tr>
              <a:tr h="405517">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第四区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2,660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2,370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6"/>
                  </a:ext>
                </a:extLst>
              </a:tr>
              <a:tr h="450521">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a:ea typeface="Meiryo UI"/>
                          <a:cs typeface="Meiryo UI"/>
                        </a:rPr>
                        <a:t>②一部事務組合</a:t>
                      </a:r>
                      <a:endParaRPr kumimoji="1" lang="ja-JP" altLang="en-US" sz="1200" b="0" i="0" u="none" strike="noStrike" cap="none" normalizeH="0" baseline="0" dirty="0">
                        <a:ln>
                          <a:noFill/>
                        </a:ln>
                        <a:solidFill>
                          <a:schemeClr val="tx1"/>
                        </a:solidFill>
                        <a:effectLst/>
                        <a:latin typeface="ＭＳ Ｐゴシック" charset="-128"/>
                        <a:ea typeface="ＭＳ Ｐゴシック"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320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270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extLst>
                  <a:ext uri="{0D108BD9-81ED-4DB2-BD59-A6C34878D82A}">
                    <a16:rowId xmlns:a16="http://schemas.microsoft.com/office/drawing/2014/main" xmlns="" val="10007"/>
                  </a:ext>
                </a:extLst>
              </a:tr>
              <a:tr h="405517">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a:ea typeface="Meiryo UI"/>
                          <a:cs typeface="Meiryo UI"/>
                        </a:rPr>
                        <a:t>総計</a:t>
                      </a:r>
                      <a:endParaRPr kumimoji="1" lang="ja-JP" altLang="en-US" sz="1200" b="0" i="0" u="none" strike="noStrike" cap="none" normalizeH="0" baseline="0" dirty="0">
                        <a:ln>
                          <a:noFill/>
                        </a:ln>
                        <a:solidFill>
                          <a:schemeClr val="tx1"/>
                        </a:solidFill>
                        <a:effectLst/>
                        <a:latin typeface="ＭＳ Ｐゴシック" charset="-128"/>
                        <a:ea typeface="ＭＳ Ｐゴシック"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11,400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10,150</a:t>
                      </a:r>
                      <a:r>
                        <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1,250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extLst>
                  <a:ext uri="{0D108BD9-81ED-4DB2-BD59-A6C34878D82A}">
                    <a16:rowId xmlns:a16="http://schemas.microsoft.com/office/drawing/2014/main" xmlns="" val="10008"/>
                  </a:ext>
                </a:extLst>
              </a:tr>
            </a:tbl>
          </a:graphicData>
        </a:graphic>
      </p:graphicFrame>
      <p:graphicFrame>
        <p:nvGraphicFramePr>
          <p:cNvPr id="28" name="Group 133"/>
          <p:cNvGraphicFramePr>
            <a:graphicFrameLocks noGrp="1"/>
          </p:cNvGraphicFramePr>
          <p:nvPr>
            <p:extLst>
              <p:ext uri="{D42A27DB-BD31-4B8C-83A1-F6EECF244321}">
                <p14:modId xmlns:p14="http://schemas.microsoft.com/office/powerpoint/2010/main" val="3955876441"/>
              </p:ext>
            </p:extLst>
          </p:nvPr>
        </p:nvGraphicFramePr>
        <p:xfrm>
          <a:off x="5016500" y="5534260"/>
          <a:ext cx="4536000" cy="392040"/>
        </p:xfrm>
        <a:graphic>
          <a:graphicData uri="http://schemas.openxmlformats.org/drawingml/2006/table">
            <a:tbl>
              <a:tblPr/>
              <a:tblGrid>
                <a:gridCol w="1326243">
                  <a:extLst>
                    <a:ext uri="{9D8B030D-6E8A-4147-A177-3AD203B41FA5}">
                      <a16:colId xmlns:a16="http://schemas.microsoft.com/office/drawing/2014/main" xmlns="" val="20000"/>
                    </a:ext>
                  </a:extLst>
                </a:gridCol>
                <a:gridCol w="1069919">
                  <a:extLst>
                    <a:ext uri="{9D8B030D-6E8A-4147-A177-3AD203B41FA5}">
                      <a16:colId xmlns:a16="http://schemas.microsoft.com/office/drawing/2014/main" xmlns="" val="20001"/>
                    </a:ext>
                  </a:extLst>
                </a:gridCol>
                <a:gridCol w="1069919">
                  <a:extLst>
                    <a:ext uri="{9D8B030D-6E8A-4147-A177-3AD203B41FA5}">
                      <a16:colId xmlns:a16="http://schemas.microsoft.com/office/drawing/2014/main" xmlns="" val="20002"/>
                    </a:ext>
                  </a:extLst>
                </a:gridCol>
                <a:gridCol w="1069919">
                  <a:extLst>
                    <a:ext uri="{9D8B030D-6E8A-4147-A177-3AD203B41FA5}">
                      <a16:colId xmlns:a16="http://schemas.microsoft.com/office/drawing/2014/main" xmlns="" val="20003"/>
                    </a:ext>
                  </a:extLst>
                </a:gridCol>
              </a:tblGrid>
              <a:tr h="3668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Meiryo UI"/>
                          <a:ea typeface="Meiryo UI"/>
                          <a:cs typeface="Meiryo UI"/>
                        </a:rPr>
                        <a:t>③　大阪府</a:t>
                      </a:r>
                      <a:endParaRPr kumimoji="1" lang="en-US" altLang="ja-JP" sz="1300" b="1"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800" b="1" i="0" u="none" strike="noStrike" cap="none" normalizeH="0" baseline="0" dirty="0">
                          <a:ln>
                            <a:noFill/>
                          </a:ln>
                          <a:solidFill>
                            <a:schemeClr val="tx1"/>
                          </a:solidFill>
                          <a:effectLst/>
                          <a:latin typeface="Meiryo UI"/>
                          <a:ea typeface="Meiryo UI"/>
                          <a:cs typeface="Meiryo UI"/>
                        </a:rPr>
                        <a:t> </a:t>
                      </a:r>
                      <a:r>
                        <a:rPr kumimoji="1" lang="en-US" altLang="ja-JP" sz="800" b="1" i="0" u="none" strike="noStrike" cap="none" normalizeH="0" baseline="0" dirty="0">
                          <a:ln>
                            <a:noFill/>
                          </a:ln>
                          <a:solidFill>
                            <a:schemeClr val="tx1"/>
                          </a:solidFill>
                          <a:effectLst/>
                          <a:latin typeface="Meiryo UI"/>
                          <a:ea typeface="Meiryo UI"/>
                          <a:cs typeface="Meiryo UI"/>
                        </a:rPr>
                        <a:t>(</a:t>
                      </a:r>
                      <a:r>
                        <a:rPr kumimoji="1" lang="ja-JP" altLang="en-US" sz="800" b="1" i="0" u="none" strike="noStrike" cap="none" normalizeH="0" baseline="0" dirty="0">
                          <a:ln>
                            <a:noFill/>
                          </a:ln>
                          <a:solidFill>
                            <a:schemeClr val="tx1"/>
                          </a:solidFill>
                          <a:effectLst/>
                          <a:latin typeface="Meiryo UI"/>
                          <a:ea typeface="Meiryo UI"/>
                          <a:cs typeface="Meiryo UI"/>
                        </a:rPr>
                        <a:t>大阪市からの移管分</a:t>
                      </a:r>
                      <a:r>
                        <a:rPr kumimoji="1" lang="en-US" altLang="ja-JP" sz="800" b="1" i="0" u="none" strike="noStrike" cap="none" normalizeH="0" baseline="0" dirty="0">
                          <a:ln>
                            <a:noFill/>
                          </a:ln>
                          <a:solidFill>
                            <a:schemeClr val="tx1"/>
                          </a:solidFill>
                          <a:effectLst/>
                          <a:latin typeface="Meiryo UI"/>
                          <a:ea typeface="Meiryo UI"/>
                          <a:cs typeface="Meiryo UI"/>
                        </a:rPr>
                        <a:t>)</a:t>
                      </a:r>
                    </a:p>
                  </a:txBody>
                  <a:tcPr marL="100800" marR="100800" marT="36000" marB="3600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1,730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100800" marR="100800" marT="36000" marB="36000" anchor="ctr" horzOverflow="overflow">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1,370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100800" marR="1008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lumMod val="65000"/>
                          <a:lumOff val="35000"/>
                        </a:schemeClr>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360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100800" marR="100800" marT="36000" marB="36000" anchor="ctr" horzOverflow="overflow">
                    <a:lnL w="12700" cap="flat" cmpd="sng" algn="ctr">
                      <a:solidFill>
                        <a:schemeClr val="tx1">
                          <a:lumMod val="65000"/>
                          <a:lumOff val="3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0"/>
                  </a:ext>
                </a:extLst>
              </a:tr>
            </a:tbl>
          </a:graphicData>
        </a:graphic>
      </p:graphicFrame>
      <p:sp>
        <p:nvSpPr>
          <p:cNvPr id="36" name="テキスト ボックス 35"/>
          <p:cNvSpPr txBox="1"/>
          <p:nvPr/>
        </p:nvSpPr>
        <p:spPr>
          <a:xfrm>
            <a:off x="4807053" y="1036470"/>
            <a:ext cx="1892256" cy="360850"/>
          </a:xfrm>
          <a:prstGeom prst="rect">
            <a:avLst/>
          </a:prstGeom>
          <a:solidFill>
            <a:schemeClr val="accent1"/>
          </a:solidFill>
        </p:spPr>
        <p:txBody>
          <a:bodyPr vert="horz" wrap="square" lIns="72000" tIns="72000" rIns="72000" bIns="72000" rtlCol="0">
            <a:spAutoFit/>
          </a:bodyPr>
          <a:lstStyle/>
          <a:p>
            <a:pPr algn="ctr"/>
            <a:r>
              <a:rPr kumimoji="1" lang="ja-JP" altLang="en-US" sz="1400" b="1" dirty="0">
                <a:solidFill>
                  <a:schemeClr val="bg1"/>
                </a:solidFill>
                <a:latin typeface="Meiryo UI" pitchFamily="50" charset="-128"/>
                <a:ea typeface="Meiryo UI" pitchFamily="50" charset="-128"/>
                <a:cs typeface="Meiryo UI" pitchFamily="50" charset="-128"/>
              </a:rPr>
              <a:t>試案</a:t>
            </a:r>
            <a:r>
              <a:rPr lang="ja-JP" altLang="en-US" sz="1400" b="1" dirty="0">
                <a:solidFill>
                  <a:schemeClr val="bg1"/>
                </a:solidFill>
                <a:latin typeface="Meiryo UI" pitchFamily="50" charset="-128"/>
                <a:ea typeface="Meiryo UI" pitchFamily="50" charset="-128"/>
                <a:cs typeface="Meiryo UI" pitchFamily="50" charset="-128"/>
              </a:rPr>
              <a:t>Ｂ</a:t>
            </a:r>
            <a:r>
              <a:rPr kumimoji="1" lang="ja-JP" altLang="en-US" sz="1400" b="1" dirty="0">
                <a:solidFill>
                  <a:schemeClr val="bg1"/>
                </a:solidFill>
                <a:latin typeface="Meiryo UI" pitchFamily="50" charset="-128"/>
                <a:ea typeface="Meiryo UI" pitchFamily="50" charset="-128"/>
                <a:cs typeface="Meiryo UI" pitchFamily="50" charset="-128"/>
              </a:rPr>
              <a:t>（</a:t>
            </a:r>
            <a:r>
              <a:rPr lang="ja-JP" altLang="en-US" sz="1400" b="1" dirty="0">
                <a:solidFill>
                  <a:schemeClr val="bg1"/>
                </a:solidFill>
                <a:latin typeface="Meiryo UI" pitchFamily="50" charset="-128"/>
                <a:ea typeface="Meiryo UI" pitchFamily="50" charset="-128"/>
                <a:cs typeface="Meiryo UI" pitchFamily="50" charset="-128"/>
              </a:rPr>
              <a:t>４</a:t>
            </a:r>
            <a:r>
              <a:rPr kumimoji="1" lang="ja-JP" altLang="en-US" sz="1400" b="1" dirty="0">
                <a:solidFill>
                  <a:schemeClr val="bg1"/>
                </a:solidFill>
                <a:latin typeface="Meiryo UI" pitchFamily="50" charset="-128"/>
                <a:ea typeface="Meiryo UI" pitchFamily="50" charset="-128"/>
                <a:cs typeface="Meiryo UI" pitchFamily="50" charset="-128"/>
              </a:rPr>
              <a:t>区</a:t>
            </a:r>
            <a:r>
              <a:rPr lang="ja-JP" altLang="en-US" sz="1400" b="1" dirty="0">
                <a:solidFill>
                  <a:schemeClr val="bg1"/>
                </a:solidFill>
                <a:latin typeface="Meiryo UI" pitchFamily="50" charset="-128"/>
                <a:ea typeface="Meiryo UI" pitchFamily="50" charset="-128"/>
                <a:cs typeface="Meiryo UI" pitchFamily="50" charset="-128"/>
              </a:rPr>
              <a:t>Ｂ案）</a:t>
            </a:r>
            <a:r>
              <a:rPr kumimoji="1" lang="ja-JP" altLang="en-US" sz="1400" b="1" dirty="0">
                <a:latin typeface="Meiryo UI" pitchFamily="50" charset="-128"/>
                <a:ea typeface="Meiryo UI" pitchFamily="50" charset="-128"/>
                <a:cs typeface="Meiryo UI" pitchFamily="50" charset="-128"/>
              </a:rPr>
              <a:t>　</a:t>
            </a:r>
          </a:p>
        </p:txBody>
      </p:sp>
      <p:sp>
        <p:nvSpPr>
          <p:cNvPr id="40" name="コンテンツ プレースホルダー 2"/>
          <p:cNvSpPr txBox="1">
            <a:spLocks/>
          </p:cNvSpPr>
          <p:nvPr/>
        </p:nvSpPr>
        <p:spPr bwMode="auto">
          <a:xfrm>
            <a:off x="112723" y="559076"/>
            <a:ext cx="9635477" cy="319755"/>
          </a:xfrm>
          <a:prstGeom prst="rect">
            <a:avLst/>
          </a:prstGeom>
          <a:solidFill>
            <a:schemeClr val="accent6">
              <a:lumMod val="40000"/>
              <a:lumOff val="60000"/>
            </a:schemeClr>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None/>
              <a:defRPr/>
            </a:pPr>
            <a:r>
              <a:rPr lang="ja-JP" altLang="en-US" sz="1300" b="1" dirty="0">
                <a:solidFill>
                  <a:prstClr val="black"/>
                </a:solidFill>
                <a:latin typeface="Meiryo UI" pitchFamily="50" charset="-128"/>
                <a:ea typeface="Meiryo UI" pitchFamily="50" charset="-128"/>
                <a:cs typeface="Meiryo UI" pitchFamily="50" charset="-128"/>
              </a:rPr>
              <a:t>◆ 特別区設置当初の特別区・一部事務組合の職員数、大阪府への移管職員数の算定結果</a:t>
            </a:r>
            <a:r>
              <a:rPr lang="ja-JP" altLang="en-US" sz="1200" b="1" dirty="0">
                <a:solidFill>
                  <a:prstClr val="black"/>
                </a:solidFill>
                <a:latin typeface="Meiryo UI" pitchFamily="50" charset="-128"/>
                <a:ea typeface="Meiryo UI" pitchFamily="50" charset="-128"/>
                <a:cs typeface="Meiryo UI" pitchFamily="50" charset="-128"/>
              </a:rPr>
              <a:t>（経営形態の見直し部門、学校園を除く）</a:t>
            </a: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51"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５</a:t>
            </a:r>
          </a:p>
        </p:txBody>
      </p:sp>
      <p:graphicFrame>
        <p:nvGraphicFramePr>
          <p:cNvPr id="87" name="Group 136"/>
          <p:cNvGraphicFramePr>
            <a:graphicFrameLocks noGrp="1"/>
          </p:cNvGraphicFramePr>
          <p:nvPr>
            <p:extLst>
              <p:ext uri="{D42A27DB-BD31-4B8C-83A1-F6EECF244321}">
                <p14:modId xmlns:p14="http://schemas.microsoft.com/office/powerpoint/2010/main" val="286799991"/>
              </p:ext>
            </p:extLst>
          </p:nvPr>
        </p:nvGraphicFramePr>
        <p:xfrm>
          <a:off x="1052321" y="1750654"/>
          <a:ext cx="2620371" cy="3122462"/>
        </p:xfrm>
        <a:graphic>
          <a:graphicData uri="http://schemas.openxmlformats.org/drawingml/2006/table">
            <a:tbl>
              <a:tblPr>
                <a:tableStyleId>{2D5ABB26-0587-4C30-8999-92F81FD0307C}</a:tableStyleId>
              </a:tblPr>
              <a:tblGrid>
                <a:gridCol w="957067">
                  <a:extLst>
                    <a:ext uri="{9D8B030D-6E8A-4147-A177-3AD203B41FA5}">
                      <a16:colId xmlns:a16="http://schemas.microsoft.com/office/drawing/2014/main" xmlns="" val="20000"/>
                    </a:ext>
                  </a:extLst>
                </a:gridCol>
                <a:gridCol w="837615">
                  <a:extLst>
                    <a:ext uri="{9D8B030D-6E8A-4147-A177-3AD203B41FA5}">
                      <a16:colId xmlns:a16="http://schemas.microsoft.com/office/drawing/2014/main" xmlns="" val="20001"/>
                    </a:ext>
                  </a:extLst>
                </a:gridCol>
                <a:gridCol w="825689">
                  <a:extLst>
                    <a:ext uri="{9D8B030D-6E8A-4147-A177-3AD203B41FA5}">
                      <a16:colId xmlns:a16="http://schemas.microsoft.com/office/drawing/2014/main" xmlns="" val="20002"/>
                    </a:ext>
                  </a:extLst>
                </a:gridCol>
              </a:tblGrid>
              <a:tr h="350710">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Meiryo UI"/>
                          <a:ea typeface="Meiryo UI"/>
                          <a:cs typeface="Meiryo UI"/>
                        </a:rPr>
                        <a:t>市長部局等</a:t>
                      </a:r>
                    </a:p>
                  </a:txBody>
                  <a:tcPr marL="99152" marR="99152"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xmlns="" val="10000"/>
                  </a:ext>
                </a:extLst>
              </a:tr>
              <a:tr h="23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内訳</a:t>
                      </a: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2">
                        <a:lumMod val="60000"/>
                        <a:lumOff val="40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1"/>
                  </a:ext>
                </a:extLst>
              </a:tr>
              <a:tr h="23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2">
                        <a:lumMod val="60000"/>
                        <a:lumOff val="40000"/>
                      </a:schemeClr>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0" marR="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2"/>
                  </a:ext>
                </a:extLst>
              </a:tr>
              <a:tr h="22985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smtClean="0">
                          <a:ln>
                            <a:noFill/>
                          </a:ln>
                          <a:solidFill>
                            <a:schemeClr val="tx1"/>
                          </a:solidFill>
                          <a:effectLst/>
                          <a:latin typeface="Meiryo UI"/>
                          <a:ea typeface="Meiryo UI"/>
                          <a:cs typeface="Meiryo UI"/>
                        </a:rPr>
                        <a:t>13,100</a:t>
                      </a:r>
                      <a:r>
                        <a:rPr kumimoji="1" lang="ja-JP" altLang="en-US" sz="1300" b="1" i="0" u="none" strike="noStrike" cap="none" normalizeH="0" baseline="0" dirty="0">
                          <a:ln>
                            <a:noFill/>
                          </a:ln>
                          <a:solidFill>
                            <a:schemeClr val="tx1"/>
                          </a:solidFill>
                          <a:effectLst/>
                          <a:latin typeface="Meiryo UI"/>
                          <a:ea typeface="Meiryo UI"/>
                          <a:cs typeface="Meiryo UI"/>
                        </a:rPr>
                        <a:t>人</a:t>
                      </a:r>
                      <a:endParaRPr kumimoji="1" lang="en-US" altLang="ja-JP" sz="1300" b="1"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うち府への</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移管にかかる</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現員数</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　　</a:t>
                      </a:r>
                      <a:r>
                        <a:rPr kumimoji="1" lang="en-US" altLang="ja-JP" sz="1100" b="0" i="0" u="none" strike="noStrike" cap="none" normalizeH="0" baseline="0" dirty="0">
                          <a:ln>
                            <a:noFill/>
                          </a:ln>
                          <a:solidFill>
                            <a:schemeClr val="tx1"/>
                          </a:solidFill>
                          <a:effectLst/>
                          <a:latin typeface="Meiryo UI"/>
                          <a:ea typeface="Meiryo UI"/>
                          <a:cs typeface="Meiryo UI"/>
                        </a:rPr>
                        <a:t>1,920</a:t>
                      </a:r>
                      <a:r>
                        <a:rPr kumimoji="1" lang="ja-JP" altLang="en-US" sz="1100" b="0" i="0" u="none" strike="noStrike" cap="none" normalizeH="0" baseline="0" dirty="0">
                          <a:ln>
                            <a:noFill/>
                          </a:ln>
                          <a:solidFill>
                            <a:schemeClr val="tx1"/>
                          </a:solidFill>
                          <a:effectLst/>
                          <a:latin typeface="Meiryo UI"/>
                          <a:ea typeface="Meiryo UI"/>
                          <a:cs typeface="Meiryo UI"/>
                        </a:rPr>
                        <a:t>人</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txBody>
                  <a:tcPr marL="99152" marR="36000"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11,200</a:t>
                      </a:r>
                      <a:r>
                        <a:rPr kumimoji="1" lang="ja-JP" altLang="en-US"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1,490</a:t>
                      </a:r>
                      <a:r>
                        <a:rPr kumimoji="1" lang="ja-JP" altLang="en-US"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36000" marR="36000" marT="45696" marB="456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1,900</a:t>
                      </a:r>
                      <a:r>
                        <a:rPr kumimoji="1" lang="ja-JP" altLang="en-US"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430</a:t>
                      </a:r>
                      <a:r>
                        <a:rPr kumimoji="1" lang="ja-JP" altLang="en-US"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36000" marR="36000" marT="45696" marB="4569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3"/>
                  </a:ext>
                </a:extLst>
              </a:tr>
            </a:tbl>
          </a:graphicData>
        </a:graphic>
      </p:graphicFrame>
      <p:graphicFrame>
        <p:nvGraphicFramePr>
          <p:cNvPr id="88" name="Group 136"/>
          <p:cNvGraphicFramePr>
            <a:graphicFrameLocks noGrp="1"/>
          </p:cNvGraphicFramePr>
          <p:nvPr>
            <p:extLst>
              <p:ext uri="{D42A27DB-BD31-4B8C-83A1-F6EECF244321}">
                <p14:modId xmlns:p14="http://schemas.microsoft.com/office/powerpoint/2010/main" val="4171566296"/>
              </p:ext>
            </p:extLst>
          </p:nvPr>
        </p:nvGraphicFramePr>
        <p:xfrm>
          <a:off x="497012" y="5132587"/>
          <a:ext cx="3182504" cy="1206335"/>
        </p:xfrm>
        <a:graphic>
          <a:graphicData uri="http://schemas.openxmlformats.org/drawingml/2006/table">
            <a:tbl>
              <a:tblPr>
                <a:tableStyleId>{2D5ABB26-0587-4C30-8999-92F81FD0307C}</a:tableStyleId>
              </a:tblPr>
              <a:tblGrid>
                <a:gridCol w="325259">
                  <a:extLst>
                    <a:ext uri="{9D8B030D-6E8A-4147-A177-3AD203B41FA5}">
                      <a16:colId xmlns:a16="http://schemas.microsoft.com/office/drawing/2014/main" xmlns="" val="20000"/>
                    </a:ext>
                  </a:extLst>
                </a:gridCol>
                <a:gridCol w="225824">
                  <a:extLst>
                    <a:ext uri="{9D8B030D-6E8A-4147-A177-3AD203B41FA5}">
                      <a16:colId xmlns:a16="http://schemas.microsoft.com/office/drawing/2014/main" xmlns="" val="20001"/>
                    </a:ext>
                  </a:extLst>
                </a:gridCol>
                <a:gridCol w="936841">
                  <a:extLst>
                    <a:ext uri="{9D8B030D-6E8A-4147-A177-3AD203B41FA5}">
                      <a16:colId xmlns:a16="http://schemas.microsoft.com/office/drawing/2014/main" xmlns="" val="20002"/>
                    </a:ext>
                  </a:extLst>
                </a:gridCol>
                <a:gridCol w="854179">
                  <a:extLst>
                    <a:ext uri="{9D8B030D-6E8A-4147-A177-3AD203B41FA5}">
                      <a16:colId xmlns:a16="http://schemas.microsoft.com/office/drawing/2014/main" xmlns="" val="20003"/>
                    </a:ext>
                  </a:extLst>
                </a:gridCol>
                <a:gridCol w="840401">
                  <a:extLst>
                    <a:ext uri="{9D8B030D-6E8A-4147-A177-3AD203B41FA5}">
                      <a16:colId xmlns:a16="http://schemas.microsoft.com/office/drawing/2014/main" xmlns="" val="20004"/>
                    </a:ext>
                  </a:extLst>
                </a:gridCol>
              </a:tblGrid>
              <a:tr h="289757">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300" b="1" u="none" strike="noStrike" cap="none" normalizeH="0" baseline="0" dirty="0">
                          <a:ln>
                            <a:noFill/>
                          </a:ln>
                          <a:effectLst/>
                        </a:rPr>
                        <a:t>Ⅱ</a:t>
                      </a:r>
                      <a:r>
                        <a:rPr kumimoji="1" lang="ja-JP" altLang="en-US" sz="1300" b="1" u="none" strike="noStrike" cap="none" normalizeH="0" baseline="0" dirty="0">
                          <a:ln>
                            <a:noFill/>
                          </a:ln>
                          <a:effectLst/>
                        </a:rPr>
                        <a:t>大阪府</a:t>
                      </a: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gridSpan="3">
                  <a:txBody>
                    <a:bodyPr/>
                    <a:lstStyle/>
                    <a:p>
                      <a:pPr marL="0" marR="0" lvl="0" indent="0" algn="l"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知事部局等</a:t>
                      </a:r>
                    </a:p>
                  </a:txBody>
                  <a:tcPr marL="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0"/>
                  </a:ext>
                </a:extLst>
              </a:tr>
              <a:tr h="28975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100"/>
                        </a:lnSpc>
                        <a:spcBef>
                          <a:spcPct val="0"/>
                        </a:spcBef>
                        <a:spcAft>
                          <a:spcPct val="0"/>
                        </a:spcAft>
                        <a:buClrTx/>
                        <a:buSzTx/>
                        <a:buFontTx/>
                        <a:buNone/>
                        <a:tabLst/>
                      </a:pPr>
                      <a:r>
                        <a:rPr kumimoji="1" lang="en-US" altLang="ja-JP"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特別区への</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移管職員数</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1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36000" marT="45696" marB="456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75000"/>
                          <a:lumOff val="25000"/>
                        </a:schemeClr>
                      </a:solidFill>
                      <a:prstDash val="sysDot"/>
                      <a:round/>
                      <a:headEnd type="none" w="med" len="med"/>
                      <a:tailEnd type="none" w="med" len="med"/>
                    </a:lnB>
                    <a:solidFill>
                      <a:schemeClr val="accent2">
                        <a:lumMod val="60000"/>
                        <a:lumOff val="40000"/>
                      </a:schemeClr>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0" marR="0" marT="45696" marB="45696" anchor="ctr" horzOverflow="overflow">
                    <a:lnL w="12700" cap="flat" cmpd="sng" algn="ctr">
                      <a:solidFill>
                        <a:schemeClr val="tx1">
                          <a:lumMod val="75000"/>
                          <a:lumOff val="2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75000"/>
                          <a:lumOff val="25000"/>
                        </a:schemeClr>
                      </a:solidFill>
                      <a:prstDash val="sysDot"/>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1"/>
                  </a:ext>
                </a:extLst>
              </a:tr>
              <a:tr h="9432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horzOverflow="overflow">
                    <a:lnL w="1270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rowSpan="2">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u="none" strike="noStrike" cap="none" normalizeH="0" baseline="0" dirty="0">
                        <a:ln>
                          <a:noFill/>
                        </a:ln>
                        <a:solidFill>
                          <a:schemeClr val="bg1"/>
                        </a:solidFill>
                        <a:effectLs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bg1"/>
                        </a:solidFill>
                        <a:effectLst/>
                        <a:latin typeface="+mn-lt"/>
                        <a:ea typeface="+mn-ea"/>
                        <a:cs typeface="+mn-cs"/>
                      </a:endParaRPr>
                    </a:p>
                  </a:txBody>
                  <a:tcPr marL="99152" marR="99152" marT="45696" marB="45696" horzOverflow="overflow">
                    <a:lnL w="12700" cap="flat" cmpd="sng" algn="ctr">
                      <a:solidFill>
                        <a:schemeClr val="tx1">
                          <a:lumMod val="75000"/>
                          <a:lumOff val="2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2"/>
                  </a:ext>
                </a:extLst>
              </a:tr>
              <a:tr h="532493">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n-lt"/>
                        <a:ea typeface="+mn-ea"/>
                        <a:cs typeface="+mn-cs"/>
                      </a:endParaRPr>
                    </a:p>
                  </a:txBody>
                  <a:tcPr marL="99152" marR="99152" marT="45696" marB="45696" anchor="ctr" horzOverflow="overflow">
                    <a:lnL w="12700" cap="flat" cmpd="sng" algn="ctr">
                      <a:solidFill>
                        <a:schemeClr val="tx1">
                          <a:lumMod val="75000"/>
                          <a:lumOff val="2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3"/>
                  </a:ext>
                </a:extLst>
              </a:tr>
            </a:tbl>
          </a:graphicData>
        </a:graphic>
      </p:graphicFrame>
      <p:grpSp>
        <p:nvGrpSpPr>
          <p:cNvPr id="106" name="グループ化 105"/>
          <p:cNvGrpSpPr/>
          <p:nvPr/>
        </p:nvGrpSpPr>
        <p:grpSpPr>
          <a:xfrm>
            <a:off x="271852" y="1405986"/>
            <a:ext cx="4658609" cy="4802308"/>
            <a:chOff x="271852" y="1293692"/>
            <a:chExt cx="4658609" cy="4802308"/>
          </a:xfrm>
        </p:grpSpPr>
        <p:cxnSp>
          <p:nvCxnSpPr>
            <p:cNvPr id="107" name="直線コネクタ 106"/>
            <p:cNvCxnSpPr/>
            <p:nvPr/>
          </p:nvCxnSpPr>
          <p:spPr>
            <a:xfrm>
              <a:off x="3757281" y="5914145"/>
              <a:ext cx="180000" cy="0"/>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nvGrpSpPr>
            <p:cNvPr id="108" name="グループ化 50"/>
            <p:cNvGrpSpPr/>
            <p:nvPr/>
          </p:nvGrpSpPr>
          <p:grpSpPr>
            <a:xfrm>
              <a:off x="271852" y="1293692"/>
              <a:ext cx="4658609" cy="4802308"/>
              <a:chOff x="271852" y="1293692"/>
              <a:chExt cx="4658609" cy="4802308"/>
            </a:xfrm>
          </p:grpSpPr>
          <p:sp>
            <p:nvSpPr>
              <p:cNvPr id="109" name="正方形/長方形 108"/>
              <p:cNvSpPr/>
              <p:nvPr/>
            </p:nvSpPr>
            <p:spPr>
              <a:xfrm>
                <a:off x="271852" y="1293692"/>
                <a:ext cx="1781175" cy="3444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700" dirty="0">
                    <a:solidFill>
                      <a:schemeClr val="tx1"/>
                    </a:solidFill>
                    <a:latin typeface="HGSｺﾞｼｯｸE" pitchFamily="50" charset="-128"/>
                    <a:ea typeface="HGSｺﾞｼｯｸE" pitchFamily="50" charset="-128"/>
                  </a:rPr>
                  <a:t>現員数</a:t>
                </a:r>
                <a:r>
                  <a:rPr lang="ja-JP" altLang="en-US" dirty="0">
                    <a:solidFill>
                      <a:schemeClr val="tx1"/>
                    </a:solidFill>
                    <a:latin typeface="HGSｺﾞｼｯｸE" pitchFamily="50" charset="-128"/>
                    <a:ea typeface="HGSｺﾞｼｯｸE" pitchFamily="50" charset="-128"/>
                  </a:rPr>
                  <a:t>　</a:t>
                </a:r>
                <a:r>
                  <a:rPr lang="en-US" altLang="ja-JP" sz="1400" dirty="0">
                    <a:solidFill>
                      <a:schemeClr val="tx1"/>
                    </a:solidFill>
                    <a:latin typeface="HGSｺﾞｼｯｸE" pitchFamily="50" charset="-128"/>
                    <a:ea typeface="HGSｺﾞｼｯｸE" pitchFamily="50" charset="-128"/>
                  </a:rPr>
                  <a:t>H28</a:t>
                </a:r>
                <a:r>
                  <a:rPr lang="ja-JP" altLang="en-US" sz="1400" dirty="0">
                    <a:solidFill>
                      <a:schemeClr val="tx1"/>
                    </a:solidFill>
                    <a:latin typeface="HGSｺﾞｼｯｸE" pitchFamily="50" charset="-128"/>
                    <a:ea typeface="HGSｺﾞｼｯｸE" pitchFamily="50" charset="-128"/>
                  </a:rPr>
                  <a:t>年度</a:t>
                </a:r>
              </a:p>
            </p:txBody>
          </p:sp>
          <p:sp>
            <p:nvSpPr>
              <p:cNvPr id="110" name="角丸四角形 109"/>
              <p:cNvSpPr/>
              <p:nvPr/>
            </p:nvSpPr>
            <p:spPr>
              <a:xfrm>
                <a:off x="1108359" y="2873830"/>
                <a:ext cx="2600049" cy="762102"/>
              </a:xfrm>
              <a:prstGeom prst="roundRect">
                <a:avLst/>
              </a:prstGeom>
              <a:solidFill>
                <a:schemeClr val="tx2"/>
              </a:solidFill>
              <a:ln w="28575">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111" name="右矢印 110"/>
              <p:cNvSpPr/>
              <p:nvPr/>
            </p:nvSpPr>
            <p:spPr>
              <a:xfrm>
                <a:off x="3733808" y="3060836"/>
                <a:ext cx="1008000" cy="504056"/>
              </a:xfrm>
              <a:prstGeom prst="rightArrow">
                <a:avLst>
                  <a:gd name="adj1" fmla="val 50000"/>
                  <a:gd name="adj2" fmla="val 47618"/>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12" name="角丸四角形 111"/>
              <p:cNvSpPr/>
              <p:nvPr/>
            </p:nvSpPr>
            <p:spPr>
              <a:xfrm>
                <a:off x="1079329" y="5675086"/>
                <a:ext cx="2629014" cy="420914"/>
              </a:xfrm>
              <a:prstGeom prst="roundRect">
                <a:avLst/>
              </a:prstGeom>
              <a:noFill/>
              <a:ln w="28575">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cxnSp>
            <p:nvCxnSpPr>
              <p:cNvPr id="113" name="直線コネクタ 112"/>
              <p:cNvCxnSpPr/>
              <p:nvPr/>
            </p:nvCxnSpPr>
            <p:spPr>
              <a:xfrm flipH="1">
                <a:off x="3938721" y="3412464"/>
                <a:ext cx="0" cy="2520000"/>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14" name="正方形/長方形 113"/>
              <p:cNvSpPr/>
              <p:nvPr/>
            </p:nvSpPr>
            <p:spPr>
              <a:xfrm>
                <a:off x="504431" y="1640000"/>
                <a:ext cx="345657" cy="3118171"/>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100" dirty="0">
                    <a:solidFill>
                      <a:schemeClr val="tx1"/>
                    </a:solidFill>
                    <a:latin typeface="HGSｺﾞｼｯｸE" pitchFamily="50" charset="-128"/>
                    <a:ea typeface="HGSｺﾞｼｯｸE" pitchFamily="50" charset="-128"/>
                  </a:rPr>
                  <a:t>　　</a:t>
                </a:r>
                <a:r>
                  <a:rPr lang="en-US" altLang="ja-JP" sz="1300" b="1" dirty="0">
                    <a:solidFill>
                      <a:schemeClr val="tx1"/>
                    </a:solidFill>
                  </a:rPr>
                  <a:t>Ⅰ</a:t>
                </a:r>
              </a:p>
              <a:p>
                <a:pPr>
                  <a:defRPr/>
                </a:pPr>
                <a:r>
                  <a:rPr lang="ja-JP" altLang="en-US" sz="1300" b="1" dirty="0">
                    <a:solidFill>
                      <a:schemeClr val="tx1"/>
                    </a:solidFill>
                  </a:rPr>
                  <a:t>大阪市</a:t>
                </a:r>
                <a:endParaRPr lang="en-US" altLang="ja-JP" sz="1300" b="1" dirty="0">
                  <a:solidFill>
                    <a:schemeClr val="tx1"/>
                  </a:solidFill>
                </a:endParaRPr>
              </a:p>
            </p:txBody>
          </p:sp>
          <p:sp>
            <p:nvSpPr>
              <p:cNvPr id="115" name="角丸四角形 114"/>
              <p:cNvSpPr/>
              <p:nvPr/>
            </p:nvSpPr>
            <p:spPr>
              <a:xfrm>
                <a:off x="1108359" y="3812075"/>
                <a:ext cx="2600049" cy="763200"/>
              </a:xfrm>
              <a:prstGeom prst="roundRect">
                <a:avLst/>
              </a:prstGeom>
              <a:noFill/>
              <a:ln w="28575">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grpSp>
            <p:nvGrpSpPr>
              <p:cNvPr id="116" name="グループ化 39"/>
              <p:cNvGrpSpPr/>
              <p:nvPr/>
            </p:nvGrpSpPr>
            <p:grpSpPr>
              <a:xfrm>
                <a:off x="3671557" y="4170544"/>
                <a:ext cx="1258904" cy="1452944"/>
                <a:chOff x="3671557" y="4170544"/>
                <a:chExt cx="1258904" cy="1452944"/>
              </a:xfrm>
            </p:grpSpPr>
            <p:cxnSp>
              <p:nvCxnSpPr>
                <p:cNvPr id="120" name="直線コネクタ 119"/>
                <p:cNvCxnSpPr/>
                <p:nvPr/>
              </p:nvCxnSpPr>
              <p:spPr>
                <a:xfrm>
                  <a:off x="3671557" y="4170544"/>
                  <a:ext cx="720000" cy="61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1" name="直線コネクタ 120"/>
                <p:cNvCxnSpPr/>
                <p:nvPr/>
              </p:nvCxnSpPr>
              <p:spPr>
                <a:xfrm>
                  <a:off x="4360436" y="4183701"/>
                  <a:ext cx="0" cy="1439787"/>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p:nvPr/>
              </p:nvCxnSpPr>
              <p:spPr>
                <a:xfrm>
                  <a:off x="4342658" y="5617677"/>
                  <a:ext cx="587803" cy="0"/>
                </a:xfrm>
                <a:prstGeom prst="line">
                  <a:avLst/>
                </a:prstGeom>
                <a:ln w="38100">
                  <a:solidFill>
                    <a:schemeClr val="accent6">
                      <a:lumMod val="60000"/>
                      <a:lumOff val="40000"/>
                    </a:schemeClr>
                  </a:solidFill>
                  <a:tailEnd type="arrow" w="lg" len="lg"/>
                </a:ln>
              </p:spPr>
              <p:style>
                <a:lnRef idx="1">
                  <a:schemeClr val="accent1"/>
                </a:lnRef>
                <a:fillRef idx="0">
                  <a:schemeClr val="accent1"/>
                </a:fillRef>
                <a:effectRef idx="0">
                  <a:schemeClr val="accent1"/>
                </a:effectRef>
                <a:fontRef idx="minor">
                  <a:schemeClr val="tx1"/>
                </a:fontRef>
              </p:style>
            </p:cxnSp>
          </p:grpSp>
          <p:sp>
            <p:nvSpPr>
              <p:cNvPr id="117" name="テキスト ボックス 116"/>
              <p:cNvSpPr txBox="1"/>
              <p:nvPr/>
            </p:nvSpPr>
            <p:spPr>
              <a:xfrm>
                <a:off x="1117600" y="2960915"/>
                <a:ext cx="949299" cy="600164"/>
              </a:xfrm>
              <a:prstGeom prst="rect">
                <a:avLst/>
              </a:prstGeom>
              <a:noFill/>
            </p:spPr>
            <p:txBody>
              <a:bodyPr wrap="none" rtlCol="0">
                <a:spAutoFit/>
              </a:bodyPr>
              <a:lstStyle/>
              <a:p>
                <a:pPr lvl="0"/>
                <a:r>
                  <a:rPr lang="ja-JP" altLang="en-US" sz="1100" b="1" dirty="0">
                    <a:solidFill>
                      <a:schemeClr val="bg1"/>
                    </a:solidFill>
                    <a:latin typeface="Meiryo UI"/>
                    <a:ea typeface="Meiryo UI"/>
                    <a:cs typeface="Meiryo UI"/>
                  </a:rPr>
                  <a:t>うち府への</a:t>
                </a:r>
                <a:endParaRPr lang="en-US" altLang="ja-JP" sz="1100" b="1" dirty="0">
                  <a:solidFill>
                    <a:schemeClr val="bg1"/>
                  </a:solidFill>
                  <a:latin typeface="Meiryo UI"/>
                  <a:ea typeface="Meiryo UI"/>
                  <a:cs typeface="Meiryo UI"/>
                </a:endParaRPr>
              </a:p>
              <a:p>
                <a:pPr lvl="0"/>
                <a:r>
                  <a:rPr lang="ja-JP" altLang="en-US" sz="1100" b="1" dirty="0">
                    <a:solidFill>
                      <a:schemeClr val="bg1"/>
                    </a:solidFill>
                    <a:latin typeface="Meiryo UI"/>
                    <a:ea typeface="Meiryo UI"/>
                    <a:cs typeface="Meiryo UI"/>
                  </a:rPr>
                  <a:t>移管控除後</a:t>
                </a:r>
                <a:endParaRPr lang="en-US" altLang="ja-JP" sz="1100" b="1" dirty="0">
                  <a:solidFill>
                    <a:schemeClr val="bg1"/>
                  </a:solidFill>
                  <a:latin typeface="Meiryo UI"/>
                  <a:ea typeface="Meiryo UI"/>
                  <a:cs typeface="Meiryo UI"/>
                </a:endParaRPr>
              </a:p>
              <a:p>
                <a:pPr lvl="0"/>
                <a:r>
                  <a:rPr lang="ja-JP" altLang="en-US" sz="1100" b="1" dirty="0">
                    <a:solidFill>
                      <a:schemeClr val="bg1"/>
                    </a:solidFill>
                    <a:latin typeface="Meiryo UI"/>
                    <a:ea typeface="Meiryo UI"/>
                    <a:cs typeface="Meiryo UI"/>
                  </a:rPr>
                  <a:t>　</a:t>
                </a:r>
                <a:r>
                  <a:rPr lang="en-US" altLang="ja-JP" sz="1100" b="1" dirty="0">
                    <a:solidFill>
                      <a:schemeClr val="bg1"/>
                    </a:solidFill>
                    <a:latin typeface="Meiryo UI"/>
                    <a:ea typeface="Meiryo UI"/>
                    <a:cs typeface="Meiryo UI"/>
                  </a:rPr>
                  <a:t>11,180</a:t>
                </a:r>
                <a:r>
                  <a:rPr lang="ja-JP" altLang="en-US" sz="1100" b="1" dirty="0">
                    <a:solidFill>
                      <a:schemeClr val="bg1"/>
                    </a:solidFill>
                    <a:latin typeface="Meiryo UI"/>
                    <a:ea typeface="Meiryo UI"/>
                    <a:cs typeface="Meiryo UI"/>
                  </a:rPr>
                  <a:t>人</a:t>
                </a:r>
                <a:endParaRPr lang="en-US" altLang="ja-JP" sz="1100" b="1" dirty="0">
                  <a:solidFill>
                    <a:schemeClr val="bg1"/>
                  </a:solidFill>
                  <a:latin typeface="Meiryo UI"/>
                  <a:ea typeface="Meiryo UI"/>
                  <a:cs typeface="Meiryo UI"/>
                </a:endParaRPr>
              </a:p>
            </p:txBody>
          </p:sp>
          <p:sp>
            <p:nvSpPr>
              <p:cNvPr id="118" name="テキスト ボックス 117"/>
              <p:cNvSpPr txBox="1"/>
              <p:nvPr/>
            </p:nvSpPr>
            <p:spPr>
              <a:xfrm>
                <a:off x="1963513" y="3125479"/>
                <a:ext cx="946093" cy="261610"/>
              </a:xfrm>
              <a:prstGeom prst="rect">
                <a:avLst/>
              </a:prstGeom>
              <a:noFill/>
            </p:spPr>
            <p:txBody>
              <a:bodyPr wrap="none" rtlCol="0">
                <a:spAutoFit/>
              </a:bodyPr>
              <a:lstStyle/>
              <a:p>
                <a:pPr lvl="0"/>
                <a:r>
                  <a:rPr lang="ja-JP" altLang="en-US" sz="1100" b="1" dirty="0">
                    <a:solidFill>
                      <a:schemeClr val="bg1"/>
                    </a:solidFill>
                    <a:latin typeface="Meiryo UI"/>
                    <a:ea typeface="Meiryo UI"/>
                    <a:cs typeface="Meiryo UI"/>
                  </a:rPr>
                  <a:t>　　</a:t>
                </a:r>
                <a:r>
                  <a:rPr lang="en-US" altLang="ja-JP" sz="1100" b="1" dirty="0">
                    <a:solidFill>
                      <a:schemeClr val="bg1"/>
                    </a:solidFill>
                    <a:latin typeface="Meiryo UI"/>
                    <a:ea typeface="Meiryo UI"/>
                    <a:cs typeface="Meiryo UI"/>
                  </a:rPr>
                  <a:t>9,710</a:t>
                </a:r>
                <a:r>
                  <a:rPr lang="ja-JP" altLang="en-US" sz="1100" b="1" dirty="0">
                    <a:solidFill>
                      <a:schemeClr val="bg1"/>
                    </a:solidFill>
                    <a:latin typeface="Meiryo UI"/>
                    <a:ea typeface="Meiryo UI"/>
                    <a:cs typeface="Meiryo UI"/>
                  </a:rPr>
                  <a:t>人</a:t>
                </a:r>
                <a:endParaRPr lang="en-US" altLang="ja-JP" sz="1100" b="1" dirty="0">
                  <a:solidFill>
                    <a:schemeClr val="bg1"/>
                  </a:solidFill>
                  <a:latin typeface="Meiryo UI"/>
                  <a:ea typeface="Meiryo UI"/>
                  <a:cs typeface="Meiryo UI"/>
                </a:endParaRPr>
              </a:p>
            </p:txBody>
          </p:sp>
          <p:sp>
            <p:nvSpPr>
              <p:cNvPr id="119" name="テキスト ボックス 118"/>
              <p:cNvSpPr txBox="1"/>
              <p:nvPr/>
            </p:nvSpPr>
            <p:spPr>
              <a:xfrm>
                <a:off x="2768149" y="3125479"/>
                <a:ext cx="946093" cy="261610"/>
              </a:xfrm>
              <a:prstGeom prst="rect">
                <a:avLst/>
              </a:prstGeom>
              <a:noFill/>
            </p:spPr>
            <p:txBody>
              <a:bodyPr wrap="none" rtlCol="0">
                <a:spAutoFit/>
              </a:bodyPr>
              <a:lstStyle/>
              <a:p>
                <a:pPr lvl="0"/>
                <a:r>
                  <a:rPr lang="ja-JP" altLang="en-US" sz="1100" dirty="0">
                    <a:solidFill>
                      <a:schemeClr val="bg1"/>
                    </a:solidFill>
                    <a:latin typeface="Meiryo UI"/>
                    <a:ea typeface="Meiryo UI"/>
                    <a:cs typeface="Meiryo UI"/>
                  </a:rPr>
                  <a:t>　　</a:t>
                </a:r>
                <a:r>
                  <a:rPr lang="en-US" altLang="ja-JP" sz="1100" b="1" dirty="0">
                    <a:solidFill>
                      <a:schemeClr val="bg1"/>
                    </a:solidFill>
                    <a:latin typeface="Meiryo UI"/>
                    <a:ea typeface="Meiryo UI"/>
                    <a:cs typeface="Meiryo UI"/>
                  </a:rPr>
                  <a:t>1,470</a:t>
                </a:r>
                <a:r>
                  <a:rPr lang="ja-JP" altLang="en-US" sz="1100" b="1" dirty="0">
                    <a:solidFill>
                      <a:schemeClr val="bg1"/>
                    </a:solidFill>
                    <a:latin typeface="Meiryo UI"/>
                    <a:ea typeface="Meiryo UI"/>
                    <a:cs typeface="Meiryo UI"/>
                  </a:rPr>
                  <a:t>人</a:t>
                </a:r>
                <a:endParaRPr lang="en-US" altLang="ja-JP" sz="1100" b="1" dirty="0">
                  <a:solidFill>
                    <a:schemeClr val="bg1"/>
                  </a:solidFill>
                  <a:latin typeface="Meiryo UI"/>
                  <a:ea typeface="Meiryo UI"/>
                  <a:cs typeface="Meiryo UI"/>
                </a:endParaRPr>
              </a:p>
            </p:txBody>
          </p:sp>
        </p:grpSp>
      </p:grpSp>
      <p:sp>
        <p:nvSpPr>
          <p:cNvPr id="34" name="テキスト ボックス 33"/>
          <p:cNvSpPr txBox="1">
            <a:spLocks noChangeArrowheads="1"/>
          </p:cNvSpPr>
          <p:nvPr/>
        </p:nvSpPr>
        <p:spPr bwMode="auto">
          <a:xfrm>
            <a:off x="4870008" y="1691514"/>
            <a:ext cx="1466998" cy="230832"/>
          </a:xfrm>
          <a:prstGeom prst="rect">
            <a:avLst/>
          </a:prstGeom>
          <a:noFill/>
          <a:ln w="9525">
            <a:noFill/>
            <a:miter lim="800000"/>
            <a:headEnd/>
            <a:tailEnd/>
          </a:ln>
        </p:spPr>
        <p:txBody>
          <a:bodyPr wrap="square">
            <a:spAutoFit/>
          </a:bodyPr>
          <a:lstStyle/>
          <a:p>
            <a:r>
              <a:rPr lang="en-US" altLang="ja-JP" sz="900" dirty="0">
                <a:latin typeface="Meiryo UI" pitchFamily="50" charset="-128"/>
                <a:ea typeface="Meiryo UI" pitchFamily="50" charset="-128"/>
                <a:cs typeface="Meiryo UI" pitchFamily="50" charset="-128"/>
              </a:rPr>
              <a:t>H</a:t>
            </a:r>
            <a:r>
              <a:rPr lang="en-US" altLang="ja-JP" sz="900" dirty="0" smtClean="0">
                <a:latin typeface="Meiryo UI" pitchFamily="50" charset="-128"/>
                <a:ea typeface="Meiryo UI" pitchFamily="50" charset="-128"/>
                <a:cs typeface="Meiryo UI" pitchFamily="50" charset="-128"/>
              </a:rPr>
              <a:t>34</a:t>
            </a:r>
            <a:r>
              <a:rPr lang="ja-JP" altLang="en-US" sz="900" dirty="0">
                <a:latin typeface="Meiryo UI" pitchFamily="50" charset="-128"/>
                <a:ea typeface="Meiryo UI" pitchFamily="50" charset="-128"/>
                <a:cs typeface="Meiryo UI" pitchFamily="50" charset="-128"/>
              </a:rPr>
              <a:t>年度と仮定</a:t>
            </a:r>
            <a:endParaRPr lang="en-US" altLang="ja-JP" sz="900" dirty="0">
              <a:latin typeface="Meiryo UI" pitchFamily="50" charset="-128"/>
              <a:ea typeface="Meiryo UI" pitchFamily="50" charset="-128"/>
              <a:cs typeface="Meiryo UI" pitchFamily="50" charset="-128"/>
            </a:endParaRPr>
          </a:p>
        </p:txBody>
      </p:sp>
      <p:sp>
        <p:nvSpPr>
          <p:cNvPr id="30" name="正方形/長方形 31"/>
          <p:cNvSpPr/>
          <p:nvPr/>
        </p:nvSpPr>
        <p:spPr>
          <a:xfrm>
            <a:off x="5071258" y="6087249"/>
            <a:ext cx="4678384" cy="468000"/>
          </a:xfrm>
          <a:prstGeom prst="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特別</a:t>
            </a:r>
            <a:r>
              <a:rPr lang="ja-JP" altLang="en-US" sz="1100" dirty="0">
                <a:solidFill>
                  <a:schemeClr val="tx1"/>
                </a:solidFill>
                <a:latin typeface="Meiryo UI" panose="020B0604030504040204" pitchFamily="50" charset="-128"/>
                <a:ea typeface="Meiryo UI" panose="020B0604030504040204" pitchFamily="50" charset="-128"/>
              </a:rPr>
              <a:t>区設置以降の職員数は、特別区長の</a:t>
            </a:r>
            <a:r>
              <a:rPr lang="ja-JP" altLang="en-US" sz="1100" dirty="0" smtClean="0">
                <a:solidFill>
                  <a:schemeClr val="tx1"/>
                </a:solidFill>
                <a:latin typeface="Meiryo UI" panose="020B0604030504040204" pitchFamily="50" charset="-128"/>
                <a:ea typeface="Meiryo UI" panose="020B0604030504040204" pitchFamily="50" charset="-128"/>
              </a:rPr>
              <a:t>マネジメントによって管理するため、</a:t>
            </a:r>
            <a:endParaRPr lang="en-US" altLang="ja-JP" sz="1100" dirty="0" smtClean="0">
              <a:solidFill>
                <a:schemeClr val="tx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100" dirty="0" smtClean="0">
                <a:solidFill>
                  <a:schemeClr val="tx1"/>
                </a:solidFill>
                <a:latin typeface="Meiryo UI" panose="020B0604030504040204" pitchFamily="50" charset="-128"/>
                <a:ea typeface="Meiryo UI" panose="020B0604030504040204" pitchFamily="50" charset="-128"/>
              </a:rPr>
              <a:t>　相当の幅が生じることもある。</a:t>
            </a:r>
            <a:endParaRPr lang="en-US" altLang="ja-JP" sz="11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57615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31"/>
          <p:cNvSpPr/>
          <p:nvPr/>
        </p:nvSpPr>
        <p:spPr>
          <a:xfrm>
            <a:off x="4784678" y="1449967"/>
            <a:ext cx="4968000" cy="4091510"/>
          </a:xfrm>
          <a:prstGeom prst="rect">
            <a:avLst/>
          </a:prstGeom>
          <a:solidFill>
            <a:schemeClr val="accent6">
              <a:lumMod val="20000"/>
              <a:lumOff val="80000"/>
              <a:alpha val="52000"/>
            </a:schemeClr>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37" name="正方形/長方形 36"/>
          <p:cNvSpPr/>
          <p:nvPr/>
        </p:nvSpPr>
        <p:spPr>
          <a:xfrm>
            <a:off x="4737100" y="1410994"/>
            <a:ext cx="1854200" cy="3127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700" dirty="0">
                <a:solidFill>
                  <a:schemeClr val="tx1"/>
                </a:solidFill>
                <a:latin typeface="HGSｺﾞｼｯｸE" pitchFamily="50" charset="-128"/>
                <a:ea typeface="HGSｺﾞｼｯｸE" pitchFamily="50" charset="-128"/>
              </a:rPr>
              <a:t>特別区設置当初</a:t>
            </a:r>
            <a:endParaRPr lang="en-US" altLang="ja-JP" sz="1700" dirty="0">
              <a:solidFill>
                <a:schemeClr val="tx1"/>
              </a:solidFill>
              <a:latin typeface="HGSｺﾞｼｯｸE" pitchFamily="50" charset="-128"/>
              <a:ea typeface="HGSｺﾞｼｯｸE" pitchFamily="50" charset="-128"/>
            </a:endParaRPr>
          </a:p>
        </p:txBody>
      </p:sp>
      <p:graphicFrame>
        <p:nvGraphicFramePr>
          <p:cNvPr id="62" name="Group 136"/>
          <p:cNvGraphicFramePr>
            <a:graphicFrameLocks noGrp="1"/>
          </p:cNvGraphicFramePr>
          <p:nvPr>
            <p:extLst>
              <p:ext uri="{D42A27DB-BD31-4B8C-83A1-F6EECF244321}">
                <p14:modId xmlns:p14="http://schemas.microsoft.com/office/powerpoint/2010/main" val="554689959"/>
              </p:ext>
            </p:extLst>
          </p:nvPr>
        </p:nvGraphicFramePr>
        <p:xfrm>
          <a:off x="5002077" y="1852511"/>
          <a:ext cx="4568384" cy="3594376"/>
        </p:xfrm>
        <a:graphic>
          <a:graphicData uri="http://schemas.openxmlformats.org/drawingml/2006/table">
            <a:tbl>
              <a:tblPr/>
              <a:tblGrid>
                <a:gridCol w="223704">
                  <a:extLst>
                    <a:ext uri="{9D8B030D-6E8A-4147-A177-3AD203B41FA5}">
                      <a16:colId xmlns:a16="http://schemas.microsoft.com/office/drawing/2014/main" xmlns="" val="20000"/>
                    </a:ext>
                  </a:extLst>
                </a:gridCol>
                <a:gridCol w="1086170">
                  <a:extLst>
                    <a:ext uri="{9D8B030D-6E8A-4147-A177-3AD203B41FA5}">
                      <a16:colId xmlns:a16="http://schemas.microsoft.com/office/drawing/2014/main" xmlns="" val="20001"/>
                    </a:ext>
                  </a:extLst>
                </a:gridCol>
                <a:gridCol w="1086170">
                  <a:extLst>
                    <a:ext uri="{9D8B030D-6E8A-4147-A177-3AD203B41FA5}">
                      <a16:colId xmlns:a16="http://schemas.microsoft.com/office/drawing/2014/main" xmlns="" val="20002"/>
                    </a:ext>
                  </a:extLst>
                </a:gridCol>
                <a:gridCol w="1086170">
                  <a:extLst>
                    <a:ext uri="{9D8B030D-6E8A-4147-A177-3AD203B41FA5}">
                      <a16:colId xmlns:a16="http://schemas.microsoft.com/office/drawing/2014/main" xmlns="" val="20003"/>
                    </a:ext>
                  </a:extLst>
                </a:gridCol>
                <a:gridCol w="1086170">
                  <a:extLst>
                    <a:ext uri="{9D8B030D-6E8A-4147-A177-3AD203B41FA5}">
                      <a16:colId xmlns:a16="http://schemas.microsoft.com/office/drawing/2014/main" xmlns="" val="20004"/>
                    </a:ext>
                  </a:extLst>
                </a:gridCol>
              </a:tblGrid>
              <a:tr h="176386">
                <a:tc rowSpan="2" gridSpan="2">
                  <a:txBody>
                    <a:bodyPr/>
                    <a:lstStyle/>
                    <a:p>
                      <a:pPr marL="0" marR="0" lvl="0" indent="0" algn="l" defTabSz="914400" rtl="0" eaLnBrk="1" fontAlgn="base" latinLnBrk="0" hangingPunct="1">
                        <a:lnSpc>
                          <a:spcPts val="1000"/>
                        </a:lnSpc>
                        <a:spcBef>
                          <a:spcPct val="0"/>
                        </a:spcBef>
                        <a:spcAft>
                          <a:spcPct val="0"/>
                        </a:spcAft>
                        <a:buClrTx/>
                        <a:buSzTx/>
                        <a:buFontTx/>
                        <a:buNone/>
                        <a:tabLst/>
                        <a:defRPr/>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hMerge="1">
                  <a:txBody>
                    <a:bodyPr/>
                    <a:lstStyle/>
                    <a:p>
                      <a:endParaRPr kumimoji="1" lang="ja-JP" altLang="en-US"/>
                    </a:p>
                  </a:txBody>
                  <a:tcPr/>
                </a:tc>
                <a:tc rowSpan="2">
                  <a:txBody>
                    <a:bodyPr/>
                    <a:lstStyle/>
                    <a:p>
                      <a:pPr algn="ctr">
                        <a:lnSpc>
                          <a:spcPts val="1000"/>
                        </a:lnSpc>
                      </a:pPr>
                      <a:r>
                        <a:rPr kumimoji="1" lang="ja-JP" altLang="en-US" sz="1200" dirty="0">
                          <a:latin typeface="Meiryo UI" panose="020B0604030504040204" pitchFamily="50" charset="-128"/>
                          <a:ea typeface="Meiryo UI" panose="020B0604030504040204" pitchFamily="50" charset="-128"/>
                        </a:rPr>
                        <a:t>職</a:t>
                      </a:r>
                      <a:r>
                        <a:rPr kumimoji="1" lang="ja-JP" altLang="en-US" sz="1200" dirty="0" smtClean="0">
                          <a:latin typeface="Meiryo UI" panose="020B0604030504040204" pitchFamily="50" charset="-128"/>
                          <a:ea typeface="Meiryo UI" panose="020B0604030504040204" pitchFamily="50" charset="-128"/>
                        </a:rPr>
                        <a:t>員数</a:t>
                      </a:r>
                      <a:endParaRPr kumimoji="1" lang="ja-JP" altLang="en-US" sz="1200" dirty="0">
                        <a:latin typeface="Meiryo UI" panose="020B0604030504040204" pitchFamily="50" charset="-128"/>
                        <a:ea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内訳</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2">
                        <a:lumMod val="60000"/>
                        <a:lumOff val="40000"/>
                      </a:schemeClr>
                    </a:solidFill>
                  </a:tcPr>
                </a:tc>
                <a:tc h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0"/>
                  </a:ext>
                </a:extLst>
              </a:tr>
              <a:tr h="176386">
                <a:tc gridSpan="2"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vMerge="1">
                  <a:txBody>
                    <a:bodyPr/>
                    <a:lstStyle/>
                    <a:p>
                      <a:endParaRPr kumimoji="1" lang="ja-JP" altLang="en-US"/>
                    </a:p>
                  </a:txBody>
                  <a:tcP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99152" marR="99152"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1"/>
                  </a:ext>
                </a:extLst>
              </a:tr>
              <a:tr h="396000">
                <a:tc gridSpan="2">
                  <a:txBody>
                    <a:bodyPr/>
                    <a:lstStyle/>
                    <a:p>
                      <a:pPr marL="0" marR="0" lvl="0" indent="0" algn="l" defTabSz="914400" rtl="0" eaLnBrk="1" fontAlgn="base" latinLnBrk="0" hangingPunct="1">
                        <a:lnSpc>
                          <a:spcPts val="1300"/>
                        </a:lnSpc>
                        <a:spcBef>
                          <a:spcPct val="0"/>
                        </a:spcBef>
                        <a:spcAft>
                          <a:spcPct val="0"/>
                        </a:spcAft>
                        <a:buClrTx/>
                        <a:buSzTx/>
                        <a:buFontTx/>
                        <a:buNone/>
                        <a:tabLst/>
                        <a:defRPr/>
                      </a:pPr>
                      <a:r>
                        <a:rPr kumimoji="1" lang="ja-JP" altLang="en-US" sz="1300" b="1" i="0" u="none" strike="noStrike" cap="none" normalizeH="0" baseline="0" dirty="0">
                          <a:ln>
                            <a:noFill/>
                          </a:ln>
                          <a:solidFill>
                            <a:schemeClr val="tx1"/>
                          </a:solidFill>
                          <a:effectLst/>
                          <a:latin typeface="Meiryo UI"/>
                          <a:ea typeface="Meiryo UI"/>
                          <a:cs typeface="Meiryo UI"/>
                        </a:rPr>
                        <a:t>①　特別区</a:t>
                      </a:r>
                    </a:p>
                    <a:p>
                      <a:pPr marL="0" marR="0" lvl="0" indent="0" algn="l" defTabSz="914400" rtl="0" eaLnBrk="1" fontAlgn="base" latinLnBrk="0" hangingPunct="1">
                        <a:lnSpc>
                          <a:spcPts val="13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Meiryo UI"/>
                          <a:ea typeface="Meiryo UI"/>
                          <a:cs typeface="Meiryo UI"/>
                        </a:rPr>
                        <a:t>　　 ６区計</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11,670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10,470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1,210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2"/>
                  </a:ext>
                </a:extLst>
              </a:tr>
              <a:tr h="324000">
                <a:tc rowSpan="6">
                  <a:txBody>
                    <a:bodyPr/>
                    <a:lstStyle/>
                    <a:p>
                      <a:pPr>
                        <a:lnSpc>
                          <a:spcPts val="1000"/>
                        </a:lnSpc>
                      </a:pPr>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第一区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2,030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1,800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220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3"/>
                  </a:ext>
                </a:extLst>
              </a:tr>
              <a:tr h="324000">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第二区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1,470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1,320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4"/>
                  </a:ext>
                </a:extLst>
              </a:tr>
              <a:tr h="324000">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第三区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1,500</a:t>
                      </a: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1,340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5"/>
                  </a:ext>
                </a:extLst>
              </a:tr>
              <a:tr h="324000">
                <a:tc vMerge="1">
                  <a:txBody>
                    <a:bodyPr/>
                    <a:lstStyle/>
                    <a:p>
                      <a:endParaRPr kumimoji="1" lang="ja-JP" altLang="en-US"/>
                    </a:p>
                  </a:txBody>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第四区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1,390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1,250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6"/>
                  </a:ext>
                </a:extLst>
              </a:tr>
              <a:tr h="324000">
                <a:tc vMerge="1">
                  <a:txBody>
                    <a:bodyPr/>
                    <a:lstStyle/>
                    <a:p>
                      <a:endParaRPr kumimoji="1" lang="ja-JP" altLang="en-US"/>
                    </a:p>
                  </a:txBody>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第五区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2,620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2,370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7"/>
                  </a:ext>
                </a:extLst>
              </a:tr>
              <a:tr h="324000">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第六区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2,660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2,370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8"/>
                  </a:ext>
                </a:extLst>
              </a:tr>
              <a:tr h="396000">
                <a:tc gridSpan="2">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a:ea typeface="Meiryo UI"/>
                          <a:cs typeface="Meiryo UI"/>
                        </a:rPr>
                        <a:t>②一部事務組合</a:t>
                      </a:r>
                      <a:endParaRPr kumimoji="1" lang="ja-JP" altLang="en-US" sz="1200" b="0" i="0" u="none" strike="noStrike" cap="none" normalizeH="0" baseline="0" dirty="0">
                        <a:ln>
                          <a:noFill/>
                        </a:ln>
                        <a:solidFill>
                          <a:schemeClr val="tx1"/>
                        </a:solidFill>
                        <a:effectLst/>
                        <a:latin typeface="ＭＳ Ｐゴシック" charset="-128"/>
                        <a:ea typeface="ＭＳ Ｐゴシック"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320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270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extLst>
                  <a:ext uri="{0D108BD9-81ED-4DB2-BD59-A6C34878D82A}">
                    <a16:rowId xmlns:a16="http://schemas.microsoft.com/office/drawing/2014/main" xmlns="" val="10009"/>
                  </a:ext>
                </a:extLst>
              </a:tr>
              <a:tr h="396000">
                <a:tc gridSpan="2">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a:ea typeface="Meiryo UI"/>
                          <a:cs typeface="Meiryo UI"/>
                        </a:rPr>
                        <a:t>総計</a:t>
                      </a:r>
                      <a:endParaRPr kumimoji="1" lang="ja-JP" altLang="en-US" sz="1200" b="0" i="0" u="none" strike="noStrike" cap="none" normalizeH="0" baseline="0" dirty="0">
                        <a:ln>
                          <a:noFill/>
                        </a:ln>
                        <a:solidFill>
                          <a:schemeClr val="tx1"/>
                        </a:solidFill>
                        <a:effectLst/>
                        <a:latin typeface="ＭＳ Ｐゴシック" charset="-128"/>
                        <a:ea typeface="ＭＳ Ｐゴシック"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11,990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10,740</a:t>
                      </a:r>
                      <a:r>
                        <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1,250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extLst>
                  <a:ext uri="{0D108BD9-81ED-4DB2-BD59-A6C34878D82A}">
                    <a16:rowId xmlns:a16="http://schemas.microsoft.com/office/drawing/2014/main" xmlns="" val="10010"/>
                  </a:ext>
                </a:extLst>
              </a:tr>
            </a:tbl>
          </a:graphicData>
        </a:graphic>
      </p:graphicFrame>
      <p:sp>
        <p:nvSpPr>
          <p:cNvPr id="79" name="正方形/長方形 78"/>
          <p:cNvSpPr/>
          <p:nvPr/>
        </p:nvSpPr>
        <p:spPr>
          <a:xfrm>
            <a:off x="0" y="4764"/>
            <a:ext cx="9906000" cy="461962"/>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rgbClr val="000000"/>
                </a:solidFill>
                <a:latin typeface="ＭＳ Ｐゴシック" charset="-128"/>
                <a:ea typeface="Meiryo UI"/>
                <a:cs typeface="Meiryo UI"/>
              </a:rPr>
              <a:t>３　特別区設置当初の職員数　～総括表～　　　</a:t>
            </a:r>
            <a:endParaRPr lang="ja-JP" altLang="en-US" sz="1400" b="1" dirty="0">
              <a:solidFill>
                <a:srgbClr val="000000"/>
              </a:solidFill>
              <a:latin typeface="ＭＳ Ｐゴシック" charset="-128"/>
              <a:ea typeface="Meiryo UI"/>
              <a:cs typeface="Meiryo UI"/>
            </a:endParaRPr>
          </a:p>
        </p:txBody>
      </p:sp>
      <p:graphicFrame>
        <p:nvGraphicFramePr>
          <p:cNvPr id="28" name="Group 133"/>
          <p:cNvGraphicFramePr>
            <a:graphicFrameLocks noGrp="1"/>
          </p:cNvGraphicFramePr>
          <p:nvPr>
            <p:extLst>
              <p:ext uri="{D42A27DB-BD31-4B8C-83A1-F6EECF244321}">
                <p14:modId xmlns:p14="http://schemas.microsoft.com/office/powerpoint/2010/main" val="4271775908"/>
              </p:ext>
            </p:extLst>
          </p:nvPr>
        </p:nvGraphicFramePr>
        <p:xfrm>
          <a:off x="5016500" y="5627402"/>
          <a:ext cx="4535999" cy="392040"/>
        </p:xfrm>
        <a:graphic>
          <a:graphicData uri="http://schemas.openxmlformats.org/drawingml/2006/table">
            <a:tbl>
              <a:tblPr/>
              <a:tblGrid>
                <a:gridCol w="1297214">
                  <a:extLst>
                    <a:ext uri="{9D8B030D-6E8A-4147-A177-3AD203B41FA5}">
                      <a16:colId xmlns:a16="http://schemas.microsoft.com/office/drawing/2014/main" xmlns="" val="20000"/>
                    </a:ext>
                  </a:extLst>
                </a:gridCol>
                <a:gridCol w="1079595">
                  <a:extLst>
                    <a:ext uri="{9D8B030D-6E8A-4147-A177-3AD203B41FA5}">
                      <a16:colId xmlns:a16="http://schemas.microsoft.com/office/drawing/2014/main" xmlns="" val="20001"/>
                    </a:ext>
                  </a:extLst>
                </a:gridCol>
                <a:gridCol w="1079595">
                  <a:extLst>
                    <a:ext uri="{9D8B030D-6E8A-4147-A177-3AD203B41FA5}">
                      <a16:colId xmlns:a16="http://schemas.microsoft.com/office/drawing/2014/main" xmlns="" val="20002"/>
                    </a:ext>
                  </a:extLst>
                </a:gridCol>
                <a:gridCol w="1079595">
                  <a:extLst>
                    <a:ext uri="{9D8B030D-6E8A-4147-A177-3AD203B41FA5}">
                      <a16:colId xmlns:a16="http://schemas.microsoft.com/office/drawing/2014/main" xmlns="" val="20003"/>
                    </a:ext>
                  </a:extLst>
                </a:gridCol>
              </a:tblGrid>
              <a:tr h="3668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Meiryo UI"/>
                          <a:ea typeface="Meiryo UI"/>
                          <a:cs typeface="Meiryo UI"/>
                        </a:rPr>
                        <a:t>③　大阪府</a:t>
                      </a:r>
                      <a:endParaRPr kumimoji="1" lang="en-US" altLang="ja-JP" sz="1300" b="1"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800" b="1" i="0" u="none" strike="noStrike" cap="none" normalizeH="0" baseline="0" dirty="0">
                          <a:ln>
                            <a:noFill/>
                          </a:ln>
                          <a:solidFill>
                            <a:schemeClr val="tx1"/>
                          </a:solidFill>
                          <a:effectLst/>
                          <a:latin typeface="Meiryo UI"/>
                          <a:ea typeface="Meiryo UI"/>
                          <a:cs typeface="Meiryo UI"/>
                        </a:rPr>
                        <a:t> </a:t>
                      </a:r>
                      <a:r>
                        <a:rPr kumimoji="1" lang="en-US" altLang="ja-JP" sz="800" b="1" i="0" u="none" strike="noStrike" cap="none" normalizeH="0" baseline="0" dirty="0">
                          <a:ln>
                            <a:noFill/>
                          </a:ln>
                          <a:solidFill>
                            <a:schemeClr val="tx1"/>
                          </a:solidFill>
                          <a:effectLst/>
                          <a:latin typeface="Meiryo UI"/>
                          <a:ea typeface="Meiryo UI"/>
                          <a:cs typeface="Meiryo UI"/>
                        </a:rPr>
                        <a:t>(</a:t>
                      </a:r>
                      <a:r>
                        <a:rPr kumimoji="1" lang="ja-JP" altLang="en-US" sz="800" b="1" i="0" u="none" strike="noStrike" cap="none" normalizeH="0" baseline="0" dirty="0">
                          <a:ln>
                            <a:noFill/>
                          </a:ln>
                          <a:solidFill>
                            <a:schemeClr val="tx1"/>
                          </a:solidFill>
                          <a:effectLst/>
                          <a:latin typeface="Meiryo UI"/>
                          <a:ea typeface="Meiryo UI"/>
                          <a:cs typeface="Meiryo UI"/>
                        </a:rPr>
                        <a:t>大阪市からの移管分</a:t>
                      </a:r>
                      <a:r>
                        <a:rPr kumimoji="1" lang="en-US" altLang="ja-JP" sz="800" b="1" i="0" u="none" strike="noStrike" cap="none" normalizeH="0" baseline="0" dirty="0">
                          <a:ln>
                            <a:noFill/>
                          </a:ln>
                          <a:solidFill>
                            <a:schemeClr val="tx1"/>
                          </a:solidFill>
                          <a:effectLst/>
                          <a:latin typeface="Meiryo UI"/>
                          <a:ea typeface="Meiryo UI"/>
                          <a:cs typeface="Meiryo UI"/>
                        </a:rPr>
                        <a:t>)</a:t>
                      </a:r>
                    </a:p>
                  </a:txBody>
                  <a:tcPr marL="100800" marR="100800" marT="36000" marB="3600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1,730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100800" marR="100800" marT="36000" marB="36000" anchor="ctr" horzOverflow="overflow">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1,370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100800" marR="1008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lumMod val="65000"/>
                          <a:lumOff val="35000"/>
                        </a:schemeClr>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360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100800" marR="100800" marT="36000" marB="36000" anchor="ctr" horzOverflow="overflow">
                    <a:lnL w="12700" cap="flat" cmpd="sng" algn="ctr">
                      <a:solidFill>
                        <a:schemeClr val="tx1">
                          <a:lumMod val="65000"/>
                          <a:lumOff val="3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0"/>
                  </a:ext>
                </a:extLst>
              </a:tr>
            </a:tbl>
          </a:graphicData>
        </a:graphic>
      </p:graphicFrame>
      <p:sp>
        <p:nvSpPr>
          <p:cNvPr id="36" name="テキスト ボックス 35"/>
          <p:cNvSpPr txBox="1"/>
          <p:nvPr/>
        </p:nvSpPr>
        <p:spPr>
          <a:xfrm>
            <a:off x="4807053" y="1020428"/>
            <a:ext cx="1892256" cy="360850"/>
          </a:xfrm>
          <a:prstGeom prst="rect">
            <a:avLst/>
          </a:prstGeom>
          <a:solidFill>
            <a:schemeClr val="accent1"/>
          </a:solidFill>
        </p:spPr>
        <p:txBody>
          <a:bodyPr vert="horz" wrap="square" lIns="72000" tIns="72000" rIns="72000" bIns="72000" rtlCol="0">
            <a:spAutoFit/>
          </a:bodyPr>
          <a:lstStyle/>
          <a:p>
            <a:pPr algn="ctr"/>
            <a:r>
              <a:rPr kumimoji="1" lang="ja-JP" altLang="en-US" sz="1400" b="1" dirty="0">
                <a:solidFill>
                  <a:schemeClr val="bg1"/>
                </a:solidFill>
                <a:latin typeface="Meiryo UI" pitchFamily="50" charset="-128"/>
                <a:ea typeface="Meiryo UI" pitchFamily="50" charset="-128"/>
                <a:cs typeface="Meiryo UI" pitchFamily="50" charset="-128"/>
              </a:rPr>
              <a:t>試案</a:t>
            </a:r>
            <a:r>
              <a:rPr lang="ja-JP" altLang="en-US" sz="1400" b="1" dirty="0">
                <a:solidFill>
                  <a:schemeClr val="bg1"/>
                </a:solidFill>
                <a:latin typeface="Meiryo UI" pitchFamily="50" charset="-128"/>
                <a:ea typeface="Meiryo UI" pitchFamily="50" charset="-128"/>
                <a:cs typeface="Meiryo UI" pitchFamily="50" charset="-128"/>
              </a:rPr>
              <a:t>Ｃ</a:t>
            </a:r>
            <a:r>
              <a:rPr kumimoji="1" lang="ja-JP" altLang="en-US" sz="1400" b="1" dirty="0">
                <a:solidFill>
                  <a:schemeClr val="bg1"/>
                </a:solidFill>
                <a:latin typeface="Meiryo UI" pitchFamily="50" charset="-128"/>
                <a:ea typeface="Meiryo UI" pitchFamily="50" charset="-128"/>
                <a:cs typeface="Meiryo UI" pitchFamily="50" charset="-128"/>
              </a:rPr>
              <a:t>（</a:t>
            </a:r>
            <a:r>
              <a:rPr lang="ja-JP" altLang="en-US" sz="1400" b="1" dirty="0">
                <a:solidFill>
                  <a:schemeClr val="bg1"/>
                </a:solidFill>
                <a:latin typeface="Meiryo UI" pitchFamily="50" charset="-128"/>
                <a:ea typeface="Meiryo UI" pitchFamily="50" charset="-128"/>
                <a:cs typeface="Meiryo UI" pitchFamily="50" charset="-128"/>
              </a:rPr>
              <a:t>６</a:t>
            </a:r>
            <a:r>
              <a:rPr kumimoji="1" lang="ja-JP" altLang="en-US" sz="1400" b="1" dirty="0">
                <a:solidFill>
                  <a:schemeClr val="bg1"/>
                </a:solidFill>
                <a:latin typeface="Meiryo UI" pitchFamily="50" charset="-128"/>
                <a:ea typeface="Meiryo UI" pitchFamily="50" charset="-128"/>
                <a:cs typeface="Meiryo UI" pitchFamily="50" charset="-128"/>
              </a:rPr>
              <a:t>区</a:t>
            </a:r>
            <a:r>
              <a:rPr lang="ja-JP" altLang="en-US" sz="1400" b="1" dirty="0">
                <a:solidFill>
                  <a:schemeClr val="bg1"/>
                </a:solidFill>
                <a:latin typeface="Meiryo UI" pitchFamily="50" charset="-128"/>
                <a:ea typeface="Meiryo UI" pitchFamily="50" charset="-128"/>
                <a:cs typeface="Meiryo UI" pitchFamily="50" charset="-128"/>
              </a:rPr>
              <a:t>Ｃ案）</a:t>
            </a:r>
            <a:r>
              <a:rPr kumimoji="1" lang="ja-JP" altLang="en-US" sz="1400" b="1" dirty="0">
                <a:latin typeface="Meiryo UI" pitchFamily="50" charset="-128"/>
                <a:ea typeface="Meiryo UI" pitchFamily="50" charset="-128"/>
                <a:cs typeface="Meiryo UI" pitchFamily="50" charset="-128"/>
              </a:rPr>
              <a:t>　</a:t>
            </a:r>
          </a:p>
        </p:txBody>
      </p:sp>
      <p:sp>
        <p:nvSpPr>
          <p:cNvPr id="40" name="コンテンツ プレースホルダー 2"/>
          <p:cNvSpPr txBox="1">
            <a:spLocks/>
          </p:cNvSpPr>
          <p:nvPr/>
        </p:nvSpPr>
        <p:spPr bwMode="auto">
          <a:xfrm>
            <a:off x="112723" y="559076"/>
            <a:ext cx="9635477" cy="319755"/>
          </a:xfrm>
          <a:prstGeom prst="rect">
            <a:avLst/>
          </a:prstGeom>
          <a:solidFill>
            <a:schemeClr val="accent6">
              <a:lumMod val="40000"/>
              <a:lumOff val="60000"/>
            </a:schemeClr>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None/>
              <a:defRPr/>
            </a:pPr>
            <a:r>
              <a:rPr lang="ja-JP" altLang="en-US" sz="1300" b="1" dirty="0">
                <a:solidFill>
                  <a:prstClr val="black"/>
                </a:solidFill>
                <a:latin typeface="Meiryo UI" pitchFamily="50" charset="-128"/>
                <a:ea typeface="Meiryo UI" pitchFamily="50" charset="-128"/>
                <a:cs typeface="Meiryo UI" pitchFamily="50" charset="-128"/>
              </a:rPr>
              <a:t>◆ 特別区設置当初の特別区・一部事務組合の職員数、大阪府への移管職員数の算定結果</a:t>
            </a:r>
            <a:r>
              <a:rPr lang="ja-JP" altLang="en-US" sz="1200" b="1" dirty="0">
                <a:solidFill>
                  <a:prstClr val="black"/>
                </a:solidFill>
                <a:latin typeface="Meiryo UI" pitchFamily="50" charset="-128"/>
                <a:ea typeface="Meiryo UI" pitchFamily="50" charset="-128"/>
                <a:cs typeface="Meiryo UI" pitchFamily="50" charset="-128"/>
              </a:rPr>
              <a:t>（経営形態の見直し部門、学校園を除く）</a:t>
            </a: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51" name="正方形/長方形 27"/>
          <p:cNvSpPr>
            <a:spLocks noChangeArrowheads="1"/>
          </p:cNvSpPr>
          <p:nvPr/>
        </p:nvSpPr>
        <p:spPr bwMode="auto">
          <a:xfrm>
            <a:off x="8874125" y="-7328"/>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６</a:t>
            </a:r>
          </a:p>
        </p:txBody>
      </p:sp>
      <p:graphicFrame>
        <p:nvGraphicFramePr>
          <p:cNvPr id="46" name="Group 136"/>
          <p:cNvGraphicFramePr>
            <a:graphicFrameLocks noGrp="1"/>
          </p:cNvGraphicFramePr>
          <p:nvPr>
            <p:extLst>
              <p:ext uri="{D42A27DB-BD31-4B8C-83A1-F6EECF244321}">
                <p14:modId xmlns:p14="http://schemas.microsoft.com/office/powerpoint/2010/main" val="1230919264"/>
              </p:ext>
            </p:extLst>
          </p:nvPr>
        </p:nvGraphicFramePr>
        <p:xfrm>
          <a:off x="1052321" y="1734612"/>
          <a:ext cx="2620371" cy="3122462"/>
        </p:xfrm>
        <a:graphic>
          <a:graphicData uri="http://schemas.openxmlformats.org/drawingml/2006/table">
            <a:tbl>
              <a:tblPr>
                <a:tableStyleId>{2D5ABB26-0587-4C30-8999-92F81FD0307C}</a:tableStyleId>
              </a:tblPr>
              <a:tblGrid>
                <a:gridCol w="957067">
                  <a:extLst>
                    <a:ext uri="{9D8B030D-6E8A-4147-A177-3AD203B41FA5}">
                      <a16:colId xmlns:a16="http://schemas.microsoft.com/office/drawing/2014/main" xmlns="" val="20000"/>
                    </a:ext>
                  </a:extLst>
                </a:gridCol>
                <a:gridCol w="837615">
                  <a:extLst>
                    <a:ext uri="{9D8B030D-6E8A-4147-A177-3AD203B41FA5}">
                      <a16:colId xmlns:a16="http://schemas.microsoft.com/office/drawing/2014/main" xmlns="" val="20001"/>
                    </a:ext>
                  </a:extLst>
                </a:gridCol>
                <a:gridCol w="825689">
                  <a:extLst>
                    <a:ext uri="{9D8B030D-6E8A-4147-A177-3AD203B41FA5}">
                      <a16:colId xmlns:a16="http://schemas.microsoft.com/office/drawing/2014/main" xmlns="" val="20002"/>
                    </a:ext>
                  </a:extLst>
                </a:gridCol>
              </a:tblGrid>
              <a:tr h="350710">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Meiryo UI"/>
                          <a:ea typeface="Meiryo UI"/>
                          <a:cs typeface="Meiryo UI"/>
                        </a:rPr>
                        <a:t>市長部局等</a:t>
                      </a:r>
                    </a:p>
                  </a:txBody>
                  <a:tcPr marL="99152" marR="99152"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xmlns="" val="10000"/>
                  </a:ext>
                </a:extLst>
              </a:tr>
              <a:tr h="23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内訳</a:t>
                      </a: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2">
                        <a:lumMod val="60000"/>
                        <a:lumOff val="40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1"/>
                  </a:ext>
                </a:extLst>
              </a:tr>
              <a:tr h="23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2">
                        <a:lumMod val="60000"/>
                        <a:lumOff val="40000"/>
                      </a:schemeClr>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0" marR="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2"/>
                  </a:ext>
                </a:extLst>
              </a:tr>
              <a:tr h="22985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smtClean="0">
                          <a:ln>
                            <a:noFill/>
                          </a:ln>
                          <a:solidFill>
                            <a:schemeClr val="tx1"/>
                          </a:solidFill>
                          <a:effectLst/>
                          <a:latin typeface="Meiryo UI"/>
                          <a:ea typeface="Meiryo UI"/>
                          <a:cs typeface="Meiryo UI"/>
                        </a:rPr>
                        <a:t>13,100</a:t>
                      </a:r>
                      <a:r>
                        <a:rPr kumimoji="1" lang="ja-JP" altLang="en-US" sz="1300" b="1" i="0" u="none" strike="noStrike" cap="none" normalizeH="0" baseline="0" dirty="0">
                          <a:ln>
                            <a:noFill/>
                          </a:ln>
                          <a:solidFill>
                            <a:schemeClr val="tx1"/>
                          </a:solidFill>
                          <a:effectLst/>
                          <a:latin typeface="Meiryo UI"/>
                          <a:ea typeface="Meiryo UI"/>
                          <a:cs typeface="Meiryo UI"/>
                        </a:rPr>
                        <a:t>人</a:t>
                      </a:r>
                      <a:endParaRPr kumimoji="1" lang="en-US" altLang="ja-JP" sz="1300" b="1"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うち府への</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移管にかかる</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現員数</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　　</a:t>
                      </a:r>
                      <a:r>
                        <a:rPr kumimoji="1" lang="en-US" altLang="ja-JP" sz="1100" b="0" i="0" u="none" strike="noStrike" cap="none" normalizeH="0" baseline="0" dirty="0">
                          <a:ln>
                            <a:noFill/>
                          </a:ln>
                          <a:solidFill>
                            <a:schemeClr val="tx1"/>
                          </a:solidFill>
                          <a:effectLst/>
                          <a:latin typeface="Meiryo UI"/>
                          <a:ea typeface="Meiryo UI"/>
                          <a:cs typeface="Meiryo UI"/>
                        </a:rPr>
                        <a:t>1,920</a:t>
                      </a:r>
                      <a:r>
                        <a:rPr kumimoji="1" lang="ja-JP" altLang="en-US" sz="1100" b="0" i="0" u="none" strike="noStrike" cap="none" normalizeH="0" baseline="0" dirty="0">
                          <a:ln>
                            <a:noFill/>
                          </a:ln>
                          <a:solidFill>
                            <a:schemeClr val="tx1"/>
                          </a:solidFill>
                          <a:effectLst/>
                          <a:latin typeface="Meiryo UI"/>
                          <a:ea typeface="Meiryo UI"/>
                          <a:cs typeface="Meiryo UI"/>
                        </a:rPr>
                        <a:t>人</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txBody>
                  <a:tcPr marL="99152" marR="36000"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11,200</a:t>
                      </a:r>
                      <a:r>
                        <a:rPr kumimoji="1" lang="ja-JP" altLang="en-US"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1,490</a:t>
                      </a:r>
                      <a:r>
                        <a:rPr kumimoji="1" lang="ja-JP" altLang="en-US"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36000" marR="36000" marT="45696" marB="456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1,900</a:t>
                      </a:r>
                      <a:r>
                        <a:rPr kumimoji="1" lang="ja-JP" altLang="en-US"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430</a:t>
                      </a:r>
                      <a:r>
                        <a:rPr kumimoji="1" lang="ja-JP" altLang="en-US"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36000" marR="36000" marT="45696" marB="4569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3"/>
                  </a:ext>
                </a:extLst>
              </a:tr>
            </a:tbl>
          </a:graphicData>
        </a:graphic>
      </p:graphicFrame>
      <p:graphicFrame>
        <p:nvGraphicFramePr>
          <p:cNvPr id="53" name="Group 136"/>
          <p:cNvGraphicFramePr>
            <a:graphicFrameLocks noGrp="1"/>
          </p:cNvGraphicFramePr>
          <p:nvPr>
            <p:extLst>
              <p:ext uri="{D42A27DB-BD31-4B8C-83A1-F6EECF244321}">
                <p14:modId xmlns:p14="http://schemas.microsoft.com/office/powerpoint/2010/main" val="3208352601"/>
              </p:ext>
            </p:extLst>
          </p:nvPr>
        </p:nvGraphicFramePr>
        <p:xfrm>
          <a:off x="497012" y="5116545"/>
          <a:ext cx="3182504" cy="1206335"/>
        </p:xfrm>
        <a:graphic>
          <a:graphicData uri="http://schemas.openxmlformats.org/drawingml/2006/table">
            <a:tbl>
              <a:tblPr>
                <a:tableStyleId>{2D5ABB26-0587-4C30-8999-92F81FD0307C}</a:tableStyleId>
              </a:tblPr>
              <a:tblGrid>
                <a:gridCol w="325259">
                  <a:extLst>
                    <a:ext uri="{9D8B030D-6E8A-4147-A177-3AD203B41FA5}">
                      <a16:colId xmlns:a16="http://schemas.microsoft.com/office/drawing/2014/main" xmlns="" val="20000"/>
                    </a:ext>
                  </a:extLst>
                </a:gridCol>
                <a:gridCol w="225824">
                  <a:extLst>
                    <a:ext uri="{9D8B030D-6E8A-4147-A177-3AD203B41FA5}">
                      <a16:colId xmlns:a16="http://schemas.microsoft.com/office/drawing/2014/main" xmlns="" val="20001"/>
                    </a:ext>
                  </a:extLst>
                </a:gridCol>
                <a:gridCol w="936841">
                  <a:extLst>
                    <a:ext uri="{9D8B030D-6E8A-4147-A177-3AD203B41FA5}">
                      <a16:colId xmlns:a16="http://schemas.microsoft.com/office/drawing/2014/main" xmlns="" val="20002"/>
                    </a:ext>
                  </a:extLst>
                </a:gridCol>
                <a:gridCol w="854179">
                  <a:extLst>
                    <a:ext uri="{9D8B030D-6E8A-4147-A177-3AD203B41FA5}">
                      <a16:colId xmlns:a16="http://schemas.microsoft.com/office/drawing/2014/main" xmlns="" val="20003"/>
                    </a:ext>
                  </a:extLst>
                </a:gridCol>
                <a:gridCol w="840401">
                  <a:extLst>
                    <a:ext uri="{9D8B030D-6E8A-4147-A177-3AD203B41FA5}">
                      <a16:colId xmlns:a16="http://schemas.microsoft.com/office/drawing/2014/main" xmlns="" val="20004"/>
                    </a:ext>
                  </a:extLst>
                </a:gridCol>
              </a:tblGrid>
              <a:tr h="289757">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300" b="1" u="none" strike="noStrike" cap="none" normalizeH="0" baseline="0" dirty="0">
                          <a:ln>
                            <a:noFill/>
                          </a:ln>
                          <a:effectLst/>
                        </a:rPr>
                        <a:t>Ⅱ</a:t>
                      </a:r>
                      <a:r>
                        <a:rPr kumimoji="1" lang="ja-JP" altLang="en-US" sz="1300" b="1" u="none" strike="noStrike" cap="none" normalizeH="0" baseline="0" dirty="0">
                          <a:ln>
                            <a:noFill/>
                          </a:ln>
                          <a:effectLst/>
                        </a:rPr>
                        <a:t>大阪府</a:t>
                      </a: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gridSpan="3">
                  <a:txBody>
                    <a:bodyPr/>
                    <a:lstStyle/>
                    <a:p>
                      <a:pPr marL="0" marR="0" lvl="0" indent="0" algn="l"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知事部局等</a:t>
                      </a:r>
                    </a:p>
                  </a:txBody>
                  <a:tcPr marL="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0"/>
                  </a:ext>
                </a:extLst>
              </a:tr>
              <a:tr h="28975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100"/>
                        </a:lnSpc>
                        <a:spcBef>
                          <a:spcPct val="0"/>
                        </a:spcBef>
                        <a:spcAft>
                          <a:spcPct val="0"/>
                        </a:spcAft>
                        <a:buClrTx/>
                        <a:buSzTx/>
                        <a:buFontTx/>
                        <a:buNone/>
                        <a:tabLst/>
                      </a:pPr>
                      <a:r>
                        <a:rPr kumimoji="1" lang="en-US" altLang="ja-JP"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特別区への</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移管職員数</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1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36000" marT="45696" marB="456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75000"/>
                          <a:lumOff val="25000"/>
                        </a:schemeClr>
                      </a:solidFill>
                      <a:prstDash val="sysDot"/>
                      <a:round/>
                      <a:headEnd type="none" w="med" len="med"/>
                      <a:tailEnd type="none" w="med" len="med"/>
                    </a:lnB>
                    <a:solidFill>
                      <a:schemeClr val="accent2">
                        <a:lumMod val="60000"/>
                        <a:lumOff val="40000"/>
                      </a:schemeClr>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0" marR="0" marT="45696" marB="45696" anchor="ctr" horzOverflow="overflow">
                    <a:lnL w="12700" cap="flat" cmpd="sng" algn="ctr">
                      <a:solidFill>
                        <a:schemeClr val="tx1">
                          <a:lumMod val="75000"/>
                          <a:lumOff val="2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75000"/>
                          <a:lumOff val="25000"/>
                        </a:schemeClr>
                      </a:solidFill>
                      <a:prstDash val="sysDot"/>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1"/>
                  </a:ext>
                </a:extLst>
              </a:tr>
              <a:tr h="9432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horzOverflow="overflow">
                    <a:lnL w="1270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rowSpan="2">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u="none" strike="noStrike" cap="none" normalizeH="0" baseline="0" dirty="0">
                        <a:ln>
                          <a:noFill/>
                        </a:ln>
                        <a:solidFill>
                          <a:schemeClr val="bg1"/>
                        </a:solidFill>
                        <a:effectLs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bg1"/>
                        </a:solidFill>
                        <a:effectLst/>
                        <a:latin typeface="+mn-lt"/>
                        <a:ea typeface="+mn-ea"/>
                        <a:cs typeface="+mn-cs"/>
                      </a:endParaRPr>
                    </a:p>
                  </a:txBody>
                  <a:tcPr marL="99152" marR="99152" marT="45696" marB="45696" horzOverflow="overflow">
                    <a:lnL w="12700" cap="flat" cmpd="sng" algn="ctr">
                      <a:solidFill>
                        <a:schemeClr val="tx1">
                          <a:lumMod val="75000"/>
                          <a:lumOff val="2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2"/>
                  </a:ext>
                </a:extLst>
              </a:tr>
              <a:tr h="532493">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n-lt"/>
                        <a:ea typeface="+mn-ea"/>
                        <a:cs typeface="+mn-cs"/>
                      </a:endParaRPr>
                    </a:p>
                  </a:txBody>
                  <a:tcPr marL="99152" marR="99152" marT="45696" marB="45696" anchor="ctr" horzOverflow="overflow">
                    <a:lnL w="12700" cap="flat" cmpd="sng" algn="ctr">
                      <a:solidFill>
                        <a:schemeClr val="tx1">
                          <a:lumMod val="75000"/>
                          <a:lumOff val="2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3"/>
                  </a:ext>
                </a:extLst>
              </a:tr>
            </a:tbl>
          </a:graphicData>
        </a:graphic>
      </p:graphicFrame>
      <p:grpSp>
        <p:nvGrpSpPr>
          <p:cNvPr id="54" name="グループ化 53"/>
          <p:cNvGrpSpPr/>
          <p:nvPr/>
        </p:nvGrpSpPr>
        <p:grpSpPr>
          <a:xfrm>
            <a:off x="271852" y="1389944"/>
            <a:ext cx="4658609" cy="4802308"/>
            <a:chOff x="271852" y="1293692"/>
            <a:chExt cx="4658609" cy="4802308"/>
          </a:xfrm>
        </p:grpSpPr>
        <p:cxnSp>
          <p:nvCxnSpPr>
            <p:cNvPr id="55" name="直線コネクタ 54"/>
            <p:cNvCxnSpPr/>
            <p:nvPr/>
          </p:nvCxnSpPr>
          <p:spPr>
            <a:xfrm>
              <a:off x="3757281" y="5914145"/>
              <a:ext cx="180000" cy="0"/>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nvGrpSpPr>
            <p:cNvPr id="56" name="グループ化 50"/>
            <p:cNvGrpSpPr/>
            <p:nvPr/>
          </p:nvGrpSpPr>
          <p:grpSpPr>
            <a:xfrm>
              <a:off x="271852" y="1293692"/>
              <a:ext cx="4658609" cy="4802308"/>
              <a:chOff x="271852" y="1293692"/>
              <a:chExt cx="4658609" cy="4802308"/>
            </a:xfrm>
          </p:grpSpPr>
          <p:sp>
            <p:nvSpPr>
              <p:cNvPr id="57" name="正方形/長方形 56"/>
              <p:cNvSpPr/>
              <p:nvPr/>
            </p:nvSpPr>
            <p:spPr>
              <a:xfrm>
                <a:off x="271852" y="1293692"/>
                <a:ext cx="1781175" cy="3444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700" dirty="0">
                    <a:solidFill>
                      <a:schemeClr val="tx1"/>
                    </a:solidFill>
                    <a:latin typeface="HGSｺﾞｼｯｸE" pitchFamily="50" charset="-128"/>
                    <a:ea typeface="HGSｺﾞｼｯｸE" pitchFamily="50" charset="-128"/>
                  </a:rPr>
                  <a:t>現員数</a:t>
                </a:r>
                <a:r>
                  <a:rPr lang="ja-JP" altLang="en-US" dirty="0">
                    <a:solidFill>
                      <a:schemeClr val="tx1"/>
                    </a:solidFill>
                    <a:latin typeface="HGSｺﾞｼｯｸE" pitchFamily="50" charset="-128"/>
                    <a:ea typeface="HGSｺﾞｼｯｸE" pitchFamily="50" charset="-128"/>
                  </a:rPr>
                  <a:t>　</a:t>
                </a:r>
                <a:r>
                  <a:rPr lang="en-US" altLang="ja-JP" sz="1400" dirty="0">
                    <a:solidFill>
                      <a:schemeClr val="tx1"/>
                    </a:solidFill>
                    <a:latin typeface="HGSｺﾞｼｯｸE" pitchFamily="50" charset="-128"/>
                    <a:ea typeface="HGSｺﾞｼｯｸE" pitchFamily="50" charset="-128"/>
                  </a:rPr>
                  <a:t>H28</a:t>
                </a:r>
                <a:r>
                  <a:rPr lang="ja-JP" altLang="en-US" sz="1400" dirty="0">
                    <a:solidFill>
                      <a:schemeClr val="tx1"/>
                    </a:solidFill>
                    <a:latin typeface="HGSｺﾞｼｯｸE" pitchFamily="50" charset="-128"/>
                    <a:ea typeface="HGSｺﾞｼｯｸE" pitchFamily="50" charset="-128"/>
                  </a:rPr>
                  <a:t>年度</a:t>
                </a:r>
              </a:p>
            </p:txBody>
          </p:sp>
          <p:sp>
            <p:nvSpPr>
              <p:cNvPr id="58" name="角丸四角形 57"/>
              <p:cNvSpPr/>
              <p:nvPr/>
            </p:nvSpPr>
            <p:spPr>
              <a:xfrm>
                <a:off x="1108359" y="2873830"/>
                <a:ext cx="2600049" cy="762102"/>
              </a:xfrm>
              <a:prstGeom prst="roundRect">
                <a:avLst/>
              </a:prstGeom>
              <a:solidFill>
                <a:schemeClr val="tx2"/>
              </a:solidFill>
              <a:ln w="28575">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59" name="右矢印 58"/>
              <p:cNvSpPr/>
              <p:nvPr/>
            </p:nvSpPr>
            <p:spPr>
              <a:xfrm>
                <a:off x="3733808" y="3060836"/>
                <a:ext cx="1008000" cy="504056"/>
              </a:xfrm>
              <a:prstGeom prst="rightArrow">
                <a:avLst>
                  <a:gd name="adj1" fmla="val 50000"/>
                  <a:gd name="adj2" fmla="val 47618"/>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60" name="角丸四角形 59"/>
              <p:cNvSpPr/>
              <p:nvPr/>
            </p:nvSpPr>
            <p:spPr>
              <a:xfrm>
                <a:off x="1079329" y="5675086"/>
                <a:ext cx="2629014" cy="420914"/>
              </a:xfrm>
              <a:prstGeom prst="roundRect">
                <a:avLst/>
              </a:prstGeom>
              <a:noFill/>
              <a:ln w="28575">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cxnSp>
            <p:nvCxnSpPr>
              <p:cNvPr id="61" name="直線コネクタ 60"/>
              <p:cNvCxnSpPr/>
              <p:nvPr/>
            </p:nvCxnSpPr>
            <p:spPr>
              <a:xfrm flipH="1">
                <a:off x="3938721" y="3412464"/>
                <a:ext cx="0" cy="2520000"/>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3" name="正方形/長方形 62"/>
              <p:cNvSpPr/>
              <p:nvPr/>
            </p:nvSpPr>
            <p:spPr>
              <a:xfrm>
                <a:off x="504431" y="1640000"/>
                <a:ext cx="345657" cy="3118171"/>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100" dirty="0">
                    <a:solidFill>
                      <a:schemeClr val="tx1"/>
                    </a:solidFill>
                    <a:latin typeface="HGSｺﾞｼｯｸE" pitchFamily="50" charset="-128"/>
                    <a:ea typeface="HGSｺﾞｼｯｸE" pitchFamily="50" charset="-128"/>
                  </a:rPr>
                  <a:t>　　</a:t>
                </a:r>
                <a:r>
                  <a:rPr lang="en-US" altLang="ja-JP" sz="1300" b="1" dirty="0">
                    <a:solidFill>
                      <a:schemeClr val="tx1"/>
                    </a:solidFill>
                  </a:rPr>
                  <a:t>Ⅰ</a:t>
                </a:r>
              </a:p>
              <a:p>
                <a:pPr>
                  <a:defRPr/>
                </a:pPr>
                <a:r>
                  <a:rPr lang="ja-JP" altLang="en-US" sz="1300" b="1" dirty="0">
                    <a:solidFill>
                      <a:schemeClr val="tx1"/>
                    </a:solidFill>
                  </a:rPr>
                  <a:t>大阪市</a:t>
                </a:r>
                <a:endParaRPr lang="en-US" altLang="ja-JP" sz="1300" b="1" dirty="0">
                  <a:solidFill>
                    <a:schemeClr val="tx1"/>
                  </a:solidFill>
                </a:endParaRPr>
              </a:p>
            </p:txBody>
          </p:sp>
          <p:sp>
            <p:nvSpPr>
              <p:cNvPr id="64" name="角丸四角形 63"/>
              <p:cNvSpPr/>
              <p:nvPr/>
            </p:nvSpPr>
            <p:spPr>
              <a:xfrm>
                <a:off x="1108359" y="3812075"/>
                <a:ext cx="2600049" cy="763200"/>
              </a:xfrm>
              <a:prstGeom prst="roundRect">
                <a:avLst/>
              </a:prstGeom>
              <a:noFill/>
              <a:ln w="28575">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grpSp>
            <p:nvGrpSpPr>
              <p:cNvPr id="65" name="グループ化 39"/>
              <p:cNvGrpSpPr/>
              <p:nvPr/>
            </p:nvGrpSpPr>
            <p:grpSpPr>
              <a:xfrm>
                <a:off x="3671557" y="4170544"/>
                <a:ext cx="1258904" cy="1552690"/>
                <a:chOff x="3671557" y="4170544"/>
                <a:chExt cx="1258904" cy="1552690"/>
              </a:xfrm>
            </p:grpSpPr>
            <p:cxnSp>
              <p:nvCxnSpPr>
                <p:cNvPr id="69" name="直線コネクタ 68"/>
                <p:cNvCxnSpPr/>
                <p:nvPr/>
              </p:nvCxnSpPr>
              <p:spPr>
                <a:xfrm>
                  <a:off x="3671557" y="4170544"/>
                  <a:ext cx="720000" cy="61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4360436" y="4191320"/>
                  <a:ext cx="0" cy="151200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a:off x="4342658" y="5723234"/>
                  <a:ext cx="587803" cy="0"/>
                </a:xfrm>
                <a:prstGeom prst="line">
                  <a:avLst/>
                </a:prstGeom>
                <a:ln w="38100">
                  <a:solidFill>
                    <a:schemeClr val="accent6">
                      <a:lumMod val="60000"/>
                      <a:lumOff val="40000"/>
                    </a:schemeClr>
                  </a:solidFill>
                  <a:tailEnd type="arrow" w="lg" len="lg"/>
                </a:ln>
              </p:spPr>
              <p:style>
                <a:lnRef idx="1">
                  <a:schemeClr val="accent1"/>
                </a:lnRef>
                <a:fillRef idx="0">
                  <a:schemeClr val="accent1"/>
                </a:fillRef>
                <a:effectRef idx="0">
                  <a:schemeClr val="accent1"/>
                </a:effectRef>
                <a:fontRef idx="minor">
                  <a:schemeClr val="tx1"/>
                </a:fontRef>
              </p:style>
            </p:cxnSp>
          </p:grpSp>
          <p:sp>
            <p:nvSpPr>
              <p:cNvPr id="66" name="テキスト ボックス 65"/>
              <p:cNvSpPr txBox="1"/>
              <p:nvPr/>
            </p:nvSpPr>
            <p:spPr>
              <a:xfrm>
                <a:off x="1117600" y="2960915"/>
                <a:ext cx="949299" cy="600164"/>
              </a:xfrm>
              <a:prstGeom prst="rect">
                <a:avLst/>
              </a:prstGeom>
              <a:noFill/>
            </p:spPr>
            <p:txBody>
              <a:bodyPr wrap="none" rtlCol="0">
                <a:spAutoFit/>
              </a:bodyPr>
              <a:lstStyle/>
              <a:p>
                <a:pPr lvl="0"/>
                <a:r>
                  <a:rPr lang="ja-JP" altLang="en-US" sz="1100" b="1" dirty="0">
                    <a:solidFill>
                      <a:schemeClr val="bg1"/>
                    </a:solidFill>
                    <a:latin typeface="Meiryo UI"/>
                    <a:ea typeface="Meiryo UI"/>
                    <a:cs typeface="Meiryo UI"/>
                  </a:rPr>
                  <a:t>うち府への</a:t>
                </a:r>
                <a:endParaRPr lang="en-US" altLang="ja-JP" sz="1100" b="1" dirty="0">
                  <a:solidFill>
                    <a:schemeClr val="bg1"/>
                  </a:solidFill>
                  <a:latin typeface="Meiryo UI"/>
                  <a:ea typeface="Meiryo UI"/>
                  <a:cs typeface="Meiryo UI"/>
                </a:endParaRPr>
              </a:p>
              <a:p>
                <a:pPr lvl="0"/>
                <a:r>
                  <a:rPr lang="ja-JP" altLang="en-US" sz="1100" b="1" dirty="0">
                    <a:solidFill>
                      <a:schemeClr val="bg1"/>
                    </a:solidFill>
                    <a:latin typeface="Meiryo UI"/>
                    <a:ea typeface="Meiryo UI"/>
                    <a:cs typeface="Meiryo UI"/>
                  </a:rPr>
                  <a:t>移管控除後</a:t>
                </a:r>
                <a:endParaRPr lang="en-US" altLang="ja-JP" sz="1100" b="1" dirty="0">
                  <a:solidFill>
                    <a:schemeClr val="bg1"/>
                  </a:solidFill>
                  <a:latin typeface="Meiryo UI"/>
                  <a:ea typeface="Meiryo UI"/>
                  <a:cs typeface="Meiryo UI"/>
                </a:endParaRPr>
              </a:p>
              <a:p>
                <a:pPr lvl="0"/>
                <a:r>
                  <a:rPr lang="ja-JP" altLang="en-US" sz="1100" b="1" dirty="0">
                    <a:solidFill>
                      <a:schemeClr val="bg1"/>
                    </a:solidFill>
                    <a:latin typeface="Meiryo UI"/>
                    <a:ea typeface="Meiryo UI"/>
                    <a:cs typeface="Meiryo UI"/>
                  </a:rPr>
                  <a:t>　</a:t>
                </a:r>
                <a:r>
                  <a:rPr lang="en-US" altLang="ja-JP" sz="1100" b="1" dirty="0">
                    <a:solidFill>
                      <a:schemeClr val="bg1"/>
                    </a:solidFill>
                    <a:latin typeface="Meiryo UI"/>
                    <a:ea typeface="Meiryo UI"/>
                    <a:cs typeface="Meiryo UI"/>
                  </a:rPr>
                  <a:t>11,180</a:t>
                </a:r>
                <a:r>
                  <a:rPr lang="ja-JP" altLang="en-US" sz="1100" b="1" dirty="0">
                    <a:solidFill>
                      <a:schemeClr val="bg1"/>
                    </a:solidFill>
                    <a:latin typeface="Meiryo UI"/>
                    <a:ea typeface="Meiryo UI"/>
                    <a:cs typeface="Meiryo UI"/>
                  </a:rPr>
                  <a:t>人</a:t>
                </a:r>
                <a:endParaRPr lang="en-US" altLang="ja-JP" sz="1100" b="1" dirty="0">
                  <a:solidFill>
                    <a:schemeClr val="bg1"/>
                  </a:solidFill>
                  <a:latin typeface="Meiryo UI"/>
                  <a:ea typeface="Meiryo UI"/>
                  <a:cs typeface="Meiryo UI"/>
                </a:endParaRPr>
              </a:p>
            </p:txBody>
          </p:sp>
          <p:sp>
            <p:nvSpPr>
              <p:cNvPr id="67" name="テキスト ボックス 66"/>
              <p:cNvSpPr txBox="1"/>
              <p:nvPr/>
            </p:nvSpPr>
            <p:spPr>
              <a:xfrm>
                <a:off x="1963513" y="3125479"/>
                <a:ext cx="946093" cy="261610"/>
              </a:xfrm>
              <a:prstGeom prst="rect">
                <a:avLst/>
              </a:prstGeom>
              <a:noFill/>
            </p:spPr>
            <p:txBody>
              <a:bodyPr wrap="none" rtlCol="0">
                <a:spAutoFit/>
              </a:bodyPr>
              <a:lstStyle/>
              <a:p>
                <a:pPr lvl="0"/>
                <a:r>
                  <a:rPr lang="ja-JP" altLang="en-US" sz="1100" b="1" dirty="0">
                    <a:solidFill>
                      <a:schemeClr val="bg1"/>
                    </a:solidFill>
                    <a:latin typeface="Meiryo UI"/>
                    <a:ea typeface="Meiryo UI"/>
                    <a:cs typeface="Meiryo UI"/>
                  </a:rPr>
                  <a:t>　　</a:t>
                </a:r>
                <a:r>
                  <a:rPr lang="en-US" altLang="ja-JP" sz="1100" b="1" dirty="0">
                    <a:solidFill>
                      <a:schemeClr val="bg1"/>
                    </a:solidFill>
                    <a:latin typeface="Meiryo UI"/>
                    <a:ea typeface="Meiryo UI"/>
                    <a:cs typeface="Meiryo UI"/>
                  </a:rPr>
                  <a:t>9,710</a:t>
                </a:r>
                <a:r>
                  <a:rPr lang="ja-JP" altLang="en-US" sz="1100" b="1" dirty="0">
                    <a:solidFill>
                      <a:schemeClr val="bg1"/>
                    </a:solidFill>
                    <a:latin typeface="Meiryo UI"/>
                    <a:ea typeface="Meiryo UI"/>
                    <a:cs typeface="Meiryo UI"/>
                  </a:rPr>
                  <a:t>人</a:t>
                </a:r>
                <a:endParaRPr lang="en-US" altLang="ja-JP" sz="1100" b="1" dirty="0">
                  <a:solidFill>
                    <a:schemeClr val="bg1"/>
                  </a:solidFill>
                  <a:latin typeface="Meiryo UI"/>
                  <a:ea typeface="Meiryo UI"/>
                  <a:cs typeface="Meiryo UI"/>
                </a:endParaRPr>
              </a:p>
            </p:txBody>
          </p:sp>
          <p:sp>
            <p:nvSpPr>
              <p:cNvPr id="68" name="テキスト ボックス 67"/>
              <p:cNvSpPr txBox="1"/>
              <p:nvPr/>
            </p:nvSpPr>
            <p:spPr>
              <a:xfrm>
                <a:off x="2768149" y="3125479"/>
                <a:ext cx="946093" cy="261610"/>
              </a:xfrm>
              <a:prstGeom prst="rect">
                <a:avLst/>
              </a:prstGeom>
              <a:noFill/>
            </p:spPr>
            <p:txBody>
              <a:bodyPr wrap="none" rtlCol="0">
                <a:spAutoFit/>
              </a:bodyPr>
              <a:lstStyle/>
              <a:p>
                <a:pPr lvl="0"/>
                <a:r>
                  <a:rPr lang="ja-JP" altLang="en-US" sz="1100" dirty="0">
                    <a:solidFill>
                      <a:schemeClr val="bg1"/>
                    </a:solidFill>
                    <a:latin typeface="Meiryo UI"/>
                    <a:ea typeface="Meiryo UI"/>
                    <a:cs typeface="Meiryo UI"/>
                  </a:rPr>
                  <a:t>　　</a:t>
                </a:r>
                <a:r>
                  <a:rPr lang="en-US" altLang="ja-JP" sz="1100" b="1" dirty="0">
                    <a:solidFill>
                      <a:schemeClr val="bg1"/>
                    </a:solidFill>
                    <a:latin typeface="Meiryo UI"/>
                    <a:ea typeface="Meiryo UI"/>
                    <a:cs typeface="Meiryo UI"/>
                  </a:rPr>
                  <a:t>1,470</a:t>
                </a:r>
                <a:r>
                  <a:rPr lang="ja-JP" altLang="en-US" sz="1100" b="1" dirty="0">
                    <a:solidFill>
                      <a:schemeClr val="bg1"/>
                    </a:solidFill>
                    <a:latin typeface="Meiryo UI"/>
                    <a:ea typeface="Meiryo UI"/>
                    <a:cs typeface="Meiryo UI"/>
                  </a:rPr>
                  <a:t>人</a:t>
                </a:r>
                <a:endParaRPr lang="en-US" altLang="ja-JP" sz="1100" b="1" dirty="0">
                  <a:solidFill>
                    <a:schemeClr val="bg1"/>
                  </a:solidFill>
                  <a:latin typeface="Meiryo UI"/>
                  <a:ea typeface="Meiryo UI"/>
                  <a:cs typeface="Meiryo UI"/>
                </a:endParaRPr>
              </a:p>
            </p:txBody>
          </p:sp>
        </p:grpSp>
      </p:grpSp>
      <p:sp>
        <p:nvSpPr>
          <p:cNvPr id="35" name="テキスト ボックス 33"/>
          <p:cNvSpPr txBox="1">
            <a:spLocks noChangeArrowheads="1"/>
          </p:cNvSpPr>
          <p:nvPr/>
        </p:nvSpPr>
        <p:spPr bwMode="auto">
          <a:xfrm>
            <a:off x="4870008" y="1664839"/>
            <a:ext cx="1466998" cy="230832"/>
          </a:xfrm>
          <a:prstGeom prst="rect">
            <a:avLst/>
          </a:prstGeom>
          <a:noFill/>
          <a:ln w="9525">
            <a:noFill/>
            <a:miter lim="800000"/>
            <a:headEnd/>
            <a:tailEnd/>
          </a:ln>
        </p:spPr>
        <p:txBody>
          <a:bodyPr wrap="square">
            <a:spAutoFit/>
          </a:bodyPr>
          <a:lstStyle/>
          <a:p>
            <a:r>
              <a:rPr lang="en-US" altLang="ja-JP" sz="900" dirty="0">
                <a:latin typeface="Meiryo UI" pitchFamily="50" charset="-128"/>
                <a:ea typeface="Meiryo UI" pitchFamily="50" charset="-128"/>
                <a:cs typeface="Meiryo UI" pitchFamily="50" charset="-128"/>
              </a:rPr>
              <a:t>H</a:t>
            </a:r>
            <a:r>
              <a:rPr lang="en-US" altLang="ja-JP" sz="900" dirty="0" smtClean="0">
                <a:latin typeface="Meiryo UI" pitchFamily="50" charset="-128"/>
                <a:ea typeface="Meiryo UI" pitchFamily="50" charset="-128"/>
                <a:cs typeface="Meiryo UI" pitchFamily="50" charset="-128"/>
              </a:rPr>
              <a:t>34</a:t>
            </a:r>
            <a:r>
              <a:rPr lang="ja-JP" altLang="en-US" sz="900" dirty="0">
                <a:latin typeface="Meiryo UI" pitchFamily="50" charset="-128"/>
                <a:ea typeface="Meiryo UI" pitchFamily="50" charset="-128"/>
                <a:cs typeface="Meiryo UI" pitchFamily="50" charset="-128"/>
              </a:rPr>
              <a:t>年度と仮定</a:t>
            </a:r>
            <a:endParaRPr lang="en-US" altLang="ja-JP" sz="900" dirty="0">
              <a:latin typeface="Meiryo UI" pitchFamily="50" charset="-128"/>
              <a:ea typeface="Meiryo UI" pitchFamily="50" charset="-128"/>
              <a:cs typeface="Meiryo UI" pitchFamily="50" charset="-128"/>
            </a:endParaRPr>
          </a:p>
        </p:txBody>
      </p:sp>
      <p:sp>
        <p:nvSpPr>
          <p:cNvPr id="31" name="正方形/長方形 31"/>
          <p:cNvSpPr/>
          <p:nvPr/>
        </p:nvSpPr>
        <p:spPr>
          <a:xfrm>
            <a:off x="5071258" y="6134750"/>
            <a:ext cx="4678384" cy="468000"/>
          </a:xfrm>
          <a:prstGeom prst="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特別</a:t>
            </a:r>
            <a:r>
              <a:rPr lang="ja-JP" altLang="en-US" sz="1100" dirty="0">
                <a:solidFill>
                  <a:schemeClr val="tx1"/>
                </a:solidFill>
                <a:latin typeface="Meiryo UI" panose="020B0604030504040204" pitchFamily="50" charset="-128"/>
                <a:ea typeface="Meiryo UI" panose="020B0604030504040204" pitchFamily="50" charset="-128"/>
              </a:rPr>
              <a:t>区設置以降の職員数は、特別区長の</a:t>
            </a:r>
            <a:r>
              <a:rPr lang="ja-JP" altLang="en-US" sz="1100" dirty="0" smtClean="0">
                <a:solidFill>
                  <a:schemeClr val="tx1"/>
                </a:solidFill>
                <a:latin typeface="Meiryo UI" panose="020B0604030504040204" pitchFamily="50" charset="-128"/>
                <a:ea typeface="Meiryo UI" panose="020B0604030504040204" pitchFamily="50" charset="-128"/>
              </a:rPr>
              <a:t>マネジメントによって管理するため、</a:t>
            </a:r>
            <a:endParaRPr lang="en-US" altLang="ja-JP" sz="1100" dirty="0" smtClean="0">
              <a:solidFill>
                <a:schemeClr val="tx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100" dirty="0" smtClean="0">
                <a:solidFill>
                  <a:schemeClr val="tx1"/>
                </a:solidFill>
                <a:latin typeface="Meiryo UI" panose="020B0604030504040204" pitchFamily="50" charset="-128"/>
                <a:ea typeface="Meiryo UI" panose="020B0604030504040204" pitchFamily="50" charset="-128"/>
              </a:rPr>
              <a:t>　相当の幅が生じることもある。</a:t>
            </a:r>
            <a:endParaRPr lang="en-US" altLang="ja-JP" sz="11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93858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31"/>
          <p:cNvSpPr/>
          <p:nvPr/>
        </p:nvSpPr>
        <p:spPr>
          <a:xfrm>
            <a:off x="4784678" y="1482051"/>
            <a:ext cx="4968000" cy="4091510"/>
          </a:xfrm>
          <a:prstGeom prst="rect">
            <a:avLst/>
          </a:prstGeom>
          <a:solidFill>
            <a:schemeClr val="accent6">
              <a:lumMod val="20000"/>
              <a:lumOff val="80000"/>
              <a:alpha val="52000"/>
            </a:schemeClr>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dirty="0"/>
          </a:p>
        </p:txBody>
      </p:sp>
      <p:sp>
        <p:nvSpPr>
          <p:cNvPr id="37" name="正方形/長方形 36"/>
          <p:cNvSpPr/>
          <p:nvPr/>
        </p:nvSpPr>
        <p:spPr>
          <a:xfrm>
            <a:off x="4737100" y="1443078"/>
            <a:ext cx="1854200" cy="3127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700" dirty="0">
                <a:solidFill>
                  <a:schemeClr val="tx1"/>
                </a:solidFill>
                <a:latin typeface="HGSｺﾞｼｯｸE" pitchFamily="50" charset="-128"/>
                <a:ea typeface="HGSｺﾞｼｯｸE" pitchFamily="50" charset="-128"/>
              </a:rPr>
              <a:t>特別区設置当初</a:t>
            </a:r>
            <a:endParaRPr lang="en-US" altLang="ja-JP" sz="1700" dirty="0">
              <a:solidFill>
                <a:schemeClr val="tx1"/>
              </a:solidFill>
              <a:latin typeface="HGSｺﾞｼｯｸE" pitchFamily="50" charset="-128"/>
              <a:ea typeface="HGSｺﾞｼｯｸE" pitchFamily="50" charset="-128"/>
            </a:endParaRPr>
          </a:p>
        </p:txBody>
      </p:sp>
      <p:graphicFrame>
        <p:nvGraphicFramePr>
          <p:cNvPr id="62" name="Group 136"/>
          <p:cNvGraphicFramePr>
            <a:graphicFrameLocks noGrp="1"/>
          </p:cNvGraphicFramePr>
          <p:nvPr>
            <p:extLst>
              <p:ext uri="{D42A27DB-BD31-4B8C-83A1-F6EECF244321}">
                <p14:modId xmlns:p14="http://schemas.microsoft.com/office/powerpoint/2010/main" val="4274604122"/>
              </p:ext>
            </p:extLst>
          </p:nvPr>
        </p:nvGraphicFramePr>
        <p:xfrm>
          <a:off x="5002077" y="1899109"/>
          <a:ext cx="4568384" cy="3594376"/>
        </p:xfrm>
        <a:graphic>
          <a:graphicData uri="http://schemas.openxmlformats.org/drawingml/2006/table">
            <a:tbl>
              <a:tblPr/>
              <a:tblGrid>
                <a:gridCol w="223704">
                  <a:extLst>
                    <a:ext uri="{9D8B030D-6E8A-4147-A177-3AD203B41FA5}">
                      <a16:colId xmlns:a16="http://schemas.microsoft.com/office/drawing/2014/main" xmlns="" val="20000"/>
                    </a:ext>
                  </a:extLst>
                </a:gridCol>
                <a:gridCol w="1086170">
                  <a:extLst>
                    <a:ext uri="{9D8B030D-6E8A-4147-A177-3AD203B41FA5}">
                      <a16:colId xmlns:a16="http://schemas.microsoft.com/office/drawing/2014/main" xmlns="" val="20001"/>
                    </a:ext>
                  </a:extLst>
                </a:gridCol>
                <a:gridCol w="1086170">
                  <a:extLst>
                    <a:ext uri="{9D8B030D-6E8A-4147-A177-3AD203B41FA5}">
                      <a16:colId xmlns:a16="http://schemas.microsoft.com/office/drawing/2014/main" xmlns="" val="20002"/>
                    </a:ext>
                  </a:extLst>
                </a:gridCol>
                <a:gridCol w="1086170">
                  <a:extLst>
                    <a:ext uri="{9D8B030D-6E8A-4147-A177-3AD203B41FA5}">
                      <a16:colId xmlns:a16="http://schemas.microsoft.com/office/drawing/2014/main" xmlns="" val="20003"/>
                    </a:ext>
                  </a:extLst>
                </a:gridCol>
                <a:gridCol w="1086170">
                  <a:extLst>
                    <a:ext uri="{9D8B030D-6E8A-4147-A177-3AD203B41FA5}">
                      <a16:colId xmlns:a16="http://schemas.microsoft.com/office/drawing/2014/main" xmlns="" val="20004"/>
                    </a:ext>
                  </a:extLst>
                </a:gridCol>
              </a:tblGrid>
              <a:tr h="176386">
                <a:tc rowSpan="2" gridSpan="2">
                  <a:txBody>
                    <a:bodyPr/>
                    <a:lstStyle/>
                    <a:p>
                      <a:pPr marL="0" marR="0" lvl="0" indent="0" algn="l" defTabSz="914400" rtl="0" eaLnBrk="1" fontAlgn="base" latinLnBrk="0" hangingPunct="1">
                        <a:lnSpc>
                          <a:spcPts val="1000"/>
                        </a:lnSpc>
                        <a:spcBef>
                          <a:spcPct val="0"/>
                        </a:spcBef>
                        <a:spcAft>
                          <a:spcPct val="0"/>
                        </a:spcAft>
                        <a:buClrTx/>
                        <a:buSzTx/>
                        <a:buFontTx/>
                        <a:buNone/>
                        <a:tabLst/>
                        <a:defRPr/>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rowSpan="2" hMerge="1">
                  <a:txBody>
                    <a:bodyPr/>
                    <a:lstStyle/>
                    <a:p>
                      <a:endParaRPr kumimoji="1" lang="ja-JP" altLang="en-US"/>
                    </a:p>
                  </a:txBody>
                  <a:tcPr/>
                </a:tc>
                <a:tc rowSpan="2">
                  <a:txBody>
                    <a:bodyPr/>
                    <a:lstStyle/>
                    <a:p>
                      <a:pPr algn="ctr">
                        <a:lnSpc>
                          <a:spcPts val="1000"/>
                        </a:lnSpc>
                      </a:pPr>
                      <a:r>
                        <a:rPr kumimoji="1" lang="ja-JP" altLang="en-US" sz="1200" dirty="0">
                          <a:latin typeface="Meiryo UI" panose="020B0604030504040204" pitchFamily="50" charset="-128"/>
                          <a:ea typeface="Meiryo UI" panose="020B0604030504040204" pitchFamily="50" charset="-128"/>
                        </a:rPr>
                        <a:t>職</a:t>
                      </a:r>
                      <a:r>
                        <a:rPr kumimoji="1" lang="ja-JP" altLang="en-US" sz="1200" dirty="0" smtClean="0">
                          <a:latin typeface="Meiryo UI" panose="020B0604030504040204" pitchFamily="50" charset="-128"/>
                          <a:ea typeface="Meiryo UI" panose="020B0604030504040204" pitchFamily="50" charset="-128"/>
                        </a:rPr>
                        <a:t>員数</a:t>
                      </a:r>
                      <a:endParaRPr kumimoji="1" lang="ja-JP" altLang="en-US" sz="1200" dirty="0">
                        <a:latin typeface="Meiryo UI" panose="020B0604030504040204" pitchFamily="50" charset="-128"/>
                        <a:ea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gridSpan="2">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内訳</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accent2">
                        <a:lumMod val="60000"/>
                        <a:lumOff val="40000"/>
                      </a:schemeClr>
                    </a:solidFill>
                  </a:tcPr>
                </a:tc>
                <a:tc h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0"/>
                  </a:ext>
                </a:extLst>
              </a:tr>
              <a:tr h="176386">
                <a:tc gridSpan="2"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vMerge="1">
                  <a:txBody>
                    <a:bodyPr/>
                    <a:lstStyle/>
                    <a:p>
                      <a:endParaRPr kumimoji="1" lang="ja-JP" altLang="en-US"/>
                    </a:p>
                  </a:txBody>
                  <a:tcPr/>
                </a:tc>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99152" marR="99152"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1"/>
                  </a:ext>
                </a:extLst>
              </a:tr>
              <a:tr h="396000">
                <a:tc gridSpan="2">
                  <a:txBody>
                    <a:bodyPr/>
                    <a:lstStyle/>
                    <a:p>
                      <a:pPr marL="0" marR="0" lvl="0" indent="0" algn="l" defTabSz="914400" rtl="0" eaLnBrk="1" fontAlgn="base" latinLnBrk="0" hangingPunct="1">
                        <a:lnSpc>
                          <a:spcPts val="1300"/>
                        </a:lnSpc>
                        <a:spcBef>
                          <a:spcPct val="0"/>
                        </a:spcBef>
                        <a:spcAft>
                          <a:spcPct val="0"/>
                        </a:spcAft>
                        <a:buClrTx/>
                        <a:buSzTx/>
                        <a:buFontTx/>
                        <a:buNone/>
                        <a:tabLst/>
                        <a:defRPr/>
                      </a:pPr>
                      <a:r>
                        <a:rPr kumimoji="1" lang="ja-JP" altLang="en-US" sz="1300" b="1" i="0" u="none" strike="noStrike" cap="none" normalizeH="0" baseline="0" dirty="0">
                          <a:ln>
                            <a:noFill/>
                          </a:ln>
                          <a:solidFill>
                            <a:schemeClr val="tx1"/>
                          </a:solidFill>
                          <a:effectLst/>
                          <a:latin typeface="Meiryo UI"/>
                          <a:ea typeface="Meiryo UI"/>
                          <a:cs typeface="Meiryo UI"/>
                        </a:rPr>
                        <a:t>①　特別区</a:t>
                      </a:r>
                    </a:p>
                    <a:p>
                      <a:pPr marL="0" marR="0" lvl="0" indent="0" algn="l" defTabSz="914400" rtl="0" eaLnBrk="1" fontAlgn="base" latinLnBrk="0" hangingPunct="1">
                        <a:lnSpc>
                          <a:spcPts val="13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Meiryo UI"/>
                          <a:ea typeface="Meiryo UI"/>
                          <a:cs typeface="Meiryo UI"/>
                        </a:rPr>
                        <a:t>　　 ６区計</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11,670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10,470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1,210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2"/>
                  </a:ext>
                </a:extLst>
              </a:tr>
              <a:tr h="324000">
                <a:tc rowSpan="6">
                  <a:txBody>
                    <a:bodyPr/>
                    <a:lstStyle/>
                    <a:p>
                      <a:pPr>
                        <a:lnSpc>
                          <a:spcPts val="1000"/>
                        </a:lnSpc>
                      </a:pPr>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第一区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1,870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1,670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3"/>
                  </a:ext>
                </a:extLst>
              </a:tr>
              <a:tr h="324000">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第二区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1,630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1,460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180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4"/>
                  </a:ext>
                </a:extLst>
              </a:tr>
              <a:tr h="324000">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第三区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1,500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1,340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5"/>
                  </a:ext>
                </a:extLst>
              </a:tr>
              <a:tr h="324000">
                <a:tc vMerge="1">
                  <a:txBody>
                    <a:bodyPr/>
                    <a:lstStyle/>
                    <a:p>
                      <a:endParaRPr kumimoji="1" lang="ja-JP" altLang="en-US"/>
                    </a:p>
                  </a:txBody>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第四区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1,390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1,250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6"/>
                  </a:ext>
                </a:extLst>
              </a:tr>
              <a:tr h="324000">
                <a:tc vMerge="1">
                  <a:txBody>
                    <a:bodyPr/>
                    <a:lstStyle/>
                    <a:p>
                      <a:endParaRPr kumimoji="1" lang="ja-JP" altLang="en-US"/>
                    </a:p>
                  </a:txBody>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第五区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2,620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2,370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7"/>
                  </a:ext>
                </a:extLst>
              </a:tr>
              <a:tr h="324000">
                <a:tc vMerge="1">
                  <a:txBody>
                    <a:bodyPr/>
                    <a:lstStyle/>
                    <a:p>
                      <a:endParaRPr lang="ja-JP" altLang="en-US" dirty="0"/>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a:ea typeface="Meiryo UI"/>
                          <a:cs typeface="Meiryo UI"/>
                        </a:rPr>
                        <a:t>第六区</a:t>
                      </a: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2,660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2,370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0008"/>
                  </a:ext>
                </a:extLst>
              </a:tr>
              <a:tr h="396000">
                <a:tc gridSpan="2">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a:ea typeface="Meiryo UI"/>
                          <a:cs typeface="Meiryo UI"/>
                        </a:rPr>
                        <a:t>②一部事務組合</a:t>
                      </a:r>
                      <a:endParaRPr kumimoji="1" lang="ja-JP" altLang="en-US" sz="1200" b="0" i="0" u="none" strike="noStrike" cap="none" normalizeH="0" baseline="0" dirty="0">
                        <a:ln>
                          <a:noFill/>
                        </a:ln>
                        <a:solidFill>
                          <a:schemeClr val="tx1"/>
                        </a:solidFill>
                        <a:effectLst/>
                        <a:latin typeface="ＭＳ Ｐゴシック" charset="-128"/>
                        <a:ea typeface="ＭＳ Ｐゴシック"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320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270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extLst>
                  <a:ext uri="{0D108BD9-81ED-4DB2-BD59-A6C34878D82A}">
                    <a16:rowId xmlns:a16="http://schemas.microsoft.com/office/drawing/2014/main" xmlns="" val="10009"/>
                  </a:ext>
                </a:extLst>
              </a:tr>
              <a:tr h="396000">
                <a:tc gridSpan="2">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a:ea typeface="Meiryo UI"/>
                          <a:cs typeface="Meiryo UI"/>
                        </a:rPr>
                        <a:t>総計</a:t>
                      </a:r>
                      <a:endParaRPr kumimoji="1" lang="ja-JP" altLang="en-US" sz="1200" b="0" i="0" u="none" strike="noStrike" cap="none" normalizeH="0" baseline="0" dirty="0">
                        <a:ln>
                          <a:noFill/>
                        </a:ln>
                        <a:solidFill>
                          <a:schemeClr val="tx1"/>
                        </a:solidFill>
                        <a:effectLst/>
                        <a:latin typeface="ＭＳ Ｐゴシック" charset="-128"/>
                        <a:ea typeface="ＭＳ Ｐゴシック" charset="-128"/>
                      </a:endParaRPr>
                    </a:p>
                  </a:txBody>
                  <a:tcPr marL="99152" marR="99152" marT="45666" marB="4566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11,990</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en-US" altLang="ja-JP"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10,740</a:t>
                      </a:r>
                      <a:r>
                        <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1,250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36000" marR="3600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9694"/>
                    </a:solidFill>
                  </a:tcPr>
                </a:tc>
                <a:extLst>
                  <a:ext uri="{0D108BD9-81ED-4DB2-BD59-A6C34878D82A}">
                    <a16:rowId xmlns:a16="http://schemas.microsoft.com/office/drawing/2014/main" xmlns="" val="10010"/>
                  </a:ext>
                </a:extLst>
              </a:tr>
            </a:tbl>
          </a:graphicData>
        </a:graphic>
      </p:graphicFrame>
      <p:graphicFrame>
        <p:nvGraphicFramePr>
          <p:cNvPr id="28" name="Group 133"/>
          <p:cNvGraphicFramePr>
            <a:graphicFrameLocks noGrp="1"/>
          </p:cNvGraphicFramePr>
          <p:nvPr>
            <p:extLst>
              <p:ext uri="{D42A27DB-BD31-4B8C-83A1-F6EECF244321}">
                <p14:modId xmlns:p14="http://schemas.microsoft.com/office/powerpoint/2010/main" val="1621477736"/>
              </p:ext>
            </p:extLst>
          </p:nvPr>
        </p:nvGraphicFramePr>
        <p:xfrm>
          <a:off x="5016500" y="5659486"/>
          <a:ext cx="4536000" cy="392040"/>
        </p:xfrm>
        <a:graphic>
          <a:graphicData uri="http://schemas.openxmlformats.org/drawingml/2006/table">
            <a:tbl>
              <a:tblPr/>
              <a:tblGrid>
                <a:gridCol w="1311729">
                  <a:extLst>
                    <a:ext uri="{9D8B030D-6E8A-4147-A177-3AD203B41FA5}">
                      <a16:colId xmlns:a16="http://schemas.microsoft.com/office/drawing/2014/main" xmlns="" val="20000"/>
                    </a:ext>
                  </a:extLst>
                </a:gridCol>
                <a:gridCol w="1074757">
                  <a:extLst>
                    <a:ext uri="{9D8B030D-6E8A-4147-A177-3AD203B41FA5}">
                      <a16:colId xmlns:a16="http://schemas.microsoft.com/office/drawing/2014/main" xmlns="" val="20001"/>
                    </a:ext>
                  </a:extLst>
                </a:gridCol>
                <a:gridCol w="1074757">
                  <a:extLst>
                    <a:ext uri="{9D8B030D-6E8A-4147-A177-3AD203B41FA5}">
                      <a16:colId xmlns:a16="http://schemas.microsoft.com/office/drawing/2014/main" xmlns="" val="20002"/>
                    </a:ext>
                  </a:extLst>
                </a:gridCol>
                <a:gridCol w="1074757">
                  <a:extLst>
                    <a:ext uri="{9D8B030D-6E8A-4147-A177-3AD203B41FA5}">
                      <a16:colId xmlns:a16="http://schemas.microsoft.com/office/drawing/2014/main" xmlns="" val="20003"/>
                    </a:ext>
                  </a:extLst>
                </a:gridCol>
              </a:tblGrid>
              <a:tr h="3668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Meiryo UI"/>
                          <a:ea typeface="Meiryo UI"/>
                          <a:cs typeface="Meiryo UI"/>
                        </a:rPr>
                        <a:t>③　大阪府</a:t>
                      </a:r>
                      <a:endParaRPr kumimoji="1" lang="en-US" altLang="ja-JP" sz="1300" b="1"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800" b="1" i="0" u="none" strike="noStrike" cap="none" normalizeH="0" baseline="0" dirty="0">
                          <a:ln>
                            <a:noFill/>
                          </a:ln>
                          <a:solidFill>
                            <a:schemeClr val="tx1"/>
                          </a:solidFill>
                          <a:effectLst/>
                          <a:latin typeface="Meiryo UI"/>
                          <a:ea typeface="Meiryo UI"/>
                          <a:cs typeface="Meiryo UI"/>
                        </a:rPr>
                        <a:t> </a:t>
                      </a:r>
                      <a:r>
                        <a:rPr kumimoji="1" lang="en-US" altLang="ja-JP" sz="800" b="1" i="0" u="none" strike="noStrike" cap="none" normalizeH="0" baseline="0" dirty="0">
                          <a:ln>
                            <a:noFill/>
                          </a:ln>
                          <a:solidFill>
                            <a:schemeClr val="tx1"/>
                          </a:solidFill>
                          <a:effectLst/>
                          <a:latin typeface="Meiryo UI"/>
                          <a:ea typeface="Meiryo UI"/>
                          <a:cs typeface="Meiryo UI"/>
                        </a:rPr>
                        <a:t>(</a:t>
                      </a:r>
                      <a:r>
                        <a:rPr kumimoji="1" lang="ja-JP" altLang="en-US" sz="800" b="1" i="0" u="none" strike="noStrike" cap="none" normalizeH="0" baseline="0" dirty="0">
                          <a:ln>
                            <a:noFill/>
                          </a:ln>
                          <a:solidFill>
                            <a:schemeClr val="tx1"/>
                          </a:solidFill>
                          <a:effectLst/>
                          <a:latin typeface="Meiryo UI"/>
                          <a:ea typeface="Meiryo UI"/>
                          <a:cs typeface="Meiryo UI"/>
                        </a:rPr>
                        <a:t>大阪市からの移管分</a:t>
                      </a:r>
                      <a:r>
                        <a:rPr kumimoji="1" lang="en-US" altLang="ja-JP" sz="800" b="1" i="0" u="none" strike="noStrike" cap="none" normalizeH="0" baseline="0" dirty="0">
                          <a:ln>
                            <a:noFill/>
                          </a:ln>
                          <a:solidFill>
                            <a:schemeClr val="tx1"/>
                          </a:solidFill>
                          <a:effectLst/>
                          <a:latin typeface="Meiryo UI"/>
                          <a:ea typeface="Meiryo UI"/>
                          <a:cs typeface="Meiryo UI"/>
                        </a:rPr>
                        <a:t>)</a:t>
                      </a:r>
                    </a:p>
                  </a:txBody>
                  <a:tcPr marL="100800" marR="100800" marT="36000" marB="36000" anchor="ctr" horzOverflow="overflow">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1,730</a:t>
                      </a:r>
                      <a:r>
                        <a:rPr kumimoji="1" lang="ja-JP" altLang="en-US" sz="11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100800" marR="100800" marT="36000" marB="36000" anchor="ctr" horzOverflow="overflow">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1,370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100800" marR="1008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lumMod val="65000"/>
                          <a:lumOff val="35000"/>
                        </a:schemeClr>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360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p>
                  </a:txBody>
                  <a:tcPr marL="100800" marR="100800" marT="36000" marB="36000" anchor="ctr" horzOverflow="overflow">
                    <a:lnL w="12700" cap="flat" cmpd="sng" algn="ctr">
                      <a:solidFill>
                        <a:schemeClr val="tx1">
                          <a:lumMod val="65000"/>
                          <a:lumOff val="3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60000"/>
                        <a:lumOff val="40000"/>
                      </a:schemeClr>
                    </a:solidFill>
                  </a:tcPr>
                </a:tc>
                <a:extLst>
                  <a:ext uri="{0D108BD9-81ED-4DB2-BD59-A6C34878D82A}">
                    <a16:rowId xmlns:a16="http://schemas.microsoft.com/office/drawing/2014/main" xmlns="" val="10000"/>
                  </a:ext>
                </a:extLst>
              </a:tr>
            </a:tbl>
          </a:graphicData>
        </a:graphic>
      </p:graphicFrame>
      <p:sp>
        <p:nvSpPr>
          <p:cNvPr id="36" name="テキスト ボックス 35"/>
          <p:cNvSpPr txBox="1"/>
          <p:nvPr/>
        </p:nvSpPr>
        <p:spPr>
          <a:xfrm>
            <a:off x="4807053" y="1052512"/>
            <a:ext cx="1892256" cy="360850"/>
          </a:xfrm>
          <a:prstGeom prst="rect">
            <a:avLst/>
          </a:prstGeom>
          <a:solidFill>
            <a:schemeClr val="accent1"/>
          </a:solidFill>
        </p:spPr>
        <p:txBody>
          <a:bodyPr vert="horz" wrap="square" lIns="72000" tIns="72000" rIns="72000" bIns="72000" rtlCol="0">
            <a:spAutoFit/>
          </a:bodyPr>
          <a:lstStyle/>
          <a:p>
            <a:pPr algn="ctr"/>
            <a:r>
              <a:rPr kumimoji="1" lang="ja-JP" altLang="en-US" sz="1400" b="1" dirty="0">
                <a:solidFill>
                  <a:schemeClr val="bg1"/>
                </a:solidFill>
                <a:latin typeface="Meiryo UI" pitchFamily="50" charset="-128"/>
                <a:ea typeface="Meiryo UI" pitchFamily="50" charset="-128"/>
                <a:cs typeface="Meiryo UI" pitchFamily="50" charset="-128"/>
              </a:rPr>
              <a:t>試案</a:t>
            </a:r>
            <a:r>
              <a:rPr lang="ja-JP" altLang="en-US" sz="1400" b="1" dirty="0">
                <a:solidFill>
                  <a:schemeClr val="bg1"/>
                </a:solidFill>
                <a:latin typeface="Meiryo UI" pitchFamily="50" charset="-128"/>
                <a:ea typeface="Meiryo UI" pitchFamily="50" charset="-128"/>
                <a:cs typeface="Meiryo UI" pitchFamily="50" charset="-128"/>
              </a:rPr>
              <a:t>Ｄ</a:t>
            </a:r>
            <a:r>
              <a:rPr kumimoji="1" lang="ja-JP" altLang="en-US" sz="1400" b="1" dirty="0">
                <a:solidFill>
                  <a:schemeClr val="bg1"/>
                </a:solidFill>
                <a:latin typeface="Meiryo UI" pitchFamily="50" charset="-128"/>
                <a:ea typeface="Meiryo UI" pitchFamily="50" charset="-128"/>
                <a:cs typeface="Meiryo UI" pitchFamily="50" charset="-128"/>
              </a:rPr>
              <a:t>（</a:t>
            </a:r>
            <a:r>
              <a:rPr lang="ja-JP" altLang="en-US" sz="1400" b="1" dirty="0">
                <a:solidFill>
                  <a:schemeClr val="bg1"/>
                </a:solidFill>
                <a:latin typeface="Meiryo UI" pitchFamily="50" charset="-128"/>
                <a:ea typeface="Meiryo UI" pitchFamily="50" charset="-128"/>
                <a:cs typeface="Meiryo UI" pitchFamily="50" charset="-128"/>
              </a:rPr>
              <a:t>６</a:t>
            </a:r>
            <a:r>
              <a:rPr kumimoji="1" lang="ja-JP" altLang="en-US" sz="1400" b="1" dirty="0">
                <a:solidFill>
                  <a:schemeClr val="bg1"/>
                </a:solidFill>
                <a:latin typeface="Meiryo UI" pitchFamily="50" charset="-128"/>
                <a:ea typeface="Meiryo UI" pitchFamily="50" charset="-128"/>
                <a:cs typeface="Meiryo UI" pitchFamily="50" charset="-128"/>
              </a:rPr>
              <a:t>区</a:t>
            </a:r>
            <a:r>
              <a:rPr lang="ja-JP" altLang="en-US" sz="1400" b="1" dirty="0">
                <a:solidFill>
                  <a:schemeClr val="bg1"/>
                </a:solidFill>
                <a:latin typeface="Meiryo UI" pitchFamily="50" charset="-128"/>
                <a:ea typeface="Meiryo UI" pitchFamily="50" charset="-128"/>
                <a:cs typeface="Meiryo UI" pitchFamily="50" charset="-128"/>
              </a:rPr>
              <a:t>Ｄ案）</a:t>
            </a:r>
            <a:r>
              <a:rPr kumimoji="1" lang="ja-JP" altLang="en-US" sz="1400" b="1" dirty="0">
                <a:latin typeface="Meiryo UI" pitchFamily="50" charset="-128"/>
                <a:ea typeface="Meiryo UI" pitchFamily="50" charset="-128"/>
                <a:cs typeface="Meiryo UI" pitchFamily="50" charset="-128"/>
              </a:rPr>
              <a:t>　</a:t>
            </a:r>
          </a:p>
        </p:txBody>
      </p:sp>
      <p:sp>
        <p:nvSpPr>
          <p:cNvPr id="40" name="コンテンツ プレースホルダー 2"/>
          <p:cNvSpPr txBox="1">
            <a:spLocks/>
          </p:cNvSpPr>
          <p:nvPr/>
        </p:nvSpPr>
        <p:spPr bwMode="auto">
          <a:xfrm>
            <a:off x="112723" y="559076"/>
            <a:ext cx="9635477" cy="319755"/>
          </a:xfrm>
          <a:prstGeom prst="rect">
            <a:avLst/>
          </a:prstGeom>
          <a:solidFill>
            <a:schemeClr val="accent6">
              <a:lumMod val="40000"/>
              <a:lumOff val="60000"/>
            </a:schemeClr>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fontAlgn="auto">
              <a:spcBef>
                <a:spcPts val="0"/>
              </a:spcBef>
              <a:spcAft>
                <a:spcPts val="0"/>
              </a:spcAft>
              <a:buNone/>
              <a:defRPr/>
            </a:pPr>
            <a:r>
              <a:rPr lang="ja-JP" altLang="en-US" sz="1300" b="1" dirty="0">
                <a:solidFill>
                  <a:prstClr val="black"/>
                </a:solidFill>
                <a:latin typeface="Meiryo UI" pitchFamily="50" charset="-128"/>
                <a:ea typeface="Meiryo UI" pitchFamily="50" charset="-128"/>
                <a:cs typeface="Meiryo UI" pitchFamily="50" charset="-128"/>
              </a:rPr>
              <a:t>◆ 特別区設置当初の特別区・一部事務組合の職員数、大阪府への移管職員数の算定結果</a:t>
            </a:r>
            <a:r>
              <a:rPr lang="ja-JP" altLang="en-US" sz="1200" b="1" dirty="0">
                <a:solidFill>
                  <a:prstClr val="black"/>
                </a:solidFill>
                <a:latin typeface="Meiryo UI" pitchFamily="50" charset="-128"/>
                <a:ea typeface="Meiryo UI" pitchFamily="50" charset="-128"/>
                <a:cs typeface="Meiryo UI" pitchFamily="50" charset="-128"/>
              </a:rPr>
              <a:t>（経営形態の見直し部門、学校園を除く）</a:t>
            </a:r>
            <a:endParaRPr lang="en-US" altLang="ja-JP" sz="1200" b="1" dirty="0">
              <a:solidFill>
                <a:prstClr val="black"/>
              </a:solidFill>
              <a:latin typeface="Meiryo UI" pitchFamily="50" charset="-128"/>
              <a:ea typeface="Meiryo UI" pitchFamily="50" charset="-128"/>
              <a:cs typeface="Meiryo UI" pitchFamily="50" charset="-128"/>
            </a:endParaRPr>
          </a:p>
        </p:txBody>
      </p:sp>
      <p:sp>
        <p:nvSpPr>
          <p:cNvPr id="51"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組織</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７</a:t>
            </a:r>
          </a:p>
        </p:txBody>
      </p:sp>
      <p:graphicFrame>
        <p:nvGraphicFramePr>
          <p:cNvPr id="44" name="Group 136"/>
          <p:cNvGraphicFramePr>
            <a:graphicFrameLocks noGrp="1"/>
          </p:cNvGraphicFramePr>
          <p:nvPr>
            <p:extLst>
              <p:ext uri="{D42A27DB-BD31-4B8C-83A1-F6EECF244321}">
                <p14:modId xmlns:p14="http://schemas.microsoft.com/office/powerpoint/2010/main" val="1397364155"/>
              </p:ext>
            </p:extLst>
          </p:nvPr>
        </p:nvGraphicFramePr>
        <p:xfrm>
          <a:off x="1052321" y="1766696"/>
          <a:ext cx="2620371" cy="3122462"/>
        </p:xfrm>
        <a:graphic>
          <a:graphicData uri="http://schemas.openxmlformats.org/drawingml/2006/table">
            <a:tbl>
              <a:tblPr>
                <a:tableStyleId>{2D5ABB26-0587-4C30-8999-92F81FD0307C}</a:tableStyleId>
              </a:tblPr>
              <a:tblGrid>
                <a:gridCol w="957067">
                  <a:extLst>
                    <a:ext uri="{9D8B030D-6E8A-4147-A177-3AD203B41FA5}">
                      <a16:colId xmlns:a16="http://schemas.microsoft.com/office/drawing/2014/main" xmlns="" val="20000"/>
                    </a:ext>
                  </a:extLst>
                </a:gridCol>
                <a:gridCol w="837615">
                  <a:extLst>
                    <a:ext uri="{9D8B030D-6E8A-4147-A177-3AD203B41FA5}">
                      <a16:colId xmlns:a16="http://schemas.microsoft.com/office/drawing/2014/main" xmlns="" val="20001"/>
                    </a:ext>
                  </a:extLst>
                </a:gridCol>
                <a:gridCol w="825689">
                  <a:extLst>
                    <a:ext uri="{9D8B030D-6E8A-4147-A177-3AD203B41FA5}">
                      <a16:colId xmlns:a16="http://schemas.microsoft.com/office/drawing/2014/main" xmlns="" val="20002"/>
                    </a:ext>
                  </a:extLst>
                </a:gridCol>
              </a:tblGrid>
              <a:tr h="350710">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a:ln>
                            <a:noFill/>
                          </a:ln>
                          <a:solidFill>
                            <a:schemeClr val="tx1"/>
                          </a:solidFill>
                          <a:effectLst/>
                          <a:latin typeface="Meiryo UI"/>
                          <a:ea typeface="Meiryo UI"/>
                          <a:cs typeface="Meiryo UI"/>
                        </a:rPr>
                        <a:t>市長部局等</a:t>
                      </a:r>
                    </a:p>
                  </a:txBody>
                  <a:tcPr marL="99152" marR="99152"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h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xmlns="" val="10000"/>
                  </a:ext>
                </a:extLst>
              </a:tr>
              <a:tr h="23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gridSpan="2">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内訳</a:t>
                      </a: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2">
                        <a:lumMod val="60000"/>
                        <a:lumOff val="40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1"/>
                  </a:ext>
                </a:extLst>
              </a:tr>
              <a:tr h="23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2">
                        <a:lumMod val="60000"/>
                        <a:lumOff val="40000"/>
                      </a:schemeClr>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0" marR="0" marT="45696" marB="45696"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2"/>
                  </a:ext>
                </a:extLst>
              </a:tr>
              <a:tr h="22985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smtClean="0">
                          <a:ln>
                            <a:noFill/>
                          </a:ln>
                          <a:solidFill>
                            <a:schemeClr val="tx1"/>
                          </a:solidFill>
                          <a:effectLst/>
                          <a:latin typeface="Meiryo UI"/>
                          <a:ea typeface="Meiryo UI"/>
                          <a:cs typeface="Meiryo UI"/>
                        </a:rPr>
                        <a:t>13,100</a:t>
                      </a:r>
                      <a:r>
                        <a:rPr kumimoji="1" lang="ja-JP" altLang="en-US" sz="1300" b="1" i="0" u="none" strike="noStrike" cap="none" normalizeH="0" baseline="0" dirty="0">
                          <a:ln>
                            <a:noFill/>
                          </a:ln>
                          <a:solidFill>
                            <a:schemeClr val="tx1"/>
                          </a:solidFill>
                          <a:effectLst/>
                          <a:latin typeface="Meiryo UI"/>
                          <a:ea typeface="Meiryo UI"/>
                          <a:cs typeface="Meiryo UI"/>
                        </a:rPr>
                        <a:t>人</a:t>
                      </a:r>
                      <a:endParaRPr kumimoji="1" lang="en-US" altLang="ja-JP" sz="1300" b="1"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うち府への</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移管にかかる</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現員数</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a:ln>
                            <a:noFill/>
                          </a:ln>
                          <a:solidFill>
                            <a:schemeClr val="tx1"/>
                          </a:solidFill>
                          <a:effectLst/>
                          <a:latin typeface="Meiryo UI"/>
                          <a:ea typeface="Meiryo UI"/>
                          <a:cs typeface="Meiryo UI"/>
                        </a:rPr>
                        <a:t>　　</a:t>
                      </a:r>
                      <a:r>
                        <a:rPr kumimoji="1" lang="en-US" altLang="ja-JP" sz="1100" b="0" i="0" u="none" strike="noStrike" cap="none" normalizeH="0" baseline="0" dirty="0">
                          <a:ln>
                            <a:noFill/>
                          </a:ln>
                          <a:solidFill>
                            <a:schemeClr val="tx1"/>
                          </a:solidFill>
                          <a:effectLst/>
                          <a:latin typeface="Meiryo UI"/>
                          <a:ea typeface="Meiryo UI"/>
                          <a:cs typeface="Meiryo UI"/>
                        </a:rPr>
                        <a:t>1,920</a:t>
                      </a:r>
                      <a:r>
                        <a:rPr kumimoji="1" lang="ja-JP" altLang="en-US" sz="1100" b="0" i="0" u="none" strike="noStrike" cap="none" normalizeH="0" baseline="0" dirty="0">
                          <a:ln>
                            <a:noFill/>
                          </a:ln>
                          <a:solidFill>
                            <a:schemeClr val="tx1"/>
                          </a:solidFill>
                          <a:effectLst/>
                          <a:latin typeface="Meiryo UI"/>
                          <a:ea typeface="Meiryo UI"/>
                          <a:cs typeface="Meiryo UI"/>
                        </a:rPr>
                        <a:t>人</a:t>
                      </a:r>
                      <a:endParaRPr kumimoji="1" lang="en-US" altLang="ja-JP" sz="1100" b="0" i="0" u="none" strike="noStrike" cap="none" normalizeH="0" baseline="0" dirty="0">
                        <a:ln>
                          <a:noFill/>
                        </a:ln>
                        <a:solidFill>
                          <a:schemeClr val="tx1"/>
                        </a:solidFill>
                        <a:effectLst/>
                        <a:latin typeface="Meiryo UI"/>
                        <a:ea typeface="Meiryo UI"/>
                        <a:cs typeface="Meiryo UI"/>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100" b="0" i="0" u="none" strike="noStrike" cap="none" normalizeH="0" baseline="0" dirty="0">
                        <a:ln>
                          <a:noFill/>
                        </a:ln>
                        <a:solidFill>
                          <a:schemeClr val="tx1"/>
                        </a:solidFill>
                        <a:effectLst/>
                        <a:latin typeface="Meiryo UI"/>
                        <a:ea typeface="Meiryo UI"/>
                        <a:cs typeface="Meiryo UI"/>
                      </a:endParaRPr>
                    </a:p>
                  </a:txBody>
                  <a:tcPr marL="99152" marR="36000" marT="45696" marB="45696" anchor="ctr" horzOverflow="overflow">
                    <a:lnL w="12700" cap="flat" cmpd="sng" algn="ctr">
                      <a:solidFill>
                        <a:schemeClr val="tx1">
                          <a:lumMod val="65000"/>
                          <a:lumOff val="3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11,200</a:t>
                      </a:r>
                      <a:r>
                        <a:rPr kumimoji="1" lang="ja-JP" altLang="en-US"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1,490</a:t>
                      </a:r>
                      <a:r>
                        <a:rPr kumimoji="1" lang="ja-JP" altLang="en-US"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36000" marR="36000" marT="45696" marB="456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1,900</a:t>
                      </a:r>
                      <a:r>
                        <a:rPr kumimoji="1" lang="ja-JP" altLang="en-US"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430</a:t>
                      </a:r>
                      <a:r>
                        <a:rPr kumimoji="1" lang="ja-JP" altLang="en-US"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rPr>
                        <a:t>人</a:t>
                      </a:r>
                      <a:endParaRPr kumimoji="1" lang="en-US" altLang="ja-JP" sz="1100" b="1" i="0" u="none" strike="noStrike" cap="none" normalizeH="0" baseline="0" dirty="0">
                        <a:ln>
                          <a:noFill/>
                        </a:ln>
                        <a:solidFill>
                          <a:schemeClr val="bg1"/>
                        </a:solidFill>
                        <a:effectLst/>
                        <a:latin typeface="Meiryo UI" pitchFamily="50" charset="-128"/>
                        <a:ea typeface="Meiryo UI" pitchFamily="50" charset="-128"/>
                        <a:cs typeface="Meiryo UI" pitchFamily="50" charset="-128"/>
                      </a:endParaRPr>
                    </a:p>
                  </a:txBody>
                  <a:tcPr marL="36000" marR="36000" marT="45696" marB="4569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3"/>
                  </a:ext>
                </a:extLst>
              </a:tr>
            </a:tbl>
          </a:graphicData>
        </a:graphic>
      </p:graphicFrame>
      <p:graphicFrame>
        <p:nvGraphicFramePr>
          <p:cNvPr id="46" name="Group 136"/>
          <p:cNvGraphicFramePr>
            <a:graphicFrameLocks noGrp="1"/>
          </p:cNvGraphicFramePr>
          <p:nvPr>
            <p:extLst>
              <p:ext uri="{D42A27DB-BD31-4B8C-83A1-F6EECF244321}">
                <p14:modId xmlns:p14="http://schemas.microsoft.com/office/powerpoint/2010/main" val="461584969"/>
              </p:ext>
            </p:extLst>
          </p:nvPr>
        </p:nvGraphicFramePr>
        <p:xfrm>
          <a:off x="497012" y="5148629"/>
          <a:ext cx="3182504" cy="1206335"/>
        </p:xfrm>
        <a:graphic>
          <a:graphicData uri="http://schemas.openxmlformats.org/drawingml/2006/table">
            <a:tbl>
              <a:tblPr>
                <a:tableStyleId>{2D5ABB26-0587-4C30-8999-92F81FD0307C}</a:tableStyleId>
              </a:tblPr>
              <a:tblGrid>
                <a:gridCol w="325259">
                  <a:extLst>
                    <a:ext uri="{9D8B030D-6E8A-4147-A177-3AD203B41FA5}">
                      <a16:colId xmlns:a16="http://schemas.microsoft.com/office/drawing/2014/main" xmlns="" val="20000"/>
                    </a:ext>
                  </a:extLst>
                </a:gridCol>
                <a:gridCol w="225824">
                  <a:extLst>
                    <a:ext uri="{9D8B030D-6E8A-4147-A177-3AD203B41FA5}">
                      <a16:colId xmlns:a16="http://schemas.microsoft.com/office/drawing/2014/main" xmlns="" val="20001"/>
                    </a:ext>
                  </a:extLst>
                </a:gridCol>
                <a:gridCol w="936841">
                  <a:extLst>
                    <a:ext uri="{9D8B030D-6E8A-4147-A177-3AD203B41FA5}">
                      <a16:colId xmlns:a16="http://schemas.microsoft.com/office/drawing/2014/main" xmlns="" val="20002"/>
                    </a:ext>
                  </a:extLst>
                </a:gridCol>
                <a:gridCol w="854179">
                  <a:extLst>
                    <a:ext uri="{9D8B030D-6E8A-4147-A177-3AD203B41FA5}">
                      <a16:colId xmlns:a16="http://schemas.microsoft.com/office/drawing/2014/main" xmlns="" val="20003"/>
                    </a:ext>
                  </a:extLst>
                </a:gridCol>
                <a:gridCol w="840401">
                  <a:extLst>
                    <a:ext uri="{9D8B030D-6E8A-4147-A177-3AD203B41FA5}">
                      <a16:colId xmlns:a16="http://schemas.microsoft.com/office/drawing/2014/main" xmlns="" val="20004"/>
                    </a:ext>
                  </a:extLst>
                </a:gridCol>
              </a:tblGrid>
              <a:tr h="289757">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300" b="1" u="none" strike="noStrike" cap="none" normalizeH="0" baseline="0" dirty="0">
                          <a:ln>
                            <a:noFill/>
                          </a:ln>
                          <a:effectLst/>
                        </a:rPr>
                        <a:t>Ⅱ</a:t>
                      </a:r>
                      <a:r>
                        <a:rPr kumimoji="1" lang="ja-JP" altLang="en-US" sz="1300" b="1" u="none" strike="noStrike" cap="none" normalizeH="0" baseline="0" dirty="0">
                          <a:ln>
                            <a:noFill/>
                          </a:ln>
                          <a:effectLst/>
                        </a:rPr>
                        <a:t>大阪府</a:t>
                      </a: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gridSpan="3">
                  <a:txBody>
                    <a:bodyPr/>
                    <a:lstStyle/>
                    <a:p>
                      <a:pPr marL="0" marR="0" lvl="0" indent="0" algn="l" defTabSz="914400" rtl="0" eaLnBrk="1" fontAlgn="base" latinLnBrk="0" hangingPunct="1">
                        <a:lnSpc>
                          <a:spcPts val="1000"/>
                        </a:lnSpc>
                        <a:spcBef>
                          <a:spcPct val="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知事部局等</a:t>
                      </a:r>
                    </a:p>
                  </a:txBody>
                  <a:tcPr marL="0" marR="3600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0"/>
                  </a:ext>
                </a:extLst>
              </a:tr>
              <a:tr h="289757">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100"/>
                        </a:lnSpc>
                        <a:spcBef>
                          <a:spcPct val="0"/>
                        </a:spcBef>
                        <a:spcAft>
                          <a:spcPct val="0"/>
                        </a:spcAft>
                        <a:buClrTx/>
                        <a:buSzTx/>
                        <a:buFontTx/>
                        <a:buNone/>
                        <a:tabLst/>
                      </a:pPr>
                      <a:r>
                        <a:rPr kumimoji="1" lang="en-US" altLang="ja-JP"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特別区への</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100"/>
                        </a:lnSpc>
                        <a:spcBef>
                          <a:spcPct val="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移管職員数</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ts val="1100"/>
                        </a:lnSpc>
                        <a:spcBef>
                          <a:spcPct val="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36000" marT="45696" marB="4569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非技能労務職</a:t>
                      </a:r>
                    </a:p>
                  </a:txBody>
                  <a:tcPr marL="0" marR="0"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75000"/>
                          <a:lumOff val="25000"/>
                        </a:schemeClr>
                      </a:solidFill>
                      <a:prstDash val="sysDot"/>
                      <a:round/>
                      <a:headEnd type="none" w="med" len="med"/>
                      <a:tailEnd type="none" w="med" len="med"/>
                    </a:lnB>
                    <a:solidFill>
                      <a:schemeClr val="accent2">
                        <a:lumMod val="60000"/>
                        <a:lumOff val="40000"/>
                      </a:schemeClr>
                    </a:solidFill>
                  </a:tcPr>
                </a:tc>
                <a:tc>
                  <a:txBody>
                    <a:bodyPr/>
                    <a:lstStyle/>
                    <a:p>
                      <a:pPr marL="0" marR="0" lvl="0" indent="0" algn="ctr" defTabSz="914400" rtl="0" eaLnBrk="1" fontAlgn="base" latinLnBrk="0" hangingPunct="1">
                        <a:lnSpc>
                          <a:spcPts val="1000"/>
                        </a:lnSpc>
                        <a:spcBef>
                          <a:spcPct val="0"/>
                        </a:spcBef>
                        <a:spcAft>
                          <a:spcPct val="0"/>
                        </a:spcAft>
                        <a:buClrTx/>
                        <a:buSzTx/>
                        <a:buFontTx/>
                        <a:buNone/>
                        <a:tabLst/>
                        <a:defRPr/>
                      </a:pPr>
                      <a:r>
                        <a:rPr kumimoji="1" lang="ja-JP" altLang="en-US" sz="10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技能労務職</a:t>
                      </a:r>
                    </a:p>
                  </a:txBody>
                  <a:tcPr marL="0" marR="0" marT="45696" marB="45696" anchor="ctr" horzOverflow="overflow">
                    <a:lnL w="12700" cap="flat" cmpd="sng" algn="ctr">
                      <a:solidFill>
                        <a:schemeClr val="tx1">
                          <a:lumMod val="75000"/>
                          <a:lumOff val="2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lumMod val="75000"/>
                          <a:lumOff val="25000"/>
                        </a:schemeClr>
                      </a:solidFill>
                      <a:prstDash val="sysDot"/>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1"/>
                  </a:ext>
                </a:extLst>
              </a:tr>
              <a:tr h="9432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horzOverflow="overflow">
                    <a:lnL w="1270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rowSpan="2">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u="none" strike="noStrike" cap="none" normalizeH="0" baseline="0" dirty="0">
                        <a:ln>
                          <a:noFill/>
                        </a:ln>
                        <a:solidFill>
                          <a:schemeClr val="bg1"/>
                        </a:solidFill>
                        <a:effectLst/>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1" i="0" u="none" strike="noStrike" cap="none" normalizeH="0" baseline="0" dirty="0">
                        <a:ln>
                          <a:noFill/>
                        </a:ln>
                        <a:solidFill>
                          <a:schemeClr val="bg1"/>
                        </a:solidFill>
                        <a:effectLst/>
                        <a:latin typeface="+mn-lt"/>
                        <a:ea typeface="+mn-ea"/>
                        <a:cs typeface="+mn-cs"/>
                      </a:endParaRPr>
                    </a:p>
                  </a:txBody>
                  <a:tcPr marL="99152" marR="99152" marT="45696" marB="45696" horzOverflow="overflow">
                    <a:lnL w="12700" cap="flat" cmpd="sng" algn="ctr">
                      <a:solidFill>
                        <a:schemeClr val="tx1">
                          <a:lumMod val="75000"/>
                          <a:lumOff val="2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2"/>
                  </a:ext>
                </a:extLst>
              </a:tr>
              <a:tr h="532493">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300" b="1" i="0" u="none" strike="noStrike" cap="none" normalizeH="0" baseline="0" dirty="0">
                        <a:ln>
                          <a:noFill/>
                        </a:ln>
                        <a:solidFill>
                          <a:schemeClr val="tx1"/>
                        </a:solidFill>
                        <a:effectLst/>
                        <a:latin typeface="Meiryo UI"/>
                        <a:ea typeface="Meiryo UI"/>
                        <a:cs typeface="Meiryo UI"/>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ysDot"/>
                      <a:round/>
                      <a:headEnd type="none" w="med" len="med"/>
                      <a:tailEnd type="none" w="med" len="med"/>
                    </a:lnT>
                    <a:lnB w="12700" cap="flat" cmpd="sng" algn="ctr">
                      <a:solidFill>
                        <a:schemeClr val="bg1"/>
                      </a:solidFill>
                      <a:prstDash val="sysDot"/>
                      <a:round/>
                      <a:headEnd type="none" w="med" len="med"/>
                      <a:tailEnd type="none" w="med" len="med"/>
                    </a:lnB>
                    <a:solidFill>
                      <a:schemeClr val="bg1"/>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1" lang="en-US"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152" marR="99152" marT="45696" marB="45696" anchor="ctr" horzOverflow="overflow">
                    <a:lnL w="12700" cap="flat" cmpd="sng" algn="ctr">
                      <a:solidFill>
                        <a:schemeClr val="tx1"/>
                      </a:solidFill>
                      <a:prstDash val="solid"/>
                      <a:round/>
                      <a:headEnd type="none" w="med" len="med"/>
                      <a:tailEnd type="none" w="med" len="med"/>
                    </a:lnL>
                    <a:lnR w="12700" cap="flat" cmpd="sng" algn="ctr">
                      <a:solidFill>
                        <a:schemeClr val="tx1">
                          <a:lumMod val="75000"/>
                          <a:lumOff val="25000"/>
                        </a:schemeClr>
                      </a:solidFill>
                      <a:prstDash val="sysDot"/>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vMerge="1">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en-US" altLang="ja-JP" sz="1100" b="1" i="0" u="none" strike="noStrike" cap="none" normalizeH="0" baseline="0" dirty="0">
                        <a:ln>
                          <a:noFill/>
                        </a:ln>
                        <a:solidFill>
                          <a:schemeClr val="bg1"/>
                        </a:solidFill>
                        <a:effectLst/>
                        <a:latin typeface="+mn-lt"/>
                        <a:ea typeface="+mn-ea"/>
                        <a:cs typeface="+mn-cs"/>
                      </a:endParaRPr>
                    </a:p>
                  </a:txBody>
                  <a:tcPr marL="99152" marR="99152" marT="45696" marB="45696" anchor="ctr" horzOverflow="overflow">
                    <a:lnL w="12700" cap="flat" cmpd="sng" algn="ctr">
                      <a:solidFill>
                        <a:schemeClr val="tx1">
                          <a:lumMod val="75000"/>
                          <a:lumOff val="25000"/>
                        </a:schemeClr>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lumMod val="75000"/>
                          <a:lumOff val="25000"/>
                        </a:schemeClr>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xmlns="" val="10003"/>
                  </a:ext>
                </a:extLst>
              </a:tr>
            </a:tbl>
          </a:graphicData>
        </a:graphic>
      </p:graphicFrame>
      <p:grpSp>
        <p:nvGrpSpPr>
          <p:cNvPr id="47" name="グループ化 46"/>
          <p:cNvGrpSpPr/>
          <p:nvPr/>
        </p:nvGrpSpPr>
        <p:grpSpPr>
          <a:xfrm>
            <a:off x="271852" y="1422028"/>
            <a:ext cx="4658609" cy="4802308"/>
            <a:chOff x="271852" y="1293692"/>
            <a:chExt cx="4658609" cy="4802308"/>
          </a:xfrm>
        </p:grpSpPr>
        <p:cxnSp>
          <p:nvCxnSpPr>
            <p:cNvPr id="57" name="直線コネクタ 56"/>
            <p:cNvCxnSpPr/>
            <p:nvPr/>
          </p:nvCxnSpPr>
          <p:spPr>
            <a:xfrm>
              <a:off x="3757281" y="5914145"/>
              <a:ext cx="180000" cy="0"/>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nvGrpSpPr>
            <p:cNvPr id="58" name="グループ化 50"/>
            <p:cNvGrpSpPr/>
            <p:nvPr/>
          </p:nvGrpSpPr>
          <p:grpSpPr>
            <a:xfrm>
              <a:off x="271852" y="1293692"/>
              <a:ext cx="4658609" cy="4802308"/>
              <a:chOff x="271852" y="1293692"/>
              <a:chExt cx="4658609" cy="4802308"/>
            </a:xfrm>
          </p:grpSpPr>
          <p:sp>
            <p:nvSpPr>
              <p:cNvPr id="59" name="正方形/長方形 58"/>
              <p:cNvSpPr/>
              <p:nvPr/>
            </p:nvSpPr>
            <p:spPr>
              <a:xfrm>
                <a:off x="271852" y="1293692"/>
                <a:ext cx="1781175" cy="3444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700" dirty="0">
                    <a:solidFill>
                      <a:schemeClr val="tx1"/>
                    </a:solidFill>
                    <a:latin typeface="HGSｺﾞｼｯｸE" pitchFamily="50" charset="-128"/>
                    <a:ea typeface="HGSｺﾞｼｯｸE" pitchFamily="50" charset="-128"/>
                  </a:rPr>
                  <a:t>現員数</a:t>
                </a:r>
                <a:r>
                  <a:rPr lang="ja-JP" altLang="en-US" dirty="0">
                    <a:solidFill>
                      <a:schemeClr val="tx1"/>
                    </a:solidFill>
                    <a:latin typeface="HGSｺﾞｼｯｸE" pitchFamily="50" charset="-128"/>
                    <a:ea typeface="HGSｺﾞｼｯｸE" pitchFamily="50" charset="-128"/>
                  </a:rPr>
                  <a:t>　</a:t>
                </a:r>
                <a:r>
                  <a:rPr lang="en-US" altLang="ja-JP" sz="1400" dirty="0">
                    <a:solidFill>
                      <a:schemeClr val="tx1"/>
                    </a:solidFill>
                    <a:latin typeface="HGSｺﾞｼｯｸE" pitchFamily="50" charset="-128"/>
                    <a:ea typeface="HGSｺﾞｼｯｸE" pitchFamily="50" charset="-128"/>
                  </a:rPr>
                  <a:t>H28</a:t>
                </a:r>
                <a:r>
                  <a:rPr lang="ja-JP" altLang="en-US" sz="1400" dirty="0">
                    <a:solidFill>
                      <a:schemeClr val="tx1"/>
                    </a:solidFill>
                    <a:latin typeface="HGSｺﾞｼｯｸE" pitchFamily="50" charset="-128"/>
                    <a:ea typeface="HGSｺﾞｼｯｸE" pitchFamily="50" charset="-128"/>
                  </a:rPr>
                  <a:t>年度</a:t>
                </a:r>
              </a:p>
            </p:txBody>
          </p:sp>
          <p:sp>
            <p:nvSpPr>
              <p:cNvPr id="60" name="角丸四角形 59"/>
              <p:cNvSpPr/>
              <p:nvPr/>
            </p:nvSpPr>
            <p:spPr>
              <a:xfrm>
                <a:off x="1108359" y="2873830"/>
                <a:ext cx="2600049" cy="762102"/>
              </a:xfrm>
              <a:prstGeom prst="roundRect">
                <a:avLst/>
              </a:prstGeom>
              <a:solidFill>
                <a:schemeClr val="tx2"/>
              </a:solidFill>
              <a:ln w="28575">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61" name="右矢印 60"/>
              <p:cNvSpPr/>
              <p:nvPr/>
            </p:nvSpPr>
            <p:spPr>
              <a:xfrm>
                <a:off x="3733808" y="3060836"/>
                <a:ext cx="1008000" cy="504056"/>
              </a:xfrm>
              <a:prstGeom prst="rightArrow">
                <a:avLst>
                  <a:gd name="adj1" fmla="val 50000"/>
                  <a:gd name="adj2" fmla="val 47618"/>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63" name="角丸四角形 62"/>
              <p:cNvSpPr/>
              <p:nvPr/>
            </p:nvSpPr>
            <p:spPr>
              <a:xfrm>
                <a:off x="1079329" y="5675086"/>
                <a:ext cx="2629014" cy="420914"/>
              </a:xfrm>
              <a:prstGeom prst="roundRect">
                <a:avLst/>
              </a:prstGeom>
              <a:noFill/>
              <a:ln w="28575">
                <a:solidFill>
                  <a:schemeClr val="tx1"/>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cxnSp>
            <p:nvCxnSpPr>
              <p:cNvPr id="64" name="直線コネクタ 63"/>
              <p:cNvCxnSpPr/>
              <p:nvPr/>
            </p:nvCxnSpPr>
            <p:spPr>
              <a:xfrm flipH="1">
                <a:off x="3938721" y="3412464"/>
                <a:ext cx="0" cy="2520000"/>
              </a:xfrm>
              <a:prstGeom prst="line">
                <a:avLst/>
              </a:prstGeom>
              <a:ln w="381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5" name="正方形/長方形 64"/>
              <p:cNvSpPr/>
              <p:nvPr/>
            </p:nvSpPr>
            <p:spPr>
              <a:xfrm>
                <a:off x="504431" y="1640000"/>
                <a:ext cx="345657" cy="3118171"/>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100" dirty="0">
                    <a:solidFill>
                      <a:schemeClr val="tx1"/>
                    </a:solidFill>
                    <a:latin typeface="HGSｺﾞｼｯｸE" pitchFamily="50" charset="-128"/>
                    <a:ea typeface="HGSｺﾞｼｯｸE" pitchFamily="50" charset="-128"/>
                  </a:rPr>
                  <a:t>　　</a:t>
                </a:r>
                <a:r>
                  <a:rPr lang="en-US" altLang="ja-JP" sz="1300" b="1" dirty="0">
                    <a:solidFill>
                      <a:schemeClr val="tx1"/>
                    </a:solidFill>
                  </a:rPr>
                  <a:t>Ⅰ</a:t>
                </a:r>
              </a:p>
              <a:p>
                <a:pPr>
                  <a:defRPr/>
                </a:pPr>
                <a:r>
                  <a:rPr lang="ja-JP" altLang="en-US" sz="1300" b="1" dirty="0">
                    <a:solidFill>
                      <a:schemeClr val="tx1"/>
                    </a:solidFill>
                  </a:rPr>
                  <a:t>大阪市</a:t>
                </a:r>
                <a:endParaRPr lang="en-US" altLang="ja-JP" sz="1300" b="1" dirty="0">
                  <a:solidFill>
                    <a:schemeClr val="tx1"/>
                  </a:solidFill>
                </a:endParaRPr>
              </a:p>
            </p:txBody>
          </p:sp>
          <p:sp>
            <p:nvSpPr>
              <p:cNvPr id="66" name="角丸四角形 65"/>
              <p:cNvSpPr/>
              <p:nvPr/>
            </p:nvSpPr>
            <p:spPr>
              <a:xfrm>
                <a:off x="1108359" y="3812075"/>
                <a:ext cx="2600049" cy="763200"/>
              </a:xfrm>
              <a:prstGeom prst="roundRect">
                <a:avLst/>
              </a:prstGeom>
              <a:noFill/>
              <a:ln w="28575">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grpSp>
            <p:nvGrpSpPr>
              <p:cNvPr id="67" name="グループ化 39"/>
              <p:cNvGrpSpPr/>
              <p:nvPr/>
            </p:nvGrpSpPr>
            <p:grpSpPr>
              <a:xfrm>
                <a:off x="3671557" y="4170544"/>
                <a:ext cx="1258904" cy="1596232"/>
                <a:chOff x="3671557" y="4170544"/>
                <a:chExt cx="1258904" cy="1596232"/>
              </a:xfrm>
            </p:grpSpPr>
            <p:cxnSp>
              <p:nvCxnSpPr>
                <p:cNvPr id="71" name="直線コネクタ 70"/>
                <p:cNvCxnSpPr/>
                <p:nvPr/>
              </p:nvCxnSpPr>
              <p:spPr>
                <a:xfrm>
                  <a:off x="3671557" y="4170544"/>
                  <a:ext cx="720000" cy="61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p:nvCxnSpPr>
              <p:spPr>
                <a:xfrm>
                  <a:off x="4360436" y="4198214"/>
                  <a:ext cx="0" cy="1548000"/>
                </a:xfrm>
                <a:prstGeom prst="line">
                  <a:avLst/>
                </a:prstGeom>
                <a:ln w="38100">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a:off x="4342658" y="5766776"/>
                  <a:ext cx="587803" cy="0"/>
                </a:xfrm>
                <a:prstGeom prst="line">
                  <a:avLst/>
                </a:prstGeom>
                <a:ln w="38100">
                  <a:solidFill>
                    <a:schemeClr val="accent6">
                      <a:lumMod val="60000"/>
                      <a:lumOff val="40000"/>
                    </a:schemeClr>
                  </a:solidFill>
                  <a:tailEnd type="arrow" w="lg" len="lg"/>
                </a:ln>
              </p:spPr>
              <p:style>
                <a:lnRef idx="1">
                  <a:schemeClr val="accent1"/>
                </a:lnRef>
                <a:fillRef idx="0">
                  <a:schemeClr val="accent1"/>
                </a:fillRef>
                <a:effectRef idx="0">
                  <a:schemeClr val="accent1"/>
                </a:effectRef>
                <a:fontRef idx="minor">
                  <a:schemeClr val="tx1"/>
                </a:fontRef>
              </p:style>
            </p:cxnSp>
          </p:grpSp>
          <p:sp>
            <p:nvSpPr>
              <p:cNvPr id="68" name="テキスト ボックス 67"/>
              <p:cNvSpPr txBox="1"/>
              <p:nvPr/>
            </p:nvSpPr>
            <p:spPr>
              <a:xfrm>
                <a:off x="1117600" y="2960915"/>
                <a:ext cx="949299" cy="600164"/>
              </a:xfrm>
              <a:prstGeom prst="rect">
                <a:avLst/>
              </a:prstGeom>
              <a:noFill/>
            </p:spPr>
            <p:txBody>
              <a:bodyPr wrap="none" rtlCol="0">
                <a:spAutoFit/>
              </a:bodyPr>
              <a:lstStyle/>
              <a:p>
                <a:pPr lvl="0"/>
                <a:r>
                  <a:rPr lang="ja-JP" altLang="en-US" sz="1100" b="1" dirty="0">
                    <a:solidFill>
                      <a:schemeClr val="bg1"/>
                    </a:solidFill>
                    <a:latin typeface="Meiryo UI"/>
                    <a:ea typeface="Meiryo UI"/>
                    <a:cs typeface="Meiryo UI"/>
                  </a:rPr>
                  <a:t>うち府への</a:t>
                </a:r>
                <a:endParaRPr lang="en-US" altLang="ja-JP" sz="1100" b="1" dirty="0">
                  <a:solidFill>
                    <a:schemeClr val="bg1"/>
                  </a:solidFill>
                  <a:latin typeface="Meiryo UI"/>
                  <a:ea typeface="Meiryo UI"/>
                  <a:cs typeface="Meiryo UI"/>
                </a:endParaRPr>
              </a:p>
              <a:p>
                <a:pPr lvl="0"/>
                <a:r>
                  <a:rPr lang="ja-JP" altLang="en-US" sz="1100" b="1" dirty="0">
                    <a:solidFill>
                      <a:schemeClr val="bg1"/>
                    </a:solidFill>
                    <a:latin typeface="Meiryo UI"/>
                    <a:ea typeface="Meiryo UI"/>
                    <a:cs typeface="Meiryo UI"/>
                  </a:rPr>
                  <a:t>移管控除後</a:t>
                </a:r>
                <a:endParaRPr lang="en-US" altLang="ja-JP" sz="1100" b="1" dirty="0">
                  <a:solidFill>
                    <a:schemeClr val="bg1"/>
                  </a:solidFill>
                  <a:latin typeface="Meiryo UI"/>
                  <a:ea typeface="Meiryo UI"/>
                  <a:cs typeface="Meiryo UI"/>
                </a:endParaRPr>
              </a:p>
              <a:p>
                <a:pPr lvl="0"/>
                <a:r>
                  <a:rPr lang="ja-JP" altLang="en-US" sz="1100" b="1" dirty="0">
                    <a:solidFill>
                      <a:schemeClr val="bg1"/>
                    </a:solidFill>
                    <a:latin typeface="Meiryo UI"/>
                    <a:ea typeface="Meiryo UI"/>
                    <a:cs typeface="Meiryo UI"/>
                  </a:rPr>
                  <a:t>　</a:t>
                </a:r>
                <a:r>
                  <a:rPr lang="en-US" altLang="ja-JP" sz="1100" b="1" dirty="0">
                    <a:solidFill>
                      <a:schemeClr val="bg1"/>
                    </a:solidFill>
                    <a:latin typeface="Meiryo UI"/>
                    <a:ea typeface="Meiryo UI"/>
                    <a:cs typeface="Meiryo UI"/>
                  </a:rPr>
                  <a:t>11,180</a:t>
                </a:r>
                <a:r>
                  <a:rPr lang="ja-JP" altLang="en-US" sz="1100" b="1" dirty="0">
                    <a:solidFill>
                      <a:schemeClr val="bg1"/>
                    </a:solidFill>
                    <a:latin typeface="Meiryo UI"/>
                    <a:ea typeface="Meiryo UI"/>
                    <a:cs typeface="Meiryo UI"/>
                  </a:rPr>
                  <a:t>人</a:t>
                </a:r>
                <a:endParaRPr lang="en-US" altLang="ja-JP" sz="1100" b="1" dirty="0">
                  <a:solidFill>
                    <a:schemeClr val="bg1"/>
                  </a:solidFill>
                  <a:latin typeface="Meiryo UI"/>
                  <a:ea typeface="Meiryo UI"/>
                  <a:cs typeface="Meiryo UI"/>
                </a:endParaRPr>
              </a:p>
            </p:txBody>
          </p:sp>
          <p:sp>
            <p:nvSpPr>
              <p:cNvPr id="69" name="テキスト ボックス 68"/>
              <p:cNvSpPr txBox="1"/>
              <p:nvPr/>
            </p:nvSpPr>
            <p:spPr>
              <a:xfrm>
                <a:off x="1963513" y="3125479"/>
                <a:ext cx="946093" cy="261610"/>
              </a:xfrm>
              <a:prstGeom prst="rect">
                <a:avLst/>
              </a:prstGeom>
              <a:noFill/>
            </p:spPr>
            <p:txBody>
              <a:bodyPr wrap="none" rtlCol="0">
                <a:spAutoFit/>
              </a:bodyPr>
              <a:lstStyle/>
              <a:p>
                <a:pPr lvl="0"/>
                <a:r>
                  <a:rPr lang="ja-JP" altLang="en-US" sz="1100" b="1" dirty="0">
                    <a:solidFill>
                      <a:schemeClr val="bg1"/>
                    </a:solidFill>
                    <a:latin typeface="Meiryo UI"/>
                    <a:ea typeface="Meiryo UI"/>
                    <a:cs typeface="Meiryo UI"/>
                  </a:rPr>
                  <a:t>　　</a:t>
                </a:r>
                <a:r>
                  <a:rPr lang="en-US" altLang="ja-JP" sz="1100" b="1" dirty="0">
                    <a:solidFill>
                      <a:schemeClr val="bg1"/>
                    </a:solidFill>
                    <a:latin typeface="Meiryo UI"/>
                    <a:ea typeface="Meiryo UI"/>
                    <a:cs typeface="Meiryo UI"/>
                  </a:rPr>
                  <a:t>9,710</a:t>
                </a:r>
                <a:r>
                  <a:rPr lang="ja-JP" altLang="en-US" sz="1100" b="1" dirty="0">
                    <a:solidFill>
                      <a:schemeClr val="bg1"/>
                    </a:solidFill>
                    <a:latin typeface="Meiryo UI"/>
                    <a:ea typeface="Meiryo UI"/>
                    <a:cs typeface="Meiryo UI"/>
                  </a:rPr>
                  <a:t>人</a:t>
                </a:r>
                <a:endParaRPr lang="en-US" altLang="ja-JP" sz="1100" b="1" dirty="0">
                  <a:solidFill>
                    <a:schemeClr val="bg1"/>
                  </a:solidFill>
                  <a:latin typeface="Meiryo UI"/>
                  <a:ea typeface="Meiryo UI"/>
                  <a:cs typeface="Meiryo UI"/>
                </a:endParaRPr>
              </a:p>
            </p:txBody>
          </p:sp>
          <p:sp>
            <p:nvSpPr>
              <p:cNvPr id="70" name="テキスト ボックス 69"/>
              <p:cNvSpPr txBox="1"/>
              <p:nvPr/>
            </p:nvSpPr>
            <p:spPr>
              <a:xfrm>
                <a:off x="2768149" y="3125479"/>
                <a:ext cx="946093" cy="261610"/>
              </a:xfrm>
              <a:prstGeom prst="rect">
                <a:avLst/>
              </a:prstGeom>
              <a:noFill/>
            </p:spPr>
            <p:txBody>
              <a:bodyPr wrap="none" rtlCol="0">
                <a:spAutoFit/>
              </a:bodyPr>
              <a:lstStyle/>
              <a:p>
                <a:pPr lvl="0"/>
                <a:r>
                  <a:rPr lang="ja-JP" altLang="en-US" sz="1100" dirty="0">
                    <a:solidFill>
                      <a:schemeClr val="bg1"/>
                    </a:solidFill>
                    <a:latin typeface="Meiryo UI"/>
                    <a:ea typeface="Meiryo UI"/>
                    <a:cs typeface="Meiryo UI"/>
                  </a:rPr>
                  <a:t>　　</a:t>
                </a:r>
                <a:r>
                  <a:rPr lang="en-US" altLang="ja-JP" sz="1100" b="1" dirty="0">
                    <a:solidFill>
                      <a:schemeClr val="bg1"/>
                    </a:solidFill>
                    <a:latin typeface="Meiryo UI"/>
                    <a:ea typeface="Meiryo UI"/>
                    <a:cs typeface="Meiryo UI"/>
                  </a:rPr>
                  <a:t>1,470</a:t>
                </a:r>
                <a:r>
                  <a:rPr lang="ja-JP" altLang="en-US" sz="1100" b="1" dirty="0">
                    <a:solidFill>
                      <a:schemeClr val="bg1"/>
                    </a:solidFill>
                    <a:latin typeface="Meiryo UI"/>
                    <a:ea typeface="Meiryo UI"/>
                    <a:cs typeface="Meiryo UI"/>
                  </a:rPr>
                  <a:t>人</a:t>
                </a:r>
                <a:endParaRPr lang="en-US" altLang="ja-JP" sz="1100" b="1" dirty="0">
                  <a:solidFill>
                    <a:schemeClr val="bg1"/>
                  </a:solidFill>
                  <a:latin typeface="Meiryo UI"/>
                  <a:ea typeface="Meiryo UI"/>
                  <a:cs typeface="Meiryo UI"/>
                </a:endParaRPr>
              </a:p>
            </p:txBody>
          </p:sp>
        </p:grpSp>
      </p:grpSp>
      <p:sp>
        <p:nvSpPr>
          <p:cNvPr id="35" name="テキスト ボックス 33"/>
          <p:cNvSpPr txBox="1">
            <a:spLocks noChangeArrowheads="1"/>
          </p:cNvSpPr>
          <p:nvPr/>
        </p:nvSpPr>
        <p:spPr bwMode="auto">
          <a:xfrm>
            <a:off x="4870008" y="1707556"/>
            <a:ext cx="1466998" cy="230832"/>
          </a:xfrm>
          <a:prstGeom prst="rect">
            <a:avLst/>
          </a:prstGeom>
          <a:noFill/>
          <a:ln w="9525">
            <a:noFill/>
            <a:miter lim="800000"/>
            <a:headEnd/>
            <a:tailEnd/>
          </a:ln>
        </p:spPr>
        <p:txBody>
          <a:bodyPr wrap="square">
            <a:spAutoFit/>
          </a:bodyPr>
          <a:lstStyle/>
          <a:p>
            <a:r>
              <a:rPr lang="en-US" altLang="ja-JP" sz="900" dirty="0">
                <a:latin typeface="Meiryo UI" pitchFamily="50" charset="-128"/>
                <a:ea typeface="Meiryo UI" pitchFamily="50" charset="-128"/>
                <a:cs typeface="Meiryo UI" pitchFamily="50" charset="-128"/>
              </a:rPr>
              <a:t>H</a:t>
            </a:r>
            <a:r>
              <a:rPr lang="en-US" altLang="ja-JP" sz="900" dirty="0" smtClean="0">
                <a:latin typeface="Meiryo UI" pitchFamily="50" charset="-128"/>
                <a:ea typeface="Meiryo UI" pitchFamily="50" charset="-128"/>
                <a:cs typeface="Meiryo UI" pitchFamily="50" charset="-128"/>
              </a:rPr>
              <a:t>34</a:t>
            </a:r>
            <a:r>
              <a:rPr lang="ja-JP" altLang="en-US" sz="900" dirty="0">
                <a:latin typeface="Meiryo UI" pitchFamily="50" charset="-128"/>
                <a:ea typeface="Meiryo UI" pitchFamily="50" charset="-128"/>
                <a:cs typeface="Meiryo UI" pitchFamily="50" charset="-128"/>
              </a:rPr>
              <a:t>年度と仮定</a:t>
            </a:r>
            <a:endParaRPr lang="en-US" altLang="ja-JP" sz="900" dirty="0">
              <a:latin typeface="Meiryo UI" pitchFamily="50" charset="-128"/>
              <a:ea typeface="Meiryo UI" pitchFamily="50" charset="-128"/>
              <a:cs typeface="Meiryo UI" pitchFamily="50" charset="-128"/>
            </a:endParaRPr>
          </a:p>
        </p:txBody>
      </p:sp>
      <p:sp>
        <p:nvSpPr>
          <p:cNvPr id="30" name="正方形/長方形 31"/>
          <p:cNvSpPr/>
          <p:nvPr/>
        </p:nvSpPr>
        <p:spPr>
          <a:xfrm>
            <a:off x="5071258" y="6182251"/>
            <a:ext cx="4678384" cy="468000"/>
          </a:xfrm>
          <a:prstGeom prst="rect">
            <a:avLst/>
          </a:prstGeom>
          <a:no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altLang="ja-JP" sz="1100" dirty="0" smtClean="0">
                <a:solidFill>
                  <a:schemeClr val="tx1"/>
                </a:solidFill>
                <a:latin typeface="Meiryo UI" panose="020B0604030504040204" pitchFamily="50" charset="-128"/>
                <a:ea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rPr>
              <a:t>特別</a:t>
            </a:r>
            <a:r>
              <a:rPr lang="ja-JP" altLang="en-US" sz="1100" dirty="0">
                <a:solidFill>
                  <a:schemeClr val="tx1"/>
                </a:solidFill>
                <a:latin typeface="Meiryo UI" panose="020B0604030504040204" pitchFamily="50" charset="-128"/>
                <a:ea typeface="Meiryo UI" panose="020B0604030504040204" pitchFamily="50" charset="-128"/>
              </a:rPr>
              <a:t>区設置以降の職員数は、特別区長の</a:t>
            </a:r>
            <a:r>
              <a:rPr lang="ja-JP" altLang="en-US" sz="1100" dirty="0" smtClean="0">
                <a:solidFill>
                  <a:schemeClr val="tx1"/>
                </a:solidFill>
                <a:latin typeface="Meiryo UI" panose="020B0604030504040204" pitchFamily="50" charset="-128"/>
                <a:ea typeface="Meiryo UI" panose="020B0604030504040204" pitchFamily="50" charset="-128"/>
              </a:rPr>
              <a:t>マネジメントによって管理するため、</a:t>
            </a:r>
            <a:endParaRPr lang="en-US" altLang="ja-JP" sz="1100" dirty="0" smtClean="0">
              <a:solidFill>
                <a:schemeClr val="tx1"/>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100" dirty="0" smtClean="0">
                <a:solidFill>
                  <a:schemeClr val="tx1"/>
                </a:solidFill>
                <a:latin typeface="Meiryo UI" panose="020B0604030504040204" pitchFamily="50" charset="-128"/>
                <a:ea typeface="Meiryo UI" panose="020B0604030504040204" pitchFamily="50" charset="-128"/>
              </a:rPr>
              <a:t>　相当の幅が生じることもある。</a:t>
            </a:r>
            <a:endParaRPr lang="en-US" altLang="ja-JP" sz="11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6253174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6371</Words>
  <Application>Microsoft Office PowerPoint</Application>
  <PresentationFormat>A4 210 x 297 mm</PresentationFormat>
  <Paragraphs>2344</Paragraphs>
  <Slides>27</Slides>
  <Notes>11</Notes>
  <HiddenSlides>0</HiddenSlides>
  <MMClips>0</MMClips>
  <ScaleCrop>false</ScaleCrop>
  <HeadingPairs>
    <vt:vector size="4" baseType="variant">
      <vt:variant>
        <vt:lpstr>テーマ</vt:lpstr>
      </vt:variant>
      <vt:variant>
        <vt:i4>1</vt:i4>
      </vt:variant>
      <vt:variant>
        <vt:lpstr>スライド タイトル</vt:lpstr>
      </vt:variant>
      <vt:variant>
        <vt:i4>27</vt:i4>
      </vt:variant>
    </vt:vector>
  </HeadingPairs>
  <TitlesOfParts>
    <vt:vector size="28"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2013-08-09T05:22:18Z</dcterms:created>
  <dcterms:modified xsi:type="dcterms:W3CDTF">2017-09-25T09:37:30Z</dcterms:modified>
</cp:coreProperties>
</file>