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27" r:id="rId2"/>
    <p:sldId id="528" r:id="rId3"/>
    <p:sldId id="529" r:id="rId4"/>
    <p:sldId id="530" r:id="rId5"/>
    <p:sldId id="531" r:id="rId6"/>
    <p:sldId id="532" r:id="rId7"/>
    <p:sldId id="533" r:id="rId8"/>
    <p:sldId id="534" r:id="rId9"/>
    <p:sldId id="535" r:id="rId10"/>
    <p:sldId id="536" r:id="rId11"/>
    <p:sldId id="537" r:id="rId12"/>
    <p:sldId id="538"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67" r:id="rId42"/>
    <p:sldId id="568" r:id="rId43"/>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7645" autoAdjust="0"/>
  </p:normalViewPr>
  <p:slideViewPr>
    <p:cSldViewPr>
      <p:cViewPr varScale="1">
        <p:scale>
          <a:sx n="70" d="100"/>
          <a:sy n="70" d="100"/>
        </p:scale>
        <p:origin x="-1068"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E8B05BF-7E12-4463-B9AE-0B1A335AFBB4}"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46CA8058-6C93-45F4-8388-CBCD44AB9D5F}" type="slidenum">
              <a:rPr lang="en-US" altLang="ja-JP" smtClean="0">
                <a:latin typeface="Arial" charset="0"/>
                <a:ea typeface="ＭＳ Ｐゴシック" charset="-128"/>
              </a:rPr>
              <a:pPr/>
              <a:t>32</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019608F-12A7-4F45-B2BE-8E14BB37D3AF}" type="slidenum">
              <a:rPr lang="en-US" altLang="ja-JP" smtClean="0">
                <a:latin typeface="Arial" charset="0"/>
                <a:ea typeface="ＭＳ Ｐゴシック" charset="-128"/>
              </a:rPr>
              <a:pPr/>
              <a:t>33</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ln/>
        </p:spPr>
      </p:sp>
      <p:sp>
        <p:nvSpPr>
          <p:cNvPr id="11267" name="ノート プレースホルダ 2"/>
          <p:cNvSpPr>
            <a:spLocks noGrp="1"/>
          </p:cNvSpPr>
          <p:nvPr>
            <p:ph type="body" idx="1"/>
          </p:nvPr>
        </p:nvSpPr>
        <p:spPr>
          <a:noFill/>
          <a:ln/>
        </p:spPr>
        <p:txBody>
          <a:bodyPr/>
          <a:lstStyle/>
          <a:p>
            <a:endParaRPr lang="ja-JP" altLang="en-US" smtClean="0">
              <a:latin typeface="Arial" charset="0"/>
              <a:ea typeface="ＭＳ Ｐ明朝" charset="-128"/>
            </a:endParaRPr>
          </a:p>
        </p:txBody>
      </p:sp>
      <p:sp>
        <p:nvSpPr>
          <p:cNvPr id="11268" name="スライド番号プレースホルダ 3"/>
          <p:cNvSpPr>
            <a:spLocks noGrp="1"/>
          </p:cNvSpPr>
          <p:nvPr>
            <p:ph type="sldNum" sz="quarter" idx="5"/>
          </p:nvPr>
        </p:nvSpPr>
        <p:spPr>
          <a:noFill/>
        </p:spPr>
        <p:txBody>
          <a:bodyPr/>
          <a:lstStyle/>
          <a:p>
            <a:fld id="{42088FC2-8D15-4597-83D6-45636558A49F}" type="slidenum">
              <a:rPr lang="en-US" altLang="ja-JP" smtClean="0">
                <a:latin typeface="Arial" charset="0"/>
                <a:ea typeface="ＭＳ Ｐゴシック" charset="-128"/>
              </a:rPr>
              <a:pPr/>
              <a:t>35</a:t>
            </a:fld>
            <a:endParaRPr lang="en-US" altLang="ja-JP"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38</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39</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5004043-5973-46DD-9EB9-28358E9AAA14}"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9E3130-E37D-4E1D-B14F-1ABDFC6AC8EC}"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7D90F42D-310D-47BA-8821-93E9362AADBC}"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1A1C26D-C510-4BAA-BDAF-9142A17A2A1B}"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B8F0C67-DF14-4996-AEB8-0942145022C8}"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ln/>
        </p:spPr>
      </p:sp>
      <p:sp>
        <p:nvSpPr>
          <p:cNvPr id="11267" name="ノート プレースホルダ 2"/>
          <p:cNvSpPr>
            <a:spLocks noGrp="1"/>
          </p:cNvSpPr>
          <p:nvPr>
            <p:ph type="body" idx="1"/>
          </p:nvPr>
        </p:nvSpPr>
        <p:spPr>
          <a:noFill/>
          <a:ln/>
        </p:spPr>
        <p:txBody>
          <a:bodyPr/>
          <a:lstStyle/>
          <a:p>
            <a:endParaRPr lang="ja-JP" altLang="en-US" smtClean="0">
              <a:latin typeface="Arial" charset="0"/>
              <a:ea typeface="ＭＳ Ｐ明朝" charset="-128"/>
            </a:endParaRPr>
          </a:p>
        </p:txBody>
      </p:sp>
      <p:sp>
        <p:nvSpPr>
          <p:cNvPr id="11268" name="スライド番号プレースホルダ 3"/>
          <p:cNvSpPr>
            <a:spLocks noGrp="1"/>
          </p:cNvSpPr>
          <p:nvPr>
            <p:ph type="sldNum" sz="quarter" idx="5"/>
          </p:nvPr>
        </p:nvSpPr>
        <p:spPr>
          <a:noFill/>
        </p:spPr>
        <p:txBody>
          <a:bodyPr/>
          <a:lstStyle/>
          <a:p>
            <a:fld id="{880E80B0-0311-46C5-AB62-9119E182CF85}" type="slidenum">
              <a:rPr lang="en-US" altLang="ja-JP" smtClean="0">
                <a:latin typeface="Arial" charset="0"/>
                <a:ea typeface="ＭＳ Ｐゴシック" charset="-128"/>
              </a:rPr>
              <a:pPr/>
              <a:t>22</a:t>
            </a:fld>
            <a:endParaRPr lang="en-US" altLang="ja-JP"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78321E1-F7B9-4A81-B91C-ECCEE06FDA17}"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47866EA-B344-4D04-8344-F2FAAAB50297}"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image" Target="../media/image5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7.xml"/><Relationship Id="rId5" Type="http://schemas.openxmlformats.org/officeDocument/2006/relationships/image" Target="../media/image66.wmf"/><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slides/_rels/slide3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7.xml"/><Relationship Id="rId5" Type="http://schemas.openxmlformats.org/officeDocument/2006/relationships/image" Target="../media/image74.wmf"/><Relationship Id="rId4" Type="http://schemas.openxmlformats.org/officeDocument/2006/relationships/image" Target="../media/image7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 Id="rId5" Type="http://schemas.openxmlformats.org/officeDocument/2006/relationships/image" Target="../media/image79.wmf"/><Relationship Id="rId4" Type="http://schemas.openxmlformats.org/officeDocument/2006/relationships/image" Target="../media/image78.wmf"/></Relationships>
</file>

<file path=ppt/slides/_rels/slide4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7.xml"/><Relationship Id="rId5" Type="http://schemas.openxmlformats.org/officeDocument/2006/relationships/image" Target="../media/image83.wmf"/><Relationship Id="rId4" Type="http://schemas.openxmlformats.org/officeDocument/2006/relationships/image" Target="../media/image82.wmf"/></Relationships>
</file>

<file path=ppt/slides/_rels/slide42.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7.xml"/><Relationship Id="rId5" Type="http://schemas.openxmlformats.org/officeDocument/2006/relationships/image" Target="../media/image87.wmf"/><Relationship Id="rId4" Type="http://schemas.openxmlformats.org/officeDocument/2006/relationships/image" Target="../media/image86.wmf"/></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41363" y="2303463"/>
            <a:ext cx="8420100" cy="1470025"/>
          </a:xfrm>
        </p:spPr>
        <p:txBody>
          <a:bodyPr/>
          <a:lstStyle/>
          <a:p>
            <a:pPr eaLnBrk="1" hangingPunct="1"/>
            <a:r>
              <a:rPr lang="en-US" altLang="ja-JP" sz="3600" dirty="0" smtClean="0"/>
              <a:t>10</a:t>
            </a:r>
            <a:r>
              <a:rPr lang="ja-JP" altLang="en-US" sz="3600" dirty="0" smtClean="0"/>
              <a:t>　特別区のすがた</a:t>
            </a:r>
            <a:br>
              <a:rPr lang="ja-JP" altLang="en-US" sz="3600" dirty="0" smtClean="0"/>
            </a:br>
            <a:r>
              <a:rPr lang="en-US" altLang="ja-JP" sz="2800" dirty="0" smtClean="0"/>
              <a:t> 【</a:t>
            </a:r>
            <a:r>
              <a:rPr lang="ja-JP" altLang="en-US" sz="2800" dirty="0" smtClean="0"/>
              <a:t>試案Ｄ（６区Ｄ案） </a:t>
            </a:r>
            <a:r>
              <a:rPr lang="en-US" altLang="ja-JP" sz="2800" dirty="0" smtClean="0"/>
              <a:t>】</a:t>
            </a:r>
            <a:r>
              <a:rPr lang="en-US" altLang="ja-JP" sz="2800" dirty="0" smtClean="0">
                <a:latin typeface="ＭＳ Ｐゴシック" charset="-128"/>
              </a:rPr>
              <a:t> </a:t>
            </a:r>
            <a:endParaRPr lang="en-US" altLang="ja-JP"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2" cstate="print"/>
          <a:srcRect/>
          <a:stretch>
            <a:fillRect/>
          </a:stretch>
        </p:blipFill>
        <p:spPr bwMode="auto">
          <a:xfrm>
            <a:off x="6321152"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第一区（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西淀川区・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・東淀川区）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447,221</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65.3%</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403,727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229,920</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13.3%</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17.3%</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25.7%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498,657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11,144</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11,953</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40.13</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人口密度は、豊中市と同程度</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人口は、枚方市を上回る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昼間人口は、西宮市を上回る</a:t>
            </a:r>
          </a:p>
          <a:p>
            <a:r>
              <a:rPr lang="ja-JP" altLang="en-US" sz="1000">
                <a:latin typeface="ＭＳ Ｐゴシック" charset="-128"/>
              </a:rPr>
              <a:t>◆昼夜間人口比率は、京都市を上回る</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割合は、比較都市をいずれも上回る</a:t>
            </a: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1"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2"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3"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4"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195" name="Picture 93"/>
          <p:cNvPicPr>
            <a:picLocks noChangeAspect="1" noChangeArrowheads="1"/>
          </p:cNvPicPr>
          <p:nvPr/>
        </p:nvPicPr>
        <p:blipFill>
          <a:blip r:embed="rId3" cstate="print"/>
          <a:srcRect/>
          <a:stretch>
            <a:fillRect/>
          </a:stretch>
        </p:blipFill>
        <p:spPr bwMode="auto">
          <a:xfrm>
            <a:off x="2908300" y="1268413"/>
            <a:ext cx="3543300" cy="2486025"/>
          </a:xfrm>
          <a:prstGeom prst="rect">
            <a:avLst/>
          </a:prstGeom>
          <a:noFill/>
          <a:ln w="9525">
            <a:noFill/>
            <a:miter lim="800000"/>
            <a:headEnd/>
            <a:tailEnd/>
          </a:ln>
        </p:spPr>
      </p:pic>
      <p:pic>
        <p:nvPicPr>
          <p:cNvPr id="5197" name="Picture 95"/>
          <p:cNvPicPr>
            <a:picLocks noChangeAspect="1" noChangeArrowheads="1"/>
          </p:cNvPicPr>
          <p:nvPr/>
        </p:nvPicPr>
        <p:blipFill>
          <a:blip r:embed="rId4" cstate="print"/>
          <a:srcRect/>
          <a:stretch>
            <a:fillRect/>
          </a:stretch>
        </p:blipFill>
        <p:spPr bwMode="auto">
          <a:xfrm>
            <a:off x="2917825" y="4264025"/>
            <a:ext cx="3500438" cy="2403475"/>
          </a:xfrm>
          <a:prstGeom prst="rect">
            <a:avLst/>
          </a:prstGeom>
          <a:noFill/>
          <a:ln w="9525">
            <a:noFill/>
            <a:miter lim="800000"/>
            <a:headEnd/>
            <a:tailEnd/>
          </a:ln>
        </p:spPr>
      </p:pic>
      <p:pic>
        <p:nvPicPr>
          <p:cNvPr id="5198" name="Picture 96"/>
          <p:cNvPicPr>
            <a:picLocks noChangeAspect="1" noChangeArrowheads="1"/>
          </p:cNvPicPr>
          <p:nvPr/>
        </p:nvPicPr>
        <p:blipFill>
          <a:blip r:embed="rId5" cstate="print"/>
          <a:srcRect/>
          <a:stretch>
            <a:fillRect/>
          </a:stretch>
        </p:blipFill>
        <p:spPr bwMode="auto">
          <a:xfrm>
            <a:off x="6262688" y="4264025"/>
            <a:ext cx="3544887" cy="2403475"/>
          </a:xfrm>
          <a:prstGeom prst="rect">
            <a:avLst/>
          </a:prstGeom>
          <a:noFill/>
          <a:ln w="9525">
            <a:noFill/>
            <a:miter lim="800000"/>
            <a:headEnd/>
            <a:tailEnd/>
          </a:ln>
        </p:spPr>
      </p:pic>
      <p:sp>
        <p:nvSpPr>
          <p:cNvPr id="5199" name="AutoShape 93"/>
          <p:cNvSpPr>
            <a:spLocks noChangeArrowheads="1"/>
          </p:cNvSpPr>
          <p:nvPr/>
        </p:nvSpPr>
        <p:spPr bwMode="auto">
          <a:xfrm>
            <a:off x="3149600" y="4489450"/>
            <a:ext cx="300038" cy="21367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00" name="AutoShape 17"/>
          <p:cNvSpPr>
            <a:spLocks noChangeArrowheads="1"/>
          </p:cNvSpPr>
          <p:nvPr/>
        </p:nvSpPr>
        <p:spPr bwMode="auto">
          <a:xfrm>
            <a:off x="6354763" y="4503738"/>
            <a:ext cx="3355975"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01" name="Oval 16"/>
          <p:cNvSpPr>
            <a:spLocks noChangeArrowheads="1"/>
          </p:cNvSpPr>
          <p:nvPr/>
        </p:nvSpPr>
        <p:spPr bwMode="auto">
          <a:xfrm>
            <a:off x="4518025" y="276542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2" name="AutoShape 18"/>
          <p:cNvSpPr>
            <a:spLocks/>
          </p:cNvSpPr>
          <p:nvPr/>
        </p:nvSpPr>
        <p:spPr bwMode="auto">
          <a:xfrm>
            <a:off x="5264150" y="2781300"/>
            <a:ext cx="698500" cy="263525"/>
          </a:xfrm>
          <a:prstGeom prst="borderCallout2">
            <a:avLst>
              <a:gd name="adj1" fmla="val 46991"/>
              <a:gd name="adj2" fmla="val -4574"/>
              <a:gd name="adj3" fmla="val 38556"/>
              <a:gd name="adj4" fmla="val -26454"/>
              <a:gd name="adj5" fmla="val 40366"/>
              <a:gd name="adj6" fmla="val -283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45</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40k㎡</a:t>
            </a:r>
            <a:endParaRPr lang="ja-JP" altLang="en-US" sz="700">
              <a:latin typeface="ＭＳ Ｐゴシック" charset="-128"/>
            </a:endParaRPr>
          </a:p>
        </p:txBody>
      </p:sp>
      <p:sp>
        <p:nvSpPr>
          <p:cNvPr id="5203" name="Oval 16"/>
          <p:cNvSpPr>
            <a:spLocks noChangeArrowheads="1"/>
          </p:cNvSpPr>
          <p:nvPr/>
        </p:nvSpPr>
        <p:spPr bwMode="auto">
          <a:xfrm>
            <a:off x="7381875" y="1360488"/>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4" name="AutoShape 18"/>
          <p:cNvSpPr>
            <a:spLocks/>
          </p:cNvSpPr>
          <p:nvPr/>
        </p:nvSpPr>
        <p:spPr bwMode="auto">
          <a:xfrm>
            <a:off x="8307388" y="1844675"/>
            <a:ext cx="696912" cy="263525"/>
          </a:xfrm>
          <a:prstGeom prst="borderCallout2">
            <a:avLst>
              <a:gd name="adj1" fmla="val -10120"/>
              <a:gd name="adj2" fmla="val 23292"/>
              <a:gd name="adj3" fmla="val -134940"/>
              <a:gd name="adj4" fmla="val 21500"/>
              <a:gd name="adj5" fmla="val -131681"/>
              <a:gd name="adj6" fmla="val -5501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112</a:t>
            </a:r>
            <a:r>
              <a:rPr lang="ja-JP" altLang="en-US" sz="700">
                <a:latin typeface="ＭＳ Ｐゴシック" charset="-128"/>
              </a:rPr>
              <a:t>％</a:t>
            </a:r>
          </a:p>
        </p:txBody>
      </p:sp>
      <p:sp>
        <p:nvSpPr>
          <p:cNvPr id="5205" name="AutoShape 17"/>
          <p:cNvSpPr>
            <a:spLocks/>
          </p:cNvSpPr>
          <p:nvPr/>
        </p:nvSpPr>
        <p:spPr bwMode="auto">
          <a:xfrm>
            <a:off x="4875213" y="2205038"/>
            <a:ext cx="649287" cy="257175"/>
          </a:xfrm>
          <a:prstGeom prst="borderCallout2">
            <a:avLst>
              <a:gd name="adj1" fmla="val 70370"/>
              <a:gd name="adj2" fmla="val -5042"/>
              <a:gd name="adj3" fmla="val 74074"/>
              <a:gd name="adj4" fmla="val -27583"/>
              <a:gd name="adj5" fmla="val 139505"/>
              <a:gd name="adj6" fmla="val -6260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65k㎡</a:t>
            </a:r>
          </a:p>
        </p:txBody>
      </p:sp>
      <p:sp>
        <p:nvSpPr>
          <p:cNvPr id="5206" name="Line 87"/>
          <p:cNvSpPr>
            <a:spLocks noChangeShapeType="1"/>
          </p:cNvSpPr>
          <p:nvPr/>
        </p:nvSpPr>
        <p:spPr bwMode="auto">
          <a:xfrm>
            <a:off x="4064000" y="2636838"/>
            <a:ext cx="390525" cy="0"/>
          </a:xfrm>
          <a:prstGeom prst="line">
            <a:avLst/>
          </a:prstGeom>
          <a:noFill/>
          <a:ln w="19050">
            <a:solidFill>
              <a:srgbClr val="FF0000"/>
            </a:solidFill>
            <a:round/>
            <a:headEnd/>
            <a:tailEnd/>
          </a:ln>
        </p:spPr>
        <p:txBody>
          <a:bodyPr anchor="ctr"/>
          <a:lstStyle/>
          <a:p>
            <a:endParaRPr lang="ja-JP" altLang="en-US"/>
          </a:p>
        </p:txBody>
      </p:sp>
      <p:sp>
        <p:nvSpPr>
          <p:cNvPr id="5207" name="AutoShape 17"/>
          <p:cNvSpPr>
            <a:spLocks/>
          </p:cNvSpPr>
          <p:nvPr/>
        </p:nvSpPr>
        <p:spPr bwMode="auto">
          <a:xfrm>
            <a:off x="3392488" y="3068638"/>
            <a:ext cx="649287"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8" name="Line 87"/>
          <p:cNvSpPr>
            <a:spLocks noChangeShapeType="1"/>
          </p:cNvSpPr>
          <p:nvPr/>
        </p:nvSpPr>
        <p:spPr bwMode="auto">
          <a:xfrm>
            <a:off x="4017963" y="2997200"/>
            <a:ext cx="390525" cy="0"/>
          </a:xfrm>
          <a:prstGeom prst="line">
            <a:avLst/>
          </a:prstGeom>
          <a:noFill/>
          <a:ln w="19050">
            <a:solidFill>
              <a:srgbClr val="FF0000"/>
            </a:solidFill>
            <a:round/>
            <a:headEnd/>
            <a:tailEnd/>
          </a:ln>
        </p:spPr>
        <p:txBody>
          <a:bodyPr anchor="ctr"/>
          <a:lstStyle/>
          <a:p>
            <a:endParaRPr lang="ja-JP" altLang="en-US"/>
          </a:p>
        </p:txBody>
      </p:sp>
      <p:sp>
        <p:nvSpPr>
          <p:cNvPr id="5209" name="AutoShape 17"/>
          <p:cNvSpPr>
            <a:spLocks/>
          </p:cNvSpPr>
          <p:nvPr/>
        </p:nvSpPr>
        <p:spPr bwMode="auto">
          <a:xfrm>
            <a:off x="8775700" y="2349500"/>
            <a:ext cx="746125" cy="239713"/>
          </a:xfrm>
          <a:prstGeom prst="borderCallout2">
            <a:avLst>
              <a:gd name="adj1" fmla="val 0"/>
              <a:gd name="adj2" fmla="val 87162"/>
              <a:gd name="adj3" fmla="val -88889"/>
              <a:gd name="adj4" fmla="val 87870"/>
              <a:gd name="adj5" fmla="val -327824"/>
              <a:gd name="adj6" fmla="val 4287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10" name="Line 87"/>
          <p:cNvSpPr>
            <a:spLocks noChangeShapeType="1"/>
          </p:cNvSpPr>
          <p:nvPr/>
        </p:nvSpPr>
        <p:spPr bwMode="auto">
          <a:xfrm>
            <a:off x="8670925" y="1595438"/>
            <a:ext cx="390525" cy="0"/>
          </a:xfrm>
          <a:prstGeom prst="line">
            <a:avLst/>
          </a:prstGeom>
          <a:noFill/>
          <a:ln w="19050">
            <a:solidFill>
              <a:srgbClr val="FF0000"/>
            </a:solidFill>
            <a:round/>
            <a:headEnd/>
            <a:tailEnd/>
          </a:ln>
        </p:spPr>
        <p:txBody>
          <a:bodyPr anchor="ctr"/>
          <a:lstStyle/>
          <a:p>
            <a:endParaRPr lang="ja-JP" altLang="en-US"/>
          </a:p>
        </p:txBody>
      </p:sp>
      <p:sp>
        <p:nvSpPr>
          <p:cNvPr id="5211" name="Line 87"/>
          <p:cNvSpPr>
            <a:spLocks noChangeShapeType="1"/>
          </p:cNvSpPr>
          <p:nvPr/>
        </p:nvSpPr>
        <p:spPr bwMode="auto">
          <a:xfrm>
            <a:off x="7402513" y="1916113"/>
            <a:ext cx="390525" cy="0"/>
          </a:xfrm>
          <a:prstGeom prst="line">
            <a:avLst/>
          </a:prstGeom>
          <a:noFill/>
          <a:ln w="19050">
            <a:solidFill>
              <a:srgbClr val="FF0000"/>
            </a:solidFill>
            <a:round/>
            <a:headEnd/>
            <a:tailEnd/>
          </a:ln>
        </p:spPr>
        <p:txBody>
          <a:bodyPr anchor="ctr"/>
          <a:lstStyle/>
          <a:p>
            <a:endParaRPr lang="ja-JP" altLang="en-US"/>
          </a:p>
        </p:txBody>
      </p:sp>
      <p:sp>
        <p:nvSpPr>
          <p:cNvPr id="5212" name="AutoShape 17"/>
          <p:cNvSpPr>
            <a:spLocks/>
          </p:cNvSpPr>
          <p:nvPr/>
        </p:nvSpPr>
        <p:spPr bwMode="auto">
          <a:xfrm>
            <a:off x="6746875" y="2205038"/>
            <a:ext cx="647700" cy="257175"/>
          </a:xfrm>
          <a:prstGeom prst="borderCallout2">
            <a:avLst>
              <a:gd name="adj1" fmla="val 51852"/>
              <a:gd name="adj2" fmla="val 106366"/>
              <a:gd name="adj3" fmla="val 51852"/>
              <a:gd name="adj4" fmla="val 142708"/>
              <a:gd name="adj5" fmla="val -104940"/>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44</a:t>
            </a:r>
            <a:r>
              <a:rPr lang="ja-JP" altLang="en-US" sz="700">
                <a:latin typeface="ＭＳ Ｐゴシック" charset="-128"/>
              </a:rPr>
              <a:t>万人</a:t>
            </a:r>
          </a:p>
          <a:p>
            <a:r>
              <a:rPr lang="ja-JP" altLang="en-US" sz="700">
                <a:latin typeface="ＭＳ Ｐゴシック" charset="-128"/>
              </a:rPr>
              <a:t>比率：</a:t>
            </a:r>
            <a:r>
              <a:rPr lang="en-US" altLang="ja-JP" sz="700">
                <a:latin typeface="ＭＳ Ｐゴシック" charset="-128"/>
              </a:rPr>
              <a:t>90</a:t>
            </a:r>
            <a:r>
              <a:rPr lang="ja-JP" altLang="en-US" sz="700">
                <a:latin typeface="ＭＳ Ｐゴシック" charset="-128"/>
              </a:rPr>
              <a:t>％</a:t>
            </a:r>
            <a:endParaRPr lang="en-US" altLang="ja-JP" sz="700">
              <a:latin typeface="ＭＳ Ｐゴシック" charset="-128"/>
            </a:endParaRPr>
          </a:p>
        </p:txBody>
      </p:sp>
      <p:cxnSp>
        <p:nvCxnSpPr>
          <p:cNvPr id="37" name="直線コネクタ 36"/>
          <p:cNvCxnSpPr/>
          <p:nvPr/>
        </p:nvCxnSpPr>
        <p:spPr>
          <a:xfrm>
            <a:off x="4384675" y="6610350"/>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4" name="Text Box 29"/>
          <p:cNvSpPr txBox="1">
            <a:spLocks noChangeArrowheads="1"/>
          </p:cNvSpPr>
          <p:nvPr/>
        </p:nvSpPr>
        <p:spPr bwMode="auto">
          <a:xfrm>
            <a:off x="622300"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9"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516688"/>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a:t>
                      </a:r>
                      <a:r>
                        <a:rPr lang="ja-JP" altLang="en-US" sz="1000" b="0" i="0" u="none" strike="noStrike">
                          <a:latin typeface="ＭＳ Ｐゴシック"/>
                        </a:rPr>
                        <a:t>兆</a:t>
                      </a:r>
                      <a:r>
                        <a:rPr lang="en-US" altLang="ja-JP" sz="1000" b="0" i="0" u="none" strike="noStrike">
                          <a:latin typeface="ＭＳ Ｐゴシック"/>
                        </a:rPr>
                        <a:t>6,501</a:t>
                      </a:r>
                      <a:r>
                        <a:rPr lang="ja-JP" altLang="en-US" sz="1000" b="0" i="0" u="none" strike="noStrike">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31.6%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48.1%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12,104</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a:t>
                      </a:r>
                      <a:r>
                        <a:rPr lang="ja-JP" altLang="en-US" sz="1000" b="0" i="0" u="none" strike="noStrike" dirty="0">
                          <a:latin typeface="ＭＳ Ｐゴシック"/>
                        </a:rPr>
                        <a:t>兆</a:t>
                      </a:r>
                      <a:r>
                        <a:rPr lang="en-US" altLang="ja-JP" sz="1000" b="0" i="0" u="none" strike="noStrike" dirty="0">
                          <a:latin typeface="ＭＳ Ｐゴシック"/>
                        </a:rPr>
                        <a:t>6,648</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3,505</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39,563</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a:t>
                      </a:r>
                      <a:r>
                        <a:rPr lang="ja-JP" altLang="en-US" sz="1000" b="0" i="0" u="none" strike="noStrike" dirty="0" smtClean="0">
                          <a:latin typeface="ＭＳ Ｐゴシック"/>
                        </a:rPr>
                        <a:t>兆</a:t>
                      </a:r>
                      <a:r>
                        <a:rPr lang="en-US" altLang="ja-JP" sz="1000" b="0" i="0" u="none" strike="noStrike" dirty="0" smtClean="0">
                          <a:latin typeface="ＭＳ Ｐゴシック"/>
                        </a:rPr>
                        <a:t>1,416</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1,693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5,232</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1,812</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1</a:t>
                      </a:r>
                      <a:r>
                        <a:rPr lang="zh-TW" altLang="en-US" sz="1000" b="0" i="0" u="none" strike="noStrike" dirty="0" smtClean="0">
                          <a:latin typeface="ＭＳ Ｐゴシック"/>
                        </a:rPr>
                        <a:t>兆</a:t>
                      </a:r>
                      <a:r>
                        <a:rPr lang="en-US" altLang="zh-TW" sz="1000" b="0" i="0" u="none" strike="noStrike" dirty="0" smtClean="0">
                          <a:latin typeface="ＭＳ Ｐゴシック"/>
                        </a:rPr>
                        <a:t>2,045</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11.5</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1,049</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29,815</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354</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9,502</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工業出荷額は、東大阪市を上回る</a:t>
            </a:r>
          </a:p>
          <a:p>
            <a:r>
              <a:rPr lang="ja-JP" altLang="en-US" sz="1000"/>
              <a:t>◆事業所数は、尼崎市を上回る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売上金額は、東大阪市を上回る</a:t>
            </a:r>
          </a:p>
          <a:p>
            <a:r>
              <a:rPr lang="ja-JP" altLang="en-US" sz="1000"/>
              <a:t>◆事業所数は、東大阪市を上回る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4095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商業販売額は、東大阪市</a:t>
            </a:r>
            <a:r>
              <a:rPr lang="ja-JP" altLang="en-US" sz="1000" dirty="0" smtClean="0"/>
              <a:t>の２倍を超える</a:t>
            </a:r>
            <a:endParaRPr lang="ja-JP" altLang="en-US" sz="1000" dirty="0"/>
          </a:p>
          <a:p>
            <a:r>
              <a:rPr lang="ja-JP" altLang="en-US" sz="1000" dirty="0"/>
              <a:t>◆事業所数は、尼崎市を上回る</a:t>
            </a:r>
          </a:p>
        </p:txBody>
      </p:sp>
      <p:sp>
        <p:nvSpPr>
          <p:cNvPr id="6236" name="Rectangle 86"/>
          <p:cNvSpPr>
            <a:spLocks noChangeArrowheads="1"/>
          </p:cNvSpPr>
          <p:nvPr/>
        </p:nvSpPr>
        <p:spPr bwMode="auto">
          <a:xfrm>
            <a:off x="34845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409575"/>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卸売販売額は、京都市を上回る</a:t>
            </a:r>
          </a:p>
          <a:p>
            <a:r>
              <a:rPr lang="ja-JP" altLang="en-US" sz="1000">
                <a:latin typeface="ＭＳ Ｐゴシック" charset="-128"/>
              </a:rPr>
              <a:t>◆小売販売額は、西宮市を上回る</a:t>
            </a:r>
          </a:p>
        </p:txBody>
      </p:sp>
      <p:sp>
        <p:nvSpPr>
          <p:cNvPr id="6238" name="Rectangle 13"/>
          <p:cNvSpPr>
            <a:spLocks noChangeArrowheads="1"/>
          </p:cNvSpPr>
          <p:nvPr/>
        </p:nvSpPr>
        <p:spPr bwMode="auto">
          <a:xfrm>
            <a:off x="6915150" y="4095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39" name="Text Box 84"/>
          <p:cNvSpPr txBox="1">
            <a:spLocks noChangeArrowheads="1"/>
          </p:cNvSpPr>
          <p:nvPr/>
        </p:nvSpPr>
        <p:spPr bwMode="auto">
          <a:xfrm>
            <a:off x="5316538" y="6650038"/>
            <a:ext cx="963612"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0"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1" name="Text Box 81"/>
          <p:cNvSpPr txBox="1">
            <a:spLocks noChangeArrowheads="1"/>
          </p:cNvSpPr>
          <p:nvPr/>
        </p:nvSpPr>
        <p:spPr bwMode="auto">
          <a:xfrm>
            <a:off x="8437563" y="6650038"/>
            <a:ext cx="1325562"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2"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pic>
        <p:nvPicPr>
          <p:cNvPr id="6243" name="Picture 127"/>
          <p:cNvPicPr>
            <a:picLocks noChangeAspect="1" noChangeArrowheads="1"/>
          </p:cNvPicPr>
          <p:nvPr/>
        </p:nvPicPr>
        <p:blipFill>
          <a:blip r:embed="rId2" cstate="print"/>
          <a:srcRect/>
          <a:stretch>
            <a:fillRect/>
          </a:stretch>
        </p:blipFill>
        <p:spPr bwMode="auto">
          <a:xfrm>
            <a:off x="2946400" y="993775"/>
            <a:ext cx="3675063" cy="2524125"/>
          </a:xfrm>
          <a:prstGeom prst="rect">
            <a:avLst/>
          </a:prstGeom>
          <a:noFill/>
          <a:ln w="9525">
            <a:noFill/>
            <a:miter lim="800000"/>
            <a:headEnd/>
            <a:tailEnd/>
          </a:ln>
        </p:spPr>
      </p:pic>
      <p:pic>
        <p:nvPicPr>
          <p:cNvPr id="6244" name="Picture 128"/>
          <p:cNvPicPr>
            <a:picLocks noChangeAspect="1" noChangeArrowheads="1"/>
          </p:cNvPicPr>
          <p:nvPr/>
        </p:nvPicPr>
        <p:blipFill>
          <a:blip r:embed="rId3" cstate="print"/>
          <a:srcRect/>
          <a:stretch>
            <a:fillRect/>
          </a:stretch>
        </p:blipFill>
        <p:spPr bwMode="auto">
          <a:xfrm>
            <a:off x="6353175" y="993775"/>
            <a:ext cx="3721100" cy="2524125"/>
          </a:xfrm>
          <a:prstGeom prst="rect">
            <a:avLst/>
          </a:prstGeom>
          <a:noFill/>
          <a:ln w="9525">
            <a:noFill/>
            <a:miter lim="800000"/>
            <a:headEnd/>
            <a:tailEnd/>
          </a:ln>
        </p:spPr>
      </p:pic>
      <p:pic>
        <p:nvPicPr>
          <p:cNvPr id="6245" name="Picture 129"/>
          <p:cNvPicPr>
            <a:picLocks noChangeAspect="1" noChangeArrowheads="1"/>
          </p:cNvPicPr>
          <p:nvPr/>
        </p:nvPicPr>
        <p:blipFill>
          <a:blip r:embed="rId4" cstate="print"/>
          <a:srcRect/>
          <a:stretch>
            <a:fillRect/>
          </a:stretch>
        </p:blipFill>
        <p:spPr bwMode="auto">
          <a:xfrm>
            <a:off x="2941638" y="4219575"/>
            <a:ext cx="3675062" cy="2522538"/>
          </a:xfrm>
          <a:prstGeom prst="rect">
            <a:avLst/>
          </a:prstGeom>
          <a:noFill/>
          <a:ln w="9525">
            <a:noFill/>
            <a:miter lim="800000"/>
            <a:headEnd/>
            <a:tailEnd/>
          </a:ln>
        </p:spPr>
      </p:pic>
      <p:pic>
        <p:nvPicPr>
          <p:cNvPr id="6246" name="Picture 130"/>
          <p:cNvPicPr>
            <a:picLocks noChangeAspect="1" noChangeArrowheads="1"/>
          </p:cNvPicPr>
          <p:nvPr/>
        </p:nvPicPr>
        <p:blipFill>
          <a:blip r:embed="rId5" cstate="print"/>
          <a:srcRect/>
          <a:stretch>
            <a:fillRect/>
          </a:stretch>
        </p:blipFill>
        <p:spPr bwMode="auto">
          <a:xfrm>
            <a:off x="6313488" y="4219575"/>
            <a:ext cx="3675062" cy="2522538"/>
          </a:xfrm>
          <a:prstGeom prst="rect">
            <a:avLst/>
          </a:prstGeom>
          <a:noFill/>
          <a:ln w="9525">
            <a:noFill/>
            <a:miter lim="800000"/>
            <a:headEnd/>
            <a:tailEnd/>
          </a:ln>
        </p:spPr>
      </p:pic>
      <p:sp>
        <p:nvSpPr>
          <p:cNvPr id="6247" name="Oval 16"/>
          <p:cNvSpPr>
            <a:spLocks noChangeArrowheads="1"/>
          </p:cNvSpPr>
          <p:nvPr/>
        </p:nvSpPr>
        <p:spPr bwMode="auto">
          <a:xfrm>
            <a:off x="5119688" y="25749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4886325" y="2165350"/>
            <a:ext cx="1165225" cy="263525"/>
          </a:xfrm>
          <a:prstGeom prst="borderCallout2">
            <a:avLst>
              <a:gd name="adj1" fmla="val 101208"/>
              <a:gd name="adj2" fmla="val 86514"/>
              <a:gd name="adj3" fmla="val 198796"/>
              <a:gd name="adj4" fmla="val 81944"/>
              <a:gd name="adj5" fmla="val 200125"/>
              <a:gd name="adj6" fmla="val 6791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6,648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3,505</a:t>
            </a:r>
            <a:r>
              <a:rPr lang="ja-JP" altLang="en-US" sz="700">
                <a:latin typeface="ＭＳ Ｐゴシック" charset="-128"/>
              </a:rPr>
              <a:t>カ所 </a:t>
            </a:r>
          </a:p>
        </p:txBody>
      </p:sp>
      <p:sp>
        <p:nvSpPr>
          <p:cNvPr id="6249" name="Line 87"/>
          <p:cNvSpPr>
            <a:spLocks noChangeShapeType="1"/>
          </p:cNvSpPr>
          <p:nvPr/>
        </p:nvSpPr>
        <p:spPr bwMode="auto">
          <a:xfrm>
            <a:off x="4308475" y="2703513"/>
            <a:ext cx="546100" cy="0"/>
          </a:xfrm>
          <a:prstGeom prst="line">
            <a:avLst/>
          </a:prstGeom>
          <a:noFill/>
          <a:ln w="19050">
            <a:solidFill>
              <a:srgbClr val="FF0000"/>
            </a:solidFill>
            <a:round/>
            <a:headEnd/>
            <a:tailEnd/>
          </a:ln>
        </p:spPr>
        <p:txBody>
          <a:bodyPr anchor="ctr"/>
          <a:lstStyle/>
          <a:p>
            <a:endParaRPr lang="ja-JP" altLang="en-US"/>
          </a:p>
        </p:txBody>
      </p:sp>
      <p:sp>
        <p:nvSpPr>
          <p:cNvPr id="6250" name="Line 87"/>
          <p:cNvSpPr>
            <a:spLocks noChangeShapeType="1"/>
          </p:cNvSpPr>
          <p:nvPr/>
        </p:nvSpPr>
        <p:spPr bwMode="auto">
          <a:xfrm>
            <a:off x="3529013" y="2751138"/>
            <a:ext cx="390525" cy="0"/>
          </a:xfrm>
          <a:prstGeom prst="line">
            <a:avLst/>
          </a:prstGeom>
          <a:noFill/>
          <a:ln w="19050">
            <a:solidFill>
              <a:srgbClr val="FF0000"/>
            </a:solidFill>
            <a:round/>
            <a:headEnd/>
            <a:tailEnd/>
          </a:ln>
        </p:spPr>
        <p:txBody>
          <a:bodyPr anchor="ctr"/>
          <a:lstStyle/>
          <a:p>
            <a:endParaRPr lang="ja-JP" altLang="en-US"/>
          </a:p>
        </p:txBody>
      </p:sp>
      <p:sp>
        <p:nvSpPr>
          <p:cNvPr id="6251" name="Line 87"/>
          <p:cNvSpPr>
            <a:spLocks noChangeShapeType="1"/>
          </p:cNvSpPr>
          <p:nvPr/>
        </p:nvSpPr>
        <p:spPr bwMode="auto">
          <a:xfrm>
            <a:off x="8816975" y="1595438"/>
            <a:ext cx="390525" cy="0"/>
          </a:xfrm>
          <a:prstGeom prst="line">
            <a:avLst/>
          </a:prstGeom>
          <a:noFill/>
          <a:ln w="19050">
            <a:solidFill>
              <a:srgbClr val="FF0000"/>
            </a:solidFill>
            <a:round/>
            <a:headEnd/>
            <a:tailEnd/>
          </a:ln>
        </p:spPr>
        <p:txBody>
          <a:bodyPr anchor="ctr"/>
          <a:lstStyle/>
          <a:p>
            <a:endParaRPr lang="ja-JP" altLang="en-US"/>
          </a:p>
        </p:txBody>
      </p:sp>
      <p:sp>
        <p:nvSpPr>
          <p:cNvPr id="6252" name="Line 87"/>
          <p:cNvSpPr>
            <a:spLocks noChangeShapeType="1"/>
          </p:cNvSpPr>
          <p:nvPr/>
        </p:nvSpPr>
        <p:spPr bwMode="auto">
          <a:xfrm>
            <a:off x="7112000" y="2722563"/>
            <a:ext cx="388938" cy="0"/>
          </a:xfrm>
          <a:prstGeom prst="line">
            <a:avLst/>
          </a:prstGeom>
          <a:noFill/>
          <a:ln w="19050">
            <a:solidFill>
              <a:srgbClr val="FF0000"/>
            </a:solidFill>
            <a:round/>
            <a:headEnd/>
            <a:tailEnd/>
          </a:ln>
        </p:spPr>
        <p:txBody>
          <a:bodyPr anchor="ctr"/>
          <a:lstStyle/>
          <a:p>
            <a:endParaRPr lang="ja-JP" altLang="en-US"/>
          </a:p>
        </p:txBody>
      </p:sp>
      <p:sp>
        <p:nvSpPr>
          <p:cNvPr id="6253" name="Line 87"/>
          <p:cNvSpPr>
            <a:spLocks noChangeShapeType="1"/>
          </p:cNvSpPr>
          <p:nvPr/>
        </p:nvSpPr>
        <p:spPr bwMode="auto">
          <a:xfrm>
            <a:off x="4251325" y="5876925"/>
            <a:ext cx="390525" cy="0"/>
          </a:xfrm>
          <a:prstGeom prst="line">
            <a:avLst/>
          </a:prstGeom>
          <a:noFill/>
          <a:ln w="19050">
            <a:solidFill>
              <a:srgbClr val="FF0000"/>
            </a:solidFill>
            <a:round/>
            <a:headEnd/>
            <a:tailEnd/>
          </a:ln>
        </p:spPr>
        <p:txBody>
          <a:bodyPr anchor="ctr"/>
          <a:lstStyle/>
          <a:p>
            <a:endParaRPr lang="ja-JP" altLang="en-US"/>
          </a:p>
        </p:txBody>
      </p:sp>
      <p:sp>
        <p:nvSpPr>
          <p:cNvPr id="6254" name="Oval 16"/>
          <p:cNvSpPr>
            <a:spLocks noChangeArrowheads="1"/>
          </p:cNvSpPr>
          <p:nvPr/>
        </p:nvSpPr>
        <p:spPr bwMode="auto">
          <a:xfrm>
            <a:off x="4094163" y="551656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5" name="Oval 16"/>
          <p:cNvSpPr>
            <a:spLocks noChangeArrowheads="1"/>
          </p:cNvSpPr>
          <p:nvPr/>
        </p:nvSpPr>
        <p:spPr bwMode="auto">
          <a:xfrm>
            <a:off x="7137400" y="1154113"/>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6" name="Oval 16"/>
          <p:cNvSpPr>
            <a:spLocks noChangeArrowheads="1"/>
          </p:cNvSpPr>
          <p:nvPr/>
        </p:nvSpPr>
        <p:spPr bwMode="auto">
          <a:xfrm>
            <a:off x="7245350" y="57515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7" name="AutoShape 76"/>
          <p:cNvSpPr>
            <a:spLocks/>
          </p:cNvSpPr>
          <p:nvPr/>
        </p:nvSpPr>
        <p:spPr bwMode="auto">
          <a:xfrm>
            <a:off x="4719638" y="2841625"/>
            <a:ext cx="1092200" cy="263525"/>
          </a:xfrm>
          <a:prstGeom prst="borderCallout2">
            <a:avLst>
              <a:gd name="adj1" fmla="val 52051"/>
              <a:gd name="adj2" fmla="val 171"/>
              <a:gd name="adj3" fmla="val 53495"/>
              <a:gd name="adj4" fmla="val -20051"/>
              <a:gd name="adj5" fmla="val -55296"/>
              <a:gd name="adj6" fmla="val -2562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 </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6258" name="AutoShape 76"/>
          <p:cNvSpPr>
            <a:spLocks/>
          </p:cNvSpPr>
          <p:nvPr/>
        </p:nvSpPr>
        <p:spPr bwMode="auto">
          <a:xfrm>
            <a:off x="3860800" y="1776413"/>
            <a:ext cx="1092200" cy="263525"/>
          </a:xfrm>
          <a:prstGeom prst="borderCallout2">
            <a:avLst>
              <a:gd name="adj1" fmla="val 52051"/>
              <a:gd name="adj2" fmla="val 171"/>
              <a:gd name="adj3" fmla="val 53495"/>
              <a:gd name="adj4" fmla="val -23833"/>
              <a:gd name="adj5" fmla="val 338676"/>
              <a:gd name="adj6" fmla="val -2373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9,145</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3,014</a:t>
            </a:r>
            <a:r>
              <a:rPr lang="ja-JP" altLang="en-US" sz="700">
                <a:latin typeface="ＭＳ Ｐゴシック" charset="-128"/>
              </a:rPr>
              <a:t>カ所</a:t>
            </a:r>
          </a:p>
        </p:txBody>
      </p:sp>
      <p:sp>
        <p:nvSpPr>
          <p:cNvPr id="6259" name="AutoShape 76"/>
          <p:cNvSpPr>
            <a:spLocks/>
          </p:cNvSpPr>
          <p:nvPr/>
        </p:nvSpPr>
        <p:spPr bwMode="auto">
          <a:xfrm>
            <a:off x="7912100" y="2784475"/>
            <a:ext cx="1016000" cy="263525"/>
          </a:xfrm>
          <a:prstGeom prst="borderCallout2">
            <a:avLst>
              <a:gd name="adj1" fmla="val 50602"/>
              <a:gd name="adj2" fmla="val -722"/>
              <a:gd name="adj3" fmla="val 48440"/>
              <a:gd name="adj4" fmla="val -25370"/>
              <a:gd name="adj5" fmla="val -25662"/>
              <a:gd name="adj6" fmla="val -4689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sp>
        <p:nvSpPr>
          <p:cNvPr id="6260" name="AutoShape 18"/>
          <p:cNvSpPr>
            <a:spLocks/>
          </p:cNvSpPr>
          <p:nvPr/>
        </p:nvSpPr>
        <p:spPr bwMode="auto">
          <a:xfrm>
            <a:off x="6897688" y="1633538"/>
            <a:ext cx="1166812" cy="263525"/>
          </a:xfrm>
          <a:prstGeom prst="borderCallout2">
            <a:avLst>
              <a:gd name="adj1" fmla="val -7227"/>
              <a:gd name="adj2" fmla="val 31653"/>
              <a:gd name="adj3" fmla="val -75903"/>
              <a:gd name="adj4" fmla="val 31861"/>
              <a:gd name="adj5" fmla="val -77949"/>
              <a:gd name="adj6" fmla="val 33870"/>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a:latin typeface="ＭＳ Ｐゴシック" charset="-128"/>
              </a:rPr>
              <a:t>卸売額： </a:t>
            </a:r>
            <a:r>
              <a:rPr lang="en-US" altLang="ja-JP" sz="700" dirty="0">
                <a:latin typeface="ＭＳ Ｐゴシック" charset="-128"/>
              </a:rPr>
              <a:t>3</a:t>
            </a:r>
            <a:r>
              <a:rPr lang="ja-JP" altLang="en-US" sz="700" dirty="0">
                <a:latin typeface="ＭＳ Ｐゴシック" charset="-128"/>
              </a:rPr>
              <a:t>兆</a:t>
            </a:r>
            <a:r>
              <a:rPr lang="en-US" altLang="ja-JP" sz="700" dirty="0" smtClean="0">
                <a:latin typeface="ＭＳ Ｐゴシック" charset="-128"/>
              </a:rPr>
              <a:t>1,416</a:t>
            </a:r>
            <a:r>
              <a:rPr lang="ja-JP" altLang="en-US" sz="700" dirty="0" smtClean="0">
                <a:latin typeface="ＭＳ Ｐゴシック" charset="-128"/>
              </a:rPr>
              <a:t>億</a:t>
            </a:r>
            <a:r>
              <a:rPr lang="ja-JP" altLang="en-US" sz="700" dirty="0">
                <a:latin typeface="ＭＳ Ｐゴシック" charset="-128"/>
              </a:rPr>
              <a:t>円 </a:t>
            </a:r>
          </a:p>
          <a:p>
            <a:r>
              <a:rPr lang="ja-JP" altLang="en-US" sz="700" dirty="0">
                <a:latin typeface="ＭＳ Ｐゴシック" charset="-128"/>
              </a:rPr>
              <a:t>小売額： </a:t>
            </a:r>
            <a:r>
              <a:rPr lang="en-US" altLang="ja-JP" sz="700" dirty="0">
                <a:latin typeface="ＭＳ Ｐゴシック" charset="-128"/>
              </a:rPr>
              <a:t>5,232</a:t>
            </a:r>
            <a:r>
              <a:rPr lang="ja-JP" altLang="en-US" sz="700" dirty="0">
                <a:latin typeface="ＭＳ Ｐゴシック" charset="-128"/>
              </a:rPr>
              <a:t>億円</a:t>
            </a:r>
          </a:p>
        </p:txBody>
      </p:sp>
      <p:sp>
        <p:nvSpPr>
          <p:cNvPr id="6261" name="AutoShape 76"/>
          <p:cNvSpPr>
            <a:spLocks/>
          </p:cNvSpPr>
          <p:nvPr/>
        </p:nvSpPr>
        <p:spPr bwMode="auto">
          <a:xfrm>
            <a:off x="8537575" y="2065338"/>
            <a:ext cx="1012825" cy="263525"/>
          </a:xfrm>
          <a:prstGeom prst="borderCallout2">
            <a:avLst>
              <a:gd name="adj1" fmla="val -14454"/>
              <a:gd name="adj2" fmla="val 53194"/>
              <a:gd name="adj3" fmla="val -153972"/>
              <a:gd name="adj4" fmla="val 58042"/>
              <a:gd name="adj5" fmla="val -177468"/>
              <a:gd name="adj6" fmla="val 5488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7,392</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6,500</a:t>
            </a:r>
            <a:r>
              <a:rPr lang="ja-JP" altLang="en-US" sz="700">
                <a:latin typeface="ＭＳ Ｐゴシック" charset="-128"/>
              </a:rPr>
              <a:t>億円 </a:t>
            </a:r>
          </a:p>
        </p:txBody>
      </p:sp>
      <p:sp>
        <p:nvSpPr>
          <p:cNvPr id="6262" name="AutoShape 18"/>
          <p:cNvSpPr>
            <a:spLocks/>
          </p:cNvSpPr>
          <p:nvPr/>
        </p:nvSpPr>
        <p:spPr bwMode="auto">
          <a:xfrm>
            <a:off x="4329113" y="4941888"/>
            <a:ext cx="1014412" cy="263525"/>
          </a:xfrm>
          <a:prstGeom prst="borderCallout2">
            <a:avLst>
              <a:gd name="adj1" fmla="val 102653"/>
              <a:gd name="adj2" fmla="val 21259"/>
              <a:gd name="adj3" fmla="val 218796"/>
              <a:gd name="adj4" fmla="val 11185"/>
              <a:gd name="adj5" fmla="val 217713"/>
              <a:gd name="adj6" fmla="val 1053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2,045</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1,049</a:t>
            </a:r>
            <a:r>
              <a:rPr lang="ja-JP" altLang="en-US" sz="700">
                <a:latin typeface="ＭＳ Ｐゴシック" charset="-128"/>
              </a:rPr>
              <a:t>カ所 </a:t>
            </a:r>
          </a:p>
        </p:txBody>
      </p:sp>
      <p:sp>
        <p:nvSpPr>
          <p:cNvPr id="6263" name="AutoShape 18"/>
          <p:cNvSpPr>
            <a:spLocks/>
          </p:cNvSpPr>
          <p:nvPr/>
        </p:nvSpPr>
        <p:spPr bwMode="auto">
          <a:xfrm>
            <a:off x="7994650" y="5300663"/>
            <a:ext cx="936625" cy="263525"/>
          </a:xfrm>
          <a:prstGeom prst="borderCallout2">
            <a:avLst>
              <a:gd name="adj1" fmla="val 102653"/>
              <a:gd name="adj2" fmla="val 21259"/>
              <a:gd name="adj3" fmla="val 200722"/>
              <a:gd name="adj4" fmla="val 10083"/>
              <a:gd name="adj5" fmla="val 210486"/>
              <a:gd name="adj6" fmla="val -192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354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9,502</a:t>
            </a:r>
            <a:r>
              <a:rPr lang="ja-JP" altLang="en-US" sz="700">
                <a:latin typeface="ＭＳ Ｐゴシック" charset="-128"/>
              </a:rPr>
              <a:t>カ所 </a:t>
            </a:r>
          </a:p>
        </p:txBody>
      </p:sp>
      <p:sp>
        <p:nvSpPr>
          <p:cNvPr id="6264" name="AutoShape 76"/>
          <p:cNvSpPr>
            <a:spLocks/>
          </p:cNvSpPr>
          <p:nvPr/>
        </p:nvSpPr>
        <p:spPr bwMode="auto">
          <a:xfrm>
            <a:off x="5030788" y="5876925"/>
            <a:ext cx="1014412" cy="263525"/>
          </a:xfrm>
          <a:prstGeom prst="borderCallout2">
            <a:avLst>
              <a:gd name="adj1" fmla="val 57111"/>
              <a:gd name="adj2" fmla="val -5125"/>
              <a:gd name="adj3" fmla="val 52773"/>
              <a:gd name="adj4" fmla="val -42481"/>
              <a:gd name="adj5" fmla="val 366"/>
              <a:gd name="adj6" fmla="val -5846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3,144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783</a:t>
            </a:r>
            <a:r>
              <a:rPr lang="ja-JP" altLang="en-US" sz="700">
                <a:latin typeface="ＭＳ Ｐゴシック" charset="-128"/>
              </a:rPr>
              <a:t>カ所 </a:t>
            </a:r>
          </a:p>
        </p:txBody>
      </p:sp>
      <p:sp>
        <p:nvSpPr>
          <p:cNvPr id="6265" name="AutoShape 76"/>
          <p:cNvSpPr>
            <a:spLocks/>
          </p:cNvSpPr>
          <p:nvPr/>
        </p:nvSpPr>
        <p:spPr bwMode="auto">
          <a:xfrm>
            <a:off x="5030788" y="4365625"/>
            <a:ext cx="936625" cy="263525"/>
          </a:xfrm>
          <a:prstGeom prst="borderCallout2">
            <a:avLst>
              <a:gd name="adj1" fmla="val 53495"/>
              <a:gd name="adj2" fmla="val -8426"/>
              <a:gd name="adj3" fmla="val 52773"/>
              <a:gd name="adj4" fmla="val -50889"/>
              <a:gd name="adj5" fmla="val 76269"/>
              <a:gd name="adj6" fmla="val -7050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333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2,595</a:t>
            </a:r>
            <a:r>
              <a:rPr lang="ja-JP" altLang="en-US" sz="700">
                <a:latin typeface="ＭＳ Ｐゴシック" charset="-128"/>
              </a:rPr>
              <a:t>カ所 </a:t>
            </a:r>
          </a:p>
        </p:txBody>
      </p:sp>
      <p:sp>
        <p:nvSpPr>
          <p:cNvPr id="6266" name="AutoShape 76"/>
          <p:cNvSpPr>
            <a:spLocks/>
          </p:cNvSpPr>
          <p:nvPr/>
        </p:nvSpPr>
        <p:spPr bwMode="auto">
          <a:xfrm>
            <a:off x="8072438" y="6021388"/>
            <a:ext cx="938212" cy="263525"/>
          </a:xfrm>
          <a:prstGeom prst="borderCallout2">
            <a:avLst>
              <a:gd name="adj1" fmla="val 53495"/>
              <a:gd name="adj2" fmla="val -8426"/>
              <a:gd name="adj3" fmla="val 52773"/>
              <a:gd name="adj4" fmla="val -50889"/>
              <a:gd name="adj5" fmla="val -28551"/>
              <a:gd name="adj6" fmla="val -9252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7,062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8,161</a:t>
            </a:r>
            <a:r>
              <a:rPr lang="ja-JP" altLang="en-US" sz="700">
                <a:latin typeface="ＭＳ Ｐゴシック" charset="-128"/>
              </a:rPr>
              <a:t>カ所 </a:t>
            </a:r>
          </a:p>
        </p:txBody>
      </p:sp>
      <p:cxnSp>
        <p:nvCxnSpPr>
          <p:cNvPr id="48" name="直線コネクタ 47"/>
          <p:cNvCxnSpPr/>
          <p:nvPr/>
        </p:nvCxnSpPr>
        <p:spPr>
          <a:xfrm>
            <a:off x="6846888" y="59340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876675" y="4633913"/>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正方形/長方形 27"/>
          <p:cNvSpPr>
            <a:spLocks noChangeArrowheads="1"/>
          </p:cNvSpPr>
          <p:nvPr/>
        </p:nvSpPr>
        <p:spPr bwMode="auto">
          <a:xfrm>
            <a:off x="8874125" y="64439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11188"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51.8%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41.5%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13.1%</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32.5%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12.9%</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57.3%</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639</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15.9</a:t>
                      </a:r>
                      <a:r>
                        <a:rPr lang="zh-TW" altLang="en-US" sz="1000" b="0" i="0" u="none" strike="noStrike" dirty="0" smtClean="0">
                          <a:solidFill>
                            <a:schemeClr val="tx1"/>
                          </a:solidFill>
                          <a:latin typeface="ＭＳ Ｐゴシック" pitchFamily="50" charset="-128"/>
                          <a:ea typeface="ＭＳ Ｐゴシック" pitchFamily="50" charset="-128"/>
                        </a:rPr>
                        <a:t>業者）</a:t>
                      </a:r>
                      <a:r>
                        <a:rPr lang="zh-TW" altLang="en-US" sz="1000" b="0" i="0" u="none" strike="noStrike" dirty="0" smtClean="0">
                          <a:solidFill>
                            <a:srgbClr val="FF0000"/>
                          </a:solidFill>
                          <a:latin typeface="ＭＳ Ｐゴシック" pitchFamily="50" charset="-128"/>
                          <a:ea typeface="ＭＳ Ｐゴシック" pitchFamily="50" charset="-128"/>
                        </a:rPr>
                        <a:t>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710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115,389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25.8%</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21,419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47.8‰</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0.7</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1,281</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smtClean="0">
                          <a:solidFill>
                            <a:schemeClr val="tx1"/>
                          </a:solidFill>
                          <a:latin typeface="ＭＳ Ｐゴシック" pitchFamily="50" charset="-128"/>
                          <a:ea typeface="ＭＳ Ｐゴシック" pitchFamily="50" charset="-128"/>
                        </a:rPr>
                        <a:t>57.6%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人あたり認可保育所定員数は、枚方市を上回る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あたりの居宅介護事業者数は、豊中市を上回る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人口千人あたりの病院・診療所数は、堺市を上回る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建物用途の割合は、工業の土地利用が比較都市をいずれも上回る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grpSp>
        <p:nvGrpSpPr>
          <p:cNvPr id="2" name="グループ化 46"/>
          <p:cNvGrpSpPr>
            <a:grpSpLocks/>
          </p:cNvGrpSpPr>
          <p:nvPr/>
        </p:nvGrpSpPr>
        <p:grpSpPr bwMode="auto">
          <a:xfrm>
            <a:off x="3392488" y="3051175"/>
            <a:ext cx="3197225" cy="449263"/>
            <a:chOff x="3132138" y="3051175"/>
            <a:chExt cx="2951162" cy="449833"/>
          </a:xfrm>
        </p:grpSpPr>
        <p:sp>
          <p:nvSpPr>
            <p:cNvPr id="7295"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6"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79"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0"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3"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6" name="テキスト ボックス 45"/>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pic>
        <p:nvPicPr>
          <p:cNvPr id="7282" name="Picture 126"/>
          <p:cNvPicPr>
            <a:picLocks noChangeAspect="1" noChangeArrowheads="1"/>
          </p:cNvPicPr>
          <p:nvPr/>
        </p:nvPicPr>
        <p:blipFill>
          <a:blip r:embed="rId2" cstate="print"/>
          <a:srcRect/>
          <a:stretch>
            <a:fillRect/>
          </a:stretch>
        </p:blipFill>
        <p:spPr bwMode="auto">
          <a:xfrm>
            <a:off x="2938463" y="854075"/>
            <a:ext cx="3544887" cy="2214563"/>
          </a:xfrm>
          <a:prstGeom prst="rect">
            <a:avLst/>
          </a:prstGeom>
          <a:noFill/>
          <a:ln w="9525">
            <a:noFill/>
            <a:miter lim="800000"/>
            <a:headEnd/>
            <a:tailEnd/>
          </a:ln>
        </p:spPr>
      </p:pic>
      <p:pic>
        <p:nvPicPr>
          <p:cNvPr id="7283" name="Picture 127"/>
          <p:cNvPicPr>
            <a:picLocks noChangeAspect="1" noChangeArrowheads="1"/>
          </p:cNvPicPr>
          <p:nvPr/>
        </p:nvPicPr>
        <p:blipFill>
          <a:blip r:embed="rId3" cstate="print"/>
          <a:srcRect/>
          <a:stretch>
            <a:fillRect/>
          </a:stretch>
        </p:blipFill>
        <p:spPr bwMode="auto">
          <a:xfrm>
            <a:off x="6396038" y="836613"/>
            <a:ext cx="3500437" cy="2403475"/>
          </a:xfrm>
          <a:prstGeom prst="rect">
            <a:avLst/>
          </a:prstGeom>
          <a:noFill/>
          <a:ln w="9525">
            <a:noFill/>
            <a:miter lim="800000"/>
            <a:headEnd/>
            <a:tailEnd/>
          </a:ln>
        </p:spPr>
      </p:pic>
      <p:pic>
        <p:nvPicPr>
          <p:cNvPr id="7284" name="Picture 128"/>
          <p:cNvPicPr>
            <a:picLocks noChangeAspect="1" noChangeArrowheads="1"/>
          </p:cNvPicPr>
          <p:nvPr/>
        </p:nvPicPr>
        <p:blipFill>
          <a:blip r:embed="rId4" cstate="print"/>
          <a:srcRect/>
          <a:stretch>
            <a:fillRect/>
          </a:stretch>
        </p:blipFill>
        <p:spPr bwMode="auto">
          <a:xfrm>
            <a:off x="3003550" y="3933825"/>
            <a:ext cx="3498850" cy="2401888"/>
          </a:xfrm>
          <a:prstGeom prst="rect">
            <a:avLst/>
          </a:prstGeom>
          <a:noFill/>
          <a:ln w="9525">
            <a:noFill/>
            <a:miter lim="800000"/>
            <a:headEnd/>
            <a:tailEnd/>
          </a:ln>
        </p:spPr>
      </p:pic>
      <p:pic>
        <p:nvPicPr>
          <p:cNvPr id="7285" name="Picture 129"/>
          <p:cNvPicPr>
            <a:picLocks noChangeAspect="1" noChangeArrowheads="1"/>
          </p:cNvPicPr>
          <p:nvPr/>
        </p:nvPicPr>
        <p:blipFill>
          <a:blip r:embed="rId5" cstate="print"/>
          <a:srcRect/>
          <a:stretch>
            <a:fillRect/>
          </a:stretch>
        </p:blipFill>
        <p:spPr bwMode="auto">
          <a:xfrm>
            <a:off x="6416675" y="3933825"/>
            <a:ext cx="3500438" cy="2401888"/>
          </a:xfrm>
          <a:prstGeom prst="rect">
            <a:avLst/>
          </a:prstGeom>
          <a:noFill/>
          <a:ln w="9525">
            <a:noFill/>
            <a:miter lim="800000"/>
            <a:headEnd/>
            <a:tailEnd/>
          </a:ln>
        </p:spPr>
      </p:pic>
      <p:sp>
        <p:nvSpPr>
          <p:cNvPr id="7286" name="AutoShape 9"/>
          <p:cNvSpPr>
            <a:spLocks noChangeArrowheads="1"/>
          </p:cNvSpPr>
          <p:nvPr/>
        </p:nvSpPr>
        <p:spPr bwMode="auto">
          <a:xfrm>
            <a:off x="6640513" y="1062038"/>
            <a:ext cx="312737"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3267075" y="4187825"/>
            <a:ext cx="282575" cy="21240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8" name="AutoShape 13"/>
          <p:cNvSpPr>
            <a:spLocks noChangeArrowheads="1"/>
          </p:cNvSpPr>
          <p:nvPr/>
        </p:nvSpPr>
        <p:spPr bwMode="auto">
          <a:xfrm>
            <a:off x="6659563" y="4264025"/>
            <a:ext cx="277812" cy="20526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9" name="AutoShape 13"/>
          <p:cNvSpPr>
            <a:spLocks noChangeArrowheads="1"/>
          </p:cNvSpPr>
          <p:nvPr/>
        </p:nvSpPr>
        <p:spPr bwMode="auto">
          <a:xfrm rot="5400000">
            <a:off x="4576763" y="-409575"/>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4505325" y="6280150"/>
            <a:ext cx="2524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9442450" y="3194050"/>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304088" y="6280150"/>
            <a:ext cx="2174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第二区</a:t>
            </a:r>
          </a:p>
          <a:p>
            <a:pPr algn="ctr">
              <a:spcBef>
                <a:spcPct val="50000"/>
              </a:spcBef>
              <a:buFont typeface="Wingdings" pitchFamily="2" charset="2"/>
              <a:buNone/>
            </a:pPr>
            <a:r>
              <a:rPr lang="ja-JP" altLang="en-US" sz="2400" b="1">
                <a:latin typeface="HGS創英角ｺﾞｼｯｸUB" pitchFamily="50" charset="-128"/>
              </a:rPr>
              <a:t>（</a:t>
            </a:r>
            <a:r>
              <a:rPr lang="ja-JP" altLang="ja-JP" sz="2400" b="1">
                <a:latin typeface="ＭＳ Ｐゴシック" charset="-128"/>
              </a:rPr>
              <a:t>北区・</a:t>
            </a:r>
            <a:r>
              <a:rPr lang="ja-JP" altLang="en-US" sz="2400" b="1">
                <a:latin typeface="ＭＳ Ｐゴシック" charset="-128"/>
              </a:rPr>
              <a:t>都島区・福島</a:t>
            </a:r>
            <a:r>
              <a:rPr lang="ja-JP" altLang="ja-JP" sz="2400" b="1">
                <a:latin typeface="ＭＳ Ｐゴシック" charset="-128"/>
              </a:rPr>
              <a:t>区</a:t>
            </a:r>
            <a:r>
              <a:rPr lang="ja-JP" altLang="en-US" sz="2400" b="1">
                <a:latin typeface="ＭＳ Ｐゴシック" charset="-128"/>
              </a:rPr>
              <a:t>・旭区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7"/>
          <p:cNvGrpSpPr>
            <a:grpSpLocks/>
          </p:cNvGrpSpPr>
          <p:nvPr/>
        </p:nvGrpSpPr>
        <p:grpSpPr bwMode="auto">
          <a:xfrm>
            <a:off x="4406900" y="2224088"/>
            <a:ext cx="5354638" cy="3868737"/>
            <a:chOff x="0" y="0"/>
            <a:chExt cx="6686550" cy="5038725"/>
          </a:xfrm>
        </p:grpSpPr>
        <p:pic>
          <p:nvPicPr>
            <p:cNvPr id="3253" name="Picture 1"/>
            <p:cNvPicPr>
              <a:picLocks noChangeAspect="1" noChangeArrowheads="1"/>
            </p:cNvPicPr>
            <p:nvPr/>
          </p:nvPicPr>
          <p:blipFill>
            <a:blip r:embed="rId3" cstate="print"/>
            <a:srcRect l="18484" t="2177" r="42171" b="27483"/>
            <a:stretch>
              <a:fillRect/>
            </a:stretch>
          </p:blipFill>
          <p:spPr bwMode="gray">
            <a:xfrm>
              <a:off x="0" y="0"/>
              <a:ext cx="6629400" cy="4924425"/>
            </a:xfrm>
            <a:prstGeom prst="rect">
              <a:avLst/>
            </a:prstGeom>
            <a:noFill/>
            <a:ln w="1">
              <a:noFill/>
              <a:miter lim="800000"/>
              <a:headEnd/>
              <a:tailEnd/>
            </a:ln>
          </p:spPr>
        </p:pic>
        <p:sp>
          <p:nvSpPr>
            <p:cNvPr id="60" name="正方形/長方形 59"/>
            <p:cNvSpPr/>
            <p:nvPr/>
          </p:nvSpPr>
          <p:spPr bwMode="gray">
            <a:xfrm>
              <a:off x="4684352" y="3961509"/>
              <a:ext cx="2002198" cy="98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1" name="正方形/長方形 60"/>
            <p:cNvSpPr/>
            <p:nvPr/>
          </p:nvSpPr>
          <p:spPr bwMode="gray">
            <a:xfrm>
              <a:off x="2162771" y="4048348"/>
              <a:ext cx="124889" cy="98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2" name="正方形/長方形 61"/>
            <p:cNvSpPr/>
            <p:nvPr/>
          </p:nvSpPr>
          <p:spPr bwMode="gray">
            <a:xfrm>
              <a:off x="4591179" y="4056619"/>
              <a:ext cx="124890" cy="98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3" name="正方形/長方形 62"/>
            <p:cNvSpPr/>
            <p:nvPr/>
          </p:nvSpPr>
          <p:spPr bwMode="gray">
            <a:xfrm>
              <a:off x="6018489" y="2419085"/>
              <a:ext cx="116961" cy="1647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4" name="正方形/長方形 63"/>
            <p:cNvSpPr/>
            <p:nvPr/>
          </p:nvSpPr>
          <p:spPr bwMode="gray">
            <a:xfrm>
              <a:off x="0" y="0"/>
              <a:ext cx="3144046" cy="19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5" name="フリーフォーム 64"/>
            <p:cNvSpPr/>
            <p:nvPr/>
          </p:nvSpPr>
          <p:spPr bwMode="gray">
            <a:xfrm>
              <a:off x="2573122" y="1742981"/>
              <a:ext cx="311233" cy="351491"/>
            </a:xfrm>
            <a:custGeom>
              <a:avLst/>
              <a:gdLst>
                <a:gd name="connsiteX0" fmla="*/ 276225 w 312982"/>
                <a:gd name="connsiteY0" fmla="*/ 95250 h 352136"/>
                <a:gd name="connsiteX1" fmla="*/ 276225 w 312982"/>
                <a:gd name="connsiteY1" fmla="*/ 295275 h 352136"/>
                <a:gd name="connsiteX2" fmla="*/ 247650 w 312982"/>
                <a:gd name="connsiteY2" fmla="*/ 304800 h 352136"/>
                <a:gd name="connsiteX3" fmla="*/ 219075 w 312982"/>
                <a:gd name="connsiteY3" fmla="*/ 323850 h 352136"/>
                <a:gd name="connsiteX4" fmla="*/ 38100 w 312982"/>
                <a:gd name="connsiteY4" fmla="*/ 314325 h 352136"/>
                <a:gd name="connsiteX5" fmla="*/ 9525 w 312982"/>
                <a:gd name="connsiteY5" fmla="*/ 257175 h 352136"/>
                <a:gd name="connsiteX6" fmla="*/ 0 w 312982"/>
                <a:gd name="connsiteY6" fmla="*/ 228600 h 352136"/>
                <a:gd name="connsiteX7" fmla="*/ 19050 w 312982"/>
                <a:gd name="connsiteY7" fmla="*/ 47625 h 352136"/>
                <a:gd name="connsiteX8" fmla="*/ 47625 w 312982"/>
                <a:gd name="connsiteY8" fmla="*/ 38100 h 352136"/>
                <a:gd name="connsiteX9" fmla="*/ 76200 w 312982"/>
                <a:gd name="connsiteY9" fmla="*/ 19050 h 352136"/>
                <a:gd name="connsiteX10" fmla="*/ 142875 w 312982"/>
                <a:gd name="connsiteY10" fmla="*/ 9525 h 352136"/>
                <a:gd name="connsiteX11" fmla="*/ 190500 w 312982"/>
                <a:gd name="connsiteY11" fmla="*/ 0 h 352136"/>
                <a:gd name="connsiteX12" fmla="*/ 276225 w 312982"/>
                <a:gd name="connsiteY12" fmla="*/ 38100 h 352136"/>
                <a:gd name="connsiteX13" fmla="*/ 276225 w 312982"/>
                <a:gd name="connsiteY13" fmla="*/ 95250 h 35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982" h="352136">
                  <a:moveTo>
                    <a:pt x="276225" y="95250"/>
                  </a:moveTo>
                  <a:cubicBezTo>
                    <a:pt x="276225" y="138112"/>
                    <a:pt x="312982" y="177654"/>
                    <a:pt x="276225" y="295275"/>
                  </a:cubicBezTo>
                  <a:cubicBezTo>
                    <a:pt x="273230" y="304858"/>
                    <a:pt x="257175" y="301625"/>
                    <a:pt x="247650" y="304800"/>
                  </a:cubicBezTo>
                  <a:cubicBezTo>
                    <a:pt x="238125" y="311150"/>
                    <a:pt x="229314" y="318730"/>
                    <a:pt x="219075" y="323850"/>
                  </a:cubicBezTo>
                  <a:cubicBezTo>
                    <a:pt x="162503" y="352136"/>
                    <a:pt x="95568" y="321509"/>
                    <a:pt x="38100" y="314325"/>
                  </a:cubicBezTo>
                  <a:cubicBezTo>
                    <a:pt x="14159" y="242501"/>
                    <a:pt x="46454" y="331033"/>
                    <a:pt x="9525" y="257175"/>
                  </a:cubicBezTo>
                  <a:cubicBezTo>
                    <a:pt x="5035" y="248195"/>
                    <a:pt x="3175" y="238125"/>
                    <a:pt x="0" y="228600"/>
                  </a:cubicBezTo>
                  <a:cubicBezTo>
                    <a:pt x="6350" y="168275"/>
                    <a:pt x="4338" y="106472"/>
                    <a:pt x="19050" y="47625"/>
                  </a:cubicBezTo>
                  <a:cubicBezTo>
                    <a:pt x="21485" y="37885"/>
                    <a:pt x="38645" y="42590"/>
                    <a:pt x="47625" y="38100"/>
                  </a:cubicBezTo>
                  <a:cubicBezTo>
                    <a:pt x="57864" y="32980"/>
                    <a:pt x="65235" y="22339"/>
                    <a:pt x="76200" y="19050"/>
                  </a:cubicBezTo>
                  <a:cubicBezTo>
                    <a:pt x="97704" y="12599"/>
                    <a:pt x="120730" y="13216"/>
                    <a:pt x="142875" y="9525"/>
                  </a:cubicBezTo>
                  <a:cubicBezTo>
                    <a:pt x="158844" y="6863"/>
                    <a:pt x="174625" y="3175"/>
                    <a:pt x="190500" y="0"/>
                  </a:cubicBezTo>
                  <a:cubicBezTo>
                    <a:pt x="216323" y="4304"/>
                    <a:pt x="265112" y="1055"/>
                    <a:pt x="276225" y="38100"/>
                  </a:cubicBezTo>
                  <a:cubicBezTo>
                    <a:pt x="282611" y="59388"/>
                    <a:pt x="276225" y="52388"/>
                    <a:pt x="276225" y="95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6" name="フリーフォーム 65"/>
            <p:cNvSpPr/>
            <p:nvPr/>
          </p:nvSpPr>
          <p:spPr bwMode="gray">
            <a:xfrm>
              <a:off x="152643" y="1548627"/>
              <a:ext cx="898015" cy="1319125"/>
            </a:xfrm>
            <a:custGeom>
              <a:avLst/>
              <a:gdLst>
                <a:gd name="connsiteX0" fmla="*/ 581461 w 897115"/>
                <a:gd name="connsiteY0" fmla="*/ 79605 h 1318031"/>
                <a:gd name="connsiteX1" fmla="*/ 619561 w 897115"/>
                <a:gd name="connsiteY1" fmla="*/ 270105 h 1318031"/>
                <a:gd name="connsiteX2" fmla="*/ 629086 w 897115"/>
                <a:gd name="connsiteY2" fmla="*/ 298680 h 1318031"/>
                <a:gd name="connsiteX3" fmla="*/ 648136 w 897115"/>
                <a:gd name="connsiteY3" fmla="*/ 374880 h 1318031"/>
                <a:gd name="connsiteX4" fmla="*/ 657661 w 897115"/>
                <a:gd name="connsiteY4" fmla="*/ 441555 h 1318031"/>
                <a:gd name="connsiteX5" fmla="*/ 686236 w 897115"/>
                <a:gd name="connsiteY5" fmla="*/ 565380 h 1318031"/>
                <a:gd name="connsiteX6" fmla="*/ 705286 w 897115"/>
                <a:gd name="connsiteY6" fmla="*/ 593955 h 1318031"/>
                <a:gd name="connsiteX7" fmla="*/ 733861 w 897115"/>
                <a:gd name="connsiteY7" fmla="*/ 689205 h 1318031"/>
                <a:gd name="connsiteX8" fmla="*/ 752911 w 897115"/>
                <a:gd name="connsiteY8" fmla="*/ 717780 h 1318031"/>
                <a:gd name="connsiteX9" fmla="*/ 771961 w 897115"/>
                <a:gd name="connsiteY9" fmla="*/ 803505 h 1318031"/>
                <a:gd name="connsiteX10" fmla="*/ 781486 w 897115"/>
                <a:gd name="connsiteY10" fmla="*/ 832080 h 1318031"/>
                <a:gd name="connsiteX11" fmla="*/ 848161 w 897115"/>
                <a:gd name="connsiteY11" fmla="*/ 955905 h 1318031"/>
                <a:gd name="connsiteX12" fmla="*/ 857686 w 897115"/>
                <a:gd name="connsiteY12" fmla="*/ 984480 h 1318031"/>
                <a:gd name="connsiteX13" fmla="*/ 876736 w 897115"/>
                <a:gd name="connsiteY13" fmla="*/ 1070205 h 1318031"/>
                <a:gd name="connsiteX14" fmla="*/ 876736 w 897115"/>
                <a:gd name="connsiteY14" fmla="*/ 1308330 h 1318031"/>
                <a:gd name="connsiteX15" fmla="*/ 848161 w 897115"/>
                <a:gd name="connsiteY15" fmla="*/ 1317855 h 1318031"/>
                <a:gd name="connsiteX16" fmla="*/ 676711 w 897115"/>
                <a:gd name="connsiteY16" fmla="*/ 1308330 h 1318031"/>
                <a:gd name="connsiteX17" fmla="*/ 610036 w 897115"/>
                <a:gd name="connsiteY17" fmla="*/ 1279755 h 1318031"/>
                <a:gd name="connsiteX18" fmla="*/ 581461 w 897115"/>
                <a:gd name="connsiteY18" fmla="*/ 1260705 h 1318031"/>
                <a:gd name="connsiteX19" fmla="*/ 552886 w 897115"/>
                <a:gd name="connsiteY19" fmla="*/ 1251180 h 1318031"/>
                <a:gd name="connsiteX20" fmla="*/ 495736 w 897115"/>
                <a:gd name="connsiteY20" fmla="*/ 1194030 h 1318031"/>
                <a:gd name="connsiteX21" fmla="*/ 400486 w 897115"/>
                <a:gd name="connsiteY21" fmla="*/ 1108305 h 1318031"/>
                <a:gd name="connsiteX22" fmla="*/ 362386 w 897115"/>
                <a:gd name="connsiteY22" fmla="*/ 1032105 h 1318031"/>
                <a:gd name="connsiteX23" fmla="*/ 343336 w 897115"/>
                <a:gd name="connsiteY23" fmla="*/ 1003530 h 1318031"/>
                <a:gd name="connsiteX24" fmla="*/ 286186 w 897115"/>
                <a:gd name="connsiteY24" fmla="*/ 936855 h 1318031"/>
                <a:gd name="connsiteX25" fmla="*/ 257611 w 897115"/>
                <a:gd name="connsiteY25" fmla="*/ 860655 h 1318031"/>
                <a:gd name="connsiteX26" fmla="*/ 238561 w 897115"/>
                <a:gd name="connsiteY26" fmla="*/ 822555 h 1318031"/>
                <a:gd name="connsiteX27" fmla="*/ 209986 w 897115"/>
                <a:gd name="connsiteY27" fmla="*/ 755880 h 1318031"/>
                <a:gd name="connsiteX28" fmla="*/ 171886 w 897115"/>
                <a:gd name="connsiteY28" fmla="*/ 698730 h 1318031"/>
                <a:gd name="connsiteX29" fmla="*/ 143311 w 897115"/>
                <a:gd name="connsiteY29" fmla="*/ 641580 h 1318031"/>
                <a:gd name="connsiteX30" fmla="*/ 124261 w 897115"/>
                <a:gd name="connsiteY30" fmla="*/ 574905 h 1318031"/>
                <a:gd name="connsiteX31" fmla="*/ 86161 w 897115"/>
                <a:gd name="connsiteY31" fmla="*/ 508230 h 1318031"/>
                <a:gd name="connsiteX32" fmla="*/ 76636 w 897115"/>
                <a:gd name="connsiteY32" fmla="*/ 479655 h 1318031"/>
                <a:gd name="connsiteX33" fmla="*/ 57586 w 897115"/>
                <a:gd name="connsiteY33" fmla="*/ 451080 h 1318031"/>
                <a:gd name="connsiteX34" fmla="*/ 19486 w 897115"/>
                <a:gd name="connsiteY34" fmla="*/ 365355 h 1318031"/>
                <a:gd name="connsiteX35" fmla="*/ 9961 w 897115"/>
                <a:gd name="connsiteY35" fmla="*/ 298680 h 1318031"/>
                <a:gd name="connsiteX36" fmla="*/ 436 w 897115"/>
                <a:gd name="connsiteY36" fmla="*/ 270105 h 1318031"/>
                <a:gd name="connsiteX37" fmla="*/ 19486 w 897115"/>
                <a:gd name="connsiteY37" fmla="*/ 79605 h 1318031"/>
                <a:gd name="connsiteX38" fmla="*/ 48061 w 897115"/>
                <a:gd name="connsiteY38" fmla="*/ 70080 h 1318031"/>
                <a:gd name="connsiteX39" fmla="*/ 86161 w 897115"/>
                <a:gd name="connsiteY39" fmla="*/ 51030 h 1318031"/>
                <a:gd name="connsiteX40" fmla="*/ 200461 w 897115"/>
                <a:gd name="connsiteY40" fmla="*/ 22455 h 1318031"/>
                <a:gd name="connsiteX41" fmla="*/ 305236 w 897115"/>
                <a:gd name="connsiteY41" fmla="*/ 3405 h 1318031"/>
                <a:gd name="connsiteX42" fmla="*/ 486211 w 897115"/>
                <a:gd name="connsiteY42" fmla="*/ 12930 h 1318031"/>
                <a:gd name="connsiteX43" fmla="*/ 514786 w 897115"/>
                <a:gd name="connsiteY43" fmla="*/ 22455 h 1318031"/>
                <a:gd name="connsiteX44" fmla="*/ 552886 w 897115"/>
                <a:gd name="connsiteY44" fmla="*/ 79605 h 1318031"/>
                <a:gd name="connsiteX45" fmla="*/ 581461 w 897115"/>
                <a:gd name="connsiteY45" fmla="*/ 79605 h 131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97115" h="1318031">
                  <a:moveTo>
                    <a:pt x="581461" y="79605"/>
                  </a:moveTo>
                  <a:cubicBezTo>
                    <a:pt x="594161" y="143105"/>
                    <a:pt x="605805" y="206825"/>
                    <a:pt x="619561" y="270105"/>
                  </a:cubicBezTo>
                  <a:cubicBezTo>
                    <a:pt x="621694" y="279916"/>
                    <a:pt x="626651" y="288940"/>
                    <a:pt x="629086" y="298680"/>
                  </a:cubicBezTo>
                  <a:lnTo>
                    <a:pt x="648136" y="374880"/>
                  </a:lnTo>
                  <a:cubicBezTo>
                    <a:pt x="651311" y="397105"/>
                    <a:pt x="653970" y="419410"/>
                    <a:pt x="657661" y="441555"/>
                  </a:cubicBezTo>
                  <a:cubicBezTo>
                    <a:pt x="664991" y="485534"/>
                    <a:pt x="675113" y="520890"/>
                    <a:pt x="686236" y="565380"/>
                  </a:cubicBezTo>
                  <a:cubicBezTo>
                    <a:pt x="689012" y="576486"/>
                    <a:pt x="698936" y="584430"/>
                    <a:pt x="705286" y="593955"/>
                  </a:cubicBezTo>
                  <a:cubicBezTo>
                    <a:pt x="719681" y="651536"/>
                    <a:pt x="710671" y="619636"/>
                    <a:pt x="733861" y="689205"/>
                  </a:cubicBezTo>
                  <a:cubicBezTo>
                    <a:pt x="737481" y="700065"/>
                    <a:pt x="746561" y="708255"/>
                    <a:pt x="752911" y="717780"/>
                  </a:cubicBezTo>
                  <a:cubicBezTo>
                    <a:pt x="759458" y="750516"/>
                    <a:pt x="762993" y="772118"/>
                    <a:pt x="771961" y="803505"/>
                  </a:cubicBezTo>
                  <a:cubicBezTo>
                    <a:pt x="774719" y="813159"/>
                    <a:pt x="776996" y="823100"/>
                    <a:pt x="781486" y="832080"/>
                  </a:cubicBezTo>
                  <a:cubicBezTo>
                    <a:pt x="822587" y="914282"/>
                    <a:pt x="788096" y="775711"/>
                    <a:pt x="848161" y="955905"/>
                  </a:cubicBezTo>
                  <a:cubicBezTo>
                    <a:pt x="851336" y="965430"/>
                    <a:pt x="854928" y="974826"/>
                    <a:pt x="857686" y="984480"/>
                  </a:cubicBezTo>
                  <a:cubicBezTo>
                    <a:pt x="866654" y="1015867"/>
                    <a:pt x="870189" y="1037469"/>
                    <a:pt x="876736" y="1070205"/>
                  </a:cubicBezTo>
                  <a:cubicBezTo>
                    <a:pt x="883720" y="1147033"/>
                    <a:pt x="897115" y="1231909"/>
                    <a:pt x="876736" y="1308330"/>
                  </a:cubicBezTo>
                  <a:cubicBezTo>
                    <a:pt x="874149" y="1318031"/>
                    <a:pt x="857686" y="1314680"/>
                    <a:pt x="848161" y="1317855"/>
                  </a:cubicBezTo>
                  <a:cubicBezTo>
                    <a:pt x="791011" y="1314680"/>
                    <a:pt x="733691" y="1313757"/>
                    <a:pt x="676711" y="1308330"/>
                  </a:cubicBezTo>
                  <a:cubicBezTo>
                    <a:pt x="660682" y="1306803"/>
                    <a:pt x="620324" y="1285634"/>
                    <a:pt x="610036" y="1279755"/>
                  </a:cubicBezTo>
                  <a:cubicBezTo>
                    <a:pt x="600097" y="1274075"/>
                    <a:pt x="591700" y="1265825"/>
                    <a:pt x="581461" y="1260705"/>
                  </a:cubicBezTo>
                  <a:cubicBezTo>
                    <a:pt x="572481" y="1256215"/>
                    <a:pt x="562411" y="1254355"/>
                    <a:pt x="552886" y="1251180"/>
                  </a:cubicBezTo>
                  <a:cubicBezTo>
                    <a:pt x="533836" y="1232130"/>
                    <a:pt x="518152" y="1208974"/>
                    <a:pt x="495736" y="1194030"/>
                  </a:cubicBezTo>
                  <a:cubicBezTo>
                    <a:pt x="457348" y="1168438"/>
                    <a:pt x="430394" y="1153167"/>
                    <a:pt x="400486" y="1108305"/>
                  </a:cubicBezTo>
                  <a:cubicBezTo>
                    <a:pt x="356351" y="1042102"/>
                    <a:pt x="408989" y="1125311"/>
                    <a:pt x="362386" y="1032105"/>
                  </a:cubicBezTo>
                  <a:cubicBezTo>
                    <a:pt x="357266" y="1021866"/>
                    <a:pt x="349990" y="1012845"/>
                    <a:pt x="343336" y="1003530"/>
                  </a:cubicBezTo>
                  <a:cubicBezTo>
                    <a:pt x="312788" y="960763"/>
                    <a:pt x="320802" y="971471"/>
                    <a:pt x="286186" y="936855"/>
                  </a:cubicBezTo>
                  <a:cubicBezTo>
                    <a:pt x="275713" y="905436"/>
                    <a:pt x="272797" y="894823"/>
                    <a:pt x="257611" y="860655"/>
                  </a:cubicBezTo>
                  <a:cubicBezTo>
                    <a:pt x="251844" y="847680"/>
                    <a:pt x="244154" y="835606"/>
                    <a:pt x="238561" y="822555"/>
                  </a:cubicBezTo>
                  <a:cubicBezTo>
                    <a:pt x="218853" y="776571"/>
                    <a:pt x="241576" y="808531"/>
                    <a:pt x="209986" y="755880"/>
                  </a:cubicBezTo>
                  <a:cubicBezTo>
                    <a:pt x="198206" y="736247"/>
                    <a:pt x="179126" y="720450"/>
                    <a:pt x="171886" y="698730"/>
                  </a:cubicBezTo>
                  <a:cubicBezTo>
                    <a:pt x="158741" y="659295"/>
                    <a:pt x="167930" y="678509"/>
                    <a:pt x="143311" y="641580"/>
                  </a:cubicBezTo>
                  <a:cubicBezTo>
                    <a:pt x="138478" y="622246"/>
                    <a:pt x="132460" y="594036"/>
                    <a:pt x="124261" y="574905"/>
                  </a:cubicBezTo>
                  <a:cubicBezTo>
                    <a:pt x="74164" y="458013"/>
                    <a:pt x="133990" y="603889"/>
                    <a:pt x="86161" y="508230"/>
                  </a:cubicBezTo>
                  <a:cubicBezTo>
                    <a:pt x="81671" y="499250"/>
                    <a:pt x="81126" y="488635"/>
                    <a:pt x="76636" y="479655"/>
                  </a:cubicBezTo>
                  <a:cubicBezTo>
                    <a:pt x="71516" y="469416"/>
                    <a:pt x="62235" y="461541"/>
                    <a:pt x="57586" y="451080"/>
                  </a:cubicBezTo>
                  <a:cubicBezTo>
                    <a:pt x="12246" y="349065"/>
                    <a:pt x="62599" y="430024"/>
                    <a:pt x="19486" y="365355"/>
                  </a:cubicBezTo>
                  <a:cubicBezTo>
                    <a:pt x="16311" y="343130"/>
                    <a:pt x="14364" y="320695"/>
                    <a:pt x="9961" y="298680"/>
                  </a:cubicBezTo>
                  <a:cubicBezTo>
                    <a:pt x="7992" y="288835"/>
                    <a:pt x="0" y="280136"/>
                    <a:pt x="436" y="270105"/>
                  </a:cubicBezTo>
                  <a:cubicBezTo>
                    <a:pt x="3208" y="206349"/>
                    <a:pt x="4705" y="141686"/>
                    <a:pt x="19486" y="79605"/>
                  </a:cubicBezTo>
                  <a:cubicBezTo>
                    <a:pt x="21812" y="69838"/>
                    <a:pt x="38833" y="74035"/>
                    <a:pt x="48061" y="70080"/>
                  </a:cubicBezTo>
                  <a:cubicBezTo>
                    <a:pt x="61112" y="64487"/>
                    <a:pt x="72978" y="56303"/>
                    <a:pt x="86161" y="51030"/>
                  </a:cubicBezTo>
                  <a:cubicBezTo>
                    <a:pt x="149812" y="25570"/>
                    <a:pt x="134873" y="35573"/>
                    <a:pt x="200461" y="22455"/>
                  </a:cubicBezTo>
                  <a:cubicBezTo>
                    <a:pt x="312737" y="0"/>
                    <a:pt x="135745" y="27618"/>
                    <a:pt x="305236" y="3405"/>
                  </a:cubicBezTo>
                  <a:cubicBezTo>
                    <a:pt x="365561" y="6580"/>
                    <a:pt x="426051" y="7461"/>
                    <a:pt x="486211" y="12930"/>
                  </a:cubicBezTo>
                  <a:cubicBezTo>
                    <a:pt x="496210" y="13839"/>
                    <a:pt x="507686" y="15355"/>
                    <a:pt x="514786" y="22455"/>
                  </a:cubicBezTo>
                  <a:cubicBezTo>
                    <a:pt x="530975" y="38644"/>
                    <a:pt x="533836" y="66905"/>
                    <a:pt x="552886" y="79605"/>
                  </a:cubicBezTo>
                  <a:lnTo>
                    <a:pt x="581461" y="796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第二区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・旭区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00013" y="549275"/>
            <a:ext cx="132556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193675" y="4778375"/>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63563"/>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94"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392,486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383,318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370,067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206,941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688,975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27.41k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139</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3.75.㎡</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63513" y="2819400"/>
          <a:ext cx="3900433" cy="1850400"/>
        </p:xfrm>
        <a:graphic>
          <a:graphicData uri="http://schemas.openxmlformats.org/drawingml/2006/table">
            <a:tbl>
              <a:tblPr/>
              <a:tblGrid>
                <a:gridCol w="1905842"/>
                <a:gridCol w="1994591"/>
              </a:tblGrid>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165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9,857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3240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16599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899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豊中市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300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都島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福島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旭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 ⇔ 福島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 ⇔ 旭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旭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sng"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 name="正方形/長方形 95"/>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97" name="正方形/長方形 26"/>
          <p:cNvSpPr>
            <a:spLocks/>
          </p:cNvSpPr>
          <p:nvPr/>
        </p:nvSpPr>
        <p:spPr bwMode="gray">
          <a:xfrm>
            <a:off x="8015288" y="84138"/>
            <a:ext cx="1792287"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 name="Group 179"/>
          <p:cNvGrpSpPr>
            <a:grpSpLocks noChangeAspect="1"/>
          </p:cNvGrpSpPr>
          <p:nvPr/>
        </p:nvGrpSpPr>
        <p:grpSpPr bwMode="auto">
          <a:xfrm>
            <a:off x="8108950" y="130175"/>
            <a:ext cx="1606550" cy="1439863"/>
            <a:chOff x="1698" y="1802"/>
            <a:chExt cx="13239" cy="12848"/>
          </a:xfrm>
        </p:grpSpPr>
        <p:sp>
          <p:nvSpPr>
            <p:cNvPr id="3229" name="Freeform 18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230" name="Freeform 181" descr="50%"/>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31" name="Freeform 182"/>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32" name="Freeform 183"/>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33" name="Freeform 184"/>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234" name="Freeform 185"/>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35" name="Freeform 186"/>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36" name="Freeform 187"/>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37" name="Freeform 188"/>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solidFill>
              <a:srgbClr val="FFFFFF"/>
            </a:solidFill>
            <a:ln w="0">
              <a:solidFill>
                <a:srgbClr val="000000"/>
              </a:solidFill>
              <a:round/>
              <a:headEnd/>
              <a:tailEnd/>
            </a:ln>
          </p:spPr>
          <p:txBody>
            <a:bodyPr/>
            <a:lstStyle/>
            <a:p>
              <a:endParaRPr lang="ja-JP" altLang="en-US"/>
            </a:p>
          </p:txBody>
        </p:sp>
        <p:sp>
          <p:nvSpPr>
            <p:cNvPr id="3238" name="Freeform 189"/>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39" name="Freeform 190"/>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40" name="Freeform 191"/>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solidFill>
              <a:srgbClr val="FFFFFF"/>
            </a:solidFill>
            <a:ln w="0">
              <a:solidFill>
                <a:srgbClr val="000000"/>
              </a:solidFill>
              <a:round/>
              <a:headEnd/>
              <a:tailEnd/>
            </a:ln>
          </p:spPr>
          <p:txBody>
            <a:bodyPr/>
            <a:lstStyle/>
            <a:p>
              <a:endParaRPr lang="ja-JP" altLang="en-US"/>
            </a:p>
          </p:txBody>
        </p:sp>
        <p:sp>
          <p:nvSpPr>
            <p:cNvPr id="3241" name="Freeform 192"/>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solidFill>
              <a:srgbClr val="FFFFFF"/>
            </a:solidFill>
            <a:ln w="0">
              <a:solidFill>
                <a:srgbClr val="000000"/>
              </a:solidFill>
              <a:round/>
              <a:headEnd/>
              <a:tailEnd/>
            </a:ln>
          </p:spPr>
          <p:txBody>
            <a:bodyPr/>
            <a:lstStyle/>
            <a:p>
              <a:endParaRPr lang="ja-JP" altLang="en-US"/>
            </a:p>
          </p:txBody>
        </p:sp>
        <p:sp>
          <p:nvSpPr>
            <p:cNvPr id="3242" name="Freeform 193"/>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43" name="Freeform 194"/>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44" name="Freeform 195" descr="50%"/>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45" name="Freeform 196"/>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46" name="Freeform 197"/>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47" name="Freeform 198"/>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solidFill>
              <a:srgbClr val="FFFFFF"/>
            </a:solidFill>
            <a:ln w="0">
              <a:solidFill>
                <a:srgbClr val="000000"/>
              </a:solidFill>
              <a:round/>
              <a:headEnd/>
              <a:tailEnd/>
            </a:ln>
          </p:spPr>
          <p:txBody>
            <a:bodyPr/>
            <a:lstStyle/>
            <a:p>
              <a:endParaRPr lang="ja-JP" altLang="en-US"/>
            </a:p>
          </p:txBody>
        </p:sp>
        <p:sp>
          <p:nvSpPr>
            <p:cNvPr id="3248" name="Freeform 199" descr="50%"/>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49" name="Freeform 20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50" name="Freeform 201" descr="50%"/>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51" name="Freeform 202"/>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52" name="Freeform 203"/>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68" name="AutoShape 168"/>
          <p:cNvSpPr>
            <a:spLocks/>
          </p:cNvSpPr>
          <p:nvPr/>
        </p:nvSpPr>
        <p:spPr bwMode="auto">
          <a:xfrm>
            <a:off x="8072438" y="692150"/>
            <a:ext cx="468312" cy="179388"/>
          </a:xfrm>
          <a:prstGeom prst="borderCallout2">
            <a:avLst>
              <a:gd name="adj1" fmla="val 55222"/>
              <a:gd name="adj2" fmla="val 104116"/>
              <a:gd name="adj3" fmla="val 55222"/>
              <a:gd name="adj4" fmla="val 128236"/>
              <a:gd name="adj5" fmla="val 4245"/>
              <a:gd name="adj6" fmla="val 16787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福島区</a:t>
            </a:r>
          </a:p>
        </p:txBody>
      </p:sp>
      <p:sp>
        <p:nvSpPr>
          <p:cNvPr id="3169" name="AutoShape 172"/>
          <p:cNvSpPr>
            <a:spLocks/>
          </p:cNvSpPr>
          <p:nvPr/>
        </p:nvSpPr>
        <p:spPr bwMode="auto">
          <a:xfrm>
            <a:off x="8542338" y="260350"/>
            <a:ext cx="468312" cy="179388"/>
          </a:xfrm>
          <a:prstGeom prst="borderCallout2">
            <a:avLst>
              <a:gd name="adj1" fmla="val 113625"/>
              <a:gd name="adj2" fmla="val 76176"/>
              <a:gd name="adj3" fmla="val 198583"/>
              <a:gd name="adj4" fmla="val 109852"/>
              <a:gd name="adj5" fmla="val 200884"/>
              <a:gd name="adj6" fmla="val 10537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北区</a:t>
            </a:r>
          </a:p>
        </p:txBody>
      </p:sp>
      <p:sp>
        <p:nvSpPr>
          <p:cNvPr id="3170" name="AutoShape 170"/>
          <p:cNvSpPr>
            <a:spLocks/>
          </p:cNvSpPr>
          <p:nvPr/>
        </p:nvSpPr>
        <p:spPr bwMode="auto">
          <a:xfrm>
            <a:off x="8696325" y="908050"/>
            <a:ext cx="468313" cy="179388"/>
          </a:xfrm>
          <a:prstGeom prst="borderCallout2">
            <a:avLst>
              <a:gd name="adj1" fmla="val -2125"/>
              <a:gd name="adj2" fmla="val 75880"/>
              <a:gd name="adj3" fmla="val -144426"/>
              <a:gd name="adj4" fmla="val 110884"/>
              <a:gd name="adj5" fmla="val -137171"/>
              <a:gd name="adj6" fmla="val 1072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都島区</a:t>
            </a:r>
          </a:p>
        </p:txBody>
      </p:sp>
      <p:sp>
        <p:nvSpPr>
          <p:cNvPr id="3171" name="AutoShape 172"/>
          <p:cNvSpPr>
            <a:spLocks/>
          </p:cNvSpPr>
          <p:nvPr/>
        </p:nvSpPr>
        <p:spPr bwMode="auto">
          <a:xfrm>
            <a:off x="9244013" y="908050"/>
            <a:ext cx="468312" cy="179388"/>
          </a:xfrm>
          <a:prstGeom prst="borderCallout2">
            <a:avLst>
              <a:gd name="adj1" fmla="val -8495"/>
              <a:gd name="adj2" fmla="val 71764"/>
              <a:gd name="adj3" fmla="val -127435"/>
              <a:gd name="adj4" fmla="val 71028"/>
              <a:gd name="adj5" fmla="val -231329"/>
              <a:gd name="adj6" fmla="val 2595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旭区</a:t>
            </a:r>
          </a:p>
        </p:txBody>
      </p:sp>
      <p:grpSp>
        <p:nvGrpSpPr>
          <p:cNvPr id="5" name="グループ化 99"/>
          <p:cNvGrpSpPr>
            <a:grpSpLocks/>
          </p:cNvGrpSpPr>
          <p:nvPr/>
        </p:nvGrpSpPr>
        <p:grpSpPr bwMode="auto">
          <a:xfrm>
            <a:off x="4981575" y="3603625"/>
            <a:ext cx="3617913" cy="1771650"/>
            <a:chOff x="4599058" y="3603591"/>
            <a:chExt cx="3338986" cy="1770660"/>
          </a:xfrm>
        </p:grpSpPr>
        <p:grpSp>
          <p:nvGrpSpPr>
            <p:cNvPr id="6" name="グループ化 86"/>
            <p:cNvGrpSpPr>
              <a:grpSpLocks/>
            </p:cNvGrpSpPr>
            <p:nvPr/>
          </p:nvGrpSpPr>
          <p:grpSpPr bwMode="auto">
            <a:xfrm>
              <a:off x="4599058" y="3603591"/>
              <a:ext cx="3338986" cy="1770660"/>
              <a:chOff x="4599058" y="3603591"/>
              <a:chExt cx="3338986" cy="1770660"/>
            </a:xfrm>
          </p:grpSpPr>
          <p:sp>
            <p:nvSpPr>
              <p:cNvPr id="78" name="円/楕円 77"/>
              <p:cNvSpPr/>
              <p:nvPr/>
            </p:nvSpPr>
            <p:spPr bwMode="gray">
              <a:xfrm>
                <a:off x="4599058" y="5272708"/>
                <a:ext cx="101093" cy="10154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9" name="円/楕円 78"/>
              <p:cNvSpPr/>
              <p:nvPr/>
            </p:nvSpPr>
            <p:spPr bwMode="gray">
              <a:xfrm>
                <a:off x="6273679" y="4534933"/>
                <a:ext cx="102558" cy="10154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0" name="円/楕円 79"/>
              <p:cNvSpPr/>
              <p:nvPr/>
            </p:nvSpPr>
            <p:spPr bwMode="gray">
              <a:xfrm>
                <a:off x="7079490" y="4771338"/>
                <a:ext cx="101092" cy="10154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1" name="円/楕円 80"/>
              <p:cNvSpPr/>
              <p:nvPr/>
            </p:nvSpPr>
            <p:spPr bwMode="gray">
              <a:xfrm>
                <a:off x="7835486" y="3603591"/>
                <a:ext cx="102558" cy="10154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83" name="フローチャート : 判断 82"/>
            <p:cNvSpPr/>
            <p:nvPr/>
          </p:nvSpPr>
          <p:spPr bwMode="auto">
            <a:xfrm>
              <a:off x="5979192" y="5156886"/>
              <a:ext cx="130395" cy="144381"/>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grpSp>
        <p:nvGrpSpPr>
          <p:cNvPr id="7" name="グループ化 97"/>
          <p:cNvGrpSpPr>
            <a:grpSpLocks/>
          </p:cNvGrpSpPr>
          <p:nvPr/>
        </p:nvGrpSpPr>
        <p:grpSpPr bwMode="auto">
          <a:xfrm>
            <a:off x="5186363" y="3128963"/>
            <a:ext cx="4211637" cy="2616200"/>
            <a:chOff x="4788024" y="3128392"/>
            <a:chExt cx="3887021" cy="2617088"/>
          </a:xfrm>
        </p:grpSpPr>
        <p:sp>
          <p:nvSpPr>
            <p:cNvPr id="77" name="フリーフォーム 76"/>
            <p:cNvSpPr/>
            <p:nvPr/>
          </p:nvSpPr>
          <p:spPr bwMode="gray">
            <a:xfrm>
              <a:off x="4788024" y="5296065"/>
              <a:ext cx="310610" cy="449415"/>
            </a:xfrm>
            <a:custGeom>
              <a:avLst/>
              <a:gdLst>
                <a:gd name="connsiteX0" fmla="*/ 53975 w 320675"/>
                <a:gd name="connsiteY0" fmla="*/ 0 h 476250"/>
                <a:gd name="connsiteX1" fmla="*/ 44450 w 320675"/>
                <a:gd name="connsiteY1" fmla="*/ 238125 h 476250"/>
                <a:gd name="connsiteX2" fmla="*/ 320675 w 320675"/>
                <a:gd name="connsiteY2" fmla="*/ 476250 h 476250"/>
                <a:gd name="connsiteX0" fmla="*/ 110422 w 377122"/>
                <a:gd name="connsiteY0" fmla="*/ 155612 h 631862"/>
                <a:gd name="connsiteX1" fmla="*/ 1587 w 377122"/>
                <a:gd name="connsiteY1" fmla="*/ 39687 h 631862"/>
                <a:gd name="connsiteX2" fmla="*/ 100897 w 377122"/>
                <a:gd name="connsiteY2" fmla="*/ 393737 h 631862"/>
                <a:gd name="connsiteX3" fmla="*/ 377122 w 377122"/>
                <a:gd name="connsiteY3" fmla="*/ 631862 h 631862"/>
                <a:gd name="connsiteX0" fmla="*/ 1587 w 377122"/>
                <a:gd name="connsiteY0" fmla="*/ 0 h 592175"/>
                <a:gd name="connsiteX1" fmla="*/ 100897 w 377122"/>
                <a:gd name="connsiteY1" fmla="*/ 354050 h 592175"/>
                <a:gd name="connsiteX2" fmla="*/ 377122 w 377122"/>
                <a:gd name="connsiteY2" fmla="*/ 592175 h 592175"/>
                <a:gd name="connsiteX0" fmla="*/ 1587 w 295673"/>
                <a:gd name="connsiteY0" fmla="*/ 0 h 530018"/>
                <a:gd name="connsiteX1" fmla="*/ 100897 w 295673"/>
                <a:gd name="connsiteY1" fmla="*/ 354050 h 530018"/>
                <a:gd name="connsiteX2" fmla="*/ 295673 w 295673"/>
                <a:gd name="connsiteY2" fmla="*/ 530018 h 530018"/>
                <a:gd name="connsiteX0" fmla="*/ 1587 w 295673"/>
                <a:gd name="connsiteY0" fmla="*/ 0 h 530018"/>
                <a:gd name="connsiteX1" fmla="*/ 108578 w 295673"/>
                <a:gd name="connsiteY1" fmla="*/ 310752 h 530018"/>
                <a:gd name="connsiteX2" fmla="*/ 295673 w 295673"/>
                <a:gd name="connsiteY2" fmla="*/ 530018 h 530018"/>
                <a:gd name="connsiteX0" fmla="*/ 1587 w 295673"/>
                <a:gd name="connsiteY0" fmla="*/ 0 h 530018"/>
                <a:gd name="connsiteX1" fmla="*/ 80491 w 295673"/>
                <a:gd name="connsiteY1" fmla="*/ 292075 h 530018"/>
                <a:gd name="connsiteX2" fmla="*/ 295673 w 295673"/>
                <a:gd name="connsiteY2" fmla="*/ 530018 h 530018"/>
                <a:gd name="connsiteX0" fmla="*/ 1587 w 343804"/>
                <a:gd name="connsiteY0" fmla="*/ 0 h 536402"/>
                <a:gd name="connsiteX1" fmla="*/ 80491 w 343804"/>
                <a:gd name="connsiteY1" fmla="*/ 292075 h 536402"/>
                <a:gd name="connsiteX2" fmla="*/ 343804 w 343804"/>
                <a:gd name="connsiteY2" fmla="*/ 536402 h 536402"/>
                <a:gd name="connsiteX0" fmla="*/ 1587 w 459537"/>
                <a:gd name="connsiteY0" fmla="*/ 0 h 660273"/>
                <a:gd name="connsiteX1" fmla="*/ 80491 w 459537"/>
                <a:gd name="connsiteY1" fmla="*/ 292075 h 660273"/>
                <a:gd name="connsiteX2" fmla="*/ 459537 w 459537"/>
                <a:gd name="connsiteY2" fmla="*/ 660273 h 660273"/>
              </a:gdLst>
              <a:ahLst/>
              <a:cxnLst>
                <a:cxn ang="0">
                  <a:pos x="connsiteX0" y="connsiteY0"/>
                </a:cxn>
                <a:cxn ang="0">
                  <a:pos x="connsiteX1" y="connsiteY1"/>
                </a:cxn>
                <a:cxn ang="0">
                  <a:pos x="connsiteX2" y="connsiteY2"/>
                </a:cxn>
              </a:cxnLst>
              <a:rect l="l" t="t" r="r" b="b"/>
              <a:pathLst>
                <a:path w="459537" h="660273">
                  <a:moveTo>
                    <a:pt x="1587" y="0"/>
                  </a:moveTo>
                  <a:cubicBezTo>
                    <a:pt x="0" y="39687"/>
                    <a:pt x="4166" y="182030"/>
                    <a:pt x="80491" y="292075"/>
                  </a:cubicBezTo>
                  <a:cubicBezTo>
                    <a:pt x="156816" y="402120"/>
                    <a:pt x="343649" y="580898"/>
                    <a:pt x="459537" y="660273"/>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8" name="フリーフォーム 87"/>
            <p:cNvSpPr/>
            <p:nvPr/>
          </p:nvSpPr>
          <p:spPr bwMode="gray">
            <a:xfrm>
              <a:off x="5749157" y="4776776"/>
              <a:ext cx="49815" cy="474823"/>
            </a:xfrm>
            <a:custGeom>
              <a:avLst/>
              <a:gdLst>
                <a:gd name="connsiteX0" fmla="*/ 0 w 28575"/>
                <a:gd name="connsiteY0" fmla="*/ 0 h 219075"/>
                <a:gd name="connsiteX1" fmla="*/ 28575 w 28575"/>
                <a:gd name="connsiteY1" fmla="*/ 219075 h 219075"/>
                <a:gd name="connsiteX0" fmla="*/ 0 w 28575"/>
                <a:gd name="connsiteY0" fmla="*/ 0 h 335983"/>
                <a:gd name="connsiteX1" fmla="*/ 28575 w 28575"/>
                <a:gd name="connsiteY1" fmla="*/ 335983 h 335983"/>
                <a:gd name="connsiteX0" fmla="*/ 0 w 65756"/>
                <a:gd name="connsiteY0" fmla="*/ 0 h 574107"/>
                <a:gd name="connsiteX1" fmla="*/ 65756 w 65756"/>
                <a:gd name="connsiteY1" fmla="*/ 574107 h 574107"/>
                <a:gd name="connsiteX0" fmla="*/ 0 w 76797"/>
                <a:gd name="connsiteY0" fmla="*/ 0 h 724076"/>
                <a:gd name="connsiteX1" fmla="*/ 76797 w 76797"/>
                <a:gd name="connsiteY1" fmla="*/ 724076 h 724076"/>
                <a:gd name="connsiteX0" fmla="*/ 0 w 80410"/>
                <a:gd name="connsiteY0" fmla="*/ 0 h 770509"/>
                <a:gd name="connsiteX1" fmla="*/ 80410 w 80410"/>
                <a:gd name="connsiteY1" fmla="*/ 770509 h 770509"/>
              </a:gdLst>
              <a:ahLst/>
              <a:cxnLst>
                <a:cxn ang="0">
                  <a:pos x="connsiteX0" y="connsiteY0"/>
                </a:cxn>
                <a:cxn ang="0">
                  <a:pos x="connsiteX1" y="connsiteY1"/>
                </a:cxn>
              </a:cxnLst>
              <a:rect l="l" t="t" r="r" b="b"/>
              <a:pathLst>
                <a:path w="80410" h="770509">
                  <a:moveTo>
                    <a:pt x="0" y="0"/>
                  </a:moveTo>
                  <a:lnTo>
                    <a:pt x="80410" y="770509"/>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9" name="フリーフォーム 88"/>
            <p:cNvSpPr/>
            <p:nvPr/>
          </p:nvSpPr>
          <p:spPr bwMode="gray">
            <a:xfrm>
              <a:off x="5670039" y="3863653"/>
              <a:ext cx="256399" cy="1399063"/>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 name="connsiteX0" fmla="*/ 137595 w 170933"/>
                <a:gd name="connsiteY0" fmla="*/ 1485900 h 1485900"/>
                <a:gd name="connsiteX1" fmla="*/ 156645 w 170933"/>
                <a:gd name="connsiteY1" fmla="*/ 1247775 h 1485900"/>
                <a:gd name="connsiteX2" fmla="*/ 51870 w 170933"/>
                <a:gd name="connsiteY2" fmla="*/ 904875 h 1485900"/>
                <a:gd name="connsiteX3" fmla="*/ 3175 w 170933"/>
                <a:gd name="connsiteY3" fmla="*/ 238871 h 1485900"/>
                <a:gd name="connsiteX4" fmla="*/ 70920 w 170933"/>
                <a:gd name="connsiteY4" fmla="*/ 0 h 1485900"/>
                <a:gd name="connsiteX0" fmla="*/ 159477 w 244725"/>
                <a:gd name="connsiteY0" fmla="*/ 1770240 h 1770240"/>
                <a:gd name="connsiteX1" fmla="*/ 178527 w 244725"/>
                <a:gd name="connsiteY1" fmla="*/ 1532115 h 1770240"/>
                <a:gd name="connsiteX2" fmla="*/ 73752 w 244725"/>
                <a:gd name="connsiteY2" fmla="*/ 1189215 h 1770240"/>
                <a:gd name="connsiteX3" fmla="*/ 25057 w 244725"/>
                <a:gd name="connsiteY3" fmla="*/ 523211 h 1770240"/>
                <a:gd name="connsiteX4" fmla="*/ 224089 w 244725"/>
                <a:gd name="connsiteY4" fmla="*/ 0 h 1770240"/>
                <a:gd name="connsiteX0" fmla="*/ 159475 w 244725"/>
                <a:gd name="connsiteY0" fmla="*/ 1770240 h 1770240"/>
                <a:gd name="connsiteX1" fmla="*/ 128560 w 244725"/>
                <a:gd name="connsiteY1" fmla="*/ 1501962 h 1770240"/>
                <a:gd name="connsiteX2" fmla="*/ 73750 w 244725"/>
                <a:gd name="connsiteY2" fmla="*/ 1189215 h 1770240"/>
                <a:gd name="connsiteX3" fmla="*/ 25055 w 244725"/>
                <a:gd name="connsiteY3" fmla="*/ 523211 h 1770240"/>
                <a:gd name="connsiteX4" fmla="*/ 224087 w 244725"/>
                <a:gd name="connsiteY4" fmla="*/ 0 h 1770240"/>
                <a:gd name="connsiteX0" fmla="*/ 199771 w 285019"/>
                <a:gd name="connsiteY0" fmla="*/ 1770240 h 1770240"/>
                <a:gd name="connsiteX1" fmla="*/ 168856 w 285019"/>
                <a:gd name="connsiteY1" fmla="*/ 1501962 h 1770240"/>
                <a:gd name="connsiteX2" fmla="*/ 114046 w 285019"/>
                <a:gd name="connsiteY2" fmla="*/ 1189215 h 1770240"/>
                <a:gd name="connsiteX3" fmla="*/ 25056 w 285019"/>
                <a:gd name="connsiteY3" fmla="*/ 313411 h 1770240"/>
                <a:gd name="connsiteX4" fmla="*/ 264383 w 285019"/>
                <a:gd name="connsiteY4" fmla="*/ 0 h 1770240"/>
                <a:gd name="connsiteX0" fmla="*/ 199771 w 285021"/>
                <a:gd name="connsiteY0" fmla="*/ 1770240 h 1770240"/>
                <a:gd name="connsiteX1" fmla="*/ 168856 w 285021"/>
                <a:gd name="connsiteY1" fmla="*/ 1501962 h 1770240"/>
                <a:gd name="connsiteX2" fmla="*/ 114046 w 285021"/>
                <a:gd name="connsiteY2" fmla="*/ 1189215 h 1770240"/>
                <a:gd name="connsiteX3" fmla="*/ 25056 w 285021"/>
                <a:gd name="connsiteY3" fmla="*/ 313411 h 1770240"/>
                <a:gd name="connsiteX4" fmla="*/ 264383 w 285021"/>
                <a:gd name="connsiteY4" fmla="*/ 0 h 1770240"/>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21958"/>
                <a:gd name="connsiteY0" fmla="*/ 1726091 h 1726091"/>
                <a:gd name="connsiteX1" fmla="*/ 168856 w 221958"/>
                <a:gd name="connsiteY1" fmla="*/ 1457813 h 1726091"/>
                <a:gd name="connsiteX2" fmla="*/ 114046 w 221958"/>
                <a:gd name="connsiteY2" fmla="*/ 1145066 h 1726091"/>
                <a:gd name="connsiteX3" fmla="*/ 25056 w 221958"/>
                <a:gd name="connsiteY3" fmla="*/ 269262 h 1726091"/>
                <a:gd name="connsiteX4" fmla="*/ 221958 w 221958"/>
                <a:gd name="connsiteY4" fmla="*/ 0 h 1726091"/>
                <a:gd name="connsiteX0" fmla="*/ 432459 w 454646"/>
                <a:gd name="connsiteY0" fmla="*/ 1726091 h 1726091"/>
                <a:gd name="connsiteX1" fmla="*/ 401544 w 454646"/>
                <a:gd name="connsiteY1" fmla="*/ 1457813 h 1726091"/>
                <a:gd name="connsiteX2" fmla="*/ 346734 w 454646"/>
                <a:gd name="connsiteY2" fmla="*/ 1145066 h 1726091"/>
                <a:gd name="connsiteX3" fmla="*/ 25056 w 454646"/>
                <a:gd name="connsiteY3" fmla="*/ 207229 h 1726091"/>
                <a:gd name="connsiteX4" fmla="*/ 454646 w 454646"/>
                <a:gd name="connsiteY4" fmla="*/ 0 h 1726091"/>
                <a:gd name="connsiteX0" fmla="*/ 432459 w 454646"/>
                <a:gd name="connsiteY0" fmla="*/ 2265615 h 2265615"/>
                <a:gd name="connsiteX1" fmla="*/ 401544 w 454646"/>
                <a:gd name="connsiteY1" fmla="*/ 1997337 h 2265615"/>
                <a:gd name="connsiteX2" fmla="*/ 346734 w 454646"/>
                <a:gd name="connsiteY2" fmla="*/ 1684590 h 2265615"/>
                <a:gd name="connsiteX3" fmla="*/ 25056 w 454646"/>
                <a:gd name="connsiteY3" fmla="*/ 746753 h 2265615"/>
                <a:gd name="connsiteX4" fmla="*/ 454646 w 454646"/>
                <a:gd name="connsiteY4" fmla="*/ 0 h 2265615"/>
                <a:gd name="connsiteX0" fmla="*/ 432459 w 454646"/>
                <a:gd name="connsiteY0" fmla="*/ 2265615 h 2265615"/>
                <a:gd name="connsiteX1" fmla="*/ 346734 w 454646"/>
                <a:gd name="connsiteY1" fmla="*/ 1684590 h 2265615"/>
                <a:gd name="connsiteX2" fmla="*/ 25056 w 454646"/>
                <a:gd name="connsiteY2" fmla="*/ 746753 h 2265615"/>
                <a:gd name="connsiteX3" fmla="*/ 454646 w 454646"/>
                <a:gd name="connsiteY3" fmla="*/ 0 h 2265615"/>
                <a:gd name="connsiteX0" fmla="*/ 443109 w 465296"/>
                <a:gd name="connsiteY0" fmla="*/ 2265615 h 2265615"/>
                <a:gd name="connsiteX1" fmla="*/ 357384 w 465296"/>
                <a:gd name="connsiteY1" fmla="*/ 1684590 h 2265615"/>
                <a:gd name="connsiteX2" fmla="*/ 35706 w 465296"/>
                <a:gd name="connsiteY2" fmla="*/ 746753 h 2265615"/>
                <a:gd name="connsiteX3" fmla="*/ 119658 w 465296"/>
                <a:gd name="connsiteY3" fmla="*/ 582034 h 2265615"/>
                <a:gd name="connsiteX4" fmla="*/ 465296 w 465296"/>
                <a:gd name="connsiteY4" fmla="*/ 0 h 2265615"/>
                <a:gd name="connsiteX0" fmla="*/ 443107 w 465294"/>
                <a:gd name="connsiteY0" fmla="*/ 2265615 h 2265615"/>
                <a:gd name="connsiteX1" fmla="*/ 357382 w 465294"/>
                <a:gd name="connsiteY1" fmla="*/ 1684590 h 2265615"/>
                <a:gd name="connsiteX2" fmla="*/ 35704 w 465294"/>
                <a:gd name="connsiteY2" fmla="*/ 746753 h 2265615"/>
                <a:gd name="connsiteX3" fmla="*/ 234868 w 465294"/>
                <a:gd name="connsiteY3" fmla="*/ 582034 h 2265615"/>
                <a:gd name="connsiteX4" fmla="*/ 465294 w 465294"/>
                <a:gd name="connsiteY4" fmla="*/ 0 h 2265615"/>
                <a:gd name="connsiteX0" fmla="*/ 359157 w 381344"/>
                <a:gd name="connsiteY0" fmla="*/ 2265615 h 2265615"/>
                <a:gd name="connsiteX1" fmla="*/ 273432 w 381344"/>
                <a:gd name="connsiteY1" fmla="*/ 1684590 h 2265615"/>
                <a:gd name="connsiteX2" fmla="*/ 35706 w 381344"/>
                <a:gd name="connsiteY2" fmla="*/ 814847 h 2265615"/>
                <a:gd name="connsiteX3" fmla="*/ 150918 w 381344"/>
                <a:gd name="connsiteY3" fmla="*/ 582034 h 2265615"/>
                <a:gd name="connsiteX4" fmla="*/ 381344 w 381344"/>
                <a:gd name="connsiteY4" fmla="*/ 0 h 2265615"/>
                <a:gd name="connsiteX0" fmla="*/ 348507 w 370694"/>
                <a:gd name="connsiteY0" fmla="*/ 2265615 h 2265615"/>
                <a:gd name="connsiteX1" fmla="*/ 262782 w 370694"/>
                <a:gd name="connsiteY1" fmla="*/ 1684590 h 2265615"/>
                <a:gd name="connsiteX2" fmla="*/ 25056 w 370694"/>
                <a:gd name="connsiteY2" fmla="*/ 814847 h 2265615"/>
                <a:gd name="connsiteX3" fmla="*/ 140268 w 370694"/>
                <a:gd name="connsiteY3" fmla="*/ 582034 h 2265615"/>
                <a:gd name="connsiteX4" fmla="*/ 370694 w 370694"/>
                <a:gd name="connsiteY4" fmla="*/ 0 h 2265615"/>
                <a:gd name="connsiteX0" fmla="*/ 463721 w 485908"/>
                <a:gd name="connsiteY0" fmla="*/ 2265615 h 2265615"/>
                <a:gd name="connsiteX1" fmla="*/ 377996 w 485908"/>
                <a:gd name="connsiteY1" fmla="*/ 1684590 h 2265615"/>
                <a:gd name="connsiteX2" fmla="*/ 25056 w 485908"/>
                <a:gd name="connsiteY2" fmla="*/ 814847 h 2265615"/>
                <a:gd name="connsiteX3" fmla="*/ 255482 w 485908"/>
                <a:gd name="connsiteY3" fmla="*/ 582034 h 2265615"/>
                <a:gd name="connsiteX4" fmla="*/ 485908 w 485908"/>
                <a:gd name="connsiteY4" fmla="*/ 0 h 2265615"/>
                <a:gd name="connsiteX0" fmla="*/ 416452 w 438639"/>
                <a:gd name="connsiteY0" fmla="*/ 2265615 h 2265615"/>
                <a:gd name="connsiteX1" fmla="*/ 330727 w 438639"/>
                <a:gd name="connsiteY1" fmla="*/ 1684590 h 2265615"/>
                <a:gd name="connsiteX2" fmla="*/ 25056 w 438639"/>
                <a:gd name="connsiteY2" fmla="*/ 795159 h 2265615"/>
                <a:gd name="connsiteX3" fmla="*/ 208213 w 438639"/>
                <a:gd name="connsiteY3" fmla="*/ 582034 h 2265615"/>
                <a:gd name="connsiteX4" fmla="*/ 438639 w 438639"/>
                <a:gd name="connsiteY4" fmla="*/ 0 h 2265615"/>
                <a:gd name="connsiteX0" fmla="*/ 416452 w 438639"/>
                <a:gd name="connsiteY0" fmla="*/ 2265615 h 2265615"/>
                <a:gd name="connsiteX1" fmla="*/ 330727 w 438639"/>
                <a:gd name="connsiteY1" fmla="*/ 1684590 h 2265615"/>
                <a:gd name="connsiteX2" fmla="*/ 25056 w 438639"/>
                <a:gd name="connsiteY2" fmla="*/ 795159 h 2265615"/>
                <a:gd name="connsiteX3" fmla="*/ 207937 w 438639"/>
                <a:gd name="connsiteY3" fmla="*/ 533394 h 2265615"/>
                <a:gd name="connsiteX4" fmla="*/ 438639 w 438639"/>
                <a:gd name="connsiteY4" fmla="*/ 0 h 2265615"/>
                <a:gd name="connsiteX0" fmla="*/ 408831 w 431018"/>
                <a:gd name="connsiteY0" fmla="*/ 2265615 h 2265615"/>
                <a:gd name="connsiteX1" fmla="*/ 323106 w 431018"/>
                <a:gd name="connsiteY1" fmla="*/ 1684590 h 2265615"/>
                <a:gd name="connsiteX2" fmla="*/ 25056 w 431018"/>
                <a:gd name="connsiteY2" fmla="*/ 829804 h 2265615"/>
                <a:gd name="connsiteX3" fmla="*/ 200316 w 431018"/>
                <a:gd name="connsiteY3" fmla="*/ 533394 h 2265615"/>
                <a:gd name="connsiteX4" fmla="*/ 431018 w 431018"/>
                <a:gd name="connsiteY4" fmla="*/ 0 h 2265615"/>
                <a:gd name="connsiteX0" fmla="*/ 408831 w 431018"/>
                <a:gd name="connsiteY0" fmla="*/ 2265615 h 2265615"/>
                <a:gd name="connsiteX1" fmla="*/ 323106 w 431018"/>
                <a:gd name="connsiteY1" fmla="*/ 1684590 h 2265615"/>
                <a:gd name="connsiteX2" fmla="*/ 25056 w 431018"/>
                <a:gd name="connsiteY2" fmla="*/ 829804 h 2265615"/>
                <a:gd name="connsiteX3" fmla="*/ 200316 w 431018"/>
                <a:gd name="connsiteY3" fmla="*/ 533394 h 2265615"/>
                <a:gd name="connsiteX4" fmla="*/ 431018 w 431018"/>
                <a:gd name="connsiteY4" fmla="*/ 0 h 2265615"/>
                <a:gd name="connsiteX0" fmla="*/ 408831 w 431018"/>
                <a:gd name="connsiteY0" fmla="*/ 2265615 h 2265615"/>
                <a:gd name="connsiteX1" fmla="*/ 323106 w 431018"/>
                <a:gd name="connsiteY1" fmla="*/ 1684590 h 2265615"/>
                <a:gd name="connsiteX2" fmla="*/ 25056 w 431018"/>
                <a:gd name="connsiteY2" fmla="*/ 829804 h 2265615"/>
                <a:gd name="connsiteX3" fmla="*/ 200316 w 431018"/>
                <a:gd name="connsiteY3" fmla="*/ 533394 h 2265615"/>
                <a:gd name="connsiteX4" fmla="*/ 431018 w 431018"/>
                <a:gd name="connsiteY4" fmla="*/ 0 h 2265615"/>
                <a:gd name="connsiteX0" fmla="*/ 408831 w 408831"/>
                <a:gd name="connsiteY0" fmla="*/ 2259600 h 2259600"/>
                <a:gd name="connsiteX1" fmla="*/ 323106 w 408831"/>
                <a:gd name="connsiteY1" fmla="*/ 1678575 h 2259600"/>
                <a:gd name="connsiteX2" fmla="*/ 25056 w 408831"/>
                <a:gd name="connsiteY2" fmla="*/ 823789 h 2259600"/>
                <a:gd name="connsiteX3" fmla="*/ 200316 w 408831"/>
                <a:gd name="connsiteY3" fmla="*/ 527379 h 2259600"/>
                <a:gd name="connsiteX4" fmla="*/ 379385 w 408831"/>
                <a:gd name="connsiteY4" fmla="*/ 0 h 2259600"/>
                <a:gd name="connsiteX0" fmla="*/ 408831 w 408831"/>
                <a:gd name="connsiteY0" fmla="*/ 2259600 h 2259600"/>
                <a:gd name="connsiteX1" fmla="*/ 323106 w 408831"/>
                <a:gd name="connsiteY1" fmla="*/ 1678575 h 2259600"/>
                <a:gd name="connsiteX2" fmla="*/ 25056 w 408831"/>
                <a:gd name="connsiteY2" fmla="*/ 823789 h 2259600"/>
                <a:gd name="connsiteX3" fmla="*/ 200316 w 408831"/>
                <a:gd name="connsiteY3" fmla="*/ 527379 h 2259600"/>
                <a:gd name="connsiteX4" fmla="*/ 379385 w 408831"/>
                <a:gd name="connsiteY4" fmla="*/ 0 h 2259600"/>
                <a:gd name="connsiteX0" fmla="*/ 408831 w 408831"/>
                <a:gd name="connsiteY0" fmla="*/ 2259600 h 2259600"/>
                <a:gd name="connsiteX1" fmla="*/ 323106 w 408831"/>
                <a:gd name="connsiteY1" fmla="*/ 1678575 h 2259600"/>
                <a:gd name="connsiteX2" fmla="*/ 25056 w 408831"/>
                <a:gd name="connsiteY2" fmla="*/ 823789 h 2259600"/>
                <a:gd name="connsiteX3" fmla="*/ 315804 w 408831"/>
                <a:gd name="connsiteY3" fmla="*/ 459612 h 2259600"/>
                <a:gd name="connsiteX4" fmla="*/ 379385 w 408831"/>
                <a:gd name="connsiteY4" fmla="*/ 0 h 2259600"/>
                <a:gd name="connsiteX0" fmla="*/ 408831 w 408831"/>
                <a:gd name="connsiteY0" fmla="*/ 2261284 h 2261284"/>
                <a:gd name="connsiteX1" fmla="*/ 323106 w 408831"/>
                <a:gd name="connsiteY1" fmla="*/ 1680259 h 2261284"/>
                <a:gd name="connsiteX2" fmla="*/ 25056 w 408831"/>
                <a:gd name="connsiteY2" fmla="*/ 825473 h 2261284"/>
                <a:gd name="connsiteX3" fmla="*/ 315804 w 408831"/>
                <a:gd name="connsiteY3" fmla="*/ 461296 h 2261284"/>
                <a:gd name="connsiteX4" fmla="*/ 331562 w 408831"/>
                <a:gd name="connsiteY4" fmla="*/ 0 h 226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 h="2261284">
                  <a:moveTo>
                    <a:pt x="408831" y="2261284"/>
                  </a:moveTo>
                  <a:cubicBezTo>
                    <a:pt x="390972" y="2140237"/>
                    <a:pt x="391006" y="1933403"/>
                    <a:pt x="323106" y="1680259"/>
                  </a:cubicBezTo>
                  <a:cubicBezTo>
                    <a:pt x="260358" y="1471828"/>
                    <a:pt x="0" y="1023675"/>
                    <a:pt x="25056" y="825473"/>
                  </a:cubicBezTo>
                  <a:cubicBezTo>
                    <a:pt x="70633" y="689386"/>
                    <a:pt x="264720" y="598875"/>
                    <a:pt x="315804" y="461296"/>
                  </a:cubicBezTo>
                  <a:cubicBezTo>
                    <a:pt x="366888" y="323717"/>
                    <a:pt x="329110" y="228725"/>
                    <a:pt x="331562"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0" name="フリーフォーム 89"/>
            <p:cNvSpPr/>
            <p:nvPr/>
          </p:nvSpPr>
          <p:spPr bwMode="gray">
            <a:xfrm>
              <a:off x="5869299" y="3128392"/>
              <a:ext cx="2448252" cy="2264543"/>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471737 w 3116202"/>
                <a:gd name="connsiteY8" fmla="*/ 1152785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39093 w 3116202"/>
                <a:gd name="connsiteY6" fmla="*/ 1544872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0004 w 3113219"/>
                <a:gd name="connsiteY0" fmla="*/ 2619635 h 2619635"/>
                <a:gd name="connsiteX1" fmla="*/ 1068579 w 3113219"/>
                <a:gd name="connsiteY1" fmla="*/ 2295785 h 2619635"/>
                <a:gd name="connsiteX2" fmla="*/ 716154 w 3113219"/>
                <a:gd name="connsiteY2" fmla="*/ 2257685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619635"/>
                <a:gd name="connsiteX1" fmla="*/ 1068577 w 3113217"/>
                <a:gd name="connsiteY1" fmla="*/ 2295785 h 2619635"/>
                <a:gd name="connsiteX2" fmla="*/ 884544 w 3113217"/>
                <a:gd name="connsiteY2" fmla="*/ 2297752 h 2619635"/>
                <a:gd name="connsiteX3" fmla="*/ 238760 w 3113217"/>
                <a:gd name="connsiteY3" fmla="*/ 2258008 h 2619635"/>
                <a:gd name="connsiteX4" fmla="*/ 68452 w 3113217"/>
                <a:gd name="connsiteY4" fmla="*/ 1914785 h 2619635"/>
                <a:gd name="connsiteX5" fmla="*/ 649477 w 3113217"/>
                <a:gd name="connsiteY5" fmla="*/ 1429010 h 2619635"/>
                <a:gd name="connsiteX6" fmla="*/ 1136108 w 3113217"/>
                <a:gd name="connsiteY6" fmla="*/ 1544872 h 2619635"/>
                <a:gd name="connsiteX7" fmla="*/ 2212851 w 3113217"/>
                <a:gd name="connsiteY7" fmla="*/ 1474485 h 2619635"/>
                <a:gd name="connsiteX8" fmla="*/ 2677823 w 3113217"/>
                <a:gd name="connsiteY8" fmla="*/ 1008959 h 2619635"/>
                <a:gd name="connsiteX9" fmla="*/ 2884478 w 3113217"/>
                <a:gd name="connsiteY9" fmla="*/ 425154 h 2619635"/>
                <a:gd name="connsiteX10" fmla="*/ 3113217 w 3113217"/>
                <a:gd name="connsiteY10" fmla="*/ 31750 h 2619635"/>
                <a:gd name="connsiteX0" fmla="*/ 1040004 w 3113219"/>
                <a:gd name="connsiteY0" fmla="*/ 2619635 h 2619635"/>
                <a:gd name="connsiteX1" fmla="*/ 1162583 w 3113219"/>
                <a:gd name="connsiteY1" fmla="*/ 2289711 h 2619635"/>
                <a:gd name="connsiteX2" fmla="*/ 884546 w 3113219"/>
                <a:gd name="connsiteY2" fmla="*/ 2297752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789130"/>
                <a:gd name="connsiteX1" fmla="*/ 1058634 w 3113217"/>
                <a:gd name="connsiteY1" fmla="*/ 2734143 h 2789130"/>
                <a:gd name="connsiteX2" fmla="*/ 1162581 w 3113217"/>
                <a:gd name="connsiteY2" fmla="*/ 2289711 h 2789130"/>
                <a:gd name="connsiteX3" fmla="*/ 884544 w 3113217"/>
                <a:gd name="connsiteY3" fmla="*/ 2297752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1162583 w 3113219"/>
                <a:gd name="connsiteY2" fmla="*/ 2289711 h 2789130"/>
                <a:gd name="connsiteX3" fmla="*/ 696356 w 3113219"/>
                <a:gd name="connsiteY3" fmla="*/ 2289710 h 2789130"/>
                <a:gd name="connsiteX4" fmla="*/ 238762 w 3113219"/>
                <a:gd name="connsiteY4" fmla="*/ 2258008 h 2789130"/>
                <a:gd name="connsiteX5" fmla="*/ 68454 w 3113219"/>
                <a:gd name="connsiteY5" fmla="*/ 1914785 h 2789130"/>
                <a:gd name="connsiteX6" fmla="*/ 649479 w 3113219"/>
                <a:gd name="connsiteY6" fmla="*/ 1429010 h 2789130"/>
                <a:gd name="connsiteX7" fmla="*/ 1136110 w 3113219"/>
                <a:gd name="connsiteY7" fmla="*/ 1544872 h 2789130"/>
                <a:gd name="connsiteX8" fmla="*/ 2212853 w 3113219"/>
                <a:gd name="connsiteY8" fmla="*/ 1474485 h 2789130"/>
                <a:gd name="connsiteX9" fmla="*/ 2677825 w 3113219"/>
                <a:gd name="connsiteY9" fmla="*/ 1008959 h 2789130"/>
                <a:gd name="connsiteX10" fmla="*/ 2884480 w 3113219"/>
                <a:gd name="connsiteY10" fmla="*/ 425154 h 2789130"/>
                <a:gd name="connsiteX11" fmla="*/ 3113219 w 3113219"/>
                <a:gd name="connsiteY11" fmla="*/ 31750 h 2789130"/>
                <a:gd name="connsiteX0" fmla="*/ 1040002 w 3113217"/>
                <a:gd name="connsiteY0" fmla="*/ 2619635 h 2789130"/>
                <a:gd name="connsiteX1" fmla="*/ 1058634 w 3113217"/>
                <a:gd name="connsiteY1" fmla="*/ 2734143 h 2789130"/>
                <a:gd name="connsiteX2" fmla="*/ 1162581 w 3113217"/>
                <a:gd name="connsiteY2" fmla="*/ 2289711 h 2789130"/>
                <a:gd name="connsiteX3" fmla="*/ 812912 w 3113217"/>
                <a:gd name="connsiteY3" fmla="*/ 2289710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812914 w 3113219"/>
                <a:gd name="connsiteY2" fmla="*/ 2289710 h 2789130"/>
                <a:gd name="connsiteX3" fmla="*/ 238762 w 3113219"/>
                <a:gd name="connsiteY3" fmla="*/ 2258008 h 2789130"/>
                <a:gd name="connsiteX4" fmla="*/ 68454 w 3113219"/>
                <a:gd name="connsiteY4" fmla="*/ 1914785 h 2789130"/>
                <a:gd name="connsiteX5" fmla="*/ 649479 w 3113219"/>
                <a:gd name="connsiteY5" fmla="*/ 1429010 h 2789130"/>
                <a:gd name="connsiteX6" fmla="*/ 1136110 w 3113219"/>
                <a:gd name="connsiteY6" fmla="*/ 1544872 h 2789130"/>
                <a:gd name="connsiteX7" fmla="*/ 2212853 w 3113219"/>
                <a:gd name="connsiteY7" fmla="*/ 1474485 h 2789130"/>
                <a:gd name="connsiteX8" fmla="*/ 2677825 w 3113219"/>
                <a:gd name="connsiteY8" fmla="*/ 1008959 h 2789130"/>
                <a:gd name="connsiteX9" fmla="*/ 2884480 w 3113219"/>
                <a:gd name="connsiteY9" fmla="*/ 425154 h 2789130"/>
                <a:gd name="connsiteX10" fmla="*/ 3113219 w 3113219"/>
                <a:gd name="connsiteY10" fmla="*/ 31750 h 2789130"/>
                <a:gd name="connsiteX0" fmla="*/ 1040002 w 3113217"/>
                <a:gd name="connsiteY0" fmla="*/ 2619635 h 2769036"/>
                <a:gd name="connsiteX1" fmla="*/ 856797 w 3113217"/>
                <a:gd name="connsiteY1" fmla="*/ 2714049 h 2769036"/>
                <a:gd name="connsiteX2" fmla="*/ 812912 w 3113217"/>
                <a:gd name="connsiteY2" fmla="*/ 2289710 h 2769036"/>
                <a:gd name="connsiteX3" fmla="*/ 238760 w 3113217"/>
                <a:gd name="connsiteY3" fmla="*/ 2258008 h 2769036"/>
                <a:gd name="connsiteX4" fmla="*/ 68452 w 3113217"/>
                <a:gd name="connsiteY4" fmla="*/ 1914785 h 2769036"/>
                <a:gd name="connsiteX5" fmla="*/ 649477 w 3113217"/>
                <a:gd name="connsiteY5" fmla="*/ 1429010 h 2769036"/>
                <a:gd name="connsiteX6" fmla="*/ 1136108 w 3113217"/>
                <a:gd name="connsiteY6" fmla="*/ 1544872 h 2769036"/>
                <a:gd name="connsiteX7" fmla="*/ 2212851 w 3113217"/>
                <a:gd name="connsiteY7" fmla="*/ 1474485 h 2769036"/>
                <a:gd name="connsiteX8" fmla="*/ 2677823 w 3113217"/>
                <a:gd name="connsiteY8" fmla="*/ 1008959 h 2769036"/>
                <a:gd name="connsiteX9" fmla="*/ 2884478 w 3113217"/>
                <a:gd name="connsiteY9" fmla="*/ 425154 h 2769036"/>
                <a:gd name="connsiteX10" fmla="*/ 3113217 w 3113217"/>
                <a:gd name="connsiteY10" fmla="*/ 31750 h 2769036"/>
                <a:gd name="connsiteX0" fmla="*/ 1040004 w 3113219"/>
                <a:gd name="connsiteY0" fmla="*/ 2619635 h 2767492"/>
                <a:gd name="connsiteX1" fmla="*/ 856799 w 3113219"/>
                <a:gd name="connsiteY1" fmla="*/ 2714049 h 2767492"/>
                <a:gd name="connsiteX2" fmla="*/ 787660 w 3113219"/>
                <a:gd name="connsiteY2" fmla="*/ 2298975 h 2767492"/>
                <a:gd name="connsiteX3" fmla="*/ 238762 w 3113219"/>
                <a:gd name="connsiteY3" fmla="*/ 2258008 h 2767492"/>
                <a:gd name="connsiteX4" fmla="*/ 68454 w 3113219"/>
                <a:gd name="connsiteY4" fmla="*/ 1914785 h 2767492"/>
                <a:gd name="connsiteX5" fmla="*/ 649479 w 3113219"/>
                <a:gd name="connsiteY5" fmla="*/ 1429010 h 2767492"/>
                <a:gd name="connsiteX6" fmla="*/ 1136110 w 3113219"/>
                <a:gd name="connsiteY6" fmla="*/ 1544872 h 2767492"/>
                <a:gd name="connsiteX7" fmla="*/ 2212853 w 3113219"/>
                <a:gd name="connsiteY7" fmla="*/ 1474485 h 2767492"/>
                <a:gd name="connsiteX8" fmla="*/ 2677825 w 3113219"/>
                <a:gd name="connsiteY8" fmla="*/ 1008959 h 2767492"/>
                <a:gd name="connsiteX9" fmla="*/ 2884480 w 3113219"/>
                <a:gd name="connsiteY9" fmla="*/ 425154 h 2767492"/>
                <a:gd name="connsiteX10" fmla="*/ 3113219 w 3113219"/>
                <a:gd name="connsiteY10" fmla="*/ 31750 h 2767492"/>
                <a:gd name="connsiteX0" fmla="*/ 856797 w 3113217"/>
                <a:gd name="connsiteY0" fmla="*/ 2714049 h 2714049"/>
                <a:gd name="connsiteX1" fmla="*/ 787658 w 3113217"/>
                <a:gd name="connsiteY1" fmla="*/ 2298975 h 2714049"/>
                <a:gd name="connsiteX2" fmla="*/ 238760 w 3113217"/>
                <a:gd name="connsiteY2" fmla="*/ 2258008 h 2714049"/>
                <a:gd name="connsiteX3" fmla="*/ 68452 w 3113217"/>
                <a:gd name="connsiteY3" fmla="*/ 1914785 h 2714049"/>
                <a:gd name="connsiteX4" fmla="*/ 649477 w 3113217"/>
                <a:gd name="connsiteY4" fmla="*/ 1429010 h 2714049"/>
                <a:gd name="connsiteX5" fmla="*/ 1136108 w 3113217"/>
                <a:gd name="connsiteY5" fmla="*/ 1544872 h 2714049"/>
                <a:gd name="connsiteX6" fmla="*/ 2212851 w 3113217"/>
                <a:gd name="connsiteY6" fmla="*/ 1474485 h 2714049"/>
                <a:gd name="connsiteX7" fmla="*/ 2677823 w 3113217"/>
                <a:gd name="connsiteY7" fmla="*/ 1008959 h 2714049"/>
                <a:gd name="connsiteX8" fmla="*/ 2884478 w 3113217"/>
                <a:gd name="connsiteY8" fmla="*/ 425154 h 2714049"/>
                <a:gd name="connsiteX9" fmla="*/ 3113217 w 3113217"/>
                <a:gd name="connsiteY9" fmla="*/ 31750 h 2714049"/>
                <a:gd name="connsiteX0" fmla="*/ 862381 w 3113219"/>
                <a:gd name="connsiteY0" fmla="*/ 2740159 h 2740159"/>
                <a:gd name="connsiteX1" fmla="*/ 787660 w 3113219"/>
                <a:gd name="connsiteY1" fmla="*/ 2298975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40159"/>
                <a:gd name="connsiteX1" fmla="*/ 787658 w 3113217"/>
                <a:gd name="connsiteY1" fmla="*/ 2298975 h 2740159"/>
                <a:gd name="connsiteX2" fmla="*/ 238760 w 3113217"/>
                <a:gd name="connsiteY2" fmla="*/ 2258008 h 2740159"/>
                <a:gd name="connsiteX3" fmla="*/ 68452 w 3113217"/>
                <a:gd name="connsiteY3" fmla="*/ 1914785 h 2740159"/>
                <a:gd name="connsiteX4" fmla="*/ 649477 w 3113217"/>
                <a:gd name="connsiteY4" fmla="*/ 1429010 h 2740159"/>
                <a:gd name="connsiteX5" fmla="*/ 1136108 w 3113217"/>
                <a:gd name="connsiteY5" fmla="*/ 1544872 h 2740159"/>
                <a:gd name="connsiteX6" fmla="*/ 2212851 w 3113217"/>
                <a:gd name="connsiteY6" fmla="*/ 1474485 h 2740159"/>
                <a:gd name="connsiteX7" fmla="*/ 2677823 w 3113217"/>
                <a:gd name="connsiteY7" fmla="*/ 1008959 h 2740159"/>
                <a:gd name="connsiteX8" fmla="*/ 2884478 w 3113217"/>
                <a:gd name="connsiteY8" fmla="*/ 425154 h 2740159"/>
                <a:gd name="connsiteX9" fmla="*/ 3113217 w 3113217"/>
                <a:gd name="connsiteY9" fmla="*/ 31750 h 2740159"/>
                <a:gd name="connsiteX0" fmla="*/ 862381 w 3113219"/>
                <a:gd name="connsiteY0" fmla="*/ 2740159 h 2740159"/>
                <a:gd name="connsiteX1" fmla="*/ 1091318 w 3113219"/>
                <a:gd name="connsiteY1" fmla="*/ 2333910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82961"/>
                <a:gd name="connsiteX1" fmla="*/ 1056987 w 3113217"/>
                <a:gd name="connsiteY1" fmla="*/ 2715252 h 2782961"/>
                <a:gd name="connsiteX2" fmla="*/ 1091316 w 3113217"/>
                <a:gd name="connsiteY2" fmla="*/ 2333910 h 2782961"/>
                <a:gd name="connsiteX3" fmla="*/ 238760 w 3113217"/>
                <a:gd name="connsiteY3" fmla="*/ 2258008 h 2782961"/>
                <a:gd name="connsiteX4" fmla="*/ 68452 w 3113217"/>
                <a:gd name="connsiteY4" fmla="*/ 1914785 h 2782961"/>
                <a:gd name="connsiteX5" fmla="*/ 649477 w 3113217"/>
                <a:gd name="connsiteY5" fmla="*/ 1429010 h 2782961"/>
                <a:gd name="connsiteX6" fmla="*/ 1136108 w 3113217"/>
                <a:gd name="connsiteY6" fmla="*/ 1544872 h 2782961"/>
                <a:gd name="connsiteX7" fmla="*/ 2212851 w 3113217"/>
                <a:gd name="connsiteY7" fmla="*/ 1474485 h 2782961"/>
                <a:gd name="connsiteX8" fmla="*/ 2677823 w 3113217"/>
                <a:gd name="connsiteY8" fmla="*/ 1008959 h 2782961"/>
                <a:gd name="connsiteX9" fmla="*/ 2884478 w 3113217"/>
                <a:gd name="connsiteY9" fmla="*/ 425154 h 2782961"/>
                <a:gd name="connsiteX10" fmla="*/ 3113217 w 3113217"/>
                <a:gd name="connsiteY10" fmla="*/ 31750 h 2782961"/>
                <a:gd name="connsiteX0" fmla="*/ 862381 w 3113219"/>
                <a:gd name="connsiteY0" fmla="*/ 2740159 h 2773133"/>
                <a:gd name="connsiteX1" fmla="*/ 1081281 w 3113219"/>
                <a:gd name="connsiteY1" fmla="*/ 2705426 h 2773133"/>
                <a:gd name="connsiteX2" fmla="*/ 1091318 w 3113219"/>
                <a:gd name="connsiteY2" fmla="*/ 2333910 h 2773133"/>
                <a:gd name="connsiteX3" fmla="*/ 238762 w 3113219"/>
                <a:gd name="connsiteY3" fmla="*/ 2258008 h 2773133"/>
                <a:gd name="connsiteX4" fmla="*/ 68454 w 3113219"/>
                <a:gd name="connsiteY4" fmla="*/ 1914785 h 2773133"/>
                <a:gd name="connsiteX5" fmla="*/ 649479 w 3113219"/>
                <a:gd name="connsiteY5" fmla="*/ 1429010 h 2773133"/>
                <a:gd name="connsiteX6" fmla="*/ 1136110 w 3113219"/>
                <a:gd name="connsiteY6" fmla="*/ 1544872 h 2773133"/>
                <a:gd name="connsiteX7" fmla="*/ 2212853 w 3113219"/>
                <a:gd name="connsiteY7" fmla="*/ 1474485 h 2773133"/>
                <a:gd name="connsiteX8" fmla="*/ 2677825 w 3113219"/>
                <a:gd name="connsiteY8" fmla="*/ 1008959 h 2773133"/>
                <a:gd name="connsiteX9" fmla="*/ 2884480 w 3113219"/>
                <a:gd name="connsiteY9" fmla="*/ 425154 h 2773133"/>
                <a:gd name="connsiteX10" fmla="*/ 3113219 w 3113219"/>
                <a:gd name="connsiteY10" fmla="*/ 31750 h 2773133"/>
                <a:gd name="connsiteX0" fmla="*/ 1081279 w 3113217"/>
                <a:gd name="connsiteY0" fmla="*/ 2705426 h 2705426"/>
                <a:gd name="connsiteX1" fmla="*/ 1091316 w 3113217"/>
                <a:gd name="connsiteY1" fmla="*/ 2333910 h 2705426"/>
                <a:gd name="connsiteX2" fmla="*/ 238760 w 3113217"/>
                <a:gd name="connsiteY2" fmla="*/ 2258008 h 2705426"/>
                <a:gd name="connsiteX3" fmla="*/ 68452 w 3113217"/>
                <a:gd name="connsiteY3" fmla="*/ 1914785 h 2705426"/>
                <a:gd name="connsiteX4" fmla="*/ 649477 w 3113217"/>
                <a:gd name="connsiteY4" fmla="*/ 1429010 h 2705426"/>
                <a:gd name="connsiteX5" fmla="*/ 1136108 w 3113217"/>
                <a:gd name="connsiteY5" fmla="*/ 1544872 h 2705426"/>
                <a:gd name="connsiteX6" fmla="*/ 2212851 w 3113217"/>
                <a:gd name="connsiteY6" fmla="*/ 1474485 h 2705426"/>
                <a:gd name="connsiteX7" fmla="*/ 2677823 w 3113217"/>
                <a:gd name="connsiteY7" fmla="*/ 1008959 h 2705426"/>
                <a:gd name="connsiteX8" fmla="*/ 2884478 w 3113217"/>
                <a:gd name="connsiteY8" fmla="*/ 425154 h 2705426"/>
                <a:gd name="connsiteX9" fmla="*/ 3113217 w 3113217"/>
                <a:gd name="connsiteY9" fmla="*/ 31750 h 2705426"/>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8471 w 3113219"/>
                <a:gd name="connsiteY0" fmla="*/ 2766270 h 2766270"/>
                <a:gd name="connsiteX1" fmla="*/ 1091318 w 3113219"/>
                <a:gd name="connsiteY1" fmla="*/ 2333910 h 2766270"/>
                <a:gd name="connsiteX2" fmla="*/ 238762 w 3113219"/>
                <a:gd name="connsiteY2" fmla="*/ 2258008 h 2766270"/>
                <a:gd name="connsiteX3" fmla="*/ 68454 w 3113219"/>
                <a:gd name="connsiteY3" fmla="*/ 1914785 h 2766270"/>
                <a:gd name="connsiteX4" fmla="*/ 649479 w 3113219"/>
                <a:gd name="connsiteY4" fmla="*/ 1429010 h 2766270"/>
                <a:gd name="connsiteX5" fmla="*/ 1136110 w 3113219"/>
                <a:gd name="connsiteY5" fmla="*/ 1544872 h 2766270"/>
                <a:gd name="connsiteX6" fmla="*/ 2212853 w 3113219"/>
                <a:gd name="connsiteY6" fmla="*/ 1474485 h 2766270"/>
                <a:gd name="connsiteX7" fmla="*/ 2677825 w 3113219"/>
                <a:gd name="connsiteY7" fmla="*/ 1008959 h 2766270"/>
                <a:gd name="connsiteX8" fmla="*/ 2884480 w 3113219"/>
                <a:gd name="connsiteY8" fmla="*/ 425154 h 2766270"/>
                <a:gd name="connsiteX9" fmla="*/ 3113219 w 3113219"/>
                <a:gd name="connsiteY9" fmla="*/ 31750 h 2766270"/>
                <a:gd name="connsiteX0" fmla="*/ 1078470 w 3113218"/>
                <a:gd name="connsiteY0" fmla="*/ 2766270 h 2766270"/>
                <a:gd name="connsiteX1" fmla="*/ 1091317 w 3113218"/>
                <a:gd name="connsiteY1" fmla="*/ 2333910 h 2766270"/>
                <a:gd name="connsiteX2" fmla="*/ 238761 w 3113218"/>
                <a:gd name="connsiteY2" fmla="*/ 2258008 h 2766270"/>
                <a:gd name="connsiteX3" fmla="*/ 68453 w 3113218"/>
                <a:gd name="connsiteY3" fmla="*/ 1914785 h 2766270"/>
                <a:gd name="connsiteX4" fmla="*/ 649478 w 3113218"/>
                <a:gd name="connsiteY4" fmla="*/ 1429010 h 2766270"/>
                <a:gd name="connsiteX5" fmla="*/ 1136109 w 3113218"/>
                <a:gd name="connsiteY5" fmla="*/ 1544872 h 2766270"/>
                <a:gd name="connsiteX6" fmla="*/ 2212852 w 3113218"/>
                <a:gd name="connsiteY6" fmla="*/ 1474485 h 2766270"/>
                <a:gd name="connsiteX7" fmla="*/ 2677824 w 3113218"/>
                <a:gd name="connsiteY7" fmla="*/ 1008959 h 2766270"/>
                <a:gd name="connsiteX8" fmla="*/ 2884479 w 3113218"/>
                <a:gd name="connsiteY8" fmla="*/ 425154 h 2766270"/>
                <a:gd name="connsiteX9" fmla="*/ 3113218 w 3113218"/>
                <a:gd name="connsiteY9" fmla="*/ 31750 h 2766270"/>
                <a:gd name="connsiteX0" fmla="*/ 1078470 w 3113218"/>
                <a:gd name="connsiteY0" fmla="*/ 2766270 h 2766270"/>
                <a:gd name="connsiteX1" fmla="*/ 1091317 w 3113218"/>
                <a:gd name="connsiteY1" fmla="*/ 2333910 h 2766270"/>
                <a:gd name="connsiteX2" fmla="*/ 238761 w 3113218"/>
                <a:gd name="connsiteY2" fmla="*/ 2258008 h 2766270"/>
                <a:gd name="connsiteX3" fmla="*/ 68453 w 3113218"/>
                <a:gd name="connsiteY3" fmla="*/ 1914785 h 2766270"/>
                <a:gd name="connsiteX4" fmla="*/ 649478 w 3113218"/>
                <a:gd name="connsiteY4" fmla="*/ 1429010 h 2766270"/>
                <a:gd name="connsiteX5" fmla="*/ 1136109 w 3113218"/>
                <a:gd name="connsiteY5" fmla="*/ 1544872 h 2766270"/>
                <a:gd name="connsiteX6" fmla="*/ 2212852 w 3113218"/>
                <a:gd name="connsiteY6" fmla="*/ 1474485 h 2766270"/>
                <a:gd name="connsiteX7" fmla="*/ 2878920 w 3113218"/>
                <a:gd name="connsiteY7" fmla="*/ 1013833 h 2766270"/>
                <a:gd name="connsiteX8" fmla="*/ 2884479 w 3113218"/>
                <a:gd name="connsiteY8" fmla="*/ 425154 h 2766270"/>
                <a:gd name="connsiteX9" fmla="*/ 3113218 w 3113218"/>
                <a:gd name="connsiteY9" fmla="*/ 31750 h 2766270"/>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45066 h 2797503"/>
                <a:gd name="connsiteX8" fmla="*/ 2884479 w 3417404"/>
                <a:gd name="connsiteY8" fmla="*/ 456387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45066 h 2797503"/>
                <a:gd name="connsiteX8" fmla="*/ 3079555 w 3417404"/>
                <a:gd name="connsiteY8" fmla="*/ 571422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45066 h 2797503"/>
                <a:gd name="connsiteX8" fmla="*/ 3079555 w 3417404"/>
                <a:gd name="connsiteY8" fmla="*/ 571422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76453 h 2797503"/>
                <a:gd name="connsiteX8" fmla="*/ 3079555 w 3417404"/>
                <a:gd name="connsiteY8" fmla="*/ 571422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76453 h 2797503"/>
                <a:gd name="connsiteX8" fmla="*/ 3079555 w 3417404"/>
                <a:gd name="connsiteY8" fmla="*/ 571422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76453 h 2797503"/>
                <a:gd name="connsiteX8" fmla="*/ 3079555 w 3417404"/>
                <a:gd name="connsiteY8" fmla="*/ 571422 h 2797503"/>
                <a:gd name="connsiteX9" fmla="*/ 3417404 w 3417404"/>
                <a:gd name="connsiteY9" fmla="*/ 31750 h 2797503"/>
                <a:gd name="connsiteX0" fmla="*/ 1078470 w 3417404"/>
                <a:gd name="connsiteY0" fmla="*/ 2797503 h 2797503"/>
                <a:gd name="connsiteX1" fmla="*/ 1091317 w 3417404"/>
                <a:gd name="connsiteY1" fmla="*/ 2365143 h 2797503"/>
                <a:gd name="connsiteX2" fmla="*/ 238761 w 3417404"/>
                <a:gd name="connsiteY2" fmla="*/ 2289241 h 2797503"/>
                <a:gd name="connsiteX3" fmla="*/ 68453 w 3417404"/>
                <a:gd name="connsiteY3" fmla="*/ 1946018 h 2797503"/>
                <a:gd name="connsiteX4" fmla="*/ 649478 w 3417404"/>
                <a:gd name="connsiteY4" fmla="*/ 1460243 h 2797503"/>
                <a:gd name="connsiteX5" fmla="*/ 1136109 w 3417404"/>
                <a:gd name="connsiteY5" fmla="*/ 1576105 h 2797503"/>
                <a:gd name="connsiteX6" fmla="*/ 2212852 w 3417404"/>
                <a:gd name="connsiteY6" fmla="*/ 1505718 h 2797503"/>
                <a:gd name="connsiteX7" fmla="*/ 2878920 w 3417404"/>
                <a:gd name="connsiteY7" fmla="*/ 1076453 h 2797503"/>
                <a:gd name="connsiteX8" fmla="*/ 3079555 w 3417404"/>
                <a:gd name="connsiteY8" fmla="*/ 571422 h 2797503"/>
                <a:gd name="connsiteX9" fmla="*/ 3417404 w 3417404"/>
                <a:gd name="connsiteY9" fmla="*/ 31750 h 27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7404" h="2797503">
                  <a:moveTo>
                    <a:pt x="1078470" y="2797503"/>
                  </a:moveTo>
                  <a:cubicBezTo>
                    <a:pt x="1116626" y="2729795"/>
                    <a:pt x="1135986" y="2415983"/>
                    <a:pt x="1091317" y="2365143"/>
                  </a:cubicBezTo>
                  <a:cubicBezTo>
                    <a:pt x="922384" y="2288916"/>
                    <a:pt x="409238" y="2359095"/>
                    <a:pt x="238761" y="2289241"/>
                  </a:cubicBezTo>
                  <a:cubicBezTo>
                    <a:pt x="68284" y="2219387"/>
                    <a:pt x="0" y="2084184"/>
                    <a:pt x="68453" y="1946018"/>
                  </a:cubicBezTo>
                  <a:cubicBezTo>
                    <a:pt x="136906" y="1807852"/>
                    <a:pt x="471535" y="1521895"/>
                    <a:pt x="649478" y="1460243"/>
                  </a:cubicBezTo>
                  <a:cubicBezTo>
                    <a:pt x="827421" y="1398591"/>
                    <a:pt x="875547" y="1568526"/>
                    <a:pt x="1136109" y="1576105"/>
                  </a:cubicBezTo>
                  <a:cubicBezTo>
                    <a:pt x="1396671" y="1583684"/>
                    <a:pt x="1859973" y="1595391"/>
                    <a:pt x="2212852" y="1505718"/>
                  </a:cubicBezTo>
                  <a:cubicBezTo>
                    <a:pt x="2457280" y="1472127"/>
                    <a:pt x="2687595" y="1216016"/>
                    <a:pt x="2878920" y="1076453"/>
                  </a:cubicBezTo>
                  <a:cubicBezTo>
                    <a:pt x="3062119" y="854683"/>
                    <a:pt x="3006989" y="734290"/>
                    <a:pt x="3079555" y="571422"/>
                  </a:cubicBezTo>
                  <a:cubicBezTo>
                    <a:pt x="3140440" y="422914"/>
                    <a:pt x="3395179" y="0"/>
                    <a:pt x="3417404" y="3175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1" name="フリーフォーム 90"/>
            <p:cNvSpPr/>
            <p:nvPr/>
          </p:nvSpPr>
          <p:spPr bwMode="gray">
            <a:xfrm>
              <a:off x="6300050" y="4149500"/>
              <a:ext cx="143584" cy="1214850"/>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 name="connsiteX0" fmla="*/ 7639 w 120149"/>
                <a:gd name="connsiteY0" fmla="*/ 1200150 h 1200150"/>
                <a:gd name="connsiteX1" fmla="*/ 17164 w 120149"/>
                <a:gd name="connsiteY1" fmla="*/ 1047750 h 1200150"/>
                <a:gd name="connsiteX2" fmla="*/ 110623 w 120149"/>
                <a:gd name="connsiteY2" fmla="*/ 1071771 h 1200150"/>
                <a:gd name="connsiteX3" fmla="*/ 74314 w 120149"/>
                <a:gd name="connsiteY3" fmla="*/ 381000 h 1200150"/>
                <a:gd name="connsiteX4" fmla="*/ 83839 w 120149"/>
                <a:gd name="connsiteY4" fmla="*/ 0 h 1200150"/>
                <a:gd name="connsiteX0" fmla="*/ 0 w 114096"/>
                <a:gd name="connsiteY0" fmla="*/ 1200150 h 1208296"/>
                <a:gd name="connsiteX1" fmla="*/ 102984 w 114096"/>
                <a:gd name="connsiteY1" fmla="*/ 1071771 h 1208296"/>
                <a:gd name="connsiteX2" fmla="*/ 66675 w 114096"/>
                <a:gd name="connsiteY2" fmla="*/ 381000 h 1208296"/>
                <a:gd name="connsiteX3" fmla="*/ 76200 w 114096"/>
                <a:gd name="connsiteY3" fmla="*/ 0 h 1208296"/>
                <a:gd name="connsiteX0" fmla="*/ 0 w 210706"/>
                <a:gd name="connsiteY0" fmla="*/ 1220624 h 1220624"/>
                <a:gd name="connsiteX1" fmla="*/ 185792 w 210706"/>
                <a:gd name="connsiteY1" fmla="*/ 1071771 h 1220624"/>
                <a:gd name="connsiteX2" fmla="*/ 149483 w 210706"/>
                <a:gd name="connsiteY2" fmla="*/ 381000 h 1220624"/>
                <a:gd name="connsiteX3" fmla="*/ 159008 w 210706"/>
                <a:gd name="connsiteY3" fmla="*/ 0 h 1220624"/>
                <a:gd name="connsiteX0" fmla="*/ 0 w 195844"/>
                <a:gd name="connsiteY0" fmla="*/ 1220624 h 1220624"/>
                <a:gd name="connsiteX1" fmla="*/ 170929 w 195844"/>
                <a:gd name="connsiteY1" fmla="*/ 987763 h 1220624"/>
                <a:gd name="connsiteX2" fmla="*/ 149483 w 195844"/>
                <a:gd name="connsiteY2" fmla="*/ 381000 h 1220624"/>
                <a:gd name="connsiteX3" fmla="*/ 159008 w 195844"/>
                <a:gd name="connsiteY3" fmla="*/ 0 h 1220624"/>
              </a:gdLst>
              <a:ahLst/>
              <a:cxnLst>
                <a:cxn ang="0">
                  <a:pos x="connsiteX0" y="connsiteY0"/>
                </a:cxn>
                <a:cxn ang="0">
                  <a:pos x="connsiteX1" y="connsiteY1"/>
                </a:cxn>
                <a:cxn ang="0">
                  <a:pos x="connsiteX2" y="connsiteY2"/>
                </a:cxn>
                <a:cxn ang="0">
                  <a:pos x="connsiteX3" y="connsiteY3"/>
                </a:cxn>
              </a:cxnLst>
              <a:rect l="l" t="t" r="r" b="b"/>
              <a:pathLst>
                <a:path w="195844" h="1220624">
                  <a:moveTo>
                    <a:pt x="0" y="1220624"/>
                  </a:moveTo>
                  <a:cubicBezTo>
                    <a:pt x="21455" y="1193879"/>
                    <a:pt x="146015" y="1127700"/>
                    <a:pt x="170929" y="987763"/>
                  </a:cubicBezTo>
                  <a:cubicBezTo>
                    <a:pt x="195843" y="847826"/>
                    <a:pt x="151470" y="545627"/>
                    <a:pt x="149483" y="381000"/>
                  </a:cubicBezTo>
                  <a:cubicBezTo>
                    <a:pt x="147496" y="216373"/>
                    <a:pt x="149483" y="107950"/>
                    <a:pt x="159008"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2" name="フリーフォーム 91"/>
            <p:cNvSpPr/>
            <p:nvPr/>
          </p:nvSpPr>
          <p:spPr bwMode="gray">
            <a:xfrm>
              <a:off x="8046500" y="3355481"/>
              <a:ext cx="628545" cy="676505"/>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 name="connsiteX0" fmla="*/ 942718 w 979231"/>
                <a:gd name="connsiteY0" fmla="*/ 0 h 3944714"/>
                <a:gd name="connsiteX1" fmla="*/ 961768 w 979231"/>
                <a:gd name="connsiteY1" fmla="*/ 657225 h 3944714"/>
                <a:gd name="connsiteX2" fmla="*/ 837943 w 979231"/>
                <a:gd name="connsiteY2" fmla="*/ 723900 h 3944714"/>
                <a:gd name="connsiteX3" fmla="*/ 361693 w 979231"/>
                <a:gd name="connsiteY3" fmla="*/ 714375 h 3944714"/>
                <a:gd name="connsiteX4" fmla="*/ 266443 w 979231"/>
                <a:gd name="connsiteY4" fmla="*/ 790575 h 3944714"/>
                <a:gd name="connsiteX5" fmla="*/ 275968 w 979231"/>
                <a:gd name="connsiteY5" fmla="*/ 2124075 h 3944714"/>
                <a:gd name="connsiteX6" fmla="*/ 0 w 979231"/>
                <a:gd name="connsiteY6" fmla="*/ 3944714 h 3944714"/>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178515 w 958204"/>
                <a:gd name="connsiteY5" fmla="*/ 2121634 h 3989172"/>
                <a:gd name="connsiteX6" fmla="*/ 0 w 958204"/>
                <a:gd name="connsiteY6" fmla="*/ 3989172 h 3989172"/>
                <a:gd name="connsiteX0" fmla="*/ 947665 w 965921"/>
                <a:gd name="connsiteY0" fmla="*/ 0 h 4064419"/>
                <a:gd name="connsiteX1" fmla="*/ 940741 w 965921"/>
                <a:gd name="connsiteY1" fmla="*/ 732472 h 4064419"/>
                <a:gd name="connsiteX2" fmla="*/ 816916 w 965921"/>
                <a:gd name="connsiteY2" fmla="*/ 799147 h 4064419"/>
                <a:gd name="connsiteX3" fmla="*/ 340666 w 965921"/>
                <a:gd name="connsiteY3" fmla="*/ 789622 h 4064419"/>
                <a:gd name="connsiteX4" fmla="*/ 245416 w 965921"/>
                <a:gd name="connsiteY4" fmla="*/ 865822 h 4064419"/>
                <a:gd name="connsiteX5" fmla="*/ 178515 w 965921"/>
                <a:gd name="connsiteY5" fmla="*/ 2196881 h 4064419"/>
                <a:gd name="connsiteX6" fmla="*/ 0 w 965921"/>
                <a:gd name="connsiteY6"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12167 w 965921"/>
                <a:gd name="connsiteY3" fmla="*/ 830368 h 4064419"/>
                <a:gd name="connsiteX4" fmla="*/ 178515 w 965921"/>
                <a:gd name="connsiteY4" fmla="*/ 2196881 h 4064419"/>
                <a:gd name="connsiteX5" fmla="*/ 0 w 965921"/>
                <a:gd name="connsiteY5" fmla="*/ 4064419 h 4064419"/>
                <a:gd name="connsiteX0" fmla="*/ 841899 w 860155"/>
                <a:gd name="connsiteY0" fmla="*/ 0 h 2196880"/>
                <a:gd name="connsiteX1" fmla="*/ 834975 w 860155"/>
                <a:gd name="connsiteY1" fmla="*/ 732472 h 2196880"/>
                <a:gd name="connsiteX2" fmla="*/ 711150 w 860155"/>
                <a:gd name="connsiteY2" fmla="*/ 799147 h 2196880"/>
                <a:gd name="connsiteX3" fmla="*/ 106401 w 860155"/>
                <a:gd name="connsiteY3" fmla="*/ 830368 h 2196880"/>
                <a:gd name="connsiteX4" fmla="*/ 72749 w 860155"/>
                <a:gd name="connsiteY4" fmla="*/ 2196881 h 2196880"/>
                <a:gd name="connsiteX0" fmla="*/ 735497 w 753753"/>
                <a:gd name="connsiteY0" fmla="*/ 0 h 865663"/>
                <a:gd name="connsiteX1" fmla="*/ 728573 w 753753"/>
                <a:gd name="connsiteY1" fmla="*/ 732472 h 865663"/>
                <a:gd name="connsiteX2" fmla="*/ 604748 w 753753"/>
                <a:gd name="connsiteY2" fmla="*/ 799147 h 865663"/>
                <a:gd name="connsiteX3" fmla="*/ -1 w 753753"/>
                <a:gd name="connsiteY3" fmla="*/ 830368 h 865663"/>
                <a:gd name="connsiteX0" fmla="*/ 735498 w 802082"/>
                <a:gd name="connsiteY0" fmla="*/ 124630 h 990718"/>
                <a:gd name="connsiteX1" fmla="*/ 800927 w 802082"/>
                <a:gd name="connsiteY1" fmla="*/ 122079 h 990718"/>
                <a:gd name="connsiteX2" fmla="*/ 728574 w 802082"/>
                <a:gd name="connsiteY2" fmla="*/ 857102 h 990718"/>
                <a:gd name="connsiteX3" fmla="*/ 604749 w 802082"/>
                <a:gd name="connsiteY3" fmla="*/ 923777 h 990718"/>
                <a:gd name="connsiteX4" fmla="*/ 0 w 802082"/>
                <a:gd name="connsiteY4" fmla="*/ 954998 h 990718"/>
                <a:gd name="connsiteX0" fmla="*/ 726913 w 801204"/>
                <a:gd name="connsiteY0" fmla="*/ 124630 h 990718"/>
                <a:gd name="connsiteX1" fmla="*/ 800927 w 801204"/>
                <a:gd name="connsiteY1" fmla="*/ 122079 h 990718"/>
                <a:gd name="connsiteX2" fmla="*/ 728574 w 801204"/>
                <a:gd name="connsiteY2" fmla="*/ 857102 h 990718"/>
                <a:gd name="connsiteX3" fmla="*/ 604749 w 801204"/>
                <a:gd name="connsiteY3" fmla="*/ 923777 h 990718"/>
                <a:gd name="connsiteX4" fmla="*/ 0 w 801204"/>
                <a:gd name="connsiteY4" fmla="*/ 954998 h 990718"/>
                <a:gd name="connsiteX0" fmla="*/ 800927 w 801204"/>
                <a:gd name="connsiteY0" fmla="*/ 1 h 868640"/>
                <a:gd name="connsiteX1" fmla="*/ 728574 w 801204"/>
                <a:gd name="connsiteY1" fmla="*/ 735024 h 868640"/>
                <a:gd name="connsiteX2" fmla="*/ 604749 w 801204"/>
                <a:gd name="connsiteY2" fmla="*/ 801699 h 868640"/>
                <a:gd name="connsiteX3" fmla="*/ 0 w 801204"/>
                <a:gd name="connsiteY3" fmla="*/ 832920 h 868640"/>
                <a:gd name="connsiteX0" fmla="*/ 800927 w 801204"/>
                <a:gd name="connsiteY0" fmla="*/ 0 h 832918"/>
                <a:gd name="connsiteX1" fmla="*/ 728574 w 801204"/>
                <a:gd name="connsiteY1" fmla="*/ 735023 h 832918"/>
                <a:gd name="connsiteX2" fmla="*/ 604749 w 801204"/>
                <a:gd name="connsiteY2" fmla="*/ 801698 h 832918"/>
                <a:gd name="connsiteX3" fmla="*/ 0 w 801204"/>
                <a:gd name="connsiteY3" fmla="*/ 832919 h 832918"/>
                <a:gd name="connsiteX0" fmla="*/ 800927 w 818981"/>
                <a:gd name="connsiteY0" fmla="*/ 0 h 849225"/>
                <a:gd name="connsiteX1" fmla="*/ 786285 w 818981"/>
                <a:gd name="connsiteY1" fmla="*/ 775812 h 849225"/>
                <a:gd name="connsiteX2" fmla="*/ 604749 w 818981"/>
                <a:gd name="connsiteY2" fmla="*/ 801698 h 849225"/>
                <a:gd name="connsiteX3" fmla="*/ 0 w 818981"/>
                <a:gd name="connsiteY3" fmla="*/ 832919 h 849225"/>
                <a:gd name="connsiteX0" fmla="*/ 800927 w 818981"/>
                <a:gd name="connsiteY0" fmla="*/ 0 h 849225"/>
                <a:gd name="connsiteX1" fmla="*/ 786285 w 818981"/>
                <a:gd name="connsiteY1" fmla="*/ 775812 h 849225"/>
                <a:gd name="connsiteX2" fmla="*/ 561758 w 818981"/>
                <a:gd name="connsiteY2" fmla="*/ 819868 h 849225"/>
                <a:gd name="connsiteX3" fmla="*/ 0 w 818981"/>
                <a:gd name="connsiteY3" fmla="*/ 832919 h 849225"/>
                <a:gd name="connsiteX0" fmla="*/ 800927 w 818981"/>
                <a:gd name="connsiteY0" fmla="*/ 0 h 849225"/>
                <a:gd name="connsiteX1" fmla="*/ 786285 w 818981"/>
                <a:gd name="connsiteY1" fmla="*/ 775812 h 849225"/>
                <a:gd name="connsiteX2" fmla="*/ 561758 w 818981"/>
                <a:gd name="connsiteY2" fmla="*/ 819868 h 849225"/>
                <a:gd name="connsiteX3" fmla="*/ 0 w 818981"/>
                <a:gd name="connsiteY3" fmla="*/ 832919 h 849225"/>
                <a:gd name="connsiteX0" fmla="*/ 800927 w 818981"/>
                <a:gd name="connsiteY0" fmla="*/ 0 h 849225"/>
                <a:gd name="connsiteX1" fmla="*/ 786285 w 818981"/>
                <a:gd name="connsiteY1" fmla="*/ 775812 h 849225"/>
                <a:gd name="connsiteX2" fmla="*/ 561758 w 818981"/>
                <a:gd name="connsiteY2" fmla="*/ 819868 h 849225"/>
                <a:gd name="connsiteX3" fmla="*/ 0 w 818981"/>
                <a:gd name="connsiteY3" fmla="*/ 832919 h 849225"/>
              </a:gdLst>
              <a:ahLst/>
              <a:cxnLst>
                <a:cxn ang="0">
                  <a:pos x="connsiteX0" y="connsiteY0"/>
                </a:cxn>
                <a:cxn ang="0">
                  <a:pos x="connsiteX1" y="connsiteY1"/>
                </a:cxn>
                <a:cxn ang="0">
                  <a:pos x="connsiteX2" y="connsiteY2"/>
                </a:cxn>
                <a:cxn ang="0">
                  <a:pos x="connsiteX3" y="connsiteY3"/>
                </a:cxn>
              </a:cxnLst>
              <a:rect l="l" t="t" r="r" b="b"/>
              <a:pathLst>
                <a:path w="818981" h="849225">
                  <a:moveTo>
                    <a:pt x="800927" y="0"/>
                  </a:moveTo>
                  <a:cubicBezTo>
                    <a:pt x="801204" y="122079"/>
                    <a:pt x="818981" y="642196"/>
                    <a:pt x="786285" y="775812"/>
                  </a:cubicBezTo>
                  <a:cubicBezTo>
                    <a:pt x="786456" y="849225"/>
                    <a:pt x="663562" y="824538"/>
                    <a:pt x="561758" y="819868"/>
                  </a:cubicBezTo>
                  <a:cubicBezTo>
                    <a:pt x="397489" y="823662"/>
                    <a:pt x="126199" y="789928"/>
                    <a:pt x="0" y="832919"/>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3" name="フリーフォーム 92"/>
            <p:cNvSpPr/>
            <p:nvPr/>
          </p:nvSpPr>
          <p:spPr bwMode="gray">
            <a:xfrm>
              <a:off x="7080971" y="4965752"/>
              <a:ext cx="373612" cy="404950"/>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82451 w 3008312"/>
                <a:gd name="connsiteY4" fmla="*/ 116517 h 1304925"/>
                <a:gd name="connsiteX5" fmla="*/ 3008312 w 3008312"/>
                <a:gd name="connsiteY5" fmla="*/ 0 h 1304925"/>
                <a:gd name="connsiteX0" fmla="*/ 198437 w 3032336"/>
                <a:gd name="connsiteY0" fmla="*/ 1421442 h 1421442"/>
                <a:gd name="connsiteX1" fmla="*/ 74612 w 3032336"/>
                <a:gd name="connsiteY1" fmla="*/ 1183317 h 1421442"/>
                <a:gd name="connsiteX2" fmla="*/ 646112 w 3032336"/>
                <a:gd name="connsiteY2" fmla="*/ 992817 h 1421442"/>
                <a:gd name="connsiteX3" fmla="*/ 2449195 w 3032336"/>
                <a:gd name="connsiteY3" fmla="*/ 699101 h 1421442"/>
                <a:gd name="connsiteX4" fmla="*/ 2682451 w 3032336"/>
                <a:gd name="connsiteY4" fmla="*/ 233034 h 1421442"/>
                <a:gd name="connsiteX5" fmla="*/ 3032336 w 3032336"/>
                <a:gd name="connsiteY5" fmla="*/ 0 h 1421442"/>
                <a:gd name="connsiteX0" fmla="*/ 506306 w 3340205"/>
                <a:gd name="connsiteY0" fmla="*/ 1421442 h 1421442"/>
                <a:gd name="connsiteX1" fmla="*/ 74611 w 3340205"/>
                <a:gd name="connsiteY1" fmla="*/ 1165169 h 1421442"/>
                <a:gd name="connsiteX2" fmla="*/ 953981 w 3340205"/>
                <a:gd name="connsiteY2" fmla="*/ 992817 h 1421442"/>
                <a:gd name="connsiteX3" fmla="*/ 2757064 w 3340205"/>
                <a:gd name="connsiteY3" fmla="*/ 699101 h 1421442"/>
                <a:gd name="connsiteX4" fmla="*/ 2990320 w 3340205"/>
                <a:gd name="connsiteY4" fmla="*/ 233034 h 1421442"/>
                <a:gd name="connsiteX5" fmla="*/ 3340205 w 3340205"/>
                <a:gd name="connsiteY5" fmla="*/ 0 h 1421442"/>
                <a:gd name="connsiteX0" fmla="*/ 154610 w 3410547"/>
                <a:gd name="connsiteY0" fmla="*/ 1621525 h 1621525"/>
                <a:gd name="connsiteX1" fmla="*/ 144953 w 3410547"/>
                <a:gd name="connsiteY1" fmla="*/ 1165169 h 1621525"/>
                <a:gd name="connsiteX2" fmla="*/ 1024323 w 3410547"/>
                <a:gd name="connsiteY2" fmla="*/ 992817 h 1621525"/>
                <a:gd name="connsiteX3" fmla="*/ 2827406 w 3410547"/>
                <a:gd name="connsiteY3" fmla="*/ 699101 h 1621525"/>
                <a:gd name="connsiteX4" fmla="*/ 3060662 w 3410547"/>
                <a:gd name="connsiteY4" fmla="*/ 233034 h 1621525"/>
                <a:gd name="connsiteX5" fmla="*/ 3410547 w 3410547"/>
                <a:gd name="connsiteY5" fmla="*/ 0 h 1621525"/>
                <a:gd name="connsiteX0" fmla="*/ 154608 w 3410545"/>
                <a:gd name="connsiteY0" fmla="*/ 1621525 h 1621525"/>
                <a:gd name="connsiteX1" fmla="*/ 144951 w 3410545"/>
                <a:gd name="connsiteY1" fmla="*/ 1165169 h 1621525"/>
                <a:gd name="connsiteX2" fmla="*/ 1024321 w 3410545"/>
                <a:gd name="connsiteY2" fmla="*/ 992817 h 1621525"/>
                <a:gd name="connsiteX3" fmla="*/ 2827404 w 3410545"/>
                <a:gd name="connsiteY3" fmla="*/ 699101 h 1621525"/>
                <a:gd name="connsiteX4" fmla="*/ 3060660 w 3410545"/>
                <a:gd name="connsiteY4" fmla="*/ 233034 h 1621525"/>
                <a:gd name="connsiteX5" fmla="*/ 3410545 w 3410545"/>
                <a:gd name="connsiteY5" fmla="*/ 0 h 1621525"/>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154241"/>
                <a:gd name="connsiteY0" fmla="*/ 1363245 h 1363245"/>
                <a:gd name="connsiteX1" fmla="*/ 132397 w 3154241"/>
                <a:gd name="connsiteY1" fmla="*/ 932135 h 1363245"/>
                <a:gd name="connsiteX2" fmla="*/ 1011767 w 3154241"/>
                <a:gd name="connsiteY2" fmla="*/ 759783 h 1363245"/>
                <a:gd name="connsiteX3" fmla="*/ 2814850 w 3154241"/>
                <a:gd name="connsiteY3" fmla="*/ 466067 h 1363245"/>
                <a:gd name="connsiteX4" fmla="*/ 3048106 w 3154241"/>
                <a:gd name="connsiteY4" fmla="*/ 0 h 1363245"/>
                <a:gd name="connsiteX0" fmla="*/ 217382 w 3154239"/>
                <a:gd name="connsiteY0" fmla="*/ 1363245 h 1363245"/>
                <a:gd name="connsiteX1" fmla="*/ 132397 w 3154239"/>
                <a:gd name="connsiteY1" fmla="*/ 932135 h 1363245"/>
                <a:gd name="connsiteX2" fmla="*/ 1011767 w 3154239"/>
                <a:gd name="connsiteY2" fmla="*/ 759783 h 1363245"/>
                <a:gd name="connsiteX3" fmla="*/ 2814850 w 3154239"/>
                <a:gd name="connsiteY3" fmla="*/ 466067 h 1363245"/>
                <a:gd name="connsiteX4" fmla="*/ 3048106 w 3154239"/>
                <a:gd name="connsiteY4" fmla="*/ 0 h 1363245"/>
                <a:gd name="connsiteX0" fmla="*/ 217382 w 3154241"/>
                <a:gd name="connsiteY0" fmla="*/ 1363245 h 1363245"/>
                <a:gd name="connsiteX1" fmla="*/ 132397 w 3154241"/>
                <a:gd name="connsiteY1" fmla="*/ 932135 h 1363245"/>
                <a:gd name="connsiteX2" fmla="*/ 1011767 w 3154241"/>
                <a:gd name="connsiteY2" fmla="*/ 759783 h 1363245"/>
                <a:gd name="connsiteX3" fmla="*/ 2814850 w 3154241"/>
                <a:gd name="connsiteY3" fmla="*/ 466067 h 1363245"/>
                <a:gd name="connsiteX4" fmla="*/ 3048108 w 3154241"/>
                <a:gd name="connsiteY4" fmla="*/ 0 h 1363245"/>
                <a:gd name="connsiteX0" fmla="*/ 217382 w 2814850"/>
                <a:gd name="connsiteY0" fmla="*/ 897177 h 897177"/>
                <a:gd name="connsiteX1" fmla="*/ 132397 w 2814850"/>
                <a:gd name="connsiteY1" fmla="*/ 466067 h 897177"/>
                <a:gd name="connsiteX2" fmla="*/ 1011767 w 2814850"/>
                <a:gd name="connsiteY2" fmla="*/ 293715 h 897177"/>
                <a:gd name="connsiteX3" fmla="*/ 2814850 w 2814850"/>
                <a:gd name="connsiteY3" fmla="*/ -1 h 897177"/>
                <a:gd name="connsiteX0" fmla="*/ 217382 w 2814852"/>
                <a:gd name="connsiteY0" fmla="*/ 897177 h 897177"/>
                <a:gd name="connsiteX1" fmla="*/ 132397 w 2814852"/>
                <a:gd name="connsiteY1" fmla="*/ 466067 h 897177"/>
                <a:gd name="connsiteX2" fmla="*/ 1011767 w 2814852"/>
                <a:gd name="connsiteY2" fmla="*/ 293715 h 897177"/>
                <a:gd name="connsiteX3" fmla="*/ 2814852 w 2814852"/>
                <a:gd name="connsiteY3" fmla="*/ 0 h 897177"/>
                <a:gd name="connsiteX0" fmla="*/ 217382 w 2814850"/>
                <a:gd name="connsiteY0" fmla="*/ 897177 h 897177"/>
                <a:gd name="connsiteX1" fmla="*/ 132397 w 2814850"/>
                <a:gd name="connsiteY1" fmla="*/ 466067 h 897177"/>
                <a:gd name="connsiteX2" fmla="*/ 1011767 w 2814850"/>
                <a:gd name="connsiteY2" fmla="*/ 293715 h 897177"/>
                <a:gd name="connsiteX3" fmla="*/ 2814850 w 2814850"/>
                <a:gd name="connsiteY3" fmla="*/ 0 h 897177"/>
                <a:gd name="connsiteX0" fmla="*/ 217382 w 1011768"/>
                <a:gd name="connsiteY0" fmla="*/ 603463 h 603463"/>
                <a:gd name="connsiteX1" fmla="*/ 132397 w 1011768"/>
                <a:gd name="connsiteY1" fmla="*/ 172353 h 603463"/>
                <a:gd name="connsiteX2" fmla="*/ 1011767 w 1011768"/>
                <a:gd name="connsiteY2" fmla="*/ 1 h 603463"/>
                <a:gd name="connsiteX0" fmla="*/ 196927 w 868579"/>
                <a:gd name="connsiteY0" fmla="*/ 623770 h 623770"/>
                <a:gd name="connsiteX1" fmla="*/ 111942 w 868579"/>
                <a:gd name="connsiteY1" fmla="*/ 192660 h 623770"/>
                <a:gd name="connsiteX2" fmla="*/ 868579 w 868579"/>
                <a:gd name="connsiteY2" fmla="*/ 0 h 623770"/>
                <a:gd name="connsiteX0" fmla="*/ 118260 w 789912"/>
                <a:gd name="connsiteY0" fmla="*/ 623770 h 623770"/>
                <a:gd name="connsiteX1" fmla="*/ 194701 w 789912"/>
                <a:gd name="connsiteY1" fmla="*/ 194547 h 623770"/>
                <a:gd name="connsiteX2" fmla="*/ 789912 w 789912"/>
                <a:gd name="connsiteY2" fmla="*/ 0 h 623770"/>
                <a:gd name="connsiteX0" fmla="*/ 3724 w 675376"/>
                <a:gd name="connsiteY0" fmla="*/ 623770 h 749772"/>
                <a:gd name="connsiteX1" fmla="*/ 194386 w 675376"/>
                <a:gd name="connsiteY1" fmla="*/ 678236 h 749772"/>
                <a:gd name="connsiteX2" fmla="*/ 80165 w 675376"/>
                <a:gd name="connsiteY2" fmla="*/ 194547 h 749772"/>
                <a:gd name="connsiteX3" fmla="*/ 675376 w 675376"/>
                <a:gd name="connsiteY3" fmla="*/ 0 h 749772"/>
                <a:gd name="connsiteX0" fmla="*/ 115 w 671767"/>
                <a:gd name="connsiteY0" fmla="*/ 623770 h 726654"/>
                <a:gd name="connsiteX1" fmla="*/ 244772 w 671767"/>
                <a:gd name="connsiteY1" fmla="*/ 655117 h 726654"/>
                <a:gd name="connsiteX2" fmla="*/ 76556 w 671767"/>
                <a:gd name="connsiteY2" fmla="*/ 194547 h 726654"/>
                <a:gd name="connsiteX3" fmla="*/ 671767 w 671767"/>
                <a:gd name="connsiteY3" fmla="*/ 0 h 726654"/>
                <a:gd name="connsiteX0" fmla="*/ 239382 w 666377"/>
                <a:gd name="connsiteY0" fmla="*/ 655117 h 655117"/>
                <a:gd name="connsiteX1" fmla="*/ 71166 w 666377"/>
                <a:gd name="connsiteY1" fmla="*/ 194547 h 655117"/>
                <a:gd name="connsiteX2" fmla="*/ 666377 w 666377"/>
                <a:gd name="connsiteY2" fmla="*/ 0 h 655117"/>
                <a:gd name="connsiteX0" fmla="*/ 230383 w 603384"/>
                <a:gd name="connsiteY0" fmla="*/ 655117 h 655117"/>
                <a:gd name="connsiteX1" fmla="*/ 62167 w 603384"/>
                <a:gd name="connsiteY1" fmla="*/ 194547 h 655117"/>
                <a:gd name="connsiteX2" fmla="*/ 603384 w 603384"/>
                <a:gd name="connsiteY2" fmla="*/ 0 h 655117"/>
              </a:gdLst>
              <a:ahLst/>
              <a:cxnLst>
                <a:cxn ang="0">
                  <a:pos x="connsiteX0" y="connsiteY0"/>
                </a:cxn>
                <a:cxn ang="0">
                  <a:pos x="connsiteX1" y="connsiteY1"/>
                </a:cxn>
                <a:cxn ang="0">
                  <a:pos x="connsiteX2" y="connsiteY2"/>
                </a:cxn>
              </a:cxnLst>
              <a:rect l="l" t="t" r="r" b="b"/>
              <a:pathLst>
                <a:path w="603384" h="655117">
                  <a:moveTo>
                    <a:pt x="230383" y="655117"/>
                  </a:moveTo>
                  <a:cubicBezTo>
                    <a:pt x="243123" y="583580"/>
                    <a:pt x="0" y="303733"/>
                    <a:pt x="62167" y="194547"/>
                  </a:cubicBezTo>
                  <a:cubicBezTo>
                    <a:pt x="124334" y="85361"/>
                    <a:pt x="156309" y="77678"/>
                    <a:pt x="603384"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3175" name="テキスト ボックス 57"/>
          <p:cNvSpPr>
            <a:spLocks noChangeArrowheads="1"/>
          </p:cNvSpPr>
          <p:nvPr/>
        </p:nvSpPr>
        <p:spPr bwMode="auto">
          <a:xfrm>
            <a:off x="4508500" y="6196013"/>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地下鉄７路線、</a:t>
            </a:r>
            <a:r>
              <a:rPr lang="ja-JP" altLang="en-US" sz="1100">
                <a:latin typeface="HGP創英角ｺﾞｼｯｸUB" pitchFamily="50" charset="-128"/>
              </a:rPr>
              <a:t>ＪＲ５路線、</a:t>
            </a:r>
            <a:r>
              <a:rPr lang="ja-JP" altLang="en-US" sz="1100"/>
              <a:t>私鉄７路線が走り、主要駅として、梅田駅・大阪駅、京橋駅を有する。</a:t>
            </a:r>
          </a:p>
        </p:txBody>
      </p:sp>
      <p:sp>
        <p:nvSpPr>
          <p:cNvPr id="100" name="正方形/長方形 30"/>
          <p:cNvSpPr/>
          <p:nvPr/>
        </p:nvSpPr>
        <p:spPr bwMode="gray">
          <a:xfrm>
            <a:off x="7761288" y="3414713"/>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01" name="正方形/長方形 100"/>
          <p:cNvSpPr/>
          <p:nvPr/>
        </p:nvSpPr>
        <p:spPr bwMode="gray">
          <a:xfrm>
            <a:off x="7689850" y="456565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102" name="正方形/長方形 101"/>
          <p:cNvSpPr/>
          <p:nvPr/>
        </p:nvSpPr>
        <p:spPr bwMode="gray">
          <a:xfrm>
            <a:off x="6572250" y="4687888"/>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03" name="正方形/長方形 102"/>
          <p:cNvSpPr/>
          <p:nvPr/>
        </p:nvSpPr>
        <p:spPr bwMode="gray">
          <a:xfrm>
            <a:off x="6430963" y="5345113"/>
            <a:ext cx="985837"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市役所本庁舎</a:t>
            </a:r>
            <a:endParaRPr lang="en-US" altLang="ja-JP" sz="800" dirty="0">
              <a:solidFill>
                <a:schemeClr val="tx1"/>
              </a:solidFill>
            </a:endParaRPr>
          </a:p>
        </p:txBody>
      </p:sp>
      <p:sp>
        <p:nvSpPr>
          <p:cNvPr id="105" name="正方形/長方形 104"/>
          <p:cNvSpPr/>
          <p:nvPr/>
        </p:nvSpPr>
        <p:spPr bwMode="gray">
          <a:xfrm rot="16200000" flipH="1">
            <a:off x="8953501" y="3549650"/>
            <a:ext cx="660400" cy="2063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06" name="正方形/長方形 105"/>
          <p:cNvSpPr/>
          <p:nvPr/>
        </p:nvSpPr>
        <p:spPr bwMode="gray">
          <a:xfrm>
            <a:off x="7408863" y="4213225"/>
            <a:ext cx="552450" cy="230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07" name="正方形/長方形 106"/>
          <p:cNvSpPr/>
          <p:nvPr/>
        </p:nvSpPr>
        <p:spPr bwMode="gray">
          <a:xfrm rot="17150476">
            <a:off x="6703219" y="5052219"/>
            <a:ext cx="658813" cy="3079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08" name="正方形/長方形 107"/>
          <p:cNvSpPr/>
          <p:nvPr/>
        </p:nvSpPr>
        <p:spPr bwMode="gray">
          <a:xfrm rot="18800428">
            <a:off x="5876925" y="3975100"/>
            <a:ext cx="642938" cy="2873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09" name="正方形/長方形 108"/>
          <p:cNvSpPr/>
          <p:nvPr/>
        </p:nvSpPr>
        <p:spPr bwMode="gray">
          <a:xfrm rot="16200000">
            <a:off x="5918994" y="5307807"/>
            <a:ext cx="720725" cy="2746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smtClean="0">
                <a:solidFill>
                  <a:schemeClr val="tx1"/>
                </a:solidFill>
              </a:rPr>
              <a:t>線</a:t>
            </a:r>
            <a:endParaRPr lang="ja-JP" altLang="en-US" sz="700" dirty="0">
              <a:solidFill>
                <a:schemeClr val="tx1"/>
              </a:solidFill>
            </a:endParaRPr>
          </a:p>
        </p:txBody>
      </p:sp>
      <p:sp>
        <p:nvSpPr>
          <p:cNvPr id="119" name="正方形/長方形 118"/>
          <p:cNvSpPr/>
          <p:nvPr/>
        </p:nvSpPr>
        <p:spPr bwMode="gray">
          <a:xfrm rot="2621052">
            <a:off x="4941888" y="5535613"/>
            <a:ext cx="709612" cy="295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20" name="正方形/長方形 119"/>
          <p:cNvSpPr/>
          <p:nvPr/>
        </p:nvSpPr>
        <p:spPr bwMode="gray">
          <a:xfrm>
            <a:off x="7902575" y="4860925"/>
            <a:ext cx="1057275" cy="241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21" name="正方形/長方形 120"/>
          <p:cNvSpPr/>
          <p:nvPr/>
        </p:nvSpPr>
        <p:spPr bwMode="gray">
          <a:xfrm rot="19756761">
            <a:off x="5475288" y="4878388"/>
            <a:ext cx="777875" cy="265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sp>
        <p:nvSpPr>
          <p:cNvPr id="122" name="円/楕円 121"/>
          <p:cNvSpPr/>
          <p:nvPr/>
        </p:nvSpPr>
        <p:spPr bwMode="gray">
          <a:xfrm>
            <a:off x="6102350" y="4665663"/>
            <a:ext cx="219075"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25" name="正方形/長方形 124"/>
          <p:cNvSpPr/>
          <p:nvPr/>
        </p:nvSpPr>
        <p:spPr bwMode="gray">
          <a:xfrm>
            <a:off x="8408988" y="5373688"/>
            <a:ext cx="7413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京橋駅</a:t>
            </a:r>
          </a:p>
        </p:txBody>
      </p:sp>
      <p:cxnSp>
        <p:nvCxnSpPr>
          <p:cNvPr id="126" name="直線コネクタ 125"/>
          <p:cNvCxnSpPr>
            <a:endCxn id="122" idx="1"/>
          </p:cNvCxnSpPr>
          <p:nvPr/>
        </p:nvCxnSpPr>
        <p:spPr bwMode="gray">
          <a:xfrm>
            <a:off x="5457825" y="4076700"/>
            <a:ext cx="676275" cy="61912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bwMode="gray">
          <a:xfrm flipH="1" flipV="1">
            <a:off x="8121650" y="5157788"/>
            <a:ext cx="287338" cy="2159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bwMode="gray">
          <a:xfrm rot="2348259">
            <a:off x="4868863" y="4629150"/>
            <a:ext cx="936625" cy="352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ＪＲ神戸線・宝塚線</a:t>
            </a:r>
            <a:endParaRPr lang="en-US" altLang="ja-JP" sz="700" dirty="0">
              <a:solidFill>
                <a:schemeClr val="tx1"/>
              </a:solidFill>
            </a:endParaRPr>
          </a:p>
        </p:txBody>
      </p:sp>
      <p:sp>
        <p:nvSpPr>
          <p:cNvPr id="135" name="正方形/長方形 134"/>
          <p:cNvSpPr/>
          <p:nvPr/>
        </p:nvSpPr>
        <p:spPr bwMode="gray">
          <a:xfrm rot="16378636">
            <a:off x="6225381" y="4063207"/>
            <a:ext cx="739775" cy="192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ＪＲ京都線</a:t>
            </a:r>
          </a:p>
        </p:txBody>
      </p:sp>
      <p:sp>
        <p:nvSpPr>
          <p:cNvPr id="136" name="正方形/長方形 135"/>
          <p:cNvSpPr/>
          <p:nvPr/>
        </p:nvSpPr>
        <p:spPr bwMode="gray">
          <a:xfrm rot="19493241">
            <a:off x="5410200" y="5348288"/>
            <a:ext cx="863600" cy="2143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京阪中之島線</a:t>
            </a:r>
          </a:p>
        </p:txBody>
      </p:sp>
      <p:sp>
        <p:nvSpPr>
          <p:cNvPr id="138" name="正方形/長方形 137"/>
          <p:cNvSpPr/>
          <p:nvPr/>
        </p:nvSpPr>
        <p:spPr bwMode="gray">
          <a:xfrm rot="2778746">
            <a:off x="5295107" y="3850481"/>
            <a:ext cx="989012" cy="231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阪急神戸・宝塚・</a:t>
            </a:r>
            <a:endParaRPr lang="en-US" altLang="ja-JP" sz="700" dirty="0">
              <a:solidFill>
                <a:schemeClr val="tx1"/>
              </a:solidFill>
            </a:endParaRPr>
          </a:p>
          <a:p>
            <a:pPr algn="ctr">
              <a:defRPr/>
            </a:pPr>
            <a:r>
              <a:rPr lang="ja-JP" altLang="en-US" sz="700" dirty="0">
                <a:solidFill>
                  <a:schemeClr val="tx1"/>
                </a:solidFill>
              </a:rPr>
              <a:t>京都線</a:t>
            </a:r>
          </a:p>
        </p:txBody>
      </p:sp>
      <p:sp>
        <p:nvSpPr>
          <p:cNvPr id="139" name="正方形/長方形 138"/>
          <p:cNvSpPr/>
          <p:nvPr/>
        </p:nvSpPr>
        <p:spPr bwMode="gray">
          <a:xfrm rot="3109397">
            <a:off x="4210051" y="4752975"/>
            <a:ext cx="768350"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grpSp>
        <p:nvGrpSpPr>
          <p:cNvPr id="8" name="グループ化 109"/>
          <p:cNvGrpSpPr>
            <a:grpSpLocks/>
          </p:cNvGrpSpPr>
          <p:nvPr/>
        </p:nvGrpSpPr>
        <p:grpSpPr bwMode="auto">
          <a:xfrm>
            <a:off x="4432300" y="908050"/>
            <a:ext cx="1690688" cy="1584325"/>
            <a:chOff x="4090989" y="908053"/>
            <a:chExt cx="1561132" cy="1584846"/>
          </a:xfrm>
        </p:grpSpPr>
        <p:grpSp>
          <p:nvGrpSpPr>
            <p:cNvPr id="9" name="グループ化 64"/>
            <p:cNvGrpSpPr>
              <a:grpSpLocks/>
            </p:cNvGrpSpPr>
            <p:nvPr/>
          </p:nvGrpSpPr>
          <p:grpSpPr bwMode="auto">
            <a:xfrm>
              <a:off x="4090989" y="908053"/>
              <a:ext cx="1561132" cy="1584846"/>
              <a:chOff x="5508104" y="3645025"/>
              <a:chExt cx="1561335" cy="1584923"/>
            </a:xfrm>
          </p:grpSpPr>
          <p:sp>
            <p:nvSpPr>
              <p:cNvPr id="3210" name="Rectangle 63"/>
              <p:cNvSpPr>
                <a:spLocks noChangeArrowheads="1"/>
              </p:cNvSpPr>
              <p:nvPr/>
            </p:nvSpPr>
            <p:spPr bwMode="auto">
              <a:xfrm>
                <a:off x="5508104" y="3645025"/>
                <a:ext cx="1561335" cy="1368887"/>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211"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212"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213"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市役所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214"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215"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2" name="ひし形 111"/>
            <p:cNvSpPr/>
            <p:nvPr/>
          </p:nvSpPr>
          <p:spPr>
            <a:xfrm>
              <a:off x="4291811" y="1724296"/>
              <a:ext cx="143653" cy="144511"/>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a:xfrm>
              <a:off x="4300606" y="1968852"/>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0" name="フリーフォーム 109"/>
          <p:cNvSpPr/>
          <p:nvPr/>
        </p:nvSpPr>
        <p:spPr>
          <a:xfrm>
            <a:off x="4697413" y="4730750"/>
            <a:ext cx="3355975" cy="576263"/>
          </a:xfrm>
          <a:custGeom>
            <a:avLst/>
            <a:gdLst>
              <a:gd name="connsiteX0" fmla="*/ 3420374 w 3420374"/>
              <a:gd name="connsiteY0" fmla="*/ 447136 h 651294"/>
              <a:gd name="connsiteX1" fmla="*/ 3023559 w 3420374"/>
              <a:gd name="connsiteY1" fmla="*/ 636917 h 651294"/>
              <a:gd name="connsiteX2" fmla="*/ 2756140 w 3420374"/>
              <a:gd name="connsiteY2" fmla="*/ 360872 h 651294"/>
              <a:gd name="connsiteX3" fmla="*/ 2540480 w 3420374"/>
              <a:gd name="connsiteY3" fmla="*/ 386751 h 651294"/>
              <a:gd name="connsiteX4" fmla="*/ 1582948 w 3420374"/>
              <a:gd name="connsiteY4" fmla="*/ 291861 h 651294"/>
              <a:gd name="connsiteX5" fmla="*/ 1393166 w 3420374"/>
              <a:gd name="connsiteY5" fmla="*/ 386751 h 651294"/>
              <a:gd name="connsiteX6" fmla="*/ 797944 w 3420374"/>
              <a:gd name="connsiteY6" fmla="*/ 585159 h 651294"/>
              <a:gd name="connsiteX7" fmla="*/ 392502 w 3420374"/>
              <a:gd name="connsiteY7" fmla="*/ 464389 h 651294"/>
              <a:gd name="connsiteX8" fmla="*/ 56072 w 3420374"/>
              <a:gd name="connsiteY8" fmla="*/ 67574 h 651294"/>
              <a:gd name="connsiteX9" fmla="*/ 56072 w 3420374"/>
              <a:gd name="connsiteY9" fmla="*/ 58947 h 651294"/>
              <a:gd name="connsiteX10" fmla="*/ 64698 w 3420374"/>
              <a:gd name="connsiteY10" fmla="*/ 76200 h 6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0374" h="651294">
                <a:moveTo>
                  <a:pt x="3420374" y="447136"/>
                </a:moveTo>
                <a:cubicBezTo>
                  <a:pt x="3277319" y="549215"/>
                  <a:pt x="3134265" y="651294"/>
                  <a:pt x="3023559" y="636917"/>
                </a:cubicBezTo>
                <a:cubicBezTo>
                  <a:pt x="2912853" y="622540"/>
                  <a:pt x="2836653" y="402566"/>
                  <a:pt x="2756140" y="360872"/>
                </a:cubicBezTo>
                <a:cubicBezTo>
                  <a:pt x="2675627" y="319178"/>
                  <a:pt x="2736012" y="398253"/>
                  <a:pt x="2540480" y="386751"/>
                </a:cubicBezTo>
                <a:cubicBezTo>
                  <a:pt x="2344948" y="375249"/>
                  <a:pt x="1774167" y="291861"/>
                  <a:pt x="1582948" y="291861"/>
                </a:cubicBezTo>
                <a:cubicBezTo>
                  <a:pt x="1391729" y="291861"/>
                  <a:pt x="1524000" y="337868"/>
                  <a:pt x="1393166" y="386751"/>
                </a:cubicBezTo>
                <a:cubicBezTo>
                  <a:pt x="1262332" y="435634"/>
                  <a:pt x="964721" y="572219"/>
                  <a:pt x="797944" y="585159"/>
                </a:cubicBezTo>
                <a:cubicBezTo>
                  <a:pt x="631167" y="598099"/>
                  <a:pt x="516147" y="550653"/>
                  <a:pt x="392502" y="464389"/>
                </a:cubicBezTo>
                <a:cubicBezTo>
                  <a:pt x="268857" y="378125"/>
                  <a:pt x="112144" y="135148"/>
                  <a:pt x="56072" y="67574"/>
                </a:cubicBezTo>
                <a:cubicBezTo>
                  <a:pt x="0" y="0"/>
                  <a:pt x="54634" y="57509"/>
                  <a:pt x="56072" y="58947"/>
                </a:cubicBezTo>
                <a:cubicBezTo>
                  <a:pt x="57510" y="60385"/>
                  <a:pt x="61104" y="68292"/>
                  <a:pt x="64698" y="76200"/>
                </a:cubicBezTo>
              </a:path>
            </a:pathLst>
          </a:custGeom>
          <a:ln w="22225" cmpd="dbl">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1" name="正方形/長方形 110"/>
          <p:cNvSpPr/>
          <p:nvPr/>
        </p:nvSpPr>
        <p:spPr bwMode="gray">
          <a:xfrm rot="3103240">
            <a:off x="4611688" y="4737100"/>
            <a:ext cx="685800" cy="285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14" name="フリーフォーム 113"/>
          <p:cNvSpPr/>
          <p:nvPr/>
        </p:nvSpPr>
        <p:spPr>
          <a:xfrm>
            <a:off x="4697413" y="4727575"/>
            <a:ext cx="3355975" cy="576263"/>
          </a:xfrm>
          <a:custGeom>
            <a:avLst/>
            <a:gdLst>
              <a:gd name="connsiteX0" fmla="*/ 3420374 w 3420374"/>
              <a:gd name="connsiteY0" fmla="*/ 447136 h 651294"/>
              <a:gd name="connsiteX1" fmla="*/ 3023559 w 3420374"/>
              <a:gd name="connsiteY1" fmla="*/ 636917 h 651294"/>
              <a:gd name="connsiteX2" fmla="*/ 2756140 w 3420374"/>
              <a:gd name="connsiteY2" fmla="*/ 360872 h 651294"/>
              <a:gd name="connsiteX3" fmla="*/ 2540480 w 3420374"/>
              <a:gd name="connsiteY3" fmla="*/ 386751 h 651294"/>
              <a:gd name="connsiteX4" fmla="*/ 1582948 w 3420374"/>
              <a:gd name="connsiteY4" fmla="*/ 291861 h 651294"/>
              <a:gd name="connsiteX5" fmla="*/ 1393166 w 3420374"/>
              <a:gd name="connsiteY5" fmla="*/ 386751 h 651294"/>
              <a:gd name="connsiteX6" fmla="*/ 797944 w 3420374"/>
              <a:gd name="connsiteY6" fmla="*/ 585159 h 651294"/>
              <a:gd name="connsiteX7" fmla="*/ 392502 w 3420374"/>
              <a:gd name="connsiteY7" fmla="*/ 464389 h 651294"/>
              <a:gd name="connsiteX8" fmla="*/ 56072 w 3420374"/>
              <a:gd name="connsiteY8" fmla="*/ 67574 h 651294"/>
              <a:gd name="connsiteX9" fmla="*/ 56072 w 3420374"/>
              <a:gd name="connsiteY9" fmla="*/ 58947 h 651294"/>
              <a:gd name="connsiteX10" fmla="*/ 64698 w 3420374"/>
              <a:gd name="connsiteY10" fmla="*/ 76200 h 6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0374" h="651294">
                <a:moveTo>
                  <a:pt x="3420374" y="447136"/>
                </a:moveTo>
                <a:cubicBezTo>
                  <a:pt x="3277319" y="549215"/>
                  <a:pt x="3134265" y="651294"/>
                  <a:pt x="3023559" y="636917"/>
                </a:cubicBezTo>
                <a:cubicBezTo>
                  <a:pt x="2912853" y="622540"/>
                  <a:pt x="2836653" y="402566"/>
                  <a:pt x="2756140" y="360872"/>
                </a:cubicBezTo>
                <a:cubicBezTo>
                  <a:pt x="2675627" y="319178"/>
                  <a:pt x="2736012" y="398253"/>
                  <a:pt x="2540480" y="386751"/>
                </a:cubicBezTo>
                <a:cubicBezTo>
                  <a:pt x="2344948" y="375249"/>
                  <a:pt x="1774167" y="291861"/>
                  <a:pt x="1582948" y="291861"/>
                </a:cubicBezTo>
                <a:cubicBezTo>
                  <a:pt x="1391729" y="291861"/>
                  <a:pt x="1524000" y="337868"/>
                  <a:pt x="1393166" y="386751"/>
                </a:cubicBezTo>
                <a:cubicBezTo>
                  <a:pt x="1262332" y="435634"/>
                  <a:pt x="964721" y="572219"/>
                  <a:pt x="797944" y="585159"/>
                </a:cubicBezTo>
                <a:cubicBezTo>
                  <a:pt x="631167" y="598099"/>
                  <a:pt x="516147" y="550653"/>
                  <a:pt x="392502" y="464389"/>
                </a:cubicBezTo>
                <a:cubicBezTo>
                  <a:pt x="268857" y="378125"/>
                  <a:pt x="112144" y="135148"/>
                  <a:pt x="56072" y="67574"/>
                </a:cubicBezTo>
                <a:cubicBezTo>
                  <a:pt x="0" y="0"/>
                  <a:pt x="54634" y="57509"/>
                  <a:pt x="56072" y="58947"/>
                </a:cubicBezTo>
                <a:cubicBezTo>
                  <a:pt x="57510" y="60385"/>
                  <a:pt x="61104" y="68292"/>
                  <a:pt x="64698" y="76200"/>
                </a:cubicBezTo>
              </a:path>
            </a:pathLst>
          </a:cu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4" name="正方形/長方形 22"/>
          <p:cNvSpPr/>
          <p:nvPr/>
        </p:nvSpPr>
        <p:spPr bwMode="gray">
          <a:xfrm>
            <a:off x="4425950" y="5091113"/>
            <a:ext cx="984250"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福島区</a:t>
            </a:r>
            <a:r>
              <a:rPr lang="ja-JP" altLang="en-US" sz="800" dirty="0">
                <a:solidFill>
                  <a:schemeClr val="tx1"/>
                </a:solidFill>
              </a:rPr>
              <a:t>役所</a:t>
            </a:r>
          </a:p>
        </p:txBody>
      </p:sp>
      <p:sp>
        <p:nvSpPr>
          <p:cNvPr id="124" name="正方形/長方形 90"/>
          <p:cNvSpPr/>
          <p:nvPr/>
        </p:nvSpPr>
        <p:spPr bwMode="gray">
          <a:xfrm>
            <a:off x="4665663" y="3716338"/>
            <a:ext cx="819150"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梅田駅</a:t>
            </a:r>
            <a:endParaRPr lang="en-US" altLang="ja-JP" sz="1050" b="1" dirty="0">
              <a:solidFill>
                <a:schemeClr val="tx1"/>
              </a:solidFill>
            </a:endParaRPr>
          </a:p>
          <a:p>
            <a:pPr algn="ctr">
              <a:defRPr/>
            </a:pPr>
            <a:r>
              <a:rPr lang="ja-JP" altLang="en-US" sz="1050" b="1" dirty="0">
                <a:solidFill>
                  <a:schemeClr val="tx1"/>
                </a:solidFill>
              </a:rPr>
              <a:t>・大阪駅</a:t>
            </a:r>
          </a:p>
        </p:txBody>
      </p:sp>
      <p:sp>
        <p:nvSpPr>
          <p:cNvPr id="123" name="円/楕円 122"/>
          <p:cNvSpPr/>
          <p:nvPr/>
        </p:nvSpPr>
        <p:spPr bwMode="gray">
          <a:xfrm>
            <a:off x="7905750" y="5013325"/>
            <a:ext cx="219075"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15" name="正方形/長方形 114"/>
          <p:cNvSpPr/>
          <p:nvPr/>
        </p:nvSpPr>
        <p:spPr bwMode="gray">
          <a:xfrm rot="19919783">
            <a:off x="7262813" y="4989513"/>
            <a:ext cx="881062" cy="241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京阪本線</a:t>
            </a:r>
            <a:endParaRPr lang="ja-JP" altLang="en-US" sz="700" dirty="0">
              <a:solidFill>
                <a:schemeClr val="tx1"/>
              </a:solidFill>
            </a:endParaRPr>
          </a:p>
        </p:txBody>
      </p:sp>
      <p:sp>
        <p:nvSpPr>
          <p:cNvPr id="116" name="正方形/長方形 115"/>
          <p:cNvSpPr/>
          <p:nvPr/>
        </p:nvSpPr>
        <p:spPr bwMode="gray">
          <a:xfrm rot="18213240">
            <a:off x="8416925" y="3382963"/>
            <a:ext cx="1057275" cy="241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京阪本線</a:t>
            </a:r>
            <a:endParaRPr lang="ja-JP" altLang="en-US" sz="700" dirty="0">
              <a:solidFill>
                <a:schemeClr val="tx1"/>
              </a:solidFill>
            </a:endParaRPr>
          </a:p>
        </p:txBody>
      </p:sp>
      <p:sp>
        <p:nvSpPr>
          <p:cNvPr id="118" name="正方形/長方形 117"/>
          <p:cNvSpPr/>
          <p:nvPr/>
        </p:nvSpPr>
        <p:spPr bwMode="gray">
          <a:xfrm rot="15976089">
            <a:off x="6715919" y="3709194"/>
            <a:ext cx="646113" cy="231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17" name="正方形/長方形 27"/>
          <p:cNvSpPr>
            <a:spLocks noChangeArrowheads="1"/>
          </p:cNvSpPr>
          <p:nvPr/>
        </p:nvSpPr>
        <p:spPr bwMode="auto">
          <a:xfrm>
            <a:off x="8913440"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7"/>
          <p:cNvGrpSpPr>
            <a:grpSpLocks/>
          </p:cNvGrpSpPr>
          <p:nvPr/>
        </p:nvGrpSpPr>
        <p:grpSpPr bwMode="auto">
          <a:xfrm>
            <a:off x="4422775" y="1431925"/>
            <a:ext cx="5356225" cy="3868738"/>
            <a:chOff x="0" y="0"/>
            <a:chExt cx="6686550" cy="5038725"/>
          </a:xfrm>
        </p:grpSpPr>
        <p:pic>
          <p:nvPicPr>
            <p:cNvPr id="4142" name="Picture 1"/>
            <p:cNvPicPr>
              <a:picLocks noChangeAspect="1" noChangeArrowheads="1"/>
            </p:cNvPicPr>
            <p:nvPr/>
          </p:nvPicPr>
          <p:blipFill>
            <a:blip r:embed="rId3" cstate="print"/>
            <a:srcRect l="18484" t="2177" r="42171" b="27483"/>
            <a:stretch>
              <a:fillRect/>
            </a:stretch>
          </p:blipFill>
          <p:spPr bwMode="gray">
            <a:xfrm>
              <a:off x="0" y="0"/>
              <a:ext cx="6629400" cy="4924425"/>
            </a:xfrm>
            <a:prstGeom prst="rect">
              <a:avLst/>
            </a:prstGeom>
            <a:noFill/>
            <a:ln w="1">
              <a:noFill/>
              <a:miter lim="800000"/>
              <a:headEnd/>
              <a:tailEnd/>
            </a:ln>
          </p:spPr>
        </p:pic>
        <p:sp>
          <p:nvSpPr>
            <p:cNvPr id="35" name="正方形/長方形 34"/>
            <p:cNvSpPr/>
            <p:nvPr/>
          </p:nvSpPr>
          <p:spPr bwMode="gray">
            <a:xfrm>
              <a:off x="4684945" y="3961508"/>
              <a:ext cx="2001605" cy="98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6" name="正方形/長方形 35"/>
            <p:cNvSpPr/>
            <p:nvPr/>
          </p:nvSpPr>
          <p:spPr bwMode="gray">
            <a:xfrm>
              <a:off x="2162130" y="4048347"/>
              <a:ext cx="124852" cy="98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7" name="正方形/長方形 36"/>
            <p:cNvSpPr/>
            <p:nvPr/>
          </p:nvSpPr>
          <p:spPr bwMode="gray">
            <a:xfrm>
              <a:off x="4591802" y="4056618"/>
              <a:ext cx="122871" cy="98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8" name="正方形/長方形 37"/>
            <p:cNvSpPr/>
            <p:nvPr/>
          </p:nvSpPr>
          <p:spPr bwMode="gray">
            <a:xfrm>
              <a:off x="6018688" y="2419084"/>
              <a:ext cx="116925" cy="164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9" name="正方形/長方形 38"/>
            <p:cNvSpPr/>
            <p:nvPr/>
          </p:nvSpPr>
          <p:spPr bwMode="gray">
            <a:xfrm>
              <a:off x="0" y="0"/>
              <a:ext cx="3143114" cy="19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0" name="フリーフォーム 39"/>
            <p:cNvSpPr/>
            <p:nvPr/>
          </p:nvSpPr>
          <p:spPr bwMode="gray">
            <a:xfrm>
              <a:off x="2572360" y="1742982"/>
              <a:ext cx="311141" cy="351491"/>
            </a:xfrm>
            <a:custGeom>
              <a:avLst/>
              <a:gdLst>
                <a:gd name="connsiteX0" fmla="*/ 276225 w 312982"/>
                <a:gd name="connsiteY0" fmla="*/ 95250 h 352136"/>
                <a:gd name="connsiteX1" fmla="*/ 276225 w 312982"/>
                <a:gd name="connsiteY1" fmla="*/ 295275 h 352136"/>
                <a:gd name="connsiteX2" fmla="*/ 247650 w 312982"/>
                <a:gd name="connsiteY2" fmla="*/ 304800 h 352136"/>
                <a:gd name="connsiteX3" fmla="*/ 219075 w 312982"/>
                <a:gd name="connsiteY3" fmla="*/ 323850 h 352136"/>
                <a:gd name="connsiteX4" fmla="*/ 38100 w 312982"/>
                <a:gd name="connsiteY4" fmla="*/ 314325 h 352136"/>
                <a:gd name="connsiteX5" fmla="*/ 9525 w 312982"/>
                <a:gd name="connsiteY5" fmla="*/ 257175 h 352136"/>
                <a:gd name="connsiteX6" fmla="*/ 0 w 312982"/>
                <a:gd name="connsiteY6" fmla="*/ 228600 h 352136"/>
                <a:gd name="connsiteX7" fmla="*/ 19050 w 312982"/>
                <a:gd name="connsiteY7" fmla="*/ 47625 h 352136"/>
                <a:gd name="connsiteX8" fmla="*/ 47625 w 312982"/>
                <a:gd name="connsiteY8" fmla="*/ 38100 h 352136"/>
                <a:gd name="connsiteX9" fmla="*/ 76200 w 312982"/>
                <a:gd name="connsiteY9" fmla="*/ 19050 h 352136"/>
                <a:gd name="connsiteX10" fmla="*/ 142875 w 312982"/>
                <a:gd name="connsiteY10" fmla="*/ 9525 h 352136"/>
                <a:gd name="connsiteX11" fmla="*/ 190500 w 312982"/>
                <a:gd name="connsiteY11" fmla="*/ 0 h 352136"/>
                <a:gd name="connsiteX12" fmla="*/ 276225 w 312982"/>
                <a:gd name="connsiteY12" fmla="*/ 38100 h 352136"/>
                <a:gd name="connsiteX13" fmla="*/ 276225 w 312982"/>
                <a:gd name="connsiteY13" fmla="*/ 95250 h 35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982" h="352136">
                  <a:moveTo>
                    <a:pt x="276225" y="95250"/>
                  </a:moveTo>
                  <a:cubicBezTo>
                    <a:pt x="276225" y="138112"/>
                    <a:pt x="312982" y="177654"/>
                    <a:pt x="276225" y="295275"/>
                  </a:cubicBezTo>
                  <a:cubicBezTo>
                    <a:pt x="273230" y="304858"/>
                    <a:pt x="257175" y="301625"/>
                    <a:pt x="247650" y="304800"/>
                  </a:cubicBezTo>
                  <a:cubicBezTo>
                    <a:pt x="238125" y="311150"/>
                    <a:pt x="229314" y="318730"/>
                    <a:pt x="219075" y="323850"/>
                  </a:cubicBezTo>
                  <a:cubicBezTo>
                    <a:pt x="162503" y="352136"/>
                    <a:pt x="95568" y="321509"/>
                    <a:pt x="38100" y="314325"/>
                  </a:cubicBezTo>
                  <a:cubicBezTo>
                    <a:pt x="14159" y="242501"/>
                    <a:pt x="46454" y="331033"/>
                    <a:pt x="9525" y="257175"/>
                  </a:cubicBezTo>
                  <a:cubicBezTo>
                    <a:pt x="5035" y="248195"/>
                    <a:pt x="3175" y="238125"/>
                    <a:pt x="0" y="228600"/>
                  </a:cubicBezTo>
                  <a:cubicBezTo>
                    <a:pt x="6350" y="168275"/>
                    <a:pt x="4338" y="106472"/>
                    <a:pt x="19050" y="47625"/>
                  </a:cubicBezTo>
                  <a:cubicBezTo>
                    <a:pt x="21485" y="37885"/>
                    <a:pt x="38645" y="42590"/>
                    <a:pt x="47625" y="38100"/>
                  </a:cubicBezTo>
                  <a:cubicBezTo>
                    <a:pt x="57864" y="32980"/>
                    <a:pt x="65235" y="22339"/>
                    <a:pt x="76200" y="19050"/>
                  </a:cubicBezTo>
                  <a:cubicBezTo>
                    <a:pt x="97704" y="12599"/>
                    <a:pt x="120730" y="13216"/>
                    <a:pt x="142875" y="9525"/>
                  </a:cubicBezTo>
                  <a:cubicBezTo>
                    <a:pt x="158844" y="6863"/>
                    <a:pt x="174625" y="3175"/>
                    <a:pt x="190500" y="0"/>
                  </a:cubicBezTo>
                  <a:cubicBezTo>
                    <a:pt x="216323" y="4304"/>
                    <a:pt x="265112" y="1055"/>
                    <a:pt x="276225" y="38100"/>
                  </a:cubicBezTo>
                  <a:cubicBezTo>
                    <a:pt x="282611" y="59388"/>
                    <a:pt x="276225" y="52388"/>
                    <a:pt x="276225" y="95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1" name="フリーフォーム 40"/>
            <p:cNvSpPr/>
            <p:nvPr/>
          </p:nvSpPr>
          <p:spPr bwMode="gray">
            <a:xfrm>
              <a:off x="152598" y="1548628"/>
              <a:ext cx="897749" cy="1319124"/>
            </a:xfrm>
            <a:custGeom>
              <a:avLst/>
              <a:gdLst>
                <a:gd name="connsiteX0" fmla="*/ 581461 w 897115"/>
                <a:gd name="connsiteY0" fmla="*/ 79605 h 1318031"/>
                <a:gd name="connsiteX1" fmla="*/ 619561 w 897115"/>
                <a:gd name="connsiteY1" fmla="*/ 270105 h 1318031"/>
                <a:gd name="connsiteX2" fmla="*/ 629086 w 897115"/>
                <a:gd name="connsiteY2" fmla="*/ 298680 h 1318031"/>
                <a:gd name="connsiteX3" fmla="*/ 648136 w 897115"/>
                <a:gd name="connsiteY3" fmla="*/ 374880 h 1318031"/>
                <a:gd name="connsiteX4" fmla="*/ 657661 w 897115"/>
                <a:gd name="connsiteY4" fmla="*/ 441555 h 1318031"/>
                <a:gd name="connsiteX5" fmla="*/ 686236 w 897115"/>
                <a:gd name="connsiteY5" fmla="*/ 565380 h 1318031"/>
                <a:gd name="connsiteX6" fmla="*/ 705286 w 897115"/>
                <a:gd name="connsiteY6" fmla="*/ 593955 h 1318031"/>
                <a:gd name="connsiteX7" fmla="*/ 733861 w 897115"/>
                <a:gd name="connsiteY7" fmla="*/ 689205 h 1318031"/>
                <a:gd name="connsiteX8" fmla="*/ 752911 w 897115"/>
                <a:gd name="connsiteY8" fmla="*/ 717780 h 1318031"/>
                <a:gd name="connsiteX9" fmla="*/ 771961 w 897115"/>
                <a:gd name="connsiteY9" fmla="*/ 803505 h 1318031"/>
                <a:gd name="connsiteX10" fmla="*/ 781486 w 897115"/>
                <a:gd name="connsiteY10" fmla="*/ 832080 h 1318031"/>
                <a:gd name="connsiteX11" fmla="*/ 848161 w 897115"/>
                <a:gd name="connsiteY11" fmla="*/ 955905 h 1318031"/>
                <a:gd name="connsiteX12" fmla="*/ 857686 w 897115"/>
                <a:gd name="connsiteY12" fmla="*/ 984480 h 1318031"/>
                <a:gd name="connsiteX13" fmla="*/ 876736 w 897115"/>
                <a:gd name="connsiteY13" fmla="*/ 1070205 h 1318031"/>
                <a:gd name="connsiteX14" fmla="*/ 876736 w 897115"/>
                <a:gd name="connsiteY14" fmla="*/ 1308330 h 1318031"/>
                <a:gd name="connsiteX15" fmla="*/ 848161 w 897115"/>
                <a:gd name="connsiteY15" fmla="*/ 1317855 h 1318031"/>
                <a:gd name="connsiteX16" fmla="*/ 676711 w 897115"/>
                <a:gd name="connsiteY16" fmla="*/ 1308330 h 1318031"/>
                <a:gd name="connsiteX17" fmla="*/ 610036 w 897115"/>
                <a:gd name="connsiteY17" fmla="*/ 1279755 h 1318031"/>
                <a:gd name="connsiteX18" fmla="*/ 581461 w 897115"/>
                <a:gd name="connsiteY18" fmla="*/ 1260705 h 1318031"/>
                <a:gd name="connsiteX19" fmla="*/ 552886 w 897115"/>
                <a:gd name="connsiteY19" fmla="*/ 1251180 h 1318031"/>
                <a:gd name="connsiteX20" fmla="*/ 495736 w 897115"/>
                <a:gd name="connsiteY20" fmla="*/ 1194030 h 1318031"/>
                <a:gd name="connsiteX21" fmla="*/ 400486 w 897115"/>
                <a:gd name="connsiteY21" fmla="*/ 1108305 h 1318031"/>
                <a:gd name="connsiteX22" fmla="*/ 362386 w 897115"/>
                <a:gd name="connsiteY22" fmla="*/ 1032105 h 1318031"/>
                <a:gd name="connsiteX23" fmla="*/ 343336 w 897115"/>
                <a:gd name="connsiteY23" fmla="*/ 1003530 h 1318031"/>
                <a:gd name="connsiteX24" fmla="*/ 286186 w 897115"/>
                <a:gd name="connsiteY24" fmla="*/ 936855 h 1318031"/>
                <a:gd name="connsiteX25" fmla="*/ 257611 w 897115"/>
                <a:gd name="connsiteY25" fmla="*/ 860655 h 1318031"/>
                <a:gd name="connsiteX26" fmla="*/ 238561 w 897115"/>
                <a:gd name="connsiteY26" fmla="*/ 822555 h 1318031"/>
                <a:gd name="connsiteX27" fmla="*/ 209986 w 897115"/>
                <a:gd name="connsiteY27" fmla="*/ 755880 h 1318031"/>
                <a:gd name="connsiteX28" fmla="*/ 171886 w 897115"/>
                <a:gd name="connsiteY28" fmla="*/ 698730 h 1318031"/>
                <a:gd name="connsiteX29" fmla="*/ 143311 w 897115"/>
                <a:gd name="connsiteY29" fmla="*/ 641580 h 1318031"/>
                <a:gd name="connsiteX30" fmla="*/ 124261 w 897115"/>
                <a:gd name="connsiteY30" fmla="*/ 574905 h 1318031"/>
                <a:gd name="connsiteX31" fmla="*/ 86161 w 897115"/>
                <a:gd name="connsiteY31" fmla="*/ 508230 h 1318031"/>
                <a:gd name="connsiteX32" fmla="*/ 76636 w 897115"/>
                <a:gd name="connsiteY32" fmla="*/ 479655 h 1318031"/>
                <a:gd name="connsiteX33" fmla="*/ 57586 w 897115"/>
                <a:gd name="connsiteY33" fmla="*/ 451080 h 1318031"/>
                <a:gd name="connsiteX34" fmla="*/ 19486 w 897115"/>
                <a:gd name="connsiteY34" fmla="*/ 365355 h 1318031"/>
                <a:gd name="connsiteX35" fmla="*/ 9961 w 897115"/>
                <a:gd name="connsiteY35" fmla="*/ 298680 h 1318031"/>
                <a:gd name="connsiteX36" fmla="*/ 436 w 897115"/>
                <a:gd name="connsiteY36" fmla="*/ 270105 h 1318031"/>
                <a:gd name="connsiteX37" fmla="*/ 19486 w 897115"/>
                <a:gd name="connsiteY37" fmla="*/ 79605 h 1318031"/>
                <a:gd name="connsiteX38" fmla="*/ 48061 w 897115"/>
                <a:gd name="connsiteY38" fmla="*/ 70080 h 1318031"/>
                <a:gd name="connsiteX39" fmla="*/ 86161 w 897115"/>
                <a:gd name="connsiteY39" fmla="*/ 51030 h 1318031"/>
                <a:gd name="connsiteX40" fmla="*/ 200461 w 897115"/>
                <a:gd name="connsiteY40" fmla="*/ 22455 h 1318031"/>
                <a:gd name="connsiteX41" fmla="*/ 305236 w 897115"/>
                <a:gd name="connsiteY41" fmla="*/ 3405 h 1318031"/>
                <a:gd name="connsiteX42" fmla="*/ 486211 w 897115"/>
                <a:gd name="connsiteY42" fmla="*/ 12930 h 1318031"/>
                <a:gd name="connsiteX43" fmla="*/ 514786 w 897115"/>
                <a:gd name="connsiteY43" fmla="*/ 22455 h 1318031"/>
                <a:gd name="connsiteX44" fmla="*/ 552886 w 897115"/>
                <a:gd name="connsiteY44" fmla="*/ 79605 h 1318031"/>
                <a:gd name="connsiteX45" fmla="*/ 581461 w 897115"/>
                <a:gd name="connsiteY45" fmla="*/ 79605 h 131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97115" h="1318031">
                  <a:moveTo>
                    <a:pt x="581461" y="79605"/>
                  </a:moveTo>
                  <a:cubicBezTo>
                    <a:pt x="594161" y="143105"/>
                    <a:pt x="605805" y="206825"/>
                    <a:pt x="619561" y="270105"/>
                  </a:cubicBezTo>
                  <a:cubicBezTo>
                    <a:pt x="621694" y="279916"/>
                    <a:pt x="626651" y="288940"/>
                    <a:pt x="629086" y="298680"/>
                  </a:cubicBezTo>
                  <a:lnTo>
                    <a:pt x="648136" y="374880"/>
                  </a:lnTo>
                  <a:cubicBezTo>
                    <a:pt x="651311" y="397105"/>
                    <a:pt x="653970" y="419410"/>
                    <a:pt x="657661" y="441555"/>
                  </a:cubicBezTo>
                  <a:cubicBezTo>
                    <a:pt x="664991" y="485534"/>
                    <a:pt x="675113" y="520890"/>
                    <a:pt x="686236" y="565380"/>
                  </a:cubicBezTo>
                  <a:cubicBezTo>
                    <a:pt x="689012" y="576486"/>
                    <a:pt x="698936" y="584430"/>
                    <a:pt x="705286" y="593955"/>
                  </a:cubicBezTo>
                  <a:cubicBezTo>
                    <a:pt x="719681" y="651536"/>
                    <a:pt x="710671" y="619636"/>
                    <a:pt x="733861" y="689205"/>
                  </a:cubicBezTo>
                  <a:cubicBezTo>
                    <a:pt x="737481" y="700065"/>
                    <a:pt x="746561" y="708255"/>
                    <a:pt x="752911" y="717780"/>
                  </a:cubicBezTo>
                  <a:cubicBezTo>
                    <a:pt x="759458" y="750516"/>
                    <a:pt x="762993" y="772118"/>
                    <a:pt x="771961" y="803505"/>
                  </a:cubicBezTo>
                  <a:cubicBezTo>
                    <a:pt x="774719" y="813159"/>
                    <a:pt x="776996" y="823100"/>
                    <a:pt x="781486" y="832080"/>
                  </a:cubicBezTo>
                  <a:cubicBezTo>
                    <a:pt x="822587" y="914282"/>
                    <a:pt x="788096" y="775711"/>
                    <a:pt x="848161" y="955905"/>
                  </a:cubicBezTo>
                  <a:cubicBezTo>
                    <a:pt x="851336" y="965430"/>
                    <a:pt x="854928" y="974826"/>
                    <a:pt x="857686" y="984480"/>
                  </a:cubicBezTo>
                  <a:cubicBezTo>
                    <a:pt x="866654" y="1015867"/>
                    <a:pt x="870189" y="1037469"/>
                    <a:pt x="876736" y="1070205"/>
                  </a:cubicBezTo>
                  <a:cubicBezTo>
                    <a:pt x="883720" y="1147033"/>
                    <a:pt x="897115" y="1231909"/>
                    <a:pt x="876736" y="1308330"/>
                  </a:cubicBezTo>
                  <a:cubicBezTo>
                    <a:pt x="874149" y="1318031"/>
                    <a:pt x="857686" y="1314680"/>
                    <a:pt x="848161" y="1317855"/>
                  </a:cubicBezTo>
                  <a:cubicBezTo>
                    <a:pt x="791011" y="1314680"/>
                    <a:pt x="733691" y="1313757"/>
                    <a:pt x="676711" y="1308330"/>
                  </a:cubicBezTo>
                  <a:cubicBezTo>
                    <a:pt x="660682" y="1306803"/>
                    <a:pt x="620324" y="1285634"/>
                    <a:pt x="610036" y="1279755"/>
                  </a:cubicBezTo>
                  <a:cubicBezTo>
                    <a:pt x="600097" y="1274075"/>
                    <a:pt x="591700" y="1265825"/>
                    <a:pt x="581461" y="1260705"/>
                  </a:cubicBezTo>
                  <a:cubicBezTo>
                    <a:pt x="572481" y="1256215"/>
                    <a:pt x="562411" y="1254355"/>
                    <a:pt x="552886" y="1251180"/>
                  </a:cubicBezTo>
                  <a:cubicBezTo>
                    <a:pt x="533836" y="1232130"/>
                    <a:pt x="518152" y="1208974"/>
                    <a:pt x="495736" y="1194030"/>
                  </a:cubicBezTo>
                  <a:cubicBezTo>
                    <a:pt x="457348" y="1168438"/>
                    <a:pt x="430394" y="1153167"/>
                    <a:pt x="400486" y="1108305"/>
                  </a:cubicBezTo>
                  <a:cubicBezTo>
                    <a:pt x="356351" y="1042102"/>
                    <a:pt x="408989" y="1125311"/>
                    <a:pt x="362386" y="1032105"/>
                  </a:cubicBezTo>
                  <a:cubicBezTo>
                    <a:pt x="357266" y="1021866"/>
                    <a:pt x="349990" y="1012845"/>
                    <a:pt x="343336" y="1003530"/>
                  </a:cubicBezTo>
                  <a:cubicBezTo>
                    <a:pt x="312788" y="960763"/>
                    <a:pt x="320802" y="971471"/>
                    <a:pt x="286186" y="936855"/>
                  </a:cubicBezTo>
                  <a:cubicBezTo>
                    <a:pt x="275713" y="905436"/>
                    <a:pt x="272797" y="894823"/>
                    <a:pt x="257611" y="860655"/>
                  </a:cubicBezTo>
                  <a:cubicBezTo>
                    <a:pt x="251844" y="847680"/>
                    <a:pt x="244154" y="835606"/>
                    <a:pt x="238561" y="822555"/>
                  </a:cubicBezTo>
                  <a:cubicBezTo>
                    <a:pt x="218853" y="776571"/>
                    <a:pt x="241576" y="808531"/>
                    <a:pt x="209986" y="755880"/>
                  </a:cubicBezTo>
                  <a:cubicBezTo>
                    <a:pt x="198206" y="736247"/>
                    <a:pt x="179126" y="720450"/>
                    <a:pt x="171886" y="698730"/>
                  </a:cubicBezTo>
                  <a:cubicBezTo>
                    <a:pt x="158741" y="659295"/>
                    <a:pt x="167930" y="678509"/>
                    <a:pt x="143311" y="641580"/>
                  </a:cubicBezTo>
                  <a:cubicBezTo>
                    <a:pt x="138478" y="622246"/>
                    <a:pt x="132460" y="594036"/>
                    <a:pt x="124261" y="574905"/>
                  </a:cubicBezTo>
                  <a:cubicBezTo>
                    <a:pt x="74164" y="458013"/>
                    <a:pt x="133990" y="603889"/>
                    <a:pt x="86161" y="508230"/>
                  </a:cubicBezTo>
                  <a:cubicBezTo>
                    <a:pt x="81671" y="499250"/>
                    <a:pt x="81126" y="488635"/>
                    <a:pt x="76636" y="479655"/>
                  </a:cubicBezTo>
                  <a:cubicBezTo>
                    <a:pt x="71516" y="469416"/>
                    <a:pt x="62235" y="461541"/>
                    <a:pt x="57586" y="451080"/>
                  </a:cubicBezTo>
                  <a:cubicBezTo>
                    <a:pt x="12246" y="349065"/>
                    <a:pt x="62599" y="430024"/>
                    <a:pt x="19486" y="365355"/>
                  </a:cubicBezTo>
                  <a:cubicBezTo>
                    <a:pt x="16311" y="343130"/>
                    <a:pt x="14364" y="320695"/>
                    <a:pt x="9961" y="298680"/>
                  </a:cubicBezTo>
                  <a:cubicBezTo>
                    <a:pt x="7992" y="288835"/>
                    <a:pt x="0" y="280136"/>
                    <a:pt x="436" y="270105"/>
                  </a:cubicBezTo>
                  <a:cubicBezTo>
                    <a:pt x="3208" y="206349"/>
                    <a:pt x="4705" y="141686"/>
                    <a:pt x="19486" y="79605"/>
                  </a:cubicBezTo>
                  <a:cubicBezTo>
                    <a:pt x="21812" y="69838"/>
                    <a:pt x="38833" y="74035"/>
                    <a:pt x="48061" y="70080"/>
                  </a:cubicBezTo>
                  <a:cubicBezTo>
                    <a:pt x="61112" y="64487"/>
                    <a:pt x="72978" y="56303"/>
                    <a:pt x="86161" y="51030"/>
                  </a:cubicBezTo>
                  <a:cubicBezTo>
                    <a:pt x="149812" y="25570"/>
                    <a:pt x="134873" y="35573"/>
                    <a:pt x="200461" y="22455"/>
                  </a:cubicBezTo>
                  <a:cubicBezTo>
                    <a:pt x="312737" y="0"/>
                    <a:pt x="135745" y="27618"/>
                    <a:pt x="305236" y="3405"/>
                  </a:cubicBezTo>
                  <a:cubicBezTo>
                    <a:pt x="365561" y="6580"/>
                    <a:pt x="426051" y="7461"/>
                    <a:pt x="486211" y="12930"/>
                  </a:cubicBezTo>
                  <a:cubicBezTo>
                    <a:pt x="496210" y="13839"/>
                    <a:pt x="507686" y="15355"/>
                    <a:pt x="514786" y="22455"/>
                  </a:cubicBezTo>
                  <a:cubicBezTo>
                    <a:pt x="530975" y="38644"/>
                    <a:pt x="533836" y="66905"/>
                    <a:pt x="552886" y="79605"/>
                  </a:cubicBezTo>
                  <a:lnTo>
                    <a:pt x="581461" y="796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30" name="円/楕円 29"/>
          <p:cNvSpPr/>
          <p:nvPr/>
        </p:nvSpPr>
        <p:spPr bwMode="gray">
          <a:xfrm>
            <a:off x="5384800" y="4076700"/>
            <a:ext cx="647700" cy="360363"/>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24"/>
          <p:cNvSpPr txBox="1"/>
          <p:nvPr/>
        </p:nvSpPr>
        <p:spPr bwMode="gray">
          <a:xfrm>
            <a:off x="128588" y="889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1" name="タイトル 3"/>
          <p:cNvSpPr txBox="1">
            <a:spLocks/>
          </p:cNvSpPr>
          <p:nvPr/>
        </p:nvSpPr>
        <p:spPr bwMode="auto">
          <a:xfrm>
            <a:off x="4365625" y="74613"/>
            <a:ext cx="5457825" cy="6659562"/>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3076" name="タイトル 3"/>
          <p:cNvSpPr>
            <a:spLocks/>
          </p:cNvSpPr>
          <p:nvPr/>
        </p:nvSpPr>
        <p:spPr bwMode="auto">
          <a:xfrm>
            <a:off x="117475" y="73025"/>
            <a:ext cx="4133850" cy="2678113"/>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a:defRPr/>
            </a:pPr>
            <a:endParaRPr lang="en-US" altLang="ja-JP" sz="1200" b="1" dirty="0">
              <a:solidFill>
                <a:srgbClr val="FF0000"/>
              </a:solidFill>
              <a:latin typeface="HG創英角ｺﾞｼｯｸUB" pitchFamily="49" charset="-128"/>
              <a:ea typeface="HG創英角ｺﾞｼｯｸUB" pitchFamily="49" charset="-128"/>
              <a:cs typeface="Times New Roman" pitchFamily="18" charset="0"/>
            </a:endParaRPr>
          </a:p>
          <a:p>
            <a:pPr>
              <a:defRPr/>
            </a:pPr>
            <a:r>
              <a:rPr lang="ja-JP" altLang="ja-JP" sz="1200" b="1" dirty="0">
                <a:latin typeface="HG創英角ｺﾞｼｯｸUB" pitchFamily="49" charset="-128"/>
                <a:ea typeface="HG創英角ｺﾞｼｯｸUB" pitchFamily="49" charset="-128"/>
                <a:cs typeface="Times New Roman" pitchFamily="18" charset="0"/>
              </a:rPr>
              <a:t>○西日本最大の</a:t>
            </a:r>
            <a:r>
              <a:rPr lang="ja-JP" altLang="en-US" sz="1200" b="1" dirty="0">
                <a:latin typeface="HG創英角ｺﾞｼｯｸUB" pitchFamily="49" charset="-128"/>
                <a:ea typeface="HG創英角ｺﾞｼｯｸUB" pitchFamily="49" charset="-128"/>
                <a:cs typeface="Times New Roman" pitchFamily="18" charset="0"/>
              </a:rPr>
              <a:t>大阪・梅田ターミナルをはじめ</a:t>
            </a:r>
            <a:r>
              <a:rPr lang="ja-JP" altLang="ja-JP" sz="1200" b="1" dirty="0">
                <a:latin typeface="HG創英角ｺﾞｼｯｸUB" pitchFamily="49" charset="-128"/>
                <a:ea typeface="HG創英角ｺﾞｼｯｸUB" pitchFamily="49" charset="-128"/>
                <a:cs typeface="Times New Roman" pitchFamily="18" charset="0"/>
              </a:rPr>
              <a:t>、大川・中之島エリアにある歴史的建造物、美術館などの文化集客施設、</a:t>
            </a:r>
            <a:r>
              <a:rPr lang="ja-JP" altLang="en-US" sz="1200" b="1" dirty="0">
                <a:latin typeface="HG創英角ｺﾞｼｯｸUB" pitchFamily="49" charset="-128"/>
                <a:ea typeface="HG創英角ｺﾞｼｯｸUB" pitchFamily="49" charset="-128"/>
                <a:cs typeface="Times New Roman" pitchFamily="18" charset="0"/>
              </a:rPr>
              <a:t>福島地区やほたるまちなどの商業地、</a:t>
            </a:r>
            <a:r>
              <a:rPr lang="ja-JP" altLang="ja-JP" sz="1200" b="1" dirty="0">
                <a:latin typeface="HG創英角ｺﾞｼｯｸUB" pitchFamily="49" charset="-128"/>
                <a:ea typeface="HG創英角ｺﾞｼｯｸUB" pitchFamily="49" charset="-128"/>
                <a:cs typeface="Times New Roman" pitchFamily="18" charset="0"/>
              </a:rPr>
              <a:t>毛馬桜之宮公園</a:t>
            </a:r>
            <a:r>
              <a:rPr lang="ja-JP" altLang="en-US" sz="1200" b="1" dirty="0">
                <a:latin typeface="HG創英角ｺﾞｼｯｸUB" pitchFamily="49" charset="-128"/>
                <a:ea typeface="HG創英角ｺﾞｼｯｸUB" pitchFamily="49" charset="-128"/>
                <a:cs typeface="Times New Roman" pitchFamily="18" charset="0"/>
              </a:rPr>
              <a:t>、城北公園・菖蒲園</a:t>
            </a:r>
            <a:r>
              <a:rPr lang="ja-JP" altLang="ja-JP" sz="1200" b="1" dirty="0">
                <a:latin typeface="HG創英角ｺﾞｼｯｸUB" pitchFamily="49" charset="-128"/>
                <a:ea typeface="HG創英角ｺﾞｼｯｸUB" pitchFamily="49" charset="-128"/>
                <a:cs typeface="Times New Roman" pitchFamily="18" charset="0"/>
              </a:rPr>
              <a:t>など</a:t>
            </a:r>
            <a:r>
              <a:rPr lang="ja-JP" altLang="en-US" sz="1200" b="1" dirty="0">
                <a:latin typeface="HG創英角ｺﾞｼｯｸUB" pitchFamily="49" charset="-128"/>
                <a:ea typeface="HG創英角ｺﾞｼｯｸUB" pitchFamily="49" charset="-128"/>
                <a:cs typeface="Times New Roman" pitchFamily="18" charset="0"/>
              </a:rPr>
              <a:t>があり、ビジネス・文化機能と水・みどり豊かな環境などを有する都市</a:t>
            </a:r>
          </a:p>
          <a:p>
            <a:pPr>
              <a:defRPr/>
            </a:pPr>
            <a:r>
              <a:rPr lang="ja-JP" altLang="ja-JP" sz="1200" b="1" dirty="0">
                <a:latin typeface="HG創英角ｺﾞｼｯｸUB" pitchFamily="49" charset="-128"/>
                <a:ea typeface="HG創英角ｺﾞｼｯｸUB" pitchFamily="49" charset="-128"/>
                <a:cs typeface="Times New Roman" pitchFamily="18" charset="0"/>
              </a:rPr>
              <a:t>○大阪・梅田周辺では、「みどり」と「イノベーション」の融合拠点をめざすうめきた２期区域のまちづくり</a:t>
            </a:r>
            <a:r>
              <a:rPr lang="ja-JP" altLang="en-US" sz="1200" b="1" dirty="0">
                <a:latin typeface="HG創英角ｺﾞｼｯｸUB" pitchFamily="49" charset="-128"/>
                <a:ea typeface="HG創英角ｺﾞｼｯｸUB" pitchFamily="49" charset="-128"/>
                <a:cs typeface="Times New Roman" pitchFamily="18" charset="0"/>
              </a:rPr>
              <a:t>などの大型民間開発プロジェクトが進む</a:t>
            </a:r>
            <a:endParaRPr lang="en-US" altLang="ja-JP" sz="1200" b="1" dirty="0">
              <a:latin typeface="HG創英角ｺﾞｼｯｸUB" pitchFamily="49" charset="-128"/>
              <a:ea typeface="HG創英角ｺﾞｼｯｸUB" pitchFamily="49" charset="-128"/>
              <a:cs typeface="Times New Roman" pitchFamily="18" charset="0"/>
            </a:endParaRPr>
          </a:p>
          <a:p>
            <a:pPr>
              <a:defRPr/>
            </a:pP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なにわ筋線の新駅開設による鉄道ネットワークの充実等が進められている</a:t>
            </a:r>
          </a:p>
          <a:p>
            <a:pPr>
              <a:defRPr/>
            </a:pPr>
            <a:endParaRPr lang="en-US" altLang="ja-JP" sz="1200" b="1" dirty="0">
              <a:solidFill>
                <a:srgbClr val="0070C0"/>
              </a:solidFill>
              <a:latin typeface="HG創英角ｺﾞｼｯｸUB" pitchFamily="49" charset="-128"/>
              <a:ea typeface="HG創英角ｺﾞｼｯｸUB" pitchFamily="49" charset="-128"/>
              <a:cs typeface="Times New Roman" pitchFamily="18" charset="0"/>
            </a:endParaRPr>
          </a:p>
        </p:txBody>
      </p:sp>
      <p:sp>
        <p:nvSpPr>
          <p:cNvPr id="83" name="テキスト ボックス 24"/>
          <p:cNvSpPr txBox="1"/>
          <p:nvPr/>
        </p:nvSpPr>
        <p:spPr bwMode="gray">
          <a:xfrm>
            <a:off x="117475" y="2860675"/>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2852738"/>
            <a:ext cx="4133850" cy="38893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a:solidFill>
                <a:srgbClr val="FF0000"/>
              </a:solidFill>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392,486</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○昼夜間人口比率は</a:t>
            </a:r>
            <a:r>
              <a:rPr lang="en-US" altLang="ja-JP" sz="1100" dirty="0">
                <a:latin typeface="ＭＳ Ｐゴシック" pitchFamily="50" charset="-128"/>
                <a:ea typeface="ＭＳ Ｐゴシック" pitchFamily="50" charset="-128"/>
              </a:rPr>
              <a:t>176</a:t>
            </a:r>
            <a:r>
              <a:rPr lang="ja-JP" altLang="en-US" sz="1100" dirty="0">
                <a:latin typeface="ＭＳ Ｐゴシック" pitchFamily="50" charset="-128"/>
                <a:ea typeface="ＭＳ Ｐゴシック" pitchFamily="50" charset="-128"/>
              </a:rPr>
              <a:t>％で、特別区の中で最も高く、比較都市の中で最も高い京都市（</a:t>
            </a:r>
            <a:r>
              <a:rPr lang="en-US" altLang="ja-JP" sz="1100" dirty="0">
                <a:latin typeface="ＭＳ Ｐゴシック" pitchFamily="50" charset="-128"/>
                <a:ea typeface="ＭＳ Ｐゴシック" pitchFamily="50" charset="-128"/>
              </a:rPr>
              <a:t>109</a:t>
            </a:r>
            <a:r>
              <a:rPr lang="ja-JP" altLang="en-US" sz="1100" dirty="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10</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944</a:t>
            </a:r>
            <a:r>
              <a:rPr lang="ja-JP" altLang="en-US" sz="1100" dirty="0">
                <a:latin typeface="ＭＳ Ｐゴシック" pitchFamily="50" charset="-128"/>
                <a:ea typeface="ＭＳ Ｐゴシック" pitchFamily="50" charset="-128"/>
              </a:rPr>
              <a:t>億円で、比較都市の中で最も多い神戸市（</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8,503</a:t>
            </a:r>
            <a:r>
              <a:rPr lang="ja-JP" altLang="en-US" sz="1100" dirty="0">
                <a:latin typeface="ＭＳ Ｐゴシック" pitchFamily="50" charset="-128"/>
                <a:ea typeface="ＭＳ Ｐゴシック" pitchFamily="50" charset="-128"/>
              </a:rPr>
              <a:t>億円）の</a:t>
            </a:r>
            <a:r>
              <a:rPr lang="en-US" altLang="ja-JP" sz="1100" dirty="0">
                <a:latin typeface="ＭＳ Ｐゴシック" pitchFamily="50" charset="-128"/>
                <a:ea typeface="ＭＳ Ｐゴシック" pitchFamily="50" charset="-128"/>
              </a:rPr>
              <a:t>2</a:t>
            </a:r>
            <a:r>
              <a:rPr lang="ja-JP" altLang="en-US" sz="1100" dirty="0">
                <a:latin typeface="ＭＳ Ｐゴシック" pitchFamily="50" charset="-128"/>
                <a:ea typeface="ＭＳ Ｐゴシック" pitchFamily="50" charset="-128"/>
              </a:rPr>
              <a:t>倍を超える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2</a:t>
            </a:r>
            <a:r>
              <a:rPr lang="en-US" altLang="zh-TW" sz="1100" dirty="0">
                <a:latin typeface="ＭＳ Ｐゴシック" pitchFamily="50" charset="-128"/>
                <a:ea typeface="ＭＳ Ｐゴシック" pitchFamily="50" charset="-128"/>
              </a:rPr>
              <a:t>,</a:t>
            </a:r>
            <a:r>
              <a:rPr lang="en-US" altLang="ja-JP" sz="1100" dirty="0">
                <a:latin typeface="ＭＳ Ｐゴシック" pitchFamily="50" charset="-128"/>
                <a:ea typeface="ＭＳ Ｐゴシック" pitchFamily="50" charset="-128"/>
              </a:rPr>
              <a:t>399</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で豊中市（</a:t>
            </a:r>
            <a:r>
              <a:rPr lang="en-US" altLang="ja-JP" sz="1100" dirty="0">
                <a:latin typeface="ＭＳ Ｐゴシック" pitchFamily="50" charset="-128"/>
                <a:ea typeface="ＭＳ Ｐゴシック" pitchFamily="50" charset="-128"/>
              </a:rPr>
              <a:t>2,548</a:t>
            </a:r>
            <a:r>
              <a:rPr lang="ja-JP" altLang="en-US" sz="1100" dirty="0">
                <a:latin typeface="ＭＳ Ｐゴシック" pitchFamily="50" charset="-128"/>
                <a:ea typeface="ＭＳ Ｐゴシック" pitchFamily="50" charset="-128"/>
              </a:rPr>
              <a:t>億円）と同程度</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28.3</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34.0</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3.0</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124200"/>
          <a:ext cx="3900487" cy="376606"/>
        </p:xfrm>
        <a:graphic>
          <a:graphicData uri="http://schemas.openxmlformats.org/drawingml/2006/table">
            <a:tbl>
              <a:tblPr/>
              <a:tblGrid>
                <a:gridCol w="399413"/>
                <a:gridCol w="3501074"/>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497" marR="19497" marT="35903" marB="3590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497" marR="19497" marT="35903" marB="3590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3" name="テキスト ボックス 24"/>
          <p:cNvSpPr txBox="1">
            <a:spLocks noChangeArrowheads="1"/>
          </p:cNvSpPr>
          <p:nvPr/>
        </p:nvSpPr>
        <p:spPr bwMode="gray">
          <a:xfrm>
            <a:off x="4379913" y="93663"/>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4" name="テキスト ボックス 57"/>
          <p:cNvSpPr>
            <a:spLocks noChangeArrowheads="1"/>
          </p:cNvSpPr>
          <p:nvPr/>
        </p:nvSpPr>
        <p:spPr bwMode="auto">
          <a:xfrm>
            <a:off x="4508500" y="60213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北を東西に淀川</a:t>
            </a:r>
            <a:r>
              <a:rPr lang="ja-JP" altLang="ja-JP" sz="1100"/>
              <a:t>、</a:t>
            </a:r>
            <a:r>
              <a:rPr lang="ja-JP" altLang="en-US" sz="1100"/>
              <a:t>中央部を南北に大川、南を東西に堂島川・土佐堀川・寝屋川</a:t>
            </a:r>
            <a:r>
              <a:rPr lang="ja-JP" altLang="ja-JP" sz="1100"/>
              <a:t>が流れ</a:t>
            </a:r>
            <a:endParaRPr lang="en-US" altLang="ja-JP" sz="1100"/>
          </a:p>
          <a:p>
            <a:r>
              <a:rPr lang="ja-JP" altLang="ja-JP" sz="1100"/>
              <a:t>る</a:t>
            </a:r>
            <a:r>
              <a:rPr lang="ja-JP" altLang="en-US" sz="1100"/>
              <a:t>。</a:t>
            </a:r>
          </a:p>
        </p:txBody>
      </p:sp>
      <p:sp>
        <p:nvSpPr>
          <p:cNvPr id="19" name="円/楕円 18"/>
          <p:cNvSpPr/>
          <p:nvPr/>
        </p:nvSpPr>
        <p:spPr bwMode="gray">
          <a:xfrm>
            <a:off x="5961063" y="3716338"/>
            <a:ext cx="312737" cy="18097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bwMode="gray">
          <a:xfrm>
            <a:off x="4808538" y="2565400"/>
            <a:ext cx="1247775" cy="431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うめきた</a:t>
            </a:r>
            <a:endParaRPr lang="en-US" altLang="ja-JP" sz="1050" dirty="0">
              <a:solidFill>
                <a:schemeClr val="tx1"/>
              </a:solidFill>
            </a:endParaRPr>
          </a:p>
          <a:p>
            <a:pPr algn="ctr">
              <a:defRPr/>
            </a:pPr>
            <a:r>
              <a:rPr lang="ja-JP" altLang="en-US" sz="1050" dirty="0">
                <a:solidFill>
                  <a:schemeClr val="tx1"/>
                </a:solidFill>
              </a:rPr>
              <a:t>（大阪駅北地区）</a:t>
            </a:r>
          </a:p>
        </p:txBody>
      </p:sp>
      <p:cxnSp>
        <p:nvCxnSpPr>
          <p:cNvPr id="21" name="直線コネクタ 20"/>
          <p:cNvCxnSpPr>
            <a:stCxn id="19" idx="0"/>
          </p:cNvCxnSpPr>
          <p:nvPr/>
        </p:nvCxnSpPr>
        <p:spPr bwMode="gray">
          <a:xfrm flipH="1" flipV="1">
            <a:off x="5600700" y="2997200"/>
            <a:ext cx="517525" cy="71913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bwMode="gray">
          <a:xfrm rot="19730059">
            <a:off x="5292725" y="4518025"/>
            <a:ext cx="1238250" cy="258763"/>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gray">
          <a:xfrm>
            <a:off x="5816600" y="5013325"/>
            <a:ext cx="1247775" cy="32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中之島エリア</a:t>
            </a:r>
          </a:p>
        </p:txBody>
      </p:sp>
      <p:cxnSp>
        <p:nvCxnSpPr>
          <p:cNvPr id="26" name="直線コネクタ 25"/>
          <p:cNvCxnSpPr>
            <a:endCxn id="24" idx="4"/>
          </p:cNvCxnSpPr>
          <p:nvPr/>
        </p:nvCxnSpPr>
        <p:spPr bwMode="gray">
          <a:xfrm flipH="1" flipV="1">
            <a:off x="5978525" y="4757738"/>
            <a:ext cx="61913" cy="25558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bwMode="gray">
          <a:xfrm>
            <a:off x="4448175" y="3141663"/>
            <a:ext cx="936625"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福島地区</a:t>
            </a:r>
            <a:endParaRPr lang="en-US" altLang="ja-JP" sz="1050" dirty="0" smtClean="0">
              <a:solidFill>
                <a:schemeClr val="tx1"/>
              </a:solidFill>
            </a:endParaRPr>
          </a:p>
        </p:txBody>
      </p:sp>
      <p:cxnSp>
        <p:nvCxnSpPr>
          <p:cNvPr id="32" name="直線コネクタ 31"/>
          <p:cNvCxnSpPr>
            <a:stCxn id="30" idx="1"/>
          </p:cNvCxnSpPr>
          <p:nvPr/>
        </p:nvCxnSpPr>
        <p:spPr bwMode="gray">
          <a:xfrm flipH="1" flipV="1">
            <a:off x="4881563" y="3429000"/>
            <a:ext cx="598487" cy="70008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bwMode="gray">
          <a:xfrm>
            <a:off x="7545388" y="4076700"/>
            <a:ext cx="96837" cy="90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42" name="正方形/長方形 41"/>
          <p:cNvSpPr/>
          <p:nvPr/>
        </p:nvSpPr>
        <p:spPr bwMode="gray">
          <a:xfrm>
            <a:off x="8193088" y="2349500"/>
            <a:ext cx="96837" cy="90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43" name="正方形/長方形 42"/>
          <p:cNvSpPr/>
          <p:nvPr/>
        </p:nvSpPr>
        <p:spPr bwMode="gray">
          <a:xfrm>
            <a:off x="8913813" y="2636838"/>
            <a:ext cx="9683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44" name="正方形/長方形 43"/>
          <p:cNvSpPr/>
          <p:nvPr/>
        </p:nvSpPr>
        <p:spPr bwMode="gray">
          <a:xfrm>
            <a:off x="8840788" y="2420938"/>
            <a:ext cx="896937"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45" name="正方形/長方形 44"/>
          <p:cNvSpPr/>
          <p:nvPr/>
        </p:nvSpPr>
        <p:spPr bwMode="gray">
          <a:xfrm>
            <a:off x="7400925" y="3644900"/>
            <a:ext cx="809625"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毛馬桜之宮</a:t>
            </a:r>
            <a:endParaRPr lang="en-US" altLang="ja-JP" sz="900" dirty="0">
              <a:solidFill>
                <a:schemeClr val="tx1"/>
              </a:solidFill>
            </a:endParaRPr>
          </a:p>
          <a:p>
            <a:pPr algn="ctr">
              <a:defRPr/>
            </a:pPr>
            <a:r>
              <a:rPr lang="ja-JP" altLang="en-US" sz="900" dirty="0">
                <a:solidFill>
                  <a:schemeClr val="tx1"/>
                </a:solidFill>
              </a:rPr>
              <a:t>公園</a:t>
            </a:r>
            <a:endParaRPr lang="en-US" altLang="ja-JP" sz="900" dirty="0">
              <a:solidFill>
                <a:schemeClr val="tx1"/>
              </a:solidFill>
            </a:endParaRPr>
          </a:p>
        </p:txBody>
      </p:sp>
      <p:sp>
        <p:nvSpPr>
          <p:cNvPr id="48" name="正方形/長方形 47"/>
          <p:cNvSpPr/>
          <p:nvPr/>
        </p:nvSpPr>
        <p:spPr bwMode="gray">
          <a:xfrm>
            <a:off x="8048625" y="2060575"/>
            <a:ext cx="720725" cy="2174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城北公園</a:t>
            </a:r>
            <a:endParaRPr lang="en-US" altLang="ja-JP" sz="900" dirty="0">
              <a:solidFill>
                <a:schemeClr val="tx1"/>
              </a:solidFill>
            </a:endParaRPr>
          </a:p>
        </p:txBody>
      </p:sp>
      <p:sp>
        <p:nvSpPr>
          <p:cNvPr id="50" name="フリーフォーム 49"/>
          <p:cNvSpPr/>
          <p:nvPr/>
        </p:nvSpPr>
        <p:spPr>
          <a:xfrm>
            <a:off x="7648575" y="2205038"/>
            <a:ext cx="719138" cy="1228725"/>
          </a:xfrm>
          <a:custGeom>
            <a:avLst/>
            <a:gdLst>
              <a:gd name="connsiteX0" fmla="*/ 0 w 719138"/>
              <a:gd name="connsiteY0" fmla="*/ 0 h 1228725"/>
              <a:gd name="connsiteX1" fmla="*/ 328613 w 719138"/>
              <a:gd name="connsiteY1" fmla="*/ 666750 h 1228725"/>
              <a:gd name="connsiteX2" fmla="*/ 452438 w 719138"/>
              <a:gd name="connsiteY2" fmla="*/ 838200 h 1228725"/>
              <a:gd name="connsiteX3" fmla="*/ 719138 w 719138"/>
              <a:gd name="connsiteY3" fmla="*/ 1228725 h 1228725"/>
            </a:gdLst>
            <a:ahLst/>
            <a:cxnLst>
              <a:cxn ang="0">
                <a:pos x="connsiteX0" y="connsiteY0"/>
              </a:cxn>
              <a:cxn ang="0">
                <a:pos x="connsiteX1" y="connsiteY1"/>
              </a:cxn>
              <a:cxn ang="0">
                <a:pos x="connsiteX2" y="connsiteY2"/>
              </a:cxn>
              <a:cxn ang="0">
                <a:pos x="connsiteX3" y="connsiteY3"/>
              </a:cxn>
            </a:cxnLst>
            <a:rect l="l" t="t" r="r" b="b"/>
            <a:pathLst>
              <a:path w="719138" h="1228725">
                <a:moveTo>
                  <a:pt x="0" y="0"/>
                </a:moveTo>
                <a:cubicBezTo>
                  <a:pt x="126603" y="263525"/>
                  <a:pt x="253207" y="527050"/>
                  <a:pt x="328613" y="666750"/>
                </a:cubicBezTo>
                <a:cubicBezTo>
                  <a:pt x="404019" y="806450"/>
                  <a:pt x="387351" y="744538"/>
                  <a:pt x="452438" y="838200"/>
                </a:cubicBezTo>
                <a:cubicBezTo>
                  <a:pt x="517525" y="931862"/>
                  <a:pt x="618331" y="1080293"/>
                  <a:pt x="719138" y="1228725"/>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1" name="左矢印吹き出し 50"/>
          <p:cNvSpPr/>
          <p:nvPr/>
        </p:nvSpPr>
        <p:spPr bwMode="gray">
          <a:xfrm flipH="1">
            <a:off x="6248400" y="2349500"/>
            <a:ext cx="1512888" cy="358775"/>
          </a:xfrm>
          <a:prstGeom prst="leftArrowCallout">
            <a:avLst>
              <a:gd name="adj1" fmla="val 34670"/>
              <a:gd name="adj2" fmla="val 26824"/>
              <a:gd name="adj3" fmla="val 39644"/>
              <a:gd name="adj4" fmla="val 79854"/>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mj-ea"/>
                <a:ea typeface="+mj-ea"/>
              </a:rPr>
              <a:t>JR</a:t>
            </a:r>
            <a:r>
              <a:rPr lang="ja-JP" altLang="en-US" sz="1050" dirty="0">
                <a:solidFill>
                  <a:schemeClr val="tx1"/>
                </a:solidFill>
              </a:rPr>
              <a:t>おおさか東線</a:t>
            </a:r>
            <a:endParaRPr lang="en-US" altLang="ja-JP" sz="1050" dirty="0">
              <a:solidFill>
                <a:schemeClr val="tx1"/>
              </a:solidFill>
            </a:endParaRPr>
          </a:p>
          <a:p>
            <a:pPr algn="ctr">
              <a:defRPr/>
            </a:pPr>
            <a:r>
              <a:rPr lang="ja-JP" altLang="en-US" sz="1050" dirty="0">
                <a:solidFill>
                  <a:schemeClr val="tx1"/>
                </a:solidFill>
              </a:rPr>
              <a:t>整備区間</a:t>
            </a:r>
          </a:p>
        </p:txBody>
      </p:sp>
      <p:sp>
        <p:nvSpPr>
          <p:cNvPr id="49" name="フリーフォーム 48"/>
          <p:cNvSpPr/>
          <p:nvPr/>
        </p:nvSpPr>
        <p:spPr>
          <a:xfrm>
            <a:off x="5735638" y="3862388"/>
            <a:ext cx="298450" cy="842962"/>
          </a:xfrm>
          <a:custGeom>
            <a:avLst/>
            <a:gdLst>
              <a:gd name="connsiteX0" fmla="*/ 297657 w 297657"/>
              <a:gd name="connsiteY0" fmla="*/ 0 h 842962"/>
              <a:gd name="connsiteX1" fmla="*/ 250032 w 297657"/>
              <a:gd name="connsiteY1" fmla="*/ 33337 h 842962"/>
              <a:gd name="connsiteX2" fmla="*/ 45244 w 297657"/>
              <a:gd name="connsiteY2" fmla="*/ 147637 h 842962"/>
              <a:gd name="connsiteX3" fmla="*/ 26194 w 297657"/>
              <a:gd name="connsiteY3" fmla="*/ 590550 h 842962"/>
              <a:gd name="connsiteX4" fmla="*/ 202407 w 297657"/>
              <a:gd name="connsiteY4" fmla="*/ 842962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57" h="842962">
                <a:moveTo>
                  <a:pt x="297657" y="0"/>
                </a:moveTo>
                <a:cubicBezTo>
                  <a:pt x="294879" y="4365"/>
                  <a:pt x="292101" y="8731"/>
                  <a:pt x="250032" y="33337"/>
                </a:cubicBezTo>
                <a:cubicBezTo>
                  <a:pt x="207963" y="57943"/>
                  <a:pt x="82550" y="54768"/>
                  <a:pt x="45244" y="147637"/>
                </a:cubicBezTo>
                <a:cubicBezTo>
                  <a:pt x="7938" y="240506"/>
                  <a:pt x="0" y="474663"/>
                  <a:pt x="26194" y="590550"/>
                </a:cubicBezTo>
                <a:cubicBezTo>
                  <a:pt x="52388" y="706437"/>
                  <a:pt x="202407" y="842962"/>
                  <a:pt x="202407" y="84296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正方形/長方形 51"/>
          <p:cNvSpPr/>
          <p:nvPr/>
        </p:nvSpPr>
        <p:spPr bwMode="gray">
          <a:xfrm rot="18690167">
            <a:off x="8578850" y="1704976"/>
            <a:ext cx="668337" cy="1762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53" name="正方形/長方形 52"/>
          <p:cNvSpPr/>
          <p:nvPr/>
        </p:nvSpPr>
        <p:spPr bwMode="gray">
          <a:xfrm rot="3225158">
            <a:off x="7153275" y="2820988"/>
            <a:ext cx="441325"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54" name="正方形/長方形 53"/>
          <p:cNvSpPr/>
          <p:nvPr/>
        </p:nvSpPr>
        <p:spPr bwMode="gray">
          <a:xfrm rot="18582053">
            <a:off x="5258594" y="4579144"/>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堂島川</a:t>
            </a:r>
            <a:endParaRPr lang="en-US" altLang="ja-JP" sz="700" dirty="0">
              <a:solidFill>
                <a:schemeClr val="tx1"/>
              </a:solidFill>
            </a:endParaRPr>
          </a:p>
        </p:txBody>
      </p:sp>
      <p:sp>
        <p:nvSpPr>
          <p:cNvPr id="55" name="正方形/長方形 54"/>
          <p:cNvSpPr/>
          <p:nvPr/>
        </p:nvSpPr>
        <p:spPr bwMode="gray">
          <a:xfrm rot="19664963">
            <a:off x="5400675" y="4830763"/>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sp>
        <p:nvSpPr>
          <p:cNvPr id="56" name="フリーフォーム 55"/>
          <p:cNvSpPr/>
          <p:nvPr/>
        </p:nvSpPr>
        <p:spPr>
          <a:xfrm rot="21445155">
            <a:off x="6251575" y="4160838"/>
            <a:ext cx="1795463" cy="401637"/>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7" name="フリーフォーム 56"/>
          <p:cNvSpPr/>
          <p:nvPr/>
        </p:nvSpPr>
        <p:spPr>
          <a:xfrm rot="21445155">
            <a:off x="6242050" y="4157663"/>
            <a:ext cx="1795463" cy="401637"/>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dbl">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左矢印吹き出し 28"/>
          <p:cNvSpPr/>
          <p:nvPr/>
        </p:nvSpPr>
        <p:spPr bwMode="gray">
          <a:xfrm>
            <a:off x="5745163" y="4005263"/>
            <a:ext cx="1584325" cy="215900"/>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なにわ筋線整備区間</a:t>
            </a:r>
          </a:p>
        </p:txBody>
      </p:sp>
      <p:sp>
        <p:nvSpPr>
          <p:cNvPr id="58" name="正方形/長方形 57"/>
          <p:cNvSpPr/>
          <p:nvPr/>
        </p:nvSpPr>
        <p:spPr bwMode="gray">
          <a:xfrm rot="20202252">
            <a:off x="7612063" y="4543425"/>
            <a:ext cx="704850" cy="119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61" name="フリーフォーム 60"/>
          <p:cNvSpPr/>
          <p:nvPr/>
        </p:nvSpPr>
        <p:spPr>
          <a:xfrm>
            <a:off x="6407150" y="2965450"/>
            <a:ext cx="1828800" cy="668338"/>
          </a:xfrm>
          <a:custGeom>
            <a:avLst/>
            <a:gdLst>
              <a:gd name="connsiteX0" fmla="*/ 0 w 1828800"/>
              <a:gd name="connsiteY0" fmla="*/ 161707 h 668932"/>
              <a:gd name="connsiteX1" fmla="*/ 495591 w 1828800"/>
              <a:gd name="connsiteY1" fmla="*/ 154727 h 668932"/>
              <a:gd name="connsiteX2" fmla="*/ 795738 w 1828800"/>
              <a:gd name="connsiteY2" fmla="*/ 70965 h 668932"/>
              <a:gd name="connsiteX3" fmla="*/ 1612415 w 1828800"/>
              <a:gd name="connsiteY3" fmla="*/ 580517 h 668932"/>
              <a:gd name="connsiteX4" fmla="*/ 1828800 w 1828800"/>
              <a:gd name="connsiteY4" fmla="*/ 601457 h 66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668932">
                <a:moveTo>
                  <a:pt x="0" y="161707"/>
                </a:moveTo>
                <a:lnTo>
                  <a:pt x="495591" y="154727"/>
                </a:lnTo>
                <a:cubicBezTo>
                  <a:pt x="628214" y="139603"/>
                  <a:pt x="609601" y="0"/>
                  <a:pt x="795738" y="70965"/>
                </a:cubicBezTo>
                <a:cubicBezTo>
                  <a:pt x="981875" y="141930"/>
                  <a:pt x="1440238" y="492102"/>
                  <a:pt x="1612415" y="580517"/>
                </a:cubicBezTo>
                <a:cubicBezTo>
                  <a:pt x="1784592" y="668932"/>
                  <a:pt x="1806696" y="635194"/>
                  <a:pt x="1828800" y="601457"/>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2" name="左矢印吹き出し 61"/>
          <p:cNvSpPr/>
          <p:nvPr/>
        </p:nvSpPr>
        <p:spPr bwMode="gray">
          <a:xfrm>
            <a:off x="8266113" y="3429000"/>
            <a:ext cx="1296987"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47" name="正方形/長方形 27"/>
          <p:cNvSpPr>
            <a:spLocks noChangeArrowheads="1"/>
          </p:cNvSpPr>
          <p:nvPr/>
        </p:nvSpPr>
        <p:spPr bwMode="auto">
          <a:xfrm>
            <a:off x="8821737" y="650895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2" cstate="print"/>
          <a:srcRect/>
          <a:stretch>
            <a:fillRect/>
          </a:stretch>
        </p:blipFill>
        <p:spPr bwMode="auto">
          <a:xfrm>
            <a:off x="6324854" y="1268760"/>
            <a:ext cx="3581146"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912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第二区（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・旭区）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392,486</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10.5%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66.5%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370,067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206,941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39.6%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18.2%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6.3%</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688,975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14,319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6,777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27.41</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人口は、高槻市を上回る</a:t>
            </a:r>
          </a:p>
          <a:p>
            <a:r>
              <a:rPr lang="ja-JP" altLang="en-US" sz="1000">
                <a:latin typeface="ＭＳ Ｐゴシック" charset="-128"/>
              </a:rPr>
              <a:t>◆面積は、豊中市を下回る</a:t>
            </a:r>
            <a:endParaRPr lang="ja-JP" altLang="en-US" sz="900">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◆昼夜間人口比率は、京都市を大きく上回る</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1" name="テキスト ボックス 36"/>
          <p:cNvSpPr txBox="1">
            <a:spLocks noChangeArrowheads="1"/>
          </p:cNvSpPr>
          <p:nvPr/>
        </p:nvSpPr>
        <p:spPr bwMode="auto">
          <a:xfrm>
            <a:off x="5421313" y="66357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2" name="テキスト ボックス 37"/>
          <p:cNvSpPr txBox="1">
            <a:spLocks noChangeArrowheads="1"/>
          </p:cNvSpPr>
          <p:nvPr/>
        </p:nvSpPr>
        <p:spPr bwMode="auto">
          <a:xfrm>
            <a:off x="8970963" y="66357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3"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4" name="テキスト ボックス 36"/>
          <p:cNvSpPr txBox="1">
            <a:spLocks noChangeArrowheads="1"/>
          </p:cNvSpPr>
          <p:nvPr/>
        </p:nvSpPr>
        <p:spPr bwMode="auto">
          <a:xfrm>
            <a:off x="5421313" y="35734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195" name="Picture 93"/>
          <p:cNvPicPr>
            <a:picLocks noChangeAspect="1" noChangeArrowheads="1"/>
          </p:cNvPicPr>
          <p:nvPr/>
        </p:nvPicPr>
        <p:blipFill>
          <a:blip r:embed="rId3" cstate="print"/>
          <a:srcRect/>
          <a:stretch>
            <a:fillRect/>
          </a:stretch>
        </p:blipFill>
        <p:spPr bwMode="auto">
          <a:xfrm>
            <a:off x="2925763" y="1268413"/>
            <a:ext cx="3540125" cy="2486025"/>
          </a:xfrm>
          <a:prstGeom prst="rect">
            <a:avLst/>
          </a:prstGeom>
          <a:noFill/>
          <a:ln w="9525">
            <a:noFill/>
            <a:miter lim="800000"/>
            <a:headEnd/>
            <a:tailEnd/>
          </a:ln>
        </p:spPr>
      </p:pic>
      <p:pic>
        <p:nvPicPr>
          <p:cNvPr id="5197" name="Picture 95"/>
          <p:cNvPicPr>
            <a:picLocks noChangeAspect="1" noChangeArrowheads="1"/>
          </p:cNvPicPr>
          <p:nvPr/>
        </p:nvPicPr>
        <p:blipFill>
          <a:blip r:embed="rId4" cstate="print"/>
          <a:srcRect/>
          <a:stretch>
            <a:fillRect/>
          </a:stretch>
        </p:blipFill>
        <p:spPr bwMode="auto">
          <a:xfrm>
            <a:off x="2925763" y="4254500"/>
            <a:ext cx="3498850" cy="2403475"/>
          </a:xfrm>
          <a:prstGeom prst="rect">
            <a:avLst/>
          </a:prstGeom>
          <a:noFill/>
          <a:ln w="9525">
            <a:noFill/>
            <a:miter lim="800000"/>
            <a:headEnd/>
            <a:tailEnd/>
          </a:ln>
        </p:spPr>
      </p:pic>
      <p:pic>
        <p:nvPicPr>
          <p:cNvPr id="5198" name="Picture 96"/>
          <p:cNvPicPr>
            <a:picLocks noChangeAspect="1" noChangeArrowheads="1"/>
          </p:cNvPicPr>
          <p:nvPr/>
        </p:nvPicPr>
        <p:blipFill>
          <a:blip r:embed="rId5" cstate="print"/>
          <a:srcRect/>
          <a:stretch>
            <a:fillRect/>
          </a:stretch>
        </p:blipFill>
        <p:spPr bwMode="auto">
          <a:xfrm>
            <a:off x="6299200" y="4273550"/>
            <a:ext cx="3544888" cy="2403475"/>
          </a:xfrm>
          <a:prstGeom prst="rect">
            <a:avLst/>
          </a:prstGeom>
          <a:noFill/>
          <a:ln w="9525">
            <a:noFill/>
            <a:miter lim="800000"/>
            <a:headEnd/>
            <a:tailEnd/>
          </a:ln>
        </p:spPr>
      </p:pic>
      <p:sp>
        <p:nvSpPr>
          <p:cNvPr id="5199" name="Oval 16"/>
          <p:cNvSpPr>
            <a:spLocks noChangeArrowheads="1"/>
          </p:cNvSpPr>
          <p:nvPr/>
        </p:nvSpPr>
        <p:spPr bwMode="auto">
          <a:xfrm>
            <a:off x="3973463" y="2970213"/>
            <a:ext cx="544512" cy="18097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4875213" y="2924175"/>
            <a:ext cx="698500" cy="263525"/>
          </a:xfrm>
          <a:prstGeom prst="borderCallout2">
            <a:avLst>
              <a:gd name="adj1" fmla="val 50602"/>
              <a:gd name="adj2" fmla="val -139"/>
              <a:gd name="adj3" fmla="val 53014"/>
              <a:gd name="adj4" fmla="val -41231"/>
              <a:gd name="adj5" fmla="val 47593"/>
              <a:gd name="adj6" fmla="val -402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39</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27k㎡</a:t>
            </a:r>
            <a:endParaRPr lang="ja-JP" altLang="en-US" sz="700">
              <a:latin typeface="ＭＳ Ｐゴシック" charset="-128"/>
            </a:endParaRPr>
          </a:p>
        </p:txBody>
      </p:sp>
      <p:sp>
        <p:nvSpPr>
          <p:cNvPr id="5201" name="Oval 16"/>
          <p:cNvSpPr>
            <a:spLocks noChangeArrowheads="1"/>
          </p:cNvSpPr>
          <p:nvPr/>
        </p:nvSpPr>
        <p:spPr bwMode="auto">
          <a:xfrm>
            <a:off x="7689304" y="1484784"/>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2" name="AutoShape 18"/>
          <p:cNvSpPr>
            <a:spLocks/>
          </p:cNvSpPr>
          <p:nvPr/>
        </p:nvSpPr>
        <p:spPr bwMode="auto">
          <a:xfrm>
            <a:off x="7080250" y="1816100"/>
            <a:ext cx="698500" cy="263525"/>
          </a:xfrm>
          <a:prstGeom prst="borderCallout2">
            <a:avLst>
              <a:gd name="adj1" fmla="val 47713"/>
              <a:gd name="adj2" fmla="val 104597"/>
              <a:gd name="adj3" fmla="val 45782"/>
              <a:gd name="adj4" fmla="val 130898"/>
              <a:gd name="adj5" fmla="val -30477"/>
              <a:gd name="adj6" fmla="val 1297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69</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176</a:t>
            </a:r>
            <a:r>
              <a:rPr lang="ja-JP" altLang="en-US" sz="700">
                <a:latin typeface="ＭＳ Ｐゴシック" charset="-128"/>
              </a:rPr>
              <a:t>％</a:t>
            </a:r>
          </a:p>
        </p:txBody>
      </p:sp>
      <p:sp>
        <p:nvSpPr>
          <p:cNvPr id="5203" name="AutoShape 93"/>
          <p:cNvSpPr>
            <a:spLocks noChangeArrowheads="1"/>
          </p:cNvSpPr>
          <p:nvPr/>
        </p:nvSpPr>
        <p:spPr bwMode="auto">
          <a:xfrm>
            <a:off x="3170238" y="4529138"/>
            <a:ext cx="300037" cy="21113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04" name="AutoShape 17"/>
          <p:cNvSpPr>
            <a:spLocks noChangeArrowheads="1"/>
          </p:cNvSpPr>
          <p:nvPr/>
        </p:nvSpPr>
        <p:spPr bwMode="auto">
          <a:xfrm>
            <a:off x="6384925" y="4508500"/>
            <a:ext cx="3355975"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05" name="Line 87"/>
          <p:cNvSpPr>
            <a:spLocks noChangeShapeType="1"/>
          </p:cNvSpPr>
          <p:nvPr/>
        </p:nvSpPr>
        <p:spPr bwMode="auto">
          <a:xfrm>
            <a:off x="4038600" y="2971800"/>
            <a:ext cx="466725" cy="0"/>
          </a:xfrm>
          <a:prstGeom prst="line">
            <a:avLst/>
          </a:prstGeom>
          <a:noFill/>
          <a:ln w="19050">
            <a:solidFill>
              <a:srgbClr val="FF0000"/>
            </a:solidFill>
            <a:round/>
            <a:headEnd/>
            <a:tailEnd/>
          </a:ln>
        </p:spPr>
        <p:txBody>
          <a:bodyPr anchor="ctr"/>
          <a:lstStyle/>
          <a:p>
            <a:endParaRPr lang="ja-JP" altLang="en-US"/>
          </a:p>
        </p:txBody>
      </p:sp>
      <p:sp>
        <p:nvSpPr>
          <p:cNvPr id="5206" name="AutoShape 17"/>
          <p:cNvSpPr>
            <a:spLocks/>
          </p:cNvSpPr>
          <p:nvPr/>
        </p:nvSpPr>
        <p:spPr bwMode="auto">
          <a:xfrm>
            <a:off x="3368675" y="2565400"/>
            <a:ext cx="649288" cy="257175"/>
          </a:xfrm>
          <a:prstGeom prst="borderCallout2">
            <a:avLst>
              <a:gd name="adj1" fmla="val 107407"/>
              <a:gd name="adj2" fmla="val 31565"/>
              <a:gd name="adj3" fmla="val 140741"/>
              <a:gd name="adj4" fmla="val 31301"/>
              <a:gd name="adj5" fmla="val 139505"/>
              <a:gd name="adj6" fmla="val 10291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7" name="Line 87"/>
          <p:cNvSpPr>
            <a:spLocks noChangeShapeType="1"/>
          </p:cNvSpPr>
          <p:nvPr/>
        </p:nvSpPr>
        <p:spPr bwMode="auto">
          <a:xfrm>
            <a:off x="3860800" y="2105025"/>
            <a:ext cx="468313"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4405313" y="1538288"/>
            <a:ext cx="649287" cy="257175"/>
          </a:xfrm>
          <a:prstGeom prst="borderCallout2">
            <a:avLst>
              <a:gd name="adj1" fmla="val 44444"/>
              <a:gd name="adj2" fmla="val -9815"/>
              <a:gd name="adj3" fmla="val 48148"/>
              <a:gd name="adj4" fmla="val -53046"/>
              <a:gd name="adj5" fmla="val 169134"/>
              <a:gd name="adj6" fmla="val -514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9" name="Line 87"/>
          <p:cNvSpPr>
            <a:spLocks noChangeShapeType="1"/>
          </p:cNvSpPr>
          <p:nvPr/>
        </p:nvSpPr>
        <p:spPr bwMode="auto">
          <a:xfrm>
            <a:off x="7529512" y="2359025"/>
            <a:ext cx="468000"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7218363" y="2824163"/>
            <a:ext cx="725487" cy="257175"/>
          </a:xfrm>
          <a:prstGeom prst="borderCallout2">
            <a:avLst>
              <a:gd name="adj1" fmla="val -11111"/>
              <a:gd name="adj2" fmla="val 65810"/>
              <a:gd name="adj3" fmla="val -11111"/>
              <a:gd name="adj4" fmla="val 65088"/>
              <a:gd name="adj5" fmla="val -179014"/>
              <a:gd name="adj6" fmla="val 7310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11" name="Line 87"/>
          <p:cNvSpPr>
            <a:spLocks noChangeShapeType="1"/>
          </p:cNvSpPr>
          <p:nvPr/>
        </p:nvSpPr>
        <p:spPr bwMode="auto">
          <a:xfrm>
            <a:off x="8650288" y="2312988"/>
            <a:ext cx="401637" cy="0"/>
          </a:xfrm>
          <a:prstGeom prst="line">
            <a:avLst/>
          </a:prstGeom>
          <a:noFill/>
          <a:ln w="19050">
            <a:solidFill>
              <a:srgbClr val="FF0000"/>
            </a:solidFill>
            <a:round/>
            <a:headEnd/>
            <a:tailEnd/>
          </a:ln>
        </p:spPr>
        <p:txBody>
          <a:bodyPr anchor="ctr"/>
          <a:lstStyle/>
          <a:p>
            <a:endParaRPr lang="ja-JP" altLang="en-US"/>
          </a:p>
        </p:txBody>
      </p:sp>
      <p:sp>
        <p:nvSpPr>
          <p:cNvPr id="5212" name="AutoShape 17"/>
          <p:cNvSpPr>
            <a:spLocks/>
          </p:cNvSpPr>
          <p:nvPr/>
        </p:nvSpPr>
        <p:spPr bwMode="auto">
          <a:xfrm>
            <a:off x="8483600" y="2720975"/>
            <a:ext cx="727075" cy="257175"/>
          </a:xfrm>
          <a:prstGeom prst="borderCallout2">
            <a:avLst>
              <a:gd name="adj1" fmla="val 0"/>
              <a:gd name="adj2" fmla="val 87162"/>
              <a:gd name="adj3" fmla="val -88889"/>
              <a:gd name="adj4" fmla="val 87870"/>
              <a:gd name="adj5" fmla="val -149384"/>
              <a:gd name="adj6" fmla="val 759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13" name="Text Box 29"/>
          <p:cNvSpPr txBox="1">
            <a:spLocks noChangeArrowheads="1"/>
          </p:cNvSpPr>
          <p:nvPr/>
        </p:nvSpPr>
        <p:spPr bwMode="auto">
          <a:xfrm>
            <a:off x="622300" y="560863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5516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5</a:t>
                      </a:r>
                      <a:r>
                        <a:rPr lang="ja-JP" altLang="en-US" sz="1000" b="0" i="0" u="none" strike="noStrike">
                          <a:latin typeface="ＭＳ Ｐゴシック"/>
                        </a:rPr>
                        <a:t>兆</a:t>
                      </a:r>
                      <a:r>
                        <a:rPr lang="en-US" altLang="ja-JP" sz="1000" b="0" i="0" u="none" strike="noStrike">
                          <a:latin typeface="ＭＳ Ｐゴシック"/>
                        </a:rPr>
                        <a:t>2,879</a:t>
                      </a:r>
                      <a:r>
                        <a:rPr lang="ja-JP" altLang="en-US" sz="1000" b="0" i="0" u="none" strike="noStrike">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28.3%</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62.6%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20,173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latin typeface="ＭＳ Ｐゴシック"/>
                        </a:rPr>
                        <a:t>10</a:t>
                      </a:r>
                      <a:r>
                        <a:rPr lang="ja-JP" altLang="en-US" sz="1000" b="0" i="0" u="none" strike="noStrike" dirty="0" smtClean="0">
                          <a:latin typeface="ＭＳ Ｐゴシック"/>
                        </a:rPr>
                        <a:t>兆</a:t>
                      </a:r>
                      <a:r>
                        <a:rPr lang="en-US" altLang="ja-JP" sz="1000" b="0" i="0" u="none" strike="noStrike" dirty="0" smtClean="0">
                          <a:latin typeface="ＭＳ Ｐゴシック"/>
                        </a:rPr>
                        <a:t>944</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6,849</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83,574</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dirty="0" smtClean="0">
                          <a:latin typeface="ＭＳ Ｐゴシック"/>
                        </a:rPr>
                        <a:t>617</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2,914</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327</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3,935</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2,399</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4.2</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577</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10,829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smtClean="0">
                          <a:latin typeface="ＭＳ Ｐゴシック"/>
                        </a:rPr>
                        <a:t>9,071</a:t>
                      </a:r>
                      <a:r>
                        <a:rPr lang="ja-JP" altLang="en-US" sz="1000" b="0" i="0" u="none" strike="noStrike" smtClean="0">
                          <a:latin typeface="ＭＳ Ｐゴシック"/>
                        </a:rPr>
                        <a:t>億</a:t>
                      </a:r>
                      <a:r>
                        <a:rPr lang="ja-JP" altLang="en-US" sz="1000" b="0" i="0" u="none" strike="noStrike" dirty="0" smtClean="0">
                          <a:latin typeface="ＭＳ Ｐゴシック"/>
                        </a:rPr>
                        <a:t>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24,247</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Text Box 81"/>
          <p:cNvSpPr txBox="1">
            <a:spLocks noChangeArrowheads="1"/>
          </p:cNvSpPr>
          <p:nvPr/>
        </p:nvSpPr>
        <p:spPr bwMode="auto">
          <a:xfrm>
            <a:off x="8859838" y="3787775"/>
            <a:ext cx="809625" cy="92075"/>
          </a:xfrm>
          <a:prstGeom prst="rect">
            <a:avLst/>
          </a:prstGeom>
          <a:noFill/>
          <a:ln w="9525" algn="ctr">
            <a:noFill/>
            <a:miter lim="800000"/>
            <a:headEnd/>
            <a:tailEnd/>
          </a:ln>
        </p:spPr>
        <p:txBody>
          <a:bodyPr lIns="0" tIns="0" rIns="0" bIns="0">
            <a:spAutoFit/>
          </a:bodyPr>
          <a:lstStyle/>
          <a:p>
            <a:pPr algn="r">
              <a:spcBef>
                <a:spcPct val="50000"/>
              </a:spcBef>
            </a:pPr>
            <a:r>
              <a:rPr lang="ja-JP" altLang="en-US" sz="600">
                <a:latin typeface="ＭＳ Ｐゴシック" charset="-128"/>
              </a:rPr>
              <a:t>（</a:t>
            </a:r>
            <a:r>
              <a:rPr lang="en-US" altLang="ja-JP" sz="600">
                <a:latin typeface="ＭＳ Ｐゴシック" charset="-128"/>
              </a:rPr>
              <a:t>H19</a:t>
            </a:r>
            <a:r>
              <a:rPr lang="ja-JP" altLang="en-US" sz="600">
                <a:latin typeface="ＭＳ Ｐゴシック" charset="-128"/>
              </a:rPr>
              <a:t>商業統計確報）</a:t>
            </a:r>
          </a:p>
        </p:txBody>
      </p:sp>
      <p:sp>
        <p:nvSpPr>
          <p:cNvPr id="6232"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工業出荷額は、豊中市と同程度</a:t>
            </a:r>
          </a:p>
          <a:p>
            <a:r>
              <a:rPr lang="ja-JP" altLang="en-US" sz="1000">
                <a:latin typeface="ＭＳ Ｐゴシック" charset="-128"/>
              </a:rPr>
              <a:t>◆事業所数は、枚方市を上回る</a:t>
            </a:r>
          </a:p>
        </p:txBody>
      </p:sp>
      <p:sp>
        <p:nvSpPr>
          <p:cNvPr id="6233"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4"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売上金額は、京都市を大きく上回る</a:t>
            </a:r>
          </a:p>
          <a:p>
            <a:r>
              <a:rPr lang="ja-JP" altLang="en-US" sz="1000">
                <a:latin typeface="ＭＳ Ｐゴシック" charset="-128"/>
              </a:rPr>
              <a:t>◆事業所数は、堺市を大きく上回る</a:t>
            </a:r>
          </a:p>
        </p:txBody>
      </p:sp>
      <p:sp>
        <p:nvSpPr>
          <p:cNvPr id="6235"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6"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latin typeface="ＭＳ Ｐゴシック" charset="-128"/>
              </a:rPr>
              <a:t>◆</a:t>
            </a:r>
            <a:r>
              <a:rPr lang="ja-JP" altLang="en-US" sz="1000" dirty="0">
                <a:latin typeface="ＭＳ Ｐゴシック" charset="-128"/>
              </a:rPr>
              <a:t>商業販売額は、神戸市</a:t>
            </a:r>
            <a:r>
              <a:rPr lang="ja-JP" altLang="en-US" sz="1000" dirty="0" smtClean="0">
                <a:latin typeface="ＭＳ Ｐゴシック" charset="-128"/>
              </a:rPr>
              <a:t>の２倍</a:t>
            </a:r>
            <a:r>
              <a:rPr lang="ja-JP" altLang="en-US" sz="1000" dirty="0">
                <a:latin typeface="ＭＳ Ｐゴシック" charset="-128"/>
              </a:rPr>
              <a:t>を超える</a:t>
            </a:r>
          </a:p>
          <a:p>
            <a:r>
              <a:rPr lang="ja-JP" altLang="en-US" sz="1000" dirty="0">
                <a:latin typeface="ＭＳ Ｐゴシック" charset="-128"/>
              </a:rPr>
              <a:t>◆事業所数は、堺市を大きく上回る</a:t>
            </a:r>
          </a:p>
        </p:txBody>
      </p:sp>
      <p:sp>
        <p:nvSpPr>
          <p:cNvPr id="6237"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8"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latin typeface="ＭＳ Ｐゴシック" charset="-128"/>
              </a:rPr>
              <a:t>◆</a:t>
            </a:r>
            <a:r>
              <a:rPr lang="ja-JP" altLang="en-US" sz="1000" dirty="0">
                <a:latin typeface="ＭＳ Ｐゴシック" charset="-128"/>
              </a:rPr>
              <a:t>卸売販売額は、神戸市</a:t>
            </a:r>
            <a:r>
              <a:rPr lang="ja-JP" altLang="en-US" sz="1000" dirty="0" smtClean="0">
                <a:latin typeface="ＭＳ Ｐゴシック" charset="-128"/>
              </a:rPr>
              <a:t>の２倍</a:t>
            </a:r>
            <a:r>
              <a:rPr lang="ja-JP" altLang="en-US" sz="1000" dirty="0">
                <a:latin typeface="ＭＳ Ｐゴシック" charset="-128"/>
              </a:rPr>
              <a:t>を超える</a:t>
            </a:r>
          </a:p>
          <a:p>
            <a:r>
              <a:rPr lang="ja-JP" altLang="en-US" sz="1000" dirty="0">
                <a:latin typeface="ＭＳ Ｐゴシック" charset="-128"/>
              </a:rPr>
              <a:t>◆小売販売額は、堺市を大きく上回る</a:t>
            </a:r>
          </a:p>
        </p:txBody>
      </p:sp>
      <p:sp>
        <p:nvSpPr>
          <p:cNvPr id="6239"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0" name="Text Box 84"/>
          <p:cNvSpPr txBox="1">
            <a:spLocks noChangeArrowheads="1"/>
          </p:cNvSpPr>
          <p:nvPr/>
        </p:nvSpPr>
        <p:spPr bwMode="auto">
          <a:xfrm>
            <a:off x="5264150" y="667702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1"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2" name="Text Box 81"/>
          <p:cNvSpPr txBox="1">
            <a:spLocks noChangeArrowheads="1"/>
          </p:cNvSpPr>
          <p:nvPr/>
        </p:nvSpPr>
        <p:spPr bwMode="auto">
          <a:xfrm>
            <a:off x="8385175" y="667702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3"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pic>
        <p:nvPicPr>
          <p:cNvPr id="6244" name="Picture 130"/>
          <p:cNvPicPr>
            <a:picLocks noChangeAspect="1" noChangeArrowheads="1"/>
          </p:cNvPicPr>
          <p:nvPr/>
        </p:nvPicPr>
        <p:blipFill>
          <a:blip r:embed="rId2" cstate="print"/>
          <a:srcRect/>
          <a:stretch>
            <a:fillRect/>
          </a:stretch>
        </p:blipFill>
        <p:spPr bwMode="auto">
          <a:xfrm>
            <a:off x="6345238" y="908050"/>
            <a:ext cx="3722687" cy="2524125"/>
          </a:xfrm>
          <a:prstGeom prst="rect">
            <a:avLst/>
          </a:prstGeom>
          <a:noFill/>
          <a:ln w="9525">
            <a:noFill/>
            <a:miter lim="800000"/>
            <a:headEnd/>
            <a:tailEnd/>
          </a:ln>
        </p:spPr>
      </p:pic>
      <p:pic>
        <p:nvPicPr>
          <p:cNvPr id="6245" name="Picture 131"/>
          <p:cNvPicPr>
            <a:picLocks noChangeAspect="1" noChangeArrowheads="1"/>
          </p:cNvPicPr>
          <p:nvPr/>
        </p:nvPicPr>
        <p:blipFill>
          <a:blip r:embed="rId3" cstate="print"/>
          <a:srcRect/>
          <a:stretch>
            <a:fillRect/>
          </a:stretch>
        </p:blipFill>
        <p:spPr bwMode="auto">
          <a:xfrm>
            <a:off x="2955925" y="908050"/>
            <a:ext cx="3675063" cy="2524125"/>
          </a:xfrm>
          <a:prstGeom prst="rect">
            <a:avLst/>
          </a:prstGeom>
          <a:noFill/>
          <a:ln w="9525">
            <a:noFill/>
            <a:miter lim="800000"/>
            <a:headEnd/>
            <a:tailEnd/>
          </a:ln>
        </p:spPr>
      </p:pic>
      <p:pic>
        <p:nvPicPr>
          <p:cNvPr id="6246" name="Picture 132"/>
          <p:cNvPicPr>
            <a:picLocks noChangeAspect="1" noChangeArrowheads="1"/>
          </p:cNvPicPr>
          <p:nvPr/>
        </p:nvPicPr>
        <p:blipFill>
          <a:blip r:embed="rId4" cstate="print"/>
          <a:srcRect/>
          <a:stretch>
            <a:fillRect/>
          </a:stretch>
        </p:blipFill>
        <p:spPr bwMode="auto">
          <a:xfrm>
            <a:off x="2925763" y="4159250"/>
            <a:ext cx="3675062" cy="2522538"/>
          </a:xfrm>
          <a:prstGeom prst="rect">
            <a:avLst/>
          </a:prstGeom>
          <a:noFill/>
          <a:ln w="9525">
            <a:noFill/>
            <a:miter lim="800000"/>
            <a:headEnd/>
            <a:tailEnd/>
          </a:ln>
        </p:spPr>
      </p:pic>
      <p:pic>
        <p:nvPicPr>
          <p:cNvPr id="6247" name="Picture 133"/>
          <p:cNvPicPr>
            <a:picLocks noChangeAspect="1" noChangeArrowheads="1"/>
          </p:cNvPicPr>
          <p:nvPr/>
        </p:nvPicPr>
        <p:blipFill>
          <a:blip r:embed="rId5" cstate="print"/>
          <a:srcRect/>
          <a:stretch>
            <a:fillRect/>
          </a:stretch>
        </p:blipFill>
        <p:spPr bwMode="auto">
          <a:xfrm>
            <a:off x="6273800" y="4159250"/>
            <a:ext cx="3675063" cy="2522538"/>
          </a:xfrm>
          <a:prstGeom prst="rect">
            <a:avLst/>
          </a:prstGeom>
          <a:noFill/>
          <a:ln w="9525">
            <a:noFill/>
            <a:miter lim="800000"/>
            <a:headEnd/>
            <a:tailEnd/>
          </a:ln>
        </p:spPr>
      </p:pic>
      <p:sp>
        <p:nvSpPr>
          <p:cNvPr id="6248" name="Oval 16"/>
          <p:cNvSpPr>
            <a:spLocks noChangeArrowheads="1"/>
          </p:cNvSpPr>
          <p:nvPr/>
        </p:nvSpPr>
        <p:spPr bwMode="auto">
          <a:xfrm>
            <a:off x="5778500" y="2055813"/>
            <a:ext cx="5476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9" name="AutoShape 18"/>
          <p:cNvSpPr>
            <a:spLocks/>
          </p:cNvSpPr>
          <p:nvPr/>
        </p:nvSpPr>
        <p:spPr bwMode="auto">
          <a:xfrm>
            <a:off x="4592638" y="1657350"/>
            <a:ext cx="1166812" cy="263525"/>
          </a:xfrm>
          <a:prstGeom prst="borderCallout2">
            <a:avLst>
              <a:gd name="adj1" fmla="val 43375"/>
              <a:gd name="adj2" fmla="val 104208"/>
              <a:gd name="adj3" fmla="val 43375"/>
              <a:gd name="adj4" fmla="val 121759"/>
              <a:gd name="adj5" fmla="val 131449"/>
              <a:gd name="adj6" fmla="val 121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10</a:t>
            </a:r>
            <a:r>
              <a:rPr lang="ja-JP" altLang="en-US" sz="700">
                <a:latin typeface="ＭＳ Ｐゴシック" charset="-128"/>
              </a:rPr>
              <a:t>兆</a:t>
            </a:r>
            <a:r>
              <a:rPr lang="en-US" altLang="ja-JP" sz="700">
                <a:latin typeface="ＭＳ Ｐゴシック" charset="-128"/>
              </a:rPr>
              <a:t>944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6,849</a:t>
            </a:r>
            <a:r>
              <a:rPr lang="ja-JP" altLang="en-US" sz="700">
                <a:latin typeface="ＭＳ Ｐゴシック" charset="-128"/>
              </a:rPr>
              <a:t>カ所 </a:t>
            </a:r>
          </a:p>
        </p:txBody>
      </p:sp>
      <p:sp>
        <p:nvSpPr>
          <p:cNvPr id="6250" name="Oval 16"/>
          <p:cNvSpPr>
            <a:spLocks noChangeArrowheads="1"/>
          </p:cNvSpPr>
          <p:nvPr/>
        </p:nvSpPr>
        <p:spPr bwMode="auto">
          <a:xfrm>
            <a:off x="7862888" y="105251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1" name="AutoShape 18"/>
          <p:cNvSpPr>
            <a:spLocks/>
          </p:cNvSpPr>
          <p:nvPr/>
        </p:nvSpPr>
        <p:spPr bwMode="auto">
          <a:xfrm>
            <a:off x="7188200" y="1411288"/>
            <a:ext cx="1166813" cy="263525"/>
          </a:xfrm>
          <a:prstGeom prst="borderCallout2">
            <a:avLst>
              <a:gd name="adj1" fmla="val -7227"/>
              <a:gd name="adj2" fmla="val 31653"/>
              <a:gd name="adj3" fmla="val -75903"/>
              <a:gd name="adj4" fmla="val 31861"/>
              <a:gd name="adj5" fmla="val -77949"/>
              <a:gd name="adj6" fmla="val 5599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9</a:t>
            </a:r>
            <a:r>
              <a:rPr lang="ja-JP" altLang="en-US" sz="700">
                <a:latin typeface="ＭＳ Ｐゴシック" charset="-128"/>
              </a:rPr>
              <a:t>兆</a:t>
            </a:r>
            <a:r>
              <a:rPr lang="en-US" altLang="ja-JP" sz="700">
                <a:latin typeface="ＭＳ Ｐゴシック" charset="-128"/>
              </a:rPr>
              <a:t>617</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327</a:t>
            </a:r>
            <a:r>
              <a:rPr lang="ja-JP" altLang="en-US" sz="700">
                <a:latin typeface="ＭＳ Ｐゴシック" charset="-128"/>
              </a:rPr>
              <a:t>億円</a:t>
            </a:r>
          </a:p>
        </p:txBody>
      </p:sp>
      <p:sp>
        <p:nvSpPr>
          <p:cNvPr id="6252" name="Oval 16"/>
          <p:cNvSpPr>
            <a:spLocks noChangeArrowheads="1"/>
          </p:cNvSpPr>
          <p:nvPr/>
        </p:nvSpPr>
        <p:spPr bwMode="auto">
          <a:xfrm>
            <a:off x="3616325" y="5815013"/>
            <a:ext cx="469900" cy="1651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3" name="AutoShape 18"/>
          <p:cNvSpPr>
            <a:spLocks/>
          </p:cNvSpPr>
          <p:nvPr/>
        </p:nvSpPr>
        <p:spPr bwMode="auto">
          <a:xfrm>
            <a:off x="4476750" y="5392738"/>
            <a:ext cx="935038" cy="263525"/>
          </a:xfrm>
          <a:prstGeom prst="borderCallout2">
            <a:avLst>
              <a:gd name="adj1" fmla="val 52051"/>
              <a:gd name="adj2" fmla="val -1903"/>
              <a:gd name="adj3" fmla="val 52532"/>
              <a:gd name="adj4" fmla="val -26315"/>
              <a:gd name="adj5" fmla="val 170727"/>
              <a:gd name="adj6" fmla="val -5454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2,399</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577</a:t>
            </a:r>
            <a:r>
              <a:rPr lang="ja-JP" altLang="en-US" sz="700">
                <a:latin typeface="ＭＳ Ｐゴシック" charset="-128"/>
              </a:rPr>
              <a:t>カ所 </a:t>
            </a:r>
          </a:p>
        </p:txBody>
      </p:sp>
      <p:sp>
        <p:nvSpPr>
          <p:cNvPr id="6254" name="Oval 16"/>
          <p:cNvSpPr>
            <a:spLocks noChangeArrowheads="1"/>
          </p:cNvSpPr>
          <p:nvPr/>
        </p:nvSpPr>
        <p:spPr bwMode="auto">
          <a:xfrm>
            <a:off x="9053513" y="49387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5" name="AutoShape 18"/>
          <p:cNvSpPr>
            <a:spLocks/>
          </p:cNvSpPr>
          <p:nvPr/>
        </p:nvSpPr>
        <p:spPr bwMode="auto">
          <a:xfrm>
            <a:off x="8462963" y="5373688"/>
            <a:ext cx="1012825" cy="263525"/>
          </a:xfrm>
          <a:prstGeom prst="borderCallout2">
            <a:avLst>
              <a:gd name="adj1" fmla="val -2167"/>
              <a:gd name="adj2" fmla="val 70194"/>
              <a:gd name="adj3" fmla="val -33972"/>
              <a:gd name="adj4" fmla="val 70000"/>
              <a:gd name="adj5" fmla="val -73130"/>
              <a:gd name="adj6" fmla="val 75810"/>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9</a:t>
            </a:r>
            <a:r>
              <a:rPr lang="ja-JP" altLang="en-US" sz="700">
                <a:latin typeface="ＭＳ Ｐゴシック" charset="-128"/>
              </a:rPr>
              <a:t>兆</a:t>
            </a:r>
            <a:r>
              <a:rPr lang="en-US" altLang="ja-JP" sz="700">
                <a:latin typeface="ＭＳ Ｐゴシック" charset="-128"/>
              </a:rPr>
              <a:t>9,071</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24,247</a:t>
            </a:r>
            <a:r>
              <a:rPr lang="ja-JP" altLang="en-US" sz="700">
                <a:latin typeface="ＭＳ Ｐゴシック" charset="-128"/>
              </a:rPr>
              <a:t>カ所 </a:t>
            </a:r>
          </a:p>
        </p:txBody>
      </p:sp>
      <p:cxnSp>
        <p:nvCxnSpPr>
          <p:cNvPr id="32" name="直線コネクタ 31"/>
          <p:cNvCxnSpPr/>
          <p:nvPr/>
        </p:nvCxnSpPr>
        <p:spPr>
          <a:xfrm>
            <a:off x="4183063" y="1495425"/>
            <a:ext cx="4714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7" name="AutoShape 76"/>
          <p:cNvSpPr>
            <a:spLocks/>
          </p:cNvSpPr>
          <p:nvPr/>
        </p:nvSpPr>
        <p:spPr bwMode="auto">
          <a:xfrm>
            <a:off x="4829175" y="1116013"/>
            <a:ext cx="1092200" cy="263525"/>
          </a:xfrm>
          <a:prstGeom prst="borderCallout2">
            <a:avLst>
              <a:gd name="adj1" fmla="val 101208"/>
              <a:gd name="adj2" fmla="val 36079"/>
              <a:gd name="adj3" fmla="val 141690"/>
              <a:gd name="adj4" fmla="val 36259"/>
              <a:gd name="adj5" fmla="val 143495"/>
              <a:gd name="adj6" fmla="val -1194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8,503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12,557</a:t>
            </a:r>
            <a:r>
              <a:rPr lang="ja-JP" altLang="en-US" sz="700">
                <a:latin typeface="ＭＳ Ｐゴシック" charset="-128"/>
              </a:rPr>
              <a:t>カ所 </a:t>
            </a:r>
          </a:p>
        </p:txBody>
      </p:sp>
      <p:cxnSp>
        <p:nvCxnSpPr>
          <p:cNvPr id="34" name="直線コネクタ 33"/>
          <p:cNvCxnSpPr/>
          <p:nvPr/>
        </p:nvCxnSpPr>
        <p:spPr>
          <a:xfrm>
            <a:off x="3508375" y="2513013"/>
            <a:ext cx="33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9" name="AutoShape 76"/>
          <p:cNvSpPr>
            <a:spLocks/>
          </p:cNvSpPr>
          <p:nvPr/>
        </p:nvSpPr>
        <p:spPr bwMode="auto">
          <a:xfrm>
            <a:off x="4221163" y="2205038"/>
            <a:ext cx="1090612" cy="263525"/>
          </a:xfrm>
          <a:prstGeom prst="borderCallout2">
            <a:avLst>
              <a:gd name="adj1" fmla="val 52051"/>
              <a:gd name="adj2" fmla="val 171"/>
              <a:gd name="adj3" fmla="val 53495"/>
              <a:gd name="adj4" fmla="val -23833"/>
              <a:gd name="adj5" fmla="val 92894"/>
              <a:gd name="adj6" fmla="val -3318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a:t>
            </a:r>
          </a:p>
        </p:txBody>
      </p:sp>
      <p:cxnSp>
        <p:nvCxnSpPr>
          <p:cNvPr id="36" name="直線コネクタ 35"/>
          <p:cNvCxnSpPr/>
          <p:nvPr/>
        </p:nvCxnSpPr>
        <p:spPr>
          <a:xfrm>
            <a:off x="8839200" y="2444750"/>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1" name="AutoShape 76"/>
          <p:cNvSpPr>
            <a:spLocks/>
          </p:cNvSpPr>
          <p:nvPr/>
        </p:nvSpPr>
        <p:spPr bwMode="auto">
          <a:xfrm>
            <a:off x="8507413" y="1830388"/>
            <a:ext cx="1012825" cy="263525"/>
          </a:xfrm>
          <a:prstGeom prst="borderCallout2">
            <a:avLst>
              <a:gd name="adj1" fmla="val 126509"/>
              <a:gd name="adj2" fmla="val 78676"/>
              <a:gd name="adj3" fmla="val 221931"/>
              <a:gd name="adj4" fmla="val 79449"/>
              <a:gd name="adj5" fmla="val 234579"/>
              <a:gd name="adj6" fmla="val 7119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38" name="直線コネクタ 37"/>
          <p:cNvCxnSpPr/>
          <p:nvPr/>
        </p:nvCxnSpPr>
        <p:spPr>
          <a:xfrm>
            <a:off x="7754938" y="2968625"/>
            <a:ext cx="295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3" name="AutoShape 76"/>
          <p:cNvSpPr>
            <a:spLocks/>
          </p:cNvSpPr>
          <p:nvPr/>
        </p:nvSpPr>
        <p:spPr bwMode="auto">
          <a:xfrm>
            <a:off x="7270750" y="2287588"/>
            <a:ext cx="938213" cy="263525"/>
          </a:xfrm>
          <a:prstGeom prst="borderCallout2">
            <a:avLst>
              <a:gd name="adj1" fmla="val 43375"/>
              <a:gd name="adj2" fmla="val 104565"/>
              <a:gd name="adj3" fmla="val 42412"/>
              <a:gd name="adj4" fmla="val 123852"/>
              <a:gd name="adj5" fmla="val 250241"/>
              <a:gd name="adj6" fmla="val 8738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7,884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6,136</a:t>
            </a:r>
            <a:r>
              <a:rPr lang="ja-JP" altLang="en-US" sz="700">
                <a:latin typeface="ＭＳ Ｐゴシック" charset="-128"/>
              </a:rPr>
              <a:t>億円 </a:t>
            </a:r>
          </a:p>
        </p:txBody>
      </p:sp>
      <p:cxnSp>
        <p:nvCxnSpPr>
          <p:cNvPr id="40" name="直線コネクタ 39"/>
          <p:cNvCxnSpPr/>
          <p:nvPr/>
        </p:nvCxnSpPr>
        <p:spPr>
          <a:xfrm>
            <a:off x="3371850" y="6075363"/>
            <a:ext cx="35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5" name="AutoShape 76"/>
          <p:cNvSpPr>
            <a:spLocks/>
          </p:cNvSpPr>
          <p:nvPr/>
        </p:nvSpPr>
        <p:spPr bwMode="auto">
          <a:xfrm>
            <a:off x="3616325" y="5003800"/>
            <a:ext cx="936625" cy="263525"/>
          </a:xfrm>
          <a:prstGeom prst="borderCallout2">
            <a:avLst>
              <a:gd name="adj1" fmla="val 107713"/>
              <a:gd name="adj2" fmla="val 21352"/>
              <a:gd name="adj3" fmla="val 356389"/>
              <a:gd name="adj4" fmla="val -8977"/>
              <a:gd name="adj5" fmla="val 354579"/>
              <a:gd name="adj6" fmla="val -874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42" name="直線コネクタ 41"/>
          <p:cNvCxnSpPr/>
          <p:nvPr/>
        </p:nvCxnSpPr>
        <p:spPr>
          <a:xfrm>
            <a:off x="7585075" y="4773613"/>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7" name="AutoShape 76"/>
          <p:cNvSpPr>
            <a:spLocks/>
          </p:cNvSpPr>
          <p:nvPr/>
        </p:nvSpPr>
        <p:spPr bwMode="auto">
          <a:xfrm>
            <a:off x="7272338" y="5037138"/>
            <a:ext cx="1014412" cy="263525"/>
          </a:xfrm>
          <a:prstGeom prst="borderCallout2">
            <a:avLst>
              <a:gd name="adj1" fmla="val -14454"/>
              <a:gd name="adj2" fmla="val 42384"/>
              <a:gd name="adj3" fmla="val -111806"/>
              <a:gd name="adj4" fmla="val 44259"/>
              <a:gd name="adj5" fmla="val -108796"/>
              <a:gd name="adj6" fmla="val 451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9,600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31,252</a:t>
            </a:r>
            <a:r>
              <a:rPr lang="ja-JP" altLang="en-US" sz="700">
                <a:latin typeface="ＭＳ Ｐゴシック" charset="-128"/>
              </a:rPr>
              <a:t>カ所 </a:t>
            </a:r>
          </a:p>
        </p:txBody>
      </p:sp>
      <p:cxnSp>
        <p:nvCxnSpPr>
          <p:cNvPr id="44" name="直線コネクタ 43"/>
          <p:cNvCxnSpPr/>
          <p:nvPr/>
        </p:nvCxnSpPr>
        <p:spPr>
          <a:xfrm>
            <a:off x="6784975" y="5726113"/>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9" name="AutoShape 76"/>
          <p:cNvSpPr>
            <a:spLocks/>
          </p:cNvSpPr>
          <p:nvPr/>
        </p:nvSpPr>
        <p:spPr bwMode="auto">
          <a:xfrm>
            <a:off x="7292975" y="5445125"/>
            <a:ext cx="1016000" cy="263525"/>
          </a:xfrm>
          <a:prstGeom prst="borderCallout2">
            <a:avLst>
              <a:gd name="adj1" fmla="val 43375"/>
              <a:gd name="adj2" fmla="val 1347"/>
              <a:gd name="adj3" fmla="val 84579"/>
              <a:gd name="adj4" fmla="val -16806"/>
              <a:gd name="adj5" fmla="val 86384"/>
              <a:gd name="adj6" fmla="val -1388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cxnSp>
        <p:nvCxnSpPr>
          <p:cNvPr id="46" name="直線コネクタ 45"/>
          <p:cNvCxnSpPr/>
          <p:nvPr/>
        </p:nvCxnSpPr>
        <p:spPr>
          <a:xfrm>
            <a:off x="4132263" y="6165850"/>
            <a:ext cx="352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1" name="AutoShape 76"/>
          <p:cNvSpPr>
            <a:spLocks/>
          </p:cNvSpPr>
          <p:nvPr/>
        </p:nvSpPr>
        <p:spPr bwMode="auto">
          <a:xfrm>
            <a:off x="5030788" y="5902325"/>
            <a:ext cx="935037" cy="263525"/>
          </a:xfrm>
          <a:prstGeom prst="borderCallout2">
            <a:avLst>
              <a:gd name="adj1" fmla="val 53495"/>
              <a:gd name="adj2" fmla="val -8426"/>
              <a:gd name="adj3" fmla="val 92532"/>
              <a:gd name="adj4" fmla="val -55287"/>
              <a:gd name="adj5" fmla="val 82287"/>
              <a:gd name="adj6" fmla="val -5431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7,366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297</a:t>
            </a:r>
            <a:r>
              <a:rPr lang="ja-JP" altLang="en-US" sz="700">
                <a:latin typeface="ＭＳ Ｐゴシック" charset="-128"/>
              </a:rPr>
              <a:t>カ所 </a:t>
            </a:r>
          </a:p>
        </p:txBody>
      </p:sp>
      <p:sp>
        <p:nvSpPr>
          <p:cNvPr id="47" name="正方形/長方形 27"/>
          <p:cNvSpPr>
            <a:spLocks noChangeArrowheads="1"/>
          </p:cNvSpPr>
          <p:nvPr/>
        </p:nvSpPr>
        <p:spPr bwMode="auto">
          <a:xfrm>
            <a:off x="8879742" y="6469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5875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7" name="Group 22"/>
          <p:cNvGraphicFramePr>
            <a:graphicFrameLocks noGrp="1"/>
          </p:cNvGraphicFramePr>
          <p:nvPr/>
        </p:nvGraphicFramePr>
        <p:xfrm>
          <a:off x="604838"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52.4%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42.5%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28.3%</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12.9%</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16.3%</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53.8%</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6,435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579</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21.1</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1,180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3.0</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98,758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25.2%</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29.0‰</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1.8</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2,176</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35725" y="409575"/>
            <a:ext cx="33020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a:t>
            </a:r>
            <a:endParaRPr lang="en-US" altLang="ja-JP" sz="1000">
              <a:latin typeface="ＭＳ Ｐゴシック" charset="-128"/>
            </a:endParaRPr>
          </a:p>
          <a:p>
            <a:pPr>
              <a:spcBef>
                <a:spcPct val="15000"/>
              </a:spcBef>
            </a:pPr>
            <a:r>
              <a:rPr lang="ja-JP" altLang="en-US" sz="1000">
                <a:latin typeface="ＭＳ Ｐゴシック" charset="-128"/>
              </a:rPr>
              <a:t>　市を上回る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建物用途の割合は、商業の土地利用が比較都市をいずれも大きく上回る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78" name="テキスト ボックス 34"/>
          <p:cNvSpPr txBox="1">
            <a:spLocks noChangeArrowheads="1"/>
          </p:cNvSpPr>
          <p:nvPr/>
        </p:nvSpPr>
        <p:spPr bwMode="auto">
          <a:xfrm>
            <a:off x="4017963" y="3165475"/>
            <a:ext cx="257175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79" name="Text Box 22"/>
          <p:cNvSpPr txBox="1">
            <a:spLocks noChangeArrowheads="1"/>
          </p:cNvSpPr>
          <p:nvPr/>
        </p:nvSpPr>
        <p:spPr bwMode="auto">
          <a:xfrm>
            <a:off x="3392488" y="3013075"/>
            <a:ext cx="288607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sp>
        <p:nvSpPr>
          <p:cNvPr id="7280" name="Text Box 110"/>
          <p:cNvSpPr txBox="1">
            <a:spLocks noChangeArrowheads="1"/>
          </p:cNvSpPr>
          <p:nvPr/>
        </p:nvSpPr>
        <p:spPr bwMode="auto">
          <a:xfrm>
            <a:off x="7318375" y="3333750"/>
            <a:ext cx="2730500" cy="107950"/>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281"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2"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sp>
        <p:nvSpPr>
          <p:cNvPr id="35" name="テキスト ボックス 34"/>
          <p:cNvSpPr txBox="1">
            <a:spLocks noChangeArrowheads="1"/>
          </p:cNvSpPr>
          <p:nvPr/>
        </p:nvSpPr>
        <p:spPr bwMode="auto">
          <a:xfrm>
            <a:off x="7215188" y="3165475"/>
            <a:ext cx="2105025" cy="200025"/>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pic>
        <p:nvPicPr>
          <p:cNvPr id="7284" name="Picture 124"/>
          <p:cNvPicPr>
            <a:picLocks noChangeAspect="1" noChangeArrowheads="1"/>
          </p:cNvPicPr>
          <p:nvPr/>
        </p:nvPicPr>
        <p:blipFill>
          <a:blip r:embed="rId2" cstate="print"/>
          <a:srcRect/>
          <a:stretch>
            <a:fillRect/>
          </a:stretch>
        </p:blipFill>
        <p:spPr bwMode="auto">
          <a:xfrm>
            <a:off x="2946400" y="879475"/>
            <a:ext cx="3541713" cy="2216150"/>
          </a:xfrm>
          <a:prstGeom prst="rect">
            <a:avLst/>
          </a:prstGeom>
          <a:noFill/>
          <a:ln w="9525">
            <a:noFill/>
            <a:miter lim="800000"/>
            <a:headEnd/>
            <a:tailEnd/>
          </a:ln>
        </p:spPr>
      </p:pic>
      <p:pic>
        <p:nvPicPr>
          <p:cNvPr id="7285" name="Picture 125"/>
          <p:cNvPicPr>
            <a:picLocks noChangeAspect="1" noChangeArrowheads="1"/>
          </p:cNvPicPr>
          <p:nvPr/>
        </p:nvPicPr>
        <p:blipFill>
          <a:blip r:embed="rId3" cstate="print"/>
          <a:srcRect/>
          <a:stretch>
            <a:fillRect/>
          </a:stretch>
        </p:blipFill>
        <p:spPr bwMode="auto">
          <a:xfrm>
            <a:off x="6396038" y="836613"/>
            <a:ext cx="3500437" cy="2403475"/>
          </a:xfrm>
          <a:prstGeom prst="rect">
            <a:avLst/>
          </a:prstGeom>
          <a:noFill/>
          <a:ln w="9525">
            <a:noFill/>
            <a:miter lim="800000"/>
            <a:headEnd/>
            <a:tailEnd/>
          </a:ln>
        </p:spPr>
      </p:pic>
      <p:pic>
        <p:nvPicPr>
          <p:cNvPr id="7286" name="Picture 126"/>
          <p:cNvPicPr>
            <a:picLocks noChangeAspect="1" noChangeArrowheads="1"/>
          </p:cNvPicPr>
          <p:nvPr/>
        </p:nvPicPr>
        <p:blipFill>
          <a:blip r:embed="rId4" cstate="print"/>
          <a:srcRect/>
          <a:stretch>
            <a:fillRect/>
          </a:stretch>
        </p:blipFill>
        <p:spPr bwMode="auto">
          <a:xfrm>
            <a:off x="3003550" y="3914775"/>
            <a:ext cx="3498850" cy="2401888"/>
          </a:xfrm>
          <a:prstGeom prst="rect">
            <a:avLst/>
          </a:prstGeom>
          <a:noFill/>
          <a:ln w="9525">
            <a:noFill/>
            <a:miter lim="800000"/>
            <a:headEnd/>
            <a:tailEnd/>
          </a:ln>
        </p:spPr>
      </p:pic>
      <p:pic>
        <p:nvPicPr>
          <p:cNvPr id="7287" name="Picture 127"/>
          <p:cNvPicPr>
            <a:picLocks noChangeAspect="1" noChangeArrowheads="1"/>
          </p:cNvPicPr>
          <p:nvPr/>
        </p:nvPicPr>
        <p:blipFill>
          <a:blip r:embed="rId5" cstate="print"/>
          <a:srcRect/>
          <a:stretch>
            <a:fillRect/>
          </a:stretch>
        </p:blipFill>
        <p:spPr bwMode="auto">
          <a:xfrm>
            <a:off x="6416675" y="3914775"/>
            <a:ext cx="3500438" cy="2401888"/>
          </a:xfrm>
          <a:prstGeom prst="rect">
            <a:avLst/>
          </a:prstGeom>
          <a:noFill/>
          <a:ln w="9525">
            <a:noFill/>
            <a:miter lim="800000"/>
            <a:headEnd/>
            <a:tailEnd/>
          </a:ln>
        </p:spPr>
      </p:pic>
      <p:sp>
        <p:nvSpPr>
          <p:cNvPr id="7288" name="AutoShape 9"/>
          <p:cNvSpPr>
            <a:spLocks noChangeArrowheads="1"/>
          </p:cNvSpPr>
          <p:nvPr/>
        </p:nvSpPr>
        <p:spPr bwMode="auto">
          <a:xfrm>
            <a:off x="6640513" y="1052513"/>
            <a:ext cx="312737"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9" name="AutoShape 13"/>
          <p:cNvSpPr>
            <a:spLocks noChangeArrowheads="1"/>
          </p:cNvSpPr>
          <p:nvPr/>
        </p:nvSpPr>
        <p:spPr bwMode="auto">
          <a:xfrm>
            <a:off x="3267075" y="4184650"/>
            <a:ext cx="279400" cy="21240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90" name="AutoShape 13"/>
          <p:cNvSpPr>
            <a:spLocks noChangeArrowheads="1"/>
          </p:cNvSpPr>
          <p:nvPr/>
        </p:nvSpPr>
        <p:spPr bwMode="auto">
          <a:xfrm>
            <a:off x="6669088" y="4184650"/>
            <a:ext cx="279400" cy="21240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91" name="AutoShape 13"/>
          <p:cNvSpPr>
            <a:spLocks noChangeArrowheads="1"/>
          </p:cNvSpPr>
          <p:nvPr/>
        </p:nvSpPr>
        <p:spPr bwMode="auto">
          <a:xfrm rot="5400000">
            <a:off x="4576763"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29" name="直線コネクタ 28"/>
          <p:cNvCxnSpPr/>
          <p:nvPr/>
        </p:nvCxnSpPr>
        <p:spPr>
          <a:xfrm>
            <a:off x="9432925" y="3189288"/>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第三区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東成</a:t>
            </a:r>
            <a:r>
              <a:rPr lang="ja-JP" altLang="ja-JP" sz="2400" b="1">
                <a:latin typeface="ＭＳ Ｐゴシック" charset="-128"/>
              </a:rPr>
              <a:t>区</a:t>
            </a:r>
            <a:r>
              <a:rPr lang="ja-JP" altLang="en-US" sz="2400" b="1">
                <a:latin typeface="ＭＳ Ｐゴシック" charset="-128"/>
              </a:rPr>
              <a:t>・城東区・鶴見区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974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461044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試案Ｄ（６区Ｄ案）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試案Ｄ（６区Ｄ案）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Ｄ 第一区（西淀川区・淀川区・東淀川区）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Ｄ 第二区（北区・都島区・福島区・旭区）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試案Ｄ </a:t>
            </a:r>
            <a:r>
              <a:rPr lang="ja-JP" altLang="en-US" dirty="0">
                <a:solidFill>
                  <a:prstClr val="black"/>
                </a:solidFill>
                <a:latin typeface="Meiryo UI" pitchFamily="50" charset="-128"/>
                <a:ea typeface="Meiryo UI" pitchFamily="50" charset="-128"/>
                <a:cs typeface="Meiryo UI" pitchFamily="50" charset="-128"/>
              </a:rPr>
              <a:t>第三区（東成区・城東区・鶴見区）</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試案Ｄ </a:t>
            </a:r>
            <a:r>
              <a:rPr lang="ja-JP" altLang="en-US" dirty="0">
                <a:solidFill>
                  <a:prstClr val="black"/>
                </a:solidFill>
                <a:latin typeface="Meiryo UI" pitchFamily="50" charset="-128"/>
                <a:ea typeface="Meiryo UI" pitchFamily="50" charset="-128"/>
                <a:cs typeface="Meiryo UI" pitchFamily="50" charset="-128"/>
              </a:rPr>
              <a:t>第四区（此花区・西区・港区・大正区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試案Ｄ </a:t>
            </a:r>
            <a:r>
              <a:rPr lang="ja-JP" altLang="en-US" dirty="0">
                <a:solidFill>
                  <a:prstClr val="black"/>
                </a:solidFill>
                <a:latin typeface="Meiryo UI" pitchFamily="50" charset="-128"/>
                <a:ea typeface="Meiryo UI" pitchFamily="50" charset="-128"/>
                <a:cs typeface="Meiryo UI" pitchFamily="50" charset="-128"/>
              </a:rPr>
              <a:t>第五区（中央区・浪速区・住之江区・住吉区・西成区）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試案Ｄ </a:t>
            </a:r>
            <a:r>
              <a:rPr lang="ja-JP" altLang="en-US" dirty="0">
                <a:solidFill>
                  <a:prstClr val="black"/>
                </a:solidFill>
                <a:latin typeface="Meiryo UI" pitchFamily="50" charset="-128"/>
                <a:ea typeface="Meiryo UI" pitchFamily="50" charset="-128"/>
                <a:cs typeface="Meiryo UI" pitchFamily="50" charset="-128"/>
              </a:rPr>
              <a:t>第六区（天王寺区・生野区・阿倍野区・東住吉区・平野区） </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72680" y="2015237"/>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９７</a:t>
            </a:r>
            <a:endParaRPr lang="ja-JP" altLang="en-US"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2072680" y="258403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９８</a:t>
            </a:r>
            <a:endParaRPr lang="ja-JP" altLang="en-US" dirty="0">
              <a:solidFill>
                <a:prstClr val="black"/>
              </a:solidFill>
              <a:latin typeface="Meiryo UI" pitchFamily="50" charset="-128"/>
              <a:ea typeface="Meiryo UI" pitchFamily="50" charset="-128"/>
              <a:cs typeface="Meiryo UI" pitchFamily="50" charset="-128"/>
            </a:endParaRPr>
          </a:p>
        </p:txBody>
      </p:sp>
      <p:sp>
        <p:nvSpPr>
          <p:cNvPr id="14" name="正方形/長方形 13"/>
          <p:cNvSpPr/>
          <p:nvPr/>
        </p:nvSpPr>
        <p:spPr>
          <a:xfrm>
            <a:off x="2084403" y="3138308"/>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１０１</a:t>
            </a:r>
            <a:endParaRPr lang="ja-JP" altLang="en-US"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2101058" y="369013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１０７</a:t>
            </a:r>
            <a:endParaRPr lang="ja-JP" altLang="en-US"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2082454" y="4247485"/>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１１３</a:t>
            </a:r>
            <a:endParaRPr lang="ja-JP" altLang="en-US"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2084403" y="4797152"/>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１１９</a:t>
            </a:r>
            <a:endParaRPr lang="ja-JP" altLang="en-US"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2086747" y="5343411"/>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１２５</a:t>
            </a:r>
            <a:endParaRPr lang="ja-JP" altLang="en-US" dirty="0">
              <a:solidFill>
                <a:prstClr val="black"/>
              </a:solidFill>
              <a:latin typeface="Meiryo UI" pitchFamily="50" charset="-128"/>
              <a:ea typeface="Meiryo UI" pitchFamily="50" charset="-128"/>
              <a:cs typeface="Meiryo UI" pitchFamily="50" charset="-128"/>
            </a:endParaRPr>
          </a:p>
        </p:txBody>
      </p:sp>
      <p:sp>
        <p:nvSpPr>
          <p:cNvPr id="11" name="正方形/長方形 10"/>
          <p:cNvSpPr/>
          <p:nvPr/>
        </p:nvSpPr>
        <p:spPr>
          <a:xfrm>
            <a:off x="2101058" y="588831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１３１</a:t>
            </a:r>
            <a:endParaRPr lang="ja-JP" altLang="en-US"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9972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1"/>
          <p:cNvGrpSpPr>
            <a:grpSpLocks/>
          </p:cNvGrpSpPr>
          <p:nvPr/>
        </p:nvGrpSpPr>
        <p:grpSpPr bwMode="auto">
          <a:xfrm>
            <a:off x="4814888" y="1939925"/>
            <a:ext cx="4800600" cy="3721100"/>
            <a:chOff x="4444036" y="1844675"/>
            <a:chExt cx="4432548" cy="3721294"/>
          </a:xfrm>
        </p:grpSpPr>
        <p:grpSp>
          <p:nvGrpSpPr>
            <p:cNvPr id="4" name="グループ化 58"/>
            <p:cNvGrpSpPr>
              <a:grpSpLocks/>
            </p:cNvGrpSpPr>
            <p:nvPr/>
          </p:nvGrpSpPr>
          <p:grpSpPr bwMode="auto">
            <a:xfrm>
              <a:off x="4970254" y="1844675"/>
              <a:ext cx="3906330" cy="3721294"/>
              <a:chOff x="2921469" y="1484784"/>
              <a:chExt cx="4599883" cy="4381501"/>
            </a:xfrm>
          </p:grpSpPr>
          <p:grpSp>
            <p:nvGrpSpPr>
              <p:cNvPr id="5" name="グループ化 42"/>
              <p:cNvGrpSpPr>
                <a:grpSpLocks/>
              </p:cNvGrpSpPr>
              <p:nvPr/>
            </p:nvGrpSpPr>
            <p:grpSpPr bwMode="auto">
              <a:xfrm>
                <a:off x="3063004" y="1484784"/>
                <a:ext cx="4458348" cy="4381501"/>
                <a:chOff x="2342502" y="1238250"/>
                <a:chExt cx="4458348" cy="4381501"/>
              </a:xfrm>
            </p:grpSpPr>
            <p:grpSp>
              <p:nvGrpSpPr>
                <p:cNvPr id="6" name="グループ化 1"/>
                <p:cNvGrpSpPr>
                  <a:grpSpLocks/>
                </p:cNvGrpSpPr>
                <p:nvPr/>
              </p:nvGrpSpPr>
              <p:grpSpPr bwMode="auto">
                <a:xfrm>
                  <a:off x="2342502" y="1238250"/>
                  <a:ext cx="4458348" cy="4381501"/>
                  <a:chOff x="-648" y="0"/>
                  <a:chExt cx="4458348" cy="4381501"/>
                </a:xfrm>
              </p:grpSpPr>
              <p:pic>
                <p:nvPicPr>
                  <p:cNvPr id="3239" name="Picture 9"/>
                  <p:cNvPicPr>
                    <a:picLocks noChangeAspect="1" noChangeArrowheads="1"/>
                  </p:cNvPicPr>
                  <p:nvPr/>
                </p:nvPicPr>
                <p:blipFill>
                  <a:blip r:embed="rId3" cstate="print"/>
                  <a:srcRect r="74278" b="37415"/>
                  <a:stretch>
                    <a:fillRect/>
                  </a:stretch>
                </p:blipFill>
                <p:spPr bwMode="gray">
                  <a:xfrm>
                    <a:off x="95250" y="0"/>
                    <a:ext cx="4333876" cy="4381501"/>
                  </a:xfrm>
                  <a:prstGeom prst="rect">
                    <a:avLst/>
                  </a:prstGeom>
                  <a:noFill/>
                  <a:ln w="1">
                    <a:noFill/>
                    <a:miter lim="800000"/>
                    <a:headEnd/>
                    <a:tailEnd/>
                  </a:ln>
                </p:spPr>
              </p:pic>
              <p:sp>
                <p:nvSpPr>
                  <p:cNvPr id="129" name="正方形/長方形 3"/>
                  <p:cNvSpPr/>
                  <p:nvPr/>
                </p:nvSpPr>
                <p:spPr bwMode="gray">
                  <a:xfrm>
                    <a:off x="2286348" y="2800123"/>
                    <a:ext cx="2171352" cy="20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0" name="正方形/長方形 4"/>
                  <p:cNvSpPr/>
                  <p:nvPr/>
                </p:nvSpPr>
                <p:spPr bwMode="gray">
                  <a:xfrm>
                    <a:off x="180586" y="0"/>
                    <a:ext cx="541975" cy="78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1" name="正方形/長方形 5"/>
                  <p:cNvSpPr/>
                  <p:nvPr/>
                </p:nvSpPr>
                <p:spPr bwMode="gray">
                  <a:xfrm>
                    <a:off x="1944594" y="0"/>
                    <a:ext cx="436686" cy="3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2" name="正方形/長方形 6"/>
                  <p:cNvSpPr/>
                  <p:nvPr/>
                </p:nvSpPr>
                <p:spPr bwMode="gray">
                  <a:xfrm>
                    <a:off x="-648" y="2237482"/>
                    <a:ext cx="438413" cy="17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3" name="正方形/長方形 7"/>
                  <p:cNvSpPr/>
                  <p:nvPr/>
                </p:nvSpPr>
                <p:spPr bwMode="gray">
                  <a:xfrm>
                    <a:off x="9708" y="3590813"/>
                    <a:ext cx="331399" cy="16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06" name="円/楕円 105"/>
                <p:cNvSpPr/>
                <p:nvPr/>
              </p:nvSpPr>
              <p:spPr bwMode="gray">
                <a:xfrm>
                  <a:off x="2937984" y="5202911"/>
                  <a:ext cx="141535" cy="1439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7" name="円/楕円 106"/>
                <p:cNvSpPr/>
                <p:nvPr/>
              </p:nvSpPr>
              <p:spPr bwMode="gray">
                <a:xfrm>
                  <a:off x="3226232" y="2696258"/>
                  <a:ext cx="144987" cy="1439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8" name="円/楕円 12"/>
                <p:cNvSpPr/>
                <p:nvPr/>
              </p:nvSpPr>
              <p:spPr bwMode="gray">
                <a:xfrm>
                  <a:off x="5188734" y="2455127"/>
                  <a:ext cx="146712" cy="1439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9" name="フリーフォーム 108"/>
                <p:cNvSpPr/>
                <p:nvPr/>
              </p:nvSpPr>
              <p:spPr bwMode="gray">
                <a:xfrm>
                  <a:off x="2513380" y="5352450"/>
                  <a:ext cx="1512006" cy="239263"/>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206375">
                      <a:moveTo>
                        <a:pt x="1285875" y="206375"/>
                      </a:moveTo>
                      <a:cubicBezTo>
                        <a:pt x="1296987" y="134937"/>
                        <a:pt x="1308100" y="63500"/>
                        <a:pt x="1304925" y="34925"/>
                      </a:cubicBezTo>
                      <a:cubicBezTo>
                        <a:pt x="1301750" y="6350"/>
                        <a:pt x="1266825" y="34925"/>
                        <a:pt x="1266825" y="34925"/>
                      </a:cubicBezTo>
                      <a:lnTo>
                        <a:pt x="733425" y="34925"/>
                      </a:lnTo>
                      <a:cubicBezTo>
                        <a:pt x="604838" y="31750"/>
                        <a:pt x="617537" y="0"/>
                        <a:pt x="495300" y="15875"/>
                      </a:cubicBezTo>
                      <a:cubicBezTo>
                        <a:pt x="373063" y="31750"/>
                        <a:pt x="186531" y="80962"/>
                        <a:pt x="0" y="13017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0" name="正方形/長方形 109"/>
                <p:cNvSpPr/>
                <p:nvPr/>
              </p:nvSpPr>
              <p:spPr bwMode="gray">
                <a:xfrm>
                  <a:off x="3153738" y="5072064"/>
                  <a:ext cx="904442" cy="385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1" name="フリーフォーム 110"/>
                <p:cNvSpPr/>
                <p:nvPr/>
              </p:nvSpPr>
              <p:spPr bwMode="gray">
                <a:xfrm>
                  <a:off x="2699792" y="4365491"/>
                  <a:ext cx="1810610" cy="287863"/>
                </a:xfrm>
                <a:custGeom>
                  <a:avLst/>
                  <a:gdLst>
                    <a:gd name="connsiteX0" fmla="*/ 0 w 1495425"/>
                    <a:gd name="connsiteY0" fmla="*/ 0 h 238125"/>
                    <a:gd name="connsiteX1" fmla="*/ 838200 w 1495425"/>
                    <a:gd name="connsiteY1" fmla="*/ 114300 h 238125"/>
                    <a:gd name="connsiteX2" fmla="*/ 1495425 w 1495425"/>
                    <a:gd name="connsiteY2" fmla="*/ 238125 h 238125"/>
                  </a:gdLst>
                  <a:ahLst/>
                  <a:cxnLst>
                    <a:cxn ang="0">
                      <a:pos x="connsiteX0" y="connsiteY0"/>
                    </a:cxn>
                    <a:cxn ang="0">
                      <a:pos x="connsiteX1" y="connsiteY1"/>
                    </a:cxn>
                    <a:cxn ang="0">
                      <a:pos x="connsiteX2" y="connsiteY2"/>
                    </a:cxn>
                  </a:cxnLst>
                  <a:rect l="l" t="t" r="r" b="b"/>
                  <a:pathLst>
                    <a:path w="1495425" h="238125">
                      <a:moveTo>
                        <a:pt x="0" y="0"/>
                      </a:moveTo>
                      <a:lnTo>
                        <a:pt x="838200" y="114300"/>
                      </a:lnTo>
                      <a:cubicBezTo>
                        <a:pt x="1087437" y="153987"/>
                        <a:pt x="1291431" y="196056"/>
                        <a:pt x="1495425" y="23812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2" name="正方形/長方形 111"/>
                <p:cNvSpPr/>
                <p:nvPr/>
              </p:nvSpPr>
              <p:spPr bwMode="gray">
                <a:xfrm rot="529785">
                  <a:off x="3297000" y="4466430"/>
                  <a:ext cx="702496" cy="312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13" name="フリーフォーム 112"/>
                <p:cNvSpPr/>
                <p:nvPr/>
              </p:nvSpPr>
              <p:spPr bwMode="gray">
                <a:xfrm>
                  <a:off x="3164094" y="1886877"/>
                  <a:ext cx="305509" cy="3476788"/>
                </a:xfrm>
                <a:custGeom>
                  <a:avLst/>
                  <a:gdLst>
                    <a:gd name="connsiteX0" fmla="*/ 238125 w 306387"/>
                    <a:gd name="connsiteY0" fmla="*/ 0 h 3476625"/>
                    <a:gd name="connsiteX1" fmla="*/ 266700 w 306387"/>
                    <a:gd name="connsiteY1" fmla="*/ 1504950 h 3476625"/>
                    <a:gd name="connsiteX2" fmla="*/ 0 w 306387"/>
                    <a:gd name="connsiteY2" fmla="*/ 3476625 h 3476625"/>
                  </a:gdLst>
                  <a:ahLst/>
                  <a:cxnLst>
                    <a:cxn ang="0">
                      <a:pos x="connsiteX0" y="connsiteY0"/>
                    </a:cxn>
                    <a:cxn ang="0">
                      <a:pos x="connsiteX1" y="connsiteY1"/>
                    </a:cxn>
                    <a:cxn ang="0">
                      <a:pos x="connsiteX2" y="connsiteY2"/>
                    </a:cxn>
                  </a:cxnLst>
                  <a:rect l="l" t="t" r="r" b="b"/>
                  <a:pathLst>
                    <a:path w="306387" h="3476625">
                      <a:moveTo>
                        <a:pt x="238125" y="0"/>
                      </a:moveTo>
                      <a:cubicBezTo>
                        <a:pt x="272256" y="462756"/>
                        <a:pt x="306387" y="925513"/>
                        <a:pt x="266700" y="1504950"/>
                      </a:cubicBezTo>
                      <a:cubicBezTo>
                        <a:pt x="227013" y="2084387"/>
                        <a:pt x="113506" y="2780506"/>
                        <a:pt x="0" y="34766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4" name="正方形/長方形 113"/>
                <p:cNvSpPr/>
                <p:nvPr/>
              </p:nvSpPr>
              <p:spPr bwMode="gray">
                <a:xfrm rot="16558529">
                  <a:off x="2784817" y="3832707"/>
                  <a:ext cx="957051" cy="2916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15" name="フリーフォーム 114"/>
                <p:cNvSpPr/>
                <p:nvPr/>
              </p:nvSpPr>
              <p:spPr bwMode="gray">
                <a:xfrm>
                  <a:off x="2648011" y="2010247"/>
                  <a:ext cx="3258753" cy="1067336"/>
                </a:xfrm>
                <a:custGeom>
                  <a:avLst/>
                  <a:gdLst>
                    <a:gd name="connsiteX0" fmla="*/ 0 w 3257550"/>
                    <a:gd name="connsiteY0" fmla="*/ 1066800 h 1066800"/>
                    <a:gd name="connsiteX1" fmla="*/ 1714500 w 3257550"/>
                    <a:gd name="connsiteY1" fmla="*/ 771525 h 1066800"/>
                    <a:gd name="connsiteX2" fmla="*/ 2447925 w 3257550"/>
                    <a:gd name="connsiteY2" fmla="*/ 685800 h 1066800"/>
                    <a:gd name="connsiteX3" fmla="*/ 2752725 w 3257550"/>
                    <a:gd name="connsiteY3" fmla="*/ 552450 h 1066800"/>
                    <a:gd name="connsiteX4" fmla="*/ 2752725 w 3257550"/>
                    <a:gd name="connsiteY4" fmla="*/ 276225 h 1066800"/>
                    <a:gd name="connsiteX5" fmla="*/ 3257550 w 3257550"/>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550" h="1066800">
                      <a:moveTo>
                        <a:pt x="0" y="1066800"/>
                      </a:moveTo>
                      <a:lnTo>
                        <a:pt x="1714500" y="771525"/>
                      </a:lnTo>
                      <a:cubicBezTo>
                        <a:pt x="2122488" y="708025"/>
                        <a:pt x="2274888" y="722312"/>
                        <a:pt x="2447925" y="685800"/>
                      </a:cubicBezTo>
                      <a:cubicBezTo>
                        <a:pt x="2620962" y="649288"/>
                        <a:pt x="2701925" y="620713"/>
                        <a:pt x="2752725" y="552450"/>
                      </a:cubicBezTo>
                      <a:cubicBezTo>
                        <a:pt x="2803525" y="484188"/>
                        <a:pt x="2668588" y="368300"/>
                        <a:pt x="2752725" y="276225"/>
                      </a:cubicBezTo>
                      <a:cubicBezTo>
                        <a:pt x="2836862" y="184150"/>
                        <a:pt x="3047206" y="92075"/>
                        <a:pt x="3257550"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6" name="正方形/長方形 115"/>
                <p:cNvSpPr/>
                <p:nvPr/>
              </p:nvSpPr>
              <p:spPr bwMode="gray">
                <a:xfrm rot="21055830">
                  <a:off x="3196890" y="2606534"/>
                  <a:ext cx="1222033" cy="312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20" name="正方形/長方形 119"/>
                <p:cNvSpPr/>
                <p:nvPr/>
              </p:nvSpPr>
              <p:spPr bwMode="gray">
                <a:xfrm rot="1027124">
                  <a:off x="3317712" y="3438347"/>
                  <a:ext cx="907894" cy="2785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ＪＲ学研都市線</a:t>
                  </a:r>
                </a:p>
              </p:txBody>
            </p:sp>
            <p:sp>
              <p:nvSpPr>
                <p:cNvPr id="121" name="正方形/長方形 120"/>
                <p:cNvSpPr/>
                <p:nvPr/>
              </p:nvSpPr>
              <p:spPr bwMode="gray">
                <a:xfrm>
                  <a:off x="4429278" y="3941173"/>
                  <a:ext cx="1223758" cy="280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sp>
              <p:nvSpPr>
                <p:cNvPr id="124" name="正方形/長方形 123"/>
                <p:cNvSpPr/>
                <p:nvPr/>
              </p:nvSpPr>
              <p:spPr bwMode="gray">
                <a:xfrm rot="18055816">
                  <a:off x="2793786" y="2135813"/>
                  <a:ext cx="835550" cy="188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grpSp>
          <p:cxnSp>
            <p:nvCxnSpPr>
              <p:cNvPr id="95" name="直線コネクタ 94"/>
              <p:cNvCxnSpPr/>
              <p:nvPr/>
            </p:nvCxnSpPr>
            <p:spPr bwMode="gray">
              <a:xfrm flipV="1">
                <a:off x="2921469" y="3492349"/>
                <a:ext cx="502277" cy="42431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6" name="円/楕円 95"/>
              <p:cNvSpPr/>
              <p:nvPr/>
            </p:nvSpPr>
            <p:spPr bwMode="gray">
              <a:xfrm>
                <a:off x="3418567" y="3284864"/>
                <a:ext cx="264084" cy="2635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04" name="円/楕円 103"/>
              <p:cNvSpPr/>
              <p:nvPr/>
            </p:nvSpPr>
            <p:spPr bwMode="gray">
              <a:xfrm>
                <a:off x="5077287" y="4006391"/>
                <a:ext cx="264083" cy="2635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91" name="正方形/長方形 90"/>
            <p:cNvSpPr/>
            <p:nvPr/>
          </p:nvSpPr>
          <p:spPr bwMode="gray">
            <a:xfrm>
              <a:off x="4444036" y="3337003"/>
              <a:ext cx="986476" cy="2365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ＪＲ大阪環状線・東西線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第三区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・城東区・鶴見区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5250" y="568325"/>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795838"/>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8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356,817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348,925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162,496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21.09k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105</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2.89㎡</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 name="Group 180"/>
          <p:cNvGraphicFramePr>
            <a:graphicFrameLocks noGrp="1"/>
          </p:cNvGraphicFramePr>
          <p:nvPr/>
        </p:nvGraphicFramePr>
        <p:xfrm>
          <a:off x="163513" y="2819400"/>
          <a:ext cx="3900434" cy="1606972"/>
        </p:xfrm>
        <a:graphic>
          <a:graphicData uri="http://schemas.openxmlformats.org/drawingml/2006/table">
            <a:tbl>
              <a:tblPr/>
              <a:tblGrid>
                <a:gridCol w="1248139"/>
                <a:gridCol w="657704"/>
                <a:gridCol w="628889"/>
                <a:gridCol w="1365702"/>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8,329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豊中市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85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鶴見</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鶴見</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 name="正方形/長方形 85"/>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87"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 name="Group 165"/>
          <p:cNvGrpSpPr>
            <a:grpSpLocks noChangeAspect="1"/>
          </p:cNvGrpSpPr>
          <p:nvPr/>
        </p:nvGrpSpPr>
        <p:grpSpPr bwMode="auto">
          <a:xfrm>
            <a:off x="8108950" y="130175"/>
            <a:ext cx="1606550" cy="1439863"/>
            <a:chOff x="1698" y="1802"/>
            <a:chExt cx="13239" cy="12848"/>
          </a:xfrm>
        </p:grpSpPr>
        <p:sp>
          <p:nvSpPr>
            <p:cNvPr id="3194" name="Freeform 166"/>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946295620 w 1234"/>
                <a:gd name="T45" fmla="*/ 2147483647 h 1419"/>
                <a:gd name="T46" fmla="*/ 0 w 1234"/>
                <a:gd name="T47" fmla="*/ 2147483647 h 1419"/>
                <a:gd name="T48" fmla="*/ 450266240 w 1234"/>
                <a:gd name="T49" fmla="*/ 2147483647 h 1419"/>
                <a:gd name="T50" fmla="*/ 450266240 w 1234"/>
                <a:gd name="T51" fmla="*/ 2147483647 h 1419"/>
                <a:gd name="T52" fmla="*/ 946295620 w 1234"/>
                <a:gd name="T53" fmla="*/ 2147483647 h 1419"/>
                <a:gd name="T54" fmla="*/ 1423176173 w 1234"/>
                <a:gd name="T55" fmla="*/ 2147483647 h 1419"/>
                <a:gd name="T56" fmla="*/ 1865722519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08753226 h 1419"/>
                <a:gd name="T102" fmla="*/ 2147483647 w 1234"/>
                <a:gd name="T103" fmla="*/ 411426170 h 1419"/>
                <a:gd name="T104" fmla="*/ 2147483647 w 1234"/>
                <a:gd name="T105" fmla="*/ 411426170 h 1419"/>
                <a:gd name="T106" fmla="*/ 2147483647 w 1234"/>
                <a:gd name="T107" fmla="*/ 854946163 h 1419"/>
                <a:gd name="T108" fmla="*/ 2147483647 w 1234"/>
                <a:gd name="T109" fmla="*/ 1697065719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08753226 h 1419"/>
                <a:gd name="T122" fmla="*/ 2147483647 w 1234"/>
                <a:gd name="T123" fmla="*/ 854946163 h 1419"/>
                <a:gd name="T124" fmla="*/ 2147483647 w 1234"/>
                <a:gd name="T125" fmla="*/ 1262832514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5" name="Freeform 167"/>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917260825 w 1531"/>
                <a:gd name="T87" fmla="*/ 2147483647 h 1546"/>
                <a:gd name="T88" fmla="*/ 136202748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410426870 h 1546"/>
                <a:gd name="T110" fmla="*/ 2147483647 w 1531"/>
                <a:gd name="T111" fmla="*/ 2100356132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196" name="Freeform 168"/>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00356132 h 1546"/>
                <a:gd name="T88" fmla="*/ 2147483647 w 1972"/>
                <a:gd name="T89" fmla="*/ 410426870 h 1546"/>
                <a:gd name="T90" fmla="*/ 2147483647 w 1972"/>
                <a:gd name="T91" fmla="*/ 410426870 h 1546"/>
                <a:gd name="T92" fmla="*/ 2147483647 w 1972"/>
                <a:gd name="T93" fmla="*/ 1693421754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197" name="Freeform 169"/>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198" name="Freeform 170"/>
            <p:cNvSpPr>
              <a:spLocks noChangeAspect="1"/>
            </p:cNvSpPr>
            <p:nvPr/>
          </p:nvSpPr>
          <p:spPr bwMode="auto">
            <a:xfrm>
              <a:off x="8373" y="11918"/>
              <a:ext cx="2128" cy="2732"/>
            </a:xfrm>
            <a:custGeom>
              <a:avLst/>
              <a:gdLst>
                <a:gd name="T0" fmla="*/ 2147483647 w 1333"/>
                <a:gd name="T1" fmla="*/ 412139341 h 1716"/>
                <a:gd name="T2" fmla="*/ 2147483647 w 1333"/>
                <a:gd name="T3" fmla="*/ 2112887900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1422401805 w 1333"/>
                <a:gd name="T79" fmla="*/ 2147483647 h 1716"/>
                <a:gd name="T80" fmla="*/ 1422401805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12887900 h 1716"/>
                <a:gd name="T114" fmla="*/ 2147483647 w 1333"/>
                <a:gd name="T115" fmla="*/ 2112887900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199" name="Freeform 171"/>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412389334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0" name="Freeform 172" descr="50%"/>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409161005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487814391 w 1206"/>
                <a:gd name="T75" fmla="*/ 2147483647 h 1631"/>
                <a:gd name="T76" fmla="*/ 940068740 w 1206"/>
                <a:gd name="T77" fmla="*/ 2147483647 h 1631"/>
                <a:gd name="T78" fmla="*/ 1415784815 w 1206"/>
                <a:gd name="T79" fmla="*/ 2147483647 h 1631"/>
                <a:gd name="T80" fmla="*/ 1855674016 w 1206"/>
                <a:gd name="T81" fmla="*/ 2147483647 h 1631"/>
                <a:gd name="T82" fmla="*/ 1855674016 w 1206"/>
                <a:gd name="T83" fmla="*/ 2147483647 h 1631"/>
                <a:gd name="T84" fmla="*/ 940068740 w 1206"/>
                <a:gd name="T85" fmla="*/ 2147483647 h 1631"/>
                <a:gd name="T86" fmla="*/ 487814391 w 1206"/>
                <a:gd name="T87" fmla="*/ 2147483647 h 1631"/>
                <a:gd name="T88" fmla="*/ 1855674016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837529922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173"/>
            <p:cNvSpPr>
              <a:spLocks noChangeAspect="1"/>
            </p:cNvSpPr>
            <p:nvPr/>
          </p:nvSpPr>
          <p:spPr bwMode="auto">
            <a:xfrm>
              <a:off x="10547" y="9050"/>
              <a:ext cx="2330" cy="2303"/>
            </a:xfrm>
            <a:custGeom>
              <a:avLst/>
              <a:gdLst>
                <a:gd name="T0" fmla="*/ 2147483647 w 1460"/>
                <a:gd name="T1" fmla="*/ 408568958 h 1447"/>
                <a:gd name="T2" fmla="*/ 2147483647 w 1460"/>
                <a:gd name="T3" fmla="*/ 408568958 h 1447"/>
                <a:gd name="T4" fmla="*/ 2147483647 w 1460"/>
                <a:gd name="T5" fmla="*/ 845562255 h 1447"/>
                <a:gd name="T6" fmla="*/ 2147483647 w 1460"/>
                <a:gd name="T7" fmla="*/ 1253762988 h 1447"/>
                <a:gd name="T8" fmla="*/ 2147483647 w 1460"/>
                <a:gd name="T9" fmla="*/ 1253762988 h 1447"/>
                <a:gd name="T10" fmla="*/ 2147483647 w 1460"/>
                <a:gd name="T11" fmla="*/ 1253762988 h 1447"/>
                <a:gd name="T12" fmla="*/ 2147483647 w 1460"/>
                <a:gd name="T13" fmla="*/ 1684288458 h 1447"/>
                <a:gd name="T14" fmla="*/ 2147483647 w 1460"/>
                <a:gd name="T15" fmla="*/ 1684288458 h 1447"/>
                <a:gd name="T16" fmla="*/ 2147483647 w 1460"/>
                <a:gd name="T17" fmla="*/ 1684288458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1367248139 w 1460"/>
                <a:gd name="T93" fmla="*/ 2147483647 h 1447"/>
                <a:gd name="T94" fmla="*/ 920396522 w 1460"/>
                <a:gd name="T95" fmla="*/ 2147483647 h 1447"/>
                <a:gd name="T96" fmla="*/ 1367248139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079388114 h 1447"/>
                <a:gd name="T116" fmla="*/ 2147483647 w 1460"/>
                <a:gd name="T117" fmla="*/ 408568958 h 1447"/>
                <a:gd name="T118" fmla="*/ 2147483647 w 1460"/>
                <a:gd name="T119" fmla="*/ 408568958 h 1447"/>
                <a:gd name="T120" fmla="*/ 2147483647 w 1460"/>
                <a:gd name="T121" fmla="*/ 408568958 h 1447"/>
                <a:gd name="T122" fmla="*/ 2147483647 w 1460"/>
                <a:gd name="T123" fmla="*/ 408568958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2" name="Freeform 174"/>
            <p:cNvSpPr>
              <a:spLocks noChangeAspect="1"/>
            </p:cNvSpPr>
            <p:nvPr/>
          </p:nvSpPr>
          <p:spPr bwMode="auto">
            <a:xfrm>
              <a:off x="6948" y="7132"/>
              <a:ext cx="2081" cy="1827"/>
            </a:xfrm>
            <a:custGeom>
              <a:avLst/>
              <a:gdLst>
                <a:gd name="T0" fmla="*/ 2147483647 w 1304"/>
                <a:gd name="T1" fmla="*/ 834345500 h 1148"/>
                <a:gd name="T2" fmla="*/ 2147483647 w 1304"/>
                <a:gd name="T3" fmla="*/ 1236526926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445186759 w 1304"/>
                <a:gd name="T85" fmla="*/ 2147483647 h 1148"/>
                <a:gd name="T86" fmla="*/ 445186759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236526926 h 1148"/>
                <a:gd name="T116" fmla="*/ 2147483647 w 1304"/>
                <a:gd name="T117" fmla="*/ 407526398 h 1148"/>
                <a:gd name="T118" fmla="*/ 2147483647 w 1304"/>
                <a:gd name="T119" fmla="*/ 407526398 h 1148"/>
                <a:gd name="T120" fmla="*/ 2147483647 w 1304"/>
                <a:gd name="T121" fmla="*/ 407526398 h 1148"/>
                <a:gd name="T122" fmla="*/ 2147483647 w 1304"/>
                <a:gd name="T123" fmla="*/ 407526398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3" name="Freeform 175"/>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1702287532 h 1574"/>
                <a:gd name="T114" fmla="*/ 2147483647 w 1276"/>
                <a:gd name="T115" fmla="*/ 844703953 h 1574"/>
                <a:gd name="T116" fmla="*/ 2147483647 w 1276"/>
                <a:gd name="T117" fmla="*/ 412457693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04" name="Freeform 176"/>
            <p:cNvSpPr>
              <a:spLocks noChangeAspect="1"/>
            </p:cNvSpPr>
            <p:nvPr/>
          </p:nvSpPr>
          <p:spPr bwMode="auto">
            <a:xfrm>
              <a:off x="3372" y="4558"/>
              <a:ext cx="4255" cy="3454"/>
            </a:xfrm>
            <a:custGeom>
              <a:avLst/>
              <a:gdLst>
                <a:gd name="T0" fmla="*/ 0 w 2666"/>
                <a:gd name="T1" fmla="*/ 2147483647 h 2170"/>
                <a:gd name="T2" fmla="*/ 1850426184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1651022717 h 2170"/>
                <a:gd name="T48" fmla="*/ 2147483647 w 2666"/>
                <a:gd name="T49" fmla="*/ 409417022 h 2170"/>
                <a:gd name="T50" fmla="*/ 2147483647 w 2666"/>
                <a:gd name="T51" fmla="*/ 1651022717 h 2170"/>
                <a:gd name="T52" fmla="*/ 2147483647 w 2666"/>
                <a:gd name="T53" fmla="*/ 2059953315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05" name="Freeform 177"/>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445580601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1649213444 h 1915"/>
                <a:gd name="T110" fmla="*/ 2147483647 w 1517"/>
                <a:gd name="T111" fmla="*/ 1649213444 h 1915"/>
                <a:gd name="T112" fmla="*/ 2147483647 w 1517"/>
                <a:gd name="T113" fmla="*/ 1240112828 h 1915"/>
                <a:gd name="T114" fmla="*/ 2147483647 w 1517"/>
                <a:gd name="T115" fmla="*/ 1240112828 h 1915"/>
                <a:gd name="T116" fmla="*/ 2147483647 w 1517"/>
                <a:gd name="T117" fmla="*/ 409014743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06" name="Freeform 178"/>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1846734424 w 1418"/>
                <a:gd name="T49" fmla="*/ 2147483647 h 1447"/>
                <a:gd name="T50" fmla="*/ 1367667511 w 1418"/>
                <a:gd name="T51" fmla="*/ 2147483647 h 1447"/>
                <a:gd name="T52" fmla="*/ 445561297 w 1418"/>
                <a:gd name="T53" fmla="*/ 2147483647 h 1447"/>
                <a:gd name="T54" fmla="*/ 445561297 w 1418"/>
                <a:gd name="T55" fmla="*/ 2147483647 h 1447"/>
                <a:gd name="T56" fmla="*/ 921246823 w 1418"/>
                <a:gd name="T57" fmla="*/ 2147483647 h 1447"/>
                <a:gd name="T58" fmla="*/ 1367667511 w 1418"/>
                <a:gd name="T59" fmla="*/ 2147483647 h 1447"/>
                <a:gd name="T60" fmla="*/ 1367667511 w 1418"/>
                <a:gd name="T61" fmla="*/ 2147483647 h 1447"/>
                <a:gd name="T62" fmla="*/ 1367667511 w 1418"/>
                <a:gd name="T63" fmla="*/ 2147483647 h 1447"/>
                <a:gd name="T64" fmla="*/ 1367667511 w 1418"/>
                <a:gd name="T65" fmla="*/ 2147483647 h 1447"/>
                <a:gd name="T66" fmla="*/ 1367667511 w 1418"/>
                <a:gd name="T67" fmla="*/ 2147483647 h 1447"/>
                <a:gd name="T68" fmla="*/ 1367667511 w 1418"/>
                <a:gd name="T69" fmla="*/ 2147483647 h 1447"/>
                <a:gd name="T70" fmla="*/ 921246823 w 1418"/>
                <a:gd name="T71" fmla="*/ 2147483647 h 1447"/>
                <a:gd name="T72" fmla="*/ 921246823 w 1418"/>
                <a:gd name="T73" fmla="*/ 2147483647 h 1447"/>
                <a:gd name="T74" fmla="*/ 1367667511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1707525230 h 1447"/>
                <a:gd name="T114" fmla="*/ 2147483647 w 1418"/>
                <a:gd name="T115" fmla="*/ 1269703139 h 1447"/>
                <a:gd name="T116" fmla="*/ 2147483647 w 1418"/>
                <a:gd name="T117" fmla="*/ 859482520 h 1447"/>
                <a:gd name="T118" fmla="*/ 2147483647 w 1418"/>
                <a:gd name="T119" fmla="*/ 413318825 h 1447"/>
                <a:gd name="T120" fmla="*/ 2147483647 w 1418"/>
                <a:gd name="T121" fmla="*/ 0 h 1447"/>
                <a:gd name="T122" fmla="*/ 2147483647 w 1418"/>
                <a:gd name="T123" fmla="*/ 1707525230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07" name="Freeform 179" descr="50%"/>
            <p:cNvSpPr>
              <a:spLocks noChangeAspect="1"/>
            </p:cNvSpPr>
            <p:nvPr/>
          </p:nvSpPr>
          <p:spPr bwMode="auto">
            <a:xfrm>
              <a:off x="12583" y="5008"/>
              <a:ext cx="2354" cy="2552"/>
            </a:xfrm>
            <a:custGeom>
              <a:avLst/>
              <a:gdLst>
                <a:gd name="T0" fmla="*/ 2147483647 w 1475"/>
                <a:gd name="T1" fmla="*/ 1698721130 h 1603"/>
                <a:gd name="T2" fmla="*/ 2147483647 w 1475"/>
                <a:gd name="T3" fmla="*/ 2110516641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445735903 w 1475"/>
                <a:gd name="T85" fmla="*/ 2147483647 h 1603"/>
                <a:gd name="T86" fmla="*/ 1405131174 w 1475"/>
                <a:gd name="T87" fmla="*/ 2147483647 h 1603"/>
                <a:gd name="T88" fmla="*/ 184750729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8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1812862153 w 993"/>
                <a:gd name="T85" fmla="*/ 2147483647 h 1319"/>
                <a:gd name="T86" fmla="*/ 439120909 w 993"/>
                <a:gd name="T87" fmla="*/ 2147483647 h 1319"/>
                <a:gd name="T88" fmla="*/ 0 w 993"/>
                <a:gd name="T89" fmla="*/ 2147483647 h 1319"/>
                <a:gd name="T90" fmla="*/ 1812862153 w 993"/>
                <a:gd name="T91" fmla="*/ 2147483647 h 1319"/>
                <a:gd name="T92" fmla="*/ 1812862153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844627775 h 1319"/>
                <a:gd name="T114" fmla="*/ 2147483647 w 993"/>
                <a:gd name="T115" fmla="*/ 1252247642 h 1319"/>
                <a:gd name="T116" fmla="*/ 2147483647 w 993"/>
                <a:gd name="T117" fmla="*/ 1664397164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09" name="Freeform 181"/>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1380924978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1265900466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0" name="Freeform 182"/>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447948322 w 1248"/>
                <a:gd name="T97" fmla="*/ 2147483647 h 2454"/>
                <a:gd name="T98" fmla="*/ 1821594413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1688788142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solidFill>
              <a:srgbClr val="FFFFFF"/>
            </a:solidFill>
            <a:ln w="0">
              <a:solidFill>
                <a:srgbClr val="000000"/>
              </a:solidFill>
              <a:round/>
              <a:headEnd/>
              <a:tailEnd/>
            </a:ln>
          </p:spPr>
          <p:txBody>
            <a:bodyPr/>
            <a:lstStyle/>
            <a:p>
              <a:endParaRPr lang="ja-JP" altLang="en-US"/>
            </a:p>
          </p:txBody>
        </p:sp>
        <p:sp>
          <p:nvSpPr>
            <p:cNvPr id="3211" name="Freeform 183" descr="5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1365914805 w 1205"/>
                <a:gd name="T79" fmla="*/ 2147483647 h 865"/>
                <a:gd name="T80" fmla="*/ 444882119 w 1205"/>
                <a:gd name="T81" fmla="*/ 2147483647 h 865"/>
                <a:gd name="T82" fmla="*/ 0 w 1205"/>
                <a:gd name="T83" fmla="*/ 2147483647 h 865"/>
                <a:gd name="T84" fmla="*/ 91959728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06007161 h 865"/>
                <a:gd name="T108" fmla="*/ 2147483647 w 1205"/>
                <a:gd name="T109" fmla="*/ 410882064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2" name="Freeform 184"/>
            <p:cNvSpPr>
              <a:spLocks noChangeAspect="1"/>
            </p:cNvSpPr>
            <p:nvPr/>
          </p:nvSpPr>
          <p:spPr bwMode="auto">
            <a:xfrm>
              <a:off x="9278" y="1802"/>
              <a:ext cx="3396" cy="3432"/>
            </a:xfrm>
            <a:custGeom>
              <a:avLst/>
              <a:gdLst>
                <a:gd name="T0" fmla="*/ 2147483647 w 2128"/>
                <a:gd name="T1" fmla="*/ 410363914 h 2156"/>
                <a:gd name="T2" fmla="*/ 2147483647 w 2128"/>
                <a:gd name="T3" fmla="*/ 2099849414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1844725963 w 2128"/>
                <a:gd name="T53" fmla="*/ 2147483647 h 2156"/>
                <a:gd name="T54" fmla="*/ 1403672683 w 2128"/>
                <a:gd name="T55" fmla="*/ 2147483647 h 2156"/>
                <a:gd name="T56" fmla="*/ 924801972 w 2128"/>
                <a:gd name="T57" fmla="*/ 2147483647 h 2156"/>
                <a:gd name="T58" fmla="*/ 0 w 2128"/>
                <a:gd name="T59" fmla="*/ 2147483647 h 2156"/>
                <a:gd name="T60" fmla="*/ 0 w 2128"/>
                <a:gd name="T61" fmla="*/ 2147483647 h 2156"/>
                <a:gd name="T62" fmla="*/ 484937751 w 2128"/>
                <a:gd name="T63" fmla="*/ 2147483647 h 2156"/>
                <a:gd name="T64" fmla="*/ 924801972 w 2128"/>
                <a:gd name="T65" fmla="*/ 2147483647 h 2156"/>
                <a:gd name="T66" fmla="*/ 1844725963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1693050500 h 2156"/>
                <a:gd name="T118" fmla="*/ 2147483647 w 2128"/>
                <a:gd name="T119" fmla="*/ 4103639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3" name="Freeform 185"/>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450218267 w 1063"/>
                <a:gd name="T77" fmla="*/ 2147483647 h 1149"/>
                <a:gd name="T78" fmla="*/ 450218267 w 1063"/>
                <a:gd name="T79" fmla="*/ 2147483647 h 1149"/>
                <a:gd name="T80" fmla="*/ 931109954 w 1063"/>
                <a:gd name="T81" fmla="*/ 2147483647 h 1149"/>
                <a:gd name="T82" fmla="*/ 2147483647 w 1063"/>
                <a:gd name="T83" fmla="*/ 2147483647 h 1149"/>
                <a:gd name="T84" fmla="*/ 1831759822 w 1063"/>
                <a:gd name="T85" fmla="*/ 2147483647 h 1149"/>
                <a:gd name="T86" fmla="*/ 931109954 w 1063"/>
                <a:gd name="T87" fmla="*/ 2147483647 h 1149"/>
                <a:gd name="T88" fmla="*/ 931109954 w 1063"/>
                <a:gd name="T89" fmla="*/ 2147483647 h 1149"/>
                <a:gd name="T90" fmla="*/ 1831759822 w 1063"/>
                <a:gd name="T91" fmla="*/ 2147483647 h 1149"/>
                <a:gd name="T92" fmla="*/ 2147483647 w 1063"/>
                <a:gd name="T93" fmla="*/ 2147483647 h 1149"/>
                <a:gd name="T94" fmla="*/ 1380975322 w 1063"/>
                <a:gd name="T95" fmla="*/ 2147483647 h 1149"/>
                <a:gd name="T96" fmla="*/ 931109954 w 1063"/>
                <a:gd name="T97" fmla="*/ 2147483647 h 1149"/>
                <a:gd name="T98" fmla="*/ 2147483647 w 1063"/>
                <a:gd name="T99" fmla="*/ 2147483647 h 1149"/>
                <a:gd name="T100" fmla="*/ 2147483647 w 1063"/>
                <a:gd name="T101" fmla="*/ 2147483647 h 1149"/>
                <a:gd name="T102" fmla="*/ 2147483647 w 1063"/>
                <a:gd name="T103" fmla="*/ 1244718573 h 1149"/>
                <a:gd name="T104" fmla="*/ 2147483647 w 1063"/>
                <a:gd name="T105" fmla="*/ 0 h 1149"/>
                <a:gd name="T106" fmla="*/ 2147483647 w 1063"/>
                <a:gd name="T107" fmla="*/ 2099284876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14" name="Freeform 186"/>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07947143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solidFill>
              <a:srgbClr val="FFFFFF"/>
            </a:solidFill>
            <a:ln w="0">
              <a:solidFill>
                <a:srgbClr val="000000"/>
              </a:solidFill>
              <a:round/>
              <a:headEnd/>
              <a:tailEnd/>
            </a:ln>
          </p:spPr>
          <p:txBody>
            <a:bodyPr/>
            <a:lstStyle/>
            <a:p>
              <a:endParaRPr lang="ja-JP" altLang="en-US"/>
            </a:p>
          </p:txBody>
        </p:sp>
        <p:sp>
          <p:nvSpPr>
            <p:cNvPr id="3215" name="Freeform 187"/>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936851925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841223540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16" name="Freeform 188"/>
            <p:cNvSpPr>
              <a:spLocks noChangeAspect="1"/>
            </p:cNvSpPr>
            <p:nvPr/>
          </p:nvSpPr>
          <p:spPr bwMode="auto">
            <a:xfrm>
              <a:off x="5997" y="3021"/>
              <a:ext cx="3554" cy="3140"/>
            </a:xfrm>
            <a:custGeom>
              <a:avLst/>
              <a:gdLst>
                <a:gd name="T0" fmla="*/ 2147483647 w 2227"/>
                <a:gd name="T1" fmla="*/ 847733653 h 1972"/>
                <a:gd name="T2" fmla="*/ 2147483647 w 2227"/>
                <a:gd name="T3" fmla="*/ 1270487149 h 1972"/>
                <a:gd name="T4" fmla="*/ 2147483647 w 2227"/>
                <a:gd name="T5" fmla="*/ 2121803636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919986090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413519631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17" name="Freeform 189"/>
            <p:cNvSpPr>
              <a:spLocks noChangeAspect="1"/>
            </p:cNvSpPr>
            <p:nvPr/>
          </p:nvSpPr>
          <p:spPr bwMode="auto">
            <a:xfrm>
              <a:off x="8011" y="8735"/>
              <a:ext cx="1765" cy="1512"/>
            </a:xfrm>
            <a:custGeom>
              <a:avLst/>
              <a:gdLst>
                <a:gd name="T0" fmla="*/ 2147483647 w 1106"/>
                <a:gd name="T1" fmla="*/ 2079738951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1843919007 w 1106"/>
                <a:gd name="T95" fmla="*/ 2147483647 h 950"/>
                <a:gd name="T96" fmla="*/ 924409897 w 1106"/>
                <a:gd name="T97" fmla="*/ 2147483647 h 950"/>
                <a:gd name="T98" fmla="*/ 1403015282 w 1106"/>
                <a:gd name="T99" fmla="*/ 2147483647 h 950"/>
                <a:gd name="T100" fmla="*/ 1843919007 w 1106"/>
                <a:gd name="T101" fmla="*/ 2147483647 h 950"/>
                <a:gd name="T102" fmla="*/ 1843919007 w 1106"/>
                <a:gd name="T103" fmla="*/ 2147483647 h 950"/>
                <a:gd name="T104" fmla="*/ 1843919007 w 1106"/>
                <a:gd name="T105" fmla="*/ 2147483647 h 950"/>
                <a:gd name="T106" fmla="*/ 1403015282 w 1106"/>
                <a:gd name="T107" fmla="*/ 2147483647 h 950"/>
                <a:gd name="T108" fmla="*/ 444817287 w 1106"/>
                <a:gd name="T109" fmla="*/ 2147483647 h 950"/>
                <a:gd name="T110" fmla="*/ 444817287 w 1106"/>
                <a:gd name="T111" fmla="*/ 2079738951 h 950"/>
                <a:gd name="T112" fmla="*/ 1843919007 w 1106"/>
                <a:gd name="T113" fmla="*/ 836246228 h 950"/>
                <a:gd name="T114" fmla="*/ 2147483647 w 1106"/>
                <a:gd name="T115" fmla="*/ 836246228 h 950"/>
                <a:gd name="T116" fmla="*/ 2147483647 w 1106"/>
                <a:gd name="T117" fmla="*/ 0 h 950"/>
                <a:gd name="T118" fmla="*/ 2147483647 w 1106"/>
                <a:gd name="T119" fmla="*/ 408633130 h 950"/>
                <a:gd name="T120" fmla="*/ 2147483647 w 1106"/>
                <a:gd name="T121" fmla="*/ 836246228 h 950"/>
                <a:gd name="T122" fmla="*/ 2147483647 w 1106"/>
                <a:gd name="T123" fmla="*/ 836246228 h 950"/>
                <a:gd name="T124" fmla="*/ 2147483647 w 1106"/>
                <a:gd name="T125" fmla="*/ 1238846435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74" name="AutoShape 172"/>
          <p:cNvSpPr>
            <a:spLocks/>
          </p:cNvSpPr>
          <p:nvPr/>
        </p:nvSpPr>
        <p:spPr bwMode="auto">
          <a:xfrm>
            <a:off x="9239250" y="1252538"/>
            <a:ext cx="466725" cy="179387"/>
          </a:xfrm>
          <a:prstGeom prst="borderCallout2">
            <a:avLst>
              <a:gd name="adj1" fmla="val -12741"/>
              <a:gd name="adj2" fmla="val 71764"/>
              <a:gd name="adj3" fmla="val -110440"/>
              <a:gd name="adj4" fmla="val 86032"/>
              <a:gd name="adj5" fmla="val -312032"/>
              <a:gd name="adj6" fmla="val 696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鶴見区</a:t>
            </a:r>
          </a:p>
        </p:txBody>
      </p:sp>
      <p:sp>
        <p:nvSpPr>
          <p:cNvPr id="3175" name="AutoShape 172"/>
          <p:cNvSpPr>
            <a:spLocks/>
          </p:cNvSpPr>
          <p:nvPr/>
        </p:nvSpPr>
        <p:spPr bwMode="auto">
          <a:xfrm>
            <a:off x="8542338" y="404813"/>
            <a:ext cx="468312" cy="179387"/>
          </a:xfrm>
          <a:prstGeom prst="borderCallout2">
            <a:avLst>
              <a:gd name="adj1" fmla="val 33981"/>
              <a:gd name="adj2" fmla="val 107060"/>
              <a:gd name="adj3" fmla="val 36106"/>
              <a:gd name="adj4" fmla="val 143824"/>
              <a:gd name="adj5" fmla="val 152037"/>
              <a:gd name="adj6" fmla="val 1644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城東区</a:t>
            </a:r>
          </a:p>
        </p:txBody>
      </p:sp>
      <p:sp>
        <p:nvSpPr>
          <p:cNvPr id="3176" name="AutoShape 172"/>
          <p:cNvSpPr>
            <a:spLocks/>
          </p:cNvSpPr>
          <p:nvPr/>
        </p:nvSpPr>
        <p:spPr bwMode="auto">
          <a:xfrm>
            <a:off x="8462963" y="981075"/>
            <a:ext cx="468312" cy="179388"/>
          </a:xfrm>
          <a:prstGeom prst="borderCallout2">
            <a:avLst>
              <a:gd name="adj1" fmla="val 33981"/>
              <a:gd name="adj2" fmla="val 107060"/>
              <a:gd name="adj3" fmla="val 28676"/>
              <a:gd name="adj4" fmla="val 151764"/>
              <a:gd name="adj5" fmla="val -74157"/>
              <a:gd name="adj6" fmla="val 1821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東成区</a:t>
            </a:r>
          </a:p>
        </p:txBody>
      </p:sp>
      <p:sp>
        <p:nvSpPr>
          <p:cNvPr id="3178" name="テキスト ボックス 57"/>
          <p:cNvSpPr>
            <a:spLocks noChangeArrowheads="1"/>
          </p:cNvSpPr>
          <p:nvPr/>
        </p:nvSpPr>
        <p:spPr bwMode="auto">
          <a:xfrm>
            <a:off x="4495800"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私鉄１路線が走り、主要駅として、京橋駅、放出駅を有する。</a:t>
            </a:r>
          </a:p>
        </p:txBody>
      </p:sp>
      <p:sp>
        <p:nvSpPr>
          <p:cNvPr id="136" name="正方形/長方形 22"/>
          <p:cNvSpPr/>
          <p:nvPr/>
        </p:nvSpPr>
        <p:spPr bwMode="gray">
          <a:xfrm>
            <a:off x="5351463" y="3178175"/>
            <a:ext cx="900112"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a:t>
            </a:r>
            <a:r>
              <a:rPr lang="ja-JP" altLang="en-US" sz="800" dirty="0">
                <a:solidFill>
                  <a:schemeClr val="tx1"/>
                </a:solidFill>
              </a:rPr>
              <a:t>役所</a:t>
            </a:r>
          </a:p>
        </p:txBody>
      </p:sp>
      <p:sp>
        <p:nvSpPr>
          <p:cNvPr id="137" name="正方形/長方形 22"/>
          <p:cNvSpPr/>
          <p:nvPr/>
        </p:nvSpPr>
        <p:spPr bwMode="gray">
          <a:xfrm>
            <a:off x="7947025" y="3155950"/>
            <a:ext cx="900113"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38" name="正方形/長方形 22"/>
          <p:cNvSpPr/>
          <p:nvPr/>
        </p:nvSpPr>
        <p:spPr bwMode="gray">
          <a:xfrm>
            <a:off x="5384800" y="50847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39" name="正方形/長方形 138"/>
          <p:cNvSpPr/>
          <p:nvPr/>
        </p:nvSpPr>
        <p:spPr bwMode="gray">
          <a:xfrm>
            <a:off x="4808538" y="4005263"/>
            <a:ext cx="7413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京橋駅</a:t>
            </a:r>
          </a:p>
        </p:txBody>
      </p:sp>
      <p:sp>
        <p:nvSpPr>
          <p:cNvPr id="141" name="正方形/長方形 140"/>
          <p:cNvSpPr/>
          <p:nvPr/>
        </p:nvSpPr>
        <p:spPr bwMode="gray">
          <a:xfrm>
            <a:off x="8048625" y="4724400"/>
            <a:ext cx="741363"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放出駅</a:t>
            </a:r>
          </a:p>
        </p:txBody>
      </p:sp>
      <p:grpSp>
        <p:nvGrpSpPr>
          <p:cNvPr id="8" name="グループ化 104"/>
          <p:cNvGrpSpPr>
            <a:grpSpLocks/>
          </p:cNvGrpSpPr>
          <p:nvPr/>
        </p:nvGrpSpPr>
        <p:grpSpPr bwMode="auto">
          <a:xfrm>
            <a:off x="4432300" y="908050"/>
            <a:ext cx="1690688" cy="1296988"/>
            <a:chOff x="4090989" y="908053"/>
            <a:chExt cx="1561132" cy="1296812"/>
          </a:xfrm>
        </p:grpSpPr>
        <p:grpSp>
          <p:nvGrpSpPr>
            <p:cNvPr id="9" name="グループ化 64"/>
            <p:cNvGrpSpPr>
              <a:grpSpLocks/>
            </p:cNvGrpSpPr>
            <p:nvPr/>
          </p:nvGrpSpPr>
          <p:grpSpPr bwMode="auto">
            <a:xfrm>
              <a:off x="4090989" y="908053"/>
              <a:ext cx="1561132" cy="1296812"/>
              <a:chOff x="5508104" y="3645025"/>
              <a:chExt cx="1561335" cy="1296875"/>
            </a:xfrm>
          </p:grpSpPr>
          <p:sp>
            <p:nvSpPr>
              <p:cNvPr id="3188" name="Rectangle 63"/>
              <p:cNvSpPr>
                <a:spLocks noChangeArrowheads="1"/>
              </p:cNvSpPr>
              <p:nvPr/>
            </p:nvSpPr>
            <p:spPr bwMode="auto">
              <a:xfrm>
                <a:off x="5508104" y="3645025"/>
                <a:ext cx="1561335" cy="115285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5"/>
                <a:ext cx="899777" cy="1182575"/>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8" name="円/楕円 117"/>
            <p:cNvSpPr/>
            <p:nvPr/>
          </p:nvSpPr>
          <p:spPr>
            <a:xfrm>
              <a:off x="4300606" y="1728680"/>
              <a:ext cx="126063" cy="12698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89" name="直線コネクタ 88"/>
          <p:cNvCxnSpPr>
            <a:endCxn id="104" idx="5"/>
          </p:cNvCxnSpPr>
          <p:nvPr/>
        </p:nvCxnSpPr>
        <p:spPr bwMode="gray">
          <a:xfrm flipH="1" flipV="1">
            <a:off x="7575550" y="4271963"/>
            <a:ext cx="473075" cy="45243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0" name="正方形/長方形 27"/>
          <p:cNvSpPr>
            <a:spLocks noChangeArrowheads="1"/>
          </p:cNvSpPr>
          <p:nvPr/>
        </p:nvSpPr>
        <p:spPr bwMode="auto">
          <a:xfrm>
            <a:off x="8913440"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8"/>
          <p:cNvGrpSpPr>
            <a:grpSpLocks/>
          </p:cNvGrpSpPr>
          <p:nvPr/>
        </p:nvGrpSpPr>
        <p:grpSpPr bwMode="auto">
          <a:xfrm>
            <a:off x="5514975" y="1844675"/>
            <a:ext cx="4100513" cy="3721100"/>
            <a:chOff x="5090698" y="1844675"/>
            <a:chExt cx="3785370" cy="3721100"/>
          </a:xfrm>
        </p:grpSpPr>
        <p:grpSp>
          <p:nvGrpSpPr>
            <p:cNvPr id="3" name="グループ化 42"/>
            <p:cNvGrpSpPr>
              <a:grpSpLocks/>
            </p:cNvGrpSpPr>
            <p:nvPr/>
          </p:nvGrpSpPr>
          <p:grpSpPr bwMode="auto">
            <a:xfrm>
              <a:off x="5090698" y="1844675"/>
              <a:ext cx="3785370" cy="3721100"/>
              <a:chOff x="2343039" y="1238250"/>
              <a:chExt cx="4457811" cy="4381500"/>
            </a:xfrm>
          </p:grpSpPr>
          <p:grpSp>
            <p:nvGrpSpPr>
              <p:cNvPr id="5" name="グループ化 1"/>
              <p:cNvGrpSpPr>
                <a:grpSpLocks/>
              </p:cNvGrpSpPr>
              <p:nvPr/>
            </p:nvGrpSpPr>
            <p:grpSpPr bwMode="auto">
              <a:xfrm>
                <a:off x="2343039" y="1238250"/>
                <a:ext cx="4457811" cy="4381500"/>
                <a:chOff x="-111" y="0"/>
                <a:chExt cx="4457811" cy="4381500"/>
              </a:xfrm>
            </p:grpSpPr>
            <p:pic>
              <p:nvPicPr>
                <p:cNvPr id="4138" name="Picture 9"/>
                <p:cNvPicPr>
                  <a:picLocks noChangeAspect="1" noChangeArrowheads="1"/>
                </p:cNvPicPr>
                <p:nvPr/>
              </p:nvPicPr>
              <p:blipFill>
                <a:blip r:embed="rId3" cstate="print"/>
                <a:srcRect r="74278" b="37415"/>
                <a:stretch>
                  <a:fillRect/>
                </a:stretch>
              </p:blipFill>
              <p:spPr bwMode="gray">
                <a:xfrm>
                  <a:off x="95250" y="0"/>
                  <a:ext cx="4333875" cy="4381500"/>
                </a:xfrm>
                <a:prstGeom prst="rect">
                  <a:avLst/>
                </a:prstGeom>
                <a:noFill/>
                <a:ln w="1">
                  <a:noFill/>
                  <a:miter lim="800000"/>
                  <a:headEnd/>
                  <a:tailEnd/>
                </a:ln>
              </p:spPr>
            </p:pic>
            <p:sp>
              <p:nvSpPr>
                <p:cNvPr id="62" name="正方形/長方形 3"/>
                <p:cNvSpPr/>
                <p:nvPr/>
              </p:nvSpPr>
              <p:spPr bwMode="gray">
                <a:xfrm>
                  <a:off x="2286610" y="2800122"/>
                  <a:ext cx="2171090" cy="20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4" name="正方形/長方形 4"/>
                <p:cNvSpPr/>
                <p:nvPr/>
              </p:nvSpPr>
              <p:spPr bwMode="gray">
                <a:xfrm>
                  <a:off x="181101" y="0"/>
                  <a:ext cx="541910" cy="78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5" name="正方形/長方形 5"/>
                <p:cNvSpPr/>
                <p:nvPr/>
              </p:nvSpPr>
              <p:spPr bwMode="gray">
                <a:xfrm>
                  <a:off x="1944896" y="0"/>
                  <a:ext cx="436634" cy="3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6" name="正方形/長方形 6"/>
                <p:cNvSpPr/>
                <p:nvPr/>
              </p:nvSpPr>
              <p:spPr bwMode="gray">
                <a:xfrm>
                  <a:off x="-111" y="2237482"/>
                  <a:ext cx="438360" cy="17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7" name="正方形/長方形 7"/>
                <p:cNvSpPr/>
                <p:nvPr/>
              </p:nvSpPr>
              <p:spPr bwMode="gray">
                <a:xfrm>
                  <a:off x="10244" y="3590812"/>
                  <a:ext cx="331359" cy="16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46" name="フリーフォーム 45"/>
              <p:cNvSpPr/>
              <p:nvPr/>
            </p:nvSpPr>
            <p:spPr bwMode="gray">
              <a:xfrm>
                <a:off x="3164533" y="1886877"/>
                <a:ext cx="305472" cy="3476788"/>
              </a:xfrm>
              <a:custGeom>
                <a:avLst/>
                <a:gdLst>
                  <a:gd name="connsiteX0" fmla="*/ 238125 w 306387"/>
                  <a:gd name="connsiteY0" fmla="*/ 0 h 3476625"/>
                  <a:gd name="connsiteX1" fmla="*/ 266700 w 306387"/>
                  <a:gd name="connsiteY1" fmla="*/ 1504950 h 3476625"/>
                  <a:gd name="connsiteX2" fmla="*/ 0 w 306387"/>
                  <a:gd name="connsiteY2" fmla="*/ 3476625 h 3476625"/>
                </a:gdLst>
                <a:ahLst/>
                <a:cxnLst>
                  <a:cxn ang="0">
                    <a:pos x="connsiteX0" y="connsiteY0"/>
                  </a:cxn>
                  <a:cxn ang="0">
                    <a:pos x="connsiteX1" y="connsiteY1"/>
                  </a:cxn>
                  <a:cxn ang="0">
                    <a:pos x="connsiteX2" y="connsiteY2"/>
                  </a:cxn>
                </a:cxnLst>
                <a:rect l="l" t="t" r="r" b="b"/>
                <a:pathLst>
                  <a:path w="306387" h="3476625">
                    <a:moveTo>
                      <a:pt x="238125" y="0"/>
                    </a:moveTo>
                    <a:cubicBezTo>
                      <a:pt x="272256" y="462756"/>
                      <a:pt x="306387" y="925513"/>
                      <a:pt x="266700" y="1504950"/>
                    </a:cubicBezTo>
                    <a:cubicBezTo>
                      <a:pt x="227013" y="2084387"/>
                      <a:pt x="113506" y="2780506"/>
                      <a:pt x="0" y="34766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0" name="円/楕円 49"/>
              <p:cNvSpPr/>
              <p:nvPr/>
            </p:nvSpPr>
            <p:spPr bwMode="gray">
              <a:xfrm>
                <a:off x="3376810" y="3952387"/>
                <a:ext cx="1123513" cy="1609417"/>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bwMode="gray">
              <a:xfrm>
                <a:off x="5176846" y="4206604"/>
                <a:ext cx="1175289" cy="30842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52" name="直線コネクタ 51"/>
              <p:cNvCxnSpPr/>
              <p:nvPr/>
            </p:nvCxnSpPr>
            <p:spPr bwMode="gray">
              <a:xfrm>
                <a:off x="4382966" y="4277635"/>
                <a:ext cx="793880" cy="9720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bwMode="gray">
              <a:xfrm>
                <a:off x="4574534" y="3283199"/>
                <a:ext cx="721396" cy="130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6" name="正方形/長方形 55"/>
              <p:cNvSpPr/>
              <p:nvPr/>
            </p:nvSpPr>
            <p:spPr bwMode="gray">
              <a:xfrm rot="16505923">
                <a:off x="3428669" y="2060990"/>
                <a:ext cx="785081" cy="119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9" name="正方形/長方形 58"/>
              <p:cNvSpPr/>
              <p:nvPr/>
            </p:nvSpPr>
            <p:spPr bwMode="gray">
              <a:xfrm>
                <a:off x="4628034" y="1492467"/>
                <a:ext cx="885350" cy="2542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鶴見緑地</a:t>
                </a:r>
                <a:endParaRPr lang="en-US" altLang="ja-JP" sz="900" dirty="0">
                  <a:solidFill>
                    <a:schemeClr val="tx1"/>
                  </a:solidFill>
                </a:endParaRPr>
              </a:p>
            </p:txBody>
          </p:sp>
          <p:sp>
            <p:nvSpPr>
              <p:cNvPr id="60" name="正方形/長方形 59"/>
              <p:cNvSpPr/>
              <p:nvPr/>
            </p:nvSpPr>
            <p:spPr bwMode="gray">
              <a:xfrm rot="395223">
                <a:off x="3167984" y="3885095"/>
                <a:ext cx="888801" cy="138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第二寝屋川</a:t>
                </a:r>
                <a:endParaRPr lang="en-US" altLang="ja-JP" sz="700" dirty="0">
                  <a:solidFill>
                    <a:schemeClr val="tx1"/>
                  </a:solidFill>
                </a:endParaRPr>
              </a:p>
            </p:txBody>
          </p:sp>
        </p:grpSp>
        <p:sp>
          <p:nvSpPr>
            <p:cNvPr id="68" name="正方形/長方形 67"/>
            <p:cNvSpPr/>
            <p:nvPr/>
          </p:nvSpPr>
          <p:spPr bwMode="gray">
            <a:xfrm rot="16441173">
              <a:off x="5326735" y="4877345"/>
              <a:ext cx="817562" cy="108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grpSp>
      <p:sp>
        <p:nvSpPr>
          <p:cNvPr id="4" name="テキスト ボックス 24"/>
          <p:cNvSpPr txBox="1"/>
          <p:nvPr/>
        </p:nvSpPr>
        <p:spPr bwMode="gray">
          <a:xfrm>
            <a:off x="134938" y="5715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Rectangle 37"/>
          <p:cNvSpPr>
            <a:spLocks noChangeArrowheads="1"/>
          </p:cNvSpPr>
          <p:nvPr/>
        </p:nvSpPr>
        <p:spPr bwMode="gray">
          <a:xfrm>
            <a:off x="3938588" y="2133600"/>
            <a:ext cx="260350"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4101"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2" name="タイトル 3"/>
          <p:cNvSpPr>
            <a:spLocks/>
          </p:cNvSpPr>
          <p:nvPr/>
        </p:nvSpPr>
        <p:spPr bwMode="auto">
          <a:xfrm>
            <a:off x="117475" y="30163"/>
            <a:ext cx="4094163" cy="28797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2970213"/>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2954338"/>
            <a:ext cx="4094163" cy="38449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356,817</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90</a:t>
            </a:r>
            <a:r>
              <a:rPr lang="ja-JP" altLang="en-US" sz="1100" dirty="0" smtClean="0">
                <a:latin typeface="ＭＳ Ｐゴシック" pitchFamily="50" charset="-128"/>
                <a:ea typeface="ＭＳ Ｐゴシック" pitchFamily="50" charset="-128"/>
              </a:rPr>
              <a:t>％で、西宮市（</a:t>
            </a:r>
            <a:r>
              <a:rPr lang="en-US" altLang="ja-JP" sz="1100" dirty="0" smtClean="0">
                <a:latin typeface="ＭＳ Ｐゴシック" pitchFamily="50" charset="-128"/>
                <a:ea typeface="ＭＳ Ｐゴシック" pitchFamily="50" charset="-128"/>
              </a:rPr>
              <a:t>90</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8,764</a:t>
            </a:r>
            <a:r>
              <a:rPr lang="ja-JP" altLang="en-US" sz="1100" dirty="0">
                <a:latin typeface="ＭＳ Ｐゴシック" pitchFamily="50" charset="-128"/>
                <a:ea typeface="ＭＳ Ｐゴシック" pitchFamily="50" charset="-128"/>
              </a:rPr>
              <a:t>億円で高槻市（</a:t>
            </a:r>
            <a:r>
              <a:rPr lang="en-US" altLang="ja-JP" sz="1100" dirty="0">
                <a:latin typeface="ＭＳ Ｐゴシック" pitchFamily="50" charset="-128"/>
                <a:ea typeface="ＭＳ Ｐゴシック" pitchFamily="50" charset="-128"/>
              </a:rPr>
              <a:t>5,159</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4,272</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14.8</a:t>
            </a:r>
            <a:r>
              <a:rPr lang="ja-JP" altLang="en-US" sz="1100" dirty="0">
                <a:latin typeface="ＭＳ Ｐゴシック" pitchFamily="50" charset="-128"/>
                <a:ea typeface="ＭＳ Ｐゴシック" pitchFamily="50" charset="-128"/>
              </a:rPr>
              <a:t>％で、比較都市をいずれも上回る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37.9</a:t>
            </a:r>
            <a:r>
              <a:rPr lang="ja-JP" altLang="en-US" sz="1100" dirty="0">
                <a:latin typeface="ＭＳ Ｐゴシック" pitchFamily="50" charset="-128"/>
                <a:ea typeface="ＭＳ Ｐゴシック" pitchFamily="50" charset="-128"/>
              </a:rPr>
              <a:t>人で、比較都市をいずれも上回る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1.7</a:t>
            </a:r>
            <a:r>
              <a:rPr lang="ja-JP" altLang="en-US" sz="1100" dirty="0">
                <a:latin typeface="ＭＳ Ｐゴシック" pitchFamily="50" charset="-128"/>
                <a:ea typeface="ＭＳ Ｐゴシック" pitchFamily="50" charset="-128"/>
              </a:rPr>
              <a:t>ヵ所で、京都市、神戸市等と同程度</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268663"/>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3" name="Rectangle 1"/>
          <p:cNvSpPr>
            <a:spLocks noChangeArrowheads="1"/>
          </p:cNvSpPr>
          <p:nvPr/>
        </p:nvSpPr>
        <p:spPr bwMode="auto">
          <a:xfrm>
            <a:off x="128588" y="339725"/>
            <a:ext cx="4083050" cy="2492375"/>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○大規模公園である鶴見緑地、城北川の親水空間、鶴橋・京橋地区等の商業地を有しており、</a:t>
            </a:r>
            <a:r>
              <a:rPr lang="ja-JP" altLang="en-US" sz="1200" b="1">
                <a:latin typeface="HG創英角ｺﾞｼｯｸUB" pitchFamily="49" charset="-128"/>
                <a:ea typeface="HG創英角ｺﾞｼｯｸUB" pitchFamily="49" charset="-128"/>
                <a:cs typeface="Times New Roman" pitchFamily="18" charset="0"/>
              </a:rPr>
              <a:t>賑わいのある商業機能と水・みどり豊かな環境などを有する都市</a:t>
            </a:r>
          </a:p>
          <a:p>
            <a:r>
              <a:rPr lang="ja-JP" altLang="ja-JP" sz="1200" b="1">
                <a:latin typeface="HG創英角ｺﾞｼｯｸUB" pitchFamily="49" charset="-128"/>
                <a:ea typeface="HG創英角ｺﾞｼｯｸUB" pitchFamily="49" charset="-128"/>
                <a:cs typeface="Times New Roman" pitchFamily="18" charset="0"/>
              </a:rPr>
              <a:t>○森之宮等の大阪城東部地区では、大阪健康安全基盤研究所等の健康医療機能をはじめ、観光・人材育成・居住等の機能を集積し、多世代・多様な人が集い、交流をはぐくむまちをめざす</a:t>
            </a:r>
          </a:p>
          <a:p>
            <a:r>
              <a:rPr lang="ja-JP" altLang="ja-JP" sz="1200" b="1">
                <a:latin typeface="HG創英角ｺﾞｼｯｸUB" pitchFamily="49" charset="-128"/>
                <a:ea typeface="HG創英角ｺﾞｼｯｸUB" pitchFamily="49" charset="-128"/>
                <a:cs typeface="Times New Roman" pitchFamily="18" charset="0"/>
              </a:rPr>
              <a:t>○また、ものづくり産業の集積地である城東・東成地区には企業の成長・発展に貢献する大阪産業技術研究所（森之宮センター）も立地</a:t>
            </a:r>
          </a:p>
          <a:p>
            <a:r>
              <a:rPr lang="ja-JP" altLang="ja-JP" sz="1200" b="1">
                <a:latin typeface="HG創英角ｺﾞｼｯｸUB" pitchFamily="49" charset="-128"/>
                <a:ea typeface="HG創英角ｺﾞｼｯｸUB" pitchFamily="49" charset="-128"/>
                <a:cs typeface="Times New Roman" pitchFamily="18" charset="0"/>
              </a:rPr>
              <a:t>○淀川左岸線延伸部の整備や</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おおさか東線の新駅設置など、交通ネットワークの充実による利便性の向上が見込まれる </a:t>
            </a: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802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中央部東西に寝屋川、南北に城北</a:t>
            </a:r>
            <a:r>
              <a:rPr lang="ja-JP" altLang="ja-JP" sz="1100"/>
              <a:t>川、</a:t>
            </a:r>
            <a:r>
              <a:rPr lang="ja-JP" altLang="en-US" sz="1100"/>
              <a:t>南部を東西に第二寝屋川、南北に平野川・平野川分水路</a:t>
            </a:r>
            <a:r>
              <a:rPr lang="ja-JP" altLang="ja-JP" sz="1100"/>
              <a:t>が流れる</a:t>
            </a:r>
            <a:r>
              <a:rPr lang="ja-JP" altLang="en-US" sz="1100"/>
              <a:t>。</a:t>
            </a:r>
          </a:p>
        </p:txBody>
      </p:sp>
      <p:sp>
        <p:nvSpPr>
          <p:cNvPr id="34" name="フリーフォーム 33"/>
          <p:cNvSpPr/>
          <p:nvPr/>
        </p:nvSpPr>
        <p:spPr bwMode="gray">
          <a:xfrm>
            <a:off x="5816600" y="4076700"/>
            <a:ext cx="360363" cy="576263"/>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bwMode="gray">
          <a:xfrm>
            <a:off x="5889625" y="4221163"/>
            <a:ext cx="98425"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5" name="正方形/長方形 34"/>
          <p:cNvSpPr/>
          <p:nvPr/>
        </p:nvSpPr>
        <p:spPr bwMode="gray">
          <a:xfrm>
            <a:off x="4881563" y="4076700"/>
            <a:ext cx="896937"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大阪産業</a:t>
            </a:r>
            <a:endParaRPr lang="en-US" altLang="ja-JP" sz="900" dirty="0">
              <a:solidFill>
                <a:schemeClr val="tx1"/>
              </a:solidFill>
            </a:endParaRPr>
          </a:p>
          <a:p>
            <a:pPr algn="ctr">
              <a:defRPr/>
            </a:pPr>
            <a:r>
              <a:rPr lang="ja-JP" altLang="en-US" sz="900" dirty="0">
                <a:solidFill>
                  <a:schemeClr val="tx1"/>
                </a:solidFill>
              </a:rPr>
              <a:t>技術研究所</a:t>
            </a:r>
            <a:endParaRPr lang="en-US" altLang="ja-JP" sz="900" dirty="0">
              <a:solidFill>
                <a:schemeClr val="tx1"/>
              </a:solidFill>
            </a:endParaRPr>
          </a:p>
        </p:txBody>
      </p:sp>
      <p:sp>
        <p:nvSpPr>
          <p:cNvPr id="36" name="正方形/長方形 35"/>
          <p:cNvSpPr/>
          <p:nvPr/>
        </p:nvSpPr>
        <p:spPr bwMode="gray">
          <a:xfrm>
            <a:off x="4521200" y="4797425"/>
            <a:ext cx="1247775" cy="3238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大阪城東部地区</a:t>
            </a:r>
          </a:p>
        </p:txBody>
      </p:sp>
      <p:cxnSp>
        <p:nvCxnSpPr>
          <p:cNvPr id="37" name="直線コネクタ 36"/>
          <p:cNvCxnSpPr/>
          <p:nvPr/>
        </p:nvCxnSpPr>
        <p:spPr bwMode="gray">
          <a:xfrm flipV="1">
            <a:off x="5529263" y="4581525"/>
            <a:ext cx="287337" cy="21590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6115050" y="2590800"/>
            <a:ext cx="1258888" cy="1570038"/>
          </a:xfrm>
          <a:custGeom>
            <a:avLst/>
            <a:gdLst>
              <a:gd name="connsiteX0" fmla="*/ 0 w 1258094"/>
              <a:gd name="connsiteY0" fmla="*/ 9524 h 1570036"/>
              <a:gd name="connsiteX1" fmla="*/ 80963 w 1258094"/>
              <a:gd name="connsiteY1" fmla="*/ 128587 h 1570036"/>
              <a:gd name="connsiteX2" fmla="*/ 76200 w 1258094"/>
              <a:gd name="connsiteY2" fmla="*/ 781049 h 1570036"/>
              <a:gd name="connsiteX3" fmla="*/ 371475 w 1258094"/>
              <a:gd name="connsiteY3" fmla="*/ 1266824 h 1570036"/>
              <a:gd name="connsiteX4" fmla="*/ 728663 w 1258094"/>
              <a:gd name="connsiteY4" fmla="*/ 1309687 h 1570036"/>
              <a:gd name="connsiteX5" fmla="*/ 1176338 w 1258094"/>
              <a:gd name="connsiteY5" fmla="*/ 1533524 h 1570036"/>
              <a:gd name="connsiteX6" fmla="*/ 1219200 w 1258094"/>
              <a:gd name="connsiteY6" fmla="*/ 1528762 h 157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094" h="1570036">
                <a:moveTo>
                  <a:pt x="0" y="9524"/>
                </a:moveTo>
                <a:cubicBezTo>
                  <a:pt x="34131" y="4762"/>
                  <a:pt x="68263" y="0"/>
                  <a:pt x="80963" y="128587"/>
                </a:cubicBezTo>
                <a:cubicBezTo>
                  <a:pt x="93663" y="257174"/>
                  <a:pt x="27781" y="591343"/>
                  <a:pt x="76200" y="781049"/>
                </a:cubicBezTo>
                <a:cubicBezTo>
                  <a:pt x="124619" y="970755"/>
                  <a:pt x="262731" y="1178718"/>
                  <a:pt x="371475" y="1266824"/>
                </a:cubicBezTo>
                <a:cubicBezTo>
                  <a:pt x="480219" y="1354930"/>
                  <a:pt x="594519" y="1265237"/>
                  <a:pt x="728663" y="1309687"/>
                </a:cubicBezTo>
                <a:cubicBezTo>
                  <a:pt x="862807" y="1354137"/>
                  <a:pt x="1094582" y="1497012"/>
                  <a:pt x="1176338" y="1533524"/>
                </a:cubicBezTo>
                <a:cubicBezTo>
                  <a:pt x="1258094" y="1570036"/>
                  <a:pt x="1210469" y="1527174"/>
                  <a:pt x="1219200" y="1528762"/>
                </a:cubicBezTo>
              </a:path>
            </a:pathLst>
          </a:cu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左矢印吹き出し 48"/>
          <p:cNvSpPr/>
          <p:nvPr/>
        </p:nvSpPr>
        <p:spPr bwMode="gray">
          <a:xfrm>
            <a:off x="6221413" y="3117850"/>
            <a:ext cx="1223962"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a:p>
            <a:pPr algn="ctr">
              <a:defRPr/>
            </a:pPr>
            <a:r>
              <a:rPr lang="ja-JP" altLang="en-US" sz="900" dirty="0">
                <a:solidFill>
                  <a:schemeClr val="tx1"/>
                </a:solidFill>
              </a:rPr>
              <a:t>整備区間</a:t>
            </a:r>
          </a:p>
        </p:txBody>
      </p:sp>
      <p:sp>
        <p:nvSpPr>
          <p:cNvPr id="39" name="正方形/長方形 38"/>
          <p:cNvSpPr/>
          <p:nvPr/>
        </p:nvSpPr>
        <p:spPr bwMode="gray">
          <a:xfrm rot="16669270">
            <a:off x="6123782" y="5099844"/>
            <a:ext cx="1169987" cy="3143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40" name="フリーフォーム 39"/>
          <p:cNvSpPr/>
          <p:nvPr/>
        </p:nvSpPr>
        <p:spPr>
          <a:xfrm>
            <a:off x="6027738" y="2376488"/>
            <a:ext cx="2762250" cy="477837"/>
          </a:xfrm>
          <a:custGeom>
            <a:avLst/>
            <a:gdLst>
              <a:gd name="connsiteX0" fmla="*/ 2762518 w 2762518"/>
              <a:gd name="connsiteY0" fmla="*/ 0 h 477591"/>
              <a:gd name="connsiteX1" fmla="*/ 2498501 w 2762518"/>
              <a:gd name="connsiteY1" fmla="*/ 180304 h 477591"/>
              <a:gd name="connsiteX2" fmla="*/ 2041301 w 2762518"/>
              <a:gd name="connsiteY2" fmla="*/ 360609 h 477591"/>
              <a:gd name="connsiteX3" fmla="*/ 1667814 w 2762518"/>
              <a:gd name="connsiteY3" fmla="*/ 457200 h 477591"/>
              <a:gd name="connsiteX4" fmla="*/ 1204174 w 2762518"/>
              <a:gd name="connsiteY4" fmla="*/ 476518 h 477591"/>
              <a:gd name="connsiteX5" fmla="*/ 0 w 2762518"/>
              <a:gd name="connsiteY5" fmla="*/ 450761 h 47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518" h="477591">
                <a:moveTo>
                  <a:pt x="2762518" y="0"/>
                </a:moveTo>
                <a:cubicBezTo>
                  <a:pt x="2690611" y="60101"/>
                  <a:pt x="2618704" y="120203"/>
                  <a:pt x="2498501" y="180304"/>
                </a:cubicBezTo>
                <a:cubicBezTo>
                  <a:pt x="2378298" y="240405"/>
                  <a:pt x="2179749" y="314460"/>
                  <a:pt x="2041301" y="360609"/>
                </a:cubicBezTo>
                <a:cubicBezTo>
                  <a:pt x="1902853" y="406758"/>
                  <a:pt x="1807335" y="437882"/>
                  <a:pt x="1667814" y="457200"/>
                </a:cubicBezTo>
                <a:cubicBezTo>
                  <a:pt x="1528293" y="476518"/>
                  <a:pt x="1482143" y="477591"/>
                  <a:pt x="1204174" y="476518"/>
                </a:cubicBezTo>
                <a:cubicBezTo>
                  <a:pt x="926205" y="475445"/>
                  <a:pt x="463102" y="463103"/>
                  <a:pt x="0" y="450761"/>
                </a:cubicBezTo>
              </a:path>
            </a:pathLst>
          </a:custGeom>
          <a:ln w="41275"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左矢印吹き出し 40"/>
          <p:cNvSpPr/>
          <p:nvPr/>
        </p:nvSpPr>
        <p:spPr bwMode="gray">
          <a:xfrm flipH="1">
            <a:off x="4665663" y="2708275"/>
            <a:ext cx="1296987"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42" name="円/楕円 41"/>
          <p:cNvSpPr/>
          <p:nvPr/>
        </p:nvSpPr>
        <p:spPr bwMode="gray">
          <a:xfrm rot="1443255">
            <a:off x="7526338" y="2386013"/>
            <a:ext cx="1076325" cy="48577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27"/>
          <p:cNvSpPr>
            <a:spLocks noChangeArrowheads="1"/>
          </p:cNvSpPr>
          <p:nvPr/>
        </p:nvSpPr>
        <p:spPr bwMode="auto">
          <a:xfrm>
            <a:off x="8874125" y="65517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3" cstate="print"/>
          <a:srcRect/>
          <a:stretch>
            <a:fillRect/>
          </a:stretch>
        </p:blipFill>
        <p:spPr bwMode="auto">
          <a:xfrm>
            <a:off x="6321152"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第三区（東成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・城東区・鶴見区）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356,817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162,496</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16,919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9,632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a:t>
                      </a:r>
                      <a:r>
                        <a:rPr lang="en-US" sz="1000" b="0" i="0" u="none" strike="noStrike" dirty="0" smtClean="0">
                          <a:solidFill>
                            <a:schemeClr val="tx1"/>
                          </a:solidFill>
                          <a:latin typeface="ＭＳ Ｐゴシック" pitchFamily="50" charset="-128"/>
                          <a:ea typeface="ＭＳ Ｐゴシック" pitchFamily="50" charset="-128"/>
                        </a:rPr>
                        <a:t>.0</a:t>
                      </a:r>
                      <a:r>
                        <a:rPr lang="en-US" altLang="ja-JP" sz="1000" b="0" i="0" u="none" strike="noStrike" dirty="0" smtClean="0">
                          <a:solidFill>
                            <a:schemeClr val="tx1"/>
                          </a:solidFill>
                          <a:latin typeface="ＭＳ Ｐゴシック" pitchFamily="50" charset="-128"/>
                          <a:ea typeface="ＭＳ Ｐゴシック" pitchFamily="50" charset="-128"/>
                        </a:rPr>
                        <a:t>9</a:t>
                      </a:r>
                      <a:r>
                        <a:rPr lang="en-US"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人口密度は、比較都市をいずれも大きく上回る</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solidFill>
                <a:srgbClr val="00B0F0"/>
              </a:solidFill>
            </a:endParaRPr>
          </a:p>
          <a:p>
            <a:pPr>
              <a:spcBef>
                <a:spcPct val="15000"/>
              </a:spcBef>
            </a:pPr>
            <a:r>
              <a:rPr lang="en-US" altLang="ja-JP" sz="1000">
                <a:latin typeface="ＭＳ Ｐゴシック" charset="-128"/>
              </a:rPr>
              <a:t>◆</a:t>
            </a:r>
            <a:r>
              <a:rPr lang="ja-JP" altLang="en-US" sz="1000">
                <a:latin typeface="ＭＳ Ｐゴシック" charset="-128"/>
              </a:rPr>
              <a:t>人口は、高槻市を上回る</a:t>
            </a:r>
          </a:p>
          <a:p>
            <a:r>
              <a:rPr lang="ja-JP" altLang="en-US" sz="1000">
                <a:latin typeface="ＭＳ Ｐゴシック" charset="-128"/>
              </a:rPr>
              <a:t>◆面積は、豊中市を下回る</a:t>
            </a:r>
            <a:r>
              <a:rPr lang="ja-JP" altLang="en-US" sz="1000"/>
              <a:t>　</a:t>
            </a:r>
            <a:endParaRPr lang="ja-JP" altLang="en-US" sz="900">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昼間人口は、高槻市を上回る</a:t>
            </a:r>
          </a:p>
          <a:p>
            <a:r>
              <a:rPr lang="ja-JP" altLang="en-US" sz="1000">
                <a:latin typeface="ＭＳ Ｐゴシック" charset="-128"/>
              </a:rPr>
              <a:t>◆昼夜間人口比率は、西宮市と同程度</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dirty="0">
              <a:latin typeface="ＭＳ Ｐゴシック" charset="-128"/>
            </a:endParaRPr>
          </a:p>
          <a:p>
            <a:pPr marL="85725" indent="-85725">
              <a:spcBef>
                <a:spcPct val="15000"/>
              </a:spcBef>
            </a:pPr>
            <a:r>
              <a:rPr lang="en-US" altLang="ja-JP" sz="1000" dirty="0">
                <a:latin typeface="ＭＳ Ｐゴシック" charset="-128"/>
              </a:rPr>
              <a:t>◆</a:t>
            </a:r>
            <a:r>
              <a:rPr lang="ja-JP" altLang="en-US" sz="1000" dirty="0">
                <a:latin typeface="ＭＳ Ｐゴシック" charset="-128"/>
              </a:rPr>
              <a:t>生産年齢人口</a:t>
            </a:r>
            <a:r>
              <a:rPr lang="ja-JP" altLang="en-US" sz="800" dirty="0">
                <a:latin typeface="ＭＳ Ｐゴシック" charset="-128"/>
              </a:rPr>
              <a:t>（</a:t>
            </a:r>
            <a:r>
              <a:rPr lang="en-US" altLang="ja-JP" sz="800" dirty="0">
                <a:latin typeface="ＭＳ Ｐゴシック" charset="-128"/>
              </a:rPr>
              <a:t>15</a:t>
            </a:r>
            <a:r>
              <a:rPr lang="ja-JP" altLang="en-US" sz="800" dirty="0">
                <a:latin typeface="ＭＳ Ｐゴシック" charset="-128"/>
              </a:rPr>
              <a:t>～</a:t>
            </a:r>
            <a:r>
              <a:rPr lang="en-US" altLang="ja-JP" sz="800" dirty="0">
                <a:latin typeface="ＭＳ Ｐゴシック" charset="-128"/>
              </a:rPr>
              <a:t>64</a:t>
            </a:r>
            <a:r>
              <a:rPr lang="ja-JP" altLang="en-US" sz="800" dirty="0">
                <a:latin typeface="ＭＳ Ｐゴシック" charset="-128"/>
              </a:rPr>
              <a:t>歳）</a:t>
            </a:r>
            <a:r>
              <a:rPr lang="ja-JP" altLang="en-US" sz="1000" dirty="0">
                <a:latin typeface="ＭＳ Ｐゴシック" charset="-128"/>
              </a:rPr>
              <a:t>割合は</a:t>
            </a:r>
            <a:r>
              <a:rPr lang="ja-JP" altLang="en-US" sz="1000" dirty="0" smtClean="0">
                <a:latin typeface="ＭＳ Ｐゴシック" charset="-128"/>
              </a:rPr>
              <a:t>、西宮市と同程度</a:t>
            </a:r>
            <a:endParaRPr lang="ja-JP" altLang="en-US" sz="1000" dirty="0">
              <a:latin typeface="ＭＳ Ｐゴシック" charset="-128"/>
            </a:endParaRP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2" name="Picture 95"/>
          <p:cNvPicPr>
            <a:picLocks noChangeAspect="1" noChangeArrowheads="1"/>
          </p:cNvPicPr>
          <p:nvPr/>
        </p:nvPicPr>
        <p:blipFill>
          <a:blip r:embed="rId4" cstate="print"/>
          <a:srcRect/>
          <a:stretch>
            <a:fillRect/>
          </a:stretch>
        </p:blipFill>
        <p:spPr bwMode="auto">
          <a:xfrm>
            <a:off x="3003550" y="4264025"/>
            <a:ext cx="3498850" cy="2401888"/>
          </a:xfrm>
          <a:prstGeom prst="rect">
            <a:avLst/>
          </a:prstGeom>
          <a:noFill/>
          <a:ln w="9525">
            <a:noFill/>
            <a:miter lim="800000"/>
            <a:headEnd/>
            <a:tailEnd/>
          </a:ln>
        </p:spPr>
      </p:pic>
      <p:sp>
        <p:nvSpPr>
          <p:cNvPr id="5193"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4"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197" name="Picture 79"/>
          <p:cNvPicPr>
            <a:picLocks noChangeAspect="1" noChangeArrowheads="1"/>
          </p:cNvPicPr>
          <p:nvPr/>
        </p:nvPicPr>
        <p:blipFill>
          <a:blip r:embed="rId5" cstate="print"/>
          <a:srcRect/>
          <a:stretch>
            <a:fillRect/>
          </a:stretch>
        </p:blipFill>
        <p:spPr bwMode="auto">
          <a:xfrm>
            <a:off x="2867025" y="1268413"/>
            <a:ext cx="3525838" cy="2486025"/>
          </a:xfrm>
          <a:prstGeom prst="rect">
            <a:avLst/>
          </a:prstGeom>
          <a:noFill/>
          <a:ln w="9525">
            <a:noFill/>
            <a:miter lim="800000"/>
            <a:headEnd/>
            <a:tailEnd/>
          </a:ln>
        </p:spPr>
      </p:pic>
      <p:sp>
        <p:nvSpPr>
          <p:cNvPr id="5198" name="AutoShape 93"/>
          <p:cNvSpPr>
            <a:spLocks noChangeArrowheads="1"/>
          </p:cNvSpPr>
          <p:nvPr/>
        </p:nvSpPr>
        <p:spPr bwMode="auto">
          <a:xfrm>
            <a:off x="3227388" y="4464050"/>
            <a:ext cx="301625" cy="21955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3860800" y="30067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4806950" y="2924175"/>
            <a:ext cx="698500" cy="263525"/>
          </a:xfrm>
          <a:prstGeom prst="borderCallout2">
            <a:avLst>
              <a:gd name="adj1" fmla="val 65060"/>
              <a:gd name="adj2" fmla="val 1324"/>
              <a:gd name="adj3" fmla="val 81931"/>
              <a:gd name="adj4" fmla="val -56037"/>
              <a:gd name="adj5" fmla="val 83736"/>
              <a:gd name="adj6" fmla="val -5945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21k㎡</a:t>
            </a:r>
            <a:endParaRPr lang="ja-JP" altLang="en-US" sz="700">
              <a:latin typeface="ＭＳ Ｐゴシック" charset="-128"/>
            </a:endParaRPr>
          </a:p>
        </p:txBody>
      </p:sp>
      <p:sp>
        <p:nvSpPr>
          <p:cNvPr id="5201" name="Line 87"/>
          <p:cNvSpPr>
            <a:spLocks noChangeShapeType="1"/>
          </p:cNvSpPr>
          <p:nvPr/>
        </p:nvSpPr>
        <p:spPr bwMode="auto">
          <a:xfrm>
            <a:off x="3986213" y="2997200"/>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314700" y="2565400"/>
            <a:ext cx="647700" cy="257175"/>
          </a:xfrm>
          <a:prstGeom prst="borderCallout2">
            <a:avLst>
              <a:gd name="adj1" fmla="val 51852"/>
              <a:gd name="adj2" fmla="val 106366"/>
              <a:gd name="adj3" fmla="val 125926"/>
              <a:gd name="adj4" fmla="val 122019"/>
              <a:gd name="adj5" fmla="val 135801"/>
              <a:gd name="adj6" fmla="val 1204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3860800" y="2124075"/>
            <a:ext cx="468313"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4405313" y="1557338"/>
            <a:ext cx="649287" cy="257175"/>
          </a:xfrm>
          <a:prstGeom prst="borderCallout2">
            <a:avLst>
              <a:gd name="adj1" fmla="val 44444"/>
              <a:gd name="adj2" fmla="val -9815"/>
              <a:gd name="adj3" fmla="val 48148"/>
              <a:gd name="adj4" fmla="val -53046"/>
              <a:gd name="adj5" fmla="val 169134"/>
              <a:gd name="adj6" fmla="val -514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5" name="Oval 16"/>
          <p:cNvSpPr>
            <a:spLocks noChangeArrowheads="1"/>
          </p:cNvSpPr>
          <p:nvPr/>
        </p:nvSpPr>
        <p:spPr bwMode="auto">
          <a:xfrm>
            <a:off x="6680200" y="1690688"/>
            <a:ext cx="544513" cy="2159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7761288" y="1557338"/>
            <a:ext cx="698500" cy="263525"/>
          </a:xfrm>
          <a:prstGeom prst="borderCallout2">
            <a:avLst>
              <a:gd name="adj1" fmla="val 62171"/>
              <a:gd name="adj2" fmla="val 144"/>
              <a:gd name="adj3" fmla="val 93255"/>
              <a:gd name="adj4" fmla="val -67171"/>
              <a:gd name="adj5" fmla="val 85185"/>
              <a:gd name="adj6" fmla="val -6654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90</a:t>
            </a:r>
            <a:r>
              <a:rPr lang="ja-JP" altLang="en-US" sz="700">
                <a:latin typeface="ＭＳ Ｐゴシック" charset="-128"/>
              </a:rPr>
              <a:t>％</a:t>
            </a:r>
          </a:p>
        </p:txBody>
      </p:sp>
      <p:sp>
        <p:nvSpPr>
          <p:cNvPr id="5207" name="Line 87"/>
          <p:cNvSpPr>
            <a:spLocks noChangeShapeType="1"/>
          </p:cNvSpPr>
          <p:nvPr/>
        </p:nvSpPr>
        <p:spPr bwMode="auto">
          <a:xfrm>
            <a:off x="7324725" y="1960563"/>
            <a:ext cx="400050"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7918450" y="2133600"/>
            <a:ext cx="727075" cy="257175"/>
          </a:xfrm>
          <a:prstGeom prst="borderCallout2">
            <a:avLst>
              <a:gd name="adj1" fmla="val 37037"/>
              <a:gd name="adj2" fmla="val 2056"/>
              <a:gd name="adj3" fmla="val 44444"/>
              <a:gd name="adj4" fmla="val -35532"/>
              <a:gd name="adj5" fmla="val -71606"/>
              <a:gd name="adj6" fmla="val -3748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90</a:t>
            </a:r>
            <a:r>
              <a:rPr lang="ja-JP" altLang="en-US" sz="700">
                <a:latin typeface="ＭＳ Ｐゴシック" charset="-128"/>
              </a:rPr>
              <a:t>％</a:t>
            </a:r>
          </a:p>
        </p:txBody>
      </p:sp>
      <p:sp>
        <p:nvSpPr>
          <p:cNvPr id="5209" name="Line 87"/>
          <p:cNvSpPr>
            <a:spLocks noChangeShapeType="1"/>
          </p:cNvSpPr>
          <p:nvPr/>
        </p:nvSpPr>
        <p:spPr bwMode="auto">
          <a:xfrm>
            <a:off x="6735763" y="2133600"/>
            <a:ext cx="401637"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7137400" y="2492375"/>
            <a:ext cx="727075" cy="257175"/>
          </a:xfrm>
          <a:prstGeom prst="borderCallout2">
            <a:avLst>
              <a:gd name="adj1" fmla="val 37037"/>
              <a:gd name="adj2" fmla="val 2056"/>
              <a:gd name="adj3" fmla="val 37037"/>
              <a:gd name="adj4" fmla="val -31278"/>
              <a:gd name="adj5" fmla="val -134569"/>
              <a:gd name="adj6" fmla="val -3464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88</a:t>
            </a:r>
            <a:r>
              <a:rPr lang="ja-JP" altLang="en-US" sz="700">
                <a:latin typeface="ＭＳ Ｐゴシック" charset="-128"/>
              </a:rPr>
              <a:t>％</a:t>
            </a:r>
          </a:p>
        </p:txBody>
      </p:sp>
      <p:pic>
        <p:nvPicPr>
          <p:cNvPr id="5211" name="Picture 93"/>
          <p:cNvPicPr>
            <a:picLocks noChangeAspect="1" noChangeArrowheads="1"/>
          </p:cNvPicPr>
          <p:nvPr/>
        </p:nvPicPr>
        <p:blipFill>
          <a:blip r:embed="rId6" cstate="print"/>
          <a:srcRect/>
          <a:stretch>
            <a:fillRect/>
          </a:stretch>
        </p:blipFill>
        <p:spPr bwMode="auto">
          <a:xfrm>
            <a:off x="6299200" y="4264025"/>
            <a:ext cx="3544888" cy="2403475"/>
          </a:xfrm>
          <a:prstGeom prst="rect">
            <a:avLst/>
          </a:prstGeom>
          <a:noFill/>
          <a:ln w="9525">
            <a:noFill/>
            <a:miter lim="800000"/>
            <a:headEnd/>
            <a:tailEnd/>
          </a:ln>
        </p:spPr>
      </p:pic>
      <p:sp>
        <p:nvSpPr>
          <p:cNvPr id="5212" name="AutoShape 17"/>
          <p:cNvSpPr>
            <a:spLocks noChangeArrowheads="1"/>
          </p:cNvSpPr>
          <p:nvPr/>
        </p:nvSpPr>
        <p:spPr bwMode="auto">
          <a:xfrm>
            <a:off x="6364288" y="4508500"/>
            <a:ext cx="3355975"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13" name="Text Box 29"/>
          <p:cNvSpPr txBox="1">
            <a:spLocks noChangeArrowheads="1"/>
          </p:cNvSpPr>
          <p:nvPr/>
        </p:nvSpPr>
        <p:spPr bwMode="auto">
          <a:xfrm>
            <a:off x="609600"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-116</a:t>
            </a:r>
            <a:endParaRPr lang="ja-JP" altLang="en-US" sz="1100" b="1" dirty="0">
              <a:solidFill>
                <a:srgbClr val="000000"/>
              </a:solidFill>
              <a:latin typeface="Meiryo UI" pitchFamily="50" charset="-128"/>
              <a:ea typeface="Meiryo UI" pitchFamily="50" charset="-128"/>
              <a:cs typeface="Meiryo UI" pitchFamily="50" charset="-128"/>
            </a:endParaRPr>
          </a:p>
        </p:txBody>
      </p:sp>
      <p:cxnSp>
        <p:nvCxnSpPr>
          <p:cNvPr id="40" name="直線コネクタ 39"/>
          <p:cNvCxnSpPr/>
          <p:nvPr/>
        </p:nvCxnSpPr>
        <p:spPr>
          <a:xfrm>
            <a:off x="6432550" y="5056188"/>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4,825</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9,975</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8,764</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2,569</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19,955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4,272</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4.5</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16,661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3,674</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5,471</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◆事業所数は、尼崎市を上回る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売上金額は、高槻市を上回る</a:t>
            </a:r>
          </a:p>
          <a:p>
            <a:r>
              <a:rPr lang="ja-JP" altLang="en-US" sz="1000"/>
              <a:t>◆事業所数は、枚方市を上回る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商業販売額は、高槻市を上回る</a:t>
            </a:r>
          </a:p>
          <a:p>
            <a:r>
              <a:rPr lang="ja-JP" altLang="en-US" sz="1000"/>
              <a:t>◆事業所数は、西宮市を上回る</a:t>
            </a:r>
          </a:p>
        </p:txBody>
      </p:sp>
      <p:sp>
        <p:nvSpPr>
          <p:cNvPr id="6236"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卸売販売額は、西宮市を上回る</a:t>
            </a:r>
          </a:p>
          <a:p>
            <a:r>
              <a:rPr lang="ja-JP" altLang="en-US" sz="1000">
                <a:latin typeface="ＭＳ Ｐゴシック" charset="-128"/>
              </a:rPr>
              <a:t>◆小売販売額は、豊中市を下回る</a:t>
            </a:r>
          </a:p>
        </p:txBody>
      </p:sp>
      <p:sp>
        <p:nvSpPr>
          <p:cNvPr id="6238"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2" cstate="print"/>
          <a:srcRect/>
          <a:stretch>
            <a:fillRect/>
          </a:stretch>
        </p:blipFill>
        <p:spPr bwMode="auto">
          <a:xfrm>
            <a:off x="2925763" y="4168775"/>
            <a:ext cx="3675062" cy="2522538"/>
          </a:xfrm>
          <a:prstGeom prst="rect">
            <a:avLst/>
          </a:prstGeom>
          <a:noFill/>
          <a:ln w="9525">
            <a:noFill/>
            <a:miter lim="800000"/>
            <a:headEnd/>
            <a:tailEnd/>
          </a:ln>
        </p:spPr>
      </p:pic>
      <p:pic>
        <p:nvPicPr>
          <p:cNvPr id="6240" name="Picture 119"/>
          <p:cNvPicPr>
            <a:picLocks noChangeAspect="1" noChangeArrowheads="1"/>
          </p:cNvPicPr>
          <p:nvPr/>
        </p:nvPicPr>
        <p:blipFill>
          <a:blip r:embed="rId3" cstate="print"/>
          <a:srcRect/>
          <a:stretch>
            <a:fillRect/>
          </a:stretch>
        </p:blipFill>
        <p:spPr bwMode="auto">
          <a:xfrm>
            <a:off x="2936875" y="908050"/>
            <a:ext cx="3675063" cy="2524125"/>
          </a:xfrm>
          <a:prstGeom prst="rect">
            <a:avLst/>
          </a:prstGeom>
          <a:noFill/>
          <a:ln w="9525">
            <a:noFill/>
            <a:miter lim="800000"/>
            <a:headEnd/>
            <a:tailEnd/>
          </a:ln>
        </p:spPr>
      </p:pic>
      <p:pic>
        <p:nvPicPr>
          <p:cNvPr id="6241" name="Picture 120"/>
          <p:cNvPicPr>
            <a:picLocks noChangeAspect="1" noChangeArrowheads="1"/>
          </p:cNvPicPr>
          <p:nvPr/>
        </p:nvPicPr>
        <p:blipFill>
          <a:blip r:embed="rId4" cstate="print"/>
          <a:srcRect/>
          <a:stretch>
            <a:fillRect/>
          </a:stretch>
        </p:blipFill>
        <p:spPr bwMode="auto">
          <a:xfrm>
            <a:off x="6397625" y="908050"/>
            <a:ext cx="3721100" cy="2524125"/>
          </a:xfrm>
          <a:prstGeom prst="rect">
            <a:avLst/>
          </a:prstGeom>
          <a:noFill/>
          <a:ln w="9525">
            <a:noFill/>
            <a:miter lim="800000"/>
            <a:headEnd/>
            <a:tailEnd/>
          </a:ln>
        </p:spPr>
      </p:pic>
      <p:pic>
        <p:nvPicPr>
          <p:cNvPr id="6242" name="Picture 121"/>
          <p:cNvPicPr>
            <a:picLocks noChangeAspect="1" noChangeArrowheads="1"/>
          </p:cNvPicPr>
          <p:nvPr/>
        </p:nvPicPr>
        <p:blipFill>
          <a:blip r:embed="rId5" cstate="print"/>
          <a:srcRect/>
          <a:stretch>
            <a:fillRect/>
          </a:stretch>
        </p:blipFill>
        <p:spPr bwMode="auto">
          <a:xfrm>
            <a:off x="6372225" y="4168775"/>
            <a:ext cx="3675063" cy="2522538"/>
          </a:xfrm>
          <a:prstGeom prst="rect">
            <a:avLst/>
          </a:prstGeom>
          <a:noFill/>
          <a:ln w="9525">
            <a:noFill/>
            <a:miter lim="800000"/>
            <a:headEnd/>
            <a:tailEnd/>
          </a:ln>
        </p:spPr>
      </p:pic>
      <p:sp>
        <p:nvSpPr>
          <p:cNvPr id="6243" name="Text Box 84"/>
          <p:cNvSpPr txBox="1">
            <a:spLocks noChangeArrowheads="1"/>
          </p:cNvSpPr>
          <p:nvPr/>
        </p:nvSpPr>
        <p:spPr bwMode="auto">
          <a:xfrm>
            <a:off x="5264150" y="660717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4"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5" name="Text Box 81"/>
          <p:cNvSpPr txBox="1">
            <a:spLocks noChangeArrowheads="1"/>
          </p:cNvSpPr>
          <p:nvPr/>
        </p:nvSpPr>
        <p:spPr bwMode="auto">
          <a:xfrm>
            <a:off x="8385175" y="660717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6"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7" name="Oval 16"/>
          <p:cNvSpPr>
            <a:spLocks noChangeArrowheads="1"/>
          </p:cNvSpPr>
          <p:nvPr/>
        </p:nvSpPr>
        <p:spPr bwMode="auto">
          <a:xfrm>
            <a:off x="4210050" y="20605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705225" y="1484313"/>
            <a:ext cx="1165225" cy="263525"/>
          </a:xfrm>
          <a:prstGeom prst="borderCallout2">
            <a:avLst>
              <a:gd name="adj1" fmla="val 104824"/>
              <a:gd name="adj2" fmla="val 33417"/>
              <a:gd name="adj3" fmla="val 227713"/>
              <a:gd name="adj4" fmla="val 51856"/>
              <a:gd name="adj5" fmla="val 225426"/>
              <a:gd name="adj6" fmla="val 51981"/>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8,764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2,569</a:t>
            </a:r>
            <a:r>
              <a:rPr lang="ja-JP" altLang="en-US" sz="700">
                <a:latin typeface="ＭＳ Ｐゴシック" charset="-128"/>
              </a:rPr>
              <a:t>カ所 </a:t>
            </a:r>
          </a:p>
        </p:txBody>
      </p:sp>
      <p:sp>
        <p:nvSpPr>
          <p:cNvPr id="6249" name="Line 87"/>
          <p:cNvSpPr>
            <a:spLocks noChangeShapeType="1"/>
          </p:cNvSpPr>
          <p:nvPr/>
        </p:nvSpPr>
        <p:spPr bwMode="auto">
          <a:xfrm>
            <a:off x="4927600" y="2286000"/>
            <a:ext cx="388938" cy="0"/>
          </a:xfrm>
          <a:prstGeom prst="line">
            <a:avLst/>
          </a:prstGeom>
          <a:noFill/>
          <a:ln w="19050">
            <a:solidFill>
              <a:srgbClr val="FF0000"/>
            </a:solidFill>
            <a:round/>
            <a:headEnd/>
            <a:tailEnd/>
          </a:ln>
        </p:spPr>
        <p:txBody>
          <a:bodyPr anchor="ctr"/>
          <a:lstStyle/>
          <a:p>
            <a:endParaRPr lang="ja-JP" altLang="en-US"/>
          </a:p>
        </p:txBody>
      </p:sp>
      <p:sp>
        <p:nvSpPr>
          <p:cNvPr id="6250" name="Line 87"/>
          <p:cNvSpPr>
            <a:spLocks noChangeShapeType="1"/>
          </p:cNvSpPr>
          <p:nvPr/>
        </p:nvSpPr>
        <p:spPr bwMode="auto">
          <a:xfrm>
            <a:off x="4121150" y="2674938"/>
            <a:ext cx="468313" cy="0"/>
          </a:xfrm>
          <a:prstGeom prst="line">
            <a:avLst/>
          </a:prstGeom>
          <a:noFill/>
          <a:ln w="19050">
            <a:solidFill>
              <a:srgbClr val="FF0000"/>
            </a:solidFill>
            <a:round/>
            <a:headEnd/>
            <a:tailEnd/>
          </a:ln>
        </p:spPr>
        <p:txBody>
          <a:bodyPr anchor="ctr"/>
          <a:lstStyle/>
          <a:p>
            <a:endParaRPr lang="ja-JP" altLang="en-US"/>
          </a:p>
        </p:txBody>
      </p:sp>
      <p:sp>
        <p:nvSpPr>
          <p:cNvPr id="6251" name="AutoShape 76"/>
          <p:cNvSpPr>
            <a:spLocks/>
          </p:cNvSpPr>
          <p:nvPr/>
        </p:nvSpPr>
        <p:spPr bwMode="auto">
          <a:xfrm>
            <a:off x="5140325" y="1844675"/>
            <a:ext cx="1092200" cy="263525"/>
          </a:xfrm>
          <a:prstGeom prst="borderCallout2">
            <a:avLst>
              <a:gd name="adj1" fmla="val 106264"/>
              <a:gd name="adj2" fmla="val 41745"/>
              <a:gd name="adj3" fmla="val 161931"/>
              <a:gd name="adj4" fmla="val 42306"/>
              <a:gd name="adj5" fmla="val 165181"/>
              <a:gd name="adj6" fmla="val 1784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268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2,457</a:t>
            </a:r>
            <a:r>
              <a:rPr lang="ja-JP" altLang="en-US" sz="700">
                <a:latin typeface="ＭＳ Ｐゴシック" charset="-128"/>
              </a:rPr>
              <a:t>カ所</a:t>
            </a:r>
          </a:p>
        </p:txBody>
      </p:sp>
      <p:sp>
        <p:nvSpPr>
          <p:cNvPr id="6252" name="AutoShape 76"/>
          <p:cNvSpPr>
            <a:spLocks/>
          </p:cNvSpPr>
          <p:nvPr/>
        </p:nvSpPr>
        <p:spPr bwMode="auto">
          <a:xfrm>
            <a:off x="4719638" y="2708275"/>
            <a:ext cx="1092200" cy="263525"/>
          </a:xfrm>
          <a:prstGeom prst="borderCallout2">
            <a:avLst>
              <a:gd name="adj1" fmla="val 62894"/>
              <a:gd name="adj2" fmla="val -5495"/>
              <a:gd name="adj3" fmla="val 60727"/>
              <a:gd name="adj4" fmla="val -29505"/>
              <a:gd name="adj5" fmla="val -15542"/>
              <a:gd name="adj6" fmla="val -2939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5,159</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1,583</a:t>
            </a:r>
            <a:r>
              <a:rPr lang="ja-JP" altLang="en-US" sz="700">
                <a:latin typeface="ＭＳ Ｐゴシック" charset="-128"/>
              </a:rPr>
              <a:t>カ所</a:t>
            </a:r>
          </a:p>
        </p:txBody>
      </p:sp>
      <p:sp>
        <p:nvSpPr>
          <p:cNvPr id="6253" name="AutoShape 18"/>
          <p:cNvSpPr>
            <a:spLocks/>
          </p:cNvSpPr>
          <p:nvPr/>
        </p:nvSpPr>
        <p:spPr bwMode="auto">
          <a:xfrm>
            <a:off x="3565525" y="5022850"/>
            <a:ext cx="1014413" cy="263525"/>
          </a:xfrm>
          <a:prstGeom prst="borderCallout2">
            <a:avLst>
              <a:gd name="adj1" fmla="val 99037"/>
              <a:gd name="adj2" fmla="val 67130"/>
              <a:gd name="adj3" fmla="val 204338"/>
              <a:gd name="adj4" fmla="val 67995"/>
              <a:gd name="adj5" fmla="val 203255"/>
              <a:gd name="adj6" fmla="val 347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4,272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960</a:t>
            </a:r>
            <a:r>
              <a:rPr lang="ja-JP" altLang="en-US" sz="700">
                <a:latin typeface="ＭＳ Ｐゴシック" charset="-128"/>
              </a:rPr>
              <a:t>カ所 </a:t>
            </a:r>
          </a:p>
        </p:txBody>
      </p:sp>
      <p:sp>
        <p:nvSpPr>
          <p:cNvPr id="6254" name="Oval 16"/>
          <p:cNvSpPr>
            <a:spLocks noChangeArrowheads="1"/>
          </p:cNvSpPr>
          <p:nvPr/>
        </p:nvSpPr>
        <p:spPr bwMode="auto">
          <a:xfrm>
            <a:off x="3351213" y="54451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3917950" y="5845175"/>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4562475" y="5445125"/>
            <a:ext cx="1092200" cy="263525"/>
          </a:xfrm>
          <a:prstGeom prst="borderCallout2">
            <a:avLst>
              <a:gd name="adj1" fmla="val 57352"/>
              <a:gd name="adj2" fmla="val -708"/>
              <a:gd name="adj3" fmla="val 59519"/>
              <a:gd name="adj4" fmla="val -17852"/>
              <a:gd name="adj5" fmla="val 144458"/>
              <a:gd name="adj6" fmla="val -1768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3,144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783</a:t>
            </a:r>
            <a:r>
              <a:rPr lang="ja-JP" altLang="en-US" sz="700">
                <a:latin typeface="ＭＳ Ｐゴシック" charset="-128"/>
              </a:rPr>
              <a:t>カ所 </a:t>
            </a:r>
          </a:p>
        </p:txBody>
      </p:sp>
      <p:cxnSp>
        <p:nvCxnSpPr>
          <p:cNvPr id="37" name="直線コネクタ 36"/>
          <p:cNvCxnSpPr/>
          <p:nvPr/>
        </p:nvCxnSpPr>
        <p:spPr>
          <a:xfrm>
            <a:off x="3382963" y="6134100"/>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641850" y="5805488"/>
            <a:ext cx="1092200" cy="263525"/>
          </a:xfrm>
          <a:prstGeom prst="borderCallout2">
            <a:avLst>
              <a:gd name="adj1" fmla="val 56148"/>
              <a:gd name="adj2" fmla="val -1653"/>
              <a:gd name="adj3" fmla="val 99278"/>
              <a:gd name="adj4" fmla="val -83361"/>
              <a:gd name="adj5" fmla="val 87833"/>
              <a:gd name="adj6" fmla="val -8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sp>
        <p:nvSpPr>
          <p:cNvPr id="6259" name="Oval 16"/>
          <p:cNvSpPr>
            <a:spLocks noChangeArrowheads="1"/>
          </p:cNvSpPr>
          <p:nvPr/>
        </p:nvSpPr>
        <p:spPr bwMode="auto">
          <a:xfrm>
            <a:off x="7000875" y="205105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0" name="AutoShape 18"/>
          <p:cNvSpPr>
            <a:spLocks/>
          </p:cNvSpPr>
          <p:nvPr/>
        </p:nvSpPr>
        <p:spPr bwMode="auto">
          <a:xfrm>
            <a:off x="7215188" y="1341438"/>
            <a:ext cx="1166812" cy="263525"/>
          </a:xfrm>
          <a:prstGeom prst="borderCallout2">
            <a:avLst>
              <a:gd name="adj1" fmla="val 46991"/>
              <a:gd name="adj2" fmla="val -2856"/>
              <a:gd name="adj3" fmla="val 46991"/>
              <a:gd name="adj4" fmla="val -13269"/>
              <a:gd name="adj5" fmla="val 279884"/>
              <a:gd name="adj6" fmla="val -1213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6,856</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1,908</a:t>
            </a:r>
            <a:r>
              <a:rPr lang="ja-JP" altLang="en-US" sz="700">
                <a:latin typeface="ＭＳ Ｐゴシック" charset="-128"/>
              </a:rPr>
              <a:t>億円</a:t>
            </a:r>
          </a:p>
        </p:txBody>
      </p:sp>
      <p:cxnSp>
        <p:nvCxnSpPr>
          <p:cNvPr id="41" name="直線コネクタ 40"/>
          <p:cNvCxnSpPr/>
          <p:nvPr/>
        </p:nvCxnSpPr>
        <p:spPr>
          <a:xfrm>
            <a:off x="8056563" y="2349500"/>
            <a:ext cx="427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620125" y="2349500"/>
            <a:ext cx="936625" cy="263525"/>
          </a:xfrm>
          <a:prstGeom prst="borderCallout2">
            <a:avLst>
              <a:gd name="adj1" fmla="val 61449"/>
              <a:gd name="adj2" fmla="val 991"/>
              <a:gd name="adj3" fmla="val 64102"/>
              <a:gd name="adj4" fmla="val -34796"/>
              <a:gd name="adj5" fmla="val 843"/>
              <a:gd name="adj6" fmla="val -349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43" name="直線コネクタ 42"/>
          <p:cNvCxnSpPr/>
          <p:nvPr/>
        </p:nvCxnSpPr>
        <p:spPr>
          <a:xfrm>
            <a:off x="7262813" y="1887538"/>
            <a:ext cx="427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8307388" y="1657350"/>
            <a:ext cx="936625" cy="263525"/>
          </a:xfrm>
          <a:prstGeom prst="borderCallout2">
            <a:avLst>
              <a:gd name="adj1" fmla="val 61449"/>
              <a:gd name="adj2" fmla="val 991"/>
              <a:gd name="adj3" fmla="val 78560"/>
              <a:gd name="adj4" fmla="val -63421"/>
              <a:gd name="adj5" fmla="val 83977"/>
              <a:gd name="adj6" fmla="val -635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sp>
        <p:nvSpPr>
          <p:cNvPr id="6265" name="Oval 16"/>
          <p:cNvSpPr>
            <a:spLocks noChangeArrowheads="1"/>
          </p:cNvSpPr>
          <p:nvPr/>
        </p:nvSpPr>
        <p:spPr bwMode="auto">
          <a:xfrm>
            <a:off x="7265988" y="5651500"/>
            <a:ext cx="547687"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6" name="AutoShape 18"/>
          <p:cNvSpPr>
            <a:spLocks/>
          </p:cNvSpPr>
          <p:nvPr/>
        </p:nvSpPr>
        <p:spPr bwMode="auto">
          <a:xfrm>
            <a:off x="7137400" y="5084763"/>
            <a:ext cx="1014413" cy="263525"/>
          </a:xfrm>
          <a:prstGeom prst="borderCallout2">
            <a:avLst>
              <a:gd name="adj1" fmla="val 106269"/>
              <a:gd name="adj2" fmla="val 28463"/>
              <a:gd name="adj3" fmla="val 215426"/>
              <a:gd name="adj4" fmla="val 24199"/>
              <a:gd name="adj5" fmla="val 216028"/>
              <a:gd name="adj6" fmla="val 2694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3,674</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5,471</a:t>
            </a:r>
            <a:r>
              <a:rPr lang="ja-JP" altLang="en-US" sz="700">
                <a:latin typeface="ＭＳ Ｐゴシック" charset="-128"/>
              </a:rPr>
              <a:t>カ所 </a:t>
            </a:r>
          </a:p>
        </p:txBody>
      </p:sp>
      <p:cxnSp>
        <p:nvCxnSpPr>
          <p:cNvPr id="47" name="直線コネクタ 46"/>
          <p:cNvCxnSpPr/>
          <p:nvPr/>
        </p:nvCxnSpPr>
        <p:spPr>
          <a:xfrm>
            <a:off x="7608888" y="6078538"/>
            <a:ext cx="38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8" name="AutoShape 76"/>
          <p:cNvSpPr>
            <a:spLocks/>
          </p:cNvSpPr>
          <p:nvPr/>
        </p:nvSpPr>
        <p:spPr bwMode="auto">
          <a:xfrm>
            <a:off x="8307388" y="5876925"/>
            <a:ext cx="1014412" cy="263525"/>
          </a:xfrm>
          <a:prstGeom prst="borderCallout2">
            <a:avLst>
              <a:gd name="adj1" fmla="val 36148"/>
              <a:gd name="adj2" fmla="val -3699"/>
              <a:gd name="adj3" fmla="val 62894"/>
              <a:gd name="adj4" fmla="val -31995"/>
              <a:gd name="adj5" fmla="val 61083"/>
              <a:gd name="adj6" fmla="val -3214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3,796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4,465</a:t>
            </a:r>
            <a:r>
              <a:rPr lang="ja-JP" altLang="en-US" sz="700">
                <a:latin typeface="ＭＳ Ｐゴシック" charset="-128"/>
              </a:rPr>
              <a:t>カ所 </a:t>
            </a:r>
          </a:p>
        </p:txBody>
      </p:sp>
      <p:cxnSp>
        <p:nvCxnSpPr>
          <p:cNvPr id="53" name="直線コネクタ 52"/>
          <p:cNvCxnSpPr/>
          <p:nvPr/>
        </p:nvCxnSpPr>
        <p:spPr>
          <a:xfrm>
            <a:off x="7158038" y="6040438"/>
            <a:ext cx="387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0" name="AutoShape 76"/>
          <p:cNvSpPr>
            <a:spLocks/>
          </p:cNvSpPr>
          <p:nvPr/>
        </p:nvSpPr>
        <p:spPr bwMode="auto">
          <a:xfrm>
            <a:off x="6950075" y="4581525"/>
            <a:ext cx="1014413" cy="263525"/>
          </a:xfrm>
          <a:prstGeom prst="borderCallout2">
            <a:avLst>
              <a:gd name="adj1" fmla="val 108435"/>
              <a:gd name="adj2" fmla="val 8505"/>
              <a:gd name="adj3" fmla="val 543616"/>
              <a:gd name="adj4" fmla="val 8685"/>
              <a:gd name="adj5" fmla="val 541806"/>
              <a:gd name="adj6" fmla="val 2276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2,916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4,160</a:t>
            </a:r>
            <a:r>
              <a:rPr lang="ja-JP" altLang="en-US" sz="700">
                <a:latin typeface="ＭＳ Ｐゴシック" charset="-128"/>
              </a:rPr>
              <a:t>カ所 </a:t>
            </a:r>
          </a:p>
        </p:txBody>
      </p:sp>
      <p:sp>
        <p:nvSpPr>
          <p:cNvPr id="46" name="正方形/長方形 27"/>
          <p:cNvSpPr>
            <a:spLocks noChangeArrowheads="1"/>
          </p:cNvSpPr>
          <p:nvPr/>
        </p:nvSpPr>
        <p:spPr bwMode="auto">
          <a:xfrm>
            <a:off x="8885359" y="64120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endParaRPr kumimoji="1" lang="en-US" altLang="ja-JP" sz="1000" baseline="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47.3%</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7,590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552</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26.2</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91,631</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12,108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33.9‰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1.0</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464</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39.2%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a:t>
            </a:r>
            <a:endParaRPr lang="en-US" altLang="ja-JP" sz="1000">
              <a:latin typeface="ＭＳ Ｐゴシック" charset="-128"/>
            </a:endParaRP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れも大きく上回る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人口千人あたりの病院・診療所数は、京都市、神戸市等と同程度</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3"/>
          <p:cNvPicPr>
            <a:picLocks noChangeAspect="1" noChangeArrowheads="1"/>
          </p:cNvPicPr>
          <p:nvPr/>
        </p:nvPicPr>
        <p:blipFill>
          <a:blip r:embed="rId2" cstate="print"/>
          <a:srcRect/>
          <a:stretch>
            <a:fillRect/>
          </a:stretch>
        </p:blipFill>
        <p:spPr bwMode="auto">
          <a:xfrm>
            <a:off x="6396038" y="836613"/>
            <a:ext cx="3500437" cy="2403475"/>
          </a:xfrm>
          <a:prstGeom prst="rect">
            <a:avLst/>
          </a:prstGeom>
          <a:noFill/>
          <a:ln w="9525">
            <a:noFill/>
            <a:miter lim="800000"/>
            <a:headEnd/>
            <a:tailEnd/>
          </a:ln>
        </p:spPr>
      </p:pic>
      <p:pic>
        <p:nvPicPr>
          <p:cNvPr id="7279" name="Picture 124"/>
          <p:cNvPicPr>
            <a:picLocks noChangeAspect="1" noChangeArrowheads="1"/>
          </p:cNvPicPr>
          <p:nvPr/>
        </p:nvPicPr>
        <p:blipFill>
          <a:blip r:embed="rId3" cstate="print"/>
          <a:srcRect/>
          <a:stretch>
            <a:fillRect/>
          </a:stretch>
        </p:blipFill>
        <p:spPr bwMode="auto">
          <a:xfrm>
            <a:off x="3003550" y="3916363"/>
            <a:ext cx="3498850" cy="2401887"/>
          </a:xfrm>
          <a:prstGeom prst="rect">
            <a:avLst/>
          </a:prstGeom>
          <a:noFill/>
          <a:ln w="9525">
            <a:noFill/>
            <a:miter lim="800000"/>
            <a:headEnd/>
            <a:tailEnd/>
          </a:ln>
        </p:spPr>
      </p:pic>
      <p:pic>
        <p:nvPicPr>
          <p:cNvPr id="7280" name="Picture 125"/>
          <p:cNvPicPr>
            <a:picLocks noChangeAspect="1" noChangeArrowheads="1"/>
          </p:cNvPicPr>
          <p:nvPr/>
        </p:nvPicPr>
        <p:blipFill>
          <a:blip r:embed="rId4" cstate="print"/>
          <a:srcRect/>
          <a:stretch>
            <a:fillRect/>
          </a:stretch>
        </p:blipFill>
        <p:spPr bwMode="auto">
          <a:xfrm>
            <a:off x="6405563" y="3916363"/>
            <a:ext cx="3500437" cy="2401887"/>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2"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3"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0"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5" name="テキスト ボックス 44"/>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40513" y="1004888"/>
            <a:ext cx="312737" cy="2208212"/>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149725"/>
            <a:ext cx="282575" cy="21621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59563" y="4225925"/>
            <a:ext cx="277812" cy="2087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68625" y="908050"/>
            <a:ext cx="3544888"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37306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sp>
        <p:nvSpPr>
          <p:cNvPr id="3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第四区</a:t>
            </a:r>
          </a:p>
          <a:p>
            <a:pPr algn="ctr">
              <a:spcBef>
                <a:spcPct val="50000"/>
              </a:spcBef>
              <a:buFont typeface="Wingdings" pitchFamily="2" charset="2"/>
              <a:buNone/>
            </a:pPr>
            <a:r>
              <a:rPr lang="ja-JP" altLang="en-US" sz="2400" b="1">
                <a:latin typeface="HGS創英角ｺﾞｼｯｸUB" pitchFamily="50" charset="-128"/>
              </a:rPr>
              <a:t>（此花区・西区</a:t>
            </a:r>
            <a:r>
              <a:rPr lang="ja-JP" altLang="ja-JP" sz="2400" b="1">
                <a:latin typeface="ＭＳ Ｐゴシック" charset="-128"/>
              </a:rPr>
              <a:t>・</a:t>
            </a:r>
            <a:r>
              <a:rPr lang="ja-JP" altLang="en-US" sz="2400" b="1">
                <a:latin typeface="ＭＳ Ｐゴシック" charset="-128"/>
              </a:rPr>
              <a:t>港</a:t>
            </a:r>
            <a:r>
              <a:rPr lang="ja-JP" altLang="ja-JP" sz="2400" b="1">
                <a:latin typeface="ＭＳ Ｐゴシック" charset="-128"/>
              </a:rPr>
              <a:t>区・</a:t>
            </a:r>
            <a:r>
              <a:rPr lang="ja-JP" altLang="en-US" sz="2400" b="1">
                <a:latin typeface="ＭＳ Ｐゴシック" charset="-128"/>
              </a:rPr>
              <a:t>大正</a:t>
            </a:r>
            <a:r>
              <a:rPr lang="ja-JP" altLang="ja-JP" sz="2400" b="1">
                <a:latin typeface="ＭＳ Ｐゴシック" charset="-128"/>
              </a:rPr>
              <a:t>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974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3"/>
          <p:cNvGrpSpPr>
            <a:grpSpLocks/>
          </p:cNvGrpSpPr>
          <p:nvPr/>
        </p:nvGrpSpPr>
        <p:grpSpPr bwMode="auto">
          <a:xfrm>
            <a:off x="4305300" y="2108200"/>
            <a:ext cx="5341938" cy="3481388"/>
            <a:chOff x="4044950" y="2060575"/>
            <a:chExt cx="4930499" cy="3481388"/>
          </a:xfrm>
        </p:grpSpPr>
        <p:grpSp>
          <p:nvGrpSpPr>
            <p:cNvPr id="4" name="グループ化 98"/>
            <p:cNvGrpSpPr>
              <a:grpSpLocks/>
            </p:cNvGrpSpPr>
            <p:nvPr/>
          </p:nvGrpSpPr>
          <p:grpSpPr bwMode="auto">
            <a:xfrm>
              <a:off x="4044950" y="2060575"/>
              <a:ext cx="4930499" cy="3481388"/>
              <a:chOff x="4044950" y="2060575"/>
              <a:chExt cx="4930499" cy="3481388"/>
            </a:xfrm>
          </p:grpSpPr>
          <p:grpSp>
            <p:nvGrpSpPr>
              <p:cNvPr id="5" name="グループ化 95"/>
              <p:cNvGrpSpPr>
                <a:grpSpLocks/>
              </p:cNvGrpSpPr>
              <p:nvPr/>
            </p:nvGrpSpPr>
            <p:grpSpPr bwMode="auto">
              <a:xfrm>
                <a:off x="4044950" y="2060575"/>
                <a:ext cx="4930499" cy="3481388"/>
                <a:chOff x="1115616" y="1112756"/>
                <a:chExt cx="6427963" cy="4538177"/>
              </a:xfrm>
            </p:grpSpPr>
            <p:grpSp>
              <p:nvGrpSpPr>
                <p:cNvPr id="6" name="グループ化 86"/>
                <p:cNvGrpSpPr>
                  <a:grpSpLocks/>
                </p:cNvGrpSpPr>
                <p:nvPr/>
              </p:nvGrpSpPr>
              <p:grpSpPr bwMode="auto">
                <a:xfrm>
                  <a:off x="1115616" y="1112756"/>
                  <a:ext cx="6427963" cy="4538177"/>
                  <a:chOff x="1452562" y="1112756"/>
                  <a:chExt cx="6427963" cy="4538177"/>
                </a:xfrm>
              </p:grpSpPr>
              <p:grpSp>
                <p:nvGrpSpPr>
                  <p:cNvPr id="7" name="グループ化 78"/>
                  <p:cNvGrpSpPr>
                    <a:grpSpLocks/>
                  </p:cNvGrpSpPr>
                  <p:nvPr/>
                </p:nvGrpSpPr>
                <p:grpSpPr bwMode="auto">
                  <a:xfrm>
                    <a:off x="1452562" y="1112756"/>
                    <a:ext cx="6427963" cy="4538177"/>
                    <a:chOff x="1452562" y="1112756"/>
                    <a:chExt cx="6427963" cy="4538177"/>
                  </a:xfrm>
                </p:grpSpPr>
                <p:grpSp>
                  <p:nvGrpSpPr>
                    <p:cNvPr id="8" name="グループ化 55"/>
                    <p:cNvGrpSpPr>
                      <a:grpSpLocks/>
                    </p:cNvGrpSpPr>
                    <p:nvPr/>
                  </p:nvGrpSpPr>
                  <p:grpSpPr bwMode="auto">
                    <a:xfrm>
                      <a:off x="1452562" y="1112756"/>
                      <a:ext cx="6427963" cy="4538177"/>
                      <a:chOff x="1452562" y="1112756"/>
                      <a:chExt cx="6427963" cy="4538177"/>
                    </a:xfrm>
                  </p:grpSpPr>
                  <p:grpSp>
                    <p:nvGrpSpPr>
                      <p:cNvPr id="9" name="グループ化 169"/>
                      <p:cNvGrpSpPr>
                        <a:grpSpLocks/>
                      </p:cNvGrpSpPr>
                      <p:nvPr/>
                    </p:nvGrpSpPr>
                    <p:grpSpPr bwMode="auto">
                      <a:xfrm>
                        <a:off x="1452562" y="1112756"/>
                        <a:ext cx="6427963" cy="4538177"/>
                        <a:chOff x="1452562" y="1112756"/>
                        <a:chExt cx="6427963" cy="4538177"/>
                      </a:xfrm>
                    </p:grpSpPr>
                    <p:grpSp>
                      <p:nvGrpSpPr>
                        <p:cNvPr id="10" name="グループ化 35"/>
                        <p:cNvGrpSpPr>
                          <a:grpSpLocks/>
                        </p:cNvGrpSpPr>
                        <p:nvPr/>
                      </p:nvGrpSpPr>
                      <p:grpSpPr bwMode="auto">
                        <a:xfrm>
                          <a:off x="1452562" y="1112756"/>
                          <a:ext cx="6427963" cy="4538177"/>
                          <a:chOff x="1452562" y="1112756"/>
                          <a:chExt cx="6427963" cy="4538177"/>
                        </a:xfrm>
                      </p:grpSpPr>
                      <p:grpSp>
                        <p:nvGrpSpPr>
                          <p:cNvPr id="11" name="グループ化 30"/>
                          <p:cNvGrpSpPr>
                            <a:grpSpLocks/>
                          </p:cNvGrpSpPr>
                          <p:nvPr/>
                        </p:nvGrpSpPr>
                        <p:grpSpPr bwMode="auto">
                          <a:xfrm>
                            <a:off x="1452562" y="1112756"/>
                            <a:ext cx="6427963" cy="4538177"/>
                            <a:chOff x="1452562" y="1112756"/>
                            <a:chExt cx="6427963" cy="4538177"/>
                          </a:xfrm>
                        </p:grpSpPr>
                        <p:grpSp>
                          <p:nvGrpSpPr>
                            <p:cNvPr id="12" name="グループ化 27"/>
                            <p:cNvGrpSpPr>
                              <a:grpSpLocks/>
                            </p:cNvGrpSpPr>
                            <p:nvPr/>
                          </p:nvGrpSpPr>
                          <p:grpSpPr bwMode="auto">
                            <a:xfrm>
                              <a:off x="1452562" y="1112756"/>
                              <a:ext cx="6238622" cy="4538177"/>
                              <a:chOff x="1452562" y="1112756"/>
                              <a:chExt cx="6238622" cy="4538177"/>
                            </a:xfrm>
                          </p:grpSpPr>
                          <p:grpSp>
                            <p:nvGrpSpPr>
                              <p:cNvPr id="13" name="グループ化 15"/>
                              <p:cNvGrpSpPr>
                                <a:grpSpLocks/>
                              </p:cNvGrpSpPr>
                              <p:nvPr/>
                            </p:nvGrpSpPr>
                            <p:grpSpPr bwMode="auto">
                              <a:xfrm>
                                <a:off x="1452562" y="1112756"/>
                                <a:ext cx="6238622" cy="4538177"/>
                                <a:chOff x="0" y="-94311"/>
                                <a:chExt cx="6238622" cy="4538177"/>
                              </a:xfrm>
                            </p:grpSpPr>
                            <p:pic>
                              <p:nvPicPr>
                                <p:cNvPr id="3248" name="Picture 2"/>
                                <p:cNvPicPr>
                                  <a:picLocks noChangeAspect="1" noChangeArrowheads="1"/>
                                </p:cNvPicPr>
                                <p:nvPr/>
                              </p:nvPicPr>
                              <p:blipFill>
                                <a:blip r:embed="rId3" cstate="print"/>
                                <a:srcRect l="27333" t="16637" r="26965" b="3186"/>
                                <a:stretch>
                                  <a:fillRect/>
                                </a:stretch>
                              </p:blipFill>
                              <p:spPr bwMode="gray">
                                <a:xfrm>
                                  <a:off x="247650" y="38101"/>
                                  <a:ext cx="5924550" cy="4314825"/>
                                </a:xfrm>
                                <a:prstGeom prst="rect">
                                  <a:avLst/>
                                </a:prstGeom>
                                <a:noFill/>
                                <a:ln w="1">
                                  <a:noFill/>
                                  <a:miter lim="800000"/>
                                  <a:headEnd/>
                                  <a:tailEnd/>
                                </a:ln>
                              </p:spPr>
                            </p:pic>
                            <p:sp>
                              <p:nvSpPr>
                                <p:cNvPr id="163" name="正方形/長方形 162"/>
                                <p:cNvSpPr/>
                                <p:nvPr/>
                              </p:nvSpPr>
                              <p:spPr bwMode="gray">
                                <a:xfrm>
                                  <a:off x="1203452" y="-94311"/>
                                  <a:ext cx="907365" cy="113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5" name="正方形/長方形 164"/>
                                <p:cNvSpPr/>
                                <p:nvPr/>
                              </p:nvSpPr>
                              <p:spPr bwMode="gray">
                                <a:xfrm>
                                  <a:off x="905454" y="3456765"/>
                                  <a:ext cx="1075466" cy="98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6" name="正方形/長方形 165"/>
                                <p:cNvSpPr/>
                                <p:nvPr/>
                              </p:nvSpPr>
                              <p:spPr bwMode="gray">
                                <a:xfrm>
                                  <a:off x="5459470" y="2362058"/>
                                  <a:ext cx="702969" cy="48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7" name="正方形/長方形 20"/>
                                <p:cNvSpPr/>
                                <p:nvPr/>
                              </p:nvSpPr>
                              <p:spPr bwMode="gray">
                                <a:xfrm>
                                  <a:off x="5104165" y="3990669"/>
                                  <a:ext cx="1077376" cy="438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9" name="正方形/長方形 21"/>
                                <p:cNvSpPr/>
                                <p:nvPr/>
                              </p:nvSpPr>
                              <p:spPr bwMode="gray">
                                <a:xfrm>
                                  <a:off x="0" y="3318117"/>
                                  <a:ext cx="620829" cy="1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8" name="正方形/長方形 22"/>
                                <p:cNvSpPr/>
                                <p:nvPr/>
                              </p:nvSpPr>
                              <p:spPr bwMode="gray">
                                <a:xfrm>
                                  <a:off x="5256984" y="881"/>
                                  <a:ext cx="909275" cy="40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178"/>
                                <p:cNvSpPr/>
                                <p:nvPr/>
                              </p:nvSpPr>
                              <p:spPr bwMode="gray">
                                <a:xfrm rot="2846140">
                                  <a:off x="5345894" y="197069"/>
                                  <a:ext cx="345588" cy="66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0" name="正方形/長方形 179"/>
                                <p:cNvSpPr/>
                                <p:nvPr/>
                              </p:nvSpPr>
                              <p:spPr bwMode="gray">
                                <a:xfrm>
                                  <a:off x="6078388" y="1735031"/>
                                  <a:ext cx="160460" cy="16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58" name="正方形/長方形 157"/>
                              <p:cNvSpPr/>
                              <p:nvPr/>
                            </p:nvSpPr>
                            <p:spPr bwMode="gray">
                              <a:xfrm rot="20190175">
                                <a:off x="5206187" y="2865532"/>
                                <a:ext cx="704878" cy="3166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60" name="フリーフォーム 159"/>
                              <p:cNvSpPr/>
                              <p:nvPr/>
                            </p:nvSpPr>
                            <p:spPr bwMode="gray">
                              <a:xfrm>
                                <a:off x="4210950" y="2205395"/>
                                <a:ext cx="3346743" cy="1928673"/>
                              </a:xfrm>
                              <a:custGeom>
                                <a:avLst/>
                                <a:gdLst>
                                  <a:gd name="connsiteX0" fmla="*/ 4343400 w 4343400"/>
                                  <a:gd name="connsiteY0" fmla="*/ 0 h 2505075"/>
                                  <a:gd name="connsiteX1" fmla="*/ 3505200 w 4343400"/>
                                  <a:gd name="connsiteY1" fmla="*/ 114300 h 2505075"/>
                                  <a:gd name="connsiteX2" fmla="*/ 3067050 w 4343400"/>
                                  <a:gd name="connsiteY2" fmla="*/ 466725 h 2505075"/>
                                  <a:gd name="connsiteX3" fmla="*/ 2476500 w 4343400"/>
                                  <a:gd name="connsiteY3" fmla="*/ 962025 h 2505075"/>
                                  <a:gd name="connsiteX4" fmla="*/ 1704975 w 4343400"/>
                                  <a:gd name="connsiteY4" fmla="*/ 1228725 h 2505075"/>
                                  <a:gd name="connsiteX5" fmla="*/ 1485900 w 4343400"/>
                                  <a:gd name="connsiteY5" fmla="*/ 1543050 h 2505075"/>
                                  <a:gd name="connsiteX6" fmla="*/ 333375 w 4343400"/>
                                  <a:gd name="connsiteY6" fmla="*/ 2171700 h 2505075"/>
                                  <a:gd name="connsiteX7" fmla="*/ 0 w 4343400"/>
                                  <a:gd name="connsiteY7"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0" h="2505075">
                                    <a:moveTo>
                                      <a:pt x="4343400" y="0"/>
                                    </a:moveTo>
                                    <a:cubicBezTo>
                                      <a:pt x="4030662" y="18256"/>
                                      <a:pt x="3717925" y="36512"/>
                                      <a:pt x="3505200" y="114300"/>
                                    </a:cubicBezTo>
                                    <a:cubicBezTo>
                                      <a:pt x="3292475" y="192088"/>
                                      <a:pt x="3238500" y="325438"/>
                                      <a:pt x="3067050" y="466725"/>
                                    </a:cubicBezTo>
                                    <a:cubicBezTo>
                                      <a:pt x="2895600" y="608012"/>
                                      <a:pt x="2703512" y="835025"/>
                                      <a:pt x="2476500" y="962025"/>
                                    </a:cubicBezTo>
                                    <a:cubicBezTo>
                                      <a:pt x="2249488" y="1089025"/>
                                      <a:pt x="1870075" y="1131888"/>
                                      <a:pt x="1704975" y="1228725"/>
                                    </a:cubicBezTo>
                                    <a:cubicBezTo>
                                      <a:pt x="1539875" y="1325563"/>
                                      <a:pt x="1714500" y="1385888"/>
                                      <a:pt x="1485900" y="1543050"/>
                                    </a:cubicBezTo>
                                    <a:cubicBezTo>
                                      <a:pt x="1257300" y="1700213"/>
                                      <a:pt x="581025" y="2011362"/>
                                      <a:pt x="333375" y="2171700"/>
                                    </a:cubicBezTo>
                                    <a:cubicBezTo>
                                      <a:pt x="85725" y="2332038"/>
                                      <a:pt x="42862" y="2418556"/>
                                      <a:pt x="0" y="25050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52" name="フリーフォーム 151"/>
                            <p:cNvSpPr/>
                            <p:nvPr/>
                          </p:nvSpPr>
                          <p:spPr bwMode="gray">
                            <a:xfrm>
                              <a:off x="6692355" y="2493041"/>
                              <a:ext cx="830954" cy="639441"/>
                            </a:xfrm>
                            <a:custGeom>
                              <a:avLst/>
                              <a:gdLst>
                                <a:gd name="connsiteX0" fmla="*/ 1019175 w 1019175"/>
                                <a:gd name="connsiteY0" fmla="*/ 134937 h 782637"/>
                                <a:gd name="connsiteX1" fmla="*/ 466725 w 1019175"/>
                                <a:gd name="connsiteY1" fmla="*/ 144462 h 782637"/>
                                <a:gd name="connsiteX2" fmla="*/ 247650 w 1019175"/>
                                <a:gd name="connsiteY2" fmla="*/ 106362 h 782637"/>
                                <a:gd name="connsiteX3" fmla="*/ 0 w 1019175"/>
                                <a:gd name="connsiteY3" fmla="*/ 782637 h 782637"/>
                              </a:gdLst>
                              <a:ahLst/>
                              <a:cxnLst>
                                <a:cxn ang="0">
                                  <a:pos x="connsiteX0" y="connsiteY0"/>
                                </a:cxn>
                                <a:cxn ang="0">
                                  <a:pos x="connsiteX1" y="connsiteY1"/>
                                </a:cxn>
                                <a:cxn ang="0">
                                  <a:pos x="connsiteX2" y="connsiteY2"/>
                                </a:cxn>
                                <a:cxn ang="0">
                                  <a:pos x="connsiteX3" y="connsiteY3"/>
                                </a:cxn>
                              </a:cxnLst>
                              <a:rect l="l" t="t" r="r" b="b"/>
                              <a:pathLst>
                                <a:path w="1019175" h="782637">
                                  <a:moveTo>
                                    <a:pt x="1019175" y="134937"/>
                                  </a:moveTo>
                                  <a:cubicBezTo>
                                    <a:pt x="807243" y="142080"/>
                                    <a:pt x="595312" y="149224"/>
                                    <a:pt x="466725" y="144462"/>
                                  </a:cubicBezTo>
                                  <a:cubicBezTo>
                                    <a:pt x="338138" y="139700"/>
                                    <a:pt x="325438" y="0"/>
                                    <a:pt x="247650" y="106362"/>
                                  </a:cubicBezTo>
                                  <a:cubicBezTo>
                                    <a:pt x="169863" y="212725"/>
                                    <a:pt x="84931" y="497681"/>
                                    <a:pt x="0" y="782637"/>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4" name="正方形/長方形 153"/>
                            <p:cNvSpPr/>
                            <p:nvPr/>
                          </p:nvSpPr>
                          <p:spPr bwMode="gray">
                            <a:xfrm>
                              <a:off x="6682803" y="2509596"/>
                              <a:ext cx="1197722" cy="4449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grpSp>
                      <p:sp>
                        <p:nvSpPr>
                          <p:cNvPr id="147" name="フリーフォーム 146"/>
                          <p:cNvSpPr/>
                          <p:nvPr/>
                        </p:nvSpPr>
                        <p:spPr bwMode="gray">
                          <a:xfrm>
                            <a:off x="6986532" y="1990178"/>
                            <a:ext cx="175742" cy="949852"/>
                          </a:xfrm>
                          <a:custGeom>
                            <a:avLst/>
                            <a:gdLst>
                              <a:gd name="connsiteX0" fmla="*/ 0 w 222250"/>
                              <a:gd name="connsiteY0" fmla="*/ 0 h 1200150"/>
                              <a:gd name="connsiteX1" fmla="*/ 190500 w 222250"/>
                              <a:gd name="connsiteY1" fmla="*/ 428625 h 1200150"/>
                              <a:gd name="connsiteX2" fmla="*/ 190500 w 222250"/>
                              <a:gd name="connsiteY2" fmla="*/ 1200150 h 1200150"/>
                            </a:gdLst>
                            <a:ahLst/>
                            <a:cxnLst>
                              <a:cxn ang="0">
                                <a:pos x="connsiteX0" y="connsiteY0"/>
                              </a:cxn>
                              <a:cxn ang="0">
                                <a:pos x="connsiteX1" y="connsiteY1"/>
                              </a:cxn>
                              <a:cxn ang="0">
                                <a:pos x="connsiteX2" y="connsiteY2"/>
                              </a:cxn>
                            </a:cxnLst>
                            <a:rect l="l" t="t" r="r" b="b"/>
                            <a:pathLst>
                              <a:path w="222250" h="1200150">
                                <a:moveTo>
                                  <a:pt x="0" y="0"/>
                                </a:moveTo>
                                <a:cubicBezTo>
                                  <a:pt x="79375" y="114300"/>
                                  <a:pt x="158750" y="228600"/>
                                  <a:pt x="190500" y="428625"/>
                                </a:cubicBezTo>
                                <a:cubicBezTo>
                                  <a:pt x="222250" y="628650"/>
                                  <a:pt x="206375" y="914400"/>
                                  <a:pt x="190500" y="12001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8" name="正方形/長方形 147"/>
                          <p:cNvSpPr/>
                          <p:nvPr/>
                        </p:nvSpPr>
                        <p:spPr bwMode="gray">
                          <a:xfrm>
                            <a:off x="6231986" y="1760476"/>
                            <a:ext cx="1148056" cy="3228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9" name="円/楕円 148"/>
                          <p:cNvSpPr/>
                          <p:nvPr/>
                        </p:nvSpPr>
                        <p:spPr bwMode="gray">
                          <a:xfrm>
                            <a:off x="6954057" y="2368878"/>
                            <a:ext cx="141358" cy="14485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45" name="円/楕円 144"/>
                        <p:cNvSpPr/>
                        <p:nvPr/>
                      </p:nvSpPr>
                      <p:spPr bwMode="gray">
                        <a:xfrm>
                          <a:off x="6428742" y="3983003"/>
                          <a:ext cx="143268" cy="14899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cxnSp>
                    <p:nvCxnSpPr>
                      <p:cNvPr id="139" name="直線コネクタ 138"/>
                      <p:cNvCxnSpPr>
                        <a:endCxn id="105" idx="1"/>
                      </p:cNvCxnSpPr>
                      <p:nvPr/>
                    </p:nvCxnSpPr>
                    <p:spPr bwMode="gray">
                      <a:xfrm>
                        <a:off x="6912032" y="1207948"/>
                        <a:ext cx="523406" cy="41387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a:endCxn id="142" idx="1"/>
                      </p:cNvCxnSpPr>
                      <p:nvPr/>
                    </p:nvCxnSpPr>
                    <p:spPr bwMode="gray">
                      <a:xfrm>
                        <a:off x="4126900" y="2093648"/>
                        <a:ext cx="1782256" cy="68703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2" name="円/楕円 141"/>
                      <p:cNvSpPr/>
                      <p:nvPr/>
                    </p:nvSpPr>
                    <p:spPr bwMode="gray">
                      <a:xfrm>
                        <a:off x="5870951" y="2741368"/>
                        <a:ext cx="263613" cy="2648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20" name="円/楕円 119"/>
                    <p:cNvSpPr/>
                    <p:nvPr/>
                  </p:nvSpPr>
                  <p:spPr bwMode="gray">
                    <a:xfrm>
                      <a:off x="5383839" y="2075024"/>
                      <a:ext cx="143269" cy="14899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21" name="正方形/長方形 120"/>
                    <p:cNvSpPr/>
                    <p:nvPr/>
                  </p:nvSpPr>
                  <p:spPr bwMode="gray">
                    <a:xfrm rot="19072939">
                      <a:off x="4270169" y="2784825"/>
                      <a:ext cx="1000967" cy="285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ＪＲゆめ咲線</a:t>
                      </a:r>
                    </a:p>
                  </p:txBody>
                </p:sp>
              </p:grpSp>
              <p:sp>
                <p:nvSpPr>
                  <p:cNvPr id="118" name="正方形/長方形 117"/>
                  <p:cNvSpPr/>
                  <p:nvPr/>
                </p:nvSpPr>
                <p:spPr bwMode="gray">
                  <a:xfrm rot="840102">
                    <a:off x="6025680" y="3086956"/>
                    <a:ext cx="1033441" cy="3766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112" name="正方形/長方形 111"/>
                <p:cNvSpPr/>
                <p:nvPr/>
              </p:nvSpPr>
              <p:spPr bwMode="gray">
                <a:xfrm rot="2617127">
                  <a:off x="4815754" y="1605271"/>
                  <a:ext cx="916916" cy="233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p>
              </p:txBody>
            </p:sp>
          </p:grpSp>
          <p:sp>
            <p:nvSpPr>
              <p:cNvPr id="104" name="フリーフォーム 103"/>
              <p:cNvSpPr/>
              <p:nvPr/>
            </p:nvSpPr>
            <p:spPr bwMode="gray">
              <a:xfrm>
                <a:off x="8686798" y="2476500"/>
                <a:ext cx="52748" cy="1000125"/>
              </a:xfrm>
              <a:custGeom>
                <a:avLst/>
                <a:gdLst>
                  <a:gd name="connsiteX0" fmla="*/ 0 w 52387"/>
                  <a:gd name="connsiteY0" fmla="*/ 0 h 1000125"/>
                  <a:gd name="connsiteX1" fmla="*/ 47625 w 52387"/>
                  <a:gd name="connsiteY1" fmla="*/ 495300 h 1000125"/>
                  <a:gd name="connsiteX2" fmla="*/ 28575 w 52387"/>
                  <a:gd name="connsiteY2" fmla="*/ 1000125 h 1000125"/>
                </a:gdLst>
                <a:ahLst/>
                <a:cxnLst>
                  <a:cxn ang="0">
                    <a:pos x="connsiteX0" y="connsiteY0"/>
                  </a:cxn>
                  <a:cxn ang="0">
                    <a:pos x="connsiteX1" y="connsiteY1"/>
                  </a:cxn>
                  <a:cxn ang="0">
                    <a:pos x="connsiteX2" y="connsiteY2"/>
                  </a:cxn>
                </a:cxnLst>
                <a:rect l="l" t="t" r="r" b="b"/>
                <a:pathLst>
                  <a:path w="52387" h="1000125">
                    <a:moveTo>
                      <a:pt x="0" y="0"/>
                    </a:moveTo>
                    <a:cubicBezTo>
                      <a:pt x="21431" y="164306"/>
                      <a:pt x="42863" y="328613"/>
                      <a:pt x="47625" y="495300"/>
                    </a:cubicBezTo>
                    <a:cubicBezTo>
                      <a:pt x="52387" y="661987"/>
                      <a:pt x="40481" y="831056"/>
                      <a:pt x="28575" y="1000125"/>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05" name="円/楕円 104"/>
              <p:cNvSpPr/>
              <p:nvPr/>
            </p:nvSpPr>
            <p:spPr bwMode="gray">
              <a:xfrm>
                <a:off x="8604745" y="2420938"/>
                <a:ext cx="200737"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02" name="正方形/長方形 101"/>
            <p:cNvSpPr/>
            <p:nvPr/>
          </p:nvSpPr>
          <p:spPr bwMode="gray">
            <a:xfrm rot="5244588">
              <a:off x="8332834" y="2748769"/>
              <a:ext cx="954087" cy="228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smtClean="0">
                  <a:solidFill>
                    <a:schemeClr val="tx1"/>
                  </a:solidFill>
                </a:rPr>
                <a:t>線</a:t>
              </a:r>
              <a:endParaRPr lang="ja-JP" altLang="en-US" sz="700" dirty="0">
                <a:solidFill>
                  <a:schemeClr val="tx1"/>
                </a:solidFill>
              </a:endParaRP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第四区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此花区・西</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港</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01600" y="563563"/>
            <a:ext cx="132556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840288"/>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63563"/>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8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306,262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295,660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278,829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152,407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411,879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41.75k㎡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124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8" name="Group 180"/>
          <p:cNvGraphicFramePr>
            <a:graphicFrameLocks noGrp="1"/>
          </p:cNvGraphicFramePr>
          <p:nvPr/>
        </p:nvGraphicFramePr>
        <p:xfrm>
          <a:off x="173038" y="2820988"/>
          <a:ext cx="3900434" cy="1907244"/>
        </p:xfrm>
        <a:graphic>
          <a:graphicData uri="http://schemas.openxmlformats.org/drawingml/2006/table">
            <a:tbl>
              <a:tblPr/>
              <a:tblGrid>
                <a:gridCol w="1248139"/>
                <a:gridCol w="657704"/>
                <a:gridCol w="628889"/>
                <a:gridCol w="1365702"/>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枚方市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0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285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 ⇔ 港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 ⇔ 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港 ⇔ 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 name="正方形/長方形 98"/>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1"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4" name="Group 180"/>
          <p:cNvGrpSpPr>
            <a:grpSpLocks noChangeAspect="1"/>
          </p:cNvGrpSpPr>
          <p:nvPr/>
        </p:nvGrpSpPr>
        <p:grpSpPr bwMode="auto">
          <a:xfrm>
            <a:off x="8108950" y="130175"/>
            <a:ext cx="1608138" cy="1439863"/>
            <a:chOff x="6349" y="1776"/>
            <a:chExt cx="3819" cy="3706"/>
          </a:xfrm>
        </p:grpSpPr>
        <p:sp>
          <p:nvSpPr>
            <p:cNvPr id="3196" name="Freeform 181"/>
            <p:cNvSpPr>
              <a:spLocks noChangeAspect="1"/>
            </p:cNvSpPr>
            <p:nvPr/>
          </p:nvSpPr>
          <p:spPr bwMode="auto">
            <a:xfrm>
              <a:off x="8418" y="4218"/>
              <a:ext cx="568" cy="652"/>
            </a:xfrm>
            <a:custGeom>
              <a:avLst/>
              <a:gdLst>
                <a:gd name="T0" fmla="*/ 0 w 1234"/>
                <a:gd name="T1" fmla="*/ 0 h 1419"/>
                <a:gd name="T2" fmla="*/ 0 w 1234"/>
                <a:gd name="T3" fmla="*/ 0 h 1419"/>
                <a:gd name="T4" fmla="*/ 0 w 1234"/>
                <a:gd name="T5" fmla="*/ 0 h 1419"/>
                <a:gd name="T6" fmla="*/ 0 w 1234"/>
                <a:gd name="T7" fmla="*/ 0 h 1419"/>
                <a:gd name="T8" fmla="*/ 0 w 1234"/>
                <a:gd name="T9" fmla="*/ 0 h 1419"/>
                <a:gd name="T10" fmla="*/ 0 w 1234"/>
                <a:gd name="T11" fmla="*/ 0 h 1419"/>
                <a:gd name="T12" fmla="*/ 0 w 1234"/>
                <a:gd name="T13" fmla="*/ 0 h 1419"/>
                <a:gd name="T14" fmla="*/ 0 w 1234"/>
                <a:gd name="T15" fmla="*/ 0 h 1419"/>
                <a:gd name="T16" fmla="*/ 0 w 1234"/>
                <a:gd name="T17" fmla="*/ 0 h 1419"/>
                <a:gd name="T18" fmla="*/ 0 w 1234"/>
                <a:gd name="T19" fmla="*/ 0 h 1419"/>
                <a:gd name="T20" fmla="*/ 0 w 1234"/>
                <a:gd name="T21" fmla="*/ 0 h 1419"/>
                <a:gd name="T22" fmla="*/ 0 w 1234"/>
                <a:gd name="T23" fmla="*/ 0 h 1419"/>
                <a:gd name="T24" fmla="*/ 0 w 1234"/>
                <a:gd name="T25" fmla="*/ 0 h 1419"/>
                <a:gd name="T26" fmla="*/ 0 w 1234"/>
                <a:gd name="T27" fmla="*/ 0 h 1419"/>
                <a:gd name="T28" fmla="*/ 0 w 1234"/>
                <a:gd name="T29" fmla="*/ 0 h 1419"/>
                <a:gd name="T30" fmla="*/ 0 w 1234"/>
                <a:gd name="T31" fmla="*/ 0 h 1419"/>
                <a:gd name="T32" fmla="*/ 0 w 1234"/>
                <a:gd name="T33" fmla="*/ 0 h 1419"/>
                <a:gd name="T34" fmla="*/ 0 w 1234"/>
                <a:gd name="T35" fmla="*/ 0 h 1419"/>
                <a:gd name="T36" fmla="*/ 0 w 1234"/>
                <a:gd name="T37" fmla="*/ 0 h 1419"/>
                <a:gd name="T38" fmla="*/ 0 w 1234"/>
                <a:gd name="T39" fmla="*/ 0 h 1419"/>
                <a:gd name="T40" fmla="*/ 0 w 1234"/>
                <a:gd name="T41" fmla="*/ 0 h 1419"/>
                <a:gd name="T42" fmla="*/ 0 w 1234"/>
                <a:gd name="T43" fmla="*/ 0 h 1419"/>
                <a:gd name="T44" fmla="*/ 0 w 1234"/>
                <a:gd name="T45" fmla="*/ 0 h 1419"/>
                <a:gd name="T46" fmla="*/ 0 w 1234"/>
                <a:gd name="T47" fmla="*/ 0 h 1419"/>
                <a:gd name="T48" fmla="*/ 0 w 1234"/>
                <a:gd name="T49" fmla="*/ 0 h 1419"/>
                <a:gd name="T50" fmla="*/ 0 w 1234"/>
                <a:gd name="T51" fmla="*/ 0 h 1419"/>
                <a:gd name="T52" fmla="*/ 0 w 1234"/>
                <a:gd name="T53" fmla="*/ 0 h 1419"/>
                <a:gd name="T54" fmla="*/ 0 w 1234"/>
                <a:gd name="T55" fmla="*/ 0 h 1419"/>
                <a:gd name="T56" fmla="*/ 0 w 1234"/>
                <a:gd name="T57" fmla="*/ 0 h 1419"/>
                <a:gd name="T58" fmla="*/ 0 w 1234"/>
                <a:gd name="T59" fmla="*/ 0 h 1419"/>
                <a:gd name="T60" fmla="*/ 0 w 1234"/>
                <a:gd name="T61" fmla="*/ 0 h 1419"/>
                <a:gd name="T62" fmla="*/ 0 w 1234"/>
                <a:gd name="T63" fmla="*/ 0 h 1419"/>
                <a:gd name="T64" fmla="*/ 0 w 1234"/>
                <a:gd name="T65" fmla="*/ 0 h 1419"/>
                <a:gd name="T66" fmla="*/ 0 w 1234"/>
                <a:gd name="T67" fmla="*/ 0 h 1419"/>
                <a:gd name="T68" fmla="*/ 0 w 1234"/>
                <a:gd name="T69" fmla="*/ 0 h 1419"/>
                <a:gd name="T70" fmla="*/ 0 w 1234"/>
                <a:gd name="T71" fmla="*/ 0 h 1419"/>
                <a:gd name="T72" fmla="*/ 0 w 1234"/>
                <a:gd name="T73" fmla="*/ 0 h 1419"/>
                <a:gd name="T74" fmla="*/ 0 w 1234"/>
                <a:gd name="T75" fmla="*/ 0 h 1419"/>
                <a:gd name="T76" fmla="*/ 0 w 1234"/>
                <a:gd name="T77" fmla="*/ 0 h 1419"/>
                <a:gd name="T78" fmla="*/ 0 w 1234"/>
                <a:gd name="T79" fmla="*/ 0 h 1419"/>
                <a:gd name="T80" fmla="*/ 0 w 1234"/>
                <a:gd name="T81" fmla="*/ 0 h 1419"/>
                <a:gd name="T82" fmla="*/ 0 w 1234"/>
                <a:gd name="T83" fmla="*/ 0 h 1419"/>
                <a:gd name="T84" fmla="*/ 0 w 1234"/>
                <a:gd name="T85" fmla="*/ 0 h 1419"/>
                <a:gd name="T86" fmla="*/ 0 w 1234"/>
                <a:gd name="T87" fmla="*/ 0 h 1419"/>
                <a:gd name="T88" fmla="*/ 0 w 1234"/>
                <a:gd name="T89" fmla="*/ 0 h 1419"/>
                <a:gd name="T90" fmla="*/ 0 w 1234"/>
                <a:gd name="T91" fmla="*/ 0 h 1419"/>
                <a:gd name="T92" fmla="*/ 0 w 1234"/>
                <a:gd name="T93" fmla="*/ 0 h 1419"/>
                <a:gd name="T94" fmla="*/ 0 w 1234"/>
                <a:gd name="T95" fmla="*/ 0 h 1419"/>
                <a:gd name="T96" fmla="*/ 0 w 1234"/>
                <a:gd name="T97" fmla="*/ 0 h 1419"/>
                <a:gd name="T98" fmla="*/ 0 w 1234"/>
                <a:gd name="T99" fmla="*/ 0 h 1419"/>
                <a:gd name="T100" fmla="*/ 0 w 1234"/>
                <a:gd name="T101" fmla="*/ 0 h 1419"/>
                <a:gd name="T102" fmla="*/ 0 w 1234"/>
                <a:gd name="T103" fmla="*/ 0 h 1419"/>
                <a:gd name="T104" fmla="*/ 0 w 1234"/>
                <a:gd name="T105" fmla="*/ 0 h 1419"/>
                <a:gd name="T106" fmla="*/ 0 w 1234"/>
                <a:gd name="T107" fmla="*/ 0 h 1419"/>
                <a:gd name="T108" fmla="*/ 0 w 1234"/>
                <a:gd name="T109" fmla="*/ 0 h 1419"/>
                <a:gd name="T110" fmla="*/ 0 w 1234"/>
                <a:gd name="T111" fmla="*/ 0 h 1419"/>
                <a:gd name="T112" fmla="*/ 0 w 1234"/>
                <a:gd name="T113" fmla="*/ 0 h 1419"/>
                <a:gd name="T114" fmla="*/ 0 w 1234"/>
                <a:gd name="T115" fmla="*/ 0 h 1419"/>
                <a:gd name="T116" fmla="*/ 0 w 1234"/>
                <a:gd name="T117" fmla="*/ 0 h 1419"/>
                <a:gd name="T118" fmla="*/ 0 w 1234"/>
                <a:gd name="T119" fmla="*/ 0 h 1419"/>
                <a:gd name="T120" fmla="*/ 0 w 1234"/>
                <a:gd name="T121" fmla="*/ 0 h 1419"/>
                <a:gd name="T122" fmla="*/ 0 w 1234"/>
                <a:gd name="T123" fmla="*/ 0 h 1419"/>
                <a:gd name="T124" fmla="*/ 0 w 1234"/>
                <a:gd name="T125" fmla="*/ 0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7" name="Freeform 182"/>
            <p:cNvSpPr>
              <a:spLocks noChangeAspect="1"/>
            </p:cNvSpPr>
            <p:nvPr/>
          </p:nvSpPr>
          <p:spPr bwMode="auto">
            <a:xfrm>
              <a:off x="8934" y="2232"/>
              <a:ext cx="705" cy="710"/>
            </a:xfrm>
            <a:custGeom>
              <a:avLst/>
              <a:gdLst>
                <a:gd name="T0" fmla="*/ 0 w 1531"/>
                <a:gd name="T1" fmla="*/ 0 h 1546"/>
                <a:gd name="T2" fmla="*/ 0 w 1531"/>
                <a:gd name="T3" fmla="*/ 0 h 1546"/>
                <a:gd name="T4" fmla="*/ 0 w 1531"/>
                <a:gd name="T5" fmla="*/ 0 h 1546"/>
                <a:gd name="T6" fmla="*/ 0 w 1531"/>
                <a:gd name="T7" fmla="*/ 0 h 1546"/>
                <a:gd name="T8" fmla="*/ 0 w 1531"/>
                <a:gd name="T9" fmla="*/ 0 h 1546"/>
                <a:gd name="T10" fmla="*/ 0 w 1531"/>
                <a:gd name="T11" fmla="*/ 0 h 1546"/>
                <a:gd name="T12" fmla="*/ 0 w 1531"/>
                <a:gd name="T13" fmla="*/ 0 h 1546"/>
                <a:gd name="T14" fmla="*/ 0 w 1531"/>
                <a:gd name="T15" fmla="*/ 0 h 1546"/>
                <a:gd name="T16" fmla="*/ 0 w 1531"/>
                <a:gd name="T17" fmla="*/ 0 h 1546"/>
                <a:gd name="T18" fmla="*/ 0 w 1531"/>
                <a:gd name="T19" fmla="*/ 0 h 1546"/>
                <a:gd name="T20" fmla="*/ 0 w 1531"/>
                <a:gd name="T21" fmla="*/ 0 h 1546"/>
                <a:gd name="T22" fmla="*/ 0 w 1531"/>
                <a:gd name="T23" fmla="*/ 0 h 1546"/>
                <a:gd name="T24" fmla="*/ 0 w 1531"/>
                <a:gd name="T25" fmla="*/ 0 h 1546"/>
                <a:gd name="T26" fmla="*/ 0 w 1531"/>
                <a:gd name="T27" fmla="*/ 0 h 1546"/>
                <a:gd name="T28" fmla="*/ 0 w 1531"/>
                <a:gd name="T29" fmla="*/ 0 h 1546"/>
                <a:gd name="T30" fmla="*/ 0 w 1531"/>
                <a:gd name="T31" fmla="*/ 0 h 1546"/>
                <a:gd name="T32" fmla="*/ 0 w 1531"/>
                <a:gd name="T33" fmla="*/ 0 h 1546"/>
                <a:gd name="T34" fmla="*/ 0 w 1531"/>
                <a:gd name="T35" fmla="*/ 0 h 1546"/>
                <a:gd name="T36" fmla="*/ 0 w 1531"/>
                <a:gd name="T37" fmla="*/ 0 h 1546"/>
                <a:gd name="T38" fmla="*/ 0 w 1531"/>
                <a:gd name="T39" fmla="*/ 0 h 1546"/>
                <a:gd name="T40" fmla="*/ 0 w 1531"/>
                <a:gd name="T41" fmla="*/ 0 h 1546"/>
                <a:gd name="T42" fmla="*/ 0 w 1531"/>
                <a:gd name="T43" fmla="*/ 0 h 1546"/>
                <a:gd name="T44" fmla="*/ 0 w 1531"/>
                <a:gd name="T45" fmla="*/ 0 h 1546"/>
                <a:gd name="T46" fmla="*/ 0 w 1531"/>
                <a:gd name="T47" fmla="*/ 0 h 1546"/>
                <a:gd name="T48" fmla="*/ 0 w 1531"/>
                <a:gd name="T49" fmla="*/ 0 h 1546"/>
                <a:gd name="T50" fmla="*/ 0 w 1531"/>
                <a:gd name="T51" fmla="*/ 0 h 1546"/>
                <a:gd name="T52" fmla="*/ 0 w 1531"/>
                <a:gd name="T53" fmla="*/ 0 h 1546"/>
                <a:gd name="T54" fmla="*/ 0 w 1531"/>
                <a:gd name="T55" fmla="*/ 0 h 1546"/>
                <a:gd name="T56" fmla="*/ 0 w 1531"/>
                <a:gd name="T57" fmla="*/ 0 h 1546"/>
                <a:gd name="T58" fmla="*/ 0 w 1531"/>
                <a:gd name="T59" fmla="*/ 0 h 1546"/>
                <a:gd name="T60" fmla="*/ 0 w 1531"/>
                <a:gd name="T61" fmla="*/ 0 h 1546"/>
                <a:gd name="T62" fmla="*/ 0 w 1531"/>
                <a:gd name="T63" fmla="*/ 0 h 1546"/>
                <a:gd name="T64" fmla="*/ 0 w 1531"/>
                <a:gd name="T65" fmla="*/ 0 h 1546"/>
                <a:gd name="T66" fmla="*/ 0 w 1531"/>
                <a:gd name="T67" fmla="*/ 0 h 1546"/>
                <a:gd name="T68" fmla="*/ 0 w 1531"/>
                <a:gd name="T69" fmla="*/ 0 h 1546"/>
                <a:gd name="T70" fmla="*/ 0 w 1531"/>
                <a:gd name="T71" fmla="*/ 0 h 1546"/>
                <a:gd name="T72" fmla="*/ 0 w 1531"/>
                <a:gd name="T73" fmla="*/ 0 h 1546"/>
                <a:gd name="T74" fmla="*/ 0 w 1531"/>
                <a:gd name="T75" fmla="*/ 0 h 1546"/>
                <a:gd name="T76" fmla="*/ 0 w 1531"/>
                <a:gd name="T77" fmla="*/ 0 h 1546"/>
                <a:gd name="T78" fmla="*/ 0 w 1531"/>
                <a:gd name="T79" fmla="*/ 0 h 1546"/>
                <a:gd name="T80" fmla="*/ 0 w 1531"/>
                <a:gd name="T81" fmla="*/ 0 h 1546"/>
                <a:gd name="T82" fmla="*/ 0 w 1531"/>
                <a:gd name="T83" fmla="*/ 0 h 1546"/>
                <a:gd name="T84" fmla="*/ 0 w 1531"/>
                <a:gd name="T85" fmla="*/ 0 h 1546"/>
                <a:gd name="T86" fmla="*/ 0 w 1531"/>
                <a:gd name="T87" fmla="*/ 0 h 1546"/>
                <a:gd name="T88" fmla="*/ 0 w 1531"/>
                <a:gd name="T89" fmla="*/ 0 h 1546"/>
                <a:gd name="T90" fmla="*/ 0 w 1531"/>
                <a:gd name="T91" fmla="*/ 0 h 1546"/>
                <a:gd name="T92" fmla="*/ 0 w 1531"/>
                <a:gd name="T93" fmla="*/ 0 h 1546"/>
                <a:gd name="T94" fmla="*/ 0 w 1531"/>
                <a:gd name="T95" fmla="*/ 0 h 1546"/>
                <a:gd name="T96" fmla="*/ 0 w 1531"/>
                <a:gd name="T97" fmla="*/ 0 h 1546"/>
                <a:gd name="T98" fmla="*/ 0 w 1531"/>
                <a:gd name="T99" fmla="*/ 0 h 1546"/>
                <a:gd name="T100" fmla="*/ 0 w 1531"/>
                <a:gd name="T101" fmla="*/ 0 h 1546"/>
                <a:gd name="T102" fmla="*/ 0 w 1531"/>
                <a:gd name="T103" fmla="*/ 0 h 1546"/>
                <a:gd name="T104" fmla="*/ 0 w 1531"/>
                <a:gd name="T105" fmla="*/ 0 h 1546"/>
                <a:gd name="T106" fmla="*/ 0 w 1531"/>
                <a:gd name="T107" fmla="*/ 0 h 1546"/>
                <a:gd name="T108" fmla="*/ 0 w 1531"/>
                <a:gd name="T109" fmla="*/ 0 h 1546"/>
                <a:gd name="T110" fmla="*/ 0 w 1531"/>
                <a:gd name="T111" fmla="*/ 0 h 1546"/>
                <a:gd name="T112" fmla="*/ 0 w 1531"/>
                <a:gd name="T113" fmla="*/ 0 h 1546"/>
                <a:gd name="T114" fmla="*/ 0 w 1531"/>
                <a:gd name="T115" fmla="*/ 0 h 1546"/>
                <a:gd name="T116" fmla="*/ 0 w 1531"/>
                <a:gd name="T117" fmla="*/ 0 h 1546"/>
                <a:gd name="T118" fmla="*/ 0 w 1531"/>
                <a:gd name="T119" fmla="*/ 0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198" name="Freeform 183" descr="50%"/>
            <p:cNvSpPr>
              <a:spLocks noChangeAspect="1"/>
            </p:cNvSpPr>
            <p:nvPr/>
          </p:nvSpPr>
          <p:spPr bwMode="auto">
            <a:xfrm>
              <a:off x="7165" y="3619"/>
              <a:ext cx="908" cy="710"/>
            </a:xfrm>
            <a:custGeom>
              <a:avLst/>
              <a:gdLst>
                <a:gd name="T0" fmla="*/ 0 w 1972"/>
                <a:gd name="T1" fmla="*/ 0 h 1546"/>
                <a:gd name="T2" fmla="*/ 0 w 1972"/>
                <a:gd name="T3" fmla="*/ 0 h 1546"/>
                <a:gd name="T4" fmla="*/ 0 w 1972"/>
                <a:gd name="T5" fmla="*/ 0 h 1546"/>
                <a:gd name="T6" fmla="*/ 0 w 1972"/>
                <a:gd name="T7" fmla="*/ 0 h 1546"/>
                <a:gd name="T8" fmla="*/ 0 w 1972"/>
                <a:gd name="T9" fmla="*/ 0 h 1546"/>
                <a:gd name="T10" fmla="*/ 0 w 1972"/>
                <a:gd name="T11" fmla="*/ 0 h 1546"/>
                <a:gd name="T12" fmla="*/ 0 w 1972"/>
                <a:gd name="T13" fmla="*/ 0 h 1546"/>
                <a:gd name="T14" fmla="*/ 0 w 1972"/>
                <a:gd name="T15" fmla="*/ 0 h 1546"/>
                <a:gd name="T16" fmla="*/ 0 w 1972"/>
                <a:gd name="T17" fmla="*/ 0 h 1546"/>
                <a:gd name="T18" fmla="*/ 0 w 1972"/>
                <a:gd name="T19" fmla="*/ 0 h 1546"/>
                <a:gd name="T20" fmla="*/ 0 w 1972"/>
                <a:gd name="T21" fmla="*/ 0 h 1546"/>
                <a:gd name="T22" fmla="*/ 0 w 1972"/>
                <a:gd name="T23" fmla="*/ 0 h 1546"/>
                <a:gd name="T24" fmla="*/ 0 w 1972"/>
                <a:gd name="T25" fmla="*/ 0 h 1546"/>
                <a:gd name="T26" fmla="*/ 0 w 1972"/>
                <a:gd name="T27" fmla="*/ 0 h 1546"/>
                <a:gd name="T28" fmla="*/ 0 w 1972"/>
                <a:gd name="T29" fmla="*/ 0 h 1546"/>
                <a:gd name="T30" fmla="*/ 0 w 1972"/>
                <a:gd name="T31" fmla="*/ 0 h 1546"/>
                <a:gd name="T32" fmla="*/ 0 w 1972"/>
                <a:gd name="T33" fmla="*/ 0 h 1546"/>
                <a:gd name="T34" fmla="*/ 0 w 1972"/>
                <a:gd name="T35" fmla="*/ 0 h 1546"/>
                <a:gd name="T36" fmla="*/ 0 w 1972"/>
                <a:gd name="T37" fmla="*/ 0 h 1546"/>
                <a:gd name="T38" fmla="*/ 0 w 1972"/>
                <a:gd name="T39" fmla="*/ 0 h 1546"/>
                <a:gd name="T40" fmla="*/ 0 w 1972"/>
                <a:gd name="T41" fmla="*/ 0 h 1546"/>
                <a:gd name="T42" fmla="*/ 0 w 1972"/>
                <a:gd name="T43" fmla="*/ 0 h 1546"/>
                <a:gd name="T44" fmla="*/ 0 w 1972"/>
                <a:gd name="T45" fmla="*/ 0 h 1546"/>
                <a:gd name="T46" fmla="*/ 0 w 1972"/>
                <a:gd name="T47" fmla="*/ 0 h 1546"/>
                <a:gd name="T48" fmla="*/ 0 w 1972"/>
                <a:gd name="T49" fmla="*/ 0 h 1546"/>
                <a:gd name="T50" fmla="*/ 0 w 1972"/>
                <a:gd name="T51" fmla="*/ 0 h 1546"/>
                <a:gd name="T52" fmla="*/ 0 w 1972"/>
                <a:gd name="T53" fmla="*/ 0 h 1546"/>
                <a:gd name="T54" fmla="*/ 0 w 1972"/>
                <a:gd name="T55" fmla="*/ 0 h 1546"/>
                <a:gd name="T56" fmla="*/ 0 w 1972"/>
                <a:gd name="T57" fmla="*/ 0 h 1546"/>
                <a:gd name="T58" fmla="*/ 0 w 1972"/>
                <a:gd name="T59" fmla="*/ 0 h 1546"/>
                <a:gd name="T60" fmla="*/ 0 w 1972"/>
                <a:gd name="T61" fmla="*/ 0 h 1546"/>
                <a:gd name="T62" fmla="*/ 0 w 1972"/>
                <a:gd name="T63" fmla="*/ 0 h 1546"/>
                <a:gd name="T64" fmla="*/ 0 w 1972"/>
                <a:gd name="T65" fmla="*/ 0 h 1546"/>
                <a:gd name="T66" fmla="*/ 0 w 1972"/>
                <a:gd name="T67" fmla="*/ 0 h 1546"/>
                <a:gd name="T68" fmla="*/ 0 w 1972"/>
                <a:gd name="T69" fmla="*/ 0 h 1546"/>
                <a:gd name="T70" fmla="*/ 0 w 1972"/>
                <a:gd name="T71" fmla="*/ 0 h 1546"/>
                <a:gd name="T72" fmla="*/ 0 w 1972"/>
                <a:gd name="T73" fmla="*/ 0 h 1546"/>
                <a:gd name="T74" fmla="*/ 0 w 1972"/>
                <a:gd name="T75" fmla="*/ 0 h 1546"/>
                <a:gd name="T76" fmla="*/ 0 w 1972"/>
                <a:gd name="T77" fmla="*/ 0 h 1546"/>
                <a:gd name="T78" fmla="*/ 0 w 1972"/>
                <a:gd name="T79" fmla="*/ 0 h 1546"/>
                <a:gd name="T80" fmla="*/ 0 w 1972"/>
                <a:gd name="T81" fmla="*/ 0 h 1546"/>
                <a:gd name="T82" fmla="*/ 0 w 1972"/>
                <a:gd name="T83" fmla="*/ 0 h 1546"/>
                <a:gd name="T84" fmla="*/ 0 w 1972"/>
                <a:gd name="T85" fmla="*/ 0 h 1546"/>
                <a:gd name="T86" fmla="*/ 0 w 1972"/>
                <a:gd name="T87" fmla="*/ 0 h 1546"/>
                <a:gd name="T88" fmla="*/ 0 w 1972"/>
                <a:gd name="T89" fmla="*/ 0 h 1546"/>
                <a:gd name="T90" fmla="*/ 0 w 1972"/>
                <a:gd name="T91" fmla="*/ 0 h 1546"/>
                <a:gd name="T92" fmla="*/ 0 w 1972"/>
                <a:gd name="T93" fmla="*/ 0 h 1546"/>
                <a:gd name="T94" fmla="*/ 0 w 1972"/>
                <a:gd name="T95" fmla="*/ 0 h 1546"/>
                <a:gd name="T96" fmla="*/ 0 w 1972"/>
                <a:gd name="T97" fmla="*/ 0 h 1546"/>
                <a:gd name="T98" fmla="*/ 0 w 1972"/>
                <a:gd name="T99" fmla="*/ 0 h 1546"/>
                <a:gd name="T100" fmla="*/ 0 w 1972"/>
                <a:gd name="T101" fmla="*/ 0 h 1546"/>
                <a:gd name="T102" fmla="*/ 0 w 1972"/>
                <a:gd name="T103" fmla="*/ 0 h 1546"/>
                <a:gd name="T104" fmla="*/ 0 w 1972"/>
                <a:gd name="T105" fmla="*/ 0 h 1546"/>
                <a:gd name="T106" fmla="*/ 0 w 1972"/>
                <a:gd name="T107" fmla="*/ 0 h 1546"/>
                <a:gd name="T108" fmla="*/ 0 w 1972"/>
                <a:gd name="T109" fmla="*/ 0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a:lstStyle/>
            <a:p>
              <a:endParaRPr lang="ja-JP" altLang="en-US"/>
            </a:p>
          </p:txBody>
        </p:sp>
        <p:sp>
          <p:nvSpPr>
            <p:cNvPr id="3199" name="Freeform 184" descr="50%"/>
            <p:cNvSpPr>
              <a:spLocks noChangeAspect="1"/>
            </p:cNvSpPr>
            <p:nvPr/>
          </p:nvSpPr>
          <p:spPr bwMode="auto">
            <a:xfrm>
              <a:off x="6349" y="3169"/>
              <a:ext cx="1684" cy="1193"/>
            </a:xfrm>
            <a:custGeom>
              <a:avLst/>
              <a:gdLst>
                <a:gd name="T0" fmla="*/ 0 w 5838"/>
                <a:gd name="T1" fmla="*/ 0 h 4133"/>
                <a:gd name="T2" fmla="*/ 0 w 5838"/>
                <a:gd name="T3" fmla="*/ 0 h 4133"/>
                <a:gd name="T4" fmla="*/ 0 w 5838"/>
                <a:gd name="T5" fmla="*/ 0 h 4133"/>
                <a:gd name="T6" fmla="*/ 0 w 5838"/>
                <a:gd name="T7" fmla="*/ 0 h 4133"/>
                <a:gd name="T8" fmla="*/ 0 w 5838"/>
                <a:gd name="T9" fmla="*/ 0 h 4133"/>
                <a:gd name="T10" fmla="*/ 0 w 5838"/>
                <a:gd name="T11" fmla="*/ 0 h 4133"/>
                <a:gd name="T12" fmla="*/ 0 w 5838"/>
                <a:gd name="T13" fmla="*/ 0 h 4133"/>
                <a:gd name="T14" fmla="*/ 0 w 5838"/>
                <a:gd name="T15" fmla="*/ 0 h 4133"/>
                <a:gd name="T16" fmla="*/ 0 w 5838"/>
                <a:gd name="T17" fmla="*/ 0 h 4133"/>
                <a:gd name="T18" fmla="*/ 0 w 5838"/>
                <a:gd name="T19" fmla="*/ 0 h 4133"/>
                <a:gd name="T20" fmla="*/ 0 w 5838"/>
                <a:gd name="T21" fmla="*/ 0 h 4133"/>
                <a:gd name="T22" fmla="*/ 0 w 5838"/>
                <a:gd name="T23" fmla="*/ 0 h 4133"/>
                <a:gd name="T24" fmla="*/ 0 w 5838"/>
                <a:gd name="T25" fmla="*/ 0 h 4133"/>
                <a:gd name="T26" fmla="*/ 0 w 5838"/>
                <a:gd name="T27" fmla="*/ 0 h 4133"/>
                <a:gd name="T28" fmla="*/ 0 w 5838"/>
                <a:gd name="T29" fmla="*/ 0 h 4133"/>
                <a:gd name="T30" fmla="*/ 0 w 5838"/>
                <a:gd name="T31" fmla="*/ 0 h 4133"/>
                <a:gd name="T32" fmla="*/ 0 w 5838"/>
                <a:gd name="T33" fmla="*/ 0 h 4133"/>
                <a:gd name="T34" fmla="*/ 0 w 5838"/>
                <a:gd name="T35" fmla="*/ 0 h 4133"/>
                <a:gd name="T36" fmla="*/ 0 w 5838"/>
                <a:gd name="T37" fmla="*/ 0 h 4133"/>
                <a:gd name="T38" fmla="*/ 0 w 5838"/>
                <a:gd name="T39" fmla="*/ 0 h 4133"/>
                <a:gd name="T40" fmla="*/ 0 w 5838"/>
                <a:gd name="T41" fmla="*/ 0 h 4133"/>
                <a:gd name="T42" fmla="*/ 0 w 5838"/>
                <a:gd name="T43" fmla="*/ 0 h 4133"/>
                <a:gd name="T44" fmla="*/ 0 w 5838"/>
                <a:gd name="T45" fmla="*/ 0 h 4133"/>
                <a:gd name="T46" fmla="*/ 0 w 5838"/>
                <a:gd name="T47" fmla="*/ 0 h 4133"/>
                <a:gd name="T48" fmla="*/ 0 w 5838"/>
                <a:gd name="T49" fmla="*/ 0 h 4133"/>
                <a:gd name="T50" fmla="*/ 0 w 5838"/>
                <a:gd name="T51" fmla="*/ 0 h 4133"/>
                <a:gd name="T52" fmla="*/ 0 w 5838"/>
                <a:gd name="T53" fmla="*/ 0 h 4133"/>
                <a:gd name="T54" fmla="*/ 0 w 5838"/>
                <a:gd name="T55" fmla="*/ 0 h 4133"/>
                <a:gd name="T56" fmla="*/ 0 w 5838"/>
                <a:gd name="T57" fmla="*/ 0 h 4133"/>
                <a:gd name="T58" fmla="*/ 0 w 5838"/>
                <a:gd name="T59" fmla="*/ 0 h 4133"/>
                <a:gd name="T60" fmla="*/ 0 w 5838"/>
                <a:gd name="T61" fmla="*/ 0 h 4133"/>
                <a:gd name="T62" fmla="*/ 0 w 5838"/>
                <a:gd name="T63" fmla="*/ 0 h 4133"/>
                <a:gd name="T64" fmla="*/ 0 w 5838"/>
                <a:gd name="T65" fmla="*/ 0 h 4133"/>
                <a:gd name="T66" fmla="*/ 0 w 5838"/>
                <a:gd name="T67" fmla="*/ 0 h 4133"/>
                <a:gd name="T68" fmla="*/ 0 w 5838"/>
                <a:gd name="T69" fmla="*/ 0 h 4133"/>
                <a:gd name="T70" fmla="*/ 0 w 5838"/>
                <a:gd name="T71" fmla="*/ 0 h 4133"/>
                <a:gd name="T72" fmla="*/ 0 w 5838"/>
                <a:gd name="T73" fmla="*/ 0 h 4133"/>
                <a:gd name="T74" fmla="*/ 0 w 5838"/>
                <a:gd name="T75" fmla="*/ 0 h 4133"/>
                <a:gd name="T76" fmla="*/ 0 w 5838"/>
                <a:gd name="T77" fmla="*/ 0 h 4133"/>
                <a:gd name="T78" fmla="*/ 0 w 5838"/>
                <a:gd name="T79" fmla="*/ 0 h 4133"/>
                <a:gd name="T80" fmla="*/ 0 w 5838"/>
                <a:gd name="T81" fmla="*/ 0 h 4133"/>
                <a:gd name="T82" fmla="*/ 0 w 5838"/>
                <a:gd name="T83" fmla="*/ 0 h 4133"/>
                <a:gd name="T84" fmla="*/ 0 w 5838"/>
                <a:gd name="T85" fmla="*/ 0 h 4133"/>
                <a:gd name="T86" fmla="*/ 0 w 5838"/>
                <a:gd name="T87" fmla="*/ 0 h 4133"/>
                <a:gd name="T88" fmla="*/ 0 w 5838"/>
                <a:gd name="T89" fmla="*/ 0 h 4133"/>
                <a:gd name="T90" fmla="*/ 0 w 5838"/>
                <a:gd name="T91" fmla="*/ 0 h 4133"/>
                <a:gd name="T92" fmla="*/ 0 w 5838"/>
                <a:gd name="T93" fmla="*/ 0 h 4133"/>
                <a:gd name="T94" fmla="*/ 0 w 5838"/>
                <a:gd name="T95" fmla="*/ 0 h 4133"/>
                <a:gd name="T96" fmla="*/ 0 w 5838"/>
                <a:gd name="T97" fmla="*/ 0 h 4133"/>
                <a:gd name="T98" fmla="*/ 0 w 5838"/>
                <a:gd name="T99" fmla="*/ 0 h 4133"/>
                <a:gd name="T100" fmla="*/ 0 w 5838"/>
                <a:gd name="T101" fmla="*/ 0 h 4133"/>
                <a:gd name="T102" fmla="*/ 0 w 5838"/>
                <a:gd name="T103" fmla="*/ 0 h 4133"/>
                <a:gd name="T104" fmla="*/ 0 w 5838"/>
                <a:gd name="T105" fmla="*/ 0 h 4133"/>
                <a:gd name="T106" fmla="*/ 0 w 5838"/>
                <a:gd name="T107" fmla="*/ 0 h 4133"/>
                <a:gd name="T108" fmla="*/ 0 w 5838"/>
                <a:gd name="T109" fmla="*/ 0 h 4133"/>
                <a:gd name="T110" fmla="*/ 0 w 5838"/>
                <a:gd name="T111" fmla="*/ 0 h 4133"/>
                <a:gd name="T112" fmla="*/ 0 w 5838"/>
                <a:gd name="T113" fmla="*/ 0 h 4133"/>
                <a:gd name="T114" fmla="*/ 0 w 5838"/>
                <a:gd name="T115" fmla="*/ 0 h 4133"/>
                <a:gd name="T116" fmla="*/ 0 w 5838"/>
                <a:gd name="T117" fmla="*/ 0 h 4133"/>
                <a:gd name="T118" fmla="*/ 0 w 5838"/>
                <a:gd name="T119" fmla="*/ 0 h 4133"/>
                <a:gd name="T120" fmla="*/ 0 w 5838"/>
                <a:gd name="T121" fmla="*/ 0 h 4133"/>
                <a:gd name="T122" fmla="*/ 0 w 5838"/>
                <a:gd name="T123" fmla="*/ 0 h 4133"/>
                <a:gd name="T124" fmla="*/ 0 w 5838"/>
                <a:gd name="T125" fmla="*/ 0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0" name="Freeform 185"/>
            <p:cNvSpPr>
              <a:spLocks noChangeAspect="1"/>
            </p:cNvSpPr>
            <p:nvPr/>
          </p:nvSpPr>
          <p:spPr bwMode="auto">
            <a:xfrm>
              <a:off x="8275" y="4694"/>
              <a:ext cx="613" cy="788"/>
            </a:xfrm>
            <a:custGeom>
              <a:avLst/>
              <a:gdLst>
                <a:gd name="T0" fmla="*/ 0 w 1333"/>
                <a:gd name="T1" fmla="*/ 0 h 1716"/>
                <a:gd name="T2" fmla="*/ 0 w 1333"/>
                <a:gd name="T3" fmla="*/ 0 h 1716"/>
                <a:gd name="T4" fmla="*/ 0 w 1333"/>
                <a:gd name="T5" fmla="*/ 0 h 1716"/>
                <a:gd name="T6" fmla="*/ 0 w 1333"/>
                <a:gd name="T7" fmla="*/ 0 h 1716"/>
                <a:gd name="T8" fmla="*/ 0 w 1333"/>
                <a:gd name="T9" fmla="*/ 0 h 1716"/>
                <a:gd name="T10" fmla="*/ 0 w 1333"/>
                <a:gd name="T11" fmla="*/ 0 h 1716"/>
                <a:gd name="T12" fmla="*/ 0 w 1333"/>
                <a:gd name="T13" fmla="*/ 0 h 1716"/>
                <a:gd name="T14" fmla="*/ 0 w 1333"/>
                <a:gd name="T15" fmla="*/ 0 h 1716"/>
                <a:gd name="T16" fmla="*/ 0 w 1333"/>
                <a:gd name="T17" fmla="*/ 0 h 1716"/>
                <a:gd name="T18" fmla="*/ 0 w 1333"/>
                <a:gd name="T19" fmla="*/ 0 h 1716"/>
                <a:gd name="T20" fmla="*/ 0 w 1333"/>
                <a:gd name="T21" fmla="*/ 0 h 1716"/>
                <a:gd name="T22" fmla="*/ 0 w 1333"/>
                <a:gd name="T23" fmla="*/ 0 h 1716"/>
                <a:gd name="T24" fmla="*/ 0 w 1333"/>
                <a:gd name="T25" fmla="*/ 0 h 1716"/>
                <a:gd name="T26" fmla="*/ 0 w 1333"/>
                <a:gd name="T27" fmla="*/ 0 h 1716"/>
                <a:gd name="T28" fmla="*/ 0 w 1333"/>
                <a:gd name="T29" fmla="*/ 0 h 1716"/>
                <a:gd name="T30" fmla="*/ 0 w 1333"/>
                <a:gd name="T31" fmla="*/ 0 h 1716"/>
                <a:gd name="T32" fmla="*/ 0 w 1333"/>
                <a:gd name="T33" fmla="*/ 0 h 1716"/>
                <a:gd name="T34" fmla="*/ 0 w 1333"/>
                <a:gd name="T35" fmla="*/ 0 h 1716"/>
                <a:gd name="T36" fmla="*/ 0 w 1333"/>
                <a:gd name="T37" fmla="*/ 0 h 1716"/>
                <a:gd name="T38" fmla="*/ 0 w 1333"/>
                <a:gd name="T39" fmla="*/ 0 h 1716"/>
                <a:gd name="T40" fmla="*/ 0 w 1333"/>
                <a:gd name="T41" fmla="*/ 0 h 1716"/>
                <a:gd name="T42" fmla="*/ 0 w 1333"/>
                <a:gd name="T43" fmla="*/ 0 h 1716"/>
                <a:gd name="T44" fmla="*/ 0 w 1333"/>
                <a:gd name="T45" fmla="*/ 0 h 1716"/>
                <a:gd name="T46" fmla="*/ 0 w 1333"/>
                <a:gd name="T47" fmla="*/ 0 h 1716"/>
                <a:gd name="T48" fmla="*/ 0 w 1333"/>
                <a:gd name="T49" fmla="*/ 0 h 1716"/>
                <a:gd name="T50" fmla="*/ 0 w 1333"/>
                <a:gd name="T51" fmla="*/ 0 h 1716"/>
                <a:gd name="T52" fmla="*/ 0 w 1333"/>
                <a:gd name="T53" fmla="*/ 0 h 1716"/>
                <a:gd name="T54" fmla="*/ 0 w 1333"/>
                <a:gd name="T55" fmla="*/ 0 h 1716"/>
                <a:gd name="T56" fmla="*/ 0 w 1333"/>
                <a:gd name="T57" fmla="*/ 0 h 1716"/>
                <a:gd name="T58" fmla="*/ 0 w 1333"/>
                <a:gd name="T59" fmla="*/ 0 h 1716"/>
                <a:gd name="T60" fmla="*/ 0 w 1333"/>
                <a:gd name="T61" fmla="*/ 0 h 1716"/>
                <a:gd name="T62" fmla="*/ 0 w 1333"/>
                <a:gd name="T63" fmla="*/ 0 h 1716"/>
                <a:gd name="T64" fmla="*/ 0 w 1333"/>
                <a:gd name="T65" fmla="*/ 0 h 1716"/>
                <a:gd name="T66" fmla="*/ 0 w 1333"/>
                <a:gd name="T67" fmla="*/ 0 h 1716"/>
                <a:gd name="T68" fmla="*/ 0 w 1333"/>
                <a:gd name="T69" fmla="*/ 0 h 1716"/>
                <a:gd name="T70" fmla="*/ 0 w 1333"/>
                <a:gd name="T71" fmla="*/ 0 h 1716"/>
                <a:gd name="T72" fmla="*/ 0 w 1333"/>
                <a:gd name="T73" fmla="*/ 0 h 1716"/>
                <a:gd name="T74" fmla="*/ 0 w 1333"/>
                <a:gd name="T75" fmla="*/ 0 h 1716"/>
                <a:gd name="T76" fmla="*/ 0 w 1333"/>
                <a:gd name="T77" fmla="*/ 0 h 1716"/>
                <a:gd name="T78" fmla="*/ 0 w 1333"/>
                <a:gd name="T79" fmla="*/ 0 h 1716"/>
                <a:gd name="T80" fmla="*/ 0 w 1333"/>
                <a:gd name="T81" fmla="*/ 0 h 1716"/>
                <a:gd name="T82" fmla="*/ 0 w 1333"/>
                <a:gd name="T83" fmla="*/ 0 h 1716"/>
                <a:gd name="T84" fmla="*/ 0 w 1333"/>
                <a:gd name="T85" fmla="*/ 0 h 1716"/>
                <a:gd name="T86" fmla="*/ 0 w 1333"/>
                <a:gd name="T87" fmla="*/ 0 h 1716"/>
                <a:gd name="T88" fmla="*/ 0 w 1333"/>
                <a:gd name="T89" fmla="*/ 0 h 1716"/>
                <a:gd name="T90" fmla="*/ 0 w 1333"/>
                <a:gd name="T91" fmla="*/ 0 h 1716"/>
                <a:gd name="T92" fmla="*/ 0 w 1333"/>
                <a:gd name="T93" fmla="*/ 0 h 1716"/>
                <a:gd name="T94" fmla="*/ 0 w 1333"/>
                <a:gd name="T95" fmla="*/ 0 h 1716"/>
                <a:gd name="T96" fmla="*/ 0 w 1333"/>
                <a:gd name="T97" fmla="*/ 0 h 1716"/>
                <a:gd name="T98" fmla="*/ 0 w 1333"/>
                <a:gd name="T99" fmla="*/ 0 h 1716"/>
                <a:gd name="T100" fmla="*/ 0 w 1333"/>
                <a:gd name="T101" fmla="*/ 0 h 1716"/>
                <a:gd name="T102" fmla="*/ 0 w 1333"/>
                <a:gd name="T103" fmla="*/ 0 h 1716"/>
                <a:gd name="T104" fmla="*/ 0 w 1333"/>
                <a:gd name="T105" fmla="*/ 0 h 1716"/>
                <a:gd name="T106" fmla="*/ 0 w 1333"/>
                <a:gd name="T107" fmla="*/ 0 h 1716"/>
                <a:gd name="T108" fmla="*/ 0 w 1333"/>
                <a:gd name="T109" fmla="*/ 0 h 1716"/>
                <a:gd name="T110" fmla="*/ 0 w 1333"/>
                <a:gd name="T111" fmla="*/ 0 h 1716"/>
                <a:gd name="T112" fmla="*/ 0 w 1333"/>
                <a:gd name="T113" fmla="*/ 0 h 1716"/>
                <a:gd name="T114" fmla="*/ 0 w 1333"/>
                <a:gd name="T115" fmla="*/ 0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201" name="Freeform 186"/>
            <p:cNvSpPr>
              <a:spLocks noChangeAspect="1"/>
            </p:cNvSpPr>
            <p:nvPr/>
          </p:nvSpPr>
          <p:spPr bwMode="auto">
            <a:xfrm>
              <a:off x="6629" y="4186"/>
              <a:ext cx="1744" cy="1094"/>
            </a:xfrm>
            <a:custGeom>
              <a:avLst/>
              <a:gdLst>
                <a:gd name="T0" fmla="*/ 0 w 3787"/>
                <a:gd name="T1" fmla="*/ 0 h 2383"/>
                <a:gd name="T2" fmla="*/ 0 w 3787"/>
                <a:gd name="T3" fmla="*/ 0 h 2383"/>
                <a:gd name="T4" fmla="*/ 0 w 3787"/>
                <a:gd name="T5" fmla="*/ 0 h 2383"/>
                <a:gd name="T6" fmla="*/ 0 w 3787"/>
                <a:gd name="T7" fmla="*/ 0 h 2383"/>
                <a:gd name="T8" fmla="*/ 0 w 3787"/>
                <a:gd name="T9" fmla="*/ 0 h 2383"/>
                <a:gd name="T10" fmla="*/ 0 w 3787"/>
                <a:gd name="T11" fmla="*/ 0 h 2383"/>
                <a:gd name="T12" fmla="*/ 0 w 3787"/>
                <a:gd name="T13" fmla="*/ 0 h 2383"/>
                <a:gd name="T14" fmla="*/ 0 w 3787"/>
                <a:gd name="T15" fmla="*/ 0 h 2383"/>
                <a:gd name="T16" fmla="*/ 0 w 3787"/>
                <a:gd name="T17" fmla="*/ 0 h 2383"/>
                <a:gd name="T18" fmla="*/ 0 w 3787"/>
                <a:gd name="T19" fmla="*/ 0 h 2383"/>
                <a:gd name="T20" fmla="*/ 0 w 3787"/>
                <a:gd name="T21" fmla="*/ 0 h 2383"/>
                <a:gd name="T22" fmla="*/ 0 w 3787"/>
                <a:gd name="T23" fmla="*/ 0 h 2383"/>
                <a:gd name="T24" fmla="*/ 0 w 3787"/>
                <a:gd name="T25" fmla="*/ 0 h 2383"/>
                <a:gd name="T26" fmla="*/ 0 w 3787"/>
                <a:gd name="T27" fmla="*/ 0 h 2383"/>
                <a:gd name="T28" fmla="*/ 0 w 3787"/>
                <a:gd name="T29" fmla="*/ 0 h 2383"/>
                <a:gd name="T30" fmla="*/ 0 w 3787"/>
                <a:gd name="T31" fmla="*/ 0 h 2383"/>
                <a:gd name="T32" fmla="*/ 0 w 3787"/>
                <a:gd name="T33" fmla="*/ 0 h 2383"/>
                <a:gd name="T34" fmla="*/ 0 w 3787"/>
                <a:gd name="T35" fmla="*/ 0 h 2383"/>
                <a:gd name="T36" fmla="*/ 0 w 3787"/>
                <a:gd name="T37" fmla="*/ 0 h 2383"/>
                <a:gd name="T38" fmla="*/ 0 w 3787"/>
                <a:gd name="T39" fmla="*/ 0 h 2383"/>
                <a:gd name="T40" fmla="*/ 0 w 3787"/>
                <a:gd name="T41" fmla="*/ 0 h 2383"/>
                <a:gd name="T42" fmla="*/ 0 w 3787"/>
                <a:gd name="T43" fmla="*/ 0 h 2383"/>
                <a:gd name="T44" fmla="*/ 0 w 3787"/>
                <a:gd name="T45" fmla="*/ 0 h 2383"/>
                <a:gd name="T46" fmla="*/ 0 w 3787"/>
                <a:gd name="T47" fmla="*/ 0 h 2383"/>
                <a:gd name="T48" fmla="*/ 0 w 3787"/>
                <a:gd name="T49" fmla="*/ 0 h 2383"/>
                <a:gd name="T50" fmla="*/ 0 w 3787"/>
                <a:gd name="T51" fmla="*/ 0 h 2383"/>
                <a:gd name="T52" fmla="*/ 0 w 3787"/>
                <a:gd name="T53" fmla="*/ 0 h 2383"/>
                <a:gd name="T54" fmla="*/ 0 w 3787"/>
                <a:gd name="T55" fmla="*/ 0 h 2383"/>
                <a:gd name="T56" fmla="*/ 0 w 3787"/>
                <a:gd name="T57" fmla="*/ 0 h 2383"/>
                <a:gd name="T58" fmla="*/ 0 w 3787"/>
                <a:gd name="T59" fmla="*/ 0 h 2383"/>
                <a:gd name="T60" fmla="*/ 0 w 3787"/>
                <a:gd name="T61" fmla="*/ 0 h 2383"/>
                <a:gd name="T62" fmla="*/ 0 w 3787"/>
                <a:gd name="T63" fmla="*/ 0 h 2383"/>
                <a:gd name="T64" fmla="*/ 0 w 3787"/>
                <a:gd name="T65" fmla="*/ 0 h 2383"/>
                <a:gd name="T66" fmla="*/ 0 w 3787"/>
                <a:gd name="T67" fmla="*/ 0 h 2383"/>
                <a:gd name="T68" fmla="*/ 0 w 3787"/>
                <a:gd name="T69" fmla="*/ 0 h 2383"/>
                <a:gd name="T70" fmla="*/ 0 w 3787"/>
                <a:gd name="T71" fmla="*/ 0 h 2383"/>
                <a:gd name="T72" fmla="*/ 0 w 3787"/>
                <a:gd name="T73" fmla="*/ 0 h 2383"/>
                <a:gd name="T74" fmla="*/ 0 w 3787"/>
                <a:gd name="T75" fmla="*/ 0 h 2383"/>
                <a:gd name="T76" fmla="*/ 0 w 3787"/>
                <a:gd name="T77" fmla="*/ 0 h 2383"/>
                <a:gd name="T78" fmla="*/ 0 w 3787"/>
                <a:gd name="T79" fmla="*/ 0 h 2383"/>
                <a:gd name="T80" fmla="*/ 0 w 3787"/>
                <a:gd name="T81" fmla="*/ 0 h 2383"/>
                <a:gd name="T82" fmla="*/ 0 w 3787"/>
                <a:gd name="T83" fmla="*/ 0 h 2383"/>
                <a:gd name="T84" fmla="*/ 0 w 3787"/>
                <a:gd name="T85" fmla="*/ 0 h 2383"/>
                <a:gd name="T86" fmla="*/ 0 w 3787"/>
                <a:gd name="T87" fmla="*/ 0 h 2383"/>
                <a:gd name="T88" fmla="*/ 0 w 3787"/>
                <a:gd name="T89" fmla="*/ 0 h 2383"/>
                <a:gd name="T90" fmla="*/ 0 w 3787"/>
                <a:gd name="T91" fmla="*/ 0 h 2383"/>
                <a:gd name="T92" fmla="*/ 0 w 3787"/>
                <a:gd name="T93" fmla="*/ 0 h 2383"/>
                <a:gd name="T94" fmla="*/ 0 w 3787"/>
                <a:gd name="T95" fmla="*/ 0 h 2383"/>
                <a:gd name="T96" fmla="*/ 0 w 3787"/>
                <a:gd name="T97" fmla="*/ 0 h 2383"/>
                <a:gd name="T98" fmla="*/ 0 w 3787"/>
                <a:gd name="T99" fmla="*/ 0 h 2383"/>
                <a:gd name="T100" fmla="*/ 0 w 3787"/>
                <a:gd name="T101" fmla="*/ 0 h 2383"/>
                <a:gd name="T102" fmla="*/ 0 w 3787"/>
                <a:gd name="T103" fmla="*/ 0 h 2383"/>
                <a:gd name="T104" fmla="*/ 0 w 3787"/>
                <a:gd name="T105" fmla="*/ 0 h 2383"/>
                <a:gd name="T106" fmla="*/ 0 w 3787"/>
                <a:gd name="T107" fmla="*/ 0 h 2383"/>
                <a:gd name="T108" fmla="*/ 0 w 3787"/>
                <a:gd name="T109" fmla="*/ 0 h 2383"/>
                <a:gd name="T110" fmla="*/ 0 w 3787"/>
                <a:gd name="T111" fmla="*/ 0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2" name="Freeform 187"/>
            <p:cNvSpPr>
              <a:spLocks noChangeAspect="1"/>
            </p:cNvSpPr>
            <p:nvPr/>
          </p:nvSpPr>
          <p:spPr bwMode="auto">
            <a:xfrm>
              <a:off x="9071" y="2864"/>
              <a:ext cx="555" cy="749"/>
            </a:xfrm>
            <a:custGeom>
              <a:avLst/>
              <a:gdLst>
                <a:gd name="T0" fmla="*/ 0 w 1206"/>
                <a:gd name="T1" fmla="*/ 0 h 1631"/>
                <a:gd name="T2" fmla="*/ 0 w 1206"/>
                <a:gd name="T3" fmla="*/ 0 h 1631"/>
                <a:gd name="T4" fmla="*/ 0 w 1206"/>
                <a:gd name="T5" fmla="*/ 0 h 1631"/>
                <a:gd name="T6" fmla="*/ 0 w 1206"/>
                <a:gd name="T7" fmla="*/ 0 h 1631"/>
                <a:gd name="T8" fmla="*/ 0 w 1206"/>
                <a:gd name="T9" fmla="*/ 0 h 1631"/>
                <a:gd name="T10" fmla="*/ 0 w 1206"/>
                <a:gd name="T11" fmla="*/ 0 h 1631"/>
                <a:gd name="T12" fmla="*/ 0 w 1206"/>
                <a:gd name="T13" fmla="*/ 0 h 1631"/>
                <a:gd name="T14" fmla="*/ 0 w 1206"/>
                <a:gd name="T15" fmla="*/ 0 h 1631"/>
                <a:gd name="T16" fmla="*/ 0 w 1206"/>
                <a:gd name="T17" fmla="*/ 0 h 1631"/>
                <a:gd name="T18" fmla="*/ 0 w 1206"/>
                <a:gd name="T19" fmla="*/ 0 h 1631"/>
                <a:gd name="T20" fmla="*/ 0 w 1206"/>
                <a:gd name="T21" fmla="*/ 0 h 1631"/>
                <a:gd name="T22" fmla="*/ 0 w 1206"/>
                <a:gd name="T23" fmla="*/ 0 h 1631"/>
                <a:gd name="T24" fmla="*/ 0 w 1206"/>
                <a:gd name="T25" fmla="*/ 0 h 1631"/>
                <a:gd name="T26" fmla="*/ 0 w 1206"/>
                <a:gd name="T27" fmla="*/ 0 h 1631"/>
                <a:gd name="T28" fmla="*/ 0 w 1206"/>
                <a:gd name="T29" fmla="*/ 0 h 1631"/>
                <a:gd name="T30" fmla="*/ 0 w 1206"/>
                <a:gd name="T31" fmla="*/ 0 h 1631"/>
                <a:gd name="T32" fmla="*/ 0 w 1206"/>
                <a:gd name="T33" fmla="*/ 0 h 1631"/>
                <a:gd name="T34" fmla="*/ 0 w 1206"/>
                <a:gd name="T35" fmla="*/ 0 h 1631"/>
                <a:gd name="T36" fmla="*/ 0 w 1206"/>
                <a:gd name="T37" fmla="*/ 0 h 1631"/>
                <a:gd name="T38" fmla="*/ 0 w 1206"/>
                <a:gd name="T39" fmla="*/ 0 h 1631"/>
                <a:gd name="T40" fmla="*/ 0 w 1206"/>
                <a:gd name="T41" fmla="*/ 0 h 1631"/>
                <a:gd name="T42" fmla="*/ 0 w 1206"/>
                <a:gd name="T43" fmla="*/ 0 h 1631"/>
                <a:gd name="T44" fmla="*/ 0 w 1206"/>
                <a:gd name="T45" fmla="*/ 0 h 1631"/>
                <a:gd name="T46" fmla="*/ 0 w 1206"/>
                <a:gd name="T47" fmla="*/ 0 h 1631"/>
                <a:gd name="T48" fmla="*/ 0 w 1206"/>
                <a:gd name="T49" fmla="*/ 0 h 1631"/>
                <a:gd name="T50" fmla="*/ 0 w 1206"/>
                <a:gd name="T51" fmla="*/ 0 h 1631"/>
                <a:gd name="T52" fmla="*/ 0 w 1206"/>
                <a:gd name="T53" fmla="*/ 0 h 1631"/>
                <a:gd name="T54" fmla="*/ 0 w 1206"/>
                <a:gd name="T55" fmla="*/ 0 h 1631"/>
                <a:gd name="T56" fmla="*/ 0 w 1206"/>
                <a:gd name="T57" fmla="*/ 0 h 1631"/>
                <a:gd name="T58" fmla="*/ 0 w 1206"/>
                <a:gd name="T59" fmla="*/ 0 h 1631"/>
                <a:gd name="T60" fmla="*/ 0 w 1206"/>
                <a:gd name="T61" fmla="*/ 0 h 1631"/>
                <a:gd name="T62" fmla="*/ 0 w 1206"/>
                <a:gd name="T63" fmla="*/ 0 h 1631"/>
                <a:gd name="T64" fmla="*/ 0 w 1206"/>
                <a:gd name="T65" fmla="*/ 0 h 1631"/>
                <a:gd name="T66" fmla="*/ 0 w 1206"/>
                <a:gd name="T67" fmla="*/ 0 h 1631"/>
                <a:gd name="T68" fmla="*/ 0 w 1206"/>
                <a:gd name="T69" fmla="*/ 0 h 1631"/>
                <a:gd name="T70" fmla="*/ 0 w 1206"/>
                <a:gd name="T71" fmla="*/ 0 h 1631"/>
                <a:gd name="T72" fmla="*/ 0 w 1206"/>
                <a:gd name="T73" fmla="*/ 0 h 1631"/>
                <a:gd name="T74" fmla="*/ 0 w 1206"/>
                <a:gd name="T75" fmla="*/ 0 h 1631"/>
                <a:gd name="T76" fmla="*/ 0 w 1206"/>
                <a:gd name="T77" fmla="*/ 0 h 1631"/>
                <a:gd name="T78" fmla="*/ 0 w 1206"/>
                <a:gd name="T79" fmla="*/ 0 h 1631"/>
                <a:gd name="T80" fmla="*/ 0 w 1206"/>
                <a:gd name="T81" fmla="*/ 0 h 1631"/>
                <a:gd name="T82" fmla="*/ 0 w 1206"/>
                <a:gd name="T83" fmla="*/ 0 h 1631"/>
                <a:gd name="T84" fmla="*/ 0 w 1206"/>
                <a:gd name="T85" fmla="*/ 0 h 1631"/>
                <a:gd name="T86" fmla="*/ 0 w 1206"/>
                <a:gd name="T87" fmla="*/ 0 h 1631"/>
                <a:gd name="T88" fmla="*/ 0 w 1206"/>
                <a:gd name="T89" fmla="*/ 0 h 1631"/>
                <a:gd name="T90" fmla="*/ 0 w 1206"/>
                <a:gd name="T91" fmla="*/ 0 h 1631"/>
                <a:gd name="T92" fmla="*/ 0 w 1206"/>
                <a:gd name="T93" fmla="*/ 0 h 1631"/>
                <a:gd name="T94" fmla="*/ 0 w 1206"/>
                <a:gd name="T95" fmla="*/ 0 h 1631"/>
                <a:gd name="T96" fmla="*/ 0 w 1206"/>
                <a:gd name="T97" fmla="*/ 0 h 1631"/>
                <a:gd name="T98" fmla="*/ 0 w 1206"/>
                <a:gd name="T99" fmla="*/ 0 h 1631"/>
                <a:gd name="T100" fmla="*/ 0 w 1206"/>
                <a:gd name="T101" fmla="*/ 0 h 1631"/>
                <a:gd name="T102" fmla="*/ 0 w 1206"/>
                <a:gd name="T103" fmla="*/ 0 h 1631"/>
                <a:gd name="T104" fmla="*/ 0 w 1206"/>
                <a:gd name="T105" fmla="*/ 0 h 1631"/>
                <a:gd name="T106" fmla="*/ 0 w 1206"/>
                <a:gd name="T107" fmla="*/ 0 h 1631"/>
                <a:gd name="T108" fmla="*/ 0 w 1206"/>
                <a:gd name="T109" fmla="*/ 0 h 1631"/>
                <a:gd name="T110" fmla="*/ 0 w 1206"/>
                <a:gd name="T111" fmla="*/ 0 h 1631"/>
                <a:gd name="T112" fmla="*/ 0 w 1206"/>
                <a:gd name="T113" fmla="*/ 0 h 1631"/>
                <a:gd name="T114" fmla="*/ 0 w 1206"/>
                <a:gd name="T115" fmla="*/ 0 h 1631"/>
                <a:gd name="T116" fmla="*/ 0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03" name="Freeform 188"/>
            <p:cNvSpPr>
              <a:spLocks noChangeAspect="1"/>
            </p:cNvSpPr>
            <p:nvPr/>
          </p:nvSpPr>
          <p:spPr bwMode="auto">
            <a:xfrm>
              <a:off x="8902" y="3867"/>
              <a:ext cx="672" cy="664"/>
            </a:xfrm>
            <a:custGeom>
              <a:avLst/>
              <a:gdLst>
                <a:gd name="T0" fmla="*/ 0 w 1460"/>
                <a:gd name="T1" fmla="*/ 0 h 1447"/>
                <a:gd name="T2" fmla="*/ 0 w 1460"/>
                <a:gd name="T3" fmla="*/ 0 h 1447"/>
                <a:gd name="T4" fmla="*/ 0 w 1460"/>
                <a:gd name="T5" fmla="*/ 0 h 1447"/>
                <a:gd name="T6" fmla="*/ 0 w 1460"/>
                <a:gd name="T7" fmla="*/ 0 h 1447"/>
                <a:gd name="T8" fmla="*/ 0 w 1460"/>
                <a:gd name="T9" fmla="*/ 0 h 1447"/>
                <a:gd name="T10" fmla="*/ 0 w 1460"/>
                <a:gd name="T11" fmla="*/ 0 h 1447"/>
                <a:gd name="T12" fmla="*/ 0 w 1460"/>
                <a:gd name="T13" fmla="*/ 0 h 1447"/>
                <a:gd name="T14" fmla="*/ 0 w 1460"/>
                <a:gd name="T15" fmla="*/ 0 h 1447"/>
                <a:gd name="T16" fmla="*/ 0 w 1460"/>
                <a:gd name="T17" fmla="*/ 0 h 1447"/>
                <a:gd name="T18" fmla="*/ 0 w 1460"/>
                <a:gd name="T19" fmla="*/ 0 h 1447"/>
                <a:gd name="T20" fmla="*/ 0 w 1460"/>
                <a:gd name="T21" fmla="*/ 0 h 1447"/>
                <a:gd name="T22" fmla="*/ 0 w 1460"/>
                <a:gd name="T23" fmla="*/ 0 h 1447"/>
                <a:gd name="T24" fmla="*/ 0 w 1460"/>
                <a:gd name="T25" fmla="*/ 0 h 1447"/>
                <a:gd name="T26" fmla="*/ 0 w 1460"/>
                <a:gd name="T27" fmla="*/ 0 h 1447"/>
                <a:gd name="T28" fmla="*/ 0 w 1460"/>
                <a:gd name="T29" fmla="*/ 0 h 1447"/>
                <a:gd name="T30" fmla="*/ 0 w 1460"/>
                <a:gd name="T31" fmla="*/ 0 h 1447"/>
                <a:gd name="T32" fmla="*/ 0 w 1460"/>
                <a:gd name="T33" fmla="*/ 0 h 1447"/>
                <a:gd name="T34" fmla="*/ 0 w 1460"/>
                <a:gd name="T35" fmla="*/ 0 h 1447"/>
                <a:gd name="T36" fmla="*/ 0 w 1460"/>
                <a:gd name="T37" fmla="*/ 0 h 1447"/>
                <a:gd name="T38" fmla="*/ 0 w 1460"/>
                <a:gd name="T39" fmla="*/ 0 h 1447"/>
                <a:gd name="T40" fmla="*/ 0 w 1460"/>
                <a:gd name="T41" fmla="*/ 0 h 1447"/>
                <a:gd name="T42" fmla="*/ 0 w 1460"/>
                <a:gd name="T43" fmla="*/ 0 h 1447"/>
                <a:gd name="T44" fmla="*/ 0 w 1460"/>
                <a:gd name="T45" fmla="*/ 0 h 1447"/>
                <a:gd name="T46" fmla="*/ 0 w 1460"/>
                <a:gd name="T47" fmla="*/ 0 h 1447"/>
                <a:gd name="T48" fmla="*/ 0 w 1460"/>
                <a:gd name="T49" fmla="*/ 0 h 1447"/>
                <a:gd name="T50" fmla="*/ 0 w 1460"/>
                <a:gd name="T51" fmla="*/ 0 h 1447"/>
                <a:gd name="T52" fmla="*/ 0 w 1460"/>
                <a:gd name="T53" fmla="*/ 0 h 1447"/>
                <a:gd name="T54" fmla="*/ 0 w 1460"/>
                <a:gd name="T55" fmla="*/ 0 h 1447"/>
                <a:gd name="T56" fmla="*/ 0 w 1460"/>
                <a:gd name="T57" fmla="*/ 0 h 1447"/>
                <a:gd name="T58" fmla="*/ 0 w 1460"/>
                <a:gd name="T59" fmla="*/ 0 h 1447"/>
                <a:gd name="T60" fmla="*/ 0 w 1460"/>
                <a:gd name="T61" fmla="*/ 0 h 1447"/>
                <a:gd name="T62" fmla="*/ 0 w 1460"/>
                <a:gd name="T63" fmla="*/ 0 h 1447"/>
                <a:gd name="T64" fmla="*/ 0 w 1460"/>
                <a:gd name="T65" fmla="*/ 0 h 1447"/>
                <a:gd name="T66" fmla="*/ 0 w 1460"/>
                <a:gd name="T67" fmla="*/ 0 h 1447"/>
                <a:gd name="T68" fmla="*/ 0 w 1460"/>
                <a:gd name="T69" fmla="*/ 0 h 1447"/>
                <a:gd name="T70" fmla="*/ 0 w 1460"/>
                <a:gd name="T71" fmla="*/ 0 h 1447"/>
                <a:gd name="T72" fmla="*/ 0 w 1460"/>
                <a:gd name="T73" fmla="*/ 0 h 1447"/>
                <a:gd name="T74" fmla="*/ 0 w 1460"/>
                <a:gd name="T75" fmla="*/ 0 h 1447"/>
                <a:gd name="T76" fmla="*/ 0 w 1460"/>
                <a:gd name="T77" fmla="*/ 0 h 1447"/>
                <a:gd name="T78" fmla="*/ 0 w 1460"/>
                <a:gd name="T79" fmla="*/ 0 h 1447"/>
                <a:gd name="T80" fmla="*/ 0 w 1460"/>
                <a:gd name="T81" fmla="*/ 0 h 1447"/>
                <a:gd name="T82" fmla="*/ 0 w 1460"/>
                <a:gd name="T83" fmla="*/ 0 h 1447"/>
                <a:gd name="T84" fmla="*/ 0 w 1460"/>
                <a:gd name="T85" fmla="*/ 0 h 1447"/>
                <a:gd name="T86" fmla="*/ 0 w 1460"/>
                <a:gd name="T87" fmla="*/ 0 h 1447"/>
                <a:gd name="T88" fmla="*/ 0 w 1460"/>
                <a:gd name="T89" fmla="*/ 0 h 1447"/>
                <a:gd name="T90" fmla="*/ 0 w 1460"/>
                <a:gd name="T91" fmla="*/ 0 h 1447"/>
                <a:gd name="T92" fmla="*/ 0 w 1460"/>
                <a:gd name="T93" fmla="*/ 0 h 1447"/>
                <a:gd name="T94" fmla="*/ 0 w 1460"/>
                <a:gd name="T95" fmla="*/ 0 h 1447"/>
                <a:gd name="T96" fmla="*/ 0 w 1460"/>
                <a:gd name="T97" fmla="*/ 0 h 1447"/>
                <a:gd name="T98" fmla="*/ 0 w 1460"/>
                <a:gd name="T99" fmla="*/ 0 h 1447"/>
                <a:gd name="T100" fmla="*/ 0 w 1460"/>
                <a:gd name="T101" fmla="*/ 0 h 1447"/>
                <a:gd name="T102" fmla="*/ 0 w 1460"/>
                <a:gd name="T103" fmla="*/ 0 h 1447"/>
                <a:gd name="T104" fmla="*/ 0 w 1460"/>
                <a:gd name="T105" fmla="*/ 0 h 1447"/>
                <a:gd name="T106" fmla="*/ 0 w 1460"/>
                <a:gd name="T107" fmla="*/ 0 h 1447"/>
                <a:gd name="T108" fmla="*/ 0 w 1460"/>
                <a:gd name="T109" fmla="*/ 0 h 1447"/>
                <a:gd name="T110" fmla="*/ 0 w 1460"/>
                <a:gd name="T111" fmla="*/ 0 h 1447"/>
                <a:gd name="T112" fmla="*/ 0 w 1460"/>
                <a:gd name="T113" fmla="*/ 0 h 1447"/>
                <a:gd name="T114" fmla="*/ 0 w 1460"/>
                <a:gd name="T115" fmla="*/ 0 h 1447"/>
                <a:gd name="T116" fmla="*/ 0 w 1460"/>
                <a:gd name="T117" fmla="*/ 0 h 1447"/>
                <a:gd name="T118" fmla="*/ 0 w 1460"/>
                <a:gd name="T119" fmla="*/ 0 h 1447"/>
                <a:gd name="T120" fmla="*/ 0 w 1460"/>
                <a:gd name="T121" fmla="*/ 0 h 1447"/>
                <a:gd name="T122" fmla="*/ 0 w 1460"/>
                <a:gd name="T123" fmla="*/ 0 h 1447"/>
                <a:gd name="T124" fmla="*/ 0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4" name="Freeform 189" descr="50%"/>
            <p:cNvSpPr>
              <a:spLocks noChangeAspect="1"/>
            </p:cNvSpPr>
            <p:nvPr/>
          </p:nvSpPr>
          <p:spPr bwMode="auto">
            <a:xfrm>
              <a:off x="7863" y="3313"/>
              <a:ext cx="601" cy="527"/>
            </a:xfrm>
            <a:custGeom>
              <a:avLst/>
              <a:gdLst>
                <a:gd name="T0" fmla="*/ 0 w 1304"/>
                <a:gd name="T1" fmla="*/ 0 h 1148"/>
                <a:gd name="T2" fmla="*/ 0 w 1304"/>
                <a:gd name="T3" fmla="*/ 0 h 1148"/>
                <a:gd name="T4" fmla="*/ 0 w 1304"/>
                <a:gd name="T5" fmla="*/ 0 h 1148"/>
                <a:gd name="T6" fmla="*/ 0 w 1304"/>
                <a:gd name="T7" fmla="*/ 0 h 1148"/>
                <a:gd name="T8" fmla="*/ 0 w 1304"/>
                <a:gd name="T9" fmla="*/ 0 h 1148"/>
                <a:gd name="T10" fmla="*/ 0 w 1304"/>
                <a:gd name="T11" fmla="*/ 0 h 1148"/>
                <a:gd name="T12" fmla="*/ 0 w 1304"/>
                <a:gd name="T13" fmla="*/ 0 h 1148"/>
                <a:gd name="T14" fmla="*/ 0 w 1304"/>
                <a:gd name="T15" fmla="*/ 0 h 1148"/>
                <a:gd name="T16" fmla="*/ 0 w 1304"/>
                <a:gd name="T17" fmla="*/ 0 h 1148"/>
                <a:gd name="T18" fmla="*/ 0 w 1304"/>
                <a:gd name="T19" fmla="*/ 0 h 1148"/>
                <a:gd name="T20" fmla="*/ 0 w 1304"/>
                <a:gd name="T21" fmla="*/ 0 h 1148"/>
                <a:gd name="T22" fmla="*/ 0 w 1304"/>
                <a:gd name="T23" fmla="*/ 0 h 1148"/>
                <a:gd name="T24" fmla="*/ 0 w 1304"/>
                <a:gd name="T25" fmla="*/ 0 h 1148"/>
                <a:gd name="T26" fmla="*/ 0 w 1304"/>
                <a:gd name="T27" fmla="*/ 0 h 1148"/>
                <a:gd name="T28" fmla="*/ 0 w 1304"/>
                <a:gd name="T29" fmla="*/ 0 h 1148"/>
                <a:gd name="T30" fmla="*/ 0 w 1304"/>
                <a:gd name="T31" fmla="*/ 0 h 1148"/>
                <a:gd name="T32" fmla="*/ 0 w 1304"/>
                <a:gd name="T33" fmla="*/ 0 h 1148"/>
                <a:gd name="T34" fmla="*/ 0 w 1304"/>
                <a:gd name="T35" fmla="*/ 0 h 1148"/>
                <a:gd name="T36" fmla="*/ 0 w 1304"/>
                <a:gd name="T37" fmla="*/ 0 h 1148"/>
                <a:gd name="T38" fmla="*/ 0 w 1304"/>
                <a:gd name="T39" fmla="*/ 0 h 1148"/>
                <a:gd name="T40" fmla="*/ 0 w 1304"/>
                <a:gd name="T41" fmla="*/ 0 h 1148"/>
                <a:gd name="T42" fmla="*/ 0 w 1304"/>
                <a:gd name="T43" fmla="*/ 0 h 1148"/>
                <a:gd name="T44" fmla="*/ 0 w 1304"/>
                <a:gd name="T45" fmla="*/ 0 h 1148"/>
                <a:gd name="T46" fmla="*/ 0 w 1304"/>
                <a:gd name="T47" fmla="*/ 0 h 1148"/>
                <a:gd name="T48" fmla="*/ 0 w 1304"/>
                <a:gd name="T49" fmla="*/ 0 h 1148"/>
                <a:gd name="T50" fmla="*/ 0 w 1304"/>
                <a:gd name="T51" fmla="*/ 0 h 1148"/>
                <a:gd name="T52" fmla="*/ 0 w 1304"/>
                <a:gd name="T53" fmla="*/ 0 h 1148"/>
                <a:gd name="T54" fmla="*/ 0 w 1304"/>
                <a:gd name="T55" fmla="*/ 0 h 1148"/>
                <a:gd name="T56" fmla="*/ 0 w 1304"/>
                <a:gd name="T57" fmla="*/ 0 h 1148"/>
                <a:gd name="T58" fmla="*/ 0 w 1304"/>
                <a:gd name="T59" fmla="*/ 0 h 1148"/>
                <a:gd name="T60" fmla="*/ 0 w 1304"/>
                <a:gd name="T61" fmla="*/ 0 h 1148"/>
                <a:gd name="T62" fmla="*/ 0 w 1304"/>
                <a:gd name="T63" fmla="*/ 0 h 1148"/>
                <a:gd name="T64" fmla="*/ 0 w 1304"/>
                <a:gd name="T65" fmla="*/ 0 h 1148"/>
                <a:gd name="T66" fmla="*/ 0 w 1304"/>
                <a:gd name="T67" fmla="*/ 0 h 1148"/>
                <a:gd name="T68" fmla="*/ 0 w 1304"/>
                <a:gd name="T69" fmla="*/ 0 h 1148"/>
                <a:gd name="T70" fmla="*/ 0 w 1304"/>
                <a:gd name="T71" fmla="*/ 0 h 1148"/>
                <a:gd name="T72" fmla="*/ 0 w 1304"/>
                <a:gd name="T73" fmla="*/ 0 h 1148"/>
                <a:gd name="T74" fmla="*/ 0 w 1304"/>
                <a:gd name="T75" fmla="*/ 0 h 1148"/>
                <a:gd name="T76" fmla="*/ 0 w 1304"/>
                <a:gd name="T77" fmla="*/ 0 h 1148"/>
                <a:gd name="T78" fmla="*/ 0 w 1304"/>
                <a:gd name="T79" fmla="*/ 0 h 1148"/>
                <a:gd name="T80" fmla="*/ 0 w 1304"/>
                <a:gd name="T81" fmla="*/ 0 h 1148"/>
                <a:gd name="T82" fmla="*/ 0 w 1304"/>
                <a:gd name="T83" fmla="*/ 0 h 1148"/>
                <a:gd name="T84" fmla="*/ 0 w 1304"/>
                <a:gd name="T85" fmla="*/ 0 h 1148"/>
                <a:gd name="T86" fmla="*/ 0 w 1304"/>
                <a:gd name="T87" fmla="*/ 0 h 1148"/>
                <a:gd name="T88" fmla="*/ 0 w 1304"/>
                <a:gd name="T89" fmla="*/ 0 h 1148"/>
                <a:gd name="T90" fmla="*/ 0 w 1304"/>
                <a:gd name="T91" fmla="*/ 0 h 1148"/>
                <a:gd name="T92" fmla="*/ 0 w 1304"/>
                <a:gd name="T93" fmla="*/ 0 h 1148"/>
                <a:gd name="T94" fmla="*/ 0 w 1304"/>
                <a:gd name="T95" fmla="*/ 0 h 1148"/>
                <a:gd name="T96" fmla="*/ 0 w 1304"/>
                <a:gd name="T97" fmla="*/ 0 h 1148"/>
                <a:gd name="T98" fmla="*/ 0 w 1304"/>
                <a:gd name="T99" fmla="*/ 0 h 1148"/>
                <a:gd name="T100" fmla="*/ 0 w 1304"/>
                <a:gd name="T101" fmla="*/ 0 h 1148"/>
                <a:gd name="T102" fmla="*/ 0 w 1304"/>
                <a:gd name="T103" fmla="*/ 0 h 1148"/>
                <a:gd name="T104" fmla="*/ 0 w 1304"/>
                <a:gd name="T105" fmla="*/ 0 h 1148"/>
                <a:gd name="T106" fmla="*/ 0 w 1304"/>
                <a:gd name="T107" fmla="*/ 0 h 1148"/>
                <a:gd name="T108" fmla="*/ 0 w 1304"/>
                <a:gd name="T109" fmla="*/ 0 h 1148"/>
                <a:gd name="T110" fmla="*/ 0 w 1304"/>
                <a:gd name="T111" fmla="*/ 0 h 1148"/>
                <a:gd name="T112" fmla="*/ 0 w 1304"/>
                <a:gd name="T113" fmla="*/ 0 h 1148"/>
                <a:gd name="T114" fmla="*/ 0 w 1304"/>
                <a:gd name="T115" fmla="*/ 0 h 1148"/>
                <a:gd name="T116" fmla="*/ 0 w 1304"/>
                <a:gd name="T117" fmla="*/ 0 h 1148"/>
                <a:gd name="T118" fmla="*/ 0 w 1304"/>
                <a:gd name="T119" fmla="*/ 0 h 1148"/>
                <a:gd name="T120" fmla="*/ 0 w 1304"/>
                <a:gd name="T121" fmla="*/ 0 h 1148"/>
                <a:gd name="T122" fmla="*/ 0 w 1304"/>
                <a:gd name="T123" fmla="*/ 0 h 1148"/>
                <a:gd name="T124" fmla="*/ 0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5" name="Freeform 190"/>
            <p:cNvSpPr>
              <a:spLocks noChangeAspect="1"/>
            </p:cNvSpPr>
            <p:nvPr/>
          </p:nvSpPr>
          <p:spPr bwMode="auto">
            <a:xfrm>
              <a:off x="8053" y="4030"/>
              <a:ext cx="587" cy="723"/>
            </a:xfrm>
            <a:custGeom>
              <a:avLst/>
              <a:gdLst>
                <a:gd name="T0" fmla="*/ 0 w 1276"/>
                <a:gd name="T1" fmla="*/ 0 h 1574"/>
                <a:gd name="T2" fmla="*/ 0 w 1276"/>
                <a:gd name="T3" fmla="*/ 0 h 1574"/>
                <a:gd name="T4" fmla="*/ 0 w 1276"/>
                <a:gd name="T5" fmla="*/ 0 h 1574"/>
                <a:gd name="T6" fmla="*/ 0 w 1276"/>
                <a:gd name="T7" fmla="*/ 0 h 1574"/>
                <a:gd name="T8" fmla="*/ 0 w 1276"/>
                <a:gd name="T9" fmla="*/ 0 h 1574"/>
                <a:gd name="T10" fmla="*/ 0 w 1276"/>
                <a:gd name="T11" fmla="*/ 0 h 1574"/>
                <a:gd name="T12" fmla="*/ 0 w 1276"/>
                <a:gd name="T13" fmla="*/ 0 h 1574"/>
                <a:gd name="T14" fmla="*/ 0 w 1276"/>
                <a:gd name="T15" fmla="*/ 0 h 1574"/>
                <a:gd name="T16" fmla="*/ 0 w 1276"/>
                <a:gd name="T17" fmla="*/ 0 h 1574"/>
                <a:gd name="T18" fmla="*/ 0 w 1276"/>
                <a:gd name="T19" fmla="*/ 0 h 1574"/>
                <a:gd name="T20" fmla="*/ 0 w 1276"/>
                <a:gd name="T21" fmla="*/ 0 h 1574"/>
                <a:gd name="T22" fmla="*/ 0 w 1276"/>
                <a:gd name="T23" fmla="*/ 0 h 1574"/>
                <a:gd name="T24" fmla="*/ 0 w 1276"/>
                <a:gd name="T25" fmla="*/ 0 h 1574"/>
                <a:gd name="T26" fmla="*/ 0 w 1276"/>
                <a:gd name="T27" fmla="*/ 0 h 1574"/>
                <a:gd name="T28" fmla="*/ 0 w 1276"/>
                <a:gd name="T29" fmla="*/ 0 h 1574"/>
                <a:gd name="T30" fmla="*/ 0 w 1276"/>
                <a:gd name="T31" fmla="*/ 0 h 1574"/>
                <a:gd name="T32" fmla="*/ 0 w 1276"/>
                <a:gd name="T33" fmla="*/ 0 h 1574"/>
                <a:gd name="T34" fmla="*/ 0 w 1276"/>
                <a:gd name="T35" fmla="*/ 0 h 1574"/>
                <a:gd name="T36" fmla="*/ 0 w 1276"/>
                <a:gd name="T37" fmla="*/ 0 h 1574"/>
                <a:gd name="T38" fmla="*/ 0 w 1276"/>
                <a:gd name="T39" fmla="*/ 0 h 1574"/>
                <a:gd name="T40" fmla="*/ 0 w 1276"/>
                <a:gd name="T41" fmla="*/ 0 h 1574"/>
                <a:gd name="T42" fmla="*/ 0 w 1276"/>
                <a:gd name="T43" fmla="*/ 0 h 1574"/>
                <a:gd name="T44" fmla="*/ 0 w 1276"/>
                <a:gd name="T45" fmla="*/ 0 h 1574"/>
                <a:gd name="T46" fmla="*/ 0 w 1276"/>
                <a:gd name="T47" fmla="*/ 0 h 1574"/>
                <a:gd name="T48" fmla="*/ 0 w 1276"/>
                <a:gd name="T49" fmla="*/ 0 h 1574"/>
                <a:gd name="T50" fmla="*/ 0 w 1276"/>
                <a:gd name="T51" fmla="*/ 0 h 1574"/>
                <a:gd name="T52" fmla="*/ 0 w 1276"/>
                <a:gd name="T53" fmla="*/ 0 h 1574"/>
                <a:gd name="T54" fmla="*/ 0 w 1276"/>
                <a:gd name="T55" fmla="*/ 0 h 1574"/>
                <a:gd name="T56" fmla="*/ 0 w 1276"/>
                <a:gd name="T57" fmla="*/ 0 h 1574"/>
                <a:gd name="T58" fmla="*/ 0 w 1276"/>
                <a:gd name="T59" fmla="*/ 0 h 1574"/>
                <a:gd name="T60" fmla="*/ 0 w 1276"/>
                <a:gd name="T61" fmla="*/ 0 h 1574"/>
                <a:gd name="T62" fmla="*/ 0 w 1276"/>
                <a:gd name="T63" fmla="*/ 0 h 1574"/>
                <a:gd name="T64" fmla="*/ 0 w 1276"/>
                <a:gd name="T65" fmla="*/ 0 h 1574"/>
                <a:gd name="T66" fmla="*/ 0 w 1276"/>
                <a:gd name="T67" fmla="*/ 0 h 1574"/>
                <a:gd name="T68" fmla="*/ 0 w 1276"/>
                <a:gd name="T69" fmla="*/ 0 h 1574"/>
                <a:gd name="T70" fmla="*/ 0 w 1276"/>
                <a:gd name="T71" fmla="*/ 0 h 1574"/>
                <a:gd name="T72" fmla="*/ 0 w 1276"/>
                <a:gd name="T73" fmla="*/ 0 h 1574"/>
                <a:gd name="T74" fmla="*/ 0 w 1276"/>
                <a:gd name="T75" fmla="*/ 0 h 1574"/>
                <a:gd name="T76" fmla="*/ 0 w 1276"/>
                <a:gd name="T77" fmla="*/ 0 h 1574"/>
                <a:gd name="T78" fmla="*/ 0 w 1276"/>
                <a:gd name="T79" fmla="*/ 0 h 1574"/>
                <a:gd name="T80" fmla="*/ 0 w 1276"/>
                <a:gd name="T81" fmla="*/ 0 h 1574"/>
                <a:gd name="T82" fmla="*/ 0 w 1276"/>
                <a:gd name="T83" fmla="*/ 0 h 1574"/>
                <a:gd name="T84" fmla="*/ 0 w 1276"/>
                <a:gd name="T85" fmla="*/ 0 h 1574"/>
                <a:gd name="T86" fmla="*/ 0 w 1276"/>
                <a:gd name="T87" fmla="*/ 0 h 1574"/>
                <a:gd name="T88" fmla="*/ 0 w 1276"/>
                <a:gd name="T89" fmla="*/ 0 h 1574"/>
                <a:gd name="T90" fmla="*/ 0 w 1276"/>
                <a:gd name="T91" fmla="*/ 0 h 1574"/>
                <a:gd name="T92" fmla="*/ 0 w 1276"/>
                <a:gd name="T93" fmla="*/ 0 h 1574"/>
                <a:gd name="T94" fmla="*/ 0 w 1276"/>
                <a:gd name="T95" fmla="*/ 0 h 1574"/>
                <a:gd name="T96" fmla="*/ 0 w 1276"/>
                <a:gd name="T97" fmla="*/ 0 h 1574"/>
                <a:gd name="T98" fmla="*/ 0 w 1276"/>
                <a:gd name="T99" fmla="*/ 0 h 1574"/>
                <a:gd name="T100" fmla="*/ 0 w 1276"/>
                <a:gd name="T101" fmla="*/ 0 h 1574"/>
                <a:gd name="T102" fmla="*/ 0 w 1276"/>
                <a:gd name="T103" fmla="*/ 0 h 1574"/>
                <a:gd name="T104" fmla="*/ 0 w 1276"/>
                <a:gd name="T105" fmla="*/ 0 h 1574"/>
                <a:gd name="T106" fmla="*/ 0 w 1276"/>
                <a:gd name="T107" fmla="*/ 0 h 1574"/>
                <a:gd name="T108" fmla="*/ 0 w 1276"/>
                <a:gd name="T109" fmla="*/ 0 h 1574"/>
                <a:gd name="T110" fmla="*/ 0 w 1276"/>
                <a:gd name="T111" fmla="*/ 0 h 1574"/>
                <a:gd name="T112" fmla="*/ 0 w 1276"/>
                <a:gd name="T113" fmla="*/ 0 h 1574"/>
                <a:gd name="T114" fmla="*/ 0 w 1276"/>
                <a:gd name="T115" fmla="*/ 0 h 1574"/>
                <a:gd name="T116" fmla="*/ 0 w 1276"/>
                <a:gd name="T117" fmla="*/ 0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06" name="Freeform 191"/>
            <p:cNvSpPr>
              <a:spLocks noChangeAspect="1"/>
            </p:cNvSpPr>
            <p:nvPr/>
          </p:nvSpPr>
          <p:spPr bwMode="auto">
            <a:xfrm>
              <a:off x="6832" y="2571"/>
              <a:ext cx="1227" cy="996"/>
            </a:xfrm>
            <a:custGeom>
              <a:avLst/>
              <a:gdLst>
                <a:gd name="T0" fmla="*/ 0 w 2666"/>
                <a:gd name="T1" fmla="*/ 0 h 2170"/>
                <a:gd name="T2" fmla="*/ 0 w 2666"/>
                <a:gd name="T3" fmla="*/ 0 h 2170"/>
                <a:gd name="T4" fmla="*/ 0 w 2666"/>
                <a:gd name="T5" fmla="*/ 0 h 2170"/>
                <a:gd name="T6" fmla="*/ 0 w 2666"/>
                <a:gd name="T7" fmla="*/ 0 h 2170"/>
                <a:gd name="T8" fmla="*/ 0 w 2666"/>
                <a:gd name="T9" fmla="*/ 0 h 2170"/>
                <a:gd name="T10" fmla="*/ 0 w 2666"/>
                <a:gd name="T11" fmla="*/ 0 h 2170"/>
                <a:gd name="T12" fmla="*/ 0 w 2666"/>
                <a:gd name="T13" fmla="*/ 0 h 2170"/>
                <a:gd name="T14" fmla="*/ 0 w 2666"/>
                <a:gd name="T15" fmla="*/ 0 h 2170"/>
                <a:gd name="T16" fmla="*/ 0 w 2666"/>
                <a:gd name="T17" fmla="*/ 0 h 2170"/>
                <a:gd name="T18" fmla="*/ 0 w 2666"/>
                <a:gd name="T19" fmla="*/ 0 h 2170"/>
                <a:gd name="T20" fmla="*/ 0 w 2666"/>
                <a:gd name="T21" fmla="*/ 0 h 2170"/>
                <a:gd name="T22" fmla="*/ 0 w 2666"/>
                <a:gd name="T23" fmla="*/ 0 h 2170"/>
                <a:gd name="T24" fmla="*/ 0 w 2666"/>
                <a:gd name="T25" fmla="*/ 0 h 2170"/>
                <a:gd name="T26" fmla="*/ 0 w 2666"/>
                <a:gd name="T27" fmla="*/ 0 h 2170"/>
                <a:gd name="T28" fmla="*/ 0 w 2666"/>
                <a:gd name="T29" fmla="*/ 0 h 2170"/>
                <a:gd name="T30" fmla="*/ 0 w 2666"/>
                <a:gd name="T31" fmla="*/ 0 h 2170"/>
                <a:gd name="T32" fmla="*/ 0 w 2666"/>
                <a:gd name="T33" fmla="*/ 0 h 2170"/>
                <a:gd name="T34" fmla="*/ 0 w 2666"/>
                <a:gd name="T35" fmla="*/ 0 h 2170"/>
                <a:gd name="T36" fmla="*/ 0 w 2666"/>
                <a:gd name="T37" fmla="*/ 0 h 2170"/>
                <a:gd name="T38" fmla="*/ 0 w 2666"/>
                <a:gd name="T39" fmla="*/ 0 h 2170"/>
                <a:gd name="T40" fmla="*/ 0 w 2666"/>
                <a:gd name="T41" fmla="*/ 0 h 2170"/>
                <a:gd name="T42" fmla="*/ 0 w 2666"/>
                <a:gd name="T43" fmla="*/ 0 h 2170"/>
                <a:gd name="T44" fmla="*/ 0 w 2666"/>
                <a:gd name="T45" fmla="*/ 0 h 2170"/>
                <a:gd name="T46" fmla="*/ 0 w 2666"/>
                <a:gd name="T47" fmla="*/ 0 h 2170"/>
                <a:gd name="T48" fmla="*/ 0 w 2666"/>
                <a:gd name="T49" fmla="*/ 0 h 2170"/>
                <a:gd name="T50" fmla="*/ 0 w 2666"/>
                <a:gd name="T51" fmla="*/ 0 h 2170"/>
                <a:gd name="T52" fmla="*/ 0 w 2666"/>
                <a:gd name="T53" fmla="*/ 0 h 2170"/>
                <a:gd name="T54" fmla="*/ 0 w 2666"/>
                <a:gd name="T55" fmla="*/ 0 h 2170"/>
                <a:gd name="T56" fmla="*/ 0 w 2666"/>
                <a:gd name="T57" fmla="*/ 0 h 2170"/>
                <a:gd name="T58" fmla="*/ 0 w 2666"/>
                <a:gd name="T59" fmla="*/ 0 h 2170"/>
                <a:gd name="T60" fmla="*/ 0 w 2666"/>
                <a:gd name="T61" fmla="*/ 0 h 2170"/>
                <a:gd name="T62" fmla="*/ 0 w 2666"/>
                <a:gd name="T63" fmla="*/ 0 h 2170"/>
                <a:gd name="T64" fmla="*/ 0 w 2666"/>
                <a:gd name="T65" fmla="*/ 0 h 2170"/>
                <a:gd name="T66" fmla="*/ 0 w 2666"/>
                <a:gd name="T67" fmla="*/ 0 h 2170"/>
                <a:gd name="T68" fmla="*/ 0 w 2666"/>
                <a:gd name="T69" fmla="*/ 0 h 2170"/>
                <a:gd name="T70" fmla="*/ 0 w 2666"/>
                <a:gd name="T71" fmla="*/ 0 h 2170"/>
                <a:gd name="T72" fmla="*/ 0 w 2666"/>
                <a:gd name="T73" fmla="*/ 0 h 2170"/>
                <a:gd name="T74" fmla="*/ 0 w 2666"/>
                <a:gd name="T75" fmla="*/ 0 h 2170"/>
                <a:gd name="T76" fmla="*/ 0 w 2666"/>
                <a:gd name="T77" fmla="*/ 0 h 2170"/>
                <a:gd name="T78" fmla="*/ 0 w 2666"/>
                <a:gd name="T79" fmla="*/ 0 h 2170"/>
                <a:gd name="T80" fmla="*/ 0 w 2666"/>
                <a:gd name="T81" fmla="*/ 0 h 2170"/>
                <a:gd name="T82" fmla="*/ 0 w 2666"/>
                <a:gd name="T83" fmla="*/ 0 h 2170"/>
                <a:gd name="T84" fmla="*/ 0 w 2666"/>
                <a:gd name="T85" fmla="*/ 0 h 2170"/>
                <a:gd name="T86" fmla="*/ 0 w 2666"/>
                <a:gd name="T87" fmla="*/ 0 h 2170"/>
                <a:gd name="T88" fmla="*/ 0 w 2666"/>
                <a:gd name="T89" fmla="*/ 0 h 2170"/>
                <a:gd name="T90" fmla="*/ 0 w 2666"/>
                <a:gd name="T91" fmla="*/ 0 h 2170"/>
                <a:gd name="T92" fmla="*/ 0 w 2666"/>
                <a:gd name="T93" fmla="*/ 0 h 2170"/>
                <a:gd name="T94" fmla="*/ 0 w 2666"/>
                <a:gd name="T95" fmla="*/ 0 h 2170"/>
                <a:gd name="T96" fmla="*/ 0 w 2666"/>
                <a:gd name="T97" fmla="*/ 0 h 2170"/>
                <a:gd name="T98" fmla="*/ 0 w 2666"/>
                <a:gd name="T99" fmla="*/ 0 h 2170"/>
                <a:gd name="T100" fmla="*/ 0 w 2666"/>
                <a:gd name="T101" fmla="*/ 0 h 2170"/>
                <a:gd name="T102" fmla="*/ 0 w 2666"/>
                <a:gd name="T103" fmla="*/ 0 h 2170"/>
                <a:gd name="T104" fmla="*/ 0 w 2666"/>
                <a:gd name="T105" fmla="*/ 0 h 2170"/>
                <a:gd name="T106" fmla="*/ 0 w 2666"/>
                <a:gd name="T107" fmla="*/ 0 h 2170"/>
                <a:gd name="T108" fmla="*/ 0 w 2666"/>
                <a:gd name="T109" fmla="*/ 0 h 2170"/>
                <a:gd name="T110" fmla="*/ 0 w 2666"/>
                <a:gd name="T111" fmla="*/ 0 h 2170"/>
                <a:gd name="T112" fmla="*/ 0 w 2666"/>
                <a:gd name="T113" fmla="*/ 0 h 2170"/>
                <a:gd name="T114" fmla="*/ 0 w 2666"/>
                <a:gd name="T115" fmla="*/ 0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92" descr="50%"/>
            <p:cNvSpPr>
              <a:spLocks noChangeAspect="1"/>
            </p:cNvSpPr>
            <p:nvPr/>
          </p:nvSpPr>
          <p:spPr bwMode="auto">
            <a:xfrm>
              <a:off x="7495" y="3815"/>
              <a:ext cx="698" cy="879"/>
            </a:xfrm>
            <a:custGeom>
              <a:avLst/>
              <a:gdLst>
                <a:gd name="T0" fmla="*/ 0 w 1517"/>
                <a:gd name="T1" fmla="*/ 0 h 1915"/>
                <a:gd name="T2" fmla="*/ 0 w 1517"/>
                <a:gd name="T3" fmla="*/ 0 h 1915"/>
                <a:gd name="T4" fmla="*/ 0 w 1517"/>
                <a:gd name="T5" fmla="*/ 0 h 1915"/>
                <a:gd name="T6" fmla="*/ 0 w 1517"/>
                <a:gd name="T7" fmla="*/ 0 h 1915"/>
                <a:gd name="T8" fmla="*/ 0 w 1517"/>
                <a:gd name="T9" fmla="*/ 0 h 1915"/>
                <a:gd name="T10" fmla="*/ 0 w 1517"/>
                <a:gd name="T11" fmla="*/ 0 h 1915"/>
                <a:gd name="T12" fmla="*/ 0 w 1517"/>
                <a:gd name="T13" fmla="*/ 0 h 1915"/>
                <a:gd name="T14" fmla="*/ 0 w 1517"/>
                <a:gd name="T15" fmla="*/ 0 h 1915"/>
                <a:gd name="T16" fmla="*/ 0 w 1517"/>
                <a:gd name="T17" fmla="*/ 0 h 1915"/>
                <a:gd name="T18" fmla="*/ 0 w 1517"/>
                <a:gd name="T19" fmla="*/ 0 h 1915"/>
                <a:gd name="T20" fmla="*/ 0 w 1517"/>
                <a:gd name="T21" fmla="*/ 0 h 1915"/>
                <a:gd name="T22" fmla="*/ 0 w 1517"/>
                <a:gd name="T23" fmla="*/ 0 h 1915"/>
                <a:gd name="T24" fmla="*/ 0 w 1517"/>
                <a:gd name="T25" fmla="*/ 0 h 1915"/>
                <a:gd name="T26" fmla="*/ 0 w 1517"/>
                <a:gd name="T27" fmla="*/ 0 h 1915"/>
                <a:gd name="T28" fmla="*/ 0 w 1517"/>
                <a:gd name="T29" fmla="*/ 0 h 1915"/>
                <a:gd name="T30" fmla="*/ 0 w 1517"/>
                <a:gd name="T31" fmla="*/ 0 h 1915"/>
                <a:gd name="T32" fmla="*/ 0 w 1517"/>
                <a:gd name="T33" fmla="*/ 0 h 1915"/>
                <a:gd name="T34" fmla="*/ 0 w 1517"/>
                <a:gd name="T35" fmla="*/ 0 h 1915"/>
                <a:gd name="T36" fmla="*/ 0 w 1517"/>
                <a:gd name="T37" fmla="*/ 0 h 1915"/>
                <a:gd name="T38" fmla="*/ 0 w 1517"/>
                <a:gd name="T39" fmla="*/ 0 h 1915"/>
                <a:gd name="T40" fmla="*/ 0 w 1517"/>
                <a:gd name="T41" fmla="*/ 0 h 1915"/>
                <a:gd name="T42" fmla="*/ 0 w 1517"/>
                <a:gd name="T43" fmla="*/ 0 h 1915"/>
                <a:gd name="T44" fmla="*/ 0 w 1517"/>
                <a:gd name="T45" fmla="*/ 0 h 1915"/>
                <a:gd name="T46" fmla="*/ 0 w 1517"/>
                <a:gd name="T47" fmla="*/ 0 h 1915"/>
                <a:gd name="T48" fmla="*/ 0 w 1517"/>
                <a:gd name="T49" fmla="*/ 0 h 1915"/>
                <a:gd name="T50" fmla="*/ 0 w 1517"/>
                <a:gd name="T51" fmla="*/ 0 h 1915"/>
                <a:gd name="T52" fmla="*/ 0 w 1517"/>
                <a:gd name="T53" fmla="*/ 0 h 1915"/>
                <a:gd name="T54" fmla="*/ 0 w 1517"/>
                <a:gd name="T55" fmla="*/ 0 h 1915"/>
                <a:gd name="T56" fmla="*/ 0 w 1517"/>
                <a:gd name="T57" fmla="*/ 0 h 1915"/>
                <a:gd name="T58" fmla="*/ 0 w 1517"/>
                <a:gd name="T59" fmla="*/ 0 h 1915"/>
                <a:gd name="T60" fmla="*/ 0 w 1517"/>
                <a:gd name="T61" fmla="*/ 0 h 1915"/>
                <a:gd name="T62" fmla="*/ 0 w 1517"/>
                <a:gd name="T63" fmla="*/ 0 h 1915"/>
                <a:gd name="T64" fmla="*/ 0 w 1517"/>
                <a:gd name="T65" fmla="*/ 0 h 1915"/>
                <a:gd name="T66" fmla="*/ 0 w 1517"/>
                <a:gd name="T67" fmla="*/ 0 h 1915"/>
                <a:gd name="T68" fmla="*/ 0 w 1517"/>
                <a:gd name="T69" fmla="*/ 0 h 1915"/>
                <a:gd name="T70" fmla="*/ 0 w 1517"/>
                <a:gd name="T71" fmla="*/ 0 h 1915"/>
                <a:gd name="T72" fmla="*/ 0 w 1517"/>
                <a:gd name="T73" fmla="*/ 0 h 1915"/>
                <a:gd name="T74" fmla="*/ 0 w 1517"/>
                <a:gd name="T75" fmla="*/ 0 h 1915"/>
                <a:gd name="T76" fmla="*/ 0 w 1517"/>
                <a:gd name="T77" fmla="*/ 0 h 1915"/>
                <a:gd name="T78" fmla="*/ 0 w 1517"/>
                <a:gd name="T79" fmla="*/ 0 h 1915"/>
                <a:gd name="T80" fmla="*/ 0 w 1517"/>
                <a:gd name="T81" fmla="*/ 0 h 1915"/>
                <a:gd name="T82" fmla="*/ 0 w 1517"/>
                <a:gd name="T83" fmla="*/ 0 h 1915"/>
                <a:gd name="T84" fmla="*/ 0 w 1517"/>
                <a:gd name="T85" fmla="*/ 0 h 1915"/>
                <a:gd name="T86" fmla="*/ 0 w 1517"/>
                <a:gd name="T87" fmla="*/ 0 h 1915"/>
                <a:gd name="T88" fmla="*/ 0 w 1517"/>
                <a:gd name="T89" fmla="*/ 0 h 1915"/>
                <a:gd name="T90" fmla="*/ 0 w 1517"/>
                <a:gd name="T91" fmla="*/ 0 h 1915"/>
                <a:gd name="T92" fmla="*/ 0 w 1517"/>
                <a:gd name="T93" fmla="*/ 0 h 1915"/>
                <a:gd name="T94" fmla="*/ 0 w 1517"/>
                <a:gd name="T95" fmla="*/ 0 h 1915"/>
                <a:gd name="T96" fmla="*/ 0 w 1517"/>
                <a:gd name="T97" fmla="*/ 0 h 1915"/>
                <a:gd name="T98" fmla="*/ 0 w 1517"/>
                <a:gd name="T99" fmla="*/ 0 h 1915"/>
                <a:gd name="T100" fmla="*/ 0 w 1517"/>
                <a:gd name="T101" fmla="*/ 0 h 1915"/>
                <a:gd name="T102" fmla="*/ 0 w 1517"/>
                <a:gd name="T103" fmla="*/ 0 h 1915"/>
                <a:gd name="T104" fmla="*/ 0 w 1517"/>
                <a:gd name="T105" fmla="*/ 0 h 1915"/>
                <a:gd name="T106" fmla="*/ 0 w 1517"/>
                <a:gd name="T107" fmla="*/ 0 h 1915"/>
                <a:gd name="T108" fmla="*/ 0 w 1517"/>
                <a:gd name="T109" fmla="*/ 0 h 1915"/>
                <a:gd name="T110" fmla="*/ 0 w 1517"/>
                <a:gd name="T111" fmla="*/ 0 h 1915"/>
                <a:gd name="T112" fmla="*/ 0 w 1517"/>
                <a:gd name="T113" fmla="*/ 0 h 1915"/>
                <a:gd name="T114" fmla="*/ 0 w 1517"/>
                <a:gd name="T115" fmla="*/ 0 h 1915"/>
                <a:gd name="T116" fmla="*/ 0 w 1517"/>
                <a:gd name="T117" fmla="*/ 0 h 1915"/>
                <a:gd name="T118" fmla="*/ 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93"/>
            <p:cNvSpPr>
              <a:spLocks noChangeAspect="1"/>
            </p:cNvSpPr>
            <p:nvPr/>
          </p:nvSpPr>
          <p:spPr bwMode="auto">
            <a:xfrm>
              <a:off x="8444" y="3267"/>
              <a:ext cx="653" cy="665"/>
            </a:xfrm>
            <a:custGeom>
              <a:avLst/>
              <a:gdLst>
                <a:gd name="T0" fmla="*/ 0 w 1418"/>
                <a:gd name="T1" fmla="*/ 0 h 1447"/>
                <a:gd name="T2" fmla="*/ 0 w 1418"/>
                <a:gd name="T3" fmla="*/ 0 h 1447"/>
                <a:gd name="T4" fmla="*/ 0 w 1418"/>
                <a:gd name="T5" fmla="*/ 0 h 1447"/>
                <a:gd name="T6" fmla="*/ 0 w 1418"/>
                <a:gd name="T7" fmla="*/ 0 h 1447"/>
                <a:gd name="T8" fmla="*/ 0 w 1418"/>
                <a:gd name="T9" fmla="*/ 0 h 1447"/>
                <a:gd name="T10" fmla="*/ 0 w 1418"/>
                <a:gd name="T11" fmla="*/ 0 h 1447"/>
                <a:gd name="T12" fmla="*/ 0 w 1418"/>
                <a:gd name="T13" fmla="*/ 0 h 1447"/>
                <a:gd name="T14" fmla="*/ 0 w 1418"/>
                <a:gd name="T15" fmla="*/ 0 h 1447"/>
                <a:gd name="T16" fmla="*/ 0 w 1418"/>
                <a:gd name="T17" fmla="*/ 0 h 1447"/>
                <a:gd name="T18" fmla="*/ 0 w 1418"/>
                <a:gd name="T19" fmla="*/ 0 h 1447"/>
                <a:gd name="T20" fmla="*/ 0 w 1418"/>
                <a:gd name="T21" fmla="*/ 0 h 1447"/>
                <a:gd name="T22" fmla="*/ 0 w 1418"/>
                <a:gd name="T23" fmla="*/ 0 h 1447"/>
                <a:gd name="T24" fmla="*/ 0 w 1418"/>
                <a:gd name="T25" fmla="*/ 0 h 1447"/>
                <a:gd name="T26" fmla="*/ 0 w 1418"/>
                <a:gd name="T27" fmla="*/ 0 h 1447"/>
                <a:gd name="T28" fmla="*/ 0 w 1418"/>
                <a:gd name="T29" fmla="*/ 0 h 1447"/>
                <a:gd name="T30" fmla="*/ 0 w 1418"/>
                <a:gd name="T31" fmla="*/ 0 h 1447"/>
                <a:gd name="T32" fmla="*/ 0 w 1418"/>
                <a:gd name="T33" fmla="*/ 0 h 1447"/>
                <a:gd name="T34" fmla="*/ 0 w 1418"/>
                <a:gd name="T35" fmla="*/ 0 h 1447"/>
                <a:gd name="T36" fmla="*/ 0 w 1418"/>
                <a:gd name="T37" fmla="*/ 0 h 1447"/>
                <a:gd name="T38" fmla="*/ 0 w 1418"/>
                <a:gd name="T39" fmla="*/ 0 h 1447"/>
                <a:gd name="T40" fmla="*/ 0 w 1418"/>
                <a:gd name="T41" fmla="*/ 0 h 1447"/>
                <a:gd name="T42" fmla="*/ 0 w 1418"/>
                <a:gd name="T43" fmla="*/ 0 h 1447"/>
                <a:gd name="T44" fmla="*/ 0 w 1418"/>
                <a:gd name="T45" fmla="*/ 0 h 1447"/>
                <a:gd name="T46" fmla="*/ 0 w 1418"/>
                <a:gd name="T47" fmla="*/ 0 h 1447"/>
                <a:gd name="T48" fmla="*/ 0 w 1418"/>
                <a:gd name="T49" fmla="*/ 0 h 1447"/>
                <a:gd name="T50" fmla="*/ 0 w 1418"/>
                <a:gd name="T51" fmla="*/ 0 h 1447"/>
                <a:gd name="T52" fmla="*/ 0 w 1418"/>
                <a:gd name="T53" fmla="*/ 0 h 1447"/>
                <a:gd name="T54" fmla="*/ 0 w 1418"/>
                <a:gd name="T55" fmla="*/ 0 h 1447"/>
                <a:gd name="T56" fmla="*/ 0 w 1418"/>
                <a:gd name="T57" fmla="*/ 0 h 1447"/>
                <a:gd name="T58" fmla="*/ 0 w 1418"/>
                <a:gd name="T59" fmla="*/ 0 h 1447"/>
                <a:gd name="T60" fmla="*/ 0 w 1418"/>
                <a:gd name="T61" fmla="*/ 0 h 1447"/>
                <a:gd name="T62" fmla="*/ 0 w 1418"/>
                <a:gd name="T63" fmla="*/ 0 h 1447"/>
                <a:gd name="T64" fmla="*/ 0 w 1418"/>
                <a:gd name="T65" fmla="*/ 0 h 1447"/>
                <a:gd name="T66" fmla="*/ 0 w 1418"/>
                <a:gd name="T67" fmla="*/ 0 h 1447"/>
                <a:gd name="T68" fmla="*/ 0 w 1418"/>
                <a:gd name="T69" fmla="*/ 0 h 1447"/>
                <a:gd name="T70" fmla="*/ 0 w 1418"/>
                <a:gd name="T71" fmla="*/ 0 h 1447"/>
                <a:gd name="T72" fmla="*/ 0 w 1418"/>
                <a:gd name="T73" fmla="*/ 0 h 1447"/>
                <a:gd name="T74" fmla="*/ 0 w 1418"/>
                <a:gd name="T75" fmla="*/ 0 h 1447"/>
                <a:gd name="T76" fmla="*/ 0 w 1418"/>
                <a:gd name="T77" fmla="*/ 0 h 1447"/>
                <a:gd name="T78" fmla="*/ 0 w 1418"/>
                <a:gd name="T79" fmla="*/ 0 h 1447"/>
                <a:gd name="T80" fmla="*/ 0 w 1418"/>
                <a:gd name="T81" fmla="*/ 0 h 1447"/>
                <a:gd name="T82" fmla="*/ 0 w 1418"/>
                <a:gd name="T83" fmla="*/ 0 h 1447"/>
                <a:gd name="T84" fmla="*/ 0 w 1418"/>
                <a:gd name="T85" fmla="*/ 0 h 1447"/>
                <a:gd name="T86" fmla="*/ 0 w 1418"/>
                <a:gd name="T87" fmla="*/ 0 h 1447"/>
                <a:gd name="T88" fmla="*/ 0 w 1418"/>
                <a:gd name="T89" fmla="*/ 0 h 1447"/>
                <a:gd name="T90" fmla="*/ 0 w 1418"/>
                <a:gd name="T91" fmla="*/ 0 h 1447"/>
                <a:gd name="T92" fmla="*/ 0 w 1418"/>
                <a:gd name="T93" fmla="*/ 0 h 1447"/>
                <a:gd name="T94" fmla="*/ 0 w 1418"/>
                <a:gd name="T95" fmla="*/ 0 h 1447"/>
                <a:gd name="T96" fmla="*/ 0 w 1418"/>
                <a:gd name="T97" fmla="*/ 0 h 1447"/>
                <a:gd name="T98" fmla="*/ 0 w 1418"/>
                <a:gd name="T99" fmla="*/ 0 h 1447"/>
                <a:gd name="T100" fmla="*/ 0 w 1418"/>
                <a:gd name="T101" fmla="*/ 0 h 1447"/>
                <a:gd name="T102" fmla="*/ 0 w 1418"/>
                <a:gd name="T103" fmla="*/ 0 h 1447"/>
                <a:gd name="T104" fmla="*/ 0 w 1418"/>
                <a:gd name="T105" fmla="*/ 0 h 1447"/>
                <a:gd name="T106" fmla="*/ 0 w 1418"/>
                <a:gd name="T107" fmla="*/ 0 h 1447"/>
                <a:gd name="T108" fmla="*/ 0 w 1418"/>
                <a:gd name="T109" fmla="*/ 0 h 1447"/>
                <a:gd name="T110" fmla="*/ 0 w 1418"/>
                <a:gd name="T111" fmla="*/ 0 h 1447"/>
                <a:gd name="T112" fmla="*/ 0 w 1418"/>
                <a:gd name="T113" fmla="*/ 0 h 1447"/>
                <a:gd name="T114" fmla="*/ 0 w 1418"/>
                <a:gd name="T115" fmla="*/ 0 h 1447"/>
                <a:gd name="T116" fmla="*/ 0 w 1418"/>
                <a:gd name="T117" fmla="*/ 0 h 1447"/>
                <a:gd name="T118" fmla="*/ 0 w 1418"/>
                <a:gd name="T119" fmla="*/ 0 h 1447"/>
                <a:gd name="T120" fmla="*/ 0 w 1418"/>
                <a:gd name="T121" fmla="*/ 0 h 1447"/>
                <a:gd name="T122" fmla="*/ 0 w 1418"/>
                <a:gd name="T123" fmla="*/ 0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09" name="Freeform 194"/>
            <p:cNvSpPr>
              <a:spLocks noChangeAspect="1"/>
            </p:cNvSpPr>
            <p:nvPr/>
          </p:nvSpPr>
          <p:spPr bwMode="auto">
            <a:xfrm>
              <a:off x="9489" y="2701"/>
              <a:ext cx="679" cy="736"/>
            </a:xfrm>
            <a:custGeom>
              <a:avLst/>
              <a:gdLst>
                <a:gd name="T0" fmla="*/ 0 w 1475"/>
                <a:gd name="T1" fmla="*/ 0 h 1603"/>
                <a:gd name="T2" fmla="*/ 0 w 1475"/>
                <a:gd name="T3" fmla="*/ 0 h 1603"/>
                <a:gd name="T4" fmla="*/ 0 w 1475"/>
                <a:gd name="T5" fmla="*/ 0 h 1603"/>
                <a:gd name="T6" fmla="*/ 0 w 1475"/>
                <a:gd name="T7" fmla="*/ 0 h 1603"/>
                <a:gd name="T8" fmla="*/ 0 w 1475"/>
                <a:gd name="T9" fmla="*/ 0 h 1603"/>
                <a:gd name="T10" fmla="*/ 0 w 1475"/>
                <a:gd name="T11" fmla="*/ 0 h 1603"/>
                <a:gd name="T12" fmla="*/ 0 w 1475"/>
                <a:gd name="T13" fmla="*/ 0 h 1603"/>
                <a:gd name="T14" fmla="*/ 0 w 1475"/>
                <a:gd name="T15" fmla="*/ 0 h 1603"/>
                <a:gd name="T16" fmla="*/ 0 w 1475"/>
                <a:gd name="T17" fmla="*/ 0 h 1603"/>
                <a:gd name="T18" fmla="*/ 0 w 1475"/>
                <a:gd name="T19" fmla="*/ 0 h 1603"/>
                <a:gd name="T20" fmla="*/ 0 w 1475"/>
                <a:gd name="T21" fmla="*/ 0 h 1603"/>
                <a:gd name="T22" fmla="*/ 0 w 1475"/>
                <a:gd name="T23" fmla="*/ 0 h 1603"/>
                <a:gd name="T24" fmla="*/ 0 w 1475"/>
                <a:gd name="T25" fmla="*/ 0 h 1603"/>
                <a:gd name="T26" fmla="*/ 0 w 1475"/>
                <a:gd name="T27" fmla="*/ 0 h 1603"/>
                <a:gd name="T28" fmla="*/ 0 w 1475"/>
                <a:gd name="T29" fmla="*/ 0 h 1603"/>
                <a:gd name="T30" fmla="*/ 0 w 1475"/>
                <a:gd name="T31" fmla="*/ 0 h 1603"/>
                <a:gd name="T32" fmla="*/ 0 w 1475"/>
                <a:gd name="T33" fmla="*/ 0 h 1603"/>
                <a:gd name="T34" fmla="*/ 0 w 1475"/>
                <a:gd name="T35" fmla="*/ 0 h 1603"/>
                <a:gd name="T36" fmla="*/ 0 w 1475"/>
                <a:gd name="T37" fmla="*/ 0 h 1603"/>
                <a:gd name="T38" fmla="*/ 0 w 1475"/>
                <a:gd name="T39" fmla="*/ 0 h 1603"/>
                <a:gd name="T40" fmla="*/ 0 w 1475"/>
                <a:gd name="T41" fmla="*/ 0 h 1603"/>
                <a:gd name="T42" fmla="*/ 0 w 1475"/>
                <a:gd name="T43" fmla="*/ 0 h 1603"/>
                <a:gd name="T44" fmla="*/ 0 w 1475"/>
                <a:gd name="T45" fmla="*/ 0 h 1603"/>
                <a:gd name="T46" fmla="*/ 0 w 1475"/>
                <a:gd name="T47" fmla="*/ 0 h 1603"/>
                <a:gd name="T48" fmla="*/ 0 w 1475"/>
                <a:gd name="T49" fmla="*/ 0 h 1603"/>
                <a:gd name="T50" fmla="*/ 0 w 1475"/>
                <a:gd name="T51" fmla="*/ 0 h 1603"/>
                <a:gd name="T52" fmla="*/ 0 w 1475"/>
                <a:gd name="T53" fmla="*/ 0 h 1603"/>
                <a:gd name="T54" fmla="*/ 0 w 1475"/>
                <a:gd name="T55" fmla="*/ 0 h 1603"/>
                <a:gd name="T56" fmla="*/ 0 w 1475"/>
                <a:gd name="T57" fmla="*/ 0 h 1603"/>
                <a:gd name="T58" fmla="*/ 0 w 1475"/>
                <a:gd name="T59" fmla="*/ 0 h 1603"/>
                <a:gd name="T60" fmla="*/ 0 w 1475"/>
                <a:gd name="T61" fmla="*/ 0 h 1603"/>
                <a:gd name="T62" fmla="*/ 0 w 1475"/>
                <a:gd name="T63" fmla="*/ 0 h 1603"/>
                <a:gd name="T64" fmla="*/ 0 w 1475"/>
                <a:gd name="T65" fmla="*/ 0 h 1603"/>
                <a:gd name="T66" fmla="*/ 0 w 1475"/>
                <a:gd name="T67" fmla="*/ 0 h 1603"/>
                <a:gd name="T68" fmla="*/ 0 w 1475"/>
                <a:gd name="T69" fmla="*/ 0 h 1603"/>
                <a:gd name="T70" fmla="*/ 0 w 1475"/>
                <a:gd name="T71" fmla="*/ 0 h 1603"/>
                <a:gd name="T72" fmla="*/ 0 w 1475"/>
                <a:gd name="T73" fmla="*/ 0 h 1603"/>
                <a:gd name="T74" fmla="*/ 0 w 1475"/>
                <a:gd name="T75" fmla="*/ 0 h 1603"/>
                <a:gd name="T76" fmla="*/ 0 w 1475"/>
                <a:gd name="T77" fmla="*/ 0 h 1603"/>
                <a:gd name="T78" fmla="*/ 0 w 1475"/>
                <a:gd name="T79" fmla="*/ 0 h 1603"/>
                <a:gd name="T80" fmla="*/ 0 w 1475"/>
                <a:gd name="T81" fmla="*/ 0 h 1603"/>
                <a:gd name="T82" fmla="*/ 0 w 1475"/>
                <a:gd name="T83" fmla="*/ 0 h 1603"/>
                <a:gd name="T84" fmla="*/ 0 w 1475"/>
                <a:gd name="T85" fmla="*/ 0 h 1603"/>
                <a:gd name="T86" fmla="*/ 0 w 1475"/>
                <a:gd name="T87" fmla="*/ 0 h 1603"/>
                <a:gd name="T88" fmla="*/ 0 w 1475"/>
                <a:gd name="T89" fmla="*/ 0 h 1603"/>
                <a:gd name="T90" fmla="*/ 0 w 1475"/>
                <a:gd name="T91" fmla="*/ 0 h 1603"/>
                <a:gd name="T92" fmla="*/ 0 w 1475"/>
                <a:gd name="T93" fmla="*/ 0 h 1603"/>
                <a:gd name="T94" fmla="*/ 0 w 1475"/>
                <a:gd name="T95" fmla="*/ 0 h 1603"/>
                <a:gd name="T96" fmla="*/ 0 w 1475"/>
                <a:gd name="T97" fmla="*/ 0 h 1603"/>
                <a:gd name="T98" fmla="*/ 0 w 1475"/>
                <a:gd name="T99" fmla="*/ 0 h 1603"/>
                <a:gd name="T100" fmla="*/ 0 w 1475"/>
                <a:gd name="T101" fmla="*/ 0 h 1603"/>
                <a:gd name="T102" fmla="*/ 0 w 1475"/>
                <a:gd name="T103" fmla="*/ 0 h 1603"/>
                <a:gd name="T104" fmla="*/ 0 w 1475"/>
                <a:gd name="T105" fmla="*/ 0 h 1603"/>
                <a:gd name="T106" fmla="*/ 0 w 1475"/>
                <a:gd name="T107" fmla="*/ 0 h 1603"/>
                <a:gd name="T108" fmla="*/ 0 w 1475"/>
                <a:gd name="T109" fmla="*/ 0 h 1603"/>
                <a:gd name="T110" fmla="*/ 0 w 1475"/>
                <a:gd name="T111" fmla="*/ 0 h 1603"/>
                <a:gd name="T112" fmla="*/ 0 w 1475"/>
                <a:gd name="T113" fmla="*/ 0 h 1603"/>
                <a:gd name="T114" fmla="*/ 0 w 1475"/>
                <a:gd name="T115" fmla="*/ 0 h 1603"/>
                <a:gd name="T116" fmla="*/ 0 w 1475"/>
                <a:gd name="T117" fmla="*/ 0 h 1603"/>
                <a:gd name="T118" fmla="*/ 0 w 1475"/>
                <a:gd name="T119" fmla="*/ 0 h 1603"/>
                <a:gd name="T120" fmla="*/ 0 w 1475"/>
                <a:gd name="T121" fmla="*/ 0 h 1603"/>
                <a:gd name="T122" fmla="*/ 0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10" name="Freeform 195"/>
            <p:cNvSpPr>
              <a:spLocks noChangeAspect="1"/>
            </p:cNvSpPr>
            <p:nvPr/>
          </p:nvSpPr>
          <p:spPr bwMode="auto">
            <a:xfrm>
              <a:off x="8601" y="3665"/>
              <a:ext cx="457" cy="606"/>
            </a:xfrm>
            <a:custGeom>
              <a:avLst/>
              <a:gdLst>
                <a:gd name="T0" fmla="*/ 0 w 993"/>
                <a:gd name="T1" fmla="*/ 0 h 1319"/>
                <a:gd name="T2" fmla="*/ 0 w 993"/>
                <a:gd name="T3" fmla="*/ 0 h 1319"/>
                <a:gd name="T4" fmla="*/ 0 w 993"/>
                <a:gd name="T5" fmla="*/ 0 h 1319"/>
                <a:gd name="T6" fmla="*/ 0 w 993"/>
                <a:gd name="T7" fmla="*/ 0 h 1319"/>
                <a:gd name="T8" fmla="*/ 0 w 993"/>
                <a:gd name="T9" fmla="*/ 0 h 1319"/>
                <a:gd name="T10" fmla="*/ 0 w 993"/>
                <a:gd name="T11" fmla="*/ 0 h 1319"/>
                <a:gd name="T12" fmla="*/ 0 w 993"/>
                <a:gd name="T13" fmla="*/ 0 h 1319"/>
                <a:gd name="T14" fmla="*/ 0 w 993"/>
                <a:gd name="T15" fmla="*/ 0 h 1319"/>
                <a:gd name="T16" fmla="*/ 0 w 993"/>
                <a:gd name="T17" fmla="*/ 0 h 1319"/>
                <a:gd name="T18" fmla="*/ 0 w 993"/>
                <a:gd name="T19" fmla="*/ 0 h 1319"/>
                <a:gd name="T20" fmla="*/ 0 w 993"/>
                <a:gd name="T21" fmla="*/ 0 h 1319"/>
                <a:gd name="T22" fmla="*/ 0 w 993"/>
                <a:gd name="T23" fmla="*/ 0 h 1319"/>
                <a:gd name="T24" fmla="*/ 0 w 993"/>
                <a:gd name="T25" fmla="*/ 0 h 1319"/>
                <a:gd name="T26" fmla="*/ 0 w 993"/>
                <a:gd name="T27" fmla="*/ 0 h 1319"/>
                <a:gd name="T28" fmla="*/ 0 w 993"/>
                <a:gd name="T29" fmla="*/ 0 h 1319"/>
                <a:gd name="T30" fmla="*/ 0 w 993"/>
                <a:gd name="T31" fmla="*/ 0 h 1319"/>
                <a:gd name="T32" fmla="*/ 0 w 993"/>
                <a:gd name="T33" fmla="*/ 0 h 1319"/>
                <a:gd name="T34" fmla="*/ 0 w 993"/>
                <a:gd name="T35" fmla="*/ 0 h 1319"/>
                <a:gd name="T36" fmla="*/ 0 w 993"/>
                <a:gd name="T37" fmla="*/ 0 h 1319"/>
                <a:gd name="T38" fmla="*/ 0 w 993"/>
                <a:gd name="T39" fmla="*/ 0 h 1319"/>
                <a:gd name="T40" fmla="*/ 0 w 993"/>
                <a:gd name="T41" fmla="*/ 0 h 1319"/>
                <a:gd name="T42" fmla="*/ 0 w 993"/>
                <a:gd name="T43" fmla="*/ 0 h 1319"/>
                <a:gd name="T44" fmla="*/ 0 w 993"/>
                <a:gd name="T45" fmla="*/ 0 h 1319"/>
                <a:gd name="T46" fmla="*/ 0 w 993"/>
                <a:gd name="T47" fmla="*/ 0 h 1319"/>
                <a:gd name="T48" fmla="*/ 0 w 993"/>
                <a:gd name="T49" fmla="*/ 0 h 1319"/>
                <a:gd name="T50" fmla="*/ 0 w 993"/>
                <a:gd name="T51" fmla="*/ 0 h 1319"/>
                <a:gd name="T52" fmla="*/ 0 w 993"/>
                <a:gd name="T53" fmla="*/ 0 h 1319"/>
                <a:gd name="T54" fmla="*/ 0 w 993"/>
                <a:gd name="T55" fmla="*/ 0 h 1319"/>
                <a:gd name="T56" fmla="*/ 0 w 993"/>
                <a:gd name="T57" fmla="*/ 0 h 1319"/>
                <a:gd name="T58" fmla="*/ 0 w 993"/>
                <a:gd name="T59" fmla="*/ 0 h 1319"/>
                <a:gd name="T60" fmla="*/ 0 w 993"/>
                <a:gd name="T61" fmla="*/ 0 h 1319"/>
                <a:gd name="T62" fmla="*/ 0 w 993"/>
                <a:gd name="T63" fmla="*/ 0 h 1319"/>
                <a:gd name="T64" fmla="*/ 0 w 993"/>
                <a:gd name="T65" fmla="*/ 0 h 1319"/>
                <a:gd name="T66" fmla="*/ 0 w 993"/>
                <a:gd name="T67" fmla="*/ 0 h 1319"/>
                <a:gd name="T68" fmla="*/ 0 w 993"/>
                <a:gd name="T69" fmla="*/ 0 h 1319"/>
                <a:gd name="T70" fmla="*/ 0 w 993"/>
                <a:gd name="T71" fmla="*/ 0 h 1319"/>
                <a:gd name="T72" fmla="*/ 0 w 993"/>
                <a:gd name="T73" fmla="*/ 0 h 1319"/>
                <a:gd name="T74" fmla="*/ 0 w 993"/>
                <a:gd name="T75" fmla="*/ 0 h 1319"/>
                <a:gd name="T76" fmla="*/ 0 w 993"/>
                <a:gd name="T77" fmla="*/ 0 h 1319"/>
                <a:gd name="T78" fmla="*/ 0 w 993"/>
                <a:gd name="T79" fmla="*/ 0 h 1319"/>
                <a:gd name="T80" fmla="*/ 0 w 993"/>
                <a:gd name="T81" fmla="*/ 0 h 1319"/>
                <a:gd name="T82" fmla="*/ 0 w 993"/>
                <a:gd name="T83" fmla="*/ 0 h 1319"/>
                <a:gd name="T84" fmla="*/ 0 w 993"/>
                <a:gd name="T85" fmla="*/ 0 h 1319"/>
                <a:gd name="T86" fmla="*/ 0 w 993"/>
                <a:gd name="T87" fmla="*/ 0 h 1319"/>
                <a:gd name="T88" fmla="*/ 0 w 993"/>
                <a:gd name="T89" fmla="*/ 0 h 1319"/>
                <a:gd name="T90" fmla="*/ 0 w 993"/>
                <a:gd name="T91" fmla="*/ 0 h 1319"/>
                <a:gd name="T92" fmla="*/ 0 w 993"/>
                <a:gd name="T93" fmla="*/ 0 h 1319"/>
                <a:gd name="T94" fmla="*/ 0 w 993"/>
                <a:gd name="T95" fmla="*/ 0 h 1319"/>
                <a:gd name="T96" fmla="*/ 0 w 993"/>
                <a:gd name="T97" fmla="*/ 0 h 1319"/>
                <a:gd name="T98" fmla="*/ 0 w 993"/>
                <a:gd name="T99" fmla="*/ 0 h 1319"/>
                <a:gd name="T100" fmla="*/ 0 w 993"/>
                <a:gd name="T101" fmla="*/ 0 h 1319"/>
                <a:gd name="T102" fmla="*/ 0 w 993"/>
                <a:gd name="T103" fmla="*/ 0 h 1319"/>
                <a:gd name="T104" fmla="*/ 0 w 993"/>
                <a:gd name="T105" fmla="*/ 0 h 1319"/>
                <a:gd name="T106" fmla="*/ 0 w 993"/>
                <a:gd name="T107" fmla="*/ 0 h 1319"/>
                <a:gd name="T108" fmla="*/ 0 w 993"/>
                <a:gd name="T109" fmla="*/ 0 h 1319"/>
                <a:gd name="T110" fmla="*/ 0 w 993"/>
                <a:gd name="T111" fmla="*/ 0 h 1319"/>
                <a:gd name="T112" fmla="*/ 0 w 993"/>
                <a:gd name="T113" fmla="*/ 0 h 1319"/>
                <a:gd name="T114" fmla="*/ 0 w 993"/>
                <a:gd name="T115" fmla="*/ 0 h 1319"/>
                <a:gd name="T116" fmla="*/ 0 w 993"/>
                <a:gd name="T117" fmla="*/ 0 h 1319"/>
                <a:gd name="T118" fmla="*/ 0 w 993"/>
                <a:gd name="T119" fmla="*/ 0 h 1319"/>
                <a:gd name="T120" fmla="*/ 0 w 993"/>
                <a:gd name="T121" fmla="*/ 0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11" name="Freeform 196"/>
            <p:cNvSpPr>
              <a:spLocks noChangeAspect="1"/>
            </p:cNvSpPr>
            <p:nvPr/>
          </p:nvSpPr>
          <p:spPr bwMode="auto">
            <a:xfrm>
              <a:off x="8719" y="2492"/>
              <a:ext cx="463" cy="860"/>
            </a:xfrm>
            <a:custGeom>
              <a:avLst/>
              <a:gdLst>
                <a:gd name="T0" fmla="*/ 0 w 1006"/>
                <a:gd name="T1" fmla="*/ 0 h 1873"/>
                <a:gd name="T2" fmla="*/ 0 w 1006"/>
                <a:gd name="T3" fmla="*/ 0 h 1873"/>
                <a:gd name="T4" fmla="*/ 0 w 1006"/>
                <a:gd name="T5" fmla="*/ 0 h 1873"/>
                <a:gd name="T6" fmla="*/ 0 w 1006"/>
                <a:gd name="T7" fmla="*/ 0 h 1873"/>
                <a:gd name="T8" fmla="*/ 0 w 1006"/>
                <a:gd name="T9" fmla="*/ 0 h 1873"/>
                <a:gd name="T10" fmla="*/ 0 w 1006"/>
                <a:gd name="T11" fmla="*/ 0 h 1873"/>
                <a:gd name="T12" fmla="*/ 0 w 1006"/>
                <a:gd name="T13" fmla="*/ 0 h 1873"/>
                <a:gd name="T14" fmla="*/ 0 w 1006"/>
                <a:gd name="T15" fmla="*/ 0 h 1873"/>
                <a:gd name="T16" fmla="*/ 0 w 1006"/>
                <a:gd name="T17" fmla="*/ 0 h 1873"/>
                <a:gd name="T18" fmla="*/ 0 w 1006"/>
                <a:gd name="T19" fmla="*/ 0 h 1873"/>
                <a:gd name="T20" fmla="*/ 0 w 1006"/>
                <a:gd name="T21" fmla="*/ 0 h 1873"/>
                <a:gd name="T22" fmla="*/ 0 w 1006"/>
                <a:gd name="T23" fmla="*/ 0 h 1873"/>
                <a:gd name="T24" fmla="*/ 0 w 1006"/>
                <a:gd name="T25" fmla="*/ 0 h 1873"/>
                <a:gd name="T26" fmla="*/ 0 w 1006"/>
                <a:gd name="T27" fmla="*/ 0 h 1873"/>
                <a:gd name="T28" fmla="*/ 0 w 1006"/>
                <a:gd name="T29" fmla="*/ 0 h 1873"/>
                <a:gd name="T30" fmla="*/ 0 w 1006"/>
                <a:gd name="T31" fmla="*/ 0 h 1873"/>
                <a:gd name="T32" fmla="*/ 0 w 1006"/>
                <a:gd name="T33" fmla="*/ 0 h 1873"/>
                <a:gd name="T34" fmla="*/ 0 w 1006"/>
                <a:gd name="T35" fmla="*/ 0 h 1873"/>
                <a:gd name="T36" fmla="*/ 0 w 1006"/>
                <a:gd name="T37" fmla="*/ 0 h 1873"/>
                <a:gd name="T38" fmla="*/ 0 w 1006"/>
                <a:gd name="T39" fmla="*/ 0 h 1873"/>
                <a:gd name="T40" fmla="*/ 0 w 1006"/>
                <a:gd name="T41" fmla="*/ 0 h 1873"/>
                <a:gd name="T42" fmla="*/ 0 w 1006"/>
                <a:gd name="T43" fmla="*/ 0 h 1873"/>
                <a:gd name="T44" fmla="*/ 0 w 1006"/>
                <a:gd name="T45" fmla="*/ 0 h 1873"/>
                <a:gd name="T46" fmla="*/ 0 w 1006"/>
                <a:gd name="T47" fmla="*/ 0 h 1873"/>
                <a:gd name="T48" fmla="*/ 0 w 1006"/>
                <a:gd name="T49" fmla="*/ 0 h 1873"/>
                <a:gd name="T50" fmla="*/ 0 w 1006"/>
                <a:gd name="T51" fmla="*/ 0 h 1873"/>
                <a:gd name="T52" fmla="*/ 0 w 1006"/>
                <a:gd name="T53" fmla="*/ 0 h 1873"/>
                <a:gd name="T54" fmla="*/ 0 w 1006"/>
                <a:gd name="T55" fmla="*/ 0 h 1873"/>
                <a:gd name="T56" fmla="*/ 0 w 1006"/>
                <a:gd name="T57" fmla="*/ 0 h 1873"/>
                <a:gd name="T58" fmla="*/ 0 w 1006"/>
                <a:gd name="T59" fmla="*/ 0 h 1873"/>
                <a:gd name="T60" fmla="*/ 0 w 1006"/>
                <a:gd name="T61" fmla="*/ 0 h 1873"/>
                <a:gd name="T62" fmla="*/ 0 w 1006"/>
                <a:gd name="T63" fmla="*/ 0 h 1873"/>
                <a:gd name="T64" fmla="*/ 0 w 1006"/>
                <a:gd name="T65" fmla="*/ 0 h 1873"/>
                <a:gd name="T66" fmla="*/ 0 w 1006"/>
                <a:gd name="T67" fmla="*/ 0 h 1873"/>
                <a:gd name="T68" fmla="*/ 0 w 1006"/>
                <a:gd name="T69" fmla="*/ 0 h 1873"/>
                <a:gd name="T70" fmla="*/ 0 w 1006"/>
                <a:gd name="T71" fmla="*/ 0 h 1873"/>
                <a:gd name="T72" fmla="*/ 0 w 1006"/>
                <a:gd name="T73" fmla="*/ 0 h 1873"/>
                <a:gd name="T74" fmla="*/ 0 w 1006"/>
                <a:gd name="T75" fmla="*/ 0 h 1873"/>
                <a:gd name="T76" fmla="*/ 0 w 1006"/>
                <a:gd name="T77" fmla="*/ 0 h 1873"/>
                <a:gd name="T78" fmla="*/ 0 w 1006"/>
                <a:gd name="T79" fmla="*/ 0 h 1873"/>
                <a:gd name="T80" fmla="*/ 0 w 1006"/>
                <a:gd name="T81" fmla="*/ 0 h 1873"/>
                <a:gd name="T82" fmla="*/ 0 w 1006"/>
                <a:gd name="T83" fmla="*/ 0 h 1873"/>
                <a:gd name="T84" fmla="*/ 0 w 1006"/>
                <a:gd name="T85" fmla="*/ 0 h 1873"/>
                <a:gd name="T86" fmla="*/ 0 w 1006"/>
                <a:gd name="T87" fmla="*/ 0 h 1873"/>
                <a:gd name="T88" fmla="*/ 0 w 1006"/>
                <a:gd name="T89" fmla="*/ 0 h 1873"/>
                <a:gd name="T90" fmla="*/ 0 w 1006"/>
                <a:gd name="T91" fmla="*/ 0 h 1873"/>
                <a:gd name="T92" fmla="*/ 0 w 1006"/>
                <a:gd name="T93" fmla="*/ 0 h 1873"/>
                <a:gd name="T94" fmla="*/ 0 w 1006"/>
                <a:gd name="T95" fmla="*/ 0 h 1873"/>
                <a:gd name="T96" fmla="*/ 0 w 1006"/>
                <a:gd name="T97" fmla="*/ 0 h 1873"/>
                <a:gd name="T98" fmla="*/ 0 w 1006"/>
                <a:gd name="T99" fmla="*/ 0 h 1873"/>
                <a:gd name="T100" fmla="*/ 0 w 1006"/>
                <a:gd name="T101" fmla="*/ 0 h 1873"/>
                <a:gd name="T102" fmla="*/ 0 w 1006"/>
                <a:gd name="T103" fmla="*/ 0 h 1873"/>
                <a:gd name="T104" fmla="*/ 0 w 1006"/>
                <a:gd name="T105" fmla="*/ 0 h 1873"/>
                <a:gd name="T106" fmla="*/ 0 w 1006"/>
                <a:gd name="T107" fmla="*/ 0 h 1873"/>
                <a:gd name="T108" fmla="*/ 0 w 1006"/>
                <a:gd name="T109" fmla="*/ 0 h 1873"/>
                <a:gd name="T110" fmla="*/ 0 w 1006"/>
                <a:gd name="T111" fmla="*/ 0 h 1873"/>
                <a:gd name="T112" fmla="*/ 0 w 1006"/>
                <a:gd name="T113" fmla="*/ 0 h 1873"/>
                <a:gd name="T114" fmla="*/ 0 w 1006"/>
                <a:gd name="T115" fmla="*/ 0 h 1873"/>
                <a:gd name="T116" fmla="*/ 0 w 1006"/>
                <a:gd name="T117" fmla="*/ 0 h 1873"/>
                <a:gd name="T118" fmla="*/ 0 w 1006"/>
                <a:gd name="T119" fmla="*/ 0 h 1873"/>
                <a:gd name="T120" fmla="*/ 0 w 1006"/>
                <a:gd name="T121" fmla="*/ 0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2" name="Freeform 197"/>
            <p:cNvSpPr>
              <a:spLocks noChangeAspect="1"/>
            </p:cNvSpPr>
            <p:nvPr/>
          </p:nvSpPr>
          <p:spPr bwMode="auto">
            <a:xfrm>
              <a:off x="8720" y="4296"/>
              <a:ext cx="575" cy="1126"/>
            </a:xfrm>
            <a:custGeom>
              <a:avLst/>
              <a:gdLst>
                <a:gd name="T0" fmla="*/ 0 w 1248"/>
                <a:gd name="T1" fmla="*/ 0 h 2454"/>
                <a:gd name="T2" fmla="*/ 0 w 1248"/>
                <a:gd name="T3" fmla="*/ 0 h 2454"/>
                <a:gd name="T4" fmla="*/ 0 w 1248"/>
                <a:gd name="T5" fmla="*/ 0 h 2454"/>
                <a:gd name="T6" fmla="*/ 0 w 1248"/>
                <a:gd name="T7" fmla="*/ 0 h 2454"/>
                <a:gd name="T8" fmla="*/ 0 w 1248"/>
                <a:gd name="T9" fmla="*/ 0 h 2454"/>
                <a:gd name="T10" fmla="*/ 0 w 1248"/>
                <a:gd name="T11" fmla="*/ 0 h 2454"/>
                <a:gd name="T12" fmla="*/ 0 w 1248"/>
                <a:gd name="T13" fmla="*/ 0 h 2454"/>
                <a:gd name="T14" fmla="*/ 0 w 1248"/>
                <a:gd name="T15" fmla="*/ 0 h 2454"/>
                <a:gd name="T16" fmla="*/ 0 w 1248"/>
                <a:gd name="T17" fmla="*/ 0 h 2454"/>
                <a:gd name="T18" fmla="*/ 0 w 1248"/>
                <a:gd name="T19" fmla="*/ 0 h 2454"/>
                <a:gd name="T20" fmla="*/ 0 w 1248"/>
                <a:gd name="T21" fmla="*/ 0 h 2454"/>
                <a:gd name="T22" fmla="*/ 0 w 1248"/>
                <a:gd name="T23" fmla="*/ 0 h 2454"/>
                <a:gd name="T24" fmla="*/ 0 w 1248"/>
                <a:gd name="T25" fmla="*/ 0 h 2454"/>
                <a:gd name="T26" fmla="*/ 0 w 1248"/>
                <a:gd name="T27" fmla="*/ 0 h 2454"/>
                <a:gd name="T28" fmla="*/ 0 w 1248"/>
                <a:gd name="T29" fmla="*/ 0 h 2454"/>
                <a:gd name="T30" fmla="*/ 0 w 1248"/>
                <a:gd name="T31" fmla="*/ 0 h 2454"/>
                <a:gd name="T32" fmla="*/ 0 w 1248"/>
                <a:gd name="T33" fmla="*/ 0 h 2454"/>
                <a:gd name="T34" fmla="*/ 0 w 1248"/>
                <a:gd name="T35" fmla="*/ 0 h 2454"/>
                <a:gd name="T36" fmla="*/ 0 w 1248"/>
                <a:gd name="T37" fmla="*/ 0 h 2454"/>
                <a:gd name="T38" fmla="*/ 0 w 1248"/>
                <a:gd name="T39" fmla="*/ 0 h 2454"/>
                <a:gd name="T40" fmla="*/ 0 w 1248"/>
                <a:gd name="T41" fmla="*/ 0 h 2454"/>
                <a:gd name="T42" fmla="*/ 0 w 1248"/>
                <a:gd name="T43" fmla="*/ 0 h 2454"/>
                <a:gd name="T44" fmla="*/ 0 w 1248"/>
                <a:gd name="T45" fmla="*/ 0 h 2454"/>
                <a:gd name="T46" fmla="*/ 0 w 1248"/>
                <a:gd name="T47" fmla="*/ 0 h 2454"/>
                <a:gd name="T48" fmla="*/ 0 w 1248"/>
                <a:gd name="T49" fmla="*/ 0 h 2454"/>
                <a:gd name="T50" fmla="*/ 0 w 1248"/>
                <a:gd name="T51" fmla="*/ 0 h 2454"/>
                <a:gd name="T52" fmla="*/ 0 w 1248"/>
                <a:gd name="T53" fmla="*/ 0 h 2454"/>
                <a:gd name="T54" fmla="*/ 0 w 1248"/>
                <a:gd name="T55" fmla="*/ 0 h 2454"/>
                <a:gd name="T56" fmla="*/ 0 w 1248"/>
                <a:gd name="T57" fmla="*/ 0 h 2454"/>
                <a:gd name="T58" fmla="*/ 0 w 1248"/>
                <a:gd name="T59" fmla="*/ 0 h 2454"/>
                <a:gd name="T60" fmla="*/ 0 w 1248"/>
                <a:gd name="T61" fmla="*/ 0 h 2454"/>
                <a:gd name="T62" fmla="*/ 0 w 1248"/>
                <a:gd name="T63" fmla="*/ 0 h 2454"/>
                <a:gd name="T64" fmla="*/ 0 w 1248"/>
                <a:gd name="T65" fmla="*/ 0 h 2454"/>
                <a:gd name="T66" fmla="*/ 0 w 1248"/>
                <a:gd name="T67" fmla="*/ 0 h 2454"/>
                <a:gd name="T68" fmla="*/ 0 w 1248"/>
                <a:gd name="T69" fmla="*/ 0 h 2454"/>
                <a:gd name="T70" fmla="*/ 0 w 1248"/>
                <a:gd name="T71" fmla="*/ 0 h 2454"/>
                <a:gd name="T72" fmla="*/ 0 w 1248"/>
                <a:gd name="T73" fmla="*/ 0 h 2454"/>
                <a:gd name="T74" fmla="*/ 0 w 1248"/>
                <a:gd name="T75" fmla="*/ 0 h 2454"/>
                <a:gd name="T76" fmla="*/ 0 w 1248"/>
                <a:gd name="T77" fmla="*/ 0 h 2454"/>
                <a:gd name="T78" fmla="*/ 0 w 1248"/>
                <a:gd name="T79" fmla="*/ 0 h 2454"/>
                <a:gd name="T80" fmla="*/ 0 w 1248"/>
                <a:gd name="T81" fmla="*/ 0 h 2454"/>
                <a:gd name="T82" fmla="*/ 0 w 1248"/>
                <a:gd name="T83" fmla="*/ 0 h 2454"/>
                <a:gd name="T84" fmla="*/ 0 w 1248"/>
                <a:gd name="T85" fmla="*/ 0 h 2454"/>
                <a:gd name="T86" fmla="*/ 0 w 1248"/>
                <a:gd name="T87" fmla="*/ 0 h 2454"/>
                <a:gd name="T88" fmla="*/ 0 w 1248"/>
                <a:gd name="T89" fmla="*/ 0 h 2454"/>
                <a:gd name="T90" fmla="*/ 0 w 1248"/>
                <a:gd name="T91" fmla="*/ 0 h 2454"/>
                <a:gd name="T92" fmla="*/ 0 w 1248"/>
                <a:gd name="T93" fmla="*/ 0 h 2454"/>
                <a:gd name="T94" fmla="*/ 0 w 1248"/>
                <a:gd name="T95" fmla="*/ 0 h 2454"/>
                <a:gd name="T96" fmla="*/ 0 w 1248"/>
                <a:gd name="T97" fmla="*/ 0 h 2454"/>
                <a:gd name="T98" fmla="*/ 0 w 1248"/>
                <a:gd name="T99" fmla="*/ 0 h 2454"/>
                <a:gd name="T100" fmla="*/ 0 w 1248"/>
                <a:gd name="T101" fmla="*/ 0 h 2454"/>
                <a:gd name="T102" fmla="*/ 0 w 1248"/>
                <a:gd name="T103" fmla="*/ 0 h 2454"/>
                <a:gd name="T104" fmla="*/ 0 w 1248"/>
                <a:gd name="T105" fmla="*/ 0 h 2454"/>
                <a:gd name="T106" fmla="*/ 0 w 1248"/>
                <a:gd name="T107" fmla="*/ 0 h 2454"/>
                <a:gd name="T108" fmla="*/ 0 w 1248"/>
                <a:gd name="T109" fmla="*/ 0 h 2454"/>
                <a:gd name="T110" fmla="*/ 0 w 1248"/>
                <a:gd name="T111" fmla="*/ 0 h 2454"/>
                <a:gd name="T112" fmla="*/ 0 w 1248"/>
                <a:gd name="T113" fmla="*/ 0 h 2454"/>
                <a:gd name="T114" fmla="*/ 0 w 1248"/>
                <a:gd name="T115" fmla="*/ 0 h 2454"/>
                <a:gd name="T116" fmla="*/ 0 w 1248"/>
                <a:gd name="T117" fmla="*/ 0 h 2454"/>
                <a:gd name="T118" fmla="*/ 0 w 1248"/>
                <a:gd name="T119" fmla="*/ 0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13" name="Freeform 198"/>
            <p:cNvSpPr>
              <a:spLocks noChangeAspect="1"/>
            </p:cNvSpPr>
            <p:nvPr/>
          </p:nvSpPr>
          <p:spPr bwMode="auto">
            <a:xfrm>
              <a:off x="9006" y="3502"/>
              <a:ext cx="555" cy="397"/>
            </a:xfrm>
            <a:custGeom>
              <a:avLst/>
              <a:gdLst>
                <a:gd name="T0" fmla="*/ 0 w 1205"/>
                <a:gd name="T1" fmla="*/ 0 h 865"/>
                <a:gd name="T2" fmla="*/ 0 w 1205"/>
                <a:gd name="T3" fmla="*/ 0 h 865"/>
                <a:gd name="T4" fmla="*/ 0 w 1205"/>
                <a:gd name="T5" fmla="*/ 0 h 865"/>
                <a:gd name="T6" fmla="*/ 0 w 1205"/>
                <a:gd name="T7" fmla="*/ 0 h 865"/>
                <a:gd name="T8" fmla="*/ 0 w 1205"/>
                <a:gd name="T9" fmla="*/ 0 h 865"/>
                <a:gd name="T10" fmla="*/ 0 w 1205"/>
                <a:gd name="T11" fmla="*/ 0 h 865"/>
                <a:gd name="T12" fmla="*/ 0 w 1205"/>
                <a:gd name="T13" fmla="*/ 0 h 865"/>
                <a:gd name="T14" fmla="*/ 0 w 1205"/>
                <a:gd name="T15" fmla="*/ 0 h 865"/>
                <a:gd name="T16" fmla="*/ 0 w 1205"/>
                <a:gd name="T17" fmla="*/ 0 h 865"/>
                <a:gd name="T18" fmla="*/ 0 w 1205"/>
                <a:gd name="T19" fmla="*/ 0 h 865"/>
                <a:gd name="T20" fmla="*/ 0 w 1205"/>
                <a:gd name="T21" fmla="*/ 0 h 865"/>
                <a:gd name="T22" fmla="*/ 0 w 1205"/>
                <a:gd name="T23" fmla="*/ 0 h 865"/>
                <a:gd name="T24" fmla="*/ 0 w 1205"/>
                <a:gd name="T25" fmla="*/ 0 h 865"/>
                <a:gd name="T26" fmla="*/ 0 w 1205"/>
                <a:gd name="T27" fmla="*/ 0 h 865"/>
                <a:gd name="T28" fmla="*/ 0 w 1205"/>
                <a:gd name="T29" fmla="*/ 0 h 865"/>
                <a:gd name="T30" fmla="*/ 0 w 1205"/>
                <a:gd name="T31" fmla="*/ 0 h 865"/>
                <a:gd name="T32" fmla="*/ 0 w 1205"/>
                <a:gd name="T33" fmla="*/ 0 h 865"/>
                <a:gd name="T34" fmla="*/ 0 w 1205"/>
                <a:gd name="T35" fmla="*/ 0 h 865"/>
                <a:gd name="T36" fmla="*/ 0 w 1205"/>
                <a:gd name="T37" fmla="*/ 0 h 865"/>
                <a:gd name="T38" fmla="*/ 0 w 1205"/>
                <a:gd name="T39" fmla="*/ 0 h 865"/>
                <a:gd name="T40" fmla="*/ 0 w 1205"/>
                <a:gd name="T41" fmla="*/ 0 h 865"/>
                <a:gd name="T42" fmla="*/ 0 w 1205"/>
                <a:gd name="T43" fmla="*/ 0 h 865"/>
                <a:gd name="T44" fmla="*/ 0 w 1205"/>
                <a:gd name="T45" fmla="*/ 0 h 865"/>
                <a:gd name="T46" fmla="*/ 0 w 1205"/>
                <a:gd name="T47" fmla="*/ 0 h 865"/>
                <a:gd name="T48" fmla="*/ 0 w 1205"/>
                <a:gd name="T49" fmla="*/ 0 h 865"/>
                <a:gd name="T50" fmla="*/ 0 w 1205"/>
                <a:gd name="T51" fmla="*/ 0 h 865"/>
                <a:gd name="T52" fmla="*/ 0 w 1205"/>
                <a:gd name="T53" fmla="*/ 0 h 865"/>
                <a:gd name="T54" fmla="*/ 0 w 1205"/>
                <a:gd name="T55" fmla="*/ 0 h 865"/>
                <a:gd name="T56" fmla="*/ 0 w 1205"/>
                <a:gd name="T57" fmla="*/ 0 h 865"/>
                <a:gd name="T58" fmla="*/ 0 w 1205"/>
                <a:gd name="T59" fmla="*/ 0 h 865"/>
                <a:gd name="T60" fmla="*/ 0 w 1205"/>
                <a:gd name="T61" fmla="*/ 0 h 865"/>
                <a:gd name="T62" fmla="*/ 0 w 1205"/>
                <a:gd name="T63" fmla="*/ 0 h 865"/>
                <a:gd name="T64" fmla="*/ 0 w 1205"/>
                <a:gd name="T65" fmla="*/ 0 h 865"/>
                <a:gd name="T66" fmla="*/ 0 w 1205"/>
                <a:gd name="T67" fmla="*/ 0 h 865"/>
                <a:gd name="T68" fmla="*/ 0 w 1205"/>
                <a:gd name="T69" fmla="*/ 0 h 865"/>
                <a:gd name="T70" fmla="*/ 0 w 1205"/>
                <a:gd name="T71" fmla="*/ 0 h 865"/>
                <a:gd name="T72" fmla="*/ 0 w 1205"/>
                <a:gd name="T73" fmla="*/ 0 h 865"/>
                <a:gd name="T74" fmla="*/ 0 w 1205"/>
                <a:gd name="T75" fmla="*/ 0 h 865"/>
                <a:gd name="T76" fmla="*/ 0 w 1205"/>
                <a:gd name="T77" fmla="*/ 0 h 865"/>
                <a:gd name="T78" fmla="*/ 0 w 1205"/>
                <a:gd name="T79" fmla="*/ 0 h 865"/>
                <a:gd name="T80" fmla="*/ 0 w 1205"/>
                <a:gd name="T81" fmla="*/ 0 h 865"/>
                <a:gd name="T82" fmla="*/ 0 w 1205"/>
                <a:gd name="T83" fmla="*/ 0 h 865"/>
                <a:gd name="T84" fmla="*/ 0 w 1205"/>
                <a:gd name="T85" fmla="*/ 0 h 865"/>
                <a:gd name="T86" fmla="*/ 0 w 1205"/>
                <a:gd name="T87" fmla="*/ 0 h 865"/>
                <a:gd name="T88" fmla="*/ 0 w 1205"/>
                <a:gd name="T89" fmla="*/ 0 h 865"/>
                <a:gd name="T90" fmla="*/ 0 w 1205"/>
                <a:gd name="T91" fmla="*/ 0 h 865"/>
                <a:gd name="T92" fmla="*/ 0 w 1205"/>
                <a:gd name="T93" fmla="*/ 0 h 865"/>
                <a:gd name="T94" fmla="*/ 0 w 1205"/>
                <a:gd name="T95" fmla="*/ 0 h 865"/>
                <a:gd name="T96" fmla="*/ 0 w 1205"/>
                <a:gd name="T97" fmla="*/ 0 h 865"/>
                <a:gd name="T98" fmla="*/ 0 w 1205"/>
                <a:gd name="T99" fmla="*/ 0 h 865"/>
                <a:gd name="T100" fmla="*/ 0 w 1205"/>
                <a:gd name="T101" fmla="*/ 0 h 865"/>
                <a:gd name="T102" fmla="*/ 0 w 1205"/>
                <a:gd name="T103" fmla="*/ 0 h 865"/>
                <a:gd name="T104" fmla="*/ 0 w 1205"/>
                <a:gd name="T105" fmla="*/ 0 h 865"/>
                <a:gd name="T106" fmla="*/ 0 w 1205"/>
                <a:gd name="T107" fmla="*/ 0 h 865"/>
                <a:gd name="T108" fmla="*/ 0 w 1205"/>
                <a:gd name="T109" fmla="*/ 0 h 865"/>
                <a:gd name="T110" fmla="*/ 0 w 1205"/>
                <a:gd name="T111" fmla="*/ 0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14" name="Freeform 199"/>
            <p:cNvSpPr>
              <a:spLocks noChangeAspect="1"/>
            </p:cNvSpPr>
            <p:nvPr/>
          </p:nvSpPr>
          <p:spPr bwMode="auto">
            <a:xfrm>
              <a:off x="8536" y="1776"/>
              <a:ext cx="979" cy="990"/>
            </a:xfrm>
            <a:custGeom>
              <a:avLst/>
              <a:gdLst>
                <a:gd name="T0" fmla="*/ 0 w 2128"/>
                <a:gd name="T1" fmla="*/ 0 h 2156"/>
                <a:gd name="T2" fmla="*/ 0 w 2128"/>
                <a:gd name="T3" fmla="*/ 0 h 2156"/>
                <a:gd name="T4" fmla="*/ 0 w 2128"/>
                <a:gd name="T5" fmla="*/ 0 h 2156"/>
                <a:gd name="T6" fmla="*/ 0 w 2128"/>
                <a:gd name="T7" fmla="*/ 0 h 2156"/>
                <a:gd name="T8" fmla="*/ 0 w 2128"/>
                <a:gd name="T9" fmla="*/ 0 h 2156"/>
                <a:gd name="T10" fmla="*/ 0 w 2128"/>
                <a:gd name="T11" fmla="*/ 0 h 2156"/>
                <a:gd name="T12" fmla="*/ 0 w 2128"/>
                <a:gd name="T13" fmla="*/ 0 h 2156"/>
                <a:gd name="T14" fmla="*/ 0 w 2128"/>
                <a:gd name="T15" fmla="*/ 0 h 2156"/>
                <a:gd name="T16" fmla="*/ 0 w 2128"/>
                <a:gd name="T17" fmla="*/ 0 h 2156"/>
                <a:gd name="T18" fmla="*/ 0 w 2128"/>
                <a:gd name="T19" fmla="*/ 0 h 2156"/>
                <a:gd name="T20" fmla="*/ 0 w 2128"/>
                <a:gd name="T21" fmla="*/ 0 h 2156"/>
                <a:gd name="T22" fmla="*/ 0 w 2128"/>
                <a:gd name="T23" fmla="*/ 0 h 2156"/>
                <a:gd name="T24" fmla="*/ 0 w 2128"/>
                <a:gd name="T25" fmla="*/ 0 h 2156"/>
                <a:gd name="T26" fmla="*/ 0 w 2128"/>
                <a:gd name="T27" fmla="*/ 0 h 2156"/>
                <a:gd name="T28" fmla="*/ 0 w 2128"/>
                <a:gd name="T29" fmla="*/ 0 h 2156"/>
                <a:gd name="T30" fmla="*/ 0 w 2128"/>
                <a:gd name="T31" fmla="*/ 0 h 2156"/>
                <a:gd name="T32" fmla="*/ 0 w 2128"/>
                <a:gd name="T33" fmla="*/ 0 h 2156"/>
                <a:gd name="T34" fmla="*/ 0 w 2128"/>
                <a:gd name="T35" fmla="*/ 0 h 2156"/>
                <a:gd name="T36" fmla="*/ 0 w 2128"/>
                <a:gd name="T37" fmla="*/ 0 h 2156"/>
                <a:gd name="T38" fmla="*/ 0 w 2128"/>
                <a:gd name="T39" fmla="*/ 0 h 2156"/>
                <a:gd name="T40" fmla="*/ 0 w 2128"/>
                <a:gd name="T41" fmla="*/ 0 h 2156"/>
                <a:gd name="T42" fmla="*/ 0 w 2128"/>
                <a:gd name="T43" fmla="*/ 0 h 2156"/>
                <a:gd name="T44" fmla="*/ 0 w 2128"/>
                <a:gd name="T45" fmla="*/ 0 h 2156"/>
                <a:gd name="T46" fmla="*/ 0 w 2128"/>
                <a:gd name="T47" fmla="*/ 0 h 2156"/>
                <a:gd name="T48" fmla="*/ 0 w 2128"/>
                <a:gd name="T49" fmla="*/ 0 h 2156"/>
                <a:gd name="T50" fmla="*/ 0 w 2128"/>
                <a:gd name="T51" fmla="*/ 0 h 2156"/>
                <a:gd name="T52" fmla="*/ 0 w 2128"/>
                <a:gd name="T53" fmla="*/ 0 h 2156"/>
                <a:gd name="T54" fmla="*/ 0 w 2128"/>
                <a:gd name="T55" fmla="*/ 0 h 2156"/>
                <a:gd name="T56" fmla="*/ 0 w 2128"/>
                <a:gd name="T57" fmla="*/ 0 h 2156"/>
                <a:gd name="T58" fmla="*/ 0 w 2128"/>
                <a:gd name="T59" fmla="*/ 0 h 2156"/>
                <a:gd name="T60" fmla="*/ 0 w 2128"/>
                <a:gd name="T61" fmla="*/ 0 h 2156"/>
                <a:gd name="T62" fmla="*/ 0 w 2128"/>
                <a:gd name="T63" fmla="*/ 0 h 2156"/>
                <a:gd name="T64" fmla="*/ 0 w 2128"/>
                <a:gd name="T65" fmla="*/ 0 h 2156"/>
                <a:gd name="T66" fmla="*/ 0 w 2128"/>
                <a:gd name="T67" fmla="*/ 0 h 2156"/>
                <a:gd name="T68" fmla="*/ 0 w 2128"/>
                <a:gd name="T69" fmla="*/ 0 h 2156"/>
                <a:gd name="T70" fmla="*/ 0 w 2128"/>
                <a:gd name="T71" fmla="*/ 0 h 2156"/>
                <a:gd name="T72" fmla="*/ 0 w 2128"/>
                <a:gd name="T73" fmla="*/ 0 h 2156"/>
                <a:gd name="T74" fmla="*/ 0 w 2128"/>
                <a:gd name="T75" fmla="*/ 0 h 2156"/>
                <a:gd name="T76" fmla="*/ 0 w 2128"/>
                <a:gd name="T77" fmla="*/ 0 h 2156"/>
                <a:gd name="T78" fmla="*/ 0 w 2128"/>
                <a:gd name="T79" fmla="*/ 0 h 2156"/>
                <a:gd name="T80" fmla="*/ 0 w 2128"/>
                <a:gd name="T81" fmla="*/ 0 h 2156"/>
                <a:gd name="T82" fmla="*/ 0 w 2128"/>
                <a:gd name="T83" fmla="*/ 0 h 2156"/>
                <a:gd name="T84" fmla="*/ 0 w 2128"/>
                <a:gd name="T85" fmla="*/ 0 h 2156"/>
                <a:gd name="T86" fmla="*/ 0 w 2128"/>
                <a:gd name="T87" fmla="*/ 0 h 2156"/>
                <a:gd name="T88" fmla="*/ 0 w 2128"/>
                <a:gd name="T89" fmla="*/ 0 h 2156"/>
                <a:gd name="T90" fmla="*/ 0 w 2128"/>
                <a:gd name="T91" fmla="*/ 0 h 2156"/>
                <a:gd name="T92" fmla="*/ 0 w 2128"/>
                <a:gd name="T93" fmla="*/ 0 h 2156"/>
                <a:gd name="T94" fmla="*/ 0 w 2128"/>
                <a:gd name="T95" fmla="*/ 0 h 2156"/>
                <a:gd name="T96" fmla="*/ 0 w 2128"/>
                <a:gd name="T97" fmla="*/ 0 h 2156"/>
                <a:gd name="T98" fmla="*/ 0 w 2128"/>
                <a:gd name="T99" fmla="*/ 0 h 2156"/>
                <a:gd name="T100" fmla="*/ 0 w 2128"/>
                <a:gd name="T101" fmla="*/ 0 h 2156"/>
                <a:gd name="T102" fmla="*/ 0 w 2128"/>
                <a:gd name="T103" fmla="*/ 0 h 2156"/>
                <a:gd name="T104" fmla="*/ 0 w 2128"/>
                <a:gd name="T105" fmla="*/ 0 h 2156"/>
                <a:gd name="T106" fmla="*/ 0 w 2128"/>
                <a:gd name="T107" fmla="*/ 0 h 2156"/>
                <a:gd name="T108" fmla="*/ 0 w 2128"/>
                <a:gd name="T109" fmla="*/ 0 h 2156"/>
                <a:gd name="T110" fmla="*/ 0 w 2128"/>
                <a:gd name="T111" fmla="*/ 0 h 2156"/>
                <a:gd name="T112" fmla="*/ 0 w 2128"/>
                <a:gd name="T113" fmla="*/ 0 h 2156"/>
                <a:gd name="T114" fmla="*/ 0 w 2128"/>
                <a:gd name="T115" fmla="*/ 0 h 2156"/>
                <a:gd name="T116" fmla="*/ 0 w 2128"/>
                <a:gd name="T117" fmla="*/ 0 h 2156"/>
                <a:gd name="T118" fmla="*/ 0 w 2128"/>
                <a:gd name="T119" fmla="*/ 0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5" name="Freeform 200"/>
            <p:cNvSpPr>
              <a:spLocks noChangeAspect="1"/>
            </p:cNvSpPr>
            <p:nvPr/>
          </p:nvSpPr>
          <p:spPr bwMode="auto">
            <a:xfrm>
              <a:off x="7863" y="3033"/>
              <a:ext cx="490" cy="528"/>
            </a:xfrm>
            <a:custGeom>
              <a:avLst/>
              <a:gdLst>
                <a:gd name="T0" fmla="*/ 0 w 1063"/>
                <a:gd name="T1" fmla="*/ 0 h 1149"/>
                <a:gd name="T2" fmla="*/ 0 w 1063"/>
                <a:gd name="T3" fmla="*/ 0 h 1149"/>
                <a:gd name="T4" fmla="*/ 0 w 1063"/>
                <a:gd name="T5" fmla="*/ 0 h 1149"/>
                <a:gd name="T6" fmla="*/ 0 w 1063"/>
                <a:gd name="T7" fmla="*/ 0 h 1149"/>
                <a:gd name="T8" fmla="*/ 0 w 1063"/>
                <a:gd name="T9" fmla="*/ 0 h 1149"/>
                <a:gd name="T10" fmla="*/ 0 w 1063"/>
                <a:gd name="T11" fmla="*/ 0 h 1149"/>
                <a:gd name="T12" fmla="*/ 0 w 1063"/>
                <a:gd name="T13" fmla="*/ 0 h 1149"/>
                <a:gd name="T14" fmla="*/ 0 w 1063"/>
                <a:gd name="T15" fmla="*/ 0 h 1149"/>
                <a:gd name="T16" fmla="*/ 0 w 1063"/>
                <a:gd name="T17" fmla="*/ 0 h 1149"/>
                <a:gd name="T18" fmla="*/ 0 w 1063"/>
                <a:gd name="T19" fmla="*/ 0 h 1149"/>
                <a:gd name="T20" fmla="*/ 0 w 1063"/>
                <a:gd name="T21" fmla="*/ 0 h 1149"/>
                <a:gd name="T22" fmla="*/ 0 w 1063"/>
                <a:gd name="T23" fmla="*/ 0 h 1149"/>
                <a:gd name="T24" fmla="*/ 0 w 1063"/>
                <a:gd name="T25" fmla="*/ 0 h 1149"/>
                <a:gd name="T26" fmla="*/ 0 w 1063"/>
                <a:gd name="T27" fmla="*/ 0 h 1149"/>
                <a:gd name="T28" fmla="*/ 0 w 1063"/>
                <a:gd name="T29" fmla="*/ 0 h 1149"/>
                <a:gd name="T30" fmla="*/ 0 w 1063"/>
                <a:gd name="T31" fmla="*/ 0 h 1149"/>
                <a:gd name="T32" fmla="*/ 0 w 1063"/>
                <a:gd name="T33" fmla="*/ 0 h 1149"/>
                <a:gd name="T34" fmla="*/ 0 w 1063"/>
                <a:gd name="T35" fmla="*/ 0 h 1149"/>
                <a:gd name="T36" fmla="*/ 0 w 1063"/>
                <a:gd name="T37" fmla="*/ 0 h 1149"/>
                <a:gd name="T38" fmla="*/ 0 w 1063"/>
                <a:gd name="T39" fmla="*/ 0 h 1149"/>
                <a:gd name="T40" fmla="*/ 0 w 1063"/>
                <a:gd name="T41" fmla="*/ 0 h 1149"/>
                <a:gd name="T42" fmla="*/ 0 w 1063"/>
                <a:gd name="T43" fmla="*/ 0 h 1149"/>
                <a:gd name="T44" fmla="*/ 0 w 1063"/>
                <a:gd name="T45" fmla="*/ 0 h 1149"/>
                <a:gd name="T46" fmla="*/ 0 w 1063"/>
                <a:gd name="T47" fmla="*/ 0 h 1149"/>
                <a:gd name="T48" fmla="*/ 0 w 1063"/>
                <a:gd name="T49" fmla="*/ 0 h 1149"/>
                <a:gd name="T50" fmla="*/ 0 w 1063"/>
                <a:gd name="T51" fmla="*/ 0 h 1149"/>
                <a:gd name="T52" fmla="*/ 0 w 1063"/>
                <a:gd name="T53" fmla="*/ 0 h 1149"/>
                <a:gd name="T54" fmla="*/ 0 w 1063"/>
                <a:gd name="T55" fmla="*/ 0 h 1149"/>
                <a:gd name="T56" fmla="*/ 0 w 1063"/>
                <a:gd name="T57" fmla="*/ 0 h 1149"/>
                <a:gd name="T58" fmla="*/ 0 w 1063"/>
                <a:gd name="T59" fmla="*/ 0 h 1149"/>
                <a:gd name="T60" fmla="*/ 0 w 1063"/>
                <a:gd name="T61" fmla="*/ 0 h 1149"/>
                <a:gd name="T62" fmla="*/ 0 w 1063"/>
                <a:gd name="T63" fmla="*/ 0 h 1149"/>
                <a:gd name="T64" fmla="*/ 0 w 1063"/>
                <a:gd name="T65" fmla="*/ 0 h 1149"/>
                <a:gd name="T66" fmla="*/ 0 w 1063"/>
                <a:gd name="T67" fmla="*/ 0 h 1149"/>
                <a:gd name="T68" fmla="*/ 0 w 1063"/>
                <a:gd name="T69" fmla="*/ 0 h 1149"/>
                <a:gd name="T70" fmla="*/ 0 w 1063"/>
                <a:gd name="T71" fmla="*/ 0 h 1149"/>
                <a:gd name="T72" fmla="*/ 0 w 1063"/>
                <a:gd name="T73" fmla="*/ 0 h 1149"/>
                <a:gd name="T74" fmla="*/ 0 w 1063"/>
                <a:gd name="T75" fmla="*/ 0 h 1149"/>
                <a:gd name="T76" fmla="*/ 0 w 1063"/>
                <a:gd name="T77" fmla="*/ 0 h 1149"/>
                <a:gd name="T78" fmla="*/ 0 w 1063"/>
                <a:gd name="T79" fmla="*/ 0 h 1149"/>
                <a:gd name="T80" fmla="*/ 0 w 1063"/>
                <a:gd name="T81" fmla="*/ 0 h 1149"/>
                <a:gd name="T82" fmla="*/ 0 w 1063"/>
                <a:gd name="T83" fmla="*/ 0 h 1149"/>
                <a:gd name="T84" fmla="*/ 0 w 1063"/>
                <a:gd name="T85" fmla="*/ 0 h 1149"/>
                <a:gd name="T86" fmla="*/ 0 w 1063"/>
                <a:gd name="T87" fmla="*/ 0 h 1149"/>
                <a:gd name="T88" fmla="*/ 0 w 1063"/>
                <a:gd name="T89" fmla="*/ 0 h 1149"/>
                <a:gd name="T90" fmla="*/ 0 w 1063"/>
                <a:gd name="T91" fmla="*/ 0 h 1149"/>
                <a:gd name="T92" fmla="*/ 0 w 1063"/>
                <a:gd name="T93" fmla="*/ 0 h 1149"/>
                <a:gd name="T94" fmla="*/ 0 w 1063"/>
                <a:gd name="T95" fmla="*/ 0 h 1149"/>
                <a:gd name="T96" fmla="*/ 0 w 1063"/>
                <a:gd name="T97" fmla="*/ 0 h 1149"/>
                <a:gd name="T98" fmla="*/ 0 w 1063"/>
                <a:gd name="T99" fmla="*/ 0 h 1149"/>
                <a:gd name="T100" fmla="*/ 0 w 1063"/>
                <a:gd name="T101" fmla="*/ 0 h 1149"/>
                <a:gd name="T102" fmla="*/ 0 w 1063"/>
                <a:gd name="T103" fmla="*/ 0 h 1149"/>
                <a:gd name="T104" fmla="*/ 0 w 1063"/>
                <a:gd name="T105" fmla="*/ 0 h 1149"/>
                <a:gd name="T106" fmla="*/ 0 w 1063"/>
                <a:gd name="T107" fmla="*/ 0 h 1149"/>
                <a:gd name="T108" fmla="*/ 0 w 1063"/>
                <a:gd name="T109" fmla="*/ 0 h 1149"/>
                <a:gd name="T110" fmla="*/ 0 w 1063"/>
                <a:gd name="T111" fmla="*/ 0 h 1149"/>
                <a:gd name="T112" fmla="*/ 0 w 1063"/>
                <a:gd name="T113" fmla="*/ 0 h 1149"/>
                <a:gd name="T114" fmla="*/ 0 w 1063"/>
                <a:gd name="T115" fmla="*/ 0 h 1149"/>
                <a:gd name="T116" fmla="*/ 0 w 1063"/>
                <a:gd name="T117" fmla="*/ 0 h 1149"/>
                <a:gd name="T118" fmla="*/ 0 w 1063"/>
                <a:gd name="T119" fmla="*/ 0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a:lstStyle/>
            <a:p>
              <a:endParaRPr lang="ja-JP" altLang="en-US"/>
            </a:p>
          </p:txBody>
        </p:sp>
        <p:sp>
          <p:nvSpPr>
            <p:cNvPr id="3216" name="Freeform 201"/>
            <p:cNvSpPr>
              <a:spLocks noChangeAspect="1"/>
            </p:cNvSpPr>
            <p:nvPr/>
          </p:nvSpPr>
          <p:spPr bwMode="auto">
            <a:xfrm>
              <a:off x="9175" y="4303"/>
              <a:ext cx="784" cy="1166"/>
            </a:xfrm>
            <a:custGeom>
              <a:avLst/>
              <a:gdLst>
                <a:gd name="T0" fmla="*/ 0 w 1702"/>
                <a:gd name="T1" fmla="*/ 0 h 2539"/>
                <a:gd name="T2" fmla="*/ 0 w 1702"/>
                <a:gd name="T3" fmla="*/ 0 h 2539"/>
                <a:gd name="T4" fmla="*/ 0 w 1702"/>
                <a:gd name="T5" fmla="*/ 0 h 2539"/>
                <a:gd name="T6" fmla="*/ 0 w 1702"/>
                <a:gd name="T7" fmla="*/ 0 h 2539"/>
                <a:gd name="T8" fmla="*/ 0 w 1702"/>
                <a:gd name="T9" fmla="*/ 0 h 2539"/>
                <a:gd name="T10" fmla="*/ 0 w 1702"/>
                <a:gd name="T11" fmla="*/ 0 h 2539"/>
                <a:gd name="T12" fmla="*/ 0 w 1702"/>
                <a:gd name="T13" fmla="*/ 0 h 2539"/>
                <a:gd name="T14" fmla="*/ 0 w 1702"/>
                <a:gd name="T15" fmla="*/ 0 h 2539"/>
                <a:gd name="T16" fmla="*/ 0 w 1702"/>
                <a:gd name="T17" fmla="*/ 0 h 2539"/>
                <a:gd name="T18" fmla="*/ 0 w 1702"/>
                <a:gd name="T19" fmla="*/ 0 h 2539"/>
                <a:gd name="T20" fmla="*/ 0 w 1702"/>
                <a:gd name="T21" fmla="*/ 0 h 2539"/>
                <a:gd name="T22" fmla="*/ 0 w 1702"/>
                <a:gd name="T23" fmla="*/ 0 h 2539"/>
                <a:gd name="T24" fmla="*/ 0 w 1702"/>
                <a:gd name="T25" fmla="*/ 0 h 2539"/>
                <a:gd name="T26" fmla="*/ 0 w 1702"/>
                <a:gd name="T27" fmla="*/ 0 h 2539"/>
                <a:gd name="T28" fmla="*/ 0 w 1702"/>
                <a:gd name="T29" fmla="*/ 0 h 2539"/>
                <a:gd name="T30" fmla="*/ 0 w 1702"/>
                <a:gd name="T31" fmla="*/ 0 h 2539"/>
                <a:gd name="T32" fmla="*/ 0 w 1702"/>
                <a:gd name="T33" fmla="*/ 0 h 2539"/>
                <a:gd name="T34" fmla="*/ 0 w 1702"/>
                <a:gd name="T35" fmla="*/ 0 h 2539"/>
                <a:gd name="T36" fmla="*/ 0 w 1702"/>
                <a:gd name="T37" fmla="*/ 0 h 2539"/>
                <a:gd name="T38" fmla="*/ 0 w 1702"/>
                <a:gd name="T39" fmla="*/ 0 h 2539"/>
                <a:gd name="T40" fmla="*/ 0 w 1702"/>
                <a:gd name="T41" fmla="*/ 0 h 2539"/>
                <a:gd name="T42" fmla="*/ 0 w 1702"/>
                <a:gd name="T43" fmla="*/ 0 h 2539"/>
                <a:gd name="T44" fmla="*/ 0 w 1702"/>
                <a:gd name="T45" fmla="*/ 0 h 2539"/>
                <a:gd name="T46" fmla="*/ 0 w 1702"/>
                <a:gd name="T47" fmla="*/ 0 h 2539"/>
                <a:gd name="T48" fmla="*/ 0 w 1702"/>
                <a:gd name="T49" fmla="*/ 0 h 2539"/>
                <a:gd name="T50" fmla="*/ 0 w 1702"/>
                <a:gd name="T51" fmla="*/ 0 h 2539"/>
                <a:gd name="T52" fmla="*/ 0 w 1702"/>
                <a:gd name="T53" fmla="*/ 0 h 2539"/>
                <a:gd name="T54" fmla="*/ 0 w 1702"/>
                <a:gd name="T55" fmla="*/ 0 h 2539"/>
                <a:gd name="T56" fmla="*/ 0 w 1702"/>
                <a:gd name="T57" fmla="*/ 0 h 2539"/>
                <a:gd name="T58" fmla="*/ 0 w 1702"/>
                <a:gd name="T59" fmla="*/ 0 h 2539"/>
                <a:gd name="T60" fmla="*/ 0 w 1702"/>
                <a:gd name="T61" fmla="*/ 0 h 2539"/>
                <a:gd name="T62" fmla="*/ 0 w 1702"/>
                <a:gd name="T63" fmla="*/ 0 h 2539"/>
                <a:gd name="T64" fmla="*/ 0 w 1702"/>
                <a:gd name="T65" fmla="*/ 0 h 2539"/>
                <a:gd name="T66" fmla="*/ 0 w 1702"/>
                <a:gd name="T67" fmla="*/ 0 h 2539"/>
                <a:gd name="T68" fmla="*/ 0 w 1702"/>
                <a:gd name="T69" fmla="*/ 0 h 2539"/>
                <a:gd name="T70" fmla="*/ 0 w 1702"/>
                <a:gd name="T71" fmla="*/ 0 h 2539"/>
                <a:gd name="T72" fmla="*/ 0 w 1702"/>
                <a:gd name="T73" fmla="*/ 0 h 2539"/>
                <a:gd name="T74" fmla="*/ 0 w 1702"/>
                <a:gd name="T75" fmla="*/ 0 h 2539"/>
                <a:gd name="T76" fmla="*/ 0 w 1702"/>
                <a:gd name="T77" fmla="*/ 0 h 2539"/>
                <a:gd name="T78" fmla="*/ 0 w 1702"/>
                <a:gd name="T79" fmla="*/ 0 h 2539"/>
                <a:gd name="T80" fmla="*/ 0 w 1702"/>
                <a:gd name="T81" fmla="*/ 0 h 2539"/>
                <a:gd name="T82" fmla="*/ 0 w 1702"/>
                <a:gd name="T83" fmla="*/ 0 h 2539"/>
                <a:gd name="T84" fmla="*/ 0 w 1702"/>
                <a:gd name="T85" fmla="*/ 0 h 2539"/>
                <a:gd name="T86" fmla="*/ 0 w 1702"/>
                <a:gd name="T87" fmla="*/ 0 h 2539"/>
                <a:gd name="T88" fmla="*/ 0 w 1702"/>
                <a:gd name="T89" fmla="*/ 0 h 2539"/>
                <a:gd name="T90" fmla="*/ 0 w 1702"/>
                <a:gd name="T91" fmla="*/ 0 h 2539"/>
                <a:gd name="T92" fmla="*/ 0 w 1702"/>
                <a:gd name="T93" fmla="*/ 0 h 2539"/>
                <a:gd name="T94" fmla="*/ 0 w 1702"/>
                <a:gd name="T95" fmla="*/ 0 h 2539"/>
                <a:gd name="T96" fmla="*/ 0 w 1702"/>
                <a:gd name="T97" fmla="*/ 0 h 2539"/>
                <a:gd name="T98" fmla="*/ 0 w 1702"/>
                <a:gd name="T99" fmla="*/ 0 h 2539"/>
                <a:gd name="T100" fmla="*/ 0 w 1702"/>
                <a:gd name="T101" fmla="*/ 0 h 2539"/>
                <a:gd name="T102" fmla="*/ 0 w 1702"/>
                <a:gd name="T103" fmla="*/ 0 h 2539"/>
                <a:gd name="T104" fmla="*/ 0 w 1702"/>
                <a:gd name="T105" fmla="*/ 0 h 2539"/>
                <a:gd name="T106" fmla="*/ 0 w 1702"/>
                <a:gd name="T107" fmla="*/ 0 h 2539"/>
                <a:gd name="T108" fmla="*/ 0 w 1702"/>
                <a:gd name="T109" fmla="*/ 0 h 2539"/>
                <a:gd name="T110" fmla="*/ 0 w 1702"/>
                <a:gd name="T111" fmla="*/ 0 h 2539"/>
                <a:gd name="T112" fmla="*/ 0 w 1702"/>
                <a:gd name="T113" fmla="*/ 0 h 2539"/>
                <a:gd name="T114" fmla="*/ 0 w 1702"/>
                <a:gd name="T115" fmla="*/ 0 h 2539"/>
                <a:gd name="T116" fmla="*/ 0 w 1702"/>
                <a:gd name="T117" fmla="*/ 0 h 2539"/>
                <a:gd name="T118" fmla="*/ 0 w 1702"/>
                <a:gd name="T119" fmla="*/ 0 h 2539"/>
                <a:gd name="T120" fmla="*/ 0 w 1702"/>
                <a:gd name="T121" fmla="*/ 0 h 2539"/>
                <a:gd name="T122" fmla="*/ 0 w 1702"/>
                <a:gd name="T123" fmla="*/ 0 h 2539"/>
                <a:gd name="T124" fmla="*/ 0 w 1702"/>
                <a:gd name="T125" fmla="*/ 0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17" name="Freeform 202"/>
            <p:cNvSpPr>
              <a:spLocks noChangeAspect="1"/>
            </p:cNvSpPr>
            <p:nvPr/>
          </p:nvSpPr>
          <p:spPr bwMode="auto">
            <a:xfrm>
              <a:off x="8066" y="2720"/>
              <a:ext cx="822" cy="762"/>
            </a:xfrm>
            <a:custGeom>
              <a:avLst/>
              <a:gdLst>
                <a:gd name="T0" fmla="*/ 0 w 1787"/>
                <a:gd name="T1" fmla="*/ 0 h 1659"/>
                <a:gd name="T2" fmla="*/ 0 w 1787"/>
                <a:gd name="T3" fmla="*/ 0 h 1659"/>
                <a:gd name="T4" fmla="*/ 0 w 1787"/>
                <a:gd name="T5" fmla="*/ 0 h 1659"/>
                <a:gd name="T6" fmla="*/ 0 w 1787"/>
                <a:gd name="T7" fmla="*/ 0 h 1659"/>
                <a:gd name="T8" fmla="*/ 0 w 1787"/>
                <a:gd name="T9" fmla="*/ 0 h 1659"/>
                <a:gd name="T10" fmla="*/ 0 w 1787"/>
                <a:gd name="T11" fmla="*/ 0 h 1659"/>
                <a:gd name="T12" fmla="*/ 0 w 1787"/>
                <a:gd name="T13" fmla="*/ 0 h 1659"/>
                <a:gd name="T14" fmla="*/ 0 w 1787"/>
                <a:gd name="T15" fmla="*/ 0 h 1659"/>
                <a:gd name="T16" fmla="*/ 0 w 1787"/>
                <a:gd name="T17" fmla="*/ 0 h 1659"/>
                <a:gd name="T18" fmla="*/ 0 w 1787"/>
                <a:gd name="T19" fmla="*/ 0 h 1659"/>
                <a:gd name="T20" fmla="*/ 0 w 1787"/>
                <a:gd name="T21" fmla="*/ 0 h 1659"/>
                <a:gd name="T22" fmla="*/ 0 w 1787"/>
                <a:gd name="T23" fmla="*/ 0 h 1659"/>
                <a:gd name="T24" fmla="*/ 0 w 1787"/>
                <a:gd name="T25" fmla="*/ 0 h 1659"/>
                <a:gd name="T26" fmla="*/ 0 w 1787"/>
                <a:gd name="T27" fmla="*/ 0 h 1659"/>
                <a:gd name="T28" fmla="*/ 0 w 1787"/>
                <a:gd name="T29" fmla="*/ 0 h 1659"/>
                <a:gd name="T30" fmla="*/ 0 w 1787"/>
                <a:gd name="T31" fmla="*/ 0 h 1659"/>
                <a:gd name="T32" fmla="*/ 0 w 1787"/>
                <a:gd name="T33" fmla="*/ 0 h 1659"/>
                <a:gd name="T34" fmla="*/ 0 w 1787"/>
                <a:gd name="T35" fmla="*/ 0 h 1659"/>
                <a:gd name="T36" fmla="*/ 0 w 1787"/>
                <a:gd name="T37" fmla="*/ 0 h 1659"/>
                <a:gd name="T38" fmla="*/ 0 w 1787"/>
                <a:gd name="T39" fmla="*/ 0 h 1659"/>
                <a:gd name="T40" fmla="*/ 0 w 1787"/>
                <a:gd name="T41" fmla="*/ 0 h 1659"/>
                <a:gd name="T42" fmla="*/ 0 w 1787"/>
                <a:gd name="T43" fmla="*/ 0 h 1659"/>
                <a:gd name="T44" fmla="*/ 0 w 1787"/>
                <a:gd name="T45" fmla="*/ 0 h 1659"/>
                <a:gd name="T46" fmla="*/ 0 w 1787"/>
                <a:gd name="T47" fmla="*/ 0 h 1659"/>
                <a:gd name="T48" fmla="*/ 0 w 1787"/>
                <a:gd name="T49" fmla="*/ 0 h 1659"/>
                <a:gd name="T50" fmla="*/ 0 w 1787"/>
                <a:gd name="T51" fmla="*/ 0 h 1659"/>
                <a:gd name="T52" fmla="*/ 0 w 1787"/>
                <a:gd name="T53" fmla="*/ 0 h 1659"/>
                <a:gd name="T54" fmla="*/ 0 w 1787"/>
                <a:gd name="T55" fmla="*/ 0 h 1659"/>
                <a:gd name="T56" fmla="*/ 0 w 1787"/>
                <a:gd name="T57" fmla="*/ 0 h 1659"/>
                <a:gd name="T58" fmla="*/ 0 w 1787"/>
                <a:gd name="T59" fmla="*/ 0 h 1659"/>
                <a:gd name="T60" fmla="*/ 0 w 1787"/>
                <a:gd name="T61" fmla="*/ 0 h 1659"/>
                <a:gd name="T62" fmla="*/ 0 w 1787"/>
                <a:gd name="T63" fmla="*/ 0 h 1659"/>
                <a:gd name="T64" fmla="*/ 0 w 1787"/>
                <a:gd name="T65" fmla="*/ 0 h 1659"/>
                <a:gd name="T66" fmla="*/ 0 w 1787"/>
                <a:gd name="T67" fmla="*/ 0 h 1659"/>
                <a:gd name="T68" fmla="*/ 0 w 1787"/>
                <a:gd name="T69" fmla="*/ 0 h 1659"/>
                <a:gd name="T70" fmla="*/ 0 w 1787"/>
                <a:gd name="T71" fmla="*/ 0 h 1659"/>
                <a:gd name="T72" fmla="*/ 0 w 1787"/>
                <a:gd name="T73" fmla="*/ 0 h 1659"/>
                <a:gd name="T74" fmla="*/ 0 w 1787"/>
                <a:gd name="T75" fmla="*/ 0 h 1659"/>
                <a:gd name="T76" fmla="*/ 0 w 1787"/>
                <a:gd name="T77" fmla="*/ 0 h 1659"/>
                <a:gd name="T78" fmla="*/ 0 w 1787"/>
                <a:gd name="T79" fmla="*/ 0 h 1659"/>
                <a:gd name="T80" fmla="*/ 0 w 1787"/>
                <a:gd name="T81" fmla="*/ 0 h 1659"/>
                <a:gd name="T82" fmla="*/ 0 w 1787"/>
                <a:gd name="T83" fmla="*/ 0 h 1659"/>
                <a:gd name="T84" fmla="*/ 0 w 1787"/>
                <a:gd name="T85" fmla="*/ 0 h 1659"/>
                <a:gd name="T86" fmla="*/ 0 w 1787"/>
                <a:gd name="T87" fmla="*/ 0 h 1659"/>
                <a:gd name="T88" fmla="*/ 0 w 1787"/>
                <a:gd name="T89" fmla="*/ 0 h 1659"/>
                <a:gd name="T90" fmla="*/ 0 w 1787"/>
                <a:gd name="T91" fmla="*/ 0 h 1659"/>
                <a:gd name="T92" fmla="*/ 0 w 1787"/>
                <a:gd name="T93" fmla="*/ 0 h 1659"/>
                <a:gd name="T94" fmla="*/ 0 w 1787"/>
                <a:gd name="T95" fmla="*/ 0 h 1659"/>
                <a:gd name="T96" fmla="*/ 0 w 1787"/>
                <a:gd name="T97" fmla="*/ 0 h 1659"/>
                <a:gd name="T98" fmla="*/ 0 w 1787"/>
                <a:gd name="T99" fmla="*/ 0 h 1659"/>
                <a:gd name="T100" fmla="*/ 0 w 1787"/>
                <a:gd name="T101" fmla="*/ 0 h 1659"/>
                <a:gd name="T102" fmla="*/ 0 w 1787"/>
                <a:gd name="T103" fmla="*/ 0 h 1659"/>
                <a:gd name="T104" fmla="*/ 0 w 1787"/>
                <a:gd name="T105" fmla="*/ 0 h 1659"/>
                <a:gd name="T106" fmla="*/ 0 w 1787"/>
                <a:gd name="T107" fmla="*/ 0 h 1659"/>
                <a:gd name="T108" fmla="*/ 0 w 1787"/>
                <a:gd name="T109" fmla="*/ 0 h 1659"/>
                <a:gd name="T110" fmla="*/ 0 w 1787"/>
                <a:gd name="T111" fmla="*/ 0 h 1659"/>
                <a:gd name="T112" fmla="*/ 0 w 1787"/>
                <a:gd name="T113" fmla="*/ 0 h 1659"/>
                <a:gd name="T114" fmla="*/ 0 w 1787"/>
                <a:gd name="T115" fmla="*/ 0 h 1659"/>
                <a:gd name="T116" fmla="*/ 0 w 1787"/>
                <a:gd name="T117" fmla="*/ 0 h 1659"/>
                <a:gd name="T118" fmla="*/ 0 w 1787"/>
                <a:gd name="T119" fmla="*/ 0 h 1659"/>
                <a:gd name="T120" fmla="*/ 0 w 1787"/>
                <a:gd name="T121" fmla="*/ 0 h 1659"/>
                <a:gd name="T122" fmla="*/ 0 w 1787"/>
                <a:gd name="T123" fmla="*/ 0 h 1659"/>
                <a:gd name="T124" fmla="*/ 0 w 1787"/>
                <a:gd name="T125" fmla="*/ 0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18" name="Freeform 203"/>
            <p:cNvSpPr>
              <a:spLocks noChangeAspect="1"/>
            </p:cNvSpPr>
            <p:nvPr/>
          </p:nvSpPr>
          <p:spPr bwMode="auto">
            <a:xfrm>
              <a:off x="7589" y="2128"/>
              <a:ext cx="1025" cy="905"/>
            </a:xfrm>
            <a:custGeom>
              <a:avLst/>
              <a:gdLst>
                <a:gd name="T0" fmla="*/ 0 w 2227"/>
                <a:gd name="T1" fmla="*/ 0 h 1972"/>
                <a:gd name="T2" fmla="*/ 0 w 2227"/>
                <a:gd name="T3" fmla="*/ 0 h 1972"/>
                <a:gd name="T4" fmla="*/ 0 w 2227"/>
                <a:gd name="T5" fmla="*/ 0 h 1972"/>
                <a:gd name="T6" fmla="*/ 0 w 2227"/>
                <a:gd name="T7" fmla="*/ 0 h 1972"/>
                <a:gd name="T8" fmla="*/ 0 w 2227"/>
                <a:gd name="T9" fmla="*/ 0 h 1972"/>
                <a:gd name="T10" fmla="*/ 0 w 2227"/>
                <a:gd name="T11" fmla="*/ 0 h 1972"/>
                <a:gd name="T12" fmla="*/ 0 w 2227"/>
                <a:gd name="T13" fmla="*/ 0 h 1972"/>
                <a:gd name="T14" fmla="*/ 0 w 2227"/>
                <a:gd name="T15" fmla="*/ 0 h 1972"/>
                <a:gd name="T16" fmla="*/ 0 w 2227"/>
                <a:gd name="T17" fmla="*/ 0 h 1972"/>
                <a:gd name="T18" fmla="*/ 0 w 2227"/>
                <a:gd name="T19" fmla="*/ 0 h 1972"/>
                <a:gd name="T20" fmla="*/ 0 w 2227"/>
                <a:gd name="T21" fmla="*/ 0 h 1972"/>
                <a:gd name="T22" fmla="*/ 0 w 2227"/>
                <a:gd name="T23" fmla="*/ 0 h 1972"/>
                <a:gd name="T24" fmla="*/ 0 w 2227"/>
                <a:gd name="T25" fmla="*/ 0 h 1972"/>
                <a:gd name="T26" fmla="*/ 0 w 2227"/>
                <a:gd name="T27" fmla="*/ 0 h 1972"/>
                <a:gd name="T28" fmla="*/ 0 w 2227"/>
                <a:gd name="T29" fmla="*/ 0 h 1972"/>
                <a:gd name="T30" fmla="*/ 0 w 2227"/>
                <a:gd name="T31" fmla="*/ 0 h 1972"/>
                <a:gd name="T32" fmla="*/ 0 w 2227"/>
                <a:gd name="T33" fmla="*/ 0 h 1972"/>
                <a:gd name="T34" fmla="*/ 0 w 2227"/>
                <a:gd name="T35" fmla="*/ 0 h 1972"/>
                <a:gd name="T36" fmla="*/ 0 w 2227"/>
                <a:gd name="T37" fmla="*/ 0 h 1972"/>
                <a:gd name="T38" fmla="*/ 0 w 2227"/>
                <a:gd name="T39" fmla="*/ 0 h 1972"/>
                <a:gd name="T40" fmla="*/ 0 w 2227"/>
                <a:gd name="T41" fmla="*/ 0 h 1972"/>
                <a:gd name="T42" fmla="*/ 0 w 2227"/>
                <a:gd name="T43" fmla="*/ 0 h 1972"/>
                <a:gd name="T44" fmla="*/ 0 w 2227"/>
                <a:gd name="T45" fmla="*/ 0 h 1972"/>
                <a:gd name="T46" fmla="*/ 0 w 2227"/>
                <a:gd name="T47" fmla="*/ 0 h 1972"/>
                <a:gd name="T48" fmla="*/ 0 w 2227"/>
                <a:gd name="T49" fmla="*/ 0 h 1972"/>
                <a:gd name="T50" fmla="*/ 0 w 2227"/>
                <a:gd name="T51" fmla="*/ 0 h 1972"/>
                <a:gd name="T52" fmla="*/ 0 w 2227"/>
                <a:gd name="T53" fmla="*/ 0 h 1972"/>
                <a:gd name="T54" fmla="*/ 0 w 2227"/>
                <a:gd name="T55" fmla="*/ 0 h 1972"/>
                <a:gd name="T56" fmla="*/ 0 w 2227"/>
                <a:gd name="T57" fmla="*/ 0 h 1972"/>
                <a:gd name="T58" fmla="*/ 0 w 2227"/>
                <a:gd name="T59" fmla="*/ 0 h 1972"/>
                <a:gd name="T60" fmla="*/ 0 w 2227"/>
                <a:gd name="T61" fmla="*/ 0 h 1972"/>
                <a:gd name="T62" fmla="*/ 0 w 2227"/>
                <a:gd name="T63" fmla="*/ 0 h 1972"/>
                <a:gd name="T64" fmla="*/ 0 w 2227"/>
                <a:gd name="T65" fmla="*/ 0 h 1972"/>
                <a:gd name="T66" fmla="*/ 0 w 2227"/>
                <a:gd name="T67" fmla="*/ 0 h 1972"/>
                <a:gd name="T68" fmla="*/ 0 w 2227"/>
                <a:gd name="T69" fmla="*/ 0 h 1972"/>
                <a:gd name="T70" fmla="*/ 0 w 2227"/>
                <a:gd name="T71" fmla="*/ 0 h 1972"/>
                <a:gd name="T72" fmla="*/ 0 w 2227"/>
                <a:gd name="T73" fmla="*/ 0 h 1972"/>
                <a:gd name="T74" fmla="*/ 0 w 2227"/>
                <a:gd name="T75" fmla="*/ 0 h 1972"/>
                <a:gd name="T76" fmla="*/ 0 w 2227"/>
                <a:gd name="T77" fmla="*/ 0 h 1972"/>
                <a:gd name="T78" fmla="*/ 0 w 2227"/>
                <a:gd name="T79" fmla="*/ 0 h 1972"/>
                <a:gd name="T80" fmla="*/ 0 w 2227"/>
                <a:gd name="T81" fmla="*/ 0 h 1972"/>
                <a:gd name="T82" fmla="*/ 0 w 2227"/>
                <a:gd name="T83" fmla="*/ 0 h 1972"/>
                <a:gd name="T84" fmla="*/ 0 w 2227"/>
                <a:gd name="T85" fmla="*/ 0 h 1972"/>
                <a:gd name="T86" fmla="*/ 0 w 2227"/>
                <a:gd name="T87" fmla="*/ 0 h 1972"/>
                <a:gd name="T88" fmla="*/ 0 w 2227"/>
                <a:gd name="T89" fmla="*/ 0 h 1972"/>
                <a:gd name="T90" fmla="*/ 0 w 2227"/>
                <a:gd name="T91" fmla="*/ 0 h 1972"/>
                <a:gd name="T92" fmla="*/ 0 w 2227"/>
                <a:gd name="T93" fmla="*/ 0 h 1972"/>
                <a:gd name="T94" fmla="*/ 0 w 2227"/>
                <a:gd name="T95" fmla="*/ 0 h 1972"/>
                <a:gd name="T96" fmla="*/ 0 w 2227"/>
                <a:gd name="T97" fmla="*/ 0 h 1972"/>
                <a:gd name="T98" fmla="*/ 0 w 2227"/>
                <a:gd name="T99" fmla="*/ 0 h 1972"/>
                <a:gd name="T100" fmla="*/ 0 w 2227"/>
                <a:gd name="T101" fmla="*/ 0 h 1972"/>
                <a:gd name="T102" fmla="*/ 0 w 2227"/>
                <a:gd name="T103" fmla="*/ 0 h 1972"/>
                <a:gd name="T104" fmla="*/ 0 w 2227"/>
                <a:gd name="T105" fmla="*/ 0 h 1972"/>
                <a:gd name="T106" fmla="*/ 0 w 2227"/>
                <a:gd name="T107" fmla="*/ 0 h 1972"/>
                <a:gd name="T108" fmla="*/ 0 w 2227"/>
                <a:gd name="T109" fmla="*/ 0 h 1972"/>
                <a:gd name="T110" fmla="*/ 0 w 2227"/>
                <a:gd name="T111" fmla="*/ 0 h 1972"/>
                <a:gd name="T112" fmla="*/ 0 w 2227"/>
                <a:gd name="T113" fmla="*/ 0 h 1972"/>
                <a:gd name="T114" fmla="*/ 0 w 2227"/>
                <a:gd name="T115" fmla="*/ 0 h 1972"/>
                <a:gd name="T116" fmla="*/ 0 w 2227"/>
                <a:gd name="T117" fmla="*/ 0 h 1972"/>
                <a:gd name="T118" fmla="*/ 0 w 2227"/>
                <a:gd name="T119" fmla="*/ 0 h 1972"/>
                <a:gd name="T120" fmla="*/ 0 w 2227"/>
                <a:gd name="T121" fmla="*/ 0 h 1972"/>
                <a:gd name="T122" fmla="*/ 0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a:lstStyle/>
            <a:p>
              <a:endParaRPr lang="ja-JP" altLang="en-US"/>
            </a:p>
          </p:txBody>
        </p:sp>
        <p:sp>
          <p:nvSpPr>
            <p:cNvPr id="3219" name="Freeform 204"/>
            <p:cNvSpPr>
              <a:spLocks noChangeAspect="1"/>
            </p:cNvSpPr>
            <p:nvPr/>
          </p:nvSpPr>
          <p:spPr bwMode="auto">
            <a:xfrm>
              <a:off x="8170" y="3776"/>
              <a:ext cx="509" cy="436"/>
            </a:xfrm>
            <a:custGeom>
              <a:avLst/>
              <a:gdLst>
                <a:gd name="T0" fmla="*/ 0 w 1106"/>
                <a:gd name="T1" fmla="*/ 0 h 950"/>
                <a:gd name="T2" fmla="*/ 0 w 1106"/>
                <a:gd name="T3" fmla="*/ 0 h 950"/>
                <a:gd name="T4" fmla="*/ 0 w 1106"/>
                <a:gd name="T5" fmla="*/ 0 h 950"/>
                <a:gd name="T6" fmla="*/ 0 w 1106"/>
                <a:gd name="T7" fmla="*/ 0 h 950"/>
                <a:gd name="T8" fmla="*/ 0 w 1106"/>
                <a:gd name="T9" fmla="*/ 0 h 950"/>
                <a:gd name="T10" fmla="*/ 0 w 1106"/>
                <a:gd name="T11" fmla="*/ 0 h 950"/>
                <a:gd name="T12" fmla="*/ 0 w 1106"/>
                <a:gd name="T13" fmla="*/ 0 h 950"/>
                <a:gd name="T14" fmla="*/ 0 w 1106"/>
                <a:gd name="T15" fmla="*/ 0 h 950"/>
                <a:gd name="T16" fmla="*/ 0 w 1106"/>
                <a:gd name="T17" fmla="*/ 0 h 950"/>
                <a:gd name="T18" fmla="*/ 0 w 1106"/>
                <a:gd name="T19" fmla="*/ 0 h 950"/>
                <a:gd name="T20" fmla="*/ 0 w 1106"/>
                <a:gd name="T21" fmla="*/ 0 h 950"/>
                <a:gd name="T22" fmla="*/ 0 w 1106"/>
                <a:gd name="T23" fmla="*/ 0 h 950"/>
                <a:gd name="T24" fmla="*/ 0 w 1106"/>
                <a:gd name="T25" fmla="*/ 0 h 950"/>
                <a:gd name="T26" fmla="*/ 0 w 1106"/>
                <a:gd name="T27" fmla="*/ 0 h 950"/>
                <a:gd name="T28" fmla="*/ 0 w 1106"/>
                <a:gd name="T29" fmla="*/ 0 h 950"/>
                <a:gd name="T30" fmla="*/ 0 w 1106"/>
                <a:gd name="T31" fmla="*/ 0 h 950"/>
                <a:gd name="T32" fmla="*/ 0 w 1106"/>
                <a:gd name="T33" fmla="*/ 0 h 950"/>
                <a:gd name="T34" fmla="*/ 0 w 1106"/>
                <a:gd name="T35" fmla="*/ 0 h 950"/>
                <a:gd name="T36" fmla="*/ 0 w 1106"/>
                <a:gd name="T37" fmla="*/ 0 h 950"/>
                <a:gd name="T38" fmla="*/ 0 w 1106"/>
                <a:gd name="T39" fmla="*/ 0 h 950"/>
                <a:gd name="T40" fmla="*/ 0 w 1106"/>
                <a:gd name="T41" fmla="*/ 0 h 950"/>
                <a:gd name="T42" fmla="*/ 0 w 1106"/>
                <a:gd name="T43" fmla="*/ 0 h 950"/>
                <a:gd name="T44" fmla="*/ 0 w 1106"/>
                <a:gd name="T45" fmla="*/ 0 h 950"/>
                <a:gd name="T46" fmla="*/ 0 w 1106"/>
                <a:gd name="T47" fmla="*/ 0 h 950"/>
                <a:gd name="T48" fmla="*/ 0 w 1106"/>
                <a:gd name="T49" fmla="*/ 0 h 950"/>
                <a:gd name="T50" fmla="*/ 0 w 1106"/>
                <a:gd name="T51" fmla="*/ 0 h 950"/>
                <a:gd name="T52" fmla="*/ 0 w 1106"/>
                <a:gd name="T53" fmla="*/ 0 h 950"/>
                <a:gd name="T54" fmla="*/ 0 w 1106"/>
                <a:gd name="T55" fmla="*/ 0 h 950"/>
                <a:gd name="T56" fmla="*/ 0 w 1106"/>
                <a:gd name="T57" fmla="*/ 0 h 950"/>
                <a:gd name="T58" fmla="*/ 0 w 1106"/>
                <a:gd name="T59" fmla="*/ 0 h 950"/>
                <a:gd name="T60" fmla="*/ 0 w 1106"/>
                <a:gd name="T61" fmla="*/ 0 h 950"/>
                <a:gd name="T62" fmla="*/ 0 w 1106"/>
                <a:gd name="T63" fmla="*/ 0 h 950"/>
                <a:gd name="T64" fmla="*/ 0 w 1106"/>
                <a:gd name="T65" fmla="*/ 0 h 950"/>
                <a:gd name="T66" fmla="*/ 0 w 1106"/>
                <a:gd name="T67" fmla="*/ 0 h 950"/>
                <a:gd name="T68" fmla="*/ 0 w 1106"/>
                <a:gd name="T69" fmla="*/ 0 h 950"/>
                <a:gd name="T70" fmla="*/ 0 w 1106"/>
                <a:gd name="T71" fmla="*/ 0 h 950"/>
                <a:gd name="T72" fmla="*/ 0 w 1106"/>
                <a:gd name="T73" fmla="*/ 0 h 950"/>
                <a:gd name="T74" fmla="*/ 0 w 1106"/>
                <a:gd name="T75" fmla="*/ 0 h 950"/>
                <a:gd name="T76" fmla="*/ 0 w 1106"/>
                <a:gd name="T77" fmla="*/ 0 h 950"/>
                <a:gd name="T78" fmla="*/ 0 w 1106"/>
                <a:gd name="T79" fmla="*/ 0 h 950"/>
                <a:gd name="T80" fmla="*/ 0 w 1106"/>
                <a:gd name="T81" fmla="*/ 0 h 950"/>
                <a:gd name="T82" fmla="*/ 0 w 1106"/>
                <a:gd name="T83" fmla="*/ 0 h 950"/>
                <a:gd name="T84" fmla="*/ 0 w 1106"/>
                <a:gd name="T85" fmla="*/ 0 h 950"/>
                <a:gd name="T86" fmla="*/ 0 w 1106"/>
                <a:gd name="T87" fmla="*/ 0 h 950"/>
                <a:gd name="T88" fmla="*/ 0 w 1106"/>
                <a:gd name="T89" fmla="*/ 0 h 950"/>
                <a:gd name="T90" fmla="*/ 0 w 1106"/>
                <a:gd name="T91" fmla="*/ 0 h 950"/>
                <a:gd name="T92" fmla="*/ 0 w 1106"/>
                <a:gd name="T93" fmla="*/ 0 h 950"/>
                <a:gd name="T94" fmla="*/ 0 w 1106"/>
                <a:gd name="T95" fmla="*/ 0 h 950"/>
                <a:gd name="T96" fmla="*/ 0 w 1106"/>
                <a:gd name="T97" fmla="*/ 0 h 950"/>
                <a:gd name="T98" fmla="*/ 0 w 1106"/>
                <a:gd name="T99" fmla="*/ 0 h 950"/>
                <a:gd name="T100" fmla="*/ 0 w 1106"/>
                <a:gd name="T101" fmla="*/ 0 h 950"/>
                <a:gd name="T102" fmla="*/ 0 w 1106"/>
                <a:gd name="T103" fmla="*/ 0 h 950"/>
                <a:gd name="T104" fmla="*/ 0 w 1106"/>
                <a:gd name="T105" fmla="*/ 0 h 950"/>
                <a:gd name="T106" fmla="*/ 0 w 1106"/>
                <a:gd name="T107" fmla="*/ 0 h 950"/>
                <a:gd name="T108" fmla="*/ 0 w 1106"/>
                <a:gd name="T109" fmla="*/ 0 h 950"/>
                <a:gd name="T110" fmla="*/ 0 w 1106"/>
                <a:gd name="T111" fmla="*/ 0 h 950"/>
                <a:gd name="T112" fmla="*/ 0 w 1106"/>
                <a:gd name="T113" fmla="*/ 0 h 950"/>
                <a:gd name="T114" fmla="*/ 0 w 1106"/>
                <a:gd name="T115" fmla="*/ 0 h 950"/>
                <a:gd name="T116" fmla="*/ 0 w 1106"/>
                <a:gd name="T117" fmla="*/ 0 h 950"/>
                <a:gd name="T118" fmla="*/ 0 w 1106"/>
                <a:gd name="T119" fmla="*/ 0 h 950"/>
                <a:gd name="T120" fmla="*/ 0 w 1106"/>
                <a:gd name="T121" fmla="*/ 0 h 950"/>
                <a:gd name="T122" fmla="*/ 0 w 1106"/>
                <a:gd name="T123" fmla="*/ 0 h 950"/>
                <a:gd name="T124" fmla="*/ 0 w 1106"/>
                <a:gd name="T125" fmla="*/ 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74" name="AutoShape 168"/>
          <p:cNvSpPr>
            <a:spLocks/>
          </p:cNvSpPr>
          <p:nvPr/>
        </p:nvSpPr>
        <p:spPr bwMode="auto">
          <a:xfrm>
            <a:off x="9086850" y="981075"/>
            <a:ext cx="468313" cy="179388"/>
          </a:xfrm>
          <a:prstGeom prst="borderCallout2">
            <a:avLst>
              <a:gd name="adj1" fmla="val 63718"/>
              <a:gd name="adj2" fmla="val -17648"/>
              <a:gd name="adj3" fmla="val 63718"/>
              <a:gd name="adj4" fmla="val -23528"/>
              <a:gd name="adj5" fmla="val 10616"/>
              <a:gd name="adj6" fmla="val -7831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港区</a:t>
            </a:r>
          </a:p>
        </p:txBody>
      </p:sp>
      <p:sp>
        <p:nvSpPr>
          <p:cNvPr id="3175" name="AutoShape 168"/>
          <p:cNvSpPr>
            <a:spLocks/>
          </p:cNvSpPr>
          <p:nvPr/>
        </p:nvSpPr>
        <p:spPr bwMode="auto">
          <a:xfrm>
            <a:off x="8229600" y="476250"/>
            <a:ext cx="466725" cy="179388"/>
          </a:xfrm>
          <a:prstGeom prst="borderCallout2">
            <a:avLst>
              <a:gd name="adj1" fmla="val 148671"/>
              <a:gd name="adj2" fmla="val 39704"/>
              <a:gd name="adj3" fmla="val 143366"/>
              <a:gd name="adj4" fmla="val 36032"/>
              <a:gd name="adj5" fmla="val 254861"/>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此花区</a:t>
            </a:r>
          </a:p>
        </p:txBody>
      </p:sp>
      <p:sp>
        <p:nvSpPr>
          <p:cNvPr id="3176" name="AutoShape 168"/>
          <p:cNvSpPr>
            <a:spLocks/>
          </p:cNvSpPr>
          <p:nvPr/>
        </p:nvSpPr>
        <p:spPr bwMode="auto">
          <a:xfrm>
            <a:off x="8775700" y="333375"/>
            <a:ext cx="468313" cy="179388"/>
          </a:xfrm>
          <a:prstGeom prst="borderCallout2">
            <a:avLst>
              <a:gd name="adj1" fmla="val 122125"/>
              <a:gd name="adj2" fmla="val 79412"/>
              <a:gd name="adj3" fmla="val 180532"/>
              <a:gd name="adj4" fmla="val 80148"/>
              <a:gd name="adj5" fmla="val 276102"/>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西区</a:t>
            </a:r>
          </a:p>
        </p:txBody>
      </p:sp>
      <p:sp>
        <p:nvSpPr>
          <p:cNvPr id="3177" name="AutoShape 168"/>
          <p:cNvSpPr>
            <a:spLocks/>
          </p:cNvSpPr>
          <p:nvPr/>
        </p:nvSpPr>
        <p:spPr bwMode="auto">
          <a:xfrm>
            <a:off x="8853488" y="1341438"/>
            <a:ext cx="468312" cy="179387"/>
          </a:xfrm>
          <a:prstGeom prst="borderCallout2">
            <a:avLst>
              <a:gd name="adj1" fmla="val 47787"/>
              <a:gd name="adj2" fmla="val -2204"/>
              <a:gd name="adj3" fmla="val 37171"/>
              <a:gd name="adj4" fmla="val -5884"/>
              <a:gd name="adj5" fmla="val -100889"/>
              <a:gd name="adj6" fmla="val -2095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大正区</a:t>
            </a:r>
          </a:p>
        </p:txBody>
      </p:sp>
      <p:sp>
        <p:nvSpPr>
          <p:cNvPr id="3179"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ＪＲ２路線、</a:t>
            </a:r>
            <a:r>
              <a:rPr lang="ja-JP" altLang="en-US" sz="1100"/>
              <a:t>私鉄１路線が走り、主要駅として、弁天町駅、肥後橋駅を有する。</a:t>
            </a:r>
          </a:p>
        </p:txBody>
      </p:sp>
      <p:sp>
        <p:nvSpPr>
          <p:cNvPr id="183" name="正方形/長方形 22"/>
          <p:cNvSpPr/>
          <p:nvPr/>
        </p:nvSpPr>
        <p:spPr bwMode="gray">
          <a:xfrm>
            <a:off x="6753225" y="2636838"/>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84" name="正方形/長方形 22"/>
          <p:cNvSpPr/>
          <p:nvPr/>
        </p:nvSpPr>
        <p:spPr bwMode="gray">
          <a:xfrm>
            <a:off x="8266113" y="2852738"/>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a:t>
            </a:r>
            <a:r>
              <a:rPr lang="ja-JP" altLang="en-US" sz="800" dirty="0">
                <a:solidFill>
                  <a:schemeClr val="tx1"/>
                </a:solidFill>
              </a:rPr>
              <a:t>役所</a:t>
            </a:r>
          </a:p>
        </p:txBody>
      </p:sp>
      <p:sp>
        <p:nvSpPr>
          <p:cNvPr id="185" name="正方形/長方形 22"/>
          <p:cNvSpPr/>
          <p:nvPr/>
        </p:nvSpPr>
        <p:spPr bwMode="gray">
          <a:xfrm>
            <a:off x="8462963" y="451485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86" name="円/楕円 185"/>
          <p:cNvSpPr/>
          <p:nvPr/>
        </p:nvSpPr>
        <p:spPr bwMode="gray">
          <a:xfrm>
            <a:off x="7880350" y="3779838"/>
            <a:ext cx="120650" cy="1143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22"/>
          <p:cNvSpPr/>
          <p:nvPr/>
        </p:nvSpPr>
        <p:spPr bwMode="gray">
          <a:xfrm>
            <a:off x="7273925" y="3930650"/>
            <a:ext cx="900113"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88" name="正方形/長方形 187"/>
          <p:cNvSpPr/>
          <p:nvPr/>
        </p:nvSpPr>
        <p:spPr bwMode="gray">
          <a:xfrm>
            <a:off x="5745163" y="2492375"/>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弁天町駅</a:t>
            </a:r>
          </a:p>
        </p:txBody>
      </p:sp>
      <p:sp>
        <p:nvSpPr>
          <p:cNvPr id="190" name="正方形/長方形 189"/>
          <p:cNvSpPr/>
          <p:nvPr/>
        </p:nvSpPr>
        <p:spPr bwMode="gray">
          <a:xfrm>
            <a:off x="8408988" y="1916113"/>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肥後橋駅</a:t>
            </a:r>
          </a:p>
        </p:txBody>
      </p:sp>
      <p:grpSp>
        <p:nvGrpSpPr>
          <p:cNvPr id="15" name="グループ化 99"/>
          <p:cNvGrpSpPr>
            <a:grpSpLocks/>
          </p:cNvGrpSpPr>
          <p:nvPr/>
        </p:nvGrpSpPr>
        <p:grpSpPr bwMode="auto">
          <a:xfrm>
            <a:off x="4432300" y="908050"/>
            <a:ext cx="1690688" cy="1296988"/>
            <a:chOff x="4090989" y="908053"/>
            <a:chExt cx="1561132" cy="1296812"/>
          </a:xfrm>
        </p:grpSpPr>
        <p:grpSp>
          <p:nvGrpSpPr>
            <p:cNvPr id="16" name="グループ化 64"/>
            <p:cNvGrpSpPr>
              <a:grpSpLocks/>
            </p:cNvGrpSpPr>
            <p:nvPr/>
          </p:nvGrpSpPr>
          <p:grpSpPr bwMode="auto">
            <a:xfrm>
              <a:off x="4090989" y="908053"/>
              <a:ext cx="1561132" cy="1296812"/>
              <a:chOff x="5508104" y="3645025"/>
              <a:chExt cx="1561335" cy="1296875"/>
            </a:xfrm>
          </p:grpSpPr>
          <p:sp>
            <p:nvSpPr>
              <p:cNvPr id="3190" name="Rectangle 63"/>
              <p:cNvSpPr>
                <a:spLocks noChangeArrowheads="1"/>
              </p:cNvSpPr>
              <p:nvPr/>
            </p:nvSpPr>
            <p:spPr bwMode="auto">
              <a:xfrm>
                <a:off x="5508104" y="3645025"/>
                <a:ext cx="1561335" cy="115285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91"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2"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3" name="Text Box 67"/>
              <p:cNvSpPr txBox="1">
                <a:spLocks noChangeArrowheads="1"/>
              </p:cNvSpPr>
              <p:nvPr/>
            </p:nvSpPr>
            <p:spPr bwMode="auto">
              <a:xfrm>
                <a:off x="6025627" y="3759325"/>
                <a:ext cx="899777" cy="1182575"/>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4"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5"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06" name="円/楕円 105"/>
            <p:cNvSpPr/>
            <p:nvPr/>
          </p:nvSpPr>
          <p:spPr>
            <a:xfrm>
              <a:off x="4300606" y="1728680"/>
              <a:ext cx="126063" cy="12698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3" name="正方形/長方形 27"/>
          <p:cNvSpPr>
            <a:spLocks noChangeArrowheads="1"/>
          </p:cNvSpPr>
          <p:nvPr/>
        </p:nvSpPr>
        <p:spPr bwMode="auto">
          <a:xfrm>
            <a:off x="8913440"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1"/>
          <p:cNvGrpSpPr>
            <a:grpSpLocks/>
          </p:cNvGrpSpPr>
          <p:nvPr/>
        </p:nvGrpSpPr>
        <p:grpSpPr bwMode="auto">
          <a:xfrm>
            <a:off x="4232275" y="1412875"/>
            <a:ext cx="5524500" cy="3709988"/>
            <a:chOff x="4044950" y="2060158"/>
            <a:chExt cx="4784658" cy="3481806"/>
          </a:xfrm>
        </p:grpSpPr>
        <p:grpSp>
          <p:nvGrpSpPr>
            <p:cNvPr id="3" name="グループ化 61"/>
            <p:cNvGrpSpPr>
              <a:grpSpLocks/>
            </p:cNvGrpSpPr>
            <p:nvPr/>
          </p:nvGrpSpPr>
          <p:grpSpPr bwMode="auto">
            <a:xfrm>
              <a:off x="4044950" y="2060158"/>
              <a:ext cx="4784658" cy="3481806"/>
              <a:chOff x="1115616" y="1112212"/>
              <a:chExt cx="6237825" cy="4538721"/>
            </a:xfrm>
          </p:grpSpPr>
          <p:grpSp>
            <p:nvGrpSpPr>
              <p:cNvPr id="5" name="グループ化 90"/>
              <p:cNvGrpSpPr>
                <a:grpSpLocks/>
              </p:cNvGrpSpPr>
              <p:nvPr/>
            </p:nvGrpSpPr>
            <p:grpSpPr bwMode="auto">
              <a:xfrm>
                <a:off x="1115616" y="1112212"/>
                <a:ext cx="6237825" cy="4538721"/>
                <a:chOff x="1115616" y="1112212"/>
                <a:chExt cx="6237825" cy="4538721"/>
              </a:xfrm>
            </p:grpSpPr>
            <p:grpSp>
              <p:nvGrpSpPr>
                <p:cNvPr id="6" name="グループ化 74"/>
                <p:cNvGrpSpPr>
                  <a:grpSpLocks/>
                </p:cNvGrpSpPr>
                <p:nvPr/>
              </p:nvGrpSpPr>
              <p:grpSpPr bwMode="auto">
                <a:xfrm>
                  <a:off x="1115616" y="1112212"/>
                  <a:ext cx="6237825" cy="4538721"/>
                  <a:chOff x="1452562" y="1112212"/>
                  <a:chExt cx="6237825" cy="4538721"/>
                </a:xfrm>
              </p:grpSpPr>
              <p:grpSp>
                <p:nvGrpSpPr>
                  <p:cNvPr id="7" name="グループ化 63"/>
                  <p:cNvGrpSpPr>
                    <a:grpSpLocks/>
                  </p:cNvGrpSpPr>
                  <p:nvPr/>
                </p:nvGrpSpPr>
                <p:grpSpPr bwMode="auto">
                  <a:xfrm>
                    <a:off x="1452562" y="1112212"/>
                    <a:ext cx="6237825" cy="4538721"/>
                    <a:chOff x="1452562" y="1112212"/>
                    <a:chExt cx="6237825" cy="4538721"/>
                  </a:xfrm>
                </p:grpSpPr>
                <p:grpSp>
                  <p:nvGrpSpPr>
                    <p:cNvPr id="8" name="グループ化 15"/>
                    <p:cNvGrpSpPr>
                      <a:grpSpLocks/>
                    </p:cNvGrpSpPr>
                    <p:nvPr/>
                  </p:nvGrpSpPr>
                  <p:grpSpPr bwMode="auto">
                    <a:xfrm>
                      <a:off x="1452562" y="1112212"/>
                      <a:ext cx="6237825" cy="4538721"/>
                      <a:chOff x="0" y="-94855"/>
                      <a:chExt cx="6237825" cy="4538721"/>
                    </a:xfrm>
                  </p:grpSpPr>
                  <p:pic>
                    <p:nvPicPr>
                      <p:cNvPr id="4146" name="Picture 2"/>
                      <p:cNvPicPr>
                        <a:picLocks noChangeAspect="1" noChangeArrowheads="1"/>
                      </p:cNvPicPr>
                      <p:nvPr/>
                    </p:nvPicPr>
                    <p:blipFill>
                      <a:blip r:embed="rId3" cstate="print"/>
                      <a:srcRect l="27333" t="16637" r="26965" b="3186"/>
                      <a:stretch>
                        <a:fillRect/>
                      </a:stretch>
                    </p:blipFill>
                    <p:spPr bwMode="gray">
                      <a:xfrm>
                        <a:off x="247650" y="38101"/>
                        <a:ext cx="5924549" cy="4314826"/>
                      </a:xfrm>
                      <a:prstGeom prst="rect">
                        <a:avLst/>
                      </a:prstGeom>
                      <a:noFill/>
                      <a:ln w="1">
                        <a:noFill/>
                        <a:miter lim="800000"/>
                        <a:headEnd/>
                        <a:tailEnd/>
                      </a:ln>
                    </p:spPr>
                  </p:pic>
                  <p:sp>
                    <p:nvSpPr>
                      <p:cNvPr id="190" name="正方形/長方形 189"/>
                      <p:cNvSpPr/>
                      <p:nvPr/>
                    </p:nvSpPr>
                    <p:spPr bwMode="gray">
                      <a:xfrm>
                        <a:off x="1202754" y="-94855"/>
                        <a:ext cx="908786" cy="113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190"/>
                      <p:cNvSpPr/>
                      <p:nvPr/>
                    </p:nvSpPr>
                    <p:spPr bwMode="gray">
                      <a:xfrm>
                        <a:off x="905202" y="3457272"/>
                        <a:ext cx="1075487" cy="98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2" name="正方形/長方形 191"/>
                      <p:cNvSpPr/>
                      <p:nvPr/>
                    </p:nvSpPr>
                    <p:spPr bwMode="gray">
                      <a:xfrm>
                        <a:off x="5459889" y="2361920"/>
                        <a:ext cx="702652" cy="48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3" name="正方形/長方形 20"/>
                      <p:cNvSpPr/>
                      <p:nvPr/>
                    </p:nvSpPr>
                    <p:spPr bwMode="gray">
                      <a:xfrm>
                        <a:off x="5103187" y="3991353"/>
                        <a:ext cx="1077279" cy="43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4" name="正方形/長方形 21"/>
                      <p:cNvSpPr/>
                      <p:nvPr/>
                    </p:nvSpPr>
                    <p:spPr bwMode="gray">
                      <a:xfrm>
                        <a:off x="0" y="3362108"/>
                        <a:ext cx="620198" cy="12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5" name="正方形/長方形 22"/>
                      <p:cNvSpPr/>
                      <p:nvPr/>
                    </p:nvSpPr>
                    <p:spPr bwMode="gray">
                      <a:xfrm>
                        <a:off x="5257340" y="309"/>
                        <a:ext cx="908786" cy="40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6" name="正方形/長方形 195"/>
                      <p:cNvSpPr/>
                      <p:nvPr/>
                    </p:nvSpPr>
                    <p:spPr bwMode="gray">
                      <a:xfrm rot="2846140">
                        <a:off x="5346268" y="196880"/>
                        <a:ext cx="343755" cy="66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7" name="正方形/長方形 196"/>
                      <p:cNvSpPr/>
                      <p:nvPr/>
                    </p:nvSpPr>
                    <p:spPr bwMode="gray">
                      <a:xfrm>
                        <a:off x="6078295" y="1734616"/>
                        <a:ext cx="159530" cy="16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正方形/長方形 158"/>
                    <p:cNvSpPr/>
                    <p:nvPr/>
                  </p:nvSpPr>
                  <p:spPr bwMode="gray">
                    <a:xfrm rot="18400814">
                      <a:off x="4731849" y="3065991"/>
                      <a:ext cx="769077" cy="186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68" name="正方形/長方形 167"/>
                    <p:cNvSpPr/>
                    <p:nvPr/>
                  </p:nvSpPr>
                  <p:spPr bwMode="gray">
                    <a:xfrm>
                      <a:off x="4510530" y="3607829"/>
                      <a:ext cx="134436" cy="1301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153" name="正方形/長方形 152"/>
                  <p:cNvSpPr/>
                  <p:nvPr/>
                </p:nvSpPr>
                <p:spPr bwMode="gray">
                  <a:xfrm>
                    <a:off x="2185686" y="2873710"/>
                    <a:ext cx="1095204" cy="3029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44" name="正方形/長方形 143"/>
                  <p:cNvSpPr/>
                  <p:nvPr/>
                </p:nvSpPr>
                <p:spPr bwMode="gray">
                  <a:xfrm>
                    <a:off x="3080132" y="4106952"/>
                    <a:ext cx="1102375" cy="221401"/>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45" name="直線コネクタ 144"/>
                  <p:cNvCxnSpPr>
                    <a:stCxn id="0" idx="4"/>
                    <a:endCxn id="144" idx="0"/>
                  </p:cNvCxnSpPr>
                  <p:nvPr/>
                </p:nvCxnSpPr>
                <p:spPr bwMode="gray">
                  <a:xfrm>
                    <a:off x="3361552" y="3547623"/>
                    <a:ext cx="268872" cy="5593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直線コネクタ 129"/>
                <p:cNvCxnSpPr>
                  <a:stCxn id="57" idx="3"/>
                </p:cNvCxnSpPr>
                <p:nvPr/>
              </p:nvCxnSpPr>
              <p:spPr bwMode="gray">
                <a:xfrm>
                  <a:off x="3555180" y="1949264"/>
                  <a:ext cx="570008" cy="48358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4" name="正方形/長方形 43"/>
              <p:cNvSpPr/>
              <p:nvPr/>
            </p:nvSpPr>
            <p:spPr bwMode="gray">
              <a:xfrm>
                <a:off x="6441070" y="3050442"/>
                <a:ext cx="89624" cy="91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109" name="正方形/長方形 108"/>
            <p:cNvSpPr/>
            <p:nvPr/>
          </p:nvSpPr>
          <p:spPr bwMode="gray">
            <a:xfrm rot="18390730">
              <a:off x="7122592" y="4233884"/>
              <a:ext cx="589985" cy="14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12" name="正方形/長方形 111"/>
            <p:cNvSpPr/>
            <p:nvPr/>
          </p:nvSpPr>
          <p:spPr bwMode="gray">
            <a:xfrm>
              <a:off x="5859820" y="2811048"/>
              <a:ext cx="543087" cy="153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grpSp>
      <p:sp>
        <p:nvSpPr>
          <p:cNvPr id="4" name="テキスト ボックス 24"/>
          <p:cNvSpPr txBox="1"/>
          <p:nvPr/>
        </p:nvSpPr>
        <p:spPr bwMode="gray">
          <a:xfrm>
            <a:off x="136525" y="50800"/>
            <a:ext cx="15605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Rectangle 37"/>
          <p:cNvSpPr>
            <a:spLocks noChangeArrowheads="1"/>
          </p:cNvSpPr>
          <p:nvPr/>
        </p:nvSpPr>
        <p:spPr bwMode="gray">
          <a:xfrm>
            <a:off x="3938588" y="2133600"/>
            <a:ext cx="260350"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4101"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2" name="タイトル 3"/>
          <p:cNvSpPr>
            <a:spLocks/>
          </p:cNvSpPr>
          <p:nvPr/>
        </p:nvSpPr>
        <p:spPr bwMode="auto">
          <a:xfrm>
            <a:off x="117475" y="30163"/>
            <a:ext cx="4094163" cy="2976562"/>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3205163"/>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192463"/>
            <a:ext cx="4094163" cy="360680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306,262</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人）を下回る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134</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en-US" altLang="ja-JP"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3,458</a:t>
            </a:r>
            <a:r>
              <a:rPr lang="ja-JP" altLang="en-US" sz="1100" dirty="0">
                <a:latin typeface="ＭＳ Ｐゴシック" pitchFamily="50" charset="-128"/>
                <a:ea typeface="ＭＳ Ｐゴシック" pitchFamily="50" charset="-128"/>
              </a:rPr>
              <a:t>億円で、東大阪市</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）の２倍を超える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8</a:t>
            </a:r>
            <a:r>
              <a:rPr lang="en-US" altLang="zh-TW" sz="1100" dirty="0">
                <a:latin typeface="ＭＳ Ｐゴシック" pitchFamily="50" charset="-128"/>
                <a:ea typeface="ＭＳ Ｐゴシック" pitchFamily="50" charset="-128"/>
              </a:rPr>
              <a:t>,1</a:t>
            </a:r>
            <a:r>
              <a:rPr lang="en-US" altLang="ja-JP" sz="1100" dirty="0">
                <a:latin typeface="ＭＳ Ｐゴシック" pitchFamily="50" charset="-128"/>
                <a:ea typeface="ＭＳ Ｐゴシック" pitchFamily="50" charset="-128"/>
              </a:rPr>
              <a:t>56</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で、枚方市（</a:t>
            </a:r>
            <a:r>
              <a:rPr lang="en-US" altLang="ja-JP" sz="1100" dirty="0">
                <a:latin typeface="ＭＳ Ｐゴシック" pitchFamily="50" charset="-128"/>
                <a:ea typeface="ＭＳ Ｐゴシック" pitchFamily="50" charset="-128"/>
              </a:rPr>
              <a:t>7,366</a:t>
            </a:r>
            <a:r>
              <a:rPr lang="ja-JP" altLang="en-US" sz="1100" dirty="0">
                <a:latin typeface="ＭＳ Ｐゴシック" pitchFamily="50" charset="-128"/>
                <a:ea typeface="ＭＳ Ｐゴシック" pitchFamily="50" charset="-128"/>
              </a:rPr>
              <a:t>億円）を上回る</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建物用途の割合は工業が</a:t>
            </a:r>
            <a:r>
              <a:rPr lang="en-US" altLang="ja-JP" sz="1100" dirty="0">
                <a:latin typeface="ＭＳ Ｐゴシック" pitchFamily="50" charset="-128"/>
                <a:ea typeface="ＭＳ Ｐゴシック" pitchFamily="50" charset="-128"/>
              </a:rPr>
              <a:t>45.6</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43.1</a:t>
            </a:r>
            <a:r>
              <a:rPr lang="ja-JP" altLang="en-US" sz="1100" dirty="0">
                <a:latin typeface="ＭＳ Ｐゴシック" pitchFamily="50" charset="-128"/>
                <a:ea typeface="ＭＳ Ｐゴシック" pitchFamily="50" charset="-128"/>
              </a:rPr>
              <a:t>人で、比較都市をいずれも上回る</a:t>
            </a:r>
            <a:endParaRPr lang="en-US" altLang="ja-JP" sz="1100" dirty="0">
              <a:solidFill>
                <a:srgbClr val="FF0000"/>
              </a:solidFill>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1.8</a:t>
            </a:r>
            <a:r>
              <a:rPr lang="ja-JP" altLang="en-US" sz="1100" dirty="0">
                <a:latin typeface="ＭＳ Ｐゴシック" pitchFamily="50" charset="-128"/>
                <a:ea typeface="ＭＳ Ｐゴシック" pitchFamily="50" charset="-128"/>
              </a:rPr>
              <a:t>ヵ所で、比較都市をいずれも上回る</a:t>
            </a:r>
          </a:p>
          <a:p>
            <a:pPr marL="85725" indent="-85725">
              <a:defRPr/>
            </a:pPr>
            <a:endParaRPr lang="ja-JP" altLang="en-US" sz="1100" dirty="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FF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556000"/>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3" name="正方形/長方形 97"/>
          <p:cNvSpPr>
            <a:spLocks noChangeArrowheads="1"/>
          </p:cNvSpPr>
          <p:nvPr/>
        </p:nvSpPr>
        <p:spPr bwMode="auto">
          <a:xfrm>
            <a:off x="117475" y="319088"/>
            <a:ext cx="4083050" cy="2308225"/>
          </a:xfrm>
          <a:prstGeom prst="rect">
            <a:avLst/>
          </a:prstGeom>
          <a:noFill/>
          <a:ln w="9525">
            <a:noFill/>
            <a:miter lim="800000"/>
            <a:headEnd/>
            <a:tailEnd/>
          </a:ln>
        </p:spPr>
        <p:txBody>
          <a:bodyPr>
            <a:spAutoFit/>
          </a:bodyPr>
          <a:lstStyle/>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USJ</a:t>
            </a:r>
            <a:r>
              <a:rPr lang="ja-JP" altLang="ja-JP" sz="1200" b="1">
                <a:latin typeface="HG創英角ｺﾞｼｯｸUB" pitchFamily="49" charset="-128"/>
                <a:ea typeface="HG創英角ｺﾞｼｯｸUB" pitchFamily="49" charset="-128"/>
                <a:cs typeface="Times New Roman" pitchFamily="18" charset="0"/>
              </a:rPr>
              <a:t>、海遊館、京セラドーム等の集客施設、</a:t>
            </a:r>
            <a:r>
              <a:rPr lang="ja-JP" altLang="en-US" sz="1200" b="1">
                <a:latin typeface="HG創英角ｺﾞｼｯｸUB" pitchFamily="49" charset="-128"/>
                <a:ea typeface="HG創英角ｺﾞｼｯｸUB" pitchFamily="49" charset="-128"/>
                <a:cs typeface="Times New Roman" pitchFamily="18" charset="0"/>
              </a:rPr>
              <a:t>高い工業出荷額を誇る工業地域、タワーマンションの建設が進む都心部などがあり、集客・生産機能と淀川・安治川・尻無川・大阪港等の水辺環境を有する都市</a:t>
            </a:r>
            <a:r>
              <a:rPr lang="ja-JP" altLang="ja-JP" sz="1200" b="1">
                <a:latin typeface="HG創英角ｺﾞｼｯｸUB" pitchFamily="49" charset="-128"/>
                <a:ea typeface="HG創英角ｺﾞｼｯｸUB" pitchFamily="49" charset="-128"/>
                <a:cs typeface="Times New Roman" pitchFamily="18" charset="0"/>
              </a:rPr>
              <a:t> </a:t>
            </a:r>
          </a:p>
          <a:p>
            <a:r>
              <a:rPr lang="ja-JP" altLang="ja-JP" sz="1200" b="1">
                <a:latin typeface="HG創英角ｺﾞｼｯｸUB" pitchFamily="49" charset="-128"/>
                <a:ea typeface="HG創英角ｺﾞｼｯｸUB" pitchFamily="49" charset="-128"/>
                <a:cs typeface="Times New Roman" pitchFamily="18" charset="0"/>
              </a:rPr>
              <a:t>○夢洲地区は、現在誘致が進む</a:t>
            </a:r>
            <a:r>
              <a:rPr lang="en-US" altLang="ja-JP" sz="1200" b="1">
                <a:latin typeface="HG創英角ｺﾞｼｯｸUB" pitchFamily="49" charset="-128"/>
                <a:ea typeface="HG創英角ｺﾞｼｯｸUB" pitchFamily="49" charset="-128"/>
                <a:cs typeface="Times New Roman" pitchFamily="18" charset="0"/>
              </a:rPr>
              <a:t>2025</a:t>
            </a:r>
            <a:r>
              <a:rPr lang="ja-JP" altLang="ja-JP" sz="1200" b="1">
                <a:latin typeface="HG創英角ｺﾞｼｯｸUB" pitchFamily="49" charset="-128"/>
                <a:ea typeface="HG創英角ｺﾞｼｯｸUB" pitchFamily="49" charset="-128"/>
                <a:cs typeface="Times New Roman" pitchFamily="18" charset="0"/>
              </a:rPr>
              <a:t>年日本万国博覧会の開催が計画されている</a:t>
            </a:r>
          </a:p>
          <a:p>
            <a:r>
              <a:rPr lang="ja-JP" altLang="ja-JP" sz="1200" b="1">
                <a:latin typeface="HG創英角ｺﾞｼｯｸUB" pitchFamily="49" charset="-128"/>
                <a:ea typeface="HG創英角ｺﾞｼｯｸUB" pitchFamily="49" charset="-128"/>
                <a:cs typeface="Times New Roman" pitchFamily="18" charset="0"/>
              </a:rPr>
              <a:t>○ベイエリアでは、夢洲において、</a:t>
            </a:r>
            <a:r>
              <a:rPr lang="en-US" altLang="ja-JP" sz="1200" b="1">
                <a:latin typeface="HG創英角ｺﾞｼｯｸUB" pitchFamily="49" charset="-128"/>
                <a:ea typeface="HG創英角ｺﾞｼｯｸUB" pitchFamily="49" charset="-128"/>
                <a:cs typeface="Times New Roman" pitchFamily="18" charset="0"/>
              </a:rPr>
              <a:t>MICE</a:t>
            </a:r>
            <a:r>
              <a:rPr lang="ja-JP" altLang="ja-JP" sz="1200" b="1">
                <a:latin typeface="HG創英角ｺﾞｼｯｸUB" pitchFamily="49" charset="-128"/>
                <a:ea typeface="HG創英角ｺﾞｼｯｸUB" pitchFamily="49" charset="-128"/>
                <a:cs typeface="Times New Roman" pitchFamily="18" charset="0"/>
              </a:rPr>
              <a:t>機能や国際的なエンターテイメント機能等を備えた国際観光拠点形成に向けた取組みが計画されている</a:t>
            </a:r>
            <a:r>
              <a:rPr lang="ja-JP" altLang="en-US" sz="1200" b="1">
                <a:latin typeface="HG創英角ｺﾞｼｯｸUB" pitchFamily="49" charset="-128"/>
                <a:ea typeface="HG創英角ｺﾞｼｯｸUB" pitchFamily="49" charset="-128"/>
                <a:cs typeface="Times New Roman" pitchFamily="18" charset="0"/>
              </a:rPr>
              <a:t>。また、</a:t>
            </a:r>
            <a:r>
              <a:rPr lang="ja-JP" altLang="ja-JP" sz="1200" b="1">
                <a:latin typeface="HG創英角ｺﾞｼｯｸUB" pitchFamily="49" charset="-128"/>
                <a:ea typeface="HG創英角ｺﾞｼｯｸUB" pitchFamily="49" charset="-128"/>
                <a:cs typeface="Times New Roman" pitchFamily="18" charset="0"/>
              </a:rPr>
              <a:t>舞洲において、大阪を本拠とするプロスポーツチーム（大阪エヴェッサ、オリックス・バファローズ、セレッソ大阪）の活動拠点を核として、スポーツアイランドが形成されている</a:t>
            </a:r>
          </a:p>
        </p:txBody>
      </p:sp>
      <p:sp>
        <p:nvSpPr>
          <p:cNvPr id="4114" name="テキスト ボックス 24"/>
          <p:cNvSpPr txBox="1">
            <a:spLocks noChangeArrowheads="1"/>
          </p:cNvSpPr>
          <p:nvPr/>
        </p:nvSpPr>
        <p:spPr bwMode="gray">
          <a:xfrm>
            <a:off x="4384675" y="42863"/>
            <a:ext cx="1833563"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21200"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西を大阪湾に面し、</a:t>
            </a:r>
            <a:r>
              <a:rPr lang="ja-JP" altLang="ja-JP" sz="1100"/>
              <a:t>北を</a:t>
            </a:r>
            <a:r>
              <a:rPr lang="ja-JP" altLang="en-US" sz="1100"/>
              <a:t>淀川、中央部を南北に安治</a:t>
            </a:r>
            <a:r>
              <a:rPr lang="ja-JP" altLang="ja-JP" sz="1100"/>
              <a:t>川、</a:t>
            </a:r>
            <a:r>
              <a:rPr lang="ja-JP" altLang="en-US" sz="1100"/>
              <a:t>南を南北に尻無川</a:t>
            </a:r>
            <a:r>
              <a:rPr lang="ja-JP" altLang="ja-JP" sz="1100"/>
              <a:t>が流れる</a:t>
            </a:r>
            <a:r>
              <a:rPr lang="ja-JP" altLang="en-US" sz="1100"/>
              <a:t>。</a:t>
            </a:r>
          </a:p>
        </p:txBody>
      </p:sp>
      <p:sp>
        <p:nvSpPr>
          <p:cNvPr id="47" name="正方形/長方形 46"/>
          <p:cNvSpPr/>
          <p:nvPr/>
        </p:nvSpPr>
        <p:spPr bwMode="gray">
          <a:xfrm>
            <a:off x="6465888" y="3500438"/>
            <a:ext cx="566737" cy="149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48" name="正方形/長方形 47"/>
          <p:cNvSpPr/>
          <p:nvPr/>
        </p:nvSpPr>
        <p:spPr bwMode="gray">
          <a:xfrm>
            <a:off x="7113588" y="2852738"/>
            <a:ext cx="98425"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9" name="正方形/長方形 48"/>
          <p:cNvSpPr/>
          <p:nvPr/>
        </p:nvSpPr>
        <p:spPr bwMode="gray">
          <a:xfrm>
            <a:off x="4737100" y="3644900"/>
            <a:ext cx="720725"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夢洲地区</a:t>
            </a:r>
            <a:endParaRPr lang="en-US" altLang="ja-JP" sz="900" dirty="0" smtClean="0">
              <a:solidFill>
                <a:schemeClr val="tx1"/>
              </a:solidFill>
            </a:endParaRPr>
          </a:p>
        </p:txBody>
      </p:sp>
      <p:sp>
        <p:nvSpPr>
          <p:cNvPr id="52" name="左矢印吹き出し 51"/>
          <p:cNvSpPr/>
          <p:nvPr/>
        </p:nvSpPr>
        <p:spPr bwMode="gray">
          <a:xfrm flipH="1">
            <a:off x="7905750" y="1844675"/>
            <a:ext cx="1482725" cy="231775"/>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なにわ筋線整備区間</a:t>
            </a:r>
          </a:p>
        </p:txBody>
      </p:sp>
      <p:sp>
        <p:nvSpPr>
          <p:cNvPr id="54" name="フリーフォーム 53"/>
          <p:cNvSpPr/>
          <p:nvPr/>
        </p:nvSpPr>
        <p:spPr>
          <a:xfrm>
            <a:off x="9415463" y="1976438"/>
            <a:ext cx="171450" cy="933450"/>
          </a:xfrm>
          <a:custGeom>
            <a:avLst/>
            <a:gdLst>
              <a:gd name="connsiteX0" fmla="*/ 0 w 171450"/>
              <a:gd name="connsiteY0" fmla="*/ 0 h 933450"/>
              <a:gd name="connsiteX1" fmla="*/ 109537 w 171450"/>
              <a:gd name="connsiteY1" fmla="*/ 176212 h 933450"/>
              <a:gd name="connsiteX2" fmla="*/ 142875 w 171450"/>
              <a:gd name="connsiteY2" fmla="*/ 685800 h 933450"/>
              <a:gd name="connsiteX3" fmla="*/ 171450 w 171450"/>
              <a:gd name="connsiteY3" fmla="*/ 933450 h 933450"/>
            </a:gdLst>
            <a:ahLst/>
            <a:cxnLst>
              <a:cxn ang="0">
                <a:pos x="connsiteX0" y="connsiteY0"/>
              </a:cxn>
              <a:cxn ang="0">
                <a:pos x="connsiteX1" y="connsiteY1"/>
              </a:cxn>
              <a:cxn ang="0">
                <a:pos x="connsiteX2" y="connsiteY2"/>
              </a:cxn>
              <a:cxn ang="0">
                <a:pos x="connsiteX3" y="connsiteY3"/>
              </a:cxn>
            </a:cxnLst>
            <a:rect l="l" t="t" r="r" b="b"/>
            <a:pathLst>
              <a:path w="171450" h="933450">
                <a:moveTo>
                  <a:pt x="0" y="0"/>
                </a:moveTo>
                <a:cubicBezTo>
                  <a:pt x="42862" y="30956"/>
                  <a:pt x="85725" y="61912"/>
                  <a:pt x="109537" y="176212"/>
                </a:cubicBezTo>
                <a:cubicBezTo>
                  <a:pt x="133349" y="290512"/>
                  <a:pt x="132556" y="559594"/>
                  <a:pt x="142875" y="685800"/>
                </a:cubicBezTo>
                <a:cubicBezTo>
                  <a:pt x="153194" y="812006"/>
                  <a:pt x="162322" y="872728"/>
                  <a:pt x="171450" y="933450"/>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正方形/長方形 54"/>
          <p:cNvSpPr/>
          <p:nvPr/>
        </p:nvSpPr>
        <p:spPr bwMode="gray">
          <a:xfrm rot="17654537">
            <a:off x="8655050" y="4432300"/>
            <a:ext cx="571500" cy="139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56" name="円/楕円 55"/>
          <p:cNvSpPr/>
          <p:nvPr/>
        </p:nvSpPr>
        <p:spPr bwMode="gray">
          <a:xfrm rot="4491604">
            <a:off x="6932613" y="2159000"/>
            <a:ext cx="361950" cy="9525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bwMode="gray">
          <a:xfrm>
            <a:off x="5600700" y="198913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60" name="円/楕円 59"/>
          <p:cNvSpPr/>
          <p:nvPr/>
        </p:nvSpPr>
        <p:spPr bwMode="gray">
          <a:xfrm rot="2265807">
            <a:off x="5624513" y="3046413"/>
            <a:ext cx="258762" cy="7223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bwMode="gray">
          <a:xfrm>
            <a:off x="4673600" y="2890838"/>
            <a:ext cx="1079500" cy="28733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舞洲スポーツ</a:t>
            </a:r>
            <a:endParaRPr lang="en-US" altLang="ja-JP" sz="900" dirty="0">
              <a:solidFill>
                <a:schemeClr val="tx1"/>
              </a:solidFill>
            </a:endParaRPr>
          </a:p>
          <a:p>
            <a:pPr algn="ctr">
              <a:defRPr/>
            </a:pPr>
            <a:r>
              <a:rPr lang="ja-JP" altLang="en-US" sz="900" dirty="0">
                <a:solidFill>
                  <a:schemeClr val="tx1"/>
                </a:solidFill>
              </a:rPr>
              <a:t>アイランド</a:t>
            </a:r>
            <a:endParaRPr lang="en-US" altLang="ja-JP" sz="900" dirty="0">
              <a:solidFill>
                <a:schemeClr val="tx1"/>
              </a:solidFill>
            </a:endParaRPr>
          </a:p>
        </p:txBody>
      </p:sp>
      <p:sp>
        <p:nvSpPr>
          <p:cNvPr id="62" name="正方形/長方形 61"/>
          <p:cNvSpPr/>
          <p:nvPr/>
        </p:nvSpPr>
        <p:spPr bwMode="gray">
          <a:xfrm>
            <a:off x="8697913" y="3141663"/>
            <a:ext cx="839787" cy="28733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京セラドーム</a:t>
            </a:r>
            <a:endParaRPr lang="en-US" altLang="ja-JP" sz="900" dirty="0">
              <a:solidFill>
                <a:schemeClr val="tx1"/>
              </a:solidFill>
            </a:endParaRPr>
          </a:p>
          <a:p>
            <a:pPr algn="ctr">
              <a:defRPr/>
            </a:pPr>
            <a:r>
              <a:rPr lang="ja-JP" altLang="en-US" sz="900" dirty="0">
                <a:solidFill>
                  <a:schemeClr val="tx1"/>
                </a:solidFill>
              </a:rPr>
              <a:t>大阪</a:t>
            </a:r>
            <a:endParaRPr lang="en-US" altLang="ja-JP" sz="900" dirty="0">
              <a:solidFill>
                <a:schemeClr val="tx1"/>
              </a:solidFill>
            </a:endParaRPr>
          </a:p>
        </p:txBody>
      </p:sp>
      <p:sp>
        <p:nvSpPr>
          <p:cNvPr id="64" name="正方形/長方形 63"/>
          <p:cNvSpPr/>
          <p:nvPr/>
        </p:nvSpPr>
        <p:spPr bwMode="gray">
          <a:xfrm>
            <a:off x="6254750" y="3394075"/>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65" name="正方形/長方形 64"/>
          <p:cNvSpPr/>
          <p:nvPr/>
        </p:nvSpPr>
        <p:spPr bwMode="gray">
          <a:xfrm>
            <a:off x="6623050" y="2965450"/>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a:solidFill>
                  <a:schemeClr val="tx1"/>
                </a:solidFill>
              </a:rPr>
              <a:t>USJ</a:t>
            </a:r>
          </a:p>
        </p:txBody>
      </p:sp>
      <p:sp>
        <p:nvSpPr>
          <p:cNvPr id="66" name="円/楕円 65"/>
          <p:cNvSpPr/>
          <p:nvPr/>
        </p:nvSpPr>
        <p:spPr bwMode="gray">
          <a:xfrm>
            <a:off x="7832725" y="4581525"/>
            <a:ext cx="936625" cy="42545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正方形/長方形 68"/>
          <p:cNvSpPr/>
          <p:nvPr/>
        </p:nvSpPr>
        <p:spPr bwMode="gray">
          <a:xfrm>
            <a:off x="7832725" y="53006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cxnSp>
        <p:nvCxnSpPr>
          <p:cNvPr id="70" name="直線コネクタ 69"/>
          <p:cNvCxnSpPr>
            <a:stCxn id="66" idx="4"/>
            <a:endCxn id="69" idx="0"/>
          </p:cNvCxnSpPr>
          <p:nvPr/>
        </p:nvCxnSpPr>
        <p:spPr bwMode="gray">
          <a:xfrm flipH="1">
            <a:off x="8229600" y="5006975"/>
            <a:ext cx="71438" cy="2936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正方形/長方形 27"/>
          <p:cNvSpPr>
            <a:spLocks noChangeArrowheads="1"/>
          </p:cNvSpPr>
          <p:nvPr/>
        </p:nvSpPr>
        <p:spPr bwMode="auto">
          <a:xfrm>
            <a:off x="8879742" y="6550363"/>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rrowheads="1"/>
          </p:cNvPicPr>
          <p:nvPr/>
        </p:nvPicPr>
        <p:blipFill>
          <a:blip r:embed="rId2" cstate="print"/>
          <a:srcRect/>
          <a:stretch>
            <a:fillRect/>
          </a:stretch>
        </p:blipFill>
        <p:spPr bwMode="auto">
          <a:xfrm>
            <a:off x="6324854" y="1268760"/>
            <a:ext cx="3581146" cy="2485644"/>
          </a:xfrm>
          <a:prstGeom prst="rect">
            <a:avLst/>
          </a:prstGeom>
          <a:noFill/>
          <a:ln w="9525">
            <a:noFill/>
            <a:miter lim="800000"/>
            <a:headEnd/>
            <a:tailEnd/>
          </a:ln>
          <a:effectLst/>
        </p:spPr>
      </p:pic>
      <p:pic>
        <p:nvPicPr>
          <p:cNvPr id="5122" name="Picture 79"/>
          <p:cNvPicPr>
            <a:picLocks noChangeAspect="1" noChangeArrowheads="1"/>
          </p:cNvPicPr>
          <p:nvPr/>
        </p:nvPicPr>
        <p:blipFill>
          <a:blip r:embed="rId3" cstate="print"/>
          <a:srcRect/>
          <a:stretch>
            <a:fillRect/>
          </a:stretch>
        </p:blipFill>
        <p:spPr bwMode="auto">
          <a:xfrm>
            <a:off x="2855913" y="1265238"/>
            <a:ext cx="3525837" cy="2486025"/>
          </a:xfrm>
          <a:prstGeom prst="rect">
            <a:avLst/>
          </a:prstGeom>
          <a:noFill/>
          <a:ln w="9525">
            <a:noFill/>
            <a:miter lim="800000"/>
            <a:headEnd/>
            <a:tailEnd/>
          </a:ln>
        </p:spPr>
      </p:pic>
      <p:sp>
        <p:nvSpPr>
          <p:cNvPr id="5123"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5"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6"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第四区（此花区・西</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港</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306,262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278,829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152,407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411,879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7,336</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4,911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41.75k㎡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4"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人口密度は、枚方市を上回る</a:t>
            </a:r>
          </a:p>
        </p:txBody>
      </p:sp>
      <p:sp>
        <p:nvSpPr>
          <p:cNvPr id="5185"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人口は、高槻市を下回る</a:t>
            </a:r>
          </a:p>
          <a:p>
            <a:r>
              <a:rPr lang="ja-JP" altLang="en-US" sz="1000">
                <a:latin typeface="ＭＳ Ｐゴシック" charset="-128"/>
              </a:rPr>
              <a:t>◆面積は、豊中市を上回る</a:t>
            </a:r>
            <a:r>
              <a:rPr lang="ja-JP" altLang="en-US" sz="1000"/>
              <a:t>　</a:t>
            </a:r>
            <a:endParaRPr lang="ja-JP" altLang="en-US" sz="900">
              <a:ea typeface="ＭＳ 明朝" pitchFamily="17" charset="-128"/>
            </a:endParaRPr>
          </a:p>
        </p:txBody>
      </p:sp>
      <p:sp>
        <p:nvSpPr>
          <p:cNvPr id="5186"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昼間人口は、枚方市を上回る</a:t>
            </a:r>
          </a:p>
          <a:p>
            <a:r>
              <a:rPr lang="ja-JP" altLang="en-US" sz="1000">
                <a:latin typeface="ＭＳ Ｐゴシック" charset="-128"/>
              </a:rPr>
              <a:t>◆昼夜間人口比率は、京都市を上回る</a:t>
            </a:r>
          </a:p>
        </p:txBody>
      </p:sp>
      <p:sp>
        <p:nvSpPr>
          <p:cNvPr id="5187"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8"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solidFill>
                <a:srgbClr val="00B0F0"/>
              </a:solidFill>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9"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0"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1"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3" name="Picture 96"/>
          <p:cNvPicPr>
            <a:picLocks noChangeAspect="1" noChangeArrowheads="1"/>
          </p:cNvPicPr>
          <p:nvPr/>
        </p:nvPicPr>
        <p:blipFill>
          <a:blip r:embed="rId4" cstate="print"/>
          <a:srcRect/>
          <a:stretch>
            <a:fillRect/>
          </a:stretch>
        </p:blipFill>
        <p:spPr bwMode="auto">
          <a:xfrm>
            <a:off x="2925763" y="4273550"/>
            <a:ext cx="3498850" cy="2403475"/>
          </a:xfrm>
          <a:prstGeom prst="rect">
            <a:avLst/>
          </a:prstGeom>
          <a:noFill/>
          <a:ln w="9525">
            <a:noFill/>
            <a:miter lim="800000"/>
            <a:headEnd/>
            <a:tailEnd/>
          </a:ln>
        </p:spPr>
      </p:pic>
      <p:sp>
        <p:nvSpPr>
          <p:cNvPr id="5194"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7"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8" name="AutoShape 93"/>
          <p:cNvSpPr>
            <a:spLocks noChangeArrowheads="1"/>
          </p:cNvSpPr>
          <p:nvPr/>
        </p:nvSpPr>
        <p:spPr bwMode="auto">
          <a:xfrm>
            <a:off x="3159125" y="5013325"/>
            <a:ext cx="301625" cy="16557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3706813" y="2727325"/>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3392488" y="2205038"/>
            <a:ext cx="698500" cy="263525"/>
          </a:xfrm>
          <a:prstGeom prst="borderCallout2">
            <a:avLst>
              <a:gd name="adj1" fmla="val 108435"/>
              <a:gd name="adj2" fmla="val 64884"/>
              <a:gd name="adj3" fmla="val 183134"/>
              <a:gd name="adj4" fmla="val 82907"/>
              <a:gd name="adj5" fmla="val 195787"/>
              <a:gd name="adj6" fmla="val 8540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42k㎡</a:t>
            </a:r>
            <a:endParaRPr lang="ja-JP" altLang="en-US" sz="700">
              <a:latin typeface="ＭＳ Ｐゴシック" charset="-128"/>
            </a:endParaRPr>
          </a:p>
        </p:txBody>
      </p:sp>
      <p:sp>
        <p:nvSpPr>
          <p:cNvPr id="5201" name="Line 87"/>
          <p:cNvSpPr>
            <a:spLocks noChangeShapeType="1"/>
          </p:cNvSpPr>
          <p:nvPr/>
        </p:nvSpPr>
        <p:spPr bwMode="auto">
          <a:xfrm>
            <a:off x="3840163" y="2114550"/>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4386263" y="1547813"/>
            <a:ext cx="647700" cy="257175"/>
          </a:xfrm>
          <a:prstGeom prst="borderCallout2">
            <a:avLst>
              <a:gd name="adj1" fmla="val 44444"/>
              <a:gd name="adj2" fmla="val -9815"/>
              <a:gd name="adj3" fmla="val 48148"/>
              <a:gd name="adj4" fmla="val -53046"/>
              <a:gd name="adj5" fmla="val 169134"/>
              <a:gd name="adj6" fmla="val -514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3" name="Line 87"/>
          <p:cNvSpPr>
            <a:spLocks noChangeShapeType="1"/>
          </p:cNvSpPr>
          <p:nvPr/>
        </p:nvSpPr>
        <p:spPr bwMode="auto">
          <a:xfrm>
            <a:off x="4198938" y="3151188"/>
            <a:ext cx="468312"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4953000" y="2924175"/>
            <a:ext cx="647700" cy="257175"/>
          </a:xfrm>
          <a:prstGeom prst="borderCallout2">
            <a:avLst>
              <a:gd name="adj1" fmla="val 48148"/>
              <a:gd name="adj2" fmla="val -3449"/>
              <a:gd name="adj3" fmla="val 81481"/>
              <a:gd name="adj4" fmla="val -46681"/>
              <a:gd name="adj5" fmla="val 83949"/>
              <a:gd name="adj6" fmla="val -4827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5" name="Oval 16"/>
          <p:cNvSpPr>
            <a:spLocks noChangeArrowheads="1"/>
          </p:cNvSpPr>
          <p:nvPr/>
        </p:nvSpPr>
        <p:spPr bwMode="auto">
          <a:xfrm>
            <a:off x="6859588" y="1546225"/>
            <a:ext cx="546100" cy="2159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7942263" y="1412875"/>
            <a:ext cx="698500" cy="263525"/>
          </a:xfrm>
          <a:prstGeom prst="borderCallout2">
            <a:avLst>
              <a:gd name="adj1" fmla="val 62171"/>
              <a:gd name="adj2" fmla="val 144"/>
              <a:gd name="adj3" fmla="val 93255"/>
              <a:gd name="adj4" fmla="val -67171"/>
              <a:gd name="adj5" fmla="val 85185"/>
              <a:gd name="adj6" fmla="val -6654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134</a:t>
            </a:r>
            <a:r>
              <a:rPr lang="ja-JP" altLang="en-US" sz="700">
                <a:latin typeface="ＭＳ Ｐゴシック" charset="-128"/>
              </a:rPr>
              <a:t>％</a:t>
            </a:r>
          </a:p>
        </p:txBody>
      </p:sp>
      <p:sp>
        <p:nvSpPr>
          <p:cNvPr id="5207" name="Line 87"/>
          <p:cNvSpPr>
            <a:spLocks noChangeShapeType="1"/>
          </p:cNvSpPr>
          <p:nvPr/>
        </p:nvSpPr>
        <p:spPr bwMode="auto">
          <a:xfrm>
            <a:off x="8670925" y="1989138"/>
            <a:ext cx="401638"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504238" y="2397125"/>
            <a:ext cx="727075" cy="257175"/>
          </a:xfrm>
          <a:prstGeom prst="borderCallout2">
            <a:avLst>
              <a:gd name="adj1" fmla="val 0"/>
              <a:gd name="adj2" fmla="val 87162"/>
              <a:gd name="adj3" fmla="val -88889"/>
              <a:gd name="adj4" fmla="val 87870"/>
              <a:gd name="adj5" fmla="val -149384"/>
              <a:gd name="adj6" fmla="val 759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09" name="Line 87"/>
          <p:cNvSpPr>
            <a:spLocks noChangeShapeType="1"/>
          </p:cNvSpPr>
          <p:nvPr/>
        </p:nvSpPr>
        <p:spPr bwMode="auto">
          <a:xfrm>
            <a:off x="6851650" y="2214563"/>
            <a:ext cx="427038"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7761288" y="1916113"/>
            <a:ext cx="727075" cy="257175"/>
          </a:xfrm>
          <a:prstGeom prst="borderCallout2">
            <a:avLst>
              <a:gd name="adj1" fmla="val 48148"/>
              <a:gd name="adj2" fmla="val -894"/>
              <a:gd name="adj3" fmla="val 81481"/>
              <a:gd name="adj4" fmla="val -41287"/>
              <a:gd name="adj5" fmla="val 98764"/>
              <a:gd name="adj6" fmla="val -6450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89</a:t>
            </a:r>
            <a:r>
              <a:rPr lang="ja-JP" altLang="en-US" sz="700">
                <a:latin typeface="ＭＳ Ｐゴシック" charset="-128"/>
              </a:rPr>
              <a:t>％</a:t>
            </a:r>
          </a:p>
        </p:txBody>
      </p:sp>
      <p:pic>
        <p:nvPicPr>
          <p:cNvPr id="5211" name="Picture 95"/>
          <p:cNvPicPr>
            <a:picLocks noChangeAspect="1" noChangeArrowheads="1"/>
          </p:cNvPicPr>
          <p:nvPr/>
        </p:nvPicPr>
        <p:blipFill>
          <a:blip r:embed="rId5" cstate="print"/>
          <a:srcRect/>
          <a:stretch>
            <a:fillRect/>
          </a:stretch>
        </p:blipFill>
        <p:spPr bwMode="auto">
          <a:xfrm>
            <a:off x="6323013" y="4273550"/>
            <a:ext cx="3544887" cy="2403475"/>
          </a:xfrm>
          <a:prstGeom prst="rect">
            <a:avLst/>
          </a:prstGeom>
          <a:noFill/>
          <a:ln w="9525">
            <a:noFill/>
            <a:miter lim="800000"/>
            <a:headEnd/>
            <a:tailEnd/>
          </a:ln>
        </p:spPr>
      </p:pic>
      <p:sp>
        <p:nvSpPr>
          <p:cNvPr id="5212" name="AutoShape 17"/>
          <p:cNvSpPr>
            <a:spLocks noChangeArrowheads="1"/>
          </p:cNvSpPr>
          <p:nvPr/>
        </p:nvSpPr>
        <p:spPr bwMode="auto">
          <a:xfrm>
            <a:off x="6396038" y="4518025"/>
            <a:ext cx="3355975"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5935663" y="6618288"/>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4" name="Text Box 29"/>
          <p:cNvSpPr txBox="1">
            <a:spLocks noChangeArrowheads="1"/>
          </p:cNvSpPr>
          <p:nvPr/>
        </p:nvSpPr>
        <p:spPr bwMode="auto">
          <a:xfrm>
            <a:off x="612775"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9"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rrowheads="1"/>
          </p:cNvPicPr>
          <p:nvPr/>
        </p:nvPicPr>
        <p:blipFill>
          <a:blip r:embed="rId2" cstate="print"/>
          <a:srcRect/>
          <a:stretch>
            <a:fillRect/>
          </a:stretch>
        </p:blipFill>
        <p:spPr bwMode="auto">
          <a:xfrm>
            <a:off x="6271260" y="4149080"/>
            <a:ext cx="3634740" cy="2522982"/>
          </a:xfrm>
          <a:prstGeom prst="rect">
            <a:avLst/>
          </a:prstGeom>
          <a:noFill/>
          <a:ln w="9525">
            <a:noFill/>
            <a:miter lim="800000"/>
            <a:headEnd/>
            <a:tailEnd/>
          </a:ln>
          <a:effectLst/>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rgbClr val="FF0000"/>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2</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2,283</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12,560</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3,458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4,223</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44,865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8,156</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14.1</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580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16,342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9,238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9,196</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工業出荷額は、枚方市を上回る</a:t>
            </a:r>
          </a:p>
          <a:p>
            <a:r>
              <a:rPr lang="ja-JP" altLang="en-US" sz="1000" dirty="0"/>
              <a:t>◆事業所数は、</a:t>
            </a:r>
            <a:r>
              <a:rPr lang="ja-JP" altLang="en-US" sz="1000" dirty="0" smtClean="0"/>
              <a:t>豊中市を上回る</a:t>
            </a:r>
            <a:endParaRPr lang="ja-JP" altLang="en-US" sz="1000" dirty="0"/>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◆事業所数は、東大阪市を上回る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4095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商業販売額は、東大阪市の２倍を超える</a:t>
            </a:r>
          </a:p>
          <a:p>
            <a:r>
              <a:rPr lang="ja-JP" altLang="en-US" sz="1000" dirty="0"/>
              <a:t>◆事業所数は、東大阪市を上回る</a:t>
            </a:r>
          </a:p>
        </p:txBody>
      </p:sp>
      <p:sp>
        <p:nvSpPr>
          <p:cNvPr id="6236" name="Rectangle 86"/>
          <p:cNvSpPr>
            <a:spLocks noChangeArrowheads="1"/>
          </p:cNvSpPr>
          <p:nvPr/>
        </p:nvSpPr>
        <p:spPr bwMode="auto">
          <a:xfrm>
            <a:off x="34845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409575"/>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卸売販売額は、神戸市を上回る</a:t>
            </a:r>
          </a:p>
          <a:p>
            <a:r>
              <a:rPr lang="ja-JP" altLang="en-US" sz="1000">
                <a:latin typeface="ＭＳ Ｐゴシック" charset="-128"/>
              </a:rPr>
              <a:t>◆小売販売額は、高槻市を上回る</a:t>
            </a:r>
          </a:p>
        </p:txBody>
      </p:sp>
      <p:sp>
        <p:nvSpPr>
          <p:cNvPr id="6238" name="Rectangle 13"/>
          <p:cNvSpPr>
            <a:spLocks noChangeArrowheads="1"/>
          </p:cNvSpPr>
          <p:nvPr/>
        </p:nvSpPr>
        <p:spPr bwMode="auto">
          <a:xfrm>
            <a:off x="6915150" y="4095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3" cstate="print"/>
          <a:srcRect/>
          <a:stretch>
            <a:fillRect/>
          </a:stretch>
        </p:blipFill>
        <p:spPr bwMode="auto">
          <a:xfrm>
            <a:off x="2925763" y="4149725"/>
            <a:ext cx="3675062" cy="2522538"/>
          </a:xfrm>
          <a:prstGeom prst="rect">
            <a:avLst/>
          </a:prstGeom>
          <a:noFill/>
          <a:ln w="9525">
            <a:noFill/>
            <a:miter lim="800000"/>
            <a:headEnd/>
            <a:tailEnd/>
          </a:ln>
        </p:spPr>
      </p:pic>
      <p:pic>
        <p:nvPicPr>
          <p:cNvPr id="6240" name="Picture 119"/>
          <p:cNvPicPr>
            <a:picLocks noChangeAspect="1" noChangeArrowheads="1"/>
          </p:cNvPicPr>
          <p:nvPr/>
        </p:nvPicPr>
        <p:blipFill>
          <a:blip r:embed="rId4" cstate="print"/>
          <a:srcRect/>
          <a:stretch>
            <a:fillRect/>
          </a:stretch>
        </p:blipFill>
        <p:spPr bwMode="auto">
          <a:xfrm>
            <a:off x="2925763" y="981075"/>
            <a:ext cx="3675062" cy="2522538"/>
          </a:xfrm>
          <a:prstGeom prst="rect">
            <a:avLst/>
          </a:prstGeom>
          <a:noFill/>
          <a:ln w="9525">
            <a:noFill/>
            <a:miter lim="800000"/>
            <a:headEnd/>
            <a:tailEnd/>
          </a:ln>
        </p:spPr>
      </p:pic>
      <p:pic>
        <p:nvPicPr>
          <p:cNvPr id="6241" name="Picture 120"/>
          <p:cNvPicPr>
            <a:picLocks noChangeAspect="1" noChangeArrowheads="1"/>
          </p:cNvPicPr>
          <p:nvPr/>
        </p:nvPicPr>
        <p:blipFill>
          <a:blip r:embed="rId5" cstate="print"/>
          <a:srcRect/>
          <a:stretch>
            <a:fillRect/>
          </a:stretch>
        </p:blipFill>
        <p:spPr bwMode="auto">
          <a:xfrm>
            <a:off x="6326188" y="981075"/>
            <a:ext cx="3721100" cy="2522538"/>
          </a:xfrm>
          <a:prstGeom prst="rect">
            <a:avLst/>
          </a:prstGeom>
          <a:noFill/>
          <a:ln w="9525">
            <a:noFill/>
            <a:miter lim="800000"/>
            <a:headEnd/>
            <a:tailEnd/>
          </a:ln>
        </p:spPr>
      </p:pic>
      <p:sp>
        <p:nvSpPr>
          <p:cNvPr id="6243" name="Text Box 84"/>
          <p:cNvSpPr txBox="1">
            <a:spLocks noChangeArrowheads="1"/>
          </p:cNvSpPr>
          <p:nvPr/>
        </p:nvSpPr>
        <p:spPr bwMode="auto">
          <a:xfrm>
            <a:off x="5264150" y="660717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4"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5" name="Text Box 81"/>
          <p:cNvSpPr txBox="1">
            <a:spLocks noChangeArrowheads="1"/>
          </p:cNvSpPr>
          <p:nvPr/>
        </p:nvSpPr>
        <p:spPr bwMode="auto">
          <a:xfrm>
            <a:off x="8385175" y="660717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6"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7" name="Oval 16"/>
          <p:cNvSpPr>
            <a:spLocks noChangeArrowheads="1"/>
          </p:cNvSpPr>
          <p:nvPr/>
        </p:nvSpPr>
        <p:spPr bwMode="auto">
          <a:xfrm>
            <a:off x="5016500" y="24606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5030788" y="1989138"/>
            <a:ext cx="1165225" cy="263525"/>
          </a:xfrm>
          <a:prstGeom prst="borderCallout2">
            <a:avLst>
              <a:gd name="adj1" fmla="val 112051"/>
              <a:gd name="adj2" fmla="val 67046"/>
              <a:gd name="adj3" fmla="val 234940"/>
              <a:gd name="adj4" fmla="val 66014"/>
              <a:gd name="adj5" fmla="val 232657"/>
              <a:gd name="adj6" fmla="val 4490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3,458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4,223</a:t>
            </a:r>
            <a:r>
              <a:rPr lang="ja-JP" altLang="en-US" sz="700">
                <a:latin typeface="ＭＳ Ｐゴシック" charset="-128"/>
              </a:rPr>
              <a:t>カ所 </a:t>
            </a:r>
          </a:p>
        </p:txBody>
      </p:sp>
      <p:cxnSp>
        <p:nvCxnSpPr>
          <p:cNvPr id="25" name="直線コネクタ 24"/>
          <p:cNvCxnSpPr/>
          <p:nvPr/>
        </p:nvCxnSpPr>
        <p:spPr>
          <a:xfrm>
            <a:off x="5068888" y="1403350"/>
            <a:ext cx="46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0" name="AutoShape 76"/>
          <p:cNvSpPr>
            <a:spLocks/>
          </p:cNvSpPr>
          <p:nvPr/>
        </p:nvSpPr>
        <p:spPr bwMode="auto">
          <a:xfrm>
            <a:off x="3773488" y="1114425"/>
            <a:ext cx="1092200" cy="263525"/>
          </a:xfrm>
          <a:prstGeom prst="borderCallout2">
            <a:avLst>
              <a:gd name="adj1" fmla="val 61449"/>
              <a:gd name="adj2" fmla="val 104106"/>
              <a:gd name="adj3" fmla="val 94699"/>
              <a:gd name="adj4" fmla="val 120347"/>
              <a:gd name="adj5" fmla="val 89278"/>
              <a:gd name="adj6" fmla="val 1203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3,892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14,037</a:t>
            </a:r>
            <a:r>
              <a:rPr lang="ja-JP" altLang="en-US" sz="700">
                <a:latin typeface="ＭＳ Ｐゴシック" charset="-128"/>
              </a:rPr>
              <a:t>カ所 </a:t>
            </a:r>
          </a:p>
        </p:txBody>
      </p:sp>
      <p:cxnSp>
        <p:nvCxnSpPr>
          <p:cNvPr id="27" name="直線コネクタ 26"/>
          <p:cNvCxnSpPr/>
          <p:nvPr/>
        </p:nvCxnSpPr>
        <p:spPr>
          <a:xfrm>
            <a:off x="4303713" y="2708275"/>
            <a:ext cx="4714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3627438" y="1897063"/>
            <a:ext cx="1092200" cy="263525"/>
          </a:xfrm>
          <a:prstGeom prst="borderCallout2">
            <a:avLst>
              <a:gd name="adj1" fmla="val 99037"/>
              <a:gd name="adj2" fmla="val 77648"/>
              <a:gd name="adj3" fmla="val 263134"/>
              <a:gd name="adj4" fmla="val 78208"/>
              <a:gd name="adj5" fmla="val 259157"/>
              <a:gd name="adj6" fmla="val 783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6253" name="AutoShape 18"/>
          <p:cNvSpPr>
            <a:spLocks/>
          </p:cNvSpPr>
          <p:nvPr/>
        </p:nvSpPr>
        <p:spPr bwMode="auto">
          <a:xfrm>
            <a:off x="4405313" y="5300663"/>
            <a:ext cx="938212" cy="263525"/>
          </a:xfrm>
          <a:prstGeom prst="borderCallout2">
            <a:avLst>
              <a:gd name="adj1" fmla="val 95421"/>
              <a:gd name="adj2" fmla="val 36690"/>
              <a:gd name="adj3" fmla="val 247713"/>
              <a:gd name="adj4" fmla="val 36537"/>
              <a:gd name="adj5" fmla="val 250245"/>
              <a:gd name="adj6" fmla="val 72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8,156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580</a:t>
            </a:r>
            <a:r>
              <a:rPr lang="ja-JP" altLang="en-US" sz="700">
                <a:latin typeface="ＭＳ Ｐゴシック" charset="-128"/>
              </a:rPr>
              <a:t>カ所 </a:t>
            </a:r>
          </a:p>
        </p:txBody>
      </p:sp>
      <p:sp>
        <p:nvSpPr>
          <p:cNvPr id="6254" name="Oval 16"/>
          <p:cNvSpPr>
            <a:spLocks noChangeArrowheads="1"/>
          </p:cNvSpPr>
          <p:nvPr/>
        </p:nvSpPr>
        <p:spPr bwMode="auto">
          <a:xfrm>
            <a:off x="3902075" y="58166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2" name="直線コネクタ 31"/>
          <p:cNvCxnSpPr/>
          <p:nvPr/>
        </p:nvCxnSpPr>
        <p:spPr>
          <a:xfrm>
            <a:off x="3419475" y="5876925"/>
            <a:ext cx="354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3549650" y="4941888"/>
            <a:ext cx="935038" cy="263525"/>
          </a:xfrm>
          <a:prstGeom prst="borderCallout2">
            <a:avLst>
              <a:gd name="adj1" fmla="val 104097"/>
              <a:gd name="adj2" fmla="val 16926"/>
              <a:gd name="adj3" fmla="val 291329"/>
              <a:gd name="adj4" fmla="val 9736"/>
              <a:gd name="adj5" fmla="val 296745"/>
              <a:gd name="adj6" fmla="val 996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34" name="直線コネクタ 33"/>
          <p:cNvCxnSpPr/>
          <p:nvPr/>
        </p:nvCxnSpPr>
        <p:spPr>
          <a:xfrm>
            <a:off x="3892550" y="6265863"/>
            <a:ext cx="352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987925" y="5949950"/>
            <a:ext cx="935038" cy="263525"/>
          </a:xfrm>
          <a:prstGeom prst="borderCallout2">
            <a:avLst>
              <a:gd name="adj1" fmla="val 53495"/>
              <a:gd name="adj2" fmla="val -8426"/>
              <a:gd name="adj3" fmla="val 106991"/>
              <a:gd name="adj4" fmla="val -78449"/>
              <a:gd name="adj5" fmla="val 107588"/>
              <a:gd name="adj6" fmla="val -785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7,366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297</a:t>
            </a:r>
            <a:r>
              <a:rPr lang="ja-JP" altLang="en-US" sz="700">
                <a:latin typeface="ＭＳ Ｐゴシック" charset="-128"/>
              </a:rPr>
              <a:t>カ所 </a:t>
            </a:r>
          </a:p>
        </p:txBody>
      </p:sp>
      <p:sp>
        <p:nvSpPr>
          <p:cNvPr id="6259" name="Oval 16"/>
          <p:cNvSpPr>
            <a:spLocks noChangeArrowheads="1"/>
          </p:cNvSpPr>
          <p:nvPr/>
        </p:nvSpPr>
        <p:spPr bwMode="auto">
          <a:xfrm>
            <a:off x="6845300" y="11588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0" name="AutoShape 18"/>
          <p:cNvSpPr>
            <a:spLocks/>
          </p:cNvSpPr>
          <p:nvPr/>
        </p:nvSpPr>
        <p:spPr bwMode="auto">
          <a:xfrm>
            <a:off x="7213600" y="1517650"/>
            <a:ext cx="1166813" cy="263525"/>
          </a:xfrm>
          <a:prstGeom prst="borderCallout2">
            <a:avLst>
              <a:gd name="adj1" fmla="val 46991"/>
              <a:gd name="adj2" fmla="val -2856"/>
              <a:gd name="adj3" fmla="val 46991"/>
              <a:gd name="adj4" fmla="val -13269"/>
              <a:gd name="adj5" fmla="val -27347"/>
              <a:gd name="adj6" fmla="val -1302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4</a:t>
            </a:r>
            <a:r>
              <a:rPr lang="ja-JP" altLang="en-US" sz="700">
                <a:latin typeface="ＭＳ Ｐゴシック" charset="-128"/>
              </a:rPr>
              <a:t>兆 </a:t>
            </a:r>
            <a:r>
              <a:rPr lang="en-US" altLang="ja-JP" sz="700">
                <a:latin typeface="ＭＳ Ｐゴシック" charset="-128"/>
              </a:rPr>
              <a:t>142</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3,316</a:t>
            </a:r>
            <a:r>
              <a:rPr lang="ja-JP" altLang="en-US" sz="700">
                <a:latin typeface="ＭＳ Ｐゴシック" charset="-128"/>
              </a:rPr>
              <a:t>億円</a:t>
            </a:r>
          </a:p>
        </p:txBody>
      </p:sp>
      <p:cxnSp>
        <p:nvCxnSpPr>
          <p:cNvPr id="38" name="直線コネクタ 37"/>
          <p:cNvCxnSpPr/>
          <p:nvPr/>
        </p:nvCxnSpPr>
        <p:spPr>
          <a:xfrm>
            <a:off x="8807450" y="1677988"/>
            <a:ext cx="368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396288" y="2109788"/>
            <a:ext cx="1012825" cy="263525"/>
          </a:xfrm>
          <a:prstGeom prst="borderCallout2">
            <a:avLst>
              <a:gd name="adj1" fmla="val 3616"/>
              <a:gd name="adj2" fmla="val 92921"/>
              <a:gd name="adj3" fmla="val -164819"/>
              <a:gd name="adj4" fmla="val 93694"/>
              <a:gd name="adj5" fmla="val -166625"/>
              <a:gd name="adj6" fmla="val 793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40" name="直線コネクタ 39"/>
          <p:cNvCxnSpPr/>
          <p:nvPr/>
        </p:nvCxnSpPr>
        <p:spPr>
          <a:xfrm>
            <a:off x="7235825" y="3100388"/>
            <a:ext cx="425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8072438" y="2708275"/>
            <a:ext cx="938212" cy="263525"/>
          </a:xfrm>
          <a:prstGeom prst="borderCallout2">
            <a:avLst>
              <a:gd name="adj1" fmla="val 61449"/>
              <a:gd name="adj2" fmla="val 991"/>
              <a:gd name="adj3" fmla="val 129162"/>
              <a:gd name="adj4" fmla="val -48009"/>
              <a:gd name="adj5" fmla="val 145421"/>
              <a:gd name="adj6" fmla="val -4706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2,378</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2,781</a:t>
            </a:r>
            <a:r>
              <a:rPr lang="ja-JP" altLang="en-US" sz="700">
                <a:latin typeface="ＭＳ Ｐゴシック" charset="-128"/>
              </a:rPr>
              <a:t>億円 </a:t>
            </a:r>
          </a:p>
        </p:txBody>
      </p:sp>
      <p:sp>
        <p:nvSpPr>
          <p:cNvPr id="6265" name="Oval 16"/>
          <p:cNvSpPr>
            <a:spLocks noChangeArrowheads="1"/>
          </p:cNvSpPr>
          <p:nvPr/>
        </p:nvSpPr>
        <p:spPr bwMode="auto">
          <a:xfrm>
            <a:off x="8985448" y="5229200"/>
            <a:ext cx="5476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6" name="AutoShape 18"/>
          <p:cNvSpPr>
            <a:spLocks/>
          </p:cNvSpPr>
          <p:nvPr/>
        </p:nvSpPr>
        <p:spPr bwMode="auto">
          <a:xfrm>
            <a:off x="8542338" y="4652963"/>
            <a:ext cx="1014412" cy="263525"/>
          </a:xfrm>
          <a:prstGeom prst="borderCallout2">
            <a:avLst>
              <a:gd name="adj1" fmla="val 102653"/>
              <a:gd name="adj2" fmla="val 43718"/>
              <a:gd name="adj3" fmla="val 229884"/>
              <a:gd name="adj4" fmla="val 60810"/>
              <a:gd name="adj5" fmla="val 234102"/>
              <a:gd name="adj6" fmla="val 6050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9,238</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9,196</a:t>
            </a:r>
            <a:r>
              <a:rPr lang="ja-JP" altLang="en-US" sz="700">
                <a:latin typeface="ＭＳ Ｐゴシック" charset="-128"/>
              </a:rPr>
              <a:t>カ所 </a:t>
            </a:r>
          </a:p>
        </p:txBody>
      </p:sp>
      <p:cxnSp>
        <p:nvCxnSpPr>
          <p:cNvPr id="44" name="直線コネクタ 43"/>
          <p:cNvCxnSpPr/>
          <p:nvPr/>
        </p:nvCxnSpPr>
        <p:spPr>
          <a:xfrm>
            <a:off x="7818438" y="5541963"/>
            <a:ext cx="546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8" name="AutoShape 76"/>
          <p:cNvSpPr>
            <a:spLocks/>
          </p:cNvSpPr>
          <p:nvPr/>
        </p:nvSpPr>
        <p:spPr bwMode="auto">
          <a:xfrm>
            <a:off x="8307388" y="5732463"/>
            <a:ext cx="1014412" cy="263525"/>
          </a:xfrm>
          <a:prstGeom prst="borderCallout2">
            <a:avLst>
              <a:gd name="adj1" fmla="val 46991"/>
              <a:gd name="adj2" fmla="val -3699"/>
              <a:gd name="adj3" fmla="val 48435"/>
              <a:gd name="adj4" fmla="val -27926"/>
              <a:gd name="adj5" fmla="val -72653"/>
              <a:gd name="adj6" fmla="val -3007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7,062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8,161</a:t>
            </a:r>
            <a:r>
              <a:rPr lang="ja-JP" altLang="en-US" sz="700">
                <a:latin typeface="ＭＳ Ｐゴシック" charset="-128"/>
              </a:rPr>
              <a:t>カ所 </a:t>
            </a:r>
          </a:p>
        </p:txBody>
      </p:sp>
      <p:cxnSp>
        <p:nvCxnSpPr>
          <p:cNvPr id="46" name="直線コネクタ 45"/>
          <p:cNvCxnSpPr/>
          <p:nvPr/>
        </p:nvCxnSpPr>
        <p:spPr>
          <a:xfrm>
            <a:off x="8112125" y="5056188"/>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0" name="AutoShape 76"/>
          <p:cNvSpPr>
            <a:spLocks/>
          </p:cNvSpPr>
          <p:nvPr/>
        </p:nvSpPr>
        <p:spPr bwMode="auto">
          <a:xfrm>
            <a:off x="7137400" y="4508500"/>
            <a:ext cx="1014413" cy="263525"/>
          </a:xfrm>
          <a:prstGeom prst="borderCallout2">
            <a:avLst>
              <a:gd name="adj1" fmla="val 112051"/>
              <a:gd name="adj2" fmla="val 72574"/>
              <a:gd name="adj3" fmla="val 200241"/>
              <a:gd name="adj4" fmla="val 96144"/>
              <a:gd name="adj5" fmla="val 202046"/>
              <a:gd name="adj6" fmla="val 9802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47" name="正方形/長方形 27"/>
          <p:cNvSpPr>
            <a:spLocks noChangeArrowheads="1"/>
          </p:cNvSpPr>
          <p:nvPr/>
        </p:nvSpPr>
        <p:spPr bwMode="auto">
          <a:xfrm>
            <a:off x="8879742" y="6410653"/>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試案Ｄ（</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６区Ｄ案） 　特別区の特徴</a:t>
            </a:r>
          </a:p>
        </p:txBody>
      </p:sp>
      <p:grpSp>
        <p:nvGrpSpPr>
          <p:cNvPr id="2" name="グループ化 114"/>
          <p:cNvGrpSpPr>
            <a:grpSpLocks/>
          </p:cNvGrpSpPr>
          <p:nvPr/>
        </p:nvGrpSpPr>
        <p:grpSpPr bwMode="auto">
          <a:xfrm>
            <a:off x="0" y="1557338"/>
            <a:ext cx="3994150" cy="4129087"/>
            <a:chOff x="3648075" y="1171575"/>
            <a:chExt cx="4737100" cy="5307013"/>
          </a:xfrm>
        </p:grpSpPr>
        <p:grpSp>
          <p:nvGrpSpPr>
            <p:cNvPr id="3" name="Group 9"/>
            <p:cNvGrpSpPr>
              <a:grpSpLocks/>
            </p:cNvGrpSpPr>
            <p:nvPr/>
          </p:nvGrpSpPr>
          <p:grpSpPr bwMode="auto">
            <a:xfrm>
              <a:off x="3648075" y="1171575"/>
              <a:ext cx="4737100" cy="5307013"/>
              <a:chOff x="1" y="110"/>
              <a:chExt cx="6840" cy="6368"/>
            </a:xfrm>
          </p:grpSpPr>
          <p:grpSp>
            <p:nvGrpSpPr>
              <p:cNvPr id="4" name="Group 34"/>
              <p:cNvGrpSpPr>
                <a:grpSpLocks/>
              </p:cNvGrpSpPr>
              <p:nvPr/>
            </p:nvGrpSpPr>
            <p:grpSpPr bwMode="auto">
              <a:xfrm>
                <a:off x="1" y="110"/>
                <a:ext cx="6840" cy="6368"/>
                <a:chOff x="0" y="140"/>
                <a:chExt cx="7786" cy="7931"/>
              </a:xfrm>
            </p:grpSpPr>
            <p:sp>
              <p:nvSpPr>
                <p:cNvPr id="4164"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65"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66" name="Freeform 56"/>
                <p:cNvSpPr>
                  <a:spLocks/>
                </p:cNvSpPr>
                <p:nvPr/>
              </p:nvSpPr>
              <p:spPr bwMode="auto">
                <a:xfrm>
                  <a:off x="1263" y="4014"/>
                  <a:ext cx="1970" cy="1547"/>
                </a:xfrm>
                <a:custGeom>
                  <a:avLst/>
                  <a:gdLst>
                    <a:gd name="T0" fmla="*/ 1875 w 1972"/>
                    <a:gd name="T1" fmla="*/ 482 h 1546"/>
                    <a:gd name="T2" fmla="*/ 1875 w 1972"/>
                    <a:gd name="T3" fmla="*/ 482 h 1546"/>
                    <a:gd name="T4" fmla="*/ 1818 w 1972"/>
                    <a:gd name="T5" fmla="*/ 511 h 1546"/>
                    <a:gd name="T6" fmla="*/ 1762 w 1972"/>
                    <a:gd name="T7" fmla="*/ 553 h 1546"/>
                    <a:gd name="T8" fmla="*/ 1719 w 1972"/>
                    <a:gd name="T9" fmla="*/ 610 h 1546"/>
                    <a:gd name="T10" fmla="*/ 1691 w 1972"/>
                    <a:gd name="T11" fmla="*/ 639 h 1546"/>
                    <a:gd name="T12" fmla="*/ 1620 w 1972"/>
                    <a:gd name="T13" fmla="*/ 709 h 1546"/>
                    <a:gd name="T14" fmla="*/ 1606 w 1972"/>
                    <a:gd name="T15" fmla="*/ 724 h 1546"/>
                    <a:gd name="T16" fmla="*/ 1577 w 1972"/>
                    <a:gd name="T17" fmla="*/ 766 h 1546"/>
                    <a:gd name="T18" fmla="*/ 1520 w 1972"/>
                    <a:gd name="T19" fmla="*/ 878 h 1546"/>
                    <a:gd name="T20" fmla="*/ 1492 w 1972"/>
                    <a:gd name="T21" fmla="*/ 935 h 1546"/>
                    <a:gd name="T22" fmla="*/ 1448 w 1972"/>
                    <a:gd name="T23" fmla="*/ 1020 h 1546"/>
                    <a:gd name="T24" fmla="*/ 1406 w 1972"/>
                    <a:gd name="T25" fmla="*/ 1091 h 1546"/>
                    <a:gd name="T26" fmla="*/ 1377 w 1972"/>
                    <a:gd name="T27" fmla="*/ 1148 h 1546"/>
                    <a:gd name="T28" fmla="*/ 1321 w 1972"/>
                    <a:gd name="T29" fmla="*/ 1247 h 1546"/>
                    <a:gd name="T30" fmla="*/ 1108 w 1972"/>
                    <a:gd name="T31" fmla="*/ 1403 h 1546"/>
                    <a:gd name="T32" fmla="*/ 697 w 1972"/>
                    <a:gd name="T33" fmla="*/ 1573 h 1546"/>
                    <a:gd name="T34" fmla="*/ 569 w 1972"/>
                    <a:gd name="T35" fmla="*/ 1517 h 1546"/>
                    <a:gd name="T36" fmla="*/ 298 w 1972"/>
                    <a:gd name="T37" fmla="*/ 1403 h 1546"/>
                    <a:gd name="T38" fmla="*/ 99 w 1972"/>
                    <a:gd name="T39" fmla="*/ 1304 h 1546"/>
                    <a:gd name="T40" fmla="*/ 185 w 1972"/>
                    <a:gd name="T41" fmla="*/ 992 h 1546"/>
                    <a:gd name="T42" fmla="*/ 326 w 1972"/>
                    <a:gd name="T43" fmla="*/ 892 h 1546"/>
                    <a:gd name="T44" fmla="*/ 369 w 1972"/>
                    <a:gd name="T45" fmla="*/ 864 h 1546"/>
                    <a:gd name="T46" fmla="*/ 411 w 1972"/>
                    <a:gd name="T47" fmla="*/ 836 h 1546"/>
                    <a:gd name="T48" fmla="*/ 440 w 1972"/>
                    <a:gd name="T49" fmla="*/ 822 h 1546"/>
                    <a:gd name="T50" fmla="*/ 440 w 1972"/>
                    <a:gd name="T51" fmla="*/ 822 h 1546"/>
                    <a:gd name="T52" fmla="*/ 482 w 1972"/>
                    <a:gd name="T53" fmla="*/ 766 h 1546"/>
                    <a:gd name="T54" fmla="*/ 526 w 1972"/>
                    <a:gd name="T55" fmla="*/ 738 h 1546"/>
                    <a:gd name="T56" fmla="*/ 540 w 1972"/>
                    <a:gd name="T57" fmla="*/ 724 h 1546"/>
                    <a:gd name="T58" fmla="*/ 597 w 1972"/>
                    <a:gd name="T59" fmla="*/ 695 h 1546"/>
                    <a:gd name="T60" fmla="*/ 611 w 1972"/>
                    <a:gd name="T61" fmla="*/ 695 h 1546"/>
                    <a:gd name="T62" fmla="*/ 654 w 1972"/>
                    <a:gd name="T63" fmla="*/ 681 h 1546"/>
                    <a:gd name="T64" fmla="*/ 668 w 1972"/>
                    <a:gd name="T65" fmla="*/ 681 h 1546"/>
                    <a:gd name="T66" fmla="*/ 682 w 1972"/>
                    <a:gd name="T67" fmla="*/ 667 h 1546"/>
                    <a:gd name="T68" fmla="*/ 697 w 1972"/>
                    <a:gd name="T69" fmla="*/ 639 h 1546"/>
                    <a:gd name="T70" fmla="*/ 739 w 1972"/>
                    <a:gd name="T71" fmla="*/ 582 h 1546"/>
                    <a:gd name="T72" fmla="*/ 853 w 1972"/>
                    <a:gd name="T73" fmla="*/ 369 h 1546"/>
                    <a:gd name="T74" fmla="*/ 895 w 1972"/>
                    <a:gd name="T75" fmla="*/ 298 h 1546"/>
                    <a:gd name="T76" fmla="*/ 923 w 1972"/>
                    <a:gd name="T77" fmla="*/ 284 h 1546"/>
                    <a:gd name="T78" fmla="*/ 952 w 1972"/>
                    <a:gd name="T79" fmla="*/ 256 h 1546"/>
                    <a:gd name="T80" fmla="*/ 1079 w 1972"/>
                    <a:gd name="T81" fmla="*/ 170 h 1546"/>
                    <a:gd name="T82" fmla="*/ 1150 w 1972"/>
                    <a:gd name="T83" fmla="*/ 114 h 1546"/>
                    <a:gd name="T84" fmla="*/ 1278 w 1972"/>
                    <a:gd name="T85" fmla="*/ 85 h 1546"/>
                    <a:gd name="T86" fmla="*/ 1321 w 1972"/>
                    <a:gd name="T87" fmla="*/ 71 h 1546"/>
                    <a:gd name="T88" fmla="*/ 1464 w 1972"/>
                    <a:gd name="T89" fmla="*/ 14 h 1546"/>
                    <a:gd name="T90" fmla="*/ 1471 w 1972"/>
                    <a:gd name="T91" fmla="*/ 14 h 1546"/>
                    <a:gd name="T92" fmla="*/ 1478 w 1972"/>
                    <a:gd name="T93" fmla="*/ 57 h 1546"/>
                    <a:gd name="T94" fmla="*/ 1549 w 1972"/>
                    <a:gd name="T95" fmla="*/ 128 h 1546"/>
                    <a:gd name="T96" fmla="*/ 1691 w 1972"/>
                    <a:gd name="T97" fmla="*/ 256 h 1546"/>
                    <a:gd name="T98" fmla="*/ 1747 w 1972"/>
                    <a:gd name="T99" fmla="*/ 326 h 1546"/>
                    <a:gd name="T100" fmla="*/ 1818 w 1972"/>
                    <a:gd name="T101" fmla="*/ 383 h 1546"/>
                    <a:gd name="T102" fmla="*/ 1832 w 1972"/>
                    <a:gd name="T103" fmla="*/ 397 h 1546"/>
                    <a:gd name="T104" fmla="*/ 1875 w 1972"/>
                    <a:gd name="T105" fmla="*/ 426 h 1546"/>
                    <a:gd name="T106" fmla="*/ 1875 w 1972"/>
                    <a:gd name="T107" fmla="*/ 440 h 1546"/>
                    <a:gd name="T108" fmla="*/ 1889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67"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4168"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4169"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44 h 1631"/>
                    <a:gd name="T8" fmla="*/ 951 w 1206"/>
                    <a:gd name="T9" fmla="*/ 77 h 1631"/>
                    <a:gd name="T10" fmla="*/ 951 w 1206"/>
                    <a:gd name="T11" fmla="*/ 105 h 1631"/>
                    <a:gd name="T12" fmla="*/ 936 w 1206"/>
                    <a:gd name="T13" fmla="*/ 150 h 1631"/>
                    <a:gd name="T14" fmla="*/ 908 w 1206"/>
                    <a:gd name="T15" fmla="*/ 206 h 1631"/>
                    <a:gd name="T16" fmla="*/ 993 w 1206"/>
                    <a:gd name="T17" fmla="*/ 217 h 1631"/>
                    <a:gd name="T18" fmla="*/ 1107 w 1206"/>
                    <a:gd name="T19" fmla="*/ 217 h 1631"/>
                    <a:gd name="T20" fmla="*/ 1135 w 1206"/>
                    <a:gd name="T21" fmla="*/ 214 h 1631"/>
                    <a:gd name="T22" fmla="*/ 1178 w 1206"/>
                    <a:gd name="T23" fmla="*/ 214 h 1631"/>
                    <a:gd name="T24" fmla="*/ 1149 w 1206"/>
                    <a:gd name="T25" fmla="*/ 217 h 1631"/>
                    <a:gd name="T26" fmla="*/ 1149 w 1206"/>
                    <a:gd name="T27" fmla="*/ 217 h 1631"/>
                    <a:gd name="T28" fmla="*/ 1206 w 1206"/>
                    <a:gd name="T29" fmla="*/ 218 h 1631"/>
                    <a:gd name="T30" fmla="*/ 1178 w 1206"/>
                    <a:gd name="T31" fmla="*/ 218 h 1631"/>
                    <a:gd name="T32" fmla="*/ 1149 w 1206"/>
                    <a:gd name="T33" fmla="*/ 218 h 1631"/>
                    <a:gd name="T34" fmla="*/ 1121 w 1206"/>
                    <a:gd name="T35" fmla="*/ 224 h 1631"/>
                    <a:gd name="T36" fmla="*/ 1121 w 1206"/>
                    <a:gd name="T37" fmla="*/ 229 h 1631"/>
                    <a:gd name="T38" fmla="*/ 1107 w 1206"/>
                    <a:gd name="T39" fmla="*/ 230 h 1631"/>
                    <a:gd name="T40" fmla="*/ 1092 w 1206"/>
                    <a:gd name="T41" fmla="*/ 243 h 1631"/>
                    <a:gd name="T42" fmla="*/ 1107 w 1206"/>
                    <a:gd name="T43" fmla="*/ 245 h 1631"/>
                    <a:gd name="T44" fmla="*/ 1107 w 1206"/>
                    <a:gd name="T45" fmla="*/ 250 h 1631"/>
                    <a:gd name="T46" fmla="*/ 1078 w 1206"/>
                    <a:gd name="T47" fmla="*/ 257 h 1631"/>
                    <a:gd name="T48" fmla="*/ 1078 w 1206"/>
                    <a:gd name="T49" fmla="*/ 272 h 1631"/>
                    <a:gd name="T50" fmla="*/ 1036 w 1206"/>
                    <a:gd name="T51" fmla="*/ 286 h 1631"/>
                    <a:gd name="T52" fmla="*/ 837 w 1206"/>
                    <a:gd name="T53" fmla="*/ 276 h 1631"/>
                    <a:gd name="T54" fmla="*/ 738 w 1206"/>
                    <a:gd name="T55" fmla="*/ 269 h 1631"/>
                    <a:gd name="T56" fmla="*/ 681 w 1206"/>
                    <a:gd name="T57" fmla="*/ 265 h 1631"/>
                    <a:gd name="T58" fmla="*/ 624 w 1206"/>
                    <a:gd name="T59" fmla="*/ 265 h 1631"/>
                    <a:gd name="T60" fmla="*/ 582 w 1206"/>
                    <a:gd name="T61" fmla="*/ 261 h 1631"/>
                    <a:gd name="T62" fmla="*/ 454 w 1206"/>
                    <a:gd name="T63" fmla="*/ 260 h 1631"/>
                    <a:gd name="T64" fmla="*/ 241 w 1206"/>
                    <a:gd name="T65" fmla="*/ 246 h 1631"/>
                    <a:gd name="T66" fmla="*/ 227 w 1206"/>
                    <a:gd name="T67" fmla="*/ 257 h 1631"/>
                    <a:gd name="T68" fmla="*/ 213 w 1206"/>
                    <a:gd name="T69" fmla="*/ 260 h 1631"/>
                    <a:gd name="T70" fmla="*/ 114 w 1206"/>
                    <a:gd name="T71" fmla="*/ 260 h 1631"/>
                    <a:gd name="T72" fmla="*/ 0 w 1206"/>
                    <a:gd name="T73" fmla="*/ 257 h 1631"/>
                    <a:gd name="T74" fmla="*/ 15 w 1206"/>
                    <a:gd name="T75" fmla="*/ 204 h 1631"/>
                    <a:gd name="T76" fmla="*/ 29 w 1206"/>
                    <a:gd name="T77" fmla="*/ 192 h 1631"/>
                    <a:gd name="T78" fmla="*/ 43 w 1206"/>
                    <a:gd name="T79" fmla="*/ 181 h 1631"/>
                    <a:gd name="T80" fmla="*/ 57 w 1206"/>
                    <a:gd name="T81" fmla="*/ 176 h 1631"/>
                    <a:gd name="T82" fmla="*/ 57 w 1206"/>
                    <a:gd name="T83" fmla="*/ 170 h 1631"/>
                    <a:gd name="T84" fmla="*/ 29 w 1206"/>
                    <a:gd name="T85" fmla="*/ 154 h 1631"/>
                    <a:gd name="T86" fmla="*/ 15 w 1206"/>
                    <a:gd name="T87" fmla="*/ 144 h 1631"/>
                    <a:gd name="T88" fmla="*/ 57 w 1206"/>
                    <a:gd name="T89" fmla="*/ 142 h 1631"/>
                    <a:gd name="T90" fmla="*/ 85 w 1206"/>
                    <a:gd name="T91" fmla="*/ 124 h 1631"/>
                    <a:gd name="T92" fmla="*/ 100 w 1206"/>
                    <a:gd name="T93" fmla="*/ 112 h 1631"/>
                    <a:gd name="T94" fmla="*/ 114 w 1206"/>
                    <a:gd name="T95" fmla="*/ 97 h 1631"/>
                    <a:gd name="T96" fmla="*/ 100 w 1206"/>
                    <a:gd name="T97" fmla="*/ 92 h 1631"/>
                    <a:gd name="T98" fmla="*/ 85 w 1206"/>
                    <a:gd name="T99" fmla="*/ 84 h 1631"/>
                    <a:gd name="T100" fmla="*/ 100 w 1206"/>
                    <a:gd name="T101" fmla="*/ 79 h 1631"/>
                    <a:gd name="T102" fmla="*/ 85 w 1206"/>
                    <a:gd name="T103" fmla="*/ 72 h 1631"/>
                    <a:gd name="T104" fmla="*/ 85 w 1206"/>
                    <a:gd name="T105" fmla="*/ 65 h 1631"/>
                    <a:gd name="T106" fmla="*/ 85 w 1206"/>
                    <a:gd name="T107" fmla="*/ 55 h 1631"/>
                    <a:gd name="T108" fmla="*/ 100 w 1206"/>
                    <a:gd name="T109" fmla="*/ 53 h 1631"/>
                    <a:gd name="T110" fmla="*/ 213 w 1206"/>
                    <a:gd name="T111" fmla="*/ 38 h 1631"/>
                    <a:gd name="T112" fmla="*/ 284 w 1206"/>
                    <a:gd name="T113" fmla="*/ 21 h 1631"/>
                    <a:gd name="T114" fmla="*/ 397 w 1206"/>
                    <a:gd name="T115" fmla="*/ 8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4170" name="Freeform 51"/>
                <p:cNvSpPr>
                  <a:spLocks/>
                </p:cNvSpPr>
                <p:nvPr/>
              </p:nvSpPr>
              <p:spPr bwMode="auto">
                <a:xfrm>
                  <a:off x="5036" y="4543"/>
                  <a:ext cx="1459" cy="1445"/>
                </a:xfrm>
                <a:custGeom>
                  <a:avLst/>
                  <a:gdLst>
                    <a:gd name="T0" fmla="*/ 666 w 1460"/>
                    <a:gd name="T1" fmla="*/ 14 h 1447"/>
                    <a:gd name="T2" fmla="*/ 723 w 1460"/>
                    <a:gd name="T3" fmla="*/ 14 h 1447"/>
                    <a:gd name="T4" fmla="*/ 781 w 1460"/>
                    <a:gd name="T5" fmla="*/ 29 h 1447"/>
                    <a:gd name="T6" fmla="*/ 866 w 1460"/>
                    <a:gd name="T7" fmla="*/ 43 h 1447"/>
                    <a:gd name="T8" fmla="*/ 923 w 1460"/>
                    <a:gd name="T9" fmla="*/ 43 h 1447"/>
                    <a:gd name="T10" fmla="*/ 951 w 1460"/>
                    <a:gd name="T11" fmla="*/ 43 h 1447"/>
                    <a:gd name="T12" fmla="*/ 1022 w 1460"/>
                    <a:gd name="T13" fmla="*/ 57 h 1447"/>
                    <a:gd name="T14" fmla="*/ 1079 w 1460"/>
                    <a:gd name="T15" fmla="*/ 57 h 1447"/>
                    <a:gd name="T16" fmla="*/ 1121 w 1460"/>
                    <a:gd name="T17" fmla="*/ 57 h 1447"/>
                    <a:gd name="T18" fmla="*/ 1178 w 1460"/>
                    <a:gd name="T19" fmla="*/ 100 h 1447"/>
                    <a:gd name="T20" fmla="*/ 1249 w 1460"/>
                    <a:gd name="T21" fmla="*/ 128 h 1447"/>
                    <a:gd name="T22" fmla="*/ 1306 w 1460"/>
                    <a:gd name="T23" fmla="*/ 128 h 1447"/>
                    <a:gd name="T24" fmla="*/ 1334 w 1460"/>
                    <a:gd name="T25" fmla="*/ 170 h 1447"/>
                    <a:gd name="T26" fmla="*/ 1320 w 1460"/>
                    <a:gd name="T27" fmla="*/ 199 h 1447"/>
                    <a:gd name="T28" fmla="*/ 1334 w 1460"/>
                    <a:gd name="T29" fmla="*/ 256 h 1447"/>
                    <a:gd name="T30" fmla="*/ 1348 w 1460"/>
                    <a:gd name="T31" fmla="*/ 284 h 1447"/>
                    <a:gd name="T32" fmla="*/ 1348 w 1460"/>
                    <a:gd name="T33" fmla="*/ 312 h 1447"/>
                    <a:gd name="T34" fmla="*/ 1363 w 1460"/>
                    <a:gd name="T35" fmla="*/ 326 h 1447"/>
                    <a:gd name="T36" fmla="*/ 1405 w 1460"/>
                    <a:gd name="T37" fmla="*/ 326 h 1447"/>
                    <a:gd name="T38" fmla="*/ 1433 w 1460"/>
                    <a:gd name="T39" fmla="*/ 355 h 1447"/>
                    <a:gd name="T40" fmla="*/ 1433 w 1460"/>
                    <a:gd name="T41" fmla="*/ 385 h 1447"/>
                    <a:gd name="T42" fmla="*/ 1391 w 1460"/>
                    <a:gd name="T43" fmla="*/ 427 h 1447"/>
                    <a:gd name="T44" fmla="*/ 1221 w 1460"/>
                    <a:gd name="T45" fmla="*/ 413 h 1447"/>
                    <a:gd name="T46" fmla="*/ 1249 w 1460"/>
                    <a:gd name="T47" fmla="*/ 470 h 1447"/>
                    <a:gd name="T48" fmla="*/ 1249 w 1460"/>
                    <a:gd name="T49" fmla="*/ 526 h 1447"/>
                    <a:gd name="T50" fmla="*/ 1348 w 1460"/>
                    <a:gd name="T51" fmla="*/ 668 h 1447"/>
                    <a:gd name="T52" fmla="*/ 1306 w 1460"/>
                    <a:gd name="T53" fmla="*/ 824 h 1447"/>
                    <a:gd name="T54" fmla="*/ 1263 w 1460"/>
                    <a:gd name="T55" fmla="*/ 966 h 1447"/>
                    <a:gd name="T56" fmla="*/ 1065 w 1460"/>
                    <a:gd name="T57" fmla="*/ 980 h 1447"/>
                    <a:gd name="T58" fmla="*/ 1065 w 1460"/>
                    <a:gd name="T59" fmla="*/ 1037 h 1447"/>
                    <a:gd name="T60" fmla="*/ 1022 w 1460"/>
                    <a:gd name="T61" fmla="*/ 1166 h 1447"/>
                    <a:gd name="T62" fmla="*/ 1022 w 1460"/>
                    <a:gd name="T63" fmla="*/ 1223 h 1447"/>
                    <a:gd name="T64" fmla="*/ 1022 w 1460"/>
                    <a:gd name="T65" fmla="*/ 1265 h 1447"/>
                    <a:gd name="T66" fmla="*/ 1065 w 1460"/>
                    <a:gd name="T67" fmla="*/ 1351 h 1447"/>
                    <a:gd name="T68" fmla="*/ 1065 w 1460"/>
                    <a:gd name="T69" fmla="*/ 1393 h 1447"/>
                    <a:gd name="T70" fmla="*/ 1022 w 1460"/>
                    <a:gd name="T71" fmla="*/ 1393 h 1447"/>
                    <a:gd name="T72" fmla="*/ 923 w 1460"/>
                    <a:gd name="T73" fmla="*/ 1336 h 1447"/>
                    <a:gd name="T74" fmla="*/ 866 w 1460"/>
                    <a:gd name="T75" fmla="*/ 1265 h 1447"/>
                    <a:gd name="T76" fmla="*/ 738 w 1460"/>
                    <a:gd name="T77" fmla="*/ 1166 h 1447"/>
                    <a:gd name="T78" fmla="*/ 730 w 1460"/>
                    <a:gd name="T79" fmla="*/ 1109 h 1447"/>
                    <a:gd name="T80" fmla="*/ 738 w 1460"/>
                    <a:gd name="T81" fmla="*/ 1076 h 1447"/>
                    <a:gd name="T82" fmla="*/ 638 w 1460"/>
                    <a:gd name="T83" fmla="*/ 1061 h 1447"/>
                    <a:gd name="T84" fmla="*/ 468 w 1460"/>
                    <a:gd name="T85" fmla="*/ 1037 h 1447"/>
                    <a:gd name="T86" fmla="*/ 411 w 1460"/>
                    <a:gd name="T87" fmla="*/ 1076 h 1447"/>
                    <a:gd name="T88" fmla="*/ 326 w 1460"/>
                    <a:gd name="T89" fmla="*/ 1051 h 1447"/>
                    <a:gd name="T90" fmla="*/ 212 w 1460"/>
                    <a:gd name="T91" fmla="*/ 938 h 1447"/>
                    <a:gd name="T92" fmla="*/ 42 w 1460"/>
                    <a:gd name="T93" fmla="*/ 796 h 1447"/>
                    <a:gd name="T94" fmla="*/ 28 w 1460"/>
                    <a:gd name="T95" fmla="*/ 697 h 1447"/>
                    <a:gd name="T96" fmla="*/ 42 w 1460"/>
                    <a:gd name="T97" fmla="*/ 654 h 1447"/>
                    <a:gd name="T98" fmla="*/ 71 w 1460"/>
                    <a:gd name="T99" fmla="*/ 569 h 1447"/>
                    <a:gd name="T100" fmla="*/ 85 w 1460"/>
                    <a:gd name="T101" fmla="*/ 526 h 1447"/>
                    <a:gd name="T102" fmla="*/ 85 w 1460"/>
                    <a:gd name="T103" fmla="*/ 498 h 1447"/>
                    <a:gd name="T104" fmla="*/ 99 w 1460"/>
                    <a:gd name="T105" fmla="*/ 441 h 1447"/>
                    <a:gd name="T106" fmla="*/ 113 w 1460"/>
                    <a:gd name="T107" fmla="*/ 413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71"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4172" name="Freeform 50"/>
                <p:cNvSpPr>
                  <a:spLocks/>
                </p:cNvSpPr>
                <p:nvPr/>
              </p:nvSpPr>
              <p:spPr bwMode="auto">
                <a:xfrm>
                  <a:off x="2796" y="3432"/>
                  <a:ext cx="1304" cy="1050"/>
                </a:xfrm>
                <a:custGeom>
                  <a:avLst/>
                  <a:gdLst>
                    <a:gd name="T0" fmla="*/ 1290 w 1304"/>
                    <a:gd name="T1" fmla="*/ 5 h 1148"/>
                    <a:gd name="T2" fmla="*/ 1290 w 1304"/>
                    <a:gd name="T3" fmla="*/ 5 h 1148"/>
                    <a:gd name="T4" fmla="*/ 1290 w 1304"/>
                    <a:gd name="T5" fmla="*/ 9 h 1148"/>
                    <a:gd name="T6" fmla="*/ 1290 w 1304"/>
                    <a:gd name="T7" fmla="*/ 11 h 1148"/>
                    <a:gd name="T8" fmla="*/ 1290 w 1304"/>
                    <a:gd name="T9" fmla="*/ 13 h 1148"/>
                    <a:gd name="T10" fmla="*/ 1304 w 1304"/>
                    <a:gd name="T11" fmla="*/ 15 h 1148"/>
                    <a:gd name="T12" fmla="*/ 1304 w 1304"/>
                    <a:gd name="T13" fmla="*/ 20 h 1148"/>
                    <a:gd name="T14" fmla="*/ 1304 w 1304"/>
                    <a:gd name="T15" fmla="*/ 24 h 1148"/>
                    <a:gd name="T16" fmla="*/ 1304 w 1304"/>
                    <a:gd name="T17" fmla="*/ 31 h 1148"/>
                    <a:gd name="T18" fmla="*/ 1304 w 1304"/>
                    <a:gd name="T19" fmla="*/ 34 h 1148"/>
                    <a:gd name="T20" fmla="*/ 1304 w 1304"/>
                    <a:gd name="T21" fmla="*/ 40 h 1148"/>
                    <a:gd name="T22" fmla="*/ 1304 w 1304"/>
                    <a:gd name="T23" fmla="*/ 44 h 1148"/>
                    <a:gd name="T24" fmla="*/ 1304 w 1304"/>
                    <a:gd name="T25" fmla="*/ 44 h 1148"/>
                    <a:gd name="T26" fmla="*/ 1304 w 1304"/>
                    <a:gd name="T27" fmla="*/ 44 h 1148"/>
                    <a:gd name="T28" fmla="*/ 1304 w 1304"/>
                    <a:gd name="T29" fmla="*/ 45 h 1148"/>
                    <a:gd name="T30" fmla="*/ 1304 w 1304"/>
                    <a:gd name="T31" fmla="*/ 49 h 1148"/>
                    <a:gd name="T32" fmla="*/ 1304 w 1304"/>
                    <a:gd name="T33" fmla="*/ 52 h 1148"/>
                    <a:gd name="T34" fmla="*/ 1304 w 1304"/>
                    <a:gd name="T35" fmla="*/ 58 h 1148"/>
                    <a:gd name="T36" fmla="*/ 1290 w 1304"/>
                    <a:gd name="T37" fmla="*/ 64 h 1148"/>
                    <a:gd name="T38" fmla="*/ 1290 w 1304"/>
                    <a:gd name="T39" fmla="*/ 71 h 1148"/>
                    <a:gd name="T40" fmla="*/ 1290 w 1304"/>
                    <a:gd name="T41" fmla="*/ 76 h 1148"/>
                    <a:gd name="T42" fmla="*/ 1276 w 1304"/>
                    <a:gd name="T43" fmla="*/ 81 h 1148"/>
                    <a:gd name="T44" fmla="*/ 1276 w 1304"/>
                    <a:gd name="T45" fmla="*/ 85 h 1148"/>
                    <a:gd name="T46" fmla="*/ 1276 w 1304"/>
                    <a:gd name="T47" fmla="*/ 93 h 1148"/>
                    <a:gd name="T48" fmla="*/ 1262 w 1304"/>
                    <a:gd name="T49" fmla="*/ 93 h 1148"/>
                    <a:gd name="T50" fmla="*/ 1191 w 1304"/>
                    <a:gd name="T51" fmla="*/ 93 h 1148"/>
                    <a:gd name="T52" fmla="*/ 1120 w 1304"/>
                    <a:gd name="T53" fmla="*/ 93 h 1148"/>
                    <a:gd name="T54" fmla="*/ 1078 w 1304"/>
                    <a:gd name="T55" fmla="*/ 91 h 1148"/>
                    <a:gd name="T56" fmla="*/ 964 w 1304"/>
                    <a:gd name="T57" fmla="*/ 91 h 1148"/>
                    <a:gd name="T58" fmla="*/ 879 w 1304"/>
                    <a:gd name="T59" fmla="*/ 91 h 1148"/>
                    <a:gd name="T60" fmla="*/ 780 w 1304"/>
                    <a:gd name="T61" fmla="*/ 93 h 1148"/>
                    <a:gd name="T62" fmla="*/ 723 w 1304"/>
                    <a:gd name="T63" fmla="*/ 93 h 1148"/>
                    <a:gd name="T64" fmla="*/ 695 w 1304"/>
                    <a:gd name="T65" fmla="*/ 93 h 1148"/>
                    <a:gd name="T66" fmla="*/ 666 w 1304"/>
                    <a:gd name="T67" fmla="*/ 99 h 1148"/>
                    <a:gd name="T68" fmla="*/ 624 w 1304"/>
                    <a:gd name="T69" fmla="*/ 100 h 1148"/>
                    <a:gd name="T70" fmla="*/ 510 w 1304"/>
                    <a:gd name="T71" fmla="*/ 102 h 1148"/>
                    <a:gd name="T72" fmla="*/ 454 w 1304"/>
                    <a:gd name="T73" fmla="*/ 102 h 1148"/>
                    <a:gd name="T74" fmla="*/ 411 w 1304"/>
                    <a:gd name="T75" fmla="*/ 100 h 1148"/>
                    <a:gd name="T76" fmla="*/ 397 w 1304"/>
                    <a:gd name="T77" fmla="*/ 99 h 1148"/>
                    <a:gd name="T78" fmla="*/ 354 w 1304"/>
                    <a:gd name="T79" fmla="*/ 93 h 1148"/>
                    <a:gd name="T80" fmla="*/ 227 w 1304"/>
                    <a:gd name="T81" fmla="*/ 84 h 1148"/>
                    <a:gd name="T82" fmla="*/ 127 w 1304"/>
                    <a:gd name="T83" fmla="*/ 76 h 1148"/>
                    <a:gd name="T84" fmla="*/ 14 w 1304"/>
                    <a:gd name="T85" fmla="*/ 64 h 1148"/>
                    <a:gd name="T86" fmla="*/ 14 w 1304"/>
                    <a:gd name="T87" fmla="*/ 59 h 1148"/>
                    <a:gd name="T88" fmla="*/ 184 w 1304"/>
                    <a:gd name="T89" fmla="*/ 54 h 1148"/>
                    <a:gd name="T90" fmla="*/ 326 w 1304"/>
                    <a:gd name="T91" fmla="*/ 49 h 1148"/>
                    <a:gd name="T92" fmla="*/ 383 w 1304"/>
                    <a:gd name="T93" fmla="*/ 49 h 1148"/>
                    <a:gd name="T94" fmla="*/ 510 w 1304"/>
                    <a:gd name="T95" fmla="*/ 44 h 1148"/>
                    <a:gd name="T96" fmla="*/ 680 w 1304"/>
                    <a:gd name="T97" fmla="*/ 34 h 1148"/>
                    <a:gd name="T98" fmla="*/ 737 w 1304"/>
                    <a:gd name="T99" fmla="*/ 31 h 1148"/>
                    <a:gd name="T100" fmla="*/ 780 w 1304"/>
                    <a:gd name="T101" fmla="*/ 28 h 1148"/>
                    <a:gd name="T102" fmla="*/ 794 w 1304"/>
                    <a:gd name="T103" fmla="*/ 28 h 1148"/>
                    <a:gd name="T104" fmla="*/ 836 w 1304"/>
                    <a:gd name="T105" fmla="*/ 26 h 1148"/>
                    <a:gd name="T106" fmla="*/ 950 w 1304"/>
                    <a:gd name="T107" fmla="*/ 18 h 1148"/>
                    <a:gd name="T108" fmla="*/ 1049 w 1304"/>
                    <a:gd name="T109" fmla="*/ 13 h 1148"/>
                    <a:gd name="T110" fmla="*/ 1063 w 1304"/>
                    <a:gd name="T111" fmla="*/ 12 h 1148"/>
                    <a:gd name="T112" fmla="*/ 1120 w 1304"/>
                    <a:gd name="T113" fmla="*/ 7 h 1148"/>
                    <a:gd name="T114" fmla="*/ 1163 w 1304"/>
                    <a:gd name="T115" fmla="*/ 5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73" name="Freeform 48"/>
                <p:cNvSpPr>
                  <a:spLocks/>
                </p:cNvSpPr>
                <p:nvPr/>
              </p:nvSpPr>
              <p:spPr bwMode="auto">
                <a:xfrm>
                  <a:off x="556" y="1829"/>
                  <a:ext cx="2664" cy="2171"/>
                </a:xfrm>
                <a:custGeom>
                  <a:avLst/>
                  <a:gdLst>
                    <a:gd name="T0" fmla="*/ 0 w 2666"/>
                    <a:gd name="T1" fmla="*/ 1856 h 2170"/>
                    <a:gd name="T2" fmla="*/ 57 w 2666"/>
                    <a:gd name="T3" fmla="*/ 1743 h 2170"/>
                    <a:gd name="T4" fmla="*/ 184 w 2666"/>
                    <a:gd name="T5" fmla="*/ 1544 h 2170"/>
                    <a:gd name="T6" fmla="*/ 284 w 2666"/>
                    <a:gd name="T7" fmla="*/ 1388 h 2170"/>
                    <a:gd name="T8" fmla="*/ 383 w 2666"/>
                    <a:gd name="T9" fmla="*/ 1261 h 2170"/>
                    <a:gd name="T10" fmla="*/ 468 w 2666"/>
                    <a:gd name="T11" fmla="*/ 1204 h 2170"/>
                    <a:gd name="T12" fmla="*/ 567 w 2666"/>
                    <a:gd name="T13" fmla="*/ 1161 h 2170"/>
                    <a:gd name="T14" fmla="*/ 810 w 2666"/>
                    <a:gd name="T15" fmla="*/ 1049 h 2170"/>
                    <a:gd name="T16" fmla="*/ 881 w 2666"/>
                    <a:gd name="T17" fmla="*/ 1021 h 2170"/>
                    <a:gd name="T18" fmla="*/ 909 w 2666"/>
                    <a:gd name="T19" fmla="*/ 964 h 2170"/>
                    <a:gd name="T20" fmla="*/ 980 w 2666"/>
                    <a:gd name="T21" fmla="*/ 851 h 2170"/>
                    <a:gd name="T22" fmla="*/ 1022 w 2666"/>
                    <a:gd name="T23" fmla="*/ 794 h 2170"/>
                    <a:gd name="T24" fmla="*/ 1051 w 2666"/>
                    <a:gd name="T25" fmla="*/ 780 h 2170"/>
                    <a:gd name="T26" fmla="*/ 1107 w 2666"/>
                    <a:gd name="T27" fmla="*/ 737 h 2170"/>
                    <a:gd name="T28" fmla="*/ 1178 w 2666"/>
                    <a:gd name="T29" fmla="*/ 695 h 2170"/>
                    <a:gd name="T30" fmla="*/ 1278 w 2666"/>
                    <a:gd name="T31" fmla="*/ 638 h 2170"/>
                    <a:gd name="T32" fmla="*/ 1391 w 2666"/>
                    <a:gd name="T33" fmla="*/ 595 h 2170"/>
                    <a:gd name="T34" fmla="*/ 1505 w 2666"/>
                    <a:gd name="T35" fmla="*/ 553 h 2170"/>
                    <a:gd name="T36" fmla="*/ 1590 w 2666"/>
                    <a:gd name="T37" fmla="*/ 510 h 2170"/>
                    <a:gd name="T38" fmla="*/ 1675 w 2666"/>
                    <a:gd name="T39" fmla="*/ 439 h 2170"/>
                    <a:gd name="T40" fmla="*/ 1717 w 2666"/>
                    <a:gd name="T41" fmla="*/ 340 h 2170"/>
                    <a:gd name="T42" fmla="*/ 1703 w 2666"/>
                    <a:gd name="T43" fmla="*/ 269 h 2170"/>
                    <a:gd name="T44" fmla="*/ 1661 w 2666"/>
                    <a:gd name="T45" fmla="*/ 156 h 2170"/>
                    <a:gd name="T46" fmla="*/ 1632 w 2666"/>
                    <a:gd name="T47" fmla="*/ 56 h 2170"/>
                    <a:gd name="T48" fmla="*/ 1661 w 2666"/>
                    <a:gd name="T49" fmla="*/ 14 h 2170"/>
                    <a:gd name="T50" fmla="*/ 1845 w 2666"/>
                    <a:gd name="T51" fmla="*/ 56 h 2170"/>
                    <a:gd name="T52" fmla="*/ 1888 w 2666"/>
                    <a:gd name="T53" fmla="*/ 70 h 2170"/>
                    <a:gd name="T54" fmla="*/ 1916 w 2666"/>
                    <a:gd name="T55" fmla="*/ 85 h 2170"/>
                    <a:gd name="T56" fmla="*/ 1944 w 2666"/>
                    <a:gd name="T57" fmla="*/ 99 h 2170"/>
                    <a:gd name="T58" fmla="*/ 1979 w 2666"/>
                    <a:gd name="T59" fmla="*/ 127 h 2170"/>
                    <a:gd name="T60" fmla="*/ 1993 w 2666"/>
                    <a:gd name="T61" fmla="*/ 156 h 2170"/>
                    <a:gd name="T62" fmla="*/ 2002 w 2666"/>
                    <a:gd name="T63" fmla="*/ 170 h 2170"/>
                    <a:gd name="T64" fmla="*/ 2045 w 2666"/>
                    <a:gd name="T65" fmla="*/ 226 h 2170"/>
                    <a:gd name="T66" fmla="*/ 2073 w 2666"/>
                    <a:gd name="T67" fmla="*/ 269 h 2170"/>
                    <a:gd name="T68" fmla="*/ 2116 w 2666"/>
                    <a:gd name="T69" fmla="*/ 297 h 2170"/>
                    <a:gd name="T70" fmla="*/ 2158 w 2666"/>
                    <a:gd name="T71" fmla="*/ 340 h 2170"/>
                    <a:gd name="T72" fmla="*/ 2201 w 2666"/>
                    <a:gd name="T73" fmla="*/ 411 h 2170"/>
                    <a:gd name="T74" fmla="*/ 2229 w 2666"/>
                    <a:gd name="T75" fmla="*/ 453 h 2170"/>
                    <a:gd name="T76" fmla="*/ 2272 w 2666"/>
                    <a:gd name="T77" fmla="*/ 510 h 2170"/>
                    <a:gd name="T78" fmla="*/ 2300 w 2666"/>
                    <a:gd name="T79" fmla="*/ 553 h 2170"/>
                    <a:gd name="T80" fmla="*/ 2357 w 2666"/>
                    <a:gd name="T81" fmla="*/ 624 h 2170"/>
                    <a:gd name="T82" fmla="*/ 2385 w 2666"/>
                    <a:gd name="T83" fmla="*/ 680 h 2170"/>
                    <a:gd name="T84" fmla="*/ 2414 w 2666"/>
                    <a:gd name="T85" fmla="*/ 709 h 2170"/>
                    <a:gd name="T86" fmla="*/ 2442 w 2666"/>
                    <a:gd name="T87" fmla="*/ 765 h 2170"/>
                    <a:gd name="T88" fmla="*/ 2499 w 2666"/>
                    <a:gd name="T89" fmla="*/ 836 h 2170"/>
                    <a:gd name="T90" fmla="*/ 2527 w 2666"/>
                    <a:gd name="T91" fmla="*/ 879 h 2170"/>
                    <a:gd name="T92" fmla="*/ 2612 w 2666"/>
                    <a:gd name="T93" fmla="*/ 1007 h 2170"/>
                    <a:gd name="T94" fmla="*/ 2456 w 2666"/>
                    <a:gd name="T95" fmla="*/ 1147 h 2170"/>
                    <a:gd name="T96" fmla="*/ 2343 w 2666"/>
                    <a:gd name="T97" fmla="*/ 1232 h 2170"/>
                    <a:gd name="T98" fmla="*/ 2187 w 2666"/>
                    <a:gd name="T99" fmla="*/ 1331 h 2170"/>
                    <a:gd name="T100" fmla="*/ 2087 w 2666"/>
                    <a:gd name="T101" fmla="*/ 1402 h 2170"/>
                    <a:gd name="T102" fmla="*/ 1979 w 2666"/>
                    <a:gd name="T103" fmla="*/ 1473 h 2170"/>
                    <a:gd name="T104" fmla="*/ 1717 w 2666"/>
                    <a:gd name="T105" fmla="*/ 1615 h 2170"/>
                    <a:gd name="T106" fmla="*/ 1462 w 2666"/>
                    <a:gd name="T107" fmla="*/ 1757 h 2170"/>
                    <a:gd name="T108" fmla="*/ 1320 w 2666"/>
                    <a:gd name="T109" fmla="*/ 1814 h 2170"/>
                    <a:gd name="T110" fmla="*/ 1193 w 2666"/>
                    <a:gd name="T111" fmla="*/ 1871 h 2170"/>
                    <a:gd name="T112" fmla="*/ 1079 w 2666"/>
                    <a:gd name="T113" fmla="*/ 1927 h 2170"/>
                    <a:gd name="T114" fmla="*/ 539 w 2666"/>
                    <a:gd name="T115" fmla="*/ 2112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74"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75"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4176" name="Freeform 45"/>
                <p:cNvSpPr>
                  <a:spLocks/>
                </p:cNvSpPr>
                <p:nvPr/>
              </p:nvSpPr>
              <p:spPr bwMode="auto">
                <a:xfrm>
                  <a:off x="6311" y="2169"/>
                  <a:ext cx="1475" cy="1512"/>
                </a:xfrm>
                <a:custGeom>
                  <a:avLst/>
                  <a:gdLst>
                    <a:gd name="T0" fmla="*/ 894 w 1475"/>
                    <a:gd name="T1" fmla="*/ 9 h 1603"/>
                    <a:gd name="T2" fmla="*/ 964 w 1475"/>
                    <a:gd name="T3" fmla="*/ 13 h 1603"/>
                    <a:gd name="T4" fmla="*/ 1021 w 1475"/>
                    <a:gd name="T5" fmla="*/ 25 h 1603"/>
                    <a:gd name="T6" fmla="*/ 1035 w 1475"/>
                    <a:gd name="T7" fmla="*/ 32 h 1603"/>
                    <a:gd name="T8" fmla="*/ 1035 w 1475"/>
                    <a:gd name="T9" fmla="*/ 44 h 1603"/>
                    <a:gd name="T10" fmla="*/ 1035 w 1475"/>
                    <a:gd name="T11" fmla="*/ 54 h 1603"/>
                    <a:gd name="T12" fmla="*/ 1021 w 1475"/>
                    <a:gd name="T13" fmla="*/ 63 h 1603"/>
                    <a:gd name="T14" fmla="*/ 1007 w 1475"/>
                    <a:gd name="T15" fmla="*/ 75 h 1603"/>
                    <a:gd name="T16" fmla="*/ 979 w 1475"/>
                    <a:gd name="T17" fmla="*/ 84 h 1603"/>
                    <a:gd name="T18" fmla="*/ 1007 w 1475"/>
                    <a:gd name="T19" fmla="*/ 95 h 1603"/>
                    <a:gd name="T20" fmla="*/ 1064 w 1475"/>
                    <a:gd name="T21" fmla="*/ 81 h 1603"/>
                    <a:gd name="T22" fmla="*/ 1120 w 1475"/>
                    <a:gd name="T23" fmla="*/ 74 h 1603"/>
                    <a:gd name="T24" fmla="*/ 1191 w 1475"/>
                    <a:gd name="T25" fmla="*/ 74 h 1603"/>
                    <a:gd name="T26" fmla="*/ 1248 w 1475"/>
                    <a:gd name="T27" fmla="*/ 75 h 1603"/>
                    <a:gd name="T28" fmla="*/ 1305 w 1475"/>
                    <a:gd name="T29" fmla="*/ 75 h 1603"/>
                    <a:gd name="T30" fmla="*/ 1404 w 1475"/>
                    <a:gd name="T31" fmla="*/ 71 h 1603"/>
                    <a:gd name="T32" fmla="*/ 1475 w 1475"/>
                    <a:gd name="T33" fmla="*/ 71 h 1603"/>
                    <a:gd name="T34" fmla="*/ 1461 w 1475"/>
                    <a:gd name="T35" fmla="*/ 84 h 1603"/>
                    <a:gd name="T36" fmla="*/ 1418 w 1475"/>
                    <a:gd name="T37" fmla="*/ 107 h 1603"/>
                    <a:gd name="T38" fmla="*/ 1248 w 1475"/>
                    <a:gd name="T39" fmla="*/ 125 h 1603"/>
                    <a:gd name="T40" fmla="*/ 1177 w 1475"/>
                    <a:gd name="T41" fmla="*/ 125 h 1603"/>
                    <a:gd name="T42" fmla="*/ 1177 w 1475"/>
                    <a:gd name="T43" fmla="*/ 127 h 1603"/>
                    <a:gd name="T44" fmla="*/ 1248 w 1475"/>
                    <a:gd name="T45" fmla="*/ 137 h 1603"/>
                    <a:gd name="T46" fmla="*/ 1291 w 1475"/>
                    <a:gd name="T47" fmla="*/ 143 h 1603"/>
                    <a:gd name="T48" fmla="*/ 1234 w 1475"/>
                    <a:gd name="T49" fmla="*/ 160 h 1603"/>
                    <a:gd name="T50" fmla="*/ 1149 w 1475"/>
                    <a:gd name="T51" fmla="*/ 170 h 1603"/>
                    <a:gd name="T52" fmla="*/ 1064 w 1475"/>
                    <a:gd name="T53" fmla="*/ 181 h 1603"/>
                    <a:gd name="T54" fmla="*/ 1007 w 1475"/>
                    <a:gd name="T55" fmla="*/ 192 h 1603"/>
                    <a:gd name="T56" fmla="*/ 950 w 1475"/>
                    <a:gd name="T57" fmla="*/ 192 h 1603"/>
                    <a:gd name="T58" fmla="*/ 908 w 1475"/>
                    <a:gd name="T59" fmla="*/ 192 h 1603"/>
                    <a:gd name="T60" fmla="*/ 879 w 1475"/>
                    <a:gd name="T61" fmla="*/ 204 h 1603"/>
                    <a:gd name="T62" fmla="*/ 794 w 1475"/>
                    <a:gd name="T63" fmla="*/ 239 h 1603"/>
                    <a:gd name="T64" fmla="*/ 738 w 1475"/>
                    <a:gd name="T65" fmla="*/ 258 h 1603"/>
                    <a:gd name="T66" fmla="*/ 624 w 1475"/>
                    <a:gd name="T67" fmla="*/ 271 h 1603"/>
                    <a:gd name="T68" fmla="*/ 567 w 1475"/>
                    <a:gd name="T69" fmla="*/ 271 h 1603"/>
                    <a:gd name="T70" fmla="*/ 496 w 1475"/>
                    <a:gd name="T71" fmla="*/ 266 h 1603"/>
                    <a:gd name="T72" fmla="*/ 511 w 1475"/>
                    <a:gd name="T73" fmla="*/ 271 h 1603"/>
                    <a:gd name="T74" fmla="*/ 525 w 1475"/>
                    <a:gd name="T75" fmla="*/ 274 h 1603"/>
                    <a:gd name="T76" fmla="*/ 454 w 1475"/>
                    <a:gd name="T77" fmla="*/ 271 h 1603"/>
                    <a:gd name="T78" fmla="*/ 411 w 1475"/>
                    <a:gd name="T79" fmla="*/ 271 h 1603"/>
                    <a:gd name="T80" fmla="*/ 284 w 1475"/>
                    <a:gd name="T81" fmla="*/ 274 h 1603"/>
                    <a:gd name="T82" fmla="*/ 184 w 1475"/>
                    <a:gd name="T83" fmla="*/ 276 h 1603"/>
                    <a:gd name="T84" fmla="*/ 14 w 1475"/>
                    <a:gd name="T85" fmla="*/ 241 h 1603"/>
                    <a:gd name="T86" fmla="*/ 43 w 1475"/>
                    <a:gd name="T87" fmla="*/ 143 h 1603"/>
                    <a:gd name="T88" fmla="*/ 57 w 1475"/>
                    <a:gd name="T89" fmla="*/ 81 h 1603"/>
                    <a:gd name="T90" fmla="*/ 142 w 1475"/>
                    <a:gd name="T91" fmla="*/ 49 h 1603"/>
                    <a:gd name="T92" fmla="*/ 326 w 1475"/>
                    <a:gd name="T93" fmla="*/ 47 h 1603"/>
                    <a:gd name="T94" fmla="*/ 369 w 1475"/>
                    <a:gd name="T95" fmla="*/ 86 h 1603"/>
                    <a:gd name="T96" fmla="*/ 411 w 1475"/>
                    <a:gd name="T97" fmla="*/ 101 h 1603"/>
                    <a:gd name="T98" fmla="*/ 496 w 1475"/>
                    <a:gd name="T99" fmla="*/ 113 h 1603"/>
                    <a:gd name="T100" fmla="*/ 567 w 1475"/>
                    <a:gd name="T101" fmla="*/ 106 h 1603"/>
                    <a:gd name="T102" fmla="*/ 610 w 1475"/>
                    <a:gd name="T103" fmla="*/ 78 h 1603"/>
                    <a:gd name="T104" fmla="*/ 638 w 1475"/>
                    <a:gd name="T105" fmla="*/ 62 h 1603"/>
                    <a:gd name="T106" fmla="*/ 596 w 1475"/>
                    <a:gd name="T107" fmla="*/ 47 h 1603"/>
                    <a:gd name="T108" fmla="*/ 695 w 1475"/>
                    <a:gd name="T109" fmla="*/ 47 h 1603"/>
                    <a:gd name="T110" fmla="*/ 879 w 1475"/>
                    <a:gd name="T111" fmla="*/ 49 h 1603"/>
                    <a:gd name="T112" fmla="*/ 908 w 1475"/>
                    <a:gd name="T113" fmla="*/ 37 h 1603"/>
                    <a:gd name="T114" fmla="*/ 851 w 1475"/>
                    <a:gd name="T115" fmla="*/ 35 h 1603"/>
                    <a:gd name="T116" fmla="*/ 894 w 1475"/>
                    <a:gd name="T117" fmla="*/ 32 h 1603"/>
                    <a:gd name="T118" fmla="*/ 865 w 1475"/>
                    <a:gd name="T119" fmla="*/ 27 h 1603"/>
                    <a:gd name="T120" fmla="*/ 894 w 1475"/>
                    <a:gd name="T121" fmla="*/ 18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p>
              </p:txBody>
            </p:sp>
            <p:sp>
              <p:nvSpPr>
                <p:cNvPr id="4177" name="Freeform 44"/>
                <p:cNvSpPr>
                  <a:spLocks/>
                </p:cNvSpPr>
                <p:nvPr/>
              </p:nvSpPr>
              <p:spPr bwMode="auto">
                <a:xfrm>
                  <a:off x="4381" y="4116"/>
                  <a:ext cx="994" cy="1317"/>
                </a:xfrm>
                <a:custGeom>
                  <a:avLst/>
                  <a:gdLst>
                    <a:gd name="T0" fmla="*/ 992 w 993"/>
                    <a:gd name="T1" fmla="*/ 156 h 1319"/>
                    <a:gd name="T2" fmla="*/ 977 w 993"/>
                    <a:gd name="T3" fmla="*/ 212 h 1319"/>
                    <a:gd name="T4" fmla="*/ 921 w 993"/>
                    <a:gd name="T5" fmla="*/ 355 h 1319"/>
                    <a:gd name="T6" fmla="*/ 907 w 993"/>
                    <a:gd name="T7" fmla="*/ 398 h 1319"/>
                    <a:gd name="T8" fmla="*/ 892 w 993"/>
                    <a:gd name="T9" fmla="*/ 469 h 1319"/>
                    <a:gd name="T10" fmla="*/ 878 w 993"/>
                    <a:gd name="T11" fmla="*/ 540 h 1319"/>
                    <a:gd name="T12" fmla="*/ 864 w 993"/>
                    <a:gd name="T13" fmla="*/ 568 h 1319"/>
                    <a:gd name="T14" fmla="*/ 864 w 993"/>
                    <a:gd name="T15" fmla="*/ 597 h 1319"/>
                    <a:gd name="T16" fmla="*/ 850 w 993"/>
                    <a:gd name="T17" fmla="*/ 625 h 1319"/>
                    <a:gd name="T18" fmla="*/ 836 w 993"/>
                    <a:gd name="T19" fmla="*/ 696 h 1319"/>
                    <a:gd name="T20" fmla="*/ 807 w 993"/>
                    <a:gd name="T21" fmla="*/ 767 h 1319"/>
                    <a:gd name="T22" fmla="*/ 807 w 993"/>
                    <a:gd name="T23" fmla="*/ 809 h 1319"/>
                    <a:gd name="T24" fmla="*/ 793 w 993"/>
                    <a:gd name="T25" fmla="*/ 838 h 1319"/>
                    <a:gd name="T26" fmla="*/ 793 w 993"/>
                    <a:gd name="T27" fmla="*/ 866 h 1319"/>
                    <a:gd name="T28" fmla="*/ 779 w 993"/>
                    <a:gd name="T29" fmla="*/ 880 h 1319"/>
                    <a:gd name="T30" fmla="*/ 779 w 993"/>
                    <a:gd name="T31" fmla="*/ 909 h 1319"/>
                    <a:gd name="T32" fmla="*/ 765 w 993"/>
                    <a:gd name="T33" fmla="*/ 923 h 1319"/>
                    <a:gd name="T34" fmla="*/ 765 w 993"/>
                    <a:gd name="T35" fmla="*/ 937 h 1319"/>
                    <a:gd name="T36" fmla="*/ 765 w 993"/>
                    <a:gd name="T37" fmla="*/ 963 h 1319"/>
                    <a:gd name="T38" fmla="*/ 751 w 993"/>
                    <a:gd name="T39" fmla="*/ 978 h 1319"/>
                    <a:gd name="T40" fmla="*/ 751 w 993"/>
                    <a:gd name="T41" fmla="*/ 985 h 1319"/>
                    <a:gd name="T42" fmla="*/ 736 w 993"/>
                    <a:gd name="T43" fmla="*/ 1009 h 1319"/>
                    <a:gd name="T44" fmla="*/ 722 w 993"/>
                    <a:gd name="T45" fmla="*/ 1052 h 1319"/>
                    <a:gd name="T46" fmla="*/ 722 w 993"/>
                    <a:gd name="T47" fmla="*/ 1080 h 1319"/>
                    <a:gd name="T48" fmla="*/ 708 w 993"/>
                    <a:gd name="T49" fmla="*/ 1109 h 1319"/>
                    <a:gd name="T50" fmla="*/ 680 w 993"/>
                    <a:gd name="T51" fmla="*/ 1137 h 1319"/>
                    <a:gd name="T52" fmla="*/ 651 w 993"/>
                    <a:gd name="T53" fmla="*/ 1165 h 1319"/>
                    <a:gd name="T54" fmla="*/ 623 w 993"/>
                    <a:gd name="T55" fmla="*/ 1208 h 1319"/>
                    <a:gd name="T56" fmla="*/ 623 w 993"/>
                    <a:gd name="T57" fmla="*/ 1222 h 1319"/>
                    <a:gd name="T58" fmla="*/ 595 w 993"/>
                    <a:gd name="T59" fmla="*/ 1236 h 1319"/>
                    <a:gd name="T60" fmla="*/ 580 w 993"/>
                    <a:gd name="T61" fmla="*/ 1250 h 1319"/>
                    <a:gd name="T62" fmla="*/ 552 w 993"/>
                    <a:gd name="T63" fmla="*/ 1265 h 1319"/>
                    <a:gd name="T64" fmla="*/ 524 w 993"/>
                    <a:gd name="T65" fmla="*/ 1265 h 1319"/>
                    <a:gd name="T66" fmla="*/ 468 w 993"/>
                    <a:gd name="T67" fmla="*/ 1265 h 1319"/>
                    <a:gd name="T68" fmla="*/ 426 w 993"/>
                    <a:gd name="T69" fmla="*/ 1265 h 1319"/>
                    <a:gd name="T70" fmla="*/ 397 w 993"/>
                    <a:gd name="T71" fmla="*/ 1265 h 1319"/>
                    <a:gd name="T72" fmla="*/ 241 w 993"/>
                    <a:gd name="T73" fmla="*/ 1208 h 1319"/>
                    <a:gd name="T74" fmla="*/ 213 w 993"/>
                    <a:gd name="T75" fmla="*/ 1208 h 1319"/>
                    <a:gd name="T76" fmla="*/ 156 w 993"/>
                    <a:gd name="T77" fmla="*/ 1180 h 1319"/>
                    <a:gd name="T78" fmla="*/ 114 w 993"/>
                    <a:gd name="T79" fmla="*/ 1165 h 1319"/>
                    <a:gd name="T80" fmla="*/ 100 w 993"/>
                    <a:gd name="T81" fmla="*/ 1165 h 1319"/>
                    <a:gd name="T82" fmla="*/ 85 w 993"/>
                    <a:gd name="T83" fmla="*/ 1165 h 1319"/>
                    <a:gd name="T84" fmla="*/ 57 w 993"/>
                    <a:gd name="T85" fmla="*/ 1151 h 1319"/>
                    <a:gd name="T86" fmla="*/ 14 w 993"/>
                    <a:gd name="T87" fmla="*/ 1137 h 1319"/>
                    <a:gd name="T88" fmla="*/ 0 w 993"/>
                    <a:gd name="T89" fmla="*/ 1123 h 1319"/>
                    <a:gd name="T90" fmla="*/ 57 w 993"/>
                    <a:gd name="T91" fmla="*/ 978 h 1319"/>
                    <a:gd name="T92" fmla="*/ 57 w 993"/>
                    <a:gd name="T93" fmla="*/ 951 h 1319"/>
                    <a:gd name="T94" fmla="*/ 128 w 993"/>
                    <a:gd name="T95" fmla="*/ 937 h 1319"/>
                    <a:gd name="T96" fmla="*/ 156 w 993"/>
                    <a:gd name="T97" fmla="*/ 724 h 1319"/>
                    <a:gd name="T98" fmla="*/ 170 w 993"/>
                    <a:gd name="T99" fmla="*/ 653 h 1319"/>
                    <a:gd name="T100" fmla="*/ 185 w 993"/>
                    <a:gd name="T101" fmla="*/ 441 h 1319"/>
                    <a:gd name="T102" fmla="*/ 284 w 993"/>
                    <a:gd name="T103" fmla="*/ 370 h 1319"/>
                    <a:gd name="T104" fmla="*/ 383 w 993"/>
                    <a:gd name="T105" fmla="*/ 384 h 1319"/>
                    <a:gd name="T106" fmla="*/ 440 w 993"/>
                    <a:gd name="T107" fmla="*/ 384 h 1319"/>
                    <a:gd name="T108" fmla="*/ 538 w 993"/>
                    <a:gd name="T109" fmla="*/ 198 h 1319"/>
                    <a:gd name="T110" fmla="*/ 566 w 993"/>
                    <a:gd name="T111" fmla="*/ 0 h 1319"/>
                    <a:gd name="T112" fmla="*/ 765 w 993"/>
                    <a:gd name="T113" fmla="*/ 28 h 1319"/>
                    <a:gd name="T114" fmla="*/ 836 w 993"/>
                    <a:gd name="T115" fmla="*/ 42 h 1319"/>
                    <a:gd name="T116" fmla="*/ 949 w 993"/>
                    <a:gd name="T117" fmla="*/ 56 h 1319"/>
                    <a:gd name="T118" fmla="*/ 1006 w 993"/>
                    <a:gd name="T119" fmla="*/ 85 h 1319"/>
                    <a:gd name="T120" fmla="*/ 1006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78"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4179"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80" name="Freeform 41"/>
                <p:cNvSpPr>
                  <a:spLocks/>
                </p:cNvSpPr>
                <p:nvPr/>
              </p:nvSpPr>
              <p:spPr bwMode="auto">
                <a:xfrm>
                  <a:off x="5262" y="3773"/>
                  <a:ext cx="1205" cy="832"/>
                </a:xfrm>
                <a:custGeom>
                  <a:avLst/>
                  <a:gdLst>
                    <a:gd name="T0" fmla="*/ 723 w 1205"/>
                    <a:gd name="T1" fmla="*/ 35 h 865"/>
                    <a:gd name="T2" fmla="*/ 751 w 1205"/>
                    <a:gd name="T3" fmla="*/ 38 h 865"/>
                    <a:gd name="T4" fmla="*/ 822 w 1205"/>
                    <a:gd name="T5" fmla="*/ 38 h 865"/>
                    <a:gd name="T6" fmla="*/ 865 w 1205"/>
                    <a:gd name="T7" fmla="*/ 43 h 865"/>
                    <a:gd name="T8" fmla="*/ 936 w 1205"/>
                    <a:gd name="T9" fmla="*/ 53 h 865"/>
                    <a:gd name="T10" fmla="*/ 1021 w 1205"/>
                    <a:gd name="T11" fmla="*/ 61 h 865"/>
                    <a:gd name="T12" fmla="*/ 1205 w 1205"/>
                    <a:gd name="T13" fmla="*/ 78 h 865"/>
                    <a:gd name="T14" fmla="*/ 1191 w 1205"/>
                    <a:gd name="T15" fmla="*/ 95 h 865"/>
                    <a:gd name="T16" fmla="*/ 1205 w 1205"/>
                    <a:gd name="T17" fmla="*/ 100 h 865"/>
                    <a:gd name="T18" fmla="*/ 1205 w 1205"/>
                    <a:gd name="T19" fmla="*/ 109 h 865"/>
                    <a:gd name="T20" fmla="*/ 1191 w 1205"/>
                    <a:gd name="T21" fmla="*/ 122 h 865"/>
                    <a:gd name="T22" fmla="*/ 1177 w 1205"/>
                    <a:gd name="T23" fmla="*/ 134 h 865"/>
                    <a:gd name="T24" fmla="*/ 1163 w 1205"/>
                    <a:gd name="T25" fmla="*/ 148 h 865"/>
                    <a:gd name="T26" fmla="*/ 1163 w 1205"/>
                    <a:gd name="T27" fmla="*/ 174 h 865"/>
                    <a:gd name="T28" fmla="*/ 1163 w 1205"/>
                    <a:gd name="T29" fmla="*/ 187 h 865"/>
                    <a:gd name="T30" fmla="*/ 1148 w 1205"/>
                    <a:gd name="T31" fmla="*/ 195 h 865"/>
                    <a:gd name="T32" fmla="*/ 1134 w 1205"/>
                    <a:gd name="T33" fmla="*/ 213 h 865"/>
                    <a:gd name="T34" fmla="*/ 992 w 1205"/>
                    <a:gd name="T35" fmla="*/ 230 h 865"/>
                    <a:gd name="T36" fmla="*/ 950 w 1205"/>
                    <a:gd name="T37" fmla="*/ 264 h 865"/>
                    <a:gd name="T38" fmla="*/ 921 w 1205"/>
                    <a:gd name="T39" fmla="*/ 259 h 865"/>
                    <a:gd name="T40" fmla="*/ 893 w 1205"/>
                    <a:gd name="T41" fmla="*/ 259 h 865"/>
                    <a:gd name="T42" fmla="*/ 851 w 1205"/>
                    <a:gd name="T43" fmla="*/ 259 h 865"/>
                    <a:gd name="T44" fmla="*/ 822 w 1205"/>
                    <a:gd name="T45" fmla="*/ 259 h 865"/>
                    <a:gd name="T46" fmla="*/ 765 w 1205"/>
                    <a:gd name="T47" fmla="*/ 256 h 865"/>
                    <a:gd name="T48" fmla="*/ 737 w 1205"/>
                    <a:gd name="T49" fmla="*/ 256 h 865"/>
                    <a:gd name="T50" fmla="*/ 723 w 1205"/>
                    <a:gd name="T51" fmla="*/ 256 h 865"/>
                    <a:gd name="T52" fmla="*/ 680 w 1205"/>
                    <a:gd name="T53" fmla="*/ 256 h 865"/>
                    <a:gd name="T54" fmla="*/ 652 w 1205"/>
                    <a:gd name="T55" fmla="*/ 250 h 865"/>
                    <a:gd name="T56" fmla="*/ 581 w 1205"/>
                    <a:gd name="T57" fmla="*/ 250 h 865"/>
                    <a:gd name="T58" fmla="*/ 496 w 1205"/>
                    <a:gd name="T59" fmla="*/ 247 h 865"/>
                    <a:gd name="T60" fmla="*/ 468 w 1205"/>
                    <a:gd name="T61" fmla="*/ 247 h 865"/>
                    <a:gd name="T62" fmla="*/ 425 w 1205"/>
                    <a:gd name="T63" fmla="*/ 247 h 865"/>
                    <a:gd name="T64" fmla="*/ 397 w 1205"/>
                    <a:gd name="T65" fmla="*/ 247 h 865"/>
                    <a:gd name="T66" fmla="*/ 312 w 1205"/>
                    <a:gd name="T67" fmla="*/ 242 h 865"/>
                    <a:gd name="T68" fmla="*/ 283 w 1205"/>
                    <a:gd name="T69" fmla="*/ 242 h 865"/>
                    <a:gd name="T70" fmla="*/ 198 w 1205"/>
                    <a:gd name="T71" fmla="*/ 247 h 865"/>
                    <a:gd name="T72" fmla="*/ 113 w 1205"/>
                    <a:gd name="T73" fmla="*/ 247 h 865"/>
                    <a:gd name="T74" fmla="*/ 85 w 1205"/>
                    <a:gd name="T75" fmla="*/ 247 h 865"/>
                    <a:gd name="T76" fmla="*/ 70 w 1205"/>
                    <a:gd name="T77" fmla="*/ 247 h 865"/>
                    <a:gd name="T78" fmla="*/ 42 w 1205"/>
                    <a:gd name="T79" fmla="*/ 247 h 865"/>
                    <a:gd name="T80" fmla="*/ 14 w 1205"/>
                    <a:gd name="T81" fmla="*/ 247 h 865"/>
                    <a:gd name="T82" fmla="*/ 0 w 1205"/>
                    <a:gd name="T83" fmla="*/ 239 h 865"/>
                    <a:gd name="T84" fmla="*/ 28 w 1205"/>
                    <a:gd name="T85" fmla="*/ 221 h 865"/>
                    <a:gd name="T86" fmla="*/ 85 w 1205"/>
                    <a:gd name="T87" fmla="*/ 161 h 865"/>
                    <a:gd name="T88" fmla="*/ 99 w 1205"/>
                    <a:gd name="T89" fmla="*/ 139 h 865"/>
                    <a:gd name="T90" fmla="*/ 113 w 1205"/>
                    <a:gd name="T91" fmla="*/ 125 h 865"/>
                    <a:gd name="T92" fmla="*/ 141 w 1205"/>
                    <a:gd name="T93" fmla="*/ 87 h 865"/>
                    <a:gd name="T94" fmla="*/ 141 w 1205"/>
                    <a:gd name="T95" fmla="*/ 74 h 865"/>
                    <a:gd name="T96" fmla="*/ 141 w 1205"/>
                    <a:gd name="T97" fmla="*/ 61 h 865"/>
                    <a:gd name="T98" fmla="*/ 141 w 1205"/>
                    <a:gd name="T99" fmla="*/ 53 h 865"/>
                    <a:gd name="T100" fmla="*/ 141 w 1205"/>
                    <a:gd name="T101" fmla="*/ 35 h 865"/>
                    <a:gd name="T102" fmla="*/ 269 w 1205"/>
                    <a:gd name="T103" fmla="*/ 32 h 865"/>
                    <a:gd name="T104" fmla="*/ 354 w 1205"/>
                    <a:gd name="T105" fmla="*/ 32 h 865"/>
                    <a:gd name="T106" fmla="*/ 368 w 1205"/>
                    <a:gd name="T107" fmla="*/ 23 h 865"/>
                    <a:gd name="T108" fmla="*/ 368 w 1205"/>
                    <a:gd name="T109" fmla="*/ 13 h 865"/>
                    <a:gd name="T110" fmla="*/ 581 w 1205"/>
                    <a:gd name="T111" fmla="*/ 32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p>
              </p:txBody>
            </p:sp>
            <p:sp>
              <p:nvSpPr>
                <p:cNvPr id="4181"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82" name="Freeform 39"/>
                <p:cNvSpPr>
                  <a:spLocks/>
                </p:cNvSpPr>
                <p:nvPr/>
              </p:nvSpPr>
              <p:spPr bwMode="auto">
                <a:xfrm>
                  <a:off x="2779" y="2823"/>
                  <a:ext cx="1065" cy="1148"/>
                </a:xfrm>
                <a:custGeom>
                  <a:avLst/>
                  <a:gdLst>
                    <a:gd name="T0" fmla="*/ 637 w 1063"/>
                    <a:gd name="T1" fmla="*/ 212 h 1149"/>
                    <a:gd name="T2" fmla="*/ 665 w 1063"/>
                    <a:gd name="T3" fmla="*/ 227 h 1149"/>
                    <a:gd name="T4" fmla="*/ 679 w 1063"/>
                    <a:gd name="T5" fmla="*/ 241 h 1149"/>
                    <a:gd name="T6" fmla="*/ 793 w 1063"/>
                    <a:gd name="T7" fmla="*/ 297 h 1149"/>
                    <a:gd name="T8" fmla="*/ 876 w 1063"/>
                    <a:gd name="T9" fmla="*/ 283 h 1149"/>
                    <a:gd name="T10" fmla="*/ 947 w 1063"/>
                    <a:gd name="T11" fmla="*/ 241 h 1149"/>
                    <a:gd name="T12" fmla="*/ 1004 w 1063"/>
                    <a:gd name="T13" fmla="*/ 198 h 1149"/>
                    <a:gd name="T14" fmla="*/ 1103 w 1063"/>
                    <a:gd name="T15" fmla="*/ 184 h 1149"/>
                    <a:gd name="T16" fmla="*/ 1103 w 1063"/>
                    <a:gd name="T17" fmla="*/ 198 h 1149"/>
                    <a:gd name="T18" fmla="*/ 1089 w 1063"/>
                    <a:gd name="T19" fmla="*/ 241 h 1149"/>
                    <a:gd name="T20" fmla="*/ 1075 w 1063"/>
                    <a:gd name="T21" fmla="*/ 283 h 1149"/>
                    <a:gd name="T22" fmla="*/ 1061 w 1063"/>
                    <a:gd name="T23" fmla="*/ 297 h 1149"/>
                    <a:gd name="T24" fmla="*/ 1061 w 1063"/>
                    <a:gd name="T25" fmla="*/ 340 h 1149"/>
                    <a:gd name="T26" fmla="*/ 1061 w 1063"/>
                    <a:gd name="T27" fmla="*/ 368 h 1149"/>
                    <a:gd name="T28" fmla="*/ 1075 w 1063"/>
                    <a:gd name="T29" fmla="*/ 397 h 1149"/>
                    <a:gd name="T30" fmla="*/ 1103 w 1063"/>
                    <a:gd name="T31" fmla="*/ 524 h 1149"/>
                    <a:gd name="T32" fmla="*/ 1117 w 1063"/>
                    <a:gd name="T33" fmla="*/ 567 h 1149"/>
                    <a:gd name="T34" fmla="*/ 1075 w 1063"/>
                    <a:gd name="T35" fmla="*/ 574 h 1149"/>
                    <a:gd name="T36" fmla="*/ 1032 w 1063"/>
                    <a:gd name="T37" fmla="*/ 583 h 1149"/>
                    <a:gd name="T38" fmla="*/ 1018 w 1063"/>
                    <a:gd name="T39" fmla="*/ 597 h 1149"/>
                    <a:gd name="T40" fmla="*/ 976 w 1063"/>
                    <a:gd name="T41" fmla="*/ 625 h 1149"/>
                    <a:gd name="T42" fmla="*/ 933 w 1063"/>
                    <a:gd name="T43" fmla="*/ 668 h 1149"/>
                    <a:gd name="T44" fmla="*/ 816 w 1063"/>
                    <a:gd name="T45" fmla="*/ 781 h 1149"/>
                    <a:gd name="T46" fmla="*/ 764 w 1063"/>
                    <a:gd name="T47" fmla="*/ 852 h 1149"/>
                    <a:gd name="T48" fmla="*/ 736 w 1063"/>
                    <a:gd name="T49" fmla="*/ 895 h 1149"/>
                    <a:gd name="T50" fmla="*/ 523 w 1063"/>
                    <a:gd name="T51" fmla="*/ 1065 h 1149"/>
                    <a:gd name="T52" fmla="*/ 395 w 1063"/>
                    <a:gd name="T53" fmla="*/ 1122 h 1149"/>
                    <a:gd name="T54" fmla="*/ 367 w 1063"/>
                    <a:gd name="T55" fmla="*/ 1065 h 1149"/>
                    <a:gd name="T56" fmla="*/ 255 w 1063"/>
                    <a:gd name="T57" fmla="*/ 951 h 1149"/>
                    <a:gd name="T58" fmla="*/ 241 w 1063"/>
                    <a:gd name="T59" fmla="*/ 923 h 1149"/>
                    <a:gd name="T60" fmla="*/ 241 w 1063"/>
                    <a:gd name="T61" fmla="*/ 923 h 1149"/>
                    <a:gd name="T62" fmla="*/ 241 w 1063"/>
                    <a:gd name="T63" fmla="*/ 909 h 1149"/>
                    <a:gd name="T64" fmla="*/ 227 w 1063"/>
                    <a:gd name="T65" fmla="*/ 895 h 1149"/>
                    <a:gd name="T66" fmla="*/ 227 w 1063"/>
                    <a:gd name="T67" fmla="*/ 895 h 1149"/>
                    <a:gd name="T68" fmla="*/ 212 w 1063"/>
                    <a:gd name="T69" fmla="*/ 880 h 1149"/>
                    <a:gd name="T70" fmla="*/ 170 w 1063"/>
                    <a:gd name="T71" fmla="*/ 852 h 1149"/>
                    <a:gd name="T72" fmla="*/ 113 w 1063"/>
                    <a:gd name="T73" fmla="*/ 852 h 1149"/>
                    <a:gd name="T74" fmla="*/ 71 w 1063"/>
                    <a:gd name="T75" fmla="*/ 838 h 1149"/>
                    <a:gd name="T76" fmla="*/ 14 w 1063"/>
                    <a:gd name="T77" fmla="*/ 824 h 1149"/>
                    <a:gd name="T78" fmla="*/ 14 w 1063"/>
                    <a:gd name="T79" fmla="*/ 795 h 1149"/>
                    <a:gd name="T80" fmla="*/ 28 w 1063"/>
                    <a:gd name="T81" fmla="*/ 739 h 1149"/>
                    <a:gd name="T82" fmla="*/ 71 w 1063"/>
                    <a:gd name="T83" fmla="*/ 611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95 w 1063"/>
                    <a:gd name="T103" fmla="*/ 42 h 1149"/>
                    <a:gd name="T104" fmla="*/ 466 w 1063"/>
                    <a:gd name="T105" fmla="*/ 0 h 1149"/>
                    <a:gd name="T106" fmla="*/ 523 w 1063"/>
                    <a:gd name="T107" fmla="*/ 71 h 1149"/>
                    <a:gd name="T108" fmla="*/ 551 w 1063"/>
                    <a:gd name="T109" fmla="*/ 113 h 1149"/>
                    <a:gd name="T110" fmla="*/ 566 w 1063"/>
                    <a:gd name="T111" fmla="*/ 127 h 1149"/>
                    <a:gd name="T112" fmla="*/ 594 w 1063"/>
                    <a:gd name="T113" fmla="*/ 156 h 1149"/>
                    <a:gd name="T114" fmla="*/ 594 w 1063"/>
                    <a:gd name="T115" fmla="*/ 156 h 1149"/>
                    <a:gd name="T116" fmla="*/ 608 w 1063"/>
                    <a:gd name="T117" fmla="*/ 184 h 1149"/>
                    <a:gd name="T118" fmla="*/ 637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83"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84"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85"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86"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4187" name="Freeform 55"/>
                <p:cNvSpPr>
                  <a:spLocks/>
                </p:cNvSpPr>
                <p:nvPr/>
              </p:nvSpPr>
              <p:spPr bwMode="auto">
                <a:xfrm>
                  <a:off x="0" y="3106"/>
                  <a:ext cx="3147" cy="2595"/>
                </a:xfrm>
                <a:custGeom>
                  <a:avLst/>
                  <a:gdLst>
                    <a:gd name="T0" fmla="*/ 2980 w 3148"/>
                    <a:gd name="T1" fmla="*/ 639 h 2596"/>
                    <a:gd name="T2" fmla="*/ 2994 w 3148"/>
                    <a:gd name="T3" fmla="*/ 653 h 2596"/>
                    <a:gd name="T4" fmla="*/ 2994 w 3148"/>
                    <a:gd name="T5" fmla="*/ 653 h 2596"/>
                    <a:gd name="T6" fmla="*/ 3008 w 3148"/>
                    <a:gd name="T7" fmla="*/ 667 h 2596"/>
                    <a:gd name="T8" fmla="*/ 3036 w 3148"/>
                    <a:gd name="T9" fmla="*/ 710 h 2596"/>
                    <a:gd name="T10" fmla="*/ 3093 w 3148"/>
                    <a:gd name="T11" fmla="*/ 809 h 2596"/>
                    <a:gd name="T12" fmla="*/ 3121 w 3148"/>
                    <a:gd name="T13" fmla="*/ 852 h 2596"/>
                    <a:gd name="T14" fmla="*/ 2965 w 3148"/>
                    <a:gd name="T15" fmla="*/ 894 h 2596"/>
                    <a:gd name="T16" fmla="*/ 2809 w 3148"/>
                    <a:gd name="T17" fmla="*/ 965 h 2596"/>
                    <a:gd name="T18" fmla="*/ 2597 w 3148"/>
                    <a:gd name="T19" fmla="*/ 1036 h 2596"/>
                    <a:gd name="T20" fmla="*/ 2469 w 3148"/>
                    <a:gd name="T21" fmla="*/ 1079 h 2596"/>
                    <a:gd name="T22" fmla="*/ 2327 w 3148"/>
                    <a:gd name="T23" fmla="*/ 1164 h 2596"/>
                    <a:gd name="T24" fmla="*/ 2185 w 3148"/>
                    <a:gd name="T25" fmla="*/ 1263 h 2596"/>
                    <a:gd name="T26" fmla="*/ 2129 w 3148"/>
                    <a:gd name="T27" fmla="*/ 1298 h 2596"/>
                    <a:gd name="T28" fmla="*/ 1973 w 3148"/>
                    <a:gd name="T29" fmla="*/ 1591 h 2596"/>
                    <a:gd name="T30" fmla="*/ 1944 w 3148"/>
                    <a:gd name="T31" fmla="*/ 1619 h 2596"/>
                    <a:gd name="T32" fmla="*/ 1916 w 3148"/>
                    <a:gd name="T33" fmla="*/ 1633 h 2596"/>
                    <a:gd name="T34" fmla="*/ 1859 w 3148"/>
                    <a:gd name="T35" fmla="*/ 1647 h 2596"/>
                    <a:gd name="T36" fmla="*/ 1788 w 3148"/>
                    <a:gd name="T37" fmla="*/ 1690 h 2596"/>
                    <a:gd name="T38" fmla="*/ 1717 w 3148"/>
                    <a:gd name="T39" fmla="*/ 1732 h 2596"/>
                    <a:gd name="T40" fmla="*/ 1675 w 3148"/>
                    <a:gd name="T41" fmla="*/ 1747 h 2596"/>
                    <a:gd name="T42" fmla="*/ 1618 w 3148"/>
                    <a:gd name="T43" fmla="*/ 1775 h 2596"/>
                    <a:gd name="T44" fmla="*/ 1475 w 3148"/>
                    <a:gd name="T45" fmla="*/ 1874 h 2596"/>
                    <a:gd name="T46" fmla="*/ 1120 w 3148"/>
                    <a:gd name="T47" fmla="*/ 2243 h 2596"/>
                    <a:gd name="T48" fmla="*/ 369 w 3148"/>
                    <a:gd name="T49" fmla="*/ 2527 h 2596"/>
                    <a:gd name="T50" fmla="*/ 397 w 3148"/>
                    <a:gd name="T51" fmla="*/ 2356 h 2596"/>
                    <a:gd name="T52" fmla="*/ 681 w 3148"/>
                    <a:gd name="T53" fmla="*/ 1959 h 2596"/>
                    <a:gd name="T54" fmla="*/ 411 w 3148"/>
                    <a:gd name="T55" fmla="*/ 1718 h 2596"/>
                    <a:gd name="T56" fmla="*/ 596 w 3148"/>
                    <a:gd name="T57" fmla="*/ 1107 h 2596"/>
                    <a:gd name="T58" fmla="*/ 993 w 3148"/>
                    <a:gd name="T59" fmla="*/ 823 h 2596"/>
                    <a:gd name="T60" fmla="*/ 1574 w 3148"/>
                    <a:gd name="T61" fmla="*/ 625 h 2596"/>
                    <a:gd name="T62" fmla="*/ 1661 w 3148"/>
                    <a:gd name="T63" fmla="*/ 582 h 2596"/>
                    <a:gd name="T64" fmla="*/ 1760 w 3148"/>
                    <a:gd name="T65" fmla="*/ 540 h 2596"/>
                    <a:gd name="T66" fmla="*/ 1888 w 3148"/>
                    <a:gd name="T67" fmla="*/ 483 h 2596"/>
                    <a:gd name="T68" fmla="*/ 2001 w 3148"/>
                    <a:gd name="T69" fmla="*/ 426 h 2596"/>
                    <a:gd name="T70" fmla="*/ 2242 w 3148"/>
                    <a:gd name="T71" fmla="*/ 298 h 2596"/>
                    <a:gd name="T72" fmla="*/ 2412 w 3148"/>
                    <a:gd name="T73" fmla="*/ 199 h 2596"/>
                    <a:gd name="T74" fmla="*/ 2540 w 3148"/>
                    <a:gd name="T75" fmla="*/ 142 h 2596"/>
                    <a:gd name="T76" fmla="*/ 2696 w 3148"/>
                    <a:gd name="T77" fmla="*/ 43 h 2596"/>
                    <a:gd name="T78" fmla="*/ 2753 w 3148"/>
                    <a:gd name="T79" fmla="*/ 15 h 2596"/>
                    <a:gd name="T80" fmla="*/ 2838 w 3148"/>
                    <a:gd name="T81" fmla="*/ 128 h 2596"/>
                    <a:gd name="T82" fmla="*/ 2838 w 3148"/>
                    <a:gd name="T83" fmla="*/ 142 h 2596"/>
                    <a:gd name="T84" fmla="*/ 2795 w 3148"/>
                    <a:gd name="T85" fmla="*/ 171 h 2596"/>
                    <a:gd name="T86" fmla="*/ 2781 w 3148"/>
                    <a:gd name="T87" fmla="*/ 185 h 2596"/>
                    <a:gd name="T88" fmla="*/ 2795 w 3148"/>
                    <a:gd name="T89" fmla="*/ 242 h 2596"/>
                    <a:gd name="T90" fmla="*/ 2824 w 3148"/>
                    <a:gd name="T91" fmla="*/ 298 h 2596"/>
                    <a:gd name="T92" fmla="*/ 2824 w 3148"/>
                    <a:gd name="T93" fmla="*/ 341 h 2596"/>
                    <a:gd name="T94" fmla="*/ 2809 w 3148"/>
                    <a:gd name="T95" fmla="*/ 412 h 2596"/>
                    <a:gd name="T96" fmla="*/ 2767 w 3148"/>
                    <a:gd name="T97" fmla="*/ 525 h 2596"/>
                    <a:gd name="T98" fmla="*/ 2767 w 3148"/>
                    <a:gd name="T99" fmla="*/ 540 h 2596"/>
                    <a:gd name="T100" fmla="*/ 2767 w 3148"/>
                    <a:gd name="T101" fmla="*/ 554 h 2596"/>
                    <a:gd name="T102" fmla="*/ 2838 w 3148"/>
                    <a:gd name="T103" fmla="*/ 568 h 2596"/>
                    <a:gd name="T104" fmla="*/ 2880 w 3148"/>
                    <a:gd name="T105" fmla="*/ 582 h 2596"/>
                    <a:gd name="T106" fmla="*/ 2923 w 3148"/>
                    <a:gd name="T107" fmla="*/ 582 h 2596"/>
                    <a:gd name="T108" fmla="*/ 2965 w 3148"/>
                    <a:gd name="T109" fmla="*/ 610 h 2596"/>
                    <a:gd name="T110" fmla="*/ 2980 w 3148"/>
                    <a:gd name="T111" fmla="*/ 625 h 2596"/>
                    <a:gd name="T112" fmla="*/ 2980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87" name="Text Box 33"/>
              <p:cNvSpPr txBox="1">
                <a:spLocks noChangeArrowheads="1"/>
              </p:cNvSpPr>
              <p:nvPr/>
            </p:nvSpPr>
            <p:spPr bwMode="auto">
              <a:xfrm>
                <a:off x="2469" y="1704"/>
                <a:ext cx="938" cy="29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88" name="Text Box 32"/>
              <p:cNvSpPr txBox="1">
                <a:spLocks noChangeArrowheads="1"/>
              </p:cNvSpPr>
              <p:nvPr/>
            </p:nvSpPr>
            <p:spPr bwMode="auto">
              <a:xfrm>
                <a:off x="4261" y="977"/>
                <a:ext cx="1136"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89" name="Text Box 31"/>
              <p:cNvSpPr txBox="1">
                <a:spLocks noChangeArrowheads="1"/>
              </p:cNvSpPr>
              <p:nvPr/>
            </p:nvSpPr>
            <p:spPr bwMode="auto">
              <a:xfrm>
                <a:off x="1135" y="2331"/>
                <a:ext cx="113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90" name="Text Box 30"/>
              <p:cNvSpPr txBox="1">
                <a:spLocks noChangeArrowheads="1"/>
              </p:cNvSpPr>
              <p:nvPr/>
            </p:nvSpPr>
            <p:spPr bwMode="auto">
              <a:xfrm>
                <a:off x="2472" y="2637"/>
                <a:ext cx="1283"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91" name="Text Box 29"/>
              <p:cNvSpPr txBox="1">
                <a:spLocks noChangeArrowheads="1"/>
              </p:cNvSpPr>
              <p:nvPr/>
            </p:nvSpPr>
            <p:spPr bwMode="auto">
              <a:xfrm>
                <a:off x="3405" y="2331"/>
                <a:ext cx="723"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92" name="Text Box 28"/>
              <p:cNvSpPr txBox="1">
                <a:spLocks noChangeArrowheads="1"/>
              </p:cNvSpPr>
              <p:nvPr/>
            </p:nvSpPr>
            <p:spPr bwMode="auto">
              <a:xfrm>
                <a:off x="4114" y="2316"/>
                <a:ext cx="110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4146" name="Text Box 27"/>
              <p:cNvSpPr txBox="1">
                <a:spLocks noChangeArrowheads="1"/>
              </p:cNvSpPr>
              <p:nvPr/>
            </p:nvSpPr>
            <p:spPr bwMode="auto">
              <a:xfrm>
                <a:off x="4814" y="1530"/>
                <a:ext cx="900" cy="360"/>
              </a:xfrm>
              <a:prstGeom prst="rect">
                <a:avLst/>
              </a:prstGeom>
              <a:noFill/>
              <a:ln w="9525">
                <a:noFill/>
                <a:miter lim="800000"/>
                <a:headEnd/>
                <a:tailEnd/>
              </a:ln>
            </p:spPr>
            <p:txBody>
              <a:bodyPr lIns="74295" tIns="8890" rIns="74295" bIns="8890"/>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94" name="Text Box 26"/>
              <p:cNvSpPr txBox="1">
                <a:spLocks noChangeArrowheads="1"/>
              </p:cNvSpPr>
              <p:nvPr/>
            </p:nvSpPr>
            <p:spPr bwMode="auto">
              <a:xfrm>
                <a:off x="735" y="3442"/>
                <a:ext cx="107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95" name="Text Box 25"/>
              <p:cNvSpPr txBox="1">
                <a:spLocks noChangeArrowheads="1"/>
              </p:cNvSpPr>
              <p:nvPr/>
            </p:nvSpPr>
            <p:spPr bwMode="auto">
              <a:xfrm>
                <a:off x="2953" y="3082"/>
                <a:ext cx="90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96" name="Text Box 24"/>
              <p:cNvSpPr txBox="1">
                <a:spLocks noChangeArrowheads="1"/>
              </p:cNvSpPr>
              <p:nvPr/>
            </p:nvSpPr>
            <p:spPr bwMode="auto">
              <a:xfrm>
                <a:off x="3693" y="2997"/>
                <a:ext cx="1229" cy="36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97" name="Text Box 23"/>
              <p:cNvSpPr txBox="1">
                <a:spLocks noChangeArrowheads="1"/>
              </p:cNvSpPr>
              <p:nvPr/>
            </p:nvSpPr>
            <p:spPr bwMode="auto">
              <a:xfrm>
                <a:off x="4745" y="2490"/>
                <a:ext cx="1218"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98" name="Text Box 21"/>
              <p:cNvSpPr txBox="1">
                <a:spLocks noChangeArrowheads="1"/>
              </p:cNvSpPr>
              <p:nvPr/>
            </p:nvSpPr>
            <p:spPr bwMode="auto">
              <a:xfrm>
                <a:off x="735" y="5080"/>
                <a:ext cx="134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99" name="Text Box 20"/>
              <p:cNvSpPr txBox="1">
                <a:spLocks noChangeArrowheads="1"/>
              </p:cNvSpPr>
              <p:nvPr/>
            </p:nvSpPr>
            <p:spPr bwMode="auto">
              <a:xfrm>
                <a:off x="1537" y="3969"/>
                <a:ext cx="90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4153" name="Text Box 19"/>
              <p:cNvSpPr txBox="1">
                <a:spLocks noChangeArrowheads="1"/>
              </p:cNvSpPr>
              <p:nvPr/>
            </p:nvSpPr>
            <p:spPr bwMode="auto">
              <a:xfrm>
                <a:off x="1982" y="4413"/>
                <a:ext cx="1158" cy="360"/>
              </a:xfrm>
              <a:prstGeom prst="rect">
                <a:avLst/>
              </a:prstGeom>
              <a:noFill/>
              <a:ln w="9525">
                <a:noFill/>
                <a:miter lim="800000"/>
                <a:headEnd/>
                <a:tailEnd/>
              </a:ln>
            </p:spPr>
            <p:txBody>
              <a:bodyPr lIns="74295" tIns="8890" rIns="74295" bIns="8890"/>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latin typeface="Meiryo UI" pitchFamily="50" charset="-128"/>
                  <a:ea typeface="Meiryo UI" pitchFamily="50" charset="-128"/>
                  <a:cs typeface="Meiryo UI" pitchFamily="50" charset="-128"/>
                </a:endParaRPr>
              </a:p>
            </p:txBody>
          </p:sp>
          <p:sp>
            <p:nvSpPr>
              <p:cNvPr id="101" name="Text Box 18"/>
              <p:cNvSpPr txBox="1">
                <a:spLocks noChangeArrowheads="1"/>
              </p:cNvSpPr>
              <p:nvPr/>
            </p:nvSpPr>
            <p:spPr bwMode="auto">
              <a:xfrm>
                <a:off x="2907" y="4522"/>
                <a:ext cx="107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102" name="Text Box 17"/>
              <p:cNvSpPr txBox="1">
                <a:spLocks noChangeArrowheads="1"/>
              </p:cNvSpPr>
              <p:nvPr/>
            </p:nvSpPr>
            <p:spPr bwMode="auto">
              <a:xfrm>
                <a:off x="3095" y="3780"/>
                <a:ext cx="1324"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03" name="Text Box 16"/>
              <p:cNvSpPr txBox="1">
                <a:spLocks noChangeArrowheads="1"/>
              </p:cNvSpPr>
              <p:nvPr/>
            </p:nvSpPr>
            <p:spPr bwMode="auto">
              <a:xfrm>
                <a:off x="3807" y="3643"/>
                <a:ext cx="712" cy="850"/>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04" name="Text Box 15"/>
              <p:cNvSpPr txBox="1">
                <a:spLocks noChangeArrowheads="1"/>
              </p:cNvSpPr>
              <p:nvPr/>
            </p:nvSpPr>
            <p:spPr bwMode="auto">
              <a:xfrm>
                <a:off x="4663" y="3354"/>
                <a:ext cx="1128"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05" name="Text Box 14"/>
              <p:cNvSpPr txBox="1">
                <a:spLocks noChangeArrowheads="1"/>
              </p:cNvSpPr>
              <p:nvPr/>
            </p:nvSpPr>
            <p:spPr bwMode="auto">
              <a:xfrm>
                <a:off x="4612" y="3973"/>
                <a:ext cx="1093" cy="35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06" name="Text Box 13"/>
              <p:cNvSpPr txBox="1">
                <a:spLocks noChangeArrowheads="1"/>
              </p:cNvSpPr>
              <p:nvPr/>
            </p:nvSpPr>
            <p:spPr bwMode="auto">
              <a:xfrm>
                <a:off x="3421" y="5744"/>
                <a:ext cx="922"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07" name="Text Box 12"/>
              <p:cNvSpPr txBox="1">
                <a:spLocks noChangeArrowheads="1"/>
              </p:cNvSpPr>
              <p:nvPr/>
            </p:nvSpPr>
            <p:spPr bwMode="auto">
              <a:xfrm>
                <a:off x="3489" y="4478"/>
                <a:ext cx="854" cy="739"/>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08" name="Text Box 11"/>
              <p:cNvSpPr txBox="1">
                <a:spLocks noChangeArrowheads="1"/>
              </p:cNvSpPr>
              <p:nvPr/>
            </p:nvSpPr>
            <p:spPr bwMode="auto">
              <a:xfrm>
                <a:off x="3962" y="5413"/>
                <a:ext cx="1177" cy="37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09" name="Text Box 10"/>
              <p:cNvSpPr txBox="1">
                <a:spLocks noChangeArrowheads="1"/>
              </p:cNvSpPr>
              <p:nvPr/>
            </p:nvSpPr>
            <p:spPr bwMode="auto">
              <a:xfrm>
                <a:off x="5088" y="5636"/>
                <a:ext cx="992"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10" name="Text Box 23"/>
              <p:cNvSpPr txBox="1">
                <a:spLocks noChangeArrowheads="1"/>
              </p:cNvSpPr>
              <p:nvPr/>
            </p:nvSpPr>
            <p:spPr bwMode="auto">
              <a:xfrm>
                <a:off x="5580" y="2306"/>
                <a:ext cx="1082"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grpSp>
        <p:sp>
          <p:nvSpPr>
            <p:cNvPr id="4138" name="Text Box 6"/>
            <p:cNvSpPr txBox="1">
              <a:spLocks noChangeArrowheads="1"/>
            </p:cNvSpPr>
            <p:nvPr/>
          </p:nvSpPr>
          <p:spPr bwMode="auto">
            <a:xfrm>
              <a:off x="6192201" y="2559125"/>
              <a:ext cx="832826" cy="360362"/>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第二区</a:t>
              </a:r>
            </a:p>
          </p:txBody>
        </p:sp>
      </p:grpSp>
      <p:sp>
        <p:nvSpPr>
          <p:cNvPr id="4100" name="Text Box 6"/>
          <p:cNvSpPr txBox="1">
            <a:spLocks noChangeArrowheads="1"/>
          </p:cNvSpPr>
          <p:nvPr/>
        </p:nvSpPr>
        <p:spPr bwMode="auto">
          <a:xfrm>
            <a:off x="1774825" y="2227263"/>
            <a:ext cx="701675" cy="280987"/>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第一区</a:t>
            </a:r>
          </a:p>
        </p:txBody>
      </p:sp>
      <p:sp>
        <p:nvSpPr>
          <p:cNvPr id="4101" name="Text Box 6"/>
          <p:cNvSpPr txBox="1">
            <a:spLocks noChangeArrowheads="1"/>
          </p:cNvSpPr>
          <p:nvPr/>
        </p:nvSpPr>
        <p:spPr bwMode="auto">
          <a:xfrm>
            <a:off x="3001963" y="3303588"/>
            <a:ext cx="704850" cy="279400"/>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第三区</a:t>
            </a:r>
          </a:p>
        </p:txBody>
      </p:sp>
      <p:sp>
        <p:nvSpPr>
          <p:cNvPr id="4102" name="Text Box 6"/>
          <p:cNvSpPr txBox="1">
            <a:spLocks noChangeArrowheads="1"/>
          </p:cNvSpPr>
          <p:nvPr/>
        </p:nvSpPr>
        <p:spPr bwMode="auto">
          <a:xfrm>
            <a:off x="1052513" y="3652838"/>
            <a:ext cx="701675" cy="280987"/>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第四区</a:t>
            </a:r>
          </a:p>
        </p:txBody>
      </p:sp>
      <p:sp>
        <p:nvSpPr>
          <p:cNvPr id="4103" name="Text Box 6"/>
          <p:cNvSpPr txBox="1">
            <a:spLocks noChangeArrowheads="1"/>
          </p:cNvSpPr>
          <p:nvPr/>
        </p:nvSpPr>
        <p:spPr bwMode="auto">
          <a:xfrm>
            <a:off x="1285875" y="4868863"/>
            <a:ext cx="701675" cy="280987"/>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第五区</a:t>
            </a:r>
          </a:p>
        </p:txBody>
      </p:sp>
      <p:sp>
        <p:nvSpPr>
          <p:cNvPr id="4104" name="Text Box 6"/>
          <p:cNvSpPr txBox="1">
            <a:spLocks noChangeArrowheads="1"/>
          </p:cNvSpPr>
          <p:nvPr/>
        </p:nvSpPr>
        <p:spPr bwMode="auto">
          <a:xfrm>
            <a:off x="2613025" y="4508500"/>
            <a:ext cx="701675" cy="280988"/>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第六区</a:t>
            </a:r>
          </a:p>
        </p:txBody>
      </p:sp>
      <p:graphicFrame>
        <p:nvGraphicFramePr>
          <p:cNvPr id="62" name="Group 181"/>
          <p:cNvGraphicFramePr>
            <a:graphicFrameLocks noGrp="1"/>
          </p:cNvGraphicFramePr>
          <p:nvPr/>
        </p:nvGraphicFramePr>
        <p:xfrm>
          <a:off x="4094163" y="476250"/>
          <a:ext cx="5670153" cy="5351984"/>
        </p:xfrm>
        <a:graphic>
          <a:graphicData uri="http://schemas.openxmlformats.org/drawingml/2006/table">
            <a:tbl>
              <a:tblPr/>
              <a:tblGrid>
                <a:gridCol w="5670153"/>
              </a:tblGrid>
              <a:tr h="132039">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第一区　西淀川区・淀川区・</a:t>
                      </a:r>
                      <a:r>
                        <a:rPr lang="ja-JP" altLang="ja-JP" sz="1400" b="1" dirty="0" smtClean="0">
                          <a:solidFill>
                            <a:schemeClr val="bg1"/>
                          </a:solidFill>
                          <a:latin typeface="Meiryo UI" pitchFamily="50" charset="-128"/>
                          <a:ea typeface="Meiryo UI" pitchFamily="50" charset="-128"/>
                          <a:cs typeface="Meiryo UI" pitchFamily="50" charset="-128"/>
                        </a:rPr>
                        <a:t>東淀川区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483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大阪の玄関口新大阪や</a:t>
                      </a:r>
                      <a:r>
                        <a:rPr lang="ja-JP" altLang="en-US" sz="1200" b="0" dirty="0" smtClean="0">
                          <a:latin typeface="HG創英角ｺﾞｼｯｸUB" pitchFamily="49" charset="-128"/>
                          <a:ea typeface="HG創英角ｺﾞｼｯｸUB" pitchFamily="49" charset="-128"/>
                          <a:cs typeface="Times New Roman" pitchFamily="18" charset="0"/>
                        </a:rPr>
                        <a:t>都心の中の貴重な緑・水辺</a:t>
                      </a:r>
                      <a:r>
                        <a:rPr lang="ja-JP" altLang="ja-JP" sz="1200" b="0" dirty="0" smtClean="0">
                          <a:latin typeface="HG創英角ｺﾞｼｯｸUB" pitchFamily="49" charset="-128"/>
                          <a:ea typeface="HG創英角ｺﾞｼｯｸUB" pitchFamily="49" charset="-128"/>
                          <a:cs typeface="Times New Roman" pitchFamily="18" charset="0"/>
                        </a:rPr>
                        <a:t>である淀川河川敷を有するなど</a:t>
                      </a:r>
                      <a:r>
                        <a:rPr lang="ja-JP" altLang="en-US" sz="1200" b="0" dirty="0" smtClean="0">
                          <a:latin typeface="HG創英角ｺﾞｼｯｸUB" pitchFamily="49" charset="-128"/>
                          <a:ea typeface="HG創英角ｺﾞｼｯｸUB" pitchFamily="49" charset="-128"/>
                          <a:cs typeface="Times New Roman" pitchFamily="18" charset="0"/>
                        </a:rPr>
                        <a:t>、ビジネス・生産機能と豊かな水辺環境などを有する都市</a:t>
                      </a: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第二区　北</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・都島</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福島</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・旭区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58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西日本最大の</a:t>
                      </a:r>
                      <a:r>
                        <a:rPr lang="ja-JP" altLang="en-US" sz="1200" b="0" dirty="0" smtClean="0">
                          <a:latin typeface="HG創英角ｺﾞｼｯｸUB" pitchFamily="49" charset="-128"/>
                          <a:ea typeface="HG創英角ｺﾞｼｯｸUB" pitchFamily="49" charset="-128"/>
                          <a:cs typeface="Times New Roman" pitchFamily="18" charset="0"/>
                        </a:rPr>
                        <a:t>大阪・梅田ターミナルをはじめ</a:t>
                      </a:r>
                      <a:r>
                        <a:rPr lang="ja-JP" altLang="ja-JP" sz="1200" b="0" dirty="0" smtClean="0">
                          <a:latin typeface="HG創英角ｺﾞｼｯｸUB" pitchFamily="49" charset="-128"/>
                          <a:ea typeface="HG創英角ｺﾞｼｯｸUB" pitchFamily="49" charset="-128"/>
                          <a:cs typeface="Times New Roman" pitchFamily="18" charset="0"/>
                        </a:rPr>
                        <a:t>、大川・中之島エリアにある歴史的建造物、美術館などの文化集客施設、</a:t>
                      </a:r>
                      <a:r>
                        <a:rPr lang="ja-JP" altLang="en-US" sz="1200" b="0" dirty="0" smtClean="0">
                          <a:latin typeface="HG創英角ｺﾞｼｯｸUB" pitchFamily="49" charset="-128"/>
                          <a:ea typeface="HG創英角ｺﾞｼｯｸUB" pitchFamily="49" charset="-128"/>
                          <a:cs typeface="Times New Roman" pitchFamily="18" charset="0"/>
                        </a:rPr>
                        <a:t>福島地区やほたるまちなどの商業地、</a:t>
                      </a:r>
                      <a:r>
                        <a:rPr lang="ja-JP" altLang="ja-JP" sz="1200" b="0" dirty="0" smtClean="0">
                          <a:latin typeface="HG創英角ｺﾞｼｯｸUB" pitchFamily="49" charset="-128"/>
                          <a:ea typeface="HG創英角ｺﾞｼｯｸUB" pitchFamily="49" charset="-128"/>
                          <a:cs typeface="Times New Roman" pitchFamily="18" charset="0"/>
                        </a:rPr>
                        <a:t>毛馬桜之宮公園</a:t>
                      </a:r>
                      <a:r>
                        <a:rPr lang="ja-JP" altLang="en-US" sz="1200" b="0" dirty="0" smtClean="0">
                          <a:latin typeface="HG創英角ｺﾞｼｯｸUB" pitchFamily="49" charset="-128"/>
                          <a:ea typeface="HG創英角ｺﾞｼｯｸUB" pitchFamily="49" charset="-128"/>
                          <a:cs typeface="Times New Roman" pitchFamily="18" charset="0"/>
                        </a:rPr>
                        <a:t>、城北公園・菖蒲園</a:t>
                      </a:r>
                      <a:r>
                        <a:rPr lang="ja-JP" altLang="ja-JP" sz="1200" b="0" dirty="0" smtClean="0">
                          <a:latin typeface="HG創英角ｺﾞｼｯｸUB" pitchFamily="49" charset="-128"/>
                          <a:ea typeface="HG創英角ｺﾞｼｯｸUB" pitchFamily="49" charset="-128"/>
                          <a:cs typeface="Times New Roman" pitchFamily="18" charset="0"/>
                        </a:rPr>
                        <a:t>など</a:t>
                      </a:r>
                      <a:r>
                        <a:rPr lang="ja-JP" altLang="en-US" sz="1200" b="0" dirty="0" smtClean="0">
                          <a:latin typeface="HG創英角ｺﾞｼｯｸUB" pitchFamily="49" charset="-128"/>
                          <a:ea typeface="HG創英角ｺﾞｼｯｸUB" pitchFamily="49" charset="-128"/>
                          <a:cs typeface="Times New Roman" pitchFamily="18" charset="0"/>
                        </a:rPr>
                        <a:t>があり、ビジネス・文化機能と水・みどり豊かな環境などを有する都市</a:t>
                      </a:r>
                      <a:endParaRPr lang="en-US" altLang="ja-JP" sz="1200" b="0" dirty="0" smtClean="0">
                        <a:latin typeface="HG創英角ｺﾞｼｯｸUB" pitchFamily="49" charset="-128"/>
                        <a:ea typeface="HG創英角ｺﾞｼｯｸUB" pitchFamily="49" charset="-128"/>
                        <a:cs typeface="Times New Roman" pitchFamily="18" charset="0"/>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第三区　</a:t>
                      </a:r>
                      <a:r>
                        <a:rPr lang="ja-JP" altLang="en-US" sz="1400" b="1" dirty="0" smtClean="0">
                          <a:solidFill>
                            <a:schemeClr val="bg1"/>
                          </a:solidFill>
                          <a:latin typeface="Meiryo UI" pitchFamily="50" charset="-128"/>
                          <a:ea typeface="Meiryo UI" pitchFamily="50" charset="-128"/>
                          <a:cs typeface="Meiryo UI" pitchFamily="50" charset="-128"/>
                        </a:rPr>
                        <a:t>東成</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・城東区・鶴見区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5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大規模公園である鶴見緑地、城北川の親水空間、鶴橋・京橋地区等の商業地を有しており、</a:t>
                      </a:r>
                      <a:r>
                        <a:rPr lang="ja-JP" altLang="en-US" sz="1200" b="0" dirty="0" smtClean="0">
                          <a:latin typeface="HG創英角ｺﾞｼｯｸUB" pitchFamily="49" charset="-128"/>
                          <a:ea typeface="HG創英角ｺﾞｼｯｸUB" pitchFamily="49" charset="-128"/>
                          <a:cs typeface="Times New Roman" pitchFamily="18" charset="0"/>
                        </a:rPr>
                        <a:t>賑わいのある商業機能と水・みどり豊かな環境などを有する都市</a:t>
                      </a:r>
                      <a:endParaRPr kumimoji="1" lang="ja-JP" altLang="en-US" sz="12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第四区  此花区・西区・港区・大正区</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5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200" b="0" dirty="0" smtClean="0">
                          <a:latin typeface="HG創英角ｺﾞｼｯｸUB" pitchFamily="49" charset="-128"/>
                          <a:ea typeface="HG創英角ｺﾞｼｯｸUB" pitchFamily="49" charset="-128"/>
                          <a:cs typeface="Times New Roman" pitchFamily="18" charset="0"/>
                        </a:rPr>
                        <a:t>USJ</a:t>
                      </a:r>
                      <a:r>
                        <a:rPr lang="ja-JP" altLang="ja-JP" sz="1200" b="0" dirty="0" err="1" smtClean="0">
                          <a:latin typeface="HG創英角ｺﾞｼｯｸUB" pitchFamily="49" charset="-128"/>
                          <a:ea typeface="HG創英角ｺﾞｼｯｸUB" pitchFamily="49" charset="-128"/>
                          <a:cs typeface="Times New Roman" pitchFamily="18" charset="0"/>
                        </a:rPr>
                        <a:t>、</a:t>
                      </a:r>
                      <a:r>
                        <a:rPr lang="ja-JP" altLang="ja-JP" sz="1200" b="0" dirty="0" smtClean="0">
                          <a:latin typeface="HG創英角ｺﾞｼｯｸUB" pitchFamily="49" charset="-128"/>
                          <a:ea typeface="HG創英角ｺﾞｼｯｸUB" pitchFamily="49" charset="-128"/>
                          <a:cs typeface="Times New Roman" pitchFamily="18" charset="0"/>
                        </a:rPr>
                        <a:t>海遊館、京セラドーム等の集客施設、</a:t>
                      </a:r>
                      <a:r>
                        <a:rPr lang="ja-JP" altLang="en-US" sz="1200" b="0" dirty="0" smtClean="0">
                          <a:latin typeface="HG創英角ｺﾞｼｯｸUB" pitchFamily="49" charset="-128"/>
                          <a:ea typeface="HG創英角ｺﾞｼｯｸUB" pitchFamily="49" charset="-128"/>
                          <a:cs typeface="Times New Roman" pitchFamily="18" charset="0"/>
                        </a:rPr>
                        <a:t>高い工業出荷額を誇る工業地域、タワーマンションの建設が進む都心部などがあり、集客・生産機能と淀川・安治川・尻無川・大阪港等の水辺環境を有する都市</a:t>
                      </a:r>
                      <a:r>
                        <a:rPr lang="ja-JP" altLang="ja-JP" sz="1200" b="0" dirty="0" smtClean="0">
                          <a:latin typeface="HG創英角ｺﾞｼｯｸUB" pitchFamily="49" charset="-128"/>
                          <a:ea typeface="HG創英角ｺﾞｼｯｸUB" pitchFamily="49" charset="-128"/>
                          <a:cs typeface="Times New Roman" pitchFamily="18" charset="0"/>
                        </a:rPr>
                        <a:t> </a:t>
                      </a: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第五区  中央区・浪速区・住之江区・住吉区・西成区</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96078">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lang="ja-JP" altLang="en-US" sz="1200" b="0" dirty="0" smtClean="0">
                          <a:latin typeface="HG創英角ｺﾞｼｯｸUB" pitchFamily="49" charset="-128"/>
                          <a:ea typeface="HG創英角ｺﾞｼｯｸUB" pitchFamily="49" charset="-128"/>
                          <a:cs typeface="Times New Roman" pitchFamily="18" charset="0"/>
                        </a:rPr>
                        <a:t>日本屈指のインバウンド観光拠点であるミナミや大阪城公園、船場地区など大阪を代表するビジネス街、国際戦略コンテナ港湾である大阪港、住吉大社や路面電車などの趣きのあるまちなみなどがあり、ビジネス・集客・物流機能と利便性の高い居住環境などを有する都市</a:t>
                      </a:r>
                    </a:p>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4F6FA"/>
                    </a:solidFill>
                  </a:tcPr>
                </a:tc>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1850060482"/>
              </p:ext>
            </p:extLst>
          </p:nvPr>
        </p:nvGraphicFramePr>
        <p:xfrm>
          <a:off x="4094163" y="5554663"/>
          <a:ext cx="5670636" cy="1259460"/>
        </p:xfrm>
        <a:graphic>
          <a:graphicData uri="http://schemas.openxmlformats.org/drawingml/2006/table">
            <a:tbl>
              <a:tblPr/>
              <a:tblGrid>
                <a:gridCol w="5670636"/>
              </a:tblGrid>
              <a:tr h="26342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第六区　</a:t>
                      </a:r>
                      <a:r>
                        <a:rPr lang="ja-JP" altLang="en-US" sz="1400" b="1" dirty="0" smtClean="0">
                          <a:solidFill>
                            <a:schemeClr val="bg1"/>
                          </a:solidFill>
                          <a:latin typeface="Meiryo UI" pitchFamily="50" charset="-128"/>
                          <a:ea typeface="Meiryo UI" pitchFamily="50" charset="-128"/>
                          <a:cs typeface="Meiryo UI" pitchFamily="50" charset="-128"/>
                        </a:rPr>
                        <a:t>天王寺区・生野区・阿倍野区・東住吉区・平野区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933324">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lang="ja-JP" altLang="ja-JP" sz="1200" b="0" dirty="0" smtClean="0">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0" dirty="0" smtClean="0">
                          <a:latin typeface="HG創英角ｺﾞｼｯｸUB" pitchFamily="49" charset="-128"/>
                          <a:ea typeface="HG創英角ｺﾞｼｯｸUB" pitchFamily="49" charset="-128"/>
                          <a:cs typeface="Times New Roman" pitchFamily="18" charset="0"/>
                        </a:rPr>
                        <a:t>などのみどり</a:t>
                      </a:r>
                      <a:r>
                        <a:rPr lang="ja-JP" altLang="ja-JP" sz="1200" b="0" dirty="0" smtClean="0">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0" dirty="0" smtClean="0">
                          <a:latin typeface="HG創英角ｺﾞｼｯｸUB" pitchFamily="49" charset="-128"/>
                          <a:ea typeface="HG創英角ｺﾞｼｯｸUB" pitchFamily="49" charset="-128"/>
                          <a:cs typeface="Times New Roman" pitchFamily="18" charset="0"/>
                        </a:rPr>
                        <a:t>個性豊かな</a:t>
                      </a:r>
                      <a:r>
                        <a:rPr lang="ja-JP" altLang="ja-JP" sz="1200" b="0" dirty="0" smtClean="0">
                          <a:latin typeface="HG創英角ｺﾞｼｯｸUB" pitchFamily="49" charset="-128"/>
                          <a:ea typeface="HG創英角ｺﾞｼｯｸUB" pitchFamily="49" charset="-128"/>
                          <a:cs typeface="Times New Roman" pitchFamily="18" charset="0"/>
                        </a:rPr>
                        <a:t>まちなみなどを有</a:t>
                      </a:r>
                      <a:r>
                        <a:rPr lang="ja-JP" altLang="en-US" sz="1200" b="0" dirty="0" smtClean="0">
                          <a:latin typeface="HG創英角ｺﾞｼｯｸUB" pitchFamily="49" charset="-128"/>
                          <a:ea typeface="HG創英角ｺﾞｼｯｸUB" pitchFamily="49" charset="-128"/>
                          <a:cs typeface="Times New Roman" pitchFamily="18" charset="0"/>
                        </a:rPr>
                        <a:t>し</a:t>
                      </a:r>
                      <a:r>
                        <a:rPr lang="ja-JP" altLang="ja-JP" sz="1200" b="0" dirty="0" smtClean="0">
                          <a:latin typeface="HG創英角ｺﾞｼｯｸUB" pitchFamily="49" charset="-128"/>
                          <a:ea typeface="HG創英角ｺﾞｼｯｸUB" pitchFamily="49" charset="-128"/>
                          <a:cs typeface="Times New Roman" pitchFamily="18" charset="0"/>
                        </a:rPr>
                        <a:t>、文教地区として学校も多く立地。</a:t>
                      </a:r>
                      <a:r>
                        <a:rPr lang="ja-JP" altLang="en-US" sz="1200" b="0" dirty="0" smtClean="0">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4F6FA"/>
                    </a:solidFill>
                  </a:tcPr>
                </a:tc>
              </a:tr>
            </a:tbl>
          </a:graphicData>
        </a:graphic>
      </p:graphicFrame>
      <p:sp>
        <p:nvSpPr>
          <p:cNvPr id="64"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9"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52.6%</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407</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9.7</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560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1.8</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85,538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12,469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40.6‰</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1,309</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pPr>
              <a:defRPr/>
            </a:pPr>
            <a:endParaRPr lang="en-US" altLang="ja-JP" sz="1000" dirty="0">
              <a:latin typeface="ＭＳ Ｐゴシック" pitchFamily="50" charset="-128"/>
              <a:ea typeface="ＭＳ Ｐゴシック" pitchFamily="50" charset="-128"/>
            </a:endParaRPr>
          </a:p>
          <a:p>
            <a:pPr marL="126000" indent="-540000">
              <a:spcBef>
                <a:spcPct val="15000"/>
              </a:spcBef>
              <a:defRPr/>
            </a:pPr>
            <a:r>
              <a:rPr lang="en-US" altLang="ja-JP" sz="1000" dirty="0">
                <a:latin typeface="ＭＳ Ｐゴシック" pitchFamily="50" charset="-128"/>
                <a:ea typeface="ＭＳ Ｐゴシック" pitchFamily="50" charset="-128"/>
              </a:rPr>
              <a:t>◆</a:t>
            </a:r>
            <a:r>
              <a:rPr lang="ja-JP" altLang="en-US" sz="1000" dirty="0">
                <a:latin typeface="ＭＳ Ｐゴシック" pitchFamily="50" charset="-128"/>
                <a:ea typeface="ＭＳ Ｐゴシック" pitchFamily="50" charset="-128"/>
              </a:rPr>
              <a:t>就学前児童</a:t>
            </a:r>
            <a:r>
              <a:rPr lang="en-US" altLang="ja-JP" sz="1000" dirty="0">
                <a:latin typeface="ＭＳ Ｐゴシック" pitchFamily="50" charset="-128"/>
                <a:ea typeface="ＭＳ Ｐゴシック" pitchFamily="50" charset="-128"/>
              </a:rPr>
              <a:t>100</a:t>
            </a:r>
            <a:r>
              <a:rPr lang="ja-JP" altLang="en-US" sz="1000" dirty="0">
                <a:latin typeface="ＭＳ Ｐゴシック" pitchFamily="50" charset="-128"/>
                <a:ea typeface="ＭＳ Ｐゴシック" pitchFamily="50" charset="-128"/>
              </a:rPr>
              <a:t>人あたり認可保育所定員数は、比較都市をいずれも上回る</a:t>
            </a:r>
            <a:endParaRPr lang="ja-JP" altLang="en-US" sz="700" dirty="0">
              <a:latin typeface="ＭＳ Ｐゴシック" pitchFamily="50" charset="-128"/>
              <a:ea typeface="ＭＳ Ｐゴシック" pitchFamily="50"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あたりの居宅介護事業者数は、堺市を上回る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pPr>
              <a:defRPr/>
            </a:pPr>
            <a:endParaRPr lang="en-US" altLang="ja-JP" sz="1000" dirty="0">
              <a:latin typeface="ＭＳ Ｐゴシック" pitchFamily="50" charset="-128"/>
              <a:ea typeface="ＭＳ Ｐゴシック" pitchFamily="50" charset="-128"/>
            </a:endParaRPr>
          </a:p>
          <a:p>
            <a:pPr marL="126000" indent="-457200">
              <a:spcBef>
                <a:spcPct val="15000"/>
              </a:spcBef>
              <a:defRPr/>
            </a:pPr>
            <a:r>
              <a:rPr lang="en-US" altLang="ja-JP" sz="1000" dirty="0">
                <a:latin typeface="ＭＳ Ｐゴシック" pitchFamily="50" charset="-128"/>
                <a:ea typeface="ＭＳ Ｐゴシック" pitchFamily="50" charset="-128"/>
              </a:rPr>
              <a:t>◆</a:t>
            </a:r>
            <a:r>
              <a:rPr lang="ja-JP" altLang="en-US" sz="1000" dirty="0">
                <a:latin typeface="ＭＳ Ｐゴシック" pitchFamily="50" charset="-128"/>
                <a:ea typeface="ＭＳ Ｐゴシック" pitchFamily="50" charset="-128"/>
              </a:rPr>
              <a:t>建物用途の割合は、工業の土地利用が比較都市をいずれも大きく上回る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3"/>
          <p:cNvPicPr>
            <a:picLocks noChangeAspect="1" noChangeArrowheads="1"/>
          </p:cNvPicPr>
          <p:nvPr/>
        </p:nvPicPr>
        <p:blipFill>
          <a:blip r:embed="rId2" cstate="print"/>
          <a:srcRect/>
          <a:stretch>
            <a:fillRect/>
          </a:stretch>
        </p:blipFill>
        <p:spPr bwMode="auto">
          <a:xfrm>
            <a:off x="6405563" y="855663"/>
            <a:ext cx="3500437" cy="2403475"/>
          </a:xfrm>
          <a:prstGeom prst="rect">
            <a:avLst/>
          </a:prstGeom>
          <a:noFill/>
          <a:ln w="9525">
            <a:noFill/>
            <a:miter lim="800000"/>
            <a:headEnd/>
            <a:tailEnd/>
          </a:ln>
        </p:spPr>
      </p:pic>
      <p:pic>
        <p:nvPicPr>
          <p:cNvPr id="7279" name="Picture 124"/>
          <p:cNvPicPr>
            <a:picLocks noChangeAspect="1" noChangeArrowheads="1"/>
          </p:cNvPicPr>
          <p:nvPr/>
        </p:nvPicPr>
        <p:blipFill>
          <a:blip r:embed="rId3" cstate="print"/>
          <a:srcRect/>
          <a:stretch>
            <a:fillRect/>
          </a:stretch>
        </p:blipFill>
        <p:spPr bwMode="auto">
          <a:xfrm>
            <a:off x="3003550" y="3917950"/>
            <a:ext cx="3498850" cy="2403475"/>
          </a:xfrm>
          <a:prstGeom prst="rect">
            <a:avLst/>
          </a:prstGeom>
          <a:noFill/>
          <a:ln w="9525">
            <a:noFill/>
            <a:miter lim="800000"/>
            <a:headEnd/>
            <a:tailEnd/>
          </a:ln>
        </p:spPr>
      </p:pic>
      <p:pic>
        <p:nvPicPr>
          <p:cNvPr id="7280" name="Picture 125"/>
          <p:cNvPicPr>
            <a:picLocks noChangeAspect="1" noChangeArrowheads="1"/>
          </p:cNvPicPr>
          <p:nvPr/>
        </p:nvPicPr>
        <p:blipFill>
          <a:blip r:embed="rId4" cstate="print"/>
          <a:srcRect/>
          <a:stretch>
            <a:fillRect/>
          </a:stretch>
        </p:blipFill>
        <p:spPr bwMode="auto">
          <a:xfrm>
            <a:off x="6426200" y="3917950"/>
            <a:ext cx="3500438" cy="2403475"/>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3"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1"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5" name="テキスト ボックス 44"/>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50038" y="1081088"/>
            <a:ext cx="312737" cy="216058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787900"/>
            <a:ext cx="282575" cy="15478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69088" y="4114800"/>
            <a:ext cx="279400" cy="219710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57513" y="887413"/>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39211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921125" y="6270625"/>
            <a:ext cx="215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第五区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中央区・浪速区・住之江区・</a:t>
            </a:r>
            <a:r>
              <a:rPr lang="ja-JP" altLang="ja-JP" sz="2400" b="1">
                <a:latin typeface="ＭＳ Ｐゴシック" charset="-128"/>
              </a:rPr>
              <a:t>住吉区・</a:t>
            </a:r>
            <a:r>
              <a:rPr lang="ja-JP" altLang="en-US" sz="2400" b="1">
                <a:latin typeface="ＭＳ Ｐゴシック" charset="-128"/>
              </a:rPr>
              <a:t>西成</a:t>
            </a:r>
            <a:r>
              <a:rPr lang="ja-JP" altLang="ja-JP" sz="2400" b="1">
                <a:latin typeface="ＭＳ Ｐゴシック" charset="-128"/>
              </a:rPr>
              <a:t>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974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1"/>
          <p:cNvGrpSpPr>
            <a:grpSpLocks/>
          </p:cNvGrpSpPr>
          <p:nvPr/>
        </p:nvGrpSpPr>
        <p:grpSpPr bwMode="auto">
          <a:xfrm>
            <a:off x="4448175" y="1692275"/>
            <a:ext cx="5203825" cy="4400550"/>
            <a:chOff x="4067175" y="1232683"/>
            <a:chExt cx="4908417" cy="4499780"/>
          </a:xfrm>
        </p:grpSpPr>
        <p:grpSp>
          <p:nvGrpSpPr>
            <p:cNvPr id="4" name="グループ化 108"/>
            <p:cNvGrpSpPr>
              <a:grpSpLocks/>
            </p:cNvGrpSpPr>
            <p:nvPr/>
          </p:nvGrpSpPr>
          <p:grpSpPr bwMode="auto">
            <a:xfrm>
              <a:off x="4067175" y="1232683"/>
              <a:ext cx="4908417" cy="4499780"/>
              <a:chOff x="4067175" y="1232683"/>
              <a:chExt cx="4908417" cy="4499780"/>
            </a:xfrm>
          </p:grpSpPr>
          <p:grpSp>
            <p:nvGrpSpPr>
              <p:cNvPr id="5" name="グループ化 98"/>
              <p:cNvGrpSpPr>
                <a:grpSpLocks/>
              </p:cNvGrpSpPr>
              <p:nvPr/>
            </p:nvGrpSpPr>
            <p:grpSpPr bwMode="auto">
              <a:xfrm>
                <a:off x="4067175" y="1232683"/>
                <a:ext cx="4908417" cy="4499780"/>
                <a:chOff x="1258888" y="-70303"/>
                <a:chExt cx="7220228" cy="6621915"/>
              </a:xfrm>
            </p:grpSpPr>
            <p:grpSp>
              <p:nvGrpSpPr>
                <p:cNvPr id="6" name="グループ化 91"/>
                <p:cNvGrpSpPr>
                  <a:grpSpLocks/>
                </p:cNvGrpSpPr>
                <p:nvPr/>
              </p:nvGrpSpPr>
              <p:grpSpPr bwMode="auto">
                <a:xfrm>
                  <a:off x="1258888" y="-70303"/>
                  <a:ext cx="7220228" cy="6621915"/>
                  <a:chOff x="1258888" y="-70303"/>
                  <a:chExt cx="7220228" cy="6621915"/>
                </a:xfrm>
              </p:grpSpPr>
              <p:grpSp>
                <p:nvGrpSpPr>
                  <p:cNvPr id="7" name="グループ化 90"/>
                  <p:cNvGrpSpPr>
                    <a:grpSpLocks/>
                  </p:cNvGrpSpPr>
                  <p:nvPr/>
                </p:nvGrpSpPr>
                <p:grpSpPr bwMode="auto">
                  <a:xfrm>
                    <a:off x="1258888" y="-70303"/>
                    <a:ext cx="7220228" cy="6621915"/>
                    <a:chOff x="1258888" y="-70303"/>
                    <a:chExt cx="7220228" cy="6621915"/>
                  </a:xfrm>
                </p:grpSpPr>
                <p:grpSp>
                  <p:nvGrpSpPr>
                    <p:cNvPr id="8" name="グループ化 1"/>
                    <p:cNvGrpSpPr>
                      <a:grpSpLocks/>
                    </p:cNvGrpSpPr>
                    <p:nvPr/>
                  </p:nvGrpSpPr>
                  <p:grpSpPr bwMode="auto">
                    <a:xfrm>
                      <a:off x="1258888" y="259356"/>
                      <a:ext cx="7002169" cy="6292256"/>
                      <a:chOff x="0" y="-1292"/>
                      <a:chExt cx="9105519" cy="8183267"/>
                    </a:xfrm>
                  </p:grpSpPr>
                  <p:grpSp>
                    <p:nvGrpSpPr>
                      <p:cNvPr id="9" name="グループ化 2"/>
                      <p:cNvGrpSpPr>
                        <a:grpSpLocks/>
                      </p:cNvGrpSpPr>
                      <p:nvPr/>
                    </p:nvGrpSpPr>
                    <p:grpSpPr bwMode="auto">
                      <a:xfrm>
                        <a:off x="57150" y="47628"/>
                        <a:ext cx="9010652" cy="8134347"/>
                        <a:chOff x="57150" y="47628"/>
                        <a:chExt cx="9010652" cy="8134347"/>
                      </a:xfrm>
                    </p:grpSpPr>
                    <p:pic>
                      <p:nvPicPr>
                        <p:cNvPr id="3277" name="Picture 7"/>
                        <p:cNvPicPr>
                          <a:picLocks noChangeAspect="1" noChangeArrowheads="1"/>
                        </p:cNvPicPr>
                        <p:nvPr/>
                      </p:nvPicPr>
                      <p:blipFill>
                        <a:blip r:embed="rId3" cstate="print"/>
                        <a:srcRect l="5257" t="2177" r="41266"/>
                        <a:stretch>
                          <a:fillRect/>
                        </a:stretch>
                      </p:blipFill>
                      <p:spPr bwMode="gray">
                        <a:xfrm>
                          <a:off x="57150" y="47628"/>
                          <a:ext cx="9010652" cy="6848471"/>
                        </a:xfrm>
                        <a:prstGeom prst="rect">
                          <a:avLst/>
                        </a:prstGeom>
                        <a:noFill/>
                        <a:ln w="1">
                          <a:noFill/>
                          <a:miter lim="800000"/>
                          <a:headEnd/>
                          <a:tailEnd/>
                        </a:ln>
                      </p:spPr>
                    </p:pic>
                    <p:pic>
                      <p:nvPicPr>
                        <p:cNvPr id="3278" name="Picture 8"/>
                        <p:cNvPicPr>
                          <a:picLocks noChangeAspect="1" noChangeArrowheads="1"/>
                        </p:cNvPicPr>
                        <p:nvPr/>
                      </p:nvPicPr>
                      <p:blipFill>
                        <a:blip r:embed="rId4" cstate="print"/>
                        <a:srcRect l="44545" t="40137" r="24364" b="37415"/>
                        <a:stretch>
                          <a:fillRect/>
                        </a:stretch>
                      </p:blipFill>
                      <p:spPr bwMode="gray">
                        <a:xfrm>
                          <a:off x="2952751" y="6610350"/>
                          <a:ext cx="5238750" cy="1571625"/>
                        </a:xfrm>
                        <a:prstGeom prst="rect">
                          <a:avLst/>
                        </a:prstGeom>
                        <a:noFill/>
                        <a:ln w="1">
                          <a:noFill/>
                          <a:miter lim="800000"/>
                          <a:headEnd/>
                          <a:tailEnd/>
                        </a:ln>
                      </p:spPr>
                    </p:pic>
                  </p:grpSp>
                  <p:sp>
                    <p:nvSpPr>
                      <p:cNvPr id="186" name="正方形/長方形 185"/>
                      <p:cNvSpPr/>
                      <p:nvPr/>
                    </p:nvSpPr>
                    <p:spPr bwMode="gray">
                      <a:xfrm>
                        <a:off x="60151" y="17353"/>
                        <a:ext cx="5502263" cy="185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7" name="正方形/長方形 186"/>
                      <p:cNvSpPr/>
                      <p:nvPr/>
                    </p:nvSpPr>
                    <p:spPr bwMode="gray">
                      <a:xfrm>
                        <a:off x="1990669" y="1778899"/>
                        <a:ext cx="3096276" cy="160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187"/>
                      <p:cNvSpPr/>
                      <p:nvPr/>
                    </p:nvSpPr>
                    <p:spPr bwMode="gray">
                      <a:xfrm>
                        <a:off x="4522684" y="1676374"/>
                        <a:ext cx="1048323" cy="59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9" name="正方形/長方形 188"/>
                      <p:cNvSpPr/>
                      <p:nvPr/>
                    </p:nvSpPr>
                    <p:spPr bwMode="gray">
                      <a:xfrm>
                        <a:off x="5381965" y="8033"/>
                        <a:ext cx="1048323" cy="829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0" name="正方形/長方形 189"/>
                      <p:cNvSpPr/>
                      <p:nvPr/>
                    </p:nvSpPr>
                    <p:spPr bwMode="gray">
                      <a:xfrm>
                        <a:off x="3245220" y="3354036"/>
                        <a:ext cx="1051186" cy="51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1" name="正方形/長方形 190"/>
                      <p:cNvSpPr/>
                      <p:nvPr/>
                    </p:nvSpPr>
                    <p:spPr bwMode="gray">
                      <a:xfrm>
                        <a:off x="8200408" y="1626666"/>
                        <a:ext cx="867873" cy="3249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2" name="正方形/長方形 9"/>
                      <p:cNvSpPr/>
                      <p:nvPr/>
                    </p:nvSpPr>
                    <p:spPr bwMode="gray">
                      <a:xfrm>
                        <a:off x="7716345" y="4848399"/>
                        <a:ext cx="865010" cy="1208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3" name="正方形/長方形 192"/>
                      <p:cNvSpPr/>
                      <p:nvPr/>
                    </p:nvSpPr>
                    <p:spPr bwMode="gray">
                      <a:xfrm>
                        <a:off x="7246605" y="3493842"/>
                        <a:ext cx="1048323" cy="27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4" name="正方形/長方形 11"/>
                      <p:cNvSpPr/>
                      <p:nvPr/>
                    </p:nvSpPr>
                    <p:spPr bwMode="gray">
                      <a:xfrm>
                        <a:off x="8953710" y="787834"/>
                        <a:ext cx="151807" cy="27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5" name="正方形/長方形 12"/>
                      <p:cNvSpPr/>
                      <p:nvPr/>
                    </p:nvSpPr>
                    <p:spPr bwMode="gray">
                      <a:xfrm>
                        <a:off x="8060058" y="-1288"/>
                        <a:ext cx="177585" cy="124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6" name="正方形/長方形 13"/>
                      <p:cNvSpPr/>
                      <p:nvPr/>
                    </p:nvSpPr>
                    <p:spPr bwMode="gray">
                      <a:xfrm>
                        <a:off x="0" y="4000247"/>
                        <a:ext cx="257784" cy="13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7" name="正方形/長方形 14"/>
                      <p:cNvSpPr/>
                      <p:nvPr/>
                    </p:nvSpPr>
                    <p:spPr bwMode="gray">
                      <a:xfrm>
                        <a:off x="8100157" y="7467415"/>
                        <a:ext cx="254921" cy="13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24" name="フリーフォーム 123"/>
                    <p:cNvSpPr/>
                    <p:nvPr/>
                  </p:nvSpPr>
                  <p:spPr bwMode="gray">
                    <a:xfrm>
                      <a:off x="7038595" y="4896134"/>
                      <a:ext cx="145374" cy="1311482"/>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5" name="フリーフォーム 124"/>
                    <p:cNvSpPr/>
                    <p:nvPr/>
                  </p:nvSpPr>
                  <p:spPr bwMode="gray">
                    <a:xfrm>
                      <a:off x="6300714" y="407469"/>
                      <a:ext cx="466958" cy="3236904"/>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6" name="フリーフォーム 125"/>
                    <p:cNvSpPr/>
                    <p:nvPr/>
                  </p:nvSpPr>
                  <p:spPr bwMode="gray">
                    <a:xfrm>
                      <a:off x="6318335" y="333415"/>
                      <a:ext cx="495592" cy="2579967"/>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7" name="フリーフォーム 126"/>
                    <p:cNvSpPr/>
                    <p:nvPr/>
                  </p:nvSpPr>
                  <p:spPr bwMode="gray">
                    <a:xfrm>
                      <a:off x="5177371" y="333415"/>
                      <a:ext cx="1176206" cy="4868493"/>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8" name="フリーフォーム 127"/>
                    <p:cNvSpPr/>
                    <p:nvPr/>
                  </p:nvSpPr>
                  <p:spPr bwMode="gray">
                    <a:xfrm>
                      <a:off x="2212628" y="2903826"/>
                      <a:ext cx="702639" cy="525549"/>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9" name="フリーフォーム 128"/>
                    <p:cNvSpPr/>
                    <p:nvPr/>
                  </p:nvSpPr>
                  <p:spPr bwMode="gray">
                    <a:xfrm>
                      <a:off x="7250047" y="476746"/>
                      <a:ext cx="0" cy="1199207"/>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30" name="正方形/長方形 129"/>
                    <p:cNvSpPr/>
                    <p:nvPr/>
                  </p:nvSpPr>
                  <p:spPr bwMode="gray">
                    <a:xfrm rot="21324644">
                      <a:off x="5058429" y="4105421"/>
                      <a:ext cx="931713" cy="4013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a:solidFill>
                            <a:schemeClr val="tx1"/>
                          </a:solidFill>
                        </a:rPr>
                        <a:t>線</a:t>
                      </a:r>
                    </a:p>
                  </p:txBody>
                </p:sp>
                <p:sp>
                  <p:nvSpPr>
                    <p:cNvPr id="131" name="正方形/長方形 130"/>
                    <p:cNvSpPr/>
                    <p:nvPr/>
                  </p:nvSpPr>
                  <p:spPr bwMode="gray">
                    <a:xfrm>
                      <a:off x="5906442" y="1363"/>
                      <a:ext cx="1059467" cy="425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2" name="正方形/長方形 131"/>
                    <p:cNvSpPr/>
                    <p:nvPr/>
                  </p:nvSpPr>
                  <p:spPr bwMode="gray">
                    <a:xfrm rot="16200000">
                      <a:off x="6167528" y="543904"/>
                      <a:ext cx="1015264" cy="3171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33" name="円/楕円 132"/>
                    <p:cNvSpPr/>
                    <p:nvPr/>
                  </p:nvSpPr>
                  <p:spPr bwMode="gray">
                    <a:xfrm>
                      <a:off x="6424061" y="5438404"/>
                      <a:ext cx="145374" cy="14572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4" name="円/楕円 133"/>
                    <p:cNvSpPr/>
                    <p:nvPr/>
                  </p:nvSpPr>
                  <p:spPr bwMode="gray">
                    <a:xfrm>
                      <a:off x="6148731" y="3630039"/>
                      <a:ext cx="143172" cy="1433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7" name="円/楕円 146"/>
                    <p:cNvSpPr/>
                    <p:nvPr/>
                  </p:nvSpPr>
                  <p:spPr bwMode="gray">
                    <a:xfrm>
                      <a:off x="6780887" y="1011851"/>
                      <a:ext cx="145374"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8" name="円/楕円 147"/>
                    <p:cNvSpPr/>
                    <p:nvPr/>
                  </p:nvSpPr>
                  <p:spPr bwMode="gray">
                    <a:xfrm>
                      <a:off x="6357982" y="2208668"/>
                      <a:ext cx="147576"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50" name="フリーフォーム 149"/>
                    <p:cNvSpPr/>
                    <p:nvPr/>
                  </p:nvSpPr>
                  <p:spPr bwMode="gray">
                    <a:xfrm>
                      <a:off x="5813931" y="1685509"/>
                      <a:ext cx="1224663" cy="210220"/>
                    </a:xfrm>
                    <a:custGeom>
                      <a:avLst/>
                      <a:gdLst>
                        <a:gd name="connsiteX0" fmla="*/ 52387 w 1223962"/>
                        <a:gd name="connsiteY0" fmla="*/ 0 h 209550"/>
                        <a:gd name="connsiteX1" fmla="*/ 195262 w 1223962"/>
                        <a:gd name="connsiteY1" fmla="*/ 171450 h 209550"/>
                        <a:gd name="connsiteX2" fmla="*/ 1223962 w 1223962"/>
                        <a:gd name="connsiteY2" fmla="*/ 209550 h 209550"/>
                      </a:gdLst>
                      <a:ahLst/>
                      <a:cxnLst>
                        <a:cxn ang="0">
                          <a:pos x="connsiteX0" y="connsiteY0"/>
                        </a:cxn>
                        <a:cxn ang="0">
                          <a:pos x="connsiteX1" y="connsiteY1"/>
                        </a:cxn>
                        <a:cxn ang="0">
                          <a:pos x="connsiteX2" y="connsiteY2"/>
                        </a:cxn>
                      </a:cxnLst>
                      <a:rect l="l" t="t" r="r" b="b"/>
                      <a:pathLst>
                        <a:path w="1223962" h="209550">
                          <a:moveTo>
                            <a:pt x="52387" y="0"/>
                          </a:moveTo>
                          <a:cubicBezTo>
                            <a:pt x="26193" y="68262"/>
                            <a:pt x="0" y="136525"/>
                            <a:pt x="195262" y="171450"/>
                          </a:cubicBezTo>
                          <a:cubicBezTo>
                            <a:pt x="390524" y="206375"/>
                            <a:pt x="807243" y="207962"/>
                            <a:pt x="1223962" y="2095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1" name="正方形/長方形 150"/>
                    <p:cNvSpPr/>
                    <p:nvPr/>
                  </p:nvSpPr>
                  <p:spPr bwMode="gray">
                    <a:xfrm>
                      <a:off x="6155340" y="1568454"/>
                      <a:ext cx="1145369" cy="3224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52" name="フリーフォーム 151"/>
                    <p:cNvSpPr/>
                    <p:nvPr/>
                  </p:nvSpPr>
                  <p:spPr bwMode="gray">
                    <a:xfrm>
                      <a:off x="6258863" y="971239"/>
                      <a:ext cx="1856820" cy="66888"/>
                    </a:xfrm>
                    <a:custGeom>
                      <a:avLst/>
                      <a:gdLst>
                        <a:gd name="connsiteX0" fmla="*/ 0 w 1857375"/>
                        <a:gd name="connsiteY0" fmla="*/ 0 h 66675"/>
                        <a:gd name="connsiteX1" fmla="*/ 1171575 w 1857375"/>
                        <a:gd name="connsiteY1" fmla="*/ 19050 h 66675"/>
                        <a:gd name="connsiteX2" fmla="*/ 1857375 w 1857375"/>
                        <a:gd name="connsiteY2" fmla="*/ 66675 h 66675"/>
                      </a:gdLst>
                      <a:ahLst/>
                      <a:cxnLst>
                        <a:cxn ang="0">
                          <a:pos x="connsiteX0" y="connsiteY0"/>
                        </a:cxn>
                        <a:cxn ang="0">
                          <a:pos x="connsiteX1" y="connsiteY1"/>
                        </a:cxn>
                        <a:cxn ang="0">
                          <a:pos x="connsiteX2" y="connsiteY2"/>
                        </a:cxn>
                      </a:cxnLst>
                      <a:rect l="l" t="t" r="r" b="b"/>
                      <a:pathLst>
                        <a:path w="1857375" h="66675">
                          <a:moveTo>
                            <a:pt x="0" y="0"/>
                          </a:moveTo>
                          <a:lnTo>
                            <a:pt x="1171575" y="19050"/>
                          </a:lnTo>
                          <a:cubicBezTo>
                            <a:pt x="1481138" y="30163"/>
                            <a:pt x="1669256" y="48419"/>
                            <a:pt x="1857375" y="666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3" name="正方形/長方形 152"/>
                    <p:cNvSpPr/>
                    <p:nvPr/>
                  </p:nvSpPr>
                  <p:spPr bwMode="gray">
                    <a:xfrm>
                      <a:off x="6104679" y="861352"/>
                      <a:ext cx="999995" cy="461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54" name="フリーフォーム 153"/>
                    <p:cNvSpPr/>
                    <p:nvPr/>
                  </p:nvSpPr>
                  <p:spPr bwMode="gray">
                    <a:xfrm>
                      <a:off x="6250052" y="400303"/>
                      <a:ext cx="1814969" cy="1077374"/>
                    </a:xfrm>
                    <a:custGeom>
                      <a:avLst/>
                      <a:gdLst>
                        <a:gd name="connsiteX0" fmla="*/ 1657350 w 1816100"/>
                        <a:gd name="connsiteY0" fmla="*/ 0 h 1076325"/>
                        <a:gd name="connsiteX1" fmla="*/ 1781175 w 1816100"/>
                        <a:gd name="connsiteY1" fmla="*/ 571500 h 1076325"/>
                        <a:gd name="connsiteX2" fmla="*/ 1714500 w 1816100"/>
                        <a:gd name="connsiteY2" fmla="*/ 1019175 h 1076325"/>
                        <a:gd name="connsiteX3" fmla="*/ 1171575 w 1816100"/>
                        <a:gd name="connsiteY3" fmla="*/ 914400 h 1076325"/>
                        <a:gd name="connsiteX4" fmla="*/ 0 w 1816100"/>
                        <a:gd name="connsiteY4" fmla="*/ 971550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1076325">
                          <a:moveTo>
                            <a:pt x="1657350" y="0"/>
                          </a:moveTo>
                          <a:cubicBezTo>
                            <a:pt x="1714500" y="200818"/>
                            <a:pt x="1771650" y="401637"/>
                            <a:pt x="1781175" y="571500"/>
                          </a:cubicBezTo>
                          <a:cubicBezTo>
                            <a:pt x="1790700" y="741363"/>
                            <a:pt x="1816100" y="962025"/>
                            <a:pt x="1714500" y="1019175"/>
                          </a:cubicBezTo>
                          <a:cubicBezTo>
                            <a:pt x="1612900" y="1076325"/>
                            <a:pt x="1457325" y="922337"/>
                            <a:pt x="1171575" y="914400"/>
                          </a:cubicBezTo>
                          <a:cubicBezTo>
                            <a:pt x="885825" y="906463"/>
                            <a:pt x="442912" y="939006"/>
                            <a:pt x="0" y="97155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5" name="正方形/長方形 154"/>
                    <p:cNvSpPr/>
                    <p:nvPr/>
                  </p:nvSpPr>
                  <p:spPr bwMode="gray">
                    <a:xfrm>
                      <a:off x="6355779" y="1300902"/>
                      <a:ext cx="1511006" cy="3750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61" name="正方形/長方形 160"/>
                    <p:cNvSpPr/>
                    <p:nvPr/>
                  </p:nvSpPr>
                  <p:spPr bwMode="gray">
                    <a:xfrm rot="2576947">
                      <a:off x="1765493" y="3484318"/>
                      <a:ext cx="1008805" cy="2747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ニュートラム</a:t>
                      </a:r>
                      <a:endParaRPr lang="en-US" altLang="ja-JP" sz="700" dirty="0">
                        <a:solidFill>
                          <a:schemeClr val="tx1"/>
                        </a:solidFill>
                      </a:endParaRPr>
                    </a:p>
                  </p:txBody>
                </p:sp>
                <p:sp>
                  <p:nvSpPr>
                    <p:cNvPr id="169" name="正方形/長方形 168"/>
                    <p:cNvSpPr/>
                    <p:nvPr/>
                  </p:nvSpPr>
                  <p:spPr bwMode="gray">
                    <a:xfrm>
                      <a:off x="6395426" y="4098255"/>
                      <a:ext cx="975767" cy="248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70" name="正方形/長方形 169"/>
                    <p:cNvSpPr/>
                    <p:nvPr/>
                  </p:nvSpPr>
                  <p:spPr bwMode="gray">
                    <a:xfrm rot="17266963">
                      <a:off x="5225005" y="5390540"/>
                      <a:ext cx="981820" cy="3370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南海本線</a:t>
                      </a:r>
                    </a:p>
                  </p:txBody>
                </p:sp>
                <p:sp>
                  <p:nvSpPr>
                    <p:cNvPr id="171" name="正方形/長方形 170"/>
                    <p:cNvSpPr/>
                    <p:nvPr/>
                  </p:nvSpPr>
                  <p:spPr bwMode="gray">
                    <a:xfrm rot="18031840">
                      <a:off x="6346204" y="4954251"/>
                      <a:ext cx="1036764" cy="414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sp>
                  <p:nvSpPr>
                    <p:cNvPr id="172" name="正方形/長方形 171"/>
                    <p:cNvSpPr/>
                    <p:nvPr/>
                  </p:nvSpPr>
                  <p:spPr bwMode="gray">
                    <a:xfrm rot="16366847">
                      <a:off x="5907631" y="4779675"/>
                      <a:ext cx="1156207" cy="409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南海高野線</a:t>
                      </a:r>
                    </a:p>
                  </p:txBody>
                </p:sp>
                <p:sp>
                  <p:nvSpPr>
                    <p:cNvPr id="173" name="正方形/長方形 172"/>
                    <p:cNvSpPr/>
                    <p:nvPr/>
                  </p:nvSpPr>
                  <p:spPr bwMode="gray">
                    <a:xfrm rot="17188672">
                      <a:off x="5534766" y="5461088"/>
                      <a:ext cx="1115596" cy="3105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阪堺阪堺線</a:t>
                      </a:r>
                    </a:p>
                  </p:txBody>
                </p:sp>
                <p:sp>
                  <p:nvSpPr>
                    <p:cNvPr id="174" name="正方形/長方形 173"/>
                    <p:cNvSpPr/>
                    <p:nvPr/>
                  </p:nvSpPr>
                  <p:spPr bwMode="gray">
                    <a:xfrm rot="3339681">
                      <a:off x="5125973" y="3198812"/>
                      <a:ext cx="1318650" cy="4229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南海汐見橋線</a:t>
                      </a:r>
                    </a:p>
                  </p:txBody>
                </p:sp>
                <p:sp>
                  <p:nvSpPr>
                    <p:cNvPr id="177" name="正方形/長方形 176"/>
                    <p:cNvSpPr/>
                    <p:nvPr/>
                  </p:nvSpPr>
                  <p:spPr bwMode="gray">
                    <a:xfrm rot="1229937">
                      <a:off x="4833761" y="1821673"/>
                      <a:ext cx="1213650" cy="425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sp>
                  <p:nvSpPr>
                    <p:cNvPr id="178" name="正方形/長方形 177"/>
                    <p:cNvSpPr/>
                    <p:nvPr/>
                  </p:nvSpPr>
                  <p:spPr bwMode="gray">
                    <a:xfrm rot="16673060">
                      <a:off x="7655200" y="324100"/>
                      <a:ext cx="1218318" cy="4295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sp>
                  <p:nvSpPr>
                    <p:cNvPr id="207" name="円/楕円 206"/>
                    <p:cNvSpPr/>
                    <p:nvPr/>
                  </p:nvSpPr>
                  <p:spPr bwMode="gray">
                    <a:xfrm>
                      <a:off x="5505563" y="5065742"/>
                      <a:ext cx="145374"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22" name="正方形/長方形 121"/>
                  <p:cNvSpPr/>
                  <p:nvPr/>
                </p:nvSpPr>
                <p:spPr bwMode="gray">
                  <a:xfrm rot="16200000">
                    <a:off x="6595070" y="509297"/>
                    <a:ext cx="1094097" cy="374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grpSp>
            <p:cxnSp>
              <p:nvCxnSpPr>
                <p:cNvPr id="116" name="直線コネクタ 115"/>
                <p:cNvCxnSpPr>
                  <a:stCxn id="212" idx="3"/>
                  <a:endCxn id="117" idx="2"/>
                </p:cNvCxnSpPr>
                <p:nvPr/>
              </p:nvCxnSpPr>
              <p:spPr bwMode="gray">
                <a:xfrm>
                  <a:off x="5655342" y="264137"/>
                  <a:ext cx="718058" cy="1552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円/楕円 116"/>
                <p:cNvSpPr/>
                <p:nvPr/>
              </p:nvSpPr>
              <p:spPr bwMode="gray">
                <a:xfrm>
                  <a:off x="6373400" y="288026"/>
                  <a:ext cx="264316" cy="262774"/>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cxnSp>
              <p:nvCxnSpPr>
                <p:cNvPr id="119" name="直線コネクタ 118"/>
                <p:cNvCxnSpPr>
                  <a:endCxn id="120" idx="5"/>
                </p:cNvCxnSpPr>
                <p:nvPr/>
              </p:nvCxnSpPr>
              <p:spPr bwMode="gray">
                <a:xfrm>
                  <a:off x="4855787" y="1675953"/>
                  <a:ext cx="1669595" cy="34877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0" name="円/楕円 119"/>
                <p:cNvSpPr/>
                <p:nvPr/>
              </p:nvSpPr>
              <p:spPr bwMode="gray">
                <a:xfrm>
                  <a:off x="6300714" y="1800174"/>
                  <a:ext cx="264316" cy="262774"/>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13" name="正方形/長方形 112"/>
              <p:cNvSpPr/>
              <p:nvPr/>
            </p:nvSpPr>
            <p:spPr bwMode="gray">
              <a:xfrm>
                <a:off x="7756723" y="1370664"/>
                <a:ext cx="979288" cy="2467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京阪本線・中之島線</a:t>
                </a:r>
              </a:p>
            </p:txBody>
          </p:sp>
        </p:grpSp>
        <p:sp>
          <p:nvSpPr>
            <p:cNvPr id="109" name="正方形/長方形 108"/>
            <p:cNvSpPr/>
            <p:nvPr/>
          </p:nvSpPr>
          <p:spPr bwMode="gray">
            <a:xfrm>
              <a:off x="7885498" y="2781309"/>
              <a:ext cx="863990" cy="142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近鉄難波線</a:t>
              </a:r>
              <a:endParaRPr lang="en-US" altLang="ja-JP" sz="700" dirty="0">
                <a:solidFill>
                  <a:schemeClr val="tx1"/>
                </a:solidFill>
              </a:endParaRPr>
            </a:p>
          </p:txBody>
        </p:sp>
        <p:sp>
          <p:nvSpPr>
            <p:cNvPr id="110" name="正方形/長方形 109"/>
            <p:cNvSpPr/>
            <p:nvPr/>
          </p:nvSpPr>
          <p:spPr bwMode="gray">
            <a:xfrm>
              <a:off x="6750483" y="2305683"/>
              <a:ext cx="862492" cy="1444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endParaRPr lang="en-US" altLang="ja-JP" sz="700" dirty="0">
                <a:solidFill>
                  <a:schemeClr val="tx1"/>
                </a:solidFill>
              </a:endParaRP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第五区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中央区・浪速区・住之江区・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住吉区・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西成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8425" y="568325"/>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868863"/>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7467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10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551,945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513,095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470,391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304,488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958,536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10,899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17,386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50.64k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221</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4.48㎡</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2" cy="2002800"/>
        </p:xfrm>
        <a:graphic>
          <a:graphicData uri="http://schemas.openxmlformats.org/drawingml/2006/table">
            <a:tbl>
              <a:tblPr/>
              <a:tblGrid>
                <a:gridCol w="1357238"/>
                <a:gridCol w="548604"/>
                <a:gridCol w="777543"/>
                <a:gridCol w="1326147"/>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浪速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住之江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住之江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 name="正方形/長方形 103"/>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5"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06"/>
          <p:cNvGrpSpPr>
            <a:grpSpLocks noChangeAspect="1"/>
          </p:cNvGrpSpPr>
          <p:nvPr/>
        </p:nvGrpSpPr>
        <p:grpSpPr bwMode="auto">
          <a:xfrm>
            <a:off x="8108950" y="128588"/>
            <a:ext cx="1606550" cy="1441450"/>
            <a:chOff x="1698" y="1802"/>
            <a:chExt cx="13239" cy="12848"/>
          </a:xfrm>
        </p:grpSpPr>
        <p:sp>
          <p:nvSpPr>
            <p:cNvPr id="3198" name="Freeform 207"/>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9" name="Freeform 208"/>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0" name="Freeform 209"/>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1" name="Freeform 210"/>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2" name="Freeform 211" descr="50%"/>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3" name="Freeform 212" descr="50%"/>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4" name="Freeform 213"/>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05" name="Freeform 214"/>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6" name="Freeform 215"/>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7" name="Freeform 216" descr="50%"/>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217"/>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09" name="Freeform 218"/>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0" name="Freeform 219" descr="50%"/>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1" name="Freeform 220"/>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12" name="Freeform 221"/>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13" name="Freeform 222"/>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4" name="Freeform 223"/>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15" name="Freeform 224"/>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16" name="Freeform 225"/>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7" name="Freeform 226"/>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18" name="Freeform 227"/>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19" name="Freeform 228"/>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0" name="Freeform 229"/>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1" name="Freeform 230" descr="50%"/>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grpSp>
      <p:sp>
        <p:nvSpPr>
          <p:cNvPr id="3170" name="AutoShape 168"/>
          <p:cNvSpPr>
            <a:spLocks/>
          </p:cNvSpPr>
          <p:nvPr/>
        </p:nvSpPr>
        <p:spPr bwMode="auto">
          <a:xfrm>
            <a:off x="8072438" y="836613"/>
            <a:ext cx="468312" cy="179387"/>
          </a:xfrm>
          <a:prstGeom prst="borderCallout2">
            <a:avLst>
              <a:gd name="adj1" fmla="val 111505"/>
              <a:gd name="adj2" fmla="val 66176"/>
              <a:gd name="adj3" fmla="val 180532"/>
              <a:gd name="adj4" fmla="val 80148"/>
              <a:gd name="adj5" fmla="val 254866"/>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住之江区</a:t>
            </a:r>
          </a:p>
        </p:txBody>
      </p:sp>
      <p:sp>
        <p:nvSpPr>
          <p:cNvPr id="3171" name="AutoShape 168"/>
          <p:cNvSpPr>
            <a:spLocks/>
          </p:cNvSpPr>
          <p:nvPr/>
        </p:nvSpPr>
        <p:spPr bwMode="auto">
          <a:xfrm>
            <a:off x="9285288" y="1304925"/>
            <a:ext cx="468312" cy="179388"/>
          </a:xfrm>
          <a:prstGeom prst="borderCallout2">
            <a:avLst>
              <a:gd name="adj1" fmla="val 69028"/>
              <a:gd name="adj2" fmla="val -2208"/>
              <a:gd name="adj3" fmla="val 63718"/>
              <a:gd name="adj4" fmla="val -3676"/>
              <a:gd name="adj5" fmla="val 6371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住吉区</a:t>
            </a:r>
          </a:p>
        </p:txBody>
      </p:sp>
      <p:sp>
        <p:nvSpPr>
          <p:cNvPr id="3172" name="AutoShape 168"/>
          <p:cNvSpPr>
            <a:spLocks/>
          </p:cNvSpPr>
          <p:nvPr/>
        </p:nvSpPr>
        <p:spPr bwMode="auto">
          <a:xfrm>
            <a:off x="9244013" y="1062038"/>
            <a:ext cx="468312" cy="179387"/>
          </a:xfrm>
          <a:prstGeom prst="borderCallout2">
            <a:avLst>
              <a:gd name="adj1" fmla="val 69028"/>
              <a:gd name="adj2" fmla="val -2208"/>
              <a:gd name="adj3" fmla="val 63718"/>
              <a:gd name="adj4" fmla="val -3676"/>
              <a:gd name="adj5" fmla="val 6371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西成区</a:t>
            </a:r>
          </a:p>
        </p:txBody>
      </p:sp>
      <p:sp>
        <p:nvSpPr>
          <p:cNvPr id="3173" name="AutoShape 168"/>
          <p:cNvSpPr>
            <a:spLocks/>
          </p:cNvSpPr>
          <p:nvPr/>
        </p:nvSpPr>
        <p:spPr bwMode="auto">
          <a:xfrm>
            <a:off x="8385175" y="549275"/>
            <a:ext cx="468313" cy="179388"/>
          </a:xfrm>
          <a:prstGeom prst="borderCallout2">
            <a:avLst>
              <a:gd name="adj1" fmla="val 122125"/>
              <a:gd name="adj2" fmla="val 63972"/>
              <a:gd name="adj3" fmla="val 180532"/>
              <a:gd name="adj4" fmla="val 64708"/>
              <a:gd name="adj5" fmla="val 249556"/>
              <a:gd name="adj6" fmla="val 122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浪速区</a:t>
            </a:r>
          </a:p>
        </p:txBody>
      </p:sp>
      <p:sp>
        <p:nvSpPr>
          <p:cNvPr id="3174" name="AutoShape 168"/>
          <p:cNvSpPr>
            <a:spLocks/>
          </p:cNvSpPr>
          <p:nvPr/>
        </p:nvSpPr>
        <p:spPr bwMode="auto">
          <a:xfrm>
            <a:off x="9010650" y="404813"/>
            <a:ext cx="466725" cy="179387"/>
          </a:xfrm>
          <a:prstGeom prst="borderCallout2">
            <a:avLst>
              <a:gd name="adj1" fmla="val 122125"/>
              <a:gd name="adj2" fmla="val 79412"/>
              <a:gd name="adj3" fmla="val 180532"/>
              <a:gd name="adj4" fmla="val 80148"/>
              <a:gd name="adj5" fmla="val 238935"/>
              <a:gd name="adj6" fmla="val 4081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中央区</a:t>
            </a:r>
          </a:p>
        </p:txBody>
      </p:sp>
      <p:sp>
        <p:nvSpPr>
          <p:cNvPr id="99" name="正方形/長方形 98"/>
          <p:cNvSpPr/>
          <p:nvPr/>
        </p:nvSpPr>
        <p:spPr bwMode="auto">
          <a:xfrm>
            <a:off x="5600700" y="4240213"/>
            <a:ext cx="79375" cy="7302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3177" name="テキスト ボックス 57"/>
          <p:cNvSpPr>
            <a:spLocks noChangeArrowheads="1"/>
          </p:cNvSpPr>
          <p:nvPr/>
        </p:nvSpPr>
        <p:spPr bwMode="auto">
          <a:xfrm>
            <a:off x="4448175" y="6165850"/>
            <a:ext cx="5272088"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地下鉄８路線、</a:t>
            </a:r>
            <a:r>
              <a:rPr lang="ja-JP" altLang="en-US" sz="1100">
                <a:latin typeface="HGP創英角ｺﾞｼｯｸUB" pitchFamily="50" charset="-128"/>
              </a:rPr>
              <a:t>ＪＲ３路線、</a:t>
            </a:r>
            <a:r>
              <a:rPr lang="ja-JP" altLang="en-US" sz="1100"/>
              <a:t>私鉄９路線が走り、主要駅として、難波駅、淀屋橋駅を有する。</a:t>
            </a:r>
          </a:p>
        </p:txBody>
      </p:sp>
      <p:sp>
        <p:nvSpPr>
          <p:cNvPr id="203" name="正方形/長方形 22"/>
          <p:cNvSpPr/>
          <p:nvPr/>
        </p:nvSpPr>
        <p:spPr bwMode="gray">
          <a:xfrm>
            <a:off x="8586788" y="240665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a:t>
            </a:r>
            <a:r>
              <a:rPr lang="ja-JP" altLang="en-US" sz="800" dirty="0">
                <a:solidFill>
                  <a:schemeClr val="tx1"/>
                </a:solidFill>
              </a:rPr>
              <a:t>役所</a:t>
            </a:r>
          </a:p>
        </p:txBody>
      </p:sp>
      <p:sp>
        <p:nvSpPr>
          <p:cNvPr id="204" name="正方形/長方形 22"/>
          <p:cNvSpPr/>
          <p:nvPr/>
        </p:nvSpPr>
        <p:spPr bwMode="gray">
          <a:xfrm>
            <a:off x="8266113" y="3213100"/>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205" name="正方形/長方形 22"/>
          <p:cNvSpPr/>
          <p:nvPr/>
        </p:nvSpPr>
        <p:spPr bwMode="gray">
          <a:xfrm>
            <a:off x="8193088" y="429260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206" name="正方形/長方形 22"/>
          <p:cNvSpPr/>
          <p:nvPr/>
        </p:nvSpPr>
        <p:spPr bwMode="gray">
          <a:xfrm>
            <a:off x="8258175" y="5503863"/>
            <a:ext cx="900113"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208" name="正方形/長方形 22"/>
          <p:cNvSpPr/>
          <p:nvPr/>
        </p:nvSpPr>
        <p:spPr bwMode="gray">
          <a:xfrm>
            <a:off x="6684963" y="487680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209" name="正方形/長方形 208"/>
          <p:cNvSpPr/>
          <p:nvPr/>
        </p:nvSpPr>
        <p:spPr bwMode="gray">
          <a:xfrm>
            <a:off x="4808538" y="4365625"/>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210" name="正方形/長方形 209"/>
          <p:cNvSpPr/>
          <p:nvPr/>
        </p:nvSpPr>
        <p:spPr bwMode="gray">
          <a:xfrm>
            <a:off x="6248400" y="2708275"/>
            <a:ext cx="792163"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難波駅</a:t>
            </a:r>
          </a:p>
        </p:txBody>
      </p:sp>
      <p:sp>
        <p:nvSpPr>
          <p:cNvPr id="212" name="正方形/長方形 211"/>
          <p:cNvSpPr/>
          <p:nvPr/>
        </p:nvSpPr>
        <p:spPr bwMode="gray">
          <a:xfrm>
            <a:off x="6824663" y="1773238"/>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淀屋橋駅</a:t>
            </a:r>
          </a:p>
        </p:txBody>
      </p:sp>
      <p:sp>
        <p:nvSpPr>
          <p:cNvPr id="219" name="正方形/長方形 218"/>
          <p:cNvSpPr/>
          <p:nvPr/>
        </p:nvSpPr>
        <p:spPr bwMode="gray">
          <a:xfrm>
            <a:off x="8394700" y="2967038"/>
            <a:ext cx="936625" cy="14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近鉄難波線</a:t>
            </a:r>
            <a:endParaRPr lang="en-US" altLang="ja-JP" sz="700" dirty="0">
              <a:solidFill>
                <a:schemeClr val="tx1"/>
              </a:solidFill>
            </a:endParaRPr>
          </a:p>
        </p:txBody>
      </p:sp>
      <p:grpSp>
        <p:nvGrpSpPr>
          <p:cNvPr id="11" name="グループ化 134"/>
          <p:cNvGrpSpPr>
            <a:grpSpLocks/>
          </p:cNvGrpSpPr>
          <p:nvPr/>
        </p:nvGrpSpPr>
        <p:grpSpPr bwMode="auto">
          <a:xfrm>
            <a:off x="4432300" y="908050"/>
            <a:ext cx="1690688" cy="1584325"/>
            <a:chOff x="4090989" y="908053"/>
            <a:chExt cx="1561132" cy="1584846"/>
          </a:xfrm>
        </p:grpSpPr>
        <p:grpSp>
          <p:nvGrpSpPr>
            <p:cNvPr id="12" name="グループ化 64"/>
            <p:cNvGrpSpPr>
              <a:grpSpLocks/>
            </p:cNvGrpSpPr>
            <p:nvPr/>
          </p:nvGrpSpPr>
          <p:grpSpPr bwMode="auto">
            <a:xfrm>
              <a:off x="4090989" y="908053"/>
              <a:ext cx="1561132" cy="1584846"/>
              <a:chOff x="5508104" y="3645025"/>
              <a:chExt cx="1561335" cy="1584923"/>
            </a:xfrm>
          </p:grpSpPr>
          <p:sp>
            <p:nvSpPr>
              <p:cNvPr id="3192"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93"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4"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5"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6"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7"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37" name="円/楕円 13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8" name="正方形/長方形 13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35" name="正方形/長方形 134"/>
          <p:cNvSpPr/>
          <p:nvPr/>
        </p:nvSpPr>
        <p:spPr bwMode="gray">
          <a:xfrm>
            <a:off x="8366125" y="3575050"/>
            <a:ext cx="752475" cy="215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6" name="正方形/長方形 27"/>
          <p:cNvSpPr>
            <a:spLocks noChangeArrowheads="1"/>
          </p:cNvSpPr>
          <p:nvPr/>
        </p:nvSpPr>
        <p:spPr bwMode="auto">
          <a:xfrm>
            <a:off x="8913440"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0"/>
          <p:cNvGrpSpPr>
            <a:grpSpLocks/>
          </p:cNvGrpSpPr>
          <p:nvPr/>
        </p:nvGrpSpPr>
        <p:grpSpPr bwMode="auto">
          <a:xfrm>
            <a:off x="4462463" y="966788"/>
            <a:ext cx="5157787" cy="4360862"/>
            <a:chOff x="1258888" y="133685"/>
            <a:chExt cx="7002462" cy="6417928"/>
          </a:xfrm>
        </p:grpSpPr>
        <p:grpSp>
          <p:nvGrpSpPr>
            <p:cNvPr id="3" name="グループ化 1"/>
            <p:cNvGrpSpPr>
              <a:grpSpLocks/>
            </p:cNvGrpSpPr>
            <p:nvPr/>
          </p:nvGrpSpPr>
          <p:grpSpPr bwMode="auto">
            <a:xfrm>
              <a:off x="1258888" y="260350"/>
              <a:ext cx="7002462" cy="6291263"/>
              <a:chOff x="0" y="0"/>
              <a:chExt cx="9105900" cy="8181975"/>
            </a:xfrm>
          </p:grpSpPr>
          <p:grpSp>
            <p:nvGrpSpPr>
              <p:cNvPr id="5" name="グループ化 2"/>
              <p:cNvGrpSpPr>
                <a:grpSpLocks/>
              </p:cNvGrpSpPr>
              <p:nvPr/>
            </p:nvGrpSpPr>
            <p:grpSpPr bwMode="auto">
              <a:xfrm>
                <a:off x="57150" y="47625"/>
                <a:ext cx="9010650" cy="8134350"/>
                <a:chOff x="57150" y="47625"/>
                <a:chExt cx="9010650" cy="8134350"/>
              </a:xfrm>
            </p:grpSpPr>
            <p:pic>
              <p:nvPicPr>
                <p:cNvPr id="4168" name="Picture 7"/>
                <p:cNvPicPr>
                  <a:picLocks noChangeAspect="1" noChangeArrowheads="1"/>
                </p:cNvPicPr>
                <p:nvPr/>
              </p:nvPicPr>
              <p:blipFill>
                <a:blip r:embed="rId3" cstate="print"/>
                <a:srcRect l="5257" t="2177" r="41266"/>
                <a:stretch>
                  <a:fillRect/>
                </a:stretch>
              </p:blipFill>
              <p:spPr bwMode="gray">
                <a:xfrm>
                  <a:off x="57150" y="47625"/>
                  <a:ext cx="9010650" cy="6848475"/>
                </a:xfrm>
                <a:prstGeom prst="rect">
                  <a:avLst/>
                </a:prstGeom>
                <a:noFill/>
                <a:ln w="1">
                  <a:noFill/>
                  <a:miter lim="800000"/>
                  <a:headEnd/>
                  <a:tailEnd/>
                </a:ln>
              </p:spPr>
            </p:pic>
            <p:pic>
              <p:nvPicPr>
                <p:cNvPr id="4169" name="Picture 8"/>
                <p:cNvPicPr>
                  <a:picLocks noChangeAspect="1" noChangeArrowheads="1"/>
                </p:cNvPicPr>
                <p:nvPr/>
              </p:nvPicPr>
              <p:blipFill>
                <a:blip r:embed="rId4" cstate="print"/>
                <a:srcRect l="44545" t="40137" r="24364" b="37415"/>
                <a:stretch>
                  <a:fillRect/>
                </a:stretch>
              </p:blipFill>
              <p:spPr bwMode="gray">
                <a:xfrm>
                  <a:off x="2952750" y="6610350"/>
                  <a:ext cx="5238750" cy="1571625"/>
                </a:xfrm>
                <a:prstGeom prst="rect">
                  <a:avLst/>
                </a:prstGeom>
                <a:noFill/>
                <a:ln w="1">
                  <a:noFill/>
                  <a:miter lim="800000"/>
                  <a:headEnd/>
                  <a:tailEnd/>
                </a:ln>
              </p:spPr>
            </p:pic>
          </p:grpSp>
          <p:sp>
            <p:nvSpPr>
              <p:cNvPr id="180" name="正方形/長方形 179"/>
              <p:cNvSpPr/>
              <p:nvPr/>
            </p:nvSpPr>
            <p:spPr bwMode="gray">
              <a:xfrm>
                <a:off x="58855" y="17578"/>
                <a:ext cx="5504460" cy="185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1" name="正方形/長方形 180"/>
              <p:cNvSpPr/>
              <p:nvPr/>
            </p:nvSpPr>
            <p:spPr bwMode="gray">
              <a:xfrm>
                <a:off x="1989901" y="1779897"/>
                <a:ext cx="3096958" cy="160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2" name="正方形/長方形 181"/>
              <p:cNvSpPr/>
              <p:nvPr/>
            </p:nvSpPr>
            <p:spPr bwMode="gray">
              <a:xfrm>
                <a:off x="4523522" y="1676589"/>
                <a:ext cx="1048202" cy="589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3" name="正方形/長方形 182"/>
              <p:cNvSpPr/>
              <p:nvPr/>
            </p:nvSpPr>
            <p:spPr bwMode="gray">
              <a:xfrm>
                <a:off x="5381142" y="8462"/>
                <a:ext cx="1048202" cy="82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4" name="正方形/長方形 183"/>
              <p:cNvSpPr/>
              <p:nvPr/>
            </p:nvSpPr>
            <p:spPr bwMode="gray">
              <a:xfrm>
                <a:off x="3245501" y="3353830"/>
                <a:ext cx="1051003" cy="51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5" name="正方形/長方形 184"/>
              <p:cNvSpPr/>
              <p:nvPr/>
            </p:nvSpPr>
            <p:spPr bwMode="gray">
              <a:xfrm>
                <a:off x="8200636" y="1627973"/>
                <a:ext cx="868830" cy="3248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6" name="正方形/長方形 9"/>
              <p:cNvSpPr/>
              <p:nvPr/>
            </p:nvSpPr>
            <p:spPr bwMode="gray">
              <a:xfrm>
                <a:off x="7715772" y="4848763"/>
                <a:ext cx="866028" cy="120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186"/>
              <p:cNvSpPr/>
              <p:nvPr/>
            </p:nvSpPr>
            <p:spPr bwMode="gray">
              <a:xfrm>
                <a:off x="7247725" y="3493600"/>
                <a:ext cx="1048202" cy="279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11"/>
              <p:cNvSpPr/>
              <p:nvPr/>
            </p:nvSpPr>
            <p:spPr bwMode="gray">
              <a:xfrm>
                <a:off x="8954555" y="789352"/>
                <a:ext cx="151345" cy="27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12"/>
              <p:cNvSpPr/>
              <p:nvPr/>
            </p:nvSpPr>
            <p:spPr bwMode="gray">
              <a:xfrm>
                <a:off x="8060502" y="-653"/>
                <a:ext cx="176568" cy="124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13"/>
              <p:cNvSpPr/>
              <p:nvPr/>
            </p:nvSpPr>
            <p:spPr bwMode="gray">
              <a:xfrm>
                <a:off x="0" y="4001026"/>
                <a:ext cx="257846" cy="13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14"/>
              <p:cNvSpPr/>
              <p:nvPr/>
            </p:nvSpPr>
            <p:spPr bwMode="gray">
              <a:xfrm>
                <a:off x="8099739" y="7467933"/>
                <a:ext cx="255043" cy="13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4" name="フリーフォーム 143"/>
            <p:cNvSpPr/>
            <p:nvPr/>
          </p:nvSpPr>
          <p:spPr bwMode="gray">
            <a:xfrm>
              <a:off x="5815123" y="1685015"/>
              <a:ext cx="1224192" cy="210271"/>
            </a:xfrm>
            <a:custGeom>
              <a:avLst/>
              <a:gdLst>
                <a:gd name="connsiteX0" fmla="*/ 52387 w 1223962"/>
                <a:gd name="connsiteY0" fmla="*/ 0 h 209550"/>
                <a:gd name="connsiteX1" fmla="*/ 195262 w 1223962"/>
                <a:gd name="connsiteY1" fmla="*/ 171450 h 209550"/>
                <a:gd name="connsiteX2" fmla="*/ 1223962 w 1223962"/>
                <a:gd name="connsiteY2" fmla="*/ 209550 h 209550"/>
              </a:gdLst>
              <a:ahLst/>
              <a:cxnLst>
                <a:cxn ang="0">
                  <a:pos x="connsiteX0" y="connsiteY0"/>
                </a:cxn>
                <a:cxn ang="0">
                  <a:pos x="connsiteX1" y="connsiteY1"/>
                </a:cxn>
                <a:cxn ang="0">
                  <a:pos x="connsiteX2" y="connsiteY2"/>
                </a:cxn>
              </a:cxnLst>
              <a:rect l="l" t="t" r="r" b="b"/>
              <a:pathLst>
                <a:path w="1223962" h="209550">
                  <a:moveTo>
                    <a:pt x="52387" y="0"/>
                  </a:moveTo>
                  <a:cubicBezTo>
                    <a:pt x="26193" y="68262"/>
                    <a:pt x="0" y="136525"/>
                    <a:pt x="195262" y="171450"/>
                  </a:cubicBezTo>
                  <a:cubicBezTo>
                    <a:pt x="390524" y="206375"/>
                    <a:pt x="807243" y="207962"/>
                    <a:pt x="1223962" y="2095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0" name="正方形/長方形 149"/>
            <p:cNvSpPr/>
            <p:nvPr/>
          </p:nvSpPr>
          <p:spPr bwMode="gray">
            <a:xfrm rot="17524465">
              <a:off x="4865534" y="3546706"/>
              <a:ext cx="894819" cy="241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54" name="正方形/長方形 153"/>
            <p:cNvSpPr/>
            <p:nvPr/>
          </p:nvSpPr>
          <p:spPr bwMode="gray">
            <a:xfrm>
              <a:off x="2217981" y="3544743"/>
              <a:ext cx="88367" cy="88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56" name="正方形/長方形 155"/>
            <p:cNvSpPr/>
            <p:nvPr/>
          </p:nvSpPr>
          <p:spPr bwMode="gray">
            <a:xfrm>
              <a:off x="3489589" y="5453533"/>
              <a:ext cx="1075479" cy="317742"/>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cxnSp>
          <p:nvCxnSpPr>
            <p:cNvPr id="158" name="直線コネクタ 157"/>
            <p:cNvCxnSpPr>
              <a:stCxn id="96" idx="4"/>
              <a:endCxn id="156" idx="0"/>
            </p:cNvCxnSpPr>
            <p:nvPr/>
          </p:nvCxnSpPr>
          <p:spPr bwMode="gray">
            <a:xfrm flipH="1">
              <a:off x="4028405" y="4528342"/>
              <a:ext cx="390104" cy="92519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正方形/長方形 159"/>
            <p:cNvSpPr/>
            <p:nvPr/>
          </p:nvSpPr>
          <p:spPr bwMode="gray">
            <a:xfrm>
              <a:off x="1924865" y="5346061"/>
              <a:ext cx="1206950" cy="29671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sp>
          <p:nvSpPr>
            <p:cNvPr id="170" name="正方形/長方形 169"/>
            <p:cNvSpPr/>
            <p:nvPr/>
          </p:nvSpPr>
          <p:spPr bwMode="gray">
            <a:xfrm>
              <a:off x="6522050" y="2687305"/>
              <a:ext cx="90521" cy="91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3" name="正方形/長方形 172"/>
            <p:cNvSpPr/>
            <p:nvPr/>
          </p:nvSpPr>
          <p:spPr bwMode="gray">
            <a:xfrm>
              <a:off x="7323810" y="1523807"/>
              <a:ext cx="614250" cy="1962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上町</a:t>
              </a:r>
              <a:endParaRPr lang="en-US" altLang="ja-JP" sz="900" dirty="0">
                <a:solidFill>
                  <a:schemeClr val="tx1"/>
                </a:solidFill>
              </a:endParaRPr>
            </a:p>
            <a:p>
              <a:pPr algn="ctr">
                <a:defRPr/>
              </a:pPr>
              <a:r>
                <a:rPr lang="ja-JP" altLang="en-US" sz="900" dirty="0">
                  <a:solidFill>
                    <a:schemeClr val="tx1"/>
                  </a:solidFill>
                </a:rPr>
                <a:t>台地</a:t>
              </a:r>
              <a:endParaRPr lang="en-US" altLang="ja-JP" sz="900" dirty="0">
                <a:solidFill>
                  <a:schemeClr val="tx1"/>
                </a:solidFill>
              </a:endParaRPr>
            </a:p>
          </p:txBody>
        </p:sp>
        <p:sp>
          <p:nvSpPr>
            <p:cNvPr id="174" name="正方形/長方形 173"/>
            <p:cNvSpPr/>
            <p:nvPr/>
          </p:nvSpPr>
          <p:spPr bwMode="gray">
            <a:xfrm>
              <a:off x="6172897" y="1607915"/>
              <a:ext cx="1028062" cy="2242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75" name="正方形/長方形 174"/>
            <p:cNvSpPr/>
            <p:nvPr/>
          </p:nvSpPr>
          <p:spPr bwMode="gray">
            <a:xfrm>
              <a:off x="5907798" y="133685"/>
              <a:ext cx="1051770" cy="2266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493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txBox="1">
            <a:spLocks/>
          </p:cNvSpPr>
          <p:nvPr/>
        </p:nvSpPr>
        <p:spPr bwMode="auto">
          <a:xfrm>
            <a:off x="4365625" y="30163"/>
            <a:ext cx="5457825" cy="6767512"/>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1" name="タイトル 3"/>
          <p:cNvSpPr>
            <a:spLocks/>
          </p:cNvSpPr>
          <p:nvPr/>
        </p:nvSpPr>
        <p:spPr bwMode="auto">
          <a:xfrm>
            <a:off x="117475" y="30163"/>
            <a:ext cx="4133850" cy="311150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1940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179763"/>
            <a:ext cx="4133850" cy="36353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6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551,945</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○昼夜間人口比率は</a:t>
            </a:r>
            <a:r>
              <a:rPr lang="en-US" altLang="ja-JP" sz="1100" dirty="0">
                <a:latin typeface="ＭＳ Ｐゴシック" pitchFamily="50" charset="-128"/>
                <a:ea typeface="ＭＳ Ｐゴシック" pitchFamily="50" charset="-128"/>
              </a:rPr>
              <a:t>174</a:t>
            </a:r>
            <a:r>
              <a:rPr lang="ja-JP" altLang="en-US" sz="1100" dirty="0">
                <a:latin typeface="ＭＳ Ｐゴシック" pitchFamily="50" charset="-128"/>
                <a:ea typeface="ＭＳ Ｐゴシック" pitchFamily="50" charset="-128"/>
              </a:rPr>
              <a:t>％で</a:t>
            </a:r>
            <a:r>
              <a:rPr lang="ja-JP" altLang="en-US" sz="1100" dirty="0" smtClean="0">
                <a:latin typeface="ＭＳ Ｐゴシック" pitchFamily="50" charset="-128"/>
                <a:ea typeface="ＭＳ Ｐゴシック" pitchFamily="50" charset="-128"/>
              </a:rPr>
              <a:t>、比較</a:t>
            </a:r>
            <a:r>
              <a:rPr lang="ja-JP" altLang="en-US" sz="1100" dirty="0">
                <a:latin typeface="ＭＳ Ｐゴシック" pitchFamily="50" charset="-128"/>
                <a:ea typeface="ＭＳ Ｐゴシック" pitchFamily="50" charset="-128"/>
              </a:rPr>
              <a:t>都市の中で最も高い京都市（</a:t>
            </a:r>
            <a:r>
              <a:rPr lang="en-US" altLang="ja-JP" sz="1100" dirty="0">
                <a:latin typeface="ＭＳ Ｐゴシック" pitchFamily="50" charset="-128"/>
                <a:ea typeface="ＭＳ Ｐゴシック" pitchFamily="50" charset="-128"/>
              </a:rPr>
              <a:t>109</a:t>
            </a:r>
            <a:r>
              <a:rPr lang="ja-JP" altLang="en-US" sz="1100" dirty="0">
                <a:latin typeface="ＭＳ Ｐゴシック" pitchFamily="50" charset="-128"/>
                <a:ea typeface="ＭＳ Ｐゴシック" pitchFamily="50" charset="-128"/>
              </a:rPr>
              <a:t>％）を大きく上回る</a:t>
            </a: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882</a:t>
            </a:r>
            <a:r>
              <a:rPr lang="ja-JP" altLang="en-US" sz="1100" dirty="0">
                <a:latin typeface="ＭＳ Ｐゴシック" pitchFamily="50" charset="-128"/>
                <a:ea typeface="ＭＳ Ｐゴシック" pitchFamily="50" charset="-128"/>
              </a:rPr>
              <a:t>億円で、特別区の中で最も多く、比較都市の中で最も多い神戸市（</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8,503</a:t>
            </a:r>
            <a:r>
              <a:rPr lang="ja-JP" altLang="en-US" sz="1100" dirty="0">
                <a:latin typeface="ＭＳ Ｐゴシック" pitchFamily="50" charset="-128"/>
                <a:ea typeface="ＭＳ Ｐゴシック" pitchFamily="50" charset="-128"/>
              </a:rPr>
              <a:t>億円）の約</a:t>
            </a:r>
            <a:r>
              <a:rPr lang="en-US" altLang="ja-JP" sz="1100" dirty="0">
                <a:latin typeface="ＭＳ Ｐゴシック" pitchFamily="50" charset="-128"/>
                <a:ea typeface="ＭＳ Ｐゴシック" pitchFamily="50" charset="-128"/>
              </a:rPr>
              <a:t>3</a:t>
            </a:r>
            <a:r>
              <a:rPr lang="ja-JP" altLang="en-US" sz="1100" dirty="0">
                <a:latin typeface="ＭＳ Ｐゴシック" pitchFamily="50" charset="-128"/>
                <a:ea typeface="ＭＳ Ｐゴシック" pitchFamily="50" charset="-128"/>
              </a:rPr>
              <a:t>倍程度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4,478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22.3</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36.1</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500438"/>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・近畿の３政令指定都市（京都・堺・神戸）</a:t>
                      </a:r>
                      <a:endPar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endParaRP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2" name="Rectangle 1"/>
          <p:cNvSpPr>
            <a:spLocks noChangeArrowheads="1"/>
          </p:cNvSpPr>
          <p:nvPr/>
        </p:nvSpPr>
        <p:spPr bwMode="auto">
          <a:xfrm>
            <a:off x="117475" y="217488"/>
            <a:ext cx="4094163" cy="2863850"/>
          </a:xfrm>
          <a:prstGeom prst="rect">
            <a:avLst/>
          </a:prstGeom>
          <a:noFill/>
          <a:ln w="9525">
            <a:noFill/>
            <a:miter lim="800000"/>
            <a:headEnd/>
            <a:tailEnd/>
          </a:ln>
        </p:spPr>
        <p:txBody>
          <a:bodyPr anchor="ctr">
            <a:spAutoFit/>
          </a:bodyPr>
          <a:lstStyle/>
          <a:p>
            <a:r>
              <a:rPr lang="ja-JP" altLang="en-US" sz="1200" b="1">
                <a:latin typeface="HG創英角ｺﾞｼｯｸUB" pitchFamily="49" charset="-128"/>
                <a:ea typeface="HG創英角ｺﾞｼｯｸUB" pitchFamily="49" charset="-128"/>
                <a:cs typeface="Times New Roman" pitchFamily="18" charset="0"/>
              </a:rPr>
              <a:t>○日本屈指のインバウンド観光拠点であるミナミや大阪城公園、船場地区など大阪を代表するビジネス街、国際戦略コンテナ港湾である大阪港、住吉大社や路面電車などの趣きのあるまちなみなどがあり、ビジネス・集客・物流機能と利便性の高い居住環境などを有する都市</a:t>
            </a:r>
          </a:p>
          <a:p>
            <a:r>
              <a:rPr lang="ja-JP" altLang="en-US" sz="1200" b="1">
                <a:latin typeface="HG創英角ｺﾞｼｯｸUB" pitchFamily="49" charset="-128"/>
                <a:ea typeface="HG創英角ｺﾞｼｯｸUB" pitchFamily="49" charset="-128"/>
                <a:cs typeface="Times New Roman" pitchFamily="18" charset="0"/>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en-US" sz="1200" b="1">
                <a:latin typeface="HG創英角ｺﾞｼｯｸUB" pitchFamily="49" charset="-128"/>
                <a:ea typeface="HG創英角ｺﾞｼｯｸUB" pitchFamily="49" charset="-128"/>
                <a:cs typeface="Times New Roman" pitchFamily="18" charset="0"/>
              </a:rPr>
              <a:t>○ベイエリアでは、大阪港の国際競争力の強化、咲洲地区の活性化などの取組みが進む一方で、国際バカロレアコースを設ける新たな中高一貫教育校が公設民営校として開設予定</a:t>
            </a:r>
          </a:p>
          <a:p>
            <a:r>
              <a:rPr lang="ja-JP" altLang="en-US" sz="1200" b="1">
                <a:latin typeface="HG創英角ｺﾞｼｯｸUB" pitchFamily="49" charset="-128"/>
                <a:ea typeface="HG創英角ｺﾞｼｯｸUB" pitchFamily="49" charset="-128"/>
                <a:cs typeface="Times New Roman" pitchFamily="18" charset="0"/>
              </a:rPr>
              <a:t>○西成特区構想により地域と警察・行政が連携した安全なまちづくりに向けた取組みが進められている</a:t>
            </a:r>
          </a:p>
        </p:txBody>
      </p:sp>
      <p:sp>
        <p:nvSpPr>
          <p:cNvPr id="4113" name="テキスト ボックス 24"/>
          <p:cNvSpPr txBox="1">
            <a:spLocks noChangeArrowheads="1"/>
          </p:cNvSpPr>
          <p:nvPr/>
        </p:nvSpPr>
        <p:spPr bwMode="gray">
          <a:xfrm>
            <a:off x="4389438" y="4127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4" name="テキスト ボックス 57"/>
          <p:cNvSpPr>
            <a:spLocks noChangeArrowheads="1"/>
          </p:cNvSpPr>
          <p:nvPr/>
        </p:nvSpPr>
        <p:spPr bwMode="auto">
          <a:xfrm>
            <a:off x="4521200"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西を大阪湾に面し、中央部を東西に道頓堀川、南北に木津川、南を東西に大和側が</a:t>
            </a:r>
            <a:r>
              <a:rPr lang="ja-JP" altLang="ja-JP" sz="1100" dirty="0" smtClean="0"/>
              <a:t>流れる</a:t>
            </a:r>
            <a:r>
              <a:rPr lang="ja-JP" altLang="en-US" sz="1100" dirty="0" smtClean="0"/>
              <a:t>。</a:t>
            </a:r>
            <a:endParaRPr lang="ja-JP" altLang="en-US" sz="1100" dirty="0"/>
          </a:p>
        </p:txBody>
      </p:sp>
      <p:sp>
        <p:nvSpPr>
          <p:cNvPr id="58" name="正方形/長方形 57"/>
          <p:cNvSpPr/>
          <p:nvPr/>
        </p:nvSpPr>
        <p:spPr bwMode="gray">
          <a:xfrm>
            <a:off x="4808538" y="3644900"/>
            <a:ext cx="1030287"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中高一貫教育校開設予定</a:t>
            </a:r>
            <a:endParaRPr lang="en-US" altLang="ja-JP" sz="900" dirty="0">
              <a:solidFill>
                <a:schemeClr val="tx1"/>
              </a:solidFill>
            </a:endParaRPr>
          </a:p>
        </p:txBody>
      </p:sp>
      <p:sp>
        <p:nvSpPr>
          <p:cNvPr id="59" name="正方形/長方形 58"/>
          <p:cNvSpPr/>
          <p:nvPr/>
        </p:nvSpPr>
        <p:spPr bwMode="gray">
          <a:xfrm>
            <a:off x="8048625" y="4292600"/>
            <a:ext cx="66675" cy="6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0" name="正方形/長方形 59"/>
          <p:cNvSpPr/>
          <p:nvPr/>
        </p:nvSpPr>
        <p:spPr bwMode="gray">
          <a:xfrm>
            <a:off x="5600700" y="3573463"/>
            <a:ext cx="66675" cy="61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1" name="正方形/長方形 60"/>
          <p:cNvSpPr/>
          <p:nvPr/>
        </p:nvSpPr>
        <p:spPr bwMode="gray">
          <a:xfrm>
            <a:off x="5457825" y="3284538"/>
            <a:ext cx="66675" cy="61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66" name="直線コネクタ 65"/>
          <p:cNvCxnSpPr>
            <a:endCxn id="160" idx="0"/>
          </p:cNvCxnSpPr>
          <p:nvPr/>
        </p:nvCxnSpPr>
        <p:spPr bwMode="gray">
          <a:xfrm flipH="1">
            <a:off x="5397500" y="3716338"/>
            <a:ext cx="635000" cy="79216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bwMode="gray">
          <a:xfrm>
            <a:off x="5745163" y="4192588"/>
            <a:ext cx="546100" cy="3603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sp>
        <p:nvSpPr>
          <p:cNvPr id="72" name="円/楕円 71"/>
          <p:cNvSpPr/>
          <p:nvPr/>
        </p:nvSpPr>
        <p:spPr bwMode="gray">
          <a:xfrm rot="473270">
            <a:off x="8162925" y="2819400"/>
            <a:ext cx="249238" cy="24288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正方形/長方形 72"/>
          <p:cNvSpPr/>
          <p:nvPr/>
        </p:nvSpPr>
        <p:spPr bwMode="gray">
          <a:xfrm>
            <a:off x="8720138" y="3319463"/>
            <a:ext cx="935037" cy="2667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西成特区構想</a:t>
            </a:r>
          </a:p>
        </p:txBody>
      </p:sp>
      <p:sp>
        <p:nvSpPr>
          <p:cNvPr id="74" name="円/楕円 73"/>
          <p:cNvSpPr/>
          <p:nvPr/>
        </p:nvSpPr>
        <p:spPr bwMode="gray">
          <a:xfrm>
            <a:off x="8259763" y="2636838"/>
            <a:ext cx="222250" cy="177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bwMode="gray">
          <a:xfrm>
            <a:off x="8697913" y="2781300"/>
            <a:ext cx="976312"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新今宮駅前</a:t>
            </a:r>
            <a:endParaRPr lang="en-US" altLang="ja-JP" sz="900" dirty="0">
              <a:solidFill>
                <a:schemeClr val="tx1"/>
              </a:solidFill>
            </a:endParaRPr>
          </a:p>
          <a:p>
            <a:pPr algn="ctr">
              <a:defRPr/>
            </a:pPr>
            <a:r>
              <a:rPr lang="ja-JP" altLang="en-US" sz="900" dirty="0">
                <a:solidFill>
                  <a:schemeClr val="tx1"/>
                </a:solidFill>
              </a:rPr>
              <a:t>観光ホテル進出</a:t>
            </a:r>
            <a:endParaRPr lang="en-US" altLang="ja-JP" sz="900" dirty="0">
              <a:solidFill>
                <a:schemeClr val="tx1"/>
              </a:solidFill>
            </a:endParaRPr>
          </a:p>
        </p:txBody>
      </p:sp>
      <p:cxnSp>
        <p:nvCxnSpPr>
          <p:cNvPr id="76" name="直線コネクタ 75"/>
          <p:cNvCxnSpPr>
            <a:stCxn id="170" idx="3"/>
            <a:endCxn id="75" idx="1"/>
          </p:cNvCxnSpPr>
          <p:nvPr/>
        </p:nvCxnSpPr>
        <p:spPr bwMode="gray">
          <a:xfrm>
            <a:off x="8405813" y="2733675"/>
            <a:ext cx="292100" cy="19208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2" idx="5"/>
            <a:endCxn id="73" idx="1"/>
          </p:cNvCxnSpPr>
          <p:nvPr/>
        </p:nvCxnSpPr>
        <p:spPr bwMode="gray">
          <a:xfrm>
            <a:off x="8362950" y="3038475"/>
            <a:ext cx="357188" cy="41433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8" name="円/楕円 87"/>
          <p:cNvSpPr/>
          <p:nvPr/>
        </p:nvSpPr>
        <p:spPr bwMode="gray">
          <a:xfrm>
            <a:off x="7940675" y="1443038"/>
            <a:ext cx="647700" cy="877887"/>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正方形/長方形 88"/>
          <p:cNvSpPr/>
          <p:nvPr/>
        </p:nvSpPr>
        <p:spPr bwMode="gray">
          <a:xfrm>
            <a:off x="5961063" y="1125538"/>
            <a:ext cx="1871662" cy="4333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ミナミ・船場地区</a:t>
            </a:r>
            <a:r>
              <a:rPr lang="en-US" altLang="ja-JP" sz="900" dirty="0">
                <a:solidFill>
                  <a:schemeClr val="tx1"/>
                </a:solidFill>
              </a:rPr>
              <a:t/>
            </a:r>
            <a:br>
              <a:rPr lang="en-US" altLang="ja-JP" sz="900" dirty="0">
                <a:solidFill>
                  <a:schemeClr val="tx1"/>
                </a:solidFill>
              </a:rPr>
            </a:br>
            <a:r>
              <a:rPr lang="ja-JP" altLang="en-US" sz="900" dirty="0">
                <a:solidFill>
                  <a:schemeClr val="tx1"/>
                </a:solidFill>
              </a:rPr>
              <a:t>（観光拠点・ビジネス街の都心部）</a:t>
            </a:r>
          </a:p>
        </p:txBody>
      </p:sp>
      <p:cxnSp>
        <p:nvCxnSpPr>
          <p:cNvPr id="90" name="直線コネクタ 89"/>
          <p:cNvCxnSpPr>
            <a:stCxn id="88" idx="1"/>
            <a:endCxn id="89" idx="3"/>
          </p:cNvCxnSpPr>
          <p:nvPr/>
        </p:nvCxnSpPr>
        <p:spPr bwMode="gray">
          <a:xfrm flipH="1" flipV="1">
            <a:off x="7832725" y="1343025"/>
            <a:ext cx="203200" cy="22860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8048625" y="1989138"/>
            <a:ext cx="269875" cy="706437"/>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7" name="左矢印吹き出し 76"/>
          <p:cNvSpPr/>
          <p:nvPr/>
        </p:nvSpPr>
        <p:spPr bwMode="gray">
          <a:xfrm flipH="1">
            <a:off x="6829425" y="2295525"/>
            <a:ext cx="1482725" cy="231775"/>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なにわ筋線整備区間</a:t>
            </a:r>
          </a:p>
        </p:txBody>
      </p:sp>
      <p:sp>
        <p:nvSpPr>
          <p:cNvPr id="78" name="正方形/長方形 77"/>
          <p:cNvSpPr/>
          <p:nvPr/>
        </p:nvSpPr>
        <p:spPr bwMode="gray">
          <a:xfrm>
            <a:off x="8553450" y="1196975"/>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92" name="円/楕円 91"/>
          <p:cNvSpPr/>
          <p:nvPr/>
        </p:nvSpPr>
        <p:spPr bwMode="gray">
          <a:xfrm rot="21079481">
            <a:off x="6021388" y="3136900"/>
            <a:ext cx="280987"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正方形/長方形 93"/>
          <p:cNvSpPr/>
          <p:nvPr/>
        </p:nvSpPr>
        <p:spPr bwMode="gray">
          <a:xfrm>
            <a:off x="5673725" y="328453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咲洲地区</a:t>
            </a:r>
          </a:p>
        </p:txBody>
      </p:sp>
      <p:sp>
        <p:nvSpPr>
          <p:cNvPr id="96" name="円/楕円 95"/>
          <p:cNvSpPr/>
          <p:nvPr/>
        </p:nvSpPr>
        <p:spPr bwMode="gray">
          <a:xfrm>
            <a:off x="6537325" y="3808413"/>
            <a:ext cx="503238" cy="14446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0" name="正方形/長方形 99"/>
          <p:cNvSpPr/>
          <p:nvPr/>
        </p:nvSpPr>
        <p:spPr bwMode="gray">
          <a:xfrm>
            <a:off x="5103813" y="2943225"/>
            <a:ext cx="792162"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インテックス大阪</a:t>
            </a:r>
          </a:p>
        </p:txBody>
      </p:sp>
      <p:sp>
        <p:nvSpPr>
          <p:cNvPr id="101" name="正方形/長方形 100"/>
          <p:cNvSpPr/>
          <p:nvPr/>
        </p:nvSpPr>
        <p:spPr bwMode="gray">
          <a:xfrm>
            <a:off x="4678363" y="3257550"/>
            <a:ext cx="4318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a:t>ATC</a:t>
            </a:r>
            <a:endParaRPr lang="ja-JP" altLang="en-US" sz="900" dirty="0"/>
          </a:p>
        </p:txBody>
      </p:sp>
      <p:sp>
        <p:nvSpPr>
          <p:cNvPr id="102" name="円/楕円 101"/>
          <p:cNvSpPr/>
          <p:nvPr/>
        </p:nvSpPr>
        <p:spPr bwMode="gray">
          <a:xfrm rot="21438073">
            <a:off x="8996363" y="1225550"/>
            <a:ext cx="444500" cy="301625"/>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正方形/長方形 102"/>
          <p:cNvSpPr/>
          <p:nvPr/>
        </p:nvSpPr>
        <p:spPr bwMode="gray">
          <a:xfrm>
            <a:off x="8870950" y="88423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大阪城公園</a:t>
            </a:r>
            <a:endParaRPr lang="en-US" altLang="ja-JP" sz="900" dirty="0">
              <a:solidFill>
                <a:schemeClr val="tx1"/>
              </a:solidFill>
            </a:endParaRPr>
          </a:p>
        </p:txBody>
      </p:sp>
      <p:sp>
        <p:nvSpPr>
          <p:cNvPr id="104" name="正方形/長方形 103"/>
          <p:cNvSpPr/>
          <p:nvPr/>
        </p:nvSpPr>
        <p:spPr bwMode="gray">
          <a:xfrm>
            <a:off x="8769350" y="2276475"/>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新世界</a:t>
            </a:r>
          </a:p>
        </p:txBody>
      </p:sp>
      <p:cxnSp>
        <p:nvCxnSpPr>
          <p:cNvPr id="108" name="直線コネクタ 107"/>
          <p:cNvCxnSpPr>
            <a:stCxn id="74" idx="7"/>
            <a:endCxn id="104" idx="1"/>
          </p:cNvCxnSpPr>
          <p:nvPr/>
        </p:nvCxnSpPr>
        <p:spPr bwMode="gray">
          <a:xfrm flipV="1">
            <a:off x="8448675" y="2411413"/>
            <a:ext cx="320675" cy="25082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7696200" y="4373563"/>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住吉大社</a:t>
            </a:r>
            <a:endParaRPr lang="en-US" altLang="ja-JP" sz="900" dirty="0">
              <a:solidFill>
                <a:schemeClr val="tx1"/>
              </a:solidFill>
            </a:endParaRPr>
          </a:p>
        </p:txBody>
      </p:sp>
      <p:cxnSp>
        <p:nvCxnSpPr>
          <p:cNvPr id="69" name="直線コネクタ 68"/>
          <p:cNvCxnSpPr/>
          <p:nvPr/>
        </p:nvCxnSpPr>
        <p:spPr>
          <a:xfrm>
            <a:off x="8048625" y="1989138"/>
            <a:ext cx="96838" cy="182562"/>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正方形/長方形 27"/>
          <p:cNvSpPr>
            <a:spLocks noChangeArrowheads="1"/>
          </p:cNvSpPr>
          <p:nvPr/>
        </p:nvSpPr>
        <p:spPr bwMode="auto">
          <a:xfrm>
            <a:off x="887974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cstate="print"/>
          <a:srcRect/>
          <a:stretch>
            <a:fillRect/>
          </a:stretch>
        </p:blipFill>
        <p:spPr bwMode="auto">
          <a:xfrm>
            <a:off x="6321152"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第五区（中央区・浪速区・住之江区・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住吉区・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西成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551,945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470,391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304,488</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958,536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10,899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17,386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50.64k㎡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人口密度は、豊中市と同程度</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◆面積は、尼崎市と同程度</a:t>
            </a:r>
            <a:endParaRPr lang="ja-JP" altLang="en-US" sz="900">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昼間人口は、堺市を上回る</a:t>
            </a:r>
          </a:p>
          <a:p>
            <a:r>
              <a:rPr lang="ja-JP" altLang="en-US" sz="1000">
                <a:latin typeface="ＭＳ Ｐゴシック" charset="-128"/>
              </a:rPr>
              <a:t>◆昼夜間人口比率は、京都市を大きく上回る</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2" name="Picture 96"/>
          <p:cNvPicPr>
            <a:picLocks noChangeAspect="1" noChangeArrowheads="1"/>
          </p:cNvPicPr>
          <p:nvPr/>
        </p:nvPicPr>
        <p:blipFill>
          <a:blip r:embed="rId3" cstate="print"/>
          <a:srcRect/>
          <a:stretch>
            <a:fillRect/>
          </a:stretch>
        </p:blipFill>
        <p:spPr bwMode="auto">
          <a:xfrm>
            <a:off x="2941638" y="4278313"/>
            <a:ext cx="3498850" cy="2403475"/>
          </a:xfrm>
          <a:prstGeom prst="rect">
            <a:avLst/>
          </a:prstGeom>
          <a:noFill/>
          <a:ln w="9525">
            <a:noFill/>
            <a:miter lim="800000"/>
            <a:headEnd/>
            <a:tailEnd/>
          </a:ln>
        </p:spPr>
      </p:pic>
      <p:pic>
        <p:nvPicPr>
          <p:cNvPr id="5193" name="Picture 98"/>
          <p:cNvPicPr>
            <a:picLocks noChangeAspect="1" noChangeArrowheads="1"/>
          </p:cNvPicPr>
          <p:nvPr/>
        </p:nvPicPr>
        <p:blipFill>
          <a:blip r:embed="rId4" cstate="print"/>
          <a:srcRect/>
          <a:stretch>
            <a:fillRect/>
          </a:stretch>
        </p:blipFill>
        <p:spPr bwMode="auto">
          <a:xfrm>
            <a:off x="2855913" y="1268413"/>
            <a:ext cx="3525837" cy="2486025"/>
          </a:xfrm>
          <a:prstGeom prst="rect">
            <a:avLst/>
          </a:prstGeom>
          <a:noFill/>
          <a:ln w="9525">
            <a:noFill/>
            <a:miter lim="800000"/>
            <a:headEnd/>
            <a:tailEnd/>
          </a:ln>
        </p:spPr>
      </p:pic>
      <p:sp>
        <p:nvSpPr>
          <p:cNvPr id="5194"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7"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8" name="AutoShape 93"/>
          <p:cNvSpPr>
            <a:spLocks noChangeArrowheads="1"/>
          </p:cNvSpPr>
          <p:nvPr/>
        </p:nvSpPr>
        <p:spPr bwMode="auto">
          <a:xfrm>
            <a:off x="3170238" y="4464050"/>
            <a:ext cx="300037" cy="21955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4635500" y="27590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5343525" y="2420938"/>
            <a:ext cx="698500" cy="263525"/>
          </a:xfrm>
          <a:prstGeom prst="borderCallout2">
            <a:avLst>
              <a:gd name="adj1" fmla="val 108435"/>
              <a:gd name="adj2" fmla="val 38269"/>
              <a:gd name="adj3" fmla="val 172292"/>
              <a:gd name="adj4" fmla="val 38546"/>
              <a:gd name="adj5" fmla="val 170481"/>
              <a:gd name="adj6" fmla="val -2546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55</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51k㎡</a:t>
            </a:r>
            <a:endParaRPr lang="ja-JP" altLang="en-US" sz="700">
              <a:latin typeface="ＭＳ Ｐゴシック" charset="-128"/>
            </a:endParaRPr>
          </a:p>
        </p:txBody>
      </p:sp>
      <p:sp>
        <p:nvSpPr>
          <p:cNvPr id="5201" name="Line 87"/>
          <p:cNvSpPr>
            <a:spLocks noChangeShapeType="1"/>
          </p:cNvSpPr>
          <p:nvPr/>
        </p:nvSpPr>
        <p:spPr bwMode="auto">
          <a:xfrm>
            <a:off x="4522788" y="2574925"/>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5186363" y="1916113"/>
            <a:ext cx="649287" cy="257175"/>
          </a:xfrm>
          <a:prstGeom prst="borderCallout2">
            <a:avLst>
              <a:gd name="adj1" fmla="val 48148"/>
              <a:gd name="adj2" fmla="val -9815"/>
              <a:gd name="adj3" fmla="val 48148"/>
              <a:gd name="adj4" fmla="val -53046"/>
              <a:gd name="adj5" fmla="val 206171"/>
              <a:gd name="adj6" fmla="val -5305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3" name="Line 87"/>
          <p:cNvSpPr>
            <a:spLocks noChangeShapeType="1"/>
          </p:cNvSpPr>
          <p:nvPr/>
        </p:nvSpPr>
        <p:spPr bwMode="auto">
          <a:xfrm>
            <a:off x="4213225" y="2824163"/>
            <a:ext cx="417513"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3314700" y="2349500"/>
            <a:ext cx="647700" cy="257175"/>
          </a:xfrm>
          <a:prstGeom prst="borderCallout2">
            <a:avLst>
              <a:gd name="adj1" fmla="val 111111"/>
              <a:gd name="adj2" fmla="val 69759"/>
              <a:gd name="adj3" fmla="val 170370"/>
              <a:gd name="adj4" fmla="val 71093"/>
              <a:gd name="adj5" fmla="val 169134"/>
              <a:gd name="adj6" fmla="val 12838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51k㎡</a:t>
            </a:r>
          </a:p>
        </p:txBody>
      </p:sp>
      <p:sp>
        <p:nvSpPr>
          <p:cNvPr id="5205" name="AutoShape 18"/>
          <p:cNvSpPr>
            <a:spLocks/>
          </p:cNvSpPr>
          <p:nvPr/>
        </p:nvSpPr>
        <p:spPr bwMode="auto">
          <a:xfrm>
            <a:off x="6904038" y="1773238"/>
            <a:ext cx="696912" cy="263525"/>
          </a:xfrm>
          <a:prstGeom prst="borderCallout2">
            <a:avLst>
              <a:gd name="adj1" fmla="val 62171"/>
              <a:gd name="adj2" fmla="val 102116"/>
              <a:gd name="adj3" fmla="val 57111"/>
              <a:gd name="adj4" fmla="val 158935"/>
              <a:gd name="adj5" fmla="val -8792"/>
              <a:gd name="adj6" fmla="val 159560"/>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96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174</a:t>
            </a:r>
            <a:r>
              <a:rPr lang="ja-JP" altLang="en-US" sz="700">
                <a:latin typeface="ＭＳ Ｐゴシック" charset="-128"/>
              </a:rPr>
              <a:t>％</a:t>
            </a:r>
          </a:p>
        </p:txBody>
      </p:sp>
      <p:sp>
        <p:nvSpPr>
          <p:cNvPr id="5206" name="Oval 16"/>
          <p:cNvSpPr>
            <a:spLocks noChangeArrowheads="1"/>
          </p:cNvSpPr>
          <p:nvPr/>
        </p:nvSpPr>
        <p:spPr bwMode="auto">
          <a:xfrm>
            <a:off x="7653338" y="148431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7" name="Line 87"/>
          <p:cNvSpPr>
            <a:spLocks noChangeShapeType="1"/>
          </p:cNvSpPr>
          <p:nvPr/>
        </p:nvSpPr>
        <p:spPr bwMode="auto">
          <a:xfrm>
            <a:off x="8683625" y="2276475"/>
            <a:ext cx="400050"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853488" y="1700213"/>
            <a:ext cx="727075" cy="257175"/>
          </a:xfrm>
          <a:prstGeom prst="borderCallout2">
            <a:avLst>
              <a:gd name="adj1" fmla="val 114815"/>
              <a:gd name="adj2" fmla="val 71560"/>
              <a:gd name="adj3" fmla="val 207407"/>
              <a:gd name="adj4" fmla="val 72269"/>
              <a:gd name="adj5" fmla="val 209875"/>
              <a:gd name="adj6" fmla="val 3911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cxnSp>
        <p:nvCxnSpPr>
          <p:cNvPr id="37" name="直線コネクタ 36"/>
          <p:cNvCxnSpPr/>
          <p:nvPr/>
        </p:nvCxnSpPr>
        <p:spPr>
          <a:xfrm>
            <a:off x="7772400" y="26130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0" name="AutoShape 17"/>
          <p:cNvSpPr>
            <a:spLocks/>
          </p:cNvSpPr>
          <p:nvPr/>
        </p:nvSpPr>
        <p:spPr bwMode="auto">
          <a:xfrm>
            <a:off x="8229600" y="2708275"/>
            <a:ext cx="725488" cy="257175"/>
          </a:xfrm>
          <a:prstGeom prst="borderCallout2">
            <a:avLst>
              <a:gd name="adj1" fmla="val 51852"/>
              <a:gd name="adj2" fmla="val -2338"/>
              <a:gd name="adj3" fmla="val 55556"/>
              <a:gd name="adj4" fmla="val -44245"/>
              <a:gd name="adj5" fmla="val -30866"/>
              <a:gd name="adj6" fmla="val -4618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79</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94</a:t>
            </a:r>
            <a:r>
              <a:rPr lang="ja-JP" altLang="en-US" sz="700">
                <a:latin typeface="ＭＳ Ｐゴシック" charset="-128"/>
              </a:rPr>
              <a:t>％</a:t>
            </a:r>
          </a:p>
        </p:txBody>
      </p:sp>
      <p:pic>
        <p:nvPicPr>
          <p:cNvPr id="5211" name="Picture 93"/>
          <p:cNvPicPr>
            <a:picLocks noChangeAspect="1" noChangeArrowheads="1"/>
          </p:cNvPicPr>
          <p:nvPr/>
        </p:nvPicPr>
        <p:blipFill>
          <a:blip r:embed="rId5" cstate="print"/>
          <a:srcRect/>
          <a:stretch>
            <a:fillRect/>
          </a:stretch>
        </p:blipFill>
        <p:spPr bwMode="auto">
          <a:xfrm>
            <a:off x="6302375" y="4278313"/>
            <a:ext cx="3544888" cy="2403475"/>
          </a:xfrm>
          <a:prstGeom prst="rect">
            <a:avLst/>
          </a:prstGeom>
          <a:noFill/>
          <a:ln w="9525">
            <a:noFill/>
            <a:miter lim="800000"/>
            <a:headEnd/>
            <a:tailEnd/>
          </a:ln>
        </p:spPr>
      </p:pic>
      <p:sp>
        <p:nvSpPr>
          <p:cNvPr id="5212" name="AutoShape 17"/>
          <p:cNvSpPr>
            <a:spLocks noChangeArrowheads="1"/>
          </p:cNvSpPr>
          <p:nvPr/>
        </p:nvSpPr>
        <p:spPr bwMode="auto">
          <a:xfrm>
            <a:off x="6367463" y="4518025"/>
            <a:ext cx="3354387"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13" name="Text Box 29"/>
          <p:cNvSpPr txBox="1">
            <a:spLocks noChangeArrowheads="1"/>
          </p:cNvSpPr>
          <p:nvPr/>
        </p:nvSpPr>
        <p:spPr bwMode="auto">
          <a:xfrm>
            <a:off x="612775"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6</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6,348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10,707</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4,478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6.2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727</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16,183</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2,239</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32,263</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◆事業所数は、豊中市を上回る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売上金額は、京都市の</a:t>
            </a:r>
            <a:r>
              <a:rPr lang="ja-JP" altLang="en-US" sz="1000">
                <a:latin typeface="ＭＳ Ｐゴシック" charset="-128"/>
              </a:rPr>
              <a:t>３</a:t>
            </a:r>
            <a:r>
              <a:rPr lang="ja-JP" altLang="en-US" sz="1000"/>
              <a:t>倍程度</a:t>
            </a:r>
          </a:p>
          <a:p>
            <a:r>
              <a:rPr lang="ja-JP" altLang="en-US" sz="1000"/>
              <a:t>◆事業所数は、京都市を上回る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商業販売額は、神戸市</a:t>
            </a:r>
            <a:r>
              <a:rPr lang="ja-JP" altLang="en-US" sz="1000" dirty="0" smtClean="0"/>
              <a:t>の３倍程度</a:t>
            </a:r>
            <a:endParaRPr lang="ja-JP" altLang="en-US" sz="1000" dirty="0"/>
          </a:p>
          <a:p>
            <a:r>
              <a:rPr lang="ja-JP" altLang="en-US" sz="1000" dirty="0"/>
              <a:t>◆事業所数は、堺市の２倍を超える</a:t>
            </a:r>
            <a:endParaRPr lang="en-US" altLang="ja-JP" sz="1000" dirty="0"/>
          </a:p>
        </p:txBody>
      </p:sp>
      <p:sp>
        <p:nvSpPr>
          <p:cNvPr id="6236"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卸売販売額は、神戸市の４倍を超える</a:t>
            </a:r>
          </a:p>
          <a:p>
            <a:r>
              <a:rPr lang="ja-JP" altLang="en-US" sz="1000">
                <a:latin typeface="ＭＳ Ｐゴシック" charset="-128"/>
              </a:rPr>
              <a:t>◆小売販売額は、堺市の２倍を超える</a:t>
            </a:r>
          </a:p>
        </p:txBody>
      </p:sp>
      <p:sp>
        <p:nvSpPr>
          <p:cNvPr id="6238"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3" cstate="print"/>
          <a:srcRect/>
          <a:stretch>
            <a:fillRect/>
          </a:stretch>
        </p:blipFill>
        <p:spPr bwMode="auto">
          <a:xfrm>
            <a:off x="2946400" y="4149725"/>
            <a:ext cx="3675063" cy="2522538"/>
          </a:xfrm>
          <a:prstGeom prst="rect">
            <a:avLst/>
          </a:prstGeom>
          <a:noFill/>
          <a:ln w="9525">
            <a:noFill/>
            <a:miter lim="800000"/>
            <a:headEnd/>
            <a:tailEnd/>
          </a:ln>
        </p:spPr>
      </p:pic>
      <p:pic>
        <p:nvPicPr>
          <p:cNvPr id="6240" name="Picture 119"/>
          <p:cNvPicPr>
            <a:picLocks noChangeAspect="1" noChangeArrowheads="1"/>
          </p:cNvPicPr>
          <p:nvPr/>
        </p:nvPicPr>
        <p:blipFill>
          <a:blip r:embed="rId4" cstate="print"/>
          <a:srcRect/>
          <a:stretch>
            <a:fillRect/>
          </a:stretch>
        </p:blipFill>
        <p:spPr bwMode="auto">
          <a:xfrm>
            <a:off x="2925763" y="981075"/>
            <a:ext cx="3675062" cy="2522538"/>
          </a:xfrm>
          <a:prstGeom prst="rect">
            <a:avLst/>
          </a:prstGeom>
          <a:noFill/>
          <a:ln w="9525">
            <a:noFill/>
            <a:miter lim="800000"/>
            <a:headEnd/>
            <a:tailEnd/>
          </a:ln>
        </p:spPr>
      </p:pic>
      <p:pic>
        <p:nvPicPr>
          <p:cNvPr id="6241" name="Picture 120"/>
          <p:cNvPicPr>
            <a:picLocks noChangeAspect="1" noChangeArrowheads="1"/>
          </p:cNvPicPr>
          <p:nvPr/>
        </p:nvPicPr>
        <p:blipFill>
          <a:blip r:embed="rId5" cstate="print"/>
          <a:srcRect/>
          <a:stretch>
            <a:fillRect/>
          </a:stretch>
        </p:blipFill>
        <p:spPr bwMode="auto">
          <a:xfrm>
            <a:off x="6303963" y="981075"/>
            <a:ext cx="3722687" cy="2522538"/>
          </a:xfrm>
          <a:prstGeom prst="rect">
            <a:avLst/>
          </a:prstGeom>
          <a:noFill/>
          <a:ln w="9525">
            <a:noFill/>
            <a:miter lim="800000"/>
            <a:headEnd/>
            <a:tailEnd/>
          </a:ln>
        </p:spPr>
      </p:pic>
      <p:pic>
        <p:nvPicPr>
          <p:cNvPr id="6242" name="Picture 121"/>
          <p:cNvPicPr>
            <a:picLocks noChangeAspect="1" noChangeArrowheads="1"/>
          </p:cNvPicPr>
          <p:nvPr/>
        </p:nvPicPr>
        <p:blipFill>
          <a:blip r:embed="rId6" cstate="print"/>
          <a:srcRect/>
          <a:stretch>
            <a:fillRect/>
          </a:stretch>
        </p:blipFill>
        <p:spPr bwMode="auto">
          <a:xfrm>
            <a:off x="6294438" y="4149725"/>
            <a:ext cx="3675062" cy="2522538"/>
          </a:xfrm>
          <a:prstGeom prst="rect">
            <a:avLst/>
          </a:prstGeom>
          <a:noFill/>
          <a:ln w="9525">
            <a:noFill/>
            <a:miter lim="800000"/>
            <a:headEnd/>
            <a:tailEnd/>
          </a:ln>
        </p:spPr>
      </p:pic>
      <p:sp>
        <p:nvSpPr>
          <p:cNvPr id="6243" name="Oval 16"/>
          <p:cNvSpPr>
            <a:spLocks noChangeArrowheads="1"/>
          </p:cNvSpPr>
          <p:nvPr/>
        </p:nvSpPr>
        <p:spPr bwMode="auto">
          <a:xfrm>
            <a:off x="5468938" y="1716088"/>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4953000" y="2276475"/>
            <a:ext cx="1166813" cy="263525"/>
          </a:xfrm>
          <a:prstGeom prst="borderCallout2">
            <a:avLst>
              <a:gd name="adj1" fmla="val -7227"/>
              <a:gd name="adj2" fmla="val 76782"/>
              <a:gd name="adj3" fmla="val -112046"/>
              <a:gd name="adj4" fmla="val 75750"/>
              <a:gd name="adj5" fmla="val -110718"/>
              <a:gd name="adj6" fmla="val 776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14</a:t>
            </a:r>
            <a:r>
              <a:rPr lang="ja-JP" altLang="en-US" sz="700">
                <a:latin typeface="ＭＳ Ｐゴシック" charset="-128"/>
              </a:rPr>
              <a:t>兆</a:t>
            </a:r>
            <a:r>
              <a:rPr lang="en-US" altLang="ja-JP" sz="700">
                <a:latin typeface="ＭＳ Ｐゴシック" charset="-128"/>
              </a:rPr>
              <a:t>882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10,707</a:t>
            </a:r>
            <a:r>
              <a:rPr lang="ja-JP" altLang="en-US" sz="700">
                <a:latin typeface="ＭＳ Ｐゴシック" charset="-128"/>
              </a:rPr>
              <a:t>カ所 </a:t>
            </a:r>
          </a:p>
        </p:txBody>
      </p:sp>
      <p:cxnSp>
        <p:nvCxnSpPr>
          <p:cNvPr id="20" name="直線コネクタ 19"/>
          <p:cNvCxnSpPr/>
          <p:nvPr/>
        </p:nvCxnSpPr>
        <p:spPr>
          <a:xfrm>
            <a:off x="3851275" y="1657350"/>
            <a:ext cx="4667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46" name="AutoShape 76"/>
          <p:cNvSpPr>
            <a:spLocks/>
          </p:cNvSpPr>
          <p:nvPr/>
        </p:nvSpPr>
        <p:spPr bwMode="auto">
          <a:xfrm>
            <a:off x="3938588" y="1844675"/>
            <a:ext cx="1092200" cy="263525"/>
          </a:xfrm>
          <a:prstGeom prst="borderCallout2">
            <a:avLst>
              <a:gd name="adj1" fmla="val -5782"/>
              <a:gd name="adj2" fmla="val 21903"/>
              <a:gd name="adj3" fmla="val -73009"/>
              <a:gd name="adj4" fmla="val 20569"/>
              <a:gd name="adj5" fmla="val -73375"/>
              <a:gd name="adj6" fmla="val 2067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8,503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12,557</a:t>
            </a:r>
            <a:r>
              <a:rPr lang="ja-JP" altLang="en-US" sz="700">
                <a:latin typeface="ＭＳ Ｐゴシック" charset="-128"/>
              </a:rPr>
              <a:t>カ所</a:t>
            </a:r>
          </a:p>
        </p:txBody>
      </p:sp>
      <p:cxnSp>
        <p:nvCxnSpPr>
          <p:cNvPr id="22" name="直線コネクタ 21"/>
          <p:cNvCxnSpPr/>
          <p:nvPr/>
        </p:nvCxnSpPr>
        <p:spPr>
          <a:xfrm>
            <a:off x="3392488" y="2781300"/>
            <a:ext cx="33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48" name="AutoShape 76"/>
          <p:cNvSpPr>
            <a:spLocks/>
          </p:cNvSpPr>
          <p:nvPr/>
        </p:nvSpPr>
        <p:spPr bwMode="auto">
          <a:xfrm>
            <a:off x="3705225" y="2247900"/>
            <a:ext cx="1090613" cy="263525"/>
          </a:xfrm>
          <a:prstGeom prst="borderCallout2">
            <a:avLst>
              <a:gd name="adj1" fmla="val 117111"/>
              <a:gd name="adj2" fmla="val 35134"/>
              <a:gd name="adj3" fmla="val 180005"/>
              <a:gd name="adj4" fmla="val 35690"/>
              <a:gd name="adj5" fmla="val 179639"/>
              <a:gd name="adj6" fmla="val 83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a:t>
            </a:r>
          </a:p>
        </p:txBody>
      </p:sp>
      <p:sp>
        <p:nvSpPr>
          <p:cNvPr id="6249" name="Oval 16"/>
          <p:cNvSpPr>
            <a:spLocks noChangeArrowheads="1"/>
          </p:cNvSpPr>
          <p:nvPr/>
        </p:nvSpPr>
        <p:spPr bwMode="auto">
          <a:xfrm>
            <a:off x="8142288" y="1125538"/>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151688" y="1470025"/>
            <a:ext cx="1166812" cy="263525"/>
          </a:xfrm>
          <a:prstGeom prst="borderCallout2">
            <a:avLst>
              <a:gd name="adj1" fmla="val 54222"/>
              <a:gd name="adj2" fmla="val 101417"/>
              <a:gd name="adj3" fmla="val 54222"/>
              <a:gd name="adj4" fmla="val 114861"/>
              <a:gd name="adj5" fmla="val -20116"/>
              <a:gd name="adj6" fmla="val 1151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12</a:t>
            </a:r>
            <a:r>
              <a:rPr lang="ja-JP" altLang="en-US" sz="700">
                <a:latin typeface="ＭＳ Ｐゴシック" charset="-128"/>
              </a:rPr>
              <a:t>兆</a:t>
            </a:r>
            <a:r>
              <a:rPr lang="en-US" altLang="ja-JP" sz="700">
                <a:latin typeface="ＭＳ Ｐゴシック" charset="-128"/>
              </a:rPr>
              <a:t>7,765</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3,117</a:t>
            </a:r>
            <a:r>
              <a:rPr lang="ja-JP" altLang="en-US" sz="700">
                <a:latin typeface="ＭＳ Ｐゴシック" charset="-128"/>
              </a:rPr>
              <a:t>億円</a:t>
            </a:r>
          </a:p>
        </p:txBody>
      </p:sp>
      <p:cxnSp>
        <p:nvCxnSpPr>
          <p:cNvPr id="27" name="直線コネクタ 26"/>
          <p:cNvCxnSpPr/>
          <p:nvPr/>
        </p:nvCxnSpPr>
        <p:spPr>
          <a:xfrm>
            <a:off x="8864600" y="2679700"/>
            <a:ext cx="3667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8307388" y="2060575"/>
            <a:ext cx="1012825" cy="263525"/>
          </a:xfrm>
          <a:prstGeom prst="borderCallout2">
            <a:avLst>
              <a:gd name="adj1" fmla="val 101208"/>
              <a:gd name="adj2" fmla="val 63380"/>
              <a:gd name="adj3" fmla="val 185782"/>
              <a:gd name="adj4" fmla="val 64153"/>
              <a:gd name="adj5" fmla="val 180361"/>
              <a:gd name="adj6" fmla="val 6506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29" name="直線コネクタ 28"/>
          <p:cNvCxnSpPr/>
          <p:nvPr/>
        </p:nvCxnSpPr>
        <p:spPr>
          <a:xfrm>
            <a:off x="7215188" y="299720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7605713" y="2565400"/>
            <a:ext cx="936625" cy="263525"/>
          </a:xfrm>
          <a:prstGeom prst="borderCallout2">
            <a:avLst>
              <a:gd name="adj1" fmla="val 107231"/>
              <a:gd name="adj2" fmla="val 32917"/>
              <a:gd name="adj3" fmla="val 156870"/>
              <a:gd name="adj4" fmla="val 33463"/>
              <a:gd name="adj5" fmla="val 156264"/>
              <a:gd name="adj6" fmla="val -411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7,884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6,136</a:t>
            </a:r>
            <a:r>
              <a:rPr lang="ja-JP" altLang="en-US" sz="700">
                <a:latin typeface="ＭＳ Ｐゴシック" charset="-128"/>
              </a:rPr>
              <a:t>億円 </a:t>
            </a:r>
          </a:p>
        </p:txBody>
      </p:sp>
      <p:sp>
        <p:nvSpPr>
          <p:cNvPr id="6255" name="AutoShape 18"/>
          <p:cNvSpPr>
            <a:spLocks/>
          </p:cNvSpPr>
          <p:nvPr/>
        </p:nvSpPr>
        <p:spPr bwMode="auto">
          <a:xfrm>
            <a:off x="3586163" y="5116513"/>
            <a:ext cx="1014412" cy="263525"/>
          </a:xfrm>
          <a:prstGeom prst="borderCallout2">
            <a:avLst>
              <a:gd name="adj1" fmla="val 99037"/>
              <a:gd name="adj2" fmla="val 67130"/>
              <a:gd name="adj3" fmla="val 204338"/>
              <a:gd name="adj4" fmla="val 67995"/>
              <a:gd name="adj5" fmla="val 203255"/>
              <a:gd name="adj6" fmla="val 347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4,478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727</a:t>
            </a:r>
            <a:r>
              <a:rPr lang="ja-JP" altLang="en-US" sz="700">
                <a:latin typeface="ＭＳ Ｐゴシック" charset="-128"/>
              </a:rPr>
              <a:t>カ所 </a:t>
            </a:r>
          </a:p>
        </p:txBody>
      </p:sp>
      <p:sp>
        <p:nvSpPr>
          <p:cNvPr id="6256" name="Oval 16"/>
          <p:cNvSpPr>
            <a:spLocks noChangeArrowheads="1"/>
          </p:cNvSpPr>
          <p:nvPr/>
        </p:nvSpPr>
        <p:spPr bwMode="auto">
          <a:xfrm>
            <a:off x="3371850" y="5538788"/>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3613150" y="6000750"/>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573588" y="5429250"/>
            <a:ext cx="1092200" cy="263525"/>
          </a:xfrm>
          <a:prstGeom prst="borderCallout2">
            <a:avLst>
              <a:gd name="adj1" fmla="val 82653"/>
              <a:gd name="adj2" fmla="val 162"/>
              <a:gd name="adj3" fmla="val 95662"/>
              <a:gd name="adj4" fmla="val -15236"/>
              <a:gd name="adj5" fmla="val 202287"/>
              <a:gd name="adj6" fmla="val -4646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35" name="直線コネクタ 34"/>
          <p:cNvCxnSpPr/>
          <p:nvPr/>
        </p:nvCxnSpPr>
        <p:spPr>
          <a:xfrm>
            <a:off x="3382963" y="614362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641850" y="5815013"/>
            <a:ext cx="1092200" cy="263525"/>
          </a:xfrm>
          <a:prstGeom prst="borderCallout2">
            <a:avLst>
              <a:gd name="adj1" fmla="val 56148"/>
              <a:gd name="adj2" fmla="val -1653"/>
              <a:gd name="adj3" fmla="val 99278"/>
              <a:gd name="adj4" fmla="val -83361"/>
              <a:gd name="adj5" fmla="val 87833"/>
              <a:gd name="adj6" fmla="val -8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sp>
        <p:nvSpPr>
          <p:cNvPr id="6261" name="Oval 16"/>
          <p:cNvSpPr>
            <a:spLocks noChangeArrowheads="1"/>
          </p:cNvSpPr>
          <p:nvPr/>
        </p:nvSpPr>
        <p:spPr bwMode="auto">
          <a:xfrm>
            <a:off x="8775700" y="4518025"/>
            <a:ext cx="5476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2" name="AutoShape 18"/>
          <p:cNvSpPr>
            <a:spLocks/>
          </p:cNvSpPr>
          <p:nvPr/>
        </p:nvSpPr>
        <p:spPr bwMode="auto">
          <a:xfrm>
            <a:off x="8462963" y="5013325"/>
            <a:ext cx="1014412" cy="263525"/>
          </a:xfrm>
          <a:prstGeom prst="borderCallout2">
            <a:avLst>
              <a:gd name="adj1" fmla="val -5782"/>
              <a:gd name="adj2" fmla="val 61005"/>
              <a:gd name="adj3" fmla="val -88190"/>
              <a:gd name="adj4" fmla="val 59792"/>
              <a:gd name="adj5" fmla="val -91199"/>
              <a:gd name="adj6" fmla="val 6050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14</a:t>
            </a:r>
            <a:r>
              <a:rPr lang="ja-JP" altLang="en-US" sz="700">
                <a:latin typeface="ＭＳ Ｐゴシック" charset="-128"/>
              </a:rPr>
              <a:t>兆</a:t>
            </a:r>
            <a:r>
              <a:rPr lang="en-US" altLang="ja-JP" sz="700">
                <a:latin typeface="ＭＳ Ｐゴシック" charset="-128"/>
              </a:rPr>
              <a:t>2,239</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32,263</a:t>
            </a:r>
            <a:r>
              <a:rPr lang="ja-JP" altLang="en-US" sz="700">
                <a:latin typeface="ＭＳ Ｐゴシック" charset="-128"/>
              </a:rPr>
              <a:t>カ所 </a:t>
            </a:r>
          </a:p>
        </p:txBody>
      </p:sp>
      <p:cxnSp>
        <p:nvCxnSpPr>
          <p:cNvPr id="39" name="直線コネクタ 38"/>
          <p:cNvCxnSpPr/>
          <p:nvPr/>
        </p:nvCxnSpPr>
        <p:spPr>
          <a:xfrm>
            <a:off x="7215188" y="4773613"/>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6904038" y="5037138"/>
            <a:ext cx="1014412" cy="263525"/>
          </a:xfrm>
          <a:prstGeom prst="borderCallout2">
            <a:avLst>
              <a:gd name="adj1" fmla="val -18069"/>
              <a:gd name="adj2" fmla="val 45440"/>
              <a:gd name="adj3" fmla="val -111806"/>
              <a:gd name="adj4" fmla="val 44259"/>
              <a:gd name="adj5" fmla="val -108796"/>
              <a:gd name="adj6" fmla="val 451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9,600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31,252</a:t>
            </a:r>
            <a:r>
              <a:rPr lang="ja-JP" altLang="en-US" sz="700">
                <a:latin typeface="ＭＳ Ｐゴシック" charset="-128"/>
              </a:rPr>
              <a:t>カ所 </a:t>
            </a:r>
          </a:p>
        </p:txBody>
      </p:sp>
      <p:sp>
        <p:nvSpPr>
          <p:cNvPr id="40" name="正方形/長方形 27"/>
          <p:cNvSpPr>
            <a:spLocks noChangeArrowheads="1"/>
          </p:cNvSpPr>
          <p:nvPr/>
        </p:nvSpPr>
        <p:spPr bwMode="auto">
          <a:xfrm>
            <a:off x="884143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-129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31.1</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8,472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1,086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21.4</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1,497</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2.7</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156,996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52,018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94.2‰</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112</a:t>
                      </a:r>
                      <a:r>
                        <a:rPr lang="ja-JP" altLang="en-US" sz="1000" b="0" i="0" u="none" strike="noStrike" dirty="0" smtClean="0">
                          <a:solidFill>
                            <a:schemeClr val="tx1"/>
                          </a:solidFill>
                          <a:latin typeface="ＭＳ Ｐゴシック" pitchFamily="50" charset="-128"/>
                          <a:ea typeface="ＭＳ Ｐゴシック" pitchFamily="50" charset="-128"/>
                        </a:rPr>
                        <a:t>駅 </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2.2</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3,198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人あたり認可保育所定員数は、枚方市を上回る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4"/>
          <p:cNvPicPr>
            <a:picLocks noChangeAspect="1" noChangeArrowheads="1"/>
          </p:cNvPicPr>
          <p:nvPr/>
        </p:nvPicPr>
        <p:blipFill>
          <a:blip r:embed="rId2" cstate="print"/>
          <a:srcRect/>
          <a:stretch>
            <a:fillRect/>
          </a:stretch>
        </p:blipFill>
        <p:spPr bwMode="auto">
          <a:xfrm>
            <a:off x="6389688" y="855663"/>
            <a:ext cx="3500437" cy="2403475"/>
          </a:xfrm>
          <a:prstGeom prst="rect">
            <a:avLst/>
          </a:prstGeom>
          <a:noFill/>
          <a:ln w="9525">
            <a:noFill/>
            <a:miter lim="800000"/>
            <a:headEnd/>
            <a:tailEnd/>
          </a:ln>
        </p:spPr>
      </p:pic>
      <p:pic>
        <p:nvPicPr>
          <p:cNvPr id="7279" name="Picture 125"/>
          <p:cNvPicPr>
            <a:picLocks noChangeAspect="1" noChangeArrowheads="1"/>
          </p:cNvPicPr>
          <p:nvPr/>
        </p:nvPicPr>
        <p:blipFill>
          <a:blip r:embed="rId3" cstate="print"/>
          <a:srcRect/>
          <a:stretch>
            <a:fillRect/>
          </a:stretch>
        </p:blipFill>
        <p:spPr bwMode="auto">
          <a:xfrm>
            <a:off x="3003550" y="3933825"/>
            <a:ext cx="3498850" cy="2401888"/>
          </a:xfrm>
          <a:prstGeom prst="rect">
            <a:avLst/>
          </a:prstGeom>
          <a:noFill/>
          <a:ln w="9525">
            <a:noFill/>
            <a:miter lim="800000"/>
            <a:headEnd/>
            <a:tailEnd/>
          </a:ln>
        </p:spPr>
      </p:pic>
      <p:pic>
        <p:nvPicPr>
          <p:cNvPr id="7280" name="Picture 127"/>
          <p:cNvPicPr>
            <a:picLocks noChangeAspect="1" noChangeArrowheads="1"/>
          </p:cNvPicPr>
          <p:nvPr/>
        </p:nvPicPr>
        <p:blipFill>
          <a:blip r:embed="rId4" cstate="print"/>
          <a:srcRect/>
          <a:stretch>
            <a:fillRect/>
          </a:stretch>
        </p:blipFill>
        <p:spPr bwMode="auto">
          <a:xfrm>
            <a:off x="6405563" y="3933825"/>
            <a:ext cx="3500437" cy="2401888"/>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2"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3"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0"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7" name="テキスト ボックス 46"/>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40513" y="1047750"/>
            <a:ext cx="312737" cy="22082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168775"/>
            <a:ext cx="282575" cy="21621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59563" y="4149725"/>
            <a:ext cx="277812" cy="216058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57513" y="879475"/>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sp>
        <p:nvSpPr>
          <p:cNvPr id="3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-130</a:t>
            </a:r>
            <a:endParaRPr lang="ja-JP" altLang="en-US" sz="1100" b="1" dirty="0">
              <a:solidFill>
                <a:srgbClr val="000000"/>
              </a:solidFill>
              <a:latin typeface="Meiryo UI" pitchFamily="50" charset="-128"/>
              <a:ea typeface="Meiryo UI" pitchFamily="50" charset="-128"/>
              <a:cs typeface="Meiryo UI" pitchFamily="50" charset="-128"/>
            </a:endParaRPr>
          </a:p>
        </p:txBody>
      </p:sp>
      <p:cxnSp>
        <p:nvCxnSpPr>
          <p:cNvPr id="31" name="直線コネクタ 30"/>
          <p:cNvCxnSpPr/>
          <p:nvPr/>
        </p:nvCxnSpPr>
        <p:spPr>
          <a:xfrm>
            <a:off x="9423400" y="3198813"/>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第六区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天王寺区・生野区・阿倍野区・東住吉区・平野区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9742"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7"/>
          <p:cNvGrpSpPr>
            <a:grpSpLocks/>
          </p:cNvGrpSpPr>
          <p:nvPr/>
        </p:nvGrpSpPr>
        <p:grpSpPr bwMode="auto">
          <a:xfrm>
            <a:off x="5399088" y="1557338"/>
            <a:ext cx="4308475" cy="4464050"/>
            <a:chOff x="4966939" y="1267967"/>
            <a:chExt cx="3977035" cy="4464496"/>
          </a:xfrm>
        </p:grpSpPr>
        <p:grpSp>
          <p:nvGrpSpPr>
            <p:cNvPr id="4" name="グループ化 91"/>
            <p:cNvGrpSpPr>
              <a:grpSpLocks/>
            </p:cNvGrpSpPr>
            <p:nvPr/>
          </p:nvGrpSpPr>
          <p:grpSpPr bwMode="auto">
            <a:xfrm>
              <a:off x="4966939" y="1267967"/>
              <a:ext cx="3977035" cy="4464496"/>
              <a:chOff x="1704541" y="135903"/>
              <a:chExt cx="5713844" cy="6414122"/>
            </a:xfrm>
          </p:grpSpPr>
          <p:grpSp>
            <p:nvGrpSpPr>
              <p:cNvPr id="5" name="グループ化 87"/>
              <p:cNvGrpSpPr>
                <a:grpSpLocks/>
              </p:cNvGrpSpPr>
              <p:nvPr/>
            </p:nvGrpSpPr>
            <p:grpSpPr bwMode="auto">
              <a:xfrm>
                <a:off x="1704541" y="135903"/>
                <a:ext cx="5713844" cy="6414122"/>
                <a:chOff x="1704542" y="135903"/>
                <a:chExt cx="5713843" cy="6414122"/>
              </a:xfrm>
            </p:grpSpPr>
            <p:grpSp>
              <p:nvGrpSpPr>
                <p:cNvPr id="6" name="グループ化 86"/>
                <p:cNvGrpSpPr>
                  <a:grpSpLocks/>
                </p:cNvGrpSpPr>
                <p:nvPr/>
              </p:nvGrpSpPr>
              <p:grpSpPr bwMode="auto">
                <a:xfrm>
                  <a:off x="1704542" y="135903"/>
                  <a:ext cx="5713843" cy="6414122"/>
                  <a:chOff x="1704542" y="135903"/>
                  <a:chExt cx="5713843" cy="6414122"/>
                </a:xfrm>
              </p:grpSpPr>
              <p:grpSp>
                <p:nvGrpSpPr>
                  <p:cNvPr id="7" name="グループ化 85"/>
                  <p:cNvGrpSpPr>
                    <a:grpSpLocks/>
                  </p:cNvGrpSpPr>
                  <p:nvPr/>
                </p:nvGrpSpPr>
                <p:grpSpPr bwMode="auto">
                  <a:xfrm>
                    <a:off x="1704542" y="135903"/>
                    <a:ext cx="5713843" cy="6414122"/>
                    <a:chOff x="1704542" y="135903"/>
                    <a:chExt cx="5713843" cy="6414122"/>
                  </a:xfrm>
                </p:grpSpPr>
                <p:grpSp>
                  <p:nvGrpSpPr>
                    <p:cNvPr id="8" name="グループ化 84"/>
                    <p:cNvGrpSpPr>
                      <a:grpSpLocks/>
                    </p:cNvGrpSpPr>
                    <p:nvPr/>
                  </p:nvGrpSpPr>
                  <p:grpSpPr bwMode="auto">
                    <a:xfrm>
                      <a:off x="1704542" y="135903"/>
                      <a:ext cx="5713843" cy="6414122"/>
                      <a:chOff x="1704542" y="135903"/>
                      <a:chExt cx="5713843" cy="6414122"/>
                    </a:xfrm>
                  </p:grpSpPr>
                  <p:grpSp>
                    <p:nvGrpSpPr>
                      <p:cNvPr id="9" name="グループ化 83"/>
                      <p:cNvGrpSpPr>
                        <a:grpSpLocks/>
                      </p:cNvGrpSpPr>
                      <p:nvPr/>
                    </p:nvGrpSpPr>
                    <p:grpSpPr bwMode="auto">
                      <a:xfrm>
                        <a:off x="1704542" y="135903"/>
                        <a:ext cx="5713843" cy="6414122"/>
                        <a:chOff x="1704542" y="135903"/>
                        <a:chExt cx="5713843" cy="6414122"/>
                      </a:xfrm>
                    </p:grpSpPr>
                    <p:grpSp>
                      <p:nvGrpSpPr>
                        <p:cNvPr id="10" name="グループ化 1"/>
                        <p:cNvGrpSpPr>
                          <a:grpSpLocks/>
                        </p:cNvGrpSpPr>
                        <p:nvPr/>
                      </p:nvGrpSpPr>
                      <p:grpSpPr bwMode="auto">
                        <a:xfrm>
                          <a:off x="1704542" y="307601"/>
                          <a:ext cx="5713843" cy="6242424"/>
                          <a:chOff x="-21070" y="-374"/>
                          <a:chExt cx="5713656" cy="6242051"/>
                        </a:xfrm>
                      </p:grpSpPr>
                      <p:pic>
                        <p:nvPicPr>
                          <p:cNvPr id="3260" name="Picture 9"/>
                          <p:cNvPicPr>
                            <a:picLocks noChangeAspect="1" noChangeArrowheads="1"/>
                          </p:cNvPicPr>
                          <p:nvPr/>
                        </p:nvPicPr>
                        <p:blipFill>
                          <a:blip r:embed="rId3" cstate="print"/>
                          <a:srcRect l="25887" t="980" r="40620" b="9425"/>
                          <a:stretch>
                            <a:fillRect/>
                          </a:stretch>
                        </p:blipFill>
                        <p:spPr bwMode="gray">
                          <a:xfrm>
                            <a:off x="67237" y="33618"/>
                            <a:ext cx="5625349" cy="6152032"/>
                          </a:xfrm>
                          <a:prstGeom prst="rect">
                            <a:avLst/>
                          </a:prstGeom>
                          <a:noFill/>
                          <a:ln w="1">
                            <a:noFill/>
                            <a:miter lim="800000"/>
                            <a:headEnd/>
                            <a:tailEnd/>
                          </a:ln>
                        </p:spPr>
                      </p:pic>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9" name="円/楕円 138"/>
                        <p:cNvSpPr/>
                        <p:nvPr/>
                      </p:nvSpPr>
                      <p:spPr bwMode="gray">
                        <a:xfrm>
                          <a:off x="3195110" y="1579764"/>
                          <a:ext cx="145267"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0" name="円/楕円 139"/>
                        <p:cNvSpPr/>
                        <p:nvPr/>
                      </p:nvSpPr>
                      <p:spPr bwMode="gray">
                        <a:xfrm>
                          <a:off x="3603542" y="4056911"/>
                          <a:ext cx="145267"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91993" y="4198332"/>
                          <a:ext cx="147373"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3" name="正方形/長方形 142"/>
                        <p:cNvSpPr/>
                        <p:nvPr/>
                      </p:nvSpPr>
                      <p:spPr bwMode="gray">
                        <a:xfrm>
                          <a:off x="5028844" y="4928246"/>
                          <a:ext cx="1006344" cy="4060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円/楕円 143"/>
                        <p:cNvSpPr/>
                        <p:nvPr/>
                      </p:nvSpPr>
                      <p:spPr bwMode="gray">
                        <a:xfrm>
                          <a:off x="3117212" y="3089774"/>
                          <a:ext cx="145268"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5" name="フリーフォーム 144"/>
                        <p:cNvSpPr/>
                        <p:nvPr/>
                      </p:nvSpPr>
                      <p:spPr bwMode="gray">
                        <a:xfrm>
                          <a:off x="2477194" y="2400918"/>
                          <a:ext cx="713705" cy="2417841"/>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6" name="正方形/長方形 145"/>
                        <p:cNvSpPr/>
                        <p:nvPr/>
                      </p:nvSpPr>
                      <p:spPr bwMode="gray">
                        <a:xfrm rot="16748843">
                          <a:off x="2327578" y="3442727"/>
                          <a:ext cx="1069780" cy="286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7" name="正方形/長方形 146"/>
                        <p:cNvSpPr/>
                        <p:nvPr/>
                      </p:nvSpPr>
                      <p:spPr bwMode="gray">
                        <a:xfrm>
                          <a:off x="2832994" y="719834"/>
                          <a:ext cx="1145295" cy="32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8" name="フリーフォーム 147"/>
                        <p:cNvSpPr/>
                        <p:nvPr/>
                      </p:nvSpPr>
                      <p:spPr bwMode="gray">
                        <a:xfrm>
                          <a:off x="2763518" y="970742"/>
                          <a:ext cx="1210561" cy="41058"/>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9" name="フリーフォーム 148"/>
                        <p:cNvSpPr/>
                        <p:nvPr/>
                      </p:nvSpPr>
                      <p:spPr bwMode="gray">
                        <a:xfrm>
                          <a:off x="3578278" y="405059"/>
                          <a:ext cx="564226" cy="141421"/>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rot="747446">
                          <a:off x="3119318" y="135903"/>
                          <a:ext cx="1549517" cy="4128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1" name="正方形/長方形 150"/>
                        <p:cNvSpPr/>
                        <p:nvPr/>
                      </p:nvSpPr>
                      <p:spPr bwMode="gray">
                        <a:xfrm>
                          <a:off x="3887760" y="558745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235194" y="5122130"/>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986766" y="3988481"/>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9" name="正方形/長方形 158"/>
                        <p:cNvSpPr/>
                        <p:nvPr/>
                      </p:nvSpPr>
                      <p:spPr bwMode="gray">
                        <a:xfrm>
                          <a:off x="3887760" y="1132692"/>
                          <a:ext cx="1328459" cy="2166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近鉄大阪線・難波線</a:t>
                          </a:r>
                        </a:p>
                      </p:txBody>
                    </p:sp>
                    <p:sp>
                      <p:nvSpPr>
                        <p:cNvPr id="168" name="正方形/長方形 167"/>
                        <p:cNvSpPr/>
                        <p:nvPr/>
                      </p:nvSpPr>
                      <p:spPr bwMode="gray">
                        <a:xfrm>
                          <a:off x="5860447" y="2777280"/>
                          <a:ext cx="1218981" cy="403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grpSp>
                  <p:sp>
                    <p:nvSpPr>
                      <p:cNvPr id="137" name="フリーフォーム 27"/>
                      <p:cNvSpPr/>
                      <p:nvPr/>
                    </p:nvSpPr>
                    <p:spPr bwMode="gray">
                      <a:xfrm>
                        <a:off x="2658252" y="724396"/>
                        <a:ext cx="4334858" cy="5369432"/>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34" name="正方形/長方形 133"/>
                    <p:cNvSpPr/>
                    <p:nvPr/>
                  </p:nvSpPr>
                  <p:spPr bwMode="gray">
                    <a:xfrm rot="17614949">
                      <a:off x="1815115" y="3446769"/>
                      <a:ext cx="928359" cy="437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35" name="正方形/長方形 134"/>
                    <p:cNvSpPr/>
                    <p:nvPr/>
                  </p:nvSpPr>
                  <p:spPr bwMode="gray">
                    <a:xfrm rot="17614949">
                      <a:off x="2666802" y="3781107"/>
                      <a:ext cx="980822" cy="3873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grpSp>
              <p:sp>
                <p:nvSpPr>
                  <p:cNvPr id="131" name="正方形/長方形 130"/>
                  <p:cNvSpPr/>
                  <p:nvPr/>
                </p:nvSpPr>
                <p:spPr bwMode="gray">
                  <a:xfrm rot="917194">
                    <a:off x="4809891" y="3559657"/>
                    <a:ext cx="1052661" cy="362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2" name="正方形/長方形 131"/>
                  <p:cNvSpPr/>
                  <p:nvPr/>
                </p:nvSpPr>
                <p:spPr bwMode="gray">
                  <a:xfrm rot="4199189">
                    <a:off x="3413745" y="3549757"/>
                    <a:ext cx="1129087" cy="282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近鉄南大阪線</a:t>
                    </a:r>
                  </a:p>
                </p:txBody>
              </p:sp>
            </p:grpSp>
            <p:sp>
              <p:nvSpPr>
                <p:cNvPr id="129" name="フリーフォーム 128"/>
                <p:cNvSpPr/>
                <p:nvPr/>
              </p:nvSpPr>
              <p:spPr bwMode="gray">
                <a:xfrm>
                  <a:off x="5306747" y="1075668"/>
                  <a:ext cx="181058" cy="1457547"/>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nvGrpSpPr>
              <p:cNvPr id="11" name="グループ化 90"/>
              <p:cNvGrpSpPr>
                <a:grpSpLocks/>
              </p:cNvGrpSpPr>
              <p:nvPr/>
            </p:nvGrpSpPr>
            <p:grpSpPr bwMode="auto">
              <a:xfrm>
                <a:off x="1973246" y="649202"/>
                <a:ext cx="2482743" cy="1975645"/>
                <a:chOff x="1973246" y="649202"/>
                <a:chExt cx="2482743" cy="1975645"/>
              </a:xfrm>
            </p:grpSpPr>
            <p:cxnSp>
              <p:nvCxnSpPr>
                <p:cNvPr id="124" name="直線コネクタ 123"/>
                <p:cNvCxnSpPr>
                  <a:stCxn id="360" idx="1"/>
                </p:cNvCxnSpPr>
                <p:nvPr/>
              </p:nvCxnSpPr>
              <p:spPr bwMode="gray">
                <a:xfrm flipH="1">
                  <a:off x="3936182" y="649123"/>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73246" y="963532"/>
                  <a:ext cx="2079564" cy="1661315"/>
                  <a:chOff x="1973497" y="962705"/>
                  <a:chExt cx="2079120" cy="1662598"/>
                </a:xfrm>
              </p:grpSpPr>
              <p:cxnSp>
                <p:nvCxnSpPr>
                  <p:cNvPr id="115" name="直線コネクタ 114"/>
                  <p:cNvCxnSpPr>
                    <a:endCxn id="116" idx="2"/>
                  </p:cNvCxnSpPr>
                  <p:nvPr/>
                </p:nvCxnSpPr>
                <p:spPr bwMode="gray">
                  <a:xfrm>
                    <a:off x="1974273" y="2307608"/>
                    <a:ext cx="852473" cy="1849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818141" y="963072"/>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99" name="正方形/長方形 98"/>
            <p:cNvSpPr/>
            <p:nvPr/>
          </p:nvSpPr>
          <p:spPr bwMode="gray">
            <a:xfrm rot="17177538">
              <a:off x="6050789" y="2416834"/>
              <a:ext cx="774777" cy="252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第六区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graphicFrame>
        <p:nvGraphicFramePr>
          <p:cNvPr id="10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3" cy="1941840"/>
        </p:xfrm>
        <a:graphic>
          <a:graphicData uri="http://schemas.openxmlformats.org/drawingml/2006/table">
            <a:tbl>
              <a:tblPr/>
              <a:tblGrid>
                <a:gridCol w="1377875"/>
                <a:gridCol w="527967"/>
                <a:gridCol w="798181"/>
                <a:gridCol w="130551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7,241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3171"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私鉄４路線が走り、主要駅として、天王寺駅・大阪阿部野橋駅、鶴橋駅を有する。</a:t>
            </a:r>
          </a:p>
        </p:txBody>
      </p:sp>
      <p:sp>
        <p:nvSpPr>
          <p:cNvPr id="260" name="正方形/長方形 22"/>
          <p:cNvSpPr/>
          <p:nvPr/>
        </p:nvSpPr>
        <p:spPr bwMode="gray">
          <a:xfrm>
            <a:off x="5600700" y="2543175"/>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a:t>
            </a:r>
            <a:r>
              <a:rPr lang="ja-JP" altLang="en-US" sz="800" dirty="0">
                <a:solidFill>
                  <a:schemeClr val="tx1"/>
                </a:solidFill>
              </a:rPr>
              <a:t>役所</a:t>
            </a:r>
          </a:p>
        </p:txBody>
      </p:sp>
      <p:sp>
        <p:nvSpPr>
          <p:cNvPr id="261" name="正方形/長方形 22"/>
          <p:cNvSpPr/>
          <p:nvPr/>
        </p:nvSpPr>
        <p:spPr bwMode="gray">
          <a:xfrm>
            <a:off x="5457825" y="3573463"/>
            <a:ext cx="898525"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248400" y="44370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27938" y="4522788"/>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448175" y="2852738"/>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473950" y="17732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761413" y="4224338"/>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766175" y="5189538"/>
            <a:ext cx="1008063"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5961063" y="5229225"/>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grpSp>
        <p:nvGrpSpPr>
          <p:cNvPr id="15" name="グループ化 112"/>
          <p:cNvGrpSpPr>
            <a:grpSpLocks/>
          </p:cNvGrpSpPr>
          <p:nvPr/>
        </p:nvGrpSpPr>
        <p:grpSpPr bwMode="auto">
          <a:xfrm>
            <a:off x="4432300" y="908050"/>
            <a:ext cx="1690688" cy="1584325"/>
            <a:chOff x="4090989" y="908053"/>
            <a:chExt cx="1561132" cy="1584846"/>
          </a:xfrm>
        </p:grpSpPr>
        <p:grpSp>
          <p:nvGrpSpPr>
            <p:cNvPr id="16" name="グループ化 64"/>
            <p:cNvGrpSpPr>
              <a:grpSpLocks/>
            </p:cNvGrpSpPr>
            <p:nvPr/>
          </p:nvGrpSpPr>
          <p:grpSpPr bwMode="auto">
            <a:xfrm>
              <a:off x="4090989" y="908053"/>
              <a:ext cx="1561132" cy="1584846"/>
              <a:chOff x="5508104" y="3645025"/>
              <a:chExt cx="1561335" cy="1584923"/>
            </a:xfrm>
          </p:grpSpPr>
          <p:sp>
            <p:nvSpPr>
              <p:cNvPr id="318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7" name="円/楕円 11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正方形/長方形 11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2" name="正方形/長方形 111"/>
          <p:cNvSpPr/>
          <p:nvPr/>
        </p:nvSpPr>
        <p:spPr bwMode="gray">
          <a:xfrm rot="16527432">
            <a:off x="7669213" y="2705100"/>
            <a:ext cx="863600"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3" name="円/楕円 112"/>
          <p:cNvSpPr/>
          <p:nvPr/>
        </p:nvSpPr>
        <p:spPr bwMode="gray">
          <a:xfrm>
            <a:off x="7113588" y="2781300"/>
            <a:ext cx="109537" cy="1000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185025" y="256540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1"/>
          <p:cNvGrpSpPr>
            <a:grpSpLocks/>
          </p:cNvGrpSpPr>
          <p:nvPr/>
        </p:nvGrpSpPr>
        <p:grpSpPr bwMode="auto">
          <a:xfrm>
            <a:off x="4432300" y="908050"/>
            <a:ext cx="5376863" cy="5041900"/>
            <a:chOff x="1182155" y="307601"/>
            <a:chExt cx="6236231" cy="6242424"/>
          </a:xfrm>
        </p:grpSpPr>
        <p:grpSp>
          <p:nvGrpSpPr>
            <p:cNvPr id="3" name="グループ化 88"/>
            <p:cNvGrpSpPr>
              <a:grpSpLocks/>
            </p:cNvGrpSpPr>
            <p:nvPr/>
          </p:nvGrpSpPr>
          <p:grpSpPr bwMode="auto">
            <a:xfrm>
              <a:off x="1705465" y="307601"/>
              <a:ext cx="5712921" cy="6242424"/>
              <a:chOff x="1705465" y="307601"/>
              <a:chExt cx="5712921" cy="6242424"/>
            </a:xfrm>
          </p:grpSpPr>
          <p:grpSp>
            <p:nvGrpSpPr>
              <p:cNvPr id="5" name="グループ化 87"/>
              <p:cNvGrpSpPr>
                <a:grpSpLocks/>
              </p:cNvGrpSpPr>
              <p:nvPr/>
            </p:nvGrpSpPr>
            <p:grpSpPr bwMode="auto">
              <a:xfrm>
                <a:off x="1705465" y="307601"/>
                <a:ext cx="5712921" cy="6242424"/>
                <a:chOff x="1705465" y="307601"/>
                <a:chExt cx="5712921" cy="6242424"/>
              </a:xfrm>
            </p:grpSpPr>
            <p:grpSp>
              <p:nvGrpSpPr>
                <p:cNvPr id="6" name="グループ化 83"/>
                <p:cNvGrpSpPr>
                  <a:grpSpLocks/>
                </p:cNvGrpSpPr>
                <p:nvPr/>
              </p:nvGrpSpPr>
              <p:grpSpPr bwMode="auto">
                <a:xfrm>
                  <a:off x="1705465" y="307601"/>
                  <a:ext cx="5712921" cy="6242424"/>
                  <a:chOff x="1705465" y="307601"/>
                  <a:chExt cx="5712921" cy="6242424"/>
                </a:xfrm>
              </p:grpSpPr>
              <p:grpSp>
                <p:nvGrpSpPr>
                  <p:cNvPr id="7" name="グループ化 1"/>
                  <p:cNvGrpSpPr>
                    <a:grpSpLocks/>
                  </p:cNvGrpSpPr>
                  <p:nvPr/>
                </p:nvGrpSpPr>
                <p:grpSpPr bwMode="auto">
                  <a:xfrm>
                    <a:off x="1705465" y="307601"/>
                    <a:ext cx="5712921" cy="6242424"/>
                    <a:chOff x="-20147" y="-374"/>
                    <a:chExt cx="5712734" cy="6242051"/>
                  </a:xfrm>
                </p:grpSpPr>
                <p:pic>
                  <p:nvPicPr>
                    <p:cNvPr id="4153" name="Picture 9"/>
                    <p:cNvPicPr>
                      <a:picLocks noChangeAspect="1" noChangeArrowheads="1"/>
                    </p:cNvPicPr>
                    <p:nvPr/>
                  </p:nvPicPr>
                  <p:blipFill>
                    <a:blip r:embed="rId3" cstate="print"/>
                    <a:srcRect l="25887" t="980" r="40620" b="9425"/>
                    <a:stretch>
                      <a:fillRect/>
                    </a:stretch>
                  </p:blipFill>
                  <p:spPr bwMode="gray">
                    <a:xfrm>
                      <a:off x="67237" y="33618"/>
                      <a:ext cx="5625350" cy="6152032"/>
                    </a:xfrm>
                    <a:prstGeom prst="rect">
                      <a:avLst/>
                    </a:prstGeom>
                    <a:noFill/>
                    <a:ln w="1">
                      <a:noFill/>
                      <a:miter lim="800000"/>
                      <a:headEnd/>
                      <a:tailEnd/>
                    </a:ln>
                  </p:spPr>
                </p:pic>
                <p:sp>
                  <p:nvSpPr>
                    <p:cNvPr id="186" name="正方形/長方形 3"/>
                    <p:cNvSpPr/>
                    <p:nvPr/>
                  </p:nvSpPr>
                  <p:spPr bwMode="gray">
                    <a:xfrm>
                      <a:off x="-20549" y="445768"/>
                      <a:ext cx="826684" cy="51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4"/>
                    <p:cNvSpPr/>
                    <p:nvPr/>
                  </p:nvSpPr>
                  <p:spPr bwMode="gray">
                    <a:xfrm>
                      <a:off x="3386" y="1758643"/>
                      <a:ext cx="734624" cy="25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5"/>
                    <p:cNvSpPr/>
                    <p:nvPr/>
                  </p:nvSpPr>
                  <p:spPr bwMode="gray">
                    <a:xfrm>
                      <a:off x="56779" y="5990108"/>
                      <a:ext cx="1550261" cy="25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6"/>
                    <p:cNvSpPr/>
                    <p:nvPr/>
                  </p:nvSpPr>
                  <p:spPr bwMode="gray">
                    <a:xfrm>
                      <a:off x="3809074" y="36969"/>
                      <a:ext cx="447404" cy="71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7"/>
                    <p:cNvSpPr/>
                    <p:nvPr/>
                  </p:nvSpPr>
                  <p:spPr bwMode="gray">
                    <a:xfrm>
                      <a:off x="2417153" y="-374"/>
                      <a:ext cx="195164"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8"/>
                    <p:cNvSpPr/>
                    <p:nvPr/>
                  </p:nvSpPr>
                  <p:spPr bwMode="gray">
                    <a:xfrm>
                      <a:off x="71509" y="5811259"/>
                      <a:ext cx="193323"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フリーフォーム 158"/>
                  <p:cNvSpPr/>
                  <p:nvPr/>
                </p:nvSpPr>
                <p:spPr bwMode="gray">
                  <a:xfrm>
                    <a:off x="3579430" y="405876"/>
                    <a:ext cx="563415" cy="141516"/>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正方形/長方形 166"/>
                  <p:cNvSpPr/>
                  <p:nvPr/>
                </p:nvSpPr>
                <p:spPr bwMode="gray">
                  <a:xfrm>
                    <a:off x="2958938" y="1697209"/>
                    <a:ext cx="106791" cy="106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1" name="正方形/長方形 170"/>
                  <p:cNvSpPr/>
                  <p:nvPr/>
                </p:nvSpPr>
                <p:spPr bwMode="gray">
                  <a:xfrm rot="16767915">
                    <a:off x="3762764" y="2232858"/>
                    <a:ext cx="927715" cy="2927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4" name="正方形/長方形 173"/>
                  <p:cNvSpPr/>
                  <p:nvPr/>
                </p:nvSpPr>
                <p:spPr bwMode="gray">
                  <a:xfrm>
                    <a:off x="5083712" y="3963429"/>
                    <a:ext cx="1202320"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平野環濠集落</a:t>
                    </a:r>
                    <a:endParaRPr lang="en-US" altLang="ja-JP" sz="900" dirty="0">
                      <a:solidFill>
                        <a:schemeClr val="tx1"/>
                      </a:solidFill>
                    </a:endParaRPr>
                  </a:p>
                </p:txBody>
              </p:sp>
              <p:sp>
                <p:nvSpPr>
                  <p:cNvPr id="175" name="正方形/長方形 174"/>
                  <p:cNvSpPr/>
                  <p:nvPr/>
                </p:nvSpPr>
                <p:spPr bwMode="gray">
                  <a:xfrm>
                    <a:off x="5275199" y="3757052"/>
                    <a:ext cx="139933" cy="137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6" name="正方形/長方形 175"/>
                  <p:cNvSpPr/>
                  <p:nvPr/>
                </p:nvSpPr>
                <p:spPr bwMode="gray">
                  <a:xfrm rot="1234803">
                    <a:off x="5672904" y="4362426"/>
                    <a:ext cx="848804" cy="24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7" name="正方形/長方形 176"/>
                  <p:cNvSpPr/>
                  <p:nvPr/>
                </p:nvSpPr>
                <p:spPr bwMode="gray">
                  <a:xfrm>
                    <a:off x="3461592" y="3963429"/>
                    <a:ext cx="1240986"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駒川商店街</a:t>
                    </a:r>
                    <a:endParaRPr lang="en-US" altLang="ja-JP" sz="900" dirty="0">
                      <a:solidFill>
                        <a:schemeClr val="tx1"/>
                      </a:solidFill>
                    </a:endParaRPr>
                  </a:p>
                </p:txBody>
              </p:sp>
              <p:sp>
                <p:nvSpPr>
                  <p:cNvPr id="179" name="正方形/長方形 178"/>
                  <p:cNvSpPr/>
                  <p:nvPr/>
                </p:nvSpPr>
                <p:spPr bwMode="gray">
                  <a:xfrm>
                    <a:off x="3837202" y="4309356"/>
                    <a:ext cx="139933" cy="13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80" name="正方形/長方形 179"/>
                  <p:cNvSpPr/>
                  <p:nvPr/>
                </p:nvSpPr>
                <p:spPr bwMode="gray">
                  <a:xfrm>
                    <a:off x="3829837" y="5883722"/>
                    <a:ext cx="1043975" cy="302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grpSp>
            <p:sp>
              <p:nvSpPr>
                <p:cNvPr id="129" name="フリーフォーム 128"/>
                <p:cNvSpPr/>
                <p:nvPr/>
              </p:nvSpPr>
              <p:spPr bwMode="gray">
                <a:xfrm>
                  <a:off x="5306500" y="1076112"/>
                  <a:ext cx="182282" cy="1458400"/>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正方形/長方形 126"/>
              <p:cNvSpPr/>
              <p:nvPr/>
            </p:nvSpPr>
            <p:spPr bwMode="gray">
              <a:xfrm rot="15991165">
                <a:off x="4133740" y="2453120"/>
                <a:ext cx="1481986" cy="296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grpSp>
        <p:grpSp>
          <p:nvGrpSpPr>
            <p:cNvPr id="8" name="グループ化 90"/>
            <p:cNvGrpSpPr>
              <a:grpSpLocks/>
            </p:cNvGrpSpPr>
            <p:nvPr/>
          </p:nvGrpSpPr>
          <p:grpSpPr bwMode="auto">
            <a:xfrm>
              <a:off x="1182155" y="1918050"/>
              <a:ext cx="6210863" cy="912505"/>
              <a:chOff x="1182155" y="1918050"/>
              <a:chExt cx="6210863" cy="912505"/>
            </a:xfrm>
          </p:grpSpPr>
          <p:grpSp>
            <p:nvGrpSpPr>
              <p:cNvPr id="9" name="グループ化 82"/>
              <p:cNvGrpSpPr>
                <a:grpSpLocks/>
              </p:cNvGrpSpPr>
              <p:nvPr/>
            </p:nvGrpSpPr>
            <p:grpSpPr bwMode="auto">
              <a:xfrm>
                <a:off x="1182155" y="2321947"/>
                <a:ext cx="1355225" cy="508608"/>
                <a:chOff x="4421129" y="3442722"/>
                <a:chExt cx="1354841" cy="508608"/>
              </a:xfrm>
            </p:grpSpPr>
            <p:sp>
              <p:nvSpPr>
                <p:cNvPr id="121" name="正方形/長方形 120"/>
                <p:cNvSpPr/>
                <p:nvPr/>
              </p:nvSpPr>
              <p:spPr bwMode="gray">
                <a:xfrm>
                  <a:off x="4421129" y="3443013"/>
                  <a:ext cx="1106263" cy="50906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商業・</a:t>
                  </a:r>
                  <a:endParaRPr lang="en-US" altLang="ja-JP" sz="900" dirty="0">
                    <a:solidFill>
                      <a:schemeClr val="tx1"/>
                    </a:solidFill>
                  </a:endParaRPr>
                </a:p>
                <a:p>
                  <a:pPr algn="ctr">
                    <a:defRPr/>
                  </a:pPr>
                  <a:r>
                    <a:rPr lang="ja-JP" altLang="en-US" sz="900" dirty="0">
                      <a:solidFill>
                        <a:schemeClr val="tx1"/>
                      </a:solidFill>
                    </a:rPr>
                    <a:t>業務集積地</a:t>
                  </a:r>
                  <a:endParaRPr lang="en-US" altLang="ja-JP" sz="900" dirty="0">
                    <a:solidFill>
                      <a:schemeClr val="tx1"/>
                    </a:solidFill>
                  </a:endParaRPr>
                </a:p>
              </p:txBody>
            </p:sp>
            <p:cxnSp>
              <p:nvCxnSpPr>
                <p:cNvPr id="122" name="直線コネクタ 121"/>
                <p:cNvCxnSpPr>
                  <a:stCxn id="71" idx="0"/>
                  <a:endCxn id="121" idx="3"/>
                </p:cNvCxnSpPr>
                <p:nvPr/>
              </p:nvCxnSpPr>
              <p:spPr bwMode="gray">
                <a:xfrm flipH="1">
                  <a:off x="5527392" y="3645459"/>
                  <a:ext cx="248494" cy="530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98"/>
              <p:cNvGrpSpPr>
                <a:grpSpLocks/>
              </p:cNvGrpSpPr>
              <p:nvPr/>
            </p:nvGrpSpPr>
            <p:grpSpPr bwMode="auto">
              <a:xfrm>
                <a:off x="5582556" y="1918050"/>
                <a:ext cx="1810462" cy="437642"/>
                <a:chOff x="7585884" y="2205541"/>
                <a:chExt cx="1810157" cy="437664"/>
              </a:xfrm>
            </p:grpSpPr>
            <p:sp>
              <p:nvSpPr>
                <p:cNvPr id="116" name="正方形/長方形 115"/>
                <p:cNvSpPr/>
                <p:nvPr/>
              </p:nvSpPr>
              <p:spPr bwMode="gray">
                <a:xfrm>
                  <a:off x="8169582" y="2320806"/>
                  <a:ext cx="1226049" cy="322358"/>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7" name="直線コネクタ 116"/>
                <p:cNvCxnSpPr>
                  <a:stCxn id="67" idx="4"/>
                  <a:endCxn id="116" idx="1"/>
                </p:cNvCxnSpPr>
                <p:nvPr/>
              </p:nvCxnSpPr>
              <p:spPr bwMode="gray">
                <a:xfrm>
                  <a:off x="7586012" y="2204836"/>
                  <a:ext cx="583571" cy="27714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352425"/>
            <a:ext cx="4010025" cy="267811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a:latin typeface="HG創英角ｺﾞｼｯｸUB" pitchFamily="49" charset="-128"/>
                <a:ea typeface="HG創英角ｺﾞｼｯｸUB" pitchFamily="49" charset="-128"/>
                <a:cs typeface="Times New Roman" pitchFamily="18" charset="0"/>
              </a:rPr>
              <a:t>などのみどり</a:t>
            </a:r>
            <a:r>
              <a:rPr lang="ja-JP" altLang="ja-JP" sz="1200" b="1">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a:latin typeface="HG創英角ｺﾞｼｯｸUB" pitchFamily="49" charset="-128"/>
                <a:ea typeface="HG創英角ｺﾞｼｯｸUB" pitchFamily="49" charset="-128"/>
                <a:cs typeface="Times New Roman" pitchFamily="18" charset="0"/>
              </a:rPr>
              <a:t>個性豊かな</a:t>
            </a:r>
            <a:r>
              <a:rPr lang="ja-JP" altLang="ja-JP" sz="1200" b="1">
                <a:latin typeface="HG創英角ｺﾞｼｯｸUB" pitchFamily="49" charset="-128"/>
                <a:ea typeface="HG創英角ｺﾞｼｯｸUB" pitchFamily="49" charset="-128"/>
                <a:cs typeface="Times New Roman" pitchFamily="18" charset="0"/>
              </a:rPr>
              <a:t>まちなみなどを有</a:t>
            </a:r>
            <a:r>
              <a:rPr lang="ja-JP" altLang="en-US" sz="1200" b="1">
                <a:latin typeface="HG創英角ｺﾞｼｯｸUB" pitchFamily="49" charset="-128"/>
                <a:ea typeface="HG創英角ｺﾞｼｯｸUB" pitchFamily="49" charset="-128"/>
                <a:cs typeface="Times New Roman" pitchFamily="18" charset="0"/>
              </a:rPr>
              <a:t>し</a:t>
            </a:r>
            <a:r>
              <a:rPr lang="ja-JP" altLang="ja-JP" sz="1200" b="1">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a:latin typeface="HG創英角ｺﾞｼｯｸUB" pitchFamily="49" charset="-128"/>
                <a:ea typeface="HG創英角ｺﾞｼｯｸUB" pitchFamily="49" charset="-128"/>
                <a:cs typeface="Times New Roman" pitchFamily="18" charset="0"/>
              </a:rPr>
              <a:t>○天王寺・阿倍野地区では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a:latin typeface="HG創英角ｺﾞｼｯｸUB" pitchFamily="49" charset="-128"/>
                <a:ea typeface="HG創英角ｺﾞｼｯｸUB" pitchFamily="49" charset="-128"/>
                <a:cs typeface="Times New Roman" pitchFamily="18" charset="0"/>
              </a:rPr>
              <a:t>ZOO</a:t>
            </a:r>
            <a:r>
              <a:rPr lang="ja-JP" altLang="ja-JP" sz="1200" b="1">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a:latin typeface="HG創英角ｺﾞｼｯｸUB" pitchFamily="49" charset="-128"/>
                <a:ea typeface="HG創英角ｺﾞｼｯｸUB" pitchFamily="49" charset="-128"/>
                <a:cs typeface="Times New Roman" pitchFamily="18" charset="0"/>
              </a:rPr>
              <a:t>動物園</a:t>
            </a:r>
            <a:r>
              <a:rPr lang="ja-JP" altLang="ja-JP" sz="1200" b="1">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a:latin typeface="HG創英角ｺﾞｼｯｸUB" pitchFamily="49" charset="-128"/>
                <a:ea typeface="HG創英角ｺﾞｼｯｸUB" pitchFamily="49" charset="-128"/>
                <a:cs typeface="Times New Roman" pitchFamily="18" charset="0"/>
              </a:rPr>
              <a:t>核</a:t>
            </a:r>
            <a:r>
              <a:rPr lang="ja-JP" altLang="ja-JP" sz="1200" b="1">
                <a:latin typeface="HG創英角ｺﾞｼｯｸUB" pitchFamily="49" charset="-128"/>
                <a:ea typeface="HG創英角ｺﾞｼｯｸUB" pitchFamily="49" charset="-128"/>
                <a:cs typeface="Times New Roman" pitchFamily="18" charset="0"/>
              </a:rPr>
              <a:t>としたサッカー拠点の形成も計画されている</a:t>
            </a:r>
          </a:p>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おおさか東線の全線開業により、新大阪駅へのアクセス改善などの交通利便性の向上が見込まれる</a:t>
            </a:r>
          </a:p>
        </p:txBody>
      </p:sp>
      <p:sp>
        <p:nvSpPr>
          <p:cNvPr id="97" name="正方形/長方形 96"/>
          <p:cNvSpPr/>
          <p:nvPr/>
        </p:nvSpPr>
        <p:spPr bwMode="gray">
          <a:xfrm>
            <a:off x="5816600" y="2736850"/>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東部を南北に平野川・平野川分水路、南を東西に大和川</a:t>
            </a:r>
            <a:r>
              <a:rPr lang="ja-JP" altLang="ja-JP" sz="1100"/>
              <a:t>が流れる</a:t>
            </a:r>
            <a:r>
              <a:rPr lang="ja-JP" altLang="en-US" sz="1100"/>
              <a:t>。</a:t>
            </a:r>
          </a:p>
        </p:txBody>
      </p:sp>
      <p:sp>
        <p:nvSpPr>
          <p:cNvPr id="51" name="円/楕円 50"/>
          <p:cNvSpPr/>
          <p:nvPr/>
        </p:nvSpPr>
        <p:spPr bwMode="gray">
          <a:xfrm>
            <a:off x="5595938" y="2159000"/>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gray">
          <a:xfrm>
            <a:off x="5627688" y="2301875"/>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8" name="円/楕円 57"/>
          <p:cNvSpPr/>
          <p:nvPr/>
        </p:nvSpPr>
        <p:spPr bwMode="gray">
          <a:xfrm>
            <a:off x="5961063" y="4484688"/>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64" name="正方形/長方形 63"/>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68" name="円/楕円 67"/>
          <p:cNvSpPr/>
          <p:nvPr/>
        </p:nvSpPr>
        <p:spPr bwMode="gray">
          <a:xfrm>
            <a:off x="6948488" y="1731963"/>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gray">
          <a:xfrm rot="16200000">
            <a:off x="7408069" y="1805782"/>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bwMode="gray">
          <a:xfrm>
            <a:off x="6969125" y="1484313"/>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72" name="円/楕円 71"/>
          <p:cNvSpPr/>
          <p:nvPr/>
        </p:nvSpPr>
        <p:spPr bwMode="gray">
          <a:xfrm rot="16200000">
            <a:off x="7905750" y="285273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3" name="直線コネクタ 72"/>
          <p:cNvCxnSpPr>
            <a:stCxn id="72" idx="5"/>
            <a:endCxn id="116" idx="1"/>
          </p:cNvCxnSpPr>
          <p:nvPr/>
        </p:nvCxnSpPr>
        <p:spPr bwMode="gray">
          <a:xfrm flipV="1">
            <a:off x="8642350" y="2433638"/>
            <a:ext cx="87313" cy="5461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bwMode="gray">
          <a:xfrm>
            <a:off x="8624888" y="3429000"/>
            <a:ext cx="10922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p:txBody>
      </p:sp>
      <p:sp>
        <p:nvSpPr>
          <p:cNvPr id="69" name="正方形/長方形 6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4" name="正方形/長方形 73"/>
          <p:cNvSpPr/>
          <p:nvPr/>
        </p:nvSpPr>
        <p:spPr bwMode="gray">
          <a:xfrm>
            <a:off x="5861050" y="2876550"/>
            <a:ext cx="10080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5" name="正方形/長方形 74"/>
          <p:cNvSpPr/>
          <p:nvPr/>
        </p:nvSpPr>
        <p:spPr bwMode="gray">
          <a:xfrm>
            <a:off x="5816600" y="1773238"/>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5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試案Ｄ（６区Ｄ案） 　特別区基礎データ①</a:t>
            </a:r>
          </a:p>
        </p:txBody>
      </p:sp>
      <p:pic>
        <p:nvPicPr>
          <p:cNvPr id="6147" name="Picture 111"/>
          <p:cNvPicPr>
            <a:picLocks noChangeAspect="1" noChangeArrowheads="1"/>
          </p:cNvPicPr>
          <p:nvPr/>
        </p:nvPicPr>
        <p:blipFill>
          <a:blip r:embed="rId2" cstate="print"/>
          <a:srcRect/>
          <a:stretch>
            <a:fillRect/>
          </a:stretch>
        </p:blipFill>
        <p:spPr bwMode="auto">
          <a:xfrm>
            <a:off x="225425" y="544513"/>
            <a:ext cx="9428163" cy="6275387"/>
          </a:xfrm>
          <a:prstGeom prst="rect">
            <a:avLst/>
          </a:prstGeom>
          <a:noFill/>
          <a:ln w="9525">
            <a:noFill/>
            <a:miter lim="800000"/>
            <a:headEnd/>
            <a:tailEnd/>
          </a:ln>
        </p:spPr>
      </p:pic>
      <p:sp>
        <p:nvSpPr>
          <p:cNvPr id="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p:cNvPicPr>
            <a:picLocks noChangeArrowheads="1"/>
          </p:cNvPicPr>
          <p:nvPr/>
        </p:nvPicPr>
        <p:blipFill>
          <a:blip r:embed="rId2" cstate="print"/>
          <a:srcRect/>
          <a:stretch>
            <a:fillRect/>
          </a:stretch>
        </p:blipFill>
        <p:spPr bwMode="auto">
          <a:xfrm>
            <a:off x="2864768" y="1268760"/>
            <a:ext cx="3563620" cy="2485644"/>
          </a:xfrm>
          <a:prstGeom prst="rect">
            <a:avLst/>
          </a:prstGeom>
          <a:noFill/>
          <a:ln w="9525">
            <a:noFill/>
            <a:miter lim="800000"/>
            <a:headEnd/>
            <a:tailEnd/>
          </a:ln>
          <a:effectLst/>
        </p:spPr>
      </p:pic>
      <p:pic>
        <p:nvPicPr>
          <p:cNvPr id="168963" name="Picture 3"/>
          <p:cNvPicPr>
            <a:picLocks noChangeArrowheads="1"/>
          </p:cNvPicPr>
          <p:nvPr/>
        </p:nvPicPr>
        <p:blipFill>
          <a:blip r:embed="rId3" cstate="print"/>
          <a:srcRect/>
          <a:stretch>
            <a:fillRect/>
          </a:stretch>
        </p:blipFill>
        <p:spPr bwMode="auto">
          <a:xfrm>
            <a:off x="2936776" y="4293096"/>
            <a:ext cx="3473196" cy="2402840"/>
          </a:xfrm>
          <a:prstGeom prst="rect">
            <a:avLst/>
          </a:prstGeom>
          <a:noFill/>
          <a:ln w="9525">
            <a:noFill/>
            <a:miter lim="800000"/>
            <a:headEnd/>
            <a:tailEnd/>
          </a:ln>
          <a:effectLst/>
        </p:spPr>
      </p:pic>
      <p:pic>
        <p:nvPicPr>
          <p:cNvPr id="168962" name="Picture 2"/>
          <p:cNvPicPr>
            <a:picLocks noChangeArrowheads="1"/>
          </p:cNvPicPr>
          <p:nvPr/>
        </p:nvPicPr>
        <p:blipFill>
          <a:blip r:embed="rId4" cstate="print"/>
          <a:srcRect/>
          <a:stretch>
            <a:fillRect/>
          </a:stretch>
        </p:blipFill>
        <p:spPr bwMode="auto">
          <a:xfrm>
            <a:off x="6402705"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第六区（天王寺区・生野区・阿倍野区・東住吉区・平野区）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736976" y="270892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4820"/>
              <a:gd name="adj2" fmla="val 59417"/>
              <a:gd name="adj3" fmla="val 197593"/>
              <a:gd name="adj4" fmla="val 59704"/>
              <a:gd name="adj5" fmla="val 206631"/>
              <a:gd name="adj6" fmla="val 2309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89304" y="1484784"/>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20952" y="2564904"/>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16896" y="2996952"/>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7160865" y="1590700"/>
            <a:ext cx="4680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209" name="Picture 93"/>
          <p:cNvPicPr>
            <a:picLocks noChangeAspect="1" noChangeArrowheads="1"/>
          </p:cNvPicPr>
          <p:nvPr/>
        </p:nvPicPr>
        <p:blipFill>
          <a:blip r:embed="rId5" cstate="print"/>
          <a:srcRect/>
          <a:stretch>
            <a:fillRect/>
          </a:stretch>
        </p:blipFill>
        <p:spPr bwMode="auto">
          <a:xfrm>
            <a:off x="6302375" y="4292600"/>
            <a:ext cx="3544888" cy="2403475"/>
          </a:xfrm>
          <a:prstGeom prst="rect">
            <a:avLst/>
          </a:prstGeom>
          <a:noFill/>
          <a:ln w="9525">
            <a:noFill/>
            <a:miter lim="800000"/>
            <a:headEnd/>
            <a:tailEnd/>
          </a:ln>
        </p:spPr>
      </p:pic>
      <p:sp>
        <p:nvSpPr>
          <p:cNvPr id="5210" name="AutoShape 17"/>
          <p:cNvSpPr>
            <a:spLocks noChangeArrowheads="1"/>
          </p:cNvSpPr>
          <p:nvPr/>
        </p:nvSpPr>
        <p:spPr bwMode="auto">
          <a:xfrm>
            <a:off x="6375400" y="453231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427788" y="5876925"/>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p:cNvPicPr>
            <a:picLocks noChangeArrowheads="1"/>
          </p:cNvPicPr>
          <p:nvPr/>
        </p:nvPicPr>
        <p:blipFill>
          <a:blip r:embed="rId2" cstate="print"/>
          <a:srcRect/>
          <a:stretch>
            <a:fillRect/>
          </a:stretch>
        </p:blipFill>
        <p:spPr bwMode="auto">
          <a:xfrm>
            <a:off x="6271260" y="4149080"/>
            <a:ext cx="3634740" cy="2522982"/>
          </a:xfrm>
          <a:prstGeom prst="rect">
            <a:avLst/>
          </a:prstGeom>
          <a:noFill/>
          <a:ln w="9525">
            <a:noFill/>
            <a:miter lim="800000"/>
            <a:headEnd/>
            <a:tailEnd/>
          </a:ln>
          <a:effectLst/>
        </p:spPr>
      </p:pic>
      <p:pic>
        <p:nvPicPr>
          <p:cNvPr id="167939" name="Picture 3"/>
          <p:cNvPicPr>
            <a:picLocks noChangeArrowheads="1"/>
          </p:cNvPicPr>
          <p:nvPr/>
        </p:nvPicPr>
        <p:blipFill>
          <a:blip r:embed="rId3" cstate="print"/>
          <a:srcRect/>
          <a:stretch>
            <a:fillRect/>
          </a:stretch>
        </p:blipFill>
        <p:spPr bwMode="auto">
          <a:xfrm>
            <a:off x="2936776" y="4149080"/>
            <a:ext cx="3634740" cy="2522982"/>
          </a:xfrm>
          <a:prstGeom prst="rect">
            <a:avLst/>
          </a:prstGeom>
          <a:noFill/>
          <a:ln w="9525">
            <a:noFill/>
            <a:miter lim="800000"/>
            <a:headEnd/>
            <a:tailEnd/>
          </a:ln>
          <a:effectLst/>
        </p:spPr>
      </p:pic>
      <p:pic>
        <p:nvPicPr>
          <p:cNvPr id="167938" name="Picture 2"/>
          <p:cNvPicPr>
            <a:picLocks noChangeArrowheads="1"/>
          </p:cNvPicPr>
          <p:nvPr/>
        </p:nvPicPr>
        <p:blipFill>
          <a:blip r:embed="rId4" cstate="print"/>
          <a:srcRect/>
          <a:stretch>
            <a:fillRect/>
          </a:stretch>
        </p:blipFill>
        <p:spPr bwMode="auto">
          <a:xfrm>
            <a:off x="6321152" y="908720"/>
            <a:ext cx="3762248" cy="2522982"/>
          </a:xfrm>
          <a:prstGeom prst="rect">
            <a:avLst/>
          </a:prstGeom>
          <a:noFill/>
          <a:ln w="9525">
            <a:noFill/>
            <a:miter lim="800000"/>
            <a:headEnd/>
            <a:tailEnd/>
          </a:ln>
          <a:effectLst/>
        </p:spPr>
      </p:pic>
      <p:pic>
        <p:nvPicPr>
          <p:cNvPr id="167937" name="Picture 1"/>
          <p:cNvPicPr>
            <a:picLocks noChangeArrowheads="1"/>
          </p:cNvPicPr>
          <p:nvPr/>
        </p:nvPicPr>
        <p:blipFill>
          <a:blip r:embed="rId5" cstate="print"/>
          <a:srcRect/>
          <a:stretch>
            <a:fillRect/>
          </a:stretch>
        </p:blipFill>
        <p:spPr bwMode="auto">
          <a:xfrm>
            <a:off x="2936776" y="908720"/>
            <a:ext cx="3634740" cy="2522982"/>
          </a:xfrm>
          <a:prstGeom prst="rect">
            <a:avLst/>
          </a:prstGeom>
          <a:noFill/>
          <a:ln w="9525">
            <a:noFill/>
            <a:miter lim="800000"/>
            <a:headEnd/>
            <a:tailEnd/>
          </a:ln>
          <a:effectLst/>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商業販売額は、堺市を上回る</a:t>
            </a:r>
          </a:p>
          <a:p>
            <a:r>
              <a:rPr lang="ja-JP" altLang="en-US" sz="100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r>
              <a:rPr lang="ja-JP" altLang="en-US" sz="1000">
                <a:latin typeface="ＭＳ Ｐゴシック" charset="-128"/>
              </a:rPr>
              <a:t>◆卸売販売額は、豊中市を上回る</a:t>
            </a:r>
            <a:endParaRPr lang="en-US" altLang="ja-JP" sz="1000">
              <a:latin typeface="ＭＳ Ｐゴシック" charset="-128"/>
            </a:endParaRPr>
          </a:p>
          <a:p>
            <a:r>
              <a:rPr lang="ja-JP" altLang="en-US" sz="100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751263" y="211931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112773"/>
              <a:gd name="adj2" fmla="val 70231"/>
              <a:gd name="adj3" fmla="val 228435"/>
              <a:gd name="adj4" fmla="val 70796"/>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67613" y="227647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112773"/>
              <a:gd name="adj2" fmla="val 53241"/>
              <a:gd name="adj3" fmla="val 187954"/>
              <a:gd name="adj4" fmla="val 53097"/>
              <a:gd name="adj5" fmla="val 191690"/>
              <a:gd name="adj6" fmla="val 3228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149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149927" y="4725144"/>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041232" y="4437112"/>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3,060</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14,018</a:t>
            </a:r>
            <a:r>
              <a:rPr lang="ja-JP" altLang="en-US" sz="700">
                <a:latin typeface="ＭＳ Ｐゴシック" charset="-128"/>
              </a:rPr>
              <a:t>カ所 </a:t>
            </a:r>
          </a:p>
        </p:txBody>
      </p:sp>
      <p:cxnSp>
        <p:nvCxnSpPr>
          <p:cNvPr id="57" name="直線コネクタ 56"/>
          <p:cNvCxnSpPr/>
          <p:nvPr/>
        </p:nvCxnSpPr>
        <p:spPr>
          <a:xfrm>
            <a:off x="3767138" y="2533650"/>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59662" y="2838450"/>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894513" y="2511425"/>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092777" y="5075659"/>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741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rrowheads="1"/>
          </p:cNvPicPr>
          <p:nvPr/>
        </p:nvPicPr>
        <p:blipFill>
          <a:blip r:embed="rId2" cstate="print"/>
          <a:srcRect/>
          <a:stretch>
            <a:fillRect/>
          </a:stretch>
        </p:blipFill>
        <p:spPr bwMode="auto">
          <a:xfrm>
            <a:off x="6432804" y="3933056"/>
            <a:ext cx="3473196" cy="2402840"/>
          </a:xfrm>
          <a:prstGeom prst="rect">
            <a:avLst/>
          </a:prstGeom>
          <a:noFill/>
          <a:ln w="9525">
            <a:noFill/>
            <a:miter lim="800000"/>
            <a:headEnd/>
            <a:tailEnd/>
          </a:ln>
          <a:effectLst/>
        </p:spPr>
      </p:pic>
      <p:pic>
        <p:nvPicPr>
          <p:cNvPr id="166914" name="Picture 2"/>
          <p:cNvPicPr>
            <a:picLocks noChangeArrowheads="1"/>
          </p:cNvPicPr>
          <p:nvPr/>
        </p:nvPicPr>
        <p:blipFill>
          <a:blip r:embed="rId3" cstate="print"/>
          <a:srcRect/>
          <a:stretch>
            <a:fillRect/>
          </a:stretch>
        </p:blipFill>
        <p:spPr bwMode="auto">
          <a:xfrm>
            <a:off x="3008784" y="3933056"/>
            <a:ext cx="3473196" cy="2402840"/>
          </a:xfrm>
          <a:prstGeom prst="rect">
            <a:avLst/>
          </a:prstGeom>
          <a:noFill/>
          <a:ln w="9525">
            <a:noFill/>
            <a:miter lim="800000"/>
            <a:headEnd/>
            <a:tailEnd/>
          </a:ln>
          <a:effectLst/>
        </p:spPr>
      </p:pic>
      <p:pic>
        <p:nvPicPr>
          <p:cNvPr id="166913" name="Picture 1"/>
          <p:cNvPicPr>
            <a:picLocks noChangeArrowheads="1"/>
          </p:cNvPicPr>
          <p:nvPr/>
        </p:nvPicPr>
        <p:blipFill>
          <a:blip r:embed="rId4" cstate="print"/>
          <a:srcRect/>
          <a:stretch>
            <a:fillRect/>
          </a:stretch>
        </p:blipFill>
        <p:spPr bwMode="auto">
          <a:xfrm>
            <a:off x="6432804" y="836712"/>
            <a:ext cx="3473196" cy="2402840"/>
          </a:xfrm>
          <a:prstGeom prst="rect">
            <a:avLst/>
          </a:prstGeom>
          <a:noFill/>
          <a:ln w="9525">
            <a:noFill/>
            <a:miter lim="800000"/>
            <a:headEnd/>
            <a:tailEnd/>
          </a:ln>
          <a:effectLst/>
        </p:spPr>
      </p:pic>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41350"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 </a:t>
            </a:r>
            <a:r>
              <a:rPr lang="en-US" altLang="ja-JP" sz="1000">
                <a:latin typeface="ＭＳ Ｐゴシック" charset="-128"/>
              </a:rPr>
              <a:t>   </a:t>
            </a: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あたりの居宅介護事業者数は、比較都市をいずれも大きく上回る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pic>
        <p:nvPicPr>
          <p:cNvPr id="7288" name="Picture 126"/>
          <p:cNvPicPr>
            <a:picLocks noChangeAspect="1" noChangeArrowheads="1"/>
          </p:cNvPicPr>
          <p:nvPr/>
        </p:nvPicPr>
        <p:blipFill>
          <a:blip r:embed="rId5" cstate="print"/>
          <a:srcRect/>
          <a:stretch>
            <a:fillRect/>
          </a:stretch>
        </p:blipFill>
        <p:spPr bwMode="auto">
          <a:xfrm>
            <a:off x="2957513" y="877888"/>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87876"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33725" y="2800350"/>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-136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試案Ｄ（６区Ｄ案） 　特別区基礎データ②</a:t>
            </a:r>
          </a:p>
        </p:txBody>
      </p:sp>
      <p:sp>
        <p:nvSpPr>
          <p:cNvPr id="4"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-99</a:t>
            </a:r>
          </a:p>
        </p:txBody>
      </p:sp>
      <p:pic>
        <p:nvPicPr>
          <p:cNvPr id="5" name="Picture 1"/>
          <p:cNvPicPr>
            <a:picLocks noChangeArrowheads="1"/>
          </p:cNvPicPr>
          <p:nvPr/>
        </p:nvPicPr>
        <p:blipFill>
          <a:blip r:embed="rId2" cstate="print"/>
          <a:srcRect/>
          <a:stretch>
            <a:fillRect/>
          </a:stretch>
        </p:blipFill>
        <p:spPr bwMode="auto">
          <a:xfrm>
            <a:off x="170987" y="522454"/>
            <a:ext cx="9633600" cy="613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試案Ｄ（６区Ｄ案） 　特別区基礎データ③</a:t>
            </a:r>
          </a:p>
        </p:txBody>
      </p:sp>
      <p:pic>
        <p:nvPicPr>
          <p:cNvPr id="8195" name="Picture 108"/>
          <p:cNvPicPr>
            <a:picLocks noChangeAspect="1" noChangeArrowheads="1"/>
          </p:cNvPicPr>
          <p:nvPr/>
        </p:nvPicPr>
        <p:blipFill>
          <a:blip r:embed="rId2" cstate="print"/>
          <a:srcRect/>
          <a:stretch>
            <a:fillRect/>
          </a:stretch>
        </p:blipFill>
        <p:spPr bwMode="auto">
          <a:xfrm>
            <a:off x="250825" y="547688"/>
            <a:ext cx="9429750" cy="6275387"/>
          </a:xfrm>
          <a:prstGeom prst="rect">
            <a:avLst/>
          </a:prstGeom>
          <a:noFill/>
          <a:ln w="9525">
            <a:noFill/>
            <a:miter lim="800000"/>
            <a:headEnd/>
            <a:tailEnd/>
          </a:ln>
        </p:spPr>
      </p:pic>
      <p:sp>
        <p:nvSpPr>
          <p:cNvPr id="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第一区</a:t>
            </a:r>
          </a:p>
          <a:p>
            <a:pPr algn="ctr">
              <a:spcBef>
                <a:spcPct val="50000"/>
              </a:spcBef>
              <a:buFont typeface="Wingdings" pitchFamily="2" charset="2"/>
              <a:buNone/>
            </a:pPr>
            <a:r>
              <a:rPr lang="ja-JP" altLang="en-US" sz="2400" b="1">
                <a:latin typeface="HGS創英角ｺﾞｼｯｸUB" pitchFamily="50" charset="-128"/>
              </a:rPr>
              <a:t>（</a:t>
            </a:r>
            <a:r>
              <a:rPr lang="ja-JP" altLang="ja-JP" sz="2400" b="1">
                <a:latin typeface="ＭＳ Ｐゴシック" charset="-128"/>
              </a:rPr>
              <a:t>西淀川区・</a:t>
            </a:r>
            <a:r>
              <a:rPr lang="ja-JP" altLang="en-US" sz="2400" b="1">
                <a:latin typeface="ＭＳ Ｐゴシック" charset="-128"/>
              </a:rPr>
              <a:t>淀川</a:t>
            </a:r>
            <a:r>
              <a:rPr lang="ja-JP" altLang="ja-JP" sz="2400" b="1">
                <a:latin typeface="ＭＳ Ｐゴシック" charset="-128"/>
              </a:rPr>
              <a:t>区</a:t>
            </a:r>
            <a:r>
              <a:rPr lang="ja-JP" altLang="en-US" sz="2400" b="1">
                <a:latin typeface="ＭＳ Ｐゴシック" charset="-128"/>
              </a:rPr>
              <a:t>・東淀川区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0"/>
          <p:cNvGrpSpPr>
            <a:grpSpLocks/>
          </p:cNvGrpSpPr>
          <p:nvPr/>
        </p:nvGrpSpPr>
        <p:grpSpPr bwMode="auto">
          <a:xfrm>
            <a:off x="4406900" y="1628775"/>
            <a:ext cx="6435725" cy="4883150"/>
            <a:chOff x="4406900" y="1628775"/>
            <a:chExt cx="6435725" cy="4883150"/>
          </a:xfrm>
        </p:grpSpPr>
        <p:grpSp>
          <p:nvGrpSpPr>
            <p:cNvPr id="4" name="グループ化 86"/>
            <p:cNvGrpSpPr>
              <a:grpSpLocks/>
            </p:cNvGrpSpPr>
            <p:nvPr/>
          </p:nvGrpSpPr>
          <p:grpSpPr bwMode="auto">
            <a:xfrm>
              <a:off x="4406900" y="1628775"/>
              <a:ext cx="6435725" cy="4883150"/>
              <a:chOff x="4067175" y="1628775"/>
              <a:chExt cx="5942013" cy="4883150"/>
            </a:xfrm>
          </p:grpSpPr>
          <p:grpSp>
            <p:nvGrpSpPr>
              <p:cNvPr id="5" name="グループ化 83"/>
              <p:cNvGrpSpPr>
                <a:grpSpLocks/>
              </p:cNvGrpSpPr>
              <p:nvPr/>
            </p:nvGrpSpPr>
            <p:grpSpPr bwMode="auto">
              <a:xfrm>
                <a:off x="4067175" y="1628775"/>
                <a:ext cx="5942013" cy="4883150"/>
                <a:chOff x="4067175" y="1628775"/>
                <a:chExt cx="5942013" cy="4883150"/>
              </a:xfrm>
            </p:grpSpPr>
            <p:grpSp>
              <p:nvGrpSpPr>
                <p:cNvPr id="6" name="グループ化 81"/>
                <p:cNvGrpSpPr>
                  <a:grpSpLocks/>
                </p:cNvGrpSpPr>
                <p:nvPr/>
              </p:nvGrpSpPr>
              <p:grpSpPr bwMode="auto">
                <a:xfrm>
                  <a:off x="4067175" y="1628775"/>
                  <a:ext cx="5942013" cy="4883150"/>
                  <a:chOff x="4067175" y="1628775"/>
                  <a:chExt cx="5942013" cy="4883150"/>
                </a:xfrm>
              </p:grpSpPr>
              <p:grpSp>
                <p:nvGrpSpPr>
                  <p:cNvPr id="7" name="グループ化 61"/>
                  <p:cNvGrpSpPr>
                    <a:grpSpLocks/>
                  </p:cNvGrpSpPr>
                  <p:nvPr/>
                </p:nvGrpSpPr>
                <p:grpSpPr bwMode="auto">
                  <a:xfrm>
                    <a:off x="4125913" y="2492375"/>
                    <a:ext cx="4910137" cy="3457575"/>
                    <a:chOff x="0" y="0"/>
                    <a:chExt cx="9877425" cy="6688318"/>
                  </a:xfrm>
                </p:grpSpPr>
                <p:pic>
                  <p:nvPicPr>
                    <p:cNvPr id="3252" name="Picture 1"/>
                    <p:cNvPicPr>
                      <a:picLocks noChangeAspect="1" noChangeArrowheads="1"/>
                    </p:cNvPicPr>
                    <p:nvPr/>
                  </p:nvPicPr>
                  <p:blipFill>
                    <a:blip r:embed="rId3" cstate="print"/>
                    <a:srcRect l="10063" r="31825" b="6902"/>
                    <a:stretch>
                      <a:fillRect/>
                    </a:stretch>
                  </p:blipFill>
                  <p:spPr bwMode="gray">
                    <a:xfrm>
                      <a:off x="0" y="0"/>
                      <a:ext cx="9791700" cy="6553200"/>
                    </a:xfrm>
                    <a:prstGeom prst="rect">
                      <a:avLst/>
                    </a:prstGeom>
                    <a:noFill/>
                    <a:ln w="1">
                      <a:noFill/>
                      <a:miter lim="800000"/>
                      <a:headEnd/>
                      <a:tailEnd/>
                    </a:ln>
                  </p:spPr>
                </p:pic>
                <p:sp>
                  <p:nvSpPr>
                    <p:cNvPr id="64" name="正方形/長方形 63"/>
                    <p:cNvSpPr/>
                    <p:nvPr/>
                  </p:nvSpPr>
                  <p:spPr bwMode="gray">
                    <a:xfrm>
                      <a:off x="5542946" y="4041243"/>
                      <a:ext cx="4334284" cy="264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5" name="正方形/長方形 64"/>
                    <p:cNvSpPr/>
                    <p:nvPr/>
                  </p:nvSpPr>
                  <p:spPr bwMode="gray">
                    <a:xfrm>
                      <a:off x="4649554" y="4572501"/>
                      <a:ext cx="902239" cy="211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6" name="正方形/長方形 65"/>
                    <p:cNvSpPr/>
                    <p:nvPr/>
                  </p:nvSpPr>
                  <p:spPr bwMode="gray">
                    <a:xfrm>
                      <a:off x="7028986" y="3599040"/>
                      <a:ext cx="1524371" cy="4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7" name="正方形/長方形 66"/>
                    <p:cNvSpPr/>
                    <p:nvPr/>
                  </p:nvSpPr>
                  <p:spPr bwMode="gray">
                    <a:xfrm>
                      <a:off x="3664758" y="5275726"/>
                      <a:ext cx="1144015" cy="141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8" name="正方形/長方形 67"/>
                    <p:cNvSpPr/>
                    <p:nvPr/>
                  </p:nvSpPr>
                  <p:spPr bwMode="gray">
                    <a:xfrm>
                      <a:off x="9305222" y="2361487"/>
                      <a:ext cx="533678" cy="90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9" name="フリーフォーム 68"/>
                    <p:cNvSpPr/>
                    <p:nvPr/>
                  </p:nvSpPr>
                  <p:spPr bwMode="gray">
                    <a:xfrm>
                      <a:off x="7730728" y="2656289"/>
                      <a:ext cx="510090" cy="1102435"/>
                    </a:xfrm>
                    <a:custGeom>
                      <a:avLst/>
                      <a:gdLst>
                        <a:gd name="connsiteX0" fmla="*/ 506204 w 509379"/>
                        <a:gd name="connsiteY0" fmla="*/ 1085850 h 1101725"/>
                        <a:gd name="connsiteX1" fmla="*/ 477629 w 509379"/>
                        <a:gd name="connsiteY1" fmla="*/ 1076325 h 1101725"/>
                        <a:gd name="connsiteX2" fmla="*/ 439529 w 509379"/>
                        <a:gd name="connsiteY2" fmla="*/ 1066800 h 1101725"/>
                        <a:gd name="connsiteX3" fmla="*/ 372854 w 509379"/>
                        <a:gd name="connsiteY3" fmla="*/ 1038225 h 1101725"/>
                        <a:gd name="connsiteX4" fmla="*/ 315704 w 509379"/>
                        <a:gd name="connsiteY4" fmla="*/ 1000125 h 1101725"/>
                        <a:gd name="connsiteX5" fmla="*/ 296654 w 509379"/>
                        <a:gd name="connsiteY5" fmla="*/ 971550 h 1101725"/>
                        <a:gd name="connsiteX6" fmla="*/ 239504 w 509379"/>
                        <a:gd name="connsiteY6" fmla="*/ 923925 h 1101725"/>
                        <a:gd name="connsiteX7" fmla="*/ 201404 w 509379"/>
                        <a:gd name="connsiteY7" fmla="*/ 857250 h 1101725"/>
                        <a:gd name="connsiteX8" fmla="*/ 153779 w 509379"/>
                        <a:gd name="connsiteY8" fmla="*/ 790575 h 1101725"/>
                        <a:gd name="connsiteX9" fmla="*/ 106154 w 509379"/>
                        <a:gd name="connsiteY9" fmla="*/ 695325 h 1101725"/>
                        <a:gd name="connsiteX10" fmla="*/ 87104 w 509379"/>
                        <a:gd name="connsiteY10" fmla="*/ 638175 h 1101725"/>
                        <a:gd name="connsiteX11" fmla="*/ 68054 w 509379"/>
                        <a:gd name="connsiteY11" fmla="*/ 581025 h 1101725"/>
                        <a:gd name="connsiteX12" fmla="*/ 49004 w 509379"/>
                        <a:gd name="connsiteY12" fmla="*/ 514350 h 1101725"/>
                        <a:gd name="connsiteX13" fmla="*/ 29954 w 509379"/>
                        <a:gd name="connsiteY13" fmla="*/ 409575 h 1101725"/>
                        <a:gd name="connsiteX14" fmla="*/ 10904 w 509379"/>
                        <a:gd name="connsiteY14" fmla="*/ 133350 h 1101725"/>
                        <a:gd name="connsiteX15" fmla="*/ 1379 w 509379"/>
                        <a:gd name="connsiteY15" fmla="*/ 104775 h 1101725"/>
                        <a:gd name="connsiteX16" fmla="*/ 10904 w 509379"/>
                        <a:gd name="connsiteY16" fmla="*/ 9525 h 1101725"/>
                        <a:gd name="connsiteX17" fmla="*/ 39479 w 509379"/>
                        <a:gd name="connsiteY17" fmla="*/ 0 h 1101725"/>
                        <a:gd name="connsiteX18" fmla="*/ 96629 w 509379"/>
                        <a:gd name="connsiteY18" fmla="*/ 9525 h 1101725"/>
                        <a:gd name="connsiteX19" fmla="*/ 125204 w 509379"/>
                        <a:gd name="connsiteY19" fmla="*/ 28575 h 1101725"/>
                        <a:gd name="connsiteX20" fmla="*/ 163304 w 509379"/>
                        <a:gd name="connsiteY20" fmla="*/ 95250 h 1101725"/>
                        <a:gd name="connsiteX21" fmla="*/ 191879 w 509379"/>
                        <a:gd name="connsiteY21" fmla="*/ 123825 h 1101725"/>
                        <a:gd name="connsiteX22" fmla="*/ 220454 w 509379"/>
                        <a:gd name="connsiteY22" fmla="*/ 180975 h 1101725"/>
                        <a:gd name="connsiteX23" fmla="*/ 258554 w 509379"/>
                        <a:gd name="connsiteY23" fmla="*/ 238125 h 1101725"/>
                        <a:gd name="connsiteX24" fmla="*/ 277604 w 509379"/>
                        <a:gd name="connsiteY24" fmla="*/ 295275 h 1101725"/>
                        <a:gd name="connsiteX25" fmla="*/ 296654 w 509379"/>
                        <a:gd name="connsiteY25" fmla="*/ 323850 h 1101725"/>
                        <a:gd name="connsiteX26" fmla="*/ 315704 w 509379"/>
                        <a:gd name="connsiteY26" fmla="*/ 381000 h 1101725"/>
                        <a:gd name="connsiteX27" fmla="*/ 325229 w 509379"/>
                        <a:gd name="connsiteY27" fmla="*/ 409575 h 1101725"/>
                        <a:gd name="connsiteX28" fmla="*/ 344279 w 509379"/>
                        <a:gd name="connsiteY28" fmla="*/ 438150 h 1101725"/>
                        <a:gd name="connsiteX29" fmla="*/ 372854 w 509379"/>
                        <a:gd name="connsiteY29" fmla="*/ 542925 h 1101725"/>
                        <a:gd name="connsiteX30" fmla="*/ 382379 w 509379"/>
                        <a:gd name="connsiteY30" fmla="*/ 600075 h 1101725"/>
                        <a:gd name="connsiteX31" fmla="*/ 410954 w 509379"/>
                        <a:gd name="connsiteY31" fmla="*/ 657225 h 1101725"/>
                        <a:gd name="connsiteX32" fmla="*/ 439529 w 509379"/>
                        <a:gd name="connsiteY32" fmla="*/ 714375 h 1101725"/>
                        <a:gd name="connsiteX33" fmla="*/ 458579 w 509379"/>
                        <a:gd name="connsiteY33" fmla="*/ 809625 h 1101725"/>
                        <a:gd name="connsiteX34" fmla="*/ 468104 w 509379"/>
                        <a:gd name="connsiteY34" fmla="*/ 866775 h 1101725"/>
                        <a:gd name="connsiteX35" fmla="*/ 477629 w 509379"/>
                        <a:gd name="connsiteY35" fmla="*/ 904875 h 1101725"/>
                        <a:gd name="connsiteX36" fmla="*/ 487154 w 509379"/>
                        <a:gd name="connsiteY36" fmla="*/ 952500 h 1101725"/>
                        <a:gd name="connsiteX37" fmla="*/ 496679 w 509379"/>
                        <a:gd name="connsiteY37" fmla="*/ 981075 h 1101725"/>
                        <a:gd name="connsiteX38" fmla="*/ 506204 w 509379"/>
                        <a:gd name="connsiteY38" fmla="*/ 10858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9379" h="1101725">
                          <a:moveTo>
                            <a:pt x="506204" y="1085850"/>
                          </a:moveTo>
                          <a:cubicBezTo>
                            <a:pt x="503029" y="1101725"/>
                            <a:pt x="487283" y="1079083"/>
                            <a:pt x="477629" y="1076325"/>
                          </a:cubicBezTo>
                          <a:cubicBezTo>
                            <a:pt x="465042" y="1072729"/>
                            <a:pt x="452116" y="1070396"/>
                            <a:pt x="439529" y="1066800"/>
                          </a:cubicBezTo>
                          <a:cubicBezTo>
                            <a:pt x="414447" y="1059634"/>
                            <a:pt x="395945" y="1052080"/>
                            <a:pt x="372854" y="1038225"/>
                          </a:cubicBezTo>
                          <a:cubicBezTo>
                            <a:pt x="353221" y="1026445"/>
                            <a:pt x="315704" y="1000125"/>
                            <a:pt x="315704" y="1000125"/>
                          </a:cubicBezTo>
                          <a:cubicBezTo>
                            <a:pt x="309354" y="990600"/>
                            <a:pt x="304749" y="979645"/>
                            <a:pt x="296654" y="971550"/>
                          </a:cubicBezTo>
                          <a:cubicBezTo>
                            <a:pt x="221729" y="896625"/>
                            <a:pt x="317525" y="1017550"/>
                            <a:pt x="239504" y="923925"/>
                          </a:cubicBezTo>
                          <a:cubicBezTo>
                            <a:pt x="218407" y="898609"/>
                            <a:pt x="218343" y="886893"/>
                            <a:pt x="201404" y="857250"/>
                          </a:cubicBezTo>
                          <a:cubicBezTo>
                            <a:pt x="190262" y="837751"/>
                            <a:pt x="166045" y="806930"/>
                            <a:pt x="153779" y="790575"/>
                          </a:cubicBezTo>
                          <a:cubicBezTo>
                            <a:pt x="138701" y="730263"/>
                            <a:pt x="151516" y="763367"/>
                            <a:pt x="106154" y="695325"/>
                          </a:cubicBezTo>
                          <a:cubicBezTo>
                            <a:pt x="95015" y="678617"/>
                            <a:pt x="93454" y="657225"/>
                            <a:pt x="87104" y="638175"/>
                          </a:cubicBezTo>
                          <a:lnTo>
                            <a:pt x="68054" y="581025"/>
                          </a:lnTo>
                          <a:cubicBezTo>
                            <a:pt x="59893" y="556542"/>
                            <a:pt x="53788" y="540662"/>
                            <a:pt x="49004" y="514350"/>
                          </a:cubicBezTo>
                          <a:cubicBezTo>
                            <a:pt x="26251" y="389210"/>
                            <a:pt x="51558" y="495989"/>
                            <a:pt x="29954" y="409575"/>
                          </a:cubicBezTo>
                          <a:cubicBezTo>
                            <a:pt x="25522" y="303198"/>
                            <a:pt x="34162" y="226382"/>
                            <a:pt x="10904" y="133350"/>
                          </a:cubicBezTo>
                          <a:cubicBezTo>
                            <a:pt x="8469" y="123610"/>
                            <a:pt x="4554" y="114300"/>
                            <a:pt x="1379" y="104775"/>
                          </a:cubicBezTo>
                          <a:cubicBezTo>
                            <a:pt x="4554" y="73025"/>
                            <a:pt x="0" y="39512"/>
                            <a:pt x="10904" y="9525"/>
                          </a:cubicBezTo>
                          <a:cubicBezTo>
                            <a:pt x="14335" y="89"/>
                            <a:pt x="29439" y="0"/>
                            <a:pt x="39479" y="0"/>
                          </a:cubicBezTo>
                          <a:cubicBezTo>
                            <a:pt x="58792" y="0"/>
                            <a:pt x="77579" y="6350"/>
                            <a:pt x="96629" y="9525"/>
                          </a:cubicBezTo>
                          <a:cubicBezTo>
                            <a:pt x="106154" y="15875"/>
                            <a:pt x="117109" y="20480"/>
                            <a:pt x="125204" y="28575"/>
                          </a:cubicBezTo>
                          <a:cubicBezTo>
                            <a:pt x="147702" y="51073"/>
                            <a:pt x="144627" y="69103"/>
                            <a:pt x="163304" y="95250"/>
                          </a:cubicBezTo>
                          <a:cubicBezTo>
                            <a:pt x="171134" y="106211"/>
                            <a:pt x="183255" y="113477"/>
                            <a:pt x="191879" y="123825"/>
                          </a:cubicBezTo>
                          <a:cubicBezTo>
                            <a:pt x="234164" y="174567"/>
                            <a:pt x="191815" y="129425"/>
                            <a:pt x="220454" y="180975"/>
                          </a:cubicBezTo>
                          <a:cubicBezTo>
                            <a:pt x="231573" y="200989"/>
                            <a:pt x="245854" y="219075"/>
                            <a:pt x="258554" y="238125"/>
                          </a:cubicBezTo>
                          <a:cubicBezTo>
                            <a:pt x="269693" y="254833"/>
                            <a:pt x="266465" y="278567"/>
                            <a:pt x="277604" y="295275"/>
                          </a:cubicBezTo>
                          <a:cubicBezTo>
                            <a:pt x="283954" y="304800"/>
                            <a:pt x="292005" y="313389"/>
                            <a:pt x="296654" y="323850"/>
                          </a:cubicBezTo>
                          <a:cubicBezTo>
                            <a:pt x="304809" y="342200"/>
                            <a:pt x="309354" y="361950"/>
                            <a:pt x="315704" y="381000"/>
                          </a:cubicBezTo>
                          <a:cubicBezTo>
                            <a:pt x="318879" y="390525"/>
                            <a:pt x="319660" y="401221"/>
                            <a:pt x="325229" y="409575"/>
                          </a:cubicBezTo>
                          <a:lnTo>
                            <a:pt x="344279" y="438150"/>
                          </a:lnTo>
                          <a:cubicBezTo>
                            <a:pt x="357742" y="505466"/>
                            <a:pt x="348684" y="470416"/>
                            <a:pt x="372854" y="542925"/>
                          </a:cubicBezTo>
                          <a:cubicBezTo>
                            <a:pt x="378961" y="561247"/>
                            <a:pt x="378189" y="581222"/>
                            <a:pt x="382379" y="600075"/>
                          </a:cubicBezTo>
                          <a:cubicBezTo>
                            <a:pt x="391956" y="643169"/>
                            <a:pt x="390403" y="616124"/>
                            <a:pt x="410954" y="657225"/>
                          </a:cubicBezTo>
                          <a:cubicBezTo>
                            <a:pt x="450389" y="736095"/>
                            <a:pt x="384934" y="632483"/>
                            <a:pt x="439529" y="714375"/>
                          </a:cubicBezTo>
                          <a:cubicBezTo>
                            <a:pt x="445879" y="746125"/>
                            <a:pt x="453256" y="777687"/>
                            <a:pt x="458579" y="809625"/>
                          </a:cubicBezTo>
                          <a:cubicBezTo>
                            <a:pt x="461754" y="828675"/>
                            <a:pt x="464316" y="847837"/>
                            <a:pt x="468104" y="866775"/>
                          </a:cubicBezTo>
                          <a:cubicBezTo>
                            <a:pt x="470671" y="879612"/>
                            <a:pt x="474789" y="892096"/>
                            <a:pt x="477629" y="904875"/>
                          </a:cubicBezTo>
                          <a:cubicBezTo>
                            <a:pt x="481141" y="920679"/>
                            <a:pt x="483227" y="936794"/>
                            <a:pt x="487154" y="952500"/>
                          </a:cubicBezTo>
                          <a:cubicBezTo>
                            <a:pt x="489589" y="962240"/>
                            <a:pt x="496011" y="971057"/>
                            <a:pt x="496679" y="981075"/>
                          </a:cubicBezTo>
                          <a:cubicBezTo>
                            <a:pt x="499213" y="1019091"/>
                            <a:pt x="509379" y="1069975"/>
                            <a:pt x="506204" y="10858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0" name="フリーフォーム 69"/>
                    <p:cNvSpPr/>
                    <p:nvPr/>
                  </p:nvSpPr>
                  <p:spPr bwMode="gray">
                    <a:xfrm>
                      <a:off x="9564690" y="1685899"/>
                      <a:ext cx="265364" cy="291730"/>
                    </a:xfrm>
                    <a:custGeom>
                      <a:avLst/>
                      <a:gdLst>
                        <a:gd name="connsiteX0" fmla="*/ 257175 w 267051"/>
                        <a:gd name="connsiteY0" fmla="*/ 276965 h 291253"/>
                        <a:gd name="connsiteX1" fmla="*/ 228600 w 267051"/>
                        <a:gd name="connsiteY1" fmla="*/ 267440 h 291253"/>
                        <a:gd name="connsiteX2" fmla="*/ 171450 w 267051"/>
                        <a:gd name="connsiteY2" fmla="*/ 238865 h 291253"/>
                        <a:gd name="connsiteX3" fmla="*/ 142875 w 267051"/>
                        <a:gd name="connsiteY3" fmla="*/ 219815 h 291253"/>
                        <a:gd name="connsiteX4" fmla="*/ 85725 w 267051"/>
                        <a:gd name="connsiteY4" fmla="*/ 200765 h 291253"/>
                        <a:gd name="connsiteX5" fmla="*/ 38100 w 267051"/>
                        <a:gd name="connsiteY5" fmla="*/ 124565 h 291253"/>
                        <a:gd name="connsiteX6" fmla="*/ 0 w 267051"/>
                        <a:gd name="connsiteY6" fmla="*/ 67415 h 291253"/>
                        <a:gd name="connsiteX7" fmla="*/ 19050 w 267051"/>
                        <a:gd name="connsiteY7" fmla="*/ 19790 h 291253"/>
                        <a:gd name="connsiteX8" fmla="*/ 85725 w 267051"/>
                        <a:gd name="connsiteY8" fmla="*/ 19790 h 291253"/>
                        <a:gd name="connsiteX9" fmla="*/ 114300 w 267051"/>
                        <a:gd name="connsiteY9" fmla="*/ 38840 h 291253"/>
                        <a:gd name="connsiteX10" fmla="*/ 142875 w 267051"/>
                        <a:gd name="connsiteY10" fmla="*/ 48365 h 291253"/>
                        <a:gd name="connsiteX11" fmla="*/ 171450 w 267051"/>
                        <a:gd name="connsiteY11" fmla="*/ 76940 h 291253"/>
                        <a:gd name="connsiteX12" fmla="*/ 228600 w 267051"/>
                        <a:gd name="connsiteY12" fmla="*/ 124565 h 291253"/>
                        <a:gd name="connsiteX13" fmla="*/ 238125 w 267051"/>
                        <a:gd name="connsiteY13" fmla="*/ 153140 h 291253"/>
                        <a:gd name="connsiteX14" fmla="*/ 257175 w 267051"/>
                        <a:gd name="connsiteY14" fmla="*/ 181715 h 291253"/>
                        <a:gd name="connsiteX15" fmla="*/ 257175 w 267051"/>
                        <a:gd name="connsiteY15" fmla="*/ 276965 h 29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51" h="291253">
                          <a:moveTo>
                            <a:pt x="257175" y="276965"/>
                          </a:moveTo>
                          <a:cubicBezTo>
                            <a:pt x="252412" y="291253"/>
                            <a:pt x="237580" y="271930"/>
                            <a:pt x="228600" y="267440"/>
                          </a:cubicBezTo>
                          <a:cubicBezTo>
                            <a:pt x="154742" y="230511"/>
                            <a:pt x="243274" y="262806"/>
                            <a:pt x="171450" y="238865"/>
                          </a:cubicBezTo>
                          <a:cubicBezTo>
                            <a:pt x="161925" y="232515"/>
                            <a:pt x="153336" y="224464"/>
                            <a:pt x="142875" y="219815"/>
                          </a:cubicBezTo>
                          <a:cubicBezTo>
                            <a:pt x="124525" y="211660"/>
                            <a:pt x="85725" y="200765"/>
                            <a:pt x="85725" y="200765"/>
                          </a:cubicBezTo>
                          <a:cubicBezTo>
                            <a:pt x="17179" y="155068"/>
                            <a:pt x="101576" y="219779"/>
                            <a:pt x="38100" y="124565"/>
                          </a:cubicBezTo>
                          <a:lnTo>
                            <a:pt x="0" y="67415"/>
                          </a:lnTo>
                          <a:cubicBezTo>
                            <a:pt x="6350" y="51540"/>
                            <a:pt x="8104" y="32925"/>
                            <a:pt x="19050" y="19790"/>
                          </a:cubicBezTo>
                          <a:cubicBezTo>
                            <a:pt x="35542" y="0"/>
                            <a:pt x="69832" y="15817"/>
                            <a:pt x="85725" y="19790"/>
                          </a:cubicBezTo>
                          <a:cubicBezTo>
                            <a:pt x="95250" y="26140"/>
                            <a:pt x="104061" y="33720"/>
                            <a:pt x="114300" y="38840"/>
                          </a:cubicBezTo>
                          <a:cubicBezTo>
                            <a:pt x="123280" y="43330"/>
                            <a:pt x="134521" y="42796"/>
                            <a:pt x="142875" y="48365"/>
                          </a:cubicBezTo>
                          <a:cubicBezTo>
                            <a:pt x="154083" y="55837"/>
                            <a:pt x="161102" y="68316"/>
                            <a:pt x="171450" y="76940"/>
                          </a:cubicBezTo>
                          <a:cubicBezTo>
                            <a:pt x="251016" y="143245"/>
                            <a:pt x="145118" y="41083"/>
                            <a:pt x="228600" y="124565"/>
                          </a:cubicBezTo>
                          <a:cubicBezTo>
                            <a:pt x="231775" y="134090"/>
                            <a:pt x="233635" y="144160"/>
                            <a:pt x="238125" y="153140"/>
                          </a:cubicBezTo>
                          <a:cubicBezTo>
                            <a:pt x="243245" y="163379"/>
                            <a:pt x="254399" y="170609"/>
                            <a:pt x="257175" y="181715"/>
                          </a:cubicBezTo>
                          <a:cubicBezTo>
                            <a:pt x="267051" y="221217"/>
                            <a:pt x="261938" y="262677"/>
                            <a:pt x="257175" y="2769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nvGrpSpPr>
                  <p:cNvPr id="8" name="グループ化 2"/>
                  <p:cNvGrpSpPr>
                    <a:grpSpLocks/>
                  </p:cNvGrpSpPr>
                  <p:nvPr/>
                </p:nvGrpSpPr>
                <p:grpSpPr bwMode="auto">
                  <a:xfrm>
                    <a:off x="4067175" y="1628775"/>
                    <a:ext cx="5942013" cy="4883150"/>
                    <a:chOff x="0" y="0"/>
                    <a:chExt cx="10154524" cy="8344023"/>
                  </a:xfrm>
                </p:grpSpPr>
                <p:sp>
                  <p:nvSpPr>
                    <p:cNvPr id="199" name="二等辺三角形 5"/>
                    <p:cNvSpPr/>
                    <p:nvPr/>
                  </p:nvSpPr>
                  <p:spPr bwMode="gray">
                    <a:xfrm rot="8124473">
                      <a:off x="4942003" y="4947821"/>
                      <a:ext cx="5212521" cy="26909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0" name="正方形/長方形 6"/>
                    <p:cNvSpPr/>
                    <p:nvPr/>
                  </p:nvSpPr>
                  <p:spPr bwMode="gray">
                    <a:xfrm>
                      <a:off x="1325048" y="0"/>
                      <a:ext cx="588631" cy="485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1" name="正方形/長方形 7"/>
                    <p:cNvSpPr/>
                    <p:nvPr/>
                  </p:nvSpPr>
                  <p:spPr bwMode="gray">
                    <a:xfrm>
                      <a:off x="3296338" y="7638741"/>
                      <a:ext cx="1267437" cy="61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2" name="正方形/長方形 8"/>
                    <p:cNvSpPr/>
                    <p:nvPr/>
                  </p:nvSpPr>
                  <p:spPr bwMode="gray">
                    <a:xfrm>
                      <a:off x="0" y="8257219"/>
                      <a:ext cx="693835" cy="8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b="1"/>
                    </a:p>
                  </p:txBody>
                </p:sp>
                <p:sp>
                  <p:nvSpPr>
                    <p:cNvPr id="204" name="正方形/長方形 10"/>
                    <p:cNvSpPr/>
                    <p:nvPr/>
                  </p:nvSpPr>
                  <p:spPr bwMode="gray">
                    <a:xfrm>
                      <a:off x="5801154" y="5590713"/>
                      <a:ext cx="350674" cy="295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sp>
              <p:nvSpPr>
                <p:cNvPr id="82" name="フリーフォーム 81"/>
                <p:cNvSpPr/>
                <p:nvPr/>
              </p:nvSpPr>
              <p:spPr bwMode="gray">
                <a:xfrm>
                  <a:off x="8459927" y="2943225"/>
                  <a:ext cx="255035" cy="762000"/>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08535 w 889560"/>
                    <a:gd name="connsiteY3" fmla="*/ 466725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96865 w 889560"/>
                    <a:gd name="connsiteY3" fmla="*/ 408997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260530 w 889562"/>
                    <a:gd name="connsiteY3" fmla="*/ 272664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260528 w 889560"/>
                    <a:gd name="connsiteY3" fmla="*/ 272664 h 1971675"/>
                    <a:gd name="connsiteX4" fmla="*/ 533201 w 889560"/>
                    <a:gd name="connsiteY4" fmla="*/ 0 h 1971675"/>
                    <a:gd name="connsiteX0" fmla="*/ 889562 w 889562"/>
                    <a:gd name="connsiteY0" fmla="*/ 1699011 h 1699011"/>
                    <a:gd name="connsiteX1" fmla="*/ 127562 w 889562"/>
                    <a:gd name="connsiteY1" fmla="*/ 822711 h 1699011"/>
                    <a:gd name="connsiteX2" fmla="*/ 124197 w 889562"/>
                    <a:gd name="connsiteY2" fmla="*/ 408997 h 1699011"/>
                    <a:gd name="connsiteX3" fmla="*/ 260530 w 889562"/>
                    <a:gd name="connsiteY3" fmla="*/ 0 h 1699011"/>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5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338619 w 338619"/>
                    <a:gd name="connsiteY0" fmla="*/ 1226990 h 1226990"/>
                    <a:gd name="connsiteX1" fmla="*/ 65948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89968 w 389968"/>
                    <a:gd name="connsiteY0" fmla="*/ 1226990 h 1226990"/>
                    <a:gd name="connsiteX1" fmla="*/ 117298 w 389968"/>
                    <a:gd name="connsiteY1" fmla="*/ 817993 h 1226990"/>
                    <a:gd name="connsiteX2" fmla="*/ 117297 w 389968"/>
                    <a:gd name="connsiteY2" fmla="*/ 545329 h 1226990"/>
                    <a:gd name="connsiteX3" fmla="*/ 253632 w 389968"/>
                    <a:gd name="connsiteY3" fmla="*/ 0 h 1226990"/>
                    <a:gd name="connsiteX0" fmla="*/ 389966 w 389966"/>
                    <a:gd name="connsiteY0" fmla="*/ 1226990 h 1226990"/>
                    <a:gd name="connsiteX1" fmla="*/ 117298 w 389966"/>
                    <a:gd name="connsiteY1" fmla="*/ 817993 h 1226990"/>
                    <a:gd name="connsiteX2" fmla="*/ 117295 w 389966"/>
                    <a:gd name="connsiteY2" fmla="*/ 545329 h 1226990"/>
                    <a:gd name="connsiteX3" fmla="*/ 253630 w 389966"/>
                    <a:gd name="connsiteY3" fmla="*/ 0 h 1226990"/>
                    <a:gd name="connsiteX0" fmla="*/ 311150 w 311150"/>
                    <a:gd name="connsiteY0" fmla="*/ 1226990 h 1226990"/>
                    <a:gd name="connsiteX1" fmla="*/ 38482 w 311150"/>
                    <a:gd name="connsiteY1" fmla="*/ 817993 h 1226990"/>
                    <a:gd name="connsiteX2" fmla="*/ 174814 w 311150"/>
                    <a:gd name="connsiteY2" fmla="*/ 0 h 1226990"/>
                    <a:gd name="connsiteX0" fmla="*/ 431729 w 431729"/>
                    <a:gd name="connsiteY0" fmla="*/ 1226990 h 1226990"/>
                    <a:gd name="connsiteX1" fmla="*/ 22724 w 431729"/>
                    <a:gd name="connsiteY1" fmla="*/ 817993 h 1226990"/>
                    <a:gd name="connsiteX2" fmla="*/ 295393 w 431729"/>
                    <a:gd name="connsiteY2" fmla="*/ 0 h 1226990"/>
                    <a:gd name="connsiteX0" fmla="*/ 431727 w 431727"/>
                    <a:gd name="connsiteY0" fmla="*/ 1226990 h 1226990"/>
                    <a:gd name="connsiteX1" fmla="*/ 22722 w 431727"/>
                    <a:gd name="connsiteY1" fmla="*/ 817993 h 1226990"/>
                    <a:gd name="connsiteX2" fmla="*/ 295391 w 431727"/>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409007 w 409007"/>
                    <a:gd name="connsiteY1" fmla="*/ 1226990 h 1226990"/>
                    <a:gd name="connsiteX2" fmla="*/ 0 w 409007"/>
                    <a:gd name="connsiteY2" fmla="*/ 817993 h 1226990"/>
                    <a:gd name="connsiteX3" fmla="*/ 272671 w 409007"/>
                    <a:gd name="connsiteY3" fmla="*/ 0 h 1226990"/>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545342"/>
                    <a:gd name="connsiteY0" fmla="*/ 1226990 h 1635987"/>
                    <a:gd name="connsiteX1" fmla="*/ 409007 w 545342"/>
                    <a:gd name="connsiteY1" fmla="*/ 817994 h 1635987"/>
                    <a:gd name="connsiteX2" fmla="*/ 545342 w 545342"/>
                    <a:gd name="connsiteY2" fmla="*/ 1090658 h 1635987"/>
                    <a:gd name="connsiteX3" fmla="*/ 136337 w 545342"/>
                    <a:gd name="connsiteY3" fmla="*/ 1635987 h 1635987"/>
                    <a:gd name="connsiteX4" fmla="*/ 0 w 545342"/>
                    <a:gd name="connsiteY4" fmla="*/ 817993 h 1635987"/>
                    <a:gd name="connsiteX5" fmla="*/ 272671 w 545342"/>
                    <a:gd name="connsiteY5"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272672 w 272672"/>
                    <a:gd name="connsiteY0" fmla="*/ 1363322 h 1363322"/>
                    <a:gd name="connsiteX1" fmla="*/ 0 w 272672"/>
                    <a:gd name="connsiteY1" fmla="*/ 817993 h 1363322"/>
                    <a:gd name="connsiteX2" fmla="*/ 272671 w 272672"/>
                    <a:gd name="connsiteY2" fmla="*/ 0 h 1363322"/>
                    <a:gd name="connsiteX0" fmla="*/ 409007 w 409007"/>
                    <a:gd name="connsiteY0" fmla="*/ 1226990 h 1226990"/>
                    <a:gd name="connsiteX1" fmla="*/ 0 w 409007"/>
                    <a:gd name="connsiteY1" fmla="*/ 817993 h 1226990"/>
                    <a:gd name="connsiteX2" fmla="*/ 272671 w 409007"/>
                    <a:gd name="connsiteY2" fmla="*/ 0 h 1226990"/>
                    <a:gd name="connsiteX0" fmla="*/ 272670 w 272670"/>
                    <a:gd name="connsiteY0" fmla="*/ 1226990 h 1226990"/>
                    <a:gd name="connsiteX1" fmla="*/ 0 w 272670"/>
                    <a:gd name="connsiteY1" fmla="*/ 736276 h 1226990"/>
                    <a:gd name="connsiteX2" fmla="*/ 136334 w 272670"/>
                    <a:gd name="connsiteY2" fmla="*/ 0 h 1226990"/>
                    <a:gd name="connsiteX0" fmla="*/ 272668 w 272668"/>
                    <a:gd name="connsiteY0" fmla="*/ 1104414 h 1104414"/>
                    <a:gd name="connsiteX1" fmla="*/ 0 w 272668"/>
                    <a:gd name="connsiteY1" fmla="*/ 736276 h 1104414"/>
                    <a:gd name="connsiteX2" fmla="*/ 136334 w 272668"/>
                    <a:gd name="connsiteY2" fmla="*/ 0 h 1104414"/>
                    <a:gd name="connsiteX0" fmla="*/ 409005 w 409005"/>
                    <a:gd name="connsiteY0" fmla="*/ 1104414 h 1104414"/>
                    <a:gd name="connsiteX1" fmla="*/ 0 w 409005"/>
                    <a:gd name="connsiteY1" fmla="*/ 736276 h 1104414"/>
                    <a:gd name="connsiteX2" fmla="*/ 136334 w 409005"/>
                    <a:gd name="connsiteY2"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272668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82690"/>
                    <a:gd name="connsiteY0" fmla="*/ 1104414 h 1207006"/>
                    <a:gd name="connsiteX1" fmla="*/ 482690 w 482690"/>
                    <a:gd name="connsiteY1" fmla="*/ 1207006 h 1207006"/>
                    <a:gd name="connsiteX2" fmla="*/ 0 w 482690"/>
                    <a:gd name="connsiteY2" fmla="*/ 736276 h 1207006"/>
                    <a:gd name="connsiteX3" fmla="*/ 136334 w 482690"/>
                    <a:gd name="connsiteY3" fmla="*/ 0 h 1207006"/>
                    <a:gd name="connsiteX0" fmla="*/ 409005 w 482690"/>
                    <a:gd name="connsiteY0" fmla="*/ 1195973 h 1298565"/>
                    <a:gd name="connsiteX1" fmla="*/ 482690 w 482690"/>
                    <a:gd name="connsiteY1" fmla="*/ 1298565 h 1298565"/>
                    <a:gd name="connsiteX2" fmla="*/ 0 w 482690"/>
                    <a:gd name="connsiteY2" fmla="*/ 827835 h 1298565"/>
                    <a:gd name="connsiteX3" fmla="*/ 206169 w 482690"/>
                    <a:gd name="connsiteY3" fmla="*/ 0 h 1298565"/>
                    <a:gd name="connsiteX0" fmla="*/ 409005 w 482690"/>
                    <a:gd name="connsiteY0" fmla="*/ 1195973 h 1298565"/>
                    <a:gd name="connsiteX1" fmla="*/ 482690 w 482690"/>
                    <a:gd name="connsiteY1" fmla="*/ 1298565 h 1298565"/>
                    <a:gd name="connsiteX2" fmla="*/ 0 w 482690"/>
                    <a:gd name="connsiteY2" fmla="*/ 827835 h 1298565"/>
                    <a:gd name="connsiteX3" fmla="*/ 206169 w 482690"/>
                    <a:gd name="connsiteY3" fmla="*/ 0 h 1298565"/>
                    <a:gd name="connsiteX0" fmla="*/ 482690 w 482690"/>
                    <a:gd name="connsiteY0" fmla="*/ 1298565 h 1298565"/>
                    <a:gd name="connsiteX1" fmla="*/ 0 w 482690"/>
                    <a:gd name="connsiteY1" fmla="*/ 827835 h 1298565"/>
                    <a:gd name="connsiteX2" fmla="*/ 206169 w 482690"/>
                    <a:gd name="connsiteY2" fmla="*/ 0 h 1298565"/>
                  </a:gdLst>
                  <a:ahLst/>
                  <a:cxnLst>
                    <a:cxn ang="0">
                      <a:pos x="connsiteX0" y="connsiteY0"/>
                    </a:cxn>
                    <a:cxn ang="0">
                      <a:pos x="connsiteX1" y="connsiteY1"/>
                    </a:cxn>
                    <a:cxn ang="0">
                      <a:pos x="connsiteX2" y="connsiteY2"/>
                    </a:cxn>
                  </a:cxnLst>
                  <a:rect l="l" t="t" r="r" b="b"/>
                  <a:pathLst>
                    <a:path w="482690" h="1298565">
                      <a:moveTo>
                        <a:pt x="482690" y="1298565"/>
                      </a:moveTo>
                      <a:lnTo>
                        <a:pt x="0" y="827835"/>
                      </a:lnTo>
                      <a:cubicBezTo>
                        <a:pt x="29083" y="645012"/>
                        <a:pt x="177767" y="170415"/>
                        <a:pt x="206169"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
              <p:nvSpPr>
                <p:cNvPr id="83" name="フリーフォーム 82"/>
                <p:cNvSpPr/>
                <p:nvPr/>
              </p:nvSpPr>
              <p:spPr bwMode="gray">
                <a:xfrm>
                  <a:off x="7126125" y="3267075"/>
                  <a:ext cx="38109" cy="1182688"/>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 name="connsiteX0" fmla="*/ 6350 w 82550"/>
                    <a:gd name="connsiteY0" fmla="*/ 0 h 1619250"/>
                    <a:gd name="connsiteX1" fmla="*/ 6350 w 82550"/>
                    <a:gd name="connsiteY1" fmla="*/ 423943 h 1619250"/>
                    <a:gd name="connsiteX2" fmla="*/ 44450 w 82550"/>
                    <a:gd name="connsiteY2" fmla="*/ 1200150 h 1619250"/>
                    <a:gd name="connsiteX3" fmla="*/ 82550 w 82550"/>
                    <a:gd name="connsiteY3" fmla="*/ 1619250 h 1619250"/>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18002 w 126016"/>
                    <a:gd name="connsiteY0" fmla="*/ 0 h 1483801"/>
                    <a:gd name="connsiteX1" fmla="*/ 18002 w 126016"/>
                    <a:gd name="connsiteY1" fmla="*/ 423943 h 1483801"/>
                    <a:gd name="connsiteX2" fmla="*/ 18002 w 126016"/>
                    <a:gd name="connsiteY2" fmla="*/ 1059858 h 1483801"/>
                    <a:gd name="connsiteX3" fmla="*/ 126016 w 126016"/>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44498 w 65135"/>
                    <a:gd name="connsiteY0" fmla="*/ 0 h 1483801"/>
                    <a:gd name="connsiteX1" fmla="*/ 44498 w 65135"/>
                    <a:gd name="connsiteY1" fmla="*/ 423943 h 1483801"/>
                    <a:gd name="connsiteX2" fmla="*/ 44498 w 65135"/>
                    <a:gd name="connsiteY2" fmla="*/ 1059858 h 1483801"/>
                    <a:gd name="connsiteX3" fmla="*/ 44498 w 65135"/>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 name="connsiteX0" fmla="*/ 0 w 66490"/>
                    <a:gd name="connsiteY0" fmla="*/ 0 h 1723629"/>
                    <a:gd name="connsiteX1" fmla="*/ 8519 w 66490"/>
                    <a:gd name="connsiteY1" fmla="*/ 662274 h 1723629"/>
                    <a:gd name="connsiteX2" fmla="*/ 8519 w 66490"/>
                    <a:gd name="connsiteY2" fmla="*/ 1298189 h 1723629"/>
                    <a:gd name="connsiteX3" fmla="*/ 66490 w 66490"/>
                    <a:gd name="connsiteY3" fmla="*/ 1723629 h 1723629"/>
                    <a:gd name="connsiteX0" fmla="*/ 0 w 57115"/>
                    <a:gd name="connsiteY0" fmla="*/ 0 h 1739912"/>
                    <a:gd name="connsiteX1" fmla="*/ 8519 w 57115"/>
                    <a:gd name="connsiteY1" fmla="*/ 662274 h 1739912"/>
                    <a:gd name="connsiteX2" fmla="*/ 8519 w 57115"/>
                    <a:gd name="connsiteY2" fmla="*/ 1298189 h 1739912"/>
                    <a:gd name="connsiteX3" fmla="*/ 57115 w 57115"/>
                    <a:gd name="connsiteY3" fmla="*/ 1739912 h 1739912"/>
                  </a:gdLst>
                  <a:ahLst/>
                  <a:cxnLst>
                    <a:cxn ang="0">
                      <a:pos x="connsiteX0" y="connsiteY0"/>
                    </a:cxn>
                    <a:cxn ang="0">
                      <a:pos x="connsiteX1" y="connsiteY1"/>
                    </a:cxn>
                    <a:cxn ang="0">
                      <a:pos x="connsiteX2" y="connsiteY2"/>
                    </a:cxn>
                    <a:cxn ang="0">
                      <a:pos x="connsiteX3" y="connsiteY3"/>
                    </a:cxn>
                  </a:cxnLst>
                  <a:rect l="l" t="t" r="r" b="b"/>
                  <a:pathLst>
                    <a:path w="57115" h="1739912">
                      <a:moveTo>
                        <a:pt x="0" y="0"/>
                      </a:moveTo>
                      <a:cubicBezTo>
                        <a:pt x="20637" y="76200"/>
                        <a:pt x="7099" y="445909"/>
                        <a:pt x="8519" y="662274"/>
                      </a:cubicBezTo>
                      <a:cubicBezTo>
                        <a:pt x="9939" y="878639"/>
                        <a:pt x="861" y="1057984"/>
                        <a:pt x="8519" y="1298189"/>
                      </a:cubicBezTo>
                      <a:cubicBezTo>
                        <a:pt x="26521" y="1474832"/>
                        <a:pt x="18198" y="1539475"/>
                        <a:pt x="57115" y="1739912"/>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9" name="グループ化 85"/>
              <p:cNvGrpSpPr>
                <a:grpSpLocks/>
              </p:cNvGrpSpPr>
              <p:nvPr/>
            </p:nvGrpSpPr>
            <p:grpSpPr bwMode="auto">
              <a:xfrm>
                <a:off x="5809912" y="3475038"/>
                <a:ext cx="2268929" cy="1241425"/>
                <a:chOff x="5809912" y="3475038"/>
                <a:chExt cx="2268929" cy="1241425"/>
              </a:xfrm>
            </p:grpSpPr>
            <p:sp>
              <p:nvSpPr>
                <p:cNvPr id="71" name="円/楕円 70"/>
                <p:cNvSpPr/>
                <p:nvPr/>
              </p:nvSpPr>
              <p:spPr bwMode="gray">
                <a:xfrm>
                  <a:off x="7986500" y="3475038"/>
                  <a:ext cx="92341"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2" name="正方形/長方形 71"/>
                <p:cNvSpPr/>
                <p:nvPr/>
              </p:nvSpPr>
              <p:spPr bwMode="gray">
                <a:xfrm>
                  <a:off x="7675768" y="3659188"/>
                  <a:ext cx="92341" cy="1000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74" name="円/楕円 73"/>
                <p:cNvSpPr/>
                <p:nvPr/>
              </p:nvSpPr>
              <p:spPr bwMode="gray">
                <a:xfrm>
                  <a:off x="5809912" y="4614863"/>
                  <a:ext cx="101134"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1" name="円/楕円 80"/>
                <p:cNvSpPr/>
                <p:nvPr/>
              </p:nvSpPr>
              <p:spPr bwMode="gray">
                <a:xfrm>
                  <a:off x="6723052" y="4225925"/>
                  <a:ext cx="101135"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nvGrpSpPr>
            <p:cNvPr id="10" name="グループ化 99"/>
            <p:cNvGrpSpPr>
              <a:grpSpLocks/>
            </p:cNvGrpSpPr>
            <p:nvPr/>
          </p:nvGrpSpPr>
          <p:grpSpPr bwMode="auto">
            <a:xfrm>
              <a:off x="5977779" y="4077072"/>
              <a:ext cx="664134" cy="999999"/>
              <a:chOff x="6398482" y="3144274"/>
              <a:chExt cx="575459" cy="866479"/>
            </a:xfrm>
          </p:grpSpPr>
          <p:sp>
            <p:nvSpPr>
              <p:cNvPr id="92" name="フリーフォーム 91"/>
              <p:cNvSpPr/>
              <p:nvPr/>
            </p:nvSpPr>
            <p:spPr>
              <a:xfrm>
                <a:off x="6399128" y="3153581"/>
                <a:ext cx="557093" cy="856959"/>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6" name="フリーフォーム 95"/>
              <p:cNvSpPr/>
              <p:nvPr/>
            </p:nvSpPr>
            <p:spPr>
              <a:xfrm>
                <a:off x="6417011" y="3143952"/>
                <a:ext cx="557092" cy="85696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9" name="フリーフォーム 98"/>
              <p:cNvSpPr/>
              <p:nvPr/>
            </p:nvSpPr>
            <p:spPr>
              <a:xfrm>
                <a:off x="6411509" y="3152205"/>
                <a:ext cx="555717" cy="85696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第一区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西淀川区・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・東淀川区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0488" y="558800"/>
            <a:ext cx="132556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117475" y="4581525"/>
            <a:ext cx="3665538"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0388" y="565150"/>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9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447,221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428,295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403,727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229,920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498,657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11,144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11,953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40.13k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171</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3" name="Group 180"/>
          <p:cNvGraphicFramePr>
            <a:graphicFrameLocks noGrp="1"/>
          </p:cNvGraphicFramePr>
          <p:nvPr>
            <p:extLst>
              <p:ext uri="{D42A27DB-BD31-4B8C-83A1-F6EECF244321}">
                <p14:modId xmlns:p14="http://schemas.microsoft.com/office/powerpoint/2010/main" val="1413852558"/>
              </p:ext>
            </p:extLst>
          </p:nvPr>
        </p:nvGraphicFramePr>
        <p:xfrm>
          <a:off x="163513" y="2819400"/>
          <a:ext cx="3975100" cy="1606972"/>
        </p:xfrm>
        <a:graphic>
          <a:graphicData uri="http://schemas.openxmlformats.org/drawingml/2006/table">
            <a:tbl>
              <a:tblPr/>
              <a:tblGrid>
                <a:gridCol w="1310400"/>
                <a:gridCol w="648000"/>
                <a:gridCol w="742855"/>
                <a:gridCol w="1273845"/>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1,870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1,039</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8577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西淀川⇔東淀</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川</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8.1km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淀川⇔東淀川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 name="正方形/長方形 93"/>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95" name="正方形/長方形 26"/>
          <p:cNvSpPr>
            <a:spLocks/>
          </p:cNvSpPr>
          <p:nvPr/>
        </p:nvSpPr>
        <p:spPr bwMode="gray">
          <a:xfrm>
            <a:off x="8015288" y="84138"/>
            <a:ext cx="1792287"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1" name="Group 170"/>
          <p:cNvGrpSpPr>
            <a:grpSpLocks noChangeAspect="1"/>
          </p:cNvGrpSpPr>
          <p:nvPr/>
        </p:nvGrpSpPr>
        <p:grpSpPr bwMode="auto">
          <a:xfrm>
            <a:off x="8108950" y="130175"/>
            <a:ext cx="1608138" cy="1439863"/>
            <a:chOff x="1698" y="1802"/>
            <a:chExt cx="13239" cy="12848"/>
          </a:xfrm>
        </p:grpSpPr>
        <p:sp>
          <p:nvSpPr>
            <p:cNvPr id="3207" name="Freeform 171"/>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208" name="Freeform 172"/>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9" name="Freeform 173"/>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10" name="Freeform 174"/>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solidFill>
              <a:srgbClr val="FFFFFF"/>
            </a:solidFill>
            <a:ln w="0">
              <a:solidFill>
                <a:srgbClr val="000000"/>
              </a:solidFill>
              <a:round/>
              <a:headEnd/>
              <a:tailEnd/>
            </a:ln>
          </p:spPr>
          <p:txBody>
            <a:bodyPr/>
            <a:lstStyle/>
            <a:p>
              <a:endParaRPr lang="ja-JP" altLang="en-US"/>
            </a:p>
          </p:txBody>
        </p:sp>
        <p:sp>
          <p:nvSpPr>
            <p:cNvPr id="3211" name="Freeform 175"/>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212" name="Freeform 176"/>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13" name="Freeform 177"/>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14" name="Freeform 178"/>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15" name="Freeform 179"/>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solidFill>
              <a:srgbClr val="FFFFFF"/>
            </a:solidFill>
            <a:ln w="0">
              <a:solidFill>
                <a:srgbClr val="000000"/>
              </a:solidFill>
              <a:round/>
              <a:headEnd/>
              <a:tailEnd/>
            </a:ln>
          </p:spPr>
          <p:txBody>
            <a:bodyPr/>
            <a:lstStyle/>
            <a:p>
              <a:endParaRPr lang="ja-JP" altLang="en-US"/>
            </a:p>
          </p:txBody>
        </p:sp>
        <p:sp>
          <p:nvSpPr>
            <p:cNvPr id="3216" name="Freeform 180"/>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7" name="Freeform 181" descr="50%"/>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8" name="Freeform 182"/>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solidFill>
              <a:srgbClr val="FFFFFF"/>
            </a:solidFill>
            <a:ln w="0">
              <a:solidFill>
                <a:srgbClr val="000000"/>
              </a:solidFill>
              <a:round/>
              <a:headEnd/>
              <a:tailEnd/>
            </a:ln>
          </p:spPr>
          <p:txBody>
            <a:bodyPr/>
            <a:lstStyle/>
            <a:p>
              <a:endParaRPr lang="ja-JP" altLang="en-US"/>
            </a:p>
          </p:txBody>
        </p:sp>
        <p:sp>
          <p:nvSpPr>
            <p:cNvPr id="3219" name="Freeform 183"/>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solidFill>
              <a:srgbClr val="FFFFFF"/>
            </a:solidFill>
            <a:ln w="0">
              <a:solidFill>
                <a:srgbClr val="000000"/>
              </a:solidFill>
              <a:round/>
              <a:headEnd/>
              <a:tailEnd/>
            </a:ln>
          </p:spPr>
          <p:txBody>
            <a:bodyPr/>
            <a:lstStyle/>
            <a:p>
              <a:endParaRPr lang="ja-JP" altLang="en-US"/>
            </a:p>
          </p:txBody>
        </p:sp>
        <p:sp>
          <p:nvSpPr>
            <p:cNvPr id="3220" name="Freeform 184"/>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21" name="Freeform 185"/>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22" name="Freeform 186"/>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23" name="Freeform 187"/>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24" name="Freeform 188"/>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25" name="Freeform 189" descr="50%"/>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6" name="Freeform 190"/>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a:lstStyle/>
            <a:p>
              <a:endParaRPr lang="ja-JP" altLang="en-US"/>
            </a:p>
          </p:txBody>
        </p:sp>
        <p:sp>
          <p:nvSpPr>
            <p:cNvPr id="3227" name="Freeform 191"/>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28" name="Freeform 192"/>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9" name="Freeform 193" descr="50%"/>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30" name="Freeform 194"/>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70" name="AutoShape 169"/>
          <p:cNvSpPr>
            <a:spLocks/>
          </p:cNvSpPr>
          <p:nvPr/>
        </p:nvSpPr>
        <p:spPr bwMode="auto">
          <a:xfrm>
            <a:off x="8275638" y="935038"/>
            <a:ext cx="468312" cy="180975"/>
          </a:xfrm>
          <a:prstGeom prst="borderCallout2">
            <a:avLst>
              <a:gd name="adj1" fmla="val -143361"/>
              <a:gd name="adj2" fmla="val 73532"/>
              <a:gd name="adj3" fmla="val -138051"/>
              <a:gd name="adj4" fmla="val 71690"/>
              <a:gd name="adj5" fmla="val -7963"/>
              <a:gd name="adj6" fmla="val 6838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西淀川区</a:t>
            </a:r>
          </a:p>
        </p:txBody>
      </p:sp>
      <p:sp>
        <p:nvSpPr>
          <p:cNvPr id="3171" name="AutoShape 169"/>
          <p:cNvSpPr>
            <a:spLocks/>
          </p:cNvSpPr>
          <p:nvPr/>
        </p:nvSpPr>
        <p:spPr bwMode="auto">
          <a:xfrm>
            <a:off x="8151813" y="188913"/>
            <a:ext cx="468312" cy="179387"/>
          </a:xfrm>
          <a:prstGeom prst="borderCallout2">
            <a:avLst>
              <a:gd name="adj1" fmla="val 47787"/>
              <a:gd name="adj2" fmla="val 111028"/>
              <a:gd name="adj3" fmla="val 47787"/>
              <a:gd name="adj4" fmla="val 146690"/>
              <a:gd name="adj5" fmla="val 140708"/>
              <a:gd name="adj6" fmla="val 15882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淀川区</a:t>
            </a:r>
          </a:p>
        </p:txBody>
      </p:sp>
      <p:sp>
        <p:nvSpPr>
          <p:cNvPr id="3172" name="AutoShape 168"/>
          <p:cNvSpPr>
            <a:spLocks/>
          </p:cNvSpPr>
          <p:nvPr/>
        </p:nvSpPr>
        <p:spPr bwMode="auto">
          <a:xfrm>
            <a:off x="9010650" y="692150"/>
            <a:ext cx="466725" cy="179388"/>
          </a:xfrm>
          <a:prstGeom prst="borderCallout2">
            <a:avLst>
              <a:gd name="adj1" fmla="val -21236"/>
              <a:gd name="adj2" fmla="val 72792"/>
              <a:gd name="adj3" fmla="val -111505"/>
              <a:gd name="adj4" fmla="val 73532"/>
              <a:gd name="adj5" fmla="val -212389"/>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東淀川区</a:t>
            </a:r>
          </a:p>
        </p:txBody>
      </p:sp>
      <p:sp>
        <p:nvSpPr>
          <p:cNvPr id="3174" name="テキスト ボックス 57"/>
          <p:cNvSpPr>
            <a:spLocks noChangeArrowheads="1"/>
          </p:cNvSpPr>
          <p:nvPr/>
        </p:nvSpPr>
        <p:spPr bwMode="auto">
          <a:xfrm>
            <a:off x="4508500" y="6196013"/>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地下鉄２路線、</a:t>
            </a:r>
            <a:r>
              <a:rPr lang="ja-JP" altLang="en-US" sz="1100">
                <a:latin typeface="HGP創英角ｺﾞｼｯｸUB" pitchFamily="50" charset="-128"/>
              </a:rPr>
              <a:t>ＪＲ５路線、</a:t>
            </a:r>
            <a:r>
              <a:rPr lang="ja-JP" altLang="en-US" sz="1100"/>
              <a:t>私鉄６路線が走り、主要駅として、新大阪駅（新幹線）、西中島南方駅・南方駅を有する。</a:t>
            </a:r>
          </a:p>
        </p:txBody>
      </p:sp>
      <p:sp>
        <p:nvSpPr>
          <p:cNvPr id="85" name="正方形/長方形 22"/>
          <p:cNvSpPr/>
          <p:nvPr/>
        </p:nvSpPr>
        <p:spPr bwMode="gray">
          <a:xfrm>
            <a:off x="8624888" y="3630613"/>
            <a:ext cx="985837"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sp>
        <p:nvSpPr>
          <p:cNvPr id="86" name="正方形/長方形 85"/>
          <p:cNvSpPr/>
          <p:nvPr/>
        </p:nvSpPr>
        <p:spPr bwMode="gray">
          <a:xfrm>
            <a:off x="7421563" y="3357563"/>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東淀川区役所</a:t>
            </a:r>
            <a:endParaRPr lang="en-US" altLang="ja-JP" sz="700" dirty="0">
              <a:solidFill>
                <a:schemeClr val="tx1"/>
              </a:solidFill>
            </a:endParaRPr>
          </a:p>
          <a:p>
            <a:pPr algn="ctr">
              <a:defRPr/>
            </a:pPr>
            <a:r>
              <a:rPr lang="ja-JP" altLang="en-US" sz="700" dirty="0">
                <a:solidFill>
                  <a:schemeClr val="tx1"/>
                </a:solidFill>
              </a:rPr>
              <a:t>出張所</a:t>
            </a:r>
          </a:p>
        </p:txBody>
      </p:sp>
      <p:sp>
        <p:nvSpPr>
          <p:cNvPr id="87" name="正方形/長方形 22"/>
          <p:cNvSpPr/>
          <p:nvPr/>
        </p:nvSpPr>
        <p:spPr bwMode="gray">
          <a:xfrm>
            <a:off x="7256463" y="4359275"/>
            <a:ext cx="985837"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a:t>
            </a:r>
            <a:r>
              <a:rPr lang="ja-JP" altLang="en-US" sz="800" dirty="0">
                <a:solidFill>
                  <a:schemeClr val="tx1"/>
                </a:solidFill>
              </a:rPr>
              <a:t>役所</a:t>
            </a:r>
          </a:p>
        </p:txBody>
      </p:sp>
      <p:sp>
        <p:nvSpPr>
          <p:cNvPr id="88" name="正方形/長方形 22"/>
          <p:cNvSpPr/>
          <p:nvPr/>
        </p:nvSpPr>
        <p:spPr bwMode="gray">
          <a:xfrm>
            <a:off x="5457825" y="4424363"/>
            <a:ext cx="984250"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04" name="正方形/長方形 24"/>
          <p:cNvSpPr/>
          <p:nvPr/>
        </p:nvSpPr>
        <p:spPr bwMode="gray">
          <a:xfrm rot="2732949">
            <a:off x="8763794" y="3355181"/>
            <a:ext cx="1201738" cy="2571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05" name="正方形/長方形 104"/>
          <p:cNvSpPr/>
          <p:nvPr/>
        </p:nvSpPr>
        <p:spPr bwMode="gray">
          <a:xfrm rot="5953572">
            <a:off x="8514556" y="2969419"/>
            <a:ext cx="873125" cy="2555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sp>
        <p:nvSpPr>
          <p:cNvPr id="106" name="正方形/長方形 105"/>
          <p:cNvSpPr/>
          <p:nvPr/>
        </p:nvSpPr>
        <p:spPr bwMode="gray">
          <a:xfrm>
            <a:off x="7854950" y="3025775"/>
            <a:ext cx="914400" cy="265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07" name="正方形/長方形 106"/>
          <p:cNvSpPr/>
          <p:nvPr/>
        </p:nvSpPr>
        <p:spPr bwMode="gray">
          <a:xfrm rot="5092358">
            <a:off x="7414420" y="4018756"/>
            <a:ext cx="1008062"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ＪＲ京都線</a:t>
            </a:r>
          </a:p>
        </p:txBody>
      </p:sp>
      <p:sp>
        <p:nvSpPr>
          <p:cNvPr id="108" name="正方形/長方形 107"/>
          <p:cNvSpPr/>
          <p:nvPr/>
        </p:nvSpPr>
        <p:spPr bwMode="gray">
          <a:xfrm rot="20510165">
            <a:off x="7097713" y="3783013"/>
            <a:ext cx="581025" cy="276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09" name="正方形/長方形 108"/>
          <p:cNvSpPr/>
          <p:nvPr/>
        </p:nvSpPr>
        <p:spPr bwMode="gray">
          <a:xfrm>
            <a:off x="6707188" y="3490913"/>
            <a:ext cx="579437" cy="1730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宝塚線</a:t>
            </a:r>
          </a:p>
        </p:txBody>
      </p:sp>
      <p:sp>
        <p:nvSpPr>
          <p:cNvPr id="110" name="正方形/長方形 109"/>
          <p:cNvSpPr/>
          <p:nvPr/>
        </p:nvSpPr>
        <p:spPr bwMode="gray">
          <a:xfrm>
            <a:off x="6392863" y="3630613"/>
            <a:ext cx="585787"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神戸線</a:t>
            </a:r>
          </a:p>
        </p:txBody>
      </p:sp>
      <p:sp>
        <p:nvSpPr>
          <p:cNvPr id="111" name="正方形/長方形 110"/>
          <p:cNvSpPr/>
          <p:nvPr/>
        </p:nvSpPr>
        <p:spPr bwMode="gray">
          <a:xfrm rot="5400000">
            <a:off x="7235826" y="3990975"/>
            <a:ext cx="715962" cy="338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12" name="正方形/長方形 90"/>
          <p:cNvSpPr/>
          <p:nvPr/>
        </p:nvSpPr>
        <p:spPr bwMode="gray">
          <a:xfrm>
            <a:off x="8482013" y="4365625"/>
            <a:ext cx="1150937" cy="39528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西中島南方駅</a:t>
            </a:r>
            <a:endParaRPr lang="en-US" altLang="ja-JP" sz="1050" b="1" dirty="0">
              <a:solidFill>
                <a:schemeClr val="tx1"/>
              </a:solidFill>
            </a:endParaRPr>
          </a:p>
          <a:p>
            <a:pPr algn="ctr">
              <a:defRPr/>
            </a:pPr>
            <a:r>
              <a:rPr lang="ja-JP" altLang="en-US" sz="1050" b="1" dirty="0">
                <a:solidFill>
                  <a:schemeClr val="tx1"/>
                </a:solidFill>
              </a:rPr>
              <a:t>・南方駅</a:t>
            </a:r>
          </a:p>
        </p:txBody>
      </p:sp>
      <p:sp>
        <p:nvSpPr>
          <p:cNvPr id="113" name="正方形/長方形 112"/>
          <p:cNvSpPr/>
          <p:nvPr/>
        </p:nvSpPr>
        <p:spPr bwMode="gray">
          <a:xfrm>
            <a:off x="6392863" y="3068638"/>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新大阪駅</a:t>
            </a:r>
          </a:p>
        </p:txBody>
      </p:sp>
      <p:sp>
        <p:nvSpPr>
          <p:cNvPr id="144" name="円/楕円 143"/>
          <p:cNvSpPr/>
          <p:nvPr/>
        </p:nvSpPr>
        <p:spPr bwMode="gray">
          <a:xfrm>
            <a:off x="7635875" y="4076700"/>
            <a:ext cx="219075"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45" name="円/楕円 144"/>
          <p:cNvSpPr/>
          <p:nvPr/>
        </p:nvSpPr>
        <p:spPr bwMode="gray">
          <a:xfrm>
            <a:off x="7629525" y="3757613"/>
            <a:ext cx="219075"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cxnSp>
        <p:nvCxnSpPr>
          <p:cNvPr id="146" name="直線コネクタ 145"/>
          <p:cNvCxnSpPr>
            <a:endCxn id="145" idx="1"/>
          </p:cNvCxnSpPr>
          <p:nvPr/>
        </p:nvCxnSpPr>
        <p:spPr bwMode="gray">
          <a:xfrm>
            <a:off x="7040563" y="3357563"/>
            <a:ext cx="622300" cy="43021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bwMode="gray">
          <a:xfrm>
            <a:off x="7832725" y="4181475"/>
            <a:ext cx="865188" cy="18415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bwMode="gray">
          <a:xfrm rot="3230910">
            <a:off x="5345906" y="4944270"/>
            <a:ext cx="1152525" cy="2397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p>
        </p:txBody>
      </p:sp>
      <p:sp>
        <p:nvSpPr>
          <p:cNvPr id="153" name="正方形/長方形 152"/>
          <p:cNvSpPr/>
          <p:nvPr/>
        </p:nvSpPr>
        <p:spPr bwMode="gray">
          <a:xfrm rot="1995410">
            <a:off x="5816600" y="4706938"/>
            <a:ext cx="719138" cy="1444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sp>
        <p:nvSpPr>
          <p:cNvPr id="154" name="正方形/長方形 153"/>
          <p:cNvSpPr/>
          <p:nvPr/>
        </p:nvSpPr>
        <p:spPr bwMode="gray">
          <a:xfrm rot="2652169">
            <a:off x="6242050" y="4721225"/>
            <a:ext cx="685800" cy="285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55" name="正方形/長方形 154"/>
          <p:cNvSpPr/>
          <p:nvPr/>
        </p:nvSpPr>
        <p:spPr bwMode="gray">
          <a:xfrm rot="3059169">
            <a:off x="6346826" y="4330700"/>
            <a:ext cx="895350"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ＪＲ神戸線・宝塚線</a:t>
            </a:r>
            <a:endParaRPr lang="en-US" altLang="ja-JP" sz="700" dirty="0">
              <a:solidFill>
                <a:schemeClr val="tx1"/>
              </a:solidFill>
            </a:endParaRPr>
          </a:p>
        </p:txBody>
      </p:sp>
      <p:grpSp>
        <p:nvGrpSpPr>
          <p:cNvPr id="12" name="グループ化 113"/>
          <p:cNvGrpSpPr>
            <a:grpSpLocks/>
          </p:cNvGrpSpPr>
          <p:nvPr/>
        </p:nvGrpSpPr>
        <p:grpSpPr bwMode="auto">
          <a:xfrm>
            <a:off x="4432300" y="908050"/>
            <a:ext cx="1690688" cy="1584325"/>
            <a:chOff x="4090989" y="908053"/>
            <a:chExt cx="1561132" cy="1584846"/>
          </a:xfrm>
        </p:grpSpPr>
        <p:grpSp>
          <p:nvGrpSpPr>
            <p:cNvPr id="13" name="グループ化 64"/>
            <p:cNvGrpSpPr>
              <a:grpSpLocks/>
            </p:cNvGrpSpPr>
            <p:nvPr/>
          </p:nvGrpSpPr>
          <p:grpSpPr bwMode="auto">
            <a:xfrm>
              <a:off x="4090989" y="908053"/>
              <a:ext cx="1561132" cy="1584846"/>
              <a:chOff x="5508104" y="3645025"/>
              <a:chExt cx="1561335" cy="1584923"/>
            </a:xfrm>
          </p:grpSpPr>
          <p:sp>
            <p:nvSpPr>
              <p:cNvPr id="3201"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202"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203"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204"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205"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206"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6" name="円/楕円 115"/>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正方形/長方形 116"/>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4" name="正方形/長方形 27"/>
          <p:cNvSpPr>
            <a:spLocks noChangeArrowheads="1"/>
          </p:cNvSpPr>
          <p:nvPr/>
        </p:nvSpPr>
        <p:spPr bwMode="auto">
          <a:xfrm>
            <a:off x="8889677"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1"/>
          <p:cNvGrpSpPr>
            <a:grpSpLocks/>
          </p:cNvGrpSpPr>
          <p:nvPr/>
        </p:nvGrpSpPr>
        <p:grpSpPr bwMode="auto">
          <a:xfrm>
            <a:off x="4406900" y="908050"/>
            <a:ext cx="5381625" cy="4883150"/>
            <a:chOff x="4067175" y="1628775"/>
            <a:chExt cx="4968875" cy="4883150"/>
          </a:xfrm>
        </p:grpSpPr>
        <p:grpSp>
          <p:nvGrpSpPr>
            <p:cNvPr id="3" name="グループ化 61"/>
            <p:cNvGrpSpPr>
              <a:grpSpLocks/>
            </p:cNvGrpSpPr>
            <p:nvPr/>
          </p:nvGrpSpPr>
          <p:grpSpPr bwMode="auto">
            <a:xfrm>
              <a:off x="4125913" y="2492375"/>
              <a:ext cx="4910137" cy="3528887"/>
              <a:chOff x="0" y="0"/>
              <a:chExt cx="9877425" cy="6826262"/>
            </a:xfrm>
          </p:grpSpPr>
          <p:pic>
            <p:nvPicPr>
              <p:cNvPr id="4141" name="Picture 1"/>
              <p:cNvPicPr>
                <a:picLocks noChangeAspect="1" noChangeArrowheads="1"/>
              </p:cNvPicPr>
              <p:nvPr/>
            </p:nvPicPr>
            <p:blipFill>
              <a:blip r:embed="rId3" cstate="print"/>
              <a:srcRect l="10063" r="31825" b="6902"/>
              <a:stretch>
                <a:fillRect/>
              </a:stretch>
            </p:blipFill>
            <p:spPr bwMode="gray">
              <a:xfrm>
                <a:off x="0" y="0"/>
                <a:ext cx="9791701" cy="6553199"/>
              </a:xfrm>
              <a:prstGeom prst="rect">
                <a:avLst/>
              </a:prstGeom>
              <a:noFill/>
              <a:ln w="1">
                <a:noFill/>
                <a:miter lim="800000"/>
                <a:headEnd/>
                <a:tailEnd/>
              </a:ln>
            </p:spPr>
          </p:pic>
          <p:sp>
            <p:nvSpPr>
              <p:cNvPr id="38" name="正方形/長方形 37"/>
              <p:cNvSpPr/>
              <p:nvPr/>
            </p:nvSpPr>
            <p:spPr bwMode="gray">
              <a:xfrm>
                <a:off x="5543057" y="4038172"/>
                <a:ext cx="4334368" cy="2788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9" name="正方形/長方形 38"/>
              <p:cNvSpPr/>
              <p:nvPr/>
            </p:nvSpPr>
            <p:spPr bwMode="gray">
              <a:xfrm>
                <a:off x="4649647" y="4572500"/>
                <a:ext cx="902256" cy="2115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0" name="正方形/長方形 39"/>
              <p:cNvSpPr/>
              <p:nvPr/>
            </p:nvSpPr>
            <p:spPr bwMode="gray">
              <a:xfrm>
                <a:off x="7029126" y="3599039"/>
                <a:ext cx="1524401" cy="4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1" name="正方形/長方形 40"/>
              <p:cNvSpPr/>
              <p:nvPr/>
            </p:nvSpPr>
            <p:spPr bwMode="gray">
              <a:xfrm>
                <a:off x="3664831" y="5275724"/>
                <a:ext cx="1144037" cy="141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2" name="正方形/長方形 41"/>
              <p:cNvSpPr/>
              <p:nvPr/>
            </p:nvSpPr>
            <p:spPr bwMode="gray">
              <a:xfrm>
                <a:off x="9305406" y="2361486"/>
                <a:ext cx="533688" cy="9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3" name="フリーフォーム 42"/>
              <p:cNvSpPr/>
              <p:nvPr/>
            </p:nvSpPr>
            <p:spPr bwMode="gray">
              <a:xfrm>
                <a:off x="7730881" y="2656288"/>
                <a:ext cx="510100" cy="1102435"/>
              </a:xfrm>
              <a:custGeom>
                <a:avLst/>
                <a:gdLst>
                  <a:gd name="connsiteX0" fmla="*/ 506204 w 509379"/>
                  <a:gd name="connsiteY0" fmla="*/ 1085850 h 1101725"/>
                  <a:gd name="connsiteX1" fmla="*/ 477629 w 509379"/>
                  <a:gd name="connsiteY1" fmla="*/ 1076325 h 1101725"/>
                  <a:gd name="connsiteX2" fmla="*/ 439529 w 509379"/>
                  <a:gd name="connsiteY2" fmla="*/ 1066800 h 1101725"/>
                  <a:gd name="connsiteX3" fmla="*/ 372854 w 509379"/>
                  <a:gd name="connsiteY3" fmla="*/ 1038225 h 1101725"/>
                  <a:gd name="connsiteX4" fmla="*/ 315704 w 509379"/>
                  <a:gd name="connsiteY4" fmla="*/ 1000125 h 1101725"/>
                  <a:gd name="connsiteX5" fmla="*/ 296654 w 509379"/>
                  <a:gd name="connsiteY5" fmla="*/ 971550 h 1101725"/>
                  <a:gd name="connsiteX6" fmla="*/ 239504 w 509379"/>
                  <a:gd name="connsiteY6" fmla="*/ 923925 h 1101725"/>
                  <a:gd name="connsiteX7" fmla="*/ 201404 w 509379"/>
                  <a:gd name="connsiteY7" fmla="*/ 857250 h 1101725"/>
                  <a:gd name="connsiteX8" fmla="*/ 153779 w 509379"/>
                  <a:gd name="connsiteY8" fmla="*/ 790575 h 1101725"/>
                  <a:gd name="connsiteX9" fmla="*/ 106154 w 509379"/>
                  <a:gd name="connsiteY9" fmla="*/ 695325 h 1101725"/>
                  <a:gd name="connsiteX10" fmla="*/ 87104 w 509379"/>
                  <a:gd name="connsiteY10" fmla="*/ 638175 h 1101725"/>
                  <a:gd name="connsiteX11" fmla="*/ 68054 w 509379"/>
                  <a:gd name="connsiteY11" fmla="*/ 581025 h 1101725"/>
                  <a:gd name="connsiteX12" fmla="*/ 49004 w 509379"/>
                  <a:gd name="connsiteY12" fmla="*/ 514350 h 1101725"/>
                  <a:gd name="connsiteX13" fmla="*/ 29954 w 509379"/>
                  <a:gd name="connsiteY13" fmla="*/ 409575 h 1101725"/>
                  <a:gd name="connsiteX14" fmla="*/ 10904 w 509379"/>
                  <a:gd name="connsiteY14" fmla="*/ 133350 h 1101725"/>
                  <a:gd name="connsiteX15" fmla="*/ 1379 w 509379"/>
                  <a:gd name="connsiteY15" fmla="*/ 104775 h 1101725"/>
                  <a:gd name="connsiteX16" fmla="*/ 10904 w 509379"/>
                  <a:gd name="connsiteY16" fmla="*/ 9525 h 1101725"/>
                  <a:gd name="connsiteX17" fmla="*/ 39479 w 509379"/>
                  <a:gd name="connsiteY17" fmla="*/ 0 h 1101725"/>
                  <a:gd name="connsiteX18" fmla="*/ 96629 w 509379"/>
                  <a:gd name="connsiteY18" fmla="*/ 9525 h 1101725"/>
                  <a:gd name="connsiteX19" fmla="*/ 125204 w 509379"/>
                  <a:gd name="connsiteY19" fmla="*/ 28575 h 1101725"/>
                  <a:gd name="connsiteX20" fmla="*/ 163304 w 509379"/>
                  <a:gd name="connsiteY20" fmla="*/ 95250 h 1101725"/>
                  <a:gd name="connsiteX21" fmla="*/ 191879 w 509379"/>
                  <a:gd name="connsiteY21" fmla="*/ 123825 h 1101725"/>
                  <a:gd name="connsiteX22" fmla="*/ 220454 w 509379"/>
                  <a:gd name="connsiteY22" fmla="*/ 180975 h 1101725"/>
                  <a:gd name="connsiteX23" fmla="*/ 258554 w 509379"/>
                  <a:gd name="connsiteY23" fmla="*/ 238125 h 1101725"/>
                  <a:gd name="connsiteX24" fmla="*/ 277604 w 509379"/>
                  <a:gd name="connsiteY24" fmla="*/ 295275 h 1101725"/>
                  <a:gd name="connsiteX25" fmla="*/ 296654 w 509379"/>
                  <a:gd name="connsiteY25" fmla="*/ 323850 h 1101725"/>
                  <a:gd name="connsiteX26" fmla="*/ 315704 w 509379"/>
                  <a:gd name="connsiteY26" fmla="*/ 381000 h 1101725"/>
                  <a:gd name="connsiteX27" fmla="*/ 325229 w 509379"/>
                  <a:gd name="connsiteY27" fmla="*/ 409575 h 1101725"/>
                  <a:gd name="connsiteX28" fmla="*/ 344279 w 509379"/>
                  <a:gd name="connsiteY28" fmla="*/ 438150 h 1101725"/>
                  <a:gd name="connsiteX29" fmla="*/ 372854 w 509379"/>
                  <a:gd name="connsiteY29" fmla="*/ 542925 h 1101725"/>
                  <a:gd name="connsiteX30" fmla="*/ 382379 w 509379"/>
                  <a:gd name="connsiteY30" fmla="*/ 600075 h 1101725"/>
                  <a:gd name="connsiteX31" fmla="*/ 410954 w 509379"/>
                  <a:gd name="connsiteY31" fmla="*/ 657225 h 1101725"/>
                  <a:gd name="connsiteX32" fmla="*/ 439529 w 509379"/>
                  <a:gd name="connsiteY32" fmla="*/ 714375 h 1101725"/>
                  <a:gd name="connsiteX33" fmla="*/ 458579 w 509379"/>
                  <a:gd name="connsiteY33" fmla="*/ 809625 h 1101725"/>
                  <a:gd name="connsiteX34" fmla="*/ 468104 w 509379"/>
                  <a:gd name="connsiteY34" fmla="*/ 866775 h 1101725"/>
                  <a:gd name="connsiteX35" fmla="*/ 477629 w 509379"/>
                  <a:gd name="connsiteY35" fmla="*/ 904875 h 1101725"/>
                  <a:gd name="connsiteX36" fmla="*/ 487154 w 509379"/>
                  <a:gd name="connsiteY36" fmla="*/ 952500 h 1101725"/>
                  <a:gd name="connsiteX37" fmla="*/ 496679 w 509379"/>
                  <a:gd name="connsiteY37" fmla="*/ 981075 h 1101725"/>
                  <a:gd name="connsiteX38" fmla="*/ 506204 w 509379"/>
                  <a:gd name="connsiteY38" fmla="*/ 10858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9379" h="1101725">
                    <a:moveTo>
                      <a:pt x="506204" y="1085850"/>
                    </a:moveTo>
                    <a:cubicBezTo>
                      <a:pt x="503029" y="1101725"/>
                      <a:pt x="487283" y="1079083"/>
                      <a:pt x="477629" y="1076325"/>
                    </a:cubicBezTo>
                    <a:cubicBezTo>
                      <a:pt x="465042" y="1072729"/>
                      <a:pt x="452116" y="1070396"/>
                      <a:pt x="439529" y="1066800"/>
                    </a:cubicBezTo>
                    <a:cubicBezTo>
                      <a:pt x="414447" y="1059634"/>
                      <a:pt x="395945" y="1052080"/>
                      <a:pt x="372854" y="1038225"/>
                    </a:cubicBezTo>
                    <a:cubicBezTo>
                      <a:pt x="353221" y="1026445"/>
                      <a:pt x="315704" y="1000125"/>
                      <a:pt x="315704" y="1000125"/>
                    </a:cubicBezTo>
                    <a:cubicBezTo>
                      <a:pt x="309354" y="990600"/>
                      <a:pt x="304749" y="979645"/>
                      <a:pt x="296654" y="971550"/>
                    </a:cubicBezTo>
                    <a:cubicBezTo>
                      <a:pt x="221729" y="896625"/>
                      <a:pt x="317525" y="1017550"/>
                      <a:pt x="239504" y="923925"/>
                    </a:cubicBezTo>
                    <a:cubicBezTo>
                      <a:pt x="218407" y="898609"/>
                      <a:pt x="218343" y="886893"/>
                      <a:pt x="201404" y="857250"/>
                    </a:cubicBezTo>
                    <a:cubicBezTo>
                      <a:pt x="190262" y="837751"/>
                      <a:pt x="166045" y="806930"/>
                      <a:pt x="153779" y="790575"/>
                    </a:cubicBezTo>
                    <a:cubicBezTo>
                      <a:pt x="138701" y="730263"/>
                      <a:pt x="151516" y="763367"/>
                      <a:pt x="106154" y="695325"/>
                    </a:cubicBezTo>
                    <a:cubicBezTo>
                      <a:pt x="95015" y="678617"/>
                      <a:pt x="93454" y="657225"/>
                      <a:pt x="87104" y="638175"/>
                    </a:cubicBezTo>
                    <a:lnTo>
                      <a:pt x="68054" y="581025"/>
                    </a:lnTo>
                    <a:cubicBezTo>
                      <a:pt x="59893" y="556542"/>
                      <a:pt x="53788" y="540662"/>
                      <a:pt x="49004" y="514350"/>
                    </a:cubicBezTo>
                    <a:cubicBezTo>
                      <a:pt x="26251" y="389210"/>
                      <a:pt x="51558" y="495989"/>
                      <a:pt x="29954" y="409575"/>
                    </a:cubicBezTo>
                    <a:cubicBezTo>
                      <a:pt x="25522" y="303198"/>
                      <a:pt x="34162" y="226382"/>
                      <a:pt x="10904" y="133350"/>
                    </a:cubicBezTo>
                    <a:cubicBezTo>
                      <a:pt x="8469" y="123610"/>
                      <a:pt x="4554" y="114300"/>
                      <a:pt x="1379" y="104775"/>
                    </a:cubicBezTo>
                    <a:cubicBezTo>
                      <a:pt x="4554" y="73025"/>
                      <a:pt x="0" y="39512"/>
                      <a:pt x="10904" y="9525"/>
                    </a:cubicBezTo>
                    <a:cubicBezTo>
                      <a:pt x="14335" y="89"/>
                      <a:pt x="29439" y="0"/>
                      <a:pt x="39479" y="0"/>
                    </a:cubicBezTo>
                    <a:cubicBezTo>
                      <a:pt x="58792" y="0"/>
                      <a:pt x="77579" y="6350"/>
                      <a:pt x="96629" y="9525"/>
                    </a:cubicBezTo>
                    <a:cubicBezTo>
                      <a:pt x="106154" y="15875"/>
                      <a:pt x="117109" y="20480"/>
                      <a:pt x="125204" y="28575"/>
                    </a:cubicBezTo>
                    <a:cubicBezTo>
                      <a:pt x="147702" y="51073"/>
                      <a:pt x="144627" y="69103"/>
                      <a:pt x="163304" y="95250"/>
                    </a:cubicBezTo>
                    <a:cubicBezTo>
                      <a:pt x="171134" y="106211"/>
                      <a:pt x="183255" y="113477"/>
                      <a:pt x="191879" y="123825"/>
                    </a:cubicBezTo>
                    <a:cubicBezTo>
                      <a:pt x="234164" y="174567"/>
                      <a:pt x="191815" y="129425"/>
                      <a:pt x="220454" y="180975"/>
                    </a:cubicBezTo>
                    <a:cubicBezTo>
                      <a:pt x="231573" y="200989"/>
                      <a:pt x="245854" y="219075"/>
                      <a:pt x="258554" y="238125"/>
                    </a:cubicBezTo>
                    <a:cubicBezTo>
                      <a:pt x="269693" y="254833"/>
                      <a:pt x="266465" y="278567"/>
                      <a:pt x="277604" y="295275"/>
                    </a:cubicBezTo>
                    <a:cubicBezTo>
                      <a:pt x="283954" y="304800"/>
                      <a:pt x="292005" y="313389"/>
                      <a:pt x="296654" y="323850"/>
                    </a:cubicBezTo>
                    <a:cubicBezTo>
                      <a:pt x="304809" y="342200"/>
                      <a:pt x="309354" y="361950"/>
                      <a:pt x="315704" y="381000"/>
                    </a:cubicBezTo>
                    <a:cubicBezTo>
                      <a:pt x="318879" y="390525"/>
                      <a:pt x="319660" y="401221"/>
                      <a:pt x="325229" y="409575"/>
                    </a:cubicBezTo>
                    <a:lnTo>
                      <a:pt x="344279" y="438150"/>
                    </a:lnTo>
                    <a:cubicBezTo>
                      <a:pt x="357742" y="505466"/>
                      <a:pt x="348684" y="470416"/>
                      <a:pt x="372854" y="542925"/>
                    </a:cubicBezTo>
                    <a:cubicBezTo>
                      <a:pt x="378961" y="561247"/>
                      <a:pt x="378189" y="581222"/>
                      <a:pt x="382379" y="600075"/>
                    </a:cubicBezTo>
                    <a:cubicBezTo>
                      <a:pt x="391956" y="643169"/>
                      <a:pt x="390403" y="616124"/>
                      <a:pt x="410954" y="657225"/>
                    </a:cubicBezTo>
                    <a:cubicBezTo>
                      <a:pt x="450389" y="736095"/>
                      <a:pt x="384934" y="632483"/>
                      <a:pt x="439529" y="714375"/>
                    </a:cubicBezTo>
                    <a:cubicBezTo>
                      <a:pt x="445879" y="746125"/>
                      <a:pt x="453256" y="777687"/>
                      <a:pt x="458579" y="809625"/>
                    </a:cubicBezTo>
                    <a:cubicBezTo>
                      <a:pt x="461754" y="828675"/>
                      <a:pt x="464316" y="847837"/>
                      <a:pt x="468104" y="866775"/>
                    </a:cubicBezTo>
                    <a:cubicBezTo>
                      <a:pt x="470671" y="879612"/>
                      <a:pt x="474789" y="892096"/>
                      <a:pt x="477629" y="904875"/>
                    </a:cubicBezTo>
                    <a:cubicBezTo>
                      <a:pt x="481141" y="920679"/>
                      <a:pt x="483227" y="936794"/>
                      <a:pt x="487154" y="952500"/>
                    </a:cubicBezTo>
                    <a:cubicBezTo>
                      <a:pt x="489589" y="962240"/>
                      <a:pt x="496011" y="971057"/>
                      <a:pt x="496679" y="981075"/>
                    </a:cubicBezTo>
                    <a:cubicBezTo>
                      <a:pt x="499213" y="1019091"/>
                      <a:pt x="509379" y="1069975"/>
                      <a:pt x="506204" y="10858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44" name="フリーフォーム 43"/>
              <p:cNvSpPr/>
              <p:nvPr/>
            </p:nvSpPr>
            <p:spPr bwMode="gray">
              <a:xfrm>
                <a:off x="9564879" y="1685899"/>
                <a:ext cx="265369" cy="291730"/>
              </a:xfrm>
              <a:custGeom>
                <a:avLst/>
                <a:gdLst>
                  <a:gd name="connsiteX0" fmla="*/ 257175 w 267051"/>
                  <a:gd name="connsiteY0" fmla="*/ 276965 h 291253"/>
                  <a:gd name="connsiteX1" fmla="*/ 228600 w 267051"/>
                  <a:gd name="connsiteY1" fmla="*/ 267440 h 291253"/>
                  <a:gd name="connsiteX2" fmla="*/ 171450 w 267051"/>
                  <a:gd name="connsiteY2" fmla="*/ 238865 h 291253"/>
                  <a:gd name="connsiteX3" fmla="*/ 142875 w 267051"/>
                  <a:gd name="connsiteY3" fmla="*/ 219815 h 291253"/>
                  <a:gd name="connsiteX4" fmla="*/ 85725 w 267051"/>
                  <a:gd name="connsiteY4" fmla="*/ 200765 h 291253"/>
                  <a:gd name="connsiteX5" fmla="*/ 38100 w 267051"/>
                  <a:gd name="connsiteY5" fmla="*/ 124565 h 291253"/>
                  <a:gd name="connsiteX6" fmla="*/ 0 w 267051"/>
                  <a:gd name="connsiteY6" fmla="*/ 67415 h 291253"/>
                  <a:gd name="connsiteX7" fmla="*/ 19050 w 267051"/>
                  <a:gd name="connsiteY7" fmla="*/ 19790 h 291253"/>
                  <a:gd name="connsiteX8" fmla="*/ 85725 w 267051"/>
                  <a:gd name="connsiteY8" fmla="*/ 19790 h 291253"/>
                  <a:gd name="connsiteX9" fmla="*/ 114300 w 267051"/>
                  <a:gd name="connsiteY9" fmla="*/ 38840 h 291253"/>
                  <a:gd name="connsiteX10" fmla="*/ 142875 w 267051"/>
                  <a:gd name="connsiteY10" fmla="*/ 48365 h 291253"/>
                  <a:gd name="connsiteX11" fmla="*/ 171450 w 267051"/>
                  <a:gd name="connsiteY11" fmla="*/ 76940 h 291253"/>
                  <a:gd name="connsiteX12" fmla="*/ 228600 w 267051"/>
                  <a:gd name="connsiteY12" fmla="*/ 124565 h 291253"/>
                  <a:gd name="connsiteX13" fmla="*/ 238125 w 267051"/>
                  <a:gd name="connsiteY13" fmla="*/ 153140 h 291253"/>
                  <a:gd name="connsiteX14" fmla="*/ 257175 w 267051"/>
                  <a:gd name="connsiteY14" fmla="*/ 181715 h 291253"/>
                  <a:gd name="connsiteX15" fmla="*/ 257175 w 267051"/>
                  <a:gd name="connsiteY15" fmla="*/ 276965 h 29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51" h="291253">
                    <a:moveTo>
                      <a:pt x="257175" y="276965"/>
                    </a:moveTo>
                    <a:cubicBezTo>
                      <a:pt x="252412" y="291253"/>
                      <a:pt x="237580" y="271930"/>
                      <a:pt x="228600" y="267440"/>
                    </a:cubicBezTo>
                    <a:cubicBezTo>
                      <a:pt x="154742" y="230511"/>
                      <a:pt x="243274" y="262806"/>
                      <a:pt x="171450" y="238865"/>
                    </a:cubicBezTo>
                    <a:cubicBezTo>
                      <a:pt x="161925" y="232515"/>
                      <a:pt x="153336" y="224464"/>
                      <a:pt x="142875" y="219815"/>
                    </a:cubicBezTo>
                    <a:cubicBezTo>
                      <a:pt x="124525" y="211660"/>
                      <a:pt x="85725" y="200765"/>
                      <a:pt x="85725" y="200765"/>
                    </a:cubicBezTo>
                    <a:cubicBezTo>
                      <a:pt x="17179" y="155068"/>
                      <a:pt x="101576" y="219779"/>
                      <a:pt x="38100" y="124565"/>
                    </a:cubicBezTo>
                    <a:lnTo>
                      <a:pt x="0" y="67415"/>
                    </a:lnTo>
                    <a:cubicBezTo>
                      <a:pt x="6350" y="51540"/>
                      <a:pt x="8104" y="32925"/>
                      <a:pt x="19050" y="19790"/>
                    </a:cubicBezTo>
                    <a:cubicBezTo>
                      <a:pt x="35542" y="0"/>
                      <a:pt x="69832" y="15817"/>
                      <a:pt x="85725" y="19790"/>
                    </a:cubicBezTo>
                    <a:cubicBezTo>
                      <a:pt x="95250" y="26140"/>
                      <a:pt x="104061" y="33720"/>
                      <a:pt x="114300" y="38840"/>
                    </a:cubicBezTo>
                    <a:cubicBezTo>
                      <a:pt x="123280" y="43330"/>
                      <a:pt x="134521" y="42796"/>
                      <a:pt x="142875" y="48365"/>
                    </a:cubicBezTo>
                    <a:cubicBezTo>
                      <a:pt x="154083" y="55837"/>
                      <a:pt x="161102" y="68316"/>
                      <a:pt x="171450" y="76940"/>
                    </a:cubicBezTo>
                    <a:cubicBezTo>
                      <a:pt x="251016" y="143245"/>
                      <a:pt x="145118" y="41083"/>
                      <a:pt x="228600" y="124565"/>
                    </a:cubicBezTo>
                    <a:cubicBezTo>
                      <a:pt x="231775" y="134090"/>
                      <a:pt x="233635" y="144160"/>
                      <a:pt x="238125" y="153140"/>
                    </a:cubicBezTo>
                    <a:cubicBezTo>
                      <a:pt x="243245" y="163379"/>
                      <a:pt x="254399" y="170609"/>
                      <a:pt x="257175" y="181715"/>
                    </a:cubicBezTo>
                    <a:cubicBezTo>
                      <a:pt x="267051" y="221217"/>
                      <a:pt x="261938" y="262677"/>
                      <a:pt x="257175" y="2769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nvGrpSpPr>
            <p:cNvPr id="5" name="グループ化 2"/>
            <p:cNvGrpSpPr>
              <a:grpSpLocks/>
            </p:cNvGrpSpPr>
            <p:nvPr/>
          </p:nvGrpSpPr>
          <p:grpSpPr bwMode="auto">
            <a:xfrm>
              <a:off x="4067175" y="1628775"/>
              <a:ext cx="3600450" cy="4883150"/>
              <a:chOff x="0" y="0"/>
              <a:chExt cx="6152941" cy="8344023"/>
            </a:xfrm>
          </p:grpSpPr>
          <p:sp>
            <p:nvSpPr>
              <p:cNvPr id="33" name="正方形/長方形 6"/>
              <p:cNvSpPr/>
              <p:nvPr/>
            </p:nvSpPr>
            <p:spPr bwMode="gray">
              <a:xfrm>
                <a:off x="1322569" y="0"/>
                <a:ext cx="588644" cy="485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4" name="正方形/長方形 7"/>
              <p:cNvSpPr/>
              <p:nvPr/>
            </p:nvSpPr>
            <p:spPr bwMode="gray">
              <a:xfrm>
                <a:off x="3296402" y="7638741"/>
                <a:ext cx="1264958" cy="61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5" name="正方形/長方形 8"/>
              <p:cNvSpPr/>
              <p:nvPr/>
            </p:nvSpPr>
            <p:spPr bwMode="gray">
              <a:xfrm>
                <a:off x="0" y="8257219"/>
                <a:ext cx="693848" cy="8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b="1"/>
              </a:p>
            </p:txBody>
          </p:sp>
          <p:sp>
            <p:nvSpPr>
              <p:cNvPr id="36" name="正方形/長方形 10"/>
              <p:cNvSpPr/>
              <p:nvPr/>
            </p:nvSpPr>
            <p:spPr bwMode="gray">
              <a:xfrm>
                <a:off x="5798763" y="5590713"/>
                <a:ext cx="353185" cy="295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sp>
        <p:nvSpPr>
          <p:cNvPr id="4" name="テキスト ボックス 24"/>
          <p:cNvSpPr txBox="1"/>
          <p:nvPr/>
        </p:nvSpPr>
        <p:spPr bwMode="gray">
          <a:xfrm>
            <a:off x="117475" y="115888"/>
            <a:ext cx="1558925"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txBox="1">
            <a:spLocks/>
          </p:cNvSpPr>
          <p:nvPr/>
        </p:nvSpPr>
        <p:spPr bwMode="auto">
          <a:xfrm>
            <a:off x="4365625" y="104775"/>
            <a:ext cx="5457825" cy="66246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2052" name="タイトル 3"/>
          <p:cNvSpPr>
            <a:spLocks/>
          </p:cNvSpPr>
          <p:nvPr/>
        </p:nvSpPr>
        <p:spPr bwMode="auto">
          <a:xfrm>
            <a:off x="117475" y="103188"/>
            <a:ext cx="4133850" cy="2894012"/>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endParaRPr lang="en-US" altLang="ja-JP" sz="1000" dirty="0">
              <a:solidFill>
                <a:srgbClr val="000000"/>
              </a:solidFill>
              <a:latin typeface="HGP創英角ｺﾞｼｯｸUB" pitchFamily="50" charset="-128"/>
              <a:ea typeface="HGP創英角ｺﾞｼｯｸUB" pitchFamily="50" charset="-128"/>
            </a:endParaRPr>
          </a:p>
          <a:p>
            <a:pPr>
              <a:defRPr/>
            </a:pPr>
            <a:endParaRPr lang="en-US" altLang="ja-JP" sz="800" b="1" dirty="0">
              <a:solidFill>
                <a:srgbClr val="0070C0"/>
              </a:solidFill>
              <a:latin typeface="HG創英角ｺﾞｼｯｸUB" pitchFamily="49" charset="-128"/>
              <a:ea typeface="HG創英角ｺﾞｼｯｸUB" pitchFamily="49" charset="-128"/>
              <a:cs typeface="Times New Roman" pitchFamily="18" charset="0"/>
            </a:endParaRPr>
          </a:p>
          <a:p>
            <a:pPr>
              <a:defRPr/>
            </a:pP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大阪の玄関口新大阪や</a:t>
            </a:r>
            <a:r>
              <a:rPr lang="ja-JP" altLang="en-US" sz="1200" b="1" dirty="0">
                <a:latin typeface="HG創英角ｺﾞｼｯｸUB" pitchFamily="49" charset="-128"/>
                <a:ea typeface="HG創英角ｺﾞｼｯｸUB" pitchFamily="49" charset="-128"/>
                <a:cs typeface="Times New Roman" pitchFamily="18" charset="0"/>
              </a:rPr>
              <a:t>都心の中の貴重な緑・水辺</a:t>
            </a:r>
            <a:r>
              <a:rPr lang="ja-JP" altLang="ja-JP" sz="1200" b="1" dirty="0">
                <a:latin typeface="HG創英角ｺﾞｼｯｸUB" pitchFamily="49" charset="-128"/>
                <a:ea typeface="HG創英角ｺﾞｼｯｸUB" pitchFamily="49" charset="-128"/>
                <a:cs typeface="Times New Roman" pitchFamily="18" charset="0"/>
              </a:rPr>
              <a:t>である淀川河川敷を有するなど</a:t>
            </a:r>
            <a:r>
              <a:rPr lang="ja-JP" altLang="en-US" sz="1200" b="1" dirty="0">
                <a:latin typeface="HG創英角ｺﾞｼｯｸUB" pitchFamily="49" charset="-128"/>
                <a:ea typeface="HG創英角ｺﾞｼｯｸUB" pitchFamily="49" charset="-128"/>
                <a:cs typeface="Times New Roman" pitchFamily="18" charset="0"/>
              </a:rPr>
              <a:t>、ビジネス・生産機能と豊かな水辺環境などを有する都市</a:t>
            </a:r>
          </a:p>
          <a:p>
            <a:pPr>
              <a:defRPr/>
            </a:pPr>
            <a:r>
              <a:rPr lang="ja-JP" altLang="ja-JP" sz="1200" b="1" dirty="0">
                <a:latin typeface="HG創英角ｺﾞｼｯｸUB" pitchFamily="49" charset="-128"/>
                <a:ea typeface="HG創英角ｺﾞｼｯｸUB" pitchFamily="49" charset="-128"/>
                <a:cs typeface="Times New Roman" pitchFamily="18" charset="0"/>
              </a:rPr>
              <a:t>○新大阪は、リニア中央新幹線・北陸新幹線の延伸により、大阪の玄関口としての拠点機能強化が期待される。また、ＪＲおおさか東線北区間、なにわ筋線につながる西梅田十三連絡線の計画</a:t>
            </a: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阪急電鉄京都線・千里線連続立体交差事業等、鉄道ネットワークの充実・強化が進む</a:t>
            </a:r>
          </a:p>
          <a:p>
            <a:pPr>
              <a:defRPr/>
            </a:pPr>
            <a:r>
              <a:rPr lang="ja-JP" altLang="ja-JP" sz="1200" b="1" dirty="0">
                <a:latin typeface="HG創英角ｺﾞｼｯｸUB" pitchFamily="49" charset="-128"/>
                <a:ea typeface="HG創英角ｺﾞｼｯｸUB" pitchFamily="49" charset="-128"/>
                <a:cs typeface="Times New Roman" pitchFamily="18" charset="0"/>
              </a:rPr>
              <a:t>○</a:t>
            </a:r>
            <a:r>
              <a:rPr lang="ja-JP" altLang="en-US" sz="1200" b="1" dirty="0">
                <a:latin typeface="HG創英角ｺﾞｼｯｸUB" pitchFamily="49" charset="-128"/>
                <a:ea typeface="HG創英角ｺﾞｼｯｸUB" pitchFamily="49" charset="-128"/>
                <a:cs typeface="Times New Roman" pitchFamily="18" charset="0"/>
              </a:rPr>
              <a:t>ベイエリアは、高い工業出荷額を誇る工業地域。また、</a:t>
            </a:r>
            <a:r>
              <a:rPr lang="ja-JP" altLang="ja-JP" sz="1200" b="1" dirty="0">
                <a:latin typeface="HG創英角ｺﾞｼｯｸUB" pitchFamily="49" charset="-128"/>
                <a:ea typeface="HG創英角ｺﾞｼｯｸUB" pitchFamily="49" charset="-128"/>
                <a:cs typeface="Times New Roman" pitchFamily="18" charset="0"/>
              </a:rPr>
              <a:t>西中島近辺（新大阪、西中島、中津）は</a:t>
            </a: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「にしなかバレー」に代表されるように、</a:t>
            </a:r>
            <a:r>
              <a:rPr lang="en-US" altLang="ja-JP" sz="1200" b="1" dirty="0">
                <a:latin typeface="HG創英角ｺﾞｼｯｸUB" pitchFamily="49" charset="-128"/>
                <a:ea typeface="HG創英角ｺﾞｼｯｸUB" pitchFamily="49" charset="-128"/>
                <a:cs typeface="Times New Roman" pitchFamily="18" charset="0"/>
              </a:rPr>
              <a:t>IT</a:t>
            </a:r>
            <a:r>
              <a:rPr lang="ja-JP" altLang="ja-JP" sz="1200" b="1" dirty="0">
                <a:latin typeface="HG創英角ｺﾞｼｯｸUB" pitchFamily="49" charset="-128"/>
                <a:ea typeface="HG創英角ｺﾞｼｯｸUB" pitchFamily="49" charset="-128"/>
                <a:cs typeface="Times New Roman" pitchFamily="18" charset="0"/>
              </a:rPr>
              <a:t>関連をはじめとする新たなビジネス創出拠点として注目を集める </a:t>
            </a:r>
          </a:p>
          <a:p>
            <a:pPr>
              <a:defRPr/>
            </a:pPr>
            <a:endParaRPr lang="ja-JP" altLang="ja-JP" sz="1200" b="1" dirty="0">
              <a:solidFill>
                <a:srgbClr val="0070C0"/>
              </a:solidFill>
              <a:latin typeface="HG創英角ｺﾞｼｯｸUB" pitchFamily="49" charset="-128"/>
              <a:ea typeface="HG創英角ｺﾞｼｯｸUB" pitchFamily="49" charset="-128"/>
              <a:cs typeface="Times New Roman" pitchFamily="18" charset="0"/>
            </a:endParaRPr>
          </a:p>
          <a:p>
            <a:pPr>
              <a:defRPr/>
            </a:pPr>
            <a:endParaRPr lang="ja-JP" altLang="ja-JP" sz="1200" b="1" dirty="0">
              <a:solidFill>
                <a:srgbClr val="FF0000"/>
              </a:solidFill>
              <a:latin typeface="HG創英角ｺﾞｼｯｸUB" pitchFamily="49" charset="-128"/>
              <a:ea typeface="HG創英角ｺﾞｼｯｸUB" pitchFamily="49" charset="-128"/>
            </a:endParaRPr>
          </a:p>
        </p:txBody>
      </p:sp>
      <p:sp>
        <p:nvSpPr>
          <p:cNvPr id="83" name="テキスト ボックス 24"/>
          <p:cNvSpPr txBox="1"/>
          <p:nvPr/>
        </p:nvSpPr>
        <p:spPr bwMode="gray">
          <a:xfrm>
            <a:off x="117475" y="3068638"/>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068638"/>
            <a:ext cx="4133850" cy="3673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a:solidFill>
                <a:srgbClr val="FF0000"/>
              </a:solidFill>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447,221</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404,152</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3</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6,648</a:t>
            </a:r>
            <a:r>
              <a:rPr lang="ja-JP" altLang="en-US" sz="1100" dirty="0">
                <a:latin typeface="ＭＳ Ｐゴシック" pitchFamily="50" charset="-128"/>
                <a:ea typeface="ＭＳ Ｐゴシック" pitchFamily="50" charset="-128"/>
              </a:rPr>
              <a:t>億円で、東大阪市（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7,761</a:t>
            </a:r>
            <a:r>
              <a:rPr lang="ja-JP" altLang="en-US" sz="1100" dirty="0">
                <a:latin typeface="ＭＳ Ｐゴシック" pitchFamily="50" charset="-128"/>
                <a:ea typeface="ＭＳ Ｐゴシック" pitchFamily="50" charset="-128"/>
              </a:rPr>
              <a:t>億円）の</a:t>
            </a:r>
            <a:r>
              <a:rPr lang="en-US" altLang="ja-JP" sz="1100" dirty="0">
                <a:latin typeface="ＭＳ Ｐゴシック" pitchFamily="50" charset="-128"/>
                <a:ea typeface="ＭＳ Ｐゴシック" pitchFamily="50" charset="-128"/>
              </a:rPr>
              <a:t>2</a:t>
            </a:r>
            <a:r>
              <a:rPr lang="ja-JP" altLang="en-US" sz="1100" dirty="0">
                <a:latin typeface="ＭＳ Ｐゴシック" pitchFamily="50" charset="-128"/>
                <a:ea typeface="ＭＳ Ｐゴシック" pitchFamily="50" charset="-128"/>
              </a:rPr>
              <a:t>倍を超える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1</a:t>
            </a:r>
            <a:r>
              <a:rPr lang="zh-TW"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2</a:t>
            </a:r>
            <a:r>
              <a:rPr lang="en-US" altLang="zh-TW" sz="1100" dirty="0">
                <a:latin typeface="ＭＳ Ｐゴシック" pitchFamily="50" charset="-128"/>
                <a:ea typeface="ＭＳ Ｐゴシック" pitchFamily="50" charset="-128"/>
              </a:rPr>
              <a:t>,</a:t>
            </a:r>
            <a:r>
              <a:rPr lang="en-US" altLang="ja-JP" sz="1100" dirty="0">
                <a:latin typeface="ＭＳ Ｐゴシック" pitchFamily="50" charset="-128"/>
                <a:ea typeface="ＭＳ Ｐゴシック" pitchFamily="50" charset="-128"/>
              </a:rPr>
              <a:t>045</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で、東大阪市（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333</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建物用途の割合は工業が</a:t>
            </a:r>
            <a:r>
              <a:rPr lang="en-US" altLang="ja-JP" sz="1100" dirty="0">
                <a:latin typeface="ＭＳ Ｐゴシック" pitchFamily="50" charset="-128"/>
                <a:ea typeface="ＭＳ Ｐゴシック" pitchFamily="50" charset="-128"/>
              </a:rPr>
              <a:t>32.5</a:t>
            </a:r>
            <a:r>
              <a:rPr lang="ja-JP" altLang="en-US" sz="1100" dirty="0">
                <a:latin typeface="ＭＳ Ｐゴシック" pitchFamily="50" charset="-128"/>
                <a:ea typeface="ＭＳ Ｐゴシック" pitchFamily="50" charset="-128"/>
              </a:rPr>
              <a:t>％で、比較都市をいずれも上回る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34.9</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solidFill>
                <a:srgbClr val="FF0000"/>
              </a:solidFill>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1.6</a:t>
            </a:r>
            <a:r>
              <a:rPr lang="ja-JP" altLang="en-US" sz="1100" dirty="0">
                <a:latin typeface="ＭＳ Ｐゴシック" pitchFamily="50" charset="-128"/>
                <a:ea typeface="ＭＳ Ｐゴシック" pitchFamily="50" charset="-128"/>
              </a:rPr>
              <a:t>ヵ所で、堺市（</a:t>
            </a:r>
            <a:r>
              <a:rPr lang="en-US" altLang="ja-JP" sz="1100" dirty="0">
                <a:latin typeface="ＭＳ Ｐゴシック" pitchFamily="50" charset="-128"/>
                <a:ea typeface="ＭＳ Ｐゴシック" pitchFamily="50" charset="-128"/>
              </a:rPr>
              <a:t>1.5</a:t>
            </a:r>
            <a:r>
              <a:rPr lang="ja-JP" altLang="en-US" sz="1100" dirty="0">
                <a:latin typeface="ＭＳ Ｐゴシック" pitchFamily="50" charset="-128"/>
                <a:ea typeface="ＭＳ Ｐゴシック" pitchFamily="50" charset="-128"/>
              </a:rPr>
              <a:t>ヵ所）を上回る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FF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357563"/>
          <a:ext cx="3902208" cy="376606"/>
        </p:xfrm>
        <a:graphic>
          <a:graphicData uri="http://schemas.openxmlformats.org/drawingml/2006/table">
            <a:tbl>
              <a:tblPr/>
              <a:tblGrid>
                <a:gridCol w="399590"/>
                <a:gridCol w="3502618"/>
              </a:tblGrid>
              <a:tr h="376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5" marR="19505" marT="35903" marB="3590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5" marR="19505" marT="35903" marB="35903"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2" name="テキスト ボックス 24"/>
          <p:cNvSpPr txBox="1">
            <a:spLocks noChangeArrowheads="1"/>
          </p:cNvSpPr>
          <p:nvPr/>
        </p:nvSpPr>
        <p:spPr bwMode="gray">
          <a:xfrm>
            <a:off x="4384675" y="123825"/>
            <a:ext cx="1833563"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3" name="テキスト ボックス 57"/>
          <p:cNvSpPr>
            <a:spLocks noChangeArrowheads="1"/>
          </p:cNvSpPr>
          <p:nvPr/>
        </p:nvSpPr>
        <p:spPr bwMode="auto">
          <a:xfrm>
            <a:off x="4502150" y="6165850"/>
            <a:ext cx="5187950" cy="468313"/>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a:t>西を大阪湾に面し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川が流れる</a:t>
            </a:r>
            <a:r>
              <a:rPr lang="ja-JP" altLang="en-US" sz="1100" dirty="0"/>
              <a:t>。</a:t>
            </a:r>
          </a:p>
        </p:txBody>
      </p:sp>
      <p:sp>
        <p:nvSpPr>
          <p:cNvPr id="25" name="円/楕円 24"/>
          <p:cNvSpPr/>
          <p:nvPr/>
        </p:nvSpPr>
        <p:spPr bwMode="gray">
          <a:xfrm rot="19894197">
            <a:off x="5302250" y="3638550"/>
            <a:ext cx="4679950" cy="2301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26" name="正方形/長方形 25"/>
          <p:cNvSpPr/>
          <p:nvPr/>
        </p:nvSpPr>
        <p:spPr bwMode="gray">
          <a:xfrm rot="19688143">
            <a:off x="5994400" y="4435475"/>
            <a:ext cx="533400" cy="1619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sp>
        <p:nvSpPr>
          <p:cNvPr id="27" name="円/楕円 26"/>
          <p:cNvSpPr/>
          <p:nvPr/>
        </p:nvSpPr>
        <p:spPr bwMode="gray">
          <a:xfrm rot="21047707">
            <a:off x="4873625" y="4572000"/>
            <a:ext cx="733425" cy="30480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bwMode="gray">
          <a:xfrm>
            <a:off x="4448175" y="4076700"/>
            <a:ext cx="1011238" cy="23812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cxnSp>
        <p:nvCxnSpPr>
          <p:cNvPr id="29" name="直線コネクタ 28"/>
          <p:cNvCxnSpPr>
            <a:stCxn id="28" idx="2"/>
            <a:endCxn id="0" idx="0"/>
          </p:cNvCxnSpPr>
          <p:nvPr/>
        </p:nvCxnSpPr>
        <p:spPr bwMode="gray">
          <a:xfrm>
            <a:off x="4954588" y="4314825"/>
            <a:ext cx="261937" cy="25876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正方形/長方形 61"/>
          <p:cNvSpPr/>
          <p:nvPr/>
        </p:nvSpPr>
        <p:spPr bwMode="gray">
          <a:xfrm>
            <a:off x="6465888" y="4076700"/>
            <a:ext cx="854075"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淀川河川敷</a:t>
            </a:r>
            <a:endParaRPr lang="en-US" altLang="ja-JP" sz="900" dirty="0">
              <a:solidFill>
                <a:schemeClr val="tx1"/>
              </a:solidFill>
            </a:endParaRPr>
          </a:p>
        </p:txBody>
      </p:sp>
      <p:sp>
        <p:nvSpPr>
          <p:cNvPr id="47" name="正方形/長方形 46"/>
          <p:cNvSpPr/>
          <p:nvPr/>
        </p:nvSpPr>
        <p:spPr bwMode="gray">
          <a:xfrm>
            <a:off x="8048625" y="3644900"/>
            <a:ext cx="1327150"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48" name="直線コネクタ 47"/>
          <p:cNvCxnSpPr/>
          <p:nvPr/>
        </p:nvCxnSpPr>
        <p:spPr bwMode="gray">
          <a:xfrm flipH="1" flipV="1">
            <a:off x="7832725" y="3500438"/>
            <a:ext cx="287338" cy="14446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6" name="円/楕円 125"/>
          <p:cNvSpPr/>
          <p:nvPr/>
        </p:nvSpPr>
        <p:spPr bwMode="gray">
          <a:xfrm>
            <a:off x="7616825" y="2997200"/>
            <a:ext cx="288925" cy="64770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7" name="正方形/長方形 126"/>
          <p:cNvSpPr/>
          <p:nvPr/>
        </p:nvSpPr>
        <p:spPr bwMode="gray">
          <a:xfrm>
            <a:off x="6969125" y="2133600"/>
            <a:ext cx="935038" cy="2873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新大阪駅</a:t>
            </a:r>
            <a:endParaRPr lang="en-US" altLang="ja-JP" sz="1050" dirty="0" smtClean="0">
              <a:solidFill>
                <a:schemeClr val="tx1"/>
              </a:solidFill>
            </a:endParaRPr>
          </a:p>
        </p:txBody>
      </p:sp>
      <p:cxnSp>
        <p:nvCxnSpPr>
          <p:cNvPr id="128" name="直線コネクタ 127"/>
          <p:cNvCxnSpPr>
            <a:endCxn id="127" idx="2"/>
          </p:cNvCxnSpPr>
          <p:nvPr/>
        </p:nvCxnSpPr>
        <p:spPr bwMode="gray">
          <a:xfrm flipH="1" flipV="1">
            <a:off x="7437438" y="2420938"/>
            <a:ext cx="395287" cy="57626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正方形/長方形 131"/>
          <p:cNvSpPr/>
          <p:nvPr/>
        </p:nvSpPr>
        <p:spPr bwMode="gray">
          <a:xfrm>
            <a:off x="7256463" y="1484313"/>
            <a:ext cx="1871662" cy="431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阪急電鉄京都線・千里線</a:t>
            </a:r>
            <a:endParaRPr lang="en-US" altLang="ja-JP" sz="1050" dirty="0">
              <a:solidFill>
                <a:schemeClr val="tx1"/>
              </a:solidFill>
            </a:endParaRPr>
          </a:p>
          <a:p>
            <a:pPr algn="ctr">
              <a:defRPr/>
            </a:pPr>
            <a:r>
              <a:rPr lang="ja-JP" altLang="en-US" sz="1050" dirty="0">
                <a:solidFill>
                  <a:schemeClr val="tx1"/>
                </a:solidFill>
              </a:rPr>
              <a:t>連続立体交差事業</a:t>
            </a:r>
          </a:p>
        </p:txBody>
      </p:sp>
      <p:cxnSp>
        <p:nvCxnSpPr>
          <p:cNvPr id="135" name="直線コネクタ 134"/>
          <p:cNvCxnSpPr/>
          <p:nvPr/>
        </p:nvCxnSpPr>
        <p:spPr bwMode="gray">
          <a:xfrm flipH="1" flipV="1">
            <a:off x="8193088" y="1916113"/>
            <a:ext cx="312737" cy="57626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6" name="フリーフォーム 135"/>
          <p:cNvSpPr/>
          <p:nvPr/>
        </p:nvSpPr>
        <p:spPr>
          <a:xfrm>
            <a:off x="8205788" y="2576513"/>
            <a:ext cx="395287" cy="581025"/>
          </a:xfrm>
          <a:custGeom>
            <a:avLst/>
            <a:gdLst>
              <a:gd name="connsiteX0" fmla="*/ 0 w 395287"/>
              <a:gd name="connsiteY0" fmla="*/ 0 h 581025"/>
              <a:gd name="connsiteX1" fmla="*/ 280987 w 395287"/>
              <a:gd name="connsiteY1" fmla="*/ 371475 h 581025"/>
              <a:gd name="connsiteX2" fmla="*/ 395287 w 395287"/>
              <a:gd name="connsiteY2" fmla="*/ 581025 h 581025"/>
            </a:gdLst>
            <a:ahLst/>
            <a:cxnLst>
              <a:cxn ang="0">
                <a:pos x="connsiteX0" y="connsiteY0"/>
              </a:cxn>
              <a:cxn ang="0">
                <a:pos x="connsiteX1" y="connsiteY1"/>
              </a:cxn>
              <a:cxn ang="0">
                <a:pos x="connsiteX2" y="connsiteY2"/>
              </a:cxn>
            </a:cxnLst>
            <a:rect l="l" t="t" r="r" b="b"/>
            <a:pathLst>
              <a:path w="395287" h="581025">
                <a:moveTo>
                  <a:pt x="0" y="0"/>
                </a:moveTo>
                <a:cubicBezTo>
                  <a:pt x="107553" y="137319"/>
                  <a:pt x="215106" y="274638"/>
                  <a:pt x="280987" y="371475"/>
                </a:cubicBezTo>
                <a:cubicBezTo>
                  <a:pt x="346868" y="468313"/>
                  <a:pt x="371077" y="524669"/>
                  <a:pt x="395287" y="581025"/>
                </a:cubicBez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正方形/長方形 51"/>
          <p:cNvSpPr/>
          <p:nvPr/>
        </p:nvSpPr>
        <p:spPr bwMode="gray">
          <a:xfrm rot="19579962">
            <a:off x="6438900" y="2967038"/>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54" name="フリーフォーム 53"/>
          <p:cNvSpPr/>
          <p:nvPr/>
        </p:nvSpPr>
        <p:spPr>
          <a:xfrm>
            <a:off x="7853363" y="2476500"/>
            <a:ext cx="365125" cy="598488"/>
          </a:xfrm>
          <a:custGeom>
            <a:avLst/>
            <a:gdLst>
              <a:gd name="connsiteX0" fmla="*/ 0 w 365760"/>
              <a:gd name="connsiteY0" fmla="*/ 599440 h 599440"/>
              <a:gd name="connsiteX1" fmla="*/ 127462 w 365760"/>
              <a:gd name="connsiteY1" fmla="*/ 217055 h 599440"/>
              <a:gd name="connsiteX2" fmla="*/ 216131 w 365760"/>
              <a:gd name="connsiteY2" fmla="*/ 17549 h 599440"/>
              <a:gd name="connsiteX3" fmla="*/ 365760 w 365760"/>
              <a:gd name="connsiteY3" fmla="*/ 111760 h 599440"/>
            </a:gdLst>
            <a:ahLst/>
            <a:cxnLst>
              <a:cxn ang="0">
                <a:pos x="connsiteX0" y="connsiteY0"/>
              </a:cxn>
              <a:cxn ang="0">
                <a:pos x="connsiteX1" y="connsiteY1"/>
              </a:cxn>
              <a:cxn ang="0">
                <a:pos x="connsiteX2" y="connsiteY2"/>
              </a:cxn>
              <a:cxn ang="0">
                <a:pos x="connsiteX3" y="connsiteY3"/>
              </a:cxn>
            </a:cxnLst>
            <a:rect l="l" t="t" r="r" b="b"/>
            <a:pathLst>
              <a:path w="365760" h="599440">
                <a:moveTo>
                  <a:pt x="0" y="599440"/>
                </a:moveTo>
                <a:cubicBezTo>
                  <a:pt x="45720" y="456738"/>
                  <a:pt x="91440" y="314037"/>
                  <a:pt x="127462" y="217055"/>
                </a:cubicBezTo>
                <a:cubicBezTo>
                  <a:pt x="163484" y="120073"/>
                  <a:pt x="176415" y="35098"/>
                  <a:pt x="216131" y="17549"/>
                </a:cubicBezTo>
                <a:cubicBezTo>
                  <a:pt x="255847" y="0"/>
                  <a:pt x="310803" y="55880"/>
                  <a:pt x="365760" y="111760"/>
                </a:cubicBezTo>
              </a:path>
            </a:pathLst>
          </a:cu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右矢印吹き出し 54"/>
          <p:cNvSpPr/>
          <p:nvPr/>
        </p:nvSpPr>
        <p:spPr>
          <a:xfrm>
            <a:off x="5529263" y="3284538"/>
            <a:ext cx="1571625" cy="431800"/>
          </a:xfrm>
          <a:prstGeom prst="rightArrowCallout">
            <a:avLst>
              <a:gd name="adj1" fmla="val 22900"/>
              <a:gd name="adj2" fmla="val 27729"/>
              <a:gd name="adj3" fmla="val 32349"/>
              <a:gd name="adj4" fmla="val 85385"/>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西梅田十三連絡線</a:t>
            </a:r>
            <a:endParaRPr lang="en-US" altLang="ja-JP" sz="1050" dirty="0">
              <a:solidFill>
                <a:schemeClr val="tx1"/>
              </a:solidFill>
            </a:endParaRPr>
          </a:p>
          <a:p>
            <a:pPr algn="ctr">
              <a:defRPr/>
            </a:pPr>
            <a:r>
              <a:rPr lang="ja-JP" altLang="en-US" sz="1050" dirty="0">
                <a:solidFill>
                  <a:schemeClr val="tx1"/>
                </a:solidFill>
              </a:rPr>
              <a:t>整備区間</a:t>
            </a:r>
            <a:endParaRPr lang="en-US" altLang="ja-JP" sz="1050" dirty="0">
              <a:solidFill>
                <a:schemeClr val="tx1"/>
              </a:solidFill>
            </a:endParaRPr>
          </a:p>
        </p:txBody>
      </p:sp>
      <p:sp>
        <p:nvSpPr>
          <p:cNvPr id="57" name="正方形/長方形 56"/>
          <p:cNvSpPr/>
          <p:nvPr/>
        </p:nvSpPr>
        <p:spPr bwMode="gray">
          <a:xfrm>
            <a:off x="7761288" y="3068638"/>
            <a:ext cx="98425"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31" name="円/楕円 130"/>
          <p:cNvSpPr/>
          <p:nvPr/>
        </p:nvSpPr>
        <p:spPr bwMode="gray">
          <a:xfrm rot="18186517">
            <a:off x="7841456" y="2686845"/>
            <a:ext cx="1038225" cy="5064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フリーフォーム 57"/>
          <p:cNvSpPr/>
          <p:nvPr/>
        </p:nvSpPr>
        <p:spPr>
          <a:xfrm>
            <a:off x="7161213" y="3175000"/>
            <a:ext cx="438150" cy="711200"/>
          </a:xfrm>
          <a:custGeom>
            <a:avLst/>
            <a:gdLst>
              <a:gd name="connsiteX0" fmla="*/ 187325 w 438150"/>
              <a:gd name="connsiteY0" fmla="*/ 711199 h 711199"/>
              <a:gd name="connsiteX1" fmla="*/ 20637 w 438150"/>
              <a:gd name="connsiteY1" fmla="*/ 425449 h 711199"/>
              <a:gd name="connsiteX2" fmla="*/ 63500 w 438150"/>
              <a:gd name="connsiteY2" fmla="*/ 149224 h 711199"/>
              <a:gd name="connsiteX3" fmla="*/ 382587 w 438150"/>
              <a:gd name="connsiteY3" fmla="*/ 20637 h 711199"/>
              <a:gd name="connsiteX4" fmla="*/ 396875 w 438150"/>
              <a:gd name="connsiteY4" fmla="*/ 25399 h 71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711199">
                <a:moveTo>
                  <a:pt x="187325" y="711199"/>
                </a:moveTo>
                <a:cubicBezTo>
                  <a:pt x="114299" y="615155"/>
                  <a:pt x="41274" y="519111"/>
                  <a:pt x="20637" y="425449"/>
                </a:cubicBezTo>
                <a:cubicBezTo>
                  <a:pt x="0" y="331787"/>
                  <a:pt x="3175" y="216693"/>
                  <a:pt x="63500" y="149224"/>
                </a:cubicBezTo>
                <a:cubicBezTo>
                  <a:pt x="123825" y="81755"/>
                  <a:pt x="327025" y="41275"/>
                  <a:pt x="382587" y="20637"/>
                </a:cubicBezTo>
                <a:cubicBezTo>
                  <a:pt x="438150" y="0"/>
                  <a:pt x="417512" y="12699"/>
                  <a:pt x="396875" y="25399"/>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7" name="左矢印吹き出し 136"/>
          <p:cNvSpPr/>
          <p:nvPr/>
        </p:nvSpPr>
        <p:spPr bwMode="gray">
          <a:xfrm>
            <a:off x="8353425" y="2532063"/>
            <a:ext cx="1441450" cy="431800"/>
          </a:xfrm>
          <a:prstGeom prst="leftArrowCallout">
            <a:avLst>
              <a:gd name="adj1" fmla="val 24399"/>
              <a:gd name="adj2" fmla="val 26824"/>
              <a:gd name="adj3" fmla="val 38360"/>
              <a:gd name="adj4" fmla="val 79854"/>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rPr>
              <a:t>JR</a:t>
            </a:r>
            <a:r>
              <a:rPr lang="ja-JP" altLang="en-US" sz="1050" dirty="0">
                <a:solidFill>
                  <a:schemeClr val="tx1"/>
                </a:solidFill>
              </a:rPr>
              <a:t>おおさか東線</a:t>
            </a:r>
            <a:endParaRPr lang="en-US" altLang="ja-JP" sz="1050" dirty="0">
              <a:solidFill>
                <a:schemeClr val="tx1"/>
              </a:solidFill>
            </a:endParaRPr>
          </a:p>
          <a:p>
            <a:pPr algn="ctr">
              <a:defRPr/>
            </a:pPr>
            <a:r>
              <a:rPr lang="ja-JP" altLang="en-US" sz="1050" dirty="0">
                <a:solidFill>
                  <a:schemeClr val="tx1"/>
                </a:solidFill>
              </a:rPr>
              <a:t>北区間整備区間</a:t>
            </a:r>
          </a:p>
        </p:txBody>
      </p:sp>
      <p:sp>
        <p:nvSpPr>
          <p:cNvPr id="46"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-103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5072</TotalTime>
  <Words>10791</Words>
  <Application>Microsoft Office PowerPoint</Application>
  <PresentationFormat>A4 210 x 297 mm</PresentationFormat>
  <Paragraphs>2432</Paragraphs>
  <Slides>42</Slides>
  <Notes>14</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標準デザイン</vt:lpstr>
      <vt:lpstr>10　特別区のすがた  【試案Ｄ（６区Ｄ案） 】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岸良　将史</cp:lastModifiedBy>
  <cp:revision>334</cp:revision>
  <cp:lastPrinted>2017-09-22T09:52:44Z</cp:lastPrinted>
  <dcterms:created xsi:type="dcterms:W3CDTF">2013-06-27T08:44:08Z</dcterms:created>
  <dcterms:modified xsi:type="dcterms:W3CDTF">2017-09-26T10:32:05Z</dcterms:modified>
</cp:coreProperties>
</file>