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93" r:id="rId3"/>
    <p:sldId id="436" r:id="rId4"/>
    <p:sldId id="296" r:id="rId5"/>
    <p:sldId id="270" r:id="rId6"/>
    <p:sldId id="271" r:id="rId7"/>
    <p:sldId id="27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440" r:id="rId28"/>
    <p:sldId id="441" r:id="rId29"/>
    <p:sldId id="442" r:id="rId30"/>
    <p:sldId id="443" r:id="rId31"/>
    <p:sldId id="444" r:id="rId32"/>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E6B9B8"/>
    <a:srgbClr val="6666FF"/>
    <a:srgbClr val="6699FF"/>
    <a:srgbClr val="3399FF"/>
    <a:srgbClr val="E9EDF4"/>
    <a:srgbClr val="4F81BD"/>
    <a:srgbClr val="CCECFF"/>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7645" autoAdjust="0"/>
  </p:normalViewPr>
  <p:slideViewPr>
    <p:cSldViewPr>
      <p:cViewPr varScale="1">
        <p:scale>
          <a:sx n="70" d="100"/>
          <a:sy n="70" d="100"/>
        </p:scale>
        <p:origin x="-1068" y="-10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19"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4822"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23"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7E90F321-22DD-4E94-83EF-5FA2E5D3A772}" type="slidenum">
              <a:rPr lang="en-US" altLang="ja-JP"/>
              <a:pPr>
                <a:defRPr/>
              </a:pPr>
              <a:t>‹#›</a:t>
            </a:fld>
            <a:endParaRPr lang="en-US" altLang="ja-JP"/>
          </a:p>
        </p:txBody>
      </p:sp>
    </p:spTree>
    <p:extLst>
      <p:ext uri="{BB962C8B-B14F-4D97-AF65-F5344CB8AC3E}">
        <p14:creationId xmlns:p14="http://schemas.microsoft.com/office/powerpoint/2010/main" val="112636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951C1CC-0D45-45EE-A47C-59FDFC0B048E}" type="slidenum">
              <a:rPr lang="en-US" altLang="ja-JP" smtClean="0">
                <a:latin typeface="Arial" charset="0"/>
                <a:ea typeface="ＭＳ Ｐゴシック" charset="-128"/>
              </a:rPr>
              <a:pPr/>
              <a:t>8</a:t>
            </a:fld>
            <a:endParaRPr lang="en-US" altLang="ja-JP" smtClean="0">
              <a:latin typeface="Arial" charset="0"/>
              <a:ea typeface="ＭＳ Ｐゴシック" charset="-128"/>
            </a:endParaRPr>
          </a:p>
        </p:txBody>
      </p:sp>
      <p:sp>
        <p:nvSpPr>
          <p:cNvPr id="33795" name="Rectangle 2"/>
          <p:cNvSpPr>
            <a:spLocks noGrp="1" noRot="1" noChangeAspect="1" noChangeArrowheads="1" noTextEdit="1"/>
          </p:cNvSpPr>
          <p:nvPr>
            <p:ph type="sldImg"/>
          </p:nvPr>
        </p:nvSpPr>
        <p:spPr>
          <a:xfrm>
            <a:off x="712788" y="746125"/>
            <a:ext cx="5383212" cy="3727450"/>
          </a:xfrm>
          <a:ln/>
        </p:spPr>
      </p:sp>
      <p:sp>
        <p:nvSpPr>
          <p:cNvPr id="33796" name="Rectangle 3"/>
          <p:cNvSpPr>
            <a:spLocks noGrp="1" noChangeArrowheads="1"/>
          </p:cNvSpPr>
          <p:nvPr>
            <p:ph type="body" idx="1"/>
          </p:nvPr>
        </p:nvSpPr>
        <p:spPr>
          <a:noFill/>
          <a:ln/>
        </p:spPr>
        <p:txBody>
          <a:bodyPr/>
          <a:lstStyle/>
          <a:p>
            <a:pPr eaLnBrk="1" hangingPunct="1"/>
            <a:endParaRPr lang="ja-JP" altLang="ja-JP"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B2EA42C7-C220-402B-9815-28673C66B995}" type="slidenum">
              <a:rPr lang="en-US" altLang="ja-JP" smtClean="0">
                <a:latin typeface="Arial" charset="0"/>
                <a:ea typeface="ＭＳ Ｐゴシック" charset="-128"/>
              </a:rPr>
              <a:pPr/>
              <a:t>26</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1E6AED2-5F4B-4907-BE53-A43E96F8A26B}" type="slidenum">
              <a:rPr lang="en-US" altLang="ja-JP" smtClean="0">
                <a:latin typeface="Arial" charset="0"/>
                <a:ea typeface="ＭＳ Ｐゴシック" charset="-128"/>
              </a:rPr>
              <a:pPr/>
              <a:t>27</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0DE50B-652A-4975-84D8-7D9FDC7514B6}" type="slidenum">
              <a:rPr lang="en-US" altLang="ja-JP" smtClean="0">
                <a:latin typeface="Arial" charset="0"/>
                <a:ea typeface="ＭＳ Ｐゴシック" charset="-128"/>
              </a:rPr>
              <a:pPr/>
              <a:t>9</a:t>
            </a:fld>
            <a:endParaRPr lang="en-US" altLang="ja-JP" smtClean="0">
              <a:latin typeface="Arial" charset="0"/>
              <a:ea typeface="ＭＳ Ｐゴシック" charset="-128"/>
            </a:endParaRPr>
          </a:p>
        </p:txBody>
      </p:sp>
      <p:sp>
        <p:nvSpPr>
          <p:cNvPr id="34819" name="Rectangle 2"/>
          <p:cNvSpPr>
            <a:spLocks noGrp="1" noRot="1" noChangeAspect="1" noTextEdit="1"/>
          </p:cNvSpPr>
          <p:nvPr>
            <p:ph type="sldImg"/>
          </p:nvPr>
        </p:nvSpPr>
        <p:spPr>
          <a:xfrm>
            <a:off x="712788" y="746125"/>
            <a:ext cx="5383212" cy="3727450"/>
          </a:xfrm>
          <a:ln/>
        </p:spPr>
      </p:sp>
      <p:sp>
        <p:nvSpPr>
          <p:cNvPr id="34820"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10</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12</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D7144A5-955E-4008-A290-D0051B23340E}" type="slidenum">
              <a:rPr lang="en-US" altLang="ja-JP" smtClean="0">
                <a:latin typeface="Arial" charset="0"/>
                <a:ea typeface="ＭＳ Ｐゴシック" charset="-128"/>
              </a:rPr>
              <a:pPr/>
              <a:t>14</a:t>
            </a:fld>
            <a:endParaRPr lang="en-US" altLang="ja-JP" smtClean="0">
              <a:latin typeface="Arial" charset="0"/>
              <a:ea typeface="ＭＳ Ｐゴシック" charset="-128"/>
            </a:endParaRPr>
          </a:p>
        </p:txBody>
      </p:sp>
      <p:sp>
        <p:nvSpPr>
          <p:cNvPr id="35843" name="Rectangle 2"/>
          <p:cNvSpPr>
            <a:spLocks noGrp="1" noRot="1" noChangeAspect="1" noChangeArrowheads="1" noTextEdit="1"/>
          </p:cNvSpPr>
          <p:nvPr>
            <p:ph type="sldImg"/>
          </p:nvPr>
        </p:nvSpPr>
        <p:spPr>
          <a:xfrm>
            <a:off x="712788" y="746125"/>
            <a:ext cx="5383212" cy="3727450"/>
          </a:xfrm>
          <a:ln/>
        </p:spPr>
      </p:sp>
      <p:sp>
        <p:nvSpPr>
          <p:cNvPr id="35844" name="Rectangle 3"/>
          <p:cNvSpPr>
            <a:spLocks noGrp="1" noChangeArrowheads="1"/>
          </p:cNvSpPr>
          <p:nvPr>
            <p:ph type="body" idx="1"/>
          </p:nvPr>
        </p:nvSpPr>
        <p:spPr>
          <a:noFill/>
          <a:ln/>
        </p:spPr>
        <p:txBody>
          <a:bodyPr/>
          <a:lstStyle/>
          <a:p>
            <a:pPr eaLnBrk="1" hangingPunct="1"/>
            <a:endParaRPr lang="ja-JP" altLang="ja-JP"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2C6604-72B7-46EF-B9F1-4A312B2335F4}" type="slidenum">
              <a:rPr lang="en-US" altLang="ja-JP" smtClean="0">
                <a:latin typeface="Arial" charset="0"/>
                <a:ea typeface="ＭＳ Ｐゴシック" charset="-128"/>
              </a:rPr>
              <a:pPr/>
              <a:t>15</a:t>
            </a:fld>
            <a:endParaRPr lang="en-US" altLang="ja-JP" smtClean="0">
              <a:latin typeface="Arial" charset="0"/>
              <a:ea typeface="ＭＳ Ｐゴシック" charset="-128"/>
            </a:endParaRPr>
          </a:p>
        </p:txBody>
      </p:sp>
      <p:sp>
        <p:nvSpPr>
          <p:cNvPr id="36867" name="Rectangle 2"/>
          <p:cNvSpPr>
            <a:spLocks noGrp="1" noRot="1" noChangeAspect="1" noTextEdit="1"/>
          </p:cNvSpPr>
          <p:nvPr>
            <p:ph type="sldImg"/>
          </p:nvPr>
        </p:nvSpPr>
        <p:spPr>
          <a:xfrm>
            <a:off x="712788" y="746125"/>
            <a:ext cx="5383212" cy="3727450"/>
          </a:xfrm>
          <a:ln/>
        </p:spPr>
      </p:sp>
      <p:sp>
        <p:nvSpPr>
          <p:cNvPr id="36868"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8101771-2B00-4274-8D86-A5EF0B5AE80C}" type="slidenum">
              <a:rPr lang="en-US" altLang="ja-JP" smtClean="0">
                <a:latin typeface="Arial" charset="0"/>
                <a:ea typeface="ＭＳ Ｐゴシック" charset="-128"/>
              </a:rPr>
              <a:pPr/>
              <a:t>20</a:t>
            </a:fld>
            <a:endParaRPr lang="en-US" altLang="ja-JP" smtClean="0">
              <a:latin typeface="Arial" charset="0"/>
              <a:ea typeface="ＭＳ Ｐゴシック" charset="-128"/>
            </a:endParaRPr>
          </a:p>
        </p:txBody>
      </p:sp>
      <p:sp>
        <p:nvSpPr>
          <p:cNvPr id="37891" name="Rectangle 2"/>
          <p:cNvSpPr>
            <a:spLocks noGrp="1" noRot="1" noChangeAspect="1" noChangeArrowheads="1" noTextEdit="1"/>
          </p:cNvSpPr>
          <p:nvPr>
            <p:ph type="sldImg"/>
          </p:nvPr>
        </p:nvSpPr>
        <p:spPr>
          <a:xfrm>
            <a:off x="712788" y="746125"/>
            <a:ext cx="5383212" cy="3727450"/>
          </a:xfrm>
          <a:ln/>
        </p:spPr>
      </p:sp>
      <p:sp>
        <p:nvSpPr>
          <p:cNvPr id="37892" name="Rectangle 3"/>
          <p:cNvSpPr>
            <a:spLocks noGrp="1" noChangeArrowheads="1"/>
          </p:cNvSpPr>
          <p:nvPr>
            <p:ph type="body" idx="1"/>
          </p:nvPr>
        </p:nvSpPr>
        <p:spPr>
          <a:noFill/>
          <a:ln/>
        </p:spPr>
        <p:txBody>
          <a:bodyPr/>
          <a:lstStyle/>
          <a:p>
            <a:pPr eaLnBrk="1" hangingPunct="1"/>
            <a:endParaRPr lang="ja-JP" altLang="ja-JP"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34D2F0B-748B-4ADE-90BD-D5222C53BC6F}" type="slidenum">
              <a:rPr lang="en-US" altLang="ja-JP" smtClean="0">
                <a:latin typeface="Arial" charset="0"/>
                <a:ea typeface="ＭＳ Ｐゴシック" charset="-128"/>
              </a:rPr>
              <a:pPr/>
              <a:t>21</a:t>
            </a:fld>
            <a:endParaRPr lang="en-US" altLang="ja-JP" smtClean="0">
              <a:latin typeface="Arial" charset="0"/>
              <a:ea typeface="ＭＳ Ｐゴシック" charset="-128"/>
            </a:endParaRPr>
          </a:p>
        </p:txBody>
      </p:sp>
      <p:sp>
        <p:nvSpPr>
          <p:cNvPr id="38915" name="Rectangle 2"/>
          <p:cNvSpPr>
            <a:spLocks noGrp="1" noRot="1" noChangeAspect="1" noTextEdit="1"/>
          </p:cNvSpPr>
          <p:nvPr>
            <p:ph type="sldImg"/>
          </p:nvPr>
        </p:nvSpPr>
        <p:spPr>
          <a:xfrm>
            <a:off x="712788" y="746125"/>
            <a:ext cx="5383212" cy="3727450"/>
          </a:xfrm>
          <a:ln/>
        </p:spPr>
      </p:sp>
      <p:sp>
        <p:nvSpPr>
          <p:cNvPr id="38916"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24</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9719E5-B80E-4ED7-A088-A83D7B4116F9}"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07D789-CB0E-476E-9040-2C9DC1BCF5E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0207EB6-7A7C-483D-8C08-759FBCFCCD97}"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3163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7316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4011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268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849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7887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3286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12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9E01B2-0811-4BD2-B655-3532F56FB104}"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8913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5931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2017/9/26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192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C11229-CA98-4722-8F50-D74E131FA09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EB9E56-9D6F-4A32-9129-19F43586876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819280E-C6E9-4A90-89D5-22896C577019}"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BBF4C3D-79CB-440C-91D3-A0B1E21E7D8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3ED24CD-BB2D-4122-AB8E-9D410D506F5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011BD9-2086-4C75-B00D-696F472A662C}"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2A6752-3B57-486B-BAC6-8A1993455A7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2F3FC246-3369-46B2-8E64-9F8BE19E540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90ED720-0104-4369-84BC-D37694168613}" type="datetimeFigureOut">
              <a:rPr lang="ja-JP" altLang="en-US" smtClean="0">
                <a:solidFill>
                  <a:prstClr val="black">
                    <a:tint val="75000"/>
                  </a:prstClr>
                </a:solidFill>
                <a:latin typeface="Calibri"/>
                <a:ea typeface="ＭＳ Ｐゴシック"/>
              </a:rPr>
              <a:pPr fontAlgn="auto">
                <a:spcBef>
                  <a:spcPts val="0"/>
                </a:spcBef>
                <a:spcAft>
                  <a:spcPts val="0"/>
                </a:spcAft>
              </a:pPr>
              <a:t>2017/9/26</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53872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7.xml"/><Relationship Id="rId5" Type="http://schemas.openxmlformats.org/officeDocument/2006/relationships/image" Target="../media/image38.wmf"/><Relationship Id="rId4" Type="http://schemas.openxmlformats.org/officeDocument/2006/relationships/image" Target="../media/image3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image" Target="../media/image45.wmf"/></Relationships>
</file>

<file path=ppt/slides/_rels/slide2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7.xml"/><Relationship Id="rId5" Type="http://schemas.openxmlformats.org/officeDocument/2006/relationships/image" Target="../media/image50.wmf"/><Relationship Id="rId4" Type="http://schemas.openxmlformats.org/officeDocument/2006/relationships/image" Target="../media/image49.wmf"/></Relationships>
</file>

<file path=ppt/slides/_rels/slide2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7.xml"/><Relationship Id="rId5" Type="http://schemas.openxmlformats.org/officeDocument/2006/relationships/image" Target="../media/image59.wmf"/><Relationship Id="rId4" Type="http://schemas.openxmlformats.org/officeDocument/2006/relationships/image" Target="../media/image58.wmf"/></Relationships>
</file>

<file path=ppt/slides/_rels/slide2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slideLayout" Target="../slideLayouts/slideLayout7.xml"/><Relationship Id="rId5" Type="http://schemas.openxmlformats.org/officeDocument/2006/relationships/image" Target="../media/image63.wmf"/><Relationship Id="rId4" Type="http://schemas.openxmlformats.org/officeDocument/2006/relationships/image" Target="../media/image62.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7.xml"/><Relationship Id="rId5" Type="http://schemas.openxmlformats.org/officeDocument/2006/relationships/image" Target="../media/image67.wmf"/><Relationship Id="rId4" Type="http://schemas.openxmlformats.org/officeDocument/2006/relationships/image" Target="../media/image66.w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741231" y="2303464"/>
            <a:ext cx="8420100" cy="1470025"/>
          </a:xfrm>
        </p:spPr>
        <p:txBody>
          <a:bodyPr/>
          <a:lstStyle/>
          <a:p>
            <a:pPr eaLnBrk="1" hangingPunct="1"/>
            <a:r>
              <a:rPr lang="en-US" altLang="ja-JP" sz="3600" dirty="0" smtClean="0"/>
              <a:t>10</a:t>
            </a:r>
            <a:r>
              <a:rPr lang="ja-JP" altLang="en-US" sz="3600" dirty="0" smtClean="0"/>
              <a:t>　特別区のすがた</a:t>
            </a:r>
            <a:br>
              <a:rPr lang="ja-JP" altLang="en-US" sz="3600" dirty="0" smtClean="0"/>
            </a:br>
            <a:r>
              <a:rPr lang="ja-JP" altLang="en-US" sz="2800" dirty="0" smtClean="0">
                <a:latin typeface="ＭＳ Ｐゴシック" charset="-128"/>
              </a:rPr>
              <a:t> </a:t>
            </a:r>
            <a:r>
              <a:rPr lang="en-US" altLang="ja-JP" sz="2800" dirty="0" smtClean="0">
                <a:latin typeface="ＭＳ Ｐゴシック" charset="-128"/>
              </a:rPr>
              <a:t>【</a:t>
            </a:r>
            <a:r>
              <a:rPr lang="ja-JP" altLang="en-US" sz="2800" dirty="0" smtClean="0">
                <a:latin typeface="ＭＳ Ｐゴシック" charset="-128"/>
              </a:rPr>
              <a:t>試案Ａ（４区Ａ案）</a:t>
            </a:r>
            <a:r>
              <a:rPr lang="en-US" altLang="ja-JP" sz="2800" dirty="0" smtClean="0">
                <a:latin typeface="ＭＳ Ｐゴシック" charset="-128"/>
              </a:rPr>
              <a:t>】 </a:t>
            </a:r>
            <a:endParaRPr lang="en-US" altLang="ja-JP" sz="28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a:picLocks noChangeArrowheads="1"/>
          </p:cNvPicPr>
          <p:nvPr/>
        </p:nvPicPr>
        <p:blipFill>
          <a:blip r:embed="rId3" cstate="print"/>
          <a:srcRect/>
          <a:stretch>
            <a:fillRect/>
          </a:stretch>
        </p:blipFill>
        <p:spPr bwMode="auto">
          <a:xfrm>
            <a:off x="6280392" y="1282064"/>
            <a:ext cx="3581146" cy="246539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2857085" y="1268760"/>
            <a:ext cx="3542221" cy="2485644"/>
          </a:xfrm>
          <a:prstGeom prst="rect">
            <a:avLst/>
          </a:prstGeom>
          <a:noFill/>
          <a:ln w="9525">
            <a:noFill/>
            <a:miter lim="800000"/>
            <a:headEnd/>
            <a:tailEnd/>
          </a:ln>
          <a:effectLst/>
        </p:spPr>
      </p:pic>
      <p:sp>
        <p:nvSpPr>
          <p:cNvPr id="11266"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1268"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11272"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11273"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11274"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第一区（</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北区・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都島区・</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東淀川区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・東成区・旭区・城東区・鶴見区）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nvGraphicFramePr>
        <p:xfrm>
          <a:off x="662120" y="764704"/>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852,349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787,233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424,463</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34.1%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1,091,227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14,927</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20,530</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57.10</a:t>
                      </a:r>
                      <a:r>
                        <a:rPr lang="en-US" altLang="ja-JP" sz="1000" b="0" i="0" u="none" strike="noStrike" dirty="0" smtClean="0">
                          <a:solidFill>
                            <a:schemeClr val="tx1"/>
                          </a:solidFill>
                          <a:latin typeface="ＭＳ Ｐゴシック" pitchFamily="50" charset="-128"/>
                          <a:ea typeface="ＭＳ Ｐゴシック" pitchFamily="50" charset="-128"/>
                        </a:rPr>
                        <a:t>k</a:t>
                      </a:r>
                      <a:r>
                        <a:rPr 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29"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人口密度は、比較都市をいずれも上回る</a:t>
            </a:r>
          </a:p>
        </p:txBody>
      </p:sp>
      <p:sp>
        <p:nvSpPr>
          <p:cNvPr id="30"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、堺市を上回る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、尼崎市を上回る</a:t>
            </a:r>
            <a:r>
              <a:rPr lang="ja-JP" altLang="en-US" sz="1000" dirty="0"/>
              <a:t>　</a:t>
            </a:r>
            <a:endParaRPr lang="ja-JP" altLang="en-US" sz="900" dirty="0">
              <a:ea typeface="ＭＳ 明朝" pitchFamily="17" charset="-128"/>
            </a:endParaRPr>
          </a:p>
        </p:txBody>
      </p:sp>
      <p:sp>
        <p:nvSpPr>
          <p:cNvPr id="32"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、堺市を</a:t>
            </a:r>
            <a:r>
              <a:rPr lang="ja-JP" altLang="en-US" sz="1000" dirty="0">
                <a:latin typeface="ＭＳ Ｐゴシック" pitchFamily="50" charset="-128"/>
              </a:rPr>
              <a:t>上回る</a:t>
            </a: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、京都市を上回る</a:t>
            </a:r>
            <a:endParaRPr lang="ja-JP" altLang="en-US" sz="1000" dirty="0">
              <a:latin typeface="ＭＳ Ｐゴシック" pitchFamily="50" charset="-128"/>
            </a:endParaRPr>
          </a:p>
        </p:txBody>
      </p:sp>
      <p:sp>
        <p:nvSpPr>
          <p:cNvPr id="33"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34"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36"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37"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8"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57" name="Text Box 29"/>
          <p:cNvSpPr txBox="1">
            <a:spLocks noChangeArrowheads="1"/>
          </p:cNvSpPr>
          <p:nvPr/>
        </p:nvSpPr>
        <p:spPr bwMode="auto">
          <a:xfrm>
            <a:off x="584729" y="5661249"/>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pic>
        <p:nvPicPr>
          <p:cNvPr id="1032" name="Picture 8"/>
          <p:cNvPicPr>
            <a:picLocks noChangeAspect="1" noChangeArrowheads="1"/>
          </p:cNvPicPr>
          <p:nvPr/>
        </p:nvPicPr>
        <p:blipFill>
          <a:blip r:embed="rId5" cstate="print"/>
          <a:srcRect/>
          <a:stretch>
            <a:fillRect/>
          </a:stretch>
        </p:blipFill>
        <p:spPr bwMode="auto">
          <a:xfrm>
            <a:off x="2904088" y="4256995"/>
            <a:ext cx="3500120" cy="2402840"/>
          </a:xfrm>
          <a:prstGeom prst="rect">
            <a:avLst/>
          </a:prstGeom>
          <a:noFill/>
          <a:ln w="9525">
            <a:noFill/>
            <a:miter lim="800000"/>
            <a:headEnd/>
            <a:tailEnd/>
          </a:ln>
          <a:effectLst/>
        </p:spPr>
      </p:pic>
      <p:sp>
        <p:nvSpPr>
          <p:cNvPr id="50" name="AutoShape 93"/>
          <p:cNvSpPr>
            <a:spLocks noChangeArrowheads="1"/>
          </p:cNvSpPr>
          <p:nvPr/>
        </p:nvSpPr>
        <p:spPr bwMode="auto">
          <a:xfrm>
            <a:off x="3138164" y="4439111"/>
            <a:ext cx="287206" cy="221319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26" name="Oval 16"/>
          <p:cNvSpPr>
            <a:spLocks noChangeArrowheads="1"/>
          </p:cNvSpPr>
          <p:nvPr/>
        </p:nvSpPr>
        <p:spPr bwMode="auto">
          <a:xfrm>
            <a:off x="5285672" y="2521472"/>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7" name="AutoShape 18"/>
          <p:cNvSpPr>
            <a:spLocks/>
          </p:cNvSpPr>
          <p:nvPr/>
        </p:nvSpPr>
        <p:spPr bwMode="auto">
          <a:xfrm>
            <a:off x="5109018" y="2060849"/>
            <a:ext cx="698101" cy="263525"/>
          </a:xfrm>
          <a:prstGeom prst="borderCallout2">
            <a:avLst>
              <a:gd name="adj1" fmla="val 43375"/>
              <a:gd name="adj2" fmla="val 107749"/>
              <a:gd name="adj3" fmla="val 43375"/>
              <a:gd name="adj4" fmla="val 134149"/>
              <a:gd name="adj5" fmla="val 177713"/>
              <a:gd name="adj6" fmla="val 9870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85</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57k㎡</a:t>
            </a:r>
            <a:endParaRPr lang="ja-JP" altLang="en-US" sz="700" dirty="0">
              <a:latin typeface="ＭＳ Ｐゴシック" charset="-128"/>
            </a:endParaRPr>
          </a:p>
        </p:txBody>
      </p:sp>
      <p:sp>
        <p:nvSpPr>
          <p:cNvPr id="28" name="Line 87"/>
          <p:cNvSpPr>
            <a:spLocks noChangeShapeType="1"/>
          </p:cNvSpPr>
          <p:nvPr/>
        </p:nvSpPr>
        <p:spPr bwMode="auto">
          <a:xfrm>
            <a:off x="5384319" y="1547267"/>
            <a:ext cx="390043" cy="0"/>
          </a:xfrm>
          <a:prstGeom prst="line">
            <a:avLst/>
          </a:prstGeom>
          <a:noFill/>
          <a:ln w="19050">
            <a:solidFill>
              <a:srgbClr val="FF0000"/>
            </a:solidFill>
            <a:round/>
            <a:headEnd/>
            <a:tailEnd/>
          </a:ln>
        </p:spPr>
        <p:txBody>
          <a:bodyPr anchor="ctr"/>
          <a:lstStyle/>
          <a:p>
            <a:endParaRPr lang="ja-JP" altLang="en-US"/>
          </a:p>
        </p:txBody>
      </p:sp>
      <p:sp>
        <p:nvSpPr>
          <p:cNvPr id="31" name="Line 87"/>
          <p:cNvSpPr>
            <a:spLocks noChangeShapeType="1"/>
          </p:cNvSpPr>
          <p:nvPr/>
        </p:nvSpPr>
        <p:spPr bwMode="auto">
          <a:xfrm>
            <a:off x="4094905" y="2799978"/>
            <a:ext cx="468052" cy="0"/>
          </a:xfrm>
          <a:prstGeom prst="line">
            <a:avLst/>
          </a:prstGeom>
          <a:noFill/>
          <a:ln w="19050">
            <a:solidFill>
              <a:srgbClr val="FF0000"/>
            </a:solidFill>
            <a:round/>
            <a:headEnd/>
            <a:tailEnd/>
          </a:ln>
        </p:spPr>
        <p:txBody>
          <a:bodyPr anchor="ctr"/>
          <a:lstStyle/>
          <a:p>
            <a:endParaRPr lang="ja-JP" altLang="en-US"/>
          </a:p>
        </p:txBody>
      </p:sp>
      <p:sp>
        <p:nvSpPr>
          <p:cNvPr id="35" name="AutoShape 17"/>
          <p:cNvSpPr>
            <a:spLocks/>
          </p:cNvSpPr>
          <p:nvPr/>
        </p:nvSpPr>
        <p:spPr bwMode="auto">
          <a:xfrm>
            <a:off x="4484949" y="1619275"/>
            <a:ext cx="648361" cy="257175"/>
          </a:xfrm>
          <a:prstGeom prst="borderCallout2">
            <a:avLst>
              <a:gd name="adj1" fmla="val 44444"/>
              <a:gd name="adj2" fmla="val 112731"/>
              <a:gd name="adj3" fmla="val 44444"/>
              <a:gd name="adj4" fmla="val 134750"/>
              <a:gd name="adj5" fmla="val -12347"/>
              <a:gd name="adj6" fmla="val 1554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84</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150k</a:t>
            </a:r>
            <a:r>
              <a:rPr lang="en-US" altLang="ja-JP" sz="700" dirty="0">
                <a:latin typeface="ＭＳ Ｐゴシック" charset="-128"/>
              </a:rPr>
              <a:t>㎡</a:t>
            </a:r>
          </a:p>
        </p:txBody>
      </p:sp>
      <p:sp>
        <p:nvSpPr>
          <p:cNvPr id="39" name="Oval 16"/>
          <p:cNvSpPr>
            <a:spLocks noChangeArrowheads="1"/>
          </p:cNvSpPr>
          <p:nvPr/>
        </p:nvSpPr>
        <p:spPr bwMode="auto">
          <a:xfrm>
            <a:off x="7839321" y="1422302"/>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41" name="AutoShape 18"/>
          <p:cNvSpPr>
            <a:spLocks/>
          </p:cNvSpPr>
          <p:nvPr/>
        </p:nvSpPr>
        <p:spPr bwMode="auto">
          <a:xfrm>
            <a:off x="7995339" y="2098949"/>
            <a:ext cx="698101" cy="263525"/>
          </a:xfrm>
          <a:prstGeom prst="borderCallout2">
            <a:avLst>
              <a:gd name="adj1" fmla="val -2890"/>
              <a:gd name="adj2" fmla="val 41529"/>
              <a:gd name="adj3" fmla="val -54216"/>
              <a:gd name="adj4" fmla="val 40732"/>
              <a:gd name="adj5" fmla="val -156986"/>
              <a:gd name="adj6" fmla="val 2627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109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128</a:t>
            </a:r>
            <a:r>
              <a:rPr lang="ja-JP" altLang="en-US" sz="700" dirty="0" smtClean="0">
                <a:latin typeface="ＭＳ Ｐゴシック" charset="-128"/>
              </a:rPr>
              <a:t>％</a:t>
            </a:r>
            <a:endParaRPr lang="ja-JP" altLang="en-US" sz="700" dirty="0">
              <a:latin typeface="ＭＳ Ｐゴシック" charset="-128"/>
            </a:endParaRPr>
          </a:p>
        </p:txBody>
      </p:sp>
      <p:sp>
        <p:nvSpPr>
          <p:cNvPr id="42" name="テキスト ボックス 36"/>
          <p:cNvSpPr txBox="1">
            <a:spLocks noChangeArrowheads="1"/>
          </p:cNvSpPr>
          <p:nvPr/>
        </p:nvSpPr>
        <p:spPr bwMode="auto">
          <a:xfrm>
            <a:off x="8941761" y="3517008"/>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3" name="テキスト ボックス 36"/>
          <p:cNvSpPr txBox="1">
            <a:spLocks noChangeArrowheads="1"/>
          </p:cNvSpPr>
          <p:nvPr/>
        </p:nvSpPr>
        <p:spPr bwMode="auto">
          <a:xfrm>
            <a:off x="5464584" y="3501009"/>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4" name="Line 87"/>
          <p:cNvSpPr>
            <a:spLocks noChangeShapeType="1"/>
          </p:cNvSpPr>
          <p:nvPr/>
        </p:nvSpPr>
        <p:spPr bwMode="auto">
          <a:xfrm>
            <a:off x="7646570" y="1993412"/>
            <a:ext cx="234026" cy="0"/>
          </a:xfrm>
          <a:prstGeom prst="line">
            <a:avLst/>
          </a:prstGeom>
          <a:noFill/>
          <a:ln w="19050">
            <a:solidFill>
              <a:srgbClr val="FF0000"/>
            </a:solidFill>
            <a:round/>
            <a:headEnd/>
            <a:tailEnd/>
          </a:ln>
        </p:spPr>
        <p:txBody>
          <a:bodyPr anchor="ctr"/>
          <a:lstStyle/>
          <a:p>
            <a:endParaRPr lang="ja-JP" altLang="en-US"/>
          </a:p>
        </p:txBody>
      </p:sp>
      <p:sp>
        <p:nvSpPr>
          <p:cNvPr id="45" name="Line 87"/>
          <p:cNvSpPr>
            <a:spLocks noChangeShapeType="1"/>
          </p:cNvSpPr>
          <p:nvPr/>
        </p:nvSpPr>
        <p:spPr bwMode="auto">
          <a:xfrm>
            <a:off x="8598770" y="1801391"/>
            <a:ext cx="468052" cy="0"/>
          </a:xfrm>
          <a:prstGeom prst="line">
            <a:avLst/>
          </a:prstGeom>
          <a:noFill/>
          <a:ln w="19050">
            <a:solidFill>
              <a:srgbClr val="FF0000"/>
            </a:solidFill>
            <a:round/>
            <a:headEnd/>
            <a:tailEnd/>
          </a:ln>
        </p:spPr>
        <p:txBody>
          <a:bodyPr anchor="ctr"/>
          <a:lstStyle/>
          <a:p>
            <a:endParaRPr lang="ja-JP" altLang="en-US"/>
          </a:p>
        </p:txBody>
      </p:sp>
      <p:sp>
        <p:nvSpPr>
          <p:cNvPr id="46" name="AutoShape 17"/>
          <p:cNvSpPr>
            <a:spLocks/>
          </p:cNvSpPr>
          <p:nvPr/>
        </p:nvSpPr>
        <p:spPr bwMode="auto">
          <a:xfrm>
            <a:off x="4562957" y="2996953"/>
            <a:ext cx="648361" cy="257175"/>
          </a:xfrm>
          <a:prstGeom prst="borderCallout2">
            <a:avLst>
              <a:gd name="adj1" fmla="val -14815"/>
              <a:gd name="adj2" fmla="val 63394"/>
              <a:gd name="adj3" fmla="val -55556"/>
              <a:gd name="adj4" fmla="val 37668"/>
              <a:gd name="adj5" fmla="val -93828"/>
              <a:gd name="adj6" fmla="val 1538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45</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51k</a:t>
            </a:r>
            <a:r>
              <a:rPr lang="en-US" altLang="ja-JP" sz="700" dirty="0">
                <a:latin typeface="ＭＳ Ｐゴシック" charset="-128"/>
              </a:rPr>
              <a:t>㎡</a:t>
            </a:r>
          </a:p>
        </p:txBody>
      </p:sp>
      <p:sp>
        <p:nvSpPr>
          <p:cNvPr id="47" name="AutoShape 17"/>
          <p:cNvSpPr>
            <a:spLocks/>
          </p:cNvSpPr>
          <p:nvPr/>
        </p:nvSpPr>
        <p:spPr bwMode="auto">
          <a:xfrm>
            <a:off x="8697416" y="2420889"/>
            <a:ext cx="726370" cy="257175"/>
          </a:xfrm>
          <a:prstGeom prst="borderCallout2">
            <a:avLst>
              <a:gd name="adj1" fmla="val 48148"/>
              <a:gd name="adj2" fmla="val 102787"/>
              <a:gd name="adj3" fmla="val 44444"/>
              <a:gd name="adj4" fmla="val 126226"/>
              <a:gd name="adj5" fmla="val -234569"/>
              <a:gd name="adj6" fmla="val 6036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sp>
        <p:nvSpPr>
          <p:cNvPr id="48" name="AutoShape 17"/>
          <p:cNvSpPr>
            <a:spLocks/>
          </p:cNvSpPr>
          <p:nvPr/>
        </p:nvSpPr>
        <p:spPr bwMode="auto">
          <a:xfrm>
            <a:off x="6981226" y="2348881"/>
            <a:ext cx="726370" cy="257175"/>
          </a:xfrm>
          <a:prstGeom prst="borderCallout2">
            <a:avLst>
              <a:gd name="adj1" fmla="val 44444"/>
              <a:gd name="adj2" fmla="val 112731"/>
              <a:gd name="adj3" fmla="val 44444"/>
              <a:gd name="adj4" fmla="val 129068"/>
              <a:gd name="adj5" fmla="val -127162"/>
              <a:gd name="adj6" fmla="val 1129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94</a:t>
            </a:r>
            <a:r>
              <a:rPr lang="ja-JP" altLang="en-US" sz="700" dirty="0" smtClean="0">
                <a:latin typeface="ＭＳ Ｐゴシック" charset="-128"/>
              </a:rPr>
              <a:t>％</a:t>
            </a:r>
            <a:endParaRPr lang="ja-JP" altLang="en-US" sz="700" dirty="0">
              <a:latin typeface="ＭＳ Ｐゴシック" charset="-128"/>
            </a:endParaRPr>
          </a:p>
        </p:txBody>
      </p:sp>
      <p:pic>
        <p:nvPicPr>
          <p:cNvPr id="2" name="Picture 2"/>
          <p:cNvPicPr>
            <a:picLocks noChangeAspect="1" noChangeArrowheads="1"/>
          </p:cNvPicPr>
          <p:nvPr/>
        </p:nvPicPr>
        <p:blipFill>
          <a:blip r:embed="rId6" cstate="print"/>
          <a:srcRect/>
          <a:stretch>
            <a:fillRect/>
          </a:stretch>
        </p:blipFill>
        <p:spPr bwMode="auto">
          <a:xfrm>
            <a:off x="6292443" y="4256995"/>
            <a:ext cx="3544147" cy="2402840"/>
          </a:xfrm>
          <a:prstGeom prst="rect">
            <a:avLst/>
          </a:prstGeom>
          <a:noFill/>
          <a:ln w="9525">
            <a:noFill/>
            <a:miter lim="800000"/>
            <a:headEnd/>
            <a:tailEnd/>
          </a:ln>
          <a:effectLst/>
        </p:spPr>
      </p:pic>
      <p:sp>
        <p:nvSpPr>
          <p:cNvPr id="40" name="AutoShape 17"/>
          <p:cNvSpPr>
            <a:spLocks noChangeArrowheads="1"/>
          </p:cNvSpPr>
          <p:nvPr/>
        </p:nvSpPr>
        <p:spPr bwMode="auto">
          <a:xfrm>
            <a:off x="6357157" y="4499595"/>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49"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８</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57085" y="4149080"/>
            <a:ext cx="3675126" cy="252298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857085" y="908720"/>
            <a:ext cx="3675126" cy="2522982"/>
          </a:xfrm>
          <a:prstGeom prst="rect">
            <a:avLst/>
          </a:prstGeom>
          <a:noFill/>
          <a:ln w="9525">
            <a:noFill/>
            <a:miter lim="800000"/>
            <a:headEnd/>
            <a:tailEnd/>
          </a:ln>
          <a:effectLst/>
        </p:spPr>
      </p:pic>
      <p:pic>
        <p:nvPicPr>
          <p:cNvPr id="2" name="Picture 4"/>
          <p:cNvPicPr>
            <a:picLocks noChangeAspect="1" noChangeArrowheads="1"/>
          </p:cNvPicPr>
          <p:nvPr/>
        </p:nvPicPr>
        <p:blipFill>
          <a:blip r:embed="rId4" cstate="print"/>
          <a:srcRect/>
          <a:stretch>
            <a:fillRect/>
          </a:stretch>
        </p:blipFill>
        <p:spPr bwMode="auto">
          <a:xfrm>
            <a:off x="6318306" y="908720"/>
            <a:ext cx="3721354" cy="252298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6307162" y="4149080"/>
            <a:ext cx="3675126" cy="2485644"/>
          </a:xfrm>
          <a:prstGeom prst="rect">
            <a:avLst/>
          </a:prstGeom>
          <a:noFill/>
          <a:ln w="9525">
            <a:noFill/>
            <a:miter lim="800000"/>
            <a:headEnd/>
            <a:tailEnd/>
          </a:ln>
          <a:effectLst/>
        </p:spPr>
      </p:pic>
      <p:sp>
        <p:nvSpPr>
          <p:cNvPr id="12290" name="タイトル 3"/>
          <p:cNvSpPr txBox="1">
            <a:spLocks/>
          </p:cNvSpPr>
          <p:nvPr/>
        </p:nvSpPr>
        <p:spPr bwMode="auto">
          <a:xfrm>
            <a:off x="116946" y="141014"/>
            <a:ext cx="9672108" cy="662400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2480" y="47626"/>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2292" name="テキスト ボックス 24"/>
          <p:cNvSpPr txBox="1">
            <a:spLocks noChangeArrowheads="1"/>
          </p:cNvSpPr>
          <p:nvPr/>
        </p:nvSpPr>
        <p:spPr bwMode="auto">
          <a:xfrm>
            <a:off x="151342"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sp>
        <p:nvSpPr>
          <p:cNvPr id="33" name="Rectangle 17"/>
          <p:cNvSpPr>
            <a:spLocks noChangeArrowheads="1"/>
          </p:cNvSpPr>
          <p:nvPr/>
        </p:nvSpPr>
        <p:spPr bwMode="auto">
          <a:xfrm>
            <a:off x="2935093"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工業出荷額は、枚方市を上回る</a:t>
            </a:r>
          </a:p>
          <a:p>
            <a:r>
              <a:rPr lang="ja-JP" altLang="en-US" sz="1000" dirty="0" smtClean="0"/>
              <a:t>◆事業所数は、堺市を上回る</a:t>
            </a:r>
            <a:endParaRPr lang="ja-JP" altLang="en-US" sz="1000" dirty="0"/>
          </a:p>
        </p:txBody>
      </p:sp>
      <p:sp>
        <p:nvSpPr>
          <p:cNvPr id="34" name="Rectangle 18"/>
          <p:cNvSpPr>
            <a:spLocks noChangeArrowheads="1"/>
          </p:cNvSpPr>
          <p:nvPr/>
        </p:nvSpPr>
        <p:spPr bwMode="auto">
          <a:xfrm>
            <a:off x="3422593"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37" name="Rectangle 24"/>
          <p:cNvSpPr>
            <a:spLocks noChangeArrowheads="1"/>
          </p:cNvSpPr>
          <p:nvPr/>
        </p:nvSpPr>
        <p:spPr bwMode="auto">
          <a:xfrm>
            <a:off x="6385532"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売上額は、京都市の２倍程度</a:t>
            </a:r>
            <a:endParaRPr lang="ja-JP" altLang="en-US" sz="1000" dirty="0"/>
          </a:p>
          <a:p>
            <a:r>
              <a:rPr lang="ja-JP" altLang="en-US" sz="1000" dirty="0" smtClean="0"/>
              <a:t>◆事業所数は、堺市の２倍を超える</a:t>
            </a:r>
            <a:endParaRPr lang="en-US" altLang="ja-JP" sz="1000" dirty="0" smtClean="0"/>
          </a:p>
          <a:p>
            <a:endParaRPr lang="ja-JP" altLang="en-US" sz="1000" dirty="0"/>
          </a:p>
        </p:txBody>
      </p:sp>
      <p:sp>
        <p:nvSpPr>
          <p:cNvPr id="38" name="Rectangle 25"/>
          <p:cNvSpPr>
            <a:spLocks noChangeArrowheads="1"/>
          </p:cNvSpPr>
          <p:nvPr/>
        </p:nvSpPr>
        <p:spPr bwMode="auto">
          <a:xfrm>
            <a:off x="6873573"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46"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47" name="Rectangle 12"/>
          <p:cNvSpPr>
            <a:spLocks noChangeArrowheads="1"/>
          </p:cNvSpPr>
          <p:nvPr/>
        </p:nvSpPr>
        <p:spPr bwMode="auto">
          <a:xfrm>
            <a:off x="2935093"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商業販売額は、神戸市の２倍を超える</a:t>
            </a:r>
          </a:p>
          <a:p>
            <a:r>
              <a:rPr lang="ja-JP" altLang="en-US" sz="1000" dirty="0" smtClean="0"/>
              <a:t>◆事業所数は、堺市の２倍程度</a:t>
            </a:r>
            <a:endParaRPr lang="ja-JP" altLang="en-US" sz="1000" dirty="0"/>
          </a:p>
        </p:txBody>
      </p:sp>
      <p:sp>
        <p:nvSpPr>
          <p:cNvPr id="50" name="Rectangle 86"/>
          <p:cNvSpPr>
            <a:spLocks noChangeArrowheads="1"/>
          </p:cNvSpPr>
          <p:nvPr/>
        </p:nvSpPr>
        <p:spPr bwMode="auto">
          <a:xfrm>
            <a:off x="3423135"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51" name="Rectangle 12"/>
          <p:cNvSpPr>
            <a:spLocks noChangeArrowheads="1"/>
          </p:cNvSpPr>
          <p:nvPr/>
        </p:nvSpPr>
        <p:spPr bwMode="auto">
          <a:xfrm>
            <a:off x="6385532"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卸売販売額は、神戸市の２倍を超える</a:t>
            </a:r>
          </a:p>
          <a:p>
            <a:r>
              <a:rPr lang="ja-JP" altLang="en-US" sz="1000" dirty="0" smtClean="0">
                <a:latin typeface="ＭＳ Ｐゴシック" pitchFamily="50" charset="-128"/>
              </a:rPr>
              <a:t>◆小売販売額は、堺市の２倍を超える</a:t>
            </a:r>
            <a:endParaRPr lang="ja-JP" altLang="en-US" sz="1000" dirty="0">
              <a:latin typeface="ＭＳ Ｐゴシック" pitchFamily="50" charset="-128"/>
            </a:endParaRPr>
          </a:p>
        </p:txBody>
      </p:sp>
      <p:sp>
        <p:nvSpPr>
          <p:cNvPr id="58" name="Rectangle 13"/>
          <p:cNvSpPr>
            <a:spLocks noChangeArrowheads="1"/>
          </p:cNvSpPr>
          <p:nvPr/>
        </p:nvSpPr>
        <p:spPr bwMode="auto">
          <a:xfrm>
            <a:off x="6873573"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23" name="Oval 16"/>
          <p:cNvSpPr>
            <a:spLocks noChangeArrowheads="1"/>
          </p:cNvSpPr>
          <p:nvPr/>
        </p:nvSpPr>
        <p:spPr bwMode="auto">
          <a:xfrm>
            <a:off x="5295991" y="1748434"/>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4" name="AutoShape 18"/>
          <p:cNvSpPr>
            <a:spLocks/>
          </p:cNvSpPr>
          <p:nvPr/>
        </p:nvSpPr>
        <p:spPr bwMode="auto">
          <a:xfrm>
            <a:off x="4552639" y="2190007"/>
            <a:ext cx="1166153" cy="263525"/>
          </a:xfrm>
          <a:prstGeom prst="borderCallout2">
            <a:avLst>
              <a:gd name="adj1" fmla="val 43375"/>
              <a:gd name="adj2" fmla="val 104210"/>
              <a:gd name="adj3" fmla="val 43375"/>
              <a:gd name="adj4" fmla="val 121761"/>
              <a:gd name="adj5" fmla="val -70962"/>
              <a:gd name="adj6" fmla="val 10861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10</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1,329</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9,095</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27" name="Oval 16"/>
          <p:cNvSpPr>
            <a:spLocks noChangeArrowheads="1"/>
          </p:cNvSpPr>
          <p:nvPr/>
        </p:nvSpPr>
        <p:spPr bwMode="auto">
          <a:xfrm>
            <a:off x="8101825" y="1090837"/>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8" name="AutoShape 18"/>
          <p:cNvSpPr>
            <a:spLocks/>
          </p:cNvSpPr>
          <p:nvPr/>
        </p:nvSpPr>
        <p:spPr bwMode="auto">
          <a:xfrm>
            <a:off x="7137243" y="1456210"/>
            <a:ext cx="1166153" cy="263525"/>
          </a:xfrm>
          <a:prstGeom prst="borderCallout2">
            <a:avLst>
              <a:gd name="adj1" fmla="val 43375"/>
              <a:gd name="adj2" fmla="val 104210"/>
              <a:gd name="adj3" fmla="val 43375"/>
              <a:gd name="adj4" fmla="val 113266"/>
              <a:gd name="adj5" fmla="val -33371"/>
              <a:gd name="adj6" fmla="val 11144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8</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8,906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2,423</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cxnSp>
        <p:nvCxnSpPr>
          <p:cNvPr id="39" name="直線コネクタ 38"/>
          <p:cNvCxnSpPr/>
          <p:nvPr/>
        </p:nvCxnSpPr>
        <p:spPr>
          <a:xfrm>
            <a:off x="7537605" y="2937136"/>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AutoShape 76"/>
          <p:cNvSpPr>
            <a:spLocks/>
          </p:cNvSpPr>
          <p:nvPr/>
        </p:nvSpPr>
        <p:spPr bwMode="auto">
          <a:xfrm>
            <a:off x="7584657" y="2233440"/>
            <a:ext cx="936104" cy="263525"/>
          </a:xfrm>
          <a:prstGeom prst="borderCallout2">
            <a:avLst>
              <a:gd name="adj1" fmla="val 115664"/>
              <a:gd name="adj2" fmla="val 63414"/>
              <a:gd name="adj3" fmla="val 182170"/>
              <a:gd name="adj4" fmla="val 63593"/>
              <a:gd name="adj5" fmla="val 230964"/>
              <a:gd name="adj6" fmla="val 278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41" name="直線コネクタ 40"/>
          <p:cNvCxnSpPr/>
          <p:nvPr/>
        </p:nvCxnSpPr>
        <p:spPr>
          <a:xfrm>
            <a:off x="4071790" y="1503834"/>
            <a:ext cx="4705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374254" y="2513851"/>
            <a:ext cx="3306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AutoShape 76"/>
          <p:cNvSpPr>
            <a:spLocks/>
          </p:cNvSpPr>
          <p:nvPr/>
        </p:nvSpPr>
        <p:spPr bwMode="auto">
          <a:xfrm>
            <a:off x="3470836" y="1844825"/>
            <a:ext cx="1092121" cy="263525"/>
          </a:xfrm>
          <a:prstGeom prst="borderCallout2">
            <a:avLst>
              <a:gd name="adj1" fmla="val 109881"/>
              <a:gd name="adj2" fmla="val 62532"/>
              <a:gd name="adj3" fmla="val 176388"/>
              <a:gd name="adj4" fmla="val 61199"/>
              <a:gd name="adj5" fmla="val 233856"/>
              <a:gd name="adj6" fmla="val 2445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4,020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4,659</a:t>
            </a:r>
            <a:r>
              <a:rPr lang="ja-JP" altLang="en-US" sz="700" dirty="0" smtClean="0">
                <a:latin typeface="ＭＳ Ｐゴシック" pitchFamily="50" charset="-128"/>
                <a:ea typeface="ＭＳ Ｐゴシック" pitchFamily="50" charset="-128"/>
              </a:rPr>
              <a:t>カ所</a:t>
            </a:r>
            <a:endParaRPr lang="ja-JP" altLang="en-US" sz="700" dirty="0">
              <a:latin typeface="ＭＳ Ｐゴシック" pitchFamily="50" charset="-128"/>
              <a:ea typeface="ＭＳ Ｐゴシック" pitchFamily="50" charset="-128"/>
            </a:endParaRPr>
          </a:p>
        </p:txBody>
      </p:sp>
      <p:sp>
        <p:nvSpPr>
          <p:cNvPr id="52" name="AutoShape 76"/>
          <p:cNvSpPr>
            <a:spLocks/>
          </p:cNvSpPr>
          <p:nvPr/>
        </p:nvSpPr>
        <p:spPr bwMode="auto">
          <a:xfrm>
            <a:off x="4718974" y="1124745"/>
            <a:ext cx="1092121" cy="263525"/>
          </a:xfrm>
          <a:prstGeom prst="borderCallout2">
            <a:avLst>
              <a:gd name="adj1" fmla="val 101206"/>
              <a:gd name="adj2" fmla="val 36077"/>
              <a:gd name="adj3" fmla="val 141689"/>
              <a:gd name="adj4" fmla="val 36257"/>
              <a:gd name="adj5" fmla="val 132652"/>
              <a:gd name="adj6" fmla="val -1289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53" name="Oval 16"/>
          <p:cNvSpPr>
            <a:spLocks noChangeArrowheads="1"/>
          </p:cNvSpPr>
          <p:nvPr/>
        </p:nvSpPr>
        <p:spPr bwMode="auto">
          <a:xfrm>
            <a:off x="3437815" y="511376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4" name="AutoShape 18"/>
          <p:cNvSpPr>
            <a:spLocks/>
          </p:cNvSpPr>
          <p:nvPr/>
        </p:nvSpPr>
        <p:spPr bwMode="auto">
          <a:xfrm>
            <a:off x="4016897" y="5339309"/>
            <a:ext cx="936104" cy="263525"/>
          </a:xfrm>
          <a:prstGeom prst="borderCallout2">
            <a:avLst>
              <a:gd name="adj1" fmla="val 80965"/>
              <a:gd name="adj2" fmla="val -4096"/>
              <a:gd name="adj3" fmla="val 83857"/>
              <a:gd name="adj4" fmla="val -27764"/>
              <a:gd name="adj5" fmla="val 27351"/>
              <a:gd name="adj6" fmla="val -309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7,874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1,545</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55" name="直線コネクタ 54"/>
          <p:cNvCxnSpPr/>
          <p:nvPr/>
        </p:nvCxnSpPr>
        <p:spPr>
          <a:xfrm>
            <a:off x="5784680" y="5363691"/>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856337" y="6070054"/>
            <a:ext cx="3533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AutoShape 76"/>
          <p:cNvSpPr>
            <a:spLocks/>
          </p:cNvSpPr>
          <p:nvPr/>
        </p:nvSpPr>
        <p:spPr bwMode="auto">
          <a:xfrm>
            <a:off x="4484948" y="5733257"/>
            <a:ext cx="936104" cy="263525"/>
          </a:xfrm>
          <a:prstGeom prst="borderCallout2">
            <a:avLst>
              <a:gd name="adj1" fmla="val 53496"/>
              <a:gd name="adj2" fmla="val -8425"/>
              <a:gd name="adj3" fmla="val 56390"/>
              <a:gd name="adj4" fmla="val -21128"/>
              <a:gd name="adj5" fmla="val 108795"/>
              <a:gd name="adj6" fmla="val -3412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7,366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62" name="AutoShape 76"/>
          <p:cNvSpPr>
            <a:spLocks/>
          </p:cNvSpPr>
          <p:nvPr/>
        </p:nvSpPr>
        <p:spPr bwMode="auto">
          <a:xfrm>
            <a:off x="5031009" y="4725145"/>
            <a:ext cx="1092121" cy="263525"/>
          </a:xfrm>
          <a:prstGeom prst="borderCallout2">
            <a:avLst>
              <a:gd name="adj1" fmla="val 112773"/>
              <a:gd name="adj2" fmla="val 74248"/>
              <a:gd name="adj3" fmla="val 190846"/>
              <a:gd name="adj4" fmla="val 76316"/>
              <a:gd name="adj5" fmla="val 196265"/>
              <a:gd name="adj6" fmla="val 752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8,213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1,471</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63" name="Oval 16"/>
          <p:cNvSpPr>
            <a:spLocks noChangeArrowheads="1"/>
          </p:cNvSpPr>
          <p:nvPr/>
        </p:nvSpPr>
        <p:spPr bwMode="auto">
          <a:xfrm>
            <a:off x="8707735" y="4634087"/>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4" name="AutoShape 18"/>
          <p:cNvSpPr>
            <a:spLocks/>
          </p:cNvSpPr>
          <p:nvPr/>
        </p:nvSpPr>
        <p:spPr bwMode="auto">
          <a:xfrm>
            <a:off x="8073347" y="4994127"/>
            <a:ext cx="1014113" cy="263525"/>
          </a:xfrm>
          <a:prstGeom prst="borderCallout2">
            <a:avLst>
              <a:gd name="adj1" fmla="val 66507"/>
              <a:gd name="adj2" fmla="val 101726"/>
              <a:gd name="adj3" fmla="val 63617"/>
              <a:gd name="adj4" fmla="val 115096"/>
              <a:gd name="adj5" fmla="val -33372"/>
              <a:gd name="adj6" fmla="val 10834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9</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9,496</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29,675</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66"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68"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cxnSp>
        <p:nvCxnSpPr>
          <p:cNvPr id="42" name="直線コネクタ 41"/>
          <p:cNvCxnSpPr/>
          <p:nvPr/>
        </p:nvCxnSpPr>
        <p:spPr>
          <a:xfrm>
            <a:off x="7100509" y="5689823"/>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7683303" y="5661249"/>
            <a:ext cx="1014113" cy="263525"/>
          </a:xfrm>
          <a:prstGeom prst="borderCallout2">
            <a:avLst>
              <a:gd name="adj1" fmla="val 43375"/>
              <a:gd name="adj2" fmla="val 1346"/>
              <a:gd name="adj3" fmla="val 23134"/>
              <a:gd name="adj4" fmla="val -26966"/>
              <a:gd name="adj5" fmla="val 21325"/>
              <a:gd name="adj6" fmla="val -2810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1,526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12,748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graphicFrame>
        <p:nvGraphicFramePr>
          <p:cNvPr id="44" name="Group 30"/>
          <p:cNvGraphicFramePr>
            <a:graphicFrameLocks noGrp="1"/>
          </p:cNvGraphicFramePr>
          <p:nvPr/>
        </p:nvGraphicFramePr>
        <p:xfrm>
          <a:off x="579571"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5</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5,657</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30,524</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10</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1,329</a:t>
                      </a:r>
                      <a:r>
                        <a:rPr lang="ja-JP" altLang="en-US" sz="1000" b="0" i="0" u="none" strike="noStrike" dirty="0" smtClean="0">
                          <a:solidFill>
                            <a:schemeClr val="tx1"/>
                          </a:solidFill>
                          <a:latin typeface="ＭＳ Ｐゴシック" pitchFamily="50" charset="-128"/>
                          <a:ea typeface="ＭＳ Ｐゴシック" pitchFamily="50" charset="-128"/>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9,095</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97,194</a:t>
                      </a:r>
                      <a:r>
                        <a:rPr lang="ja-JP" altLang="en-US" sz="1000" b="0" i="0" u="none" strike="noStrike" dirty="0" smtClean="0">
                          <a:solidFill>
                            <a:schemeClr val="tx1"/>
                          </a:solidFill>
                          <a:latin typeface="ＭＳ Ｐゴシック" pitchFamily="50" charset="-128"/>
                          <a:ea typeface="ＭＳ Ｐゴシック" pitchFamily="50" charset="-128"/>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3,344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2,423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5,751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7,874</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5.1</a:t>
                      </a:r>
                      <a:r>
                        <a:rPr lang="zh-TW" altLang="en-US" sz="1000" b="0" i="0" u="none" strike="noStrike" dirty="0" smtClean="0">
                          <a:solidFill>
                            <a:schemeClr val="tx1"/>
                          </a:solidFill>
                          <a:latin typeface="ＭＳ Ｐゴシック" pitchFamily="50" charset="-128"/>
                          <a:ea typeface="ＭＳ Ｐゴシック" pitchFamily="50" charset="-128"/>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1,545</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30,404</a:t>
                      </a:r>
                      <a:r>
                        <a:rPr lang="ja-JP" altLang="en-US" sz="1000" b="0" i="0" u="none" strike="noStrike" dirty="0" smtClean="0">
                          <a:solidFill>
                            <a:schemeClr val="tx1"/>
                          </a:solidFill>
                          <a:latin typeface="ＭＳ Ｐゴシック" pitchFamily="50" charset="-128"/>
                          <a:ea typeface="ＭＳ Ｐゴシック" pitchFamily="50" charset="-128"/>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9,496</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29,675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45" name="直線コネクタ 44"/>
          <p:cNvCxnSpPr/>
          <p:nvPr/>
        </p:nvCxnSpPr>
        <p:spPr>
          <a:xfrm>
            <a:off x="8853433" y="2397646"/>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76"/>
          <p:cNvSpPr>
            <a:spLocks/>
          </p:cNvSpPr>
          <p:nvPr/>
        </p:nvSpPr>
        <p:spPr bwMode="auto">
          <a:xfrm>
            <a:off x="8520761" y="1782342"/>
            <a:ext cx="1014113" cy="263525"/>
          </a:xfrm>
          <a:prstGeom prst="borderCallout2">
            <a:avLst>
              <a:gd name="adj1" fmla="val 126508"/>
              <a:gd name="adj2" fmla="val 78678"/>
              <a:gd name="adj3" fmla="val 221929"/>
              <a:gd name="adj4" fmla="val 79449"/>
              <a:gd name="adj5" fmla="val 234579"/>
              <a:gd name="adj6" fmla="val 711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9" name="直線コネクタ 58"/>
          <p:cNvCxnSpPr/>
          <p:nvPr/>
        </p:nvCxnSpPr>
        <p:spPr>
          <a:xfrm>
            <a:off x="7574339" y="4768577"/>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AutoShape 76"/>
          <p:cNvSpPr>
            <a:spLocks/>
          </p:cNvSpPr>
          <p:nvPr/>
        </p:nvSpPr>
        <p:spPr bwMode="auto">
          <a:xfrm>
            <a:off x="6903217" y="4941169"/>
            <a:ext cx="1014113" cy="263525"/>
          </a:xfrm>
          <a:prstGeom prst="borderCallout2">
            <a:avLst>
              <a:gd name="adj1" fmla="val -7227"/>
              <a:gd name="adj2" fmla="val 77659"/>
              <a:gd name="adj3" fmla="val -52770"/>
              <a:gd name="adj4" fmla="val 84960"/>
              <a:gd name="adj5" fmla="val -50964"/>
              <a:gd name="adj6" fmla="val 8585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9,600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31,252</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65"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67" name="正方形/長方形 27"/>
          <p:cNvSpPr>
            <a:spLocks noChangeArrowheads="1"/>
          </p:cNvSpPr>
          <p:nvPr/>
        </p:nvSpPr>
        <p:spPr bwMode="auto">
          <a:xfrm>
            <a:off x="8904605" y="640522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テキスト ボックス 24"/>
          <p:cNvSpPr txBox="1">
            <a:spLocks noChangeArrowheads="1"/>
          </p:cNvSpPr>
          <p:nvPr/>
        </p:nvSpPr>
        <p:spPr bwMode="auto">
          <a:xfrm>
            <a:off x="163381" y="332657"/>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sp>
        <p:nvSpPr>
          <p:cNvPr id="13343" name="テキスト ボックス 34"/>
          <p:cNvSpPr txBox="1">
            <a:spLocks noChangeArrowheads="1"/>
          </p:cNvSpPr>
          <p:nvPr/>
        </p:nvSpPr>
        <p:spPr bwMode="auto">
          <a:xfrm>
            <a:off x="4016896" y="3212977"/>
            <a:ext cx="2573211"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graphicFrame>
        <p:nvGraphicFramePr>
          <p:cNvPr id="11" name="Group 22"/>
          <p:cNvGraphicFramePr>
            <a:graphicFrameLocks noGrp="1"/>
          </p:cNvGraphicFramePr>
          <p:nvPr/>
        </p:nvGraphicFramePr>
        <p:xfrm>
          <a:off x="621249" y="335683"/>
          <a:ext cx="2272570" cy="6364881"/>
        </p:xfrm>
        <a:graphic>
          <a:graphicData uri="http://schemas.openxmlformats.org/drawingml/2006/table">
            <a:tbl>
              <a:tblPr/>
              <a:tblGrid>
                <a:gridCol w="156000"/>
                <a:gridCol w="312035"/>
                <a:gridCol w="234026"/>
                <a:gridCol w="712414"/>
                <a:gridCol w="858095"/>
              </a:tblGrid>
              <a:tr h="24273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29713">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56.8%</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47.9%</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19.8%</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16.6%</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15.7%</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54.4%</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25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6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6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15,637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251">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1,333</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23.3</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9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1,852</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2.2</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28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220,351</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25.9%</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89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（保護率</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33,765</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39.5‰</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592">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72</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1.3</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63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3,153</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48.2%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Rectangle 8"/>
          <p:cNvSpPr>
            <a:spLocks noChangeArrowheads="1"/>
          </p:cNvSpPr>
          <p:nvPr/>
        </p:nvSpPr>
        <p:spPr bwMode="auto">
          <a:xfrm>
            <a:off x="6402259" y="3326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人あたり認可保育所定員数は、枚方市を上回る</a:t>
            </a:r>
            <a:endParaRPr lang="ja-JP" altLang="en-US" sz="700" dirty="0">
              <a:latin typeface="ＭＳ Ｐゴシック" pitchFamily="50" charset="-128"/>
            </a:endParaRPr>
          </a:p>
        </p:txBody>
      </p:sp>
      <p:sp>
        <p:nvSpPr>
          <p:cNvPr id="28" name="Rectangle 11"/>
          <p:cNvSpPr>
            <a:spLocks noChangeArrowheads="1"/>
          </p:cNvSpPr>
          <p:nvPr/>
        </p:nvSpPr>
        <p:spPr bwMode="auto">
          <a:xfrm>
            <a:off x="2982146" y="35586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pitchFamily="50" charset="-128"/>
              </a:rPr>
              <a:t>◆1k㎡</a:t>
            </a:r>
            <a:r>
              <a:rPr lang="ja-JP" altLang="en-US" sz="1000" dirty="0">
                <a:latin typeface="ＭＳ Ｐゴシック" pitchFamily="50" charset="-128"/>
              </a:rPr>
              <a:t>あたりの居宅介護事業者数は、比較都市をいず</a:t>
            </a:r>
          </a:p>
          <a:p>
            <a:pPr marL="85725" indent="-85725"/>
            <a:r>
              <a:rPr lang="ja-JP" altLang="en-US" sz="1000" dirty="0">
                <a:latin typeface="ＭＳ Ｐゴシック" pitchFamily="50" charset="-128"/>
              </a:rPr>
              <a:t>   </a:t>
            </a:r>
            <a:r>
              <a:rPr lang="ja-JP" altLang="en-US" sz="1000" dirty="0" err="1" smtClean="0">
                <a:latin typeface="ＭＳ Ｐゴシック" pitchFamily="50" charset="-128"/>
              </a:rPr>
              <a:t>れも</a:t>
            </a:r>
            <a:r>
              <a:rPr lang="ja-JP" altLang="en-US" sz="1000" dirty="0" smtClean="0">
                <a:latin typeface="ＭＳ Ｐゴシック" pitchFamily="50" charset="-128"/>
              </a:rPr>
              <a:t>上回る</a:t>
            </a:r>
            <a:endParaRPr lang="ja-JP" altLang="en-US" sz="1000" dirty="0">
              <a:latin typeface="ＭＳ Ｐゴシック" pitchFamily="50" charset="-128"/>
            </a:endParaRPr>
          </a:p>
        </p:txBody>
      </p:sp>
      <p:sp>
        <p:nvSpPr>
          <p:cNvPr id="29" name="Rectangle 12"/>
          <p:cNvSpPr>
            <a:spLocks noChangeArrowheads="1"/>
          </p:cNvSpPr>
          <p:nvPr/>
        </p:nvSpPr>
        <p:spPr bwMode="auto">
          <a:xfrm>
            <a:off x="3470187" y="35586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31" name="Rectangle 14"/>
          <p:cNvSpPr>
            <a:spLocks noChangeArrowheads="1"/>
          </p:cNvSpPr>
          <p:nvPr/>
        </p:nvSpPr>
        <p:spPr bwMode="auto">
          <a:xfrm>
            <a:off x="6402259" y="35586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人口千人あたりの病院・診療所数は</a:t>
            </a:r>
            <a:r>
              <a:rPr lang="ja-JP" altLang="en-US" sz="1000" dirty="0" smtClean="0">
                <a:latin typeface="ＭＳ Ｐゴシック" pitchFamily="50" charset="-128"/>
              </a:rPr>
              <a:t>、比較都市をいずれも上回る</a:t>
            </a:r>
            <a:endParaRPr lang="ja-JP" altLang="en-US" sz="1000" dirty="0">
              <a:latin typeface="ＭＳ Ｐゴシック" pitchFamily="50" charset="-128"/>
            </a:endParaRPr>
          </a:p>
        </p:txBody>
      </p:sp>
      <p:sp>
        <p:nvSpPr>
          <p:cNvPr id="32" name="Rectangle 15"/>
          <p:cNvSpPr>
            <a:spLocks noChangeArrowheads="1"/>
          </p:cNvSpPr>
          <p:nvPr/>
        </p:nvSpPr>
        <p:spPr bwMode="auto">
          <a:xfrm>
            <a:off x="6890301" y="35586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34" name="Text Box 110"/>
          <p:cNvSpPr txBox="1">
            <a:spLocks noChangeArrowheads="1"/>
          </p:cNvSpPr>
          <p:nvPr/>
        </p:nvSpPr>
        <p:spPr bwMode="auto">
          <a:xfrm>
            <a:off x="7293260" y="3380586"/>
            <a:ext cx="2730303"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35" name="Text Box 111"/>
          <p:cNvSpPr txBox="1">
            <a:spLocks noChangeArrowheads="1"/>
          </p:cNvSpPr>
          <p:nvPr/>
        </p:nvSpPr>
        <p:spPr bwMode="auto">
          <a:xfrm>
            <a:off x="3548844" y="6597352"/>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36" name="AutoShape 112"/>
          <p:cNvSpPr>
            <a:spLocks noChangeArrowheads="1"/>
          </p:cNvSpPr>
          <p:nvPr/>
        </p:nvSpPr>
        <p:spPr bwMode="auto">
          <a:xfrm>
            <a:off x="6903217" y="6374978"/>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sp>
        <p:nvSpPr>
          <p:cNvPr id="52" name="Rectangle 8"/>
          <p:cNvSpPr>
            <a:spLocks noChangeArrowheads="1"/>
          </p:cNvSpPr>
          <p:nvPr/>
        </p:nvSpPr>
        <p:spPr bwMode="auto">
          <a:xfrm>
            <a:off x="2982146" y="3326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建物用途の割合は、商業の土地利用が比較都市をいずれも上回る</a:t>
            </a:r>
            <a:endParaRPr lang="ja-JP" altLang="en-US" sz="1000" dirty="0">
              <a:latin typeface="ＭＳ Ｐゴシック" pitchFamily="50" charset="-128"/>
            </a:endParaRPr>
          </a:p>
        </p:txBody>
      </p:sp>
      <p:sp>
        <p:nvSpPr>
          <p:cNvPr id="13342" name="Rectangle 86"/>
          <p:cNvSpPr>
            <a:spLocks noChangeArrowheads="1"/>
          </p:cNvSpPr>
          <p:nvPr/>
        </p:nvSpPr>
        <p:spPr bwMode="auto">
          <a:xfrm>
            <a:off x="3470187" y="3326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53" name="Rectangle 86"/>
          <p:cNvSpPr>
            <a:spLocks noChangeArrowheads="1"/>
          </p:cNvSpPr>
          <p:nvPr/>
        </p:nvSpPr>
        <p:spPr bwMode="auto">
          <a:xfrm>
            <a:off x="6655603" y="3326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37" name="タイトル 3"/>
          <p:cNvSpPr txBox="1">
            <a:spLocks/>
          </p:cNvSpPr>
          <p:nvPr/>
        </p:nvSpPr>
        <p:spPr bwMode="auto">
          <a:xfrm>
            <a:off x="116946" y="116632"/>
            <a:ext cx="9672108" cy="6696744"/>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8" name="テキスト ボックス 37"/>
          <p:cNvSpPr txBox="1"/>
          <p:nvPr/>
        </p:nvSpPr>
        <p:spPr bwMode="gray">
          <a:xfrm>
            <a:off x="272480" y="47626"/>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en-US" altLang="ja-JP" sz="1200" b="1" dirty="0" smtClean="0">
                <a:solidFill>
                  <a:schemeClr val="bg1"/>
                </a:solidFill>
                <a:latin typeface="Meiryo UI" pitchFamily="50" charset="-128"/>
                <a:ea typeface="Meiryo UI" pitchFamily="50" charset="-128"/>
                <a:cs typeface="Meiryo UI" pitchFamily="50" charset="-128"/>
              </a:rPr>
              <a:t>3</a:t>
            </a:r>
            <a:r>
              <a:rPr lang="ja-JP" altLang="en-US" sz="1200" b="1" dirty="0" smtClean="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pic>
        <p:nvPicPr>
          <p:cNvPr id="1027" name="Picture 3"/>
          <p:cNvPicPr>
            <a:picLocks noChangeAspect="1" noChangeArrowheads="1"/>
          </p:cNvPicPr>
          <p:nvPr/>
        </p:nvPicPr>
        <p:blipFill>
          <a:blip r:embed="rId3" cstate="print"/>
          <a:srcRect/>
          <a:stretch>
            <a:fillRect/>
          </a:stretch>
        </p:blipFill>
        <p:spPr bwMode="auto">
          <a:xfrm>
            <a:off x="6367426" y="836712"/>
            <a:ext cx="3500120" cy="2402840"/>
          </a:xfrm>
          <a:prstGeom prst="rect">
            <a:avLst/>
          </a:prstGeom>
          <a:noFill/>
          <a:ln w="9525">
            <a:noFill/>
            <a:miter lim="800000"/>
            <a:headEnd/>
            <a:tailEnd/>
          </a:ln>
          <a:effectLst/>
        </p:spPr>
      </p:pic>
      <p:sp>
        <p:nvSpPr>
          <p:cNvPr id="26" name="AutoShape 9"/>
          <p:cNvSpPr>
            <a:spLocks noChangeArrowheads="1"/>
          </p:cNvSpPr>
          <p:nvPr/>
        </p:nvSpPr>
        <p:spPr bwMode="auto">
          <a:xfrm>
            <a:off x="6632457" y="990254"/>
            <a:ext cx="287206" cy="2227709"/>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pic>
        <p:nvPicPr>
          <p:cNvPr id="1028" name="Picture 4"/>
          <p:cNvPicPr>
            <a:picLocks noChangeAspect="1" noChangeArrowheads="1"/>
          </p:cNvPicPr>
          <p:nvPr/>
        </p:nvPicPr>
        <p:blipFill>
          <a:blip r:embed="rId4" cstate="print"/>
          <a:srcRect/>
          <a:stretch>
            <a:fillRect/>
          </a:stretch>
        </p:blipFill>
        <p:spPr bwMode="auto">
          <a:xfrm>
            <a:off x="2924775" y="4002871"/>
            <a:ext cx="3500120" cy="2402840"/>
          </a:xfrm>
          <a:prstGeom prst="rect">
            <a:avLst/>
          </a:prstGeom>
          <a:noFill/>
          <a:ln w="9525">
            <a:noFill/>
            <a:miter lim="800000"/>
            <a:headEnd/>
            <a:tailEnd/>
          </a:ln>
          <a:effectLst/>
        </p:spPr>
      </p:pic>
      <p:sp>
        <p:nvSpPr>
          <p:cNvPr id="30" name="AutoShape 13"/>
          <p:cNvSpPr>
            <a:spLocks noChangeArrowheads="1"/>
          </p:cNvSpPr>
          <p:nvPr/>
        </p:nvSpPr>
        <p:spPr bwMode="auto">
          <a:xfrm>
            <a:off x="3189757" y="4173463"/>
            <a:ext cx="291397" cy="223224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pic>
        <p:nvPicPr>
          <p:cNvPr id="1030" name="Picture 6"/>
          <p:cNvPicPr>
            <a:picLocks noChangeAspect="1" noChangeArrowheads="1"/>
          </p:cNvPicPr>
          <p:nvPr/>
        </p:nvPicPr>
        <p:blipFill>
          <a:blip r:embed="rId5" cstate="print"/>
          <a:srcRect/>
          <a:stretch>
            <a:fillRect/>
          </a:stretch>
        </p:blipFill>
        <p:spPr bwMode="auto">
          <a:xfrm>
            <a:off x="6385243" y="4010397"/>
            <a:ext cx="3500120" cy="2402840"/>
          </a:xfrm>
          <a:prstGeom prst="rect">
            <a:avLst/>
          </a:prstGeom>
          <a:noFill/>
          <a:ln w="9525">
            <a:noFill/>
            <a:miter lim="800000"/>
            <a:headEnd/>
            <a:tailEnd/>
          </a:ln>
          <a:effectLst/>
        </p:spPr>
      </p:pic>
      <p:sp>
        <p:nvSpPr>
          <p:cNvPr id="39" name="AutoShape 13"/>
          <p:cNvSpPr>
            <a:spLocks noChangeArrowheads="1"/>
          </p:cNvSpPr>
          <p:nvPr/>
        </p:nvSpPr>
        <p:spPr bwMode="auto">
          <a:xfrm>
            <a:off x="6611820" y="4317479"/>
            <a:ext cx="291397" cy="2088232"/>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40" name="Text Box 22"/>
          <p:cNvSpPr txBox="1">
            <a:spLocks noChangeArrowheads="1"/>
          </p:cNvSpPr>
          <p:nvPr/>
        </p:nvSpPr>
        <p:spPr bwMode="auto">
          <a:xfrm>
            <a:off x="3392827" y="2996953"/>
            <a:ext cx="2885810"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sp>
        <p:nvSpPr>
          <p:cNvPr id="33" name="テキスト ボックス 34"/>
          <p:cNvSpPr txBox="1">
            <a:spLocks noChangeArrowheads="1"/>
          </p:cNvSpPr>
          <p:nvPr/>
        </p:nvSpPr>
        <p:spPr bwMode="auto">
          <a:xfrm>
            <a:off x="7190073" y="3212977"/>
            <a:ext cx="2105159"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pic>
        <p:nvPicPr>
          <p:cNvPr id="1026" name="Picture 2"/>
          <p:cNvPicPr>
            <a:picLocks noChangeAspect="1" noChangeArrowheads="1"/>
          </p:cNvPicPr>
          <p:nvPr/>
        </p:nvPicPr>
        <p:blipFill>
          <a:blip r:embed="rId6" cstate="print"/>
          <a:srcRect/>
          <a:stretch>
            <a:fillRect/>
          </a:stretch>
        </p:blipFill>
        <p:spPr bwMode="auto">
          <a:xfrm>
            <a:off x="2891018" y="846237"/>
            <a:ext cx="3544147" cy="2214880"/>
          </a:xfrm>
          <a:prstGeom prst="rect">
            <a:avLst/>
          </a:prstGeom>
          <a:noFill/>
          <a:ln w="9525">
            <a:noFill/>
            <a:miter lim="800000"/>
            <a:headEnd/>
            <a:tailEnd/>
          </a:ln>
          <a:effectLst/>
        </p:spPr>
      </p:pic>
      <p:sp>
        <p:nvSpPr>
          <p:cNvPr id="13448" name="AutoShape 13"/>
          <p:cNvSpPr>
            <a:spLocks noChangeArrowheads="1"/>
          </p:cNvSpPr>
          <p:nvPr/>
        </p:nvSpPr>
        <p:spPr bwMode="auto">
          <a:xfrm rot="5400000">
            <a:off x="4510223" y="-43393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41" name="直線コネクタ 40"/>
          <p:cNvCxnSpPr/>
          <p:nvPr/>
        </p:nvCxnSpPr>
        <p:spPr>
          <a:xfrm>
            <a:off x="9397000" y="3180781"/>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第二区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en-US" sz="2400" b="1" dirty="0" smtClean="0">
                <a:latin typeface="ＭＳ Ｐゴシック" charset="-128"/>
              </a:rPr>
              <a:t>福島</a:t>
            </a:r>
            <a:r>
              <a:rPr lang="ja-JP" altLang="ja-JP" sz="2400" b="1" dirty="0" smtClean="0">
                <a:latin typeface="ＭＳ Ｐゴシック" charset="-128"/>
              </a:rPr>
              <a:t>区・</a:t>
            </a:r>
            <a:r>
              <a:rPr lang="ja-JP" altLang="en-US" sz="2400" b="1" dirty="0" smtClean="0">
                <a:latin typeface="ＭＳ Ｐゴシック" charset="-128"/>
              </a:rPr>
              <a:t>此花</a:t>
            </a:r>
            <a:r>
              <a:rPr lang="ja-JP" altLang="ja-JP" sz="2400" b="1" dirty="0" smtClean="0">
                <a:latin typeface="ＭＳ Ｐゴシック" charset="-128"/>
              </a:rPr>
              <a:t>区・港区・西淀川区・</a:t>
            </a:r>
            <a:r>
              <a:rPr lang="ja-JP" altLang="en-US" sz="2400" b="1" dirty="0" smtClean="0">
                <a:latin typeface="ＭＳ Ｐゴシック" charset="-128"/>
              </a:rPr>
              <a:t>淀川</a:t>
            </a:r>
            <a:r>
              <a:rPr lang="ja-JP" altLang="ja-JP" sz="2400" b="1" dirty="0" smtClean="0">
                <a:latin typeface="ＭＳ Ｐゴシック" charset="-128"/>
              </a:rPr>
              <a:t>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第二区（福島</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此花</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区・港区・西淀川区・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淀川</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63"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15364" name="タイトル 3"/>
          <p:cNvSpPr>
            <a:spLocks/>
          </p:cNvSpPr>
          <p:nvPr/>
        </p:nvSpPr>
        <p:spPr bwMode="auto">
          <a:xfrm>
            <a:off x="80831" y="549275"/>
            <a:ext cx="4134379"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a:xfrm>
            <a:off x="98649" y="548680"/>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15366" name="Text Box 8"/>
          <p:cNvSpPr txBox="1">
            <a:spLocks noChangeArrowheads="1"/>
          </p:cNvSpPr>
          <p:nvPr/>
        </p:nvSpPr>
        <p:spPr bwMode="auto">
          <a:xfrm>
            <a:off x="80831" y="256540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15367" name="Text Box 9"/>
          <p:cNvSpPr txBox="1">
            <a:spLocks noChangeArrowheads="1"/>
          </p:cNvSpPr>
          <p:nvPr/>
        </p:nvSpPr>
        <p:spPr bwMode="auto">
          <a:xfrm>
            <a:off x="80831" y="836613"/>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15368" name="Text Box 10"/>
          <p:cNvSpPr txBox="1">
            <a:spLocks noChangeArrowheads="1"/>
          </p:cNvSpPr>
          <p:nvPr/>
        </p:nvSpPr>
        <p:spPr bwMode="auto">
          <a:xfrm>
            <a:off x="80831" y="5084763"/>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15420" name="Rectangle 106"/>
          <p:cNvSpPr>
            <a:spLocks noChangeArrowheads="1"/>
          </p:cNvSpPr>
          <p:nvPr/>
        </p:nvSpPr>
        <p:spPr bwMode="auto">
          <a:xfrm>
            <a:off x="314722" y="4839693"/>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近似市は、府内市が対象。近似市の歳出額（一般財源）は、消防、下水道、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15457" name="テキスト ボックス 24"/>
          <p:cNvSpPr txBox="1">
            <a:spLocks noChangeArrowheads="1"/>
          </p:cNvSpPr>
          <p:nvPr/>
        </p:nvSpPr>
        <p:spPr bwMode="gray">
          <a:xfrm>
            <a:off x="4355704" y="548680"/>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区役所等の現況位置図</a:t>
            </a:r>
            <a:endParaRPr lang="ja-JP" altLang="en-US" sz="1200" b="1" dirty="0">
              <a:solidFill>
                <a:schemeClr val="bg1"/>
              </a:solidFill>
              <a:latin typeface="ＭＳ Ｐゴシック" charset="-128"/>
            </a:endParaRPr>
          </a:p>
        </p:txBody>
      </p:sp>
      <p:graphicFrame>
        <p:nvGraphicFramePr>
          <p:cNvPr id="98" name="Group 11"/>
          <p:cNvGraphicFramePr>
            <a:graphicFrameLocks noGrp="1"/>
          </p:cNvGraphicFramePr>
          <p:nvPr/>
        </p:nvGraphicFramePr>
        <p:xfrm>
          <a:off x="159942"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492,866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471,383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444,351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245,954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586,583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8,405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10,397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58.64k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9" name="Group 40"/>
          <p:cNvGraphicFramePr>
            <a:graphicFrameLocks noGrp="1"/>
          </p:cNvGraphicFramePr>
          <p:nvPr/>
        </p:nvGraphicFramePr>
        <p:xfrm>
          <a:off x="194472" y="5301208"/>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205</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2.85㎡</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 name="正方形/長方形 122"/>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24"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 name="グループ化 145"/>
          <p:cNvGrpSpPr/>
          <p:nvPr/>
        </p:nvGrpSpPr>
        <p:grpSpPr>
          <a:xfrm>
            <a:off x="8073347" y="116633"/>
            <a:ext cx="1642616" cy="1453405"/>
            <a:chOff x="7452320" y="116632"/>
            <a:chExt cx="1516261" cy="1453405"/>
          </a:xfrm>
        </p:grpSpPr>
        <p:grpSp>
          <p:nvGrpSpPr>
            <p:cNvPr id="4" name="Group 2"/>
            <p:cNvGrpSpPr>
              <a:grpSpLocks noChangeAspect="1"/>
            </p:cNvGrpSpPr>
            <p:nvPr/>
          </p:nvGrpSpPr>
          <p:grpSpPr bwMode="auto">
            <a:xfrm>
              <a:off x="7484269" y="130175"/>
              <a:ext cx="1484312" cy="1439862"/>
              <a:chOff x="6349" y="1776"/>
              <a:chExt cx="3819" cy="3706"/>
            </a:xfrm>
          </p:grpSpPr>
          <p:sp>
            <p:nvSpPr>
              <p:cNvPr id="1027" name="Freeform 3"/>
              <p:cNvSpPr>
                <a:spLocks noChangeAspect="1"/>
              </p:cNvSpPr>
              <p:nvPr/>
            </p:nvSpPr>
            <p:spPr bwMode="auto">
              <a:xfrm>
                <a:off x="8418" y="4218"/>
                <a:ext cx="568" cy="652"/>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4"/>
              <p:cNvSpPr>
                <a:spLocks noChangeAspect="1"/>
              </p:cNvSpPr>
              <p:nvPr/>
            </p:nvSpPr>
            <p:spPr bwMode="auto">
              <a:xfrm>
                <a:off x="8934" y="2232"/>
                <a:ext cx="705" cy="710"/>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5" descr="50%"/>
              <p:cNvSpPr>
                <a:spLocks noChangeAspect="1"/>
              </p:cNvSpPr>
              <p:nvPr/>
            </p:nvSpPr>
            <p:spPr bwMode="auto">
              <a:xfrm>
                <a:off x="7165" y="3619"/>
                <a:ext cx="908" cy="710"/>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pattFill prst="pct50">
                <a:fgClr>
                  <a:srgbClr val="000000"/>
                </a:fgClr>
                <a:bgClr>
                  <a:srgbClr val="FFFFFF"/>
                </a:bgClr>
              </a:patt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Freeform 6" descr="50%"/>
              <p:cNvSpPr>
                <a:spLocks noChangeAspect="1"/>
              </p:cNvSpPr>
              <p:nvPr/>
            </p:nvSpPr>
            <p:spPr bwMode="auto">
              <a:xfrm>
                <a:off x="6349" y="3169"/>
                <a:ext cx="1684" cy="119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7"/>
              <p:cNvSpPr>
                <a:spLocks noChangeAspect="1"/>
              </p:cNvSpPr>
              <p:nvPr/>
            </p:nvSpPr>
            <p:spPr bwMode="auto">
              <a:xfrm>
                <a:off x="8275" y="4694"/>
                <a:ext cx="613" cy="788"/>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2" name="Freeform 8"/>
              <p:cNvSpPr>
                <a:spLocks noChangeAspect="1"/>
              </p:cNvSpPr>
              <p:nvPr/>
            </p:nvSpPr>
            <p:spPr bwMode="auto">
              <a:xfrm>
                <a:off x="6629" y="4186"/>
                <a:ext cx="1744" cy="10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9"/>
              <p:cNvSpPr>
                <a:spLocks noChangeAspect="1"/>
              </p:cNvSpPr>
              <p:nvPr/>
            </p:nvSpPr>
            <p:spPr bwMode="auto">
              <a:xfrm>
                <a:off x="9071" y="2864"/>
                <a:ext cx="555" cy="749"/>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10"/>
              <p:cNvSpPr>
                <a:spLocks noChangeAspect="1"/>
              </p:cNvSpPr>
              <p:nvPr/>
            </p:nvSpPr>
            <p:spPr bwMode="auto">
              <a:xfrm>
                <a:off x="8902" y="3867"/>
                <a:ext cx="672" cy="664"/>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11"/>
              <p:cNvSpPr>
                <a:spLocks noChangeAspect="1"/>
              </p:cNvSpPr>
              <p:nvPr/>
            </p:nvSpPr>
            <p:spPr bwMode="auto">
              <a:xfrm>
                <a:off x="7863" y="3313"/>
                <a:ext cx="601" cy="5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Freeform 12"/>
              <p:cNvSpPr>
                <a:spLocks noChangeAspect="1"/>
              </p:cNvSpPr>
              <p:nvPr/>
            </p:nvSpPr>
            <p:spPr bwMode="auto">
              <a:xfrm>
                <a:off x="8053" y="4030"/>
                <a:ext cx="587" cy="723"/>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13" descr="50%"/>
              <p:cNvSpPr>
                <a:spLocks noChangeAspect="1"/>
              </p:cNvSpPr>
              <p:nvPr/>
            </p:nvSpPr>
            <p:spPr bwMode="auto">
              <a:xfrm>
                <a:off x="6832" y="2571"/>
                <a:ext cx="1227" cy="996"/>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14"/>
              <p:cNvSpPr>
                <a:spLocks noChangeAspect="1"/>
              </p:cNvSpPr>
              <p:nvPr/>
            </p:nvSpPr>
            <p:spPr bwMode="auto">
              <a:xfrm>
                <a:off x="7495" y="3815"/>
                <a:ext cx="698" cy="879"/>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15"/>
              <p:cNvSpPr>
                <a:spLocks noChangeAspect="1"/>
              </p:cNvSpPr>
              <p:nvPr/>
            </p:nvSpPr>
            <p:spPr bwMode="auto">
              <a:xfrm>
                <a:off x="8444" y="3267"/>
                <a:ext cx="653" cy="665"/>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16"/>
              <p:cNvSpPr>
                <a:spLocks noChangeAspect="1"/>
              </p:cNvSpPr>
              <p:nvPr/>
            </p:nvSpPr>
            <p:spPr bwMode="auto">
              <a:xfrm>
                <a:off x="9489" y="2701"/>
                <a:ext cx="679" cy="736"/>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17"/>
              <p:cNvSpPr>
                <a:spLocks noChangeAspect="1"/>
              </p:cNvSpPr>
              <p:nvPr/>
            </p:nvSpPr>
            <p:spPr bwMode="auto">
              <a:xfrm>
                <a:off x="8601" y="3665"/>
                <a:ext cx="457" cy="606"/>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18"/>
              <p:cNvSpPr>
                <a:spLocks noChangeAspect="1"/>
              </p:cNvSpPr>
              <p:nvPr/>
            </p:nvSpPr>
            <p:spPr bwMode="auto">
              <a:xfrm>
                <a:off x="8719" y="2492"/>
                <a:ext cx="463" cy="860"/>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3" name="Freeform 19"/>
              <p:cNvSpPr>
                <a:spLocks noChangeAspect="1"/>
              </p:cNvSpPr>
              <p:nvPr/>
            </p:nvSpPr>
            <p:spPr bwMode="auto">
              <a:xfrm>
                <a:off x="8720" y="4296"/>
                <a:ext cx="575" cy="112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20"/>
              <p:cNvSpPr>
                <a:spLocks noChangeAspect="1"/>
              </p:cNvSpPr>
              <p:nvPr/>
            </p:nvSpPr>
            <p:spPr bwMode="auto">
              <a:xfrm>
                <a:off x="9006" y="3502"/>
                <a:ext cx="555" cy="39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5" name="Freeform 21"/>
              <p:cNvSpPr>
                <a:spLocks noChangeAspect="1"/>
              </p:cNvSpPr>
              <p:nvPr/>
            </p:nvSpPr>
            <p:spPr bwMode="auto">
              <a:xfrm>
                <a:off x="8536" y="1776"/>
                <a:ext cx="979" cy="990"/>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Freeform 22" descr="50%"/>
              <p:cNvSpPr>
                <a:spLocks noChangeAspect="1"/>
              </p:cNvSpPr>
              <p:nvPr/>
            </p:nvSpPr>
            <p:spPr bwMode="auto">
              <a:xfrm>
                <a:off x="7863" y="3033"/>
                <a:ext cx="490" cy="528"/>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23"/>
              <p:cNvSpPr>
                <a:spLocks noChangeAspect="1"/>
              </p:cNvSpPr>
              <p:nvPr/>
            </p:nvSpPr>
            <p:spPr bwMode="auto">
              <a:xfrm>
                <a:off x="9175" y="4303"/>
                <a:ext cx="784" cy="1166"/>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8" name="Freeform 24"/>
              <p:cNvSpPr>
                <a:spLocks noChangeAspect="1"/>
              </p:cNvSpPr>
              <p:nvPr/>
            </p:nvSpPr>
            <p:spPr bwMode="auto">
              <a:xfrm>
                <a:off x="8066" y="2720"/>
                <a:ext cx="822" cy="762"/>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25" descr="50%"/>
              <p:cNvSpPr>
                <a:spLocks noChangeAspect="1"/>
              </p:cNvSpPr>
              <p:nvPr/>
            </p:nvSpPr>
            <p:spPr bwMode="auto">
              <a:xfrm>
                <a:off x="7589" y="2128"/>
                <a:ext cx="1025" cy="905"/>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26"/>
              <p:cNvSpPr>
                <a:spLocks noChangeAspect="1"/>
              </p:cNvSpPr>
              <p:nvPr/>
            </p:nvSpPr>
            <p:spPr bwMode="auto">
              <a:xfrm>
                <a:off x="8170" y="3776"/>
                <a:ext cx="509" cy="436"/>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29" name="AutoShape 169"/>
            <p:cNvSpPr>
              <a:spLocks/>
            </p:cNvSpPr>
            <p:nvPr/>
          </p:nvSpPr>
          <p:spPr bwMode="auto">
            <a:xfrm>
              <a:off x="7812360" y="116632"/>
              <a:ext cx="431800" cy="179388"/>
            </a:xfrm>
            <a:prstGeom prst="borderCallout2">
              <a:avLst>
                <a:gd name="adj1" fmla="val 100886"/>
                <a:gd name="adj2" fmla="val 77942"/>
                <a:gd name="adj3" fmla="val 95576"/>
                <a:gd name="adj4" fmla="val 76102"/>
                <a:gd name="adj5" fmla="val 183186"/>
                <a:gd name="adj6" fmla="val 9705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淀川区</a:t>
              </a:r>
            </a:p>
          </p:txBody>
        </p:sp>
        <p:sp>
          <p:nvSpPr>
            <p:cNvPr id="139" name="AutoShape 168"/>
            <p:cNvSpPr>
              <a:spLocks/>
            </p:cNvSpPr>
            <p:nvPr/>
          </p:nvSpPr>
          <p:spPr bwMode="auto">
            <a:xfrm>
              <a:off x="8388424" y="764704"/>
              <a:ext cx="431800" cy="179388"/>
            </a:xfrm>
            <a:prstGeom prst="borderCallout2">
              <a:avLst>
                <a:gd name="adj1" fmla="val 63718"/>
                <a:gd name="adj2" fmla="val -17648"/>
                <a:gd name="adj3" fmla="val 63718"/>
                <a:gd name="adj4" fmla="val -23528"/>
                <a:gd name="adj5" fmla="val -21241"/>
                <a:gd name="adj6" fmla="val -4963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福島区</a:t>
              </a:r>
              <a:endParaRPr lang="ja-JP" altLang="en-US" sz="800" dirty="0"/>
            </a:p>
          </p:txBody>
        </p:sp>
        <p:sp>
          <p:nvSpPr>
            <p:cNvPr id="140" name="AutoShape 168"/>
            <p:cNvSpPr>
              <a:spLocks/>
            </p:cNvSpPr>
            <p:nvPr/>
          </p:nvSpPr>
          <p:spPr bwMode="auto">
            <a:xfrm>
              <a:off x="8244408" y="980728"/>
              <a:ext cx="431800" cy="179388"/>
            </a:xfrm>
            <a:prstGeom prst="borderCallout2">
              <a:avLst>
                <a:gd name="adj1" fmla="val 63718"/>
                <a:gd name="adj2" fmla="val -17648"/>
                <a:gd name="adj3" fmla="val 63718"/>
                <a:gd name="adj4" fmla="val -23528"/>
                <a:gd name="adj5" fmla="val -21241"/>
                <a:gd name="adj6" fmla="val -4963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港区</a:t>
              </a:r>
              <a:endParaRPr lang="ja-JP" altLang="en-US" sz="800" dirty="0"/>
            </a:p>
          </p:txBody>
        </p:sp>
        <p:sp>
          <p:nvSpPr>
            <p:cNvPr id="143" name="AutoShape 168"/>
            <p:cNvSpPr>
              <a:spLocks/>
            </p:cNvSpPr>
            <p:nvPr/>
          </p:nvSpPr>
          <p:spPr bwMode="auto">
            <a:xfrm>
              <a:off x="7812360" y="1196752"/>
              <a:ext cx="431800" cy="179388"/>
            </a:xfrm>
            <a:prstGeom prst="borderCallout2">
              <a:avLst>
                <a:gd name="adj1" fmla="val 63718"/>
                <a:gd name="adj2" fmla="val -17648"/>
                <a:gd name="adj3" fmla="val 63718"/>
                <a:gd name="adj4" fmla="val -23528"/>
                <a:gd name="adj5" fmla="val -69029"/>
                <a:gd name="adj6" fmla="val -36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此花区</a:t>
              </a:r>
              <a:endParaRPr lang="ja-JP" altLang="en-US" sz="800" dirty="0"/>
            </a:p>
          </p:txBody>
        </p:sp>
        <p:sp>
          <p:nvSpPr>
            <p:cNvPr id="144" name="AutoShape 169"/>
            <p:cNvSpPr>
              <a:spLocks/>
            </p:cNvSpPr>
            <p:nvPr/>
          </p:nvSpPr>
          <p:spPr bwMode="auto">
            <a:xfrm>
              <a:off x="7452320" y="404664"/>
              <a:ext cx="431800" cy="179388"/>
            </a:xfrm>
            <a:prstGeom prst="borderCallout2">
              <a:avLst>
                <a:gd name="adj1" fmla="val 100886"/>
                <a:gd name="adj2" fmla="val 77942"/>
                <a:gd name="adj3" fmla="val 95576"/>
                <a:gd name="adj4" fmla="val 76102"/>
                <a:gd name="adj5" fmla="val 151328"/>
                <a:gd name="adj6" fmla="val 9705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西淀川区</a:t>
              </a:r>
              <a:endParaRPr lang="ja-JP" altLang="en-US" sz="800" dirty="0"/>
            </a:p>
          </p:txBody>
        </p:sp>
      </p:grpSp>
      <p:graphicFrame>
        <p:nvGraphicFramePr>
          <p:cNvPr id="102" name="Group 180"/>
          <p:cNvGraphicFramePr>
            <a:graphicFrameLocks noGrp="1"/>
          </p:cNvGraphicFramePr>
          <p:nvPr/>
        </p:nvGraphicFramePr>
        <p:xfrm>
          <a:off x="163381" y="2808247"/>
          <a:ext cx="3931524" cy="1979921"/>
        </p:xfrm>
        <a:graphic>
          <a:graphicData uri="http://schemas.openxmlformats.org/drawingml/2006/table">
            <a:tbl>
              <a:tblPr/>
              <a:tblGrid>
                <a:gridCol w="1258088"/>
                <a:gridCol w="662946"/>
                <a:gridCol w="633902"/>
                <a:gridCol w="1376588"/>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0267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東大阪市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1,039</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56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　⇔　此花   </a:t>
                      </a:r>
                      <a:r>
                        <a:rPr kumimoji="1" lang="en-US" altLang="zh-TW" sz="900" b="0" i="0" u="none" strike="noStrike" cap="none" normalizeH="0" baseline="0" dirty="0" smtClean="0">
                          <a:ln>
                            <a:noFill/>
                          </a:ln>
                          <a:solidFill>
                            <a:schemeClr val="tx1"/>
                          </a:solidFill>
                          <a:effectLst/>
                          <a:latin typeface="ＭＳ Ｐゴシック" pitchFamily="50" charset="-128"/>
                          <a:ea typeface="ＭＳ Ｐゴシック" pitchFamily="50" charset="-128"/>
                        </a:rPr>
                        <a:t>2.2km</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　⇔　港      </a:t>
                      </a:r>
                      <a:r>
                        <a:rPr kumimoji="1" lang="en-US" altLang="zh-TW" sz="9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　⇔　西淀川</a:t>
                      </a:r>
                      <a:r>
                        <a:rPr kumimoji="1" lang="en-US" altLang="zh-TW" sz="900" b="0" i="0" u="none" strike="noStrike" cap="none" normalizeH="0" baseline="0" dirty="0" smtClean="0">
                          <a:ln>
                            <a:noFill/>
                          </a:ln>
                          <a:solidFill>
                            <a:schemeClr val="tx1"/>
                          </a:solidFill>
                          <a:effectLst/>
                          <a:latin typeface="ＭＳ Ｐゴシック" pitchFamily="50" charset="-128"/>
                          <a:ea typeface="ＭＳ Ｐゴシック" pitchFamily="50" charset="-128"/>
                        </a:rPr>
                        <a:t>2.9km</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　⇔　淀川   </a:t>
                      </a:r>
                      <a:r>
                        <a:rPr kumimoji="1" lang="en-US" altLang="zh-TW" sz="900" b="0" i="0" u="none" strike="noStrike" cap="none" normalizeH="0" baseline="0" dirty="0" smtClean="0">
                          <a:ln>
                            <a:noFill/>
                          </a:ln>
                          <a:solidFill>
                            <a:schemeClr val="tx1"/>
                          </a:solidFill>
                          <a:effectLst/>
                          <a:latin typeface="ＭＳ Ｐゴシック" pitchFamily="50" charset="-128"/>
                          <a:ea typeface="ＭＳ Ｐゴシック" pitchFamily="50" charset="-128"/>
                        </a:rPr>
                        <a:t>4.4km</a:t>
                      </a:r>
                      <a:endPar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　⇔　港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2.7km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　⇔　西淀川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4.1km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　⇔　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　　  ⇔　西淀川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6.9km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　　    ⇔　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7.9km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　⇔　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93" name="直線コネクタ 92"/>
          <p:cNvCxnSpPr/>
          <p:nvPr/>
        </p:nvCxnSpPr>
        <p:spPr bwMode="gray">
          <a:xfrm>
            <a:off x="9165469" y="1916833"/>
            <a:ext cx="37205" cy="84499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グループ化 102"/>
          <p:cNvGrpSpPr/>
          <p:nvPr/>
        </p:nvGrpSpPr>
        <p:grpSpPr>
          <a:xfrm>
            <a:off x="4808983" y="1883701"/>
            <a:ext cx="4834603" cy="4359938"/>
            <a:chOff x="4796500" y="2093251"/>
            <a:chExt cx="4977171" cy="4359938"/>
          </a:xfrm>
        </p:grpSpPr>
        <p:grpSp>
          <p:nvGrpSpPr>
            <p:cNvPr id="6" name="グループ化 1"/>
            <p:cNvGrpSpPr>
              <a:grpSpLocks/>
            </p:cNvGrpSpPr>
            <p:nvPr/>
          </p:nvGrpSpPr>
          <p:grpSpPr bwMode="gray">
            <a:xfrm>
              <a:off x="4796500" y="2105026"/>
              <a:ext cx="4758248" cy="4348163"/>
              <a:chOff x="187734" y="196446"/>
              <a:chExt cx="8469965" cy="8387370"/>
            </a:xfrm>
          </p:grpSpPr>
          <p:grpSp>
            <p:nvGrpSpPr>
              <p:cNvPr id="7" name="グループ化 2"/>
              <p:cNvGrpSpPr>
                <a:grpSpLocks/>
              </p:cNvGrpSpPr>
              <p:nvPr/>
            </p:nvGrpSpPr>
            <p:grpSpPr bwMode="gray">
              <a:xfrm>
                <a:off x="187734" y="196446"/>
                <a:ext cx="8469965" cy="8387370"/>
                <a:chOff x="187734" y="196446"/>
                <a:chExt cx="8469965" cy="8387370"/>
              </a:xfrm>
            </p:grpSpPr>
            <p:grpSp>
              <p:nvGrpSpPr>
                <p:cNvPr id="8" name="グループ化 4"/>
                <p:cNvGrpSpPr>
                  <a:grpSpLocks/>
                </p:cNvGrpSpPr>
                <p:nvPr/>
              </p:nvGrpSpPr>
              <p:grpSpPr bwMode="gray">
                <a:xfrm>
                  <a:off x="212912" y="224117"/>
                  <a:ext cx="8281148" cy="8236323"/>
                  <a:chOff x="212912" y="224117"/>
                  <a:chExt cx="8281148" cy="8236323"/>
                </a:xfrm>
              </p:grpSpPr>
              <p:pic>
                <p:nvPicPr>
                  <p:cNvPr id="15509" name="Picture 5"/>
                  <p:cNvPicPr>
                    <a:picLocks noChangeAspect="1" noChangeArrowheads="1"/>
                  </p:cNvPicPr>
                  <p:nvPr/>
                </p:nvPicPr>
                <p:blipFill>
                  <a:blip r:embed="rId3" cstate="print"/>
                  <a:srcRect l="8206" t="816" r="44559"/>
                  <a:stretch>
                    <a:fillRect/>
                  </a:stretch>
                </p:blipFill>
                <p:spPr bwMode="gray">
                  <a:xfrm>
                    <a:off x="560295" y="224117"/>
                    <a:ext cx="7933765" cy="6810375"/>
                  </a:xfrm>
                  <a:prstGeom prst="rect">
                    <a:avLst/>
                  </a:prstGeom>
                  <a:noFill/>
                  <a:ln w="1">
                    <a:noFill/>
                    <a:miter lim="800000"/>
                    <a:headEnd/>
                    <a:tailEnd/>
                  </a:ln>
                </p:spPr>
              </p:pic>
              <p:pic>
                <p:nvPicPr>
                  <p:cNvPr id="15510" name="Picture 6"/>
                  <p:cNvPicPr>
                    <a:picLocks noChangeAspect="1" noChangeArrowheads="1"/>
                  </p:cNvPicPr>
                  <p:nvPr/>
                </p:nvPicPr>
                <p:blipFill>
                  <a:blip r:embed="rId4" cstate="print"/>
                  <a:srcRect l="12209" t="29539" r="46227" b="46797"/>
                  <a:stretch>
                    <a:fillRect/>
                  </a:stretch>
                </p:blipFill>
                <p:spPr bwMode="gray">
                  <a:xfrm>
                    <a:off x="212912" y="6835588"/>
                    <a:ext cx="6981265" cy="1624852"/>
                  </a:xfrm>
                  <a:prstGeom prst="rect">
                    <a:avLst/>
                  </a:prstGeom>
                  <a:noFill/>
                  <a:ln w="1">
                    <a:noFill/>
                    <a:miter lim="800000"/>
                    <a:headEnd/>
                    <a:tailEnd/>
                  </a:ln>
                </p:spPr>
              </p:pic>
            </p:grpSp>
            <p:sp>
              <p:nvSpPr>
                <p:cNvPr id="244" name="正方形/長方形 5"/>
                <p:cNvSpPr/>
                <p:nvPr/>
              </p:nvSpPr>
              <p:spPr bwMode="gray">
                <a:xfrm>
                  <a:off x="1243892" y="196446"/>
                  <a:ext cx="722474" cy="4911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5" name="正方形/長方形 6"/>
                <p:cNvSpPr/>
                <p:nvPr/>
              </p:nvSpPr>
              <p:spPr bwMode="gray">
                <a:xfrm>
                  <a:off x="6579794" y="6088121"/>
                  <a:ext cx="1965375" cy="2455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6" name="正方形/長方形 7"/>
                <p:cNvSpPr/>
                <p:nvPr/>
              </p:nvSpPr>
              <p:spPr bwMode="gray">
                <a:xfrm>
                  <a:off x="7660443" y="4419222"/>
                  <a:ext cx="997994" cy="179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7" name="正方形/長方形 8"/>
                <p:cNvSpPr/>
                <p:nvPr/>
              </p:nvSpPr>
              <p:spPr bwMode="gray">
                <a:xfrm rot="3158108">
                  <a:off x="7239463" y="4561738"/>
                  <a:ext cx="336842" cy="878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8" name="正方形/長方形 9"/>
                <p:cNvSpPr/>
                <p:nvPr/>
              </p:nvSpPr>
              <p:spPr bwMode="gray">
                <a:xfrm>
                  <a:off x="4421555" y="8250035"/>
                  <a:ext cx="241846" cy="211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9" name="正方形/長方形 10"/>
                <p:cNvSpPr/>
                <p:nvPr/>
              </p:nvSpPr>
              <p:spPr bwMode="gray">
                <a:xfrm>
                  <a:off x="187734" y="8348026"/>
                  <a:ext cx="498996" cy="235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242" name="正方形/長方形 3"/>
              <p:cNvSpPr/>
              <p:nvPr/>
            </p:nvSpPr>
            <p:spPr bwMode="gray">
              <a:xfrm>
                <a:off x="8168625" y="2465538"/>
                <a:ext cx="101025" cy="156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25" name="フリーフォーム 124"/>
            <p:cNvSpPr/>
            <p:nvPr/>
          </p:nvSpPr>
          <p:spPr bwMode="gray">
            <a:xfrm>
              <a:off x="9135534" y="2254251"/>
              <a:ext cx="58473" cy="1144588"/>
            </a:xfrm>
            <a:custGeom>
              <a:avLst/>
              <a:gdLst>
                <a:gd name="connsiteX0" fmla="*/ 0 w 76200"/>
                <a:gd name="connsiteY0" fmla="*/ 0 h 1619250"/>
                <a:gd name="connsiteX1" fmla="*/ 47625 w 76200"/>
                <a:gd name="connsiteY1" fmla="*/ 352425 h 1619250"/>
                <a:gd name="connsiteX2" fmla="*/ 38100 w 76200"/>
                <a:gd name="connsiteY2" fmla="*/ 1200150 h 1619250"/>
                <a:gd name="connsiteX3" fmla="*/ 76200 w 76200"/>
                <a:gd name="connsiteY3" fmla="*/ 1619250 h 1619250"/>
              </a:gdLst>
              <a:ahLst/>
              <a:cxnLst>
                <a:cxn ang="0">
                  <a:pos x="connsiteX0" y="connsiteY0"/>
                </a:cxn>
                <a:cxn ang="0">
                  <a:pos x="connsiteX1" y="connsiteY1"/>
                </a:cxn>
                <a:cxn ang="0">
                  <a:pos x="connsiteX2" y="connsiteY2"/>
                </a:cxn>
                <a:cxn ang="0">
                  <a:pos x="connsiteX3" y="connsiteY3"/>
                </a:cxn>
              </a:cxnLst>
              <a:rect l="l" t="t" r="r" b="b"/>
              <a:pathLst>
                <a:path w="76200" h="1619250">
                  <a:moveTo>
                    <a:pt x="0" y="0"/>
                  </a:moveTo>
                  <a:cubicBezTo>
                    <a:pt x="20637" y="76200"/>
                    <a:pt x="41275" y="152400"/>
                    <a:pt x="47625" y="352425"/>
                  </a:cubicBezTo>
                  <a:cubicBezTo>
                    <a:pt x="53975" y="552450"/>
                    <a:pt x="33338" y="989013"/>
                    <a:pt x="38100" y="1200150"/>
                  </a:cubicBezTo>
                  <a:cubicBezTo>
                    <a:pt x="42862" y="1411287"/>
                    <a:pt x="59531" y="1515268"/>
                    <a:pt x="76200" y="16192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6" name="円/楕円 125"/>
            <p:cNvSpPr/>
            <p:nvPr/>
          </p:nvSpPr>
          <p:spPr bwMode="gray">
            <a:xfrm>
              <a:off x="8700039" y="3200462"/>
              <a:ext cx="111786" cy="984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0" name="正方形/長方形 129"/>
            <p:cNvSpPr/>
            <p:nvPr/>
          </p:nvSpPr>
          <p:spPr bwMode="gray">
            <a:xfrm>
              <a:off x="8246391" y="3359294"/>
              <a:ext cx="835819" cy="2072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淀川区役所</a:t>
              </a:r>
            </a:p>
          </p:txBody>
        </p:sp>
        <p:sp>
          <p:nvSpPr>
            <p:cNvPr id="133" name="円/楕円 132"/>
            <p:cNvSpPr/>
            <p:nvPr/>
          </p:nvSpPr>
          <p:spPr bwMode="gray">
            <a:xfrm>
              <a:off x="7725305" y="3554353"/>
              <a:ext cx="110066"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5" name="円/楕円 134"/>
            <p:cNvSpPr/>
            <p:nvPr/>
          </p:nvSpPr>
          <p:spPr bwMode="gray">
            <a:xfrm>
              <a:off x="8224045" y="4330701"/>
              <a:ext cx="111787" cy="10477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7" name="円/楕円 136"/>
            <p:cNvSpPr/>
            <p:nvPr/>
          </p:nvSpPr>
          <p:spPr bwMode="gray">
            <a:xfrm>
              <a:off x="7479375" y="4687889"/>
              <a:ext cx="110066" cy="10477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1" name="正方形/長方形 140"/>
            <p:cNvSpPr/>
            <p:nvPr/>
          </p:nvSpPr>
          <p:spPr bwMode="gray">
            <a:xfrm>
              <a:off x="6576454" y="4661457"/>
              <a:ext cx="882253" cy="1825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此花区役所</a:t>
              </a:r>
            </a:p>
          </p:txBody>
        </p:sp>
        <p:sp>
          <p:nvSpPr>
            <p:cNvPr id="142" name="正方形/長方形 141"/>
            <p:cNvSpPr/>
            <p:nvPr/>
          </p:nvSpPr>
          <p:spPr bwMode="gray">
            <a:xfrm>
              <a:off x="7922667" y="5467625"/>
              <a:ext cx="939006" cy="16374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港区役所</a:t>
              </a:r>
            </a:p>
          </p:txBody>
        </p:sp>
        <p:sp>
          <p:nvSpPr>
            <p:cNvPr id="147" name="フリーフォーム 146"/>
            <p:cNvSpPr/>
            <p:nvPr/>
          </p:nvSpPr>
          <p:spPr bwMode="gray">
            <a:xfrm>
              <a:off x="6655594" y="5156201"/>
              <a:ext cx="1516856" cy="903288"/>
            </a:xfrm>
            <a:custGeom>
              <a:avLst/>
              <a:gdLst>
                <a:gd name="connsiteX0" fmla="*/ 1981200 w 1981200"/>
                <a:gd name="connsiteY0" fmla="*/ 0 h 1276350"/>
                <a:gd name="connsiteX1" fmla="*/ 1743075 w 1981200"/>
                <a:gd name="connsiteY1" fmla="*/ 161925 h 1276350"/>
                <a:gd name="connsiteX2" fmla="*/ 1200150 w 1981200"/>
                <a:gd name="connsiteY2" fmla="*/ 400050 h 1276350"/>
                <a:gd name="connsiteX3" fmla="*/ 952500 w 1981200"/>
                <a:gd name="connsiteY3" fmla="*/ 714375 h 1276350"/>
                <a:gd name="connsiteX4" fmla="*/ 180975 w 1981200"/>
                <a:gd name="connsiteY4" fmla="*/ 1085850 h 1276350"/>
                <a:gd name="connsiteX5" fmla="*/ 0 w 1981200"/>
                <a:gd name="connsiteY5" fmla="*/ 127635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1276350">
                  <a:moveTo>
                    <a:pt x="1981200" y="0"/>
                  </a:moveTo>
                  <a:cubicBezTo>
                    <a:pt x="1927225" y="47625"/>
                    <a:pt x="1873250" y="95250"/>
                    <a:pt x="1743075" y="161925"/>
                  </a:cubicBezTo>
                  <a:cubicBezTo>
                    <a:pt x="1612900" y="228600"/>
                    <a:pt x="1331912" y="307975"/>
                    <a:pt x="1200150" y="400050"/>
                  </a:cubicBezTo>
                  <a:cubicBezTo>
                    <a:pt x="1068388" y="492125"/>
                    <a:pt x="1122363" y="600075"/>
                    <a:pt x="952500" y="714375"/>
                  </a:cubicBezTo>
                  <a:cubicBezTo>
                    <a:pt x="782638" y="828675"/>
                    <a:pt x="339725" y="992187"/>
                    <a:pt x="180975" y="1085850"/>
                  </a:cubicBezTo>
                  <a:cubicBezTo>
                    <a:pt x="22225" y="1179513"/>
                    <a:pt x="11112" y="1227931"/>
                    <a:pt x="0" y="1276350"/>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9" name="グループ化 35"/>
            <p:cNvGrpSpPr>
              <a:grpSpLocks/>
            </p:cNvGrpSpPr>
            <p:nvPr/>
          </p:nvGrpSpPr>
          <p:grpSpPr bwMode="gray">
            <a:xfrm>
              <a:off x="7340051" y="2970870"/>
              <a:ext cx="1711506" cy="1398765"/>
              <a:chOff x="1464196" y="1556792"/>
              <a:chExt cx="2234183" cy="1978124"/>
            </a:xfrm>
          </p:grpSpPr>
          <p:sp>
            <p:nvSpPr>
              <p:cNvPr id="238" name="フリーフォーム 237"/>
              <p:cNvSpPr/>
              <p:nvPr/>
            </p:nvSpPr>
            <p:spPr bwMode="gray">
              <a:xfrm>
                <a:off x="1506879" y="1562599"/>
                <a:ext cx="2191120" cy="1959913"/>
              </a:xfrm>
              <a:custGeom>
                <a:avLst/>
                <a:gdLst>
                  <a:gd name="connsiteX0" fmla="*/ 2190750 w 2190750"/>
                  <a:gd name="connsiteY0" fmla="*/ 1676400 h 1957388"/>
                  <a:gd name="connsiteX1" fmla="*/ 1666875 w 2190750"/>
                  <a:gd name="connsiteY1" fmla="*/ 1895475 h 1957388"/>
                  <a:gd name="connsiteX2" fmla="*/ 1304925 w 2190750"/>
                  <a:gd name="connsiteY2" fmla="*/ 1914525 h 1957388"/>
                  <a:gd name="connsiteX3" fmla="*/ 1038225 w 2190750"/>
                  <a:gd name="connsiteY3" fmla="*/ 1638300 h 1957388"/>
                  <a:gd name="connsiteX4" fmla="*/ 800100 w 2190750"/>
                  <a:gd name="connsiteY4" fmla="*/ 1247775 h 1957388"/>
                  <a:gd name="connsiteX5" fmla="*/ 457200 w 2190750"/>
                  <a:gd name="connsiteY5" fmla="*/ 990600 h 1957388"/>
                  <a:gd name="connsiteX6" fmla="*/ 457200 w 2190750"/>
                  <a:gd name="connsiteY6" fmla="*/ 285750 h 1957388"/>
                  <a:gd name="connsiteX7" fmla="*/ 0 w 2190750"/>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1957388">
                    <a:moveTo>
                      <a:pt x="2190750" y="1676400"/>
                    </a:moveTo>
                    <a:cubicBezTo>
                      <a:pt x="2002631" y="1766094"/>
                      <a:pt x="1814513" y="1855788"/>
                      <a:pt x="1666875" y="1895475"/>
                    </a:cubicBezTo>
                    <a:cubicBezTo>
                      <a:pt x="1519238" y="1935163"/>
                      <a:pt x="1409700" y="1957388"/>
                      <a:pt x="1304925" y="1914525"/>
                    </a:cubicBezTo>
                    <a:cubicBezTo>
                      <a:pt x="1200150" y="1871663"/>
                      <a:pt x="1122363" y="1749425"/>
                      <a:pt x="1038225" y="1638300"/>
                    </a:cubicBezTo>
                    <a:cubicBezTo>
                      <a:pt x="954088" y="1527175"/>
                      <a:pt x="896937" y="1355725"/>
                      <a:pt x="800100" y="1247775"/>
                    </a:cubicBezTo>
                    <a:cubicBezTo>
                      <a:pt x="703263" y="1139825"/>
                      <a:pt x="514350" y="1150937"/>
                      <a:pt x="457200" y="990600"/>
                    </a:cubicBezTo>
                    <a:cubicBezTo>
                      <a:pt x="400050" y="830263"/>
                      <a:pt x="533400" y="450850"/>
                      <a:pt x="457200" y="285750"/>
                    </a:cubicBezTo>
                    <a:cubicBezTo>
                      <a:pt x="381000" y="120650"/>
                      <a:pt x="190500" y="60325"/>
                      <a:pt x="0" y="0"/>
                    </a:cubicBezTo>
                  </a:path>
                </a:pathLst>
              </a:cu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9" name="フリーフォーム 238"/>
              <p:cNvSpPr/>
              <p:nvPr/>
            </p:nvSpPr>
            <p:spPr bwMode="gray">
              <a:xfrm>
                <a:off x="1464223" y="1576069"/>
                <a:ext cx="2191120" cy="1959913"/>
              </a:xfrm>
              <a:custGeom>
                <a:avLst/>
                <a:gdLst>
                  <a:gd name="connsiteX0" fmla="*/ 2190750 w 2190750"/>
                  <a:gd name="connsiteY0" fmla="*/ 1676400 h 1957388"/>
                  <a:gd name="connsiteX1" fmla="*/ 1666875 w 2190750"/>
                  <a:gd name="connsiteY1" fmla="*/ 1895475 h 1957388"/>
                  <a:gd name="connsiteX2" fmla="*/ 1304925 w 2190750"/>
                  <a:gd name="connsiteY2" fmla="*/ 1914525 h 1957388"/>
                  <a:gd name="connsiteX3" fmla="*/ 1038225 w 2190750"/>
                  <a:gd name="connsiteY3" fmla="*/ 1638300 h 1957388"/>
                  <a:gd name="connsiteX4" fmla="*/ 800100 w 2190750"/>
                  <a:gd name="connsiteY4" fmla="*/ 1247775 h 1957388"/>
                  <a:gd name="connsiteX5" fmla="*/ 457200 w 2190750"/>
                  <a:gd name="connsiteY5" fmla="*/ 990600 h 1957388"/>
                  <a:gd name="connsiteX6" fmla="*/ 457200 w 2190750"/>
                  <a:gd name="connsiteY6" fmla="*/ 285750 h 1957388"/>
                  <a:gd name="connsiteX7" fmla="*/ 0 w 2190750"/>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1957388">
                    <a:moveTo>
                      <a:pt x="2190750" y="1676400"/>
                    </a:moveTo>
                    <a:cubicBezTo>
                      <a:pt x="2002631" y="1766094"/>
                      <a:pt x="1814513" y="1855788"/>
                      <a:pt x="1666875" y="1895475"/>
                    </a:cubicBezTo>
                    <a:cubicBezTo>
                      <a:pt x="1519238" y="1935163"/>
                      <a:pt x="1409700" y="1957388"/>
                      <a:pt x="1304925" y="1914525"/>
                    </a:cubicBezTo>
                    <a:cubicBezTo>
                      <a:pt x="1200150" y="1871663"/>
                      <a:pt x="1122363" y="1749425"/>
                      <a:pt x="1038225" y="1638300"/>
                    </a:cubicBezTo>
                    <a:cubicBezTo>
                      <a:pt x="954088" y="1527175"/>
                      <a:pt x="896937" y="1355725"/>
                      <a:pt x="800100" y="1247775"/>
                    </a:cubicBezTo>
                    <a:cubicBezTo>
                      <a:pt x="703263" y="1139825"/>
                      <a:pt x="514350" y="1150937"/>
                      <a:pt x="457200" y="990600"/>
                    </a:cubicBezTo>
                    <a:cubicBezTo>
                      <a:pt x="400050" y="830263"/>
                      <a:pt x="533400" y="450850"/>
                      <a:pt x="457200" y="285750"/>
                    </a:cubicBezTo>
                    <a:cubicBezTo>
                      <a:pt x="381000" y="120650"/>
                      <a:pt x="190500" y="60325"/>
                      <a:pt x="0" y="0"/>
                    </a:cubicBezTo>
                  </a:path>
                </a:pathLst>
              </a:cu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0" name="フリーフォーム 239"/>
              <p:cNvSpPr/>
              <p:nvPr/>
            </p:nvSpPr>
            <p:spPr bwMode="gray">
              <a:xfrm>
                <a:off x="1475449" y="1555864"/>
                <a:ext cx="2191120" cy="1959912"/>
              </a:xfrm>
              <a:custGeom>
                <a:avLst/>
                <a:gdLst>
                  <a:gd name="connsiteX0" fmla="*/ 2190750 w 2190750"/>
                  <a:gd name="connsiteY0" fmla="*/ 1676400 h 1957388"/>
                  <a:gd name="connsiteX1" fmla="*/ 1666875 w 2190750"/>
                  <a:gd name="connsiteY1" fmla="*/ 1895475 h 1957388"/>
                  <a:gd name="connsiteX2" fmla="*/ 1304925 w 2190750"/>
                  <a:gd name="connsiteY2" fmla="*/ 1914525 h 1957388"/>
                  <a:gd name="connsiteX3" fmla="*/ 1038225 w 2190750"/>
                  <a:gd name="connsiteY3" fmla="*/ 1638300 h 1957388"/>
                  <a:gd name="connsiteX4" fmla="*/ 800100 w 2190750"/>
                  <a:gd name="connsiteY4" fmla="*/ 1247775 h 1957388"/>
                  <a:gd name="connsiteX5" fmla="*/ 457200 w 2190750"/>
                  <a:gd name="connsiteY5" fmla="*/ 990600 h 1957388"/>
                  <a:gd name="connsiteX6" fmla="*/ 457200 w 2190750"/>
                  <a:gd name="connsiteY6" fmla="*/ 285750 h 1957388"/>
                  <a:gd name="connsiteX7" fmla="*/ 0 w 2190750"/>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1957388">
                    <a:moveTo>
                      <a:pt x="2190750" y="1676400"/>
                    </a:moveTo>
                    <a:cubicBezTo>
                      <a:pt x="2002631" y="1766094"/>
                      <a:pt x="1814513" y="1855788"/>
                      <a:pt x="1666875" y="1895475"/>
                    </a:cubicBezTo>
                    <a:cubicBezTo>
                      <a:pt x="1519238" y="1935163"/>
                      <a:pt x="1409700" y="1957388"/>
                      <a:pt x="1304925" y="1914525"/>
                    </a:cubicBezTo>
                    <a:cubicBezTo>
                      <a:pt x="1200150" y="1871663"/>
                      <a:pt x="1122363" y="1749425"/>
                      <a:pt x="1038225" y="1638300"/>
                    </a:cubicBezTo>
                    <a:cubicBezTo>
                      <a:pt x="954088" y="1527175"/>
                      <a:pt x="896937" y="1355725"/>
                      <a:pt x="800100" y="1247775"/>
                    </a:cubicBezTo>
                    <a:cubicBezTo>
                      <a:pt x="703263" y="1139825"/>
                      <a:pt x="514350" y="1150937"/>
                      <a:pt x="457200" y="990600"/>
                    </a:cubicBezTo>
                    <a:cubicBezTo>
                      <a:pt x="400050" y="830263"/>
                      <a:pt x="533400" y="450850"/>
                      <a:pt x="457200" y="285750"/>
                    </a:cubicBezTo>
                    <a:cubicBezTo>
                      <a:pt x="381000" y="120650"/>
                      <a:pt x="190500" y="60325"/>
                      <a:pt x="0" y="0"/>
                    </a:cubicBezTo>
                  </a:path>
                </a:pathLst>
              </a:cu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61" name="フリーフォーム 160"/>
            <p:cNvSpPr/>
            <p:nvPr/>
          </p:nvSpPr>
          <p:spPr bwMode="gray">
            <a:xfrm>
              <a:off x="8335831" y="4327526"/>
              <a:ext cx="245930" cy="338138"/>
            </a:xfrm>
            <a:custGeom>
              <a:avLst/>
              <a:gdLst>
                <a:gd name="connsiteX0" fmla="*/ 53975 w 320675"/>
                <a:gd name="connsiteY0" fmla="*/ 0 h 476250"/>
                <a:gd name="connsiteX1" fmla="*/ 44450 w 320675"/>
                <a:gd name="connsiteY1" fmla="*/ 238125 h 476250"/>
                <a:gd name="connsiteX2" fmla="*/ 320675 w 320675"/>
                <a:gd name="connsiteY2" fmla="*/ 476250 h 476250"/>
              </a:gdLst>
              <a:ahLst/>
              <a:cxnLst>
                <a:cxn ang="0">
                  <a:pos x="connsiteX0" y="connsiteY0"/>
                </a:cxn>
                <a:cxn ang="0">
                  <a:pos x="connsiteX1" y="connsiteY1"/>
                </a:cxn>
                <a:cxn ang="0">
                  <a:pos x="connsiteX2" y="connsiteY2"/>
                </a:cxn>
              </a:cxnLst>
              <a:rect l="l" t="t" r="r" b="b"/>
              <a:pathLst>
                <a:path w="320675" h="476250">
                  <a:moveTo>
                    <a:pt x="53975" y="0"/>
                  </a:moveTo>
                  <a:cubicBezTo>
                    <a:pt x="26987" y="79375"/>
                    <a:pt x="0" y="158750"/>
                    <a:pt x="44450" y="238125"/>
                  </a:cubicBezTo>
                  <a:cubicBezTo>
                    <a:pt x="88900" y="317500"/>
                    <a:pt x="204787" y="396875"/>
                    <a:pt x="320675" y="4762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5" name="正方形/長方形 184"/>
            <p:cNvSpPr/>
            <p:nvPr/>
          </p:nvSpPr>
          <p:spPr bwMode="gray">
            <a:xfrm>
              <a:off x="8112259" y="3479801"/>
              <a:ext cx="818621" cy="2095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36" name="正方形/長方形 135"/>
            <p:cNvSpPr/>
            <p:nvPr/>
          </p:nvSpPr>
          <p:spPr bwMode="gray">
            <a:xfrm>
              <a:off x="8410443" y="4332289"/>
              <a:ext cx="882253" cy="1703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福島区役所</a:t>
              </a:r>
            </a:p>
          </p:txBody>
        </p:sp>
        <p:sp>
          <p:nvSpPr>
            <p:cNvPr id="88" name="円/楕円 87"/>
            <p:cNvSpPr/>
            <p:nvPr/>
          </p:nvSpPr>
          <p:spPr bwMode="gray">
            <a:xfrm>
              <a:off x="7801811" y="5472803"/>
              <a:ext cx="110067" cy="10477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9" name="円/楕円 88"/>
            <p:cNvSpPr/>
            <p:nvPr/>
          </p:nvSpPr>
          <p:spPr bwMode="gray">
            <a:xfrm>
              <a:off x="9155150" y="2780929"/>
              <a:ext cx="190897" cy="176213"/>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円/楕円 89"/>
            <p:cNvSpPr/>
            <p:nvPr/>
          </p:nvSpPr>
          <p:spPr bwMode="gray">
            <a:xfrm>
              <a:off x="9165469" y="2996952"/>
              <a:ext cx="194336" cy="1778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正方形/長方形 94"/>
            <p:cNvSpPr/>
            <p:nvPr/>
          </p:nvSpPr>
          <p:spPr bwMode="gray">
            <a:xfrm>
              <a:off x="8937855" y="2093251"/>
              <a:ext cx="835816" cy="23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34" name="正方形/長方形 133"/>
            <p:cNvSpPr/>
            <p:nvPr/>
          </p:nvSpPr>
          <p:spPr bwMode="gray">
            <a:xfrm>
              <a:off x="7260308" y="3294509"/>
              <a:ext cx="936104" cy="2095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西淀川区役所</a:t>
              </a:r>
            </a:p>
          </p:txBody>
        </p:sp>
      </p:grpSp>
      <p:sp>
        <p:nvSpPr>
          <p:cNvPr id="96" name="正方形/長方形 95"/>
          <p:cNvSpPr/>
          <p:nvPr/>
        </p:nvSpPr>
        <p:spPr bwMode="gray">
          <a:xfrm>
            <a:off x="8323354" y="4385331"/>
            <a:ext cx="777346" cy="2635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01" name="正方形/長方形 100"/>
          <p:cNvSpPr/>
          <p:nvPr/>
        </p:nvSpPr>
        <p:spPr bwMode="gray">
          <a:xfrm>
            <a:off x="8541398" y="3717033"/>
            <a:ext cx="627725" cy="2450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schemeClr val="tx1"/>
              </a:solidFill>
            </a:endParaRPr>
          </a:p>
        </p:txBody>
      </p:sp>
      <p:sp>
        <p:nvSpPr>
          <p:cNvPr id="97" name="テキスト ボックス 57"/>
          <p:cNvSpPr>
            <a:spLocks noChangeArrowheads="1"/>
          </p:cNvSpPr>
          <p:nvPr/>
        </p:nvSpPr>
        <p:spPr bwMode="auto">
          <a:xfrm>
            <a:off x="4562608" y="6205496"/>
            <a:ext cx="5069946" cy="432346"/>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地下鉄３路線</a:t>
            </a:r>
            <a:r>
              <a:rPr lang="ja-JP" altLang="en-US" sz="1100" dirty="0"/>
              <a:t>、</a:t>
            </a:r>
            <a:r>
              <a:rPr lang="ja-JP" altLang="en-US" sz="1100" dirty="0" smtClean="0">
                <a:latin typeface="HGP創英角ｺﾞｼｯｸUB" pitchFamily="50" charset="-128"/>
              </a:rPr>
              <a:t>ＪＲ７路線</a:t>
            </a:r>
            <a:r>
              <a:rPr lang="ja-JP" altLang="en-US" sz="1100" dirty="0">
                <a:latin typeface="HGP創英角ｺﾞｼｯｸUB" pitchFamily="50" charset="-128"/>
              </a:rPr>
              <a:t>、</a:t>
            </a:r>
            <a:r>
              <a:rPr lang="ja-JP" altLang="en-US" sz="1100" dirty="0" smtClean="0"/>
              <a:t>私鉄５路線</a:t>
            </a:r>
            <a:r>
              <a:rPr lang="ja-JP" altLang="en-US" sz="1100" dirty="0"/>
              <a:t>が走り、主要駅として、新大阪駅（新幹線）、西中島</a:t>
            </a:r>
            <a:r>
              <a:rPr lang="ja-JP" altLang="en-US" sz="1100" dirty="0" smtClean="0"/>
              <a:t>南方駅・</a:t>
            </a:r>
            <a:r>
              <a:rPr lang="ja-JP" altLang="en-US" sz="1100" dirty="0"/>
              <a:t>南方駅を有する</a:t>
            </a:r>
            <a:r>
              <a:rPr lang="ja-JP" altLang="en-US" sz="1100" dirty="0" smtClean="0"/>
              <a:t>。</a:t>
            </a:r>
            <a:endParaRPr lang="en-US" altLang="ja-JP" sz="1100" dirty="0"/>
          </a:p>
        </p:txBody>
      </p:sp>
      <p:sp>
        <p:nvSpPr>
          <p:cNvPr id="91" name="正方形/長方形 90"/>
          <p:cNvSpPr/>
          <p:nvPr/>
        </p:nvSpPr>
        <p:spPr bwMode="gray">
          <a:xfrm>
            <a:off x="7547524" y="1772816"/>
            <a:ext cx="1014113" cy="36004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新大阪駅</a:t>
            </a:r>
            <a:endParaRPr lang="ja-JP" altLang="en-US" sz="1050" b="1" dirty="0">
              <a:solidFill>
                <a:schemeClr val="tx1"/>
              </a:solidFill>
            </a:endParaRPr>
          </a:p>
        </p:txBody>
      </p:sp>
      <p:sp>
        <p:nvSpPr>
          <p:cNvPr id="110" name="正方形/長方形 109"/>
          <p:cNvSpPr/>
          <p:nvPr/>
        </p:nvSpPr>
        <p:spPr bwMode="gray">
          <a:xfrm>
            <a:off x="6330972" y="3179987"/>
            <a:ext cx="644525" cy="2397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a:t>
            </a:r>
            <a:endParaRPr lang="en-US" altLang="ja-JP" sz="700" dirty="0">
              <a:solidFill>
                <a:schemeClr val="tx1"/>
              </a:solidFill>
            </a:endParaRPr>
          </a:p>
          <a:p>
            <a:pPr algn="ctr">
              <a:defRPr/>
            </a:pPr>
            <a:r>
              <a:rPr lang="ja-JP" altLang="en-US" sz="700" dirty="0">
                <a:solidFill>
                  <a:schemeClr val="tx1"/>
                </a:solidFill>
              </a:rPr>
              <a:t>なんば線</a:t>
            </a:r>
          </a:p>
        </p:txBody>
      </p:sp>
      <p:sp>
        <p:nvSpPr>
          <p:cNvPr id="111" name="正方形/長方形 110"/>
          <p:cNvSpPr/>
          <p:nvPr/>
        </p:nvSpPr>
        <p:spPr bwMode="gray">
          <a:xfrm>
            <a:off x="6811823" y="3067288"/>
            <a:ext cx="449262" cy="177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a:t>
            </a:r>
            <a:endParaRPr lang="en-US" altLang="ja-JP" sz="700" dirty="0">
              <a:solidFill>
                <a:schemeClr val="tx1"/>
              </a:solidFill>
            </a:endParaRPr>
          </a:p>
          <a:p>
            <a:pPr algn="ctr">
              <a:defRPr/>
            </a:pPr>
            <a:r>
              <a:rPr lang="ja-JP" altLang="en-US" sz="700" dirty="0">
                <a:solidFill>
                  <a:schemeClr val="tx1"/>
                </a:solidFill>
              </a:rPr>
              <a:t>本線</a:t>
            </a:r>
          </a:p>
        </p:txBody>
      </p:sp>
      <p:sp>
        <p:nvSpPr>
          <p:cNvPr id="112" name="正方形/長方形 111"/>
          <p:cNvSpPr/>
          <p:nvPr/>
        </p:nvSpPr>
        <p:spPr bwMode="gray">
          <a:xfrm rot="20428329">
            <a:off x="8450306" y="2534328"/>
            <a:ext cx="581025" cy="2762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新幹線</a:t>
            </a:r>
          </a:p>
        </p:txBody>
      </p:sp>
      <p:sp>
        <p:nvSpPr>
          <p:cNvPr id="113" name="正方形/長方形 112"/>
          <p:cNvSpPr/>
          <p:nvPr/>
        </p:nvSpPr>
        <p:spPr bwMode="gray">
          <a:xfrm rot="3103240">
            <a:off x="7684894" y="3545098"/>
            <a:ext cx="685800" cy="285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ＪＲ東西線</a:t>
            </a:r>
          </a:p>
        </p:txBody>
      </p:sp>
      <p:sp>
        <p:nvSpPr>
          <p:cNvPr id="115" name="正方形/長方形 114"/>
          <p:cNvSpPr/>
          <p:nvPr/>
        </p:nvSpPr>
        <p:spPr bwMode="gray">
          <a:xfrm>
            <a:off x="6226497" y="5809994"/>
            <a:ext cx="612775" cy="2635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21" name="正方形/長方形 120"/>
          <p:cNvSpPr/>
          <p:nvPr/>
        </p:nvSpPr>
        <p:spPr bwMode="gray">
          <a:xfrm rot="18864271">
            <a:off x="6621012" y="4845805"/>
            <a:ext cx="835025" cy="2952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ＪＲゆめ咲線</a:t>
            </a:r>
          </a:p>
        </p:txBody>
      </p:sp>
      <p:sp>
        <p:nvSpPr>
          <p:cNvPr id="131" name="正方形/長方形 130"/>
          <p:cNvSpPr/>
          <p:nvPr/>
        </p:nvSpPr>
        <p:spPr bwMode="gray">
          <a:xfrm>
            <a:off x="8145120" y="5000600"/>
            <a:ext cx="795338" cy="1905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大阪環状線</a:t>
            </a:r>
          </a:p>
        </p:txBody>
      </p:sp>
      <p:sp>
        <p:nvSpPr>
          <p:cNvPr id="132" name="正方形/長方形 131"/>
          <p:cNvSpPr/>
          <p:nvPr/>
        </p:nvSpPr>
        <p:spPr bwMode="gray">
          <a:xfrm>
            <a:off x="9296020" y="2090617"/>
            <a:ext cx="561975" cy="2127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京都線</a:t>
            </a:r>
          </a:p>
        </p:txBody>
      </p:sp>
      <p:sp>
        <p:nvSpPr>
          <p:cNvPr id="138" name="正方形/長方形 137"/>
          <p:cNvSpPr/>
          <p:nvPr/>
        </p:nvSpPr>
        <p:spPr bwMode="gray">
          <a:xfrm>
            <a:off x="8010277" y="2205262"/>
            <a:ext cx="579438" cy="1730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a:t>
            </a:r>
            <a:endParaRPr lang="en-US" altLang="ja-JP" sz="700" dirty="0">
              <a:solidFill>
                <a:schemeClr val="tx1"/>
              </a:solidFill>
            </a:endParaRPr>
          </a:p>
          <a:p>
            <a:pPr algn="ctr">
              <a:defRPr/>
            </a:pPr>
            <a:r>
              <a:rPr lang="ja-JP" altLang="en-US" sz="700" dirty="0">
                <a:solidFill>
                  <a:schemeClr val="tx1"/>
                </a:solidFill>
              </a:rPr>
              <a:t>宝塚線</a:t>
            </a:r>
          </a:p>
        </p:txBody>
      </p:sp>
      <p:sp>
        <p:nvSpPr>
          <p:cNvPr id="145" name="正方形/長方形 144"/>
          <p:cNvSpPr/>
          <p:nvPr/>
        </p:nvSpPr>
        <p:spPr bwMode="gray">
          <a:xfrm>
            <a:off x="7611815" y="2378299"/>
            <a:ext cx="585787" cy="225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a:t>
            </a:r>
            <a:endParaRPr lang="en-US" altLang="ja-JP" sz="700" dirty="0">
              <a:solidFill>
                <a:schemeClr val="tx1"/>
              </a:solidFill>
            </a:endParaRPr>
          </a:p>
          <a:p>
            <a:pPr algn="ctr">
              <a:defRPr/>
            </a:pPr>
            <a:r>
              <a:rPr lang="ja-JP" altLang="en-US" sz="700" dirty="0">
                <a:solidFill>
                  <a:schemeClr val="tx1"/>
                </a:solidFill>
              </a:rPr>
              <a:t>神戸線</a:t>
            </a:r>
          </a:p>
        </p:txBody>
      </p:sp>
      <p:sp>
        <p:nvSpPr>
          <p:cNvPr id="148" name="正方形/長方形 147"/>
          <p:cNvSpPr/>
          <p:nvPr/>
        </p:nvSpPr>
        <p:spPr bwMode="gray">
          <a:xfrm rot="3164541">
            <a:off x="8207729" y="3385727"/>
            <a:ext cx="573819" cy="4286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ＪＲ神戸線</a:t>
            </a:r>
            <a:endParaRPr lang="en-US" altLang="ja-JP" sz="700" dirty="0">
              <a:solidFill>
                <a:schemeClr val="tx1"/>
              </a:solidFill>
            </a:endParaRPr>
          </a:p>
          <a:p>
            <a:pPr algn="ctr">
              <a:defRPr/>
            </a:pPr>
            <a:r>
              <a:rPr lang="ja-JP" altLang="en-US" sz="700" dirty="0">
                <a:solidFill>
                  <a:schemeClr val="tx1"/>
                </a:solidFill>
              </a:rPr>
              <a:t>・宝塚線</a:t>
            </a:r>
            <a:endParaRPr lang="en-US" altLang="ja-JP" sz="700" dirty="0">
              <a:solidFill>
                <a:schemeClr val="tx1"/>
              </a:solidFill>
            </a:endParaRPr>
          </a:p>
        </p:txBody>
      </p:sp>
      <p:cxnSp>
        <p:nvCxnSpPr>
          <p:cNvPr id="149" name="直線コネクタ 91"/>
          <p:cNvCxnSpPr>
            <a:endCxn id="89" idx="1"/>
          </p:cNvCxnSpPr>
          <p:nvPr/>
        </p:nvCxnSpPr>
        <p:spPr bwMode="gray">
          <a:xfrm>
            <a:off x="8553400" y="2060848"/>
            <a:ext cx="516526" cy="53633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直線コネクタ 91"/>
          <p:cNvCxnSpPr>
            <a:stCxn id="90" idx="5"/>
          </p:cNvCxnSpPr>
          <p:nvPr/>
        </p:nvCxnSpPr>
        <p:spPr bwMode="gray">
          <a:xfrm>
            <a:off x="9213930" y="2939164"/>
            <a:ext cx="419590" cy="41782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正方形/長方形 91"/>
          <p:cNvSpPr/>
          <p:nvPr/>
        </p:nvSpPr>
        <p:spPr bwMode="gray">
          <a:xfrm>
            <a:off x="8697416" y="3377916"/>
            <a:ext cx="1074564" cy="574675"/>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西中島</a:t>
            </a:r>
            <a:r>
              <a:rPr lang="ja-JP" altLang="en-US" sz="1050" b="1" dirty="0" smtClean="0">
                <a:solidFill>
                  <a:schemeClr val="tx1"/>
                </a:solidFill>
              </a:rPr>
              <a:t>南方駅・南方駅</a:t>
            </a:r>
            <a:endParaRPr lang="ja-JP" altLang="en-US" sz="1050" b="1" dirty="0">
              <a:solidFill>
                <a:schemeClr val="tx1"/>
              </a:solidFill>
            </a:endParaRPr>
          </a:p>
        </p:txBody>
      </p:sp>
      <p:sp>
        <p:nvSpPr>
          <p:cNvPr id="109" name="正方形/長方形 108"/>
          <p:cNvSpPr/>
          <p:nvPr/>
        </p:nvSpPr>
        <p:spPr bwMode="gray">
          <a:xfrm>
            <a:off x="8585595" y="2801424"/>
            <a:ext cx="579438" cy="2450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a:t>
            </a:r>
            <a:endParaRPr lang="en-US" altLang="ja-JP" sz="700" dirty="0">
              <a:solidFill>
                <a:schemeClr val="tx1"/>
              </a:solidFill>
            </a:endParaRPr>
          </a:p>
          <a:p>
            <a:pPr algn="ctr">
              <a:defRPr/>
            </a:pPr>
            <a:r>
              <a:rPr lang="ja-JP" altLang="en-US" sz="700" dirty="0">
                <a:solidFill>
                  <a:schemeClr val="tx1"/>
                </a:solidFill>
              </a:rPr>
              <a:t>京都</a:t>
            </a:r>
            <a:r>
              <a:rPr lang="ja-JP" altLang="en-US" sz="700" dirty="0" smtClean="0">
                <a:solidFill>
                  <a:schemeClr val="tx1"/>
                </a:solidFill>
              </a:rPr>
              <a:t>線</a:t>
            </a:r>
            <a:endParaRPr lang="ja-JP" altLang="en-US" sz="700" dirty="0">
              <a:solidFill>
                <a:schemeClr val="tx1"/>
              </a:solidFill>
            </a:endParaRPr>
          </a:p>
        </p:txBody>
      </p:sp>
      <p:grpSp>
        <p:nvGrpSpPr>
          <p:cNvPr id="10" name="グループ化 104"/>
          <p:cNvGrpSpPr>
            <a:grpSpLocks/>
          </p:cNvGrpSpPr>
          <p:nvPr/>
        </p:nvGrpSpPr>
        <p:grpSpPr bwMode="auto">
          <a:xfrm>
            <a:off x="4432300" y="908050"/>
            <a:ext cx="1690688" cy="1296988"/>
            <a:chOff x="4090989" y="908053"/>
            <a:chExt cx="1561132" cy="1296812"/>
          </a:xfrm>
        </p:grpSpPr>
        <p:grpSp>
          <p:nvGrpSpPr>
            <p:cNvPr id="11" name="グループ化 64"/>
            <p:cNvGrpSpPr>
              <a:grpSpLocks/>
            </p:cNvGrpSpPr>
            <p:nvPr/>
          </p:nvGrpSpPr>
          <p:grpSpPr bwMode="auto">
            <a:xfrm>
              <a:off x="4090989" y="908053"/>
              <a:ext cx="1561132" cy="1296812"/>
              <a:chOff x="5508104" y="3645025"/>
              <a:chExt cx="1561335" cy="1296875"/>
            </a:xfrm>
          </p:grpSpPr>
          <p:sp>
            <p:nvSpPr>
              <p:cNvPr id="153" name="Rectangle 63"/>
              <p:cNvSpPr>
                <a:spLocks noChangeArrowheads="1"/>
              </p:cNvSpPr>
              <p:nvPr/>
            </p:nvSpPr>
            <p:spPr bwMode="auto">
              <a:xfrm>
                <a:off x="5508104" y="3645025"/>
                <a:ext cx="1561335" cy="115285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154"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155"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156" name="Text Box 67"/>
              <p:cNvSpPr txBox="1">
                <a:spLocks noChangeArrowheads="1"/>
              </p:cNvSpPr>
              <p:nvPr/>
            </p:nvSpPr>
            <p:spPr bwMode="auto">
              <a:xfrm>
                <a:off x="6025627" y="3759325"/>
                <a:ext cx="899777" cy="1182575"/>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157"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158"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52" name="円/楕円 151"/>
            <p:cNvSpPr/>
            <p:nvPr/>
          </p:nvSpPr>
          <p:spPr>
            <a:xfrm>
              <a:off x="4300606" y="1728680"/>
              <a:ext cx="126063" cy="12698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4" name="正方形/長方形 27"/>
          <p:cNvSpPr>
            <a:spLocks noChangeArrowheads="1"/>
          </p:cNvSpPr>
          <p:nvPr/>
        </p:nvSpPr>
        <p:spPr bwMode="auto">
          <a:xfrm>
            <a:off x="8951750" y="-2348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円/楕円 103"/>
          <p:cNvSpPr/>
          <p:nvPr/>
        </p:nvSpPr>
        <p:spPr bwMode="gray">
          <a:xfrm>
            <a:off x="6537176" y="5013176"/>
            <a:ext cx="246479" cy="22946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円/楕円 102"/>
          <p:cNvSpPr/>
          <p:nvPr/>
        </p:nvSpPr>
        <p:spPr bwMode="gray">
          <a:xfrm>
            <a:off x="6609184" y="5013176"/>
            <a:ext cx="246479" cy="22946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4" name="円/楕円 60"/>
          <p:cNvSpPr/>
          <p:nvPr/>
        </p:nvSpPr>
        <p:spPr bwMode="gray">
          <a:xfrm>
            <a:off x="6357156" y="4725144"/>
            <a:ext cx="390043" cy="2160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2" name="グループ化 92"/>
          <p:cNvGrpSpPr>
            <a:grpSpLocks/>
          </p:cNvGrpSpPr>
          <p:nvPr/>
        </p:nvGrpSpPr>
        <p:grpSpPr bwMode="gray">
          <a:xfrm>
            <a:off x="4562957" y="1340768"/>
            <a:ext cx="5147337" cy="4320480"/>
            <a:chOff x="1285076" y="187933"/>
            <a:chExt cx="6994597" cy="6360581"/>
          </a:xfrm>
        </p:grpSpPr>
        <p:grpSp>
          <p:nvGrpSpPr>
            <p:cNvPr id="3" name="グループ化 91"/>
            <p:cNvGrpSpPr>
              <a:grpSpLocks/>
            </p:cNvGrpSpPr>
            <p:nvPr/>
          </p:nvGrpSpPr>
          <p:grpSpPr bwMode="gray">
            <a:xfrm>
              <a:off x="1285076" y="187933"/>
              <a:ext cx="6994597" cy="6360581"/>
              <a:chOff x="1285076" y="187933"/>
              <a:chExt cx="6994597" cy="6360581"/>
            </a:xfrm>
          </p:grpSpPr>
          <p:grpSp>
            <p:nvGrpSpPr>
              <p:cNvPr id="5" name="グループ化 1"/>
              <p:cNvGrpSpPr>
                <a:grpSpLocks/>
              </p:cNvGrpSpPr>
              <p:nvPr/>
            </p:nvGrpSpPr>
            <p:grpSpPr bwMode="gray">
              <a:xfrm>
                <a:off x="1612253" y="187933"/>
                <a:ext cx="6211706" cy="6360581"/>
                <a:chOff x="186873" y="-1337"/>
                <a:chExt cx="8472586" cy="8676207"/>
              </a:xfrm>
            </p:grpSpPr>
            <p:grpSp>
              <p:nvGrpSpPr>
                <p:cNvPr id="6" name="グループ化 2"/>
                <p:cNvGrpSpPr>
                  <a:grpSpLocks/>
                </p:cNvGrpSpPr>
                <p:nvPr/>
              </p:nvGrpSpPr>
              <p:grpSpPr bwMode="gray">
                <a:xfrm>
                  <a:off x="186873" y="-1337"/>
                  <a:ext cx="8472586" cy="8676207"/>
                  <a:chOff x="186873" y="-1337"/>
                  <a:chExt cx="8472586" cy="8676207"/>
                </a:xfrm>
              </p:grpSpPr>
              <p:grpSp>
                <p:nvGrpSpPr>
                  <p:cNvPr id="7" name="グループ化 4"/>
                  <p:cNvGrpSpPr>
                    <a:grpSpLocks/>
                  </p:cNvGrpSpPr>
                  <p:nvPr/>
                </p:nvGrpSpPr>
                <p:grpSpPr bwMode="gray">
                  <a:xfrm>
                    <a:off x="223333" y="224117"/>
                    <a:ext cx="8270727" cy="8263852"/>
                    <a:chOff x="223333" y="224117"/>
                    <a:chExt cx="8270727" cy="8263852"/>
                  </a:xfrm>
                </p:grpSpPr>
                <p:pic>
                  <p:nvPicPr>
                    <p:cNvPr id="16498" name="Picture 5"/>
                    <p:cNvPicPr>
                      <a:picLocks noChangeAspect="1" noChangeArrowheads="1"/>
                    </p:cNvPicPr>
                    <p:nvPr/>
                  </p:nvPicPr>
                  <p:blipFill>
                    <a:blip r:embed="rId3" cstate="print"/>
                    <a:srcRect l="8206" t="816" r="44559"/>
                    <a:stretch>
                      <a:fillRect/>
                    </a:stretch>
                  </p:blipFill>
                  <p:spPr bwMode="gray">
                    <a:xfrm>
                      <a:off x="560294" y="224117"/>
                      <a:ext cx="7933766" cy="6810375"/>
                    </a:xfrm>
                    <a:prstGeom prst="rect">
                      <a:avLst/>
                    </a:prstGeom>
                    <a:noFill/>
                    <a:ln w="1">
                      <a:noFill/>
                      <a:miter lim="800000"/>
                      <a:headEnd/>
                      <a:tailEnd/>
                    </a:ln>
                  </p:spPr>
                </p:pic>
                <p:pic>
                  <p:nvPicPr>
                    <p:cNvPr id="16499" name="Picture 6"/>
                    <p:cNvPicPr>
                      <a:picLocks noChangeAspect="1" noChangeArrowheads="1"/>
                    </p:cNvPicPr>
                    <p:nvPr/>
                  </p:nvPicPr>
                  <p:blipFill>
                    <a:blip r:embed="rId4" cstate="print"/>
                    <a:srcRect l="12209" t="29539" r="46227" b="46797"/>
                    <a:stretch>
                      <a:fillRect/>
                    </a:stretch>
                  </p:blipFill>
                  <p:spPr bwMode="gray">
                    <a:xfrm>
                      <a:off x="223333" y="6863118"/>
                      <a:ext cx="6981265" cy="1624851"/>
                    </a:xfrm>
                    <a:prstGeom prst="rect">
                      <a:avLst/>
                    </a:prstGeom>
                    <a:noFill/>
                    <a:ln w="1">
                      <a:noFill/>
                      <a:miter lim="800000"/>
                      <a:headEnd/>
                      <a:tailEnd/>
                    </a:ln>
                  </p:spPr>
                </p:pic>
              </p:grpSp>
              <p:sp>
                <p:nvSpPr>
                  <p:cNvPr id="268" name="正方形/長方形 5"/>
                  <p:cNvSpPr/>
                  <p:nvPr/>
                </p:nvSpPr>
                <p:spPr bwMode="gray">
                  <a:xfrm>
                    <a:off x="1245149" y="-1337"/>
                    <a:ext cx="720393" cy="5110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69" name="正方形/長方形 6"/>
                  <p:cNvSpPr/>
                  <p:nvPr/>
                </p:nvSpPr>
                <p:spPr bwMode="gray">
                  <a:xfrm>
                    <a:off x="6602915" y="6216611"/>
                    <a:ext cx="1963550" cy="2457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70" name="正方形/長方形 7"/>
                  <p:cNvSpPr/>
                  <p:nvPr/>
                </p:nvSpPr>
                <p:spPr bwMode="gray">
                  <a:xfrm>
                    <a:off x="7661748" y="4420352"/>
                    <a:ext cx="997711" cy="1791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71" name="正方形/長方形 8"/>
                  <p:cNvSpPr/>
                  <p:nvPr/>
                </p:nvSpPr>
                <p:spPr bwMode="gray">
                  <a:xfrm rot="3158108">
                    <a:off x="7237779" y="4560673"/>
                    <a:ext cx="337923" cy="8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72" name="正方形/長方形 9"/>
                  <p:cNvSpPr/>
                  <p:nvPr/>
                </p:nvSpPr>
                <p:spPr bwMode="gray">
                  <a:xfrm>
                    <a:off x="4419978" y="8249080"/>
                    <a:ext cx="314434" cy="425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73" name="正方形/長方形 10"/>
                  <p:cNvSpPr/>
                  <p:nvPr/>
                </p:nvSpPr>
                <p:spPr bwMode="gray">
                  <a:xfrm>
                    <a:off x="186873" y="8347908"/>
                    <a:ext cx="500451" cy="235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266" name="正方形/長方形 3"/>
                <p:cNvSpPr/>
                <p:nvPr/>
              </p:nvSpPr>
              <p:spPr bwMode="gray">
                <a:xfrm>
                  <a:off x="8168572" y="2462950"/>
                  <a:ext cx="102003" cy="159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98" name="正方形/長方形 197"/>
              <p:cNvSpPr/>
              <p:nvPr/>
            </p:nvSpPr>
            <p:spPr bwMode="gray">
              <a:xfrm>
                <a:off x="3509886" y="5948903"/>
                <a:ext cx="902076" cy="387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ltLang="ja-JP" sz="900" dirty="0">
                  <a:solidFill>
                    <a:srgbClr val="00B050"/>
                  </a:solidFill>
                </a:endParaRPr>
              </a:p>
            </p:txBody>
          </p:sp>
          <p:grpSp>
            <p:nvGrpSpPr>
              <p:cNvPr id="8" name="グループ化 35"/>
              <p:cNvGrpSpPr>
                <a:grpSpLocks/>
              </p:cNvGrpSpPr>
              <p:nvPr/>
            </p:nvGrpSpPr>
            <p:grpSpPr bwMode="gray">
              <a:xfrm>
                <a:off x="4933111" y="1564489"/>
                <a:ext cx="2249530" cy="1970181"/>
                <a:chOff x="1464944" y="1563944"/>
                <a:chExt cx="2250105" cy="1970280"/>
              </a:xfrm>
            </p:grpSpPr>
            <p:sp>
              <p:nvSpPr>
                <p:cNvPr id="262" name="フリーフォーム 261"/>
                <p:cNvSpPr/>
                <p:nvPr/>
              </p:nvSpPr>
              <p:spPr bwMode="gray">
                <a:xfrm>
                  <a:off x="1507021" y="1563944"/>
                  <a:ext cx="2190314" cy="1956256"/>
                </a:xfrm>
                <a:custGeom>
                  <a:avLst/>
                  <a:gdLst>
                    <a:gd name="connsiteX0" fmla="*/ 2190750 w 2190750"/>
                    <a:gd name="connsiteY0" fmla="*/ 1676400 h 1957388"/>
                    <a:gd name="connsiteX1" fmla="*/ 1666875 w 2190750"/>
                    <a:gd name="connsiteY1" fmla="*/ 1895475 h 1957388"/>
                    <a:gd name="connsiteX2" fmla="*/ 1304925 w 2190750"/>
                    <a:gd name="connsiteY2" fmla="*/ 1914525 h 1957388"/>
                    <a:gd name="connsiteX3" fmla="*/ 1038225 w 2190750"/>
                    <a:gd name="connsiteY3" fmla="*/ 1638300 h 1957388"/>
                    <a:gd name="connsiteX4" fmla="*/ 800100 w 2190750"/>
                    <a:gd name="connsiteY4" fmla="*/ 1247775 h 1957388"/>
                    <a:gd name="connsiteX5" fmla="*/ 457200 w 2190750"/>
                    <a:gd name="connsiteY5" fmla="*/ 990600 h 1957388"/>
                    <a:gd name="connsiteX6" fmla="*/ 457200 w 2190750"/>
                    <a:gd name="connsiteY6" fmla="*/ 285750 h 1957388"/>
                    <a:gd name="connsiteX7" fmla="*/ 0 w 2190750"/>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1957388">
                      <a:moveTo>
                        <a:pt x="2190750" y="1676400"/>
                      </a:moveTo>
                      <a:cubicBezTo>
                        <a:pt x="2002631" y="1766094"/>
                        <a:pt x="1814513" y="1855788"/>
                        <a:pt x="1666875" y="1895475"/>
                      </a:cubicBezTo>
                      <a:cubicBezTo>
                        <a:pt x="1519238" y="1935163"/>
                        <a:pt x="1409700" y="1957388"/>
                        <a:pt x="1304925" y="1914525"/>
                      </a:cubicBezTo>
                      <a:cubicBezTo>
                        <a:pt x="1200150" y="1871663"/>
                        <a:pt x="1122363" y="1749425"/>
                        <a:pt x="1038225" y="1638300"/>
                      </a:cubicBezTo>
                      <a:cubicBezTo>
                        <a:pt x="954088" y="1527175"/>
                        <a:pt x="896937" y="1355725"/>
                        <a:pt x="800100" y="1247775"/>
                      </a:cubicBezTo>
                      <a:cubicBezTo>
                        <a:pt x="703263" y="1139825"/>
                        <a:pt x="514350" y="1150937"/>
                        <a:pt x="457200" y="990600"/>
                      </a:cubicBezTo>
                      <a:cubicBezTo>
                        <a:pt x="400050" y="830263"/>
                        <a:pt x="533400" y="450850"/>
                        <a:pt x="457200" y="285750"/>
                      </a:cubicBezTo>
                      <a:cubicBezTo>
                        <a:pt x="381000" y="120650"/>
                        <a:pt x="190500" y="60325"/>
                        <a:pt x="0" y="0"/>
                      </a:cubicBezTo>
                    </a:path>
                  </a:pathLst>
                </a:cu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3" name="フリーフォーム 262"/>
                <p:cNvSpPr/>
                <p:nvPr/>
              </p:nvSpPr>
              <p:spPr bwMode="gray">
                <a:xfrm>
                  <a:off x="1464944" y="1577968"/>
                  <a:ext cx="2187978" cy="1956256"/>
                </a:xfrm>
                <a:custGeom>
                  <a:avLst/>
                  <a:gdLst>
                    <a:gd name="connsiteX0" fmla="*/ 2190750 w 2190750"/>
                    <a:gd name="connsiteY0" fmla="*/ 1676400 h 1957388"/>
                    <a:gd name="connsiteX1" fmla="*/ 1666875 w 2190750"/>
                    <a:gd name="connsiteY1" fmla="*/ 1895475 h 1957388"/>
                    <a:gd name="connsiteX2" fmla="*/ 1304925 w 2190750"/>
                    <a:gd name="connsiteY2" fmla="*/ 1914525 h 1957388"/>
                    <a:gd name="connsiteX3" fmla="*/ 1038225 w 2190750"/>
                    <a:gd name="connsiteY3" fmla="*/ 1638300 h 1957388"/>
                    <a:gd name="connsiteX4" fmla="*/ 800100 w 2190750"/>
                    <a:gd name="connsiteY4" fmla="*/ 1247775 h 1957388"/>
                    <a:gd name="connsiteX5" fmla="*/ 457200 w 2190750"/>
                    <a:gd name="connsiteY5" fmla="*/ 990600 h 1957388"/>
                    <a:gd name="connsiteX6" fmla="*/ 457200 w 2190750"/>
                    <a:gd name="connsiteY6" fmla="*/ 285750 h 1957388"/>
                    <a:gd name="connsiteX7" fmla="*/ 0 w 2190750"/>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1957388">
                      <a:moveTo>
                        <a:pt x="2190750" y="1676400"/>
                      </a:moveTo>
                      <a:cubicBezTo>
                        <a:pt x="2002631" y="1766094"/>
                        <a:pt x="1814513" y="1855788"/>
                        <a:pt x="1666875" y="1895475"/>
                      </a:cubicBezTo>
                      <a:cubicBezTo>
                        <a:pt x="1519238" y="1935163"/>
                        <a:pt x="1409700" y="1957388"/>
                        <a:pt x="1304925" y="1914525"/>
                      </a:cubicBezTo>
                      <a:cubicBezTo>
                        <a:pt x="1200150" y="1871663"/>
                        <a:pt x="1122363" y="1749425"/>
                        <a:pt x="1038225" y="1638300"/>
                      </a:cubicBezTo>
                      <a:cubicBezTo>
                        <a:pt x="954088" y="1527175"/>
                        <a:pt x="896937" y="1355725"/>
                        <a:pt x="800100" y="1247775"/>
                      </a:cubicBezTo>
                      <a:cubicBezTo>
                        <a:pt x="703263" y="1139825"/>
                        <a:pt x="514350" y="1150937"/>
                        <a:pt x="457200" y="990600"/>
                      </a:cubicBezTo>
                      <a:cubicBezTo>
                        <a:pt x="400050" y="830263"/>
                        <a:pt x="533400" y="450850"/>
                        <a:pt x="457200" y="285750"/>
                      </a:cubicBezTo>
                      <a:cubicBezTo>
                        <a:pt x="381000" y="120650"/>
                        <a:pt x="190500" y="60325"/>
                        <a:pt x="0" y="0"/>
                      </a:cubicBezTo>
                    </a:path>
                  </a:pathLst>
                </a:cu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4" name="フリーフォーム 263"/>
                <p:cNvSpPr/>
                <p:nvPr/>
              </p:nvSpPr>
              <p:spPr bwMode="gray">
                <a:xfrm>
                  <a:off x="1527071" y="1565514"/>
                  <a:ext cx="2187978" cy="1956258"/>
                </a:xfrm>
                <a:custGeom>
                  <a:avLst/>
                  <a:gdLst>
                    <a:gd name="connsiteX0" fmla="*/ 2190750 w 2190750"/>
                    <a:gd name="connsiteY0" fmla="*/ 1676400 h 1957388"/>
                    <a:gd name="connsiteX1" fmla="*/ 1666875 w 2190750"/>
                    <a:gd name="connsiteY1" fmla="*/ 1895475 h 1957388"/>
                    <a:gd name="connsiteX2" fmla="*/ 1304925 w 2190750"/>
                    <a:gd name="connsiteY2" fmla="*/ 1914525 h 1957388"/>
                    <a:gd name="connsiteX3" fmla="*/ 1038225 w 2190750"/>
                    <a:gd name="connsiteY3" fmla="*/ 1638300 h 1957388"/>
                    <a:gd name="connsiteX4" fmla="*/ 800100 w 2190750"/>
                    <a:gd name="connsiteY4" fmla="*/ 1247775 h 1957388"/>
                    <a:gd name="connsiteX5" fmla="*/ 457200 w 2190750"/>
                    <a:gd name="connsiteY5" fmla="*/ 990600 h 1957388"/>
                    <a:gd name="connsiteX6" fmla="*/ 457200 w 2190750"/>
                    <a:gd name="connsiteY6" fmla="*/ 285750 h 1957388"/>
                    <a:gd name="connsiteX7" fmla="*/ 0 w 2190750"/>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1957388">
                      <a:moveTo>
                        <a:pt x="2190750" y="1676400"/>
                      </a:moveTo>
                      <a:cubicBezTo>
                        <a:pt x="2002631" y="1766094"/>
                        <a:pt x="1814513" y="1855788"/>
                        <a:pt x="1666875" y="1895475"/>
                      </a:cubicBezTo>
                      <a:cubicBezTo>
                        <a:pt x="1519238" y="1935163"/>
                        <a:pt x="1409700" y="1957388"/>
                        <a:pt x="1304925" y="1914525"/>
                      </a:cubicBezTo>
                      <a:cubicBezTo>
                        <a:pt x="1200150" y="1871663"/>
                        <a:pt x="1122363" y="1749425"/>
                        <a:pt x="1038225" y="1638300"/>
                      </a:cubicBezTo>
                      <a:cubicBezTo>
                        <a:pt x="954088" y="1527175"/>
                        <a:pt x="896937" y="1355725"/>
                        <a:pt x="800100" y="1247775"/>
                      </a:cubicBezTo>
                      <a:cubicBezTo>
                        <a:pt x="703263" y="1139825"/>
                        <a:pt x="514350" y="1150937"/>
                        <a:pt x="457200" y="990600"/>
                      </a:cubicBezTo>
                      <a:cubicBezTo>
                        <a:pt x="400050" y="830263"/>
                        <a:pt x="533400" y="450850"/>
                        <a:pt x="457200" y="285750"/>
                      </a:cubicBezTo>
                      <a:cubicBezTo>
                        <a:pt x="381000" y="120650"/>
                        <a:pt x="190500" y="60325"/>
                        <a:pt x="0" y="0"/>
                      </a:cubicBezTo>
                    </a:path>
                  </a:pathLst>
                </a:cu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20" name="正方形/長方形 219"/>
              <p:cNvSpPr/>
              <p:nvPr/>
            </p:nvSpPr>
            <p:spPr bwMode="gray">
              <a:xfrm>
                <a:off x="6155353" y="718457"/>
                <a:ext cx="853000" cy="2547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schemeClr val="tx1"/>
                  </a:solidFill>
                </a:endParaRPr>
              </a:p>
            </p:txBody>
          </p:sp>
          <p:sp>
            <p:nvSpPr>
              <p:cNvPr id="221" name="正方形/長方形 220"/>
              <p:cNvSpPr/>
              <p:nvPr/>
            </p:nvSpPr>
            <p:spPr bwMode="gray">
              <a:xfrm>
                <a:off x="5723011" y="931133"/>
                <a:ext cx="862347" cy="3318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smtClean="0">
                  <a:solidFill>
                    <a:schemeClr val="tx1"/>
                  </a:solidFill>
                </a:endParaRPr>
              </a:p>
            </p:txBody>
          </p:sp>
          <p:sp>
            <p:nvSpPr>
              <p:cNvPr id="222" name="正方形/長方形 221"/>
              <p:cNvSpPr/>
              <p:nvPr/>
            </p:nvSpPr>
            <p:spPr bwMode="gray">
              <a:xfrm>
                <a:off x="7452380" y="405284"/>
                <a:ext cx="827293" cy="3131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schemeClr val="tx1"/>
                  </a:solidFill>
                </a:endParaRPr>
              </a:p>
            </p:txBody>
          </p:sp>
          <p:sp>
            <p:nvSpPr>
              <p:cNvPr id="223" name="正方形/長方形 222"/>
              <p:cNvSpPr/>
              <p:nvPr/>
            </p:nvSpPr>
            <p:spPr bwMode="gray">
              <a:xfrm rot="20122497">
                <a:off x="4808890" y="3209814"/>
                <a:ext cx="786122" cy="3238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224" name="正方形/長方形 223"/>
              <p:cNvSpPr/>
              <p:nvPr/>
            </p:nvSpPr>
            <p:spPr bwMode="gray">
              <a:xfrm>
                <a:off x="4367560" y="1989843"/>
                <a:ext cx="661366" cy="2617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schemeClr val="tx1"/>
                  </a:solidFill>
                </a:endParaRPr>
              </a:p>
            </p:txBody>
          </p:sp>
          <p:sp>
            <p:nvSpPr>
              <p:cNvPr id="225" name="正方形/長方形 224"/>
              <p:cNvSpPr/>
              <p:nvPr/>
            </p:nvSpPr>
            <p:spPr bwMode="gray">
              <a:xfrm>
                <a:off x="3617387" y="2097350"/>
                <a:ext cx="948816" cy="3529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schemeClr val="tx1"/>
                  </a:solidFill>
                </a:endParaRPr>
              </a:p>
            </p:txBody>
          </p:sp>
          <p:sp>
            <p:nvSpPr>
              <p:cNvPr id="226" name="正方形/長方形 225"/>
              <p:cNvSpPr/>
              <p:nvPr/>
            </p:nvSpPr>
            <p:spPr bwMode="gray">
              <a:xfrm rot="3103240">
                <a:off x="5391133" y="2632558"/>
                <a:ext cx="1009630" cy="4206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schemeClr val="tx1"/>
                  </a:solidFill>
                </a:endParaRPr>
              </a:p>
            </p:txBody>
          </p:sp>
          <p:sp>
            <p:nvSpPr>
              <p:cNvPr id="227" name="正方形/長方形 226"/>
              <p:cNvSpPr/>
              <p:nvPr/>
            </p:nvSpPr>
            <p:spPr bwMode="gray">
              <a:xfrm>
                <a:off x="4264733" y="5430064"/>
                <a:ext cx="133207" cy="1332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30" name="正方形/長方形 229"/>
              <p:cNvSpPr/>
              <p:nvPr/>
            </p:nvSpPr>
            <p:spPr bwMode="gray">
              <a:xfrm>
                <a:off x="3708530" y="3880564"/>
                <a:ext cx="756671" cy="230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261" name="正方形/長方形 61"/>
              <p:cNvSpPr/>
              <p:nvPr/>
            </p:nvSpPr>
            <p:spPr bwMode="gray">
              <a:xfrm>
                <a:off x="1899229" y="4769245"/>
                <a:ext cx="1266646" cy="3599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232" name="正方形/長方形 231"/>
              <p:cNvSpPr/>
              <p:nvPr/>
            </p:nvSpPr>
            <p:spPr bwMode="gray">
              <a:xfrm rot="18685551">
                <a:off x="4510536" y="4853432"/>
                <a:ext cx="853238" cy="1833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安治川</a:t>
                </a:r>
                <a:endParaRPr lang="en-US" altLang="ja-JP" sz="700" dirty="0">
                  <a:solidFill>
                    <a:schemeClr val="tx1"/>
                  </a:solidFill>
                </a:endParaRPr>
              </a:p>
            </p:txBody>
          </p:sp>
          <p:sp>
            <p:nvSpPr>
              <p:cNvPr id="233" name="正方形/長方形 232"/>
              <p:cNvSpPr/>
              <p:nvPr/>
            </p:nvSpPr>
            <p:spPr bwMode="gray">
              <a:xfrm rot="18383464">
                <a:off x="5200192" y="5697848"/>
                <a:ext cx="921599" cy="2006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sp>
            <p:nvSpPr>
              <p:cNvPr id="234" name="正方形/長方形 233"/>
              <p:cNvSpPr/>
              <p:nvPr/>
            </p:nvSpPr>
            <p:spPr bwMode="gray">
              <a:xfrm rot="18864271">
                <a:off x="4222635" y="4256848"/>
                <a:ext cx="1229318" cy="4346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schemeClr val="tx1"/>
                  </a:solidFill>
                </a:endParaRPr>
              </a:p>
            </p:txBody>
          </p:sp>
          <p:grpSp>
            <p:nvGrpSpPr>
              <p:cNvPr id="9" name="グループ化 80"/>
              <p:cNvGrpSpPr>
                <a:grpSpLocks/>
              </p:cNvGrpSpPr>
              <p:nvPr/>
            </p:nvGrpSpPr>
            <p:grpSpPr bwMode="gray">
              <a:xfrm>
                <a:off x="1285076" y="3156056"/>
                <a:ext cx="2976271" cy="1272263"/>
                <a:chOff x="1284979" y="3155411"/>
                <a:chExt cx="2976704" cy="1272926"/>
              </a:xfrm>
            </p:grpSpPr>
            <p:sp>
              <p:nvSpPr>
                <p:cNvPr id="256" name="正方形/長方形 70"/>
                <p:cNvSpPr/>
                <p:nvPr/>
              </p:nvSpPr>
              <p:spPr bwMode="gray">
                <a:xfrm>
                  <a:off x="1284979" y="3155411"/>
                  <a:ext cx="1152302" cy="3577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cxnSp>
              <p:nvCxnSpPr>
                <p:cNvPr id="258" name="直線コネクタ 257"/>
                <p:cNvCxnSpPr/>
                <p:nvPr/>
              </p:nvCxnSpPr>
              <p:spPr bwMode="gray">
                <a:xfrm>
                  <a:off x="2268994" y="3356508"/>
                  <a:ext cx="1111911" cy="18195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直線コネクタ 258"/>
                <p:cNvCxnSpPr/>
                <p:nvPr/>
              </p:nvCxnSpPr>
              <p:spPr bwMode="gray">
                <a:xfrm>
                  <a:off x="2268994" y="3356508"/>
                  <a:ext cx="1992689" cy="107182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グループ化 85"/>
              <p:cNvGrpSpPr>
                <a:grpSpLocks/>
              </p:cNvGrpSpPr>
              <p:nvPr/>
            </p:nvGrpSpPr>
            <p:grpSpPr bwMode="gray">
              <a:xfrm>
                <a:off x="1602906" y="4322273"/>
                <a:ext cx="1940559" cy="1793906"/>
                <a:chOff x="1559488" y="4378276"/>
                <a:chExt cx="1939317" cy="1795085"/>
              </a:xfrm>
            </p:grpSpPr>
            <p:cxnSp>
              <p:nvCxnSpPr>
                <p:cNvPr id="253" name="直線コネクタ 252"/>
                <p:cNvCxnSpPr/>
                <p:nvPr/>
              </p:nvCxnSpPr>
              <p:spPr bwMode="gray">
                <a:xfrm>
                  <a:off x="3042778" y="5632294"/>
                  <a:ext cx="456027" cy="54106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2" name="正方形/長方形 251"/>
                <p:cNvSpPr/>
                <p:nvPr/>
              </p:nvSpPr>
              <p:spPr bwMode="gray">
                <a:xfrm>
                  <a:off x="1559488" y="4378276"/>
                  <a:ext cx="1375604" cy="2642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grpSp>
          <p:sp>
            <p:nvSpPr>
              <p:cNvPr id="250" name="正方形/長方形 249"/>
              <p:cNvSpPr/>
              <p:nvPr/>
            </p:nvSpPr>
            <p:spPr bwMode="gray">
              <a:xfrm>
                <a:off x="4993873" y="613286"/>
                <a:ext cx="1065665" cy="3949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244" name="正方形/長方形 243"/>
              <p:cNvSpPr/>
              <p:nvPr/>
            </p:nvSpPr>
            <p:spPr bwMode="gray">
              <a:xfrm rot="3164541">
                <a:off x="5843337" y="2196692"/>
                <a:ext cx="1138170" cy="6309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245" name="正方形/長方形 244"/>
              <p:cNvSpPr/>
              <p:nvPr/>
            </p:nvSpPr>
            <p:spPr bwMode="gray">
              <a:xfrm>
                <a:off x="4147883" y="1143810"/>
                <a:ext cx="855337" cy="4066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schemeClr val="tx1"/>
                  </a:solidFill>
                </a:endParaRPr>
              </a:p>
            </p:txBody>
          </p:sp>
        </p:grpSp>
        <p:sp>
          <p:nvSpPr>
            <p:cNvPr id="137" name="正方形/長方形 136"/>
            <p:cNvSpPr/>
            <p:nvPr/>
          </p:nvSpPr>
          <p:spPr bwMode="gray">
            <a:xfrm>
              <a:off x="3772096" y="4852359"/>
              <a:ext cx="668377" cy="2851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USJ</a:t>
              </a:r>
            </a:p>
          </p:txBody>
        </p:sp>
      </p:grpSp>
      <p:sp>
        <p:nvSpPr>
          <p:cNvPr id="4" name="テキスト ボックス 24"/>
          <p:cNvSpPr txBox="1"/>
          <p:nvPr/>
        </p:nvSpPr>
        <p:spPr bwMode="gray">
          <a:xfrm>
            <a:off x="132424" y="41275"/>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6388" name="タイトル 3"/>
          <p:cNvSpPr txBox="1">
            <a:spLocks/>
          </p:cNvSpPr>
          <p:nvPr/>
        </p:nvSpPr>
        <p:spPr bwMode="auto">
          <a:xfrm>
            <a:off x="4364832" y="30163"/>
            <a:ext cx="5458619"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16389" name="タイトル 3"/>
          <p:cNvSpPr>
            <a:spLocks/>
          </p:cNvSpPr>
          <p:nvPr/>
        </p:nvSpPr>
        <p:spPr bwMode="auto">
          <a:xfrm>
            <a:off x="116946" y="30162"/>
            <a:ext cx="4133976" cy="2967261"/>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a:p>
            <a:pPr marL="85725" indent="-85725">
              <a:spcBef>
                <a:spcPct val="60000"/>
              </a:spcBef>
              <a:buFont typeface="Wingdings" pitchFamily="2" charset="2"/>
              <a:buNone/>
            </a:pPr>
            <a:endParaRPr lang="ja-JP" altLang="en-US" sz="1400" dirty="0">
              <a:solidFill>
                <a:srgbClr val="FF0000"/>
              </a:solidFill>
              <a:latin typeface="HGP創英角ｺﾞｼｯｸUB" pitchFamily="50" charset="-128"/>
              <a:ea typeface="HGP創英角ｺﾞｼｯｸUB" pitchFamily="50" charset="-128"/>
            </a:endParaRPr>
          </a:p>
        </p:txBody>
      </p:sp>
      <p:sp>
        <p:nvSpPr>
          <p:cNvPr id="16390" name="テキスト ボックス 24"/>
          <p:cNvSpPr txBox="1">
            <a:spLocks noChangeArrowheads="1"/>
          </p:cNvSpPr>
          <p:nvPr/>
        </p:nvSpPr>
        <p:spPr bwMode="gray">
          <a:xfrm>
            <a:off x="4357886" y="34925"/>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946" y="3068960"/>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6946" y="3068861"/>
            <a:ext cx="4133976" cy="3730402"/>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人口</a:t>
            </a:r>
            <a:r>
              <a:rPr lang="en-US" altLang="ja-JP" sz="1100" dirty="0" smtClean="0">
                <a:latin typeface="HGP創英角ｺﾞｼｯｸUB" pitchFamily="50" charset="-128"/>
                <a:ea typeface="HGP創英角ｺﾞｼｯｸUB" pitchFamily="50" charset="-128"/>
              </a:rPr>
              <a:t>】</a:t>
            </a:r>
            <a:r>
              <a:rPr lang="ja-JP" altLang="en-US" sz="1100" dirty="0" smtClean="0">
                <a:latin typeface="ＭＳ Ｐ明朝" pitchFamily="18" charset="-128"/>
                <a:ea typeface="ＭＳ Ｐ明朝" pitchFamily="18" charset="-128"/>
              </a:rPr>
              <a:t>　</a:t>
            </a:r>
            <a:endParaRPr lang="en-US" altLang="ja-JP" sz="1100" dirty="0" smtClean="0">
              <a:latin typeface="ＭＳ Ｐ明朝" pitchFamily="18" charset="-128"/>
              <a:ea typeface="ＭＳ Ｐ明朝" pitchFamily="18" charset="-128"/>
            </a:endParaRPr>
          </a:p>
          <a:p>
            <a:pPr marL="85725" indent="-85725">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492,866</a:t>
            </a:r>
            <a:r>
              <a:rPr lang="ja-JP" altLang="en-US" sz="1100" dirty="0" smtClean="0">
                <a:latin typeface="ＭＳ Ｐゴシック" pitchFamily="50" charset="-128"/>
                <a:ea typeface="ＭＳ Ｐゴシック" pitchFamily="50" charset="-128"/>
              </a:rPr>
              <a:t>人で、西宮市（</a:t>
            </a:r>
            <a:r>
              <a:rPr lang="en-US" altLang="ja-JP" sz="1100" dirty="0" smtClean="0">
                <a:latin typeface="ＭＳ Ｐゴシック" pitchFamily="50" charset="-128"/>
                <a:ea typeface="ＭＳ Ｐゴシック" pitchFamily="50" charset="-128"/>
              </a:rPr>
              <a:t>487,850</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119 </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5</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790</a:t>
            </a:r>
            <a:r>
              <a:rPr lang="ja-JP" altLang="en-US" sz="1100" dirty="0" smtClean="0">
                <a:latin typeface="ＭＳ Ｐゴシック" pitchFamily="50" charset="-128"/>
                <a:ea typeface="ＭＳ Ｐゴシック" pitchFamily="50" charset="-128"/>
              </a:rPr>
              <a:t>億円で、比較都市の中で最も多い神戸市（</a:t>
            </a:r>
            <a:r>
              <a:rPr lang="en-US" altLang="ja-JP" sz="1100" dirty="0" smtClean="0">
                <a:latin typeface="ＭＳ Ｐゴシック" pitchFamily="50" charset="-128"/>
                <a:ea typeface="ＭＳ Ｐゴシック" pitchFamily="50" charset="-128"/>
              </a:rPr>
              <a:t>4</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8,503</a:t>
            </a:r>
            <a:r>
              <a:rPr lang="ja-JP" altLang="en-US" sz="1100" dirty="0" smtClean="0">
                <a:latin typeface="ＭＳ Ｐゴシック" pitchFamily="50" charset="-128"/>
                <a:ea typeface="ＭＳ Ｐゴシック" pitchFamily="50" charset="-128"/>
              </a:rPr>
              <a:t>億円）を上回る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1</a:t>
            </a:r>
            <a:r>
              <a:rPr lang="zh-TW" altLang="en-US" sz="1100" dirty="0" smtClean="0">
                <a:latin typeface="ＭＳ Ｐゴシック" pitchFamily="50" charset="-128"/>
                <a:ea typeface="ＭＳ Ｐゴシック" pitchFamily="50" charset="-128"/>
              </a:rPr>
              <a:t>兆</a:t>
            </a:r>
            <a:r>
              <a:rPr lang="en-US" altLang="zh-TW" sz="1100" dirty="0" smtClean="0">
                <a:latin typeface="ＭＳ Ｐゴシック" pitchFamily="50" charset="-128"/>
                <a:ea typeface="ＭＳ Ｐゴシック" pitchFamily="50" charset="-128"/>
              </a:rPr>
              <a:t>5,868</a:t>
            </a:r>
            <a:r>
              <a:rPr lang="zh-TW" altLang="en-US" sz="1100" dirty="0" smtClean="0">
                <a:latin typeface="ＭＳ Ｐゴシック" pitchFamily="50" charset="-128"/>
                <a:ea typeface="ＭＳ Ｐゴシック" pitchFamily="50" charset="-128"/>
              </a:rPr>
              <a:t>億円</a:t>
            </a:r>
            <a:r>
              <a:rPr lang="ja-JP" altLang="en-US" sz="1100" dirty="0" smtClean="0">
                <a:latin typeface="ＭＳ Ｐゴシック" pitchFamily="50" charset="-128"/>
                <a:ea typeface="ＭＳ Ｐゴシック" pitchFamily="50" charset="-128"/>
              </a:rPr>
              <a:t>で</a:t>
            </a:r>
            <a:r>
              <a:rPr lang="ja-JP" altLang="en-US" sz="1100" dirty="0" smtClean="0">
                <a:latin typeface="ＭＳ Ｐゴシック" charset="-128"/>
              </a:rPr>
              <a:t>、特別区の中で最も多く、尼崎市（</a:t>
            </a:r>
            <a:r>
              <a:rPr lang="en-US" altLang="ja-JP" sz="1100" dirty="0" smtClean="0">
                <a:latin typeface="ＭＳ Ｐゴシック" charset="-128"/>
              </a:rPr>
              <a:t>1</a:t>
            </a:r>
            <a:r>
              <a:rPr lang="ja-JP" altLang="en-US" sz="1100" dirty="0" smtClean="0">
                <a:latin typeface="ＭＳ Ｐゴシック" charset="-128"/>
              </a:rPr>
              <a:t>兆</a:t>
            </a:r>
            <a:r>
              <a:rPr lang="en-US" altLang="ja-JP" sz="1100" dirty="0" smtClean="0">
                <a:latin typeface="ＭＳ Ｐゴシック" charset="-128"/>
              </a:rPr>
              <a:t>3,144</a:t>
            </a:r>
            <a:r>
              <a:rPr lang="ja-JP" altLang="en-US" sz="1100" dirty="0" smtClean="0">
                <a:latin typeface="ＭＳ Ｐゴシック" charset="-128"/>
              </a:rPr>
              <a:t>億円）を上回る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建物用途の割合のうち工業が</a:t>
            </a:r>
            <a:r>
              <a:rPr lang="en-US" altLang="ja-JP" sz="1100" dirty="0" smtClean="0">
                <a:latin typeface="ＭＳ Ｐゴシック" pitchFamily="50" charset="-128"/>
                <a:ea typeface="ＭＳ Ｐゴシック" pitchFamily="50" charset="-128"/>
              </a:rPr>
              <a:t>41.5</a:t>
            </a:r>
            <a:r>
              <a:rPr lang="ja-JP" altLang="en-US" sz="1100" dirty="0" smtClean="0">
                <a:latin typeface="ＭＳ Ｐゴシック" pitchFamily="50" charset="-128"/>
                <a:ea typeface="ＭＳ Ｐゴシック" pitchFamily="50" charset="-128"/>
              </a:rPr>
              <a:t>％で、特別区の中で最も高く、比較都市をいずれも上回る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38.4</a:t>
            </a:r>
            <a:r>
              <a:rPr lang="ja-JP" altLang="en-US" sz="1100" dirty="0" smtClean="0">
                <a:latin typeface="ＭＳ Ｐゴシック" pitchFamily="50" charset="-128"/>
                <a:ea typeface="ＭＳ Ｐゴシック" pitchFamily="50" charset="-128"/>
              </a:rPr>
              <a:t>人で、比較都市をいずれも上回る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1.7</a:t>
            </a:r>
            <a:r>
              <a:rPr lang="ja-JP" altLang="en-US" sz="1100" dirty="0" smtClean="0">
                <a:latin typeface="ＭＳ Ｐゴシック" pitchFamily="50" charset="-128"/>
                <a:ea typeface="ＭＳ Ｐゴシック" pitchFamily="50" charset="-128"/>
              </a:rPr>
              <a:t>ヵ所で、京都市、神戸市等（</a:t>
            </a:r>
            <a:r>
              <a:rPr lang="en-US" altLang="ja-JP" sz="1100" dirty="0" smtClean="0">
                <a:latin typeface="ＭＳ Ｐゴシック" pitchFamily="50" charset="-128"/>
                <a:ea typeface="ＭＳ Ｐゴシック" pitchFamily="50" charset="-128"/>
              </a:rPr>
              <a:t>1.7</a:t>
            </a:r>
            <a:r>
              <a:rPr lang="ja-JP" altLang="en-US" sz="1100" dirty="0" smtClean="0">
                <a:latin typeface="ＭＳ Ｐゴシック" pitchFamily="50" charset="-128"/>
                <a:ea typeface="ＭＳ Ｐゴシック" pitchFamily="50" charset="-128"/>
              </a:rPr>
              <a:t>ヵ所）と同程度</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16393" name="テキスト ボックス 57"/>
          <p:cNvSpPr>
            <a:spLocks noChangeArrowheads="1"/>
          </p:cNvSpPr>
          <p:nvPr/>
        </p:nvSpPr>
        <p:spPr bwMode="auto">
          <a:xfrm>
            <a:off x="4562608" y="6165304"/>
            <a:ext cx="5069946" cy="432346"/>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西</a:t>
            </a:r>
            <a:r>
              <a:rPr lang="ja-JP" altLang="en-US" sz="1100" dirty="0"/>
              <a:t>を大阪湾に面し</a:t>
            </a:r>
            <a:r>
              <a:rPr lang="ja-JP" altLang="en-US" sz="1100" dirty="0" smtClean="0"/>
              <a:t>、北を東西に神崎川、中央部</a:t>
            </a:r>
            <a:r>
              <a:rPr lang="ja-JP" altLang="ja-JP" sz="1100" dirty="0"/>
              <a:t>を</a:t>
            </a:r>
            <a:r>
              <a:rPr lang="ja-JP" altLang="en-US" sz="1100" dirty="0"/>
              <a:t>東西に淀</a:t>
            </a:r>
            <a:r>
              <a:rPr lang="ja-JP" altLang="ja-JP" sz="1100" dirty="0"/>
              <a:t>川、</a:t>
            </a:r>
            <a:r>
              <a:rPr lang="ja-JP" altLang="en-US" sz="1100" dirty="0"/>
              <a:t>南</a:t>
            </a:r>
            <a:r>
              <a:rPr lang="ja-JP" altLang="en-US" sz="1100" dirty="0" smtClean="0"/>
              <a:t>を東西に安治川</a:t>
            </a:r>
            <a:r>
              <a:rPr lang="ja-JP" altLang="en-US" sz="1100" dirty="0"/>
              <a:t>・尻無川</a:t>
            </a:r>
            <a:r>
              <a:rPr lang="ja-JP" altLang="ja-JP" sz="1100" dirty="0"/>
              <a:t>が流れる</a:t>
            </a:r>
            <a:r>
              <a:rPr lang="ja-JP" altLang="en-US" sz="1100" dirty="0"/>
              <a:t>。</a:t>
            </a:r>
          </a:p>
        </p:txBody>
      </p:sp>
      <p:graphicFrame>
        <p:nvGraphicFramePr>
          <p:cNvPr id="63" name="Group 154"/>
          <p:cNvGraphicFramePr>
            <a:graphicFrameLocks noGrp="1"/>
          </p:cNvGraphicFramePr>
          <p:nvPr>
            <p:extLst>
              <p:ext uri="{D42A27DB-BD31-4B8C-83A1-F6EECF244321}">
                <p14:modId xmlns:p14="http://schemas.microsoft.com/office/powerpoint/2010/main" val="3979763255"/>
              </p:ext>
            </p:extLst>
          </p:nvPr>
        </p:nvGraphicFramePr>
        <p:xfrm>
          <a:off x="272480" y="3340340"/>
          <a:ext cx="3823177" cy="376692"/>
        </p:xfrm>
        <a:graphic>
          <a:graphicData uri="http://schemas.openxmlformats.org/drawingml/2006/table">
            <a:tbl>
              <a:tblPr/>
              <a:tblGrid>
                <a:gridCol w="391497"/>
                <a:gridCol w="343168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11265" name="Rectangle 1"/>
          <p:cNvSpPr>
            <a:spLocks noChangeArrowheads="1"/>
          </p:cNvSpPr>
          <p:nvPr/>
        </p:nvSpPr>
        <p:spPr bwMode="auto">
          <a:xfrm>
            <a:off x="116463" y="365463"/>
            <a:ext cx="4056451"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ja-JP" sz="1100" b="1" dirty="0">
                <a:latin typeface="HG創英角ｺﾞｼｯｸUB" pitchFamily="49" charset="-128"/>
                <a:ea typeface="HG創英角ｺﾞｼｯｸUB" pitchFamily="49" charset="-128"/>
              </a:rPr>
              <a:t>○大阪の玄関口新大阪や</a:t>
            </a:r>
            <a:r>
              <a:rPr lang="ja-JP" altLang="en-US" sz="1100" b="1" dirty="0">
                <a:latin typeface="HG創英角ｺﾞｼｯｸUB" pitchFamily="49" charset="-128"/>
                <a:ea typeface="HG創英角ｺﾞｼｯｸUB" pitchFamily="49" charset="-128"/>
              </a:rPr>
              <a:t>ベンチャー企業の集積が進む西中島近辺</a:t>
            </a:r>
            <a:r>
              <a:rPr lang="ja-JP" altLang="ja-JP" sz="1100" b="1" dirty="0">
                <a:latin typeface="HG創英角ｺﾞｼｯｸUB" pitchFamily="49" charset="-128"/>
                <a:ea typeface="HG創英角ｺﾞｼｯｸUB" pitchFamily="49" charset="-128"/>
              </a:rPr>
              <a:t>、</a:t>
            </a:r>
            <a:r>
              <a:rPr lang="en-US" altLang="ja-JP" sz="1100" b="1" dirty="0">
                <a:latin typeface="HG創英角ｺﾞｼｯｸUB" pitchFamily="49" charset="-128"/>
                <a:ea typeface="HG創英角ｺﾞｼｯｸUB" pitchFamily="49" charset="-128"/>
              </a:rPr>
              <a:t>USJ</a:t>
            </a:r>
            <a:r>
              <a:rPr lang="ja-JP" altLang="ja-JP" sz="1100" b="1" dirty="0" err="1">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海遊館等の集客施設、福島地区</a:t>
            </a:r>
            <a:r>
              <a:rPr lang="ja-JP" altLang="en-US" sz="1100" b="1" dirty="0">
                <a:latin typeface="HG創英角ｺﾞｼｯｸUB" pitchFamily="49" charset="-128"/>
                <a:ea typeface="HG創英角ｺﾞｼｯｸUB" pitchFamily="49" charset="-128"/>
              </a:rPr>
              <a:t>等</a:t>
            </a:r>
            <a:r>
              <a:rPr lang="ja-JP" altLang="ja-JP" sz="1100" b="1" dirty="0">
                <a:latin typeface="HG創英角ｺﾞｼｯｸUB" pitchFamily="49" charset="-128"/>
                <a:ea typeface="HG創英角ｺﾞｼｯｸUB" pitchFamily="49" charset="-128"/>
              </a:rPr>
              <a:t>の商業</a:t>
            </a:r>
            <a:r>
              <a:rPr lang="ja-JP" altLang="en-US" sz="1100" b="1" dirty="0">
                <a:latin typeface="HG創英角ｺﾞｼｯｸUB" pitchFamily="49" charset="-128"/>
                <a:ea typeface="HG創英角ｺﾞｼｯｸUB" pitchFamily="49" charset="-128"/>
              </a:rPr>
              <a:t>地域、高い工業出荷額を誇る工業地域</a:t>
            </a:r>
            <a:r>
              <a:rPr lang="ja-JP" altLang="ja-JP" sz="1100" b="1" dirty="0">
                <a:latin typeface="HG創英角ｺﾞｼｯｸUB" pitchFamily="49" charset="-128"/>
                <a:ea typeface="HG創英角ｺﾞｼｯｸUB" pitchFamily="49" charset="-128"/>
              </a:rPr>
              <a:t>と併せ、都心の</a:t>
            </a:r>
            <a:r>
              <a:rPr lang="ja-JP" altLang="en-US" sz="1100" b="1" dirty="0">
                <a:latin typeface="HG創英角ｺﾞｼｯｸUB" pitchFamily="49" charset="-128"/>
                <a:ea typeface="HG創英角ｺﾞｼｯｸUB" pitchFamily="49" charset="-128"/>
              </a:rPr>
              <a:t>中の貴重な緑・</a:t>
            </a:r>
            <a:r>
              <a:rPr lang="ja-JP" altLang="ja-JP" sz="1100" b="1" dirty="0">
                <a:latin typeface="HG創英角ｺﾞｼｯｸUB" pitchFamily="49" charset="-128"/>
                <a:ea typeface="HG創英角ｺﾞｼｯｸUB" pitchFamily="49" charset="-128"/>
              </a:rPr>
              <a:t>水辺空間である淀川河川敷</a:t>
            </a:r>
            <a:r>
              <a:rPr lang="ja-JP" altLang="en-US" sz="1100" b="1" dirty="0">
                <a:latin typeface="HG創英角ｺﾞｼｯｸUB" pitchFamily="49" charset="-128"/>
                <a:ea typeface="HG創英角ｺﾞｼｯｸUB" pitchFamily="49" charset="-128"/>
              </a:rPr>
              <a:t>があり、ビジネス・生産機能と豊かな水辺環境などを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○ベイエリアでは、夢洲において、</a:t>
            </a:r>
            <a:r>
              <a:rPr lang="en-US" altLang="ja-JP" sz="1100" b="1" dirty="0">
                <a:latin typeface="HG創英角ｺﾞｼｯｸUB" pitchFamily="49" charset="-128"/>
                <a:ea typeface="HG創英角ｺﾞｼｯｸUB" pitchFamily="49" charset="-128"/>
              </a:rPr>
              <a:t>2025</a:t>
            </a:r>
            <a:r>
              <a:rPr lang="ja-JP" altLang="en-US" sz="1100" b="1" dirty="0">
                <a:latin typeface="HG創英角ｺﾞｼｯｸUB" pitchFamily="49" charset="-128"/>
                <a:ea typeface="HG創英角ｺﾞｼｯｸUB" pitchFamily="49" charset="-128"/>
              </a:rPr>
              <a:t>年日本万国博覧会の開催や、</a:t>
            </a:r>
            <a:r>
              <a:rPr lang="en-US" altLang="ja-JP" sz="1100" b="1" dirty="0">
                <a:latin typeface="HG創英角ｺﾞｼｯｸUB" pitchFamily="49" charset="-128"/>
                <a:ea typeface="HG創英角ｺﾞｼｯｸUB" pitchFamily="49" charset="-128"/>
              </a:rPr>
              <a:t>MICE</a:t>
            </a:r>
            <a:r>
              <a:rPr lang="ja-JP" altLang="ja-JP" sz="1100" b="1" dirty="0">
                <a:latin typeface="HG創英角ｺﾞｼｯｸUB" pitchFamily="49" charset="-128"/>
                <a:ea typeface="HG創英角ｺﾞｼｯｸUB" pitchFamily="49" charset="-128"/>
              </a:rPr>
              <a:t>機能や国際的なエンターテイメント機能等を備えた国際観光拠点形成に向けた取組みが計画されている。また、舞洲では大阪を本拠とするプロスポーツチームの活動拠点を核として、スポーツアイランドが形成されている</a:t>
            </a:r>
          </a:p>
          <a:p>
            <a:r>
              <a:rPr lang="ja-JP" altLang="ja-JP" sz="1100" b="1" dirty="0">
                <a:latin typeface="HG創英角ｺﾞｼｯｸUB" pitchFamily="49" charset="-128"/>
                <a:ea typeface="HG創英角ｺﾞｼｯｸUB" pitchFamily="49" charset="-128"/>
              </a:rPr>
              <a:t>○新大阪は、リニア中央新幹線・北陸新幹線の延伸により、大阪の玄関口としての拠点機能強化が期待され</a:t>
            </a:r>
            <a:r>
              <a:rPr lang="ja-JP" altLang="en-US" sz="1100" b="1" dirty="0">
                <a:latin typeface="HG創英角ｺﾞｼｯｸUB" pitchFamily="49" charset="-128"/>
                <a:ea typeface="HG創英角ｺﾞｼｯｸUB" pitchFamily="49" charset="-128"/>
              </a:rPr>
              <a:t>るとともに、</a:t>
            </a:r>
            <a:r>
              <a:rPr lang="ja-JP" altLang="ja-JP" sz="1100" b="1" dirty="0">
                <a:latin typeface="HG創英角ｺﾞｼｯｸUB" pitchFamily="49" charset="-128"/>
                <a:ea typeface="HG創英角ｺﾞｼｯｸUB" pitchFamily="49" charset="-128"/>
              </a:rPr>
              <a:t>ＪＲおおさか東線北区間、なにわ筋線につながる西梅田十三連絡線の計画等、鉄道ネットワークの充実・強化が進む</a:t>
            </a:r>
            <a:endParaRPr lang="ja-JP" sz="1100" b="1" dirty="0">
              <a:latin typeface="HG創英角ｺﾞｼｯｸUB" pitchFamily="49" charset="-128"/>
              <a:ea typeface="HG創英角ｺﾞｼｯｸUB" pitchFamily="49" charset="-128"/>
            </a:endParaRPr>
          </a:p>
        </p:txBody>
      </p:sp>
      <p:sp>
        <p:nvSpPr>
          <p:cNvPr id="84" name="円/楕円 83"/>
          <p:cNvSpPr/>
          <p:nvPr/>
        </p:nvSpPr>
        <p:spPr bwMode="gray">
          <a:xfrm rot="19949803">
            <a:off x="6732667" y="3050580"/>
            <a:ext cx="2643604" cy="34186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91" name="円/楕円 90"/>
          <p:cNvSpPr/>
          <p:nvPr/>
        </p:nvSpPr>
        <p:spPr bwMode="gray">
          <a:xfrm>
            <a:off x="8426656" y="3284985"/>
            <a:ext cx="504786" cy="38861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コネクタ 91"/>
          <p:cNvCxnSpPr>
            <a:stCxn id="94" idx="0"/>
            <a:endCxn id="91" idx="5"/>
          </p:cNvCxnSpPr>
          <p:nvPr/>
        </p:nvCxnSpPr>
        <p:spPr bwMode="gray">
          <a:xfrm flipH="1" flipV="1">
            <a:off x="8857518" y="3616688"/>
            <a:ext cx="385959" cy="17235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bwMode="gray">
          <a:xfrm>
            <a:off x="8775425" y="3789040"/>
            <a:ext cx="936104"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1050" dirty="0" smtClean="0">
                <a:solidFill>
                  <a:schemeClr val="tx1"/>
                </a:solidFill>
              </a:rPr>
              <a:t>福島地区</a:t>
            </a:r>
            <a:endParaRPr lang="en-US" altLang="ja-JP" sz="1050" dirty="0" smtClean="0">
              <a:solidFill>
                <a:schemeClr val="tx1"/>
              </a:solidFill>
            </a:endParaRPr>
          </a:p>
        </p:txBody>
      </p:sp>
      <p:sp>
        <p:nvSpPr>
          <p:cNvPr id="112" name="正方形/長方形 61"/>
          <p:cNvSpPr/>
          <p:nvPr/>
        </p:nvSpPr>
        <p:spPr bwMode="gray">
          <a:xfrm>
            <a:off x="7401272" y="3212976"/>
            <a:ext cx="854118" cy="1635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淀川河川敷</a:t>
            </a:r>
            <a:endParaRPr lang="en-US" altLang="ja-JP" sz="900" dirty="0">
              <a:solidFill>
                <a:schemeClr val="tx1"/>
              </a:solidFill>
            </a:endParaRPr>
          </a:p>
        </p:txBody>
      </p:sp>
      <p:sp>
        <p:nvSpPr>
          <p:cNvPr id="144" name="右矢印吹き出し 143"/>
          <p:cNvSpPr/>
          <p:nvPr/>
        </p:nvSpPr>
        <p:spPr>
          <a:xfrm>
            <a:off x="6747199" y="2348880"/>
            <a:ext cx="1716191" cy="432048"/>
          </a:xfrm>
          <a:prstGeom prst="rightArrowCallout">
            <a:avLst>
              <a:gd name="adj1" fmla="val 22900"/>
              <a:gd name="adj2" fmla="val 27729"/>
              <a:gd name="adj3" fmla="val 32349"/>
              <a:gd name="adj4" fmla="val 85385"/>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050" dirty="0" smtClean="0">
                <a:solidFill>
                  <a:schemeClr val="tx1"/>
                </a:solidFill>
              </a:rPr>
              <a:t>西梅田十三連絡線</a:t>
            </a:r>
            <a:endParaRPr lang="en-US" altLang="ja-JP" sz="1050" dirty="0" smtClean="0">
              <a:solidFill>
                <a:schemeClr val="tx1"/>
              </a:solidFill>
            </a:endParaRPr>
          </a:p>
          <a:p>
            <a:pPr algn="ctr">
              <a:defRPr/>
            </a:pPr>
            <a:r>
              <a:rPr lang="ja-JP" altLang="en-US" sz="1050" dirty="0" smtClean="0">
                <a:solidFill>
                  <a:schemeClr val="tx1"/>
                </a:solidFill>
              </a:rPr>
              <a:t>整備区間</a:t>
            </a:r>
            <a:endParaRPr lang="en-US" altLang="ja-JP" sz="1050" dirty="0" smtClean="0">
              <a:solidFill>
                <a:schemeClr val="tx1"/>
              </a:solidFill>
            </a:endParaRPr>
          </a:p>
        </p:txBody>
      </p:sp>
      <p:sp>
        <p:nvSpPr>
          <p:cNvPr id="148" name="フリーフォーム 147"/>
          <p:cNvSpPr/>
          <p:nvPr/>
        </p:nvSpPr>
        <p:spPr>
          <a:xfrm>
            <a:off x="8492331" y="2133601"/>
            <a:ext cx="474663" cy="238125"/>
          </a:xfrm>
          <a:custGeom>
            <a:avLst/>
            <a:gdLst>
              <a:gd name="connsiteX0" fmla="*/ 438150 w 438150"/>
              <a:gd name="connsiteY0" fmla="*/ 0 h 238125"/>
              <a:gd name="connsiteX1" fmla="*/ 409575 w 438150"/>
              <a:gd name="connsiteY1" fmla="*/ 9525 h 238125"/>
              <a:gd name="connsiteX2" fmla="*/ 314325 w 438150"/>
              <a:gd name="connsiteY2" fmla="*/ 28575 h 238125"/>
              <a:gd name="connsiteX3" fmla="*/ 257175 w 438150"/>
              <a:gd name="connsiteY3" fmla="*/ 57150 h 238125"/>
              <a:gd name="connsiteX4" fmla="*/ 190500 w 438150"/>
              <a:gd name="connsiteY4" fmla="*/ 76200 h 238125"/>
              <a:gd name="connsiteX5" fmla="*/ 85725 w 438150"/>
              <a:gd name="connsiteY5" fmla="*/ 114300 h 238125"/>
              <a:gd name="connsiteX6" fmla="*/ 85725 w 438150"/>
              <a:gd name="connsiteY6" fmla="*/ 114300 h 238125"/>
              <a:gd name="connsiteX7" fmla="*/ 0 w 438150"/>
              <a:gd name="connsiteY7" fmla="*/ 152400 h 238125"/>
              <a:gd name="connsiteX8" fmla="*/ 9525 w 438150"/>
              <a:gd name="connsiteY8"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150" h="238125">
                <a:moveTo>
                  <a:pt x="438150" y="0"/>
                </a:moveTo>
                <a:cubicBezTo>
                  <a:pt x="428625" y="3175"/>
                  <a:pt x="419358" y="7267"/>
                  <a:pt x="409575" y="9525"/>
                </a:cubicBezTo>
                <a:cubicBezTo>
                  <a:pt x="378025" y="16806"/>
                  <a:pt x="345042" y="18336"/>
                  <a:pt x="314325" y="28575"/>
                </a:cubicBezTo>
                <a:cubicBezTo>
                  <a:pt x="242501" y="52516"/>
                  <a:pt x="331033" y="20221"/>
                  <a:pt x="257175" y="57150"/>
                </a:cubicBezTo>
                <a:cubicBezTo>
                  <a:pt x="243510" y="63982"/>
                  <a:pt x="202707" y="73148"/>
                  <a:pt x="190500" y="76200"/>
                </a:cubicBezTo>
                <a:cubicBezTo>
                  <a:pt x="140140" y="109773"/>
                  <a:pt x="173031" y="92474"/>
                  <a:pt x="85725" y="114300"/>
                </a:cubicBezTo>
                <a:lnTo>
                  <a:pt x="85725" y="114300"/>
                </a:lnTo>
                <a:cubicBezTo>
                  <a:pt x="32332" y="140996"/>
                  <a:pt x="60808" y="128077"/>
                  <a:pt x="0" y="152400"/>
                </a:cubicBezTo>
                <a:cubicBezTo>
                  <a:pt x="15549" y="199047"/>
                  <a:pt x="9525" y="170935"/>
                  <a:pt x="9525" y="2381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2" name="直線コネクタ 151"/>
          <p:cNvCxnSpPr>
            <a:endCxn id="150" idx="5"/>
          </p:cNvCxnSpPr>
          <p:nvPr/>
        </p:nvCxnSpPr>
        <p:spPr bwMode="gray">
          <a:xfrm flipH="1" flipV="1">
            <a:off x="9174354" y="2552549"/>
            <a:ext cx="231140" cy="30038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7" name="フリーフォーム 86"/>
          <p:cNvSpPr/>
          <p:nvPr/>
        </p:nvSpPr>
        <p:spPr>
          <a:xfrm>
            <a:off x="8459071" y="2133601"/>
            <a:ext cx="600792" cy="935360"/>
          </a:xfrm>
          <a:custGeom>
            <a:avLst/>
            <a:gdLst>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45027 w 554577"/>
              <a:gd name="connsiteY24" fmla="*/ 809625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64027 w 554577"/>
              <a:gd name="connsiteY24" fmla="*/ 863352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316452 w 554577"/>
              <a:gd name="connsiteY23" fmla="*/ 800100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92019 w 554577"/>
              <a:gd name="connsiteY23" fmla="*/ 791343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863351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75995 w 554577"/>
              <a:gd name="connsiteY16" fmla="*/ 575319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4577" h="935360">
                <a:moveTo>
                  <a:pt x="554577" y="0"/>
                </a:moveTo>
                <a:cubicBezTo>
                  <a:pt x="538702" y="9525"/>
                  <a:pt x="523806" y="20914"/>
                  <a:pt x="506952" y="28575"/>
                </a:cubicBezTo>
                <a:cubicBezTo>
                  <a:pt x="488671" y="36884"/>
                  <a:pt x="468852" y="41275"/>
                  <a:pt x="449802" y="47625"/>
                </a:cubicBezTo>
                <a:cubicBezTo>
                  <a:pt x="440277" y="50800"/>
                  <a:pt x="431131" y="55499"/>
                  <a:pt x="421227" y="57150"/>
                </a:cubicBezTo>
                <a:cubicBezTo>
                  <a:pt x="373004" y="65187"/>
                  <a:pt x="314502" y="74306"/>
                  <a:pt x="268827" y="85725"/>
                </a:cubicBezTo>
                <a:cubicBezTo>
                  <a:pt x="256127" y="88900"/>
                  <a:pt x="243266" y="91488"/>
                  <a:pt x="230727" y="95250"/>
                </a:cubicBezTo>
                <a:cubicBezTo>
                  <a:pt x="211493" y="101020"/>
                  <a:pt x="193268" y="110362"/>
                  <a:pt x="173577" y="114300"/>
                </a:cubicBezTo>
                <a:cubicBezTo>
                  <a:pt x="109186" y="127178"/>
                  <a:pt x="140983" y="117812"/>
                  <a:pt x="78327" y="142875"/>
                </a:cubicBezTo>
                <a:cubicBezTo>
                  <a:pt x="75152" y="152400"/>
                  <a:pt x="73292" y="162470"/>
                  <a:pt x="68802" y="171450"/>
                </a:cubicBezTo>
                <a:cubicBezTo>
                  <a:pt x="63682" y="181689"/>
                  <a:pt x="53041" y="189060"/>
                  <a:pt x="49752" y="200025"/>
                </a:cubicBezTo>
                <a:cubicBezTo>
                  <a:pt x="43301" y="221529"/>
                  <a:pt x="44630" y="244685"/>
                  <a:pt x="40227" y="266700"/>
                </a:cubicBezTo>
                <a:cubicBezTo>
                  <a:pt x="34593" y="294868"/>
                  <a:pt x="27707" y="299768"/>
                  <a:pt x="11652" y="323850"/>
                </a:cubicBezTo>
                <a:cubicBezTo>
                  <a:pt x="8477" y="339725"/>
                  <a:pt x="2127" y="355286"/>
                  <a:pt x="2127" y="371475"/>
                </a:cubicBezTo>
                <a:cubicBezTo>
                  <a:pt x="2127" y="413839"/>
                  <a:pt x="0" y="455073"/>
                  <a:pt x="30702" y="485775"/>
                </a:cubicBezTo>
                <a:cubicBezTo>
                  <a:pt x="38797" y="493870"/>
                  <a:pt x="49752" y="498475"/>
                  <a:pt x="59277" y="504825"/>
                </a:cubicBezTo>
                <a:cubicBezTo>
                  <a:pt x="65894" y="524677"/>
                  <a:pt x="74774" y="555807"/>
                  <a:pt x="87852" y="571500"/>
                </a:cubicBezTo>
                <a:cubicBezTo>
                  <a:pt x="95181" y="580294"/>
                  <a:pt x="66470" y="568969"/>
                  <a:pt x="75995" y="575319"/>
                </a:cubicBezTo>
                <a:cubicBezTo>
                  <a:pt x="88695" y="594369"/>
                  <a:pt x="147287" y="625980"/>
                  <a:pt x="154527" y="647700"/>
                </a:cubicBezTo>
                <a:cubicBezTo>
                  <a:pt x="157702" y="657225"/>
                  <a:pt x="157780" y="668435"/>
                  <a:pt x="164052" y="676275"/>
                </a:cubicBezTo>
                <a:cubicBezTo>
                  <a:pt x="171203" y="685214"/>
                  <a:pt x="183102" y="688975"/>
                  <a:pt x="192627" y="695325"/>
                </a:cubicBezTo>
                <a:cubicBezTo>
                  <a:pt x="195802" y="704850"/>
                  <a:pt x="195052" y="716800"/>
                  <a:pt x="202152" y="723900"/>
                </a:cubicBezTo>
                <a:cubicBezTo>
                  <a:pt x="209252" y="731000"/>
                  <a:pt x="221950" y="728549"/>
                  <a:pt x="230727" y="733425"/>
                </a:cubicBezTo>
                <a:cubicBezTo>
                  <a:pt x="250741" y="744544"/>
                  <a:pt x="268827" y="758825"/>
                  <a:pt x="287877" y="771525"/>
                </a:cubicBezTo>
                <a:cubicBezTo>
                  <a:pt x="299085" y="778997"/>
                  <a:pt x="208803" y="711863"/>
                  <a:pt x="220011" y="719335"/>
                </a:cubicBezTo>
                <a:cubicBezTo>
                  <a:pt x="228365" y="724904"/>
                  <a:pt x="354502" y="860177"/>
                  <a:pt x="364027" y="863352"/>
                </a:cubicBezTo>
                <a:cubicBezTo>
                  <a:pt x="370377" y="872877"/>
                  <a:pt x="358957" y="827961"/>
                  <a:pt x="364077" y="838200"/>
                </a:cubicBezTo>
                <a:cubicBezTo>
                  <a:pt x="368567" y="847180"/>
                  <a:pt x="368033" y="858421"/>
                  <a:pt x="373602" y="866775"/>
                </a:cubicBezTo>
                <a:cubicBezTo>
                  <a:pt x="381074" y="877983"/>
                  <a:pt x="426510" y="925835"/>
                  <a:pt x="436035" y="935360"/>
                </a:cubicBezTo>
                <a:lnTo>
                  <a:pt x="411702" y="923925"/>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1" name="正方形/長方形 150"/>
          <p:cNvSpPr/>
          <p:nvPr/>
        </p:nvSpPr>
        <p:spPr bwMode="gray">
          <a:xfrm>
            <a:off x="8385382" y="2852936"/>
            <a:ext cx="1326147" cy="3600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ベンチャー企業集積</a:t>
            </a:r>
            <a:endParaRPr lang="en-US" altLang="ja-JP" sz="900" dirty="0" smtClean="0">
              <a:solidFill>
                <a:schemeClr val="tx1"/>
              </a:solidFill>
            </a:endParaRPr>
          </a:p>
          <a:p>
            <a:pPr algn="ctr">
              <a:defRPr/>
            </a:pPr>
            <a:r>
              <a:rPr lang="ja-JP" altLang="en-US" sz="900" dirty="0" smtClean="0">
                <a:solidFill>
                  <a:schemeClr val="tx1"/>
                </a:solidFill>
              </a:rPr>
              <a:t>（新大阪・西中島</a:t>
            </a:r>
            <a:r>
              <a:rPr lang="ja-JP" altLang="en-US" sz="1000" dirty="0" smtClean="0">
                <a:solidFill>
                  <a:schemeClr val="tx1"/>
                </a:solidFill>
              </a:rPr>
              <a:t>）</a:t>
            </a:r>
            <a:endParaRPr lang="en-US" altLang="ja-JP" sz="1000" dirty="0" smtClean="0">
              <a:solidFill>
                <a:schemeClr val="tx1"/>
              </a:solidFill>
            </a:endParaRPr>
          </a:p>
        </p:txBody>
      </p:sp>
      <p:sp>
        <p:nvSpPr>
          <p:cNvPr id="88" name="正方形/長方形 87"/>
          <p:cNvSpPr/>
          <p:nvPr/>
        </p:nvSpPr>
        <p:spPr bwMode="gray">
          <a:xfrm>
            <a:off x="5601072" y="5373216"/>
            <a:ext cx="936104" cy="262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大型物流施設</a:t>
            </a:r>
            <a:endParaRPr lang="en-US" altLang="ja-JP" sz="900" dirty="0" smtClean="0">
              <a:solidFill>
                <a:schemeClr val="tx1"/>
              </a:solidFill>
            </a:endParaRPr>
          </a:p>
        </p:txBody>
      </p:sp>
      <p:sp>
        <p:nvSpPr>
          <p:cNvPr id="89" name="正方形/長方形 88"/>
          <p:cNvSpPr/>
          <p:nvPr/>
        </p:nvSpPr>
        <p:spPr bwMode="gray">
          <a:xfrm>
            <a:off x="4448944" y="3368691"/>
            <a:ext cx="864096"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1050" dirty="0" smtClean="0">
                <a:solidFill>
                  <a:schemeClr val="tx1"/>
                </a:solidFill>
              </a:rPr>
              <a:t>工場集積地</a:t>
            </a:r>
            <a:endParaRPr lang="en-US" altLang="ja-JP" sz="1050" dirty="0" smtClean="0">
              <a:solidFill>
                <a:schemeClr val="tx1"/>
              </a:solidFill>
            </a:endParaRPr>
          </a:p>
        </p:txBody>
      </p:sp>
      <p:sp>
        <p:nvSpPr>
          <p:cNvPr id="93" name="正方形/長方形 92"/>
          <p:cNvSpPr/>
          <p:nvPr/>
        </p:nvSpPr>
        <p:spPr bwMode="gray">
          <a:xfrm>
            <a:off x="4953000" y="4437112"/>
            <a:ext cx="858836" cy="3600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舞洲スポーツ</a:t>
            </a:r>
            <a:endParaRPr lang="en-US" altLang="ja-JP" sz="900" dirty="0" smtClean="0">
              <a:solidFill>
                <a:schemeClr val="tx1"/>
              </a:solidFill>
            </a:endParaRPr>
          </a:p>
          <a:p>
            <a:pPr algn="ctr">
              <a:defRPr/>
            </a:pPr>
            <a:r>
              <a:rPr lang="ja-JP" altLang="en-US" sz="900" dirty="0" smtClean="0">
                <a:solidFill>
                  <a:schemeClr val="tx1"/>
                </a:solidFill>
              </a:rPr>
              <a:t>アイランド</a:t>
            </a:r>
            <a:endParaRPr lang="en-US" altLang="ja-JP" sz="900" dirty="0" smtClean="0">
              <a:solidFill>
                <a:schemeClr val="tx1"/>
              </a:solidFill>
            </a:endParaRPr>
          </a:p>
        </p:txBody>
      </p:sp>
      <p:sp>
        <p:nvSpPr>
          <p:cNvPr id="100" name="正方形/長方形 99"/>
          <p:cNvSpPr/>
          <p:nvPr/>
        </p:nvSpPr>
        <p:spPr bwMode="gray">
          <a:xfrm>
            <a:off x="5025008" y="4927111"/>
            <a:ext cx="432048"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夢洲</a:t>
            </a:r>
            <a:endParaRPr lang="en-US" altLang="ja-JP" sz="900" dirty="0" smtClean="0">
              <a:solidFill>
                <a:schemeClr val="tx1"/>
              </a:solidFill>
            </a:endParaRPr>
          </a:p>
        </p:txBody>
      </p:sp>
      <p:sp>
        <p:nvSpPr>
          <p:cNvPr id="101" name="正方形/長方形 100"/>
          <p:cNvSpPr/>
          <p:nvPr/>
        </p:nvSpPr>
        <p:spPr bwMode="gray">
          <a:xfrm>
            <a:off x="6911273" y="4424234"/>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96" name="正方形/長方形 95"/>
          <p:cNvSpPr/>
          <p:nvPr/>
        </p:nvSpPr>
        <p:spPr bwMode="gray">
          <a:xfrm>
            <a:off x="6374111" y="5010510"/>
            <a:ext cx="595113" cy="21868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海遊館</a:t>
            </a:r>
            <a:endParaRPr lang="en-US" altLang="ja-JP" sz="900" dirty="0">
              <a:solidFill>
                <a:schemeClr val="tx1"/>
              </a:solidFill>
            </a:endParaRPr>
          </a:p>
        </p:txBody>
      </p:sp>
      <p:cxnSp>
        <p:nvCxnSpPr>
          <p:cNvPr id="86" name="直線コネクタ 85"/>
          <p:cNvCxnSpPr>
            <a:endCxn id="222" idx="0"/>
          </p:cNvCxnSpPr>
          <p:nvPr/>
        </p:nvCxnSpPr>
        <p:spPr>
          <a:xfrm flipV="1">
            <a:off x="9092505" y="1488406"/>
            <a:ext cx="313386" cy="581968"/>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右矢印吹き出し 96"/>
          <p:cNvSpPr/>
          <p:nvPr/>
        </p:nvSpPr>
        <p:spPr>
          <a:xfrm>
            <a:off x="7905328" y="1268760"/>
            <a:ext cx="1396726" cy="432048"/>
          </a:xfrm>
          <a:prstGeom prst="rightArrowCallout">
            <a:avLst>
              <a:gd name="adj1" fmla="val 22900"/>
              <a:gd name="adj2" fmla="val 27729"/>
              <a:gd name="adj3" fmla="val 32349"/>
              <a:gd name="adj4" fmla="val 85385"/>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ja-JP" sz="1050" dirty="0" smtClean="0">
                <a:solidFill>
                  <a:schemeClr val="tx1"/>
                </a:solidFill>
                <a:latin typeface="+mn-ea"/>
              </a:rPr>
              <a:t>ＪＲおおさか東線</a:t>
            </a:r>
            <a:r>
              <a:rPr lang="ja-JP" altLang="en-US" sz="1050" dirty="0" smtClean="0">
                <a:solidFill>
                  <a:schemeClr val="tx1"/>
                </a:solidFill>
                <a:latin typeface="+mn-ea"/>
              </a:rPr>
              <a:t>北区間整備</a:t>
            </a:r>
            <a:r>
              <a:rPr lang="ja-JP" altLang="ja-JP" sz="1050" dirty="0" smtClean="0">
                <a:solidFill>
                  <a:schemeClr val="tx1"/>
                </a:solidFill>
                <a:latin typeface="+mn-ea"/>
              </a:rPr>
              <a:t>区間</a:t>
            </a:r>
            <a:endParaRPr lang="en-US" altLang="ja-JP" sz="1050" dirty="0" smtClean="0">
              <a:solidFill>
                <a:schemeClr val="tx1"/>
              </a:solidFill>
              <a:latin typeface="+mn-ea"/>
            </a:endParaRPr>
          </a:p>
        </p:txBody>
      </p:sp>
      <p:sp>
        <p:nvSpPr>
          <p:cNvPr id="106" name="正方形/長方形 105"/>
          <p:cNvSpPr/>
          <p:nvPr/>
        </p:nvSpPr>
        <p:spPr bwMode="gray">
          <a:xfrm rot="19912292">
            <a:off x="7712367" y="1999781"/>
            <a:ext cx="670112" cy="1218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神崎川</a:t>
            </a:r>
            <a:endParaRPr lang="en-US" altLang="ja-JP" sz="700" dirty="0">
              <a:solidFill>
                <a:schemeClr val="tx1"/>
              </a:solidFill>
            </a:endParaRPr>
          </a:p>
        </p:txBody>
      </p:sp>
      <p:sp>
        <p:nvSpPr>
          <p:cNvPr id="150" name="円/楕円 149"/>
          <p:cNvSpPr/>
          <p:nvPr/>
        </p:nvSpPr>
        <p:spPr bwMode="gray">
          <a:xfrm>
            <a:off x="8841432" y="2060848"/>
            <a:ext cx="390043" cy="576064"/>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bwMode="gray">
          <a:xfrm>
            <a:off x="8985448" y="2132856"/>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24" name="正方形/長方形 123"/>
          <p:cNvSpPr/>
          <p:nvPr/>
        </p:nvSpPr>
        <p:spPr bwMode="gray">
          <a:xfrm>
            <a:off x="9057456" y="1844824"/>
            <a:ext cx="720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新大阪駅</a:t>
            </a:r>
            <a:endParaRPr lang="en-US" altLang="ja-JP" sz="900" dirty="0" smtClean="0">
              <a:solidFill>
                <a:schemeClr val="tx1"/>
              </a:solidFill>
            </a:endParaRPr>
          </a:p>
        </p:txBody>
      </p:sp>
      <p:sp>
        <p:nvSpPr>
          <p:cNvPr id="85" name="円/楕円 84"/>
          <p:cNvSpPr/>
          <p:nvPr/>
        </p:nvSpPr>
        <p:spPr bwMode="gray">
          <a:xfrm>
            <a:off x="6105128" y="3457575"/>
            <a:ext cx="792088" cy="34186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95" name="円/楕円 94"/>
          <p:cNvSpPr/>
          <p:nvPr/>
        </p:nvSpPr>
        <p:spPr bwMode="gray">
          <a:xfrm rot="20557050">
            <a:off x="6544569" y="4147827"/>
            <a:ext cx="773495" cy="19321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105" name="円/楕円 104"/>
          <p:cNvSpPr/>
          <p:nvPr/>
        </p:nvSpPr>
        <p:spPr bwMode="gray">
          <a:xfrm rot="18538888">
            <a:off x="5558393" y="4818274"/>
            <a:ext cx="593641" cy="2275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82"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rrowheads="1"/>
          </p:cNvPicPr>
          <p:nvPr/>
        </p:nvPicPr>
        <p:blipFill>
          <a:blip r:embed="rId2" cstate="print"/>
          <a:srcRect/>
          <a:stretch>
            <a:fillRect/>
          </a:stretch>
        </p:blipFill>
        <p:spPr bwMode="auto">
          <a:xfrm>
            <a:off x="6293681" y="1268760"/>
            <a:ext cx="3581146" cy="2485644"/>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6289466" y="4274046"/>
            <a:ext cx="3544147" cy="2402840"/>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2867403" y="1268760"/>
            <a:ext cx="3542221" cy="2485644"/>
          </a:xfrm>
          <a:prstGeom prst="rect">
            <a:avLst/>
          </a:prstGeom>
          <a:noFill/>
          <a:ln w="9525">
            <a:noFill/>
            <a:miter lim="800000"/>
            <a:headEnd/>
            <a:tailEnd/>
          </a:ln>
          <a:effectLst/>
        </p:spPr>
      </p:pic>
      <p:sp>
        <p:nvSpPr>
          <p:cNvPr id="17410"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7412"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17418"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第二区（福島</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此花</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区・港区・西淀川区・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淀川</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nvGraphicFramePr>
        <p:xfrm>
          <a:off x="662120" y="764704"/>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492,866</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24.0%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444,351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245,954</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34.4%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586,583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8,405</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10,397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58.64</a:t>
                      </a:r>
                      <a:r>
                        <a:rPr lang="en-US" altLang="ja-JP" sz="1000" b="0" i="0" u="none" strike="noStrike" dirty="0" smtClean="0">
                          <a:solidFill>
                            <a:schemeClr val="tx1"/>
                          </a:solidFill>
                          <a:latin typeface="ＭＳ Ｐゴシック" pitchFamily="50" charset="-128"/>
                          <a:ea typeface="ＭＳ Ｐゴシック" pitchFamily="50" charset="-128"/>
                        </a:rPr>
                        <a:t>k</a:t>
                      </a:r>
                      <a:r>
                        <a:rPr 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pic>
        <p:nvPicPr>
          <p:cNvPr id="1028" name="Picture 4"/>
          <p:cNvPicPr>
            <a:picLocks noChangeAspect="1" noChangeArrowheads="1"/>
          </p:cNvPicPr>
          <p:nvPr/>
        </p:nvPicPr>
        <p:blipFill>
          <a:blip r:embed="rId5" cstate="print"/>
          <a:srcRect/>
          <a:stretch>
            <a:fillRect/>
          </a:stretch>
        </p:blipFill>
        <p:spPr bwMode="auto">
          <a:xfrm>
            <a:off x="2924775" y="4274046"/>
            <a:ext cx="3500120" cy="2402840"/>
          </a:xfrm>
          <a:prstGeom prst="rect">
            <a:avLst/>
          </a:prstGeom>
          <a:noFill/>
          <a:ln w="9525">
            <a:noFill/>
            <a:miter lim="800000"/>
            <a:headEnd/>
            <a:tailEnd/>
          </a:ln>
          <a:effectLst/>
        </p:spPr>
      </p:pic>
      <p:sp>
        <p:nvSpPr>
          <p:cNvPr id="21"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a:t>
            </a:r>
            <a:r>
              <a:rPr lang="ja-JP" altLang="en-US" sz="1000" dirty="0" smtClean="0"/>
              <a:t>、東大阪市と同程度</a:t>
            </a:r>
            <a:endParaRPr lang="ja-JP" altLang="en-US" sz="1000" dirty="0"/>
          </a:p>
        </p:txBody>
      </p:sp>
      <p:sp>
        <p:nvSpPr>
          <p:cNvPr id="22"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、西宮市と同程度</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、尼崎市を上回る</a:t>
            </a:r>
            <a:r>
              <a:rPr lang="ja-JP" altLang="en-US" sz="1000" dirty="0">
                <a:solidFill>
                  <a:srgbClr val="FF0000"/>
                </a:solidFill>
              </a:rPr>
              <a:t>　</a:t>
            </a:r>
            <a:endParaRPr lang="ja-JP" altLang="en-US" sz="900" dirty="0">
              <a:solidFill>
                <a:srgbClr val="FF0000"/>
              </a:solidFill>
              <a:ea typeface="ＭＳ 明朝" pitchFamily="17" charset="-128"/>
            </a:endParaRPr>
          </a:p>
        </p:txBody>
      </p:sp>
      <p:sp>
        <p:nvSpPr>
          <p:cNvPr id="23"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、東大阪市を</a:t>
            </a:r>
            <a:r>
              <a:rPr lang="ja-JP" altLang="en-US" sz="1000" dirty="0">
                <a:latin typeface="ＭＳ Ｐゴシック" pitchFamily="50" charset="-128"/>
              </a:rPr>
              <a:t>上回る</a:t>
            </a: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、京都市を上回る</a:t>
            </a:r>
            <a:endParaRPr lang="ja-JP" altLang="en-US" sz="1000" dirty="0">
              <a:latin typeface="ＭＳ Ｐゴシック" pitchFamily="50" charset="-128"/>
            </a:endParaRPr>
          </a:p>
        </p:txBody>
      </p:sp>
      <p:sp>
        <p:nvSpPr>
          <p:cNvPr id="24"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26"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27"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28"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1"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35"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39"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0" name="テキスト ボックス 36"/>
          <p:cNvSpPr txBox="1">
            <a:spLocks noChangeArrowheads="1"/>
          </p:cNvSpPr>
          <p:nvPr/>
        </p:nvSpPr>
        <p:spPr bwMode="auto">
          <a:xfrm>
            <a:off x="8941761" y="3517008"/>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1" name="テキスト ボックス 36"/>
          <p:cNvSpPr txBox="1">
            <a:spLocks noChangeArrowheads="1"/>
          </p:cNvSpPr>
          <p:nvPr/>
        </p:nvSpPr>
        <p:spPr bwMode="auto">
          <a:xfrm>
            <a:off x="5464584" y="3501009"/>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9" name="AutoShape 93"/>
          <p:cNvSpPr>
            <a:spLocks noChangeArrowheads="1"/>
          </p:cNvSpPr>
          <p:nvPr/>
        </p:nvSpPr>
        <p:spPr bwMode="auto">
          <a:xfrm>
            <a:off x="3158801" y="4869160"/>
            <a:ext cx="287206" cy="178115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0" name="AutoShape 17"/>
          <p:cNvSpPr>
            <a:spLocks noChangeArrowheads="1"/>
          </p:cNvSpPr>
          <p:nvPr/>
        </p:nvSpPr>
        <p:spPr bwMode="auto">
          <a:xfrm>
            <a:off x="6356215" y="4509120"/>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Oval 16"/>
          <p:cNvSpPr>
            <a:spLocks noChangeArrowheads="1"/>
          </p:cNvSpPr>
          <p:nvPr/>
        </p:nvSpPr>
        <p:spPr bwMode="auto">
          <a:xfrm>
            <a:off x="4267018" y="2540522"/>
            <a:ext cx="519646" cy="177924"/>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3" name="AutoShape 18"/>
          <p:cNvSpPr>
            <a:spLocks/>
          </p:cNvSpPr>
          <p:nvPr/>
        </p:nvSpPr>
        <p:spPr bwMode="auto">
          <a:xfrm>
            <a:off x="5031009" y="2805436"/>
            <a:ext cx="698101" cy="263525"/>
          </a:xfrm>
          <a:prstGeom prst="borderCallout2">
            <a:avLst>
              <a:gd name="adj1" fmla="val 46989"/>
              <a:gd name="adj2" fmla="val -3110"/>
              <a:gd name="adj3" fmla="val 46989"/>
              <a:gd name="adj4" fmla="val -29922"/>
              <a:gd name="adj5" fmla="val -31926"/>
              <a:gd name="adj6" fmla="val -4910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49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59k㎡</a:t>
            </a:r>
            <a:endParaRPr lang="ja-JP" altLang="en-US" sz="700" dirty="0">
              <a:latin typeface="ＭＳ Ｐゴシック" charset="-128"/>
            </a:endParaRPr>
          </a:p>
        </p:txBody>
      </p:sp>
      <p:sp>
        <p:nvSpPr>
          <p:cNvPr id="34" name="Oval 16"/>
          <p:cNvSpPr>
            <a:spLocks noChangeArrowheads="1"/>
          </p:cNvSpPr>
          <p:nvPr/>
        </p:nvSpPr>
        <p:spPr bwMode="auto">
          <a:xfrm>
            <a:off x="7500871" y="1532409"/>
            <a:ext cx="546061" cy="216024"/>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6" name="AutoShape 18"/>
          <p:cNvSpPr>
            <a:spLocks/>
          </p:cNvSpPr>
          <p:nvPr/>
        </p:nvSpPr>
        <p:spPr bwMode="auto">
          <a:xfrm>
            <a:off x="7449278" y="2348881"/>
            <a:ext cx="698101" cy="263525"/>
          </a:xfrm>
          <a:prstGeom prst="borderCallout2">
            <a:avLst>
              <a:gd name="adj1" fmla="val -2890"/>
              <a:gd name="adj2" fmla="val 79960"/>
              <a:gd name="adj3" fmla="val -134458"/>
              <a:gd name="adj4" fmla="val 80640"/>
              <a:gd name="adj5" fmla="val -229275"/>
              <a:gd name="adj6" fmla="val 5761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59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119</a:t>
            </a:r>
            <a:r>
              <a:rPr lang="ja-JP" altLang="en-US" sz="700" dirty="0" smtClean="0">
                <a:latin typeface="ＭＳ Ｐゴシック" charset="-128"/>
              </a:rPr>
              <a:t>％</a:t>
            </a:r>
            <a:endParaRPr lang="ja-JP" altLang="en-US" sz="700" dirty="0">
              <a:latin typeface="ＭＳ Ｐゴシック" charset="-128"/>
            </a:endParaRPr>
          </a:p>
        </p:txBody>
      </p:sp>
      <p:sp>
        <p:nvSpPr>
          <p:cNvPr id="37" name="Line 87"/>
          <p:cNvSpPr>
            <a:spLocks noChangeShapeType="1"/>
          </p:cNvSpPr>
          <p:nvPr/>
        </p:nvSpPr>
        <p:spPr bwMode="auto">
          <a:xfrm>
            <a:off x="4172914" y="2821310"/>
            <a:ext cx="390043" cy="0"/>
          </a:xfrm>
          <a:prstGeom prst="line">
            <a:avLst/>
          </a:prstGeom>
          <a:noFill/>
          <a:ln w="19050">
            <a:solidFill>
              <a:srgbClr val="FF0000"/>
            </a:solidFill>
            <a:round/>
            <a:headEnd/>
            <a:tailEnd/>
          </a:ln>
        </p:spPr>
        <p:txBody>
          <a:bodyPr anchor="ctr"/>
          <a:lstStyle/>
          <a:p>
            <a:endParaRPr lang="ja-JP" altLang="en-US"/>
          </a:p>
        </p:txBody>
      </p:sp>
      <p:sp>
        <p:nvSpPr>
          <p:cNvPr id="38" name="AutoShape 17"/>
          <p:cNvSpPr>
            <a:spLocks/>
          </p:cNvSpPr>
          <p:nvPr/>
        </p:nvSpPr>
        <p:spPr bwMode="auto">
          <a:xfrm>
            <a:off x="3314819" y="2564905"/>
            <a:ext cx="648361" cy="257175"/>
          </a:xfrm>
          <a:prstGeom prst="borderCallout2">
            <a:avLst>
              <a:gd name="adj1" fmla="val 74074"/>
              <a:gd name="adj2" fmla="val 107956"/>
              <a:gd name="adj3" fmla="val 96296"/>
              <a:gd name="adj4" fmla="val 141116"/>
              <a:gd name="adj5" fmla="val 98764"/>
              <a:gd name="adj6" fmla="val 14111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45</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51k</a:t>
            </a:r>
            <a:r>
              <a:rPr lang="en-US" altLang="ja-JP" sz="700" dirty="0">
                <a:latin typeface="ＭＳ Ｐゴシック" charset="-128"/>
              </a:rPr>
              <a:t>㎡</a:t>
            </a:r>
          </a:p>
        </p:txBody>
      </p:sp>
      <p:sp>
        <p:nvSpPr>
          <p:cNvPr id="42" name="Line 87"/>
          <p:cNvSpPr>
            <a:spLocks noChangeShapeType="1"/>
          </p:cNvSpPr>
          <p:nvPr/>
        </p:nvSpPr>
        <p:spPr bwMode="auto">
          <a:xfrm>
            <a:off x="4308293" y="2267347"/>
            <a:ext cx="390043" cy="0"/>
          </a:xfrm>
          <a:prstGeom prst="line">
            <a:avLst/>
          </a:prstGeom>
          <a:noFill/>
          <a:ln w="19050">
            <a:solidFill>
              <a:srgbClr val="FF0000"/>
            </a:solidFill>
            <a:round/>
            <a:headEnd/>
            <a:tailEnd/>
          </a:ln>
        </p:spPr>
        <p:txBody>
          <a:bodyPr anchor="ctr"/>
          <a:lstStyle/>
          <a:p>
            <a:endParaRPr lang="ja-JP" altLang="en-US"/>
          </a:p>
        </p:txBody>
      </p:sp>
      <p:sp>
        <p:nvSpPr>
          <p:cNvPr id="43" name="AutoShape 17"/>
          <p:cNvSpPr>
            <a:spLocks/>
          </p:cNvSpPr>
          <p:nvPr/>
        </p:nvSpPr>
        <p:spPr bwMode="auto">
          <a:xfrm>
            <a:off x="5031009" y="1916833"/>
            <a:ext cx="648361" cy="257175"/>
          </a:xfrm>
          <a:prstGeom prst="borderCallout2">
            <a:avLst>
              <a:gd name="adj1" fmla="val 70370"/>
              <a:gd name="adj2" fmla="val -5041"/>
              <a:gd name="adj3" fmla="val 74074"/>
              <a:gd name="adj4" fmla="val -27584"/>
              <a:gd name="adj5" fmla="val 139505"/>
              <a:gd name="adj6" fmla="val -6260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49</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100k</a:t>
            </a:r>
            <a:r>
              <a:rPr lang="en-US" altLang="ja-JP" sz="700" dirty="0">
                <a:latin typeface="ＭＳ Ｐゴシック" charset="-128"/>
              </a:rPr>
              <a:t>㎡</a:t>
            </a:r>
          </a:p>
        </p:txBody>
      </p:sp>
      <p:sp>
        <p:nvSpPr>
          <p:cNvPr id="44" name="Line 87"/>
          <p:cNvSpPr>
            <a:spLocks noChangeShapeType="1"/>
          </p:cNvSpPr>
          <p:nvPr/>
        </p:nvSpPr>
        <p:spPr bwMode="auto">
          <a:xfrm>
            <a:off x="7231761" y="1833394"/>
            <a:ext cx="468052" cy="0"/>
          </a:xfrm>
          <a:prstGeom prst="line">
            <a:avLst/>
          </a:prstGeom>
          <a:noFill/>
          <a:ln w="19050">
            <a:solidFill>
              <a:srgbClr val="FF0000"/>
            </a:solidFill>
            <a:round/>
            <a:headEnd/>
            <a:tailEnd/>
          </a:ln>
        </p:spPr>
        <p:txBody>
          <a:bodyPr anchor="ctr"/>
          <a:lstStyle/>
          <a:p>
            <a:endParaRPr lang="ja-JP" altLang="en-US"/>
          </a:p>
        </p:txBody>
      </p:sp>
      <p:sp>
        <p:nvSpPr>
          <p:cNvPr id="45" name="AutoShape 17"/>
          <p:cNvSpPr>
            <a:spLocks/>
          </p:cNvSpPr>
          <p:nvPr/>
        </p:nvSpPr>
        <p:spPr bwMode="auto">
          <a:xfrm>
            <a:off x="6742795" y="1412776"/>
            <a:ext cx="726370" cy="257175"/>
          </a:xfrm>
          <a:prstGeom prst="borderCallout2">
            <a:avLst>
              <a:gd name="adj1" fmla="val 111111"/>
              <a:gd name="adj2" fmla="val 24654"/>
              <a:gd name="adj3" fmla="val 151852"/>
              <a:gd name="adj4" fmla="val 23944"/>
              <a:gd name="adj5" fmla="val 150398"/>
              <a:gd name="adj6" fmla="val 6387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52</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104</a:t>
            </a:r>
            <a:r>
              <a:rPr lang="ja-JP" altLang="en-US" sz="700" dirty="0" smtClean="0">
                <a:latin typeface="ＭＳ Ｐゴシック" charset="-128"/>
              </a:rPr>
              <a:t>％</a:t>
            </a:r>
            <a:endParaRPr lang="ja-JP" altLang="en-US" sz="700" dirty="0">
              <a:latin typeface="ＭＳ Ｐゴシック" charset="-128"/>
            </a:endParaRPr>
          </a:p>
        </p:txBody>
      </p:sp>
      <p:sp>
        <p:nvSpPr>
          <p:cNvPr id="46" name="Line 87"/>
          <p:cNvSpPr>
            <a:spLocks noChangeShapeType="1"/>
          </p:cNvSpPr>
          <p:nvPr/>
        </p:nvSpPr>
        <p:spPr bwMode="auto">
          <a:xfrm>
            <a:off x="8629727" y="1815129"/>
            <a:ext cx="400362" cy="0"/>
          </a:xfrm>
          <a:prstGeom prst="line">
            <a:avLst/>
          </a:prstGeom>
          <a:noFill/>
          <a:ln w="19050">
            <a:solidFill>
              <a:srgbClr val="FF0000"/>
            </a:solidFill>
            <a:round/>
            <a:headEnd/>
            <a:tailEnd/>
          </a:ln>
        </p:spPr>
        <p:txBody>
          <a:bodyPr anchor="ctr"/>
          <a:lstStyle/>
          <a:p>
            <a:endParaRPr lang="ja-JP" altLang="en-US"/>
          </a:p>
        </p:txBody>
      </p:sp>
      <p:sp>
        <p:nvSpPr>
          <p:cNvPr id="47" name="AutoShape 17"/>
          <p:cNvSpPr>
            <a:spLocks/>
          </p:cNvSpPr>
          <p:nvPr/>
        </p:nvSpPr>
        <p:spPr bwMode="auto">
          <a:xfrm>
            <a:off x="8463390" y="2204865"/>
            <a:ext cx="726370" cy="257175"/>
          </a:xfrm>
          <a:prstGeom prst="borderCallout2">
            <a:avLst>
              <a:gd name="adj1" fmla="val 0"/>
              <a:gd name="adj2" fmla="val 87160"/>
              <a:gd name="adj3" fmla="val -88889"/>
              <a:gd name="adj4" fmla="val 87871"/>
              <a:gd name="adj5" fmla="val -149384"/>
              <a:gd name="adj6" fmla="val 7598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cxnSp>
        <p:nvCxnSpPr>
          <p:cNvPr id="49" name="直線コネクタ 48"/>
          <p:cNvCxnSpPr/>
          <p:nvPr/>
        </p:nvCxnSpPr>
        <p:spPr>
          <a:xfrm>
            <a:off x="5012308" y="661856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 Box 29"/>
          <p:cNvSpPr txBox="1">
            <a:spLocks noChangeArrowheads="1"/>
          </p:cNvSpPr>
          <p:nvPr/>
        </p:nvSpPr>
        <p:spPr bwMode="auto">
          <a:xfrm>
            <a:off x="603779" y="5598765"/>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50"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933373" y="4168130"/>
            <a:ext cx="3675126" cy="252298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935093" y="908720"/>
            <a:ext cx="3675126" cy="2522982"/>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6338119" y="4168130"/>
            <a:ext cx="3675126" cy="2485644"/>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6346837" y="908720"/>
            <a:ext cx="3721354" cy="2522982"/>
          </a:xfrm>
          <a:prstGeom prst="rect">
            <a:avLst/>
          </a:prstGeom>
          <a:noFill/>
          <a:ln w="9525">
            <a:noFill/>
            <a:miter lim="800000"/>
            <a:headEnd/>
            <a:tailEnd/>
          </a:ln>
          <a:effectLst/>
        </p:spPr>
      </p:pic>
      <p:sp>
        <p:nvSpPr>
          <p:cNvPr id="18434"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728" y="163514"/>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8436" name="テキスト ボックス 24"/>
          <p:cNvSpPr txBox="1">
            <a:spLocks noChangeArrowheads="1"/>
          </p:cNvSpPr>
          <p:nvPr/>
        </p:nvSpPr>
        <p:spPr bwMode="auto">
          <a:xfrm>
            <a:off x="202936"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54" name="Group 30"/>
          <p:cNvGraphicFramePr>
            <a:graphicFrameLocks noGrp="1"/>
          </p:cNvGraphicFramePr>
          <p:nvPr/>
        </p:nvGraphicFramePr>
        <p:xfrm>
          <a:off x="662121"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2</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4,388</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16,167</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790</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4,960</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54,494</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4,813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2,532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1</a:t>
                      </a:r>
                      <a:r>
                        <a:rPr lang="zh-TW" altLang="en-US" sz="1000" b="0" i="0" u="none" strike="noStrike" dirty="0" smtClean="0">
                          <a:solidFill>
                            <a:schemeClr val="tx1"/>
                          </a:solidFill>
                          <a:latin typeface="ＭＳ Ｐゴシック" pitchFamily="50" charset="-128"/>
                          <a:ea typeface="ＭＳ Ｐゴシック" pitchFamily="50" charset="-128"/>
                        </a:rPr>
                        <a:t>兆</a:t>
                      </a:r>
                      <a:r>
                        <a:rPr lang="en-US" altLang="zh-TW" sz="1000" b="0" i="0" u="none" strike="noStrike" dirty="0" smtClean="0">
                          <a:solidFill>
                            <a:schemeClr val="tx1"/>
                          </a:solidFill>
                          <a:latin typeface="ＭＳ Ｐゴシック" pitchFamily="50" charset="-128"/>
                          <a:ea typeface="ＭＳ Ｐゴシック" pitchFamily="50" charset="-128"/>
                        </a:rPr>
                        <a:t>5,868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12.3</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1,288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36,419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9,357</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12,459</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Rectangle 17"/>
          <p:cNvSpPr>
            <a:spLocks noChangeArrowheads="1"/>
          </p:cNvSpPr>
          <p:nvPr/>
        </p:nvSpPr>
        <p:spPr bwMode="auto">
          <a:xfrm>
            <a:off x="2997006"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工業出荷額は、尼崎市を上回る</a:t>
            </a:r>
          </a:p>
          <a:p>
            <a:r>
              <a:rPr lang="ja-JP" altLang="en-US" sz="1000" dirty="0" smtClean="0"/>
              <a:t>◆事業所数は、尼崎市を上回る</a:t>
            </a:r>
            <a:endParaRPr lang="ja-JP" altLang="en-US" sz="1000" dirty="0"/>
          </a:p>
        </p:txBody>
      </p:sp>
      <p:sp>
        <p:nvSpPr>
          <p:cNvPr id="26" name="Rectangle 18"/>
          <p:cNvSpPr>
            <a:spLocks noChangeArrowheads="1"/>
          </p:cNvSpPr>
          <p:nvPr/>
        </p:nvSpPr>
        <p:spPr bwMode="auto">
          <a:xfrm>
            <a:off x="3484506"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27" name="Rectangle 24"/>
          <p:cNvSpPr>
            <a:spLocks noChangeArrowheads="1"/>
          </p:cNvSpPr>
          <p:nvPr/>
        </p:nvSpPr>
        <p:spPr bwMode="auto">
          <a:xfrm>
            <a:off x="6426807"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売上金額は、堺市を上回る</a:t>
            </a:r>
          </a:p>
          <a:p>
            <a:r>
              <a:rPr lang="ja-JP" altLang="en-US" sz="1000" dirty="0" smtClean="0"/>
              <a:t>◆事業所数は、堺市と同程度</a:t>
            </a:r>
          </a:p>
        </p:txBody>
      </p:sp>
      <p:sp>
        <p:nvSpPr>
          <p:cNvPr id="28" name="Rectangle 25"/>
          <p:cNvSpPr>
            <a:spLocks noChangeArrowheads="1"/>
          </p:cNvSpPr>
          <p:nvPr/>
        </p:nvSpPr>
        <p:spPr bwMode="auto">
          <a:xfrm>
            <a:off x="6914848"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サービス業（売上金額</a:t>
            </a:r>
            <a:r>
              <a:rPr lang="ja-JP" altLang="en-US" sz="1000" b="1" dirty="0">
                <a:solidFill>
                  <a:schemeClr val="bg1"/>
                </a:solidFill>
              </a:rPr>
              <a:t>・事業所数）</a:t>
            </a:r>
          </a:p>
        </p:txBody>
      </p:sp>
      <p:sp>
        <p:nvSpPr>
          <p:cNvPr id="29" name="Rectangle 12"/>
          <p:cNvSpPr>
            <a:spLocks noChangeArrowheads="1"/>
          </p:cNvSpPr>
          <p:nvPr/>
        </p:nvSpPr>
        <p:spPr bwMode="auto">
          <a:xfrm>
            <a:off x="2997006"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商業販売額は、神戸市を上回る</a:t>
            </a:r>
          </a:p>
          <a:p>
            <a:r>
              <a:rPr lang="ja-JP" altLang="en-US" sz="1000" dirty="0" smtClean="0"/>
              <a:t>◆事業所数は、堺市を上回る</a:t>
            </a:r>
            <a:endParaRPr lang="ja-JP" altLang="en-US" sz="1000" dirty="0"/>
          </a:p>
        </p:txBody>
      </p:sp>
      <p:sp>
        <p:nvSpPr>
          <p:cNvPr id="30" name="Rectangle 86"/>
          <p:cNvSpPr>
            <a:spLocks noChangeArrowheads="1"/>
          </p:cNvSpPr>
          <p:nvPr/>
        </p:nvSpPr>
        <p:spPr bwMode="auto">
          <a:xfrm>
            <a:off x="3485047"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31" name="Rectangle 12"/>
          <p:cNvSpPr>
            <a:spLocks noChangeArrowheads="1"/>
          </p:cNvSpPr>
          <p:nvPr/>
        </p:nvSpPr>
        <p:spPr bwMode="auto">
          <a:xfrm>
            <a:off x="6426807"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r>
              <a:rPr lang="ja-JP" altLang="en-US" sz="1000" dirty="0" smtClean="0">
                <a:latin typeface="ＭＳ Ｐゴシック" pitchFamily="50" charset="-128"/>
              </a:rPr>
              <a:t>◆卸売販売額は、神戸市を大きく上回る</a:t>
            </a:r>
          </a:p>
          <a:p>
            <a:r>
              <a:rPr lang="ja-JP" altLang="en-US" sz="1000" dirty="0" smtClean="0">
                <a:latin typeface="ＭＳ Ｐゴシック" pitchFamily="50" charset="-128"/>
              </a:rPr>
              <a:t>◆小売販売額は、堺市と同程度</a:t>
            </a:r>
            <a:endParaRPr lang="ja-JP" altLang="en-US" sz="1000" dirty="0">
              <a:latin typeface="ＭＳ Ｐゴシック" pitchFamily="50" charset="-128"/>
            </a:endParaRPr>
          </a:p>
        </p:txBody>
      </p:sp>
      <p:sp>
        <p:nvSpPr>
          <p:cNvPr id="32" name="Rectangle 13"/>
          <p:cNvSpPr>
            <a:spLocks noChangeArrowheads="1"/>
          </p:cNvSpPr>
          <p:nvPr/>
        </p:nvSpPr>
        <p:spPr bwMode="auto">
          <a:xfrm>
            <a:off x="6914848"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33"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34"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35"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sp>
        <p:nvSpPr>
          <p:cNvPr id="36"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2" name="Oval 16"/>
          <p:cNvSpPr>
            <a:spLocks noChangeArrowheads="1"/>
          </p:cNvSpPr>
          <p:nvPr/>
        </p:nvSpPr>
        <p:spPr bwMode="auto">
          <a:xfrm>
            <a:off x="5379777" y="2295923"/>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3" name="AutoShape 18"/>
          <p:cNvSpPr>
            <a:spLocks/>
          </p:cNvSpPr>
          <p:nvPr/>
        </p:nvSpPr>
        <p:spPr bwMode="auto">
          <a:xfrm>
            <a:off x="4953001" y="1844825"/>
            <a:ext cx="1166153" cy="263525"/>
          </a:xfrm>
          <a:prstGeom prst="borderCallout2">
            <a:avLst>
              <a:gd name="adj1" fmla="val 108435"/>
              <a:gd name="adj2" fmla="val 75895"/>
              <a:gd name="adj3" fmla="val 177110"/>
              <a:gd name="adj4" fmla="val 69555"/>
              <a:gd name="adj5" fmla="val 174098"/>
              <a:gd name="adj6" fmla="val 7021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5</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790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4,960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24" name="Oval 16"/>
          <p:cNvSpPr>
            <a:spLocks noChangeArrowheads="1"/>
          </p:cNvSpPr>
          <p:nvPr/>
        </p:nvSpPr>
        <p:spPr bwMode="auto">
          <a:xfrm>
            <a:off x="7247857" y="108855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7" name="AutoShape 18"/>
          <p:cNvSpPr>
            <a:spLocks/>
          </p:cNvSpPr>
          <p:nvPr/>
        </p:nvSpPr>
        <p:spPr bwMode="auto">
          <a:xfrm>
            <a:off x="7527287" y="1484785"/>
            <a:ext cx="1166153" cy="263525"/>
          </a:xfrm>
          <a:prstGeom prst="borderCallout2">
            <a:avLst>
              <a:gd name="adj1" fmla="val 46267"/>
              <a:gd name="adj2" fmla="val -3388"/>
              <a:gd name="adj3" fmla="val 46267"/>
              <a:gd name="adj4" fmla="val -14153"/>
              <a:gd name="adj5" fmla="val -56504"/>
              <a:gd name="adj6" fmla="val -676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4,813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5,977</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sp>
        <p:nvSpPr>
          <p:cNvPr id="38" name="Oval 16"/>
          <p:cNvSpPr>
            <a:spLocks noChangeArrowheads="1"/>
          </p:cNvSpPr>
          <p:nvPr/>
        </p:nvSpPr>
        <p:spPr bwMode="auto">
          <a:xfrm>
            <a:off x="4082522" y="5306924"/>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4682241" y="5509613"/>
            <a:ext cx="972837" cy="263525"/>
          </a:xfrm>
          <a:prstGeom prst="borderCallout2">
            <a:avLst>
              <a:gd name="adj1" fmla="val 80965"/>
              <a:gd name="adj2" fmla="val -4096"/>
              <a:gd name="adj3" fmla="val 83857"/>
              <a:gd name="adj4" fmla="val -27764"/>
              <a:gd name="adj5" fmla="val 27351"/>
              <a:gd name="adj6" fmla="val -309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5,868</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1,288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40" name="Oval 16"/>
          <p:cNvSpPr>
            <a:spLocks noChangeArrowheads="1"/>
          </p:cNvSpPr>
          <p:nvPr/>
        </p:nvSpPr>
        <p:spPr bwMode="auto">
          <a:xfrm>
            <a:off x="8588451" y="4912594"/>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41" name="AutoShape 18"/>
          <p:cNvSpPr>
            <a:spLocks/>
          </p:cNvSpPr>
          <p:nvPr/>
        </p:nvSpPr>
        <p:spPr bwMode="auto">
          <a:xfrm>
            <a:off x="8151355" y="4442446"/>
            <a:ext cx="1014113" cy="263525"/>
          </a:xfrm>
          <a:prstGeom prst="borderCallout2">
            <a:avLst>
              <a:gd name="adj1" fmla="val 57832"/>
              <a:gd name="adj2" fmla="val 99284"/>
              <a:gd name="adj3" fmla="val 57834"/>
              <a:gd name="adj4" fmla="val 113468"/>
              <a:gd name="adj5" fmla="val 186387"/>
              <a:gd name="adj6" fmla="val 9776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9,357</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 </a:t>
            </a:r>
            <a:r>
              <a:rPr lang="en-US" altLang="ja-JP" sz="700" dirty="0" smtClean="0">
                <a:latin typeface="ＭＳ Ｐゴシック" pitchFamily="50" charset="-128"/>
                <a:ea typeface="ＭＳ Ｐゴシック" pitchFamily="50" charset="-128"/>
              </a:rPr>
              <a:t>12,459</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5306310" y="1503834"/>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3860879" y="1268761"/>
            <a:ext cx="1092121" cy="263525"/>
          </a:xfrm>
          <a:prstGeom prst="borderCallout2">
            <a:avLst>
              <a:gd name="adj1" fmla="val 59279"/>
              <a:gd name="adj2" fmla="val 103160"/>
              <a:gd name="adj3" fmla="val 78797"/>
              <a:gd name="adj4" fmla="val 129227"/>
              <a:gd name="adj5" fmla="val 82049"/>
              <a:gd name="adj6" fmla="val 12933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a:t>
            </a:r>
            <a:endParaRPr lang="ja-JP" altLang="en-US" sz="700" dirty="0">
              <a:latin typeface="ＭＳ Ｐゴシック" pitchFamily="50" charset="-128"/>
              <a:ea typeface="ＭＳ Ｐゴシック" pitchFamily="50" charset="-128"/>
            </a:endParaRPr>
          </a:p>
        </p:txBody>
      </p:sp>
      <p:cxnSp>
        <p:nvCxnSpPr>
          <p:cNvPr id="45" name="直線コネクタ 44"/>
          <p:cNvCxnSpPr/>
          <p:nvPr/>
        </p:nvCxnSpPr>
        <p:spPr>
          <a:xfrm>
            <a:off x="3803508" y="2521471"/>
            <a:ext cx="3306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AutoShape 76"/>
          <p:cNvSpPr>
            <a:spLocks/>
          </p:cNvSpPr>
          <p:nvPr/>
        </p:nvSpPr>
        <p:spPr bwMode="auto">
          <a:xfrm>
            <a:off x="3704862" y="1772817"/>
            <a:ext cx="1092121" cy="263525"/>
          </a:xfrm>
          <a:prstGeom prst="borderCallout2">
            <a:avLst>
              <a:gd name="adj1" fmla="val 99038"/>
              <a:gd name="adj2" fmla="val 77649"/>
              <a:gd name="adj3" fmla="val 194461"/>
              <a:gd name="adj4" fmla="val 77262"/>
              <a:gd name="adj5" fmla="val 262772"/>
              <a:gd name="adj6" fmla="val 3768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4,020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4,659</a:t>
            </a:r>
            <a:r>
              <a:rPr lang="ja-JP" altLang="en-US" sz="700" dirty="0" smtClean="0">
                <a:latin typeface="ＭＳ Ｐゴシック" pitchFamily="50" charset="-128"/>
                <a:ea typeface="ＭＳ Ｐゴシック" pitchFamily="50" charset="-128"/>
              </a:rPr>
              <a:t>カ所</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3938887" y="5845522"/>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AutoShape 76"/>
          <p:cNvSpPr>
            <a:spLocks/>
          </p:cNvSpPr>
          <p:nvPr/>
        </p:nvSpPr>
        <p:spPr bwMode="auto">
          <a:xfrm>
            <a:off x="4705216" y="5877273"/>
            <a:ext cx="1092121" cy="263525"/>
          </a:xfrm>
          <a:prstGeom prst="borderCallout2">
            <a:avLst>
              <a:gd name="adj1" fmla="val 50122"/>
              <a:gd name="adj2" fmla="val -4488"/>
              <a:gd name="adj3" fmla="val 48677"/>
              <a:gd name="adj4" fmla="val -32025"/>
              <a:gd name="adj5" fmla="val 1084"/>
              <a:gd name="adj6" fmla="val -3248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3,144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783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57" name="直線コネクタ 56"/>
          <p:cNvCxnSpPr/>
          <p:nvPr/>
        </p:nvCxnSpPr>
        <p:spPr>
          <a:xfrm>
            <a:off x="7802587" y="5063976"/>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AutoShape 76"/>
          <p:cNvSpPr>
            <a:spLocks/>
          </p:cNvSpPr>
          <p:nvPr/>
        </p:nvSpPr>
        <p:spPr bwMode="auto">
          <a:xfrm>
            <a:off x="8307373" y="5445225"/>
            <a:ext cx="1014113" cy="263525"/>
          </a:xfrm>
          <a:prstGeom prst="borderCallout2">
            <a:avLst>
              <a:gd name="adj1" fmla="val -2408"/>
              <a:gd name="adj2" fmla="val 24748"/>
              <a:gd name="adj3" fmla="val -132288"/>
              <a:gd name="adj4" fmla="val -20183"/>
              <a:gd name="adj5" fmla="val -132892"/>
              <a:gd name="adj6" fmla="val -2064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1,526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12,748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4" name="直線コネクタ 43"/>
          <p:cNvCxnSpPr/>
          <p:nvPr/>
        </p:nvCxnSpPr>
        <p:spPr>
          <a:xfrm>
            <a:off x="8827019" y="1825774"/>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AutoShape 76"/>
          <p:cNvSpPr>
            <a:spLocks/>
          </p:cNvSpPr>
          <p:nvPr/>
        </p:nvSpPr>
        <p:spPr bwMode="auto">
          <a:xfrm>
            <a:off x="8541399" y="2132857"/>
            <a:ext cx="1014113" cy="263525"/>
          </a:xfrm>
          <a:prstGeom prst="borderCallout2">
            <a:avLst>
              <a:gd name="adj1" fmla="val -7227"/>
              <a:gd name="adj2" fmla="val 87836"/>
              <a:gd name="adj3" fmla="val -96143"/>
              <a:gd name="adj4" fmla="val 88607"/>
              <a:gd name="adj5" fmla="val -116024"/>
              <a:gd name="adj6" fmla="val 711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5" name="直線コネクタ 54"/>
          <p:cNvCxnSpPr/>
          <p:nvPr/>
        </p:nvCxnSpPr>
        <p:spPr>
          <a:xfrm>
            <a:off x="7740674" y="2814836"/>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AutoShape 76"/>
          <p:cNvSpPr>
            <a:spLocks/>
          </p:cNvSpPr>
          <p:nvPr/>
        </p:nvSpPr>
        <p:spPr bwMode="auto">
          <a:xfrm>
            <a:off x="7215251" y="1988841"/>
            <a:ext cx="936104" cy="263525"/>
          </a:xfrm>
          <a:prstGeom prst="borderCallout2">
            <a:avLst>
              <a:gd name="adj1" fmla="val 43375"/>
              <a:gd name="adj2" fmla="val 104567"/>
              <a:gd name="adj3" fmla="val 42411"/>
              <a:gd name="adj4" fmla="val 123852"/>
              <a:gd name="adj5" fmla="val 275542"/>
              <a:gd name="adj6" fmla="val 8848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sp>
        <p:nvSpPr>
          <p:cNvPr id="48" name="正方形/長方形 27"/>
          <p:cNvSpPr>
            <a:spLocks noChangeArrowheads="1"/>
          </p:cNvSpPr>
          <p:nvPr/>
        </p:nvSpPr>
        <p:spPr bwMode="auto">
          <a:xfrm>
            <a:off x="8874125" y="644081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cstate="print"/>
          <a:srcRect/>
          <a:stretch>
            <a:fillRect/>
          </a:stretch>
        </p:blipFill>
        <p:spPr bwMode="auto">
          <a:xfrm>
            <a:off x="2972060" y="877756"/>
            <a:ext cx="3528968" cy="2214880"/>
          </a:xfrm>
          <a:prstGeom prst="rect">
            <a:avLst/>
          </a:prstGeom>
          <a:noFill/>
          <a:ln w="9525">
            <a:noFill/>
            <a:miter lim="800000"/>
            <a:headEnd/>
            <a:tailEnd/>
          </a:ln>
          <a:effectLst/>
        </p:spPr>
      </p:pic>
      <p:sp>
        <p:nvSpPr>
          <p:cNvPr id="19458"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728" y="160339"/>
            <a:ext cx="4290881"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9460" name="テキスト ボックス 24"/>
          <p:cNvSpPr txBox="1">
            <a:spLocks noChangeArrowheads="1"/>
          </p:cNvSpPr>
          <p:nvPr/>
        </p:nvSpPr>
        <p:spPr bwMode="auto">
          <a:xfrm>
            <a:off x="163381" y="401639"/>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31567" y="404665"/>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ot"/>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51.0%</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9,440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642</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10.9</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861</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1.7</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126,465</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18,311</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smtClean="0">
                          <a:solidFill>
                            <a:schemeClr val="tx1"/>
                          </a:solidFill>
                          <a:latin typeface="ＭＳ Ｐゴシック" pitchFamily="50" charset="-128"/>
                          <a:ea typeface="ＭＳ Ｐゴシック" pitchFamily="50" charset="-128"/>
                        </a:rPr>
                        <a:t>37.1‰</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41</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0.7</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1,327</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54.7%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5" name="Picture 3"/>
          <p:cNvPicPr>
            <a:picLocks noChangeAspect="1" noChangeArrowheads="1"/>
          </p:cNvPicPr>
          <p:nvPr/>
        </p:nvPicPr>
        <p:blipFill>
          <a:blip r:embed="rId3" cstate="print"/>
          <a:srcRect/>
          <a:stretch>
            <a:fillRect/>
          </a:stretch>
        </p:blipFill>
        <p:spPr bwMode="auto">
          <a:xfrm>
            <a:off x="6405880" y="817662"/>
            <a:ext cx="3500120" cy="240284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3002783" y="3901430"/>
            <a:ext cx="3500120" cy="240284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436836" y="3901430"/>
            <a:ext cx="3500120" cy="2402840"/>
          </a:xfrm>
          <a:prstGeom prst="rect">
            <a:avLst/>
          </a:prstGeom>
          <a:noFill/>
          <a:ln w="9525">
            <a:noFill/>
            <a:miter lim="800000"/>
            <a:headEnd/>
            <a:tailEnd/>
          </a:ln>
          <a:effectLst/>
        </p:spPr>
      </p:pic>
      <p:sp>
        <p:nvSpPr>
          <p:cNvPr id="22" name="Rectangle 8"/>
          <p:cNvSpPr>
            <a:spLocks noChangeArrowheads="1"/>
          </p:cNvSpPr>
          <p:nvPr/>
        </p:nvSpPr>
        <p:spPr bwMode="auto">
          <a:xfrm>
            <a:off x="6422897"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人あたり認可保育所定員数は、比較 </a:t>
            </a:r>
            <a:r>
              <a:rPr lang="en-US" altLang="ja-JP" sz="1000" dirty="0">
                <a:latin typeface="ＭＳ Ｐゴシック" pitchFamily="50" charset="-128"/>
              </a:rPr>
              <a:t> </a:t>
            </a:r>
            <a:r>
              <a:rPr lang="en-US" altLang="ja-JP" sz="1000" dirty="0" smtClean="0">
                <a:latin typeface="ＭＳ Ｐゴシック" pitchFamily="50" charset="-128"/>
              </a:rPr>
              <a:t>  </a:t>
            </a:r>
          </a:p>
          <a:p>
            <a:pPr>
              <a:spcBef>
                <a:spcPct val="15000"/>
              </a:spcBef>
            </a:pPr>
            <a:r>
              <a:rPr lang="en-US" altLang="ja-JP" sz="1000" dirty="0">
                <a:latin typeface="ＭＳ Ｐゴシック" pitchFamily="50" charset="-128"/>
              </a:rPr>
              <a:t> </a:t>
            </a:r>
            <a:r>
              <a:rPr lang="en-US" altLang="ja-JP" sz="1000" dirty="0" smtClean="0">
                <a:latin typeface="ＭＳ Ｐゴシック" pitchFamily="50" charset="-128"/>
              </a:rPr>
              <a:t>  </a:t>
            </a:r>
            <a:r>
              <a:rPr lang="ja-JP" altLang="en-US" sz="1000" dirty="0" smtClean="0">
                <a:latin typeface="ＭＳ Ｐゴシック" pitchFamily="50" charset="-128"/>
              </a:rPr>
              <a:t>都市をいずれも上回る</a:t>
            </a:r>
            <a:endParaRPr lang="ja-JP" altLang="en-US" sz="700" dirty="0">
              <a:latin typeface="ＭＳ Ｐゴシック" pitchFamily="50" charset="-128"/>
            </a:endParaRPr>
          </a:p>
        </p:txBody>
      </p:sp>
      <p:sp>
        <p:nvSpPr>
          <p:cNvPr id="24" name="Rectangle 11"/>
          <p:cNvSpPr>
            <a:spLocks noChangeArrowheads="1"/>
          </p:cNvSpPr>
          <p:nvPr/>
        </p:nvSpPr>
        <p:spPr bwMode="auto">
          <a:xfrm>
            <a:off x="3033740"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◆1k㎡</a:t>
            </a:r>
            <a:r>
              <a:rPr lang="ja-JP" altLang="en-US" sz="1000" dirty="0" smtClean="0">
                <a:latin typeface="ＭＳ Ｐゴシック" pitchFamily="50" charset="-128"/>
              </a:rPr>
              <a:t>あたりの居宅介護事業者数は、堺市を上回る</a:t>
            </a:r>
            <a:endParaRPr lang="ja-JP" altLang="en-US" sz="1000" dirty="0">
              <a:latin typeface="ＭＳ Ｐゴシック" pitchFamily="50" charset="-128"/>
            </a:endParaRPr>
          </a:p>
        </p:txBody>
      </p:sp>
      <p:sp>
        <p:nvSpPr>
          <p:cNvPr id="25" name="Rectangle 12"/>
          <p:cNvSpPr>
            <a:spLocks noChangeArrowheads="1"/>
          </p:cNvSpPr>
          <p:nvPr/>
        </p:nvSpPr>
        <p:spPr bwMode="auto">
          <a:xfrm>
            <a:off x="3521781" y="34824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26" name="Rectangle 14"/>
          <p:cNvSpPr>
            <a:spLocks noChangeArrowheads="1"/>
          </p:cNvSpPr>
          <p:nvPr/>
        </p:nvSpPr>
        <p:spPr bwMode="auto">
          <a:xfrm>
            <a:off x="6422897"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人口千人あたりの病院・診療所数は、京都市、神戸市  </a:t>
            </a:r>
            <a:endParaRPr lang="en-US" altLang="ja-JP" sz="1000" dirty="0" smtClean="0">
              <a:latin typeface="ＭＳ Ｐゴシック" pitchFamily="50" charset="-128"/>
            </a:endParaRPr>
          </a:p>
          <a:p>
            <a:pPr marL="85725" indent="-85725">
              <a:spcBef>
                <a:spcPct val="15000"/>
              </a:spcBef>
            </a:pPr>
            <a:r>
              <a:rPr lang="en-US" altLang="ja-JP" sz="1000" dirty="0">
                <a:latin typeface="ＭＳ Ｐゴシック" pitchFamily="50" charset="-128"/>
              </a:rPr>
              <a:t> </a:t>
            </a:r>
            <a:r>
              <a:rPr lang="en-US" altLang="ja-JP" sz="1000" dirty="0" smtClean="0">
                <a:latin typeface="ＭＳ Ｐゴシック" pitchFamily="50" charset="-128"/>
              </a:rPr>
              <a:t>   </a:t>
            </a:r>
            <a:r>
              <a:rPr lang="ja-JP" altLang="en-US" sz="1000" dirty="0" smtClean="0">
                <a:latin typeface="ＭＳ Ｐゴシック" pitchFamily="50" charset="-128"/>
              </a:rPr>
              <a:t>等と同程度</a:t>
            </a:r>
            <a:endParaRPr lang="ja-JP" altLang="en-US" sz="1000" dirty="0">
              <a:latin typeface="ＭＳ Ｐゴシック" pitchFamily="50" charset="-128"/>
            </a:endParaRPr>
          </a:p>
        </p:txBody>
      </p:sp>
      <p:sp>
        <p:nvSpPr>
          <p:cNvPr id="27" name="Rectangle 15"/>
          <p:cNvSpPr>
            <a:spLocks noChangeArrowheads="1"/>
          </p:cNvSpPr>
          <p:nvPr/>
        </p:nvSpPr>
        <p:spPr bwMode="auto">
          <a:xfrm>
            <a:off x="6910938" y="34824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28" name="Rectangle 8"/>
          <p:cNvSpPr>
            <a:spLocks noChangeArrowheads="1"/>
          </p:cNvSpPr>
          <p:nvPr/>
        </p:nvSpPr>
        <p:spPr bwMode="auto">
          <a:xfrm>
            <a:off x="3033740"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marL="126000" indent="-457200">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建物用途の割合は、工業の土地利用が比較都市をいずれも上回る</a:t>
            </a:r>
            <a:endParaRPr lang="ja-JP" altLang="en-US" sz="1000" dirty="0">
              <a:latin typeface="ＭＳ Ｐゴシック" pitchFamily="50" charset="-128"/>
            </a:endParaRPr>
          </a:p>
        </p:txBody>
      </p:sp>
      <p:sp>
        <p:nvSpPr>
          <p:cNvPr id="30" name="Rectangle 86"/>
          <p:cNvSpPr>
            <a:spLocks noChangeArrowheads="1"/>
          </p:cNvSpPr>
          <p:nvPr/>
        </p:nvSpPr>
        <p:spPr bwMode="auto">
          <a:xfrm>
            <a:off x="3521781" y="4088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33" name="Rectangle 86"/>
          <p:cNvSpPr>
            <a:spLocks noChangeArrowheads="1"/>
          </p:cNvSpPr>
          <p:nvPr/>
        </p:nvSpPr>
        <p:spPr bwMode="auto">
          <a:xfrm>
            <a:off x="6676241" y="4088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43" name="Text Box 111"/>
          <p:cNvSpPr txBox="1">
            <a:spLocks noChangeArrowheads="1"/>
          </p:cNvSpPr>
          <p:nvPr/>
        </p:nvSpPr>
        <p:spPr bwMode="auto">
          <a:xfrm>
            <a:off x="3548844" y="6530677"/>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44" name="AutoShape 112"/>
          <p:cNvSpPr>
            <a:spLocks noChangeArrowheads="1"/>
          </p:cNvSpPr>
          <p:nvPr/>
        </p:nvSpPr>
        <p:spPr bwMode="auto">
          <a:xfrm>
            <a:off x="6903217" y="6308303"/>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grpSp>
        <p:nvGrpSpPr>
          <p:cNvPr id="2" name="グループ化 36"/>
          <p:cNvGrpSpPr/>
          <p:nvPr/>
        </p:nvGrpSpPr>
        <p:grpSpPr>
          <a:xfrm>
            <a:off x="3392827" y="3025527"/>
            <a:ext cx="3197281" cy="476176"/>
            <a:chOff x="3131840" y="3025527"/>
            <a:chExt cx="2951336" cy="476176"/>
          </a:xfrm>
        </p:grpSpPr>
        <p:sp>
          <p:nvSpPr>
            <p:cNvPr id="36" name="テキスト ボックス 34"/>
            <p:cNvSpPr txBox="1">
              <a:spLocks noChangeArrowheads="1"/>
            </p:cNvSpPr>
            <p:nvPr/>
          </p:nvSpPr>
          <p:spPr bwMode="auto">
            <a:xfrm>
              <a:off x="3707904" y="3193926"/>
              <a:ext cx="2375272"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sp>
          <p:nvSpPr>
            <p:cNvPr id="45"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grpSp>
      <p:grpSp>
        <p:nvGrpSpPr>
          <p:cNvPr id="3" name="グループ化 34"/>
          <p:cNvGrpSpPr/>
          <p:nvPr/>
        </p:nvGrpSpPr>
        <p:grpSpPr>
          <a:xfrm>
            <a:off x="7221029" y="3165351"/>
            <a:ext cx="2833491" cy="275332"/>
            <a:chOff x="6665565" y="3165351"/>
            <a:chExt cx="2615530" cy="275332"/>
          </a:xfrm>
        </p:grpSpPr>
        <p:sp>
          <p:nvSpPr>
            <p:cNvPr id="42" name="Text Box 110"/>
            <p:cNvSpPr txBox="1">
              <a:spLocks noChangeArrowheads="1"/>
            </p:cNvSpPr>
            <p:nvPr/>
          </p:nvSpPr>
          <p:spPr bwMode="auto">
            <a:xfrm>
              <a:off x="6760815" y="3332961"/>
              <a:ext cx="2520280"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46" name="テキスト ボックス 34"/>
            <p:cNvSpPr txBox="1">
              <a:spLocks noChangeArrowheads="1"/>
            </p:cNvSpPr>
            <p:nvPr/>
          </p:nvSpPr>
          <p:spPr bwMode="auto">
            <a:xfrm>
              <a:off x="6665565" y="3165351"/>
              <a:ext cx="1943224"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grpSp>
      <p:sp>
        <p:nvSpPr>
          <p:cNvPr id="31" name="AutoShape 9"/>
          <p:cNvSpPr>
            <a:spLocks noChangeArrowheads="1"/>
          </p:cNvSpPr>
          <p:nvPr/>
        </p:nvSpPr>
        <p:spPr bwMode="auto">
          <a:xfrm>
            <a:off x="6673733" y="1052737"/>
            <a:ext cx="277923" cy="2155701"/>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AutoShape 13"/>
          <p:cNvSpPr>
            <a:spLocks noChangeArrowheads="1"/>
          </p:cNvSpPr>
          <p:nvPr/>
        </p:nvSpPr>
        <p:spPr bwMode="auto">
          <a:xfrm>
            <a:off x="3267766" y="4653136"/>
            <a:ext cx="281078" cy="1656184"/>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4" name="AutoShape 13"/>
          <p:cNvSpPr>
            <a:spLocks noChangeArrowheads="1"/>
          </p:cNvSpPr>
          <p:nvPr/>
        </p:nvSpPr>
        <p:spPr bwMode="auto">
          <a:xfrm>
            <a:off x="6669191" y="4187180"/>
            <a:ext cx="291397" cy="2088232"/>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29" name="AutoShape 13"/>
          <p:cNvSpPr>
            <a:spLocks noChangeArrowheads="1"/>
          </p:cNvSpPr>
          <p:nvPr/>
        </p:nvSpPr>
        <p:spPr bwMode="auto">
          <a:xfrm rot="5400000">
            <a:off x="4577913" y="-41069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8" name="直線コネクタ 37"/>
          <p:cNvCxnSpPr/>
          <p:nvPr/>
        </p:nvCxnSpPr>
        <p:spPr>
          <a:xfrm>
            <a:off x="7604596" y="6243662"/>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975574" y="6243662"/>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917330" y="6243662"/>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第三区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en-US" sz="2400" b="1" dirty="0" smtClean="0">
                <a:latin typeface="ＭＳ Ｐゴシック" charset="-128"/>
              </a:rPr>
              <a:t>中央</a:t>
            </a:r>
            <a:r>
              <a:rPr lang="ja-JP" altLang="ja-JP" sz="2400" b="1" dirty="0" smtClean="0">
                <a:latin typeface="ＭＳ Ｐゴシック" charset="-128"/>
              </a:rPr>
              <a:t>区・</a:t>
            </a:r>
            <a:r>
              <a:rPr lang="ja-JP" altLang="en-US" sz="2400" b="1" dirty="0" smtClean="0">
                <a:latin typeface="ＭＳ Ｐゴシック" charset="-128"/>
              </a:rPr>
              <a:t>西</a:t>
            </a:r>
            <a:r>
              <a:rPr lang="ja-JP" altLang="ja-JP" sz="2400" b="1" dirty="0" smtClean="0">
                <a:latin typeface="ＭＳ Ｐゴシック" charset="-128"/>
              </a:rPr>
              <a:t>区・</a:t>
            </a:r>
            <a:r>
              <a:rPr lang="ja-JP" altLang="en-US" sz="2400" b="1" dirty="0" smtClean="0">
                <a:latin typeface="ＭＳ Ｐゴシック" charset="-128"/>
              </a:rPr>
              <a:t>大正</a:t>
            </a:r>
            <a:r>
              <a:rPr lang="ja-JP" altLang="ja-JP" sz="2400" b="1" dirty="0" smtClean="0">
                <a:latin typeface="ＭＳ Ｐゴシック" charset="-128"/>
              </a:rPr>
              <a:t>区・</a:t>
            </a:r>
            <a:r>
              <a:rPr lang="ja-JP" altLang="en-US" sz="2400" b="1" dirty="0" smtClean="0">
                <a:latin typeface="ＭＳ Ｐゴシック" charset="-128"/>
              </a:rPr>
              <a:t>浪速</a:t>
            </a:r>
            <a:r>
              <a:rPr lang="ja-JP" altLang="ja-JP" sz="2400" b="1" dirty="0" smtClean="0">
                <a:latin typeface="ＭＳ Ｐゴシック" charset="-128"/>
              </a:rPr>
              <a:t>区・</a:t>
            </a:r>
            <a:r>
              <a:rPr lang="ja-JP" altLang="en-US" sz="2400" b="1" dirty="0" smtClean="0">
                <a:latin typeface="ＭＳ Ｐゴシック" charset="-128"/>
              </a:rPr>
              <a:t>住之江区・住吉</a:t>
            </a:r>
            <a:r>
              <a:rPr lang="ja-JP" altLang="ja-JP" sz="2400" b="1" dirty="0" smtClean="0">
                <a:latin typeface="ＭＳ Ｐゴシック" charset="-128"/>
              </a:rPr>
              <a:t>区</a:t>
            </a:r>
            <a:r>
              <a:rPr lang="ja-JP" altLang="en-US" sz="2400" b="1" dirty="0" smtClean="0">
                <a:latin typeface="ＭＳ Ｐゴシック" charset="-128"/>
              </a:rPr>
              <a:t>・西成区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344488" y="1914902"/>
            <a:ext cx="9217024" cy="3890362"/>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試案Ａ（</a:t>
            </a:r>
            <a:r>
              <a:rPr lang="ja-JP" altLang="en-US" dirty="0">
                <a:solidFill>
                  <a:prstClr val="black"/>
                </a:solidFill>
                <a:latin typeface="Meiryo UI" pitchFamily="50" charset="-128"/>
                <a:ea typeface="Meiryo UI" pitchFamily="50" charset="-128"/>
                <a:cs typeface="Meiryo UI" pitchFamily="50" charset="-128"/>
              </a:rPr>
              <a:t>４</a:t>
            </a:r>
            <a:r>
              <a:rPr lang="ja-JP" altLang="en-US" dirty="0" smtClean="0">
                <a:solidFill>
                  <a:prstClr val="black"/>
                </a:solidFill>
                <a:latin typeface="Meiryo UI" pitchFamily="50" charset="-128"/>
                <a:ea typeface="Meiryo UI" pitchFamily="50" charset="-128"/>
                <a:cs typeface="Meiryo UI" pitchFamily="50" charset="-128"/>
              </a:rPr>
              <a:t>区Ａ案） 特別</a:t>
            </a:r>
            <a:r>
              <a:rPr lang="ja-JP" altLang="en-US" dirty="0">
                <a:solidFill>
                  <a:prstClr val="black"/>
                </a:solidFill>
                <a:latin typeface="Meiryo UI" pitchFamily="50" charset="-128"/>
                <a:ea typeface="Meiryo UI" pitchFamily="50" charset="-128"/>
                <a:cs typeface="Meiryo UI" pitchFamily="50" charset="-128"/>
              </a:rPr>
              <a:t>区の</a:t>
            </a:r>
            <a:r>
              <a:rPr lang="ja-JP" altLang="en-US" dirty="0" smtClean="0">
                <a:solidFill>
                  <a:prstClr val="black"/>
                </a:solidFill>
                <a:latin typeface="Meiryo UI" pitchFamily="50" charset="-128"/>
                <a:ea typeface="Meiryo UI" pitchFamily="50" charset="-128"/>
                <a:cs typeface="Meiryo UI" pitchFamily="50" charset="-128"/>
              </a:rPr>
              <a:t>特徴</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試案Ａ（４区Ａ案） 特別</a:t>
            </a:r>
            <a:r>
              <a:rPr lang="ja-JP" altLang="en-US" dirty="0">
                <a:solidFill>
                  <a:prstClr val="black"/>
                </a:solidFill>
                <a:latin typeface="Meiryo UI" pitchFamily="50" charset="-128"/>
                <a:ea typeface="Meiryo UI" pitchFamily="50" charset="-128"/>
                <a:cs typeface="Meiryo UI" pitchFamily="50" charset="-128"/>
              </a:rPr>
              <a:t>区基礎データ</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試案</a:t>
            </a:r>
            <a:r>
              <a:rPr lang="ja-JP" altLang="en-US" dirty="0">
                <a:solidFill>
                  <a:prstClr val="black"/>
                </a:solidFill>
                <a:latin typeface="Meiryo UI" pitchFamily="50" charset="-128"/>
                <a:ea typeface="Meiryo UI" pitchFamily="50" charset="-128"/>
                <a:cs typeface="Meiryo UI" pitchFamily="50" charset="-128"/>
              </a:rPr>
              <a:t>Ａ 第一区（北区・都島区・東淀川区・東成区・旭区・城東区・鶴見区</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Ａ 第二区（福島区・此花区・港区・西淀川区・淀川区</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Ａ 第三区（中央区・西区・大正区・浪速区・住之江区・住吉区・西成区</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試案</a:t>
            </a:r>
            <a:r>
              <a:rPr lang="ja-JP" altLang="en-US" dirty="0">
                <a:solidFill>
                  <a:prstClr val="black"/>
                </a:solidFill>
                <a:latin typeface="Meiryo UI" pitchFamily="50" charset="-128"/>
                <a:ea typeface="Meiryo UI" pitchFamily="50" charset="-128"/>
                <a:cs typeface="Meiryo UI" pitchFamily="50" charset="-128"/>
              </a:rPr>
              <a:t>Ａ 第四区（天王寺区・生野区・阿倍野区・東住吉区・平野区</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2072680" y="2204864"/>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a:t>
            </a:r>
            <a:endParaRPr lang="ja-JP" altLang="en-US"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2072680" y="2773666"/>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２</a:t>
            </a:r>
          </a:p>
        </p:txBody>
      </p:sp>
      <p:sp>
        <p:nvSpPr>
          <p:cNvPr id="14" name="正方形/長方形 13"/>
          <p:cNvSpPr/>
          <p:nvPr/>
        </p:nvSpPr>
        <p:spPr>
          <a:xfrm>
            <a:off x="2084403" y="3327935"/>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５</a:t>
            </a:r>
          </a:p>
        </p:txBody>
      </p:sp>
      <p:sp>
        <p:nvSpPr>
          <p:cNvPr id="15" name="正方形/長方形 14"/>
          <p:cNvSpPr/>
          <p:nvPr/>
        </p:nvSpPr>
        <p:spPr>
          <a:xfrm>
            <a:off x="2101058" y="3879766"/>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１１</a:t>
            </a:r>
            <a:endParaRPr lang="ja-JP" altLang="en-US"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2082454" y="4437112"/>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１７</a:t>
            </a:r>
            <a:endParaRPr lang="ja-JP" altLang="en-US" dirty="0">
              <a:solidFill>
                <a:prstClr val="black"/>
              </a:solidFill>
              <a:latin typeface="Meiryo UI" pitchFamily="50" charset="-128"/>
              <a:ea typeface="Meiryo UI" pitchFamily="50" charset="-128"/>
              <a:cs typeface="Meiryo UI" pitchFamily="50" charset="-128"/>
            </a:endParaRPr>
          </a:p>
        </p:txBody>
      </p:sp>
      <p:sp>
        <p:nvSpPr>
          <p:cNvPr id="17" name="正方形/長方形 16"/>
          <p:cNvSpPr/>
          <p:nvPr/>
        </p:nvSpPr>
        <p:spPr>
          <a:xfrm>
            <a:off x="2084403" y="498677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２３</a:t>
            </a:r>
          </a:p>
        </p:txBody>
      </p:sp>
    </p:spTree>
    <p:extLst>
      <p:ext uri="{BB962C8B-B14F-4D97-AF65-F5344CB8AC3E}">
        <p14:creationId xmlns:p14="http://schemas.microsoft.com/office/powerpoint/2010/main" val="316844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第三区（中央</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大正</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浪速</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住之江区・住吉</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4"/>
          <p:cNvSpPr txBox="1"/>
          <p:nvPr/>
        </p:nvSpPr>
        <p:spPr bwMode="gray">
          <a:xfrm>
            <a:off x="75506" y="550391"/>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21508" name="Text Box 8"/>
          <p:cNvSpPr txBox="1">
            <a:spLocks noChangeArrowheads="1"/>
          </p:cNvSpPr>
          <p:nvPr/>
        </p:nvSpPr>
        <p:spPr bwMode="auto">
          <a:xfrm>
            <a:off x="80831" y="234888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行政関連</a:t>
            </a:r>
            <a:r>
              <a:rPr lang="en-US" altLang="ja-JP" sz="1100" dirty="0">
                <a:solidFill>
                  <a:srgbClr val="000000"/>
                </a:solidFill>
                <a:latin typeface="HGP創英角ｺﾞｼｯｸUB" pitchFamily="50" charset="-128"/>
                <a:ea typeface="HGP創英角ｺﾞｼｯｸUB" pitchFamily="50" charset="-128"/>
              </a:rPr>
              <a:t>】</a:t>
            </a:r>
          </a:p>
        </p:txBody>
      </p:sp>
      <p:sp>
        <p:nvSpPr>
          <p:cNvPr id="21509" name="Text Box 9"/>
          <p:cNvSpPr txBox="1">
            <a:spLocks noChangeArrowheads="1"/>
          </p:cNvSpPr>
          <p:nvPr/>
        </p:nvSpPr>
        <p:spPr bwMode="auto">
          <a:xfrm>
            <a:off x="80831" y="779463"/>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人口・面積</a:t>
            </a:r>
            <a:r>
              <a:rPr lang="en-US" altLang="ja-JP" sz="1100" dirty="0">
                <a:solidFill>
                  <a:srgbClr val="000000"/>
                </a:solidFill>
                <a:latin typeface="HGP創英角ｺﾞｼｯｸUB" pitchFamily="50" charset="-128"/>
                <a:ea typeface="HGP創英角ｺﾞｼｯｸUB" pitchFamily="50" charset="-128"/>
              </a:rPr>
              <a:t>】</a:t>
            </a:r>
          </a:p>
        </p:txBody>
      </p:sp>
      <p:sp>
        <p:nvSpPr>
          <p:cNvPr id="21510" name="Text Box 10"/>
          <p:cNvSpPr txBox="1">
            <a:spLocks noChangeArrowheads="1"/>
          </p:cNvSpPr>
          <p:nvPr/>
        </p:nvSpPr>
        <p:spPr bwMode="auto">
          <a:xfrm>
            <a:off x="80831" y="5157192"/>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21540" name="Rectangle 106"/>
          <p:cNvSpPr>
            <a:spLocks noChangeArrowheads="1"/>
          </p:cNvSpPr>
          <p:nvPr/>
        </p:nvSpPr>
        <p:spPr bwMode="auto">
          <a:xfrm>
            <a:off x="116274" y="4960219"/>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近似市は、府内市が対象。近似市の歳出額（一般財源）は、消防、下水道、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21576" name="テキスト ボックス 24"/>
          <p:cNvSpPr txBox="1">
            <a:spLocks noChangeArrowheads="1"/>
          </p:cNvSpPr>
          <p:nvPr/>
        </p:nvSpPr>
        <p:spPr bwMode="gray">
          <a:xfrm>
            <a:off x="4355704" y="548680"/>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区役所等の現況位置図</a:t>
            </a:r>
            <a:endParaRPr lang="ja-JP" altLang="en-US" sz="1200" b="1" dirty="0">
              <a:solidFill>
                <a:schemeClr val="bg1"/>
              </a:solidFill>
              <a:latin typeface="ＭＳ Ｐゴシック" charset="-128"/>
            </a:endParaRPr>
          </a:p>
        </p:txBody>
      </p:sp>
      <p:grpSp>
        <p:nvGrpSpPr>
          <p:cNvPr id="2" name="グループ化 133"/>
          <p:cNvGrpSpPr>
            <a:grpSpLocks/>
          </p:cNvGrpSpPr>
          <p:nvPr/>
        </p:nvGrpSpPr>
        <p:grpSpPr bwMode="gray">
          <a:xfrm>
            <a:off x="3886730" y="2204864"/>
            <a:ext cx="5852452" cy="4368800"/>
            <a:chOff x="331259" y="119141"/>
            <a:chExt cx="8036532" cy="6499147"/>
          </a:xfrm>
        </p:grpSpPr>
        <p:grpSp>
          <p:nvGrpSpPr>
            <p:cNvPr id="4" name="グループ化 129"/>
            <p:cNvGrpSpPr>
              <a:grpSpLocks/>
            </p:cNvGrpSpPr>
            <p:nvPr/>
          </p:nvGrpSpPr>
          <p:grpSpPr bwMode="gray">
            <a:xfrm>
              <a:off x="331259" y="119141"/>
              <a:ext cx="8036532" cy="6499147"/>
              <a:chOff x="331259" y="119141"/>
              <a:chExt cx="8036532" cy="6499147"/>
            </a:xfrm>
          </p:grpSpPr>
          <p:grpSp>
            <p:nvGrpSpPr>
              <p:cNvPr id="5" name="グループ化 127"/>
              <p:cNvGrpSpPr>
                <a:grpSpLocks/>
              </p:cNvGrpSpPr>
              <p:nvPr/>
            </p:nvGrpSpPr>
            <p:grpSpPr bwMode="gray">
              <a:xfrm>
                <a:off x="331259" y="119141"/>
                <a:ext cx="8036532" cy="6499147"/>
                <a:chOff x="331259" y="119141"/>
                <a:chExt cx="8036532" cy="6499147"/>
              </a:xfrm>
            </p:grpSpPr>
            <p:grpSp>
              <p:nvGrpSpPr>
                <p:cNvPr id="6" name="グループ化 124"/>
                <p:cNvGrpSpPr>
                  <a:grpSpLocks/>
                </p:cNvGrpSpPr>
                <p:nvPr/>
              </p:nvGrpSpPr>
              <p:grpSpPr bwMode="gray">
                <a:xfrm>
                  <a:off x="331259" y="119141"/>
                  <a:ext cx="8036532" cy="6499147"/>
                  <a:chOff x="331259" y="119141"/>
                  <a:chExt cx="8036532" cy="6499147"/>
                </a:xfrm>
              </p:grpSpPr>
              <p:grpSp>
                <p:nvGrpSpPr>
                  <p:cNvPr id="7" name="グループ化 120"/>
                  <p:cNvGrpSpPr>
                    <a:grpSpLocks/>
                  </p:cNvGrpSpPr>
                  <p:nvPr/>
                </p:nvGrpSpPr>
                <p:grpSpPr bwMode="gray">
                  <a:xfrm>
                    <a:off x="331259" y="119141"/>
                    <a:ext cx="8036532" cy="6499147"/>
                    <a:chOff x="331259" y="119141"/>
                    <a:chExt cx="8036532" cy="6499147"/>
                  </a:xfrm>
                </p:grpSpPr>
                <p:grpSp>
                  <p:nvGrpSpPr>
                    <p:cNvPr id="8" name="グループ化 1"/>
                    <p:cNvGrpSpPr>
                      <a:grpSpLocks/>
                    </p:cNvGrpSpPr>
                    <p:nvPr/>
                  </p:nvGrpSpPr>
                  <p:grpSpPr bwMode="gray">
                    <a:xfrm>
                      <a:off x="331259" y="334046"/>
                      <a:ext cx="8001108" cy="6284242"/>
                      <a:chOff x="9488" y="-91351"/>
                      <a:chExt cx="10245389" cy="8047528"/>
                    </a:xfrm>
                  </p:grpSpPr>
                  <p:grpSp>
                    <p:nvGrpSpPr>
                      <p:cNvPr id="9" name="グループ化 2"/>
                      <p:cNvGrpSpPr>
                        <a:grpSpLocks/>
                      </p:cNvGrpSpPr>
                      <p:nvPr/>
                    </p:nvGrpSpPr>
                    <p:grpSpPr bwMode="gray">
                      <a:xfrm>
                        <a:off x="9488" y="22416"/>
                        <a:ext cx="10109423" cy="7933761"/>
                        <a:chOff x="9488" y="22416"/>
                        <a:chExt cx="10109423" cy="7933761"/>
                      </a:xfrm>
                    </p:grpSpPr>
                    <p:pic>
                      <p:nvPicPr>
                        <p:cNvPr id="21692" name="Picture 7"/>
                        <p:cNvPicPr>
                          <a:picLocks noChangeAspect="1" noChangeArrowheads="1"/>
                        </p:cNvPicPr>
                        <p:nvPr/>
                      </p:nvPicPr>
                      <p:blipFill>
                        <a:blip r:embed="rId3" cstate="print"/>
                        <a:srcRect l="5070" t="684" r="41621"/>
                        <a:stretch>
                          <a:fillRect/>
                        </a:stretch>
                      </p:blipFill>
                      <p:spPr bwMode="gray">
                        <a:xfrm>
                          <a:off x="1165411" y="22416"/>
                          <a:ext cx="8953500" cy="6520139"/>
                        </a:xfrm>
                        <a:prstGeom prst="rect">
                          <a:avLst/>
                        </a:prstGeom>
                        <a:noFill/>
                        <a:ln w="1">
                          <a:noFill/>
                          <a:miter lim="800000"/>
                          <a:headEnd/>
                          <a:tailEnd/>
                        </a:ln>
                      </p:spPr>
                    </p:pic>
                    <p:pic>
                      <p:nvPicPr>
                        <p:cNvPr id="21693" name="Picture 8"/>
                        <p:cNvPicPr>
                          <a:picLocks noChangeAspect="1" noChangeArrowheads="1"/>
                        </p:cNvPicPr>
                        <p:nvPr/>
                      </p:nvPicPr>
                      <p:blipFill>
                        <a:blip r:embed="rId4" cstate="print"/>
                        <a:srcRect t="44716" r="44958" b="33905"/>
                        <a:stretch>
                          <a:fillRect/>
                        </a:stretch>
                      </p:blipFill>
                      <p:spPr bwMode="gray">
                        <a:xfrm>
                          <a:off x="9488" y="6488205"/>
                          <a:ext cx="9244854" cy="1467972"/>
                        </a:xfrm>
                        <a:prstGeom prst="rect">
                          <a:avLst/>
                        </a:prstGeom>
                        <a:noFill/>
                        <a:ln w="1">
                          <a:noFill/>
                          <a:miter lim="800000"/>
                          <a:headEnd/>
                          <a:tailEnd/>
                        </a:ln>
                      </p:spPr>
                    </p:pic>
                  </p:grpSp>
                  <p:sp>
                    <p:nvSpPr>
                      <p:cNvPr id="219" name="正方形/長方形 3"/>
                      <p:cNvSpPr/>
                      <p:nvPr/>
                    </p:nvSpPr>
                    <p:spPr bwMode="gray">
                      <a:xfrm>
                        <a:off x="1164665" y="-91351"/>
                        <a:ext cx="4384833" cy="2029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0" name="正方形/長方形 4"/>
                      <p:cNvSpPr/>
                      <p:nvPr/>
                    </p:nvSpPr>
                    <p:spPr bwMode="gray">
                      <a:xfrm>
                        <a:off x="3090968" y="1783684"/>
                        <a:ext cx="1391050" cy="1487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1" name="正方形/長方形 5"/>
                      <p:cNvSpPr/>
                      <p:nvPr/>
                    </p:nvSpPr>
                    <p:spPr bwMode="gray">
                      <a:xfrm>
                        <a:off x="8721665" y="1828292"/>
                        <a:ext cx="1400123" cy="405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2" name="正方形/長方形 6"/>
                      <p:cNvSpPr/>
                      <p:nvPr/>
                    </p:nvSpPr>
                    <p:spPr bwMode="gray">
                      <a:xfrm>
                        <a:off x="8292287" y="3362342"/>
                        <a:ext cx="495940" cy="29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3" name="正方形/長方形 7"/>
                      <p:cNvSpPr/>
                      <p:nvPr/>
                    </p:nvSpPr>
                    <p:spPr bwMode="gray">
                      <a:xfrm>
                        <a:off x="9671241" y="1547792"/>
                        <a:ext cx="492915" cy="29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4" name="正方形/長方形 8"/>
                      <p:cNvSpPr/>
                      <p:nvPr/>
                    </p:nvSpPr>
                    <p:spPr bwMode="gray">
                      <a:xfrm>
                        <a:off x="10003884" y="667737"/>
                        <a:ext cx="250993" cy="29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5" name="正方形/長方形 9"/>
                      <p:cNvSpPr/>
                      <p:nvPr/>
                    </p:nvSpPr>
                    <p:spPr bwMode="gray">
                      <a:xfrm>
                        <a:off x="5525305" y="338093"/>
                        <a:ext cx="589685" cy="635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6" name="正方形/長方形 10"/>
                      <p:cNvSpPr/>
                      <p:nvPr/>
                    </p:nvSpPr>
                    <p:spPr bwMode="gray">
                      <a:xfrm>
                        <a:off x="6610930" y="-623"/>
                        <a:ext cx="589683" cy="241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7" name="正方形/長方形 11"/>
                      <p:cNvSpPr/>
                      <p:nvPr/>
                    </p:nvSpPr>
                    <p:spPr bwMode="gray">
                      <a:xfrm>
                        <a:off x="6565569" y="93129"/>
                        <a:ext cx="441507" cy="38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8" name="正方形/長方形 12"/>
                      <p:cNvSpPr/>
                      <p:nvPr/>
                    </p:nvSpPr>
                    <p:spPr bwMode="gray">
                      <a:xfrm>
                        <a:off x="6589761" y="359263"/>
                        <a:ext cx="193537" cy="247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9" name="正方形/長方形 13"/>
                      <p:cNvSpPr/>
                      <p:nvPr/>
                    </p:nvSpPr>
                    <p:spPr bwMode="gray">
                      <a:xfrm>
                        <a:off x="6601857" y="583058"/>
                        <a:ext cx="108865" cy="12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0" name="正方形/長方形 14"/>
                      <p:cNvSpPr/>
                      <p:nvPr/>
                    </p:nvSpPr>
                    <p:spPr bwMode="gray">
                      <a:xfrm flipH="1">
                        <a:off x="9148084" y="7269672"/>
                        <a:ext cx="196562" cy="123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1" name="正方形/長方形 15"/>
                      <p:cNvSpPr/>
                      <p:nvPr/>
                    </p:nvSpPr>
                    <p:spPr bwMode="gray">
                      <a:xfrm>
                        <a:off x="1143497" y="3867392"/>
                        <a:ext cx="229826" cy="154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43" name="円/楕円 142"/>
                    <p:cNvSpPr/>
                    <p:nvPr/>
                  </p:nvSpPr>
                  <p:spPr bwMode="gray">
                    <a:xfrm>
                      <a:off x="6370496" y="2292907"/>
                      <a:ext cx="144057"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6" name="円/楕円 22"/>
                    <p:cNvSpPr/>
                    <p:nvPr/>
                  </p:nvSpPr>
                  <p:spPr bwMode="gray">
                    <a:xfrm>
                      <a:off x="5628333" y="1236181"/>
                      <a:ext cx="144057"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9" name="円/楕円 24"/>
                    <p:cNvSpPr/>
                    <p:nvPr/>
                  </p:nvSpPr>
                  <p:spPr bwMode="gray">
                    <a:xfrm>
                      <a:off x="5072396" y="2820338"/>
                      <a:ext cx="144059" cy="14878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1" name="円/楕円 150"/>
                    <p:cNvSpPr/>
                    <p:nvPr/>
                  </p:nvSpPr>
                  <p:spPr bwMode="gray">
                    <a:xfrm>
                      <a:off x="5465566" y="5146981"/>
                      <a:ext cx="144057"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3" name="円/楕円 152"/>
                    <p:cNvSpPr/>
                    <p:nvPr/>
                  </p:nvSpPr>
                  <p:spPr bwMode="gray">
                    <a:xfrm>
                      <a:off x="6415909" y="5511123"/>
                      <a:ext cx="144059"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7" name="フリーフォーム 156"/>
                    <p:cNvSpPr/>
                    <p:nvPr/>
                  </p:nvSpPr>
                  <p:spPr bwMode="gray">
                    <a:xfrm>
                      <a:off x="2126076" y="3009750"/>
                      <a:ext cx="703757" cy="524277"/>
                    </a:xfrm>
                    <a:custGeom>
                      <a:avLst/>
                      <a:gdLst>
                        <a:gd name="connsiteX0" fmla="*/ 701675 w 701675"/>
                        <a:gd name="connsiteY0" fmla="*/ 0 h 523875"/>
                        <a:gd name="connsiteX1" fmla="*/ 349250 w 701675"/>
                        <a:gd name="connsiteY1" fmla="*/ 247650 h 523875"/>
                        <a:gd name="connsiteX2" fmla="*/ 53975 w 701675"/>
                        <a:gd name="connsiteY2" fmla="*/ 400050 h 523875"/>
                        <a:gd name="connsiteX3" fmla="*/ 25400 w 701675"/>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701675" h="523875">
                          <a:moveTo>
                            <a:pt x="701675" y="0"/>
                          </a:moveTo>
                          <a:cubicBezTo>
                            <a:pt x="579437" y="90487"/>
                            <a:pt x="457200" y="180975"/>
                            <a:pt x="349250" y="247650"/>
                          </a:cubicBezTo>
                          <a:cubicBezTo>
                            <a:pt x="241300" y="314325"/>
                            <a:pt x="107950" y="354013"/>
                            <a:pt x="53975" y="400050"/>
                          </a:cubicBezTo>
                          <a:cubicBezTo>
                            <a:pt x="0" y="446087"/>
                            <a:pt x="12700" y="484981"/>
                            <a:pt x="25400" y="5238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9" name="フリーフォーム 158"/>
                    <p:cNvSpPr/>
                    <p:nvPr/>
                  </p:nvSpPr>
                  <p:spPr bwMode="gray">
                    <a:xfrm>
                      <a:off x="4981254" y="1061422"/>
                      <a:ext cx="3124399" cy="595125"/>
                    </a:xfrm>
                    <a:custGeom>
                      <a:avLst/>
                      <a:gdLst>
                        <a:gd name="connsiteX0" fmla="*/ 0 w 3124200"/>
                        <a:gd name="connsiteY0" fmla="*/ 595313 h 595313"/>
                        <a:gd name="connsiteX1" fmla="*/ 228600 w 3124200"/>
                        <a:gd name="connsiteY1" fmla="*/ 423863 h 595313"/>
                        <a:gd name="connsiteX2" fmla="*/ 466725 w 3124200"/>
                        <a:gd name="connsiteY2" fmla="*/ 166688 h 595313"/>
                        <a:gd name="connsiteX3" fmla="*/ 1381125 w 3124200"/>
                        <a:gd name="connsiteY3" fmla="*/ 14288 h 595313"/>
                        <a:gd name="connsiteX4" fmla="*/ 2447925 w 3124200"/>
                        <a:gd name="connsiteY4" fmla="*/ 80963 h 595313"/>
                        <a:gd name="connsiteX5" fmla="*/ 3124200 w 3124200"/>
                        <a:gd name="connsiteY5" fmla="*/ 42863 h 5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0" h="595313">
                          <a:moveTo>
                            <a:pt x="0" y="595313"/>
                          </a:moveTo>
                          <a:cubicBezTo>
                            <a:pt x="75406" y="545306"/>
                            <a:pt x="150813" y="495300"/>
                            <a:pt x="228600" y="423863"/>
                          </a:cubicBezTo>
                          <a:cubicBezTo>
                            <a:pt x="306387" y="352426"/>
                            <a:pt x="274638" y="234950"/>
                            <a:pt x="466725" y="166688"/>
                          </a:cubicBezTo>
                          <a:cubicBezTo>
                            <a:pt x="658812" y="98426"/>
                            <a:pt x="1050925" y="28576"/>
                            <a:pt x="1381125" y="14288"/>
                          </a:cubicBezTo>
                          <a:cubicBezTo>
                            <a:pt x="1711325" y="0"/>
                            <a:pt x="2157413" y="76201"/>
                            <a:pt x="2447925" y="80963"/>
                          </a:cubicBezTo>
                          <a:cubicBezTo>
                            <a:pt x="2738437" y="85725"/>
                            <a:pt x="2931318" y="64294"/>
                            <a:pt x="3124200" y="42863"/>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0" name="フリーフォーム 159"/>
                    <p:cNvSpPr/>
                    <p:nvPr/>
                  </p:nvSpPr>
                  <p:spPr bwMode="gray">
                    <a:xfrm>
                      <a:off x="5420512" y="551315"/>
                      <a:ext cx="2567061" cy="1459474"/>
                    </a:xfrm>
                    <a:custGeom>
                      <a:avLst/>
                      <a:gdLst>
                        <a:gd name="connsiteX0" fmla="*/ 0 w 2568575"/>
                        <a:gd name="connsiteY0" fmla="*/ 1457325 h 1457325"/>
                        <a:gd name="connsiteX1" fmla="*/ 47625 w 2568575"/>
                        <a:gd name="connsiteY1" fmla="*/ 1285875 h 1457325"/>
                        <a:gd name="connsiteX2" fmla="*/ 47625 w 2568575"/>
                        <a:gd name="connsiteY2" fmla="*/ 1133475 h 1457325"/>
                        <a:gd name="connsiteX3" fmla="*/ 190500 w 2568575"/>
                        <a:gd name="connsiteY3" fmla="*/ 952500 h 1457325"/>
                        <a:gd name="connsiteX4" fmla="*/ 1057275 w 2568575"/>
                        <a:gd name="connsiteY4" fmla="*/ 942975 h 1457325"/>
                        <a:gd name="connsiteX5" fmla="*/ 1543050 w 2568575"/>
                        <a:gd name="connsiteY5" fmla="*/ 942975 h 1457325"/>
                        <a:gd name="connsiteX6" fmla="*/ 1895475 w 2568575"/>
                        <a:gd name="connsiteY6" fmla="*/ 866775 h 1457325"/>
                        <a:gd name="connsiteX7" fmla="*/ 2400300 w 2568575"/>
                        <a:gd name="connsiteY7" fmla="*/ 952500 h 1457325"/>
                        <a:gd name="connsiteX8" fmla="*/ 2543175 w 2568575"/>
                        <a:gd name="connsiteY8" fmla="*/ 847725 h 1457325"/>
                        <a:gd name="connsiteX9" fmla="*/ 2552700 w 2568575"/>
                        <a:gd name="connsiteY9" fmla="*/ 342900 h 1457325"/>
                        <a:gd name="connsiteX10" fmla="*/ 2447925 w 2568575"/>
                        <a:gd name="connsiteY10"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8575" h="1457325">
                          <a:moveTo>
                            <a:pt x="0" y="1457325"/>
                          </a:moveTo>
                          <a:cubicBezTo>
                            <a:pt x="19844" y="1398587"/>
                            <a:pt x="39688" y="1339850"/>
                            <a:pt x="47625" y="1285875"/>
                          </a:cubicBezTo>
                          <a:cubicBezTo>
                            <a:pt x="55562" y="1231900"/>
                            <a:pt x="23813" y="1189037"/>
                            <a:pt x="47625" y="1133475"/>
                          </a:cubicBezTo>
                          <a:cubicBezTo>
                            <a:pt x="71437" y="1077913"/>
                            <a:pt x="22225" y="984250"/>
                            <a:pt x="190500" y="952500"/>
                          </a:cubicBezTo>
                          <a:cubicBezTo>
                            <a:pt x="358775" y="920750"/>
                            <a:pt x="1057275" y="942975"/>
                            <a:pt x="1057275" y="942975"/>
                          </a:cubicBezTo>
                          <a:cubicBezTo>
                            <a:pt x="1282700" y="941388"/>
                            <a:pt x="1403350" y="955675"/>
                            <a:pt x="1543050" y="942975"/>
                          </a:cubicBezTo>
                          <a:cubicBezTo>
                            <a:pt x="1682750" y="930275"/>
                            <a:pt x="1752600" y="865188"/>
                            <a:pt x="1895475" y="866775"/>
                          </a:cubicBezTo>
                          <a:cubicBezTo>
                            <a:pt x="2038350" y="868362"/>
                            <a:pt x="2292350" y="955675"/>
                            <a:pt x="2400300" y="952500"/>
                          </a:cubicBezTo>
                          <a:cubicBezTo>
                            <a:pt x="2508250" y="949325"/>
                            <a:pt x="2517775" y="949325"/>
                            <a:pt x="2543175" y="847725"/>
                          </a:cubicBezTo>
                          <a:cubicBezTo>
                            <a:pt x="2568575" y="746125"/>
                            <a:pt x="2568575" y="484187"/>
                            <a:pt x="2552700" y="342900"/>
                          </a:cubicBezTo>
                          <a:cubicBezTo>
                            <a:pt x="2536825" y="201613"/>
                            <a:pt x="2492375" y="100806"/>
                            <a:pt x="2447925"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7" name="フリーフォーム 166"/>
                    <p:cNvSpPr/>
                    <p:nvPr/>
                  </p:nvSpPr>
                  <p:spPr bwMode="gray">
                    <a:xfrm>
                      <a:off x="7028762" y="4991139"/>
                      <a:ext cx="144058" cy="1313054"/>
                    </a:xfrm>
                    <a:custGeom>
                      <a:avLst/>
                      <a:gdLst>
                        <a:gd name="connsiteX0" fmla="*/ 77787 w 144462"/>
                        <a:gd name="connsiteY0" fmla="*/ 0 h 1312862"/>
                        <a:gd name="connsiteX1" fmla="*/ 11112 w 144462"/>
                        <a:gd name="connsiteY1" fmla="*/ 1095375 h 1312862"/>
                        <a:gd name="connsiteX2" fmla="*/ 144462 w 144462"/>
                        <a:gd name="connsiteY2" fmla="*/ 1304925 h 1312862"/>
                      </a:gdLst>
                      <a:ahLst/>
                      <a:cxnLst>
                        <a:cxn ang="0">
                          <a:pos x="connsiteX0" y="connsiteY0"/>
                        </a:cxn>
                        <a:cxn ang="0">
                          <a:pos x="connsiteX1" y="connsiteY1"/>
                        </a:cxn>
                        <a:cxn ang="0">
                          <a:pos x="connsiteX2" y="connsiteY2"/>
                        </a:cxn>
                      </a:cxnLst>
                      <a:rect l="l" t="t" r="r" b="b"/>
                      <a:pathLst>
                        <a:path w="144462" h="1312862">
                          <a:moveTo>
                            <a:pt x="77787" y="0"/>
                          </a:moveTo>
                          <a:cubicBezTo>
                            <a:pt x="38893" y="438944"/>
                            <a:pt x="0" y="877888"/>
                            <a:pt x="11112" y="1095375"/>
                          </a:cubicBezTo>
                          <a:cubicBezTo>
                            <a:pt x="22224" y="1312862"/>
                            <a:pt x="83343" y="1308893"/>
                            <a:pt x="144462" y="1304925"/>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9" name="正方形/長方形 168"/>
                    <p:cNvSpPr/>
                    <p:nvPr/>
                  </p:nvSpPr>
                  <p:spPr bwMode="gray">
                    <a:xfrm>
                      <a:off x="7042932" y="119141"/>
                      <a:ext cx="1324859" cy="4321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1" name="正方形/長方形 170"/>
                    <p:cNvSpPr/>
                    <p:nvPr/>
                  </p:nvSpPr>
                  <p:spPr bwMode="gray">
                    <a:xfrm>
                      <a:off x="5170182" y="3274250"/>
                      <a:ext cx="802945" cy="2715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2" name="正方形/長方形 171"/>
                    <p:cNvSpPr/>
                    <p:nvPr/>
                  </p:nvSpPr>
                  <p:spPr bwMode="gray">
                    <a:xfrm>
                      <a:off x="4473472" y="4403356"/>
                      <a:ext cx="831284" cy="3566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grpSp>
              <p:sp>
                <p:nvSpPr>
                  <p:cNvPr id="139" name="フリーフォーム 138"/>
                  <p:cNvSpPr/>
                  <p:nvPr/>
                </p:nvSpPr>
                <p:spPr bwMode="gray">
                  <a:xfrm>
                    <a:off x="5170182" y="437957"/>
                    <a:ext cx="1178439" cy="4867276"/>
                  </a:xfrm>
                  <a:custGeom>
                    <a:avLst/>
                    <a:gdLst>
                      <a:gd name="connsiteX0" fmla="*/ 1587 w 1177924"/>
                      <a:gd name="connsiteY0" fmla="*/ 4867275 h 4867275"/>
                      <a:gd name="connsiteX1" fmla="*/ 20637 w 1177924"/>
                      <a:gd name="connsiteY1" fmla="*/ 4438650 h 4867275"/>
                      <a:gd name="connsiteX2" fmla="*/ 125412 w 1177924"/>
                      <a:gd name="connsiteY2" fmla="*/ 4162425 h 4867275"/>
                      <a:gd name="connsiteX3" fmla="*/ 239712 w 1177924"/>
                      <a:gd name="connsiteY3" fmla="*/ 4114800 h 4867275"/>
                      <a:gd name="connsiteX4" fmla="*/ 754062 w 1177924"/>
                      <a:gd name="connsiteY4" fmla="*/ 4019550 h 4867275"/>
                      <a:gd name="connsiteX5" fmla="*/ 839787 w 1177924"/>
                      <a:gd name="connsiteY5" fmla="*/ 3762375 h 4867275"/>
                      <a:gd name="connsiteX6" fmla="*/ 1030287 w 1177924"/>
                      <a:gd name="connsiteY6" fmla="*/ 3038475 h 4867275"/>
                      <a:gd name="connsiteX7" fmla="*/ 1125537 w 1177924"/>
                      <a:gd name="connsiteY7" fmla="*/ 2466975 h 4867275"/>
                      <a:gd name="connsiteX8" fmla="*/ 1173162 w 1177924"/>
                      <a:gd name="connsiteY8" fmla="*/ 1714500 h 4867275"/>
                      <a:gd name="connsiteX9" fmla="*/ 1096962 w 1177924"/>
                      <a:gd name="connsiteY9" fmla="*/ 1438275 h 4867275"/>
                      <a:gd name="connsiteX10" fmla="*/ 1106487 w 1177924"/>
                      <a:gd name="connsiteY10" fmla="*/ 0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4" h="4867275">
                        <a:moveTo>
                          <a:pt x="1587" y="4867275"/>
                        </a:moveTo>
                        <a:cubicBezTo>
                          <a:pt x="793" y="4711700"/>
                          <a:pt x="0" y="4556125"/>
                          <a:pt x="20637" y="4438650"/>
                        </a:cubicBezTo>
                        <a:cubicBezTo>
                          <a:pt x="41274" y="4321175"/>
                          <a:pt x="88900" y="4216400"/>
                          <a:pt x="125412" y="4162425"/>
                        </a:cubicBezTo>
                        <a:cubicBezTo>
                          <a:pt x="161924" y="4108450"/>
                          <a:pt x="134937" y="4138613"/>
                          <a:pt x="239712" y="4114800"/>
                        </a:cubicBezTo>
                        <a:cubicBezTo>
                          <a:pt x="344487" y="4090988"/>
                          <a:pt x="654050" y="4078288"/>
                          <a:pt x="754062" y="4019550"/>
                        </a:cubicBezTo>
                        <a:cubicBezTo>
                          <a:pt x="854075" y="3960813"/>
                          <a:pt x="793750" y="3925887"/>
                          <a:pt x="839787" y="3762375"/>
                        </a:cubicBezTo>
                        <a:cubicBezTo>
                          <a:pt x="885824" y="3598863"/>
                          <a:pt x="982662" y="3254375"/>
                          <a:pt x="1030287" y="3038475"/>
                        </a:cubicBezTo>
                        <a:cubicBezTo>
                          <a:pt x="1077912" y="2822575"/>
                          <a:pt x="1101725" y="2687637"/>
                          <a:pt x="1125537" y="2466975"/>
                        </a:cubicBezTo>
                        <a:cubicBezTo>
                          <a:pt x="1149349" y="2246313"/>
                          <a:pt x="1177924" y="1885950"/>
                          <a:pt x="1173162" y="1714500"/>
                        </a:cubicBezTo>
                        <a:cubicBezTo>
                          <a:pt x="1168400" y="1543050"/>
                          <a:pt x="1108074" y="1724025"/>
                          <a:pt x="1096962" y="1438275"/>
                        </a:cubicBezTo>
                        <a:cubicBezTo>
                          <a:pt x="1085850" y="1152525"/>
                          <a:pt x="1096168" y="576262"/>
                          <a:pt x="1106487" y="0"/>
                        </a:cubicBez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4" name="フリーフォーム 123"/>
                <p:cNvSpPr/>
                <p:nvPr/>
              </p:nvSpPr>
              <p:spPr bwMode="gray">
                <a:xfrm>
                  <a:off x="6296665" y="409618"/>
                  <a:ext cx="493576" cy="2581239"/>
                </a:xfrm>
                <a:custGeom>
                  <a:avLst/>
                  <a:gdLst>
                    <a:gd name="connsiteX0" fmla="*/ 198437 w 493712"/>
                    <a:gd name="connsiteY0" fmla="*/ 0 h 2581275"/>
                    <a:gd name="connsiteX1" fmla="*/ 169862 w 493712"/>
                    <a:gd name="connsiteY1" fmla="*/ 1257300 h 2581275"/>
                    <a:gd name="connsiteX2" fmla="*/ 131762 w 493712"/>
                    <a:gd name="connsiteY2" fmla="*/ 1609725 h 2581275"/>
                    <a:gd name="connsiteX3" fmla="*/ 36512 w 493712"/>
                    <a:gd name="connsiteY3" fmla="*/ 1809750 h 2581275"/>
                    <a:gd name="connsiteX4" fmla="*/ 36512 w 493712"/>
                    <a:gd name="connsiteY4" fmla="*/ 2419350 h 2581275"/>
                    <a:gd name="connsiteX5" fmla="*/ 255587 w 493712"/>
                    <a:gd name="connsiteY5" fmla="*/ 2495550 h 2581275"/>
                    <a:gd name="connsiteX6" fmla="*/ 493712 w 493712"/>
                    <a:gd name="connsiteY6" fmla="*/ 25812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712" h="2581275">
                      <a:moveTo>
                        <a:pt x="198437" y="0"/>
                      </a:moveTo>
                      <a:cubicBezTo>
                        <a:pt x="189705" y="494506"/>
                        <a:pt x="180974" y="989013"/>
                        <a:pt x="169862" y="1257300"/>
                      </a:cubicBezTo>
                      <a:cubicBezTo>
                        <a:pt x="158750" y="1525587"/>
                        <a:pt x="153987" y="1517650"/>
                        <a:pt x="131762" y="1609725"/>
                      </a:cubicBezTo>
                      <a:cubicBezTo>
                        <a:pt x="109537" y="1701800"/>
                        <a:pt x="52387" y="1674813"/>
                        <a:pt x="36512" y="1809750"/>
                      </a:cubicBezTo>
                      <a:cubicBezTo>
                        <a:pt x="20637" y="1944687"/>
                        <a:pt x="0" y="2305050"/>
                        <a:pt x="36512" y="2419350"/>
                      </a:cubicBezTo>
                      <a:cubicBezTo>
                        <a:pt x="73024" y="2533650"/>
                        <a:pt x="255587" y="2495550"/>
                        <a:pt x="255587" y="2495550"/>
                      </a:cubicBezTo>
                      <a:lnTo>
                        <a:pt x="493712" y="2581275"/>
                      </a:ln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9" name="フリーフォーム 128"/>
                <p:cNvSpPr/>
                <p:nvPr/>
              </p:nvSpPr>
              <p:spPr bwMode="gray">
                <a:xfrm>
                  <a:off x="6287219" y="485190"/>
                  <a:ext cx="465236" cy="3240127"/>
                </a:xfrm>
                <a:custGeom>
                  <a:avLst/>
                  <a:gdLst>
                    <a:gd name="connsiteX0" fmla="*/ 0 w 466725"/>
                    <a:gd name="connsiteY0" fmla="*/ 3238500 h 3238500"/>
                    <a:gd name="connsiteX1" fmla="*/ 76200 w 466725"/>
                    <a:gd name="connsiteY1" fmla="*/ 2800350 h 3238500"/>
                    <a:gd name="connsiteX2" fmla="*/ 295275 w 466725"/>
                    <a:gd name="connsiteY2" fmla="*/ 2562225 h 3238500"/>
                    <a:gd name="connsiteX3" fmla="*/ 419100 w 466725"/>
                    <a:gd name="connsiteY3" fmla="*/ 2133600 h 3238500"/>
                    <a:gd name="connsiteX4" fmla="*/ 438150 w 466725"/>
                    <a:gd name="connsiteY4" fmla="*/ 1409700 h 3238500"/>
                    <a:gd name="connsiteX5" fmla="*/ 466725 w 466725"/>
                    <a:gd name="connsiteY5"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3238500">
                      <a:moveTo>
                        <a:pt x="0" y="3238500"/>
                      </a:moveTo>
                      <a:cubicBezTo>
                        <a:pt x="13494" y="3075781"/>
                        <a:pt x="26988" y="2913063"/>
                        <a:pt x="76200" y="2800350"/>
                      </a:cubicBezTo>
                      <a:cubicBezTo>
                        <a:pt x="125413" y="2687638"/>
                        <a:pt x="238125" y="2673350"/>
                        <a:pt x="295275" y="2562225"/>
                      </a:cubicBezTo>
                      <a:cubicBezTo>
                        <a:pt x="352425" y="2451100"/>
                        <a:pt x="395287" y="2325688"/>
                        <a:pt x="419100" y="2133600"/>
                      </a:cubicBezTo>
                      <a:cubicBezTo>
                        <a:pt x="442913" y="1941512"/>
                        <a:pt x="430213" y="1765300"/>
                        <a:pt x="438150" y="1409700"/>
                      </a:cubicBezTo>
                      <a:cubicBezTo>
                        <a:pt x="446087" y="1054100"/>
                        <a:pt x="456406" y="527050"/>
                        <a:pt x="466725"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0" name="フリーフォーム 119"/>
              <p:cNvSpPr/>
              <p:nvPr/>
            </p:nvSpPr>
            <p:spPr bwMode="gray">
              <a:xfrm>
                <a:off x="7248392" y="563123"/>
                <a:ext cx="0" cy="1199697"/>
              </a:xfrm>
              <a:custGeom>
                <a:avLst/>
                <a:gdLst>
                  <a:gd name="connsiteX0" fmla="*/ 0 w 0"/>
                  <a:gd name="connsiteY0" fmla="*/ 0 h 1200150"/>
                  <a:gd name="connsiteX1" fmla="*/ 0 w 0"/>
                  <a:gd name="connsiteY1" fmla="*/ 1104900 h 1200150"/>
                  <a:gd name="connsiteX2" fmla="*/ 0 w 0"/>
                  <a:gd name="connsiteY2" fmla="*/ 1200150 h 1200150"/>
                </a:gdLst>
                <a:ahLst/>
                <a:cxnLst>
                  <a:cxn ang="0">
                    <a:pos x="connsiteX0" y="connsiteY0"/>
                  </a:cxn>
                  <a:cxn ang="0">
                    <a:pos x="connsiteX1" y="connsiteY1"/>
                  </a:cxn>
                  <a:cxn ang="0">
                    <a:pos x="connsiteX2" y="connsiteY2"/>
                  </a:cxn>
                </a:cxnLst>
                <a:rect l="l" t="t" r="r" b="b"/>
                <a:pathLst>
                  <a:path h="1200150">
                    <a:moveTo>
                      <a:pt x="0" y="0"/>
                    </a:moveTo>
                    <a:lnTo>
                      <a:pt x="0" y="1104900"/>
                    </a:lnTo>
                    <a:lnTo>
                      <a:pt x="0" y="1200150"/>
                    </a:ln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1" name="フリーフォーム 120"/>
              <p:cNvSpPr/>
              <p:nvPr/>
            </p:nvSpPr>
            <p:spPr bwMode="gray">
              <a:xfrm>
                <a:off x="5668479" y="867770"/>
                <a:ext cx="1341390" cy="1119402"/>
              </a:xfrm>
              <a:custGeom>
                <a:avLst/>
                <a:gdLst>
                  <a:gd name="connsiteX0" fmla="*/ 1343025 w 1343025"/>
                  <a:gd name="connsiteY0" fmla="*/ 1114425 h 1120775"/>
                  <a:gd name="connsiteX1" fmla="*/ 581025 w 1343025"/>
                  <a:gd name="connsiteY1" fmla="*/ 1057275 h 1120775"/>
                  <a:gd name="connsiteX2" fmla="*/ 190500 w 1343025"/>
                  <a:gd name="connsiteY2" fmla="*/ 1009650 h 1120775"/>
                  <a:gd name="connsiteX3" fmla="*/ 161925 w 1343025"/>
                  <a:gd name="connsiteY3" fmla="*/ 390525 h 1120775"/>
                  <a:gd name="connsiteX4" fmla="*/ 0 w 1343025"/>
                  <a:gd name="connsiteY4" fmla="*/ 0 h 112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5" h="1120775">
                    <a:moveTo>
                      <a:pt x="1343025" y="1114425"/>
                    </a:moveTo>
                    <a:lnTo>
                      <a:pt x="581025" y="1057275"/>
                    </a:lnTo>
                    <a:cubicBezTo>
                      <a:pt x="388937" y="1039812"/>
                      <a:pt x="260350" y="1120775"/>
                      <a:pt x="190500" y="1009650"/>
                    </a:cubicBezTo>
                    <a:cubicBezTo>
                      <a:pt x="120650" y="898525"/>
                      <a:pt x="193675" y="558800"/>
                      <a:pt x="161925" y="390525"/>
                    </a:cubicBezTo>
                    <a:cubicBezTo>
                      <a:pt x="130175" y="222250"/>
                      <a:pt x="65087" y="111125"/>
                      <a:pt x="0" y="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03" name="円/楕円 102"/>
            <p:cNvSpPr/>
            <p:nvPr/>
          </p:nvSpPr>
          <p:spPr bwMode="gray">
            <a:xfrm>
              <a:off x="6752249" y="1119030"/>
              <a:ext cx="144059"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21600" name="タイトル 3"/>
          <p:cNvSpPr>
            <a:spLocks/>
          </p:cNvSpPr>
          <p:nvPr/>
        </p:nvSpPr>
        <p:spPr bwMode="auto">
          <a:xfrm>
            <a:off x="80831" y="549276"/>
            <a:ext cx="4134379" cy="6192093"/>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21601"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dirty="0">
              <a:solidFill>
                <a:srgbClr val="000000"/>
              </a:solidFill>
              <a:latin typeface="Meiryo UI" pitchFamily="50" charset="-128"/>
              <a:ea typeface="Meiryo UI" pitchFamily="50" charset="-128"/>
              <a:cs typeface="Meiryo UI" pitchFamily="50" charset="-128"/>
            </a:endParaRPr>
          </a:p>
        </p:txBody>
      </p:sp>
      <p:graphicFrame>
        <p:nvGraphicFramePr>
          <p:cNvPr id="109" name="Group 11"/>
          <p:cNvGraphicFramePr>
            <a:graphicFrameLocks noGrp="1"/>
          </p:cNvGraphicFramePr>
          <p:nvPr/>
        </p:nvGraphicFramePr>
        <p:xfrm>
          <a:off x="159942" y="1013700"/>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709,516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670,773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623,666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385,835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1,202,077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19,732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65.28k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0" name="Group 40"/>
          <p:cNvGraphicFramePr>
            <a:graphicFrameLocks noGrp="1"/>
          </p:cNvGraphicFramePr>
          <p:nvPr/>
        </p:nvGraphicFramePr>
        <p:xfrm>
          <a:off x="194472" y="536788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274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4.23㎡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1" name="Group 180"/>
          <p:cNvGraphicFramePr>
            <a:graphicFrameLocks noGrp="1"/>
          </p:cNvGraphicFramePr>
          <p:nvPr/>
        </p:nvGraphicFramePr>
        <p:xfrm>
          <a:off x="163381" y="2582318"/>
          <a:ext cx="3931524" cy="2321290"/>
        </p:xfrm>
        <a:graphic>
          <a:graphicData uri="http://schemas.openxmlformats.org/drawingml/2006/table">
            <a:tbl>
              <a:tblPr/>
              <a:tblGrid>
                <a:gridCol w="1258088"/>
                <a:gridCol w="662946"/>
                <a:gridCol w="633902"/>
                <a:gridCol w="1376588"/>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3,170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0267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31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中央⇔西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中央⇔大正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9.1km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西⇔大正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西⇔住之江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7.7km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r h="4250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8.2km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7.0km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住之江⇔住吉</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2.1km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住之江⇔西成</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住吉⇔西成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 name="正方形/長方形 112"/>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14"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0" name="Group 2"/>
          <p:cNvGrpSpPr>
            <a:grpSpLocks noChangeAspect="1"/>
          </p:cNvGrpSpPr>
          <p:nvPr/>
        </p:nvGrpSpPr>
        <p:grpSpPr bwMode="auto">
          <a:xfrm>
            <a:off x="8107959" y="130175"/>
            <a:ext cx="1608006" cy="1439862"/>
            <a:chOff x="1698" y="1802"/>
            <a:chExt cx="13239" cy="12848"/>
          </a:xfrm>
        </p:grpSpPr>
        <p:sp>
          <p:nvSpPr>
            <p:cNvPr id="1027" name="Freeform 3"/>
            <p:cNvSpPr>
              <a:spLocks noChangeAspect="1"/>
            </p:cNvSpPr>
            <p:nvPr/>
          </p:nvSpPr>
          <p:spPr bwMode="auto">
            <a:xfrm>
              <a:off x="8871" y="10269"/>
              <a:ext cx="1970" cy="2259"/>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4"/>
            <p:cNvSpPr>
              <a:spLocks noChangeAspect="1"/>
            </p:cNvSpPr>
            <p:nvPr/>
          </p:nvSpPr>
          <p:spPr bwMode="auto">
            <a:xfrm>
              <a:off x="10660" y="3383"/>
              <a:ext cx="2443" cy="2461"/>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5"/>
            <p:cNvSpPr>
              <a:spLocks noChangeAspect="1"/>
            </p:cNvSpPr>
            <p:nvPr/>
          </p:nvSpPr>
          <p:spPr bwMode="auto">
            <a:xfrm>
              <a:off x="4526" y="8192"/>
              <a:ext cx="3147" cy="2461"/>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Freeform 6"/>
            <p:cNvSpPr>
              <a:spLocks noChangeAspect="1"/>
            </p:cNvSpPr>
            <p:nvPr/>
          </p:nvSpPr>
          <p:spPr bwMode="auto">
            <a:xfrm>
              <a:off x="1698" y="6633"/>
              <a:ext cx="5838" cy="413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7" descr="50%"/>
            <p:cNvSpPr>
              <a:spLocks noChangeAspect="1"/>
            </p:cNvSpPr>
            <p:nvPr/>
          </p:nvSpPr>
          <p:spPr bwMode="auto">
            <a:xfrm>
              <a:off x="8373" y="11918"/>
              <a:ext cx="2128" cy="2732"/>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2" name="Freeform 8" descr="50%"/>
            <p:cNvSpPr>
              <a:spLocks noChangeAspect="1"/>
            </p:cNvSpPr>
            <p:nvPr/>
          </p:nvSpPr>
          <p:spPr bwMode="auto">
            <a:xfrm>
              <a:off x="2670" y="10156"/>
              <a:ext cx="6043" cy="37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9"/>
            <p:cNvSpPr>
              <a:spLocks noChangeAspect="1"/>
            </p:cNvSpPr>
            <p:nvPr/>
          </p:nvSpPr>
          <p:spPr bwMode="auto">
            <a:xfrm>
              <a:off x="11134" y="5573"/>
              <a:ext cx="1925" cy="2596"/>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10"/>
            <p:cNvSpPr>
              <a:spLocks noChangeAspect="1"/>
            </p:cNvSpPr>
            <p:nvPr/>
          </p:nvSpPr>
          <p:spPr bwMode="auto">
            <a:xfrm>
              <a:off x="10547" y="9050"/>
              <a:ext cx="2330" cy="2303"/>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11" descr="50%"/>
            <p:cNvSpPr>
              <a:spLocks noChangeAspect="1"/>
            </p:cNvSpPr>
            <p:nvPr/>
          </p:nvSpPr>
          <p:spPr bwMode="auto">
            <a:xfrm>
              <a:off x="6948" y="7132"/>
              <a:ext cx="2081" cy="18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Freeform 12" descr="50%"/>
            <p:cNvSpPr>
              <a:spLocks noChangeAspect="1"/>
            </p:cNvSpPr>
            <p:nvPr/>
          </p:nvSpPr>
          <p:spPr bwMode="auto">
            <a:xfrm>
              <a:off x="7604" y="9615"/>
              <a:ext cx="2036" cy="2506"/>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13"/>
            <p:cNvSpPr>
              <a:spLocks noChangeAspect="1"/>
            </p:cNvSpPr>
            <p:nvPr/>
          </p:nvSpPr>
          <p:spPr bwMode="auto">
            <a:xfrm>
              <a:off x="3372" y="4558"/>
              <a:ext cx="4255" cy="3454"/>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14" descr="50%"/>
            <p:cNvSpPr>
              <a:spLocks noChangeAspect="1"/>
            </p:cNvSpPr>
            <p:nvPr/>
          </p:nvSpPr>
          <p:spPr bwMode="auto">
            <a:xfrm>
              <a:off x="5681" y="8870"/>
              <a:ext cx="2421" cy="3048"/>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15" descr="50%"/>
            <p:cNvSpPr>
              <a:spLocks noChangeAspect="1"/>
            </p:cNvSpPr>
            <p:nvPr/>
          </p:nvSpPr>
          <p:spPr bwMode="auto">
            <a:xfrm>
              <a:off x="8962" y="6972"/>
              <a:ext cx="2263" cy="2304"/>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16"/>
            <p:cNvSpPr>
              <a:spLocks noChangeAspect="1"/>
            </p:cNvSpPr>
            <p:nvPr/>
          </p:nvSpPr>
          <p:spPr bwMode="auto">
            <a:xfrm>
              <a:off x="12583" y="5008"/>
              <a:ext cx="2354" cy="2552"/>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17"/>
            <p:cNvSpPr>
              <a:spLocks noChangeAspect="1"/>
            </p:cNvSpPr>
            <p:nvPr/>
          </p:nvSpPr>
          <p:spPr bwMode="auto">
            <a:xfrm>
              <a:off x="9505" y="8351"/>
              <a:ext cx="1584" cy="2100"/>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18"/>
            <p:cNvSpPr>
              <a:spLocks noChangeAspect="1"/>
            </p:cNvSpPr>
            <p:nvPr/>
          </p:nvSpPr>
          <p:spPr bwMode="auto">
            <a:xfrm>
              <a:off x="9913" y="4285"/>
              <a:ext cx="1606" cy="2982"/>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3" name="Freeform 19"/>
            <p:cNvSpPr>
              <a:spLocks noChangeAspect="1"/>
            </p:cNvSpPr>
            <p:nvPr/>
          </p:nvSpPr>
          <p:spPr bwMode="auto">
            <a:xfrm>
              <a:off x="9918" y="10537"/>
              <a:ext cx="1992" cy="390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20"/>
            <p:cNvSpPr>
              <a:spLocks noChangeAspect="1"/>
            </p:cNvSpPr>
            <p:nvPr/>
          </p:nvSpPr>
          <p:spPr bwMode="auto">
            <a:xfrm>
              <a:off x="10909" y="7786"/>
              <a:ext cx="1923" cy="137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5" name="Freeform 21"/>
            <p:cNvSpPr>
              <a:spLocks noChangeAspect="1"/>
            </p:cNvSpPr>
            <p:nvPr/>
          </p:nvSpPr>
          <p:spPr bwMode="auto">
            <a:xfrm>
              <a:off x="9278" y="1802"/>
              <a:ext cx="3396" cy="3432"/>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Freeform 22"/>
            <p:cNvSpPr>
              <a:spLocks noChangeAspect="1"/>
            </p:cNvSpPr>
            <p:nvPr/>
          </p:nvSpPr>
          <p:spPr bwMode="auto">
            <a:xfrm>
              <a:off x="6948" y="6161"/>
              <a:ext cx="1697" cy="1829"/>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23"/>
            <p:cNvSpPr>
              <a:spLocks noChangeAspect="1"/>
            </p:cNvSpPr>
            <p:nvPr/>
          </p:nvSpPr>
          <p:spPr bwMode="auto">
            <a:xfrm>
              <a:off x="11496" y="10564"/>
              <a:ext cx="2717" cy="4041"/>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8" name="Freeform 24"/>
            <p:cNvSpPr>
              <a:spLocks noChangeAspect="1"/>
            </p:cNvSpPr>
            <p:nvPr/>
          </p:nvSpPr>
          <p:spPr bwMode="auto">
            <a:xfrm>
              <a:off x="7649" y="5076"/>
              <a:ext cx="2852" cy="2641"/>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25"/>
            <p:cNvSpPr>
              <a:spLocks noChangeAspect="1"/>
            </p:cNvSpPr>
            <p:nvPr/>
          </p:nvSpPr>
          <p:spPr bwMode="auto">
            <a:xfrm>
              <a:off x="5997" y="3021"/>
              <a:ext cx="3554" cy="3140"/>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26" descr="50%"/>
            <p:cNvSpPr>
              <a:spLocks noChangeAspect="1"/>
            </p:cNvSpPr>
            <p:nvPr/>
          </p:nvSpPr>
          <p:spPr bwMode="auto">
            <a:xfrm>
              <a:off x="8011" y="8735"/>
              <a:ext cx="1765" cy="1512"/>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05" name="AutoShape 168"/>
          <p:cNvSpPr>
            <a:spLocks/>
          </p:cNvSpPr>
          <p:nvPr/>
        </p:nvSpPr>
        <p:spPr bwMode="auto">
          <a:xfrm>
            <a:off x="9009451" y="404664"/>
            <a:ext cx="467783" cy="179388"/>
          </a:xfrm>
          <a:prstGeom prst="borderCallout2">
            <a:avLst>
              <a:gd name="adj1" fmla="val 122125"/>
              <a:gd name="adj2" fmla="val 79411"/>
              <a:gd name="adj3" fmla="val 180532"/>
              <a:gd name="adj4" fmla="val 80148"/>
              <a:gd name="adj5" fmla="val 238935"/>
              <a:gd name="adj6" fmla="val 4080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中央区</a:t>
            </a:r>
            <a:endParaRPr lang="ja-JP" altLang="en-US" sz="800" dirty="0"/>
          </a:p>
        </p:txBody>
      </p:sp>
      <p:sp>
        <p:nvSpPr>
          <p:cNvPr id="106" name="AutoShape 168"/>
          <p:cNvSpPr>
            <a:spLocks/>
          </p:cNvSpPr>
          <p:nvPr/>
        </p:nvSpPr>
        <p:spPr bwMode="auto">
          <a:xfrm>
            <a:off x="8463390" y="332656"/>
            <a:ext cx="467783" cy="179388"/>
          </a:xfrm>
          <a:prstGeom prst="borderCallout2">
            <a:avLst>
              <a:gd name="adj1" fmla="val 122125"/>
              <a:gd name="adj2" fmla="val 79411"/>
              <a:gd name="adj3" fmla="val 180532"/>
              <a:gd name="adj4" fmla="val 80148"/>
              <a:gd name="adj5" fmla="val 276103"/>
              <a:gd name="adj6" fmla="val 9154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西区</a:t>
            </a:r>
            <a:endParaRPr lang="ja-JP" altLang="en-US" sz="800" dirty="0"/>
          </a:p>
        </p:txBody>
      </p:sp>
      <p:sp>
        <p:nvSpPr>
          <p:cNvPr id="107" name="AutoShape 168"/>
          <p:cNvSpPr>
            <a:spLocks/>
          </p:cNvSpPr>
          <p:nvPr/>
        </p:nvSpPr>
        <p:spPr bwMode="auto">
          <a:xfrm>
            <a:off x="8151356" y="548680"/>
            <a:ext cx="467783" cy="179388"/>
          </a:xfrm>
          <a:prstGeom prst="borderCallout2">
            <a:avLst>
              <a:gd name="adj1" fmla="val 63718"/>
              <a:gd name="adj2" fmla="val 105882"/>
              <a:gd name="adj3" fmla="val 69028"/>
              <a:gd name="adj4" fmla="val 126471"/>
              <a:gd name="adj5" fmla="val 302652"/>
              <a:gd name="adj6" fmla="val 12683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大正区</a:t>
            </a:r>
            <a:endParaRPr lang="ja-JP" altLang="en-US" sz="800" dirty="0"/>
          </a:p>
        </p:txBody>
      </p:sp>
      <p:sp>
        <p:nvSpPr>
          <p:cNvPr id="108" name="AutoShape 168"/>
          <p:cNvSpPr>
            <a:spLocks/>
          </p:cNvSpPr>
          <p:nvPr/>
        </p:nvSpPr>
        <p:spPr bwMode="auto">
          <a:xfrm>
            <a:off x="8073347" y="836712"/>
            <a:ext cx="467783" cy="179388"/>
          </a:xfrm>
          <a:prstGeom prst="borderCallout2">
            <a:avLst>
              <a:gd name="adj1" fmla="val 111506"/>
              <a:gd name="adj2" fmla="val 66176"/>
              <a:gd name="adj3" fmla="val 180532"/>
              <a:gd name="adj4" fmla="val 80148"/>
              <a:gd name="adj5" fmla="val 254864"/>
              <a:gd name="adj6" fmla="val 9375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住之江区</a:t>
            </a:r>
            <a:endParaRPr lang="ja-JP" altLang="en-US" sz="800" dirty="0"/>
          </a:p>
        </p:txBody>
      </p:sp>
      <p:sp>
        <p:nvSpPr>
          <p:cNvPr id="112" name="AutoShape 168"/>
          <p:cNvSpPr>
            <a:spLocks/>
          </p:cNvSpPr>
          <p:nvPr/>
        </p:nvSpPr>
        <p:spPr bwMode="auto">
          <a:xfrm>
            <a:off x="9321486" y="836712"/>
            <a:ext cx="467783" cy="179388"/>
          </a:xfrm>
          <a:prstGeom prst="borderCallout2">
            <a:avLst>
              <a:gd name="adj1" fmla="val 69028"/>
              <a:gd name="adj2" fmla="val -2207"/>
              <a:gd name="adj3" fmla="val 63718"/>
              <a:gd name="adj4" fmla="val -3675"/>
              <a:gd name="adj5" fmla="val 95573"/>
              <a:gd name="adj6" fmla="val -6066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浪速区</a:t>
            </a:r>
            <a:endParaRPr lang="ja-JP" altLang="en-US" sz="800" dirty="0"/>
          </a:p>
        </p:txBody>
      </p:sp>
      <p:sp>
        <p:nvSpPr>
          <p:cNvPr id="115" name="AutoShape 168"/>
          <p:cNvSpPr>
            <a:spLocks/>
          </p:cNvSpPr>
          <p:nvPr/>
        </p:nvSpPr>
        <p:spPr bwMode="auto">
          <a:xfrm>
            <a:off x="9243477" y="1062261"/>
            <a:ext cx="467783" cy="179388"/>
          </a:xfrm>
          <a:prstGeom prst="borderCallout2">
            <a:avLst>
              <a:gd name="adj1" fmla="val 69028"/>
              <a:gd name="adj2" fmla="val -2207"/>
              <a:gd name="adj3" fmla="val 63718"/>
              <a:gd name="adj4" fmla="val -3675"/>
              <a:gd name="adj5" fmla="val 63714"/>
              <a:gd name="adj6" fmla="val -4742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西成区</a:t>
            </a:r>
            <a:endParaRPr lang="ja-JP" altLang="en-US" sz="800" dirty="0"/>
          </a:p>
        </p:txBody>
      </p:sp>
      <p:sp>
        <p:nvSpPr>
          <p:cNvPr id="116" name="AutoShape 168"/>
          <p:cNvSpPr>
            <a:spLocks/>
          </p:cNvSpPr>
          <p:nvPr/>
        </p:nvSpPr>
        <p:spPr bwMode="auto">
          <a:xfrm>
            <a:off x="9284752" y="1305396"/>
            <a:ext cx="467783" cy="179388"/>
          </a:xfrm>
          <a:prstGeom prst="borderCallout2">
            <a:avLst>
              <a:gd name="adj1" fmla="val 69028"/>
              <a:gd name="adj2" fmla="val -2207"/>
              <a:gd name="adj3" fmla="val 63718"/>
              <a:gd name="adj4" fmla="val -3675"/>
              <a:gd name="adj5" fmla="val 63714"/>
              <a:gd name="adj6" fmla="val -4742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住吉区</a:t>
            </a:r>
            <a:endParaRPr lang="ja-JP" altLang="en-US" sz="800" dirty="0"/>
          </a:p>
        </p:txBody>
      </p:sp>
      <p:sp>
        <p:nvSpPr>
          <p:cNvPr id="122" name="フローチャート : 判断 121"/>
          <p:cNvSpPr/>
          <p:nvPr/>
        </p:nvSpPr>
        <p:spPr bwMode="gray">
          <a:xfrm flipH="1">
            <a:off x="7272623" y="4907261"/>
            <a:ext cx="78009" cy="72008"/>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sp>
        <p:nvSpPr>
          <p:cNvPr id="119" name="円/楕円 24"/>
          <p:cNvSpPr/>
          <p:nvPr/>
        </p:nvSpPr>
        <p:spPr bwMode="gray">
          <a:xfrm>
            <a:off x="8117716" y="4627989"/>
            <a:ext cx="104908" cy="1000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8" name="正方形/長方形 117"/>
          <p:cNvSpPr/>
          <p:nvPr/>
        </p:nvSpPr>
        <p:spPr bwMode="auto">
          <a:xfrm>
            <a:off x="5671174" y="4723631"/>
            <a:ext cx="78009" cy="7200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dirty="0">
              <a:solidFill>
                <a:schemeClr val="tx1"/>
              </a:solidFill>
            </a:endParaRPr>
          </a:p>
        </p:txBody>
      </p:sp>
      <p:sp>
        <p:nvSpPr>
          <p:cNvPr id="130" name="円/楕円 129"/>
          <p:cNvSpPr/>
          <p:nvPr/>
        </p:nvSpPr>
        <p:spPr bwMode="gray">
          <a:xfrm>
            <a:off x="8272493" y="2348881"/>
            <a:ext cx="190897" cy="179387"/>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35" name="直線コネクタ 134"/>
          <p:cNvCxnSpPr>
            <a:stCxn id="274" idx="3"/>
          </p:cNvCxnSpPr>
          <p:nvPr/>
        </p:nvCxnSpPr>
        <p:spPr bwMode="gray">
          <a:xfrm>
            <a:off x="7591184" y="2055862"/>
            <a:ext cx="723831" cy="319836"/>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6" name="正方形/長方形 135"/>
          <p:cNvSpPr/>
          <p:nvPr/>
        </p:nvSpPr>
        <p:spPr bwMode="gray">
          <a:xfrm>
            <a:off x="8029630" y="2095311"/>
            <a:ext cx="644921" cy="2333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37" name="正方形/長方形 136"/>
          <p:cNvSpPr/>
          <p:nvPr/>
        </p:nvSpPr>
        <p:spPr bwMode="gray">
          <a:xfrm>
            <a:off x="7644076" y="2269427"/>
            <a:ext cx="736071" cy="2052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四つ橋</a:t>
            </a:r>
            <a:r>
              <a:rPr lang="ja-JP" altLang="en-US" sz="700" dirty="0">
                <a:solidFill>
                  <a:schemeClr val="tx1"/>
                </a:solidFill>
              </a:rPr>
              <a:t>線</a:t>
            </a:r>
          </a:p>
        </p:txBody>
      </p:sp>
      <p:sp>
        <p:nvSpPr>
          <p:cNvPr id="145" name="正方形/長方形 144"/>
          <p:cNvSpPr/>
          <p:nvPr/>
        </p:nvSpPr>
        <p:spPr bwMode="gray">
          <a:xfrm>
            <a:off x="8281926" y="2204093"/>
            <a:ext cx="641482" cy="3571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堺筋</a:t>
            </a:r>
            <a:r>
              <a:rPr lang="ja-JP" altLang="en-US" sz="700" dirty="0">
                <a:solidFill>
                  <a:schemeClr val="tx1"/>
                </a:solidFill>
              </a:rPr>
              <a:t>線</a:t>
            </a:r>
          </a:p>
        </p:txBody>
      </p:sp>
      <p:sp>
        <p:nvSpPr>
          <p:cNvPr id="156" name="正方形/長方形 155"/>
          <p:cNvSpPr/>
          <p:nvPr/>
        </p:nvSpPr>
        <p:spPr bwMode="gray">
          <a:xfrm>
            <a:off x="8968200" y="2247387"/>
            <a:ext cx="1064569"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61" name="正方形/長方形 160"/>
          <p:cNvSpPr/>
          <p:nvPr/>
        </p:nvSpPr>
        <p:spPr bwMode="gray">
          <a:xfrm>
            <a:off x="8657460" y="2245452"/>
            <a:ext cx="576064" cy="2746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62" name="正方形/長方形 161"/>
          <p:cNvSpPr/>
          <p:nvPr/>
        </p:nvSpPr>
        <p:spPr bwMode="gray">
          <a:xfrm>
            <a:off x="9181220" y="3156863"/>
            <a:ext cx="650603" cy="304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大阪環状線</a:t>
            </a:r>
          </a:p>
        </p:txBody>
      </p:sp>
      <p:sp>
        <p:nvSpPr>
          <p:cNvPr id="164" name="正方形/長方形 163"/>
          <p:cNvSpPr/>
          <p:nvPr/>
        </p:nvSpPr>
        <p:spPr bwMode="auto">
          <a:xfrm>
            <a:off x="8543250" y="3307707"/>
            <a:ext cx="847240"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千日前線</a:t>
            </a:r>
            <a:endParaRPr lang="ja-JP" altLang="en-US" sz="700" dirty="0">
              <a:solidFill>
                <a:schemeClr val="tx1"/>
              </a:solidFill>
            </a:endParaRPr>
          </a:p>
        </p:txBody>
      </p:sp>
      <p:sp>
        <p:nvSpPr>
          <p:cNvPr id="165" name="正方形/長方形 164"/>
          <p:cNvSpPr/>
          <p:nvPr/>
        </p:nvSpPr>
        <p:spPr bwMode="gray">
          <a:xfrm>
            <a:off x="8539184" y="3407306"/>
            <a:ext cx="936104"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近鉄難</a:t>
            </a:r>
            <a:r>
              <a:rPr lang="ja-JP" altLang="en-US" sz="700" dirty="0">
                <a:solidFill>
                  <a:schemeClr val="tx1"/>
                </a:solidFill>
              </a:rPr>
              <a:t>波</a:t>
            </a:r>
            <a:r>
              <a:rPr lang="ja-JP" altLang="en-US" sz="700" dirty="0" smtClean="0">
                <a:solidFill>
                  <a:schemeClr val="tx1"/>
                </a:solidFill>
              </a:rPr>
              <a:t>線</a:t>
            </a:r>
            <a:endParaRPr lang="en-US" altLang="ja-JP" sz="700" dirty="0">
              <a:solidFill>
                <a:schemeClr val="tx1"/>
              </a:solidFill>
            </a:endParaRPr>
          </a:p>
        </p:txBody>
      </p:sp>
      <p:cxnSp>
        <p:nvCxnSpPr>
          <p:cNvPr id="168" name="直線コネクタ 167"/>
          <p:cNvCxnSpPr>
            <a:endCxn id="133" idx="2"/>
          </p:cNvCxnSpPr>
          <p:nvPr/>
        </p:nvCxnSpPr>
        <p:spPr bwMode="gray">
          <a:xfrm flipV="1">
            <a:off x="6772540" y="3445892"/>
            <a:ext cx="1456958" cy="2279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0" name="正方形/長方形 169"/>
          <p:cNvSpPr/>
          <p:nvPr/>
        </p:nvSpPr>
        <p:spPr bwMode="gray">
          <a:xfrm rot="1063868">
            <a:off x="5113472" y="4517842"/>
            <a:ext cx="757720" cy="1416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ニュートラム</a:t>
            </a:r>
            <a:endParaRPr lang="en-US" altLang="ja-JP" sz="700" dirty="0">
              <a:solidFill>
                <a:schemeClr val="tx1"/>
              </a:solidFill>
            </a:endParaRPr>
          </a:p>
        </p:txBody>
      </p:sp>
      <p:sp>
        <p:nvSpPr>
          <p:cNvPr id="173" name="正方形/長方形 172"/>
          <p:cNvSpPr/>
          <p:nvPr/>
        </p:nvSpPr>
        <p:spPr bwMode="gray">
          <a:xfrm rot="18042822">
            <a:off x="8369575" y="5327331"/>
            <a:ext cx="588963" cy="3044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阪和線</a:t>
            </a:r>
          </a:p>
        </p:txBody>
      </p:sp>
      <p:sp>
        <p:nvSpPr>
          <p:cNvPr id="174" name="正方形/長方形 173"/>
          <p:cNvSpPr/>
          <p:nvPr/>
        </p:nvSpPr>
        <p:spPr bwMode="gray">
          <a:xfrm rot="16602501">
            <a:off x="7945958" y="5323182"/>
            <a:ext cx="766763" cy="3112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南海高野線</a:t>
            </a:r>
          </a:p>
        </p:txBody>
      </p:sp>
      <p:sp>
        <p:nvSpPr>
          <p:cNvPr id="175" name="正方形/長方形 174"/>
          <p:cNvSpPr/>
          <p:nvPr/>
        </p:nvSpPr>
        <p:spPr bwMode="gray">
          <a:xfrm>
            <a:off x="8250128" y="4933548"/>
            <a:ext cx="720080" cy="1440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a:t>
            </a:r>
            <a:r>
              <a:rPr lang="ja-JP" altLang="en-US" sz="700" dirty="0" smtClean="0">
                <a:solidFill>
                  <a:schemeClr val="tx1"/>
                </a:solidFill>
              </a:rPr>
              <a:t>堺上町</a:t>
            </a:r>
            <a:r>
              <a:rPr lang="ja-JP" altLang="en-US" sz="700" dirty="0">
                <a:solidFill>
                  <a:schemeClr val="tx1"/>
                </a:solidFill>
              </a:rPr>
              <a:t>線</a:t>
            </a:r>
          </a:p>
        </p:txBody>
      </p:sp>
      <p:sp>
        <p:nvSpPr>
          <p:cNvPr id="176" name="正方形/長方形 175"/>
          <p:cNvSpPr/>
          <p:nvPr/>
        </p:nvSpPr>
        <p:spPr bwMode="gray">
          <a:xfrm>
            <a:off x="7449944" y="6110978"/>
            <a:ext cx="471223"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a:t>
            </a:r>
            <a:endParaRPr lang="en-US" altLang="ja-JP" sz="700" dirty="0">
              <a:solidFill>
                <a:schemeClr val="tx1"/>
              </a:solidFill>
            </a:endParaRPr>
          </a:p>
          <a:p>
            <a:pPr algn="ctr">
              <a:defRPr/>
            </a:pPr>
            <a:r>
              <a:rPr lang="ja-JP" altLang="en-US" sz="700" dirty="0">
                <a:solidFill>
                  <a:schemeClr val="tx1"/>
                </a:solidFill>
              </a:rPr>
              <a:t>本線</a:t>
            </a:r>
          </a:p>
        </p:txBody>
      </p:sp>
      <p:sp>
        <p:nvSpPr>
          <p:cNvPr id="177" name="正方形/長方形 176"/>
          <p:cNvSpPr/>
          <p:nvPr/>
        </p:nvSpPr>
        <p:spPr bwMode="gray">
          <a:xfrm rot="3339681">
            <a:off x="7468938" y="4377776"/>
            <a:ext cx="676275" cy="2562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a:t>
            </a:r>
            <a:endParaRPr lang="en-US" altLang="ja-JP" sz="700" dirty="0">
              <a:solidFill>
                <a:schemeClr val="tx1"/>
              </a:solidFill>
            </a:endParaRPr>
          </a:p>
          <a:p>
            <a:pPr algn="ctr">
              <a:defRPr/>
            </a:pPr>
            <a:r>
              <a:rPr lang="ja-JP" altLang="en-US" sz="700" dirty="0">
                <a:solidFill>
                  <a:schemeClr val="tx1"/>
                </a:solidFill>
              </a:rPr>
              <a:t>汐見橋線</a:t>
            </a:r>
          </a:p>
        </p:txBody>
      </p:sp>
      <p:sp>
        <p:nvSpPr>
          <p:cNvPr id="178" name="正方形/長方形 177"/>
          <p:cNvSpPr/>
          <p:nvPr/>
        </p:nvSpPr>
        <p:spPr bwMode="gray">
          <a:xfrm rot="1218033">
            <a:off x="7180974" y="3448278"/>
            <a:ext cx="936104"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阪神なんば線</a:t>
            </a:r>
            <a:endParaRPr lang="en-US" altLang="ja-JP" sz="700" dirty="0">
              <a:solidFill>
                <a:schemeClr val="tx1"/>
              </a:solidFill>
            </a:endParaRPr>
          </a:p>
        </p:txBody>
      </p:sp>
      <p:sp>
        <p:nvSpPr>
          <p:cNvPr id="179" name="正方形/長方形 178"/>
          <p:cNvSpPr/>
          <p:nvPr/>
        </p:nvSpPr>
        <p:spPr bwMode="gray">
          <a:xfrm rot="19707459">
            <a:off x="7177709" y="2499677"/>
            <a:ext cx="936104"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a:t>
            </a:r>
            <a:r>
              <a:rPr lang="ja-JP" altLang="en-US" sz="700" dirty="0" smtClean="0">
                <a:solidFill>
                  <a:schemeClr val="tx1"/>
                </a:solidFill>
              </a:rPr>
              <a:t>本線・</a:t>
            </a:r>
            <a:endParaRPr lang="en-US" altLang="ja-JP" sz="700" dirty="0" smtClean="0">
              <a:solidFill>
                <a:schemeClr val="tx1"/>
              </a:solidFill>
            </a:endParaRPr>
          </a:p>
          <a:p>
            <a:pPr algn="ctr">
              <a:defRPr/>
            </a:pPr>
            <a:r>
              <a:rPr lang="ja-JP" altLang="en-US" sz="700" dirty="0" smtClean="0">
                <a:solidFill>
                  <a:schemeClr val="tx1"/>
                </a:solidFill>
              </a:rPr>
              <a:t>中之島線</a:t>
            </a:r>
            <a:endParaRPr lang="ja-JP" altLang="en-US" sz="700" dirty="0">
              <a:solidFill>
                <a:schemeClr val="tx1"/>
              </a:solidFill>
            </a:endParaRPr>
          </a:p>
        </p:txBody>
      </p:sp>
      <p:sp>
        <p:nvSpPr>
          <p:cNvPr id="180" name="正方形/長方形 179"/>
          <p:cNvSpPr/>
          <p:nvPr/>
        </p:nvSpPr>
        <p:spPr bwMode="gray">
          <a:xfrm>
            <a:off x="5436804" y="3976186"/>
            <a:ext cx="823997"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中央線</a:t>
            </a:r>
            <a:endParaRPr lang="ja-JP" altLang="en-US" sz="700" dirty="0">
              <a:solidFill>
                <a:schemeClr val="tx1"/>
              </a:solidFill>
            </a:endParaRPr>
          </a:p>
        </p:txBody>
      </p:sp>
      <p:sp>
        <p:nvSpPr>
          <p:cNvPr id="181" name="正方形/長方形 180"/>
          <p:cNvSpPr/>
          <p:nvPr/>
        </p:nvSpPr>
        <p:spPr bwMode="gray">
          <a:xfrm rot="17606434">
            <a:off x="7607846" y="4107840"/>
            <a:ext cx="801688" cy="2751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大和路</a:t>
            </a:r>
            <a:r>
              <a:rPr lang="ja-JP" altLang="en-US" sz="700" dirty="0" smtClean="0">
                <a:solidFill>
                  <a:schemeClr val="tx1"/>
                </a:solidFill>
              </a:rPr>
              <a:t>線</a:t>
            </a:r>
            <a:endParaRPr lang="ja-JP" altLang="en-US" sz="700" dirty="0">
              <a:solidFill>
                <a:schemeClr val="tx1"/>
              </a:solidFill>
            </a:endParaRPr>
          </a:p>
        </p:txBody>
      </p:sp>
      <p:sp>
        <p:nvSpPr>
          <p:cNvPr id="182" name="正方形/長方形 181"/>
          <p:cNvSpPr/>
          <p:nvPr/>
        </p:nvSpPr>
        <p:spPr bwMode="gray">
          <a:xfrm rot="17401073">
            <a:off x="8197045" y="4279775"/>
            <a:ext cx="631825" cy="1736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a:t>
            </a:r>
            <a:endParaRPr lang="en-US" altLang="ja-JP" sz="700" dirty="0">
              <a:solidFill>
                <a:schemeClr val="tx1"/>
              </a:solidFill>
            </a:endParaRPr>
          </a:p>
          <a:p>
            <a:pPr algn="ctr">
              <a:defRPr/>
            </a:pPr>
            <a:r>
              <a:rPr lang="ja-JP" altLang="en-US" sz="700" dirty="0">
                <a:solidFill>
                  <a:schemeClr val="tx1"/>
                </a:solidFill>
              </a:rPr>
              <a:t>阪堺線</a:t>
            </a:r>
          </a:p>
        </p:txBody>
      </p:sp>
      <p:sp>
        <p:nvSpPr>
          <p:cNvPr id="274" name="正方形/長方形 90"/>
          <p:cNvSpPr/>
          <p:nvPr/>
        </p:nvSpPr>
        <p:spPr bwMode="gray">
          <a:xfrm>
            <a:off x="6799096" y="1911846"/>
            <a:ext cx="792088"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淀屋橋駅</a:t>
            </a:r>
            <a:endParaRPr lang="en-US" altLang="ja-JP" sz="1050" b="1" dirty="0">
              <a:solidFill>
                <a:schemeClr val="tx1"/>
              </a:solidFill>
            </a:endParaRPr>
          </a:p>
        </p:txBody>
      </p:sp>
      <p:sp>
        <p:nvSpPr>
          <p:cNvPr id="275" name="正方形/長方形 90"/>
          <p:cNvSpPr/>
          <p:nvPr/>
        </p:nvSpPr>
        <p:spPr bwMode="gray">
          <a:xfrm>
            <a:off x="5995020" y="3324994"/>
            <a:ext cx="792088"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難波駅</a:t>
            </a:r>
            <a:endParaRPr lang="en-US" altLang="ja-JP" sz="1050" b="1" dirty="0">
              <a:solidFill>
                <a:schemeClr val="tx1"/>
              </a:solidFill>
            </a:endParaRPr>
          </a:p>
        </p:txBody>
      </p:sp>
      <p:sp>
        <p:nvSpPr>
          <p:cNvPr id="276" name="テキスト ボックス 57"/>
          <p:cNvSpPr>
            <a:spLocks noChangeArrowheads="1"/>
          </p:cNvSpPr>
          <p:nvPr/>
        </p:nvSpPr>
        <p:spPr bwMode="auto">
          <a:xfrm>
            <a:off x="4448944" y="6260554"/>
            <a:ext cx="3024336" cy="432048"/>
          </a:xfrm>
          <a:prstGeom prst="roundRect">
            <a:avLst>
              <a:gd name="adj" fmla="val 9315"/>
            </a:avLst>
          </a:prstGeom>
          <a:noFill/>
          <a:ln w="19050" algn="ctr">
            <a:solidFill>
              <a:schemeClr val="tx1"/>
            </a:solidFill>
            <a:round/>
            <a:headEnd/>
            <a:tailEnd/>
          </a:ln>
        </p:spPr>
        <p:txBody>
          <a:bodyPr lIns="36000" tIns="36000" rIns="0" anchor="ctr"/>
          <a:lstStyle/>
          <a:p>
            <a:endParaRPr lang="ja-JP" altLang="en-US" sz="1100" dirty="0"/>
          </a:p>
          <a:p>
            <a:r>
              <a:rPr lang="ja-JP" altLang="en-US" sz="1100" dirty="0" smtClean="0"/>
              <a:t>地下鉄８路線、ＪＲ３路線、私鉄９路線が走り、主要駅として、淀屋橋駅、難波駅を有する。</a:t>
            </a:r>
            <a:endParaRPr lang="en-US" altLang="ja-JP" sz="1100" dirty="0" smtClean="0"/>
          </a:p>
          <a:p>
            <a:pPr>
              <a:buFont typeface="Wingdings" pitchFamily="2" charset="2"/>
              <a:buChar char="ü"/>
            </a:pPr>
            <a:endParaRPr lang="ja-JP" altLang="en-US" sz="1100" dirty="0"/>
          </a:p>
        </p:txBody>
      </p:sp>
      <p:sp>
        <p:nvSpPr>
          <p:cNvPr id="163" name="正方形/長方形 162"/>
          <p:cNvSpPr/>
          <p:nvPr/>
        </p:nvSpPr>
        <p:spPr bwMode="gray">
          <a:xfrm>
            <a:off x="8777606" y="6278918"/>
            <a:ext cx="644921" cy="2333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66" name="正方形/長方形 165"/>
          <p:cNvSpPr/>
          <p:nvPr/>
        </p:nvSpPr>
        <p:spPr bwMode="gray">
          <a:xfrm>
            <a:off x="6717656" y="3181912"/>
            <a:ext cx="823997"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中央線</a:t>
            </a:r>
            <a:endParaRPr lang="ja-JP" altLang="en-US" sz="700" dirty="0">
              <a:solidFill>
                <a:schemeClr val="tx1"/>
              </a:solidFill>
            </a:endParaRPr>
          </a:p>
        </p:txBody>
      </p:sp>
      <p:grpSp>
        <p:nvGrpSpPr>
          <p:cNvPr id="11" name="グループ化 134"/>
          <p:cNvGrpSpPr>
            <a:grpSpLocks/>
          </p:cNvGrpSpPr>
          <p:nvPr/>
        </p:nvGrpSpPr>
        <p:grpSpPr bwMode="auto">
          <a:xfrm>
            <a:off x="4432300" y="908050"/>
            <a:ext cx="1690688" cy="1584325"/>
            <a:chOff x="4090989" y="908053"/>
            <a:chExt cx="1561132" cy="1584846"/>
          </a:xfrm>
        </p:grpSpPr>
        <p:grpSp>
          <p:nvGrpSpPr>
            <p:cNvPr id="12" name="グループ化 64"/>
            <p:cNvGrpSpPr>
              <a:grpSpLocks/>
            </p:cNvGrpSpPr>
            <p:nvPr/>
          </p:nvGrpSpPr>
          <p:grpSpPr bwMode="auto">
            <a:xfrm>
              <a:off x="4090989" y="908053"/>
              <a:ext cx="1561132" cy="1584846"/>
              <a:chOff x="5508104" y="3645025"/>
              <a:chExt cx="1561335" cy="1584923"/>
            </a:xfrm>
          </p:grpSpPr>
          <p:sp>
            <p:nvSpPr>
              <p:cNvPr id="187"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188"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189"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190"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出張所等</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191"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192"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85" name="円/楕円 184"/>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6" name="正方形/長方形 185"/>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40" name="正方形/長方形 139"/>
          <p:cNvSpPr/>
          <p:nvPr/>
        </p:nvSpPr>
        <p:spPr bwMode="gray">
          <a:xfrm>
            <a:off x="8337376" y="2682632"/>
            <a:ext cx="823997"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中央線</a:t>
            </a:r>
            <a:endParaRPr lang="ja-JP" altLang="en-US" sz="700" dirty="0">
              <a:solidFill>
                <a:schemeClr val="tx1"/>
              </a:solidFill>
            </a:endParaRPr>
          </a:p>
        </p:txBody>
      </p:sp>
      <p:sp>
        <p:nvSpPr>
          <p:cNvPr id="141" name="正方形/長方形 22"/>
          <p:cNvSpPr/>
          <p:nvPr/>
        </p:nvSpPr>
        <p:spPr bwMode="gray">
          <a:xfrm>
            <a:off x="8733408" y="2924944"/>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中央区</a:t>
            </a:r>
            <a:r>
              <a:rPr lang="ja-JP" altLang="en-US" sz="800" dirty="0">
                <a:solidFill>
                  <a:schemeClr val="tx1"/>
                </a:solidFill>
              </a:rPr>
              <a:t>役所</a:t>
            </a:r>
          </a:p>
        </p:txBody>
      </p:sp>
      <p:sp>
        <p:nvSpPr>
          <p:cNvPr id="142" name="正方形/長方形 22"/>
          <p:cNvSpPr/>
          <p:nvPr/>
        </p:nvSpPr>
        <p:spPr bwMode="gray">
          <a:xfrm>
            <a:off x="6825208" y="2814836"/>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西区</a:t>
            </a:r>
            <a:r>
              <a:rPr lang="ja-JP" altLang="en-US" sz="800" dirty="0">
                <a:solidFill>
                  <a:schemeClr val="tx1"/>
                </a:solidFill>
              </a:rPr>
              <a:t>役所</a:t>
            </a:r>
          </a:p>
        </p:txBody>
      </p:sp>
      <p:sp>
        <p:nvSpPr>
          <p:cNvPr id="147" name="正方形/長方形 22"/>
          <p:cNvSpPr/>
          <p:nvPr/>
        </p:nvSpPr>
        <p:spPr bwMode="gray">
          <a:xfrm>
            <a:off x="8409384" y="3630290"/>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浪速区</a:t>
            </a:r>
            <a:r>
              <a:rPr lang="ja-JP" altLang="en-US" sz="800" dirty="0">
                <a:solidFill>
                  <a:schemeClr val="tx1"/>
                </a:solidFill>
              </a:rPr>
              <a:t>役所</a:t>
            </a:r>
          </a:p>
        </p:txBody>
      </p:sp>
      <p:sp>
        <p:nvSpPr>
          <p:cNvPr id="158" name="正方形/長方形 22"/>
          <p:cNvSpPr/>
          <p:nvPr/>
        </p:nvSpPr>
        <p:spPr bwMode="gray">
          <a:xfrm>
            <a:off x="6393160" y="3933056"/>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大正区</a:t>
            </a:r>
            <a:r>
              <a:rPr lang="ja-JP" altLang="en-US" sz="800" dirty="0">
                <a:solidFill>
                  <a:schemeClr val="tx1"/>
                </a:solidFill>
              </a:rPr>
              <a:t>役所</a:t>
            </a:r>
          </a:p>
        </p:txBody>
      </p:sp>
      <p:sp>
        <p:nvSpPr>
          <p:cNvPr id="193" name="正方形/長方形 22"/>
          <p:cNvSpPr/>
          <p:nvPr/>
        </p:nvSpPr>
        <p:spPr bwMode="gray">
          <a:xfrm>
            <a:off x="8265368" y="4566394"/>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西成区</a:t>
            </a:r>
            <a:r>
              <a:rPr lang="ja-JP" altLang="en-US" sz="800" dirty="0">
                <a:solidFill>
                  <a:schemeClr val="tx1"/>
                </a:solidFill>
              </a:rPr>
              <a:t>役所</a:t>
            </a:r>
          </a:p>
        </p:txBody>
      </p:sp>
      <p:sp>
        <p:nvSpPr>
          <p:cNvPr id="194" name="正方形/長方形 22"/>
          <p:cNvSpPr/>
          <p:nvPr/>
        </p:nvSpPr>
        <p:spPr bwMode="gray">
          <a:xfrm>
            <a:off x="8486904" y="5792117"/>
            <a:ext cx="900112"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住吉区</a:t>
            </a:r>
            <a:r>
              <a:rPr lang="ja-JP" altLang="en-US" sz="800" dirty="0">
                <a:solidFill>
                  <a:schemeClr val="tx1"/>
                </a:solidFill>
              </a:rPr>
              <a:t>役所</a:t>
            </a:r>
          </a:p>
        </p:txBody>
      </p:sp>
      <p:sp>
        <p:nvSpPr>
          <p:cNvPr id="195" name="正方形/長方形 22"/>
          <p:cNvSpPr/>
          <p:nvPr/>
        </p:nvSpPr>
        <p:spPr bwMode="gray">
          <a:xfrm>
            <a:off x="6717184" y="543049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住之江区</a:t>
            </a:r>
            <a:r>
              <a:rPr lang="ja-JP" altLang="en-US" sz="800" dirty="0">
                <a:solidFill>
                  <a:schemeClr val="tx1"/>
                </a:solidFill>
              </a:rPr>
              <a:t>役所</a:t>
            </a:r>
          </a:p>
        </p:txBody>
      </p:sp>
      <p:sp>
        <p:nvSpPr>
          <p:cNvPr id="196" name="正方形/長方形 195"/>
          <p:cNvSpPr/>
          <p:nvPr/>
        </p:nvSpPr>
        <p:spPr bwMode="gray">
          <a:xfrm>
            <a:off x="4887838" y="4850487"/>
            <a:ext cx="85725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南港ポートタウン</a:t>
            </a:r>
            <a:endParaRPr lang="en-US" altLang="ja-JP" sz="700" dirty="0">
              <a:solidFill>
                <a:schemeClr val="tx1"/>
              </a:solidFill>
            </a:endParaRPr>
          </a:p>
          <a:p>
            <a:pPr algn="ctr">
              <a:defRPr/>
            </a:pPr>
            <a:r>
              <a:rPr lang="ja-JP" altLang="en-US" sz="700" dirty="0">
                <a:solidFill>
                  <a:schemeClr val="tx1"/>
                </a:solidFill>
              </a:rPr>
              <a:t>サービスコーナー</a:t>
            </a:r>
          </a:p>
        </p:txBody>
      </p:sp>
      <p:sp>
        <p:nvSpPr>
          <p:cNvPr id="144" name="フリーフォーム 143"/>
          <p:cNvSpPr/>
          <p:nvPr/>
        </p:nvSpPr>
        <p:spPr>
          <a:xfrm>
            <a:off x="7977336" y="2564904"/>
            <a:ext cx="216023" cy="936104"/>
          </a:xfrm>
          <a:custGeom>
            <a:avLst/>
            <a:gdLst>
              <a:gd name="connsiteX0" fmla="*/ 0 w 187411"/>
              <a:gd name="connsiteY0" fmla="*/ 0 h 909252"/>
              <a:gd name="connsiteX1" fmla="*/ 55606 w 187411"/>
              <a:gd name="connsiteY1" fmla="*/ 308919 h 909252"/>
              <a:gd name="connsiteX2" fmla="*/ 74141 w 187411"/>
              <a:gd name="connsiteY2" fmla="*/ 685800 h 909252"/>
              <a:gd name="connsiteX3" fmla="*/ 172995 w 187411"/>
              <a:gd name="connsiteY3" fmla="*/ 877330 h 909252"/>
              <a:gd name="connsiteX4" fmla="*/ 160638 w 187411"/>
              <a:gd name="connsiteY4" fmla="*/ 877330 h 909252"/>
              <a:gd name="connsiteX5" fmla="*/ 160638 w 187411"/>
              <a:gd name="connsiteY5" fmla="*/ 877330 h 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11" h="909252">
                <a:moveTo>
                  <a:pt x="0" y="0"/>
                </a:moveTo>
                <a:cubicBezTo>
                  <a:pt x="21624" y="97309"/>
                  <a:pt x="43249" y="194619"/>
                  <a:pt x="55606" y="308919"/>
                </a:cubicBezTo>
                <a:cubicBezTo>
                  <a:pt x="67963" y="423219"/>
                  <a:pt x="54576" y="591065"/>
                  <a:pt x="74141" y="685800"/>
                </a:cubicBezTo>
                <a:cubicBezTo>
                  <a:pt x="93706" y="780535"/>
                  <a:pt x="158579" y="845408"/>
                  <a:pt x="172995" y="877330"/>
                </a:cubicBezTo>
                <a:cubicBezTo>
                  <a:pt x="187411" y="909252"/>
                  <a:pt x="160638" y="877330"/>
                  <a:pt x="160638" y="877330"/>
                </a:cubicBezTo>
                <a:lnTo>
                  <a:pt x="160638" y="87733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8" name="フリーフォーム 147"/>
          <p:cNvSpPr/>
          <p:nvPr/>
        </p:nvSpPr>
        <p:spPr>
          <a:xfrm>
            <a:off x="8049345" y="3284984"/>
            <a:ext cx="216024" cy="144016"/>
          </a:xfrm>
          <a:custGeom>
            <a:avLst/>
            <a:gdLst>
              <a:gd name="connsiteX0" fmla="*/ 0 w 259491"/>
              <a:gd name="connsiteY0" fmla="*/ 0 h 228600"/>
              <a:gd name="connsiteX1" fmla="*/ 259491 w 259491"/>
              <a:gd name="connsiteY1" fmla="*/ 228600 h 228600"/>
            </a:gdLst>
            <a:ahLst/>
            <a:cxnLst>
              <a:cxn ang="0">
                <a:pos x="connsiteX0" y="connsiteY0"/>
              </a:cxn>
              <a:cxn ang="0">
                <a:pos x="connsiteX1" y="connsiteY1"/>
              </a:cxn>
            </a:cxnLst>
            <a:rect l="l" t="t" r="r" b="b"/>
            <a:pathLst>
              <a:path w="259491" h="228600">
                <a:moveTo>
                  <a:pt x="0" y="0"/>
                </a:moveTo>
                <a:lnTo>
                  <a:pt x="259491" y="22860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3" name="円/楕円 132"/>
          <p:cNvSpPr/>
          <p:nvPr/>
        </p:nvSpPr>
        <p:spPr bwMode="gray">
          <a:xfrm>
            <a:off x="8229498" y="3356992"/>
            <a:ext cx="192617" cy="1778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0" name="正方形/長方形 27"/>
          <p:cNvSpPr>
            <a:spLocks noChangeArrowheads="1"/>
          </p:cNvSpPr>
          <p:nvPr/>
        </p:nvSpPr>
        <p:spPr bwMode="auto">
          <a:xfrm>
            <a:off x="8940505" y="-458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31"/>
          <p:cNvGrpSpPr>
            <a:grpSpLocks/>
          </p:cNvGrpSpPr>
          <p:nvPr/>
        </p:nvGrpSpPr>
        <p:grpSpPr bwMode="gray">
          <a:xfrm>
            <a:off x="3944888" y="980728"/>
            <a:ext cx="5861050" cy="4246562"/>
            <a:chOff x="323850" y="333661"/>
            <a:chExt cx="8006783" cy="6284627"/>
          </a:xfrm>
        </p:grpSpPr>
        <p:grpSp>
          <p:nvGrpSpPr>
            <p:cNvPr id="3" name="グループ化 129"/>
            <p:cNvGrpSpPr>
              <a:grpSpLocks/>
            </p:cNvGrpSpPr>
            <p:nvPr/>
          </p:nvGrpSpPr>
          <p:grpSpPr bwMode="gray">
            <a:xfrm>
              <a:off x="323850" y="333661"/>
              <a:ext cx="8006783" cy="6284627"/>
              <a:chOff x="323850" y="333661"/>
              <a:chExt cx="8006783" cy="6284627"/>
            </a:xfrm>
          </p:grpSpPr>
          <p:grpSp>
            <p:nvGrpSpPr>
              <p:cNvPr id="5" name="グループ化 120"/>
              <p:cNvGrpSpPr>
                <a:grpSpLocks/>
              </p:cNvGrpSpPr>
              <p:nvPr/>
            </p:nvGrpSpPr>
            <p:grpSpPr bwMode="gray">
              <a:xfrm>
                <a:off x="323850" y="333661"/>
                <a:ext cx="8006783" cy="6284627"/>
                <a:chOff x="323850" y="333661"/>
                <a:chExt cx="8006783" cy="6284627"/>
              </a:xfrm>
            </p:grpSpPr>
            <p:grpSp>
              <p:nvGrpSpPr>
                <p:cNvPr id="6" name="グループ化 1"/>
                <p:cNvGrpSpPr>
                  <a:grpSpLocks/>
                </p:cNvGrpSpPr>
                <p:nvPr/>
              </p:nvGrpSpPr>
              <p:grpSpPr bwMode="gray">
                <a:xfrm>
                  <a:off x="323850" y="333661"/>
                  <a:ext cx="8006783" cy="6284627"/>
                  <a:chOff x="0" y="-91844"/>
                  <a:chExt cx="10252657" cy="8048021"/>
                </a:xfrm>
              </p:grpSpPr>
              <p:grpSp>
                <p:nvGrpSpPr>
                  <p:cNvPr id="7" name="グループ化 2"/>
                  <p:cNvGrpSpPr>
                    <a:grpSpLocks/>
                  </p:cNvGrpSpPr>
                  <p:nvPr/>
                </p:nvGrpSpPr>
                <p:grpSpPr bwMode="gray">
                  <a:xfrm>
                    <a:off x="0" y="22412"/>
                    <a:ext cx="10118913" cy="7933765"/>
                    <a:chOff x="0" y="22412"/>
                    <a:chExt cx="10118913" cy="7933765"/>
                  </a:xfrm>
                </p:grpSpPr>
                <p:pic>
                  <p:nvPicPr>
                    <p:cNvPr id="22661" name="Picture 7"/>
                    <p:cNvPicPr>
                      <a:picLocks noChangeAspect="1" noChangeArrowheads="1"/>
                    </p:cNvPicPr>
                    <p:nvPr/>
                  </p:nvPicPr>
                  <p:blipFill>
                    <a:blip r:embed="rId3" cstate="print"/>
                    <a:srcRect l="5070" t="684" r="41621"/>
                    <a:stretch>
                      <a:fillRect/>
                    </a:stretch>
                  </p:blipFill>
                  <p:spPr bwMode="gray">
                    <a:xfrm>
                      <a:off x="1165412" y="22412"/>
                      <a:ext cx="8953501" cy="6520143"/>
                    </a:xfrm>
                    <a:prstGeom prst="rect">
                      <a:avLst/>
                    </a:prstGeom>
                    <a:noFill/>
                    <a:ln w="1">
                      <a:noFill/>
                      <a:miter lim="800000"/>
                      <a:headEnd/>
                      <a:tailEnd/>
                    </a:ln>
                  </p:spPr>
                </p:pic>
                <p:pic>
                  <p:nvPicPr>
                    <p:cNvPr id="22662" name="Picture 8"/>
                    <p:cNvPicPr>
                      <a:picLocks noChangeAspect="1" noChangeArrowheads="1"/>
                    </p:cNvPicPr>
                    <p:nvPr/>
                  </p:nvPicPr>
                  <p:blipFill>
                    <a:blip r:embed="rId4" cstate="print"/>
                    <a:srcRect t="44716" r="44958" b="33905"/>
                    <a:stretch>
                      <a:fillRect/>
                    </a:stretch>
                  </p:blipFill>
                  <p:spPr bwMode="gray">
                    <a:xfrm>
                      <a:off x="0" y="6488206"/>
                      <a:ext cx="9244853" cy="1467971"/>
                    </a:xfrm>
                    <a:prstGeom prst="rect">
                      <a:avLst/>
                    </a:prstGeom>
                    <a:noFill/>
                    <a:ln w="1">
                      <a:noFill/>
                      <a:miter lim="800000"/>
                      <a:headEnd/>
                      <a:tailEnd/>
                    </a:ln>
                  </p:spPr>
                </p:pic>
              </p:grpSp>
              <p:sp>
                <p:nvSpPr>
                  <p:cNvPr id="207" name="正方形/長方形 3"/>
                  <p:cNvSpPr/>
                  <p:nvPr/>
                </p:nvSpPr>
                <p:spPr bwMode="gray">
                  <a:xfrm>
                    <a:off x="1164255" y="-91844"/>
                    <a:ext cx="4383251" cy="202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1" name="正方形/長方形 4"/>
                  <p:cNvSpPr/>
                  <p:nvPr/>
                </p:nvSpPr>
                <p:spPr bwMode="gray">
                  <a:xfrm>
                    <a:off x="3092644" y="1782518"/>
                    <a:ext cx="1389885" cy="1489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3" name="正方形/長方形 5"/>
                  <p:cNvSpPr/>
                  <p:nvPr/>
                </p:nvSpPr>
                <p:spPr bwMode="gray">
                  <a:xfrm>
                    <a:off x="8739429" y="1836673"/>
                    <a:ext cx="1401919" cy="4058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5" name="正方形/長方形 6"/>
                  <p:cNvSpPr/>
                  <p:nvPr/>
                </p:nvSpPr>
                <p:spPr bwMode="gray">
                  <a:xfrm>
                    <a:off x="8291175" y="3362035"/>
                    <a:ext cx="493379" cy="291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7" name="正方形/長方形 7"/>
                  <p:cNvSpPr/>
                  <p:nvPr/>
                </p:nvSpPr>
                <p:spPr bwMode="gray">
                  <a:xfrm>
                    <a:off x="9669026" y="1547847"/>
                    <a:ext cx="493379" cy="28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9" name="正方形/長方形 8"/>
                  <p:cNvSpPr/>
                  <p:nvPr/>
                </p:nvSpPr>
                <p:spPr bwMode="gray">
                  <a:xfrm>
                    <a:off x="10002960" y="669334"/>
                    <a:ext cx="249697" cy="28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1" name="正方形/長方形 9"/>
                  <p:cNvSpPr/>
                  <p:nvPr/>
                </p:nvSpPr>
                <p:spPr bwMode="gray">
                  <a:xfrm>
                    <a:off x="5523439" y="338387"/>
                    <a:ext cx="589648" cy="631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6" name="正方形/長方形 10"/>
                  <p:cNvSpPr/>
                  <p:nvPr/>
                </p:nvSpPr>
                <p:spPr bwMode="gray">
                  <a:xfrm>
                    <a:off x="6609475" y="-1586"/>
                    <a:ext cx="589648" cy="24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7" name="正方形/長方形 11"/>
                  <p:cNvSpPr/>
                  <p:nvPr/>
                </p:nvSpPr>
                <p:spPr bwMode="gray">
                  <a:xfrm>
                    <a:off x="6564348" y="91682"/>
                    <a:ext cx="442237" cy="382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3" name="正方形/長方形 12"/>
                  <p:cNvSpPr/>
                  <p:nvPr/>
                </p:nvSpPr>
                <p:spPr bwMode="gray">
                  <a:xfrm>
                    <a:off x="6588415" y="359447"/>
                    <a:ext cx="192538" cy="24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7" name="正方形/長方形 13"/>
                  <p:cNvSpPr/>
                  <p:nvPr/>
                </p:nvSpPr>
                <p:spPr bwMode="gray">
                  <a:xfrm>
                    <a:off x="6600449" y="582083"/>
                    <a:ext cx="108303" cy="12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55" name="正方形/長方形 14"/>
                  <p:cNvSpPr/>
                  <p:nvPr/>
                </p:nvSpPr>
                <p:spPr bwMode="gray">
                  <a:xfrm flipH="1">
                    <a:off x="9145563" y="7270215"/>
                    <a:ext cx="198555" cy="126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65" name="正方形/長方形 15"/>
                  <p:cNvSpPr/>
                  <p:nvPr/>
                </p:nvSpPr>
                <p:spPr bwMode="gray">
                  <a:xfrm>
                    <a:off x="1143195" y="3867481"/>
                    <a:ext cx="231648" cy="15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65" name="正方形/長方形 164"/>
                <p:cNvSpPr/>
                <p:nvPr/>
              </p:nvSpPr>
              <p:spPr bwMode="gray">
                <a:xfrm>
                  <a:off x="4479954" y="4510882"/>
                  <a:ext cx="824642" cy="5098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86" name="正方形/長方形 185"/>
                <p:cNvSpPr/>
                <p:nvPr/>
              </p:nvSpPr>
              <p:spPr bwMode="gray">
                <a:xfrm rot="16726031">
                  <a:off x="4848170" y="3341035"/>
                  <a:ext cx="844999" cy="1908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木津川</a:t>
                  </a:r>
                  <a:endParaRPr lang="en-US" altLang="ja-JP" sz="700" dirty="0">
                    <a:solidFill>
                      <a:schemeClr val="tx1"/>
                    </a:solidFill>
                  </a:endParaRPr>
                </a:p>
              </p:txBody>
            </p:sp>
            <p:sp>
              <p:nvSpPr>
                <p:cNvPr id="187" name="正方形/長方形 186"/>
                <p:cNvSpPr/>
                <p:nvPr/>
              </p:nvSpPr>
              <p:spPr bwMode="gray">
                <a:xfrm rot="18420703">
                  <a:off x="3866340" y="2395634"/>
                  <a:ext cx="1323491" cy="2927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grpSp>
          <p:sp>
            <p:nvSpPr>
              <p:cNvPr id="123" name="フリーフォーム 122"/>
              <p:cNvSpPr/>
              <p:nvPr/>
            </p:nvSpPr>
            <p:spPr bwMode="gray">
              <a:xfrm>
                <a:off x="5666404" y="866974"/>
                <a:ext cx="1343861" cy="1120660"/>
              </a:xfrm>
              <a:custGeom>
                <a:avLst/>
                <a:gdLst>
                  <a:gd name="connsiteX0" fmla="*/ 1343025 w 1343025"/>
                  <a:gd name="connsiteY0" fmla="*/ 1114425 h 1120775"/>
                  <a:gd name="connsiteX1" fmla="*/ 581025 w 1343025"/>
                  <a:gd name="connsiteY1" fmla="*/ 1057275 h 1120775"/>
                  <a:gd name="connsiteX2" fmla="*/ 190500 w 1343025"/>
                  <a:gd name="connsiteY2" fmla="*/ 1009650 h 1120775"/>
                  <a:gd name="connsiteX3" fmla="*/ 161925 w 1343025"/>
                  <a:gd name="connsiteY3" fmla="*/ 390525 h 1120775"/>
                  <a:gd name="connsiteX4" fmla="*/ 0 w 1343025"/>
                  <a:gd name="connsiteY4" fmla="*/ 0 h 112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5" h="1120775">
                    <a:moveTo>
                      <a:pt x="1343025" y="1114425"/>
                    </a:moveTo>
                    <a:lnTo>
                      <a:pt x="581025" y="1057275"/>
                    </a:lnTo>
                    <a:cubicBezTo>
                      <a:pt x="388937" y="1039812"/>
                      <a:pt x="260350" y="1120775"/>
                      <a:pt x="190500" y="1009650"/>
                    </a:cubicBezTo>
                    <a:cubicBezTo>
                      <a:pt x="120650" y="898525"/>
                      <a:pt x="193675" y="558800"/>
                      <a:pt x="161925" y="390525"/>
                    </a:cubicBezTo>
                    <a:cubicBezTo>
                      <a:pt x="130175" y="222250"/>
                      <a:pt x="65087" y="111125"/>
                      <a:pt x="0" y="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19" name="正方形/長方形 118"/>
            <p:cNvSpPr/>
            <p:nvPr/>
          </p:nvSpPr>
          <p:spPr bwMode="gray">
            <a:xfrm>
              <a:off x="6157431" y="1715104"/>
              <a:ext cx="986751" cy="1809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道頓堀川</a:t>
              </a:r>
              <a:endParaRPr lang="en-US" altLang="ja-JP" sz="700" dirty="0">
                <a:solidFill>
                  <a:schemeClr val="tx1"/>
                </a:solidFill>
              </a:endParaRPr>
            </a:p>
          </p:txBody>
        </p:sp>
        <p:sp>
          <p:nvSpPr>
            <p:cNvPr id="120" name="正方形/長方形 119"/>
            <p:cNvSpPr/>
            <p:nvPr/>
          </p:nvSpPr>
          <p:spPr bwMode="gray">
            <a:xfrm rot="20332671">
              <a:off x="4647048" y="963398"/>
              <a:ext cx="1092475" cy="2067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土佐堀川</a:t>
              </a:r>
              <a:endParaRPr lang="en-US" altLang="ja-JP" sz="700" dirty="0">
                <a:solidFill>
                  <a:schemeClr val="tx1"/>
                </a:solidFill>
              </a:endParaRPr>
            </a:p>
          </p:txBody>
        </p:sp>
      </p:grpSp>
      <p:sp>
        <p:nvSpPr>
          <p:cNvPr id="4" name="テキスト ボックス 24"/>
          <p:cNvSpPr txBox="1"/>
          <p:nvPr/>
        </p:nvSpPr>
        <p:spPr bwMode="gray">
          <a:xfrm>
            <a:off x="132424" y="50800"/>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22531" name="Rectangle 37"/>
          <p:cNvSpPr>
            <a:spLocks noChangeArrowheads="1"/>
          </p:cNvSpPr>
          <p:nvPr/>
        </p:nvSpPr>
        <p:spPr bwMode="gray">
          <a:xfrm>
            <a:off x="3938323" y="2133600"/>
            <a:ext cx="261408" cy="4032250"/>
          </a:xfrm>
          <a:prstGeom prst="rect">
            <a:avLst/>
          </a:prstGeom>
          <a:solidFill>
            <a:schemeClr val="bg1"/>
          </a:solidFill>
          <a:ln w="57150" cmpd="thickThin" algn="ctr">
            <a:noFill/>
            <a:miter lim="800000"/>
            <a:headEnd/>
            <a:tailEnd/>
          </a:ln>
        </p:spPr>
        <p:txBody>
          <a:bodyPr wrap="none" anchor="ctr"/>
          <a:lstStyle/>
          <a:p>
            <a:endParaRPr lang="ja-JP" altLang="en-US"/>
          </a:p>
        </p:txBody>
      </p:sp>
      <p:sp>
        <p:nvSpPr>
          <p:cNvPr id="22532" name="タイトル 3"/>
          <p:cNvSpPr>
            <a:spLocks/>
          </p:cNvSpPr>
          <p:nvPr/>
        </p:nvSpPr>
        <p:spPr bwMode="auto">
          <a:xfrm>
            <a:off x="116946" y="30162"/>
            <a:ext cx="4094825" cy="296679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p:txBody>
      </p:sp>
      <p:sp>
        <p:nvSpPr>
          <p:cNvPr id="22533" name="テキスト ボックス 24"/>
          <p:cNvSpPr txBox="1">
            <a:spLocks noChangeArrowheads="1"/>
          </p:cNvSpPr>
          <p:nvPr/>
        </p:nvSpPr>
        <p:spPr bwMode="gray">
          <a:xfrm>
            <a:off x="4367411" y="34925"/>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946" y="3088010"/>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22535" name="テキスト ボックス 57"/>
          <p:cNvSpPr>
            <a:spLocks noChangeArrowheads="1"/>
          </p:cNvSpPr>
          <p:nvPr/>
        </p:nvSpPr>
        <p:spPr bwMode="auto">
          <a:xfrm>
            <a:off x="4562608" y="6260554"/>
            <a:ext cx="5070912" cy="432048"/>
          </a:xfrm>
          <a:prstGeom prst="roundRect">
            <a:avLst>
              <a:gd name="adj" fmla="val 9315"/>
            </a:avLst>
          </a:prstGeom>
          <a:noFill/>
          <a:ln w="19050" algn="ctr">
            <a:solidFill>
              <a:schemeClr val="tx1"/>
            </a:solidFill>
            <a:round/>
            <a:headEnd/>
            <a:tailEnd/>
          </a:ln>
        </p:spPr>
        <p:txBody>
          <a:bodyPr lIns="36000" tIns="36000" rIns="0" anchor="ctr"/>
          <a:lstStyle/>
          <a:p>
            <a:endParaRPr lang="ja-JP" altLang="en-US" sz="1100" dirty="0"/>
          </a:p>
          <a:p>
            <a:r>
              <a:rPr lang="ja-JP" altLang="en-US" sz="1100" dirty="0" smtClean="0"/>
              <a:t>西</a:t>
            </a:r>
            <a:r>
              <a:rPr lang="ja-JP" altLang="en-US" sz="1100" dirty="0"/>
              <a:t>を大阪湾に面し</a:t>
            </a:r>
            <a:r>
              <a:rPr lang="ja-JP" altLang="en-US" sz="1100" dirty="0" smtClean="0"/>
              <a:t>、北を東西に道頓堀川、中央部</a:t>
            </a:r>
            <a:r>
              <a:rPr lang="ja-JP" altLang="ja-JP" sz="1100" dirty="0"/>
              <a:t>を</a:t>
            </a:r>
            <a:r>
              <a:rPr lang="ja-JP" altLang="en-US" sz="1100" dirty="0"/>
              <a:t>南北に木津</a:t>
            </a:r>
            <a:r>
              <a:rPr lang="ja-JP" altLang="ja-JP" sz="1100" dirty="0"/>
              <a:t>川、</a:t>
            </a:r>
            <a:r>
              <a:rPr lang="ja-JP" altLang="en-US" sz="1100" dirty="0"/>
              <a:t>東西に尻無川、南</a:t>
            </a:r>
            <a:r>
              <a:rPr lang="ja-JP" altLang="en-US" sz="1100" dirty="0" smtClean="0"/>
              <a:t>を東西に大和</a:t>
            </a:r>
            <a:r>
              <a:rPr lang="ja-JP" altLang="en-US" sz="1100" dirty="0"/>
              <a:t>川</a:t>
            </a:r>
            <a:r>
              <a:rPr lang="ja-JP" altLang="ja-JP" sz="1100" dirty="0"/>
              <a:t>が流れる</a:t>
            </a:r>
            <a:r>
              <a:rPr lang="ja-JP" altLang="en-US" sz="1100" dirty="0" smtClean="0"/>
              <a:t>。</a:t>
            </a:r>
            <a:endParaRPr lang="en-US" altLang="ja-JP" sz="1100" dirty="0" smtClean="0"/>
          </a:p>
          <a:p>
            <a:pPr>
              <a:buFont typeface="Wingdings" pitchFamily="2" charset="2"/>
              <a:buChar char="ü"/>
            </a:pPr>
            <a:endParaRPr lang="ja-JP" altLang="en-US" sz="1100" dirty="0"/>
          </a:p>
        </p:txBody>
      </p:sp>
      <p:graphicFrame>
        <p:nvGraphicFramePr>
          <p:cNvPr id="63" name="Group 154"/>
          <p:cNvGraphicFramePr>
            <a:graphicFrameLocks noGrp="1"/>
          </p:cNvGraphicFramePr>
          <p:nvPr>
            <p:extLst>
              <p:ext uri="{D42A27DB-BD31-4B8C-83A1-F6EECF244321}">
                <p14:modId xmlns:p14="http://schemas.microsoft.com/office/powerpoint/2010/main" val="1740430205"/>
              </p:ext>
            </p:extLst>
          </p:nvPr>
        </p:nvGraphicFramePr>
        <p:xfrm>
          <a:off x="271727" y="3412348"/>
          <a:ext cx="3823177" cy="376692"/>
        </p:xfrm>
        <a:graphic>
          <a:graphicData uri="http://schemas.openxmlformats.org/drawingml/2006/table">
            <a:tbl>
              <a:tblPr/>
              <a:tblGrid>
                <a:gridCol w="327514"/>
                <a:gridCol w="3495663"/>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5128" name="タイトル 3"/>
          <p:cNvSpPr>
            <a:spLocks/>
          </p:cNvSpPr>
          <p:nvPr/>
        </p:nvSpPr>
        <p:spPr bwMode="auto">
          <a:xfrm>
            <a:off x="116946" y="3089027"/>
            <a:ext cx="4094825" cy="3710236"/>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人口</a:t>
            </a:r>
            <a:r>
              <a:rPr lang="en-US" altLang="ja-JP" sz="1100" dirty="0" smtClean="0">
                <a:latin typeface="HGP創英角ｺﾞｼｯｸUB" pitchFamily="50" charset="-128"/>
                <a:ea typeface="HGP創英角ｺﾞｼｯｸUB" pitchFamily="50" charset="-128"/>
              </a:rPr>
              <a:t>】</a:t>
            </a:r>
            <a:r>
              <a:rPr lang="ja-JP" altLang="en-US" sz="1100" dirty="0" smtClean="0">
                <a:latin typeface="ＭＳ Ｐ明朝" pitchFamily="18" charset="-128"/>
                <a:ea typeface="ＭＳ Ｐ明朝" pitchFamily="18" charset="-128"/>
              </a:rPr>
              <a:t>　</a:t>
            </a:r>
            <a:endParaRPr lang="en-US" altLang="ja-JP" sz="1100" dirty="0" smtClean="0">
              <a:latin typeface="ＭＳ Ｐ明朝" pitchFamily="18" charset="-128"/>
              <a:ea typeface="ＭＳ Ｐ明朝" pitchFamily="18" charset="-128"/>
            </a:endParaRPr>
          </a:p>
          <a:p>
            <a:pPr marL="85725" indent="-85725">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709,516</a:t>
            </a:r>
            <a:r>
              <a:rPr lang="ja-JP" altLang="en-US" sz="1100" dirty="0" smtClean="0">
                <a:latin typeface="ＭＳ Ｐゴシック" pitchFamily="50" charset="-128"/>
                <a:ea typeface="ＭＳ Ｐゴシック" pitchFamily="50" charset="-128"/>
              </a:rPr>
              <a:t>人で、東大阪市（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169</a:t>
            </a:r>
            <a:r>
              <a:rPr lang="ja-JP" altLang="en-US" sz="1100" dirty="0" smtClean="0">
                <a:latin typeface="ＭＳ Ｐゴシック" pitchFamily="50" charset="-128"/>
                <a:ea typeface="ＭＳ Ｐゴシック" pitchFamily="50" charset="-128"/>
              </a:rPr>
              <a:t>％で、特別区の中で最も高く、比較都市の中で最も高い京都市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を大きく上回る</a:t>
            </a:r>
            <a:endParaRPr lang="en-US" altLang="ja-JP" sz="1100" dirty="0" smtClean="0">
              <a:latin typeface="ＭＳ Ｐゴシック" pitchFamily="50" charset="-128"/>
              <a:ea typeface="ＭＳ Ｐゴシック"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17</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8,577</a:t>
            </a:r>
            <a:r>
              <a:rPr lang="ja-JP" altLang="en-US" sz="1100" dirty="0" smtClean="0">
                <a:latin typeface="ＭＳ Ｐゴシック" pitchFamily="50" charset="-128"/>
                <a:ea typeface="ＭＳ Ｐゴシック" pitchFamily="50" charset="-128"/>
              </a:rPr>
              <a:t>億円で</a:t>
            </a:r>
            <a:r>
              <a:rPr lang="ja-JP" altLang="en-US" sz="1100" dirty="0" smtClean="0">
                <a:ea typeface="ＭＳ Ｐゴシック" pitchFamily="50" charset="-128"/>
              </a:rPr>
              <a:t>、特別区の中で最も多く、比較都市の中で最も多い神戸市（</a:t>
            </a:r>
            <a:r>
              <a:rPr lang="en-US" altLang="ja-JP" sz="1100" dirty="0" smtClean="0">
                <a:latin typeface="+mn-ea"/>
                <a:ea typeface="+mn-ea"/>
              </a:rPr>
              <a:t>4</a:t>
            </a:r>
            <a:r>
              <a:rPr lang="ja-JP" altLang="en-US" sz="1100" dirty="0" smtClean="0">
                <a:latin typeface="+mn-ea"/>
                <a:ea typeface="+mn-ea"/>
              </a:rPr>
              <a:t>兆</a:t>
            </a:r>
            <a:r>
              <a:rPr lang="en-US" altLang="ja-JP" sz="1100" dirty="0" smtClean="0">
                <a:latin typeface="+mn-ea"/>
                <a:ea typeface="+mn-ea"/>
              </a:rPr>
              <a:t>8,503</a:t>
            </a:r>
            <a:r>
              <a:rPr lang="ja-JP" altLang="en-US" sz="1100" dirty="0" smtClean="0">
                <a:ea typeface="ＭＳ Ｐゴシック" pitchFamily="50" charset="-128"/>
              </a:rPr>
              <a:t>億円）の</a:t>
            </a:r>
            <a:r>
              <a:rPr lang="en-US" altLang="ja-JP" sz="1100" dirty="0" smtClean="0">
                <a:ea typeface="ＭＳ Ｐゴシック" pitchFamily="50" charset="-128"/>
              </a:rPr>
              <a:t>3</a:t>
            </a:r>
            <a:r>
              <a:rPr lang="ja-JP" altLang="en-US" sz="1100" dirty="0" smtClean="0">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7,608</a:t>
            </a:r>
            <a:r>
              <a:rPr lang="zh-TW" altLang="en-US" sz="1100" dirty="0" smtClean="0">
                <a:latin typeface="ＭＳ Ｐゴシック" pitchFamily="50" charset="-128"/>
                <a:ea typeface="ＭＳ Ｐゴシック" pitchFamily="50" charset="-128"/>
              </a:rPr>
              <a:t>億円</a:t>
            </a:r>
            <a:r>
              <a:rPr lang="ja-JP" altLang="en-US" sz="1100" dirty="0" smtClean="0">
                <a:latin typeface="ＭＳ Ｐゴシック" pitchFamily="50" charset="-128"/>
                <a:ea typeface="ＭＳ Ｐゴシック" pitchFamily="50" charset="-128"/>
              </a:rPr>
              <a:t>で枚方市（</a:t>
            </a:r>
            <a:r>
              <a:rPr lang="en-US" altLang="ja-JP" sz="1100" dirty="0" smtClean="0">
                <a:latin typeface="ＭＳ Ｐゴシック" pitchFamily="50" charset="-128"/>
                <a:ea typeface="ＭＳ Ｐゴシック" pitchFamily="50" charset="-128"/>
              </a:rPr>
              <a:t>7,366</a:t>
            </a:r>
            <a:r>
              <a:rPr lang="ja-JP" altLang="en-US" sz="1100" dirty="0" smtClean="0">
                <a:latin typeface="ＭＳ Ｐゴシック" pitchFamily="50" charset="-128"/>
                <a:ea typeface="ＭＳ Ｐゴシック" pitchFamily="50" charset="-128"/>
              </a:rPr>
              <a:t>億円）を上回る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建物用途の割合のうち商業が</a:t>
            </a:r>
            <a:r>
              <a:rPr lang="en-US" altLang="ja-JP" sz="1100" dirty="0" smtClean="0">
                <a:latin typeface="ＭＳ Ｐゴシック" pitchFamily="50" charset="-128"/>
                <a:ea typeface="ＭＳ Ｐゴシック" pitchFamily="50" charset="-128"/>
              </a:rPr>
              <a:t>22.5</a:t>
            </a:r>
            <a:r>
              <a:rPr lang="ja-JP" altLang="en-US" sz="1100" dirty="0" smtClean="0">
                <a:latin typeface="ＭＳ Ｐゴシック" pitchFamily="50" charset="-128"/>
                <a:ea typeface="ＭＳ Ｐゴシック" pitchFamily="50" charset="-128"/>
              </a:rPr>
              <a:t>％で、比較都市をいずれも上回る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36.5</a:t>
            </a:r>
            <a:r>
              <a:rPr lang="ja-JP" altLang="en-US" sz="1100" dirty="0" smtClean="0">
                <a:latin typeface="ＭＳ Ｐゴシック" pitchFamily="50" charset="-128"/>
                <a:ea typeface="ＭＳ Ｐゴシック" pitchFamily="50" charset="-128"/>
              </a:rPr>
              <a:t>人で、枚方市（</a:t>
            </a:r>
            <a:r>
              <a:rPr lang="en-US" altLang="ja-JP" sz="1100" dirty="0" smtClean="0">
                <a:latin typeface="ＭＳ Ｐゴシック" pitchFamily="50" charset="-128"/>
                <a:ea typeface="ＭＳ Ｐゴシック" pitchFamily="50" charset="-128"/>
              </a:rPr>
              <a:t>31.0</a:t>
            </a:r>
            <a:r>
              <a:rPr lang="ja-JP" altLang="en-US" sz="1100" dirty="0" smtClean="0">
                <a:latin typeface="ＭＳ Ｐゴシック" pitchFamily="50" charset="-128"/>
                <a:ea typeface="ＭＳ Ｐゴシック" pitchFamily="50" charset="-128"/>
              </a:rPr>
              <a:t>人）を上回る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2.6</a:t>
            </a:r>
            <a:r>
              <a:rPr lang="ja-JP" altLang="en-US" sz="1100" dirty="0" smtClean="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097" name="Rectangle 1"/>
          <p:cNvSpPr>
            <a:spLocks noChangeArrowheads="1"/>
          </p:cNvSpPr>
          <p:nvPr/>
        </p:nvSpPr>
        <p:spPr bwMode="auto">
          <a:xfrm>
            <a:off x="116463" y="365462"/>
            <a:ext cx="4083269"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ja-JP" sz="1100" b="1" dirty="0">
                <a:latin typeface="HG創英角ｺﾞｼｯｸUB" pitchFamily="49" charset="-128"/>
                <a:ea typeface="HG創英角ｺﾞｼｯｸUB" pitchFamily="49" charset="-128"/>
              </a:rPr>
              <a:t>○日本屈指のインバウンド観光拠点であるミナミや</a:t>
            </a:r>
            <a:r>
              <a:rPr lang="ja-JP" altLang="en-US" sz="1100" b="1" dirty="0">
                <a:latin typeface="HG創英角ｺﾞｼｯｸUB" pitchFamily="49" charset="-128"/>
                <a:ea typeface="HG創英角ｺﾞｼｯｸUB" pitchFamily="49" charset="-128"/>
              </a:rPr>
              <a:t>大阪城公園、</a:t>
            </a:r>
            <a:r>
              <a:rPr lang="ja-JP" altLang="ja-JP" sz="1100" b="1" dirty="0">
                <a:latin typeface="HG創英角ｺﾞｼｯｸUB" pitchFamily="49" charset="-128"/>
                <a:ea typeface="HG創英角ｺﾞｼｯｸUB" pitchFamily="49" charset="-128"/>
              </a:rPr>
              <a:t>船場地区など大阪を代表するビジネス街、</a:t>
            </a:r>
            <a:r>
              <a:rPr lang="ja-JP" altLang="en-US" sz="1100" b="1" dirty="0">
                <a:latin typeface="HG創英角ｺﾞｼｯｸUB" pitchFamily="49" charset="-128"/>
                <a:ea typeface="HG創英角ｺﾞｼｯｸUB" pitchFamily="49" charset="-128"/>
              </a:rPr>
              <a:t>タワーマンションの建設が進む都心部、</a:t>
            </a:r>
            <a:r>
              <a:rPr lang="ja-JP" altLang="ja-JP" sz="1100" b="1" dirty="0">
                <a:latin typeface="HG創英角ｺﾞｼｯｸUB" pitchFamily="49" charset="-128"/>
                <a:ea typeface="HG創英角ｺﾞｼｯｸUB" pitchFamily="49" charset="-128"/>
              </a:rPr>
              <a:t>住吉大社</a:t>
            </a:r>
            <a:r>
              <a:rPr lang="ja-JP" altLang="en-US" sz="1100" b="1" dirty="0">
                <a:latin typeface="HG創英角ｺﾞｼｯｸUB" pitchFamily="49" charset="-128"/>
                <a:ea typeface="HG創英角ｺﾞｼｯｸUB" pitchFamily="49" charset="-128"/>
              </a:rPr>
              <a:t>や路面電車などの趣きのあるまちなみ</a:t>
            </a:r>
            <a:r>
              <a:rPr lang="ja-JP" altLang="ja-JP" sz="1100" b="1" dirty="0">
                <a:latin typeface="HG創英角ｺﾞｼｯｸUB" pitchFamily="49" charset="-128"/>
                <a:ea typeface="HG創英角ｺﾞｼｯｸUB" pitchFamily="49" charset="-128"/>
              </a:rPr>
              <a:t>など</a:t>
            </a:r>
            <a:r>
              <a:rPr lang="ja-JP" altLang="en-US" sz="1100" b="1" dirty="0">
                <a:latin typeface="HG創英角ｺﾞｼｯｸUB" pitchFamily="49" charset="-128"/>
                <a:ea typeface="HG創英角ｺﾞｼｯｸUB" pitchFamily="49" charset="-128"/>
              </a:rPr>
              <a:t>があり、ビジネス・集客・物流機能と利便性の高い居住環境など</a:t>
            </a:r>
            <a:r>
              <a:rPr lang="ja-JP" altLang="en-US" sz="1100" b="1">
                <a:latin typeface="HG創英角ｺﾞｼｯｸUB" pitchFamily="49" charset="-128"/>
                <a:ea typeface="HG創英角ｺﾞｼｯｸUB" pitchFamily="49" charset="-128"/>
              </a:rPr>
              <a:t>を</a:t>
            </a:r>
            <a:r>
              <a:rPr lang="ja-JP" altLang="en-US" sz="1100" b="1"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○ミナミにおけるなんば駅前広場の改造や御堂筋の道路空間再生、新今宮駅への観光ホテル進出等に加え、民間活力による魅力向上が進む大阪城公園など、更なる賑わい創出が図られている</a:t>
            </a:r>
          </a:p>
          <a:p>
            <a:r>
              <a:rPr lang="ja-JP" altLang="ja-JP" sz="1100" b="1" dirty="0">
                <a:latin typeface="HG創英角ｺﾞｼｯｸUB" pitchFamily="49" charset="-128"/>
                <a:ea typeface="HG創英角ｺﾞｼｯｸUB" pitchFamily="49" charset="-128"/>
              </a:rPr>
              <a:t>○ベイエリアでは、大阪港の国際競争力の強化、咲洲地区の活性化などの取組みが進む一方で、国際バカロレアコースを設ける新たな中高一貫教育校が公設民営校として開設予定</a:t>
            </a:r>
          </a:p>
          <a:p>
            <a:r>
              <a:rPr lang="ja-JP" altLang="ja-JP" sz="1100" b="1" dirty="0">
                <a:latin typeface="HG創英角ｺﾞｼｯｸUB" pitchFamily="49" charset="-128"/>
                <a:ea typeface="HG創英角ｺﾞｼｯｸUB" pitchFamily="49" charset="-128"/>
              </a:rPr>
              <a:t>○西成特区構想により地域と警察・行政が連携した安全なまちづくりに向けた取組みが進められて</a:t>
            </a:r>
            <a:r>
              <a:rPr lang="ja-JP" altLang="ja-JP" sz="1100" b="1" dirty="0" smtClean="0">
                <a:latin typeface="HG創英角ｺﾞｼｯｸUB" pitchFamily="49" charset="-128"/>
                <a:ea typeface="HG創英角ｺﾞｼｯｸUB" pitchFamily="49" charset="-128"/>
              </a:rPr>
              <a:t>いる</a:t>
            </a:r>
            <a:endParaRPr lang="ja-JP" altLang="ja-JP" sz="1100" b="1" dirty="0">
              <a:latin typeface="HG創英角ｺﾞｼｯｸUB" pitchFamily="49" charset="-128"/>
              <a:ea typeface="HG創英角ｺﾞｼｯｸUB" pitchFamily="49" charset="-128"/>
            </a:endParaRPr>
          </a:p>
        </p:txBody>
      </p:sp>
      <p:sp>
        <p:nvSpPr>
          <p:cNvPr id="128" name="タイトル 3"/>
          <p:cNvSpPr txBox="1">
            <a:spLocks/>
          </p:cNvSpPr>
          <p:nvPr/>
        </p:nvSpPr>
        <p:spPr bwMode="auto">
          <a:xfrm>
            <a:off x="4364832" y="30163"/>
            <a:ext cx="5458619"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136" name="正方形/長方形 135"/>
          <p:cNvSpPr/>
          <p:nvPr/>
        </p:nvSpPr>
        <p:spPr bwMode="gray">
          <a:xfrm>
            <a:off x="5733087" y="4109837"/>
            <a:ext cx="546061"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大和川</a:t>
            </a:r>
            <a:endParaRPr lang="en-US" altLang="ja-JP" sz="700" dirty="0">
              <a:solidFill>
                <a:schemeClr val="tx1"/>
              </a:solidFill>
            </a:endParaRPr>
          </a:p>
        </p:txBody>
      </p:sp>
      <p:sp>
        <p:nvSpPr>
          <p:cNvPr id="137" name="円/楕円 136"/>
          <p:cNvSpPr/>
          <p:nvPr/>
        </p:nvSpPr>
        <p:spPr bwMode="gray">
          <a:xfrm>
            <a:off x="8033346" y="1408013"/>
            <a:ext cx="793797" cy="913648"/>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bwMode="gray">
          <a:xfrm>
            <a:off x="6177136" y="764704"/>
            <a:ext cx="1872208" cy="434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ミナミ・船場地区</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（観光拠点・ビジネス街の都心部）</a:t>
            </a:r>
            <a:endParaRPr lang="ja-JP" altLang="en-US" sz="900" dirty="0">
              <a:solidFill>
                <a:schemeClr val="tx1"/>
              </a:solidFill>
            </a:endParaRPr>
          </a:p>
        </p:txBody>
      </p:sp>
      <p:cxnSp>
        <p:nvCxnSpPr>
          <p:cNvPr id="149" name="直線コネクタ 148"/>
          <p:cNvCxnSpPr>
            <a:stCxn id="137" idx="1"/>
          </p:cNvCxnSpPr>
          <p:nvPr/>
        </p:nvCxnSpPr>
        <p:spPr bwMode="gray">
          <a:xfrm flipH="1" flipV="1">
            <a:off x="7603007" y="1191990"/>
            <a:ext cx="546588" cy="34982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4" name="円/楕円 163"/>
          <p:cNvSpPr/>
          <p:nvPr/>
        </p:nvSpPr>
        <p:spPr bwMode="gray">
          <a:xfrm>
            <a:off x="8265368" y="2747056"/>
            <a:ext cx="276829" cy="249896"/>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bwMode="gray">
          <a:xfrm>
            <a:off x="8841432" y="3140968"/>
            <a:ext cx="936104" cy="2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西成特区構想</a:t>
            </a:r>
            <a:endParaRPr lang="ja-JP" altLang="en-US" sz="900" dirty="0">
              <a:solidFill>
                <a:schemeClr val="tx1"/>
              </a:solidFill>
            </a:endParaRPr>
          </a:p>
        </p:txBody>
      </p:sp>
      <p:cxnSp>
        <p:nvCxnSpPr>
          <p:cNvPr id="173" name="直線コネクタ 172"/>
          <p:cNvCxnSpPr>
            <a:stCxn id="164" idx="5"/>
            <a:endCxn id="166" idx="1"/>
          </p:cNvCxnSpPr>
          <p:nvPr/>
        </p:nvCxnSpPr>
        <p:spPr bwMode="gray">
          <a:xfrm>
            <a:off x="8501656" y="2960356"/>
            <a:ext cx="339776" cy="31403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bwMode="gray">
          <a:xfrm>
            <a:off x="8193789" y="416918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15" name="円/楕円 114"/>
          <p:cNvSpPr/>
          <p:nvPr/>
        </p:nvSpPr>
        <p:spPr bwMode="gray">
          <a:xfrm>
            <a:off x="8374354" y="2492896"/>
            <a:ext cx="251054" cy="27794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a:stCxn id="112" idx="3"/>
            <a:endCxn id="121" idx="1"/>
          </p:cNvCxnSpPr>
          <p:nvPr/>
        </p:nvCxnSpPr>
        <p:spPr bwMode="gray">
          <a:xfrm>
            <a:off x="8553400" y="2658908"/>
            <a:ext cx="258891" cy="124775"/>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bwMode="gray">
          <a:xfrm>
            <a:off x="8812291" y="2639667"/>
            <a:ext cx="975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新今宮駅前</a:t>
            </a:r>
            <a:endParaRPr lang="en-US" altLang="ja-JP" sz="900" dirty="0" smtClean="0">
              <a:solidFill>
                <a:schemeClr val="tx1"/>
              </a:solidFill>
            </a:endParaRPr>
          </a:p>
          <a:p>
            <a:pPr algn="ctr">
              <a:defRPr/>
            </a:pPr>
            <a:r>
              <a:rPr lang="ja-JP" altLang="en-US" sz="900" dirty="0" smtClean="0">
                <a:solidFill>
                  <a:schemeClr val="tx1"/>
                </a:solidFill>
              </a:rPr>
              <a:t>観光ホテル進出</a:t>
            </a:r>
            <a:endParaRPr lang="en-US" altLang="ja-JP" sz="900" dirty="0">
              <a:solidFill>
                <a:schemeClr val="tx1"/>
              </a:solidFill>
            </a:endParaRPr>
          </a:p>
        </p:txBody>
      </p:sp>
      <p:sp>
        <p:nvSpPr>
          <p:cNvPr id="195" name="正方形/長方形 194"/>
          <p:cNvSpPr/>
          <p:nvPr/>
        </p:nvSpPr>
        <p:spPr bwMode="gray">
          <a:xfrm>
            <a:off x="4953000" y="3620784"/>
            <a:ext cx="1030585"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中高一貫教育校開設予定</a:t>
            </a:r>
            <a:endParaRPr lang="en-US" altLang="ja-JP" sz="900" dirty="0" smtClean="0">
              <a:solidFill>
                <a:schemeClr val="tx1"/>
              </a:solidFill>
            </a:endParaRPr>
          </a:p>
        </p:txBody>
      </p:sp>
      <p:sp>
        <p:nvSpPr>
          <p:cNvPr id="76" name="正方形/長方形 75"/>
          <p:cNvSpPr/>
          <p:nvPr/>
        </p:nvSpPr>
        <p:spPr bwMode="gray">
          <a:xfrm>
            <a:off x="5618488" y="350100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95" name="正方形/長方形 94"/>
          <p:cNvSpPr/>
          <p:nvPr/>
        </p:nvSpPr>
        <p:spPr bwMode="gray">
          <a:xfrm>
            <a:off x="7833320" y="4294311"/>
            <a:ext cx="786087" cy="2694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住吉大社</a:t>
            </a:r>
            <a:endParaRPr lang="en-US" altLang="ja-JP" sz="900" dirty="0">
              <a:solidFill>
                <a:schemeClr val="tx1"/>
              </a:solidFill>
            </a:endParaRPr>
          </a:p>
        </p:txBody>
      </p:sp>
      <p:sp>
        <p:nvSpPr>
          <p:cNvPr id="96" name="正方形/長方形 95"/>
          <p:cNvSpPr/>
          <p:nvPr/>
        </p:nvSpPr>
        <p:spPr bwMode="gray">
          <a:xfrm>
            <a:off x="5313040" y="2855450"/>
            <a:ext cx="792088"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インテックス</a:t>
            </a:r>
            <a:r>
              <a:rPr lang="ja-JP" altLang="en-US" sz="900" dirty="0" smtClean="0">
                <a:solidFill>
                  <a:schemeClr val="tx1"/>
                </a:solidFill>
              </a:rPr>
              <a:t>大阪</a:t>
            </a:r>
            <a:endParaRPr lang="ja-JP" altLang="en-US" sz="900" dirty="0">
              <a:solidFill>
                <a:schemeClr val="tx1"/>
              </a:solidFill>
            </a:endParaRPr>
          </a:p>
        </p:txBody>
      </p:sp>
      <p:sp>
        <p:nvSpPr>
          <p:cNvPr id="98" name="正方形/長方形 97"/>
          <p:cNvSpPr/>
          <p:nvPr/>
        </p:nvSpPr>
        <p:spPr bwMode="gray">
          <a:xfrm>
            <a:off x="5540566" y="3201474"/>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00" name="正方形/長方形 99"/>
          <p:cNvSpPr/>
          <p:nvPr/>
        </p:nvSpPr>
        <p:spPr bwMode="gray">
          <a:xfrm>
            <a:off x="5252534" y="3184221"/>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01" name="正方形/長方形 100"/>
          <p:cNvSpPr/>
          <p:nvPr/>
        </p:nvSpPr>
        <p:spPr bwMode="gray">
          <a:xfrm>
            <a:off x="4718633" y="3140968"/>
            <a:ext cx="432048" cy="216024"/>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900" dirty="0" smtClean="0"/>
              <a:t>ATC</a:t>
            </a:r>
            <a:endParaRPr lang="ja-JP" altLang="en-US" sz="900" dirty="0"/>
          </a:p>
        </p:txBody>
      </p:sp>
      <p:sp>
        <p:nvSpPr>
          <p:cNvPr id="102" name="円/楕円 101"/>
          <p:cNvSpPr/>
          <p:nvPr/>
        </p:nvSpPr>
        <p:spPr bwMode="gray">
          <a:xfrm>
            <a:off x="6657947" y="3446253"/>
            <a:ext cx="455294" cy="42638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円/楕円 102"/>
          <p:cNvSpPr/>
          <p:nvPr/>
        </p:nvSpPr>
        <p:spPr bwMode="gray">
          <a:xfrm rot="21079481">
            <a:off x="6117345" y="3097092"/>
            <a:ext cx="281313" cy="86349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2" name="正方形/長方形 161"/>
          <p:cNvSpPr/>
          <p:nvPr/>
        </p:nvSpPr>
        <p:spPr bwMode="gray">
          <a:xfrm>
            <a:off x="5745088" y="3212976"/>
            <a:ext cx="786087" cy="2694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咲洲地区</a:t>
            </a:r>
            <a:endParaRPr lang="ja-JP" altLang="en-US" sz="900" dirty="0">
              <a:solidFill>
                <a:schemeClr val="tx1"/>
              </a:solidFill>
            </a:endParaRPr>
          </a:p>
        </p:txBody>
      </p:sp>
      <p:sp>
        <p:nvSpPr>
          <p:cNvPr id="104" name="正方形/長方形 103"/>
          <p:cNvSpPr/>
          <p:nvPr/>
        </p:nvSpPr>
        <p:spPr bwMode="gray">
          <a:xfrm>
            <a:off x="6393160" y="4581128"/>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sp>
        <p:nvSpPr>
          <p:cNvPr id="105" name="正方形/長方形 104"/>
          <p:cNvSpPr/>
          <p:nvPr/>
        </p:nvSpPr>
        <p:spPr bwMode="gray">
          <a:xfrm>
            <a:off x="5313040" y="4581128"/>
            <a:ext cx="889000" cy="201613"/>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大型物流施設</a:t>
            </a:r>
            <a:endParaRPr lang="en-US" altLang="ja-JP" sz="900" dirty="0">
              <a:solidFill>
                <a:schemeClr val="tx1"/>
              </a:solidFill>
            </a:endParaRPr>
          </a:p>
        </p:txBody>
      </p:sp>
      <p:cxnSp>
        <p:nvCxnSpPr>
          <p:cNvPr id="106" name="直線コネクタ 105"/>
          <p:cNvCxnSpPr>
            <a:stCxn id="102" idx="4"/>
            <a:endCxn id="104" idx="0"/>
          </p:cNvCxnSpPr>
          <p:nvPr/>
        </p:nvCxnSpPr>
        <p:spPr bwMode="gray">
          <a:xfrm flipH="1">
            <a:off x="6789242" y="3872638"/>
            <a:ext cx="96352" cy="70849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a:stCxn id="103" idx="3"/>
            <a:endCxn id="105" idx="0"/>
          </p:cNvCxnSpPr>
          <p:nvPr/>
        </p:nvCxnSpPr>
        <p:spPr bwMode="gray">
          <a:xfrm flipH="1">
            <a:off x="5757540" y="3845639"/>
            <a:ext cx="448188" cy="73548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bwMode="gray">
          <a:xfrm>
            <a:off x="8455900" y="261390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17" name="正方形/長方形 116"/>
          <p:cNvSpPr/>
          <p:nvPr/>
        </p:nvSpPr>
        <p:spPr bwMode="gray">
          <a:xfrm>
            <a:off x="8913440" y="2132856"/>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900" dirty="0" smtClean="0">
                <a:solidFill>
                  <a:schemeClr val="tx1"/>
                </a:solidFill>
              </a:rPr>
              <a:t>新世界</a:t>
            </a:r>
            <a:endParaRPr lang="ja-JP" altLang="en-US" sz="900" dirty="0">
              <a:solidFill>
                <a:schemeClr val="tx1"/>
              </a:solidFill>
            </a:endParaRPr>
          </a:p>
        </p:txBody>
      </p:sp>
      <p:cxnSp>
        <p:nvCxnSpPr>
          <p:cNvPr id="124" name="直線コネクタ 123"/>
          <p:cNvCxnSpPr>
            <a:stCxn id="115" idx="7"/>
            <a:endCxn id="117" idx="1"/>
          </p:cNvCxnSpPr>
          <p:nvPr/>
        </p:nvCxnSpPr>
        <p:spPr bwMode="gray">
          <a:xfrm flipV="1">
            <a:off x="8588642" y="2267794"/>
            <a:ext cx="324798" cy="26580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9" name="円/楕円 128"/>
          <p:cNvSpPr/>
          <p:nvPr/>
        </p:nvSpPr>
        <p:spPr bwMode="gray">
          <a:xfrm rot="21438073">
            <a:off x="9136324" y="1163794"/>
            <a:ext cx="444396" cy="301909"/>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0" name="正方形/長方形 129"/>
          <p:cNvSpPr/>
          <p:nvPr/>
        </p:nvSpPr>
        <p:spPr bwMode="gray">
          <a:xfrm>
            <a:off x="8978974" y="813226"/>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大阪城</a:t>
            </a:r>
            <a:endParaRPr lang="en-US" altLang="ja-JP" sz="900" dirty="0" smtClean="0">
              <a:solidFill>
                <a:schemeClr val="tx1"/>
              </a:solidFill>
            </a:endParaRPr>
          </a:p>
          <a:p>
            <a:pPr algn="ctr">
              <a:defRPr/>
            </a:pPr>
            <a:r>
              <a:rPr lang="ja-JP" altLang="en-US" sz="900" dirty="0" smtClean="0">
                <a:solidFill>
                  <a:schemeClr val="tx1"/>
                </a:solidFill>
              </a:rPr>
              <a:t>公園</a:t>
            </a:r>
            <a:endParaRPr lang="en-US" altLang="ja-JP" sz="900" dirty="0">
              <a:solidFill>
                <a:schemeClr val="tx1"/>
              </a:solidFill>
            </a:endParaRPr>
          </a:p>
        </p:txBody>
      </p:sp>
      <p:sp>
        <p:nvSpPr>
          <p:cNvPr id="131" name="正方形/長方形 130"/>
          <p:cNvSpPr/>
          <p:nvPr/>
        </p:nvSpPr>
        <p:spPr bwMode="gray">
          <a:xfrm>
            <a:off x="8639665" y="1104736"/>
            <a:ext cx="576263" cy="220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大川</a:t>
            </a:r>
            <a:endParaRPr lang="en-US" altLang="ja-JP" sz="700" dirty="0">
              <a:solidFill>
                <a:schemeClr val="tx1"/>
              </a:solidFill>
            </a:endParaRPr>
          </a:p>
        </p:txBody>
      </p:sp>
      <p:sp>
        <p:nvSpPr>
          <p:cNvPr id="132" name="フリーフォーム 131"/>
          <p:cNvSpPr/>
          <p:nvPr/>
        </p:nvSpPr>
        <p:spPr>
          <a:xfrm>
            <a:off x="8087497" y="1204784"/>
            <a:ext cx="187411" cy="909252"/>
          </a:xfrm>
          <a:custGeom>
            <a:avLst/>
            <a:gdLst>
              <a:gd name="connsiteX0" fmla="*/ 0 w 187411"/>
              <a:gd name="connsiteY0" fmla="*/ 0 h 909252"/>
              <a:gd name="connsiteX1" fmla="*/ 55606 w 187411"/>
              <a:gd name="connsiteY1" fmla="*/ 308919 h 909252"/>
              <a:gd name="connsiteX2" fmla="*/ 74141 w 187411"/>
              <a:gd name="connsiteY2" fmla="*/ 685800 h 909252"/>
              <a:gd name="connsiteX3" fmla="*/ 172995 w 187411"/>
              <a:gd name="connsiteY3" fmla="*/ 877330 h 909252"/>
              <a:gd name="connsiteX4" fmla="*/ 160638 w 187411"/>
              <a:gd name="connsiteY4" fmla="*/ 877330 h 909252"/>
              <a:gd name="connsiteX5" fmla="*/ 160638 w 187411"/>
              <a:gd name="connsiteY5" fmla="*/ 877330 h 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11" h="909252">
                <a:moveTo>
                  <a:pt x="0" y="0"/>
                </a:moveTo>
                <a:cubicBezTo>
                  <a:pt x="21624" y="97309"/>
                  <a:pt x="43249" y="194619"/>
                  <a:pt x="55606" y="308919"/>
                </a:cubicBezTo>
                <a:cubicBezTo>
                  <a:pt x="67963" y="423219"/>
                  <a:pt x="54576" y="591065"/>
                  <a:pt x="74141" y="685800"/>
                </a:cubicBezTo>
                <a:cubicBezTo>
                  <a:pt x="93706" y="780535"/>
                  <a:pt x="158579" y="845408"/>
                  <a:pt x="172995" y="877330"/>
                </a:cubicBezTo>
                <a:cubicBezTo>
                  <a:pt x="187411" y="909252"/>
                  <a:pt x="160638" y="877330"/>
                  <a:pt x="160638" y="877330"/>
                </a:cubicBezTo>
                <a:lnTo>
                  <a:pt x="160638" y="87733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5" name="右矢印吹き出し 134"/>
          <p:cNvSpPr/>
          <p:nvPr/>
        </p:nvSpPr>
        <p:spPr>
          <a:xfrm>
            <a:off x="6399338" y="1490962"/>
            <a:ext cx="1722014" cy="281854"/>
          </a:xfrm>
          <a:prstGeom prst="rightArrowCallout">
            <a:avLst>
              <a:gd name="adj1" fmla="val 22900"/>
              <a:gd name="adj2" fmla="val 27729"/>
              <a:gd name="adj3" fmla="val 65230"/>
              <a:gd name="adj4" fmla="val 85385"/>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なにわ筋線整備区間</a:t>
            </a:r>
            <a:endParaRPr lang="ja-JP" altLang="en-US" sz="1050" dirty="0">
              <a:solidFill>
                <a:schemeClr val="tx1"/>
              </a:solidFill>
            </a:endParaRPr>
          </a:p>
        </p:txBody>
      </p:sp>
      <p:sp>
        <p:nvSpPr>
          <p:cNvPr id="72" name="フリーフォーム 71"/>
          <p:cNvSpPr/>
          <p:nvPr/>
        </p:nvSpPr>
        <p:spPr>
          <a:xfrm>
            <a:off x="8193360" y="1916832"/>
            <a:ext cx="261769" cy="701475"/>
          </a:xfrm>
          <a:custGeom>
            <a:avLst/>
            <a:gdLst>
              <a:gd name="connsiteX0" fmla="*/ 0 w 203993"/>
              <a:gd name="connsiteY0" fmla="*/ 0 h 661987"/>
              <a:gd name="connsiteX1" fmla="*/ 176212 w 203993"/>
              <a:gd name="connsiteY1" fmla="*/ 219075 h 661987"/>
              <a:gd name="connsiteX2" fmla="*/ 166687 w 203993"/>
              <a:gd name="connsiteY2" fmla="*/ 661987 h 661987"/>
            </a:gdLst>
            <a:ahLst/>
            <a:cxnLst>
              <a:cxn ang="0">
                <a:pos x="connsiteX0" y="connsiteY0"/>
              </a:cxn>
              <a:cxn ang="0">
                <a:pos x="connsiteX1" y="connsiteY1"/>
              </a:cxn>
              <a:cxn ang="0">
                <a:pos x="connsiteX2" y="connsiteY2"/>
              </a:cxn>
            </a:cxnLst>
            <a:rect l="l" t="t" r="r" b="b"/>
            <a:pathLst>
              <a:path w="203993" h="661987">
                <a:moveTo>
                  <a:pt x="0" y="0"/>
                </a:moveTo>
                <a:cubicBezTo>
                  <a:pt x="74215" y="54372"/>
                  <a:pt x="148431" y="108744"/>
                  <a:pt x="176212" y="219075"/>
                </a:cubicBezTo>
                <a:cubicBezTo>
                  <a:pt x="203993" y="329406"/>
                  <a:pt x="185340" y="495696"/>
                  <a:pt x="166687" y="661987"/>
                </a:cubicBezTo>
              </a:path>
            </a:pathLst>
          </a:cu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en-US" altLang="ja-JP" sz="1100" b="1" dirty="0">
                <a:solidFill>
                  <a:srgbClr val="000000"/>
                </a:solidFill>
                <a:latin typeface="Meiryo UI" pitchFamily="50" charset="-128"/>
                <a:ea typeface="Meiryo UI" pitchFamily="50" charset="-128"/>
                <a:cs typeface="Meiryo UI" pitchFamily="50" charset="-128"/>
              </a:rPr>
              <a:t>1</a:t>
            </a:r>
            <a:r>
              <a:rPr lang="en-US" altLang="ja-JP" sz="1100" b="1" dirty="0" smtClean="0">
                <a:solidFill>
                  <a:srgbClr val="000000"/>
                </a:solidFill>
                <a:latin typeface="Meiryo UI" pitchFamily="50" charset="-128"/>
                <a:ea typeface="Meiryo UI" pitchFamily="50" charset="-128"/>
                <a:cs typeface="Meiryo UI" pitchFamily="50" charset="-128"/>
              </a:rPr>
              <a:t>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rrowheads="1"/>
          </p:cNvPicPr>
          <p:nvPr/>
        </p:nvPicPr>
        <p:blipFill>
          <a:blip r:embed="rId2" cstate="print"/>
          <a:srcRect/>
          <a:stretch>
            <a:fillRect/>
          </a:stretch>
        </p:blipFill>
        <p:spPr bwMode="auto">
          <a:xfrm>
            <a:off x="2847010" y="1264691"/>
            <a:ext cx="3581146" cy="2485644"/>
          </a:xfrm>
          <a:prstGeom prst="rect">
            <a:avLst/>
          </a:prstGeom>
          <a:noFill/>
          <a:ln w="9525">
            <a:noFill/>
            <a:miter lim="800000"/>
            <a:headEnd/>
            <a:tailEnd/>
          </a:ln>
          <a:effectLst/>
        </p:spPr>
      </p:pic>
      <p:pic>
        <p:nvPicPr>
          <p:cNvPr id="3074" name="Picture 2"/>
          <p:cNvPicPr>
            <a:picLocks noChangeArrowheads="1"/>
          </p:cNvPicPr>
          <p:nvPr/>
        </p:nvPicPr>
        <p:blipFill>
          <a:blip r:embed="rId3" cstate="print"/>
          <a:srcRect/>
          <a:stretch>
            <a:fillRect/>
          </a:stretch>
        </p:blipFill>
        <p:spPr bwMode="auto">
          <a:xfrm>
            <a:off x="6302358" y="1285789"/>
            <a:ext cx="3581146" cy="2485644"/>
          </a:xfrm>
          <a:prstGeom prst="rect">
            <a:avLst/>
          </a:prstGeom>
          <a:noFill/>
          <a:ln w="9525">
            <a:noFill/>
            <a:miter lim="800000"/>
            <a:headEnd/>
            <a:tailEnd/>
          </a:ln>
          <a:effectLst/>
        </p:spPr>
      </p:pic>
      <p:pic>
        <p:nvPicPr>
          <p:cNvPr id="1037" name="Picture 13"/>
          <p:cNvPicPr>
            <a:picLocks noChangeArrowheads="1"/>
          </p:cNvPicPr>
          <p:nvPr/>
        </p:nvPicPr>
        <p:blipFill>
          <a:blip r:embed="rId4" cstate="print"/>
          <a:srcRect/>
          <a:stretch>
            <a:fillRect/>
          </a:stretch>
        </p:blipFill>
        <p:spPr bwMode="auto">
          <a:xfrm>
            <a:off x="6331676" y="4293096"/>
            <a:ext cx="3499200" cy="2406130"/>
          </a:xfrm>
          <a:prstGeom prst="rect">
            <a:avLst/>
          </a:prstGeom>
          <a:noFill/>
          <a:ln w="9525">
            <a:noFill/>
            <a:miter lim="800000"/>
            <a:headEnd/>
            <a:tailEnd/>
          </a:ln>
          <a:effectLst/>
        </p:spPr>
      </p:pic>
      <p:sp>
        <p:nvSpPr>
          <p:cNvPr id="23554"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3556"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23562"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第三区（中央</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大正</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浪速</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住之江区・住吉</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nvGraphicFramePr>
        <p:xfrm>
          <a:off x="662120" y="836712"/>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709,516</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25.8%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623,666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385,835</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1,202,077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10,869</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19,732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65.28</a:t>
                      </a:r>
                      <a:r>
                        <a:rPr lang="en-US" altLang="ja-JP" sz="1000" b="0" i="0" u="none" strike="noStrike" dirty="0" smtClean="0">
                          <a:solidFill>
                            <a:schemeClr val="tx1"/>
                          </a:solidFill>
                          <a:latin typeface="ＭＳ Ｐゴシック" pitchFamily="50" charset="-128"/>
                          <a:ea typeface="ＭＳ Ｐゴシック" pitchFamily="50" charset="-128"/>
                        </a:rPr>
                        <a:t>k</a:t>
                      </a:r>
                      <a:r>
                        <a:rPr 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 name="Text Box 94"/>
          <p:cNvSpPr txBox="1">
            <a:spLocks noChangeArrowheads="1"/>
          </p:cNvSpPr>
          <p:nvPr/>
        </p:nvSpPr>
        <p:spPr bwMode="auto">
          <a:xfrm>
            <a:off x="9080500" y="3912990"/>
            <a:ext cx="581290" cy="92075"/>
          </a:xfrm>
          <a:prstGeom prst="rect">
            <a:avLst/>
          </a:prstGeom>
          <a:noFill/>
          <a:ln w="9525" algn="ctr">
            <a:noFill/>
            <a:miter lim="800000"/>
            <a:headEnd/>
            <a:tailEnd/>
          </a:ln>
          <a:effectLst/>
        </p:spPr>
        <p:txBody>
          <a:bodyPr lIns="0" tIns="0" rIns="0" bIns="0">
            <a:spAutoFit/>
          </a:bodyPr>
          <a:lstStyle/>
          <a:p>
            <a:pPr algn="r">
              <a:spcBef>
                <a:spcPct val="50000"/>
              </a:spcBef>
            </a:pPr>
            <a:r>
              <a:rPr lang="ja-JP" altLang="en-US" sz="600" dirty="0">
                <a:latin typeface="ＭＳ Ｐゴシック" pitchFamily="50" charset="-128"/>
              </a:rPr>
              <a:t>（</a:t>
            </a:r>
            <a:r>
              <a:rPr lang="en-US" altLang="ja-JP" sz="600" dirty="0" smtClean="0">
                <a:latin typeface="ＭＳ Ｐゴシック" pitchFamily="50" charset="-128"/>
              </a:rPr>
              <a:t>H27</a:t>
            </a:r>
            <a:r>
              <a:rPr lang="ja-JP" altLang="en-US" sz="600" dirty="0" smtClean="0">
                <a:latin typeface="ＭＳ Ｐゴシック" pitchFamily="50" charset="-128"/>
              </a:rPr>
              <a:t>国勢</a:t>
            </a:r>
            <a:r>
              <a:rPr lang="ja-JP" altLang="en-US" sz="600" dirty="0">
                <a:latin typeface="ＭＳ Ｐゴシック" pitchFamily="50" charset="-128"/>
              </a:rPr>
              <a:t>調査）</a:t>
            </a:r>
          </a:p>
        </p:txBody>
      </p:sp>
      <p:sp>
        <p:nvSpPr>
          <p:cNvPr id="52" name="AutoShape 95"/>
          <p:cNvSpPr>
            <a:spLocks noChangeArrowheads="1"/>
          </p:cNvSpPr>
          <p:nvPr/>
        </p:nvSpPr>
        <p:spPr bwMode="auto">
          <a:xfrm>
            <a:off x="5345113" y="3867522"/>
            <a:ext cx="839258" cy="209550"/>
          </a:xfrm>
          <a:prstGeom prst="bracketPair">
            <a:avLst>
              <a:gd name="adj" fmla="val 16667"/>
            </a:avLst>
          </a:prstGeom>
          <a:noFill/>
          <a:ln w="9525">
            <a:solidFill>
              <a:schemeClr val="tx1"/>
            </a:solidFill>
            <a:round/>
            <a:headEnd/>
            <a:tailEnd/>
          </a:ln>
          <a:effectLst/>
        </p:spPr>
        <p:txBody>
          <a:bodyPr wrap="none" anchor="ctr"/>
          <a:lstStyle/>
          <a:p>
            <a:pPr>
              <a:lnSpc>
                <a:spcPct val="80000"/>
              </a:lnSpc>
            </a:pPr>
            <a:r>
              <a:rPr lang="ja-JP" altLang="en-US" sz="600" dirty="0">
                <a:latin typeface="ＭＳ Ｐゴシック" pitchFamily="50" charset="-128"/>
              </a:rPr>
              <a:t>人口：</a:t>
            </a:r>
            <a:r>
              <a:rPr lang="en-US" altLang="ja-JP" sz="600" dirty="0" smtClean="0">
                <a:latin typeface="ＭＳ Ｐゴシック" pitchFamily="50" charset="-128"/>
              </a:rPr>
              <a:t>H27</a:t>
            </a:r>
            <a:r>
              <a:rPr lang="ja-JP" altLang="en-US" sz="600" dirty="0" smtClean="0">
                <a:latin typeface="ＭＳ Ｐゴシック" pitchFamily="50" charset="-128"/>
              </a:rPr>
              <a:t>国勢</a:t>
            </a:r>
            <a:r>
              <a:rPr lang="ja-JP" altLang="en-US" sz="600" dirty="0">
                <a:latin typeface="ＭＳ Ｐゴシック" pitchFamily="50" charset="-128"/>
              </a:rPr>
              <a:t>調査</a:t>
            </a:r>
            <a:br>
              <a:rPr lang="ja-JP" altLang="en-US" sz="600" dirty="0">
                <a:latin typeface="ＭＳ Ｐゴシック" pitchFamily="50" charset="-128"/>
              </a:rPr>
            </a:br>
            <a:r>
              <a:rPr lang="ja-JP" altLang="en-US" sz="600" dirty="0">
                <a:latin typeface="ＭＳ Ｐゴシック" pitchFamily="50" charset="-128"/>
              </a:rPr>
              <a:t>面積：各市統計書</a:t>
            </a:r>
          </a:p>
        </p:txBody>
      </p:sp>
      <p:pic>
        <p:nvPicPr>
          <p:cNvPr id="1028" name="Picture 4"/>
          <p:cNvPicPr>
            <a:picLocks noChangeAspect="1" noChangeArrowheads="1"/>
          </p:cNvPicPr>
          <p:nvPr/>
        </p:nvPicPr>
        <p:blipFill>
          <a:blip r:embed="rId5" cstate="print"/>
          <a:srcRect/>
          <a:stretch>
            <a:fillRect/>
          </a:stretch>
        </p:blipFill>
        <p:spPr bwMode="auto">
          <a:xfrm>
            <a:off x="2935045" y="4293096"/>
            <a:ext cx="3500120" cy="2402840"/>
          </a:xfrm>
          <a:prstGeom prst="rect">
            <a:avLst/>
          </a:prstGeom>
          <a:noFill/>
          <a:ln w="9525">
            <a:noFill/>
            <a:miter lim="800000"/>
            <a:headEnd/>
            <a:tailEnd/>
          </a:ln>
          <a:effectLst/>
        </p:spPr>
      </p:pic>
      <p:sp>
        <p:nvSpPr>
          <p:cNvPr id="21"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a:t>
            </a:r>
            <a:r>
              <a:rPr lang="ja-JP" altLang="en-US" sz="1000" dirty="0" smtClean="0"/>
              <a:t>、豊中市と同程度</a:t>
            </a:r>
            <a:endParaRPr lang="ja-JP" altLang="en-US" sz="1000" dirty="0"/>
          </a:p>
        </p:txBody>
      </p:sp>
      <p:sp>
        <p:nvSpPr>
          <p:cNvPr id="22"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、枚方市と同程度</a:t>
            </a:r>
            <a:r>
              <a:rPr lang="ja-JP" altLang="en-US" sz="1000" dirty="0">
                <a:solidFill>
                  <a:srgbClr val="FF0000"/>
                </a:solidFill>
              </a:rPr>
              <a:t>　</a:t>
            </a:r>
            <a:endParaRPr lang="ja-JP" altLang="en-US" sz="900" dirty="0">
              <a:solidFill>
                <a:srgbClr val="FF0000"/>
              </a:solidFill>
              <a:ea typeface="ＭＳ 明朝" pitchFamily="17" charset="-128"/>
            </a:endParaRPr>
          </a:p>
        </p:txBody>
      </p:sp>
      <p:sp>
        <p:nvSpPr>
          <p:cNvPr id="23"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、堺市を大きく上回る</a:t>
            </a:r>
            <a:endParaRPr lang="ja-JP" altLang="en-US" sz="1000" dirty="0">
              <a:latin typeface="ＭＳ Ｐゴシック" pitchFamily="50" charset="-128"/>
            </a:endParaRP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、京都市を大きく上回る</a:t>
            </a:r>
            <a:endParaRPr lang="ja-JP" altLang="en-US" sz="1000" dirty="0">
              <a:latin typeface="ＭＳ Ｐゴシック" pitchFamily="50" charset="-128"/>
            </a:endParaRPr>
          </a:p>
        </p:txBody>
      </p:sp>
      <p:sp>
        <p:nvSpPr>
          <p:cNvPr id="24"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26"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27"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28"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1"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35"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39"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0"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1"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2" name="テキスト ボックス 36"/>
          <p:cNvSpPr txBox="1">
            <a:spLocks noChangeArrowheads="1"/>
          </p:cNvSpPr>
          <p:nvPr/>
        </p:nvSpPr>
        <p:spPr bwMode="auto">
          <a:xfrm>
            <a:off x="8941761" y="3553967"/>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3" name="テキスト ボックス 36"/>
          <p:cNvSpPr txBox="1">
            <a:spLocks noChangeArrowheads="1"/>
          </p:cNvSpPr>
          <p:nvPr/>
        </p:nvSpPr>
        <p:spPr bwMode="auto">
          <a:xfrm>
            <a:off x="5464584" y="3553967"/>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9" name="Oval 16"/>
          <p:cNvSpPr>
            <a:spLocks noChangeArrowheads="1"/>
          </p:cNvSpPr>
          <p:nvPr/>
        </p:nvSpPr>
        <p:spPr bwMode="auto">
          <a:xfrm>
            <a:off x="5282477" y="243993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2" name="AutoShape 18"/>
          <p:cNvSpPr>
            <a:spLocks/>
          </p:cNvSpPr>
          <p:nvPr/>
        </p:nvSpPr>
        <p:spPr bwMode="auto">
          <a:xfrm>
            <a:off x="4916267" y="2041799"/>
            <a:ext cx="698101" cy="263525"/>
          </a:xfrm>
          <a:prstGeom prst="borderCallout2">
            <a:avLst>
              <a:gd name="adj1" fmla="val 43375"/>
              <a:gd name="adj2" fmla="val 107749"/>
              <a:gd name="adj3" fmla="val 43375"/>
              <a:gd name="adj4" fmla="val 134149"/>
              <a:gd name="adj5" fmla="val 155317"/>
              <a:gd name="adj6" fmla="val 10536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65k㎡</a:t>
            </a:r>
            <a:endParaRPr lang="ja-JP" altLang="en-US" sz="700" dirty="0">
              <a:latin typeface="ＭＳ Ｐゴシック" charset="-128"/>
            </a:endParaRPr>
          </a:p>
        </p:txBody>
      </p:sp>
      <p:sp>
        <p:nvSpPr>
          <p:cNvPr id="33" name="Oval 16"/>
          <p:cNvSpPr>
            <a:spLocks noChangeArrowheads="1"/>
          </p:cNvSpPr>
          <p:nvPr/>
        </p:nvSpPr>
        <p:spPr bwMode="auto">
          <a:xfrm>
            <a:off x="8012536" y="135869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4" name="AutoShape 18"/>
          <p:cNvSpPr>
            <a:spLocks/>
          </p:cNvSpPr>
          <p:nvPr/>
        </p:nvSpPr>
        <p:spPr bwMode="auto">
          <a:xfrm>
            <a:off x="7547924" y="1744242"/>
            <a:ext cx="698101" cy="263525"/>
          </a:xfrm>
          <a:prstGeom prst="borderCallout2">
            <a:avLst>
              <a:gd name="adj1" fmla="val 47712"/>
              <a:gd name="adj2" fmla="val 104595"/>
              <a:gd name="adj3" fmla="val 49398"/>
              <a:gd name="adj4" fmla="val 138288"/>
              <a:gd name="adj5" fmla="val -41323"/>
              <a:gd name="adj6" fmla="val 1149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120</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169</a:t>
            </a:r>
            <a:r>
              <a:rPr lang="ja-JP" altLang="en-US" sz="700" dirty="0" smtClean="0">
                <a:latin typeface="ＭＳ Ｐゴシック" charset="-128"/>
              </a:rPr>
              <a:t>％</a:t>
            </a:r>
            <a:endParaRPr lang="ja-JP" altLang="en-US" sz="700" dirty="0">
              <a:latin typeface="ＭＳ Ｐゴシック" charset="-128"/>
            </a:endParaRPr>
          </a:p>
        </p:txBody>
      </p:sp>
      <p:sp>
        <p:nvSpPr>
          <p:cNvPr id="36" name="AutoShape 93"/>
          <p:cNvSpPr>
            <a:spLocks noChangeArrowheads="1"/>
          </p:cNvSpPr>
          <p:nvPr/>
        </p:nvSpPr>
        <p:spPr bwMode="auto">
          <a:xfrm>
            <a:off x="3169872" y="4480386"/>
            <a:ext cx="287206" cy="221319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7" name="AutoShape 17"/>
          <p:cNvSpPr>
            <a:spLocks noChangeArrowheads="1"/>
          </p:cNvSpPr>
          <p:nvPr/>
        </p:nvSpPr>
        <p:spPr bwMode="auto">
          <a:xfrm>
            <a:off x="6368756" y="4535214"/>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8" name="Line 87"/>
          <p:cNvSpPr>
            <a:spLocks noChangeShapeType="1"/>
          </p:cNvSpPr>
          <p:nvPr/>
        </p:nvSpPr>
        <p:spPr bwMode="auto">
          <a:xfrm>
            <a:off x="4527873" y="2559571"/>
            <a:ext cx="468052"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4562957" y="2881512"/>
            <a:ext cx="648361" cy="257175"/>
          </a:xfrm>
          <a:prstGeom prst="borderCallout2">
            <a:avLst>
              <a:gd name="adj1" fmla="val -14815"/>
              <a:gd name="adj2" fmla="val 63394"/>
              <a:gd name="adj3" fmla="val -125926"/>
              <a:gd name="adj4" fmla="val 56766"/>
              <a:gd name="adj5" fmla="val -130865"/>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5" name="Line 87"/>
          <p:cNvSpPr>
            <a:spLocks noChangeShapeType="1"/>
          </p:cNvSpPr>
          <p:nvPr/>
        </p:nvSpPr>
        <p:spPr bwMode="auto">
          <a:xfrm>
            <a:off x="4016896" y="2631579"/>
            <a:ext cx="468052" cy="0"/>
          </a:xfrm>
          <a:prstGeom prst="line">
            <a:avLst/>
          </a:prstGeom>
          <a:noFill/>
          <a:ln w="19050">
            <a:solidFill>
              <a:srgbClr val="FF0000"/>
            </a:solidFill>
            <a:round/>
            <a:headEnd/>
            <a:tailEnd/>
          </a:ln>
        </p:spPr>
        <p:txBody>
          <a:bodyPr anchor="ctr"/>
          <a:lstStyle/>
          <a:p>
            <a:endParaRPr lang="ja-JP" altLang="en-US"/>
          </a:p>
        </p:txBody>
      </p:sp>
      <p:sp>
        <p:nvSpPr>
          <p:cNvPr id="46" name="AutoShape 17"/>
          <p:cNvSpPr>
            <a:spLocks/>
          </p:cNvSpPr>
          <p:nvPr/>
        </p:nvSpPr>
        <p:spPr bwMode="auto">
          <a:xfrm>
            <a:off x="3314819" y="2708921"/>
            <a:ext cx="648361" cy="257175"/>
          </a:xfrm>
          <a:prstGeom prst="borderCallout2">
            <a:avLst>
              <a:gd name="adj1" fmla="val 37037"/>
              <a:gd name="adj2" fmla="val 99999"/>
              <a:gd name="adj3" fmla="val 37037"/>
              <a:gd name="adj4" fmla="val 126793"/>
              <a:gd name="adj5" fmla="val -23458"/>
              <a:gd name="adj6" fmla="val 12997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65k</a:t>
            </a:r>
            <a:r>
              <a:rPr lang="en-US" altLang="ja-JP" sz="700" dirty="0">
                <a:latin typeface="ＭＳ Ｐゴシック" charset="-128"/>
              </a:rPr>
              <a:t>㎡</a:t>
            </a:r>
          </a:p>
        </p:txBody>
      </p:sp>
      <p:sp>
        <p:nvSpPr>
          <p:cNvPr id="47" name="Line 87"/>
          <p:cNvSpPr>
            <a:spLocks noChangeShapeType="1"/>
          </p:cNvSpPr>
          <p:nvPr/>
        </p:nvSpPr>
        <p:spPr bwMode="auto">
          <a:xfrm>
            <a:off x="7656888" y="2313852"/>
            <a:ext cx="234026" cy="0"/>
          </a:xfrm>
          <a:prstGeom prst="line">
            <a:avLst/>
          </a:prstGeom>
          <a:noFill/>
          <a:ln w="19050">
            <a:solidFill>
              <a:srgbClr val="FF0000"/>
            </a:solidFill>
            <a:round/>
            <a:headEnd/>
            <a:tailEnd/>
          </a:ln>
        </p:spPr>
        <p:txBody>
          <a:bodyPr anchor="ctr"/>
          <a:lstStyle/>
          <a:p>
            <a:endParaRPr lang="ja-JP" altLang="en-US"/>
          </a:p>
        </p:txBody>
      </p:sp>
      <p:sp>
        <p:nvSpPr>
          <p:cNvPr id="48" name="AutoShape 17"/>
          <p:cNvSpPr>
            <a:spLocks/>
          </p:cNvSpPr>
          <p:nvPr/>
        </p:nvSpPr>
        <p:spPr bwMode="auto">
          <a:xfrm>
            <a:off x="6991544" y="2663583"/>
            <a:ext cx="726370" cy="257175"/>
          </a:xfrm>
          <a:prstGeom prst="borderCallout2">
            <a:avLst>
              <a:gd name="adj1" fmla="val 44444"/>
              <a:gd name="adj2" fmla="val 112731"/>
              <a:gd name="adj3" fmla="val 44444"/>
              <a:gd name="adj4" fmla="val 129068"/>
              <a:gd name="adj5" fmla="val -127162"/>
              <a:gd name="adj6" fmla="val 1129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94</a:t>
            </a:r>
            <a:r>
              <a:rPr lang="ja-JP" altLang="en-US" sz="700" dirty="0" smtClean="0">
                <a:latin typeface="ＭＳ Ｐゴシック" charset="-128"/>
              </a:rPr>
              <a:t>％</a:t>
            </a:r>
            <a:endParaRPr lang="ja-JP" altLang="en-US" sz="700" dirty="0">
              <a:latin typeface="ＭＳ Ｐゴシック" charset="-128"/>
            </a:endParaRPr>
          </a:p>
        </p:txBody>
      </p:sp>
      <p:sp>
        <p:nvSpPr>
          <p:cNvPr id="49" name="Line 87"/>
          <p:cNvSpPr>
            <a:spLocks noChangeShapeType="1"/>
          </p:cNvSpPr>
          <p:nvPr/>
        </p:nvSpPr>
        <p:spPr bwMode="auto">
          <a:xfrm>
            <a:off x="8650364" y="2158401"/>
            <a:ext cx="400362" cy="0"/>
          </a:xfrm>
          <a:prstGeom prst="line">
            <a:avLst/>
          </a:prstGeom>
          <a:noFill/>
          <a:ln w="19050">
            <a:solidFill>
              <a:srgbClr val="FF0000"/>
            </a:solidFill>
            <a:round/>
            <a:headEnd/>
            <a:tailEnd/>
          </a:ln>
        </p:spPr>
        <p:txBody>
          <a:bodyPr anchor="ctr"/>
          <a:lstStyle/>
          <a:p>
            <a:endParaRPr lang="ja-JP" altLang="en-US"/>
          </a:p>
        </p:txBody>
      </p:sp>
      <p:sp>
        <p:nvSpPr>
          <p:cNvPr id="50" name="AutoShape 17"/>
          <p:cNvSpPr>
            <a:spLocks/>
          </p:cNvSpPr>
          <p:nvPr/>
        </p:nvSpPr>
        <p:spPr bwMode="auto">
          <a:xfrm>
            <a:off x="8484028" y="2548137"/>
            <a:ext cx="726370" cy="257175"/>
          </a:xfrm>
          <a:prstGeom prst="borderCallout2">
            <a:avLst>
              <a:gd name="adj1" fmla="val 0"/>
              <a:gd name="adj2" fmla="val 87160"/>
              <a:gd name="adj3" fmla="val -88889"/>
              <a:gd name="adj4" fmla="val 87871"/>
              <a:gd name="adj5" fmla="val -149384"/>
              <a:gd name="adj6" fmla="val 7598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cxnSp>
        <p:nvCxnSpPr>
          <p:cNvPr id="53" name="直線コネクタ 52"/>
          <p:cNvCxnSpPr/>
          <p:nvPr/>
        </p:nvCxnSpPr>
        <p:spPr>
          <a:xfrm>
            <a:off x="4399796" y="663380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 Box 29"/>
          <p:cNvSpPr txBox="1">
            <a:spLocks noChangeArrowheads="1"/>
          </p:cNvSpPr>
          <p:nvPr/>
        </p:nvSpPr>
        <p:spPr bwMode="auto">
          <a:xfrm>
            <a:off x="584729" y="5680298"/>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5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-20</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924775" y="908720"/>
            <a:ext cx="3675126" cy="252298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357156" y="908720"/>
            <a:ext cx="3721354" cy="2522982"/>
          </a:xfrm>
          <a:prstGeom prst="rect">
            <a:avLst/>
          </a:prstGeom>
          <a:noFill/>
          <a:ln w="9525">
            <a:noFill/>
            <a:miter lim="800000"/>
            <a:headEnd/>
            <a:tailEnd/>
          </a:ln>
          <a:effectLst/>
        </p:spPr>
      </p:pic>
      <p:pic>
        <p:nvPicPr>
          <p:cNvPr id="2" name="Picture 4"/>
          <p:cNvPicPr>
            <a:picLocks noChangeAspect="1" noChangeArrowheads="1"/>
          </p:cNvPicPr>
          <p:nvPr/>
        </p:nvPicPr>
        <p:blipFill>
          <a:blip r:embed="rId4" cstate="print"/>
          <a:srcRect/>
          <a:stretch>
            <a:fillRect/>
          </a:stretch>
        </p:blipFill>
        <p:spPr bwMode="auto">
          <a:xfrm>
            <a:off x="2924775" y="4168130"/>
            <a:ext cx="3675126" cy="252298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6327800" y="4168130"/>
            <a:ext cx="3675126" cy="2485644"/>
          </a:xfrm>
          <a:prstGeom prst="rect">
            <a:avLst/>
          </a:prstGeom>
          <a:noFill/>
          <a:ln w="9525">
            <a:noFill/>
            <a:miter lim="800000"/>
            <a:headEnd/>
            <a:tailEnd/>
          </a:ln>
          <a:effectLst/>
        </p:spPr>
      </p:pic>
      <p:sp>
        <p:nvSpPr>
          <p:cNvPr id="24578"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728" y="163514"/>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4580" name="テキスト ボックス 24"/>
          <p:cNvSpPr txBox="1">
            <a:spLocks noChangeArrowheads="1"/>
          </p:cNvSpPr>
          <p:nvPr/>
        </p:nvSpPr>
        <p:spPr bwMode="auto">
          <a:xfrm>
            <a:off x="202936"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52" name="Group 30"/>
          <p:cNvGraphicFramePr>
            <a:graphicFrameLocks noGrp="1"/>
          </p:cNvGraphicFramePr>
          <p:nvPr/>
        </p:nvGraphicFramePr>
        <p:xfrm>
          <a:off x="662121"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8</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2,791</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27,853</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17</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8,577</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13,798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154,001</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7,608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7.2</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1,060</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23,007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5,722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38,545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Rectangle 17"/>
          <p:cNvSpPr>
            <a:spLocks noChangeArrowheads="1"/>
          </p:cNvSpPr>
          <p:nvPr/>
        </p:nvSpPr>
        <p:spPr bwMode="auto">
          <a:xfrm>
            <a:off x="2997006"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工業出荷額は、枚方市を上回る</a:t>
            </a:r>
          </a:p>
          <a:p>
            <a:r>
              <a:rPr lang="ja-JP" altLang="en-US" sz="1000" dirty="0" smtClean="0"/>
              <a:t>◆事業所数は、尼崎市を上回る</a:t>
            </a:r>
            <a:endParaRPr lang="ja-JP" altLang="en-US" sz="1000" dirty="0"/>
          </a:p>
        </p:txBody>
      </p:sp>
      <p:sp>
        <p:nvSpPr>
          <p:cNvPr id="21" name="Rectangle 18"/>
          <p:cNvSpPr>
            <a:spLocks noChangeArrowheads="1"/>
          </p:cNvSpPr>
          <p:nvPr/>
        </p:nvSpPr>
        <p:spPr bwMode="auto">
          <a:xfrm>
            <a:off x="3484506"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22" name="Rectangle 24"/>
          <p:cNvSpPr>
            <a:spLocks noChangeArrowheads="1"/>
          </p:cNvSpPr>
          <p:nvPr/>
        </p:nvSpPr>
        <p:spPr bwMode="auto">
          <a:xfrm>
            <a:off x="6426807"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売上金額は、京都市の３倍を超える</a:t>
            </a:r>
          </a:p>
          <a:p>
            <a:r>
              <a:rPr lang="ja-JP" altLang="en-US" sz="1000" dirty="0" smtClean="0"/>
              <a:t>◆事業所数は、神戸市を上回る</a:t>
            </a:r>
            <a:endParaRPr lang="ja-JP" altLang="en-US" sz="1000" dirty="0" smtClean="0">
              <a:solidFill>
                <a:srgbClr val="FF0000"/>
              </a:solidFill>
            </a:endParaRPr>
          </a:p>
        </p:txBody>
      </p:sp>
      <p:sp>
        <p:nvSpPr>
          <p:cNvPr id="23" name="Rectangle 25"/>
          <p:cNvSpPr>
            <a:spLocks noChangeArrowheads="1"/>
          </p:cNvSpPr>
          <p:nvPr/>
        </p:nvSpPr>
        <p:spPr bwMode="auto">
          <a:xfrm>
            <a:off x="6914848"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24" name="Rectangle 12"/>
          <p:cNvSpPr>
            <a:spLocks noChangeArrowheads="1"/>
          </p:cNvSpPr>
          <p:nvPr/>
        </p:nvSpPr>
        <p:spPr bwMode="auto">
          <a:xfrm>
            <a:off x="2997006"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商業販売額は、神戸市の３倍を超える</a:t>
            </a:r>
          </a:p>
          <a:p>
            <a:r>
              <a:rPr lang="ja-JP" altLang="en-US" sz="1000" dirty="0" smtClean="0"/>
              <a:t>◆事業所数は、神戸市を上回る</a:t>
            </a:r>
            <a:endParaRPr lang="ja-JP" altLang="en-US" sz="1000" dirty="0"/>
          </a:p>
        </p:txBody>
      </p:sp>
      <p:sp>
        <p:nvSpPr>
          <p:cNvPr id="25" name="Rectangle 86"/>
          <p:cNvSpPr>
            <a:spLocks noChangeArrowheads="1"/>
          </p:cNvSpPr>
          <p:nvPr/>
        </p:nvSpPr>
        <p:spPr bwMode="auto">
          <a:xfrm>
            <a:off x="3485047"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26" name="Rectangle 12"/>
          <p:cNvSpPr>
            <a:spLocks noChangeArrowheads="1"/>
          </p:cNvSpPr>
          <p:nvPr/>
        </p:nvSpPr>
        <p:spPr bwMode="auto">
          <a:xfrm>
            <a:off x="6426807"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r>
              <a:rPr lang="ja-JP" altLang="en-US" sz="1000" dirty="0" smtClean="0">
                <a:latin typeface="ＭＳ Ｐゴシック" pitchFamily="50" charset="-128"/>
              </a:rPr>
              <a:t>◆卸売販売額は、神戸市の５倍を超える</a:t>
            </a:r>
          </a:p>
          <a:p>
            <a:r>
              <a:rPr lang="ja-JP" altLang="en-US" sz="1000" dirty="0" smtClean="0">
                <a:latin typeface="ＭＳ Ｐゴシック" pitchFamily="50" charset="-128"/>
              </a:rPr>
              <a:t>◆小売販売額は、堺市の２倍を超える</a:t>
            </a:r>
            <a:endParaRPr lang="ja-JP" altLang="en-US" sz="1000" dirty="0">
              <a:latin typeface="ＭＳ Ｐゴシック" pitchFamily="50" charset="-128"/>
            </a:endParaRPr>
          </a:p>
        </p:txBody>
      </p:sp>
      <p:sp>
        <p:nvSpPr>
          <p:cNvPr id="27" name="Rectangle 13"/>
          <p:cNvSpPr>
            <a:spLocks noChangeArrowheads="1"/>
          </p:cNvSpPr>
          <p:nvPr/>
        </p:nvSpPr>
        <p:spPr bwMode="auto">
          <a:xfrm>
            <a:off x="6914848"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32"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33"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34"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sp>
        <p:nvSpPr>
          <p:cNvPr id="35"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8" name="Oval 16"/>
          <p:cNvSpPr>
            <a:spLocks noChangeArrowheads="1"/>
          </p:cNvSpPr>
          <p:nvPr/>
        </p:nvSpPr>
        <p:spPr bwMode="auto">
          <a:xfrm>
            <a:off x="5499061" y="116284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9" name="AutoShape 18"/>
          <p:cNvSpPr>
            <a:spLocks/>
          </p:cNvSpPr>
          <p:nvPr/>
        </p:nvSpPr>
        <p:spPr bwMode="auto">
          <a:xfrm>
            <a:off x="4718975" y="1560985"/>
            <a:ext cx="1166153" cy="263525"/>
          </a:xfrm>
          <a:prstGeom prst="borderCallout2">
            <a:avLst>
              <a:gd name="adj1" fmla="val 43375"/>
              <a:gd name="adj2" fmla="val 104210"/>
              <a:gd name="adj3" fmla="val 43375"/>
              <a:gd name="adj4" fmla="val 121761"/>
              <a:gd name="adj5" fmla="val -70962"/>
              <a:gd name="adj6" fmla="val 10861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17</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8,577</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13,798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0" name="Oval 16"/>
          <p:cNvSpPr>
            <a:spLocks noChangeArrowheads="1"/>
          </p:cNvSpPr>
          <p:nvPr/>
        </p:nvSpPr>
        <p:spPr bwMode="auto">
          <a:xfrm>
            <a:off x="8564374" y="106759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1" name="AutoShape 18"/>
          <p:cNvSpPr>
            <a:spLocks/>
          </p:cNvSpPr>
          <p:nvPr/>
        </p:nvSpPr>
        <p:spPr bwMode="auto">
          <a:xfrm>
            <a:off x="7558517" y="1397155"/>
            <a:ext cx="1166153" cy="263525"/>
          </a:xfrm>
          <a:prstGeom prst="borderCallout2">
            <a:avLst>
              <a:gd name="adj1" fmla="val 43375"/>
              <a:gd name="adj2" fmla="val 104210"/>
              <a:gd name="adj3" fmla="val 43375"/>
              <a:gd name="adj4" fmla="val 113266"/>
              <a:gd name="adj5" fmla="val -23732"/>
              <a:gd name="adj6" fmla="val 11262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16</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3,079</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5,498</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sp>
        <p:nvSpPr>
          <p:cNvPr id="36" name="Oval 16"/>
          <p:cNvSpPr>
            <a:spLocks noChangeArrowheads="1"/>
          </p:cNvSpPr>
          <p:nvPr/>
        </p:nvSpPr>
        <p:spPr bwMode="auto">
          <a:xfrm>
            <a:off x="3484594" y="547380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7" name="AutoShape 18"/>
          <p:cNvSpPr>
            <a:spLocks/>
          </p:cNvSpPr>
          <p:nvPr/>
        </p:nvSpPr>
        <p:spPr bwMode="auto">
          <a:xfrm>
            <a:off x="3938887" y="5113760"/>
            <a:ext cx="936104" cy="263525"/>
          </a:xfrm>
          <a:prstGeom prst="borderCallout2">
            <a:avLst>
              <a:gd name="adj1" fmla="val 109881"/>
              <a:gd name="adj2" fmla="val 51019"/>
              <a:gd name="adj3" fmla="val 168194"/>
              <a:gd name="adj4" fmla="val 50867"/>
              <a:gd name="adj5" fmla="val 167110"/>
              <a:gd name="adj6" fmla="val 1163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7,608</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1,060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8" name="Oval 16"/>
          <p:cNvSpPr>
            <a:spLocks noChangeArrowheads="1"/>
          </p:cNvSpPr>
          <p:nvPr/>
        </p:nvSpPr>
        <p:spPr bwMode="auto">
          <a:xfrm>
            <a:off x="8578132" y="4429746"/>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7896692" y="4770736"/>
            <a:ext cx="1014113" cy="263525"/>
          </a:xfrm>
          <a:prstGeom prst="borderCallout2">
            <a:avLst>
              <a:gd name="adj1" fmla="val 66507"/>
              <a:gd name="adj2" fmla="val 101726"/>
              <a:gd name="adj3" fmla="val 63617"/>
              <a:gd name="adj4" fmla="val 115096"/>
              <a:gd name="adj5" fmla="val -33372"/>
              <a:gd name="adj6" fmla="val 10834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15</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5,722</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 38,545</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3677345" y="1512342"/>
            <a:ext cx="4705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3860879" y="1988841"/>
            <a:ext cx="1092121" cy="263525"/>
          </a:xfrm>
          <a:prstGeom prst="borderCallout2">
            <a:avLst>
              <a:gd name="adj1" fmla="val -9637"/>
              <a:gd name="adj2" fmla="val 22849"/>
              <a:gd name="adj3" fmla="val -173974"/>
              <a:gd name="adj4" fmla="val 10431"/>
              <a:gd name="adj5" fmla="val -170963"/>
              <a:gd name="adj6" fmla="val 1041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3904491" y="6095454"/>
            <a:ext cx="3533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4640965" y="5949281"/>
            <a:ext cx="936104" cy="263525"/>
          </a:xfrm>
          <a:prstGeom prst="borderCallout2">
            <a:avLst>
              <a:gd name="adj1" fmla="val 53496"/>
              <a:gd name="adj2" fmla="val -8425"/>
              <a:gd name="adj3" fmla="val 56390"/>
              <a:gd name="adj4" fmla="val -21128"/>
              <a:gd name="adj5" fmla="val 53373"/>
              <a:gd name="adj6" fmla="val -400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7,366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6" name="直線コネクタ 45"/>
          <p:cNvCxnSpPr/>
          <p:nvPr/>
        </p:nvCxnSpPr>
        <p:spPr>
          <a:xfrm>
            <a:off x="3938887" y="5845522"/>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AutoShape 76"/>
          <p:cNvSpPr>
            <a:spLocks/>
          </p:cNvSpPr>
          <p:nvPr/>
        </p:nvSpPr>
        <p:spPr bwMode="auto">
          <a:xfrm>
            <a:off x="4796983" y="5517233"/>
            <a:ext cx="1092121" cy="263525"/>
          </a:xfrm>
          <a:prstGeom prst="borderCallout2">
            <a:avLst>
              <a:gd name="adj1" fmla="val 50122"/>
              <a:gd name="adj2" fmla="val -4488"/>
              <a:gd name="adj3" fmla="val 48677"/>
              <a:gd name="adj4" fmla="val -32025"/>
              <a:gd name="adj5" fmla="val 119156"/>
              <a:gd name="adj6" fmla="val -3752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3,144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783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8" name="直線コネクタ 47"/>
          <p:cNvCxnSpPr/>
          <p:nvPr/>
        </p:nvCxnSpPr>
        <p:spPr>
          <a:xfrm>
            <a:off x="8860312" y="268352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AutoShape 76"/>
          <p:cNvSpPr>
            <a:spLocks/>
          </p:cNvSpPr>
          <p:nvPr/>
        </p:nvSpPr>
        <p:spPr bwMode="auto">
          <a:xfrm>
            <a:off x="8527640" y="2068216"/>
            <a:ext cx="1014113" cy="263525"/>
          </a:xfrm>
          <a:prstGeom prst="borderCallout2">
            <a:avLst>
              <a:gd name="adj1" fmla="val 126508"/>
              <a:gd name="adj2" fmla="val 78678"/>
              <a:gd name="adj3" fmla="val 221929"/>
              <a:gd name="adj4" fmla="val 79449"/>
              <a:gd name="adj5" fmla="val 234579"/>
              <a:gd name="adj6" fmla="val 711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0" name="直線コネクタ 49"/>
          <p:cNvCxnSpPr/>
          <p:nvPr/>
        </p:nvCxnSpPr>
        <p:spPr>
          <a:xfrm>
            <a:off x="7755534" y="303086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76"/>
          <p:cNvSpPr>
            <a:spLocks/>
          </p:cNvSpPr>
          <p:nvPr/>
        </p:nvSpPr>
        <p:spPr bwMode="auto">
          <a:xfrm>
            <a:off x="7215251" y="2348881"/>
            <a:ext cx="936104" cy="263525"/>
          </a:xfrm>
          <a:prstGeom prst="borderCallout2">
            <a:avLst>
              <a:gd name="adj1" fmla="val 43375"/>
              <a:gd name="adj2" fmla="val 104567"/>
              <a:gd name="adj3" fmla="val 42411"/>
              <a:gd name="adj4" fmla="val 123852"/>
              <a:gd name="adj5" fmla="val 250241"/>
              <a:gd name="adj6" fmla="val 8738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7137243" y="4941168"/>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AutoShape 76"/>
          <p:cNvSpPr>
            <a:spLocks/>
          </p:cNvSpPr>
          <p:nvPr/>
        </p:nvSpPr>
        <p:spPr bwMode="auto">
          <a:xfrm>
            <a:off x="6981225" y="5229201"/>
            <a:ext cx="1014113" cy="263525"/>
          </a:xfrm>
          <a:prstGeom prst="borderCallout2">
            <a:avLst>
              <a:gd name="adj1" fmla="val -14455"/>
              <a:gd name="adj2" fmla="val 42385"/>
              <a:gd name="adj3" fmla="val -93734"/>
              <a:gd name="adj4" fmla="val 42224"/>
              <a:gd name="adj5" fmla="val -94338"/>
              <a:gd name="adj6" fmla="val 4312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9,600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31,252</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44" name="AutoShape 76"/>
          <p:cNvSpPr>
            <a:spLocks/>
          </p:cNvSpPr>
          <p:nvPr/>
        </p:nvSpPr>
        <p:spPr bwMode="auto">
          <a:xfrm>
            <a:off x="7371269" y="4365105"/>
            <a:ext cx="1014113" cy="263525"/>
          </a:xfrm>
          <a:prstGeom prst="borderCallout2">
            <a:avLst>
              <a:gd name="adj1" fmla="val 54220"/>
              <a:gd name="adj2" fmla="val -2385"/>
              <a:gd name="adj3" fmla="val 54458"/>
              <a:gd name="adj4" fmla="val -18827"/>
              <a:gd name="adj5" fmla="val 115301"/>
              <a:gd name="adj6" fmla="val -1894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9,360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34,980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5" name="直線コネクタ 44"/>
          <p:cNvCxnSpPr/>
          <p:nvPr/>
        </p:nvCxnSpPr>
        <p:spPr>
          <a:xfrm>
            <a:off x="6991544" y="4778102"/>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正方形/長方形 27"/>
          <p:cNvSpPr>
            <a:spLocks noChangeArrowheads="1"/>
          </p:cNvSpPr>
          <p:nvPr/>
        </p:nvSpPr>
        <p:spPr bwMode="auto">
          <a:xfrm>
            <a:off x="8860312" y="6425897"/>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728" y="160339"/>
            <a:ext cx="4290881"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5604" name="テキスト ボックス 24"/>
          <p:cNvSpPr txBox="1">
            <a:spLocks noChangeArrowheads="1"/>
          </p:cNvSpPr>
          <p:nvPr/>
        </p:nvSpPr>
        <p:spPr bwMode="auto">
          <a:xfrm>
            <a:off x="163381" y="401639"/>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42" name="Group 22"/>
          <p:cNvGraphicFramePr>
            <a:graphicFrameLocks noGrp="1"/>
          </p:cNvGraphicFramePr>
          <p:nvPr/>
        </p:nvGraphicFramePr>
        <p:xfrm>
          <a:off x="631567" y="404665"/>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57.5%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smtClean="0">
                          <a:latin typeface="+mn-ea"/>
                          <a:ea typeface="+mn-ea"/>
                        </a:rPr>
                        <a:t>住居</a:t>
                      </a:r>
                      <a:endParaRPr kumimoji="1" lang="ja-JP" altLang="en-US" sz="1000" dirty="0" smtClean="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33.3%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61.1%</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11,587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1,288</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19.7</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1,824</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201,496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57,350</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smtClean="0">
                          <a:solidFill>
                            <a:schemeClr val="tx1"/>
                          </a:solidFill>
                          <a:latin typeface="ＭＳ Ｐゴシック" pitchFamily="50" charset="-128"/>
                          <a:ea typeface="ＭＳ Ｐゴシック" pitchFamily="50" charset="-128"/>
                        </a:rPr>
                        <a:t>80.7‰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126</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1.9</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3,948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5" name="Picture 3"/>
          <p:cNvPicPr>
            <a:picLocks noChangeAspect="1" noChangeArrowheads="1"/>
          </p:cNvPicPr>
          <p:nvPr/>
        </p:nvPicPr>
        <p:blipFill>
          <a:blip r:embed="rId3" cstate="print"/>
          <a:srcRect/>
          <a:stretch>
            <a:fillRect/>
          </a:stretch>
        </p:blipFill>
        <p:spPr bwMode="auto">
          <a:xfrm>
            <a:off x="6405880" y="836712"/>
            <a:ext cx="3500120" cy="240284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3002783" y="3906480"/>
            <a:ext cx="3500120" cy="240284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426518" y="3906480"/>
            <a:ext cx="3500120" cy="2402840"/>
          </a:xfrm>
          <a:prstGeom prst="rect">
            <a:avLst/>
          </a:prstGeom>
          <a:noFill/>
          <a:ln w="9525">
            <a:noFill/>
            <a:miter lim="800000"/>
            <a:headEnd/>
            <a:tailEnd/>
          </a:ln>
          <a:effectLst/>
        </p:spPr>
      </p:pic>
      <p:sp>
        <p:nvSpPr>
          <p:cNvPr id="21" name="Rectangle 8"/>
          <p:cNvSpPr>
            <a:spLocks noChangeArrowheads="1"/>
          </p:cNvSpPr>
          <p:nvPr/>
        </p:nvSpPr>
        <p:spPr bwMode="auto">
          <a:xfrm>
            <a:off x="6422897"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人あたり認可保育所定員数は、枚方市を上回る</a:t>
            </a:r>
            <a:endParaRPr lang="ja-JP" altLang="en-US" sz="700" dirty="0">
              <a:latin typeface="ＭＳ Ｐゴシック" pitchFamily="50" charset="-128"/>
            </a:endParaRPr>
          </a:p>
        </p:txBody>
      </p:sp>
      <p:sp>
        <p:nvSpPr>
          <p:cNvPr id="22" name="Rectangle 11"/>
          <p:cNvSpPr>
            <a:spLocks noChangeArrowheads="1"/>
          </p:cNvSpPr>
          <p:nvPr/>
        </p:nvSpPr>
        <p:spPr bwMode="auto">
          <a:xfrm>
            <a:off x="3033740"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◆1k㎡</a:t>
            </a:r>
            <a:r>
              <a:rPr lang="ja-JP" altLang="en-US" sz="1000" dirty="0" smtClean="0">
                <a:latin typeface="ＭＳ Ｐゴシック" pitchFamily="50" charset="-128"/>
              </a:rPr>
              <a:t>あたりの居宅介護事業者数は、比較都市をいずれも上回る</a:t>
            </a:r>
            <a:endParaRPr lang="ja-JP" altLang="en-US" sz="1000" dirty="0">
              <a:latin typeface="ＭＳ Ｐゴシック" pitchFamily="50" charset="-128"/>
            </a:endParaRPr>
          </a:p>
        </p:txBody>
      </p:sp>
      <p:sp>
        <p:nvSpPr>
          <p:cNvPr id="24" name="Rectangle 12"/>
          <p:cNvSpPr>
            <a:spLocks noChangeArrowheads="1"/>
          </p:cNvSpPr>
          <p:nvPr/>
        </p:nvSpPr>
        <p:spPr bwMode="auto">
          <a:xfrm>
            <a:off x="3521781" y="34824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25" name="Rectangle 14"/>
          <p:cNvSpPr>
            <a:spLocks noChangeArrowheads="1"/>
          </p:cNvSpPr>
          <p:nvPr/>
        </p:nvSpPr>
        <p:spPr bwMode="auto">
          <a:xfrm>
            <a:off x="6422897"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人口千人あたりの病院・診療所数は、比較都市をいずれも上回る</a:t>
            </a:r>
            <a:endParaRPr lang="en-US" altLang="ja-JP" sz="1000" dirty="0" smtClean="0">
              <a:latin typeface="ＭＳ Ｐゴシック" pitchFamily="50" charset="-128"/>
            </a:endParaRPr>
          </a:p>
        </p:txBody>
      </p:sp>
      <p:sp>
        <p:nvSpPr>
          <p:cNvPr id="26" name="Rectangle 15"/>
          <p:cNvSpPr>
            <a:spLocks noChangeArrowheads="1"/>
          </p:cNvSpPr>
          <p:nvPr/>
        </p:nvSpPr>
        <p:spPr bwMode="auto">
          <a:xfrm>
            <a:off x="6910938" y="34824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27" name="Rectangle 8"/>
          <p:cNvSpPr>
            <a:spLocks noChangeArrowheads="1"/>
          </p:cNvSpPr>
          <p:nvPr/>
        </p:nvSpPr>
        <p:spPr bwMode="auto">
          <a:xfrm>
            <a:off x="3033740"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建物用途の割合は、商業の土地</a:t>
            </a:r>
            <a:r>
              <a:rPr lang="ja-JP" altLang="en-US" sz="1000" smtClean="0">
                <a:latin typeface="ＭＳ Ｐゴシック" pitchFamily="50" charset="-128"/>
                <a:ea typeface="ＭＳ Ｐゴシック" pitchFamily="50" charset="-128"/>
              </a:rPr>
              <a:t>利用が比較都市をいずれも上回る</a:t>
            </a:r>
            <a:endParaRPr lang="ja-JP" altLang="en-US" sz="1000" dirty="0">
              <a:latin typeface="ＭＳ Ｐゴシック" pitchFamily="50" charset="-128"/>
            </a:endParaRPr>
          </a:p>
        </p:txBody>
      </p:sp>
      <p:sp>
        <p:nvSpPr>
          <p:cNvPr id="28" name="Rectangle 86"/>
          <p:cNvSpPr>
            <a:spLocks noChangeArrowheads="1"/>
          </p:cNvSpPr>
          <p:nvPr/>
        </p:nvSpPr>
        <p:spPr bwMode="auto">
          <a:xfrm>
            <a:off x="3521781" y="4088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30" name="Rectangle 86"/>
          <p:cNvSpPr>
            <a:spLocks noChangeArrowheads="1"/>
          </p:cNvSpPr>
          <p:nvPr/>
        </p:nvSpPr>
        <p:spPr bwMode="auto">
          <a:xfrm>
            <a:off x="6676241" y="4088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43" name="Text Box 111"/>
          <p:cNvSpPr txBox="1">
            <a:spLocks noChangeArrowheads="1"/>
          </p:cNvSpPr>
          <p:nvPr/>
        </p:nvSpPr>
        <p:spPr bwMode="auto">
          <a:xfrm>
            <a:off x="3548844" y="6530677"/>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44" name="AutoShape 112"/>
          <p:cNvSpPr>
            <a:spLocks noChangeArrowheads="1"/>
          </p:cNvSpPr>
          <p:nvPr/>
        </p:nvSpPr>
        <p:spPr bwMode="auto">
          <a:xfrm>
            <a:off x="6903217" y="6308303"/>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sp>
        <p:nvSpPr>
          <p:cNvPr id="31" name="AutoShape 9"/>
          <p:cNvSpPr>
            <a:spLocks noChangeArrowheads="1"/>
          </p:cNvSpPr>
          <p:nvPr/>
        </p:nvSpPr>
        <p:spPr bwMode="auto">
          <a:xfrm>
            <a:off x="6673383" y="990254"/>
            <a:ext cx="287206" cy="2227709"/>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AutoShape 13"/>
          <p:cNvSpPr>
            <a:spLocks noChangeArrowheads="1"/>
          </p:cNvSpPr>
          <p:nvPr/>
        </p:nvSpPr>
        <p:spPr bwMode="auto">
          <a:xfrm>
            <a:off x="3264326" y="4293096"/>
            <a:ext cx="284518" cy="2016224"/>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4" name="AutoShape 13"/>
          <p:cNvSpPr>
            <a:spLocks noChangeArrowheads="1"/>
          </p:cNvSpPr>
          <p:nvPr/>
        </p:nvSpPr>
        <p:spPr bwMode="auto">
          <a:xfrm>
            <a:off x="6655432" y="4221088"/>
            <a:ext cx="291397" cy="2088232"/>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grpSp>
        <p:nvGrpSpPr>
          <p:cNvPr id="2" name="グループ化 34"/>
          <p:cNvGrpSpPr/>
          <p:nvPr/>
        </p:nvGrpSpPr>
        <p:grpSpPr>
          <a:xfrm>
            <a:off x="3392827" y="3025527"/>
            <a:ext cx="3197281" cy="476176"/>
            <a:chOff x="3131840" y="3025527"/>
            <a:chExt cx="2951336" cy="476176"/>
          </a:xfrm>
        </p:grpSpPr>
        <p:sp>
          <p:nvSpPr>
            <p:cNvPr id="37" name="テキスト ボックス 34"/>
            <p:cNvSpPr txBox="1">
              <a:spLocks noChangeArrowheads="1"/>
            </p:cNvSpPr>
            <p:nvPr/>
          </p:nvSpPr>
          <p:spPr bwMode="auto">
            <a:xfrm>
              <a:off x="3707904" y="3193926"/>
              <a:ext cx="2375272"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sp>
          <p:nvSpPr>
            <p:cNvPr id="38"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grpSp>
      <p:grpSp>
        <p:nvGrpSpPr>
          <p:cNvPr id="3" name="グループ化 38"/>
          <p:cNvGrpSpPr/>
          <p:nvPr/>
        </p:nvGrpSpPr>
        <p:grpSpPr>
          <a:xfrm>
            <a:off x="7221029" y="3165351"/>
            <a:ext cx="2833491" cy="275332"/>
            <a:chOff x="6665565" y="3165351"/>
            <a:chExt cx="2615530" cy="275332"/>
          </a:xfrm>
        </p:grpSpPr>
        <p:sp>
          <p:nvSpPr>
            <p:cNvPr id="40" name="Text Box 110"/>
            <p:cNvSpPr txBox="1">
              <a:spLocks noChangeArrowheads="1"/>
            </p:cNvSpPr>
            <p:nvPr/>
          </p:nvSpPr>
          <p:spPr bwMode="auto">
            <a:xfrm>
              <a:off x="6760815" y="3332961"/>
              <a:ext cx="2520280"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41" name="テキスト ボックス 34"/>
            <p:cNvSpPr txBox="1">
              <a:spLocks noChangeArrowheads="1"/>
            </p:cNvSpPr>
            <p:nvPr/>
          </p:nvSpPr>
          <p:spPr bwMode="auto">
            <a:xfrm>
              <a:off x="6665565" y="3165351"/>
              <a:ext cx="1943224"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grpSp>
      <p:pic>
        <p:nvPicPr>
          <p:cNvPr id="1026" name="Picture 2"/>
          <p:cNvPicPr>
            <a:picLocks noChangeAspect="1" noChangeArrowheads="1"/>
          </p:cNvPicPr>
          <p:nvPr/>
        </p:nvPicPr>
        <p:blipFill>
          <a:blip r:embed="rId6" cstate="print"/>
          <a:srcRect/>
          <a:stretch>
            <a:fillRect/>
          </a:stretch>
        </p:blipFill>
        <p:spPr bwMode="auto">
          <a:xfrm>
            <a:off x="2955731" y="851570"/>
            <a:ext cx="3544147" cy="2214880"/>
          </a:xfrm>
          <a:prstGeom prst="rect">
            <a:avLst/>
          </a:prstGeom>
          <a:noFill/>
          <a:ln w="9525">
            <a:noFill/>
            <a:miter lim="800000"/>
            <a:headEnd/>
            <a:tailEnd/>
          </a:ln>
          <a:effectLst/>
        </p:spPr>
      </p:pic>
      <p:sp>
        <p:nvSpPr>
          <p:cNvPr id="29" name="AutoShape 13"/>
          <p:cNvSpPr>
            <a:spLocks noChangeArrowheads="1"/>
          </p:cNvSpPr>
          <p:nvPr/>
        </p:nvSpPr>
        <p:spPr bwMode="auto">
          <a:xfrm rot="5400000">
            <a:off x="4588232" y="-42974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3" name="直線コネクタ 32"/>
          <p:cNvCxnSpPr/>
          <p:nvPr/>
        </p:nvCxnSpPr>
        <p:spPr>
          <a:xfrm>
            <a:off x="9443784" y="3179068"/>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-22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第四区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en-US" sz="2400" b="1" dirty="0" smtClean="0">
                <a:latin typeface="ＭＳ Ｐゴシック" charset="-128"/>
              </a:rPr>
              <a:t>天王寺</a:t>
            </a:r>
            <a:r>
              <a:rPr lang="ja-JP" altLang="ja-JP" sz="2400" b="1" dirty="0" smtClean="0">
                <a:latin typeface="ＭＳ Ｐゴシック" charset="-128"/>
              </a:rPr>
              <a:t>区・</a:t>
            </a:r>
            <a:r>
              <a:rPr lang="ja-JP" altLang="en-US" sz="2400" b="1" dirty="0" smtClean="0">
                <a:latin typeface="ＭＳ Ｐゴシック" charset="-128"/>
              </a:rPr>
              <a:t>生野</a:t>
            </a:r>
            <a:r>
              <a:rPr lang="ja-JP" altLang="ja-JP" sz="2400" b="1" dirty="0" smtClean="0">
                <a:latin typeface="ＭＳ Ｐゴシック" charset="-128"/>
              </a:rPr>
              <a:t>区・</a:t>
            </a:r>
            <a:r>
              <a:rPr lang="ja-JP" altLang="en-US" sz="2400" b="1" dirty="0" smtClean="0">
                <a:latin typeface="ＭＳ Ｐゴシック" charset="-128"/>
              </a:rPr>
              <a:t>阿倍野</a:t>
            </a:r>
            <a:r>
              <a:rPr lang="ja-JP" altLang="ja-JP" sz="2400" b="1" dirty="0" smtClean="0">
                <a:latin typeface="ＭＳ Ｐゴシック" charset="-128"/>
              </a:rPr>
              <a:t>区・東住吉区</a:t>
            </a:r>
            <a:r>
              <a:rPr lang="ja-JP" altLang="en-US" sz="2400" b="1" dirty="0" smtClean="0">
                <a:latin typeface="ＭＳ Ｐゴシック" charset="-128"/>
              </a:rPr>
              <a:t>・平野区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7"/>
          <p:cNvGrpSpPr>
            <a:grpSpLocks/>
          </p:cNvGrpSpPr>
          <p:nvPr/>
        </p:nvGrpSpPr>
        <p:grpSpPr bwMode="auto">
          <a:xfrm>
            <a:off x="5399088" y="1557338"/>
            <a:ext cx="4308475" cy="4464050"/>
            <a:chOff x="4966939" y="1267967"/>
            <a:chExt cx="3977035" cy="4464496"/>
          </a:xfrm>
        </p:grpSpPr>
        <p:grpSp>
          <p:nvGrpSpPr>
            <p:cNvPr id="4" name="グループ化 91"/>
            <p:cNvGrpSpPr>
              <a:grpSpLocks/>
            </p:cNvGrpSpPr>
            <p:nvPr/>
          </p:nvGrpSpPr>
          <p:grpSpPr bwMode="auto">
            <a:xfrm>
              <a:off x="4966939" y="1267967"/>
              <a:ext cx="3977035" cy="4464496"/>
              <a:chOff x="1704541" y="135903"/>
              <a:chExt cx="5713844" cy="6414122"/>
            </a:xfrm>
          </p:grpSpPr>
          <p:grpSp>
            <p:nvGrpSpPr>
              <p:cNvPr id="5" name="グループ化 87"/>
              <p:cNvGrpSpPr>
                <a:grpSpLocks/>
              </p:cNvGrpSpPr>
              <p:nvPr/>
            </p:nvGrpSpPr>
            <p:grpSpPr bwMode="auto">
              <a:xfrm>
                <a:off x="1704541" y="135903"/>
                <a:ext cx="5713844" cy="6414122"/>
                <a:chOff x="1704542" y="135903"/>
                <a:chExt cx="5713843" cy="6414122"/>
              </a:xfrm>
            </p:grpSpPr>
            <p:grpSp>
              <p:nvGrpSpPr>
                <p:cNvPr id="6" name="グループ化 86"/>
                <p:cNvGrpSpPr>
                  <a:grpSpLocks/>
                </p:cNvGrpSpPr>
                <p:nvPr/>
              </p:nvGrpSpPr>
              <p:grpSpPr bwMode="auto">
                <a:xfrm>
                  <a:off x="1704542" y="135903"/>
                  <a:ext cx="5713843" cy="6414122"/>
                  <a:chOff x="1704542" y="135903"/>
                  <a:chExt cx="5713843" cy="6414122"/>
                </a:xfrm>
              </p:grpSpPr>
              <p:grpSp>
                <p:nvGrpSpPr>
                  <p:cNvPr id="7" name="グループ化 85"/>
                  <p:cNvGrpSpPr>
                    <a:grpSpLocks/>
                  </p:cNvGrpSpPr>
                  <p:nvPr/>
                </p:nvGrpSpPr>
                <p:grpSpPr bwMode="auto">
                  <a:xfrm>
                    <a:off x="1704542" y="135903"/>
                    <a:ext cx="5713843" cy="6414122"/>
                    <a:chOff x="1704542" y="135903"/>
                    <a:chExt cx="5713843" cy="6414122"/>
                  </a:xfrm>
                </p:grpSpPr>
                <p:grpSp>
                  <p:nvGrpSpPr>
                    <p:cNvPr id="8" name="グループ化 84"/>
                    <p:cNvGrpSpPr>
                      <a:grpSpLocks/>
                    </p:cNvGrpSpPr>
                    <p:nvPr/>
                  </p:nvGrpSpPr>
                  <p:grpSpPr bwMode="auto">
                    <a:xfrm>
                      <a:off x="1704542" y="135903"/>
                      <a:ext cx="5713843" cy="6414122"/>
                      <a:chOff x="1704542" y="135903"/>
                      <a:chExt cx="5713843" cy="6414122"/>
                    </a:xfrm>
                  </p:grpSpPr>
                  <p:grpSp>
                    <p:nvGrpSpPr>
                      <p:cNvPr id="9" name="グループ化 83"/>
                      <p:cNvGrpSpPr>
                        <a:grpSpLocks/>
                      </p:cNvGrpSpPr>
                      <p:nvPr/>
                    </p:nvGrpSpPr>
                    <p:grpSpPr bwMode="auto">
                      <a:xfrm>
                        <a:off x="1704542" y="135903"/>
                        <a:ext cx="5713843" cy="6414122"/>
                        <a:chOff x="1704542" y="135903"/>
                        <a:chExt cx="5713843" cy="6414122"/>
                      </a:xfrm>
                    </p:grpSpPr>
                    <p:grpSp>
                      <p:nvGrpSpPr>
                        <p:cNvPr id="10" name="グループ化 1"/>
                        <p:cNvGrpSpPr>
                          <a:grpSpLocks/>
                        </p:cNvGrpSpPr>
                        <p:nvPr/>
                      </p:nvGrpSpPr>
                      <p:grpSpPr bwMode="auto">
                        <a:xfrm>
                          <a:off x="1704542" y="307601"/>
                          <a:ext cx="5713843" cy="6242424"/>
                          <a:chOff x="-21070" y="-374"/>
                          <a:chExt cx="5713656" cy="6242051"/>
                        </a:xfrm>
                      </p:grpSpPr>
                      <p:pic>
                        <p:nvPicPr>
                          <p:cNvPr id="3260" name="Picture 9"/>
                          <p:cNvPicPr>
                            <a:picLocks noChangeAspect="1" noChangeArrowheads="1"/>
                          </p:cNvPicPr>
                          <p:nvPr/>
                        </p:nvPicPr>
                        <p:blipFill>
                          <a:blip r:embed="rId3" cstate="print"/>
                          <a:srcRect l="25887" t="980" r="40620" b="9425"/>
                          <a:stretch>
                            <a:fillRect/>
                          </a:stretch>
                        </p:blipFill>
                        <p:spPr bwMode="gray">
                          <a:xfrm>
                            <a:off x="67237" y="33618"/>
                            <a:ext cx="5625349" cy="6152032"/>
                          </a:xfrm>
                          <a:prstGeom prst="rect">
                            <a:avLst/>
                          </a:prstGeom>
                          <a:noFill/>
                          <a:ln w="1">
                            <a:noFill/>
                            <a:miter lim="800000"/>
                            <a:headEnd/>
                            <a:tailEnd/>
                          </a:ln>
                        </p:spPr>
                      </p:pic>
                      <p:sp>
                        <p:nvSpPr>
                          <p:cNvPr id="172" name="正方形/長方形 3"/>
                          <p:cNvSpPr/>
                          <p:nvPr/>
                        </p:nvSpPr>
                        <p:spPr bwMode="gray">
                          <a:xfrm>
                            <a:off x="-21070" y="446047"/>
                            <a:ext cx="827364" cy="51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9" name="正方形/長方形 4"/>
                          <p:cNvSpPr/>
                          <p:nvPr/>
                        </p:nvSpPr>
                        <p:spPr bwMode="gray">
                          <a:xfrm>
                            <a:off x="2087" y="1757534"/>
                            <a:ext cx="734734" cy="25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1" name="正方形/長方形 5"/>
                          <p:cNvSpPr/>
                          <p:nvPr/>
                        </p:nvSpPr>
                        <p:spPr bwMode="gray">
                          <a:xfrm>
                            <a:off x="56824" y="5990784"/>
                            <a:ext cx="1549466" cy="25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4" name="正方形/長方形 6"/>
                          <p:cNvSpPr/>
                          <p:nvPr/>
                        </p:nvSpPr>
                        <p:spPr bwMode="gray">
                          <a:xfrm>
                            <a:off x="3808384" y="35495"/>
                            <a:ext cx="448420" cy="71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5" name="正方形/長方形 7"/>
                          <p:cNvSpPr/>
                          <p:nvPr/>
                        </p:nvSpPr>
                        <p:spPr bwMode="gray">
                          <a:xfrm>
                            <a:off x="2416813" y="-999"/>
                            <a:ext cx="195788"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8" name="正方形/長方形 8"/>
                          <p:cNvSpPr/>
                          <p:nvPr/>
                        </p:nvSpPr>
                        <p:spPr bwMode="gray">
                          <a:xfrm>
                            <a:off x="71561" y="5810596"/>
                            <a:ext cx="193683"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39" name="円/楕円 138"/>
                        <p:cNvSpPr/>
                        <p:nvPr/>
                      </p:nvSpPr>
                      <p:spPr bwMode="gray">
                        <a:xfrm>
                          <a:off x="3195110" y="1579764"/>
                          <a:ext cx="145267" cy="14370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0" name="円/楕円 139"/>
                        <p:cNvSpPr/>
                        <p:nvPr/>
                      </p:nvSpPr>
                      <p:spPr bwMode="gray">
                        <a:xfrm>
                          <a:off x="3603542" y="4056911"/>
                          <a:ext cx="145267" cy="1482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1" name="円/楕円 140"/>
                        <p:cNvSpPr/>
                        <p:nvPr/>
                      </p:nvSpPr>
                      <p:spPr bwMode="gray">
                        <a:xfrm>
                          <a:off x="4691993" y="4198332"/>
                          <a:ext cx="147373" cy="1482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3" name="正方形/長方形 142"/>
                        <p:cNvSpPr/>
                        <p:nvPr/>
                      </p:nvSpPr>
                      <p:spPr bwMode="gray">
                        <a:xfrm>
                          <a:off x="5028844" y="4928246"/>
                          <a:ext cx="1006344" cy="4060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44" name="円/楕円 143"/>
                        <p:cNvSpPr/>
                        <p:nvPr/>
                      </p:nvSpPr>
                      <p:spPr bwMode="gray">
                        <a:xfrm>
                          <a:off x="3117212" y="3089774"/>
                          <a:ext cx="145268" cy="14370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5" name="フリーフォーム 144"/>
                        <p:cNvSpPr/>
                        <p:nvPr/>
                      </p:nvSpPr>
                      <p:spPr bwMode="gray">
                        <a:xfrm>
                          <a:off x="2477194" y="2400918"/>
                          <a:ext cx="713705" cy="2417841"/>
                        </a:xfrm>
                        <a:custGeom>
                          <a:avLst/>
                          <a:gdLst>
                            <a:gd name="connsiteX0" fmla="*/ 0 w 714375"/>
                            <a:gd name="connsiteY0" fmla="*/ 0 h 2419350"/>
                            <a:gd name="connsiteX1" fmla="*/ 609600 w 714375"/>
                            <a:gd name="connsiteY1" fmla="*/ 180975 h 2419350"/>
                            <a:gd name="connsiteX2" fmla="*/ 628650 w 714375"/>
                            <a:gd name="connsiteY2" fmla="*/ 542925 h 2419350"/>
                            <a:gd name="connsiteX3" fmla="*/ 495300 w 714375"/>
                            <a:gd name="connsiteY3" fmla="*/ 1447800 h 2419350"/>
                            <a:gd name="connsiteX4" fmla="*/ 419100 w 714375"/>
                            <a:gd name="connsiteY4" fmla="*/ 2419350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2419350">
                              <a:moveTo>
                                <a:pt x="0" y="0"/>
                              </a:moveTo>
                              <a:cubicBezTo>
                                <a:pt x="252412" y="45244"/>
                                <a:pt x="504825" y="90488"/>
                                <a:pt x="609600" y="180975"/>
                              </a:cubicBezTo>
                              <a:cubicBezTo>
                                <a:pt x="714375" y="271462"/>
                                <a:pt x="647700" y="331788"/>
                                <a:pt x="628650" y="542925"/>
                              </a:cubicBezTo>
                              <a:cubicBezTo>
                                <a:pt x="609600" y="754062"/>
                                <a:pt x="530225" y="1135063"/>
                                <a:pt x="495300" y="1447800"/>
                              </a:cubicBezTo>
                              <a:cubicBezTo>
                                <a:pt x="460375" y="1760538"/>
                                <a:pt x="439737" y="2089944"/>
                                <a:pt x="419100" y="24193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6" name="正方形/長方形 145"/>
                        <p:cNvSpPr/>
                        <p:nvPr/>
                      </p:nvSpPr>
                      <p:spPr bwMode="gray">
                        <a:xfrm rot="16748843">
                          <a:off x="2327578" y="3442727"/>
                          <a:ext cx="1069780" cy="2863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47" name="正方形/長方形 146"/>
                        <p:cNvSpPr/>
                        <p:nvPr/>
                      </p:nvSpPr>
                      <p:spPr bwMode="gray">
                        <a:xfrm>
                          <a:off x="2832994" y="719834"/>
                          <a:ext cx="1145295" cy="3238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48" name="フリーフォーム 147"/>
                        <p:cNvSpPr/>
                        <p:nvPr/>
                      </p:nvSpPr>
                      <p:spPr bwMode="gray">
                        <a:xfrm>
                          <a:off x="2763518" y="970742"/>
                          <a:ext cx="1210561" cy="41058"/>
                        </a:xfrm>
                        <a:custGeom>
                          <a:avLst/>
                          <a:gdLst>
                            <a:gd name="connsiteX0" fmla="*/ 0 w 1209675"/>
                            <a:gd name="connsiteY0" fmla="*/ 0 h 41275"/>
                            <a:gd name="connsiteX1" fmla="*/ 685800 w 1209675"/>
                            <a:gd name="connsiteY1" fmla="*/ 38100 h 41275"/>
                            <a:gd name="connsiteX2" fmla="*/ 1209675 w 1209675"/>
                            <a:gd name="connsiteY2" fmla="*/ 19050 h 41275"/>
                          </a:gdLst>
                          <a:ahLst/>
                          <a:cxnLst>
                            <a:cxn ang="0">
                              <a:pos x="connsiteX0" y="connsiteY0"/>
                            </a:cxn>
                            <a:cxn ang="0">
                              <a:pos x="connsiteX1" y="connsiteY1"/>
                            </a:cxn>
                            <a:cxn ang="0">
                              <a:pos x="connsiteX2" y="connsiteY2"/>
                            </a:cxn>
                          </a:cxnLst>
                          <a:rect l="l" t="t" r="r" b="b"/>
                          <a:pathLst>
                            <a:path w="1209675" h="41275">
                              <a:moveTo>
                                <a:pt x="0" y="0"/>
                              </a:moveTo>
                              <a:cubicBezTo>
                                <a:pt x="242094" y="17462"/>
                                <a:pt x="484188" y="34925"/>
                                <a:pt x="685800" y="38100"/>
                              </a:cubicBezTo>
                              <a:cubicBezTo>
                                <a:pt x="887412" y="41275"/>
                                <a:pt x="1048543" y="30162"/>
                                <a:pt x="1209675" y="190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9" name="フリーフォーム 148"/>
                        <p:cNvSpPr/>
                        <p:nvPr/>
                      </p:nvSpPr>
                      <p:spPr bwMode="gray">
                        <a:xfrm>
                          <a:off x="3578278" y="405059"/>
                          <a:ext cx="564226" cy="141421"/>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0" name="正方形/長方形 149"/>
                        <p:cNvSpPr/>
                        <p:nvPr/>
                      </p:nvSpPr>
                      <p:spPr bwMode="gray">
                        <a:xfrm rot="747446">
                          <a:off x="3119318" y="135903"/>
                          <a:ext cx="1549517" cy="4128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51" name="正方形/長方形 150"/>
                        <p:cNvSpPr/>
                        <p:nvPr/>
                      </p:nvSpPr>
                      <p:spPr bwMode="gray">
                        <a:xfrm>
                          <a:off x="3887760" y="5587451"/>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2" name="正方形/長方形 151"/>
                        <p:cNvSpPr/>
                        <p:nvPr/>
                      </p:nvSpPr>
                      <p:spPr bwMode="gray">
                        <a:xfrm>
                          <a:off x="6235194" y="5122130"/>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3" name="正方形/長方形 152"/>
                        <p:cNvSpPr/>
                        <p:nvPr/>
                      </p:nvSpPr>
                      <p:spPr bwMode="gray">
                        <a:xfrm>
                          <a:off x="5986766" y="3988481"/>
                          <a:ext cx="136845"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9" name="正方形/長方形 158"/>
                        <p:cNvSpPr/>
                        <p:nvPr/>
                      </p:nvSpPr>
                      <p:spPr bwMode="gray">
                        <a:xfrm>
                          <a:off x="3887760" y="1132692"/>
                          <a:ext cx="1328459" cy="2166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近鉄大阪線・難波線</a:t>
                          </a:r>
                        </a:p>
                      </p:txBody>
                    </p:sp>
                    <p:sp>
                      <p:nvSpPr>
                        <p:cNvPr id="168" name="正方形/長方形 167"/>
                        <p:cNvSpPr/>
                        <p:nvPr/>
                      </p:nvSpPr>
                      <p:spPr bwMode="gray">
                        <a:xfrm>
                          <a:off x="5860447" y="2777280"/>
                          <a:ext cx="1218981" cy="4037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ＪＲおおさか東線</a:t>
                          </a:r>
                        </a:p>
                      </p:txBody>
                    </p:sp>
                  </p:grpSp>
                  <p:sp>
                    <p:nvSpPr>
                      <p:cNvPr id="137" name="フリーフォーム 27"/>
                      <p:cNvSpPr/>
                      <p:nvPr/>
                    </p:nvSpPr>
                    <p:spPr bwMode="gray">
                      <a:xfrm>
                        <a:off x="2658252" y="724396"/>
                        <a:ext cx="4334858" cy="5369432"/>
                      </a:xfrm>
                      <a:custGeom>
                        <a:avLst/>
                        <a:gdLst>
                          <a:gd name="connsiteX0" fmla="*/ 4260850 w 4260850"/>
                          <a:gd name="connsiteY0" fmla="*/ 5283200 h 5374217"/>
                          <a:gd name="connsiteX1" fmla="*/ 4006850 w 4260850"/>
                          <a:gd name="connsiteY1" fmla="*/ 5283200 h 5374217"/>
                          <a:gd name="connsiteX2" fmla="*/ 3841750 w 4260850"/>
                          <a:gd name="connsiteY2" fmla="*/ 4737100 h 5374217"/>
                          <a:gd name="connsiteX3" fmla="*/ 3498850 w 4260850"/>
                          <a:gd name="connsiteY3" fmla="*/ 4572000 h 5374217"/>
                          <a:gd name="connsiteX4" fmla="*/ 2393950 w 4260850"/>
                          <a:gd name="connsiteY4" fmla="*/ 4470400 h 5374217"/>
                          <a:gd name="connsiteX5" fmla="*/ 2343150 w 4260850"/>
                          <a:gd name="connsiteY5" fmla="*/ 3619500 h 5374217"/>
                          <a:gd name="connsiteX6" fmla="*/ 2101850 w 4260850"/>
                          <a:gd name="connsiteY6" fmla="*/ 3416300 h 5374217"/>
                          <a:gd name="connsiteX7" fmla="*/ 1390650 w 4260850"/>
                          <a:gd name="connsiteY7" fmla="*/ 3492500 h 5374217"/>
                          <a:gd name="connsiteX8" fmla="*/ 742950 w 4260850"/>
                          <a:gd name="connsiteY8" fmla="*/ 2921000 h 5374217"/>
                          <a:gd name="connsiteX9" fmla="*/ 196850 w 4260850"/>
                          <a:gd name="connsiteY9" fmla="*/ 2209800 h 5374217"/>
                          <a:gd name="connsiteX10" fmla="*/ 6350 w 4260850"/>
                          <a:gd name="connsiteY10" fmla="*/ 2070100 h 5374217"/>
                          <a:gd name="connsiteX11" fmla="*/ 158750 w 4260850"/>
                          <a:gd name="connsiteY11" fmla="*/ 1435100 h 5374217"/>
                          <a:gd name="connsiteX12" fmla="*/ 285750 w 4260850"/>
                          <a:gd name="connsiteY12" fmla="*/ 0 h 53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0850" h="5374217">
                            <a:moveTo>
                              <a:pt x="4260850" y="5283200"/>
                            </a:moveTo>
                            <a:cubicBezTo>
                              <a:pt x="4168775" y="5328708"/>
                              <a:pt x="4076700" y="5374217"/>
                              <a:pt x="4006850" y="5283200"/>
                            </a:cubicBezTo>
                            <a:cubicBezTo>
                              <a:pt x="3937000" y="5192183"/>
                              <a:pt x="3926417" y="4855633"/>
                              <a:pt x="3841750" y="4737100"/>
                            </a:cubicBezTo>
                            <a:cubicBezTo>
                              <a:pt x="3757083" y="4618567"/>
                              <a:pt x="3740150" y="4616450"/>
                              <a:pt x="3498850" y="4572000"/>
                            </a:cubicBezTo>
                            <a:cubicBezTo>
                              <a:pt x="3257550" y="4527550"/>
                              <a:pt x="2586567" y="4629150"/>
                              <a:pt x="2393950" y="4470400"/>
                            </a:cubicBezTo>
                            <a:cubicBezTo>
                              <a:pt x="2201333" y="4311650"/>
                              <a:pt x="2391833" y="3795183"/>
                              <a:pt x="2343150" y="3619500"/>
                            </a:cubicBezTo>
                            <a:cubicBezTo>
                              <a:pt x="2294467" y="3443817"/>
                              <a:pt x="2260600" y="3437467"/>
                              <a:pt x="2101850" y="3416300"/>
                            </a:cubicBezTo>
                            <a:cubicBezTo>
                              <a:pt x="1943100" y="3395133"/>
                              <a:pt x="1617133" y="3575050"/>
                              <a:pt x="1390650" y="3492500"/>
                            </a:cubicBezTo>
                            <a:cubicBezTo>
                              <a:pt x="1164167" y="3409950"/>
                              <a:pt x="941917" y="3134783"/>
                              <a:pt x="742950" y="2921000"/>
                            </a:cubicBezTo>
                            <a:cubicBezTo>
                              <a:pt x="543983" y="2707217"/>
                              <a:pt x="319617" y="2351617"/>
                              <a:pt x="196850" y="2209800"/>
                            </a:cubicBezTo>
                            <a:cubicBezTo>
                              <a:pt x="74083" y="2067983"/>
                              <a:pt x="12700" y="2199217"/>
                              <a:pt x="6350" y="2070100"/>
                            </a:cubicBezTo>
                            <a:cubicBezTo>
                              <a:pt x="0" y="1940983"/>
                              <a:pt x="112183" y="1780117"/>
                              <a:pt x="158750" y="1435100"/>
                            </a:cubicBezTo>
                            <a:cubicBezTo>
                              <a:pt x="205317" y="1090083"/>
                              <a:pt x="245533" y="545041"/>
                              <a:pt x="285750" y="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sp>
                  <p:nvSpPr>
                    <p:cNvPr id="134" name="正方形/長方形 133"/>
                    <p:cNvSpPr/>
                    <p:nvPr/>
                  </p:nvSpPr>
                  <p:spPr bwMode="gray">
                    <a:xfrm rot="17614949">
                      <a:off x="1815115" y="3446769"/>
                      <a:ext cx="928359" cy="4379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阪堺上町線</a:t>
                      </a:r>
                    </a:p>
                  </p:txBody>
                </p:sp>
                <p:sp>
                  <p:nvSpPr>
                    <p:cNvPr id="135" name="正方形/長方形 134"/>
                    <p:cNvSpPr/>
                    <p:nvPr/>
                  </p:nvSpPr>
                  <p:spPr bwMode="gray">
                    <a:xfrm rot="17614949">
                      <a:off x="2666802" y="3781107"/>
                      <a:ext cx="980822" cy="3873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ＪＲ阪和線</a:t>
                      </a:r>
                    </a:p>
                  </p:txBody>
                </p:sp>
              </p:grpSp>
              <p:sp>
                <p:nvSpPr>
                  <p:cNvPr id="131" name="正方形/長方形 130"/>
                  <p:cNvSpPr/>
                  <p:nvPr/>
                </p:nvSpPr>
                <p:spPr bwMode="gray">
                  <a:xfrm rot="917194">
                    <a:off x="4809891" y="3559657"/>
                    <a:ext cx="1052661" cy="3626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ＪＲ大和路線</a:t>
                    </a:r>
                  </a:p>
                </p:txBody>
              </p:sp>
              <p:sp>
                <p:nvSpPr>
                  <p:cNvPr id="132" name="正方形/長方形 131"/>
                  <p:cNvSpPr/>
                  <p:nvPr/>
                </p:nvSpPr>
                <p:spPr bwMode="gray">
                  <a:xfrm rot="4199189">
                    <a:off x="3413745" y="3549757"/>
                    <a:ext cx="1129087" cy="2821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近鉄南大阪線</a:t>
                    </a:r>
                  </a:p>
                </p:txBody>
              </p:sp>
            </p:grpSp>
            <p:sp>
              <p:nvSpPr>
                <p:cNvPr id="129" name="フリーフォーム 128"/>
                <p:cNvSpPr/>
                <p:nvPr/>
              </p:nvSpPr>
              <p:spPr bwMode="gray">
                <a:xfrm>
                  <a:off x="5306747" y="1075668"/>
                  <a:ext cx="181058" cy="1457547"/>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grpSp>
            <p:nvGrpSpPr>
              <p:cNvPr id="11" name="グループ化 90"/>
              <p:cNvGrpSpPr>
                <a:grpSpLocks/>
              </p:cNvGrpSpPr>
              <p:nvPr/>
            </p:nvGrpSpPr>
            <p:grpSpPr bwMode="auto">
              <a:xfrm>
                <a:off x="1973246" y="649202"/>
                <a:ext cx="2482743" cy="1975645"/>
                <a:chOff x="1973246" y="649202"/>
                <a:chExt cx="2482743" cy="1975645"/>
              </a:xfrm>
            </p:grpSpPr>
            <p:cxnSp>
              <p:nvCxnSpPr>
                <p:cNvPr id="124" name="直線コネクタ 123"/>
                <p:cNvCxnSpPr>
                  <a:stCxn id="360" idx="1"/>
                </p:cNvCxnSpPr>
                <p:nvPr/>
              </p:nvCxnSpPr>
              <p:spPr bwMode="gray">
                <a:xfrm flipH="1">
                  <a:off x="3936182" y="649123"/>
                  <a:ext cx="520014" cy="41057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 name="グループ化 72"/>
                <p:cNvGrpSpPr>
                  <a:grpSpLocks/>
                </p:cNvGrpSpPr>
                <p:nvPr/>
              </p:nvGrpSpPr>
              <p:grpSpPr bwMode="auto">
                <a:xfrm>
                  <a:off x="1973246" y="963532"/>
                  <a:ext cx="2079564" cy="1661315"/>
                  <a:chOff x="1973497" y="962705"/>
                  <a:chExt cx="2079120" cy="1662598"/>
                </a:xfrm>
              </p:grpSpPr>
              <p:cxnSp>
                <p:nvCxnSpPr>
                  <p:cNvPr id="115" name="直線コネクタ 114"/>
                  <p:cNvCxnSpPr>
                    <a:endCxn id="116" idx="2"/>
                  </p:cNvCxnSpPr>
                  <p:nvPr/>
                </p:nvCxnSpPr>
                <p:spPr bwMode="gray">
                  <a:xfrm>
                    <a:off x="1974273" y="2307608"/>
                    <a:ext cx="852473" cy="184902"/>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6" name="円/楕円 115"/>
                  <p:cNvSpPr/>
                  <p:nvPr/>
                </p:nvSpPr>
                <p:spPr bwMode="gray">
                  <a:xfrm>
                    <a:off x="2826746" y="2357829"/>
                    <a:ext cx="265214" cy="26708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259" name="円/楕円 258"/>
                  <p:cNvSpPr/>
                  <p:nvPr/>
                </p:nvSpPr>
                <p:spPr bwMode="gray">
                  <a:xfrm>
                    <a:off x="3818141" y="963072"/>
                    <a:ext cx="265214" cy="26708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grpSp>
        </p:grpSp>
        <p:sp>
          <p:nvSpPr>
            <p:cNvPr id="99" name="正方形/長方形 98"/>
            <p:cNvSpPr/>
            <p:nvPr/>
          </p:nvSpPr>
          <p:spPr bwMode="gray">
            <a:xfrm rot="17177538">
              <a:off x="6050789" y="2416834"/>
              <a:ext cx="774777" cy="2520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第四区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（天王寺区・生野区・阿倍野区・東住吉区・平野区）</a:t>
            </a:r>
          </a:p>
        </p:txBody>
      </p:sp>
      <p:sp>
        <p:nvSpPr>
          <p:cNvPr id="3" name="テキスト ボックス 24"/>
          <p:cNvSpPr txBox="1"/>
          <p:nvPr/>
        </p:nvSpPr>
        <p:spPr bwMode="gray">
          <a:xfrm>
            <a:off x="98425" y="565150"/>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7"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78"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79"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0" name="Rectangle 106"/>
          <p:cNvSpPr>
            <a:spLocks noChangeArrowheads="1"/>
          </p:cNvSpPr>
          <p:nvPr/>
        </p:nvSpPr>
        <p:spPr bwMode="auto">
          <a:xfrm>
            <a:off x="284163" y="4840288"/>
            <a:ext cx="3665537"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1" name="テキスト ボックス 24"/>
          <p:cNvSpPr txBox="1">
            <a:spLocks noChangeArrowheads="1"/>
          </p:cNvSpPr>
          <p:nvPr/>
        </p:nvSpPr>
        <p:spPr bwMode="gray">
          <a:xfrm>
            <a:off x="4370388" y="56832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sp>
        <p:nvSpPr>
          <p:cNvPr id="3082"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083"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graphicFrame>
        <p:nvGraphicFramePr>
          <p:cNvPr id="100"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636,454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599,711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298,541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14,393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28,909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44.22k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228</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3.16㎡</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 name="Group 180"/>
          <p:cNvGraphicFramePr>
            <a:graphicFrameLocks noGrp="1"/>
          </p:cNvGraphicFramePr>
          <p:nvPr/>
        </p:nvGraphicFramePr>
        <p:xfrm>
          <a:off x="142875" y="2800350"/>
          <a:ext cx="4009533" cy="1941840"/>
        </p:xfrm>
        <a:graphic>
          <a:graphicData uri="http://schemas.openxmlformats.org/drawingml/2006/table">
            <a:tbl>
              <a:tblPr/>
              <a:tblGrid>
                <a:gridCol w="1377875"/>
                <a:gridCol w="527967"/>
                <a:gridCol w="798181"/>
                <a:gridCol w="1305510"/>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2,660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88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生野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5.3km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4.0km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東住吉</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2.2km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東住吉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 name="正方形/長方形 101"/>
          <p:cNvSpPr>
            <a:spLocks/>
          </p:cNvSpPr>
          <p:nvPr/>
        </p:nvSpPr>
        <p:spPr bwMode="gray">
          <a:xfrm>
            <a:off x="7908925" y="0"/>
            <a:ext cx="1989138"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4" name="正方形/長方形 26"/>
          <p:cNvSpPr>
            <a:spLocks/>
          </p:cNvSpPr>
          <p:nvPr/>
        </p:nvSpPr>
        <p:spPr bwMode="gray">
          <a:xfrm>
            <a:off x="8008938" y="84138"/>
            <a:ext cx="1790700"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3" name="グループ化 104"/>
          <p:cNvGrpSpPr>
            <a:grpSpLocks/>
          </p:cNvGrpSpPr>
          <p:nvPr/>
        </p:nvGrpSpPr>
        <p:grpSpPr bwMode="auto">
          <a:xfrm>
            <a:off x="8101013" y="130175"/>
            <a:ext cx="1611312" cy="1439863"/>
            <a:chOff x="7476567" y="130175"/>
            <a:chExt cx="1487673" cy="1439862"/>
          </a:xfrm>
        </p:grpSpPr>
        <p:grpSp>
          <p:nvGrpSpPr>
            <p:cNvPr id="14" name="Group 2"/>
            <p:cNvGrpSpPr>
              <a:grpSpLocks noChangeAspect="1"/>
            </p:cNvGrpSpPr>
            <p:nvPr/>
          </p:nvGrpSpPr>
          <p:grpSpPr bwMode="auto">
            <a:xfrm>
              <a:off x="7476567" y="130175"/>
              <a:ext cx="1484313" cy="1439862"/>
              <a:chOff x="1698" y="1802"/>
              <a:chExt cx="13239" cy="12848"/>
            </a:xfrm>
          </p:grpSpPr>
          <p:sp>
            <p:nvSpPr>
              <p:cNvPr id="3200" name="Freeform 3" descr="50%"/>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1510698136 w 1234"/>
                  <a:gd name="T45" fmla="*/ 2147483647 h 1419"/>
                  <a:gd name="T46" fmla="*/ 0 w 1234"/>
                  <a:gd name="T47" fmla="*/ 2147483647 h 1419"/>
                  <a:gd name="T48" fmla="*/ 718820212 w 1234"/>
                  <a:gd name="T49" fmla="*/ 2147483647 h 1419"/>
                  <a:gd name="T50" fmla="*/ 718820212 w 1234"/>
                  <a:gd name="T51" fmla="*/ 2147483647 h 1419"/>
                  <a:gd name="T52" fmla="*/ 1510698136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654976330 h 1419"/>
                  <a:gd name="T104" fmla="*/ 2147483647 w 1234"/>
                  <a:gd name="T105" fmla="*/ 654976330 h 1419"/>
                  <a:gd name="T106" fmla="*/ 2147483647 w 1234"/>
                  <a:gd name="T107" fmla="*/ 1361044720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1361044720 h 1419"/>
                  <a:gd name="T124" fmla="*/ 2147483647 w 1234"/>
                  <a:gd name="T125" fmla="*/ 2010385339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1" name="Freeform 4"/>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1463662995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653337592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202" name="Freeform 5"/>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653337592 h 1546"/>
                  <a:gd name="T90" fmla="*/ 2147483647 w 1972"/>
                  <a:gd name="T91" fmla="*/ 653337592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03" name="Freeform 6"/>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04" name="Freeform 7"/>
              <p:cNvSpPr>
                <a:spLocks noChangeAspect="1"/>
              </p:cNvSpPr>
              <p:nvPr/>
            </p:nvSpPr>
            <p:spPr bwMode="auto">
              <a:xfrm>
                <a:off x="8373" y="11918"/>
                <a:ext cx="2128" cy="2732"/>
              </a:xfrm>
              <a:custGeom>
                <a:avLst/>
                <a:gdLst>
                  <a:gd name="T0" fmla="*/ 2147483647 w 1333"/>
                  <a:gd name="T1" fmla="*/ 656156468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solidFill>
                <a:srgbClr val="FFFFFF"/>
              </a:solidFill>
              <a:ln w="0">
                <a:solidFill>
                  <a:srgbClr val="000000"/>
                </a:solidFill>
                <a:round/>
                <a:headEnd/>
                <a:tailEnd/>
              </a:ln>
            </p:spPr>
            <p:txBody>
              <a:bodyPr/>
              <a:lstStyle/>
              <a:p>
                <a:endParaRPr lang="ja-JP" altLang="en-US"/>
              </a:p>
            </p:txBody>
          </p:sp>
          <p:sp>
            <p:nvSpPr>
              <p:cNvPr id="3205" name="Freeform 8"/>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656569100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6" name="Freeform 9"/>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651245780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778641868 w 1206"/>
                  <a:gd name="T75" fmla="*/ 2147483647 h 1631"/>
                  <a:gd name="T76" fmla="*/ 1500523497 w 1206"/>
                  <a:gd name="T77" fmla="*/ 2147483647 h 1631"/>
                  <a:gd name="T78" fmla="*/ 2147483647 w 1206"/>
                  <a:gd name="T79" fmla="*/ 2147483647 h 1631"/>
                  <a:gd name="T80" fmla="*/ 2147483647 w 1206"/>
                  <a:gd name="T81" fmla="*/ 2147483647 h 1631"/>
                  <a:gd name="T82" fmla="*/ 2147483647 w 1206"/>
                  <a:gd name="T83" fmla="*/ 2147483647 h 1631"/>
                  <a:gd name="T84" fmla="*/ 1500523497 w 1206"/>
                  <a:gd name="T85" fmla="*/ 2147483647 h 1631"/>
                  <a:gd name="T86" fmla="*/ 778641868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1333063676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solidFill>
                <a:srgbClr val="FFFFFF"/>
              </a:solidFill>
              <a:ln w="0">
                <a:solidFill>
                  <a:srgbClr val="000000"/>
                </a:solidFill>
                <a:round/>
                <a:headEnd/>
                <a:tailEnd/>
              </a:ln>
            </p:spPr>
            <p:txBody>
              <a:bodyPr/>
              <a:lstStyle/>
              <a:p>
                <a:endParaRPr lang="ja-JP" altLang="en-US"/>
              </a:p>
            </p:txBody>
          </p:sp>
          <p:sp>
            <p:nvSpPr>
              <p:cNvPr id="3207" name="Freeform 10" descr="50%"/>
              <p:cNvSpPr>
                <a:spLocks noChangeAspect="1"/>
              </p:cNvSpPr>
              <p:nvPr/>
            </p:nvSpPr>
            <p:spPr bwMode="auto">
              <a:xfrm>
                <a:off x="10547" y="9050"/>
                <a:ext cx="2330" cy="2303"/>
              </a:xfrm>
              <a:custGeom>
                <a:avLst/>
                <a:gdLst>
                  <a:gd name="T0" fmla="*/ 2147483647 w 1460"/>
                  <a:gd name="T1" fmla="*/ 650265375 h 1447"/>
                  <a:gd name="T2" fmla="*/ 2147483647 w 1460"/>
                  <a:gd name="T3" fmla="*/ 650265375 h 1447"/>
                  <a:gd name="T4" fmla="*/ 2147483647 w 1460"/>
                  <a:gd name="T5" fmla="*/ 1345769790 h 1447"/>
                  <a:gd name="T6" fmla="*/ 2147483647 w 1460"/>
                  <a:gd name="T7" fmla="*/ 1995448653 h 1447"/>
                  <a:gd name="T8" fmla="*/ 2147483647 w 1460"/>
                  <a:gd name="T9" fmla="*/ 1995448653 h 1447"/>
                  <a:gd name="T10" fmla="*/ 2147483647 w 1460"/>
                  <a:gd name="T11" fmla="*/ 1995448653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1468851528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650265375 h 1447"/>
                  <a:gd name="T118" fmla="*/ 2147483647 w 1460"/>
                  <a:gd name="T119" fmla="*/ 650265375 h 1447"/>
                  <a:gd name="T120" fmla="*/ 2147483647 w 1460"/>
                  <a:gd name="T121" fmla="*/ 650265375 h 1447"/>
                  <a:gd name="T122" fmla="*/ 2147483647 w 1460"/>
                  <a:gd name="T123" fmla="*/ 650265375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1"/>
              <p:cNvSpPr>
                <a:spLocks noChangeAspect="1"/>
              </p:cNvSpPr>
              <p:nvPr/>
            </p:nvSpPr>
            <p:spPr bwMode="auto">
              <a:xfrm>
                <a:off x="6948" y="7132"/>
                <a:ext cx="2081" cy="1827"/>
              </a:xfrm>
              <a:custGeom>
                <a:avLst/>
                <a:gdLst>
                  <a:gd name="T0" fmla="*/ 2147483647 w 1304"/>
                  <a:gd name="T1" fmla="*/ 1327830136 h 1148"/>
                  <a:gd name="T2" fmla="*/ 2147483647 w 1304"/>
                  <a:gd name="T3" fmla="*/ 1967885995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710454870 w 1304"/>
                  <a:gd name="T85" fmla="*/ 2147483647 h 1148"/>
                  <a:gd name="T86" fmla="*/ 710454870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1967885995 h 1148"/>
                  <a:gd name="T116" fmla="*/ 2147483647 w 1304"/>
                  <a:gd name="T117" fmla="*/ 648562877 h 1148"/>
                  <a:gd name="T118" fmla="*/ 2147483647 w 1304"/>
                  <a:gd name="T119" fmla="*/ 648562877 h 1148"/>
                  <a:gd name="T120" fmla="*/ 2147483647 w 1304"/>
                  <a:gd name="T121" fmla="*/ 648562877 h 1148"/>
                  <a:gd name="T122" fmla="*/ 2147483647 w 1304"/>
                  <a:gd name="T123" fmla="*/ 64856287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9" name="Freeform 12"/>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1344871390 h 1574"/>
                  <a:gd name="T116" fmla="*/ 2147483647 w 1276"/>
                  <a:gd name="T117" fmla="*/ 656682608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10" name="Freeform 13"/>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651670961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11" name="Freeform 14"/>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711107752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1973818466 h 1915"/>
                  <a:gd name="T114" fmla="*/ 2147483647 w 1517"/>
                  <a:gd name="T115" fmla="*/ 1973818466 h 1915"/>
                  <a:gd name="T116" fmla="*/ 2147483647 w 1517"/>
                  <a:gd name="T117" fmla="*/ 651005929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12" name="Freeform 15"/>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711075236 w 1418"/>
                  <a:gd name="T53" fmla="*/ 2147483647 h 1447"/>
                  <a:gd name="T54" fmla="*/ 711075236 w 1418"/>
                  <a:gd name="T55" fmla="*/ 2147483647 h 1447"/>
                  <a:gd name="T56" fmla="*/ 1470226508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1470226508 w 1418"/>
                  <a:gd name="T71" fmla="*/ 2147483647 h 1447"/>
                  <a:gd name="T72" fmla="*/ 1470226508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021696691 h 1447"/>
                  <a:gd name="T116" fmla="*/ 2147483647 w 1418"/>
                  <a:gd name="T117" fmla="*/ 1368518803 h 1447"/>
                  <a:gd name="T118" fmla="*/ 2147483647 w 1418"/>
                  <a:gd name="T119" fmla="*/ 658110682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13" name="Freeform 16"/>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711363895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solidFill>
                <a:srgbClr val="FFFFFF"/>
              </a:solidFill>
              <a:ln w="0">
                <a:solidFill>
                  <a:srgbClr val="000000"/>
                </a:solidFill>
                <a:round/>
                <a:headEnd/>
                <a:tailEnd/>
              </a:ln>
            </p:spPr>
            <p:txBody>
              <a:bodyPr/>
              <a:lstStyle/>
              <a:p>
                <a:endParaRPr lang="ja-JP" altLang="en-US"/>
              </a:p>
            </p:txBody>
          </p:sp>
          <p:sp>
            <p:nvSpPr>
              <p:cNvPr id="3214" name="Freeform 17" descr="50%"/>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70047082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1344744154 h 1319"/>
                  <a:gd name="T114" fmla="*/ 2147483647 w 993"/>
                  <a:gd name="T115" fmla="*/ 199372248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5" name="Freeform 18"/>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015436685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6" name="Freeform 19" descr="50%"/>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71499430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7" name="Freeform 20"/>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709965006 w 1205"/>
                  <a:gd name="T81" fmla="*/ 2147483647 h 865"/>
                  <a:gd name="T82" fmla="*/ 0 w 1205"/>
                  <a:gd name="T83" fmla="*/ 2147483647 h 865"/>
                  <a:gd name="T84" fmla="*/ 1467539348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654086239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solidFill>
                <a:srgbClr val="FFFFFF"/>
              </a:solidFill>
              <a:ln w="0">
                <a:solidFill>
                  <a:srgbClr val="000000"/>
                </a:solidFill>
                <a:round/>
                <a:headEnd/>
                <a:tailEnd/>
              </a:ln>
            </p:spPr>
            <p:txBody>
              <a:bodyPr/>
              <a:lstStyle/>
              <a:p>
                <a:endParaRPr lang="ja-JP" altLang="en-US"/>
              </a:p>
            </p:txBody>
          </p:sp>
          <p:sp>
            <p:nvSpPr>
              <p:cNvPr id="3218" name="Freeform 21"/>
              <p:cNvSpPr>
                <a:spLocks noChangeAspect="1"/>
              </p:cNvSpPr>
              <p:nvPr/>
            </p:nvSpPr>
            <p:spPr bwMode="auto">
              <a:xfrm>
                <a:off x="9278" y="1802"/>
                <a:ext cx="3396" cy="3432"/>
              </a:xfrm>
              <a:custGeom>
                <a:avLst/>
                <a:gdLst>
                  <a:gd name="T0" fmla="*/ 2147483647 w 2128"/>
                  <a:gd name="T1" fmla="*/ 653232245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1475857822 w 2128"/>
                  <a:gd name="T57" fmla="*/ 2147483647 h 2156"/>
                  <a:gd name="T58" fmla="*/ 0 w 2128"/>
                  <a:gd name="T59" fmla="*/ 2147483647 h 2156"/>
                  <a:gd name="T60" fmla="*/ 0 w 2128"/>
                  <a:gd name="T61" fmla="*/ 2147483647 h 2156"/>
                  <a:gd name="T62" fmla="*/ 773894832 w 2128"/>
                  <a:gd name="T63" fmla="*/ 2147483647 h 2156"/>
                  <a:gd name="T64" fmla="*/ 1475857822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653232245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9" name="Freeform 22"/>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718739623 w 1063"/>
                  <a:gd name="T77" fmla="*/ 2147483647 h 1149"/>
                  <a:gd name="T78" fmla="*/ 718739623 w 1063"/>
                  <a:gd name="T79" fmla="*/ 2147483647 h 1149"/>
                  <a:gd name="T80" fmla="*/ 1486447026 w 1063"/>
                  <a:gd name="T81" fmla="*/ 2147483647 h 1149"/>
                  <a:gd name="T82" fmla="*/ 2147483647 w 1063"/>
                  <a:gd name="T83" fmla="*/ 2147483647 h 1149"/>
                  <a:gd name="T84" fmla="*/ 2147483647 w 1063"/>
                  <a:gd name="T85" fmla="*/ 2147483647 h 1149"/>
                  <a:gd name="T86" fmla="*/ 1486447026 w 1063"/>
                  <a:gd name="T87" fmla="*/ 2147483647 h 1149"/>
                  <a:gd name="T88" fmla="*/ 1486447026 w 1063"/>
                  <a:gd name="T89" fmla="*/ 2147483647 h 1149"/>
                  <a:gd name="T90" fmla="*/ 2147483647 w 1063"/>
                  <a:gd name="T91" fmla="*/ 2147483647 h 1149"/>
                  <a:gd name="T92" fmla="*/ 2147483647 w 1063"/>
                  <a:gd name="T93" fmla="*/ 2147483647 h 1149"/>
                  <a:gd name="T94" fmla="*/ 2147483647 w 1063"/>
                  <a:gd name="T95" fmla="*/ 2147483647 h 1149"/>
                  <a:gd name="T96" fmla="*/ 1486447026 w 1063"/>
                  <a:gd name="T97" fmla="*/ 2147483647 h 1149"/>
                  <a:gd name="T98" fmla="*/ 2147483647 w 1063"/>
                  <a:gd name="T99" fmla="*/ 2147483647 h 1149"/>
                  <a:gd name="T100" fmla="*/ 2147483647 w 1063"/>
                  <a:gd name="T101" fmla="*/ 2147483647 h 1149"/>
                  <a:gd name="T102" fmla="*/ 2147483647 w 1063"/>
                  <a:gd name="T103" fmla="*/ 1981365829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20" name="Freeform 23" descr="50%"/>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1" name="Freeform 24"/>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1495187662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1339162392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22" name="Freeform 25"/>
              <p:cNvSpPr>
                <a:spLocks noChangeAspect="1"/>
              </p:cNvSpPr>
              <p:nvPr/>
            </p:nvSpPr>
            <p:spPr bwMode="auto">
              <a:xfrm>
                <a:off x="5997" y="3021"/>
                <a:ext cx="3554" cy="3140"/>
              </a:xfrm>
              <a:custGeom>
                <a:avLst/>
                <a:gdLst>
                  <a:gd name="T0" fmla="*/ 2147483647 w 2227"/>
                  <a:gd name="T1" fmla="*/ 1349839018 h 1972"/>
                  <a:gd name="T2" fmla="*/ 2147483647 w 2227"/>
                  <a:gd name="T3" fmla="*/ 2022986778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1468176258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658444054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23" name="Freeform 26"/>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1475210784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709857281 w 1106"/>
                  <a:gd name="T109" fmla="*/ 2147483647 h 950"/>
                  <a:gd name="T110" fmla="*/ 709857281 w 1106"/>
                  <a:gd name="T111" fmla="*/ 2147483647 h 950"/>
                  <a:gd name="T112" fmla="*/ 2147483647 w 1106"/>
                  <a:gd name="T113" fmla="*/ 1330951619 h 950"/>
                  <a:gd name="T114" fmla="*/ 2147483647 w 1106"/>
                  <a:gd name="T115" fmla="*/ 1330951619 h 950"/>
                  <a:gd name="T116" fmla="*/ 2147483647 w 1106"/>
                  <a:gd name="T117" fmla="*/ 0 h 950"/>
                  <a:gd name="T118" fmla="*/ 2147483647 w 1106"/>
                  <a:gd name="T119" fmla="*/ 650371857 h 950"/>
                  <a:gd name="T120" fmla="*/ 2147483647 w 1106"/>
                  <a:gd name="T121" fmla="*/ 1330951619 h 950"/>
                  <a:gd name="T122" fmla="*/ 2147483647 w 1106"/>
                  <a:gd name="T123" fmla="*/ 1330951619 h 950"/>
                  <a:gd name="T124" fmla="*/ 2147483647 w 1106"/>
                  <a:gd name="T125" fmla="*/ 197172063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a:lstStyle/>
              <a:p>
                <a:endParaRPr lang="ja-JP" altLang="en-US"/>
              </a:p>
            </p:txBody>
          </p:sp>
        </p:grpSp>
        <p:sp>
          <p:nvSpPr>
            <p:cNvPr id="3195" name="AutoShape 168"/>
            <p:cNvSpPr>
              <a:spLocks/>
            </p:cNvSpPr>
            <p:nvPr/>
          </p:nvSpPr>
          <p:spPr bwMode="auto">
            <a:xfrm>
              <a:off x="8532440" y="692696"/>
              <a:ext cx="431800" cy="179388"/>
            </a:xfrm>
            <a:prstGeom prst="borderCallout2">
              <a:avLst>
                <a:gd name="adj1" fmla="val 122125"/>
                <a:gd name="adj2" fmla="val 79412"/>
                <a:gd name="adj3" fmla="val 223009"/>
                <a:gd name="adj4" fmla="val 80148"/>
                <a:gd name="adj5" fmla="val 31858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平野区</a:t>
              </a:r>
            </a:p>
          </p:txBody>
        </p:sp>
        <p:sp>
          <p:nvSpPr>
            <p:cNvPr id="3196" name="AutoShape 168"/>
            <p:cNvSpPr>
              <a:spLocks/>
            </p:cNvSpPr>
            <p:nvPr/>
          </p:nvSpPr>
          <p:spPr bwMode="auto">
            <a:xfrm>
              <a:off x="8028384" y="548680"/>
              <a:ext cx="431800" cy="179388"/>
            </a:xfrm>
            <a:prstGeom prst="borderCallout2">
              <a:avLst>
                <a:gd name="adj1" fmla="val 122125"/>
                <a:gd name="adj2" fmla="val 79412"/>
                <a:gd name="adj3" fmla="val 180532"/>
                <a:gd name="adj4" fmla="val 80148"/>
                <a:gd name="adj5" fmla="val 244245"/>
                <a:gd name="adj6" fmla="val 12022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生野区</a:t>
              </a:r>
            </a:p>
          </p:txBody>
        </p:sp>
        <p:sp>
          <p:nvSpPr>
            <p:cNvPr id="3197" name="AutoShape 168"/>
            <p:cNvSpPr>
              <a:spLocks/>
            </p:cNvSpPr>
            <p:nvPr/>
          </p:nvSpPr>
          <p:spPr bwMode="auto">
            <a:xfrm>
              <a:off x="7740352" y="764704"/>
              <a:ext cx="431800" cy="179388"/>
            </a:xfrm>
            <a:prstGeom prst="borderCallout2">
              <a:avLst>
                <a:gd name="adj1" fmla="val 122125"/>
                <a:gd name="adj2" fmla="val 79412"/>
                <a:gd name="adj3" fmla="val 180532"/>
                <a:gd name="adj4" fmla="val 80148"/>
                <a:gd name="adj5" fmla="val 153981"/>
                <a:gd name="adj6" fmla="val 15110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天王寺区</a:t>
              </a:r>
            </a:p>
          </p:txBody>
        </p:sp>
        <p:sp>
          <p:nvSpPr>
            <p:cNvPr id="3198" name="AutoShape 168"/>
            <p:cNvSpPr>
              <a:spLocks/>
            </p:cNvSpPr>
            <p:nvPr/>
          </p:nvSpPr>
          <p:spPr bwMode="auto">
            <a:xfrm>
              <a:off x="7596336" y="980728"/>
              <a:ext cx="431800" cy="179388"/>
            </a:xfrm>
            <a:prstGeom prst="borderCallout2">
              <a:avLst>
                <a:gd name="adj1" fmla="val 122125"/>
                <a:gd name="adj2" fmla="val 79412"/>
                <a:gd name="adj3" fmla="val 143366"/>
                <a:gd name="adj4" fmla="val 80148"/>
                <a:gd name="adj5" fmla="val 148671"/>
                <a:gd name="adj6" fmla="val 18198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阿倍野区</a:t>
              </a:r>
            </a:p>
          </p:txBody>
        </p:sp>
        <p:sp>
          <p:nvSpPr>
            <p:cNvPr id="3199" name="AutoShape 168"/>
            <p:cNvSpPr>
              <a:spLocks/>
            </p:cNvSpPr>
            <p:nvPr/>
          </p:nvSpPr>
          <p:spPr bwMode="auto">
            <a:xfrm>
              <a:off x="7740352" y="1340768"/>
              <a:ext cx="431800" cy="179388"/>
            </a:xfrm>
            <a:prstGeom prst="borderCallout2">
              <a:avLst>
                <a:gd name="adj1" fmla="val 79648"/>
                <a:gd name="adj2" fmla="val 105884"/>
                <a:gd name="adj3" fmla="val 84958"/>
                <a:gd name="adj4" fmla="val 141912"/>
                <a:gd name="adj5" fmla="val 5310"/>
                <a:gd name="adj6" fmla="val 17536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東住吉区</a:t>
              </a:r>
            </a:p>
          </p:txBody>
        </p:sp>
      </p:grpSp>
      <p:sp>
        <p:nvSpPr>
          <p:cNvPr id="3171" name="テキスト ボックス 57"/>
          <p:cNvSpPr>
            <a:spLocks noChangeArrowheads="1"/>
          </p:cNvSpPr>
          <p:nvPr/>
        </p:nvSpPr>
        <p:spPr bwMode="auto">
          <a:xfrm>
            <a:off x="4505325" y="6165850"/>
            <a:ext cx="5187950"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地下鉄４路線、</a:t>
            </a:r>
            <a:r>
              <a:rPr lang="ja-JP" altLang="en-US" sz="1100">
                <a:latin typeface="HGP創英角ｺﾞｼｯｸUB" pitchFamily="50" charset="-128"/>
              </a:rPr>
              <a:t>ＪＲ４路線、</a:t>
            </a:r>
            <a:r>
              <a:rPr lang="ja-JP" altLang="en-US" sz="1100"/>
              <a:t>私鉄４路線が走り、主要駅として、天王寺駅・大阪阿部野橋駅、鶴橋駅を有する。</a:t>
            </a:r>
          </a:p>
        </p:txBody>
      </p:sp>
      <p:sp>
        <p:nvSpPr>
          <p:cNvPr id="260" name="正方形/長方形 22"/>
          <p:cNvSpPr/>
          <p:nvPr/>
        </p:nvSpPr>
        <p:spPr bwMode="gray">
          <a:xfrm>
            <a:off x="5600700" y="2543175"/>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天王寺区</a:t>
            </a:r>
            <a:r>
              <a:rPr lang="ja-JP" altLang="en-US" sz="800" dirty="0">
                <a:solidFill>
                  <a:schemeClr val="tx1"/>
                </a:solidFill>
              </a:rPr>
              <a:t>役所</a:t>
            </a:r>
          </a:p>
        </p:txBody>
      </p:sp>
      <p:sp>
        <p:nvSpPr>
          <p:cNvPr id="261" name="正方形/長方形 22"/>
          <p:cNvSpPr/>
          <p:nvPr/>
        </p:nvSpPr>
        <p:spPr bwMode="gray">
          <a:xfrm>
            <a:off x="5457825" y="3573463"/>
            <a:ext cx="898525"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阿倍野区</a:t>
            </a:r>
            <a:r>
              <a:rPr lang="ja-JP" altLang="en-US" sz="800" dirty="0">
                <a:solidFill>
                  <a:schemeClr val="tx1"/>
                </a:solidFill>
              </a:rPr>
              <a:t>役所</a:t>
            </a:r>
          </a:p>
        </p:txBody>
      </p:sp>
      <p:sp>
        <p:nvSpPr>
          <p:cNvPr id="262" name="正方形/長方形 22"/>
          <p:cNvSpPr/>
          <p:nvPr/>
        </p:nvSpPr>
        <p:spPr bwMode="gray">
          <a:xfrm>
            <a:off x="6248400" y="4437063"/>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東住吉区</a:t>
            </a:r>
            <a:r>
              <a:rPr lang="ja-JP" altLang="en-US" sz="800" dirty="0">
                <a:solidFill>
                  <a:schemeClr val="tx1"/>
                </a:solidFill>
              </a:rPr>
              <a:t>役所</a:t>
            </a:r>
          </a:p>
        </p:txBody>
      </p:sp>
      <p:sp>
        <p:nvSpPr>
          <p:cNvPr id="263" name="正方形/長方形 22"/>
          <p:cNvSpPr/>
          <p:nvPr/>
        </p:nvSpPr>
        <p:spPr bwMode="gray">
          <a:xfrm>
            <a:off x="7627938" y="4522788"/>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平野区</a:t>
            </a:r>
            <a:r>
              <a:rPr lang="ja-JP" altLang="en-US" sz="800" dirty="0">
                <a:solidFill>
                  <a:schemeClr val="tx1"/>
                </a:solidFill>
              </a:rPr>
              <a:t>役所</a:t>
            </a:r>
          </a:p>
        </p:txBody>
      </p:sp>
      <p:sp>
        <p:nvSpPr>
          <p:cNvPr id="358" name="正方形/長方形 90"/>
          <p:cNvSpPr/>
          <p:nvPr/>
        </p:nvSpPr>
        <p:spPr bwMode="gray">
          <a:xfrm>
            <a:off x="4448175" y="2852738"/>
            <a:ext cx="1189038" cy="3968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天王寺駅・</a:t>
            </a:r>
            <a:endParaRPr lang="en-US" altLang="ja-JP" sz="1050" b="1" dirty="0">
              <a:solidFill>
                <a:schemeClr val="tx1"/>
              </a:solidFill>
            </a:endParaRPr>
          </a:p>
          <a:p>
            <a:pPr algn="ctr">
              <a:defRPr/>
            </a:pPr>
            <a:r>
              <a:rPr lang="ja-JP" altLang="en-US" sz="1050" b="1" dirty="0">
                <a:solidFill>
                  <a:schemeClr val="tx1"/>
                </a:solidFill>
              </a:rPr>
              <a:t>大阪阿部野橋駅</a:t>
            </a:r>
            <a:endParaRPr lang="en-US" altLang="ja-JP" sz="1050" b="1" dirty="0">
              <a:solidFill>
                <a:schemeClr val="tx1"/>
              </a:solidFill>
            </a:endParaRPr>
          </a:p>
        </p:txBody>
      </p:sp>
      <p:sp>
        <p:nvSpPr>
          <p:cNvPr id="360" name="正方形/長方形 359"/>
          <p:cNvSpPr/>
          <p:nvPr/>
        </p:nvSpPr>
        <p:spPr bwMode="gray">
          <a:xfrm>
            <a:off x="7473950" y="1773238"/>
            <a:ext cx="790575"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鶴橋駅</a:t>
            </a:r>
          </a:p>
        </p:txBody>
      </p:sp>
      <p:sp>
        <p:nvSpPr>
          <p:cNvPr id="362" name="正方形/長方形 361"/>
          <p:cNvSpPr/>
          <p:nvPr/>
        </p:nvSpPr>
        <p:spPr bwMode="gray">
          <a:xfrm>
            <a:off x="8761413" y="4224338"/>
            <a:ext cx="1008062"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北部サービスセンター</a:t>
            </a:r>
          </a:p>
        </p:txBody>
      </p:sp>
      <p:sp>
        <p:nvSpPr>
          <p:cNvPr id="363" name="正方形/長方形 362"/>
          <p:cNvSpPr/>
          <p:nvPr/>
        </p:nvSpPr>
        <p:spPr bwMode="gray">
          <a:xfrm>
            <a:off x="8766175" y="5189538"/>
            <a:ext cx="1008063"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南部サービスセンター</a:t>
            </a:r>
          </a:p>
        </p:txBody>
      </p:sp>
      <p:sp>
        <p:nvSpPr>
          <p:cNvPr id="364" name="正方形/長方形 363"/>
          <p:cNvSpPr/>
          <p:nvPr/>
        </p:nvSpPr>
        <p:spPr bwMode="gray">
          <a:xfrm>
            <a:off x="5961063" y="5229225"/>
            <a:ext cx="1008062"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東住吉区役所</a:t>
            </a:r>
            <a:endParaRPr lang="en-US" altLang="ja-JP" sz="700" dirty="0">
              <a:solidFill>
                <a:schemeClr val="tx1"/>
              </a:solidFill>
            </a:endParaRPr>
          </a:p>
          <a:p>
            <a:pPr algn="ctr">
              <a:defRPr/>
            </a:pPr>
            <a:r>
              <a:rPr lang="ja-JP" altLang="en-US" sz="700" dirty="0">
                <a:solidFill>
                  <a:schemeClr val="tx1"/>
                </a:solidFill>
              </a:rPr>
              <a:t>矢田出張所</a:t>
            </a:r>
          </a:p>
        </p:txBody>
      </p:sp>
      <p:grpSp>
        <p:nvGrpSpPr>
          <p:cNvPr id="15" name="グループ化 112"/>
          <p:cNvGrpSpPr>
            <a:grpSpLocks/>
          </p:cNvGrpSpPr>
          <p:nvPr/>
        </p:nvGrpSpPr>
        <p:grpSpPr bwMode="auto">
          <a:xfrm>
            <a:off x="4432300" y="908050"/>
            <a:ext cx="1690688" cy="1584325"/>
            <a:chOff x="4090989" y="908053"/>
            <a:chExt cx="1561132" cy="1584846"/>
          </a:xfrm>
        </p:grpSpPr>
        <p:grpSp>
          <p:nvGrpSpPr>
            <p:cNvPr id="16" name="グループ化 64"/>
            <p:cNvGrpSpPr>
              <a:grpSpLocks/>
            </p:cNvGrpSpPr>
            <p:nvPr/>
          </p:nvGrpSpPr>
          <p:grpSpPr bwMode="auto">
            <a:xfrm>
              <a:off x="4090989" y="908053"/>
              <a:ext cx="1561132" cy="1584846"/>
              <a:chOff x="5508104" y="3645025"/>
              <a:chExt cx="1561335" cy="1584923"/>
            </a:xfrm>
          </p:grpSpPr>
          <p:sp>
            <p:nvSpPr>
              <p:cNvPr id="3188"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89"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0"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1"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出張所等</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2"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17" name="円/楕円 116"/>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正方形/長方形 117"/>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2" name="正方形/長方形 111"/>
          <p:cNvSpPr/>
          <p:nvPr/>
        </p:nvSpPr>
        <p:spPr bwMode="gray">
          <a:xfrm rot="16527432">
            <a:off x="7669213" y="2705100"/>
            <a:ext cx="863600" cy="225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13" name="円/楕円 112"/>
          <p:cNvSpPr/>
          <p:nvPr/>
        </p:nvSpPr>
        <p:spPr bwMode="gray">
          <a:xfrm>
            <a:off x="7113588" y="2781300"/>
            <a:ext cx="109537" cy="10001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14" name="正方形/長方形 22"/>
          <p:cNvSpPr/>
          <p:nvPr/>
        </p:nvSpPr>
        <p:spPr bwMode="gray">
          <a:xfrm>
            <a:off x="7185025" y="2565400"/>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生野区</a:t>
            </a:r>
            <a:r>
              <a:rPr lang="ja-JP" altLang="en-US" sz="800" dirty="0">
                <a:solidFill>
                  <a:schemeClr val="tx1"/>
                </a:solidFill>
              </a:rPr>
              <a:t>役所</a:t>
            </a:r>
          </a:p>
        </p:txBody>
      </p:sp>
      <p:sp>
        <p:nvSpPr>
          <p:cNvPr id="119"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-24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1"/>
          <p:cNvGrpSpPr>
            <a:grpSpLocks/>
          </p:cNvGrpSpPr>
          <p:nvPr/>
        </p:nvGrpSpPr>
        <p:grpSpPr bwMode="auto">
          <a:xfrm>
            <a:off x="4432300" y="908050"/>
            <a:ext cx="5376863" cy="5041900"/>
            <a:chOff x="1182155" y="307601"/>
            <a:chExt cx="6236231" cy="6242424"/>
          </a:xfrm>
        </p:grpSpPr>
        <p:grpSp>
          <p:nvGrpSpPr>
            <p:cNvPr id="3" name="グループ化 88"/>
            <p:cNvGrpSpPr>
              <a:grpSpLocks/>
            </p:cNvGrpSpPr>
            <p:nvPr/>
          </p:nvGrpSpPr>
          <p:grpSpPr bwMode="auto">
            <a:xfrm>
              <a:off x="1705465" y="307601"/>
              <a:ext cx="5712921" cy="6242424"/>
              <a:chOff x="1705465" y="307601"/>
              <a:chExt cx="5712921" cy="6242424"/>
            </a:xfrm>
          </p:grpSpPr>
          <p:grpSp>
            <p:nvGrpSpPr>
              <p:cNvPr id="5" name="グループ化 87"/>
              <p:cNvGrpSpPr>
                <a:grpSpLocks/>
              </p:cNvGrpSpPr>
              <p:nvPr/>
            </p:nvGrpSpPr>
            <p:grpSpPr bwMode="auto">
              <a:xfrm>
                <a:off x="1705465" y="307601"/>
                <a:ext cx="5712921" cy="6242424"/>
                <a:chOff x="1705465" y="307601"/>
                <a:chExt cx="5712921" cy="6242424"/>
              </a:xfrm>
            </p:grpSpPr>
            <p:grpSp>
              <p:nvGrpSpPr>
                <p:cNvPr id="6" name="グループ化 83"/>
                <p:cNvGrpSpPr>
                  <a:grpSpLocks/>
                </p:cNvGrpSpPr>
                <p:nvPr/>
              </p:nvGrpSpPr>
              <p:grpSpPr bwMode="auto">
                <a:xfrm>
                  <a:off x="1705465" y="307601"/>
                  <a:ext cx="5712921" cy="6242424"/>
                  <a:chOff x="1705465" y="307601"/>
                  <a:chExt cx="5712921" cy="6242424"/>
                </a:xfrm>
              </p:grpSpPr>
              <p:grpSp>
                <p:nvGrpSpPr>
                  <p:cNvPr id="7" name="グループ化 1"/>
                  <p:cNvGrpSpPr>
                    <a:grpSpLocks/>
                  </p:cNvGrpSpPr>
                  <p:nvPr/>
                </p:nvGrpSpPr>
                <p:grpSpPr bwMode="auto">
                  <a:xfrm>
                    <a:off x="1705465" y="307601"/>
                    <a:ext cx="5712921" cy="6242424"/>
                    <a:chOff x="-20147" y="-374"/>
                    <a:chExt cx="5712734" cy="6242051"/>
                  </a:xfrm>
                </p:grpSpPr>
                <p:pic>
                  <p:nvPicPr>
                    <p:cNvPr id="4153" name="Picture 9"/>
                    <p:cNvPicPr>
                      <a:picLocks noChangeAspect="1" noChangeArrowheads="1"/>
                    </p:cNvPicPr>
                    <p:nvPr/>
                  </p:nvPicPr>
                  <p:blipFill>
                    <a:blip r:embed="rId3" cstate="print"/>
                    <a:srcRect l="25887" t="980" r="40620" b="9425"/>
                    <a:stretch>
                      <a:fillRect/>
                    </a:stretch>
                  </p:blipFill>
                  <p:spPr bwMode="gray">
                    <a:xfrm>
                      <a:off x="67237" y="33618"/>
                      <a:ext cx="5625350" cy="6152032"/>
                    </a:xfrm>
                    <a:prstGeom prst="rect">
                      <a:avLst/>
                    </a:prstGeom>
                    <a:noFill/>
                    <a:ln w="1">
                      <a:noFill/>
                      <a:miter lim="800000"/>
                      <a:headEnd/>
                      <a:tailEnd/>
                    </a:ln>
                  </p:spPr>
                </p:pic>
                <p:sp>
                  <p:nvSpPr>
                    <p:cNvPr id="186" name="正方形/長方形 3"/>
                    <p:cNvSpPr/>
                    <p:nvPr/>
                  </p:nvSpPr>
                  <p:spPr bwMode="gray">
                    <a:xfrm>
                      <a:off x="-20549" y="445768"/>
                      <a:ext cx="826684" cy="51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7" name="正方形/長方形 4"/>
                    <p:cNvSpPr/>
                    <p:nvPr/>
                  </p:nvSpPr>
                  <p:spPr bwMode="gray">
                    <a:xfrm>
                      <a:off x="3386" y="1758643"/>
                      <a:ext cx="734624" cy="25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8" name="正方形/長方形 5"/>
                    <p:cNvSpPr/>
                    <p:nvPr/>
                  </p:nvSpPr>
                  <p:spPr bwMode="gray">
                    <a:xfrm>
                      <a:off x="56779" y="5990108"/>
                      <a:ext cx="1550261" cy="251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9" name="正方形/長方形 6"/>
                    <p:cNvSpPr/>
                    <p:nvPr/>
                  </p:nvSpPr>
                  <p:spPr bwMode="gray">
                    <a:xfrm>
                      <a:off x="3809074" y="36969"/>
                      <a:ext cx="447404" cy="71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0" name="正方形/長方形 7"/>
                    <p:cNvSpPr/>
                    <p:nvPr/>
                  </p:nvSpPr>
                  <p:spPr bwMode="gray">
                    <a:xfrm>
                      <a:off x="2417153" y="-374"/>
                      <a:ext cx="195164" cy="169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1" name="正方形/長方形 8"/>
                    <p:cNvSpPr/>
                    <p:nvPr/>
                  </p:nvSpPr>
                  <p:spPr bwMode="gray">
                    <a:xfrm>
                      <a:off x="71509" y="5811259"/>
                      <a:ext cx="193323" cy="169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59" name="フリーフォーム 158"/>
                  <p:cNvSpPr/>
                  <p:nvPr/>
                </p:nvSpPr>
                <p:spPr bwMode="gray">
                  <a:xfrm>
                    <a:off x="3579430" y="405876"/>
                    <a:ext cx="563415" cy="141516"/>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7" name="正方形/長方形 166"/>
                  <p:cNvSpPr/>
                  <p:nvPr/>
                </p:nvSpPr>
                <p:spPr bwMode="gray">
                  <a:xfrm>
                    <a:off x="2958938" y="1697209"/>
                    <a:ext cx="106791" cy="106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1" name="正方形/長方形 170"/>
                  <p:cNvSpPr/>
                  <p:nvPr/>
                </p:nvSpPr>
                <p:spPr bwMode="gray">
                  <a:xfrm rot="16767915">
                    <a:off x="3762764" y="2232858"/>
                    <a:ext cx="927715" cy="2927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174" name="正方形/長方形 173"/>
                  <p:cNvSpPr/>
                  <p:nvPr/>
                </p:nvSpPr>
                <p:spPr bwMode="gray">
                  <a:xfrm>
                    <a:off x="5083712" y="3963429"/>
                    <a:ext cx="1202320" cy="310549"/>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平野環濠集落</a:t>
                    </a:r>
                    <a:endParaRPr lang="en-US" altLang="ja-JP" sz="900" dirty="0">
                      <a:solidFill>
                        <a:schemeClr val="tx1"/>
                      </a:solidFill>
                    </a:endParaRPr>
                  </a:p>
                </p:txBody>
              </p:sp>
              <p:sp>
                <p:nvSpPr>
                  <p:cNvPr id="175" name="正方形/長方形 174"/>
                  <p:cNvSpPr/>
                  <p:nvPr/>
                </p:nvSpPr>
                <p:spPr bwMode="gray">
                  <a:xfrm>
                    <a:off x="5275199" y="3757052"/>
                    <a:ext cx="139933" cy="1375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6" name="正方形/長方形 175"/>
                  <p:cNvSpPr/>
                  <p:nvPr/>
                </p:nvSpPr>
                <p:spPr bwMode="gray">
                  <a:xfrm rot="1234803">
                    <a:off x="5672904" y="4362426"/>
                    <a:ext cx="848804" cy="2417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177" name="正方形/長方形 176"/>
                  <p:cNvSpPr/>
                  <p:nvPr/>
                </p:nvSpPr>
                <p:spPr bwMode="gray">
                  <a:xfrm>
                    <a:off x="3461592" y="3963429"/>
                    <a:ext cx="1240986" cy="310549"/>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駒川商店街</a:t>
                    </a:r>
                    <a:endParaRPr lang="en-US" altLang="ja-JP" sz="900" dirty="0">
                      <a:solidFill>
                        <a:schemeClr val="tx1"/>
                      </a:solidFill>
                    </a:endParaRPr>
                  </a:p>
                </p:txBody>
              </p:sp>
              <p:sp>
                <p:nvSpPr>
                  <p:cNvPr id="179" name="正方形/長方形 178"/>
                  <p:cNvSpPr/>
                  <p:nvPr/>
                </p:nvSpPr>
                <p:spPr bwMode="gray">
                  <a:xfrm>
                    <a:off x="3837202" y="4309356"/>
                    <a:ext cx="139933" cy="139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80" name="正方形/長方形 179"/>
                  <p:cNvSpPr/>
                  <p:nvPr/>
                </p:nvSpPr>
                <p:spPr bwMode="gray">
                  <a:xfrm>
                    <a:off x="3829837" y="5883722"/>
                    <a:ext cx="1043975" cy="302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大和川</a:t>
                    </a:r>
                    <a:endParaRPr lang="en-US" altLang="ja-JP" sz="700" dirty="0">
                      <a:solidFill>
                        <a:schemeClr val="tx1"/>
                      </a:solidFill>
                    </a:endParaRPr>
                  </a:p>
                </p:txBody>
              </p:sp>
            </p:grpSp>
            <p:sp>
              <p:nvSpPr>
                <p:cNvPr id="129" name="フリーフォーム 128"/>
                <p:cNvSpPr/>
                <p:nvPr/>
              </p:nvSpPr>
              <p:spPr bwMode="gray">
                <a:xfrm>
                  <a:off x="5306500" y="1076112"/>
                  <a:ext cx="182282" cy="1458400"/>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7" name="正方形/長方形 126"/>
              <p:cNvSpPr/>
              <p:nvPr/>
            </p:nvSpPr>
            <p:spPr bwMode="gray">
              <a:xfrm rot="15991165">
                <a:off x="4133740" y="2453120"/>
                <a:ext cx="1481986" cy="2964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grpSp>
        <p:grpSp>
          <p:nvGrpSpPr>
            <p:cNvPr id="8" name="グループ化 90"/>
            <p:cNvGrpSpPr>
              <a:grpSpLocks/>
            </p:cNvGrpSpPr>
            <p:nvPr/>
          </p:nvGrpSpPr>
          <p:grpSpPr bwMode="auto">
            <a:xfrm>
              <a:off x="1182155" y="1918050"/>
              <a:ext cx="6210863" cy="912505"/>
              <a:chOff x="1182155" y="1918050"/>
              <a:chExt cx="6210863" cy="912505"/>
            </a:xfrm>
          </p:grpSpPr>
          <p:grpSp>
            <p:nvGrpSpPr>
              <p:cNvPr id="9" name="グループ化 82"/>
              <p:cNvGrpSpPr>
                <a:grpSpLocks/>
              </p:cNvGrpSpPr>
              <p:nvPr/>
            </p:nvGrpSpPr>
            <p:grpSpPr bwMode="auto">
              <a:xfrm>
                <a:off x="1182155" y="2321947"/>
                <a:ext cx="1355225" cy="508608"/>
                <a:chOff x="4421129" y="3442722"/>
                <a:chExt cx="1354841" cy="508608"/>
              </a:xfrm>
            </p:grpSpPr>
            <p:sp>
              <p:nvSpPr>
                <p:cNvPr id="121" name="正方形/長方形 120"/>
                <p:cNvSpPr/>
                <p:nvPr/>
              </p:nvSpPr>
              <p:spPr bwMode="gray">
                <a:xfrm>
                  <a:off x="4421129" y="3443013"/>
                  <a:ext cx="1106263" cy="509064"/>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商業・</a:t>
                  </a:r>
                  <a:endParaRPr lang="en-US" altLang="ja-JP" sz="900" dirty="0">
                    <a:solidFill>
                      <a:schemeClr val="tx1"/>
                    </a:solidFill>
                  </a:endParaRPr>
                </a:p>
                <a:p>
                  <a:pPr algn="ctr">
                    <a:defRPr/>
                  </a:pPr>
                  <a:r>
                    <a:rPr lang="ja-JP" altLang="en-US" sz="900" dirty="0">
                      <a:solidFill>
                        <a:schemeClr val="tx1"/>
                      </a:solidFill>
                    </a:rPr>
                    <a:t>業務集積地</a:t>
                  </a:r>
                  <a:endParaRPr lang="en-US" altLang="ja-JP" sz="900" dirty="0">
                    <a:solidFill>
                      <a:schemeClr val="tx1"/>
                    </a:solidFill>
                  </a:endParaRPr>
                </a:p>
              </p:txBody>
            </p:sp>
            <p:cxnSp>
              <p:nvCxnSpPr>
                <p:cNvPr id="122" name="直線コネクタ 121"/>
                <p:cNvCxnSpPr>
                  <a:stCxn id="71" idx="0"/>
                  <a:endCxn id="121" idx="3"/>
                </p:cNvCxnSpPr>
                <p:nvPr/>
              </p:nvCxnSpPr>
              <p:spPr bwMode="gray">
                <a:xfrm flipH="1">
                  <a:off x="5527392" y="3645459"/>
                  <a:ext cx="248494" cy="5306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グループ化 98"/>
              <p:cNvGrpSpPr>
                <a:grpSpLocks/>
              </p:cNvGrpSpPr>
              <p:nvPr/>
            </p:nvGrpSpPr>
            <p:grpSpPr bwMode="auto">
              <a:xfrm>
                <a:off x="5582556" y="1918050"/>
                <a:ext cx="1810462" cy="437642"/>
                <a:chOff x="7585884" y="2205541"/>
                <a:chExt cx="1810157" cy="437664"/>
              </a:xfrm>
            </p:grpSpPr>
            <p:sp>
              <p:nvSpPr>
                <p:cNvPr id="116" name="正方形/長方形 115"/>
                <p:cNvSpPr/>
                <p:nvPr/>
              </p:nvSpPr>
              <p:spPr bwMode="gray">
                <a:xfrm>
                  <a:off x="8169582" y="2320806"/>
                  <a:ext cx="1226049" cy="322358"/>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中小工場立地</a:t>
                  </a:r>
                  <a:endParaRPr lang="en-US" altLang="ja-JP" sz="900" dirty="0">
                    <a:solidFill>
                      <a:schemeClr val="tx1"/>
                    </a:solidFill>
                  </a:endParaRPr>
                </a:p>
              </p:txBody>
            </p:sp>
            <p:cxnSp>
              <p:nvCxnSpPr>
                <p:cNvPr id="117" name="直線コネクタ 116"/>
                <p:cNvCxnSpPr>
                  <a:stCxn id="67" idx="4"/>
                  <a:endCxn id="116" idx="1"/>
                </p:cNvCxnSpPr>
                <p:nvPr/>
              </p:nvCxnSpPr>
              <p:spPr bwMode="gray">
                <a:xfrm>
                  <a:off x="7586012" y="2204836"/>
                  <a:ext cx="583571" cy="27714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4" name="テキスト ボックス 24"/>
          <p:cNvSpPr txBox="1"/>
          <p:nvPr/>
        </p:nvSpPr>
        <p:spPr bwMode="gray">
          <a:xfrm>
            <a:off x="128588" y="508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タイトル 3"/>
          <p:cNvSpPr>
            <a:spLocks/>
          </p:cNvSpPr>
          <p:nvPr/>
        </p:nvSpPr>
        <p:spPr bwMode="auto">
          <a:xfrm>
            <a:off x="117475" y="30163"/>
            <a:ext cx="4054475" cy="30956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23825" y="3257550"/>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graphicFrame>
        <p:nvGraphicFramePr>
          <p:cNvPr id="63" name="Group 154"/>
          <p:cNvGraphicFramePr>
            <a:graphicFrameLocks noGrp="1"/>
          </p:cNvGraphicFramePr>
          <p:nvPr/>
        </p:nvGraphicFramePr>
        <p:xfrm>
          <a:off x="271463" y="3573463"/>
          <a:ext cx="3745169" cy="376692"/>
        </p:xfrm>
        <a:graphic>
          <a:graphicData uri="http://schemas.openxmlformats.org/drawingml/2006/table">
            <a:tbl>
              <a:tblPr/>
              <a:tblGrid>
                <a:gridCol w="383509"/>
                <a:gridCol w="336166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0"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5128" name="タイトル 3"/>
          <p:cNvSpPr>
            <a:spLocks/>
          </p:cNvSpPr>
          <p:nvPr/>
        </p:nvSpPr>
        <p:spPr bwMode="auto">
          <a:xfrm>
            <a:off x="117475" y="3252788"/>
            <a:ext cx="4068763" cy="35464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endParaRPr lang="en-US" altLang="ja-JP" sz="1100" dirty="0">
              <a:latin typeface="ＭＳ Ｐ明朝" pitchFamily="18" charset="-128"/>
              <a:ea typeface="ＭＳ Ｐ明朝" pitchFamily="18" charset="-128"/>
            </a:endParaRPr>
          </a:p>
          <a:p>
            <a:pPr marL="85725" indent="-85725">
              <a:defRPr/>
            </a:pP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636,454</a:t>
            </a:r>
            <a:r>
              <a:rPr lang="ja-JP" altLang="en-US" sz="1100" dirty="0">
                <a:latin typeface="ＭＳ Ｐゴシック" pitchFamily="50" charset="-128"/>
                <a:ea typeface="ＭＳ Ｐゴシック" pitchFamily="50" charset="-128"/>
              </a:rPr>
              <a:t>人で、東大阪市（</a:t>
            </a:r>
            <a:r>
              <a:rPr lang="en-US" altLang="ja-JP" sz="1100" dirty="0">
                <a:latin typeface="ＭＳ Ｐゴシック" pitchFamily="50" charset="-128"/>
                <a:ea typeface="ＭＳ Ｐゴシック" pitchFamily="50" charset="-128"/>
              </a:rPr>
              <a:t>502,784</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％で、東大阪市（</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％）と同程度</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6,782</a:t>
            </a:r>
            <a:r>
              <a:rPr lang="ja-JP" altLang="en-US" sz="1100" dirty="0">
                <a:latin typeface="ＭＳ Ｐゴシック" pitchFamily="50" charset="-128"/>
                <a:ea typeface="ＭＳ Ｐゴシック" pitchFamily="50" charset="-128"/>
              </a:rPr>
              <a:t>億円で、堺市（</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4,020</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zh-TW" sz="1100" dirty="0">
                <a:latin typeface="ＭＳ Ｐゴシック" pitchFamily="50" charset="-128"/>
                <a:ea typeface="ＭＳ Ｐゴシック" pitchFamily="50" charset="-128"/>
              </a:rPr>
              <a:t>4,998</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建物用途割合は住居が</a:t>
            </a:r>
            <a:r>
              <a:rPr lang="en-US" altLang="ja-JP" sz="1100" dirty="0">
                <a:latin typeface="ＭＳ Ｐゴシック" pitchFamily="50" charset="-128"/>
                <a:ea typeface="ＭＳ Ｐゴシック" pitchFamily="50" charset="-128"/>
              </a:rPr>
              <a:t>51.5</a:t>
            </a:r>
            <a:r>
              <a:rPr lang="ja-JP" altLang="en-US" sz="1100" dirty="0">
                <a:latin typeface="ＭＳ Ｐゴシック" pitchFamily="50" charset="-128"/>
                <a:ea typeface="ＭＳ Ｐゴシック" pitchFamily="50" charset="-128"/>
              </a:rPr>
              <a:t>％で、堺市と同程度</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45.3</a:t>
            </a:r>
            <a:r>
              <a:rPr lang="ja-JP" altLang="en-US" sz="1100" dirty="0">
                <a:latin typeface="ＭＳ Ｐゴシック" pitchFamily="50" charset="-128"/>
                <a:ea typeface="ＭＳ Ｐゴシック" pitchFamily="50" charset="-128"/>
              </a:rPr>
              <a:t>人で、比較都市いずれも上回る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2.1</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112" name="Rectangle 1"/>
          <p:cNvSpPr>
            <a:spLocks noChangeArrowheads="1"/>
          </p:cNvSpPr>
          <p:nvPr/>
        </p:nvSpPr>
        <p:spPr bwMode="auto">
          <a:xfrm>
            <a:off x="139700" y="352425"/>
            <a:ext cx="4010025" cy="2678113"/>
          </a:xfrm>
          <a:prstGeom prst="rect">
            <a:avLst/>
          </a:prstGeom>
          <a:noFill/>
          <a:ln w="9525">
            <a:noFill/>
            <a:miter lim="800000"/>
            <a:headEnd/>
            <a:tailEnd/>
          </a:ln>
        </p:spPr>
        <p:txBody>
          <a:bodyPr anchor="ctr">
            <a:spAutoFit/>
          </a:bodyPr>
          <a:lstStyle/>
          <a:p>
            <a:r>
              <a:rPr lang="ja-JP" altLang="ja-JP" sz="1200" b="1">
                <a:latin typeface="HG創英角ｺﾞｼｯｸUB" pitchFamily="49" charset="-128"/>
                <a:ea typeface="HG創英角ｺﾞｼｯｸUB" pitchFamily="49" charset="-128"/>
                <a:cs typeface="Times New Roman" pitchFamily="18" charset="0"/>
              </a:rPr>
              <a:t>○日本で最も高層の商業ビルであるあべのハルカスや、天王寺公園や長居公園</a:t>
            </a:r>
            <a:r>
              <a:rPr lang="ja-JP" altLang="en-US" sz="1200" b="1">
                <a:latin typeface="HG創英角ｺﾞｼｯｸUB" pitchFamily="49" charset="-128"/>
                <a:ea typeface="HG創英角ｺﾞｼｯｸUB" pitchFamily="49" charset="-128"/>
                <a:cs typeface="Times New Roman" pitchFamily="18" charset="0"/>
              </a:rPr>
              <a:t>などのみどり</a:t>
            </a:r>
            <a:r>
              <a:rPr lang="ja-JP" altLang="ja-JP" sz="1200" b="1">
                <a:latin typeface="HG創英角ｺﾞｼｯｸUB" pitchFamily="49" charset="-128"/>
                <a:ea typeface="HG創英角ｺﾞｼｯｸUB" pitchFamily="49" charset="-128"/>
                <a:cs typeface="Times New Roman" pitchFamily="18" charset="0"/>
              </a:rPr>
              <a:t>、コリアタウンや平野環壕集落といった</a:t>
            </a:r>
            <a:r>
              <a:rPr lang="ja-JP" altLang="en-US" sz="1200" b="1">
                <a:latin typeface="HG創英角ｺﾞｼｯｸUB" pitchFamily="49" charset="-128"/>
                <a:ea typeface="HG創英角ｺﾞｼｯｸUB" pitchFamily="49" charset="-128"/>
                <a:cs typeface="Times New Roman" pitchFamily="18" charset="0"/>
              </a:rPr>
              <a:t>個性豊かな</a:t>
            </a:r>
            <a:r>
              <a:rPr lang="ja-JP" altLang="ja-JP" sz="1200" b="1">
                <a:latin typeface="HG創英角ｺﾞｼｯｸUB" pitchFamily="49" charset="-128"/>
                <a:ea typeface="HG創英角ｺﾞｼｯｸUB" pitchFamily="49" charset="-128"/>
                <a:cs typeface="Times New Roman" pitchFamily="18" charset="0"/>
              </a:rPr>
              <a:t>まちなみなどを有</a:t>
            </a:r>
            <a:r>
              <a:rPr lang="ja-JP" altLang="en-US" sz="1200" b="1">
                <a:latin typeface="HG創英角ｺﾞｼｯｸUB" pitchFamily="49" charset="-128"/>
                <a:ea typeface="HG創英角ｺﾞｼｯｸUB" pitchFamily="49" charset="-128"/>
                <a:cs typeface="Times New Roman" pitchFamily="18" charset="0"/>
              </a:rPr>
              <a:t>し</a:t>
            </a:r>
            <a:r>
              <a:rPr lang="ja-JP" altLang="ja-JP" sz="1200" b="1">
                <a:latin typeface="HG創英角ｺﾞｼｯｸUB" pitchFamily="49" charset="-128"/>
                <a:ea typeface="HG創英角ｺﾞｼｯｸUB" pitchFamily="49" charset="-128"/>
                <a:cs typeface="Times New Roman" pitchFamily="18" charset="0"/>
              </a:rPr>
              <a:t>、文教地区として学校も多く立地。</a:t>
            </a:r>
            <a:r>
              <a:rPr lang="ja-JP" altLang="en-US" sz="1200" b="1">
                <a:latin typeface="HG創英角ｺﾞｼｯｸUB" pitchFamily="49" charset="-128"/>
                <a:ea typeface="HG創英角ｺﾞｼｯｸUB" pitchFamily="49" charset="-128"/>
                <a:cs typeface="Times New Roman" pitchFamily="18" charset="0"/>
              </a:rPr>
              <a:t>歴史・文化豊かな居住環境と賑わい・集客機能などを有する都市</a:t>
            </a:r>
          </a:p>
          <a:p>
            <a:r>
              <a:rPr lang="ja-JP" altLang="ja-JP" sz="1200" b="1">
                <a:latin typeface="HG創英角ｺﾞｼｯｸUB" pitchFamily="49" charset="-128"/>
                <a:ea typeface="HG創英角ｺﾞｼｯｸUB" pitchFamily="49" charset="-128"/>
                <a:cs typeface="Times New Roman" pitchFamily="18" charset="0"/>
              </a:rPr>
              <a:t>○天王寺・阿倍野地区では</a:t>
            </a:r>
            <a:r>
              <a:rPr lang="ja-JP" altLang="en-US" sz="1200" b="1">
                <a:latin typeface="HG創英角ｺﾞｼｯｸUB" pitchFamily="49" charset="-128"/>
                <a:ea typeface="HG創英角ｺﾞｼｯｸUB" pitchFamily="49" charset="-128"/>
                <a:cs typeface="Times New Roman" pitchFamily="18" charset="0"/>
              </a:rPr>
              <a:t>、</a:t>
            </a:r>
            <a:r>
              <a:rPr lang="ja-JP" altLang="ja-JP" sz="1200" b="1">
                <a:latin typeface="HG創英角ｺﾞｼｯｸUB" pitchFamily="49" charset="-128"/>
                <a:ea typeface="HG創英角ｺﾞｼｯｸUB" pitchFamily="49" charset="-128"/>
                <a:cs typeface="Times New Roman" pitchFamily="18" charset="0"/>
              </a:rPr>
              <a:t>民間活力により整備された天王寺公園エントランスエリア「てんしば」や、ナイト</a:t>
            </a:r>
            <a:r>
              <a:rPr lang="en-US" altLang="ja-JP" sz="1200" b="1">
                <a:latin typeface="HG創英角ｺﾞｼｯｸUB" pitchFamily="49" charset="-128"/>
                <a:ea typeface="HG創英角ｺﾞｼｯｸUB" pitchFamily="49" charset="-128"/>
                <a:cs typeface="Times New Roman" pitchFamily="18" charset="0"/>
              </a:rPr>
              <a:t>ZOO</a:t>
            </a:r>
            <a:r>
              <a:rPr lang="ja-JP" altLang="ja-JP" sz="1200" b="1">
                <a:latin typeface="HG創英角ｺﾞｼｯｸUB" pitchFamily="49" charset="-128"/>
                <a:ea typeface="HG創英角ｺﾞｼｯｸUB" pitchFamily="49" charset="-128"/>
                <a:cs typeface="Times New Roman" pitchFamily="18" charset="0"/>
              </a:rPr>
              <a:t>など新たな魅力づくりが進む天王寺</a:t>
            </a:r>
            <a:r>
              <a:rPr lang="ja-JP" altLang="en-US" sz="1200" b="1">
                <a:latin typeface="HG創英角ｺﾞｼｯｸUB" pitchFamily="49" charset="-128"/>
                <a:ea typeface="HG創英角ｺﾞｼｯｸUB" pitchFamily="49" charset="-128"/>
                <a:cs typeface="Times New Roman" pitchFamily="18" charset="0"/>
              </a:rPr>
              <a:t>動物園</a:t>
            </a:r>
            <a:r>
              <a:rPr lang="ja-JP" altLang="ja-JP" sz="1200" b="1">
                <a:latin typeface="HG創英角ｺﾞｼｯｸUB" pitchFamily="49" charset="-128"/>
                <a:ea typeface="HG創英角ｺﾞｼｯｸUB" pitchFamily="49" charset="-128"/>
                <a:cs typeface="Times New Roman" pitchFamily="18" charset="0"/>
              </a:rPr>
              <a:t>など、都市魅力向上の取組みが進む</a:t>
            </a:r>
          </a:p>
          <a:p>
            <a:r>
              <a:rPr lang="ja-JP" altLang="ja-JP" sz="1200" b="1">
                <a:latin typeface="HG創英角ｺﾞｼｯｸUB" pitchFamily="49" charset="-128"/>
                <a:ea typeface="HG創英角ｺﾞｼｯｸUB" pitchFamily="49" charset="-128"/>
                <a:cs typeface="Times New Roman" pitchFamily="18" charset="0"/>
              </a:rPr>
              <a:t>○日本有数の大規模な陸上競技場・植物園・自然史博物館等を有する長居公園では、スタジアム改修を</a:t>
            </a:r>
            <a:r>
              <a:rPr lang="ja-JP" altLang="en-US" sz="1200" b="1">
                <a:latin typeface="HG創英角ｺﾞｼｯｸUB" pitchFamily="49" charset="-128"/>
                <a:ea typeface="HG創英角ｺﾞｼｯｸUB" pitchFamily="49" charset="-128"/>
                <a:cs typeface="Times New Roman" pitchFamily="18" charset="0"/>
              </a:rPr>
              <a:t>核</a:t>
            </a:r>
            <a:r>
              <a:rPr lang="ja-JP" altLang="ja-JP" sz="1200" b="1">
                <a:latin typeface="HG創英角ｺﾞｼｯｸUB" pitchFamily="49" charset="-128"/>
                <a:ea typeface="HG創英角ｺﾞｼｯｸUB" pitchFamily="49" charset="-128"/>
                <a:cs typeface="Times New Roman" pitchFamily="18" charset="0"/>
              </a:rPr>
              <a:t>としたサッカー拠点の形成も計画されている</a:t>
            </a:r>
          </a:p>
          <a:p>
            <a:r>
              <a:rPr lang="ja-JP" altLang="ja-JP" sz="1200" b="1">
                <a:latin typeface="HG創英角ｺﾞｼｯｸUB" pitchFamily="49" charset="-128"/>
                <a:ea typeface="HG創英角ｺﾞｼｯｸUB" pitchFamily="49" charset="-128"/>
                <a:cs typeface="Times New Roman" pitchFamily="18" charset="0"/>
              </a:rPr>
              <a:t>○</a:t>
            </a:r>
            <a:r>
              <a:rPr lang="en-US" altLang="ja-JP" sz="1200" b="1">
                <a:latin typeface="HG創英角ｺﾞｼｯｸUB" pitchFamily="49" charset="-128"/>
                <a:ea typeface="HG創英角ｺﾞｼｯｸUB" pitchFamily="49" charset="-128"/>
                <a:cs typeface="Times New Roman" pitchFamily="18" charset="0"/>
              </a:rPr>
              <a:t>JR</a:t>
            </a:r>
            <a:r>
              <a:rPr lang="ja-JP" altLang="ja-JP" sz="1200" b="1">
                <a:latin typeface="HG創英角ｺﾞｼｯｸUB" pitchFamily="49" charset="-128"/>
                <a:ea typeface="HG創英角ｺﾞｼｯｸUB" pitchFamily="49" charset="-128"/>
                <a:cs typeface="Times New Roman" pitchFamily="18" charset="0"/>
              </a:rPr>
              <a:t>おおさか東線の全線開業により、新大阪駅へのアクセス改善などの交通利便性の向上が見込まれる</a:t>
            </a:r>
          </a:p>
        </p:txBody>
      </p:sp>
      <p:sp>
        <p:nvSpPr>
          <p:cNvPr id="97" name="正方形/長方形 96"/>
          <p:cNvSpPr/>
          <p:nvPr/>
        </p:nvSpPr>
        <p:spPr bwMode="gray">
          <a:xfrm>
            <a:off x="5816600" y="2736850"/>
            <a:ext cx="7937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114" name="テキスト ボックス 24"/>
          <p:cNvSpPr txBox="1">
            <a:spLocks noChangeArrowheads="1"/>
          </p:cNvSpPr>
          <p:nvPr/>
        </p:nvSpPr>
        <p:spPr bwMode="gray">
          <a:xfrm>
            <a:off x="4383088" y="4762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11675"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東部を南北に平野川・平野川分水路、南を東西に大和川</a:t>
            </a:r>
            <a:r>
              <a:rPr lang="ja-JP" altLang="ja-JP" sz="1100"/>
              <a:t>が流れる</a:t>
            </a:r>
            <a:r>
              <a:rPr lang="ja-JP" altLang="en-US" sz="1100"/>
              <a:t>。</a:t>
            </a:r>
          </a:p>
        </p:txBody>
      </p:sp>
      <p:sp>
        <p:nvSpPr>
          <p:cNvPr id="51" name="円/楕円 50"/>
          <p:cNvSpPr/>
          <p:nvPr/>
        </p:nvSpPr>
        <p:spPr bwMode="gray">
          <a:xfrm>
            <a:off x="5595938" y="2159000"/>
            <a:ext cx="312737" cy="325438"/>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正方形/長方形 53"/>
          <p:cNvSpPr/>
          <p:nvPr/>
        </p:nvSpPr>
        <p:spPr bwMode="gray">
          <a:xfrm>
            <a:off x="5627688" y="2301875"/>
            <a:ext cx="7937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58" name="円/楕円 57"/>
          <p:cNvSpPr/>
          <p:nvPr/>
        </p:nvSpPr>
        <p:spPr bwMode="gray">
          <a:xfrm>
            <a:off x="5961063" y="4484688"/>
            <a:ext cx="576262" cy="36036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正方形/長方形 61"/>
          <p:cNvSpPr/>
          <p:nvPr/>
        </p:nvSpPr>
        <p:spPr bwMode="gray">
          <a:xfrm>
            <a:off x="4435475" y="1760538"/>
            <a:ext cx="976313" cy="3603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天王寺公園</a:t>
            </a:r>
            <a:endParaRPr lang="en-US" altLang="ja-JP" sz="900" dirty="0">
              <a:solidFill>
                <a:schemeClr val="tx1"/>
              </a:solidFill>
            </a:endParaRPr>
          </a:p>
          <a:p>
            <a:pPr algn="ctr">
              <a:defRPr/>
            </a:pPr>
            <a:r>
              <a:rPr lang="ja-JP" altLang="en-US" sz="900" dirty="0">
                <a:solidFill>
                  <a:schemeClr val="tx1"/>
                </a:solidFill>
              </a:rPr>
              <a:t>（てんしば）</a:t>
            </a:r>
            <a:endParaRPr lang="en-US" altLang="ja-JP" sz="900" dirty="0">
              <a:solidFill>
                <a:schemeClr val="tx1"/>
              </a:solidFill>
            </a:endParaRPr>
          </a:p>
        </p:txBody>
      </p:sp>
      <p:sp>
        <p:nvSpPr>
          <p:cNvPr id="64" name="正方形/長方形 63"/>
          <p:cNvSpPr/>
          <p:nvPr/>
        </p:nvSpPr>
        <p:spPr bwMode="gray">
          <a:xfrm>
            <a:off x="4435475" y="2239963"/>
            <a:ext cx="976313" cy="179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天王寺動物園</a:t>
            </a:r>
            <a:endParaRPr lang="en-US" altLang="ja-JP" sz="900" dirty="0">
              <a:solidFill>
                <a:schemeClr val="tx1"/>
              </a:solidFill>
            </a:endParaRPr>
          </a:p>
        </p:txBody>
      </p:sp>
      <p:sp>
        <p:nvSpPr>
          <p:cNvPr id="68" name="円/楕円 67"/>
          <p:cNvSpPr/>
          <p:nvPr/>
        </p:nvSpPr>
        <p:spPr bwMode="gray">
          <a:xfrm>
            <a:off x="6948488" y="1731963"/>
            <a:ext cx="360362" cy="1127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円/楕円 70"/>
          <p:cNvSpPr/>
          <p:nvPr/>
        </p:nvSpPr>
        <p:spPr bwMode="gray">
          <a:xfrm rot="16200000">
            <a:off x="5594350" y="2513013"/>
            <a:ext cx="384175" cy="37147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円/楕円 66"/>
          <p:cNvSpPr/>
          <p:nvPr/>
        </p:nvSpPr>
        <p:spPr bwMode="gray">
          <a:xfrm rot="16200000">
            <a:off x="7408069" y="1805782"/>
            <a:ext cx="828675" cy="8080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正方形/長方形 69"/>
          <p:cNvSpPr/>
          <p:nvPr/>
        </p:nvSpPr>
        <p:spPr bwMode="gray">
          <a:xfrm>
            <a:off x="6969125" y="1484313"/>
            <a:ext cx="863600" cy="21907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コリアタウン</a:t>
            </a:r>
            <a:endParaRPr lang="en-US" altLang="ja-JP" sz="900" dirty="0">
              <a:solidFill>
                <a:schemeClr val="tx1"/>
              </a:solidFill>
            </a:endParaRPr>
          </a:p>
        </p:txBody>
      </p:sp>
      <p:sp>
        <p:nvSpPr>
          <p:cNvPr id="72" name="円/楕円 71"/>
          <p:cNvSpPr/>
          <p:nvPr/>
        </p:nvSpPr>
        <p:spPr bwMode="gray">
          <a:xfrm rot="16200000">
            <a:off x="7905750" y="2852738"/>
            <a:ext cx="863600" cy="863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73" name="直線コネクタ 72"/>
          <p:cNvCxnSpPr>
            <a:stCxn id="72" idx="5"/>
            <a:endCxn id="116" idx="1"/>
          </p:cNvCxnSpPr>
          <p:nvPr/>
        </p:nvCxnSpPr>
        <p:spPr bwMode="gray">
          <a:xfrm flipV="1">
            <a:off x="8642350" y="2433638"/>
            <a:ext cx="87313" cy="54610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bwMode="gray">
          <a:xfrm>
            <a:off x="8624888" y="3429000"/>
            <a:ext cx="1092200" cy="1793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JR</a:t>
            </a:r>
            <a:r>
              <a:rPr lang="ja-JP" altLang="en-US" sz="900" dirty="0">
                <a:solidFill>
                  <a:schemeClr val="tx1"/>
                </a:solidFill>
              </a:rPr>
              <a:t>おおさか東線</a:t>
            </a:r>
            <a:endParaRPr lang="en-US" altLang="ja-JP" sz="900" dirty="0">
              <a:solidFill>
                <a:schemeClr val="tx1"/>
              </a:solidFill>
            </a:endParaRPr>
          </a:p>
        </p:txBody>
      </p:sp>
      <p:sp>
        <p:nvSpPr>
          <p:cNvPr id="69" name="正方形/長方形 68"/>
          <p:cNvSpPr/>
          <p:nvPr/>
        </p:nvSpPr>
        <p:spPr bwMode="gray">
          <a:xfrm>
            <a:off x="5070475" y="4589463"/>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長居公園</a:t>
            </a:r>
            <a:endParaRPr lang="en-US" altLang="ja-JP" sz="900" dirty="0">
              <a:solidFill>
                <a:schemeClr val="tx1"/>
              </a:solidFill>
            </a:endParaRPr>
          </a:p>
        </p:txBody>
      </p:sp>
      <p:sp>
        <p:nvSpPr>
          <p:cNvPr id="74" name="正方形/長方形 73"/>
          <p:cNvSpPr/>
          <p:nvPr/>
        </p:nvSpPr>
        <p:spPr bwMode="gray">
          <a:xfrm>
            <a:off x="5861050" y="2876550"/>
            <a:ext cx="10080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あべのハルカス</a:t>
            </a:r>
            <a:endParaRPr lang="en-US" altLang="ja-JP" sz="900" dirty="0">
              <a:solidFill>
                <a:schemeClr val="tx1"/>
              </a:solidFill>
            </a:endParaRPr>
          </a:p>
        </p:txBody>
      </p:sp>
      <p:sp>
        <p:nvSpPr>
          <p:cNvPr id="75" name="正方形/長方形 74"/>
          <p:cNvSpPr/>
          <p:nvPr/>
        </p:nvSpPr>
        <p:spPr bwMode="gray">
          <a:xfrm>
            <a:off x="5816600" y="1773238"/>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defRPr/>
            </a:pPr>
            <a:r>
              <a:rPr lang="ja-JP" altLang="en-US" sz="900" dirty="0"/>
              <a:t>四天王寺</a:t>
            </a:r>
          </a:p>
        </p:txBody>
      </p:sp>
      <p:sp>
        <p:nvSpPr>
          <p:cNvPr id="57"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-25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rrowheads="1"/>
          </p:cNvPicPr>
          <p:nvPr/>
        </p:nvPicPr>
        <p:blipFill>
          <a:blip r:embed="rId2" cstate="print"/>
          <a:srcRect/>
          <a:stretch>
            <a:fillRect/>
          </a:stretch>
        </p:blipFill>
        <p:spPr bwMode="auto">
          <a:xfrm>
            <a:off x="6315329" y="1266825"/>
            <a:ext cx="3581146" cy="2485644"/>
          </a:xfrm>
          <a:prstGeom prst="rect">
            <a:avLst/>
          </a:prstGeom>
          <a:noFill/>
          <a:ln w="9525">
            <a:noFill/>
            <a:miter lim="800000"/>
            <a:headEnd/>
            <a:tailEnd/>
          </a:ln>
          <a:effectLst/>
        </p:spPr>
      </p:pic>
      <p:pic>
        <p:nvPicPr>
          <p:cNvPr id="4098" name="Picture 2"/>
          <p:cNvPicPr>
            <a:picLocks noChangeArrowheads="1"/>
          </p:cNvPicPr>
          <p:nvPr/>
        </p:nvPicPr>
        <p:blipFill>
          <a:blip r:embed="rId3" cstate="print"/>
          <a:srcRect/>
          <a:stretch>
            <a:fillRect/>
          </a:stretch>
        </p:blipFill>
        <p:spPr bwMode="auto">
          <a:xfrm>
            <a:off x="6323484" y="4293096"/>
            <a:ext cx="3516884" cy="2402840"/>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第四区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（天王寺区・生野区・阿倍野区・東住吉区・平野区）</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636,454</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298,541</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30.8</a:t>
                      </a:r>
                      <a:r>
                        <a:rPr lang="en-US" altLang="ja-JP" sz="1000" b="0" i="0" u="none" strike="noStrike" dirty="0">
                          <a:solidFill>
                            <a:schemeClr val="tx1"/>
                          </a:solidFill>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14,393</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28,909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44.22k㎡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pic>
        <p:nvPicPr>
          <p:cNvPr id="5183" name="Picture 2"/>
          <p:cNvPicPr>
            <a:picLocks noChangeAspect="1" noChangeArrowheads="1"/>
          </p:cNvPicPr>
          <p:nvPr/>
        </p:nvPicPr>
        <p:blipFill>
          <a:blip r:embed="rId4" cstate="print"/>
          <a:srcRect/>
          <a:stretch>
            <a:fillRect/>
          </a:stretch>
        </p:blipFill>
        <p:spPr bwMode="auto">
          <a:xfrm>
            <a:off x="2867025" y="1268413"/>
            <a:ext cx="3543300" cy="2486025"/>
          </a:xfrm>
          <a:prstGeom prst="rect">
            <a:avLst/>
          </a:prstGeom>
          <a:noFill/>
          <a:ln w="9525">
            <a:noFill/>
            <a:miter lim="800000"/>
            <a:headEnd/>
            <a:tailEnd/>
          </a:ln>
        </p:spPr>
      </p:pic>
      <p:pic>
        <p:nvPicPr>
          <p:cNvPr id="5185" name="Picture 4"/>
          <p:cNvPicPr>
            <a:picLocks noChangeAspect="1" noChangeArrowheads="1"/>
          </p:cNvPicPr>
          <p:nvPr/>
        </p:nvPicPr>
        <p:blipFill>
          <a:blip r:embed="rId5" cstate="print"/>
          <a:srcRect/>
          <a:stretch>
            <a:fillRect/>
          </a:stretch>
        </p:blipFill>
        <p:spPr bwMode="auto">
          <a:xfrm>
            <a:off x="2908300" y="4292600"/>
            <a:ext cx="3500438" cy="2403475"/>
          </a:xfrm>
          <a:prstGeom prst="rect">
            <a:avLst/>
          </a:prstGeom>
          <a:noFill/>
          <a:ln w="9525">
            <a:noFill/>
            <a:miter lim="800000"/>
            <a:headEnd/>
            <a:tailEnd/>
          </a:ln>
        </p:spPr>
      </p:pic>
      <p:sp>
        <p:nvSpPr>
          <p:cNvPr id="5186" name="Rectangle 6"/>
          <p:cNvSpPr>
            <a:spLocks noChangeArrowheads="1"/>
          </p:cNvSpPr>
          <p:nvPr/>
        </p:nvSpPr>
        <p:spPr bwMode="auto">
          <a:xfrm>
            <a:off x="2946400"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人口密度は、比較都市をいずれも上回る</a:t>
            </a:r>
          </a:p>
        </p:txBody>
      </p:sp>
      <p:sp>
        <p:nvSpPr>
          <p:cNvPr id="5187" name="Rectangle 7"/>
          <p:cNvSpPr>
            <a:spLocks noChangeArrowheads="1"/>
          </p:cNvSpPr>
          <p:nvPr/>
        </p:nvSpPr>
        <p:spPr bwMode="auto">
          <a:xfrm>
            <a:off x="2946400" y="765175"/>
            <a:ext cx="3313113"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人口は、東大阪市を上回る</a:t>
            </a:r>
          </a:p>
          <a:p>
            <a:r>
              <a:rPr lang="ja-JP" altLang="en-US" sz="1000">
                <a:latin typeface="ＭＳ Ｐゴシック" charset="-128"/>
              </a:rPr>
              <a:t>◆面積は、豊中市を上回る</a:t>
            </a:r>
            <a:r>
              <a:rPr lang="ja-JP" altLang="en-US" sz="1000">
                <a:solidFill>
                  <a:srgbClr val="FF0000"/>
                </a:solidFill>
              </a:rPr>
              <a:t>　</a:t>
            </a:r>
            <a:endParaRPr lang="ja-JP" altLang="en-US" sz="900">
              <a:solidFill>
                <a:srgbClr val="FF0000"/>
              </a:solidFill>
              <a:ea typeface="ＭＳ 明朝" pitchFamily="17" charset="-128"/>
            </a:endParaRPr>
          </a:p>
        </p:txBody>
      </p:sp>
      <p:sp>
        <p:nvSpPr>
          <p:cNvPr id="5188" name="Rectangle 10"/>
          <p:cNvSpPr>
            <a:spLocks noChangeArrowheads="1"/>
          </p:cNvSpPr>
          <p:nvPr/>
        </p:nvSpPr>
        <p:spPr bwMode="auto">
          <a:xfrm>
            <a:off x="6362700"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昼間人口は、東大阪市を上回る</a:t>
            </a:r>
          </a:p>
          <a:p>
            <a:r>
              <a:rPr lang="ja-JP" altLang="en-US" sz="1000">
                <a:latin typeface="ＭＳ Ｐゴシック" charset="-128"/>
              </a:rPr>
              <a:t>◆昼夜間人口比率は、東大阪市と同程度</a:t>
            </a:r>
          </a:p>
        </p:txBody>
      </p:sp>
      <p:sp>
        <p:nvSpPr>
          <p:cNvPr id="5189" name="Rectangle 11"/>
          <p:cNvSpPr>
            <a:spLocks noChangeArrowheads="1"/>
          </p:cNvSpPr>
          <p:nvPr/>
        </p:nvSpPr>
        <p:spPr bwMode="auto">
          <a:xfrm>
            <a:off x="6851650" y="765175"/>
            <a:ext cx="2338388"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90" name="Rectangle 12"/>
          <p:cNvSpPr>
            <a:spLocks noChangeArrowheads="1"/>
          </p:cNvSpPr>
          <p:nvPr/>
        </p:nvSpPr>
        <p:spPr bwMode="auto">
          <a:xfrm>
            <a:off x="6362700" y="3833813"/>
            <a:ext cx="3316288"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割合は、豊中市と同程度</a:t>
            </a:r>
          </a:p>
        </p:txBody>
      </p:sp>
      <p:sp>
        <p:nvSpPr>
          <p:cNvPr id="5191" name="Rectangle 13"/>
          <p:cNvSpPr>
            <a:spLocks noChangeArrowheads="1"/>
          </p:cNvSpPr>
          <p:nvPr/>
        </p:nvSpPr>
        <p:spPr bwMode="auto">
          <a:xfrm>
            <a:off x="6851650"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2" name="Rectangle 14"/>
          <p:cNvSpPr>
            <a:spLocks noChangeArrowheads="1"/>
          </p:cNvSpPr>
          <p:nvPr/>
        </p:nvSpPr>
        <p:spPr bwMode="auto">
          <a:xfrm>
            <a:off x="3490913" y="3833813"/>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3" name="Rectangle 15"/>
          <p:cNvSpPr>
            <a:spLocks noChangeArrowheads="1"/>
          </p:cNvSpPr>
          <p:nvPr/>
        </p:nvSpPr>
        <p:spPr bwMode="auto">
          <a:xfrm>
            <a:off x="3490913" y="765175"/>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sp>
        <p:nvSpPr>
          <p:cNvPr id="5194" name="Oval 16"/>
          <p:cNvSpPr>
            <a:spLocks noChangeArrowheads="1"/>
          </p:cNvSpPr>
          <p:nvPr/>
        </p:nvSpPr>
        <p:spPr bwMode="auto">
          <a:xfrm>
            <a:off x="4692650" y="2703513"/>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5" name="AutoShape 18"/>
          <p:cNvSpPr>
            <a:spLocks/>
          </p:cNvSpPr>
          <p:nvPr/>
        </p:nvSpPr>
        <p:spPr bwMode="auto">
          <a:xfrm>
            <a:off x="5130800" y="2243138"/>
            <a:ext cx="696913" cy="263525"/>
          </a:xfrm>
          <a:prstGeom prst="borderCallout2">
            <a:avLst>
              <a:gd name="adj1" fmla="val 108435"/>
              <a:gd name="adj2" fmla="val 64884"/>
              <a:gd name="adj3" fmla="val 222894"/>
              <a:gd name="adj4" fmla="val 65171"/>
              <a:gd name="adj5" fmla="val 221088"/>
              <a:gd name="adj6" fmla="val 203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64</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44k㎡</a:t>
            </a:r>
            <a:endParaRPr lang="ja-JP" altLang="en-US" sz="700">
              <a:latin typeface="ＭＳ Ｐゴシック" charset="-128"/>
            </a:endParaRPr>
          </a:p>
        </p:txBody>
      </p:sp>
      <p:sp>
        <p:nvSpPr>
          <p:cNvPr id="5196" name="Oval 16"/>
          <p:cNvSpPr>
            <a:spLocks noChangeArrowheads="1"/>
          </p:cNvSpPr>
          <p:nvPr/>
        </p:nvSpPr>
        <p:spPr bwMode="auto">
          <a:xfrm>
            <a:off x="7626350" y="1484313"/>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7" name="AutoShape 18"/>
          <p:cNvSpPr>
            <a:spLocks/>
          </p:cNvSpPr>
          <p:nvPr/>
        </p:nvSpPr>
        <p:spPr bwMode="auto">
          <a:xfrm>
            <a:off x="7859713" y="2205038"/>
            <a:ext cx="698500" cy="263525"/>
          </a:xfrm>
          <a:prstGeom prst="borderCallout2">
            <a:avLst>
              <a:gd name="adj1" fmla="val -2889"/>
              <a:gd name="adj2" fmla="val 41528"/>
              <a:gd name="adj3" fmla="val -54218"/>
              <a:gd name="adj4" fmla="val 40731"/>
              <a:gd name="adj5" fmla="val -181565"/>
              <a:gd name="adj6" fmla="val 1888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198" name="AutoShape 93"/>
          <p:cNvSpPr>
            <a:spLocks noChangeArrowheads="1"/>
          </p:cNvSpPr>
          <p:nvPr/>
        </p:nvSpPr>
        <p:spPr bwMode="auto">
          <a:xfrm>
            <a:off x="3151188" y="4489450"/>
            <a:ext cx="287337" cy="22145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Line 87"/>
          <p:cNvSpPr>
            <a:spLocks noChangeShapeType="1"/>
          </p:cNvSpPr>
          <p:nvPr/>
        </p:nvSpPr>
        <p:spPr bwMode="auto">
          <a:xfrm>
            <a:off x="4548188" y="2559050"/>
            <a:ext cx="468312" cy="0"/>
          </a:xfrm>
          <a:prstGeom prst="line">
            <a:avLst/>
          </a:prstGeom>
          <a:noFill/>
          <a:ln w="19050">
            <a:solidFill>
              <a:srgbClr val="FF0000"/>
            </a:solidFill>
            <a:round/>
            <a:headEnd/>
            <a:tailEnd/>
          </a:ln>
        </p:spPr>
        <p:txBody>
          <a:bodyPr anchor="ctr"/>
          <a:lstStyle/>
          <a:p>
            <a:endParaRPr lang="ja-JP" altLang="en-US"/>
          </a:p>
        </p:txBody>
      </p:sp>
      <p:sp>
        <p:nvSpPr>
          <p:cNvPr id="5200" name="AutoShape 17"/>
          <p:cNvSpPr>
            <a:spLocks/>
          </p:cNvSpPr>
          <p:nvPr/>
        </p:nvSpPr>
        <p:spPr bwMode="auto">
          <a:xfrm>
            <a:off x="4816475" y="1844675"/>
            <a:ext cx="649288" cy="257175"/>
          </a:xfrm>
          <a:prstGeom prst="borderCallout2">
            <a:avLst>
              <a:gd name="adj1" fmla="val 114815"/>
              <a:gd name="adj2" fmla="val 34745"/>
              <a:gd name="adj3" fmla="val 237037"/>
              <a:gd name="adj4" fmla="val 24935"/>
              <a:gd name="adj5" fmla="val 235801"/>
              <a:gd name="adj6" fmla="val 2175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62k㎡</a:t>
            </a:r>
          </a:p>
        </p:txBody>
      </p:sp>
      <p:sp>
        <p:nvSpPr>
          <p:cNvPr id="5201" name="Line 87"/>
          <p:cNvSpPr>
            <a:spLocks noChangeShapeType="1"/>
          </p:cNvSpPr>
          <p:nvPr/>
        </p:nvSpPr>
        <p:spPr bwMode="auto">
          <a:xfrm>
            <a:off x="4006850" y="2997200"/>
            <a:ext cx="468313"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3413125" y="3068638"/>
            <a:ext cx="649288" cy="257175"/>
          </a:xfrm>
          <a:prstGeom prst="borderCallout2">
            <a:avLst>
              <a:gd name="adj1" fmla="val 51852"/>
              <a:gd name="adj2" fmla="val 106366"/>
              <a:gd name="adj3" fmla="val 51852"/>
              <a:gd name="adj4" fmla="val 142708"/>
              <a:gd name="adj5" fmla="val -19755"/>
              <a:gd name="adj6" fmla="val 1427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3" name="Line 87"/>
          <p:cNvSpPr>
            <a:spLocks noChangeShapeType="1"/>
          </p:cNvSpPr>
          <p:nvPr/>
        </p:nvSpPr>
        <p:spPr bwMode="auto">
          <a:xfrm>
            <a:off x="6970713" y="1647825"/>
            <a:ext cx="546100"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6904038" y="2420938"/>
            <a:ext cx="725487" cy="257175"/>
          </a:xfrm>
          <a:prstGeom prst="borderCallout2">
            <a:avLst>
              <a:gd name="adj1" fmla="val -14815"/>
              <a:gd name="adj2" fmla="val 26074"/>
              <a:gd name="adj3" fmla="val -7407"/>
              <a:gd name="adj4" fmla="val 25366"/>
              <a:gd name="adj5" fmla="val -304940"/>
              <a:gd name="adj6" fmla="val 6178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205"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6"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7" name="テキスト ボックス 36"/>
          <p:cNvSpPr txBox="1">
            <a:spLocks noChangeArrowheads="1"/>
          </p:cNvSpPr>
          <p:nvPr/>
        </p:nvSpPr>
        <p:spPr bwMode="auto">
          <a:xfrm>
            <a:off x="8940800" y="35512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8" name="テキスト ボックス 36"/>
          <p:cNvSpPr txBox="1">
            <a:spLocks noChangeArrowheads="1"/>
          </p:cNvSpPr>
          <p:nvPr/>
        </p:nvSpPr>
        <p:spPr bwMode="auto">
          <a:xfrm>
            <a:off x="5464175" y="3535363"/>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10" name="AutoShape 17"/>
          <p:cNvSpPr>
            <a:spLocks noChangeArrowheads="1"/>
          </p:cNvSpPr>
          <p:nvPr/>
        </p:nvSpPr>
        <p:spPr bwMode="auto">
          <a:xfrm>
            <a:off x="6375400" y="4532313"/>
            <a:ext cx="3354388" cy="211137"/>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cxnSp>
        <p:nvCxnSpPr>
          <p:cNvPr id="37" name="直線コネクタ 36"/>
          <p:cNvCxnSpPr/>
          <p:nvPr/>
        </p:nvCxnSpPr>
        <p:spPr>
          <a:xfrm>
            <a:off x="6427788" y="5876925"/>
            <a:ext cx="2873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2" name="Text Box 29"/>
          <p:cNvSpPr txBox="1">
            <a:spLocks noChangeArrowheads="1"/>
          </p:cNvSpPr>
          <p:nvPr/>
        </p:nvSpPr>
        <p:spPr bwMode="auto">
          <a:xfrm>
            <a:off x="615950" y="5589588"/>
            <a:ext cx="2262188"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-26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812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22,639</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6,782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46,148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1,258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4,998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2.7</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1,834</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28,067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14,018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231" name="Picture 2"/>
          <p:cNvPicPr>
            <a:picLocks noChangeAspect="1" noChangeArrowheads="1"/>
          </p:cNvPicPr>
          <p:nvPr/>
        </p:nvPicPr>
        <p:blipFill>
          <a:blip r:embed="rId2" cstate="print"/>
          <a:srcRect/>
          <a:stretch>
            <a:fillRect/>
          </a:stretch>
        </p:blipFill>
        <p:spPr bwMode="auto">
          <a:xfrm>
            <a:off x="2935288" y="927100"/>
            <a:ext cx="3675062" cy="2524125"/>
          </a:xfrm>
          <a:prstGeom prst="rect">
            <a:avLst/>
          </a:prstGeom>
          <a:noFill/>
          <a:ln w="9525">
            <a:noFill/>
            <a:miter lim="800000"/>
            <a:headEnd/>
            <a:tailEnd/>
          </a:ln>
        </p:spPr>
      </p:pic>
      <p:pic>
        <p:nvPicPr>
          <p:cNvPr id="6232" name="Picture 3"/>
          <p:cNvPicPr>
            <a:picLocks noChangeAspect="1" noChangeArrowheads="1"/>
          </p:cNvPicPr>
          <p:nvPr/>
        </p:nvPicPr>
        <p:blipFill>
          <a:blip r:embed="rId3" cstate="print"/>
          <a:srcRect/>
          <a:stretch>
            <a:fillRect/>
          </a:stretch>
        </p:blipFill>
        <p:spPr bwMode="auto">
          <a:xfrm>
            <a:off x="6345238" y="927100"/>
            <a:ext cx="3722687" cy="2524125"/>
          </a:xfrm>
          <a:prstGeom prst="rect">
            <a:avLst/>
          </a:prstGeom>
          <a:noFill/>
          <a:ln w="9525">
            <a:noFill/>
            <a:miter lim="800000"/>
            <a:headEnd/>
            <a:tailEnd/>
          </a:ln>
        </p:spPr>
      </p:pic>
      <p:pic>
        <p:nvPicPr>
          <p:cNvPr id="6233" name="Picture 4"/>
          <p:cNvPicPr>
            <a:picLocks noChangeAspect="1" noChangeArrowheads="1"/>
          </p:cNvPicPr>
          <p:nvPr/>
        </p:nvPicPr>
        <p:blipFill>
          <a:blip r:embed="rId4" cstate="print"/>
          <a:srcRect/>
          <a:stretch>
            <a:fillRect/>
          </a:stretch>
        </p:blipFill>
        <p:spPr bwMode="auto">
          <a:xfrm>
            <a:off x="2925763" y="4187825"/>
            <a:ext cx="3675062" cy="2522538"/>
          </a:xfrm>
          <a:prstGeom prst="rect">
            <a:avLst/>
          </a:prstGeom>
          <a:noFill/>
          <a:ln w="9525">
            <a:noFill/>
            <a:miter lim="800000"/>
            <a:headEnd/>
            <a:tailEnd/>
          </a:ln>
        </p:spPr>
      </p:pic>
      <p:pic>
        <p:nvPicPr>
          <p:cNvPr id="6234" name="Picture 5"/>
          <p:cNvPicPr>
            <a:picLocks noChangeAspect="1" noChangeArrowheads="1"/>
          </p:cNvPicPr>
          <p:nvPr/>
        </p:nvPicPr>
        <p:blipFill>
          <a:blip r:embed="rId5" cstate="print"/>
          <a:srcRect/>
          <a:stretch>
            <a:fillRect/>
          </a:stretch>
        </p:blipFill>
        <p:spPr bwMode="auto">
          <a:xfrm>
            <a:off x="6335713" y="4187825"/>
            <a:ext cx="3675062" cy="2484438"/>
          </a:xfrm>
          <a:prstGeom prst="rect">
            <a:avLst/>
          </a:prstGeom>
          <a:noFill/>
          <a:ln w="9525">
            <a:noFill/>
            <a:miter lim="800000"/>
            <a:headEnd/>
            <a:tailEnd/>
          </a:ln>
        </p:spPr>
      </p:pic>
      <p:sp>
        <p:nvSpPr>
          <p:cNvPr id="6235" name="Rectangle 17"/>
          <p:cNvSpPr>
            <a:spLocks noChangeArrowheads="1"/>
          </p:cNvSpPr>
          <p:nvPr/>
        </p:nvSpPr>
        <p:spPr bwMode="auto">
          <a:xfrm>
            <a:off x="2997200" y="36639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◆事業所数は、神戸市を上回る</a:t>
            </a:r>
          </a:p>
        </p:txBody>
      </p:sp>
      <p:sp>
        <p:nvSpPr>
          <p:cNvPr id="6236" name="Rectangle 18"/>
          <p:cNvSpPr>
            <a:spLocks noChangeArrowheads="1"/>
          </p:cNvSpPr>
          <p:nvPr/>
        </p:nvSpPr>
        <p:spPr bwMode="auto">
          <a:xfrm>
            <a:off x="3484563" y="366395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7" name="Rectangle 24"/>
          <p:cNvSpPr>
            <a:spLocks noChangeArrowheads="1"/>
          </p:cNvSpPr>
          <p:nvPr/>
        </p:nvSpPr>
        <p:spPr bwMode="auto">
          <a:xfrm>
            <a:off x="6426200" y="36639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売上金額は、堺市を上回る</a:t>
            </a:r>
          </a:p>
          <a:p>
            <a:r>
              <a:rPr lang="ja-JP" altLang="en-US" sz="1000"/>
              <a:t>◆事業所数は、堺市を上回る</a:t>
            </a:r>
          </a:p>
        </p:txBody>
      </p:sp>
      <p:sp>
        <p:nvSpPr>
          <p:cNvPr id="6238" name="Rectangle 25"/>
          <p:cNvSpPr>
            <a:spLocks noChangeArrowheads="1"/>
          </p:cNvSpPr>
          <p:nvPr/>
        </p:nvSpPr>
        <p:spPr bwMode="auto">
          <a:xfrm>
            <a:off x="6915150" y="36639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9" name="Rectangle 12"/>
          <p:cNvSpPr>
            <a:spLocks noChangeArrowheads="1"/>
          </p:cNvSpPr>
          <p:nvPr/>
        </p:nvSpPr>
        <p:spPr bwMode="auto">
          <a:xfrm>
            <a:off x="2997200" y="4000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商業販売額は、堺市を上回る</a:t>
            </a:r>
          </a:p>
          <a:p>
            <a:r>
              <a:rPr lang="ja-JP" altLang="en-US" sz="1000"/>
              <a:t>◆事業所数は、堺市を上回る</a:t>
            </a:r>
          </a:p>
        </p:txBody>
      </p:sp>
      <p:sp>
        <p:nvSpPr>
          <p:cNvPr id="6240" name="Rectangle 86"/>
          <p:cNvSpPr>
            <a:spLocks noChangeArrowheads="1"/>
          </p:cNvSpPr>
          <p:nvPr/>
        </p:nvSpPr>
        <p:spPr bwMode="auto">
          <a:xfrm>
            <a:off x="3484563" y="40005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41" name="Rectangle 12"/>
          <p:cNvSpPr>
            <a:spLocks noChangeArrowheads="1"/>
          </p:cNvSpPr>
          <p:nvPr/>
        </p:nvSpPr>
        <p:spPr bwMode="auto">
          <a:xfrm>
            <a:off x="6426200" y="4000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r>
              <a:rPr lang="ja-JP" altLang="en-US" sz="1000">
                <a:latin typeface="ＭＳ Ｐゴシック" charset="-128"/>
              </a:rPr>
              <a:t>◆卸売販売額は、豊中市を上回る</a:t>
            </a:r>
            <a:endParaRPr lang="en-US" altLang="ja-JP" sz="1000">
              <a:latin typeface="ＭＳ Ｐゴシック" charset="-128"/>
            </a:endParaRPr>
          </a:p>
          <a:p>
            <a:r>
              <a:rPr lang="ja-JP" altLang="en-US" sz="1000">
                <a:latin typeface="ＭＳ Ｐゴシック" charset="-128"/>
              </a:rPr>
              <a:t>◆小売販売額は、西宮市を上回る</a:t>
            </a:r>
          </a:p>
        </p:txBody>
      </p:sp>
      <p:sp>
        <p:nvSpPr>
          <p:cNvPr id="6242" name="Rectangle 13"/>
          <p:cNvSpPr>
            <a:spLocks noChangeArrowheads="1"/>
          </p:cNvSpPr>
          <p:nvPr/>
        </p:nvSpPr>
        <p:spPr bwMode="auto">
          <a:xfrm>
            <a:off x="6915150" y="4000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sp>
        <p:nvSpPr>
          <p:cNvPr id="6243" name="Oval 16"/>
          <p:cNvSpPr>
            <a:spLocks noChangeArrowheads="1"/>
          </p:cNvSpPr>
          <p:nvPr/>
        </p:nvSpPr>
        <p:spPr bwMode="auto">
          <a:xfrm>
            <a:off x="3770313" y="2138363"/>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4" name="AutoShape 18"/>
          <p:cNvSpPr>
            <a:spLocks/>
          </p:cNvSpPr>
          <p:nvPr/>
        </p:nvSpPr>
        <p:spPr bwMode="auto">
          <a:xfrm>
            <a:off x="3798888" y="1647825"/>
            <a:ext cx="1166812" cy="263525"/>
          </a:xfrm>
          <a:prstGeom prst="borderCallout2">
            <a:avLst>
              <a:gd name="adj1" fmla="val 112773"/>
              <a:gd name="adj2" fmla="val 70231"/>
              <a:gd name="adj3" fmla="val 228435"/>
              <a:gd name="adj4" fmla="val 70796"/>
              <a:gd name="adj5" fmla="val 232653"/>
              <a:gd name="adj6" fmla="val 463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6,782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6,345</a:t>
            </a:r>
            <a:r>
              <a:rPr lang="ja-JP" altLang="en-US" sz="700">
                <a:latin typeface="ＭＳ Ｐゴシック" charset="-128"/>
              </a:rPr>
              <a:t>カ所 </a:t>
            </a:r>
          </a:p>
        </p:txBody>
      </p:sp>
      <p:sp>
        <p:nvSpPr>
          <p:cNvPr id="6245" name="Oval 16"/>
          <p:cNvSpPr>
            <a:spLocks noChangeArrowheads="1"/>
          </p:cNvSpPr>
          <p:nvPr/>
        </p:nvSpPr>
        <p:spPr bwMode="auto">
          <a:xfrm>
            <a:off x="7577138" y="22955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6" name="AutoShape 18"/>
          <p:cNvSpPr>
            <a:spLocks/>
          </p:cNvSpPr>
          <p:nvPr/>
        </p:nvSpPr>
        <p:spPr bwMode="auto">
          <a:xfrm>
            <a:off x="7761288" y="1863725"/>
            <a:ext cx="1166812" cy="263525"/>
          </a:xfrm>
          <a:prstGeom prst="borderCallout2">
            <a:avLst>
              <a:gd name="adj1" fmla="val 112773"/>
              <a:gd name="adj2" fmla="val 53241"/>
              <a:gd name="adj3" fmla="val 187954"/>
              <a:gd name="adj4" fmla="val 53097"/>
              <a:gd name="adj5" fmla="val 191690"/>
              <a:gd name="adj6" fmla="val 3228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1,258</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5,524</a:t>
            </a:r>
            <a:r>
              <a:rPr lang="ja-JP" altLang="en-US" sz="700">
                <a:latin typeface="ＭＳ Ｐゴシック" charset="-128"/>
              </a:rPr>
              <a:t>億円</a:t>
            </a:r>
          </a:p>
        </p:txBody>
      </p:sp>
      <p:sp>
        <p:nvSpPr>
          <p:cNvPr id="6247" name="Oval 16"/>
          <p:cNvSpPr>
            <a:spLocks noChangeArrowheads="1"/>
          </p:cNvSpPr>
          <p:nvPr/>
        </p:nvSpPr>
        <p:spPr bwMode="auto">
          <a:xfrm>
            <a:off x="3692525" y="495300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3997325" y="5354638"/>
            <a:ext cx="935038" cy="263525"/>
          </a:xfrm>
          <a:prstGeom prst="borderCallout2">
            <a:avLst>
              <a:gd name="adj1" fmla="val 46264"/>
              <a:gd name="adj2" fmla="val -3213"/>
              <a:gd name="adj3" fmla="val 49157"/>
              <a:gd name="adj4" fmla="val -26000"/>
              <a:gd name="adj5" fmla="val -68069"/>
              <a:gd name="adj6" fmla="val -1775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4,998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1,834</a:t>
            </a:r>
            <a:r>
              <a:rPr lang="ja-JP" altLang="en-US" sz="700">
                <a:latin typeface="ＭＳ Ｐゴシック" charset="-128"/>
              </a:rPr>
              <a:t>カ所 </a:t>
            </a:r>
          </a:p>
        </p:txBody>
      </p:sp>
      <p:sp>
        <p:nvSpPr>
          <p:cNvPr id="6249" name="Oval 16"/>
          <p:cNvSpPr>
            <a:spLocks noChangeArrowheads="1"/>
          </p:cNvSpPr>
          <p:nvPr/>
        </p:nvSpPr>
        <p:spPr bwMode="auto">
          <a:xfrm>
            <a:off x="8642350" y="476567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0" name="AutoShape 18"/>
          <p:cNvSpPr>
            <a:spLocks/>
          </p:cNvSpPr>
          <p:nvPr/>
        </p:nvSpPr>
        <p:spPr bwMode="auto">
          <a:xfrm>
            <a:off x="7370763" y="4527550"/>
            <a:ext cx="1014412" cy="263525"/>
          </a:xfrm>
          <a:prstGeom prst="borderCallout2">
            <a:avLst>
              <a:gd name="adj1" fmla="val 66509"/>
              <a:gd name="adj2" fmla="val 101727"/>
              <a:gd name="adj3" fmla="val 114222"/>
              <a:gd name="adj4" fmla="val 123912"/>
              <a:gd name="adj5" fmla="val 118435"/>
              <a:gd name="adj6" fmla="val 12462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3,060</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14,018</a:t>
            </a:r>
            <a:r>
              <a:rPr lang="ja-JP" altLang="en-US" sz="700">
                <a:latin typeface="ＭＳ Ｐゴシック" charset="-128"/>
              </a:rPr>
              <a:t>カ所 </a:t>
            </a:r>
          </a:p>
        </p:txBody>
      </p:sp>
      <p:cxnSp>
        <p:nvCxnSpPr>
          <p:cNvPr id="57" name="直線コネクタ 56"/>
          <p:cNvCxnSpPr/>
          <p:nvPr/>
        </p:nvCxnSpPr>
        <p:spPr>
          <a:xfrm>
            <a:off x="3767138" y="2543175"/>
            <a:ext cx="3889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5030788" y="2079625"/>
            <a:ext cx="1092200" cy="263525"/>
          </a:xfrm>
          <a:prstGeom prst="borderCallout2">
            <a:avLst>
              <a:gd name="adj1" fmla="val 53014"/>
              <a:gd name="adj2" fmla="val -1718"/>
              <a:gd name="adj3" fmla="val 170602"/>
              <a:gd name="adj4" fmla="val -79014"/>
              <a:gd name="adj5" fmla="val 166384"/>
              <a:gd name="adj6" fmla="val -7840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 </a:t>
            </a:r>
          </a:p>
        </p:txBody>
      </p:sp>
      <p:cxnSp>
        <p:nvCxnSpPr>
          <p:cNvPr id="59" name="直線コネクタ 58"/>
          <p:cNvCxnSpPr/>
          <p:nvPr/>
        </p:nvCxnSpPr>
        <p:spPr>
          <a:xfrm>
            <a:off x="7469188" y="2838450"/>
            <a:ext cx="3127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4" name="AutoShape 76"/>
          <p:cNvSpPr>
            <a:spLocks/>
          </p:cNvSpPr>
          <p:nvPr/>
        </p:nvSpPr>
        <p:spPr bwMode="auto">
          <a:xfrm>
            <a:off x="8229600" y="2679700"/>
            <a:ext cx="935038" cy="263525"/>
          </a:xfrm>
          <a:prstGeom prst="borderCallout2">
            <a:avLst>
              <a:gd name="adj1" fmla="val 53014"/>
              <a:gd name="adj2" fmla="val -5662"/>
              <a:gd name="adj3" fmla="val 59278"/>
              <a:gd name="adj4" fmla="val -48106"/>
              <a:gd name="adj5" fmla="val 62287"/>
              <a:gd name="adj6" fmla="val -4709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cxnSp>
        <p:nvCxnSpPr>
          <p:cNvPr id="61" name="直線コネクタ 60"/>
          <p:cNvCxnSpPr/>
          <p:nvPr/>
        </p:nvCxnSpPr>
        <p:spPr>
          <a:xfrm>
            <a:off x="6904038" y="2511425"/>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7448550" y="1360488"/>
            <a:ext cx="936625" cy="263525"/>
          </a:xfrm>
          <a:prstGeom prst="borderCallout2">
            <a:avLst>
              <a:gd name="adj1" fmla="val 43375"/>
              <a:gd name="adj2" fmla="val -2727"/>
              <a:gd name="adj3" fmla="val 47231"/>
              <a:gd name="adj4" fmla="val -41495"/>
              <a:gd name="adj5" fmla="val 358676"/>
              <a:gd name="adj6" fmla="val -4195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9,654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2,615</a:t>
            </a:r>
            <a:r>
              <a:rPr lang="ja-JP" altLang="en-US" sz="700">
                <a:latin typeface="ＭＳ Ｐゴシック" charset="-128"/>
              </a:rPr>
              <a:t>億円 </a:t>
            </a:r>
          </a:p>
        </p:txBody>
      </p:sp>
      <p:cxnSp>
        <p:nvCxnSpPr>
          <p:cNvPr id="63" name="直線コネクタ 62"/>
          <p:cNvCxnSpPr/>
          <p:nvPr/>
        </p:nvCxnSpPr>
        <p:spPr>
          <a:xfrm>
            <a:off x="4991100" y="5287963"/>
            <a:ext cx="469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5110163" y="4600575"/>
            <a:ext cx="1092200" cy="263525"/>
          </a:xfrm>
          <a:prstGeom prst="borderCallout2">
            <a:avLst>
              <a:gd name="adj1" fmla="val 105546"/>
              <a:gd name="adj2" fmla="val 41495"/>
              <a:gd name="adj3" fmla="val 248676"/>
              <a:gd name="adj4" fmla="val 31593"/>
              <a:gd name="adj5" fmla="val 251685"/>
              <a:gd name="adj6" fmla="val 3113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a:t>
            </a:r>
            <a:r>
              <a:rPr lang="ja-JP" altLang="en-US" sz="700">
                <a:latin typeface="ＭＳ Ｐゴシック" charset="-128"/>
              </a:rPr>
              <a:t>兆</a:t>
            </a:r>
            <a:r>
              <a:rPr lang="en-US" altLang="ja-JP" sz="700">
                <a:latin typeface="ＭＳ Ｐゴシック" charset="-128"/>
              </a:rPr>
              <a:t>8,318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1,617</a:t>
            </a:r>
            <a:r>
              <a:rPr lang="ja-JP" altLang="en-US" sz="700">
                <a:latin typeface="ＭＳ Ｐゴシック" charset="-128"/>
              </a:rPr>
              <a:t>カ所 </a:t>
            </a:r>
          </a:p>
        </p:txBody>
      </p:sp>
      <p:cxnSp>
        <p:nvCxnSpPr>
          <p:cNvPr id="65" name="直線コネクタ 64"/>
          <p:cNvCxnSpPr/>
          <p:nvPr/>
        </p:nvCxnSpPr>
        <p:spPr>
          <a:xfrm>
            <a:off x="3502025" y="6153150"/>
            <a:ext cx="388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0" name="AutoShape 76"/>
          <p:cNvSpPr>
            <a:spLocks/>
          </p:cNvSpPr>
          <p:nvPr/>
        </p:nvSpPr>
        <p:spPr bwMode="auto">
          <a:xfrm>
            <a:off x="4795838" y="5751513"/>
            <a:ext cx="1092200" cy="263525"/>
          </a:xfrm>
          <a:prstGeom prst="borderCallout2">
            <a:avLst>
              <a:gd name="adj1" fmla="val 110361"/>
              <a:gd name="adj2" fmla="val 31417"/>
              <a:gd name="adj3" fmla="val 164338"/>
              <a:gd name="adj4" fmla="val 30963"/>
              <a:gd name="adj5" fmla="val 160120"/>
              <a:gd name="adj6" fmla="val -904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cxnSp>
        <p:nvCxnSpPr>
          <p:cNvPr id="67" name="直線コネクタ 66"/>
          <p:cNvCxnSpPr/>
          <p:nvPr/>
        </p:nvCxnSpPr>
        <p:spPr>
          <a:xfrm>
            <a:off x="8148638" y="5083175"/>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462963" y="5464175"/>
            <a:ext cx="1014412" cy="263525"/>
          </a:xfrm>
          <a:prstGeom prst="borderCallout2">
            <a:avLst>
              <a:gd name="adj1" fmla="val -2407"/>
              <a:gd name="adj2" fmla="val 24750"/>
              <a:gd name="adj3" fmla="val -134699"/>
              <a:gd name="adj4" fmla="val -4579"/>
              <a:gd name="adj5" fmla="val -135301"/>
              <a:gd name="adj6" fmla="val -571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sp>
        <p:nvSpPr>
          <p:cNvPr id="6263" name="Text Box 84"/>
          <p:cNvSpPr txBox="1">
            <a:spLocks noChangeArrowheads="1"/>
          </p:cNvSpPr>
          <p:nvPr/>
        </p:nvSpPr>
        <p:spPr bwMode="auto">
          <a:xfrm>
            <a:off x="5264150" y="6634163"/>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64" name="Text Box 81"/>
          <p:cNvSpPr txBox="1">
            <a:spLocks noChangeArrowheads="1"/>
          </p:cNvSpPr>
          <p:nvPr/>
        </p:nvSpPr>
        <p:spPr bwMode="auto">
          <a:xfrm>
            <a:off x="5421313" y="335280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65" name="Text Box 81"/>
          <p:cNvSpPr txBox="1">
            <a:spLocks noChangeArrowheads="1"/>
          </p:cNvSpPr>
          <p:nvPr/>
        </p:nvSpPr>
        <p:spPr bwMode="auto">
          <a:xfrm>
            <a:off x="8385175" y="6634163"/>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66" name="Text Box 81"/>
          <p:cNvSpPr txBox="1">
            <a:spLocks noChangeArrowheads="1"/>
          </p:cNvSpPr>
          <p:nvPr/>
        </p:nvSpPr>
        <p:spPr bwMode="auto">
          <a:xfrm>
            <a:off x="8853488" y="3357563"/>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42" name="正方形/長方形 27"/>
          <p:cNvSpPr>
            <a:spLocks noChangeArrowheads="1"/>
          </p:cNvSpPr>
          <p:nvPr/>
        </p:nvSpPr>
        <p:spPr bwMode="auto">
          <a:xfrm>
            <a:off x="8874125" y="642652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-27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1" name="Rectangle 17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試案Ａ（４区Ａ案）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特別区の特徴</a:t>
            </a:r>
          </a:p>
        </p:txBody>
      </p:sp>
      <p:graphicFrame>
        <p:nvGraphicFramePr>
          <p:cNvPr id="13493" name="Group 181"/>
          <p:cNvGraphicFramePr>
            <a:graphicFrameLocks noGrp="1"/>
          </p:cNvGraphicFramePr>
          <p:nvPr>
            <p:extLst>
              <p:ext uri="{D42A27DB-BD31-4B8C-83A1-F6EECF244321}">
                <p14:modId xmlns:p14="http://schemas.microsoft.com/office/powerpoint/2010/main" val="955934847"/>
              </p:ext>
            </p:extLst>
          </p:nvPr>
        </p:nvGraphicFramePr>
        <p:xfrm>
          <a:off x="4328931" y="635792"/>
          <a:ext cx="5499061" cy="5764892"/>
        </p:xfrm>
        <a:graphic>
          <a:graphicData uri="http://schemas.openxmlformats.org/drawingml/2006/table">
            <a:tbl>
              <a:tblPr/>
              <a:tblGrid>
                <a:gridCol w="5499061"/>
              </a:tblGrid>
              <a:tr h="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第一区 </a:t>
                      </a:r>
                      <a:r>
                        <a:rPr lang="ja-JP" altLang="en-US" sz="1400" b="1" kern="1200" baseline="0" dirty="0" smtClean="0">
                          <a:solidFill>
                            <a:schemeClr val="bg1"/>
                          </a:solidFill>
                          <a:latin typeface="Meiryo UI" pitchFamily="50" charset="-128"/>
                          <a:ea typeface="Meiryo UI" pitchFamily="50" charset="-128"/>
                          <a:cs typeface="Meiryo UI" pitchFamily="50" charset="-128"/>
                        </a:rPr>
                        <a:t>北区・都島区・東淀川区・東成区・旭区・城東区・鶴見区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0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dirty="0" smtClean="0">
                          <a:latin typeface="HG創英角ｺﾞｼｯｸUB" pitchFamily="49" charset="-128"/>
                          <a:ea typeface="HG創英角ｺﾞｼｯｸUB" pitchFamily="49" charset="-128"/>
                        </a:rPr>
                        <a:t>西日本最大の</a:t>
                      </a:r>
                      <a:r>
                        <a:rPr lang="ja-JP" altLang="en-US" sz="1400" b="0" dirty="0" smtClean="0">
                          <a:latin typeface="HG創英角ｺﾞｼｯｸUB" pitchFamily="49" charset="-128"/>
                          <a:ea typeface="HG創英角ｺﾞｼｯｸUB" pitchFamily="49" charset="-128"/>
                        </a:rPr>
                        <a:t>大阪・梅田ターミナルをはじめ</a:t>
                      </a:r>
                      <a:r>
                        <a:rPr lang="ja-JP" altLang="ja-JP" sz="1400" b="0" dirty="0" smtClean="0">
                          <a:latin typeface="HG創英角ｺﾞｼｯｸUB" pitchFamily="49" charset="-128"/>
                          <a:ea typeface="HG創英角ｺﾞｼｯｸUB" pitchFamily="49" charset="-128"/>
                        </a:rPr>
                        <a:t>、大川・中之島エリアにある歴史的建造物、美術館などの文化集客施設、鶴見緑地や毛馬桜之宮公園</a:t>
                      </a:r>
                      <a:r>
                        <a:rPr lang="ja-JP" altLang="en-US" sz="1400" b="0" dirty="0" smtClean="0">
                          <a:latin typeface="HG創英角ｺﾞｼｯｸUB" pitchFamily="49" charset="-128"/>
                          <a:ea typeface="HG創英角ｺﾞｼｯｸUB" pitchFamily="49" charset="-128"/>
                        </a:rPr>
                        <a:t>、城北公園・菖蒲園</a:t>
                      </a:r>
                      <a:r>
                        <a:rPr lang="ja-JP" altLang="ja-JP" sz="1400" b="0" dirty="0" smtClean="0">
                          <a:latin typeface="HG創英角ｺﾞｼｯｸUB" pitchFamily="49" charset="-128"/>
                          <a:ea typeface="HG創英角ｺﾞｼｯｸUB" pitchFamily="49" charset="-128"/>
                        </a:rPr>
                        <a:t>など</a:t>
                      </a:r>
                      <a:r>
                        <a:rPr lang="ja-JP" altLang="en-US" sz="1400" b="0" dirty="0" smtClean="0">
                          <a:latin typeface="HG創英角ｺﾞｼｯｸUB" pitchFamily="49" charset="-128"/>
                          <a:ea typeface="HG創英角ｺﾞｼｯｸUB" pitchFamily="49" charset="-128"/>
                        </a:rPr>
                        <a:t>があり</a:t>
                      </a:r>
                      <a:r>
                        <a:rPr lang="ja-JP" altLang="ja-JP" sz="1400" b="0" dirty="0" smtClean="0">
                          <a:latin typeface="HG創英角ｺﾞｼｯｸUB" pitchFamily="49" charset="-128"/>
                          <a:ea typeface="HG創英角ｺﾞｼｯｸUB" pitchFamily="49" charset="-128"/>
                        </a:rPr>
                        <a:t>、ビジネス</a:t>
                      </a:r>
                      <a:r>
                        <a:rPr lang="ja-JP" altLang="en-US" sz="1400" b="0" dirty="0" smtClean="0">
                          <a:latin typeface="HG創英角ｺﾞｼｯｸUB" pitchFamily="49" charset="-128"/>
                          <a:ea typeface="HG創英角ｺﾞｼｯｸUB" pitchFamily="49" charset="-128"/>
                        </a:rPr>
                        <a:t>・文化機能と水・みどり豊かな環境などを有する都市</a:t>
                      </a:r>
                      <a:endParaRPr kumimoji="1" lang="ja-JP" altLang="en-US" sz="13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29818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第二区 </a:t>
                      </a:r>
                      <a:r>
                        <a:rPr lang="ja-JP" altLang="en-US" sz="1400" b="1" dirty="0" smtClean="0">
                          <a:solidFill>
                            <a:schemeClr val="bg1"/>
                          </a:solidFill>
                          <a:latin typeface="Meiryo UI" pitchFamily="50" charset="-128"/>
                          <a:ea typeface="Meiryo UI" pitchFamily="50" charset="-128"/>
                          <a:cs typeface="Meiryo UI" pitchFamily="50" charset="-128"/>
                        </a:rPr>
                        <a:t>福島</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此花</a:t>
                      </a:r>
                      <a:r>
                        <a:rPr lang="ja-JP" altLang="ja-JP" sz="1400" b="1" dirty="0" smtClean="0">
                          <a:solidFill>
                            <a:schemeClr val="bg1"/>
                          </a:solidFill>
                          <a:latin typeface="Meiryo UI" pitchFamily="50" charset="-128"/>
                          <a:ea typeface="Meiryo UI" pitchFamily="50" charset="-128"/>
                          <a:cs typeface="Meiryo UI" pitchFamily="50" charset="-128"/>
                        </a:rPr>
                        <a:t>区・港区・西淀川区・</a:t>
                      </a:r>
                      <a:r>
                        <a:rPr lang="ja-JP" altLang="en-US" sz="1400" b="1" dirty="0" smtClean="0">
                          <a:solidFill>
                            <a:schemeClr val="bg1"/>
                          </a:solidFill>
                          <a:latin typeface="Meiryo UI" pitchFamily="50" charset="-128"/>
                          <a:ea typeface="Meiryo UI" pitchFamily="50" charset="-128"/>
                          <a:cs typeface="Meiryo UI" pitchFamily="50" charset="-128"/>
                        </a:rPr>
                        <a:t>淀川</a:t>
                      </a:r>
                      <a:r>
                        <a:rPr lang="ja-JP" altLang="ja-JP" sz="1400" b="1" dirty="0" smtClean="0">
                          <a:solidFill>
                            <a:schemeClr val="bg1"/>
                          </a:solidFill>
                          <a:latin typeface="Meiryo UI" pitchFamily="50" charset="-128"/>
                          <a:ea typeface="Meiryo UI" pitchFamily="50" charset="-128"/>
                          <a:cs typeface="Meiryo UI" pitchFamily="50" charset="-128"/>
                        </a:rPr>
                        <a:t>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0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1400" b="0" dirty="0" smtClean="0">
                          <a:latin typeface="HG創英角ｺﾞｼｯｸUB" pitchFamily="49" charset="-128"/>
                          <a:ea typeface="HG創英角ｺﾞｼｯｸUB" pitchFamily="49" charset="-128"/>
                        </a:rPr>
                        <a:t>大阪の玄関口新大阪や</a:t>
                      </a:r>
                      <a:r>
                        <a:rPr lang="ja-JP" altLang="en-US" sz="1400" b="0" dirty="0" smtClean="0">
                          <a:latin typeface="HG創英角ｺﾞｼｯｸUB" pitchFamily="49" charset="-128"/>
                          <a:ea typeface="HG創英角ｺﾞｼｯｸUB" pitchFamily="49" charset="-128"/>
                        </a:rPr>
                        <a:t>ベンチャー企業の集積が進む西中島近辺</a:t>
                      </a:r>
                      <a:r>
                        <a:rPr lang="ja-JP" altLang="ja-JP" sz="1400" b="0" dirty="0" smtClean="0">
                          <a:latin typeface="HG創英角ｺﾞｼｯｸUB" pitchFamily="49" charset="-128"/>
                          <a:ea typeface="HG創英角ｺﾞｼｯｸUB" pitchFamily="49" charset="-128"/>
                        </a:rPr>
                        <a:t>、</a:t>
                      </a:r>
                      <a:r>
                        <a:rPr lang="en-US" altLang="ja-JP" sz="1400" b="0" dirty="0" smtClean="0">
                          <a:latin typeface="HG創英角ｺﾞｼｯｸUB" pitchFamily="49" charset="-128"/>
                          <a:ea typeface="HG創英角ｺﾞｼｯｸUB" pitchFamily="49" charset="-128"/>
                        </a:rPr>
                        <a:t>USJ</a:t>
                      </a:r>
                      <a:r>
                        <a:rPr lang="ja-JP" altLang="ja-JP" sz="1400" b="0" dirty="0" err="1" smtClean="0">
                          <a:latin typeface="HG創英角ｺﾞｼｯｸUB" pitchFamily="49" charset="-128"/>
                          <a:ea typeface="HG創英角ｺﾞｼｯｸUB" pitchFamily="49" charset="-128"/>
                        </a:rPr>
                        <a:t>、</a:t>
                      </a:r>
                      <a:r>
                        <a:rPr lang="ja-JP" altLang="ja-JP" sz="1400" b="0" dirty="0" smtClean="0">
                          <a:latin typeface="HG創英角ｺﾞｼｯｸUB" pitchFamily="49" charset="-128"/>
                          <a:ea typeface="HG創英角ｺﾞｼｯｸUB" pitchFamily="49" charset="-128"/>
                        </a:rPr>
                        <a:t>海遊館等の集客施設、福島地区</a:t>
                      </a:r>
                      <a:r>
                        <a:rPr lang="ja-JP" altLang="en-US" sz="1400" b="0" dirty="0" smtClean="0">
                          <a:latin typeface="HG創英角ｺﾞｼｯｸUB" pitchFamily="49" charset="-128"/>
                          <a:ea typeface="HG創英角ｺﾞｼｯｸUB" pitchFamily="49" charset="-128"/>
                        </a:rPr>
                        <a:t>等</a:t>
                      </a:r>
                      <a:r>
                        <a:rPr lang="ja-JP" altLang="ja-JP" sz="1400" b="0" dirty="0" smtClean="0">
                          <a:latin typeface="HG創英角ｺﾞｼｯｸUB" pitchFamily="49" charset="-128"/>
                          <a:ea typeface="HG創英角ｺﾞｼｯｸUB" pitchFamily="49" charset="-128"/>
                        </a:rPr>
                        <a:t>の商業</a:t>
                      </a:r>
                      <a:r>
                        <a:rPr lang="ja-JP" altLang="en-US" sz="1400" b="0" dirty="0" smtClean="0">
                          <a:latin typeface="HG創英角ｺﾞｼｯｸUB" pitchFamily="49" charset="-128"/>
                          <a:ea typeface="HG創英角ｺﾞｼｯｸUB" pitchFamily="49" charset="-128"/>
                        </a:rPr>
                        <a:t>地域、高い工業出荷額を誇る工業地域</a:t>
                      </a:r>
                      <a:r>
                        <a:rPr lang="ja-JP" altLang="ja-JP" sz="1400" b="0" dirty="0" smtClean="0">
                          <a:latin typeface="HG創英角ｺﾞｼｯｸUB" pitchFamily="49" charset="-128"/>
                          <a:ea typeface="HG創英角ｺﾞｼｯｸUB" pitchFamily="49" charset="-128"/>
                        </a:rPr>
                        <a:t>と併せ、都心の</a:t>
                      </a:r>
                      <a:r>
                        <a:rPr lang="ja-JP" altLang="en-US" sz="1400" b="0" dirty="0" smtClean="0">
                          <a:latin typeface="HG創英角ｺﾞｼｯｸUB" pitchFamily="49" charset="-128"/>
                          <a:ea typeface="HG創英角ｺﾞｼｯｸUB" pitchFamily="49" charset="-128"/>
                        </a:rPr>
                        <a:t>中の貴重な緑・</a:t>
                      </a:r>
                      <a:r>
                        <a:rPr lang="ja-JP" altLang="ja-JP" sz="1400" b="0" dirty="0" smtClean="0">
                          <a:latin typeface="HG創英角ｺﾞｼｯｸUB" pitchFamily="49" charset="-128"/>
                          <a:ea typeface="HG創英角ｺﾞｼｯｸUB" pitchFamily="49" charset="-128"/>
                        </a:rPr>
                        <a:t>水辺空間である淀川河川敷</a:t>
                      </a:r>
                      <a:r>
                        <a:rPr lang="ja-JP" altLang="en-US" sz="1400" b="0" dirty="0" smtClean="0">
                          <a:latin typeface="HG創英角ｺﾞｼｯｸUB" pitchFamily="49" charset="-128"/>
                          <a:ea typeface="HG創英角ｺﾞｼｯｸUB" pitchFamily="49" charset="-128"/>
                        </a:rPr>
                        <a:t>があり、ビジネス・生産機能と豊かな水辺環境などを有する都市</a:t>
                      </a:r>
                      <a:endParaRPr kumimoji="1" lang="ja-JP" altLang="en-US" sz="13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04876">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第三区 </a:t>
                      </a:r>
                      <a:r>
                        <a:rPr lang="ja-JP" altLang="en-US" sz="1400" b="1" dirty="0" smtClean="0">
                          <a:solidFill>
                            <a:schemeClr val="bg1"/>
                          </a:solidFill>
                          <a:latin typeface="Meiryo UI" pitchFamily="50" charset="-128"/>
                          <a:ea typeface="Meiryo UI" pitchFamily="50" charset="-128"/>
                          <a:cs typeface="Meiryo UI" pitchFamily="50" charset="-128"/>
                        </a:rPr>
                        <a:t>中央</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西</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大正</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浪速</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住之江区・住吉</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・西成区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05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ja-JP" sz="1400" b="0" dirty="0" smtClean="0">
                          <a:latin typeface="HG創英角ｺﾞｼｯｸUB" pitchFamily="49" charset="-128"/>
                          <a:ea typeface="HG創英角ｺﾞｼｯｸUB" pitchFamily="49" charset="-128"/>
                        </a:rPr>
                        <a:t>日本屈指のインバウンド観光拠点であるミナミや</a:t>
                      </a:r>
                      <a:r>
                        <a:rPr lang="ja-JP" altLang="en-US" sz="1400" b="0" dirty="0" smtClean="0">
                          <a:latin typeface="HG創英角ｺﾞｼｯｸUB" pitchFamily="49" charset="-128"/>
                          <a:ea typeface="HG創英角ｺﾞｼｯｸUB" pitchFamily="49" charset="-128"/>
                        </a:rPr>
                        <a:t>大阪城公園、</a:t>
                      </a:r>
                      <a:r>
                        <a:rPr lang="ja-JP" altLang="ja-JP" sz="1400" b="0" dirty="0" smtClean="0">
                          <a:latin typeface="HG創英角ｺﾞｼｯｸUB" pitchFamily="49" charset="-128"/>
                          <a:ea typeface="HG創英角ｺﾞｼｯｸUB" pitchFamily="49" charset="-128"/>
                        </a:rPr>
                        <a:t>船場地区など大阪を代表するビジネス街、</a:t>
                      </a:r>
                      <a:r>
                        <a:rPr lang="ja-JP" altLang="en-US" sz="1400" b="0" dirty="0" smtClean="0">
                          <a:latin typeface="HG創英角ｺﾞｼｯｸUB" pitchFamily="49" charset="-128"/>
                          <a:ea typeface="HG創英角ｺﾞｼｯｸUB" pitchFamily="49" charset="-128"/>
                        </a:rPr>
                        <a:t>タワーマンションの建設が進む都心部、</a:t>
                      </a:r>
                      <a:r>
                        <a:rPr lang="ja-JP" altLang="ja-JP" sz="1400" b="0" dirty="0" smtClean="0">
                          <a:latin typeface="HG創英角ｺﾞｼｯｸUB" pitchFamily="49" charset="-128"/>
                          <a:ea typeface="HG創英角ｺﾞｼｯｸUB" pitchFamily="49" charset="-128"/>
                        </a:rPr>
                        <a:t>住吉大社</a:t>
                      </a:r>
                      <a:r>
                        <a:rPr lang="ja-JP" altLang="en-US" sz="1400" b="0" dirty="0" smtClean="0">
                          <a:latin typeface="HG創英角ｺﾞｼｯｸUB" pitchFamily="49" charset="-128"/>
                          <a:ea typeface="HG創英角ｺﾞｼｯｸUB" pitchFamily="49" charset="-128"/>
                        </a:rPr>
                        <a:t>や路面電車などの趣きのあるまちなみ</a:t>
                      </a:r>
                      <a:r>
                        <a:rPr lang="ja-JP" altLang="ja-JP" sz="1400" b="0" dirty="0" smtClean="0">
                          <a:latin typeface="HG創英角ｺﾞｼｯｸUB" pitchFamily="49" charset="-128"/>
                          <a:ea typeface="HG創英角ｺﾞｼｯｸUB" pitchFamily="49" charset="-128"/>
                        </a:rPr>
                        <a:t>など</a:t>
                      </a:r>
                      <a:r>
                        <a:rPr lang="ja-JP" altLang="en-US" sz="1400" b="0" dirty="0" smtClean="0">
                          <a:latin typeface="HG創英角ｺﾞｼｯｸUB" pitchFamily="49" charset="-128"/>
                          <a:ea typeface="HG創英角ｺﾞｼｯｸUB" pitchFamily="49" charset="-128"/>
                        </a:rPr>
                        <a:t>があり、ビジネス・集客・物流機能と利便性の高い居住環境などを有する都市</a:t>
                      </a:r>
                      <a:endParaRPr lang="ja-JP" altLang="ja-JP" sz="1400" b="0" dirty="0" smtClean="0">
                        <a:latin typeface="HG創英角ｺﾞｼｯｸUB" pitchFamily="49" charset="-128"/>
                        <a:ea typeface="HG創英角ｺﾞｼｯｸUB" pitchFamily="49"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298183">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第四区 </a:t>
                      </a:r>
                      <a:r>
                        <a:rPr lang="ja-JP" altLang="en-US" sz="1400" b="1" dirty="0" smtClean="0">
                          <a:solidFill>
                            <a:schemeClr val="bg1"/>
                          </a:solidFill>
                          <a:latin typeface="Meiryo UI" pitchFamily="50" charset="-128"/>
                          <a:ea typeface="Meiryo UI" pitchFamily="50" charset="-128"/>
                          <a:cs typeface="Meiryo UI" pitchFamily="50" charset="-128"/>
                        </a:rPr>
                        <a:t>天王寺</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生野</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阿倍野</a:t>
                      </a:r>
                      <a:r>
                        <a:rPr lang="ja-JP" altLang="ja-JP" sz="1400" b="1" dirty="0" smtClean="0">
                          <a:solidFill>
                            <a:schemeClr val="bg1"/>
                          </a:solidFill>
                          <a:latin typeface="Meiryo UI" pitchFamily="50" charset="-128"/>
                          <a:ea typeface="Meiryo UI" pitchFamily="50" charset="-128"/>
                          <a:cs typeface="Meiryo UI" pitchFamily="50" charset="-128"/>
                        </a:rPr>
                        <a:t>区・東住吉区</a:t>
                      </a:r>
                      <a:r>
                        <a:rPr lang="ja-JP" altLang="en-US" sz="1400" b="1" dirty="0" smtClean="0">
                          <a:solidFill>
                            <a:schemeClr val="bg1"/>
                          </a:solidFill>
                          <a:latin typeface="Meiryo UI" pitchFamily="50" charset="-128"/>
                          <a:ea typeface="Meiryo UI" pitchFamily="50" charset="-128"/>
                          <a:cs typeface="Meiryo UI" pitchFamily="50" charset="-128"/>
                        </a:rPr>
                        <a:t>・平野区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11989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ja-JP" sz="1400" b="0" dirty="0" smtClean="0">
                          <a:latin typeface="HG創英角ｺﾞｼｯｸUB" pitchFamily="49" charset="-128"/>
                          <a:ea typeface="HG創英角ｺﾞｼｯｸUB" pitchFamily="49" charset="-128"/>
                        </a:rPr>
                        <a:t>日本で最も高層の商業ビルであるあべのハルカスや、天王寺公園や長居公園</a:t>
                      </a:r>
                      <a:r>
                        <a:rPr lang="ja-JP" altLang="en-US" sz="1400" b="0" dirty="0" smtClean="0">
                          <a:latin typeface="HG創英角ｺﾞｼｯｸUB" pitchFamily="49" charset="-128"/>
                          <a:ea typeface="HG創英角ｺﾞｼｯｸUB" pitchFamily="49" charset="-128"/>
                        </a:rPr>
                        <a:t>などのみどり、</a:t>
                      </a:r>
                      <a:r>
                        <a:rPr lang="ja-JP" altLang="ja-JP" sz="1400" b="0" dirty="0" smtClean="0">
                          <a:latin typeface="HG創英角ｺﾞｼｯｸUB" pitchFamily="49" charset="-128"/>
                          <a:ea typeface="HG創英角ｺﾞｼｯｸUB" pitchFamily="49" charset="-128"/>
                        </a:rPr>
                        <a:t>コリアタウンや平野環壕集落といった</a:t>
                      </a:r>
                      <a:r>
                        <a:rPr lang="ja-JP" altLang="en-US" sz="1400" b="0" dirty="0" smtClean="0">
                          <a:latin typeface="HG創英角ｺﾞｼｯｸUB" pitchFamily="49" charset="-128"/>
                          <a:ea typeface="HG創英角ｺﾞｼｯｸUB" pitchFamily="49" charset="-128"/>
                        </a:rPr>
                        <a:t>個性豊かな</a:t>
                      </a:r>
                      <a:r>
                        <a:rPr lang="ja-JP" altLang="ja-JP" sz="1400" b="0" dirty="0" smtClean="0">
                          <a:latin typeface="HG創英角ｺﾞｼｯｸUB" pitchFamily="49" charset="-128"/>
                          <a:ea typeface="HG創英角ｺﾞｼｯｸUB" pitchFamily="49" charset="-128"/>
                        </a:rPr>
                        <a:t>まちなみなどを有するとともに、文教地区として学校も多く立地。</a:t>
                      </a:r>
                      <a:r>
                        <a:rPr lang="ja-JP" altLang="en-US" sz="1400" b="0" dirty="0" smtClean="0">
                          <a:latin typeface="HG創英角ｺﾞｼｯｸUB" pitchFamily="49" charset="-128"/>
                          <a:ea typeface="HG創英角ｺﾞｼｯｸUB" pitchFamily="49" charset="-128"/>
                        </a:rPr>
                        <a:t>歴史・文化豊かな居住環境と賑わい・集客機能などを有する都市</a:t>
                      </a:r>
                      <a:endParaRPr lang="en-US" altLang="ja-JP" sz="1400" b="0" dirty="0" smtClean="0">
                        <a:latin typeface="HG創英角ｺﾞｼｯｸUB" pitchFamily="49" charset="-128"/>
                        <a:ea typeface="HG創英角ｺﾞｼｯｸUB" pitchFamily="49"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6FA"/>
                    </a:solidFill>
                  </a:tcPr>
                </a:tc>
              </a:tr>
            </a:tbl>
          </a:graphicData>
        </a:graphic>
      </p:graphicFrame>
      <p:grpSp>
        <p:nvGrpSpPr>
          <p:cNvPr id="3" name="Group 34"/>
          <p:cNvGrpSpPr>
            <a:grpSpLocks/>
          </p:cNvGrpSpPr>
          <p:nvPr/>
        </p:nvGrpSpPr>
        <p:grpSpPr bwMode="auto">
          <a:xfrm>
            <a:off x="194471" y="1268760"/>
            <a:ext cx="4056451" cy="4194900"/>
            <a:chOff x="0" y="140"/>
            <a:chExt cx="7786" cy="7931"/>
          </a:xfrm>
        </p:grpSpPr>
        <p:sp>
          <p:nvSpPr>
            <p:cNvPr id="135"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36"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37" name="Freeform 56"/>
            <p:cNvSpPr>
              <a:spLocks/>
            </p:cNvSpPr>
            <p:nvPr/>
          </p:nvSpPr>
          <p:spPr bwMode="auto">
            <a:xfrm>
              <a:off x="1263" y="4014"/>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39"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a:p>
          </p:txBody>
        </p:sp>
        <p:sp>
          <p:nvSpPr>
            <p:cNvPr id="140"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a:p>
          </p:txBody>
        </p:sp>
        <p:sp>
          <p:nvSpPr>
            <p:cNvPr id="141"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a:p>
          </p:txBody>
        </p:sp>
        <p:sp>
          <p:nvSpPr>
            <p:cNvPr id="142" name="Freeform 51"/>
            <p:cNvSpPr>
              <a:spLocks/>
            </p:cNvSpPr>
            <p:nvPr/>
          </p:nvSpPr>
          <p:spPr bwMode="auto">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43"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a:p>
          </p:txBody>
        </p:sp>
        <p:sp>
          <p:nvSpPr>
            <p:cNvPr id="144" name="Freeform 50"/>
            <p:cNvSpPr>
              <a:spLocks/>
            </p:cNvSpPr>
            <p:nvPr/>
          </p:nvSpPr>
          <p:spPr bwMode="auto">
            <a:xfrm>
              <a:off x="2796" y="3432"/>
              <a:ext cx="1304" cy="1050"/>
            </a:xfrm>
            <a:custGeom>
              <a:avLst/>
              <a:gdLst>
                <a:gd name="T0" fmla="*/ 1290 w 1304"/>
                <a:gd name="T1" fmla="*/ 20 h 1148"/>
                <a:gd name="T2" fmla="*/ 1290 w 1304"/>
                <a:gd name="T3" fmla="*/ 29 h 1148"/>
                <a:gd name="T4" fmla="*/ 1290 w 1304"/>
                <a:gd name="T5" fmla="*/ 70 h 1148"/>
                <a:gd name="T6" fmla="*/ 1290 w 1304"/>
                <a:gd name="T7" fmla="*/ 79 h 1148"/>
                <a:gd name="T8" fmla="*/ 1290 w 1304"/>
                <a:gd name="T9" fmla="*/ 99 h 1148"/>
                <a:gd name="T10" fmla="*/ 1304 w 1304"/>
                <a:gd name="T11" fmla="*/ 119 h 1148"/>
                <a:gd name="T12" fmla="*/ 1304 w 1304"/>
                <a:gd name="T13" fmla="*/ 159 h 1148"/>
                <a:gd name="T14" fmla="*/ 1304 w 1304"/>
                <a:gd name="T15" fmla="*/ 188 h 1148"/>
                <a:gd name="T16" fmla="*/ 1304 w 1304"/>
                <a:gd name="T17" fmla="*/ 238 h 1148"/>
                <a:gd name="T18" fmla="*/ 1304 w 1304"/>
                <a:gd name="T19" fmla="*/ 278 h 1148"/>
                <a:gd name="T20" fmla="*/ 1304 w 1304"/>
                <a:gd name="T21" fmla="*/ 308 h 1148"/>
                <a:gd name="T22" fmla="*/ 1304 w 1304"/>
                <a:gd name="T23" fmla="*/ 337 h 1148"/>
                <a:gd name="T24" fmla="*/ 1304 w 1304"/>
                <a:gd name="T25" fmla="*/ 337 h 1148"/>
                <a:gd name="T26" fmla="*/ 1304 w 1304"/>
                <a:gd name="T27" fmla="*/ 337 h 1148"/>
                <a:gd name="T28" fmla="*/ 1304 w 1304"/>
                <a:gd name="T29" fmla="*/ 348 h 1148"/>
                <a:gd name="T30" fmla="*/ 1304 w 1304"/>
                <a:gd name="T31" fmla="*/ 377 h 1148"/>
                <a:gd name="T32" fmla="*/ 1304 w 1304"/>
                <a:gd name="T33" fmla="*/ 407 h 1148"/>
                <a:gd name="T34" fmla="*/ 1304 w 1304"/>
                <a:gd name="T35" fmla="*/ 446 h 1148"/>
                <a:gd name="T36" fmla="*/ 1290 w 1304"/>
                <a:gd name="T37" fmla="*/ 496 h 1148"/>
                <a:gd name="T38" fmla="*/ 1290 w 1304"/>
                <a:gd name="T39" fmla="*/ 555 h 1148"/>
                <a:gd name="T40" fmla="*/ 1290 w 1304"/>
                <a:gd name="T41" fmla="*/ 595 h 1148"/>
                <a:gd name="T42" fmla="*/ 1276 w 1304"/>
                <a:gd name="T43" fmla="*/ 635 h 1148"/>
                <a:gd name="T44" fmla="*/ 1276 w 1304"/>
                <a:gd name="T45" fmla="*/ 675 h 1148"/>
                <a:gd name="T46" fmla="*/ 1276 w 1304"/>
                <a:gd name="T47" fmla="*/ 724 h 1148"/>
                <a:gd name="T48" fmla="*/ 1262 w 1304"/>
                <a:gd name="T49" fmla="*/ 734 h 1148"/>
                <a:gd name="T50" fmla="*/ 1191 w 1304"/>
                <a:gd name="T51" fmla="*/ 734 h 1148"/>
                <a:gd name="T52" fmla="*/ 1120 w 1304"/>
                <a:gd name="T53" fmla="*/ 724 h 1148"/>
                <a:gd name="T54" fmla="*/ 1078 w 1304"/>
                <a:gd name="T55" fmla="*/ 714 h 1148"/>
                <a:gd name="T56" fmla="*/ 964 w 1304"/>
                <a:gd name="T57" fmla="*/ 714 h 1148"/>
                <a:gd name="T58" fmla="*/ 879 w 1304"/>
                <a:gd name="T59" fmla="*/ 704 h 1148"/>
                <a:gd name="T60" fmla="*/ 780 w 1304"/>
                <a:gd name="T61" fmla="*/ 724 h 1148"/>
                <a:gd name="T62" fmla="*/ 723 w 1304"/>
                <a:gd name="T63" fmla="*/ 724 h 1148"/>
                <a:gd name="T64" fmla="*/ 695 w 1304"/>
                <a:gd name="T65" fmla="*/ 734 h 1148"/>
                <a:gd name="T66" fmla="*/ 666 w 1304"/>
                <a:gd name="T67" fmla="*/ 765 h 1148"/>
                <a:gd name="T68" fmla="*/ 624 w 1304"/>
                <a:gd name="T69" fmla="*/ 775 h 1148"/>
                <a:gd name="T70" fmla="*/ 510 w 1304"/>
                <a:gd name="T71" fmla="*/ 793 h 1148"/>
                <a:gd name="T72" fmla="*/ 454 w 1304"/>
                <a:gd name="T73" fmla="*/ 803 h 1148"/>
                <a:gd name="T74" fmla="*/ 411 w 1304"/>
                <a:gd name="T75" fmla="*/ 775 h 1148"/>
                <a:gd name="T76" fmla="*/ 397 w 1304"/>
                <a:gd name="T77" fmla="*/ 765 h 1148"/>
                <a:gd name="T78" fmla="*/ 354 w 1304"/>
                <a:gd name="T79" fmla="*/ 734 h 1148"/>
                <a:gd name="T80" fmla="*/ 227 w 1304"/>
                <a:gd name="T81" fmla="*/ 655 h 1148"/>
                <a:gd name="T82" fmla="*/ 127 w 1304"/>
                <a:gd name="T83" fmla="*/ 585 h 1148"/>
                <a:gd name="T84" fmla="*/ 14 w 1304"/>
                <a:gd name="T85" fmla="*/ 496 h 1148"/>
                <a:gd name="T86" fmla="*/ 14 w 1304"/>
                <a:gd name="T87" fmla="*/ 466 h 1148"/>
                <a:gd name="T88" fmla="*/ 184 w 1304"/>
                <a:gd name="T89" fmla="*/ 416 h 1148"/>
                <a:gd name="T90" fmla="*/ 326 w 1304"/>
                <a:gd name="T91" fmla="*/ 377 h 1148"/>
                <a:gd name="T92" fmla="*/ 383 w 1304"/>
                <a:gd name="T93" fmla="*/ 377 h 1148"/>
                <a:gd name="T94" fmla="*/ 510 w 1304"/>
                <a:gd name="T95" fmla="*/ 337 h 1148"/>
                <a:gd name="T96" fmla="*/ 680 w 1304"/>
                <a:gd name="T97" fmla="*/ 258 h 1148"/>
                <a:gd name="T98" fmla="*/ 737 w 1304"/>
                <a:gd name="T99" fmla="*/ 248 h 1148"/>
                <a:gd name="T100" fmla="*/ 780 w 1304"/>
                <a:gd name="T101" fmla="*/ 219 h 1148"/>
                <a:gd name="T102" fmla="*/ 794 w 1304"/>
                <a:gd name="T103" fmla="*/ 219 h 1148"/>
                <a:gd name="T104" fmla="*/ 836 w 1304"/>
                <a:gd name="T105" fmla="*/ 198 h 1148"/>
                <a:gd name="T106" fmla="*/ 950 w 1304"/>
                <a:gd name="T107" fmla="*/ 139 h 1148"/>
                <a:gd name="T108" fmla="*/ 1049 w 1304"/>
                <a:gd name="T109" fmla="*/ 99 h 1148"/>
                <a:gd name="T110" fmla="*/ 1063 w 1304"/>
                <a:gd name="T111" fmla="*/ 89 h 1148"/>
                <a:gd name="T112" fmla="*/ 1120 w 1304"/>
                <a:gd name="T113" fmla="*/ 59 h 1148"/>
                <a:gd name="T114" fmla="*/ 1163 w 1304"/>
                <a:gd name="T115" fmla="*/ 29 h 1148"/>
                <a:gd name="T116" fmla="*/ 1177 w 1304"/>
                <a:gd name="T117" fmla="*/ 10 h 1148"/>
                <a:gd name="T118" fmla="*/ 1219 w 1304"/>
                <a:gd name="T119" fmla="*/ 10 h 1148"/>
                <a:gd name="T120" fmla="*/ 1234 w 1304"/>
                <a:gd name="T121" fmla="*/ 10 h 1148"/>
                <a:gd name="T122" fmla="*/ 1248 w 1304"/>
                <a:gd name="T123" fmla="*/ 10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p:spPr>
          <p:txBody>
            <a:bodyPr/>
            <a:lstStyle/>
            <a:p>
              <a:endParaRPr lang="ja-JP" altLang="en-US"/>
            </a:p>
          </p:txBody>
        </p:sp>
        <p:sp>
          <p:nvSpPr>
            <p:cNvPr id="145" name="Freeform 48"/>
            <p:cNvSpPr>
              <a:spLocks/>
            </p:cNvSpPr>
            <p:nvPr/>
          </p:nvSpPr>
          <p:spPr bwMode="auto">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46"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p:spPr>
          <p:txBody>
            <a:bodyPr/>
            <a:lstStyle/>
            <a:p>
              <a:endParaRPr lang="ja-JP" altLang="en-US"/>
            </a:p>
          </p:txBody>
        </p:sp>
        <p:sp>
          <p:nvSpPr>
            <p:cNvPr id="147"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a:p>
          </p:txBody>
        </p:sp>
        <p:sp>
          <p:nvSpPr>
            <p:cNvPr id="148" name="Freeform 45"/>
            <p:cNvSpPr>
              <a:spLocks/>
            </p:cNvSpPr>
            <p:nvPr/>
          </p:nvSpPr>
          <p:spPr bwMode="auto">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49" name="Freeform 44"/>
            <p:cNvSpPr>
              <a:spLocks/>
            </p:cNvSpPr>
            <p:nvPr/>
          </p:nvSpPr>
          <p:spPr bwMode="auto">
            <a:xfrm>
              <a:off x="4381" y="4116"/>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0"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p>
          </p:txBody>
        </p:sp>
        <p:sp>
          <p:nvSpPr>
            <p:cNvPr id="151"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2" name="Freeform 41"/>
            <p:cNvSpPr>
              <a:spLocks/>
            </p:cNvSpPr>
            <p:nvPr/>
          </p:nvSpPr>
          <p:spPr bwMode="auto">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3"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4" name="Freeform 39"/>
            <p:cNvSpPr>
              <a:spLocks/>
            </p:cNvSpPr>
            <p:nvPr/>
          </p:nvSpPr>
          <p:spPr bwMode="auto">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55"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6"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7"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58"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a:p>
          </p:txBody>
        </p:sp>
        <p:sp>
          <p:nvSpPr>
            <p:cNvPr id="138" name="Freeform 55"/>
            <p:cNvSpPr>
              <a:spLocks/>
            </p:cNvSpPr>
            <p:nvPr/>
          </p:nvSpPr>
          <p:spPr bwMode="auto">
            <a:xfrm>
              <a:off x="0" y="310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grpSp>
      <p:sp>
        <p:nvSpPr>
          <p:cNvPr id="162" name="Text Box 6"/>
          <p:cNvSpPr txBox="1">
            <a:spLocks noChangeArrowheads="1"/>
          </p:cNvSpPr>
          <p:nvPr/>
        </p:nvSpPr>
        <p:spPr bwMode="auto">
          <a:xfrm>
            <a:off x="2456723" y="2100862"/>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itchFamily="50" charset="-128"/>
                <a:ea typeface="Meiryo UI" pitchFamily="50" charset="-128"/>
                <a:cs typeface="Meiryo UI" pitchFamily="50" charset="-128"/>
              </a:rPr>
              <a:t>第一区</a:t>
            </a:r>
          </a:p>
        </p:txBody>
      </p:sp>
      <p:sp>
        <p:nvSpPr>
          <p:cNvPr id="58" name="Text Box 6"/>
          <p:cNvSpPr txBox="1">
            <a:spLocks noChangeArrowheads="1"/>
          </p:cNvSpPr>
          <p:nvPr/>
        </p:nvSpPr>
        <p:spPr bwMode="auto">
          <a:xfrm>
            <a:off x="1052567" y="3068960"/>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第二区</a:t>
            </a:r>
            <a:endParaRPr lang="ja-JP" altLang="en-US" sz="1200" dirty="0">
              <a:latin typeface="Meiryo UI" pitchFamily="50" charset="-128"/>
              <a:ea typeface="Meiryo UI" pitchFamily="50" charset="-128"/>
              <a:cs typeface="Meiryo UI" pitchFamily="50" charset="-128"/>
            </a:endParaRPr>
          </a:p>
        </p:txBody>
      </p:sp>
      <p:sp>
        <p:nvSpPr>
          <p:cNvPr id="59" name="Text Box 6"/>
          <p:cNvSpPr txBox="1">
            <a:spLocks noChangeArrowheads="1"/>
          </p:cNvSpPr>
          <p:nvPr/>
        </p:nvSpPr>
        <p:spPr bwMode="auto">
          <a:xfrm>
            <a:off x="1520619" y="4437112"/>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第三区</a:t>
            </a:r>
            <a:endParaRPr lang="ja-JP" altLang="en-US" sz="1200" dirty="0">
              <a:latin typeface="Meiryo UI" pitchFamily="50" charset="-128"/>
              <a:ea typeface="Meiryo UI" pitchFamily="50" charset="-128"/>
              <a:cs typeface="Meiryo UI" pitchFamily="50" charset="-128"/>
            </a:endParaRPr>
          </a:p>
        </p:txBody>
      </p:sp>
      <p:sp>
        <p:nvSpPr>
          <p:cNvPr id="60" name="Text Box 6"/>
          <p:cNvSpPr txBox="1">
            <a:spLocks noChangeArrowheads="1"/>
          </p:cNvSpPr>
          <p:nvPr/>
        </p:nvSpPr>
        <p:spPr bwMode="auto">
          <a:xfrm>
            <a:off x="2924775" y="4293096"/>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第四区</a:t>
            </a:r>
            <a:endParaRPr lang="ja-JP" altLang="en-US" sz="1200" dirty="0">
              <a:latin typeface="Meiryo UI" pitchFamily="50" charset="-128"/>
              <a:ea typeface="Meiryo UI" pitchFamily="50" charset="-128"/>
              <a:cs typeface="Meiryo UI" pitchFamily="50" charset="-128"/>
            </a:endParaRPr>
          </a:p>
        </p:txBody>
      </p:sp>
      <p:sp>
        <p:nvSpPr>
          <p:cNvPr id="61"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１</a:t>
            </a:r>
          </a:p>
        </p:txBody>
      </p:sp>
      <p:sp>
        <p:nvSpPr>
          <p:cNvPr id="62" name="Text Box 33"/>
          <p:cNvSpPr txBox="1">
            <a:spLocks noChangeArrowheads="1"/>
          </p:cNvSpPr>
          <p:nvPr/>
        </p:nvSpPr>
        <p:spPr bwMode="auto">
          <a:xfrm>
            <a:off x="1832471" y="2133036"/>
            <a:ext cx="554500" cy="19433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latin typeface="Meiryo UI" pitchFamily="50" charset="-128"/>
              <a:ea typeface="Meiryo UI" pitchFamily="50" charset="-128"/>
              <a:cs typeface="Meiryo UI" pitchFamily="50" charset="-128"/>
            </a:endParaRPr>
          </a:p>
        </p:txBody>
      </p:sp>
      <p:sp>
        <p:nvSpPr>
          <p:cNvPr id="63" name="Text Box 32"/>
          <p:cNvSpPr txBox="1">
            <a:spLocks noChangeArrowheads="1"/>
          </p:cNvSpPr>
          <p:nvPr/>
        </p:nvSpPr>
        <p:spPr bwMode="auto">
          <a:xfrm>
            <a:off x="2721450" y="1801686"/>
            <a:ext cx="673110" cy="19696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latin typeface="Meiryo UI" pitchFamily="50" charset="-128"/>
              <a:ea typeface="Meiryo UI" pitchFamily="50" charset="-128"/>
              <a:cs typeface="Meiryo UI" pitchFamily="50" charset="-128"/>
            </a:endParaRPr>
          </a:p>
        </p:txBody>
      </p:sp>
      <p:sp>
        <p:nvSpPr>
          <p:cNvPr id="64" name="Text Box 31"/>
          <p:cNvSpPr txBox="1">
            <a:spLocks noChangeArrowheads="1"/>
          </p:cNvSpPr>
          <p:nvPr/>
        </p:nvSpPr>
        <p:spPr bwMode="auto">
          <a:xfrm>
            <a:off x="960415" y="2687795"/>
            <a:ext cx="85814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latin typeface="Meiryo UI" pitchFamily="50" charset="-128"/>
              <a:ea typeface="Meiryo UI" pitchFamily="50" charset="-128"/>
              <a:cs typeface="Meiryo UI" pitchFamily="50" charset="-128"/>
            </a:endParaRPr>
          </a:p>
        </p:txBody>
      </p:sp>
      <p:sp>
        <p:nvSpPr>
          <p:cNvPr id="65" name="Text Box 30"/>
          <p:cNvSpPr txBox="1">
            <a:spLocks noChangeArrowheads="1"/>
          </p:cNvSpPr>
          <p:nvPr/>
        </p:nvSpPr>
        <p:spPr bwMode="auto">
          <a:xfrm>
            <a:off x="1687174" y="2899817"/>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latin typeface="Meiryo UI" pitchFamily="50" charset="-128"/>
              <a:ea typeface="Meiryo UI" pitchFamily="50" charset="-128"/>
              <a:cs typeface="Meiryo UI" pitchFamily="50" charset="-128"/>
            </a:endParaRPr>
          </a:p>
        </p:txBody>
      </p:sp>
      <p:sp>
        <p:nvSpPr>
          <p:cNvPr id="66" name="Text Box 29"/>
          <p:cNvSpPr txBox="1">
            <a:spLocks noChangeArrowheads="1"/>
          </p:cNvSpPr>
          <p:nvPr/>
        </p:nvSpPr>
        <p:spPr bwMode="auto">
          <a:xfrm>
            <a:off x="2271920" y="2666621"/>
            <a:ext cx="426995"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latin typeface="Meiryo UI" pitchFamily="50" charset="-128"/>
              <a:ea typeface="Meiryo UI" pitchFamily="50" charset="-128"/>
              <a:cs typeface="Meiryo UI" pitchFamily="50" charset="-128"/>
            </a:endParaRPr>
          </a:p>
        </p:txBody>
      </p:sp>
      <p:sp>
        <p:nvSpPr>
          <p:cNvPr id="67" name="Text Box 28"/>
          <p:cNvSpPr txBox="1">
            <a:spLocks noChangeArrowheads="1"/>
          </p:cNvSpPr>
          <p:nvPr/>
        </p:nvSpPr>
        <p:spPr bwMode="auto">
          <a:xfrm>
            <a:off x="2636044" y="2656045"/>
            <a:ext cx="53315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latin typeface="Meiryo UI" pitchFamily="50" charset="-128"/>
              <a:ea typeface="Meiryo UI" pitchFamily="50" charset="-128"/>
              <a:cs typeface="Meiryo UI" pitchFamily="50" charset="-128"/>
            </a:endParaRPr>
          </a:p>
        </p:txBody>
      </p:sp>
      <p:sp>
        <p:nvSpPr>
          <p:cNvPr id="68" name="Text Box 27"/>
          <p:cNvSpPr txBox="1">
            <a:spLocks noChangeArrowheads="1"/>
          </p:cNvSpPr>
          <p:nvPr/>
        </p:nvSpPr>
        <p:spPr bwMode="auto">
          <a:xfrm>
            <a:off x="3117013" y="2301675"/>
            <a:ext cx="533744" cy="237149"/>
          </a:xfrm>
          <a:prstGeom prst="rect">
            <a:avLst/>
          </a:prstGeom>
          <a:noFill/>
          <a:ln w="9525">
            <a:noFill/>
            <a:miter lim="800000"/>
            <a:headEnd/>
            <a:tailEnd/>
          </a:ln>
        </p:spPr>
        <p:txBody>
          <a:bodyPr lIns="74295" tIns="8890" rIns="74295" bIns="8890"/>
          <a:lstStyle/>
          <a:p>
            <a:pPr eaLnBrk="1" hangingPunct="1"/>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latin typeface="Meiryo UI" pitchFamily="50" charset="-128"/>
              <a:ea typeface="Meiryo UI" pitchFamily="50" charset="-128"/>
              <a:cs typeface="Meiryo UI" pitchFamily="50" charset="-128"/>
            </a:endParaRPr>
          </a:p>
        </p:txBody>
      </p:sp>
      <p:sp>
        <p:nvSpPr>
          <p:cNvPr id="69" name="Text Box 26"/>
          <p:cNvSpPr txBox="1">
            <a:spLocks noChangeArrowheads="1"/>
          </p:cNvSpPr>
          <p:nvPr/>
        </p:nvSpPr>
        <p:spPr bwMode="auto">
          <a:xfrm>
            <a:off x="632520" y="3501008"/>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latin typeface="Meiryo UI" pitchFamily="50" charset="-128"/>
              <a:ea typeface="Meiryo UI" pitchFamily="50" charset="-128"/>
              <a:cs typeface="Meiryo UI" pitchFamily="50" charset="-128"/>
            </a:endParaRPr>
          </a:p>
        </p:txBody>
      </p:sp>
      <p:sp>
        <p:nvSpPr>
          <p:cNvPr id="70" name="Text Box 25"/>
          <p:cNvSpPr txBox="1">
            <a:spLocks noChangeArrowheads="1"/>
          </p:cNvSpPr>
          <p:nvPr/>
        </p:nvSpPr>
        <p:spPr bwMode="auto">
          <a:xfrm>
            <a:off x="1891775" y="3281232"/>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latin typeface="Meiryo UI" pitchFamily="50" charset="-128"/>
              <a:ea typeface="Meiryo UI" pitchFamily="50" charset="-128"/>
              <a:cs typeface="Meiryo UI" pitchFamily="50" charset="-128"/>
            </a:endParaRPr>
          </a:p>
        </p:txBody>
      </p:sp>
      <p:sp>
        <p:nvSpPr>
          <p:cNvPr id="71" name="Text Box 24"/>
          <p:cNvSpPr txBox="1">
            <a:spLocks noChangeArrowheads="1"/>
          </p:cNvSpPr>
          <p:nvPr/>
        </p:nvSpPr>
        <p:spPr bwMode="auto">
          <a:xfrm>
            <a:off x="2388750" y="3192960"/>
            <a:ext cx="53315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latin typeface="Meiryo UI" pitchFamily="50" charset="-128"/>
              <a:ea typeface="Meiryo UI" pitchFamily="50" charset="-128"/>
              <a:cs typeface="Meiryo UI" pitchFamily="50" charset="-128"/>
            </a:endParaRPr>
          </a:p>
        </p:txBody>
      </p:sp>
      <p:sp>
        <p:nvSpPr>
          <p:cNvPr id="72" name="Text Box 23"/>
          <p:cNvSpPr txBox="1">
            <a:spLocks noChangeArrowheads="1"/>
          </p:cNvSpPr>
          <p:nvPr/>
        </p:nvSpPr>
        <p:spPr bwMode="auto">
          <a:xfrm>
            <a:off x="3051697" y="2852936"/>
            <a:ext cx="53315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latin typeface="Meiryo UI" pitchFamily="50" charset="-128"/>
              <a:ea typeface="Meiryo UI" pitchFamily="50" charset="-128"/>
              <a:cs typeface="Meiryo UI" pitchFamily="50" charset="-128"/>
            </a:endParaRPr>
          </a:p>
        </p:txBody>
      </p:sp>
      <p:sp>
        <p:nvSpPr>
          <p:cNvPr id="73" name="Text Box 21"/>
          <p:cNvSpPr txBox="1">
            <a:spLocks noChangeArrowheads="1"/>
          </p:cNvSpPr>
          <p:nvPr/>
        </p:nvSpPr>
        <p:spPr bwMode="auto">
          <a:xfrm>
            <a:off x="584697" y="4488056"/>
            <a:ext cx="840350"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latin typeface="Meiryo UI" pitchFamily="50" charset="-128"/>
              <a:ea typeface="Meiryo UI" pitchFamily="50" charset="-128"/>
              <a:cs typeface="Meiryo UI" pitchFamily="50" charset="-128"/>
            </a:endParaRPr>
          </a:p>
        </p:txBody>
      </p:sp>
      <p:sp>
        <p:nvSpPr>
          <p:cNvPr id="74" name="Text Box 20"/>
          <p:cNvSpPr txBox="1">
            <a:spLocks noChangeArrowheads="1"/>
          </p:cNvSpPr>
          <p:nvPr/>
        </p:nvSpPr>
        <p:spPr bwMode="auto">
          <a:xfrm>
            <a:off x="1255435" y="3654741"/>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latin typeface="Meiryo UI" pitchFamily="50" charset="-128"/>
              <a:ea typeface="Meiryo UI" pitchFamily="50" charset="-128"/>
              <a:cs typeface="Meiryo UI" pitchFamily="50" charset="-128"/>
            </a:endParaRPr>
          </a:p>
        </p:txBody>
      </p:sp>
      <p:sp>
        <p:nvSpPr>
          <p:cNvPr id="75" name="Text Box 19"/>
          <p:cNvSpPr txBox="1">
            <a:spLocks noChangeArrowheads="1"/>
          </p:cNvSpPr>
          <p:nvPr/>
        </p:nvSpPr>
        <p:spPr bwMode="auto">
          <a:xfrm>
            <a:off x="1442838" y="4005194"/>
            <a:ext cx="533744" cy="237149"/>
          </a:xfrm>
          <a:prstGeom prst="rect">
            <a:avLst/>
          </a:prstGeom>
          <a:noFill/>
          <a:ln w="9525">
            <a:noFill/>
            <a:miter lim="800000"/>
            <a:headEnd/>
            <a:tailEnd/>
          </a:ln>
        </p:spPr>
        <p:txBody>
          <a:bodyPr lIns="74295" tIns="8890" rIns="74295" bIns="8890"/>
          <a:lstStyle/>
          <a:p>
            <a:pPr eaLnBrk="1" hangingPunct="1"/>
            <a:r>
              <a:rPr lang="ja-JP" altLang="en-US" sz="900" b="1" dirty="0">
                <a:solidFill>
                  <a:srgbClr val="000000"/>
                </a:solidFill>
                <a:latin typeface="Meiryo UI" pitchFamily="50" charset="-128"/>
                <a:ea typeface="Meiryo UI" pitchFamily="50" charset="-128"/>
                <a:cs typeface="Meiryo UI" pitchFamily="50" charset="-128"/>
              </a:rPr>
              <a:t>大正区</a:t>
            </a:r>
            <a:endParaRPr lang="ja-JP" altLang="en-US" sz="1000" b="1" dirty="0">
              <a:latin typeface="Meiryo UI" pitchFamily="50" charset="-128"/>
              <a:ea typeface="Meiryo UI" pitchFamily="50" charset="-128"/>
              <a:cs typeface="Meiryo UI" pitchFamily="50" charset="-128"/>
            </a:endParaRPr>
          </a:p>
        </p:txBody>
      </p:sp>
      <p:sp>
        <p:nvSpPr>
          <p:cNvPr id="76" name="Text Box 18"/>
          <p:cNvSpPr txBox="1">
            <a:spLocks noChangeArrowheads="1"/>
          </p:cNvSpPr>
          <p:nvPr/>
        </p:nvSpPr>
        <p:spPr bwMode="auto">
          <a:xfrm>
            <a:off x="1971244" y="4076998"/>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latin typeface="Meiryo UI" pitchFamily="50" charset="-128"/>
              <a:ea typeface="Meiryo UI" pitchFamily="50" charset="-128"/>
              <a:cs typeface="Meiryo UI" pitchFamily="50" charset="-128"/>
            </a:endParaRPr>
          </a:p>
        </p:txBody>
      </p:sp>
      <p:sp>
        <p:nvSpPr>
          <p:cNvPr id="77" name="Text Box 17"/>
          <p:cNvSpPr txBox="1">
            <a:spLocks noChangeArrowheads="1"/>
          </p:cNvSpPr>
          <p:nvPr/>
        </p:nvSpPr>
        <p:spPr bwMode="auto">
          <a:xfrm>
            <a:off x="1999117" y="3667916"/>
            <a:ext cx="53315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latin typeface="Meiryo UI" pitchFamily="50" charset="-128"/>
              <a:ea typeface="Meiryo UI" pitchFamily="50" charset="-128"/>
              <a:cs typeface="Meiryo UI" pitchFamily="50" charset="-128"/>
            </a:endParaRPr>
          </a:p>
        </p:txBody>
      </p:sp>
      <p:sp>
        <p:nvSpPr>
          <p:cNvPr id="78" name="Text Box 16"/>
          <p:cNvSpPr txBox="1">
            <a:spLocks noChangeArrowheads="1"/>
          </p:cNvSpPr>
          <p:nvPr/>
        </p:nvSpPr>
        <p:spPr bwMode="auto">
          <a:xfrm>
            <a:off x="2316991" y="3581620"/>
            <a:ext cx="564582" cy="575745"/>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latin typeface="Meiryo UI" pitchFamily="50" charset="-128"/>
              <a:ea typeface="Meiryo UI" pitchFamily="50" charset="-128"/>
              <a:cs typeface="Meiryo UI" pitchFamily="50" charset="-128"/>
            </a:endParaRPr>
          </a:p>
        </p:txBody>
      </p:sp>
      <p:sp>
        <p:nvSpPr>
          <p:cNvPr id="79" name="Text Box 15"/>
          <p:cNvSpPr txBox="1">
            <a:spLocks noChangeArrowheads="1"/>
          </p:cNvSpPr>
          <p:nvPr/>
        </p:nvSpPr>
        <p:spPr bwMode="auto">
          <a:xfrm>
            <a:off x="2998997" y="3369504"/>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latin typeface="Meiryo UI" pitchFamily="50" charset="-128"/>
              <a:ea typeface="Meiryo UI" pitchFamily="50" charset="-128"/>
              <a:cs typeface="Meiryo UI" pitchFamily="50" charset="-128"/>
            </a:endParaRPr>
          </a:p>
        </p:txBody>
      </p:sp>
      <p:sp>
        <p:nvSpPr>
          <p:cNvPr id="80" name="Text Box 14"/>
          <p:cNvSpPr txBox="1">
            <a:spLocks noChangeArrowheads="1"/>
          </p:cNvSpPr>
          <p:nvPr/>
        </p:nvSpPr>
        <p:spPr bwMode="auto">
          <a:xfrm>
            <a:off x="2924866" y="3822829"/>
            <a:ext cx="534337" cy="23583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latin typeface="Meiryo UI" pitchFamily="50" charset="-128"/>
              <a:ea typeface="Meiryo UI" pitchFamily="50" charset="-128"/>
              <a:cs typeface="Meiryo UI" pitchFamily="50" charset="-128"/>
            </a:endParaRPr>
          </a:p>
        </p:txBody>
      </p:sp>
      <p:sp>
        <p:nvSpPr>
          <p:cNvPr id="81" name="Text Box 13"/>
          <p:cNvSpPr txBox="1">
            <a:spLocks noChangeArrowheads="1"/>
          </p:cNvSpPr>
          <p:nvPr/>
        </p:nvSpPr>
        <p:spPr bwMode="auto">
          <a:xfrm>
            <a:off x="2222697" y="4979481"/>
            <a:ext cx="53315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latin typeface="Meiryo UI" pitchFamily="50" charset="-128"/>
              <a:ea typeface="Meiryo UI" pitchFamily="50" charset="-128"/>
              <a:cs typeface="Meiryo UI" pitchFamily="50" charset="-128"/>
            </a:endParaRPr>
          </a:p>
        </p:txBody>
      </p:sp>
      <p:sp>
        <p:nvSpPr>
          <p:cNvPr id="82" name="Text Box 12"/>
          <p:cNvSpPr txBox="1">
            <a:spLocks noChangeArrowheads="1"/>
          </p:cNvSpPr>
          <p:nvPr/>
        </p:nvSpPr>
        <p:spPr bwMode="auto">
          <a:xfrm>
            <a:off x="2427891" y="4148801"/>
            <a:ext cx="341003" cy="575745"/>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latin typeface="Meiryo UI" pitchFamily="50" charset="-128"/>
              <a:ea typeface="Meiryo UI" pitchFamily="50" charset="-128"/>
              <a:cs typeface="Meiryo UI" pitchFamily="50" charset="-128"/>
            </a:endParaRPr>
          </a:p>
        </p:txBody>
      </p:sp>
      <p:sp>
        <p:nvSpPr>
          <p:cNvPr id="83" name="Text Box 11"/>
          <p:cNvSpPr txBox="1">
            <a:spLocks noChangeArrowheads="1"/>
          </p:cNvSpPr>
          <p:nvPr/>
        </p:nvSpPr>
        <p:spPr bwMode="auto">
          <a:xfrm>
            <a:off x="2612922" y="4797008"/>
            <a:ext cx="687343" cy="23583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latin typeface="Meiryo UI" pitchFamily="50" charset="-128"/>
              <a:ea typeface="Meiryo UI" pitchFamily="50" charset="-128"/>
              <a:cs typeface="Meiryo UI" pitchFamily="50" charset="-128"/>
            </a:endParaRPr>
          </a:p>
        </p:txBody>
      </p:sp>
      <p:sp>
        <p:nvSpPr>
          <p:cNvPr id="84" name="Text Box 10"/>
          <p:cNvSpPr txBox="1">
            <a:spLocks noChangeArrowheads="1"/>
          </p:cNvSpPr>
          <p:nvPr/>
        </p:nvSpPr>
        <p:spPr bwMode="auto">
          <a:xfrm>
            <a:off x="3315092" y="4869470"/>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latin typeface="Meiryo UI" pitchFamily="50" charset="-128"/>
              <a:ea typeface="Meiryo UI" pitchFamily="50" charset="-128"/>
              <a:cs typeface="Meiryo UI" pitchFamily="50" charset="-128"/>
            </a:endParaRPr>
          </a:p>
        </p:txBody>
      </p:sp>
      <p:sp>
        <p:nvSpPr>
          <p:cNvPr id="85" name="Text Box 23"/>
          <p:cNvSpPr txBox="1">
            <a:spLocks noChangeArrowheads="1"/>
          </p:cNvSpPr>
          <p:nvPr/>
        </p:nvSpPr>
        <p:spPr bwMode="auto">
          <a:xfrm>
            <a:off x="3556462" y="2715368"/>
            <a:ext cx="533151" cy="237149"/>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latin typeface="Meiryo UI" pitchFamily="50" charset="-128"/>
              <a:ea typeface="Meiryo UI" pitchFamily="50" charset="-128"/>
              <a:cs typeface="Meiryo UI"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rrowheads="1"/>
          </p:cNvPicPr>
          <p:nvPr/>
        </p:nvPicPr>
        <p:blipFill>
          <a:blip r:embed="rId2" cstate="print"/>
          <a:srcRect/>
          <a:stretch>
            <a:fillRect/>
          </a:stretch>
        </p:blipFill>
        <p:spPr bwMode="auto">
          <a:xfrm>
            <a:off x="2985542" y="886594"/>
            <a:ext cx="3516884" cy="2214880"/>
          </a:xfrm>
          <a:prstGeom prst="rect">
            <a:avLst/>
          </a:prstGeom>
          <a:noFill/>
          <a:ln w="9525">
            <a:noFill/>
            <a:miter lim="800000"/>
            <a:headEnd/>
            <a:tailEnd/>
          </a:ln>
          <a:effectLst/>
        </p:spPr>
      </p:pic>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41350"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50.2%</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13,792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45.3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1,346</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30.4</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1,368</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2.1</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180,412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36,152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56.7‰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50</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1.1</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918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47.0%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70" name="Picture 3"/>
          <p:cNvPicPr>
            <a:picLocks noChangeAspect="1" noChangeArrowheads="1"/>
          </p:cNvPicPr>
          <p:nvPr/>
        </p:nvPicPr>
        <p:blipFill>
          <a:blip r:embed="rId3" cstate="print"/>
          <a:srcRect/>
          <a:stretch>
            <a:fillRect/>
          </a:stretch>
        </p:blipFill>
        <p:spPr bwMode="auto">
          <a:xfrm>
            <a:off x="6405563" y="836613"/>
            <a:ext cx="3500437" cy="2403475"/>
          </a:xfrm>
          <a:prstGeom prst="rect">
            <a:avLst/>
          </a:prstGeom>
          <a:noFill/>
          <a:ln w="9525">
            <a:noFill/>
            <a:miter lim="800000"/>
            <a:headEnd/>
            <a:tailEnd/>
          </a:ln>
        </p:spPr>
      </p:pic>
      <p:pic>
        <p:nvPicPr>
          <p:cNvPr id="7271" name="Picture 4"/>
          <p:cNvPicPr>
            <a:picLocks noChangeAspect="1" noChangeArrowheads="1"/>
          </p:cNvPicPr>
          <p:nvPr/>
        </p:nvPicPr>
        <p:blipFill>
          <a:blip r:embed="rId4" cstate="print"/>
          <a:srcRect/>
          <a:stretch>
            <a:fillRect/>
          </a:stretch>
        </p:blipFill>
        <p:spPr bwMode="auto">
          <a:xfrm>
            <a:off x="3003550" y="3933825"/>
            <a:ext cx="3498850" cy="2401888"/>
          </a:xfrm>
          <a:prstGeom prst="rect">
            <a:avLst/>
          </a:prstGeom>
          <a:noFill/>
          <a:ln w="9525">
            <a:noFill/>
            <a:miter lim="800000"/>
            <a:headEnd/>
            <a:tailEnd/>
          </a:ln>
        </p:spPr>
      </p:pic>
      <p:pic>
        <p:nvPicPr>
          <p:cNvPr id="7272" name="Picture 5"/>
          <p:cNvPicPr>
            <a:picLocks noChangeAspect="1" noChangeArrowheads="1"/>
          </p:cNvPicPr>
          <p:nvPr/>
        </p:nvPicPr>
        <p:blipFill>
          <a:blip r:embed="rId5" cstate="print"/>
          <a:srcRect/>
          <a:stretch>
            <a:fillRect/>
          </a:stretch>
        </p:blipFill>
        <p:spPr bwMode="auto">
          <a:xfrm>
            <a:off x="6426200" y="3933825"/>
            <a:ext cx="3500438" cy="2401888"/>
          </a:xfrm>
          <a:prstGeom prst="rect">
            <a:avLst/>
          </a:prstGeom>
          <a:noFill/>
          <a:ln w="9525">
            <a:noFill/>
            <a:miter lim="800000"/>
            <a:headEnd/>
            <a:tailEnd/>
          </a:ln>
        </p:spPr>
      </p:pic>
      <p:sp>
        <p:nvSpPr>
          <p:cNvPr id="7273"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人あたり認可保育所定員数は、比較 </a:t>
            </a:r>
            <a:r>
              <a:rPr lang="en-US" altLang="ja-JP" sz="1000">
                <a:latin typeface="ＭＳ Ｐゴシック" charset="-128"/>
              </a:rPr>
              <a:t>   </a:t>
            </a:r>
          </a:p>
          <a:p>
            <a:pPr>
              <a:spcBef>
                <a:spcPct val="15000"/>
              </a:spcBef>
            </a:pPr>
            <a:r>
              <a:rPr lang="en-US" altLang="ja-JP" sz="1000">
                <a:latin typeface="ＭＳ Ｐゴシック" charset="-128"/>
              </a:rPr>
              <a:t>   </a:t>
            </a:r>
            <a:r>
              <a:rPr lang="ja-JP" altLang="en-US" sz="1000">
                <a:latin typeface="ＭＳ Ｐゴシック" charset="-128"/>
              </a:rPr>
              <a:t>都市をいずれも上回る</a:t>
            </a:r>
            <a:endParaRPr lang="ja-JP" altLang="en-US" sz="700">
              <a:latin typeface="ＭＳ Ｐゴシック" charset="-128"/>
            </a:endParaRPr>
          </a:p>
        </p:txBody>
      </p:sp>
      <p:sp>
        <p:nvSpPr>
          <p:cNvPr id="7274"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あたりの居宅介護事業者数は、比較都市をいずれも大きく上回る</a:t>
            </a:r>
          </a:p>
        </p:txBody>
      </p:sp>
      <p:sp>
        <p:nvSpPr>
          <p:cNvPr id="7275"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6"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7"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8"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建物用途の割合は、住居の土地利用が堺市と同程度</a:t>
            </a:r>
          </a:p>
        </p:txBody>
      </p:sp>
      <p:sp>
        <p:nvSpPr>
          <p:cNvPr id="7279"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80"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sp>
        <p:nvSpPr>
          <p:cNvPr id="7281" name="AutoShape 9"/>
          <p:cNvSpPr>
            <a:spLocks noChangeArrowheads="1"/>
          </p:cNvSpPr>
          <p:nvPr/>
        </p:nvSpPr>
        <p:spPr bwMode="auto">
          <a:xfrm>
            <a:off x="6661150" y="1052513"/>
            <a:ext cx="312738"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2" name="AutoShape 13"/>
          <p:cNvSpPr>
            <a:spLocks noChangeArrowheads="1"/>
          </p:cNvSpPr>
          <p:nvPr/>
        </p:nvSpPr>
        <p:spPr bwMode="auto">
          <a:xfrm>
            <a:off x="3278188" y="4149725"/>
            <a:ext cx="277812"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3" name="AutoShape 13"/>
          <p:cNvSpPr>
            <a:spLocks noChangeArrowheads="1"/>
          </p:cNvSpPr>
          <p:nvPr/>
        </p:nvSpPr>
        <p:spPr bwMode="auto">
          <a:xfrm>
            <a:off x="6669088" y="4149725"/>
            <a:ext cx="279400"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4"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5"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2" name="グループ化 67"/>
          <p:cNvGrpSpPr>
            <a:grpSpLocks/>
          </p:cNvGrpSpPr>
          <p:nvPr/>
        </p:nvGrpSpPr>
        <p:grpSpPr bwMode="auto">
          <a:xfrm>
            <a:off x="3392488" y="3025775"/>
            <a:ext cx="3197225" cy="476250"/>
            <a:chOff x="3131840" y="3025527"/>
            <a:chExt cx="2951336" cy="476176"/>
          </a:xfrm>
        </p:grpSpPr>
        <p:sp>
          <p:nvSpPr>
            <p:cNvPr id="7293" name="テキスト ボックス 68"/>
            <p:cNvSpPr txBox="1">
              <a:spLocks noChangeArrowheads="1"/>
            </p:cNvSpPr>
            <p:nvPr/>
          </p:nvSpPr>
          <p:spPr bwMode="auto">
            <a:xfrm>
              <a:off x="3707904" y="3193926"/>
              <a:ext cx="2375272" cy="307777"/>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4"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grpSp>
        <p:nvGrpSpPr>
          <p:cNvPr id="3" name="グループ化 70"/>
          <p:cNvGrpSpPr>
            <a:grpSpLocks/>
          </p:cNvGrpSpPr>
          <p:nvPr/>
        </p:nvGrpSpPr>
        <p:grpSpPr bwMode="auto">
          <a:xfrm>
            <a:off x="7221538" y="3165475"/>
            <a:ext cx="2832100" cy="274638"/>
            <a:chOff x="6665565" y="3165351"/>
            <a:chExt cx="2615530" cy="275332"/>
          </a:xfrm>
        </p:grpSpPr>
        <p:sp>
          <p:nvSpPr>
            <p:cNvPr id="7291" name="Text Box 110"/>
            <p:cNvSpPr txBox="1">
              <a:spLocks noChangeArrowheads="1"/>
            </p:cNvSpPr>
            <p:nvPr/>
          </p:nvSpPr>
          <p:spPr bwMode="auto">
            <a:xfrm>
              <a:off x="6760815" y="3332961"/>
              <a:ext cx="252028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73" name="テキスト ボックス 34"/>
            <p:cNvSpPr txBox="1">
              <a:spLocks noChangeArrowheads="1"/>
            </p:cNvSpPr>
            <p:nvPr/>
          </p:nvSpPr>
          <p:spPr bwMode="auto">
            <a:xfrm>
              <a:off x="6665565" y="3165351"/>
              <a:ext cx="1944054" cy="20053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9" name="AutoShape 13"/>
          <p:cNvSpPr>
            <a:spLocks noChangeArrowheads="1"/>
          </p:cNvSpPr>
          <p:nvPr/>
        </p:nvSpPr>
        <p:spPr bwMode="auto">
          <a:xfrm rot="5400000">
            <a:off x="4587876" y="-401638"/>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3133725" y="2800350"/>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-28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2" name="Rectangle 26"/>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試案Ａ（４区Ａ案）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特別区基礎データ①</a:t>
            </a:r>
          </a:p>
        </p:txBody>
      </p:sp>
      <p:pic>
        <p:nvPicPr>
          <p:cNvPr id="4" name="Picture 41"/>
          <p:cNvPicPr>
            <a:picLocks noChangeAspect="1" noChangeArrowheads="1"/>
          </p:cNvPicPr>
          <p:nvPr/>
        </p:nvPicPr>
        <p:blipFill>
          <a:blip r:embed="rId2" cstate="print"/>
          <a:srcRect/>
          <a:stretch>
            <a:fillRect/>
          </a:stretch>
        </p:blipFill>
        <p:spPr bwMode="auto">
          <a:xfrm>
            <a:off x="85507" y="536225"/>
            <a:ext cx="9742485" cy="6383067"/>
          </a:xfrm>
          <a:prstGeom prst="rect">
            <a:avLst/>
          </a:prstGeom>
          <a:noFill/>
        </p:spPr>
      </p:pic>
      <p:sp>
        <p:nvSpPr>
          <p:cNvPr id="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２</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7" name="Rectangle 27"/>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試案Ａ（４区Ａ案）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特別区基礎データ②</a:t>
            </a:r>
          </a:p>
        </p:txBody>
      </p:sp>
      <p:sp>
        <p:nvSpPr>
          <p:cNvPr id="4" name="正方形/長方形 27"/>
          <p:cNvSpPr>
            <a:spLocks noChangeArrowheads="1"/>
          </p:cNvSpPr>
          <p:nvPr/>
        </p:nvSpPr>
        <p:spPr bwMode="auto">
          <a:xfrm>
            <a:off x="8913440"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３</a:t>
            </a:r>
          </a:p>
        </p:txBody>
      </p:sp>
      <p:pic>
        <p:nvPicPr>
          <p:cNvPr id="7" name="Picture 1"/>
          <p:cNvPicPr>
            <a:picLocks noChangeAspect="1" noChangeArrowheads="1"/>
          </p:cNvPicPr>
          <p:nvPr/>
        </p:nvPicPr>
        <p:blipFill>
          <a:blip r:embed="rId2" cstate="print"/>
          <a:srcRect/>
          <a:stretch>
            <a:fillRect/>
          </a:stretch>
        </p:blipFill>
        <p:spPr bwMode="auto">
          <a:xfrm>
            <a:off x="163776" y="521384"/>
            <a:ext cx="9633520" cy="612900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試案Ａ（４区Ａ案）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特別区基礎データ③</a:t>
            </a:r>
          </a:p>
        </p:txBody>
      </p:sp>
      <p:pic>
        <p:nvPicPr>
          <p:cNvPr id="4" name="Picture 60"/>
          <p:cNvPicPr>
            <a:picLocks noChangeAspect="1" noChangeArrowheads="1"/>
          </p:cNvPicPr>
          <p:nvPr/>
        </p:nvPicPr>
        <p:blipFill>
          <a:blip r:embed="rId2" cstate="print"/>
          <a:srcRect/>
          <a:stretch>
            <a:fillRect/>
          </a:stretch>
        </p:blipFill>
        <p:spPr bwMode="auto">
          <a:xfrm>
            <a:off x="83787" y="555236"/>
            <a:ext cx="9742485" cy="6226565"/>
          </a:xfrm>
          <a:prstGeom prst="rect">
            <a:avLst/>
          </a:prstGeom>
          <a:noFill/>
        </p:spPr>
      </p:pic>
      <p:sp>
        <p:nvSpPr>
          <p:cNvPr id="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４</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第一区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ja-JP" sz="2400" b="1" dirty="0" smtClean="0">
                <a:latin typeface="ＭＳ Ｐゴシック" charset="-128"/>
              </a:rPr>
              <a:t>北区・</a:t>
            </a:r>
            <a:r>
              <a:rPr lang="ja-JP" altLang="en-US" sz="2400" b="1" dirty="0" smtClean="0">
                <a:latin typeface="ＭＳ Ｐゴシック" charset="-128"/>
              </a:rPr>
              <a:t>都島区・</a:t>
            </a:r>
            <a:r>
              <a:rPr lang="ja-JP" altLang="ja-JP" sz="2400" b="1" dirty="0" smtClean="0">
                <a:latin typeface="ＭＳ Ｐゴシック" charset="-128"/>
              </a:rPr>
              <a:t>東淀川区</a:t>
            </a:r>
            <a:r>
              <a:rPr lang="ja-JP" altLang="en-US" sz="2400" b="1" dirty="0" smtClean="0">
                <a:latin typeface="ＭＳ Ｐゴシック" charset="-128"/>
              </a:rPr>
              <a:t>・東成区・旭区・城東区・鶴見区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５</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04"/>
          <p:cNvGrpSpPr/>
          <p:nvPr/>
        </p:nvGrpSpPr>
        <p:grpSpPr>
          <a:xfrm>
            <a:off x="4172914" y="1700808"/>
            <a:ext cx="5538615" cy="4347078"/>
            <a:chOff x="3851920" y="1700808"/>
            <a:chExt cx="5112568" cy="4347078"/>
          </a:xfrm>
        </p:grpSpPr>
        <p:grpSp>
          <p:nvGrpSpPr>
            <p:cNvPr id="4" name="グループ化 198"/>
            <p:cNvGrpSpPr/>
            <p:nvPr/>
          </p:nvGrpSpPr>
          <p:grpSpPr>
            <a:xfrm>
              <a:off x="3851920" y="1700808"/>
              <a:ext cx="5112568" cy="4347078"/>
              <a:chOff x="3851920" y="1700808"/>
              <a:chExt cx="5112568" cy="4347078"/>
            </a:xfrm>
          </p:grpSpPr>
          <p:grpSp>
            <p:nvGrpSpPr>
              <p:cNvPr id="5" name="グループ化 197"/>
              <p:cNvGrpSpPr/>
              <p:nvPr/>
            </p:nvGrpSpPr>
            <p:grpSpPr>
              <a:xfrm>
                <a:off x="3851920" y="1700808"/>
                <a:ext cx="5112568" cy="4347078"/>
                <a:chOff x="3851920" y="1700808"/>
                <a:chExt cx="5112568" cy="4347078"/>
              </a:xfrm>
            </p:grpSpPr>
            <p:grpSp>
              <p:nvGrpSpPr>
                <p:cNvPr id="6" name="グループ化 186"/>
                <p:cNvGrpSpPr/>
                <p:nvPr/>
              </p:nvGrpSpPr>
              <p:grpSpPr>
                <a:xfrm>
                  <a:off x="3851920" y="1700808"/>
                  <a:ext cx="5112568" cy="4347078"/>
                  <a:chOff x="4211638" y="2495550"/>
                  <a:chExt cx="4654550" cy="3957638"/>
                </a:xfrm>
              </p:grpSpPr>
              <p:grpSp>
                <p:nvGrpSpPr>
                  <p:cNvPr id="7" name="グループ化 135"/>
                  <p:cNvGrpSpPr>
                    <a:grpSpLocks/>
                  </p:cNvGrpSpPr>
                  <p:nvPr/>
                </p:nvGrpSpPr>
                <p:grpSpPr bwMode="gray">
                  <a:xfrm>
                    <a:off x="4211638" y="2495550"/>
                    <a:ext cx="4654550" cy="3957638"/>
                    <a:chOff x="361213" y="0"/>
                    <a:chExt cx="7535507" cy="6407150"/>
                  </a:xfrm>
                </p:grpSpPr>
                <p:grpSp>
                  <p:nvGrpSpPr>
                    <p:cNvPr id="8" name="グループ化 132"/>
                    <p:cNvGrpSpPr>
                      <a:grpSpLocks/>
                    </p:cNvGrpSpPr>
                    <p:nvPr/>
                  </p:nvGrpSpPr>
                  <p:grpSpPr bwMode="gray">
                    <a:xfrm>
                      <a:off x="361213" y="0"/>
                      <a:ext cx="7535507" cy="6407150"/>
                      <a:chOff x="361213" y="0"/>
                      <a:chExt cx="7535507" cy="6407150"/>
                    </a:xfrm>
                  </p:grpSpPr>
                  <p:grpSp>
                    <p:nvGrpSpPr>
                      <p:cNvPr id="9" name="グループ化 126"/>
                      <p:cNvGrpSpPr>
                        <a:grpSpLocks/>
                      </p:cNvGrpSpPr>
                      <p:nvPr/>
                    </p:nvGrpSpPr>
                    <p:grpSpPr bwMode="gray">
                      <a:xfrm>
                        <a:off x="361213" y="0"/>
                        <a:ext cx="7535507" cy="6407150"/>
                        <a:chOff x="289205" y="0"/>
                        <a:chExt cx="7535507" cy="6407150"/>
                      </a:xfrm>
                    </p:grpSpPr>
                    <p:grpSp>
                      <p:nvGrpSpPr>
                        <p:cNvPr id="10" name="グループ化 121"/>
                        <p:cNvGrpSpPr>
                          <a:grpSpLocks/>
                        </p:cNvGrpSpPr>
                        <p:nvPr/>
                      </p:nvGrpSpPr>
                      <p:grpSpPr bwMode="gray">
                        <a:xfrm>
                          <a:off x="289205" y="0"/>
                          <a:ext cx="7535507" cy="6407150"/>
                          <a:chOff x="289205" y="0"/>
                          <a:chExt cx="7535507" cy="6407150"/>
                        </a:xfrm>
                      </p:grpSpPr>
                      <p:grpSp>
                        <p:nvGrpSpPr>
                          <p:cNvPr id="11" name="グループ化 107"/>
                          <p:cNvGrpSpPr>
                            <a:grpSpLocks/>
                          </p:cNvGrpSpPr>
                          <p:nvPr/>
                        </p:nvGrpSpPr>
                        <p:grpSpPr bwMode="gray">
                          <a:xfrm>
                            <a:off x="289205" y="0"/>
                            <a:ext cx="7535507" cy="6407150"/>
                            <a:chOff x="289279" y="0"/>
                            <a:chExt cx="7535507" cy="6407150"/>
                          </a:xfrm>
                        </p:grpSpPr>
                        <p:grpSp>
                          <p:nvGrpSpPr>
                            <p:cNvPr id="12" name="グループ化 11"/>
                            <p:cNvGrpSpPr>
                              <a:grpSpLocks/>
                            </p:cNvGrpSpPr>
                            <p:nvPr/>
                          </p:nvGrpSpPr>
                          <p:grpSpPr bwMode="gray">
                            <a:xfrm>
                              <a:off x="1332736" y="0"/>
                              <a:ext cx="6492050" cy="6407150"/>
                              <a:chOff x="980" y="0"/>
                              <a:chExt cx="7731076" cy="7631206"/>
                            </a:xfrm>
                          </p:grpSpPr>
                          <p:grpSp>
                            <p:nvGrpSpPr>
                              <p:cNvPr id="13" name="グループ化 12"/>
                              <p:cNvGrpSpPr>
                                <a:grpSpLocks/>
                              </p:cNvGrpSpPr>
                              <p:nvPr/>
                            </p:nvGrpSpPr>
                            <p:grpSpPr bwMode="gray">
                              <a:xfrm>
                                <a:off x="56029" y="0"/>
                                <a:ext cx="7653617" cy="7631206"/>
                                <a:chOff x="56029" y="0"/>
                                <a:chExt cx="7653617" cy="7631206"/>
                              </a:xfrm>
                            </p:grpSpPr>
                            <p:pic>
                              <p:nvPicPr>
                                <p:cNvPr id="9381" name="Picture 3"/>
                                <p:cNvPicPr>
                                  <a:picLocks noChangeAspect="1" noChangeArrowheads="1"/>
                                </p:cNvPicPr>
                                <p:nvPr/>
                              </p:nvPicPr>
                              <p:blipFill>
                                <a:blip r:embed="rId3" cstate="print"/>
                                <a:srcRect l="12810" r="41621"/>
                                <a:stretch>
                                  <a:fillRect/>
                                </a:stretch>
                              </p:blipFill>
                              <p:spPr bwMode="gray">
                                <a:xfrm>
                                  <a:off x="56029" y="0"/>
                                  <a:ext cx="7653617" cy="6866403"/>
                                </a:xfrm>
                                <a:prstGeom prst="rect">
                                  <a:avLst/>
                                </a:prstGeom>
                                <a:noFill/>
                                <a:ln w="1">
                                  <a:noFill/>
                                  <a:miter lim="800000"/>
                                  <a:headEnd/>
                                  <a:tailEnd/>
                                </a:ln>
                              </p:spPr>
                            </p:pic>
                            <p:pic>
                              <p:nvPicPr>
                                <p:cNvPr id="9382" name="Picture 4"/>
                                <p:cNvPicPr>
                                  <a:picLocks noChangeAspect="1" noChangeArrowheads="1"/>
                                </p:cNvPicPr>
                                <p:nvPr/>
                              </p:nvPicPr>
                              <p:blipFill>
                                <a:blip r:embed="rId4" cstate="print"/>
                                <a:srcRect l="30690" r="49962" b="71440"/>
                                <a:stretch>
                                  <a:fillRect/>
                                </a:stretch>
                              </p:blipFill>
                              <p:spPr bwMode="gray">
                                <a:xfrm>
                                  <a:off x="3395384" y="5670177"/>
                                  <a:ext cx="3249706" cy="1961029"/>
                                </a:xfrm>
                                <a:prstGeom prst="rect">
                                  <a:avLst/>
                                </a:prstGeom>
                                <a:noFill/>
                                <a:ln w="1">
                                  <a:noFill/>
                                  <a:miter lim="800000"/>
                                  <a:headEnd/>
                                  <a:tailEnd/>
                                </a:ln>
                              </p:spPr>
                            </p:pic>
                          </p:grpSp>
                          <p:sp>
                            <p:nvSpPr>
                              <p:cNvPr id="216" name="正方形/長方形 13"/>
                              <p:cNvSpPr/>
                              <p:nvPr/>
                            </p:nvSpPr>
                            <p:spPr bwMode="gray">
                              <a:xfrm>
                                <a:off x="1173189" y="5638460"/>
                                <a:ext cx="128545" cy="127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sp>
                            <p:nvSpPr>
                              <p:cNvPr id="217" name="正方形/長方形 14"/>
                              <p:cNvSpPr/>
                              <p:nvPr/>
                            </p:nvSpPr>
                            <p:spPr bwMode="gray">
                              <a:xfrm>
                                <a:off x="980" y="1267276"/>
                                <a:ext cx="1928178" cy="53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sp>
                            <p:nvSpPr>
                              <p:cNvPr id="218" name="正方形/長方形 217"/>
                              <p:cNvSpPr/>
                              <p:nvPr/>
                            </p:nvSpPr>
                            <p:spPr bwMode="gray">
                              <a:xfrm>
                                <a:off x="980" y="1714190"/>
                                <a:ext cx="627422" cy="74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sp>
                            <p:nvSpPr>
                              <p:cNvPr id="219" name="正方形/長方形 218"/>
                              <p:cNvSpPr/>
                              <p:nvPr/>
                            </p:nvSpPr>
                            <p:spPr bwMode="gray">
                              <a:xfrm flipH="1">
                                <a:off x="22274" y="6216999"/>
                                <a:ext cx="313563" cy="356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sp>
                            <p:nvSpPr>
                              <p:cNvPr id="220" name="正方形/長方形 219"/>
                              <p:cNvSpPr/>
                              <p:nvPr/>
                            </p:nvSpPr>
                            <p:spPr bwMode="gray">
                              <a:xfrm flipH="1">
                                <a:off x="3346215" y="6816966"/>
                                <a:ext cx="257090" cy="217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sp>
                            <p:nvSpPr>
                              <p:cNvPr id="221" name="正方形/長方形 220"/>
                              <p:cNvSpPr/>
                              <p:nvPr/>
                            </p:nvSpPr>
                            <p:spPr bwMode="gray">
                              <a:xfrm flipH="1">
                                <a:off x="5571272" y="6036396"/>
                                <a:ext cx="2160784" cy="23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grpSp>
                        <p:grpSp>
                          <p:nvGrpSpPr>
                            <p:cNvPr id="14" name="グループ化 105"/>
                            <p:cNvGrpSpPr>
                              <a:grpSpLocks/>
                            </p:cNvGrpSpPr>
                            <p:nvPr/>
                          </p:nvGrpSpPr>
                          <p:grpSpPr bwMode="gray">
                            <a:xfrm>
                              <a:off x="289279" y="475462"/>
                              <a:ext cx="7376793" cy="5926548"/>
                              <a:chOff x="289279" y="475462"/>
                              <a:chExt cx="7376793" cy="5926548"/>
                            </a:xfrm>
                          </p:grpSpPr>
                          <p:sp>
                            <p:nvSpPr>
                              <p:cNvPr id="143" name="円/楕円 142"/>
                              <p:cNvSpPr/>
                              <p:nvPr/>
                            </p:nvSpPr>
                            <p:spPr bwMode="gray">
                              <a:xfrm>
                                <a:off x="4026597" y="1588740"/>
                                <a:ext cx="116566" cy="11656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sp>
                            <p:nvSpPr>
                              <p:cNvPr id="146" name="フリーフォーム 145"/>
                              <p:cNvSpPr/>
                              <p:nvPr/>
                            </p:nvSpPr>
                            <p:spPr bwMode="gray">
                              <a:xfrm>
                                <a:off x="2453296" y="2325902"/>
                                <a:ext cx="2891352" cy="2428702"/>
                              </a:xfrm>
                              <a:custGeom>
                                <a:avLst/>
                                <a:gdLst>
                                  <a:gd name="connsiteX0" fmla="*/ 1042987 w 2890837"/>
                                  <a:gd name="connsiteY0" fmla="*/ 2425700 h 2425700"/>
                                  <a:gd name="connsiteX1" fmla="*/ 1071562 w 2890837"/>
                                  <a:gd name="connsiteY1" fmla="*/ 2101850 h 2425700"/>
                                  <a:gd name="connsiteX2" fmla="*/ 719137 w 2890837"/>
                                  <a:gd name="connsiteY2" fmla="*/ 2063750 h 2425700"/>
                                  <a:gd name="connsiteX3" fmla="*/ 223837 w 2890837"/>
                                  <a:gd name="connsiteY3" fmla="*/ 2025650 h 2425700"/>
                                  <a:gd name="connsiteX4" fmla="*/ 71437 w 2890837"/>
                                  <a:gd name="connsiteY4" fmla="*/ 1720850 h 2425700"/>
                                  <a:gd name="connsiteX5" fmla="*/ 652462 w 2890837"/>
                                  <a:gd name="connsiteY5" fmla="*/ 1235075 h 2425700"/>
                                  <a:gd name="connsiteX6" fmla="*/ 1109662 w 2890837"/>
                                  <a:gd name="connsiteY6" fmla="*/ 1387475 h 2425700"/>
                                  <a:gd name="connsiteX7" fmla="*/ 1957387 w 2890837"/>
                                  <a:gd name="connsiteY7" fmla="*/ 1368425 h 2425700"/>
                                  <a:gd name="connsiteX8" fmla="*/ 2471737 w 2890837"/>
                                  <a:gd name="connsiteY8" fmla="*/ 958850 h 2425700"/>
                                  <a:gd name="connsiteX9" fmla="*/ 2776537 w 2890837"/>
                                  <a:gd name="connsiteY9" fmla="*/ 149225 h 2425700"/>
                                  <a:gd name="connsiteX10" fmla="*/ 2890837 w 2890837"/>
                                  <a:gd name="connsiteY10" fmla="*/ 63500 h 24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0837" h="2425700">
                                    <a:moveTo>
                                      <a:pt x="1042987" y="2425700"/>
                                    </a:moveTo>
                                    <a:cubicBezTo>
                                      <a:pt x="1084262" y="2293937"/>
                                      <a:pt x="1125537" y="2162175"/>
                                      <a:pt x="1071562" y="2101850"/>
                                    </a:cubicBezTo>
                                    <a:cubicBezTo>
                                      <a:pt x="1017587" y="2041525"/>
                                      <a:pt x="860425" y="2076450"/>
                                      <a:pt x="719137" y="2063750"/>
                                    </a:cubicBezTo>
                                    <a:cubicBezTo>
                                      <a:pt x="577849" y="2051050"/>
                                      <a:pt x="331787" y="2082800"/>
                                      <a:pt x="223837" y="2025650"/>
                                    </a:cubicBezTo>
                                    <a:cubicBezTo>
                                      <a:pt x="115887" y="1968500"/>
                                      <a:pt x="0" y="1852612"/>
                                      <a:pt x="71437" y="1720850"/>
                                    </a:cubicBezTo>
                                    <a:cubicBezTo>
                                      <a:pt x="142874" y="1589088"/>
                                      <a:pt x="479425" y="1290637"/>
                                      <a:pt x="652462" y="1235075"/>
                                    </a:cubicBezTo>
                                    <a:cubicBezTo>
                                      <a:pt x="825499" y="1179513"/>
                                      <a:pt x="892175" y="1365250"/>
                                      <a:pt x="1109662" y="1387475"/>
                                    </a:cubicBezTo>
                                    <a:cubicBezTo>
                                      <a:pt x="1327149" y="1409700"/>
                                      <a:pt x="1730375" y="1439862"/>
                                      <a:pt x="1957387" y="1368425"/>
                                    </a:cubicBezTo>
                                    <a:cubicBezTo>
                                      <a:pt x="2184399" y="1296988"/>
                                      <a:pt x="2335212" y="1162050"/>
                                      <a:pt x="2471737" y="958850"/>
                                    </a:cubicBezTo>
                                    <a:cubicBezTo>
                                      <a:pt x="2608262" y="755650"/>
                                      <a:pt x="2706687" y="298450"/>
                                      <a:pt x="2776537" y="149225"/>
                                    </a:cubicBezTo>
                                    <a:cubicBezTo>
                                      <a:pt x="2846387" y="0"/>
                                      <a:pt x="2868612" y="31750"/>
                                      <a:pt x="2890837" y="6350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8" name="フリーフォーム 147"/>
                              <p:cNvSpPr/>
                              <p:nvPr/>
                            </p:nvSpPr>
                            <p:spPr bwMode="gray">
                              <a:xfrm>
                                <a:off x="2553529" y="3132900"/>
                                <a:ext cx="128505" cy="1488062"/>
                              </a:xfrm>
                              <a:custGeom>
                                <a:avLst/>
                                <a:gdLst>
                                  <a:gd name="connsiteX0" fmla="*/ 93662 w 127000"/>
                                  <a:gd name="connsiteY0" fmla="*/ 1485900 h 1485900"/>
                                  <a:gd name="connsiteX1" fmla="*/ 112712 w 127000"/>
                                  <a:gd name="connsiteY1" fmla="*/ 1247775 h 1485900"/>
                                  <a:gd name="connsiteX2" fmla="*/ 7937 w 127000"/>
                                  <a:gd name="connsiteY2" fmla="*/ 904875 h 1485900"/>
                                  <a:gd name="connsiteX3" fmla="*/ 65087 w 127000"/>
                                  <a:gd name="connsiteY3" fmla="*/ 638175 h 1485900"/>
                                  <a:gd name="connsiteX4" fmla="*/ 26987 w 127000"/>
                                  <a:gd name="connsiteY4" fmla="*/ 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 h="1485900">
                                    <a:moveTo>
                                      <a:pt x="93662" y="1485900"/>
                                    </a:moveTo>
                                    <a:cubicBezTo>
                                      <a:pt x="110331" y="1415256"/>
                                      <a:pt x="127000" y="1344613"/>
                                      <a:pt x="112712" y="1247775"/>
                                    </a:cubicBezTo>
                                    <a:cubicBezTo>
                                      <a:pt x="98425" y="1150938"/>
                                      <a:pt x="15875" y="1006475"/>
                                      <a:pt x="7937" y="904875"/>
                                    </a:cubicBezTo>
                                    <a:cubicBezTo>
                                      <a:pt x="0" y="803275"/>
                                      <a:pt x="61912" y="788987"/>
                                      <a:pt x="65087" y="638175"/>
                                    </a:cubicBezTo>
                                    <a:cubicBezTo>
                                      <a:pt x="68262" y="487363"/>
                                      <a:pt x="47624" y="243681"/>
                                      <a:pt x="26987" y="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0" name="フリーフォーム 149"/>
                              <p:cNvSpPr/>
                              <p:nvPr/>
                            </p:nvSpPr>
                            <p:spPr bwMode="gray">
                              <a:xfrm>
                                <a:off x="3072687" y="3551818"/>
                                <a:ext cx="156776" cy="1202786"/>
                              </a:xfrm>
                              <a:custGeom>
                                <a:avLst/>
                                <a:gdLst>
                                  <a:gd name="connsiteX0" fmla="*/ 12700 w 155575"/>
                                  <a:gd name="connsiteY0" fmla="*/ 1200150 h 1200150"/>
                                  <a:gd name="connsiteX1" fmla="*/ 22225 w 155575"/>
                                  <a:gd name="connsiteY1" fmla="*/ 1047750 h 1200150"/>
                                  <a:gd name="connsiteX2" fmla="*/ 146050 w 155575"/>
                                  <a:gd name="connsiteY2" fmla="*/ 990600 h 1200150"/>
                                  <a:gd name="connsiteX3" fmla="*/ 79375 w 155575"/>
                                  <a:gd name="connsiteY3" fmla="*/ 381000 h 1200150"/>
                                  <a:gd name="connsiteX4" fmla="*/ 88900 w 155575"/>
                                  <a:gd name="connsiteY4" fmla="*/ 0 h 1200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5" h="1200150">
                                    <a:moveTo>
                                      <a:pt x="12700" y="1200150"/>
                                    </a:moveTo>
                                    <a:cubicBezTo>
                                      <a:pt x="6350" y="1141412"/>
                                      <a:pt x="0" y="1082675"/>
                                      <a:pt x="22225" y="1047750"/>
                                    </a:cubicBezTo>
                                    <a:cubicBezTo>
                                      <a:pt x="44450" y="1012825"/>
                                      <a:pt x="136525" y="1101725"/>
                                      <a:pt x="146050" y="990600"/>
                                    </a:cubicBezTo>
                                    <a:cubicBezTo>
                                      <a:pt x="155575" y="879475"/>
                                      <a:pt x="88900" y="546100"/>
                                      <a:pt x="79375" y="381000"/>
                                    </a:cubicBezTo>
                                    <a:cubicBezTo>
                                      <a:pt x="69850" y="215900"/>
                                      <a:pt x="79375" y="107950"/>
                                      <a:pt x="88900"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2" name="正方形/長方形 25"/>
                              <p:cNvSpPr/>
                              <p:nvPr/>
                            </p:nvSpPr>
                            <p:spPr bwMode="gray">
                              <a:xfrm>
                                <a:off x="3293483" y="5968774"/>
                                <a:ext cx="1223930" cy="233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東成区</a:t>
                                </a:r>
                                <a:r>
                                  <a:rPr lang="ja-JP" altLang="en-US" sz="800" dirty="0">
                                    <a:solidFill>
                                      <a:schemeClr val="tx1"/>
                                    </a:solidFill>
                                  </a:rPr>
                                  <a:t>役所</a:t>
                                </a:r>
                              </a:p>
                            </p:txBody>
                          </p:sp>
                          <p:sp>
                            <p:nvSpPr>
                              <p:cNvPr id="153" name="円/楕円 152"/>
                              <p:cNvSpPr/>
                              <p:nvPr/>
                            </p:nvSpPr>
                            <p:spPr bwMode="gray">
                              <a:xfrm>
                                <a:off x="4824375" y="4006718"/>
                                <a:ext cx="116566" cy="11656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sp>
                            <p:nvSpPr>
                              <p:cNvPr id="155" name="円/楕円 154"/>
                              <p:cNvSpPr/>
                              <p:nvPr/>
                            </p:nvSpPr>
                            <p:spPr bwMode="gray">
                              <a:xfrm>
                                <a:off x="4815788" y="2860869"/>
                                <a:ext cx="116566" cy="11656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sp>
                            <p:nvSpPr>
                              <p:cNvPr id="156" name="正方形/長方形 30"/>
                              <p:cNvSpPr/>
                              <p:nvPr/>
                            </p:nvSpPr>
                            <p:spPr bwMode="gray">
                              <a:xfrm>
                                <a:off x="3756376" y="2596647"/>
                                <a:ext cx="1223930" cy="233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旭区役所</a:t>
                                </a:r>
                              </a:p>
                            </p:txBody>
                          </p:sp>
                          <p:sp>
                            <p:nvSpPr>
                              <p:cNvPr id="157" name="正方形/長方形 156"/>
                              <p:cNvSpPr/>
                              <p:nvPr/>
                            </p:nvSpPr>
                            <p:spPr bwMode="gray">
                              <a:xfrm>
                                <a:off x="2691407" y="3412000"/>
                                <a:ext cx="1223929" cy="233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北区役所</a:t>
                                </a:r>
                              </a:p>
                            </p:txBody>
                          </p:sp>
                          <p:sp>
                            <p:nvSpPr>
                              <p:cNvPr id="158" name="円/楕円 157"/>
                              <p:cNvSpPr/>
                              <p:nvPr/>
                            </p:nvSpPr>
                            <p:spPr bwMode="gray">
                              <a:xfrm>
                                <a:off x="6461457" y="3734514"/>
                                <a:ext cx="116566" cy="11656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sp>
                            <p:nvSpPr>
                              <p:cNvPr id="160" name="フリーフォーム 159"/>
                              <p:cNvSpPr/>
                              <p:nvPr/>
                            </p:nvSpPr>
                            <p:spPr bwMode="gray">
                              <a:xfrm>
                                <a:off x="4087874" y="3382194"/>
                                <a:ext cx="3007007" cy="1305589"/>
                              </a:xfrm>
                              <a:custGeom>
                                <a:avLst/>
                                <a:gdLst>
                                  <a:gd name="connsiteX0" fmla="*/ 198437 w 3008312"/>
                                  <a:gd name="connsiteY0" fmla="*/ 1304925 h 1304925"/>
                                  <a:gd name="connsiteX1" fmla="*/ 74612 w 3008312"/>
                                  <a:gd name="connsiteY1" fmla="*/ 1066800 h 1304925"/>
                                  <a:gd name="connsiteX2" fmla="*/ 646112 w 3008312"/>
                                  <a:gd name="connsiteY2" fmla="*/ 876300 h 1304925"/>
                                  <a:gd name="connsiteX3" fmla="*/ 2351087 w 3008312"/>
                                  <a:gd name="connsiteY3" fmla="*/ 581025 h 1304925"/>
                                  <a:gd name="connsiteX4" fmla="*/ 2627312 w 3008312"/>
                                  <a:gd name="connsiteY4" fmla="*/ 238125 h 1304925"/>
                                  <a:gd name="connsiteX5" fmla="*/ 3008312 w 3008312"/>
                                  <a:gd name="connsiteY5" fmla="*/ 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8312" h="1304925">
                                    <a:moveTo>
                                      <a:pt x="198437" y="1304925"/>
                                    </a:moveTo>
                                    <a:cubicBezTo>
                                      <a:pt x="99218" y="1221581"/>
                                      <a:pt x="0" y="1138238"/>
                                      <a:pt x="74612" y="1066800"/>
                                    </a:cubicBezTo>
                                    <a:cubicBezTo>
                                      <a:pt x="149225" y="995363"/>
                                      <a:pt x="266700" y="957263"/>
                                      <a:pt x="646112" y="876300"/>
                                    </a:cubicBezTo>
                                    <a:cubicBezTo>
                                      <a:pt x="1025525" y="795338"/>
                                      <a:pt x="2020887" y="687387"/>
                                      <a:pt x="2351087" y="581025"/>
                                    </a:cubicBezTo>
                                    <a:cubicBezTo>
                                      <a:pt x="2681287" y="474663"/>
                                      <a:pt x="2517775" y="334962"/>
                                      <a:pt x="2627312" y="238125"/>
                                    </a:cubicBezTo>
                                    <a:cubicBezTo>
                                      <a:pt x="2736849" y="141288"/>
                                      <a:pt x="2872580" y="70644"/>
                                      <a:pt x="3008312"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2" name="フリーフォーム 161"/>
                              <p:cNvSpPr/>
                              <p:nvPr/>
                            </p:nvSpPr>
                            <p:spPr bwMode="gray">
                              <a:xfrm>
                                <a:off x="4753527" y="2572627"/>
                                <a:ext cx="950934" cy="3667469"/>
                              </a:xfrm>
                              <a:custGeom>
                                <a:avLst/>
                                <a:gdLst>
                                  <a:gd name="connsiteX0" fmla="*/ 914400 w 950913"/>
                                  <a:gd name="connsiteY0" fmla="*/ 0 h 3667125"/>
                                  <a:gd name="connsiteX1" fmla="*/ 933450 w 950913"/>
                                  <a:gd name="connsiteY1" fmla="*/ 657225 h 3667125"/>
                                  <a:gd name="connsiteX2" fmla="*/ 809625 w 950913"/>
                                  <a:gd name="connsiteY2" fmla="*/ 723900 h 3667125"/>
                                  <a:gd name="connsiteX3" fmla="*/ 333375 w 950913"/>
                                  <a:gd name="connsiteY3" fmla="*/ 714375 h 3667125"/>
                                  <a:gd name="connsiteX4" fmla="*/ 238125 w 950913"/>
                                  <a:gd name="connsiteY4" fmla="*/ 790575 h 3667125"/>
                                  <a:gd name="connsiteX5" fmla="*/ 247650 w 950913"/>
                                  <a:gd name="connsiteY5" fmla="*/ 2124075 h 3667125"/>
                                  <a:gd name="connsiteX6" fmla="*/ 0 w 950913"/>
                                  <a:gd name="connsiteY6" fmla="*/ 3667125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913" h="3667125">
                                    <a:moveTo>
                                      <a:pt x="914400" y="0"/>
                                    </a:moveTo>
                                    <a:cubicBezTo>
                                      <a:pt x="932656" y="268287"/>
                                      <a:pt x="950913" y="536575"/>
                                      <a:pt x="933450" y="657225"/>
                                    </a:cubicBezTo>
                                    <a:cubicBezTo>
                                      <a:pt x="915987" y="777875"/>
                                      <a:pt x="909637" y="714375"/>
                                      <a:pt x="809625" y="723900"/>
                                    </a:cubicBezTo>
                                    <a:cubicBezTo>
                                      <a:pt x="709613" y="733425"/>
                                      <a:pt x="428625" y="703263"/>
                                      <a:pt x="333375" y="714375"/>
                                    </a:cubicBezTo>
                                    <a:cubicBezTo>
                                      <a:pt x="238125" y="725487"/>
                                      <a:pt x="252412" y="555625"/>
                                      <a:pt x="238125" y="790575"/>
                                    </a:cubicBezTo>
                                    <a:cubicBezTo>
                                      <a:pt x="223838" y="1025525"/>
                                      <a:pt x="287338" y="1644650"/>
                                      <a:pt x="247650" y="2124075"/>
                                    </a:cubicBezTo>
                                    <a:cubicBezTo>
                                      <a:pt x="207963" y="2603500"/>
                                      <a:pt x="103981" y="3135312"/>
                                      <a:pt x="0" y="3667125"/>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3" name="フリーフォーム 162"/>
                              <p:cNvSpPr/>
                              <p:nvPr/>
                            </p:nvSpPr>
                            <p:spPr bwMode="gray">
                              <a:xfrm>
                                <a:off x="4409135" y="5420250"/>
                                <a:ext cx="1495793" cy="239014"/>
                              </a:xfrm>
                              <a:custGeom>
                                <a:avLst/>
                                <a:gdLst>
                                  <a:gd name="connsiteX0" fmla="*/ 0 w 1495425"/>
                                  <a:gd name="connsiteY0" fmla="*/ 0 h 238125"/>
                                  <a:gd name="connsiteX1" fmla="*/ 838200 w 1495425"/>
                                  <a:gd name="connsiteY1" fmla="*/ 114300 h 238125"/>
                                  <a:gd name="connsiteX2" fmla="*/ 1495425 w 1495425"/>
                                  <a:gd name="connsiteY2" fmla="*/ 238125 h 238125"/>
                                </a:gdLst>
                                <a:ahLst/>
                                <a:cxnLst>
                                  <a:cxn ang="0">
                                    <a:pos x="connsiteX0" y="connsiteY0"/>
                                  </a:cxn>
                                  <a:cxn ang="0">
                                    <a:pos x="connsiteX1" y="connsiteY1"/>
                                  </a:cxn>
                                  <a:cxn ang="0">
                                    <a:pos x="connsiteX2" y="connsiteY2"/>
                                  </a:cxn>
                                </a:cxnLst>
                                <a:rect l="l" t="t" r="r" b="b"/>
                                <a:pathLst>
                                  <a:path w="1495425" h="238125">
                                    <a:moveTo>
                                      <a:pt x="0" y="0"/>
                                    </a:moveTo>
                                    <a:lnTo>
                                      <a:pt x="838200" y="114300"/>
                                    </a:lnTo>
                                    <a:cubicBezTo>
                                      <a:pt x="1087437" y="153987"/>
                                      <a:pt x="1291431" y="196056"/>
                                      <a:pt x="1495425" y="23812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5" name="フリーフォーム 164"/>
                              <p:cNvSpPr/>
                              <p:nvPr/>
                            </p:nvSpPr>
                            <p:spPr bwMode="gray">
                              <a:xfrm>
                                <a:off x="4190678" y="6196406"/>
                                <a:ext cx="1308176" cy="205604"/>
                              </a:xfrm>
                              <a:custGeom>
                                <a:avLst/>
                                <a:gdLst>
                                  <a:gd name="connsiteX0" fmla="*/ 1285875 w 1308100"/>
                                  <a:gd name="connsiteY0" fmla="*/ 206375 h 206375"/>
                                  <a:gd name="connsiteX1" fmla="*/ 1304925 w 1308100"/>
                                  <a:gd name="connsiteY1" fmla="*/ 34925 h 206375"/>
                                  <a:gd name="connsiteX2" fmla="*/ 1266825 w 1308100"/>
                                  <a:gd name="connsiteY2" fmla="*/ 34925 h 206375"/>
                                  <a:gd name="connsiteX3" fmla="*/ 733425 w 1308100"/>
                                  <a:gd name="connsiteY3" fmla="*/ 34925 h 206375"/>
                                  <a:gd name="connsiteX4" fmla="*/ 495300 w 1308100"/>
                                  <a:gd name="connsiteY4" fmla="*/ 15875 h 206375"/>
                                  <a:gd name="connsiteX5" fmla="*/ 0 w 1308100"/>
                                  <a:gd name="connsiteY5" fmla="*/ 1301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100" h="206375">
                                    <a:moveTo>
                                      <a:pt x="1285875" y="206375"/>
                                    </a:moveTo>
                                    <a:cubicBezTo>
                                      <a:pt x="1296987" y="134937"/>
                                      <a:pt x="1308100" y="63500"/>
                                      <a:pt x="1304925" y="34925"/>
                                    </a:cubicBezTo>
                                    <a:cubicBezTo>
                                      <a:pt x="1301750" y="6350"/>
                                      <a:pt x="1266825" y="34925"/>
                                      <a:pt x="1266825" y="34925"/>
                                    </a:cubicBezTo>
                                    <a:lnTo>
                                      <a:pt x="733425" y="34925"/>
                                    </a:lnTo>
                                    <a:cubicBezTo>
                                      <a:pt x="604838" y="31750"/>
                                      <a:pt x="617537" y="0"/>
                                      <a:pt x="495300" y="15875"/>
                                    </a:cubicBezTo>
                                    <a:cubicBezTo>
                                      <a:pt x="373063" y="31750"/>
                                      <a:pt x="186531" y="80962"/>
                                      <a:pt x="0" y="13017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7" name="フリーフォーム 166"/>
                              <p:cNvSpPr/>
                              <p:nvPr/>
                            </p:nvSpPr>
                            <p:spPr bwMode="gray">
                              <a:xfrm>
                                <a:off x="4643014" y="475462"/>
                                <a:ext cx="771027" cy="1685957"/>
                              </a:xfrm>
                              <a:custGeom>
                                <a:avLst/>
                                <a:gdLst>
                                  <a:gd name="connsiteX0" fmla="*/ 901700 w 901700"/>
                                  <a:gd name="connsiteY0" fmla="*/ 1971675 h 1971675"/>
                                  <a:gd name="connsiteX1" fmla="*/ 139700 w 901700"/>
                                  <a:gd name="connsiteY1" fmla="*/ 1095375 h 1971675"/>
                                  <a:gd name="connsiteX2" fmla="*/ 63500 w 901700"/>
                                  <a:gd name="connsiteY2" fmla="*/ 657225 h 1971675"/>
                                  <a:gd name="connsiteX3" fmla="*/ 320675 w 901700"/>
                                  <a:gd name="connsiteY3" fmla="*/ 466725 h 1971675"/>
                                  <a:gd name="connsiteX4" fmla="*/ 454025 w 901700"/>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700" h="1971675">
                                    <a:moveTo>
                                      <a:pt x="901700" y="1971675"/>
                                    </a:moveTo>
                                    <a:cubicBezTo>
                                      <a:pt x="590550" y="1643062"/>
                                      <a:pt x="279400" y="1314450"/>
                                      <a:pt x="139700" y="1095375"/>
                                    </a:cubicBezTo>
                                    <a:cubicBezTo>
                                      <a:pt x="0" y="876300"/>
                                      <a:pt x="33338" y="762000"/>
                                      <a:pt x="63500" y="657225"/>
                                    </a:cubicBezTo>
                                    <a:cubicBezTo>
                                      <a:pt x="93662" y="552450"/>
                                      <a:pt x="255588" y="576262"/>
                                      <a:pt x="320675" y="466725"/>
                                    </a:cubicBezTo>
                                    <a:cubicBezTo>
                                      <a:pt x="385762" y="357188"/>
                                      <a:pt x="419893" y="178594"/>
                                      <a:pt x="454025" y="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ja-JP" altLang="en-US"/>
                              </a:p>
                            </p:txBody>
                          </p:sp>
                          <p:sp>
                            <p:nvSpPr>
                              <p:cNvPr id="169" name="正方形/長方形 168"/>
                              <p:cNvSpPr/>
                              <p:nvPr/>
                            </p:nvSpPr>
                            <p:spPr bwMode="gray">
                              <a:xfrm>
                                <a:off x="289279" y="4135221"/>
                                <a:ext cx="1400699" cy="4497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schemeClr val="tx1"/>
                                  </a:solidFill>
                                </a:endParaRPr>
                              </a:p>
                            </p:txBody>
                          </p:sp>
                          <p:sp>
                            <p:nvSpPr>
                              <p:cNvPr id="171" name="正方形/長方形 170"/>
                              <p:cNvSpPr/>
                              <p:nvPr/>
                            </p:nvSpPr>
                            <p:spPr bwMode="gray">
                              <a:xfrm>
                                <a:off x="2624225" y="4755099"/>
                                <a:ext cx="1340495" cy="233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rPr>
                                  <a:t>市</a:t>
                                </a:r>
                                <a:r>
                                  <a:rPr lang="ja-JP" altLang="en-US" sz="800" dirty="0" smtClean="0">
                                    <a:solidFill>
                                      <a:schemeClr val="tx1"/>
                                    </a:solidFill>
                                  </a:rPr>
                                  <a:t>役所本</a:t>
                                </a:r>
                                <a:r>
                                  <a:rPr lang="ja-JP" altLang="en-US" sz="800" dirty="0">
                                    <a:solidFill>
                                      <a:schemeClr val="tx1"/>
                                    </a:solidFill>
                                  </a:rPr>
                                  <a:t>庁舎</a:t>
                                </a:r>
                                <a:endParaRPr lang="en-US" altLang="ja-JP" sz="800" dirty="0">
                                  <a:solidFill>
                                    <a:schemeClr val="tx1"/>
                                  </a:solidFill>
                                </a:endParaRPr>
                              </a:p>
                            </p:txBody>
                          </p:sp>
                          <p:sp>
                            <p:nvSpPr>
                              <p:cNvPr id="172" name="正方形/長方形 171"/>
                              <p:cNvSpPr/>
                              <p:nvPr/>
                            </p:nvSpPr>
                            <p:spPr bwMode="gray">
                              <a:xfrm>
                                <a:off x="3466607" y="1837690"/>
                                <a:ext cx="115655" cy="11822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3" name="正方形/長方形 172"/>
                              <p:cNvSpPr/>
                              <p:nvPr/>
                            </p:nvSpPr>
                            <p:spPr bwMode="gray">
                              <a:xfrm>
                                <a:off x="2229506" y="1860920"/>
                                <a:ext cx="1165648" cy="4079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東淀川区</a:t>
                                </a:r>
                                <a:r>
                                  <a:rPr lang="ja-JP" altLang="en-US" sz="700" dirty="0" smtClean="0">
                                    <a:solidFill>
                                      <a:schemeClr val="tx1"/>
                                    </a:solidFill>
                                  </a:rPr>
                                  <a:t>役所</a:t>
                                </a:r>
                                <a:endParaRPr lang="en-US" altLang="ja-JP" sz="700" dirty="0" smtClean="0">
                                  <a:solidFill>
                                    <a:schemeClr val="tx1"/>
                                  </a:solidFill>
                                </a:endParaRPr>
                              </a:p>
                              <a:p>
                                <a:pPr algn="ctr">
                                  <a:defRPr/>
                                </a:pPr>
                                <a:r>
                                  <a:rPr lang="ja-JP" altLang="en-US" sz="700" dirty="0" smtClean="0">
                                    <a:solidFill>
                                      <a:schemeClr val="tx1"/>
                                    </a:solidFill>
                                  </a:rPr>
                                  <a:t>出張所</a:t>
                                </a:r>
                                <a:endParaRPr lang="ja-JP" altLang="en-US" sz="700" dirty="0">
                                  <a:solidFill>
                                    <a:schemeClr val="tx1"/>
                                  </a:solidFill>
                                </a:endParaRPr>
                              </a:p>
                            </p:txBody>
                          </p:sp>
                          <p:sp>
                            <p:nvSpPr>
                              <p:cNvPr id="175" name="正方形/長方形 174"/>
                              <p:cNvSpPr/>
                              <p:nvPr/>
                            </p:nvSpPr>
                            <p:spPr bwMode="gray">
                              <a:xfrm>
                                <a:off x="4786939" y="4908808"/>
                                <a:ext cx="981775" cy="393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7" name="正方形/長方形 176"/>
                              <p:cNvSpPr/>
                              <p:nvPr/>
                            </p:nvSpPr>
                            <p:spPr bwMode="gray">
                              <a:xfrm>
                                <a:off x="6334134" y="3022386"/>
                                <a:ext cx="1300466" cy="4137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8" name="円/楕円 177"/>
                              <p:cNvSpPr/>
                              <p:nvPr/>
                            </p:nvSpPr>
                            <p:spPr bwMode="gray">
                              <a:xfrm>
                                <a:off x="2995945" y="3858273"/>
                                <a:ext cx="116566" cy="11656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sp>
                            <p:nvSpPr>
                              <p:cNvPr id="154" name="正方形/長方形 153"/>
                              <p:cNvSpPr/>
                              <p:nvPr/>
                            </p:nvSpPr>
                            <p:spPr bwMode="gray">
                              <a:xfrm>
                                <a:off x="4810415" y="4157884"/>
                                <a:ext cx="1223930" cy="233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城東区役所</a:t>
                                </a:r>
                                <a:endParaRPr lang="ja-JP" altLang="en-US" sz="800" dirty="0">
                                  <a:solidFill>
                                    <a:schemeClr val="tx1"/>
                                  </a:solidFill>
                                </a:endParaRPr>
                              </a:p>
                            </p:txBody>
                          </p:sp>
                          <p:sp>
                            <p:nvSpPr>
                              <p:cNvPr id="159" name="正方形/長方形 158"/>
                              <p:cNvSpPr/>
                              <p:nvPr/>
                            </p:nvSpPr>
                            <p:spPr bwMode="gray">
                              <a:xfrm>
                                <a:off x="6442143" y="3901866"/>
                                <a:ext cx="1223929" cy="233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鶴見区</a:t>
                                </a:r>
                                <a:r>
                                  <a:rPr lang="ja-JP" altLang="en-US" sz="800" dirty="0">
                                    <a:solidFill>
                                      <a:schemeClr val="tx1"/>
                                    </a:solidFill>
                                  </a:rPr>
                                  <a:t>役所</a:t>
                                </a:r>
                              </a:p>
                            </p:txBody>
                          </p:sp>
                          <p:sp>
                            <p:nvSpPr>
                              <p:cNvPr id="144" name="正方形/長方形 22"/>
                              <p:cNvSpPr/>
                              <p:nvPr/>
                            </p:nvSpPr>
                            <p:spPr bwMode="gray">
                              <a:xfrm>
                                <a:off x="3952102" y="1729154"/>
                                <a:ext cx="1219338" cy="233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東淀川区</a:t>
                                </a:r>
                                <a:r>
                                  <a:rPr lang="ja-JP" altLang="en-US" sz="800" dirty="0">
                                    <a:solidFill>
                                      <a:schemeClr val="tx1"/>
                                    </a:solidFill>
                                  </a:rPr>
                                  <a:t>役所</a:t>
                                </a:r>
                              </a:p>
                            </p:txBody>
                          </p:sp>
                        </p:grpSp>
                      </p:grpSp>
                      <p:sp>
                        <p:nvSpPr>
                          <p:cNvPr id="129" name="正方形/長方形 128"/>
                          <p:cNvSpPr/>
                          <p:nvPr/>
                        </p:nvSpPr>
                        <p:spPr bwMode="gray">
                          <a:xfrm>
                            <a:off x="3583342" y="3872602"/>
                            <a:ext cx="1223929" cy="233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都島区役所</a:t>
                            </a:r>
                            <a:endParaRPr lang="ja-JP" altLang="en-US" sz="800" dirty="0">
                              <a:solidFill>
                                <a:schemeClr val="tx1"/>
                              </a:solidFill>
                            </a:endParaRPr>
                          </a:p>
                        </p:txBody>
                      </p:sp>
                    </p:grpSp>
                    <p:sp>
                      <p:nvSpPr>
                        <p:cNvPr id="124" name="フリーフォーム 123"/>
                        <p:cNvSpPr/>
                        <p:nvPr/>
                      </p:nvSpPr>
                      <p:spPr bwMode="gray">
                        <a:xfrm>
                          <a:off x="2381259" y="4428207"/>
                          <a:ext cx="28270" cy="218454"/>
                        </a:xfrm>
                        <a:custGeom>
                          <a:avLst/>
                          <a:gdLst>
                            <a:gd name="connsiteX0" fmla="*/ 0 w 28575"/>
                            <a:gd name="connsiteY0" fmla="*/ 0 h 219075"/>
                            <a:gd name="connsiteX1" fmla="*/ 28575 w 28575"/>
                            <a:gd name="connsiteY1" fmla="*/ 219075 h 219075"/>
                          </a:gdLst>
                          <a:ahLst/>
                          <a:cxnLst>
                            <a:cxn ang="0">
                              <a:pos x="connsiteX0" y="connsiteY0"/>
                            </a:cxn>
                            <a:cxn ang="0">
                              <a:pos x="connsiteX1" y="connsiteY1"/>
                            </a:cxn>
                          </a:cxnLst>
                          <a:rect l="l" t="t" r="r" b="b"/>
                          <a:pathLst>
                            <a:path w="28575" h="219075">
                              <a:moveTo>
                                <a:pt x="0" y="0"/>
                              </a:moveTo>
                              <a:lnTo>
                                <a:pt x="28575" y="219075"/>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05" name="円/楕円 104"/>
                      <p:cNvSpPr/>
                      <p:nvPr/>
                    </p:nvSpPr>
                    <p:spPr bwMode="gray">
                      <a:xfrm>
                        <a:off x="4667926" y="6060191"/>
                        <a:ext cx="116566" cy="11656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grpSp>
                <p:sp>
                  <p:nvSpPr>
                    <p:cNvPr id="91" name="円/楕円 90"/>
                    <p:cNvSpPr/>
                    <p:nvPr/>
                  </p:nvSpPr>
                  <p:spPr bwMode="gray">
                    <a:xfrm>
                      <a:off x="4000178" y="4126187"/>
                      <a:ext cx="116566" cy="11656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solidFill>
                          <a:schemeClr val="tx1"/>
                        </a:solidFill>
                      </a:endParaRPr>
                    </a:p>
                  </p:txBody>
                </p:sp>
              </p:grpSp>
              <p:sp>
                <p:nvSpPr>
                  <p:cNvPr id="112" name="正方形/長方形 24"/>
                  <p:cNvSpPr/>
                  <p:nvPr/>
                </p:nvSpPr>
                <p:spPr bwMode="gray">
                  <a:xfrm rot="2684774">
                    <a:off x="6824434" y="3321135"/>
                    <a:ext cx="667861" cy="2319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21" name="正方形/長方形 120"/>
                  <p:cNvSpPr/>
                  <p:nvPr/>
                </p:nvSpPr>
                <p:spPr bwMode="gray">
                  <a:xfrm rot="21099281">
                    <a:off x="6432826" y="4566198"/>
                    <a:ext cx="555625" cy="1889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27" name="正方形/長方形 126"/>
                  <p:cNvSpPr/>
                  <p:nvPr/>
                </p:nvSpPr>
                <p:spPr bwMode="gray">
                  <a:xfrm rot="15800678">
                    <a:off x="5267936" y="4478835"/>
                    <a:ext cx="596675" cy="190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31" name="正方形/長方形 130"/>
                  <p:cNvSpPr/>
                  <p:nvPr/>
                </p:nvSpPr>
                <p:spPr bwMode="gray">
                  <a:xfrm rot="15532214">
                    <a:off x="5815090" y="4979537"/>
                    <a:ext cx="508330" cy="1806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堺筋</a:t>
                    </a:r>
                    <a:r>
                      <a:rPr lang="ja-JP" altLang="en-US" sz="700" dirty="0">
                        <a:solidFill>
                          <a:schemeClr val="tx1"/>
                        </a:solidFill>
                      </a:rPr>
                      <a:t>線</a:t>
                    </a:r>
                  </a:p>
                </p:txBody>
              </p:sp>
              <p:sp>
                <p:nvSpPr>
                  <p:cNvPr id="134" name="正方形/長方形 133"/>
                  <p:cNvSpPr/>
                  <p:nvPr/>
                </p:nvSpPr>
                <p:spPr bwMode="gray">
                  <a:xfrm rot="21130971">
                    <a:off x="7092280" y="4763285"/>
                    <a:ext cx="936104" cy="3317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35" name="正方形/長方形 134"/>
                  <p:cNvSpPr/>
                  <p:nvPr/>
                </p:nvSpPr>
                <p:spPr bwMode="gray">
                  <a:xfrm rot="632930">
                    <a:off x="6896808" y="5634139"/>
                    <a:ext cx="749300" cy="293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36" name="正方形/長方形 135"/>
                  <p:cNvSpPr/>
                  <p:nvPr/>
                </p:nvSpPr>
                <p:spPr bwMode="gray">
                  <a:xfrm>
                    <a:off x="6810524" y="6125046"/>
                    <a:ext cx="792162" cy="2524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37" name="正方形/長方形 136"/>
                  <p:cNvSpPr/>
                  <p:nvPr/>
                </p:nvSpPr>
                <p:spPr bwMode="gray">
                  <a:xfrm rot="16636205">
                    <a:off x="6380405" y="2940197"/>
                    <a:ext cx="793750" cy="2159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阪急京都線</a:t>
                    </a:r>
                  </a:p>
                </p:txBody>
              </p:sp>
              <p:sp>
                <p:nvSpPr>
                  <p:cNvPr id="168" name="正方形/長方形 167"/>
                  <p:cNvSpPr/>
                  <p:nvPr/>
                </p:nvSpPr>
                <p:spPr bwMode="gray">
                  <a:xfrm>
                    <a:off x="5812061" y="3000698"/>
                    <a:ext cx="768350" cy="2413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阪急千里線</a:t>
                    </a:r>
                  </a:p>
                </p:txBody>
              </p:sp>
              <p:sp>
                <p:nvSpPr>
                  <p:cNvPr id="170" name="正方形/長方形 169"/>
                  <p:cNvSpPr/>
                  <p:nvPr/>
                </p:nvSpPr>
                <p:spPr bwMode="gray">
                  <a:xfrm rot="19286877">
                    <a:off x="7015877" y="2737798"/>
                    <a:ext cx="646113" cy="1444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新幹線</a:t>
                    </a:r>
                  </a:p>
                </p:txBody>
              </p:sp>
              <p:sp>
                <p:nvSpPr>
                  <p:cNvPr id="174" name="正方形/長方形 173"/>
                  <p:cNvSpPr/>
                  <p:nvPr/>
                </p:nvSpPr>
                <p:spPr bwMode="gray">
                  <a:xfrm rot="17711276">
                    <a:off x="6937062" y="4255193"/>
                    <a:ext cx="865188" cy="2111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京阪本線</a:t>
                    </a:r>
                  </a:p>
                </p:txBody>
              </p:sp>
              <p:sp>
                <p:nvSpPr>
                  <p:cNvPr id="176" name="正方形/長方形 175"/>
                  <p:cNvSpPr/>
                  <p:nvPr/>
                </p:nvSpPr>
                <p:spPr bwMode="gray">
                  <a:xfrm rot="16200000">
                    <a:off x="5299919" y="4171329"/>
                    <a:ext cx="762000" cy="2016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京都線</a:t>
                    </a:r>
                  </a:p>
                </p:txBody>
              </p:sp>
              <p:sp>
                <p:nvSpPr>
                  <p:cNvPr id="180" name="正方形/長方形 179"/>
                  <p:cNvSpPr/>
                  <p:nvPr/>
                </p:nvSpPr>
                <p:spPr bwMode="gray">
                  <a:xfrm>
                    <a:off x="4546600" y="4357484"/>
                    <a:ext cx="1049337" cy="304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00" dirty="0">
                        <a:solidFill>
                          <a:schemeClr val="tx1"/>
                        </a:solidFill>
                      </a:rPr>
                      <a:t>阪急神戸・</a:t>
                    </a:r>
                    <a:r>
                      <a:rPr lang="ja-JP" altLang="en-US" sz="700" dirty="0" smtClean="0">
                        <a:solidFill>
                          <a:schemeClr val="tx1"/>
                        </a:solidFill>
                      </a:rPr>
                      <a:t>宝塚線</a:t>
                    </a:r>
                    <a:endParaRPr lang="ja-JP" altLang="en-US" sz="700" dirty="0">
                      <a:solidFill>
                        <a:schemeClr val="tx1"/>
                      </a:solidFill>
                    </a:endParaRPr>
                  </a:p>
                </p:txBody>
              </p:sp>
              <p:sp>
                <p:nvSpPr>
                  <p:cNvPr id="181" name="正方形/長方形 180"/>
                  <p:cNvSpPr/>
                  <p:nvPr/>
                </p:nvSpPr>
                <p:spPr bwMode="gray">
                  <a:xfrm>
                    <a:off x="4645804" y="5317967"/>
                    <a:ext cx="665162" cy="279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a:t>
                    </a:r>
                    <a:endParaRPr lang="en-US" altLang="ja-JP" sz="700" dirty="0">
                      <a:solidFill>
                        <a:schemeClr val="tx1"/>
                      </a:solidFill>
                    </a:endParaRPr>
                  </a:p>
                  <a:p>
                    <a:pPr algn="ctr">
                      <a:defRPr/>
                    </a:pPr>
                    <a:r>
                      <a:rPr lang="ja-JP" altLang="en-US" sz="700" dirty="0">
                        <a:solidFill>
                          <a:schemeClr val="tx1"/>
                        </a:solidFill>
                      </a:rPr>
                      <a:t>中之島線</a:t>
                    </a:r>
                  </a:p>
                </p:txBody>
              </p:sp>
              <p:sp>
                <p:nvSpPr>
                  <p:cNvPr id="182" name="正方形/長方形 181"/>
                  <p:cNvSpPr/>
                  <p:nvPr/>
                </p:nvSpPr>
                <p:spPr bwMode="gray">
                  <a:xfrm>
                    <a:off x="7452320" y="5339308"/>
                    <a:ext cx="860425" cy="2571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学研都市線</a:t>
                    </a:r>
                  </a:p>
                </p:txBody>
              </p:sp>
              <p:sp>
                <p:nvSpPr>
                  <p:cNvPr id="183" name="正方形/長方形 182"/>
                  <p:cNvSpPr/>
                  <p:nvPr/>
                </p:nvSpPr>
                <p:spPr bwMode="gray">
                  <a:xfrm>
                    <a:off x="7623018" y="5585879"/>
                    <a:ext cx="842714" cy="1841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ＪＲおおさか東線</a:t>
                    </a:r>
                  </a:p>
                </p:txBody>
              </p:sp>
              <p:sp>
                <p:nvSpPr>
                  <p:cNvPr id="184" name="正方形/長方形 183"/>
                  <p:cNvSpPr/>
                  <p:nvPr/>
                </p:nvSpPr>
                <p:spPr bwMode="gray">
                  <a:xfrm rot="19769484">
                    <a:off x="4836571" y="5123418"/>
                    <a:ext cx="864096" cy="2047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700" dirty="0">
                        <a:solidFill>
                          <a:schemeClr val="tx1"/>
                        </a:solidFill>
                      </a:rPr>
                      <a:t>JR</a:t>
                    </a:r>
                    <a:r>
                      <a:rPr lang="ja-JP" altLang="en-US" sz="700" dirty="0">
                        <a:solidFill>
                          <a:schemeClr val="tx1"/>
                        </a:solidFill>
                      </a:rPr>
                      <a:t>神戸</a:t>
                    </a:r>
                    <a:r>
                      <a:rPr lang="ja-JP" altLang="en-US" sz="700" dirty="0" smtClean="0">
                        <a:solidFill>
                          <a:schemeClr val="tx1"/>
                        </a:solidFill>
                      </a:rPr>
                      <a:t>・宝塚</a:t>
                    </a:r>
                    <a:r>
                      <a:rPr lang="ja-JP" altLang="en-US" sz="700" dirty="0">
                        <a:solidFill>
                          <a:schemeClr val="tx1"/>
                        </a:solidFill>
                      </a:rPr>
                      <a:t>線</a:t>
                    </a:r>
                  </a:p>
                </p:txBody>
              </p:sp>
              <p:sp>
                <p:nvSpPr>
                  <p:cNvPr id="185" name="正方形/長方形 184"/>
                  <p:cNvSpPr/>
                  <p:nvPr/>
                </p:nvSpPr>
                <p:spPr bwMode="gray">
                  <a:xfrm rot="16448398">
                    <a:off x="5227286" y="5422590"/>
                    <a:ext cx="570887" cy="2655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四つ橋</a:t>
                    </a:r>
                    <a:r>
                      <a:rPr lang="ja-JP" altLang="en-US" sz="700" dirty="0">
                        <a:solidFill>
                          <a:schemeClr val="tx1"/>
                        </a:solidFill>
                      </a:rPr>
                      <a:t>線</a:t>
                    </a:r>
                  </a:p>
                </p:txBody>
              </p:sp>
              <p:sp>
                <p:nvSpPr>
                  <p:cNvPr id="186" name="正方形/長方形 185"/>
                  <p:cNvSpPr/>
                  <p:nvPr/>
                </p:nvSpPr>
                <p:spPr bwMode="gray">
                  <a:xfrm rot="19678372">
                    <a:off x="5073816" y="4965945"/>
                    <a:ext cx="544513" cy="2365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阪神本線</a:t>
                    </a:r>
                    <a:endParaRPr lang="ja-JP" altLang="en-US" sz="700" dirty="0">
                      <a:solidFill>
                        <a:schemeClr val="tx1"/>
                      </a:solidFill>
                    </a:endParaRPr>
                  </a:p>
                </p:txBody>
              </p:sp>
            </p:grpSp>
            <p:sp>
              <p:nvSpPr>
                <p:cNvPr id="128" name="フローチャート : 判断 127"/>
                <p:cNvSpPr/>
                <p:nvPr/>
              </p:nvSpPr>
              <p:spPr bwMode="auto">
                <a:xfrm>
                  <a:off x="5508104" y="4761160"/>
                  <a:ext cx="108000" cy="108000"/>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grpSp>
          <p:sp>
            <p:nvSpPr>
              <p:cNvPr id="193" name="円/楕円 192"/>
              <p:cNvSpPr/>
              <p:nvPr/>
            </p:nvSpPr>
            <p:spPr bwMode="gray">
              <a:xfrm>
                <a:off x="5254261" y="4283851"/>
                <a:ext cx="225268"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95" name="正方形/長方形 90"/>
              <p:cNvSpPr/>
              <p:nvPr/>
            </p:nvSpPr>
            <p:spPr bwMode="gray">
              <a:xfrm>
                <a:off x="4223475" y="3284984"/>
                <a:ext cx="756000" cy="39600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梅田駅</a:t>
                </a:r>
                <a:endParaRPr lang="en-US" altLang="ja-JP" sz="1050" b="1" dirty="0">
                  <a:solidFill>
                    <a:schemeClr val="tx1"/>
                  </a:solidFill>
                </a:endParaRPr>
              </a:p>
              <a:p>
                <a:pPr algn="ctr">
                  <a:defRPr/>
                </a:pPr>
                <a:r>
                  <a:rPr lang="ja-JP" altLang="en-US" sz="1050" b="1" dirty="0" smtClean="0">
                    <a:solidFill>
                      <a:schemeClr val="tx1"/>
                    </a:solidFill>
                  </a:rPr>
                  <a:t>・大阪駅</a:t>
                </a:r>
                <a:endParaRPr lang="ja-JP" altLang="en-US" sz="1050" b="1" dirty="0">
                  <a:solidFill>
                    <a:schemeClr val="tx1"/>
                  </a:solidFill>
                </a:endParaRPr>
              </a:p>
            </p:txBody>
          </p:sp>
        </p:grpSp>
        <p:sp>
          <p:nvSpPr>
            <p:cNvPr id="200" name="正方形/長方形 199"/>
            <p:cNvSpPr/>
            <p:nvPr/>
          </p:nvSpPr>
          <p:spPr bwMode="gray">
            <a:xfrm>
              <a:off x="5796136" y="5229200"/>
              <a:ext cx="684000" cy="282508"/>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京橋駅</a:t>
              </a:r>
              <a:endParaRPr lang="ja-JP" altLang="en-US" sz="1050" b="1" dirty="0">
                <a:solidFill>
                  <a:schemeClr val="tx1"/>
                </a:solidFill>
              </a:endParaRPr>
            </a:p>
          </p:txBody>
        </p:sp>
        <p:sp>
          <p:nvSpPr>
            <p:cNvPr id="202" name="円/楕円 201"/>
            <p:cNvSpPr/>
            <p:nvPr/>
          </p:nvSpPr>
          <p:spPr bwMode="gray">
            <a:xfrm>
              <a:off x="6506972" y="4619385"/>
              <a:ext cx="225268"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grpSp>
      <p:sp>
        <p:nvSpPr>
          <p:cNvPr id="9218"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第一区（</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北区・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都島区・</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東淀川区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・東成区・旭区・城東区・鶴見区）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19"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9220" name="タイトル 3"/>
          <p:cNvSpPr>
            <a:spLocks/>
          </p:cNvSpPr>
          <p:nvPr/>
        </p:nvSpPr>
        <p:spPr bwMode="auto">
          <a:xfrm>
            <a:off x="80831" y="549275"/>
            <a:ext cx="4134379"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a:xfrm>
            <a:off x="98649" y="548680"/>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9222" name="Text Box 8"/>
          <p:cNvSpPr txBox="1">
            <a:spLocks noChangeArrowheads="1"/>
          </p:cNvSpPr>
          <p:nvPr/>
        </p:nvSpPr>
        <p:spPr bwMode="auto">
          <a:xfrm>
            <a:off x="80831" y="236793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行政関連</a:t>
            </a:r>
            <a:r>
              <a:rPr lang="en-US" altLang="ja-JP" sz="1100" dirty="0">
                <a:solidFill>
                  <a:srgbClr val="000000"/>
                </a:solidFill>
                <a:latin typeface="HGP創英角ｺﾞｼｯｸUB" pitchFamily="50" charset="-128"/>
                <a:ea typeface="HGP創英角ｺﾞｼｯｸUB" pitchFamily="50" charset="-128"/>
              </a:rPr>
              <a:t>】</a:t>
            </a:r>
          </a:p>
        </p:txBody>
      </p:sp>
      <p:sp>
        <p:nvSpPr>
          <p:cNvPr id="9223" name="Text Box 9"/>
          <p:cNvSpPr txBox="1">
            <a:spLocks noChangeArrowheads="1"/>
          </p:cNvSpPr>
          <p:nvPr/>
        </p:nvSpPr>
        <p:spPr bwMode="auto">
          <a:xfrm>
            <a:off x="80831" y="782861"/>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人口・面積</a:t>
            </a:r>
            <a:r>
              <a:rPr lang="en-US" altLang="ja-JP" sz="1100" dirty="0">
                <a:solidFill>
                  <a:srgbClr val="000000"/>
                </a:solidFill>
                <a:latin typeface="HGP創英角ｺﾞｼｯｸUB" pitchFamily="50" charset="-128"/>
                <a:ea typeface="HGP創英角ｺﾞｼｯｸUB" pitchFamily="50" charset="-128"/>
              </a:rPr>
              <a:t>】</a:t>
            </a:r>
          </a:p>
        </p:txBody>
      </p:sp>
      <p:sp>
        <p:nvSpPr>
          <p:cNvPr id="9224" name="Text Box 10"/>
          <p:cNvSpPr txBox="1">
            <a:spLocks noChangeArrowheads="1"/>
          </p:cNvSpPr>
          <p:nvPr/>
        </p:nvSpPr>
        <p:spPr bwMode="auto">
          <a:xfrm>
            <a:off x="80831" y="5113338"/>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9276" name="Rectangle 106"/>
          <p:cNvSpPr>
            <a:spLocks noChangeArrowheads="1"/>
          </p:cNvSpPr>
          <p:nvPr/>
        </p:nvSpPr>
        <p:spPr bwMode="auto">
          <a:xfrm>
            <a:off x="314722" y="4934943"/>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近似市は、府内市が対象。近似市の歳出額（一般財源）は、消防、下水道、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9313" name="テキスト ボックス 24"/>
          <p:cNvSpPr txBox="1">
            <a:spLocks noChangeArrowheads="1"/>
          </p:cNvSpPr>
          <p:nvPr/>
        </p:nvSpPr>
        <p:spPr bwMode="gray">
          <a:xfrm>
            <a:off x="4354076" y="548680"/>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a:solidFill>
                  <a:schemeClr val="bg1"/>
                </a:solidFill>
                <a:latin typeface="ＭＳ Ｐゴシック" charset="-128"/>
              </a:rPr>
              <a:t>区</a:t>
            </a:r>
            <a:r>
              <a:rPr lang="ja-JP" altLang="en-US" sz="1200" b="1" dirty="0" smtClean="0">
                <a:solidFill>
                  <a:schemeClr val="bg1"/>
                </a:solidFill>
                <a:latin typeface="ＭＳ Ｐゴシック" charset="-128"/>
              </a:rPr>
              <a:t>役所等の現況位置図</a:t>
            </a:r>
            <a:endParaRPr lang="ja-JP" altLang="en-US" sz="1200" b="1" dirty="0">
              <a:solidFill>
                <a:schemeClr val="bg1"/>
              </a:solidFill>
              <a:latin typeface="ＭＳ Ｐゴシック" charset="-128"/>
            </a:endParaRPr>
          </a:p>
        </p:txBody>
      </p:sp>
      <p:graphicFrame>
        <p:nvGraphicFramePr>
          <p:cNvPr id="114" name="Group 11"/>
          <p:cNvGraphicFramePr>
            <a:graphicFrameLocks noGrp="1"/>
          </p:cNvGraphicFramePr>
          <p:nvPr/>
        </p:nvGraphicFramePr>
        <p:xfrm>
          <a:off x="159942" y="1020763"/>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852,349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827,137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787,233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424,463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1,091,227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14,927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20,530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57.10k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5" name="Group 40"/>
          <p:cNvGraphicFramePr>
            <a:graphicFrameLocks noGrp="1"/>
          </p:cNvGraphicFramePr>
          <p:nvPr/>
        </p:nvGraphicFramePr>
        <p:xfrm>
          <a:off x="194472" y="5358358"/>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281</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2.99㎡</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6" name="正方形/長方形 165"/>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79"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5" name="グループ化 163"/>
          <p:cNvGrpSpPr/>
          <p:nvPr/>
        </p:nvGrpSpPr>
        <p:grpSpPr>
          <a:xfrm>
            <a:off x="8107958" y="127135"/>
            <a:ext cx="1608005" cy="1445945"/>
            <a:chOff x="7489120" y="70912"/>
            <a:chExt cx="1484312" cy="1445945"/>
          </a:xfrm>
        </p:grpSpPr>
        <p:grpSp>
          <p:nvGrpSpPr>
            <p:cNvPr id="16" name="Group 2"/>
            <p:cNvGrpSpPr>
              <a:grpSpLocks noChangeAspect="1"/>
            </p:cNvGrpSpPr>
            <p:nvPr/>
          </p:nvGrpSpPr>
          <p:grpSpPr bwMode="auto">
            <a:xfrm>
              <a:off x="7489120" y="76994"/>
              <a:ext cx="1484312" cy="1439863"/>
              <a:chOff x="1698" y="1802"/>
              <a:chExt cx="13239" cy="12848"/>
            </a:xfrm>
          </p:grpSpPr>
          <p:sp>
            <p:nvSpPr>
              <p:cNvPr id="1027" name="Freeform 3"/>
              <p:cNvSpPr>
                <a:spLocks noChangeAspect="1"/>
              </p:cNvSpPr>
              <p:nvPr/>
            </p:nvSpPr>
            <p:spPr bwMode="auto">
              <a:xfrm>
                <a:off x="8871" y="10269"/>
                <a:ext cx="1970" cy="2259"/>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4" descr="50%"/>
              <p:cNvSpPr>
                <a:spLocks noChangeAspect="1"/>
              </p:cNvSpPr>
              <p:nvPr/>
            </p:nvSpPr>
            <p:spPr bwMode="auto">
              <a:xfrm>
                <a:off x="10660" y="3383"/>
                <a:ext cx="2443" cy="2461"/>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5"/>
              <p:cNvSpPr>
                <a:spLocks noChangeAspect="1"/>
              </p:cNvSpPr>
              <p:nvPr/>
            </p:nvSpPr>
            <p:spPr bwMode="auto">
              <a:xfrm>
                <a:off x="4526" y="8192"/>
                <a:ext cx="3147" cy="2461"/>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Freeform 6"/>
              <p:cNvSpPr>
                <a:spLocks noChangeAspect="1"/>
              </p:cNvSpPr>
              <p:nvPr/>
            </p:nvSpPr>
            <p:spPr bwMode="auto">
              <a:xfrm>
                <a:off x="1698" y="6633"/>
                <a:ext cx="5838" cy="413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7"/>
              <p:cNvSpPr>
                <a:spLocks noChangeAspect="1"/>
              </p:cNvSpPr>
              <p:nvPr/>
            </p:nvSpPr>
            <p:spPr bwMode="auto">
              <a:xfrm>
                <a:off x="8373" y="11918"/>
                <a:ext cx="2128" cy="2732"/>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2" name="Freeform 8"/>
              <p:cNvSpPr>
                <a:spLocks noChangeAspect="1"/>
              </p:cNvSpPr>
              <p:nvPr/>
            </p:nvSpPr>
            <p:spPr bwMode="auto">
              <a:xfrm>
                <a:off x="2670" y="10156"/>
                <a:ext cx="6043" cy="37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9" descr="50%"/>
              <p:cNvSpPr>
                <a:spLocks noChangeAspect="1"/>
              </p:cNvSpPr>
              <p:nvPr/>
            </p:nvSpPr>
            <p:spPr bwMode="auto">
              <a:xfrm>
                <a:off x="11134" y="5573"/>
                <a:ext cx="1925" cy="2596"/>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10"/>
              <p:cNvSpPr>
                <a:spLocks noChangeAspect="1"/>
              </p:cNvSpPr>
              <p:nvPr/>
            </p:nvSpPr>
            <p:spPr bwMode="auto">
              <a:xfrm>
                <a:off x="10547" y="9050"/>
                <a:ext cx="2330" cy="2303"/>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11"/>
              <p:cNvSpPr>
                <a:spLocks noChangeAspect="1"/>
              </p:cNvSpPr>
              <p:nvPr/>
            </p:nvSpPr>
            <p:spPr bwMode="auto">
              <a:xfrm>
                <a:off x="6948" y="7132"/>
                <a:ext cx="2081" cy="18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Freeform 12"/>
              <p:cNvSpPr>
                <a:spLocks noChangeAspect="1"/>
              </p:cNvSpPr>
              <p:nvPr/>
            </p:nvSpPr>
            <p:spPr bwMode="auto">
              <a:xfrm>
                <a:off x="7604" y="9615"/>
                <a:ext cx="2036" cy="2506"/>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13"/>
              <p:cNvSpPr>
                <a:spLocks noChangeAspect="1"/>
              </p:cNvSpPr>
              <p:nvPr/>
            </p:nvSpPr>
            <p:spPr bwMode="auto">
              <a:xfrm>
                <a:off x="3372" y="4558"/>
                <a:ext cx="4255" cy="3454"/>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14"/>
              <p:cNvSpPr>
                <a:spLocks noChangeAspect="1"/>
              </p:cNvSpPr>
              <p:nvPr/>
            </p:nvSpPr>
            <p:spPr bwMode="auto">
              <a:xfrm>
                <a:off x="5681" y="8870"/>
                <a:ext cx="2421" cy="3048"/>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15"/>
              <p:cNvSpPr>
                <a:spLocks noChangeAspect="1"/>
              </p:cNvSpPr>
              <p:nvPr/>
            </p:nvSpPr>
            <p:spPr bwMode="auto">
              <a:xfrm>
                <a:off x="8962" y="6972"/>
                <a:ext cx="2263" cy="2304"/>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16" descr="50%"/>
              <p:cNvSpPr>
                <a:spLocks noChangeAspect="1"/>
              </p:cNvSpPr>
              <p:nvPr/>
            </p:nvSpPr>
            <p:spPr bwMode="auto">
              <a:xfrm>
                <a:off x="12583" y="5008"/>
                <a:ext cx="2354" cy="2552"/>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17"/>
              <p:cNvSpPr>
                <a:spLocks noChangeAspect="1"/>
              </p:cNvSpPr>
              <p:nvPr/>
            </p:nvSpPr>
            <p:spPr bwMode="auto">
              <a:xfrm>
                <a:off x="9505" y="8351"/>
                <a:ext cx="1584" cy="2100"/>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18" descr="50%"/>
              <p:cNvSpPr>
                <a:spLocks noChangeAspect="1"/>
              </p:cNvSpPr>
              <p:nvPr/>
            </p:nvSpPr>
            <p:spPr bwMode="auto">
              <a:xfrm>
                <a:off x="9913" y="4285"/>
                <a:ext cx="1606" cy="2982"/>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3" name="Freeform 19"/>
              <p:cNvSpPr>
                <a:spLocks noChangeAspect="1"/>
              </p:cNvSpPr>
              <p:nvPr/>
            </p:nvSpPr>
            <p:spPr bwMode="auto">
              <a:xfrm>
                <a:off x="9918" y="10537"/>
                <a:ext cx="1992" cy="390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20" descr="50%"/>
              <p:cNvSpPr>
                <a:spLocks noChangeAspect="1"/>
              </p:cNvSpPr>
              <p:nvPr/>
            </p:nvSpPr>
            <p:spPr bwMode="auto">
              <a:xfrm>
                <a:off x="10909" y="7786"/>
                <a:ext cx="1923" cy="137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5" name="Freeform 21" descr="50%"/>
              <p:cNvSpPr>
                <a:spLocks noChangeAspect="1"/>
              </p:cNvSpPr>
              <p:nvPr/>
            </p:nvSpPr>
            <p:spPr bwMode="auto">
              <a:xfrm>
                <a:off x="9278" y="1802"/>
                <a:ext cx="3396" cy="3432"/>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Freeform 22"/>
              <p:cNvSpPr>
                <a:spLocks noChangeAspect="1"/>
              </p:cNvSpPr>
              <p:nvPr/>
            </p:nvSpPr>
            <p:spPr bwMode="auto">
              <a:xfrm>
                <a:off x="6948" y="6161"/>
                <a:ext cx="1697" cy="1829"/>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23"/>
              <p:cNvSpPr>
                <a:spLocks noChangeAspect="1"/>
              </p:cNvSpPr>
              <p:nvPr/>
            </p:nvSpPr>
            <p:spPr bwMode="auto">
              <a:xfrm>
                <a:off x="11496" y="10564"/>
                <a:ext cx="2717" cy="4041"/>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8" name="Freeform 24" descr="50%"/>
              <p:cNvSpPr>
                <a:spLocks noChangeAspect="1"/>
              </p:cNvSpPr>
              <p:nvPr/>
            </p:nvSpPr>
            <p:spPr bwMode="auto">
              <a:xfrm>
                <a:off x="7649" y="5076"/>
                <a:ext cx="2852" cy="2641"/>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25"/>
              <p:cNvSpPr>
                <a:spLocks noChangeAspect="1"/>
              </p:cNvSpPr>
              <p:nvPr/>
            </p:nvSpPr>
            <p:spPr bwMode="auto">
              <a:xfrm>
                <a:off x="5997" y="3021"/>
                <a:ext cx="3554" cy="3140"/>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26"/>
              <p:cNvSpPr>
                <a:spLocks noChangeAspect="1"/>
              </p:cNvSpPr>
              <p:nvPr/>
            </p:nvSpPr>
            <p:spPr bwMode="auto">
              <a:xfrm>
                <a:off x="8011" y="8735"/>
                <a:ext cx="1765" cy="1512"/>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1" name="AutoShape 172"/>
            <p:cNvSpPr>
              <a:spLocks/>
            </p:cNvSpPr>
            <p:nvPr/>
          </p:nvSpPr>
          <p:spPr bwMode="auto">
            <a:xfrm>
              <a:off x="7668344" y="507152"/>
              <a:ext cx="431800" cy="179388"/>
            </a:xfrm>
            <a:prstGeom prst="borderCallout2">
              <a:avLst>
                <a:gd name="adj1" fmla="val 33983"/>
                <a:gd name="adj2" fmla="val 107060"/>
                <a:gd name="adj3" fmla="val 33983"/>
                <a:gd name="adj4" fmla="val 123089"/>
                <a:gd name="adj5" fmla="val 36285"/>
                <a:gd name="adj6" fmla="val 15610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北区</a:t>
              </a:r>
            </a:p>
          </p:txBody>
        </p:sp>
        <p:sp>
          <p:nvSpPr>
            <p:cNvPr id="142" name="AutoShape 170"/>
            <p:cNvSpPr>
              <a:spLocks/>
            </p:cNvSpPr>
            <p:nvPr/>
          </p:nvSpPr>
          <p:spPr bwMode="auto">
            <a:xfrm>
              <a:off x="7668344" y="283508"/>
              <a:ext cx="431800" cy="179388"/>
            </a:xfrm>
            <a:prstGeom prst="borderCallout2">
              <a:avLst>
                <a:gd name="adj1" fmla="val 50974"/>
                <a:gd name="adj2" fmla="val 102352"/>
                <a:gd name="adj3" fmla="val 46727"/>
                <a:gd name="adj4" fmla="val 128529"/>
                <a:gd name="adj5" fmla="val 107079"/>
                <a:gd name="adj6" fmla="val 191029"/>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都島区</a:t>
              </a:r>
            </a:p>
          </p:txBody>
        </p:sp>
        <p:sp>
          <p:nvSpPr>
            <p:cNvPr id="145" name="AutoShape 168"/>
            <p:cNvSpPr>
              <a:spLocks/>
            </p:cNvSpPr>
            <p:nvPr/>
          </p:nvSpPr>
          <p:spPr bwMode="auto">
            <a:xfrm>
              <a:off x="7801312" y="70912"/>
              <a:ext cx="431800" cy="179388"/>
            </a:xfrm>
            <a:prstGeom prst="borderCallout2">
              <a:avLst>
                <a:gd name="adj1" fmla="val 55222"/>
                <a:gd name="adj2" fmla="val 104117"/>
                <a:gd name="adj3" fmla="val 55222"/>
                <a:gd name="adj4" fmla="val 128237"/>
                <a:gd name="adj5" fmla="val 105130"/>
                <a:gd name="adj6" fmla="val 165661"/>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東淀川区</a:t>
              </a:r>
            </a:p>
          </p:txBody>
        </p:sp>
        <p:sp>
          <p:nvSpPr>
            <p:cNvPr id="147" name="AutoShape 172"/>
            <p:cNvSpPr>
              <a:spLocks/>
            </p:cNvSpPr>
            <p:nvPr/>
          </p:nvSpPr>
          <p:spPr bwMode="auto">
            <a:xfrm>
              <a:off x="7763212" y="749464"/>
              <a:ext cx="431800" cy="179388"/>
            </a:xfrm>
            <a:prstGeom prst="borderCallout2">
              <a:avLst>
                <a:gd name="adj1" fmla="val 33983"/>
                <a:gd name="adj2" fmla="val 107060"/>
                <a:gd name="adj3" fmla="val -42477"/>
                <a:gd name="adj4" fmla="val 146030"/>
                <a:gd name="adj5" fmla="val -167608"/>
                <a:gd name="adj6" fmla="val 200221"/>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旭区</a:t>
              </a:r>
              <a:endParaRPr lang="ja-JP" altLang="en-US" sz="800" dirty="0"/>
            </a:p>
          </p:txBody>
        </p:sp>
        <p:sp>
          <p:nvSpPr>
            <p:cNvPr id="149" name="AutoShape 172"/>
            <p:cNvSpPr>
              <a:spLocks/>
            </p:cNvSpPr>
            <p:nvPr/>
          </p:nvSpPr>
          <p:spPr bwMode="auto">
            <a:xfrm>
              <a:off x="7884368" y="980728"/>
              <a:ext cx="431800" cy="179388"/>
            </a:xfrm>
            <a:prstGeom prst="borderCallout2">
              <a:avLst>
                <a:gd name="adj1" fmla="val 33983"/>
                <a:gd name="adj2" fmla="val 107060"/>
                <a:gd name="adj3" fmla="val -16991"/>
                <a:gd name="adj4" fmla="val 119560"/>
                <a:gd name="adj5" fmla="val -171855"/>
                <a:gd name="adj6" fmla="val 16669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城東区</a:t>
              </a:r>
              <a:endParaRPr lang="ja-JP" altLang="en-US" sz="800" dirty="0"/>
            </a:p>
          </p:txBody>
        </p:sp>
        <p:sp>
          <p:nvSpPr>
            <p:cNvPr id="151" name="AutoShape 172"/>
            <p:cNvSpPr>
              <a:spLocks/>
            </p:cNvSpPr>
            <p:nvPr/>
          </p:nvSpPr>
          <p:spPr bwMode="auto">
            <a:xfrm>
              <a:off x="7986856" y="1204372"/>
              <a:ext cx="431800" cy="179388"/>
            </a:xfrm>
            <a:prstGeom prst="borderCallout2">
              <a:avLst>
                <a:gd name="adj1" fmla="val 33983"/>
                <a:gd name="adj2" fmla="val 107060"/>
                <a:gd name="adj3" fmla="val -72211"/>
                <a:gd name="adj4" fmla="val 131913"/>
                <a:gd name="adj5" fmla="val -201591"/>
                <a:gd name="adj6" fmla="val 149045"/>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東成</a:t>
              </a:r>
              <a:r>
                <a:rPr lang="ja-JP" altLang="en-US" sz="800" dirty="0" smtClean="0"/>
                <a:t>区</a:t>
              </a:r>
              <a:endParaRPr lang="ja-JP" altLang="en-US" sz="800" dirty="0"/>
            </a:p>
          </p:txBody>
        </p:sp>
        <p:sp>
          <p:nvSpPr>
            <p:cNvPr id="161" name="AutoShape 172"/>
            <p:cNvSpPr>
              <a:spLocks/>
            </p:cNvSpPr>
            <p:nvPr/>
          </p:nvSpPr>
          <p:spPr bwMode="auto">
            <a:xfrm>
              <a:off x="8532440" y="1196752"/>
              <a:ext cx="431800" cy="179388"/>
            </a:xfrm>
            <a:prstGeom prst="borderCallout2">
              <a:avLst>
                <a:gd name="adj1" fmla="val -12743"/>
                <a:gd name="adj2" fmla="val 71766"/>
                <a:gd name="adj3" fmla="val -110441"/>
                <a:gd name="adj4" fmla="val 86031"/>
                <a:gd name="adj5" fmla="val -312034"/>
                <a:gd name="adj6" fmla="val 6963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鶴見</a:t>
              </a:r>
              <a:r>
                <a:rPr lang="ja-JP" altLang="en-US" sz="800" dirty="0" smtClean="0"/>
                <a:t>区</a:t>
              </a:r>
              <a:endParaRPr lang="ja-JP" altLang="en-US" sz="800" dirty="0"/>
            </a:p>
          </p:txBody>
        </p:sp>
      </p:grpSp>
      <p:graphicFrame>
        <p:nvGraphicFramePr>
          <p:cNvPr id="119" name="Group 180"/>
          <p:cNvGraphicFramePr>
            <a:graphicFrameLocks noGrp="1"/>
          </p:cNvGraphicFramePr>
          <p:nvPr/>
        </p:nvGraphicFramePr>
        <p:xfrm>
          <a:off x="163381" y="2593479"/>
          <a:ext cx="3931524" cy="2321290"/>
        </p:xfrm>
        <a:graphic>
          <a:graphicData uri="http://schemas.openxmlformats.org/drawingml/2006/table">
            <a:tbl>
              <a:tblPr/>
              <a:tblGrid>
                <a:gridCol w="1258088"/>
                <a:gridCol w="662946"/>
                <a:gridCol w="633902"/>
                <a:gridCol w="1376588"/>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0267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31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北⇔都島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北⇔東淀川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北⇔東成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北⇔旭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都島⇔東淀川</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5.4km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1.8km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 ⇔鶴見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東淀川⇔東成</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8.6km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r h="4250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東淀川⇔旭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東淀川⇔城東</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5.0km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東淀川⇔鶴見</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7.3km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3.9km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6.0km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旭⇔城東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2.4km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旭⇔鶴見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城東⇔鶴見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2.9km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7" name="グループ化 190"/>
          <p:cNvGrpSpPr/>
          <p:nvPr/>
        </p:nvGrpSpPr>
        <p:grpSpPr>
          <a:xfrm>
            <a:off x="4431904" y="908052"/>
            <a:ext cx="1691226" cy="1656854"/>
            <a:chOff x="4090989" y="908052"/>
            <a:chExt cx="1561132" cy="1656854"/>
          </a:xfrm>
        </p:grpSpPr>
        <p:grpSp>
          <p:nvGrpSpPr>
            <p:cNvPr id="18" name="グループ化 64"/>
            <p:cNvGrpSpPr>
              <a:grpSpLocks/>
            </p:cNvGrpSpPr>
            <p:nvPr/>
          </p:nvGrpSpPr>
          <p:grpSpPr bwMode="auto">
            <a:xfrm>
              <a:off x="4090989" y="908052"/>
              <a:ext cx="1561132" cy="1656854"/>
              <a:chOff x="5508104" y="3645025"/>
              <a:chExt cx="1561335" cy="1656935"/>
            </a:xfrm>
          </p:grpSpPr>
          <p:sp>
            <p:nvSpPr>
              <p:cNvPr id="120" name="Rectangle 63"/>
              <p:cNvSpPr>
                <a:spLocks noChangeArrowheads="1"/>
              </p:cNvSpPr>
              <p:nvPr/>
            </p:nvSpPr>
            <p:spPr bwMode="auto">
              <a:xfrm>
                <a:off x="5508104" y="3645025"/>
                <a:ext cx="1561335" cy="1656935"/>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23" name="Line 65"/>
              <p:cNvSpPr>
                <a:spLocks noChangeShapeType="1"/>
              </p:cNvSpPr>
              <p:nvPr/>
            </p:nvSpPr>
            <p:spPr bwMode="auto">
              <a:xfrm>
                <a:off x="5566842"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25" name="Line 66"/>
              <p:cNvSpPr>
                <a:spLocks noChangeShapeType="1"/>
              </p:cNvSpPr>
              <p:nvPr/>
            </p:nvSpPr>
            <p:spPr bwMode="auto">
              <a:xfrm>
                <a:off x="5566842" y="4102224"/>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26" name="Text Box 67"/>
              <p:cNvSpPr txBox="1">
                <a:spLocks noChangeArrowheads="1"/>
              </p:cNvSpPr>
              <p:nvPr/>
            </p:nvSpPr>
            <p:spPr bwMode="auto">
              <a:xfrm>
                <a:off x="6025627" y="3759324"/>
                <a:ext cx="899777" cy="147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市役所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132" name="Line 64"/>
              <p:cNvSpPr>
                <a:spLocks noChangeShapeType="1"/>
              </p:cNvSpPr>
              <p:nvPr/>
            </p:nvSpPr>
            <p:spPr bwMode="auto">
              <a:xfrm>
                <a:off x="5580112" y="4293096"/>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3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
          <p:nvSpPr>
            <p:cNvPr id="188" name="ひし形 187"/>
            <p:cNvSpPr/>
            <p:nvPr/>
          </p:nvSpPr>
          <p:spPr>
            <a:xfrm>
              <a:off x="4291919" y="1724212"/>
              <a:ext cx="144016" cy="144016"/>
            </a:xfrm>
            <a:prstGeom prst="diamond">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円/楕円 188"/>
            <p:cNvSpPr/>
            <p:nvPr/>
          </p:nvSpPr>
          <p:spPr>
            <a:xfrm>
              <a:off x="4300927" y="1969346"/>
              <a:ext cx="126000" cy="126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p:cNvSpPr/>
            <p:nvPr/>
          </p:nvSpPr>
          <p:spPr>
            <a:xfrm>
              <a:off x="4300927" y="2196464"/>
              <a:ext cx="126000" cy="12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2" name="テキスト ボックス 57"/>
          <p:cNvSpPr>
            <a:spLocks noChangeArrowheads="1"/>
          </p:cNvSpPr>
          <p:nvPr/>
        </p:nvSpPr>
        <p:spPr bwMode="auto">
          <a:xfrm>
            <a:off x="4485217" y="6188660"/>
            <a:ext cx="51870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地下鉄８路線、</a:t>
            </a:r>
            <a:r>
              <a:rPr lang="ja-JP" altLang="en-US" sz="1100" dirty="0" smtClean="0">
                <a:latin typeface="HGP創英角ｺﾞｼｯｸUB" pitchFamily="50" charset="-128"/>
              </a:rPr>
              <a:t>ＪＲ７路線</a:t>
            </a:r>
            <a:r>
              <a:rPr lang="ja-JP" altLang="en-US" sz="1100" dirty="0">
                <a:latin typeface="HGP創英角ｺﾞｼｯｸUB" pitchFamily="50" charset="-128"/>
              </a:rPr>
              <a:t>、</a:t>
            </a:r>
            <a:r>
              <a:rPr lang="ja-JP" altLang="en-US" sz="1100" dirty="0" smtClean="0"/>
              <a:t>私鉄７路線</a:t>
            </a:r>
            <a:r>
              <a:rPr lang="ja-JP" altLang="en-US" sz="1100" dirty="0"/>
              <a:t>が走り、主要駅として、</a:t>
            </a:r>
            <a:r>
              <a:rPr lang="ja-JP" altLang="en-US" sz="1100" dirty="0" smtClean="0"/>
              <a:t>梅田駅・</a:t>
            </a:r>
            <a:r>
              <a:rPr lang="ja-JP" altLang="en-US" sz="1100" dirty="0"/>
              <a:t>大阪駅、京橋駅を有する</a:t>
            </a:r>
            <a:r>
              <a:rPr lang="ja-JP" altLang="en-US" sz="1100" dirty="0" smtClean="0"/>
              <a:t>。</a:t>
            </a:r>
            <a:endParaRPr lang="ja-JP" altLang="en-US" sz="1100" dirty="0"/>
          </a:p>
        </p:txBody>
      </p:sp>
      <p:cxnSp>
        <p:nvCxnSpPr>
          <p:cNvPr id="196" name="直線コネクタ 91"/>
          <p:cNvCxnSpPr>
            <a:stCxn id="195" idx="3"/>
          </p:cNvCxnSpPr>
          <p:nvPr/>
        </p:nvCxnSpPr>
        <p:spPr bwMode="gray">
          <a:xfrm>
            <a:off x="5394432" y="3482984"/>
            <a:ext cx="338655" cy="81011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a:endCxn id="202" idx="4"/>
          </p:cNvCxnSpPr>
          <p:nvPr/>
        </p:nvCxnSpPr>
        <p:spPr bwMode="gray">
          <a:xfrm flipV="1">
            <a:off x="6981225" y="4844654"/>
            <a:ext cx="190015" cy="38454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7" name="正方形/長方形 196"/>
          <p:cNvSpPr/>
          <p:nvPr/>
        </p:nvSpPr>
        <p:spPr bwMode="gray">
          <a:xfrm>
            <a:off x="5733189" y="4515326"/>
            <a:ext cx="722312" cy="158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ＪＲ東西線</a:t>
            </a:r>
          </a:p>
        </p:txBody>
      </p:sp>
      <p:sp>
        <p:nvSpPr>
          <p:cNvPr id="203" name="正方形/長方形 202"/>
          <p:cNvSpPr/>
          <p:nvPr/>
        </p:nvSpPr>
        <p:spPr bwMode="gray">
          <a:xfrm rot="1681666">
            <a:off x="6013641" y="4142409"/>
            <a:ext cx="790575" cy="220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大阪環状線</a:t>
            </a:r>
          </a:p>
        </p:txBody>
      </p:sp>
      <p:sp>
        <p:nvSpPr>
          <p:cNvPr id="213" name="フリーフォーム 212"/>
          <p:cNvSpPr/>
          <p:nvPr/>
        </p:nvSpPr>
        <p:spPr>
          <a:xfrm rot="21445155">
            <a:off x="5714466" y="4617104"/>
            <a:ext cx="1512169" cy="251686"/>
          </a:xfrm>
          <a:custGeom>
            <a:avLst/>
            <a:gdLst>
              <a:gd name="connsiteX0" fmla="*/ 1906859 w 1906859"/>
              <a:gd name="connsiteY0" fmla="*/ 148683 h 327722"/>
              <a:gd name="connsiteX1" fmla="*/ 1594624 w 1906859"/>
              <a:gd name="connsiteY1" fmla="*/ 304800 h 327722"/>
              <a:gd name="connsiteX2" fmla="*/ 1468244 w 1906859"/>
              <a:gd name="connsiteY2" fmla="*/ 286215 h 327722"/>
              <a:gd name="connsiteX3" fmla="*/ 1256371 w 1906859"/>
              <a:gd name="connsiteY3" fmla="*/ 59473 h 327722"/>
              <a:gd name="connsiteX4" fmla="*/ 1137424 w 1906859"/>
              <a:gd name="connsiteY4" fmla="*/ 92927 h 327722"/>
              <a:gd name="connsiteX5" fmla="*/ 1029629 w 1906859"/>
              <a:gd name="connsiteY5" fmla="*/ 89210 h 327722"/>
              <a:gd name="connsiteX6" fmla="*/ 0 w 1906859"/>
              <a:gd name="connsiteY6" fmla="*/ 0 h 3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859" h="327722">
                <a:moveTo>
                  <a:pt x="1906859" y="148683"/>
                </a:moveTo>
                <a:cubicBezTo>
                  <a:pt x="1787293" y="215280"/>
                  <a:pt x="1667727" y="281878"/>
                  <a:pt x="1594624" y="304800"/>
                </a:cubicBezTo>
                <a:cubicBezTo>
                  <a:pt x="1521522" y="327722"/>
                  <a:pt x="1524619" y="327103"/>
                  <a:pt x="1468244" y="286215"/>
                </a:cubicBezTo>
                <a:cubicBezTo>
                  <a:pt x="1411869" y="245327"/>
                  <a:pt x="1311508" y="91688"/>
                  <a:pt x="1256371" y="59473"/>
                </a:cubicBezTo>
                <a:cubicBezTo>
                  <a:pt x="1201234" y="27258"/>
                  <a:pt x="1175214" y="87971"/>
                  <a:pt x="1137424" y="92927"/>
                </a:cubicBezTo>
                <a:cubicBezTo>
                  <a:pt x="1099634" y="97883"/>
                  <a:pt x="1029629" y="89210"/>
                  <a:pt x="1029629" y="89210"/>
                </a:cubicBezTo>
                <a:lnTo>
                  <a:pt x="0" y="0"/>
                </a:lnTo>
              </a:path>
            </a:pathLst>
          </a:custGeom>
          <a:ln w="22225" cmpd="dbl">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4" name="フリーフォーム 213"/>
          <p:cNvSpPr/>
          <p:nvPr/>
        </p:nvSpPr>
        <p:spPr>
          <a:xfrm rot="21445665">
            <a:off x="5716701" y="4616655"/>
            <a:ext cx="1512168" cy="256217"/>
          </a:xfrm>
          <a:custGeom>
            <a:avLst/>
            <a:gdLst>
              <a:gd name="connsiteX0" fmla="*/ 1906859 w 1906859"/>
              <a:gd name="connsiteY0" fmla="*/ 148683 h 327722"/>
              <a:gd name="connsiteX1" fmla="*/ 1594624 w 1906859"/>
              <a:gd name="connsiteY1" fmla="*/ 304800 h 327722"/>
              <a:gd name="connsiteX2" fmla="*/ 1468244 w 1906859"/>
              <a:gd name="connsiteY2" fmla="*/ 286215 h 327722"/>
              <a:gd name="connsiteX3" fmla="*/ 1256371 w 1906859"/>
              <a:gd name="connsiteY3" fmla="*/ 59473 h 327722"/>
              <a:gd name="connsiteX4" fmla="*/ 1137424 w 1906859"/>
              <a:gd name="connsiteY4" fmla="*/ 92927 h 327722"/>
              <a:gd name="connsiteX5" fmla="*/ 1029629 w 1906859"/>
              <a:gd name="connsiteY5" fmla="*/ 89210 h 327722"/>
              <a:gd name="connsiteX6" fmla="*/ 0 w 1906859"/>
              <a:gd name="connsiteY6" fmla="*/ 0 h 3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859" h="327722">
                <a:moveTo>
                  <a:pt x="1906859" y="148683"/>
                </a:moveTo>
                <a:cubicBezTo>
                  <a:pt x="1787293" y="215280"/>
                  <a:pt x="1667727" y="281878"/>
                  <a:pt x="1594624" y="304800"/>
                </a:cubicBezTo>
                <a:cubicBezTo>
                  <a:pt x="1521522" y="327722"/>
                  <a:pt x="1524619" y="327103"/>
                  <a:pt x="1468244" y="286215"/>
                </a:cubicBezTo>
                <a:cubicBezTo>
                  <a:pt x="1411869" y="245327"/>
                  <a:pt x="1311508" y="91688"/>
                  <a:pt x="1256371" y="59473"/>
                </a:cubicBezTo>
                <a:cubicBezTo>
                  <a:pt x="1201234" y="27258"/>
                  <a:pt x="1175214" y="87971"/>
                  <a:pt x="1137424" y="92927"/>
                </a:cubicBezTo>
                <a:cubicBezTo>
                  <a:pt x="1099634" y="97883"/>
                  <a:pt x="1029629" y="89210"/>
                  <a:pt x="1029629" y="89210"/>
                </a:cubicBezTo>
                <a:lnTo>
                  <a:pt x="0" y="0"/>
                </a:lnTo>
              </a:path>
            </a:pathLst>
          </a:custGeom>
          <a:ln w="22225"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4" name="円/楕円 193"/>
          <p:cNvSpPr/>
          <p:nvPr/>
        </p:nvSpPr>
        <p:spPr bwMode="gray">
          <a:xfrm>
            <a:off x="7049220" y="4634367"/>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204" name="正方形/長方形 24"/>
          <p:cNvSpPr/>
          <p:nvPr/>
        </p:nvSpPr>
        <p:spPr bwMode="gray">
          <a:xfrm>
            <a:off x="7545288" y="3933056"/>
            <a:ext cx="722704" cy="2563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64" name="正方形/長方形 27"/>
          <p:cNvSpPr>
            <a:spLocks noChangeArrowheads="1"/>
          </p:cNvSpPr>
          <p:nvPr/>
        </p:nvSpPr>
        <p:spPr bwMode="auto">
          <a:xfrm>
            <a:off x="8985448"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６</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34"/>
          <p:cNvGrpSpPr>
            <a:grpSpLocks/>
          </p:cNvGrpSpPr>
          <p:nvPr/>
        </p:nvGrpSpPr>
        <p:grpSpPr bwMode="gray">
          <a:xfrm>
            <a:off x="4396954" y="698474"/>
            <a:ext cx="5392582" cy="5144235"/>
            <a:chOff x="1376050" y="0"/>
            <a:chExt cx="6519775" cy="6739208"/>
          </a:xfrm>
        </p:grpSpPr>
        <p:grpSp>
          <p:nvGrpSpPr>
            <p:cNvPr id="3" name="グループ化 130"/>
            <p:cNvGrpSpPr>
              <a:grpSpLocks/>
            </p:cNvGrpSpPr>
            <p:nvPr/>
          </p:nvGrpSpPr>
          <p:grpSpPr bwMode="gray">
            <a:xfrm>
              <a:off x="1376050" y="0"/>
              <a:ext cx="6519775" cy="6739208"/>
              <a:chOff x="1376050" y="0"/>
              <a:chExt cx="6519775" cy="6739208"/>
            </a:xfrm>
          </p:grpSpPr>
          <p:grpSp>
            <p:nvGrpSpPr>
              <p:cNvPr id="5" name="グループ化 126"/>
              <p:cNvGrpSpPr>
                <a:grpSpLocks/>
              </p:cNvGrpSpPr>
              <p:nvPr/>
            </p:nvGrpSpPr>
            <p:grpSpPr bwMode="gray">
              <a:xfrm>
                <a:off x="1376050" y="0"/>
                <a:ext cx="6519775" cy="6407151"/>
                <a:chOff x="1304042" y="0"/>
                <a:chExt cx="6519775" cy="6407151"/>
              </a:xfrm>
            </p:grpSpPr>
            <p:grpSp>
              <p:nvGrpSpPr>
                <p:cNvPr id="6" name="グループ化 107"/>
                <p:cNvGrpSpPr>
                  <a:grpSpLocks/>
                </p:cNvGrpSpPr>
                <p:nvPr/>
              </p:nvGrpSpPr>
              <p:grpSpPr bwMode="gray">
                <a:xfrm>
                  <a:off x="1304042" y="0"/>
                  <a:ext cx="6519775" cy="6407151"/>
                  <a:chOff x="1304116" y="0"/>
                  <a:chExt cx="6519775" cy="6407151"/>
                </a:xfrm>
              </p:grpSpPr>
              <p:grpSp>
                <p:nvGrpSpPr>
                  <p:cNvPr id="7" name="グループ化 11"/>
                  <p:cNvGrpSpPr>
                    <a:grpSpLocks/>
                  </p:cNvGrpSpPr>
                  <p:nvPr/>
                </p:nvGrpSpPr>
                <p:grpSpPr bwMode="gray">
                  <a:xfrm>
                    <a:off x="1304116" y="0"/>
                    <a:ext cx="6519775" cy="6407151"/>
                    <a:chOff x="-33103" y="0"/>
                    <a:chExt cx="7764092" cy="7631208"/>
                  </a:xfrm>
                </p:grpSpPr>
                <p:grpSp>
                  <p:nvGrpSpPr>
                    <p:cNvPr id="8" name="グループ化 12"/>
                    <p:cNvGrpSpPr>
                      <a:grpSpLocks/>
                    </p:cNvGrpSpPr>
                    <p:nvPr/>
                  </p:nvGrpSpPr>
                  <p:grpSpPr bwMode="gray">
                    <a:xfrm>
                      <a:off x="56029" y="0"/>
                      <a:ext cx="7653617" cy="7631208"/>
                      <a:chOff x="56029" y="0"/>
                      <a:chExt cx="7653617" cy="7631208"/>
                    </a:xfrm>
                  </p:grpSpPr>
                  <p:pic>
                    <p:nvPicPr>
                      <p:cNvPr id="10371" name="Picture 3"/>
                      <p:cNvPicPr>
                        <a:picLocks noChangeAspect="1" noChangeArrowheads="1"/>
                      </p:cNvPicPr>
                      <p:nvPr/>
                    </p:nvPicPr>
                    <p:blipFill>
                      <a:blip r:embed="rId3" cstate="print"/>
                      <a:srcRect l="12810" r="41621"/>
                      <a:stretch>
                        <a:fillRect/>
                      </a:stretch>
                    </p:blipFill>
                    <p:spPr bwMode="gray">
                      <a:xfrm>
                        <a:off x="56029" y="0"/>
                        <a:ext cx="7653617" cy="6866404"/>
                      </a:xfrm>
                      <a:prstGeom prst="rect">
                        <a:avLst/>
                      </a:prstGeom>
                      <a:noFill/>
                      <a:ln w="1">
                        <a:noFill/>
                        <a:miter lim="800000"/>
                        <a:headEnd/>
                        <a:tailEnd/>
                      </a:ln>
                    </p:spPr>
                  </p:pic>
                  <p:pic>
                    <p:nvPicPr>
                      <p:cNvPr id="10372" name="Picture 4"/>
                      <p:cNvPicPr>
                        <a:picLocks noChangeAspect="1" noChangeArrowheads="1"/>
                      </p:cNvPicPr>
                      <p:nvPr/>
                    </p:nvPicPr>
                    <p:blipFill>
                      <a:blip r:embed="rId4" cstate="print"/>
                      <a:srcRect l="30690" r="49962" b="71440"/>
                      <a:stretch>
                        <a:fillRect/>
                      </a:stretch>
                    </p:blipFill>
                    <p:spPr bwMode="gray">
                      <a:xfrm>
                        <a:off x="3395384" y="5670179"/>
                        <a:ext cx="3249707" cy="1961029"/>
                      </a:xfrm>
                      <a:prstGeom prst="rect">
                        <a:avLst/>
                      </a:prstGeom>
                      <a:noFill/>
                      <a:ln w="1">
                        <a:noFill/>
                        <a:miter lim="800000"/>
                        <a:headEnd/>
                        <a:tailEnd/>
                      </a:ln>
                    </p:spPr>
                  </p:pic>
                </p:grpSp>
                <p:sp>
                  <p:nvSpPr>
                    <p:cNvPr id="199" name="正方形/長方形 13"/>
                    <p:cNvSpPr/>
                    <p:nvPr/>
                  </p:nvSpPr>
                  <p:spPr bwMode="gray">
                    <a:xfrm>
                      <a:off x="1173177" y="5638287"/>
                      <a:ext cx="126721" cy="1276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p>
                  </p:txBody>
                </p:sp>
                <p:sp>
                  <p:nvSpPr>
                    <p:cNvPr id="200" name="正方形/長方形 14"/>
                    <p:cNvSpPr/>
                    <p:nvPr/>
                  </p:nvSpPr>
                  <p:spPr bwMode="gray">
                    <a:xfrm>
                      <a:off x="1007" y="1267678"/>
                      <a:ext cx="1926737" cy="535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p>
                  </p:txBody>
                </p:sp>
                <p:sp>
                  <p:nvSpPr>
                    <p:cNvPr id="201" name="正方形/長方形 200"/>
                    <p:cNvSpPr/>
                    <p:nvPr/>
                  </p:nvSpPr>
                  <p:spPr bwMode="gray">
                    <a:xfrm>
                      <a:off x="1007" y="1714246"/>
                      <a:ext cx="627845" cy="74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p>
                  </p:txBody>
                </p:sp>
                <p:sp>
                  <p:nvSpPr>
                    <p:cNvPr id="202" name="正方形/長方形 201"/>
                    <p:cNvSpPr/>
                    <p:nvPr/>
                  </p:nvSpPr>
                  <p:spPr bwMode="gray">
                    <a:xfrm flipH="1">
                      <a:off x="-33103" y="6272846"/>
                      <a:ext cx="359550" cy="261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p>
                  </p:txBody>
                </p:sp>
                <p:sp>
                  <p:nvSpPr>
                    <p:cNvPr id="203" name="正方形/長方形 202"/>
                    <p:cNvSpPr/>
                    <p:nvPr/>
                  </p:nvSpPr>
                  <p:spPr bwMode="gray">
                    <a:xfrm flipH="1">
                      <a:off x="3347594" y="6819533"/>
                      <a:ext cx="256323" cy="21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p>
                  </p:txBody>
                </p:sp>
                <p:sp>
                  <p:nvSpPr>
                    <p:cNvPr id="204" name="正方形/長方形 203"/>
                    <p:cNvSpPr/>
                    <p:nvPr/>
                  </p:nvSpPr>
                  <p:spPr bwMode="gray">
                    <a:xfrm flipH="1">
                      <a:off x="5570972" y="6058219"/>
                      <a:ext cx="2160017" cy="190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p>
                  </p:txBody>
                </p:sp>
              </p:grpSp>
              <p:grpSp>
                <p:nvGrpSpPr>
                  <p:cNvPr id="9" name="グループ化 105"/>
                  <p:cNvGrpSpPr>
                    <a:grpSpLocks/>
                  </p:cNvGrpSpPr>
                  <p:nvPr/>
                </p:nvGrpSpPr>
                <p:grpSpPr bwMode="gray">
                  <a:xfrm>
                    <a:off x="3239907" y="887326"/>
                    <a:ext cx="4018098" cy="5331155"/>
                    <a:chOff x="3239907" y="887326"/>
                    <a:chExt cx="4018098" cy="5331155"/>
                  </a:xfrm>
                </p:grpSpPr>
                <p:sp>
                  <p:nvSpPr>
                    <p:cNvPr id="158" name="正方形/長方形 157"/>
                    <p:cNvSpPr/>
                    <p:nvPr/>
                  </p:nvSpPr>
                  <p:spPr bwMode="gray">
                    <a:xfrm>
                      <a:off x="4788732" y="4758087"/>
                      <a:ext cx="904502" cy="3701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700" dirty="0">
                        <a:solidFill>
                          <a:schemeClr val="tx1"/>
                        </a:solidFill>
                      </a:endParaRPr>
                    </a:p>
                  </p:txBody>
                </p:sp>
                <p:sp>
                  <p:nvSpPr>
                    <p:cNvPr id="164" name="正方形/長方形 163"/>
                    <p:cNvSpPr/>
                    <p:nvPr/>
                  </p:nvSpPr>
                  <p:spPr bwMode="gray">
                    <a:xfrm rot="19840860">
                      <a:off x="3374642" y="887326"/>
                      <a:ext cx="810183" cy="15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神崎川</a:t>
                      </a:r>
                      <a:endParaRPr lang="en-US" altLang="ja-JP" sz="700" dirty="0">
                        <a:solidFill>
                          <a:schemeClr val="tx1"/>
                        </a:solidFill>
                      </a:endParaRPr>
                    </a:p>
                  </p:txBody>
                </p:sp>
                <p:sp>
                  <p:nvSpPr>
                    <p:cNvPr id="166" name="正方形/長方形 165"/>
                    <p:cNvSpPr/>
                    <p:nvPr/>
                  </p:nvSpPr>
                  <p:spPr bwMode="gray">
                    <a:xfrm>
                      <a:off x="4448259" y="2363886"/>
                      <a:ext cx="117880" cy="117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68" name="正方形/長方形 167"/>
                    <p:cNvSpPr/>
                    <p:nvPr/>
                  </p:nvSpPr>
                  <p:spPr bwMode="gray">
                    <a:xfrm>
                      <a:off x="5284655" y="2350783"/>
                      <a:ext cx="1084497" cy="2358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千林商店街</a:t>
                      </a:r>
                      <a:endParaRPr lang="en-US" altLang="ja-JP" sz="900" dirty="0">
                        <a:solidFill>
                          <a:schemeClr val="tx1"/>
                        </a:solidFill>
                      </a:endParaRPr>
                    </a:p>
                  </p:txBody>
                </p:sp>
                <p:sp>
                  <p:nvSpPr>
                    <p:cNvPr id="170" name="正方形/長方形 169"/>
                    <p:cNvSpPr/>
                    <p:nvPr/>
                  </p:nvSpPr>
                  <p:spPr bwMode="gray">
                    <a:xfrm>
                      <a:off x="5208431" y="2677529"/>
                      <a:ext cx="118504" cy="118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71" name="正方形/長方形 170"/>
                    <p:cNvSpPr/>
                    <p:nvPr/>
                  </p:nvSpPr>
                  <p:spPr bwMode="gray">
                    <a:xfrm>
                      <a:off x="5224150" y="1175223"/>
                      <a:ext cx="807764" cy="2322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182" name="正方形/長方形 181"/>
                    <p:cNvSpPr/>
                    <p:nvPr/>
                  </p:nvSpPr>
                  <p:spPr bwMode="gray">
                    <a:xfrm>
                      <a:off x="6012470" y="4287378"/>
                      <a:ext cx="887572" cy="2104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寝屋川</a:t>
                      </a:r>
                      <a:endParaRPr lang="en-US" altLang="ja-JP" sz="700" dirty="0">
                        <a:solidFill>
                          <a:schemeClr val="tx1"/>
                        </a:solidFill>
                      </a:endParaRPr>
                    </a:p>
                  </p:txBody>
                </p:sp>
                <p:sp>
                  <p:nvSpPr>
                    <p:cNvPr id="121" name="正方形/長方形 120"/>
                    <p:cNvSpPr/>
                    <p:nvPr/>
                  </p:nvSpPr>
                  <p:spPr bwMode="gray">
                    <a:xfrm>
                      <a:off x="3239907" y="4947717"/>
                      <a:ext cx="1084497" cy="3773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大阪産業</a:t>
                      </a:r>
                      <a:endParaRPr lang="en-US" altLang="ja-JP" sz="900" dirty="0" smtClean="0">
                        <a:solidFill>
                          <a:schemeClr val="tx1"/>
                        </a:solidFill>
                      </a:endParaRPr>
                    </a:p>
                    <a:p>
                      <a:pPr algn="ctr">
                        <a:defRPr/>
                      </a:pPr>
                      <a:r>
                        <a:rPr lang="ja-JP" altLang="en-US" sz="900" dirty="0" smtClean="0">
                          <a:solidFill>
                            <a:schemeClr val="tx1"/>
                          </a:solidFill>
                        </a:rPr>
                        <a:t>技術研究所</a:t>
                      </a:r>
                      <a:endParaRPr lang="en-US" altLang="ja-JP" sz="900" dirty="0">
                        <a:solidFill>
                          <a:schemeClr val="tx1"/>
                        </a:solidFill>
                      </a:endParaRPr>
                    </a:p>
                  </p:txBody>
                </p:sp>
                <p:sp>
                  <p:nvSpPr>
                    <p:cNvPr id="271" name="正方形/長方形 270"/>
                    <p:cNvSpPr/>
                    <p:nvPr/>
                  </p:nvSpPr>
                  <p:spPr bwMode="gray">
                    <a:xfrm>
                      <a:off x="3744801" y="4168087"/>
                      <a:ext cx="117880" cy="117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77" name="正方形/長方形 76"/>
                    <p:cNvSpPr/>
                    <p:nvPr/>
                  </p:nvSpPr>
                  <p:spPr bwMode="gray">
                    <a:xfrm>
                      <a:off x="6079204" y="5935480"/>
                      <a:ext cx="1178801" cy="28300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中小工場立地</a:t>
                      </a:r>
                      <a:endParaRPr lang="en-US" altLang="ja-JP" sz="900" dirty="0">
                        <a:solidFill>
                          <a:schemeClr val="tx1"/>
                        </a:solidFill>
                      </a:endParaRPr>
                    </a:p>
                  </p:txBody>
                </p:sp>
                <p:sp>
                  <p:nvSpPr>
                    <p:cNvPr id="185" name="正方形/長方形 184"/>
                    <p:cNvSpPr/>
                    <p:nvPr/>
                  </p:nvSpPr>
                  <p:spPr bwMode="gray">
                    <a:xfrm>
                      <a:off x="5719953" y="2822454"/>
                      <a:ext cx="870596" cy="2721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鶴見緑地</a:t>
                      </a:r>
                      <a:endParaRPr lang="en-US" altLang="ja-JP" sz="900" dirty="0">
                        <a:solidFill>
                          <a:schemeClr val="tx1"/>
                        </a:solidFill>
                      </a:endParaRPr>
                    </a:p>
                  </p:txBody>
                </p:sp>
              </p:grpSp>
            </p:grpSp>
            <p:sp>
              <p:nvSpPr>
                <p:cNvPr id="80" name="フリーフォーム 79"/>
                <p:cNvSpPr/>
                <p:nvPr/>
              </p:nvSpPr>
              <p:spPr bwMode="gray">
                <a:xfrm>
                  <a:off x="2382294" y="4429108"/>
                  <a:ext cx="26604" cy="220126"/>
                </a:xfrm>
                <a:custGeom>
                  <a:avLst/>
                  <a:gdLst>
                    <a:gd name="connsiteX0" fmla="*/ 0 w 28575"/>
                    <a:gd name="connsiteY0" fmla="*/ 0 h 219075"/>
                    <a:gd name="connsiteX1" fmla="*/ 28575 w 28575"/>
                    <a:gd name="connsiteY1" fmla="*/ 219075 h 219075"/>
                  </a:gdLst>
                  <a:ahLst/>
                  <a:cxnLst>
                    <a:cxn ang="0">
                      <a:pos x="connsiteX0" y="connsiteY0"/>
                    </a:cxn>
                    <a:cxn ang="0">
                      <a:pos x="connsiteX1" y="connsiteY1"/>
                    </a:cxn>
                  </a:cxnLst>
                  <a:rect l="l" t="t" r="r" b="b"/>
                  <a:pathLst>
                    <a:path w="28575" h="219075">
                      <a:moveTo>
                        <a:pt x="0" y="0"/>
                      </a:moveTo>
                      <a:lnTo>
                        <a:pt x="28575" y="219075"/>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sp>
            <p:nvSpPr>
              <p:cNvPr id="74" name="正方形/長方形 73"/>
              <p:cNvSpPr/>
              <p:nvPr/>
            </p:nvSpPr>
            <p:spPr bwMode="gray">
              <a:xfrm rot="16669270">
                <a:off x="4510680" y="5782946"/>
                <a:ext cx="1533012" cy="3795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sp>
            <p:nvSpPr>
              <p:cNvPr id="75" name="正方形/長方形 74"/>
              <p:cNvSpPr/>
              <p:nvPr/>
            </p:nvSpPr>
            <p:spPr bwMode="gray">
              <a:xfrm rot="16723359">
                <a:off x="4352962" y="5525492"/>
                <a:ext cx="877879" cy="1964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grpSp>
        <p:sp>
          <p:nvSpPr>
            <p:cNvPr id="68" name="正方形/長方形 67"/>
            <p:cNvSpPr/>
            <p:nvPr/>
          </p:nvSpPr>
          <p:spPr bwMode="gray">
            <a:xfrm rot="16680220">
              <a:off x="3707436" y="3313991"/>
              <a:ext cx="529750" cy="1958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大川</a:t>
              </a:r>
              <a:endParaRPr lang="en-US" altLang="ja-JP" sz="700" dirty="0">
                <a:solidFill>
                  <a:schemeClr val="tx1"/>
                </a:solidFill>
              </a:endParaRPr>
            </a:p>
          </p:txBody>
        </p:sp>
        <p:sp>
          <p:nvSpPr>
            <p:cNvPr id="70" name="正方形/長方形 69"/>
            <p:cNvSpPr/>
            <p:nvPr/>
          </p:nvSpPr>
          <p:spPr bwMode="gray">
            <a:xfrm>
              <a:off x="3787462" y="4639652"/>
              <a:ext cx="1027012" cy="289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第二</a:t>
              </a:r>
              <a:endParaRPr lang="en-US" altLang="ja-JP" sz="700" dirty="0" smtClean="0">
                <a:solidFill>
                  <a:schemeClr val="tx1"/>
                </a:solidFill>
              </a:endParaRPr>
            </a:p>
            <a:p>
              <a:pPr algn="ctr">
                <a:defRPr/>
              </a:pPr>
              <a:r>
                <a:rPr lang="ja-JP" altLang="en-US" sz="700" dirty="0" smtClean="0">
                  <a:solidFill>
                    <a:schemeClr val="tx1"/>
                  </a:solidFill>
                </a:rPr>
                <a:t>寝屋川</a:t>
              </a:r>
              <a:endParaRPr lang="en-US" altLang="ja-JP" sz="700" dirty="0">
                <a:solidFill>
                  <a:schemeClr val="tx1"/>
                </a:solidFill>
              </a:endParaRPr>
            </a:p>
          </p:txBody>
        </p:sp>
      </p:grpSp>
      <p:sp>
        <p:nvSpPr>
          <p:cNvPr id="4" name="テキスト ボックス 24"/>
          <p:cNvSpPr txBox="1"/>
          <p:nvPr/>
        </p:nvSpPr>
        <p:spPr bwMode="gray">
          <a:xfrm>
            <a:off x="132559" y="47625"/>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0244" name="タイトル 3"/>
          <p:cNvSpPr txBox="1">
            <a:spLocks/>
          </p:cNvSpPr>
          <p:nvPr/>
        </p:nvSpPr>
        <p:spPr bwMode="auto">
          <a:xfrm>
            <a:off x="4364832" y="30163"/>
            <a:ext cx="5458619"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10245" name="タイトル 3"/>
          <p:cNvSpPr>
            <a:spLocks/>
          </p:cNvSpPr>
          <p:nvPr/>
        </p:nvSpPr>
        <p:spPr bwMode="auto">
          <a:xfrm>
            <a:off x="116946" y="30163"/>
            <a:ext cx="4094825" cy="3123436"/>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p:txBody>
      </p:sp>
      <p:sp>
        <p:nvSpPr>
          <p:cNvPr id="10246" name="テキスト ボックス 24"/>
          <p:cNvSpPr txBox="1">
            <a:spLocks noChangeArrowheads="1"/>
          </p:cNvSpPr>
          <p:nvPr/>
        </p:nvSpPr>
        <p:spPr bwMode="gray">
          <a:xfrm>
            <a:off x="4376936" y="37004"/>
            <a:ext cx="1794000"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946" y="3284984"/>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6946" y="3279279"/>
            <a:ext cx="4094825" cy="351998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solidFill>
                <a:srgbClr val="000000"/>
              </a:solidFill>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smtClean="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a:t>
            </a: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ＭＳ Ｐ明朝" pitchFamily="18" charset="-128"/>
                <a:ea typeface="ＭＳ Ｐ明朝" pitchFamily="18" charset="-128"/>
              </a:rPr>
              <a:t>　</a:t>
            </a: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852,349</a:t>
            </a:r>
            <a:r>
              <a:rPr lang="ja-JP" altLang="en-US" sz="1100" dirty="0" smtClean="0">
                <a:latin typeface="ＭＳ Ｐゴシック" pitchFamily="50" charset="-128"/>
                <a:ea typeface="ＭＳ Ｐゴシック" pitchFamily="50" charset="-128"/>
              </a:rPr>
              <a:t>人で特別区の中で最も多く、堺市（</a:t>
            </a:r>
            <a:r>
              <a:rPr lang="en-US" altLang="ja-JP" sz="1100" dirty="0" smtClean="0">
                <a:latin typeface="ＭＳ Ｐゴシック" pitchFamily="50" charset="-128"/>
                <a:ea typeface="ＭＳ Ｐゴシック" pitchFamily="50" charset="-128"/>
              </a:rPr>
              <a:t>839,310</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128</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10</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1,329</a:t>
            </a:r>
            <a:r>
              <a:rPr lang="ja-JP" altLang="en-US" sz="1100" dirty="0" smtClean="0">
                <a:latin typeface="ＭＳ Ｐゴシック" pitchFamily="50" charset="-128"/>
                <a:ea typeface="ＭＳ Ｐゴシック" pitchFamily="50" charset="-128"/>
              </a:rPr>
              <a:t>億円で、比較都市の中で最も多い神戸市（</a:t>
            </a:r>
            <a:r>
              <a:rPr lang="en-US" altLang="ja-JP" sz="1100" dirty="0" smtClean="0">
                <a:latin typeface="ＭＳ Ｐゴシック" pitchFamily="50" charset="-128"/>
                <a:ea typeface="ＭＳ Ｐゴシック" pitchFamily="50" charset="-128"/>
              </a:rPr>
              <a:t>4</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8,503</a:t>
            </a:r>
            <a:r>
              <a:rPr lang="ja-JP" altLang="en-US" sz="1100" dirty="0" smtClean="0">
                <a:latin typeface="ＭＳ Ｐゴシック" pitchFamily="50" charset="-128"/>
                <a:ea typeface="ＭＳ Ｐゴシック" pitchFamily="50" charset="-128"/>
              </a:rPr>
              <a:t>億円）の</a:t>
            </a:r>
            <a:r>
              <a:rPr lang="en-US" altLang="ja-JP" sz="1100" dirty="0" smtClean="0">
                <a:latin typeface="ＭＳ Ｐゴシック" pitchFamily="50" charset="-128"/>
                <a:ea typeface="ＭＳ Ｐゴシック" pitchFamily="50" charset="-128"/>
              </a:rPr>
              <a:t>2</a:t>
            </a:r>
            <a:r>
              <a:rPr lang="ja-JP" altLang="en-US" sz="1100" dirty="0" smtClean="0">
                <a:latin typeface="ＭＳ Ｐゴシック" pitchFamily="50" charset="-128"/>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○工業の出荷額は</a:t>
            </a:r>
            <a:r>
              <a:rPr lang="en-US" altLang="ja-JP" sz="1100" dirty="0" smtClean="0">
                <a:latin typeface="ＭＳ Ｐゴシック" pitchFamily="50" charset="-128"/>
                <a:ea typeface="ＭＳ Ｐゴシック" pitchFamily="50" charset="-128"/>
              </a:rPr>
              <a:t>7,874</a:t>
            </a:r>
            <a:r>
              <a:rPr lang="ja-JP" altLang="en-US" sz="1100" dirty="0" smtClean="0">
                <a:latin typeface="ＭＳ Ｐゴシック" pitchFamily="50" charset="-128"/>
                <a:ea typeface="ＭＳ Ｐゴシック" pitchFamily="50" charset="-128"/>
              </a:rPr>
              <a:t>億円で枚方市（</a:t>
            </a:r>
            <a:r>
              <a:rPr lang="en-US" altLang="ja-JP" sz="1100" dirty="0" smtClean="0">
                <a:latin typeface="ＭＳ Ｐゴシック" pitchFamily="50" charset="-128"/>
                <a:ea typeface="ＭＳ Ｐゴシック" pitchFamily="50" charset="-128"/>
              </a:rPr>
              <a:t>7,366</a:t>
            </a:r>
            <a:r>
              <a:rPr lang="ja-JP" altLang="en-US" sz="1100" dirty="0" smtClean="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建物用途の割合は商業が</a:t>
            </a:r>
            <a:r>
              <a:rPr lang="en-US" altLang="ja-JP" sz="1100" dirty="0" smtClean="0">
                <a:latin typeface="ＭＳ Ｐゴシック" pitchFamily="50" charset="-128"/>
                <a:ea typeface="ＭＳ Ｐゴシック" pitchFamily="50" charset="-128"/>
              </a:rPr>
              <a:t>19.8</a:t>
            </a:r>
            <a:r>
              <a:rPr lang="ja-JP" altLang="en-US" sz="1100" dirty="0" smtClean="0">
                <a:latin typeface="ＭＳ Ｐゴシック" pitchFamily="50" charset="-128"/>
                <a:ea typeface="ＭＳ Ｐゴシック" pitchFamily="50" charset="-128"/>
              </a:rPr>
              <a:t>％で、比較都市をいずれも上回る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36.3</a:t>
            </a:r>
            <a:r>
              <a:rPr lang="ja-JP" altLang="en-US" sz="1100" dirty="0" smtClean="0">
                <a:latin typeface="ＭＳ Ｐゴシック" pitchFamily="50" charset="-128"/>
                <a:ea typeface="ＭＳ Ｐゴシック" pitchFamily="50" charset="-128"/>
              </a:rPr>
              <a:t>人で、枚方市</a:t>
            </a:r>
            <a:r>
              <a:rPr lang="en-US" altLang="ja-JP" sz="1100" dirty="0" smtClean="0">
                <a:latin typeface="ＭＳ Ｐゴシック" pitchFamily="50" charset="-128"/>
                <a:ea typeface="ＭＳ Ｐゴシック" pitchFamily="50" charset="-128"/>
              </a:rPr>
              <a:t>(31.0</a:t>
            </a:r>
            <a:r>
              <a:rPr lang="ja-JP" altLang="en-US" sz="1100" dirty="0" smtClean="0">
                <a:latin typeface="ＭＳ Ｐゴシック" pitchFamily="50" charset="-128"/>
                <a:ea typeface="ＭＳ Ｐゴシック" pitchFamily="50" charset="-128"/>
              </a:rPr>
              <a:t>人</a:t>
            </a: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を上回る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2.2</a:t>
            </a:r>
            <a:r>
              <a:rPr lang="ja-JP" altLang="en-US" sz="1100" dirty="0" smtClean="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smtClean="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10249" name="テキスト ボックス 57"/>
          <p:cNvSpPr>
            <a:spLocks noChangeArrowheads="1"/>
          </p:cNvSpPr>
          <p:nvPr/>
        </p:nvSpPr>
        <p:spPr bwMode="auto">
          <a:xfrm>
            <a:off x="4485217" y="6254318"/>
            <a:ext cx="51870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ja-JP" sz="1100" dirty="0" smtClean="0"/>
              <a:t>北を</a:t>
            </a:r>
            <a:r>
              <a:rPr lang="ja-JP" altLang="en-US" sz="1100" dirty="0" smtClean="0"/>
              <a:t>東西に</a:t>
            </a:r>
            <a:r>
              <a:rPr lang="ja-JP" altLang="ja-JP" sz="1100" dirty="0" smtClean="0"/>
              <a:t>神崎川</a:t>
            </a:r>
            <a:r>
              <a:rPr lang="ja-JP" altLang="en-US" sz="1100" dirty="0" smtClean="0"/>
              <a:t>・淀川</a:t>
            </a:r>
            <a:r>
              <a:rPr lang="ja-JP" altLang="ja-JP" sz="1100" dirty="0" smtClean="0"/>
              <a:t>、</a:t>
            </a:r>
            <a:r>
              <a:rPr lang="ja-JP" altLang="en-US" sz="1100" dirty="0" smtClean="0"/>
              <a:t>中央部を東西に堂島川・土佐堀川、南北に大川・城北川、南を東西に寝屋川・第二寝屋川、南北に平野川・平野川分水路と</a:t>
            </a:r>
            <a:r>
              <a:rPr lang="ja-JP" altLang="ja-JP" sz="1100" dirty="0" smtClean="0"/>
              <a:t>が流れる</a:t>
            </a:r>
            <a:r>
              <a:rPr lang="ja-JP" altLang="en-US" sz="1100" dirty="0" smtClean="0"/>
              <a:t>。</a:t>
            </a:r>
            <a:endParaRPr lang="ja-JP" altLang="en-US" sz="1100" dirty="0"/>
          </a:p>
        </p:txBody>
      </p:sp>
      <p:graphicFrame>
        <p:nvGraphicFramePr>
          <p:cNvPr id="63" name="Group 154"/>
          <p:cNvGraphicFramePr>
            <a:graphicFrameLocks noGrp="1"/>
          </p:cNvGraphicFramePr>
          <p:nvPr>
            <p:extLst>
              <p:ext uri="{D42A27DB-BD31-4B8C-83A1-F6EECF244321}">
                <p14:modId xmlns:p14="http://schemas.microsoft.com/office/powerpoint/2010/main" val="1983275213"/>
              </p:ext>
            </p:extLst>
          </p:nvPr>
        </p:nvGraphicFramePr>
        <p:xfrm>
          <a:off x="271726" y="3573016"/>
          <a:ext cx="3823177" cy="376692"/>
        </p:xfrm>
        <a:graphic>
          <a:graphicData uri="http://schemas.openxmlformats.org/drawingml/2006/table">
            <a:tbl>
              <a:tblPr/>
              <a:tblGrid>
                <a:gridCol w="391497"/>
                <a:gridCol w="343168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8193" name="Rectangle 1"/>
          <p:cNvSpPr>
            <a:spLocks noChangeArrowheads="1"/>
          </p:cNvSpPr>
          <p:nvPr/>
        </p:nvSpPr>
        <p:spPr bwMode="auto">
          <a:xfrm>
            <a:off x="116463" y="268193"/>
            <a:ext cx="4083269"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ja-JP" sz="1100" b="1" dirty="0">
                <a:latin typeface="HG創英角ｺﾞｼｯｸUB" pitchFamily="49" charset="-128"/>
                <a:ea typeface="HG創英角ｺﾞｼｯｸUB" pitchFamily="49" charset="-128"/>
              </a:rPr>
              <a:t>○西日本最大</a:t>
            </a:r>
            <a:r>
              <a:rPr lang="ja-JP" altLang="ja-JP" sz="1100" b="1" dirty="0" smtClean="0">
                <a:latin typeface="HG創英角ｺﾞｼｯｸUB" pitchFamily="49" charset="-128"/>
                <a:ea typeface="HG創英角ｺﾞｼｯｸUB" pitchFamily="49" charset="-128"/>
              </a:rPr>
              <a:t>の</a:t>
            </a:r>
            <a:r>
              <a:rPr lang="ja-JP" altLang="en-US" sz="1100" b="1" dirty="0" smtClean="0">
                <a:latin typeface="HG創英角ｺﾞｼｯｸUB" pitchFamily="49" charset="-128"/>
                <a:ea typeface="HG創英角ｺﾞｼｯｸUB" pitchFamily="49" charset="-128"/>
              </a:rPr>
              <a:t>大阪・梅田ターミナルをはじめ</a:t>
            </a:r>
            <a:r>
              <a:rPr lang="ja-JP" altLang="ja-JP" sz="1100" b="1" dirty="0" smtClean="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大川・中之島エリアにある歴史的建造物、美術館などの文化集客施設、鶴見緑地や毛馬桜之宮</a:t>
            </a:r>
            <a:r>
              <a:rPr lang="ja-JP" altLang="ja-JP" sz="1100" b="1" dirty="0" smtClean="0">
                <a:latin typeface="HG創英角ｺﾞｼｯｸUB" pitchFamily="49" charset="-128"/>
                <a:ea typeface="HG創英角ｺﾞｼｯｸUB" pitchFamily="49" charset="-128"/>
              </a:rPr>
              <a:t>公園</a:t>
            </a:r>
            <a:r>
              <a:rPr lang="ja-JP" altLang="en-US" sz="1100" b="1" dirty="0" smtClean="0">
                <a:latin typeface="HG創英角ｺﾞｼｯｸUB" pitchFamily="49" charset="-128"/>
                <a:ea typeface="HG創英角ｺﾞｼｯｸUB" pitchFamily="49" charset="-128"/>
              </a:rPr>
              <a:t>、城北公園・菖蒲園</a:t>
            </a:r>
            <a:r>
              <a:rPr lang="ja-JP" altLang="ja-JP" sz="1100" b="1" dirty="0" smtClean="0">
                <a:latin typeface="HG創英角ｺﾞｼｯｸUB" pitchFamily="49" charset="-128"/>
                <a:ea typeface="HG創英角ｺﾞｼｯｸUB" pitchFamily="49" charset="-128"/>
              </a:rPr>
              <a:t>など</a:t>
            </a:r>
            <a:r>
              <a:rPr lang="ja-JP" altLang="en-US" sz="1100" b="1" dirty="0" smtClean="0">
                <a:latin typeface="HG創英角ｺﾞｼｯｸUB" pitchFamily="49" charset="-128"/>
                <a:ea typeface="HG創英角ｺﾞｼｯｸUB" pitchFamily="49" charset="-128"/>
              </a:rPr>
              <a:t>があり</a:t>
            </a:r>
            <a:r>
              <a:rPr lang="ja-JP" altLang="ja-JP" sz="1100" b="1" dirty="0" smtClean="0">
                <a:latin typeface="HG創英角ｺﾞｼｯｸUB" pitchFamily="49" charset="-128"/>
                <a:ea typeface="HG創英角ｺﾞｼｯｸUB" pitchFamily="49" charset="-128"/>
              </a:rPr>
              <a:t>、ビジネス</a:t>
            </a:r>
            <a:r>
              <a:rPr lang="ja-JP" altLang="en-US" sz="1100" b="1" dirty="0" smtClean="0">
                <a:latin typeface="HG創英角ｺﾞｼｯｸUB" pitchFamily="49" charset="-128"/>
                <a:ea typeface="HG創英角ｺﾞｼｯｸUB" pitchFamily="49" charset="-128"/>
              </a:rPr>
              <a:t>・文化</a:t>
            </a:r>
            <a:r>
              <a:rPr lang="ja-JP" altLang="en-US" sz="1100" b="1" dirty="0">
                <a:latin typeface="HG創英角ｺﾞｼｯｸUB" pitchFamily="49" charset="-128"/>
                <a:ea typeface="HG創英角ｺﾞｼｯｸUB" pitchFamily="49" charset="-128"/>
              </a:rPr>
              <a:t>機能</a:t>
            </a:r>
            <a:r>
              <a:rPr lang="ja-JP" altLang="en-US" sz="1100" b="1" dirty="0" smtClean="0">
                <a:latin typeface="HG創英角ｺﾞｼｯｸUB" pitchFamily="49" charset="-128"/>
                <a:ea typeface="HG創英角ｺﾞｼｯｸUB" pitchFamily="49" charset="-128"/>
              </a:rPr>
              <a:t>と水・みどり豊かな環境などを有する都市</a:t>
            </a:r>
            <a:endParaRPr lang="ja-JP" altLang="ja-JP" sz="1100" b="1" dirty="0">
              <a:latin typeface="HG創英角ｺﾞｼｯｸUB" pitchFamily="49" charset="-128"/>
              <a:ea typeface="HG創英角ｺﾞｼｯｸUB" pitchFamily="49" charset="-128"/>
            </a:endParaRPr>
          </a:p>
          <a:p>
            <a:r>
              <a:rPr lang="ja-JP" altLang="ja-JP" sz="1100" b="1" dirty="0" smtClean="0">
                <a:latin typeface="HG創英角ｺﾞｼｯｸUB" pitchFamily="49" charset="-128"/>
                <a:ea typeface="HG創英角ｺﾞｼｯｸUB" pitchFamily="49" charset="-128"/>
              </a:rPr>
              <a:t>○大阪</a:t>
            </a:r>
            <a:r>
              <a:rPr lang="ja-JP" altLang="ja-JP" sz="1100" b="1" dirty="0">
                <a:latin typeface="HG創英角ｺﾞｼｯｸUB" pitchFamily="49" charset="-128"/>
                <a:ea typeface="HG創英角ｺﾞｼｯｸUB" pitchFamily="49" charset="-128"/>
              </a:rPr>
              <a:t>・</a:t>
            </a:r>
            <a:r>
              <a:rPr lang="ja-JP" altLang="ja-JP" sz="1100" b="1" dirty="0" smtClean="0">
                <a:latin typeface="HG創英角ｺﾞｼｯｸUB" pitchFamily="49" charset="-128"/>
                <a:ea typeface="HG創英角ｺﾞｼｯｸUB" pitchFamily="49" charset="-128"/>
              </a:rPr>
              <a:t>梅田周辺</a:t>
            </a:r>
            <a:r>
              <a:rPr lang="ja-JP" altLang="ja-JP" sz="1100" b="1" dirty="0">
                <a:latin typeface="HG創英角ｺﾞｼｯｸUB" pitchFamily="49" charset="-128"/>
                <a:ea typeface="HG創英角ｺﾞｼｯｸUB" pitchFamily="49" charset="-128"/>
              </a:rPr>
              <a:t>で</a:t>
            </a:r>
            <a:r>
              <a:rPr lang="ja-JP" altLang="ja-JP" sz="1100" b="1" dirty="0" smtClean="0">
                <a:latin typeface="HG創英角ｺﾞｼｯｸUB" pitchFamily="49" charset="-128"/>
                <a:ea typeface="HG創英角ｺﾞｼｯｸUB" pitchFamily="49" charset="-128"/>
              </a:rPr>
              <a:t>は「</a:t>
            </a:r>
            <a:r>
              <a:rPr lang="ja-JP" altLang="ja-JP" sz="1100" b="1" dirty="0">
                <a:latin typeface="HG創英角ｺﾞｼｯｸUB" pitchFamily="49" charset="-128"/>
                <a:ea typeface="HG創英角ｺﾞｼｯｸUB" pitchFamily="49" charset="-128"/>
              </a:rPr>
              <a:t>みどり」と「イノベーション」の融合拠点をめざすうめきた２期区域のまちづくりや、なにわ筋線の新駅開設による鉄道ネットワークの充実等が進められて</a:t>
            </a:r>
            <a:r>
              <a:rPr lang="ja-JP" altLang="ja-JP" sz="1100" b="1" dirty="0" smtClean="0">
                <a:latin typeface="HG創英角ｺﾞｼｯｸUB" pitchFamily="49" charset="-128"/>
                <a:ea typeface="HG創英角ｺﾞｼｯｸUB" pitchFamily="49" charset="-128"/>
              </a:rPr>
              <a:t>いる</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○ものづくり産業の集積地である城東・東成地区には企業の成長・発展に貢献する大阪産業技術</a:t>
            </a:r>
            <a:r>
              <a:rPr lang="ja-JP" altLang="ja-JP" sz="1100" b="1" dirty="0" smtClean="0">
                <a:latin typeface="HG創英角ｺﾞｼｯｸUB" pitchFamily="49" charset="-128"/>
                <a:ea typeface="HG創英角ｺﾞｼｯｸUB" pitchFamily="49" charset="-128"/>
              </a:rPr>
              <a:t>研究所も</a:t>
            </a:r>
            <a:r>
              <a:rPr lang="ja-JP" altLang="ja-JP" sz="1100" b="1" dirty="0">
                <a:latin typeface="HG創英角ｺﾞｼｯｸUB" pitchFamily="49" charset="-128"/>
                <a:ea typeface="HG創英角ｺﾞｼｯｸUB" pitchFamily="49" charset="-128"/>
              </a:rPr>
              <a:t>立地</a:t>
            </a:r>
            <a:r>
              <a:rPr lang="ja-JP" altLang="ja-JP" sz="1100" b="1" dirty="0" smtClean="0">
                <a:latin typeface="HG創英角ｺﾞｼｯｸUB" pitchFamily="49" charset="-128"/>
                <a:ea typeface="HG創英角ｺﾞｼｯｸUB" pitchFamily="49" charset="-128"/>
              </a:rPr>
              <a:t>。</a:t>
            </a:r>
            <a:r>
              <a:rPr lang="ja-JP" altLang="en-US" sz="1100" b="1" dirty="0" smtClean="0">
                <a:latin typeface="HG創英角ｺﾞｼｯｸUB" pitchFamily="49" charset="-128"/>
                <a:ea typeface="HG創英角ｺﾞｼｯｸUB" pitchFamily="49" charset="-128"/>
              </a:rPr>
              <a:t>大阪城東部地区</a:t>
            </a:r>
            <a:r>
              <a:rPr lang="ja-JP" altLang="en-US" sz="1100" b="1" dirty="0">
                <a:latin typeface="HG創英角ｺﾞｼｯｸUB" pitchFamily="49" charset="-128"/>
                <a:ea typeface="HG創英角ｺﾞｼｯｸUB" pitchFamily="49" charset="-128"/>
              </a:rPr>
              <a:t>では、</a:t>
            </a:r>
            <a:r>
              <a:rPr lang="ja-JP" altLang="en-US" sz="1100" b="1" dirty="0" smtClean="0">
                <a:latin typeface="HG創英角ｺﾞｼｯｸUB" pitchFamily="49" charset="-128"/>
                <a:ea typeface="HG創英角ｺﾞｼｯｸUB" pitchFamily="49" charset="-128"/>
              </a:rPr>
              <a:t>健康医療機能や</a:t>
            </a:r>
            <a:r>
              <a:rPr lang="ja-JP" altLang="ja-JP" sz="1100" b="1" dirty="0" smtClean="0">
                <a:latin typeface="HG創英角ｺﾞｼｯｸUB" pitchFamily="49" charset="-128"/>
                <a:ea typeface="HG創英角ｺﾞｼｯｸUB" pitchFamily="49" charset="-128"/>
              </a:rPr>
              <a:t>観光</a:t>
            </a:r>
            <a:r>
              <a:rPr lang="ja-JP" altLang="ja-JP" sz="1100" b="1" dirty="0">
                <a:latin typeface="HG創英角ｺﾞｼｯｸUB" pitchFamily="49" charset="-128"/>
                <a:ea typeface="HG創英角ｺﾞｼｯｸUB" pitchFamily="49" charset="-128"/>
              </a:rPr>
              <a:t>・人材育成・居住等の機能集積により、多世代・多様な人が集い、交流をはぐくむまちをめざして</a:t>
            </a:r>
            <a:r>
              <a:rPr lang="ja-JP" altLang="ja-JP" sz="1100" b="1" dirty="0" smtClean="0">
                <a:latin typeface="HG創英角ｺﾞｼｯｸUB" pitchFamily="49" charset="-128"/>
                <a:ea typeface="HG創英角ｺﾞｼｯｸUB" pitchFamily="49" charset="-128"/>
              </a:rPr>
              <a:t>いる</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○ＪＲおおさか</a:t>
            </a:r>
            <a:r>
              <a:rPr lang="ja-JP" altLang="ja-JP" sz="1100" b="1" dirty="0" smtClean="0">
                <a:latin typeface="HG創英角ｺﾞｼｯｸUB" pitchFamily="49" charset="-128"/>
                <a:ea typeface="HG創英角ｺﾞｼｯｸUB" pitchFamily="49" charset="-128"/>
              </a:rPr>
              <a:t>東線</a:t>
            </a:r>
            <a:r>
              <a:rPr lang="ja-JP" altLang="en-US" sz="1100" b="1" dirty="0" smtClean="0">
                <a:latin typeface="HG創英角ｺﾞｼｯｸUB" pitchFamily="49" charset="-128"/>
                <a:ea typeface="HG創英角ｺﾞｼｯｸUB" pitchFamily="49" charset="-128"/>
              </a:rPr>
              <a:t>の整備</a:t>
            </a:r>
            <a:r>
              <a:rPr lang="ja-JP" altLang="ja-JP" sz="1100" b="1" dirty="0" smtClean="0">
                <a:latin typeface="HG創英角ｺﾞｼｯｸUB" pitchFamily="49" charset="-128"/>
                <a:ea typeface="HG創英角ｺﾞｼｯｸUB" pitchFamily="49" charset="-128"/>
              </a:rPr>
              <a:t>や阪急</a:t>
            </a:r>
            <a:r>
              <a:rPr lang="ja-JP" altLang="ja-JP" sz="1100" b="1" dirty="0">
                <a:latin typeface="HG創英角ｺﾞｼｯｸUB" pitchFamily="49" charset="-128"/>
                <a:ea typeface="HG創英角ｺﾞｼｯｸUB" pitchFamily="49" charset="-128"/>
              </a:rPr>
              <a:t>電鉄京都線・千里</a:t>
            </a:r>
            <a:r>
              <a:rPr lang="ja-JP" altLang="ja-JP" sz="1100" b="1" dirty="0" smtClean="0">
                <a:latin typeface="HG創英角ｺﾞｼｯｸUB" pitchFamily="49" charset="-128"/>
                <a:ea typeface="HG創英角ｺﾞｼｯｸUB" pitchFamily="49" charset="-128"/>
              </a:rPr>
              <a:t>線連続</a:t>
            </a:r>
            <a:r>
              <a:rPr lang="ja-JP" altLang="ja-JP" sz="1100" b="1" dirty="0">
                <a:latin typeface="HG創英角ｺﾞｼｯｸUB" pitchFamily="49" charset="-128"/>
                <a:ea typeface="HG創英角ｺﾞｼｯｸUB" pitchFamily="49" charset="-128"/>
              </a:rPr>
              <a:t>立体交差</a:t>
            </a:r>
            <a:r>
              <a:rPr lang="ja-JP" altLang="ja-JP" sz="1100" b="1" dirty="0" smtClean="0">
                <a:latin typeface="HG創英角ｺﾞｼｯｸUB" pitchFamily="49" charset="-128"/>
                <a:ea typeface="HG創英角ｺﾞｼｯｸUB" pitchFamily="49" charset="-128"/>
              </a:rPr>
              <a:t>事業が</a:t>
            </a:r>
            <a:r>
              <a:rPr lang="ja-JP" altLang="ja-JP" sz="1100" b="1" dirty="0">
                <a:latin typeface="HG創英角ｺﾞｼｯｸUB" pitchFamily="49" charset="-128"/>
                <a:ea typeface="HG創英角ｺﾞｼｯｸUB" pitchFamily="49" charset="-128"/>
              </a:rPr>
              <a:t>進められており</a:t>
            </a:r>
            <a:r>
              <a:rPr lang="ja-JP" altLang="ja-JP" sz="1100" b="1" dirty="0" smtClean="0">
                <a:latin typeface="HG創英角ｺﾞｼｯｸUB" pitchFamily="49" charset="-128"/>
                <a:ea typeface="HG創英角ｺﾞｼｯｸUB" pitchFamily="49" charset="-128"/>
              </a:rPr>
              <a:t>、利便性</a:t>
            </a:r>
            <a:r>
              <a:rPr lang="ja-JP" altLang="ja-JP" sz="1100" b="1" dirty="0">
                <a:latin typeface="HG創英角ｺﾞｼｯｸUB" pitchFamily="49" charset="-128"/>
                <a:ea typeface="HG創英角ｺﾞｼｯｸUB" pitchFamily="49" charset="-128"/>
              </a:rPr>
              <a:t>の向上が期待</a:t>
            </a:r>
            <a:r>
              <a:rPr lang="ja-JP" altLang="ja-JP" sz="1100" b="1" dirty="0" smtClean="0">
                <a:latin typeface="HG創英角ｺﾞｼｯｸUB" pitchFamily="49" charset="-128"/>
                <a:ea typeface="HG創英角ｺﾞｼｯｸUB" pitchFamily="49" charset="-128"/>
              </a:rPr>
              <a:t>される</a:t>
            </a:r>
            <a:endParaRPr kumimoji="1" lang="ja-JP" sz="18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134" name="フリーフォーム 133"/>
          <p:cNvSpPr/>
          <p:nvPr/>
        </p:nvSpPr>
        <p:spPr bwMode="gray">
          <a:xfrm>
            <a:off x="6969224" y="4437112"/>
            <a:ext cx="216024" cy="504056"/>
          </a:xfrm>
          <a:custGeom>
            <a:avLst/>
            <a:gdLst>
              <a:gd name="connsiteX0" fmla="*/ 28575 w 361950"/>
              <a:gd name="connsiteY0" fmla="*/ 9525 h 457200"/>
              <a:gd name="connsiteX1" fmla="*/ 0 w 361950"/>
              <a:gd name="connsiteY1" fmla="*/ 438150 h 457200"/>
              <a:gd name="connsiteX2" fmla="*/ 228600 w 361950"/>
              <a:gd name="connsiteY2" fmla="*/ 457200 h 457200"/>
              <a:gd name="connsiteX3" fmla="*/ 361950 w 361950"/>
              <a:gd name="connsiteY3" fmla="*/ 0 h 457200"/>
              <a:gd name="connsiteX4" fmla="*/ 28575 w 361950"/>
              <a:gd name="connsiteY4" fmla="*/ 9525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457200">
                <a:moveTo>
                  <a:pt x="28575" y="9525"/>
                </a:moveTo>
                <a:lnTo>
                  <a:pt x="0" y="438150"/>
                </a:lnTo>
                <a:lnTo>
                  <a:pt x="228600" y="457200"/>
                </a:lnTo>
                <a:lnTo>
                  <a:pt x="361950" y="0"/>
                </a:lnTo>
                <a:lnTo>
                  <a:pt x="28575" y="9525"/>
                </a:lnTo>
                <a:close/>
              </a:path>
            </a:pathLst>
          </a:cu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正方形/長方形 222"/>
          <p:cNvSpPr/>
          <p:nvPr/>
        </p:nvSpPr>
        <p:spPr bwMode="gray">
          <a:xfrm>
            <a:off x="6976684" y="4571604"/>
            <a:ext cx="98016" cy="90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224" name="正方形/長方形 223"/>
          <p:cNvSpPr/>
          <p:nvPr/>
        </p:nvSpPr>
        <p:spPr bwMode="gray">
          <a:xfrm>
            <a:off x="5967030" y="5161004"/>
            <a:ext cx="1248000" cy="32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大阪城東部地区</a:t>
            </a:r>
            <a:endParaRPr lang="ja-JP" altLang="en-US" sz="1050" dirty="0">
              <a:solidFill>
                <a:schemeClr val="tx1"/>
              </a:solidFill>
            </a:endParaRPr>
          </a:p>
        </p:txBody>
      </p:sp>
      <p:cxnSp>
        <p:nvCxnSpPr>
          <p:cNvPr id="225" name="直線コネクタ 224"/>
          <p:cNvCxnSpPr>
            <a:endCxn id="134" idx="1"/>
          </p:cNvCxnSpPr>
          <p:nvPr/>
        </p:nvCxnSpPr>
        <p:spPr bwMode="gray">
          <a:xfrm flipV="1">
            <a:off x="6753200" y="4920166"/>
            <a:ext cx="216024" cy="23702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1" name="円/楕円 230"/>
          <p:cNvSpPr/>
          <p:nvPr/>
        </p:nvSpPr>
        <p:spPr bwMode="gray">
          <a:xfrm>
            <a:off x="5031009" y="3558426"/>
            <a:ext cx="312035" cy="182116"/>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bwMode="gray">
          <a:xfrm>
            <a:off x="4484948" y="2564904"/>
            <a:ext cx="1248000"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うめきた</a:t>
            </a:r>
            <a:endParaRPr lang="en-US" altLang="ja-JP" sz="1050" dirty="0" smtClean="0">
              <a:solidFill>
                <a:schemeClr val="tx1"/>
              </a:solidFill>
            </a:endParaRPr>
          </a:p>
          <a:p>
            <a:pPr algn="ctr">
              <a:defRPr/>
            </a:pPr>
            <a:r>
              <a:rPr lang="ja-JP" altLang="en-US" sz="1050" dirty="0" smtClean="0">
                <a:solidFill>
                  <a:schemeClr val="tx1"/>
                </a:solidFill>
              </a:rPr>
              <a:t>（大阪駅北地区）</a:t>
            </a:r>
            <a:endParaRPr lang="ja-JP" altLang="en-US" sz="1050" dirty="0">
              <a:solidFill>
                <a:schemeClr val="tx1"/>
              </a:solidFill>
            </a:endParaRPr>
          </a:p>
        </p:txBody>
      </p:sp>
      <p:cxnSp>
        <p:nvCxnSpPr>
          <p:cNvPr id="268" name="直線コネクタ 267"/>
          <p:cNvCxnSpPr>
            <a:stCxn id="231" idx="0"/>
            <a:endCxn id="267" idx="2"/>
          </p:cNvCxnSpPr>
          <p:nvPr/>
        </p:nvCxnSpPr>
        <p:spPr bwMode="gray">
          <a:xfrm flipH="1" flipV="1">
            <a:off x="5108948" y="2996904"/>
            <a:ext cx="78079" cy="56152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bwMode="gray">
          <a:xfrm>
            <a:off x="4718974" y="836712"/>
            <a:ext cx="1872208"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阪急電鉄京都線・千里線</a:t>
            </a:r>
            <a:endParaRPr lang="en-US" altLang="ja-JP" sz="1050" dirty="0" smtClean="0">
              <a:solidFill>
                <a:schemeClr val="tx1"/>
              </a:solidFill>
            </a:endParaRPr>
          </a:p>
          <a:p>
            <a:pPr algn="ctr">
              <a:defRPr/>
            </a:pPr>
            <a:r>
              <a:rPr lang="ja-JP" altLang="en-US" sz="1050" dirty="0" smtClean="0">
                <a:solidFill>
                  <a:schemeClr val="tx1"/>
                </a:solidFill>
              </a:rPr>
              <a:t>連続立体交差事業</a:t>
            </a:r>
            <a:endParaRPr lang="ja-JP" altLang="en-US" sz="1050" dirty="0">
              <a:solidFill>
                <a:schemeClr val="tx1"/>
              </a:solidFill>
            </a:endParaRPr>
          </a:p>
        </p:txBody>
      </p:sp>
      <p:cxnSp>
        <p:nvCxnSpPr>
          <p:cNvPr id="58" name="直線コネクタ 57"/>
          <p:cNvCxnSpPr>
            <a:stCxn id="73" idx="0"/>
          </p:cNvCxnSpPr>
          <p:nvPr/>
        </p:nvCxnSpPr>
        <p:spPr bwMode="gray">
          <a:xfrm flipH="1" flipV="1">
            <a:off x="5601073" y="1268760"/>
            <a:ext cx="375948" cy="63561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4" name="円/楕円 63"/>
          <p:cNvSpPr/>
          <p:nvPr/>
        </p:nvSpPr>
        <p:spPr bwMode="gray">
          <a:xfrm rot="20284886">
            <a:off x="4499344" y="4235832"/>
            <a:ext cx="959298" cy="378057"/>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bwMode="gray">
          <a:xfrm>
            <a:off x="4718974" y="4797152"/>
            <a:ext cx="1248000" cy="32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中之島エリア</a:t>
            </a:r>
            <a:endParaRPr lang="ja-JP" altLang="en-US" sz="1050" dirty="0">
              <a:solidFill>
                <a:schemeClr val="tx1"/>
              </a:solidFill>
            </a:endParaRPr>
          </a:p>
        </p:txBody>
      </p:sp>
      <p:cxnSp>
        <p:nvCxnSpPr>
          <p:cNvPr id="69" name="直線コネクタ 68"/>
          <p:cNvCxnSpPr/>
          <p:nvPr/>
        </p:nvCxnSpPr>
        <p:spPr bwMode="gray">
          <a:xfrm flipH="1" flipV="1">
            <a:off x="5025008" y="4653136"/>
            <a:ext cx="6002" cy="14401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bwMode="gray">
          <a:xfrm rot="18435194">
            <a:off x="5606685" y="1774562"/>
            <a:ext cx="1264299" cy="65785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bwMode="gray">
          <a:xfrm rot="16565548">
            <a:off x="7297265" y="4615959"/>
            <a:ext cx="1047086" cy="83907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p:nvPr/>
        </p:nvCxnSpPr>
        <p:spPr bwMode="gray">
          <a:xfrm flipH="1" flipV="1">
            <a:off x="8229364" y="5066134"/>
            <a:ext cx="252028" cy="16306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2" name="左矢印吹き出し 81"/>
          <p:cNvSpPr/>
          <p:nvPr/>
        </p:nvSpPr>
        <p:spPr bwMode="gray">
          <a:xfrm>
            <a:off x="4874991" y="3773800"/>
            <a:ext cx="1482165" cy="231264"/>
          </a:xfrm>
          <a:prstGeom prst="leftArrowCallout">
            <a:avLst>
              <a:gd name="adj1" fmla="val 30291"/>
              <a:gd name="adj2" fmla="val 35582"/>
              <a:gd name="adj3" fmla="val 46212"/>
              <a:gd name="adj4" fmla="val 87733"/>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なにわ筋線整備区間</a:t>
            </a:r>
            <a:endParaRPr kumimoji="1" lang="ja-JP" altLang="en-US" sz="900" dirty="0">
              <a:solidFill>
                <a:schemeClr val="tx1"/>
              </a:solidFill>
            </a:endParaRPr>
          </a:p>
        </p:txBody>
      </p:sp>
      <p:sp>
        <p:nvSpPr>
          <p:cNvPr id="162" name="正方形/長方形 161"/>
          <p:cNvSpPr/>
          <p:nvPr/>
        </p:nvSpPr>
        <p:spPr bwMode="gray">
          <a:xfrm>
            <a:off x="6681192" y="2276872"/>
            <a:ext cx="864096"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城北公園</a:t>
            </a:r>
            <a:endParaRPr lang="en-US" altLang="ja-JP" sz="900" dirty="0">
              <a:solidFill>
                <a:schemeClr val="tx1"/>
              </a:solidFill>
            </a:endParaRPr>
          </a:p>
        </p:txBody>
      </p:sp>
      <p:sp>
        <p:nvSpPr>
          <p:cNvPr id="85" name="右矢印吹き出し 84"/>
          <p:cNvSpPr/>
          <p:nvPr/>
        </p:nvSpPr>
        <p:spPr bwMode="gray">
          <a:xfrm flipH="1">
            <a:off x="7257256" y="3789040"/>
            <a:ext cx="1396726" cy="432048"/>
          </a:xfrm>
          <a:prstGeom prst="rightArrowCallout">
            <a:avLst>
              <a:gd name="adj1" fmla="val 22900"/>
              <a:gd name="adj2" fmla="val 27729"/>
              <a:gd name="adj3" fmla="val 32349"/>
              <a:gd name="adj4" fmla="val 85385"/>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ja-JP" sz="1050" dirty="0" smtClean="0">
                <a:solidFill>
                  <a:schemeClr val="tx1"/>
                </a:solidFill>
                <a:latin typeface="+mn-ea"/>
              </a:rPr>
              <a:t>ＪＲおおさか東線</a:t>
            </a:r>
            <a:r>
              <a:rPr lang="ja-JP" altLang="en-US" sz="1050" dirty="0" smtClean="0">
                <a:solidFill>
                  <a:schemeClr val="tx1"/>
                </a:solidFill>
                <a:latin typeface="+mn-ea"/>
              </a:rPr>
              <a:t>整備</a:t>
            </a:r>
            <a:r>
              <a:rPr lang="ja-JP" altLang="ja-JP" sz="1050" dirty="0" smtClean="0">
                <a:solidFill>
                  <a:schemeClr val="tx1"/>
                </a:solidFill>
                <a:latin typeface="+mn-ea"/>
              </a:rPr>
              <a:t>区間</a:t>
            </a:r>
            <a:endParaRPr lang="en-US" altLang="ja-JP" sz="1050" dirty="0" smtClean="0">
              <a:solidFill>
                <a:schemeClr val="tx1"/>
              </a:solidFill>
              <a:latin typeface="+mn-ea"/>
            </a:endParaRPr>
          </a:p>
        </p:txBody>
      </p:sp>
      <p:sp>
        <p:nvSpPr>
          <p:cNvPr id="90" name="正方形/長方形 89"/>
          <p:cNvSpPr/>
          <p:nvPr/>
        </p:nvSpPr>
        <p:spPr bwMode="gray">
          <a:xfrm rot="16407940">
            <a:off x="7279556" y="3295848"/>
            <a:ext cx="849454" cy="220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城北川</a:t>
            </a:r>
            <a:endParaRPr lang="en-US" altLang="ja-JP" sz="700" dirty="0">
              <a:solidFill>
                <a:schemeClr val="tx1"/>
              </a:solidFill>
            </a:endParaRPr>
          </a:p>
        </p:txBody>
      </p:sp>
      <p:sp>
        <p:nvSpPr>
          <p:cNvPr id="91" name="正方形/長方形 90"/>
          <p:cNvSpPr/>
          <p:nvPr/>
        </p:nvSpPr>
        <p:spPr bwMode="gray">
          <a:xfrm rot="3225158">
            <a:off x="6001480" y="2865820"/>
            <a:ext cx="576064" cy="220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大川</a:t>
            </a:r>
            <a:endParaRPr lang="en-US" altLang="ja-JP" sz="700" dirty="0">
              <a:solidFill>
                <a:schemeClr val="tx1"/>
              </a:solidFill>
            </a:endParaRPr>
          </a:p>
        </p:txBody>
      </p:sp>
      <p:sp>
        <p:nvSpPr>
          <p:cNvPr id="72" name="フリーフォーム 71"/>
          <p:cNvSpPr/>
          <p:nvPr/>
        </p:nvSpPr>
        <p:spPr>
          <a:xfrm rot="21445665">
            <a:off x="5227149" y="4005488"/>
            <a:ext cx="1722037" cy="280922"/>
          </a:xfrm>
          <a:custGeom>
            <a:avLst/>
            <a:gdLst>
              <a:gd name="connsiteX0" fmla="*/ 1906859 w 1906859"/>
              <a:gd name="connsiteY0" fmla="*/ 148683 h 327722"/>
              <a:gd name="connsiteX1" fmla="*/ 1594624 w 1906859"/>
              <a:gd name="connsiteY1" fmla="*/ 304800 h 327722"/>
              <a:gd name="connsiteX2" fmla="*/ 1468244 w 1906859"/>
              <a:gd name="connsiteY2" fmla="*/ 286215 h 327722"/>
              <a:gd name="connsiteX3" fmla="*/ 1256371 w 1906859"/>
              <a:gd name="connsiteY3" fmla="*/ 59473 h 327722"/>
              <a:gd name="connsiteX4" fmla="*/ 1137424 w 1906859"/>
              <a:gd name="connsiteY4" fmla="*/ 92927 h 327722"/>
              <a:gd name="connsiteX5" fmla="*/ 1029629 w 1906859"/>
              <a:gd name="connsiteY5" fmla="*/ 89210 h 327722"/>
              <a:gd name="connsiteX6" fmla="*/ 0 w 1906859"/>
              <a:gd name="connsiteY6" fmla="*/ 0 h 3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859" h="327722">
                <a:moveTo>
                  <a:pt x="1906859" y="148683"/>
                </a:moveTo>
                <a:cubicBezTo>
                  <a:pt x="1787293" y="215280"/>
                  <a:pt x="1667727" y="281878"/>
                  <a:pt x="1594624" y="304800"/>
                </a:cubicBezTo>
                <a:cubicBezTo>
                  <a:pt x="1521522" y="327722"/>
                  <a:pt x="1524619" y="327103"/>
                  <a:pt x="1468244" y="286215"/>
                </a:cubicBezTo>
                <a:cubicBezTo>
                  <a:pt x="1411869" y="245327"/>
                  <a:pt x="1311508" y="91688"/>
                  <a:pt x="1256371" y="59473"/>
                </a:cubicBezTo>
                <a:cubicBezTo>
                  <a:pt x="1201234" y="27258"/>
                  <a:pt x="1175214" y="87971"/>
                  <a:pt x="1137424" y="92927"/>
                </a:cubicBezTo>
                <a:cubicBezTo>
                  <a:pt x="1099634" y="97883"/>
                  <a:pt x="1029629" y="89210"/>
                  <a:pt x="1029629" y="89210"/>
                </a:cubicBezTo>
                <a:lnTo>
                  <a:pt x="0" y="0"/>
                </a:lnTo>
              </a:path>
            </a:pathLst>
          </a:custGeom>
          <a:ln w="22225"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フリーフォーム 77"/>
          <p:cNvSpPr/>
          <p:nvPr/>
        </p:nvSpPr>
        <p:spPr>
          <a:xfrm rot="21445155">
            <a:off x="5270906" y="4005058"/>
            <a:ext cx="1671850" cy="287815"/>
          </a:xfrm>
          <a:custGeom>
            <a:avLst/>
            <a:gdLst>
              <a:gd name="connsiteX0" fmla="*/ 1906859 w 1906859"/>
              <a:gd name="connsiteY0" fmla="*/ 148683 h 327722"/>
              <a:gd name="connsiteX1" fmla="*/ 1594624 w 1906859"/>
              <a:gd name="connsiteY1" fmla="*/ 304800 h 327722"/>
              <a:gd name="connsiteX2" fmla="*/ 1468244 w 1906859"/>
              <a:gd name="connsiteY2" fmla="*/ 286215 h 327722"/>
              <a:gd name="connsiteX3" fmla="*/ 1256371 w 1906859"/>
              <a:gd name="connsiteY3" fmla="*/ 59473 h 327722"/>
              <a:gd name="connsiteX4" fmla="*/ 1137424 w 1906859"/>
              <a:gd name="connsiteY4" fmla="*/ 92927 h 327722"/>
              <a:gd name="connsiteX5" fmla="*/ 1029629 w 1906859"/>
              <a:gd name="connsiteY5" fmla="*/ 89210 h 327722"/>
              <a:gd name="connsiteX6" fmla="*/ 0 w 1906859"/>
              <a:gd name="connsiteY6" fmla="*/ 0 h 3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859" h="327722">
                <a:moveTo>
                  <a:pt x="1906859" y="148683"/>
                </a:moveTo>
                <a:cubicBezTo>
                  <a:pt x="1787293" y="215280"/>
                  <a:pt x="1667727" y="281878"/>
                  <a:pt x="1594624" y="304800"/>
                </a:cubicBezTo>
                <a:cubicBezTo>
                  <a:pt x="1521522" y="327722"/>
                  <a:pt x="1524619" y="327103"/>
                  <a:pt x="1468244" y="286215"/>
                </a:cubicBezTo>
                <a:cubicBezTo>
                  <a:pt x="1411869" y="245327"/>
                  <a:pt x="1311508" y="91688"/>
                  <a:pt x="1256371" y="59473"/>
                </a:cubicBezTo>
                <a:cubicBezTo>
                  <a:pt x="1201234" y="27258"/>
                  <a:pt x="1175214" y="87971"/>
                  <a:pt x="1137424" y="92927"/>
                </a:cubicBezTo>
                <a:cubicBezTo>
                  <a:pt x="1099634" y="97883"/>
                  <a:pt x="1029629" y="89210"/>
                  <a:pt x="1029629" y="89210"/>
                </a:cubicBezTo>
                <a:lnTo>
                  <a:pt x="0" y="0"/>
                </a:lnTo>
              </a:path>
            </a:pathLst>
          </a:custGeom>
          <a:ln w="22225" cmpd="dbl">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正方形/長方形 80"/>
          <p:cNvSpPr/>
          <p:nvPr/>
        </p:nvSpPr>
        <p:spPr bwMode="gray">
          <a:xfrm rot="19664963">
            <a:off x="4792820" y="4368950"/>
            <a:ext cx="704850" cy="1190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土佐堀</a:t>
            </a:r>
            <a:r>
              <a:rPr lang="ja-JP" altLang="en-US" sz="700" dirty="0" smtClean="0">
                <a:solidFill>
                  <a:schemeClr val="tx1"/>
                </a:solidFill>
              </a:rPr>
              <a:t>川</a:t>
            </a:r>
            <a:endParaRPr lang="en-US" altLang="ja-JP" sz="700" dirty="0">
              <a:solidFill>
                <a:schemeClr val="tx1"/>
              </a:solidFill>
            </a:endParaRPr>
          </a:p>
        </p:txBody>
      </p:sp>
      <p:sp>
        <p:nvSpPr>
          <p:cNvPr id="84" name="正方形/長方形 83"/>
          <p:cNvSpPr/>
          <p:nvPr/>
        </p:nvSpPr>
        <p:spPr bwMode="gray">
          <a:xfrm rot="20202252">
            <a:off x="4721812" y="4055879"/>
            <a:ext cx="704850" cy="1190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堂島</a:t>
            </a:r>
            <a:r>
              <a:rPr lang="ja-JP" altLang="en-US" sz="700" dirty="0" smtClean="0">
                <a:solidFill>
                  <a:schemeClr val="tx1"/>
                </a:solidFill>
              </a:rPr>
              <a:t>川</a:t>
            </a:r>
            <a:endParaRPr lang="en-US" altLang="ja-JP" sz="700" dirty="0">
              <a:solidFill>
                <a:schemeClr val="tx1"/>
              </a:solidFill>
            </a:endParaRPr>
          </a:p>
        </p:txBody>
      </p:sp>
      <p:sp>
        <p:nvSpPr>
          <p:cNvPr id="86" name="円/楕円 85"/>
          <p:cNvSpPr/>
          <p:nvPr/>
        </p:nvSpPr>
        <p:spPr bwMode="gray">
          <a:xfrm rot="1443255">
            <a:off x="8265368" y="3140968"/>
            <a:ext cx="648072" cy="38861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87"/>
          <p:cNvSpPr/>
          <p:nvPr/>
        </p:nvSpPr>
        <p:spPr>
          <a:xfrm>
            <a:off x="4858555" y="3651161"/>
            <a:ext cx="292994" cy="785611"/>
          </a:xfrm>
          <a:custGeom>
            <a:avLst/>
            <a:gdLst>
              <a:gd name="connsiteX0" fmla="*/ 292994 w 292994"/>
              <a:gd name="connsiteY0" fmla="*/ 0 h 785611"/>
              <a:gd name="connsiteX1" fmla="*/ 35417 w 292994"/>
              <a:gd name="connsiteY1" fmla="*/ 128788 h 785611"/>
              <a:gd name="connsiteX2" fmla="*/ 80493 w 292994"/>
              <a:gd name="connsiteY2" fmla="*/ 637504 h 785611"/>
              <a:gd name="connsiteX3" fmla="*/ 222160 w 292994"/>
              <a:gd name="connsiteY3" fmla="*/ 785611 h 785611"/>
              <a:gd name="connsiteX4" fmla="*/ 222160 w 292994"/>
              <a:gd name="connsiteY4" fmla="*/ 785611 h 785611"/>
              <a:gd name="connsiteX5" fmla="*/ 222160 w 292994"/>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94" h="785611">
                <a:moveTo>
                  <a:pt x="292994" y="0"/>
                </a:moveTo>
                <a:cubicBezTo>
                  <a:pt x="181914" y="11268"/>
                  <a:pt x="70834" y="22537"/>
                  <a:pt x="35417" y="128788"/>
                </a:cubicBezTo>
                <a:cubicBezTo>
                  <a:pt x="0" y="235039"/>
                  <a:pt x="49369" y="528034"/>
                  <a:pt x="80493" y="637504"/>
                </a:cubicBezTo>
                <a:cubicBezTo>
                  <a:pt x="111617" y="746974"/>
                  <a:pt x="222160" y="785611"/>
                  <a:pt x="222160" y="785611"/>
                </a:cubicBezTo>
                <a:lnTo>
                  <a:pt x="222160" y="785611"/>
                </a:lnTo>
                <a:lnTo>
                  <a:pt x="222160" y="785611"/>
                </a:ln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フリーフォーム 91"/>
          <p:cNvSpPr/>
          <p:nvPr/>
        </p:nvSpPr>
        <p:spPr>
          <a:xfrm>
            <a:off x="6048375" y="1657350"/>
            <a:ext cx="2028825" cy="2876550"/>
          </a:xfrm>
          <a:custGeom>
            <a:avLst/>
            <a:gdLst>
              <a:gd name="connsiteX0" fmla="*/ 0 w 2028825"/>
              <a:gd name="connsiteY0" fmla="*/ 0 h 2876550"/>
              <a:gd name="connsiteX1" fmla="*/ 466725 w 2028825"/>
              <a:gd name="connsiteY1" fmla="*/ 647700 h 2876550"/>
              <a:gd name="connsiteX2" fmla="*/ 771525 w 2028825"/>
              <a:gd name="connsiteY2" fmla="*/ 1285875 h 2876550"/>
              <a:gd name="connsiteX3" fmla="*/ 1171575 w 2028825"/>
              <a:gd name="connsiteY3" fmla="*/ 1790700 h 2876550"/>
              <a:gd name="connsiteX4" fmla="*/ 1171575 w 2028825"/>
              <a:gd name="connsiteY4" fmla="*/ 2400300 h 2876550"/>
              <a:gd name="connsiteX5" fmla="*/ 1457325 w 2028825"/>
              <a:gd name="connsiteY5" fmla="*/ 2676525 h 2876550"/>
              <a:gd name="connsiteX6" fmla="*/ 1638300 w 2028825"/>
              <a:gd name="connsiteY6" fmla="*/ 2714625 h 2876550"/>
              <a:gd name="connsiteX7" fmla="*/ 2028825 w 2028825"/>
              <a:gd name="connsiteY7" fmla="*/ 2876550 h 2876550"/>
              <a:gd name="connsiteX8" fmla="*/ 2028825 w 2028825"/>
              <a:gd name="connsiteY8" fmla="*/ 2876550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825" h="2876550">
                <a:moveTo>
                  <a:pt x="0" y="0"/>
                </a:moveTo>
                <a:cubicBezTo>
                  <a:pt x="169069" y="216694"/>
                  <a:pt x="338138" y="433388"/>
                  <a:pt x="466725" y="647700"/>
                </a:cubicBezTo>
                <a:cubicBezTo>
                  <a:pt x="595312" y="862012"/>
                  <a:pt x="654050" y="1095375"/>
                  <a:pt x="771525" y="1285875"/>
                </a:cubicBezTo>
                <a:cubicBezTo>
                  <a:pt x="889000" y="1476375"/>
                  <a:pt x="1104900" y="1604963"/>
                  <a:pt x="1171575" y="1790700"/>
                </a:cubicBezTo>
                <a:cubicBezTo>
                  <a:pt x="1238250" y="1976437"/>
                  <a:pt x="1123950" y="2252663"/>
                  <a:pt x="1171575" y="2400300"/>
                </a:cubicBezTo>
                <a:cubicBezTo>
                  <a:pt x="1219200" y="2547937"/>
                  <a:pt x="1379538" y="2624138"/>
                  <a:pt x="1457325" y="2676525"/>
                </a:cubicBezTo>
                <a:cubicBezTo>
                  <a:pt x="1535113" y="2728913"/>
                  <a:pt x="1543050" y="2681288"/>
                  <a:pt x="1638300" y="2714625"/>
                </a:cubicBezTo>
                <a:cubicBezTo>
                  <a:pt x="1733550" y="2747963"/>
                  <a:pt x="2028825" y="2876550"/>
                  <a:pt x="2028825" y="2876550"/>
                </a:cubicBezTo>
                <a:lnTo>
                  <a:pt x="2028825" y="2876550"/>
                </a:ln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4" name="フリーフォーム 93"/>
          <p:cNvSpPr/>
          <p:nvPr/>
        </p:nvSpPr>
        <p:spPr>
          <a:xfrm>
            <a:off x="5438775" y="2989263"/>
            <a:ext cx="3705225" cy="636587"/>
          </a:xfrm>
          <a:custGeom>
            <a:avLst/>
            <a:gdLst>
              <a:gd name="connsiteX0" fmla="*/ 0 w 3705225"/>
              <a:gd name="connsiteY0" fmla="*/ 144462 h 636587"/>
              <a:gd name="connsiteX1" fmla="*/ 495300 w 3705225"/>
              <a:gd name="connsiteY1" fmla="*/ 134937 h 636587"/>
              <a:gd name="connsiteX2" fmla="*/ 657225 w 3705225"/>
              <a:gd name="connsiteY2" fmla="*/ 68262 h 636587"/>
              <a:gd name="connsiteX3" fmla="*/ 1657350 w 3705225"/>
              <a:gd name="connsiteY3" fmla="*/ 544512 h 636587"/>
              <a:gd name="connsiteX4" fmla="*/ 3000375 w 3705225"/>
              <a:gd name="connsiteY4" fmla="*/ 592137 h 636587"/>
              <a:gd name="connsiteX5" fmla="*/ 3705225 w 3705225"/>
              <a:gd name="connsiteY5" fmla="*/ 277812 h 6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225" h="636587">
                <a:moveTo>
                  <a:pt x="0" y="144462"/>
                </a:moveTo>
                <a:cubicBezTo>
                  <a:pt x="192881" y="146049"/>
                  <a:pt x="385763" y="147637"/>
                  <a:pt x="495300" y="134937"/>
                </a:cubicBezTo>
                <a:cubicBezTo>
                  <a:pt x="604837" y="122237"/>
                  <a:pt x="463550" y="0"/>
                  <a:pt x="657225" y="68262"/>
                </a:cubicBezTo>
                <a:cubicBezTo>
                  <a:pt x="850900" y="136524"/>
                  <a:pt x="1266825" y="457200"/>
                  <a:pt x="1657350" y="544512"/>
                </a:cubicBezTo>
                <a:cubicBezTo>
                  <a:pt x="2047875" y="631824"/>
                  <a:pt x="2659063" y="636587"/>
                  <a:pt x="3000375" y="592137"/>
                </a:cubicBezTo>
                <a:cubicBezTo>
                  <a:pt x="3341688" y="547687"/>
                  <a:pt x="3523456" y="412749"/>
                  <a:pt x="3705225" y="277812"/>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5" name="正方形/長方形 164"/>
          <p:cNvSpPr/>
          <p:nvPr/>
        </p:nvSpPr>
        <p:spPr bwMode="gray">
          <a:xfrm>
            <a:off x="6393160" y="3501008"/>
            <a:ext cx="810512" cy="3099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毛馬桜之宮</a:t>
            </a:r>
            <a:endParaRPr lang="en-US" altLang="ja-JP" sz="900" dirty="0">
              <a:solidFill>
                <a:schemeClr val="tx1"/>
              </a:solidFill>
            </a:endParaRPr>
          </a:p>
          <a:p>
            <a:pPr algn="ctr">
              <a:defRPr/>
            </a:pPr>
            <a:r>
              <a:rPr lang="ja-JP" altLang="en-US" sz="900" dirty="0" smtClean="0">
                <a:solidFill>
                  <a:schemeClr val="tx1"/>
                </a:solidFill>
              </a:rPr>
              <a:t>公園</a:t>
            </a:r>
            <a:endParaRPr lang="en-US" altLang="ja-JP" sz="900" dirty="0">
              <a:solidFill>
                <a:schemeClr val="tx1"/>
              </a:solidFill>
            </a:endParaRPr>
          </a:p>
        </p:txBody>
      </p:sp>
      <p:sp>
        <p:nvSpPr>
          <p:cNvPr id="95" name="左矢印吹き出し 94"/>
          <p:cNvSpPr/>
          <p:nvPr/>
        </p:nvSpPr>
        <p:spPr bwMode="gray">
          <a:xfrm>
            <a:off x="6393160" y="2996952"/>
            <a:ext cx="1296988"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900" dirty="0">
                <a:solidFill>
                  <a:schemeClr val="tx1"/>
                </a:solidFill>
                <a:latin typeface="+mn-ea"/>
                <a:cs typeface="Times New Roman" pitchFamily="18" charset="0"/>
              </a:rPr>
              <a:t>淀川左岸線延伸部</a:t>
            </a:r>
            <a:endParaRPr lang="ja-JP" altLang="en-US" sz="900" dirty="0">
              <a:solidFill>
                <a:schemeClr val="tx1"/>
              </a:solidFill>
              <a:latin typeface="+mn-ea"/>
            </a:endParaRPr>
          </a:p>
        </p:txBody>
      </p:sp>
      <p:sp>
        <p:nvSpPr>
          <p:cNvPr id="79"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７</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5072</TotalTime>
  <Words>7722</Words>
  <Application>Microsoft Office PowerPoint</Application>
  <PresentationFormat>A4 210 x 297 mm</PresentationFormat>
  <Paragraphs>1763</Paragraphs>
  <Slides>30</Slides>
  <Notes>11</Notes>
  <HiddenSlides>0</HiddenSlides>
  <MMClips>0</MMClips>
  <ScaleCrop>false</ScaleCrop>
  <HeadingPairs>
    <vt:vector size="4" baseType="variant">
      <vt:variant>
        <vt:lpstr>テーマ</vt:lpstr>
      </vt:variant>
      <vt:variant>
        <vt:i4>2</vt:i4>
      </vt:variant>
      <vt:variant>
        <vt:lpstr>スライド タイトル</vt:lpstr>
      </vt:variant>
      <vt:variant>
        <vt:i4>30</vt:i4>
      </vt:variant>
    </vt:vector>
  </HeadingPairs>
  <TitlesOfParts>
    <vt:vector size="32" baseType="lpstr">
      <vt:lpstr>標準デザイン</vt:lpstr>
      <vt:lpstr>1_Office テーマ</vt:lpstr>
      <vt:lpstr>10　特別区のすがた  【試案Ａ（４区Ａ案）】 </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cp:lastModifiedBy>岸良　将史</cp:lastModifiedBy>
  <cp:revision>334</cp:revision>
  <cp:lastPrinted>2017-09-22T09:52:44Z</cp:lastPrinted>
  <dcterms:created xsi:type="dcterms:W3CDTF">2013-06-27T08:44:08Z</dcterms:created>
  <dcterms:modified xsi:type="dcterms:W3CDTF">2017-09-26T10:30:50Z</dcterms:modified>
</cp:coreProperties>
</file>