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sldIdLst>
    <p:sldId id="608" r:id="rId3"/>
    <p:sldId id="629" r:id="rId4"/>
    <p:sldId id="633" r:id="rId5"/>
    <p:sldId id="631" r:id="rId6"/>
    <p:sldId id="637" r:id="rId7"/>
    <p:sldId id="630" r:id="rId8"/>
    <p:sldId id="635" r:id="rId9"/>
  </p:sldIdLst>
  <p:sldSz cx="9906000" cy="6858000" type="A4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15" autoAdjust="0"/>
    <p:restoredTop sz="96223" autoAdjust="0"/>
  </p:normalViewPr>
  <p:slideViewPr>
    <p:cSldViewPr>
      <p:cViewPr varScale="1">
        <p:scale>
          <a:sx n="69" d="100"/>
          <a:sy n="69" d="100"/>
        </p:scale>
        <p:origin x="-1224" y="-10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7047" cy="34036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5629993" y="0"/>
            <a:ext cx="4307047" cy="34036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4179279C-853F-4F34-A5D2-B95F4823AB07}" type="datetimeFigureOut">
              <a:rPr kumimoji="1" lang="ja-JP" altLang="en-US" smtClean="0"/>
              <a:pPr/>
              <a:t>2017/9/26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128963" y="511175"/>
            <a:ext cx="368300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993935" y="3233421"/>
            <a:ext cx="7951470" cy="3063240"/>
          </a:xfrm>
          <a:prstGeom prst="rect">
            <a:avLst/>
          </a:prstGeom>
        </p:spPr>
        <p:txBody>
          <a:bodyPr vert="horz" lIns="91433" tIns="45716" rIns="91433" bIns="45716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6465659"/>
            <a:ext cx="4307047" cy="34036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5629993" y="6465659"/>
            <a:ext cx="4307047" cy="34036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4308C615-631D-4AD2-8CDC-5C132F111DA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786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128963" y="511175"/>
            <a:ext cx="3683000" cy="25511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 smtClean="0"/>
          </a:p>
        </p:txBody>
      </p:sp>
      <p:sp>
        <p:nvSpPr>
          <p:cNvPr id="1536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89F0FC-4190-4FFE-AB08-4DED16EE2F4D}" type="slidenum">
              <a:rPr lang="ja-JP" altLang="en-US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284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3127375" y="511175"/>
            <a:ext cx="3686175" cy="255270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8C615-631D-4AD2-8CDC-5C132F111DAD}" type="slidenum">
              <a:rPr lang="ja-JP" altLang="en-US" smtClean="0">
                <a:solidFill>
                  <a:prstClr val="black"/>
                </a:solidFill>
              </a:rPr>
              <a:pPr/>
              <a:t>4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1764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3127375" y="511175"/>
            <a:ext cx="3686175" cy="255270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8C615-631D-4AD2-8CDC-5C132F111DAD}" type="slidenum">
              <a:rPr lang="ja-JP" altLang="en-US" smtClean="0">
                <a:solidFill>
                  <a:prstClr val="black"/>
                </a:solidFill>
              </a:rPr>
              <a:pPr/>
              <a:t>5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1764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3127375" y="511175"/>
            <a:ext cx="3686175" cy="255270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8C615-631D-4AD2-8CDC-5C132F111DAD}" type="slidenum">
              <a:rPr lang="ja-JP" altLang="en-US" smtClean="0">
                <a:solidFill>
                  <a:prstClr val="black"/>
                </a:solidFill>
              </a:rPr>
              <a:pPr/>
              <a:t>6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7832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3127375" y="511175"/>
            <a:ext cx="3686175" cy="255270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8C615-631D-4AD2-8CDC-5C132F111DAD}" type="slidenum">
              <a:rPr lang="ja-JP" altLang="en-US" smtClean="0">
                <a:solidFill>
                  <a:prstClr val="black"/>
                </a:solidFill>
              </a:rPr>
              <a:pPr/>
              <a:t>7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783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32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2017/9/26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2017/9/26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5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5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2017/9/26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2017/9/26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9950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2017/9/26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2341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2017/9/26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2595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2017/9/26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69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2017/9/26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9387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2017/9/26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7947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2017/9/26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0064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2017/9/26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773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2017/9/26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2017/9/26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7663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2017/9/26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4232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2017/9/26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901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7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2017/9/26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2017/9/26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4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4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2017/9/26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2017/9/26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2017/9/26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57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2017/9/26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2017/9/26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2017/9/26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7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2017/9/26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24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 txBox="1">
            <a:spLocks/>
          </p:cNvSpPr>
          <p:nvPr/>
        </p:nvSpPr>
        <p:spPr>
          <a:xfrm>
            <a:off x="0" y="1772823"/>
            <a:ext cx="9906000" cy="2451279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ja-JP" altLang="en-US" sz="4000" dirty="0">
                <a:solidFill>
                  <a:prstClr val="black"/>
                </a:solidFill>
              </a:rPr>
              <a:t>９</a:t>
            </a:r>
            <a:r>
              <a:rPr lang="ja-JP" altLang="en-US" sz="3600" dirty="0" smtClean="0">
                <a:solidFill>
                  <a:prstClr val="black"/>
                </a:solidFill>
              </a:rPr>
              <a:t>　設置の日</a:t>
            </a:r>
            <a:endParaRPr lang="ja-JP" altLang="en-US" sz="2600" dirty="0">
              <a:solidFill>
                <a:prstClr val="black"/>
              </a:solidFill>
              <a:latin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2420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848544" y="2866352"/>
            <a:ext cx="8208912" cy="1642768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200000"/>
              </a:lnSpc>
            </a:pPr>
            <a:r>
              <a:rPr lang="en-US" altLang="ja-JP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　基本的な考え方</a:t>
            </a:r>
            <a:endParaRPr kumimoji="1" lang="en-US" altLang="ja-JP" sz="16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485916" y="1116276"/>
            <a:ext cx="8915400" cy="1143000"/>
          </a:xfrm>
        </p:spPr>
        <p:txBody>
          <a:bodyPr>
            <a:noAutofit/>
          </a:bodyPr>
          <a:lstStyle/>
          <a:p>
            <a:r>
              <a:rPr kumimoji="1" lang="ja-JP" altLang="en-US" sz="3600" dirty="0" smtClean="0"/>
              <a:t>目　　次</a:t>
            </a:r>
            <a:endParaRPr kumimoji="1" lang="ja-JP" altLang="en-US" sz="3600" dirty="0"/>
          </a:p>
        </p:txBody>
      </p:sp>
      <p:sp>
        <p:nvSpPr>
          <p:cNvPr id="8" name="正方形/長方形 7"/>
          <p:cNvSpPr/>
          <p:nvPr/>
        </p:nvSpPr>
        <p:spPr>
          <a:xfrm>
            <a:off x="2864769" y="3394364"/>
            <a:ext cx="6192688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・・・・・・・・・・・・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・・・・・・・・・・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・・・・・・・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・・・・設置日</a:t>
            </a:r>
            <a:r>
              <a:rPr kumimoji="1" lang="en-US" altLang="ja-JP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</a:t>
            </a:r>
            <a:endParaRPr kumimoji="1" lang="ja-JP" altLang="en-US" sz="20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196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16496" y="870700"/>
            <a:ext cx="9260566" cy="9021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ja-JP" altLang="en-US" sz="17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itchFamily="50" charset="-128"/>
              </a:rPr>
              <a:t>◇</a:t>
            </a:r>
            <a:r>
              <a:rPr lang="ja-JP" altLang="en-US" sz="17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itchFamily="50" charset="-128"/>
              </a:rPr>
              <a:t>特別</a:t>
            </a:r>
            <a:r>
              <a:rPr lang="ja-JP" altLang="en-US" sz="17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itchFamily="50" charset="-128"/>
              </a:rPr>
              <a:t>区設置の日の検討</a:t>
            </a:r>
            <a:r>
              <a:rPr lang="ja-JP" altLang="en-US" sz="17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itchFamily="50" charset="-128"/>
              </a:rPr>
              <a:t>にあたっては、</a:t>
            </a:r>
            <a:endParaRPr lang="en-US" altLang="ja-JP" sz="17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 pitchFamily="50" charset="-128"/>
            </a:endParaRPr>
          </a:p>
          <a:p>
            <a:r>
              <a:rPr lang="ja-JP" altLang="en-US" sz="17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itchFamily="50" charset="-128"/>
              </a:rPr>
              <a:t>　・住民サービスに支障がでないこと</a:t>
            </a:r>
            <a:endParaRPr lang="en-US" altLang="ja-JP" sz="17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 pitchFamily="50" charset="-128"/>
            </a:endParaRPr>
          </a:p>
          <a:p>
            <a:r>
              <a:rPr lang="ja-JP" altLang="en-US" sz="17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itchFamily="50" charset="-128"/>
              </a:rPr>
              <a:t>　・十分な周知と関係機関との</a:t>
            </a:r>
            <a:r>
              <a:rPr lang="ja-JP" altLang="en-US" sz="17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itchFamily="50" charset="-128"/>
              </a:rPr>
              <a:t>調整期間の確保</a:t>
            </a:r>
            <a:r>
              <a:rPr lang="ja-JP" altLang="en-US" sz="17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itchFamily="50" charset="-128"/>
              </a:rPr>
              <a:t>　　　　　</a:t>
            </a:r>
            <a:r>
              <a:rPr lang="ja-JP" altLang="en-US" sz="17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itchFamily="50" charset="-128"/>
              </a:rPr>
              <a:t>が重要</a:t>
            </a:r>
            <a:endParaRPr lang="en-US" altLang="ja-JP" sz="17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416496" y="1988840"/>
            <a:ext cx="9289032" cy="4732594"/>
          </a:xfrm>
          <a:prstGeom prst="roundRect">
            <a:avLst>
              <a:gd name="adj" fmla="val 5555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◆特別区設置の日については、組織体制の整備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システム改修など、特別区が住民サービスを確実に提供でき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るよう、必要な期間を踏まえる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7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7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7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7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7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7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7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7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7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7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上記のほか、事務の引継ぎ、財政の調整、財産・債務の承継など、特別区の設置に必要な項目について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設置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準備期間中に整える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7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7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住民</a:t>
            </a:r>
            <a:r>
              <a:rPr lang="ja-JP" altLang="en-US" sz="170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サービスを</a:t>
            </a:r>
            <a:r>
              <a:rPr lang="ja-JP" altLang="en-US" sz="170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間断</a:t>
            </a:r>
            <a:r>
              <a:rPr lang="ja-JP" altLang="en-US" sz="170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なく</a:t>
            </a:r>
            <a:r>
              <a:rPr lang="ja-JP" altLang="en-US" sz="17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提供</a:t>
            </a:r>
            <a:r>
              <a:rPr lang="ja-JP" altLang="en-US" sz="17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するため</a:t>
            </a:r>
            <a:r>
              <a:rPr lang="ja-JP" altLang="en-US" sz="17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、特別区設置の日は、</a:t>
            </a:r>
            <a:endParaRPr lang="en-US" altLang="ja-JP" sz="1700" dirty="0" smtClean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17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住民投票の日から概ね</a:t>
            </a:r>
            <a:r>
              <a:rPr lang="ja-JP" altLang="en-US" sz="17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３～４</a:t>
            </a:r>
            <a:r>
              <a:rPr lang="ja-JP" altLang="en-US" sz="17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年後とする</a:t>
            </a:r>
            <a:endParaRPr kumimoji="1" lang="ja-JP" altLang="en-US" sz="17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963309"/>
              </p:ext>
            </p:extLst>
          </p:nvPr>
        </p:nvGraphicFramePr>
        <p:xfrm>
          <a:off x="848545" y="3030748"/>
          <a:ext cx="8460070" cy="18980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18679"/>
                <a:gridCol w="3441391"/>
              </a:tblGrid>
              <a:tr h="3436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主要項目</a:t>
                      </a:r>
                      <a:endParaRPr kumimoji="1" lang="ja-JP" altLang="en-US" sz="15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0" marR="990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必要期間</a:t>
                      </a:r>
                      <a:endParaRPr kumimoji="1" lang="ja-JP" altLang="en-US" sz="15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0" marR="99060">
                    <a:solidFill>
                      <a:schemeClr val="bg1"/>
                    </a:solidFill>
                  </a:tcPr>
                </a:tc>
              </a:tr>
              <a:tr h="310894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 組織体制の整備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３年程度</a:t>
                      </a:r>
                    </a:p>
                  </a:txBody>
                  <a:tcPr marL="99060" marR="99060" anchor="ctr">
                    <a:solidFill>
                      <a:schemeClr val="bg1"/>
                    </a:solidFill>
                  </a:tcPr>
                </a:tc>
              </a:tr>
              <a:tr h="310894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 システム改修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３年程度</a:t>
                      </a:r>
                      <a:endParaRPr kumimoji="1" lang="en-US" altLang="ja-JP" sz="13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bg1"/>
                    </a:solidFill>
                  </a:tcPr>
                </a:tc>
              </a:tr>
              <a:tr h="310894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 庁舎整備（建設、賃借・改修）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３～７年程度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bg1"/>
                    </a:solidFill>
                  </a:tcPr>
                </a:tc>
              </a:tr>
              <a:tr h="310894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 街区表示板、住居表示板の変更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</a:t>
                      </a:r>
                      <a:r>
                        <a:rPr kumimoji="1" lang="ja-JP" altLang="en-US" sz="13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年程度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bg1"/>
                    </a:solidFill>
                  </a:tcPr>
                </a:tc>
              </a:tr>
              <a:tr h="310894">
                <a:tc>
                  <a:txBody>
                    <a:bodyPr/>
                    <a:lstStyle/>
                    <a:p>
                      <a:r>
                        <a:rPr kumimoji="1" lang="ja-JP" altLang="en-US" sz="1300" b="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⑤ </a:t>
                      </a:r>
                      <a:r>
                        <a:rPr kumimoji="1" lang="ja-JP" altLang="en-US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その他（広報・周知、関係機関との調整等）</a:t>
                      </a:r>
                      <a:endParaRPr kumimoji="1" lang="ja-JP" altLang="en-US" sz="13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２年程度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1036" y="476672"/>
            <a:ext cx="27815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（１）特別区設置の日　　</a:t>
            </a:r>
            <a:endParaRPr lang="ja-JP" altLang="en-US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848544" y="6292643"/>
            <a:ext cx="8541518" cy="3047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1"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なお、具体的な</a:t>
            </a: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設置</a:t>
            </a:r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の日</a:t>
            </a:r>
            <a:r>
              <a:rPr kumimoji="1"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については、今後、法定協議会における議論を踏まえたうえで、案の提示を行う</a:t>
            </a:r>
            <a:endParaRPr kumimoji="1" lang="ja-JP" altLang="en-US" sz="1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二等辺三角形 6"/>
          <p:cNvSpPr/>
          <p:nvPr/>
        </p:nvSpPr>
        <p:spPr>
          <a:xfrm rot="10800000">
            <a:off x="3606057" y="5301208"/>
            <a:ext cx="2736304" cy="345245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460470" y="2680649"/>
            <a:ext cx="2592288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5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《</a:t>
            </a:r>
            <a:r>
              <a:rPr kumimoji="1" lang="ja-JP" altLang="en-US" sz="15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必要期間（見込み）</a:t>
            </a:r>
            <a:r>
              <a:rPr kumimoji="1" lang="en-US" altLang="ja-JP" sz="15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》</a:t>
            </a:r>
            <a:endParaRPr kumimoji="1" lang="ja-JP" altLang="en-US" sz="15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0" y="-9967"/>
            <a:ext cx="9906000" cy="432000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</a:t>
            </a:r>
            <a:r>
              <a:rPr lang="ja-JP" altLang="en-US" sz="20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基本的な考え方</a:t>
            </a:r>
            <a:endParaRPr lang="ja-JP" altLang="en-US" sz="2000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3" name="正方形/長方形 27"/>
          <p:cNvSpPr>
            <a:spLocks noChangeArrowheads="1"/>
          </p:cNvSpPr>
          <p:nvPr/>
        </p:nvSpPr>
        <p:spPr bwMode="auto">
          <a:xfrm>
            <a:off x="8874125" y="6623774"/>
            <a:ext cx="103187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設置日</a:t>
            </a:r>
            <a:r>
              <a:rPr lang="en-US" altLang="ja-JP" sz="110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lang="ja-JP" altLang="en-US" sz="1100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416558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/>
        </p:nvSpPr>
        <p:spPr>
          <a:xfrm>
            <a:off x="0" y="-9967"/>
            <a:ext cx="9906000" cy="432000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</a:t>
            </a:r>
            <a:r>
              <a:rPr lang="ja-JP" altLang="en-US" sz="20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基本的な考え方</a:t>
            </a:r>
            <a:endParaRPr lang="ja-JP" altLang="en-US" sz="2000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473555"/>
              </p:ext>
            </p:extLst>
          </p:nvPr>
        </p:nvGraphicFramePr>
        <p:xfrm>
          <a:off x="145142" y="764709"/>
          <a:ext cx="9656434" cy="59766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7458"/>
                <a:gridCol w="360040"/>
                <a:gridCol w="437424"/>
                <a:gridCol w="437424"/>
                <a:gridCol w="437424"/>
                <a:gridCol w="437424"/>
                <a:gridCol w="437424"/>
                <a:gridCol w="437424"/>
                <a:gridCol w="437424"/>
                <a:gridCol w="437424"/>
                <a:gridCol w="437424"/>
                <a:gridCol w="437424"/>
                <a:gridCol w="437424"/>
                <a:gridCol w="437424"/>
                <a:gridCol w="709962"/>
                <a:gridCol w="709962"/>
                <a:gridCol w="709962"/>
                <a:gridCol w="709962"/>
              </a:tblGrid>
              <a:tr h="333802"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住民投票後年数</a:t>
                      </a:r>
                      <a:endParaRPr kumimoji="1" lang="en-US" altLang="ja-JP" sz="12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四半期</a:t>
                      </a:r>
                      <a:r>
                        <a:rPr kumimoji="1" lang="en-US" altLang="ja-JP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endParaRPr kumimoji="1" lang="ja-JP" alt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１年目</a:t>
                      </a:r>
                      <a:endParaRPr kumimoji="1" lang="ja-JP" altLang="en-US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２年目</a:t>
                      </a:r>
                      <a:endParaRPr kumimoji="1" lang="ja-JP" altLang="en-US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３年目</a:t>
                      </a:r>
                      <a:endParaRPr kumimoji="1" lang="ja-JP" altLang="en-US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４年目</a:t>
                      </a:r>
                      <a:endParaRPr kumimoji="1" lang="ja-JP" altLang="en-US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５年目</a:t>
                      </a:r>
                      <a:endParaRPr kumimoji="1" lang="ja-JP" altLang="en-US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６年目</a:t>
                      </a:r>
                      <a:endParaRPr kumimoji="1" lang="ja-JP" altLang="en-US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７年目</a:t>
                      </a:r>
                      <a:endParaRPr kumimoji="1" lang="ja-JP" altLang="en-US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64193">
                <a:tc gridSpan="2" v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１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２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３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４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１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２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３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４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１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２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３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４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879777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Meiryo UI" panose="020B0604030504040204" pitchFamily="50" charset="-128"/>
                        </a:rPr>
                        <a:t>組織体制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Meiryo UI" panose="020B0604030504040204" pitchFamily="50" charset="-128"/>
                        </a:rPr>
                        <a:t>の整備</a:t>
                      </a:r>
                      <a:endParaRPr kumimoji="1" lang="en-US" altLang="ja-JP" sz="1400" dirty="0" smtClean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r>
                        <a:rPr kumimoji="1" lang="ja-JP" altLang="en-US" dirty="0" smtClean="0"/>
                        <a:t>住　民　投　票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</a:tr>
              <a:tr h="879777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</a:tr>
              <a:tr h="879777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</a:tr>
              <a:tr h="8797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Meiryo UI" panose="020B0604030504040204" pitchFamily="50" charset="-128"/>
                        </a:rPr>
                        <a:t>システム改修</a:t>
                      </a:r>
                      <a:endParaRPr kumimoji="1" lang="en-US" altLang="ja-JP" sz="1400" dirty="0" smtClean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</a:tr>
              <a:tr h="87977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Meiryo UI" panose="020B0604030504040204" pitchFamily="50" charset="-128"/>
                        </a:rPr>
                        <a:t>庁舎整備</a:t>
                      </a:r>
                      <a:endParaRPr kumimoji="1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</a:tr>
              <a:tr h="879777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400" dirty="0" smtClean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</a:tr>
            </a:tbl>
          </a:graphicData>
        </a:graphic>
      </p:graphicFrame>
      <p:sp>
        <p:nvSpPr>
          <p:cNvPr id="24" name="正方形/長方形 23"/>
          <p:cNvSpPr/>
          <p:nvPr/>
        </p:nvSpPr>
        <p:spPr>
          <a:xfrm>
            <a:off x="3769" y="390604"/>
            <a:ext cx="34948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（２）</a:t>
            </a:r>
            <a:r>
              <a:rPr lang="ja-JP" altLang="en-US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設置</a:t>
            </a:r>
            <a:r>
              <a:rPr lang="ja-JP" altLang="en-US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準備期間（イメージ）</a:t>
            </a:r>
            <a:endParaRPr lang="ja-JP" altLang="en-US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5" name="正方形/長方形 27"/>
          <p:cNvSpPr>
            <a:spLocks noChangeArrowheads="1"/>
          </p:cNvSpPr>
          <p:nvPr/>
        </p:nvSpPr>
        <p:spPr bwMode="auto">
          <a:xfrm>
            <a:off x="8889677" y="-27384"/>
            <a:ext cx="103187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設置日</a:t>
            </a:r>
            <a:r>
              <a:rPr lang="en-US" altLang="ja-JP" sz="110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lang="ja-JP" altLang="en-US" sz="1100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２</a:t>
            </a:r>
          </a:p>
        </p:txBody>
      </p:sp>
      <p:sp>
        <p:nvSpPr>
          <p:cNvPr id="41" name="正方形/長方形 40"/>
          <p:cNvSpPr/>
          <p:nvPr/>
        </p:nvSpPr>
        <p:spPr>
          <a:xfrm>
            <a:off x="1635589" y="3285516"/>
            <a:ext cx="1780624" cy="198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Meiryo UI" panose="020B0604030504040204" pitchFamily="50" charset="-128"/>
              </a:rPr>
              <a:t>■職員の身分移管</a:t>
            </a:r>
            <a:endParaRPr kumimoji="1" lang="ja-JP" altLang="en-US" sz="1200" dirty="0">
              <a:solidFill>
                <a:schemeClr val="tx1"/>
              </a:solidFill>
              <a:latin typeface="HGｺﾞｼｯｸE" panose="020B0909000000000000" pitchFamily="49" charset="-128"/>
              <a:ea typeface="HGｺﾞｼｯｸE" panose="020B0909000000000000" pitchFamily="49" charset="-128"/>
              <a:cs typeface="Meiryo UI" panose="020B0604030504040204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1637222" y="2416175"/>
            <a:ext cx="1764704" cy="2116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Meiryo UI" panose="020B0604030504040204" pitchFamily="50" charset="-128"/>
              </a:rPr>
              <a:t>■組織・人事配置</a:t>
            </a:r>
            <a:endParaRPr kumimoji="1" lang="ja-JP" altLang="en-US" sz="1200" dirty="0">
              <a:solidFill>
                <a:schemeClr val="tx1"/>
              </a:solidFill>
              <a:latin typeface="HGｺﾞｼｯｸE" panose="020B0909000000000000" pitchFamily="49" charset="-128"/>
              <a:ea typeface="HGｺﾞｼｯｸE" panose="020B0909000000000000" pitchFamily="49" charset="-128"/>
              <a:cs typeface="Meiryo UI" panose="020B0604030504040204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1640632" y="1484784"/>
            <a:ext cx="1944216" cy="2116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Meiryo UI" panose="020B0604030504040204" pitchFamily="50" charset="-128"/>
              </a:rPr>
              <a:t>■</a:t>
            </a:r>
            <a:r>
              <a:rPr lang="ja-JP" altLang="en-US" sz="1200" dirty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Meiryo UI" panose="020B0604030504040204" pitchFamily="50" charset="-128"/>
              </a:rPr>
              <a:t>体制</a:t>
            </a:r>
            <a:r>
              <a:rPr lang="ja-JP" altLang="en-US" sz="1200" dirty="0" smtClean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Meiryo UI" panose="020B0604030504040204" pitchFamily="50" charset="-128"/>
              </a:rPr>
              <a:t>整備に向けた採用</a:t>
            </a:r>
            <a:endParaRPr kumimoji="1" lang="ja-JP" altLang="en-US" sz="1200" dirty="0">
              <a:solidFill>
                <a:schemeClr val="tx1"/>
              </a:solidFill>
              <a:latin typeface="HGｺﾞｼｯｸE" panose="020B0909000000000000" pitchFamily="49" charset="-128"/>
              <a:ea typeface="HGｺﾞｼｯｸE" panose="020B0909000000000000" pitchFamily="49" charset="-128"/>
              <a:cs typeface="Meiryo UI" panose="020B0604030504040204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3468058" y="3492449"/>
            <a:ext cx="442800" cy="5051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ルールの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決定</a:t>
            </a:r>
          </a:p>
        </p:txBody>
      </p:sp>
      <p:sp>
        <p:nvSpPr>
          <p:cNvPr id="68" name="正方形/長方形 67"/>
          <p:cNvSpPr/>
          <p:nvPr/>
        </p:nvSpPr>
        <p:spPr>
          <a:xfrm>
            <a:off x="3900489" y="3492449"/>
            <a:ext cx="1319212" cy="5051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身分移管の決定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1720819" y="1703570"/>
            <a:ext cx="567885" cy="5051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36000" rIns="0" bIns="36000" rtlCol="0" anchor="ctr"/>
          <a:lstStyle/>
          <a:p>
            <a:pPr algn="ctr"/>
            <a:r>
              <a:rPr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採用年次</a:t>
            </a:r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計画の作成</a:t>
            </a:r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2289842" y="1703570"/>
            <a:ext cx="1173586" cy="5051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回目</a:t>
            </a:r>
            <a:endParaRPr lang="en-US" altLang="ja-JP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採用試験実施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3463428" y="1703570"/>
            <a:ext cx="1746306" cy="5051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回目</a:t>
            </a:r>
            <a:endParaRPr lang="en-US" altLang="ja-JP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採用試験実施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5205028" y="1703570"/>
            <a:ext cx="1752589" cy="5051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３回目</a:t>
            </a:r>
            <a:endParaRPr lang="en-US" altLang="ja-JP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採用試験実施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3" name="正方形/長方形 72"/>
          <p:cNvSpPr/>
          <p:nvPr/>
        </p:nvSpPr>
        <p:spPr>
          <a:xfrm>
            <a:off x="1720819" y="2636912"/>
            <a:ext cx="432048" cy="5051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36000" rIns="0" bIns="36000" rtlCol="0" anchor="ctr"/>
          <a:lstStyle/>
          <a:p>
            <a:pPr algn="ctr"/>
            <a:r>
              <a:rPr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準備組織の設置</a:t>
            </a:r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2144687" y="2636912"/>
            <a:ext cx="1317651" cy="5051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組織別要員案の検討移管職員数の協議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1722163" y="3492449"/>
            <a:ext cx="1746000" cy="5051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身分移管ルールの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3461631" y="2636912"/>
            <a:ext cx="438857" cy="5051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36000" rIns="0" bIns="36000" rtlCol="0" anchor="ctr"/>
          <a:lstStyle/>
          <a:p>
            <a:pPr algn="ctr"/>
            <a:r>
              <a:rPr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準備組織の拡充</a:t>
            </a:r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7" name="正方形/長方形 76"/>
          <p:cNvSpPr/>
          <p:nvPr/>
        </p:nvSpPr>
        <p:spPr>
          <a:xfrm>
            <a:off x="3900489" y="2636912"/>
            <a:ext cx="1306042" cy="5051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組織別要員案の決定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人事配置の決定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1650311" y="5045969"/>
            <a:ext cx="3531803" cy="2116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Meiryo UI" panose="020B0604030504040204" pitchFamily="50" charset="-128"/>
              </a:rPr>
              <a:t>■庁舎の建設</a:t>
            </a:r>
            <a:endParaRPr kumimoji="1" lang="ja-JP" altLang="en-US" sz="1200" dirty="0">
              <a:solidFill>
                <a:schemeClr val="tx1"/>
              </a:solidFill>
              <a:latin typeface="HGｺﾞｼｯｸE" panose="020B0909000000000000" pitchFamily="49" charset="-128"/>
              <a:ea typeface="HGｺﾞｼｯｸE" panose="020B0909000000000000" pitchFamily="49" charset="-128"/>
              <a:cs typeface="Meiryo UI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1721991" y="5276391"/>
            <a:ext cx="1296144" cy="5051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事前調査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3018135" y="5276391"/>
            <a:ext cx="439489" cy="5051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候補地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絞込み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5121225" y="5276391"/>
            <a:ext cx="4680000" cy="5051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計画・基本設計・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実施設計・建設工事（概ね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年）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3459708" y="5276391"/>
            <a:ext cx="1750219" cy="5051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検討調査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1637220" y="5917062"/>
            <a:ext cx="2811724" cy="2116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Meiryo UI" panose="020B0604030504040204" pitchFamily="50" charset="-128"/>
              </a:rPr>
              <a:t>■庁舎の</a:t>
            </a:r>
            <a:r>
              <a:rPr lang="ja-JP" altLang="en-US" sz="1200" dirty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Meiryo UI" panose="020B0604030504040204" pitchFamily="50" charset="-128"/>
              </a:rPr>
              <a:t>賃借</a:t>
            </a:r>
            <a:r>
              <a:rPr lang="ja-JP" altLang="en-US" sz="1200" dirty="0" smtClean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Meiryo UI" panose="020B0604030504040204" pitchFamily="50" charset="-128"/>
              </a:rPr>
              <a:t>・改修</a:t>
            </a:r>
            <a:endParaRPr kumimoji="1" lang="ja-JP" altLang="en-US" sz="1200" dirty="0">
              <a:solidFill>
                <a:schemeClr val="tx1"/>
              </a:solidFill>
              <a:latin typeface="HGｺﾞｼｯｸE" panose="020B0909000000000000" pitchFamily="49" charset="-128"/>
              <a:ea typeface="HGｺﾞｼｯｸE" panose="020B0909000000000000" pitchFamily="49" charset="-128"/>
              <a:cs typeface="Meiryo UI" panose="020B0604030504040204" pitchFamily="50" charset="-128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3440832" y="6150409"/>
            <a:ext cx="3528392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基本計画・基本設計・実施設計・改修工事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1715270" y="6150409"/>
            <a:ext cx="1308146" cy="5051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事前調査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3015508" y="6150478"/>
            <a:ext cx="445095" cy="504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賃貸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ビル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32" name="グループ化 31"/>
          <p:cNvGrpSpPr/>
          <p:nvPr/>
        </p:nvGrpSpPr>
        <p:grpSpPr>
          <a:xfrm>
            <a:off x="1632255" y="4149080"/>
            <a:ext cx="5327077" cy="772619"/>
            <a:chOff x="1632256" y="4149080"/>
            <a:chExt cx="5250980" cy="772619"/>
          </a:xfrm>
        </p:grpSpPr>
        <p:sp>
          <p:nvSpPr>
            <p:cNvPr id="33" name="正方形/長方形 32"/>
            <p:cNvSpPr/>
            <p:nvPr/>
          </p:nvSpPr>
          <p:spPr>
            <a:xfrm>
              <a:off x="1724360" y="4365104"/>
              <a:ext cx="2580568" cy="16974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accent2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準備調査・仕様書等の作成</a:t>
              </a:r>
              <a:endPara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1632256" y="4149080"/>
              <a:ext cx="2811724" cy="21169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200" dirty="0" smtClean="0">
                  <a:solidFill>
                    <a:schemeClr val="tx1"/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  <a:cs typeface="Meiryo UI" panose="020B0604030504040204" pitchFamily="50" charset="-128"/>
                </a:rPr>
                <a:t>■システム改修</a:t>
              </a:r>
              <a:endParaRPr kumimoji="1" lang="ja-JP" altLang="en-US" sz="1200" dirty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Meiryo UI" panose="020B0604030504040204" pitchFamily="50" charset="-128"/>
              </a:endParaRPr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3441119" y="4572752"/>
              <a:ext cx="3442117" cy="348947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accent2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システム改修実施</a:t>
              </a:r>
              <a:endPara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10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</a:t>
              </a:r>
              <a:r>
                <a:rPr lang="ja-JP" altLang="en-US" sz="10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基本・詳細設計、構築、テスト）</a:t>
              </a:r>
              <a:endPara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250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768164"/>
              </p:ext>
            </p:extLst>
          </p:nvPr>
        </p:nvGraphicFramePr>
        <p:xfrm>
          <a:off x="145142" y="332656"/>
          <a:ext cx="9656434" cy="52793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7458"/>
                <a:gridCol w="360040"/>
                <a:gridCol w="437424"/>
                <a:gridCol w="437424"/>
                <a:gridCol w="437424"/>
                <a:gridCol w="437424"/>
                <a:gridCol w="437424"/>
                <a:gridCol w="437424"/>
                <a:gridCol w="437424"/>
                <a:gridCol w="437424"/>
                <a:gridCol w="437424"/>
                <a:gridCol w="437424"/>
                <a:gridCol w="437424"/>
                <a:gridCol w="437424"/>
                <a:gridCol w="709962"/>
                <a:gridCol w="709962"/>
                <a:gridCol w="709962"/>
                <a:gridCol w="709962"/>
              </a:tblGrid>
              <a:tr h="345753"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住民投票後年数</a:t>
                      </a:r>
                      <a:endParaRPr kumimoji="1" lang="en-US" altLang="ja-JP" sz="12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四半期</a:t>
                      </a:r>
                      <a:r>
                        <a:rPr kumimoji="1" lang="en-US" altLang="ja-JP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r>
                        <a:rPr kumimoji="1" lang="ja-JP" altLang="en-US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  <a:endParaRPr kumimoji="1" lang="ja-JP" alt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１年目</a:t>
                      </a:r>
                      <a:endParaRPr kumimoji="1" lang="ja-JP" altLang="en-US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２年目</a:t>
                      </a:r>
                      <a:endParaRPr kumimoji="1" lang="ja-JP" altLang="en-US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３年目</a:t>
                      </a:r>
                      <a:endParaRPr kumimoji="1" lang="ja-JP" altLang="en-US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４年目</a:t>
                      </a:r>
                      <a:endParaRPr kumimoji="1" lang="ja-JP" altLang="en-US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５年目</a:t>
                      </a:r>
                      <a:endParaRPr kumimoji="1" lang="ja-JP" altLang="en-US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６年目</a:t>
                      </a:r>
                      <a:endParaRPr kumimoji="1" lang="ja-JP" altLang="en-US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７年目</a:t>
                      </a:r>
                      <a:endParaRPr kumimoji="1" lang="ja-JP" altLang="en-US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7232">
                <a:tc gridSpan="2" v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１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２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３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４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１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２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３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４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１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２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３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４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1127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Meiryo UI" panose="020B0604030504040204" pitchFamily="50" charset="-128"/>
                        </a:rPr>
                        <a:t>街区表示板、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Meiryo UI" panose="020B0604030504040204" pitchFamily="50" charset="-128"/>
                        </a:rPr>
                        <a:t>住居表示板の変更</a:t>
                      </a:r>
                      <a:endParaRPr kumimoji="1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r>
                        <a:rPr kumimoji="1" lang="ja-JP" altLang="en-US" dirty="0" smtClean="0"/>
                        <a:t>住　民　投　票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</a:tr>
              <a:tr h="911276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</a:tr>
              <a:tr h="911276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Meiryo UI" panose="020B0604030504040204" pitchFamily="50" charset="-128"/>
                        </a:rPr>
                        <a:t>その他</a:t>
                      </a:r>
                      <a:endParaRPr kumimoji="1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Meiryo UI" panose="020B0604030504040204" pitchFamily="50" charset="-128"/>
                        </a:rPr>
                        <a:t>（広報・周知、関係機関との調整等）</a:t>
                      </a:r>
                      <a:endParaRPr kumimoji="1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</a:tr>
              <a:tr h="911276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</a:tr>
              <a:tr h="911276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62456" y="5612022"/>
            <a:ext cx="985909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300" dirty="0" smtClean="0">
                <a:solidFill>
                  <a:prstClr val="black"/>
                </a:solidFill>
              </a:rPr>
              <a:t>※</a:t>
            </a:r>
            <a:r>
              <a:rPr lang="ja-JP" altLang="en-US" sz="1300" dirty="0" smtClean="0">
                <a:solidFill>
                  <a:prstClr val="black"/>
                </a:solidFill>
              </a:rPr>
              <a:t>事務執行が滞りなく行われるよう、</a:t>
            </a:r>
            <a:r>
              <a:rPr lang="ja-JP" altLang="en-US" sz="1300" dirty="0">
                <a:solidFill>
                  <a:prstClr val="black"/>
                </a:solidFill>
              </a:rPr>
              <a:t>設置</a:t>
            </a:r>
            <a:r>
              <a:rPr lang="ja-JP" altLang="en-US" sz="1300" dirty="0" smtClean="0">
                <a:solidFill>
                  <a:prstClr val="black"/>
                </a:solidFill>
              </a:rPr>
              <a:t>準備期間中に、職員に対する研修を</a:t>
            </a:r>
            <a:r>
              <a:rPr lang="ja-JP" altLang="en-US" sz="1300" dirty="0">
                <a:solidFill>
                  <a:prstClr val="black"/>
                </a:solidFill>
              </a:rPr>
              <a:t>実施</a:t>
            </a:r>
          </a:p>
        </p:txBody>
      </p:sp>
      <p:sp>
        <p:nvSpPr>
          <p:cNvPr id="25" name="正方形/長方形 27"/>
          <p:cNvSpPr>
            <a:spLocks noChangeArrowheads="1"/>
          </p:cNvSpPr>
          <p:nvPr/>
        </p:nvSpPr>
        <p:spPr bwMode="auto">
          <a:xfrm>
            <a:off x="8889677" y="6623774"/>
            <a:ext cx="103187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設置日</a:t>
            </a:r>
            <a:r>
              <a:rPr lang="en-US" altLang="ja-JP" sz="110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-3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1637222" y="1100547"/>
            <a:ext cx="1764704" cy="2116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prstClr val="black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Meiryo UI" panose="020B0604030504040204" pitchFamily="50" charset="-128"/>
              </a:rPr>
              <a:t>■</a:t>
            </a:r>
            <a:r>
              <a:rPr lang="ja-JP" altLang="en-US" sz="1200" dirty="0">
                <a:solidFill>
                  <a:prstClr val="black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Meiryo UI" panose="020B0604030504040204" pitchFamily="50" charset="-128"/>
              </a:rPr>
              <a:t>町名</a:t>
            </a:r>
            <a:r>
              <a:rPr lang="ja-JP" altLang="en-US" sz="1200" dirty="0" smtClean="0">
                <a:solidFill>
                  <a:prstClr val="black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Meiryo UI" panose="020B0604030504040204" pitchFamily="50" charset="-128"/>
              </a:rPr>
              <a:t>の決定</a:t>
            </a:r>
            <a:endParaRPr lang="ja-JP" altLang="en-US" sz="1200" dirty="0">
              <a:solidFill>
                <a:prstClr val="black"/>
              </a:solidFill>
              <a:latin typeface="HGｺﾞｼｯｸE" panose="020B0909000000000000" pitchFamily="49" charset="-128"/>
              <a:ea typeface="HGｺﾞｼｯｸE" panose="020B0909000000000000" pitchFamily="49" charset="-128"/>
              <a:cs typeface="Meiryo UI" panose="020B060403050404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1639494" y="2012149"/>
            <a:ext cx="2764179" cy="2116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prstClr val="black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Meiryo UI" panose="020B0604030504040204" pitchFamily="50" charset="-128"/>
              </a:rPr>
              <a:t>■街区表示板、住居表示板の変更</a:t>
            </a:r>
            <a:endParaRPr lang="ja-JP" altLang="en-US" sz="1200" dirty="0">
              <a:solidFill>
                <a:prstClr val="black"/>
              </a:solidFill>
              <a:latin typeface="HGｺﾞｼｯｸE" panose="020B0909000000000000" pitchFamily="49" charset="-128"/>
              <a:ea typeface="HGｺﾞｼｯｸE" panose="020B0909000000000000" pitchFamily="49" charset="-128"/>
              <a:cs typeface="Meiryo UI" panose="020B0604030504040204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1722167" y="1312243"/>
            <a:ext cx="1070592" cy="5051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説明会等</a:t>
            </a:r>
            <a:r>
              <a:rPr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2792759" y="1312243"/>
            <a:ext cx="667123" cy="5051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町名案の</a:t>
            </a:r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決定・公表</a:t>
            </a:r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3459883" y="2233894"/>
            <a:ext cx="1752600" cy="5051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表示板作成・設置</a:t>
            </a:r>
            <a:r>
              <a:rPr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1637222" y="2949194"/>
            <a:ext cx="2764179" cy="2116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prstClr val="black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Meiryo UI" panose="020B0604030504040204" pitchFamily="50" charset="-128"/>
              </a:rPr>
              <a:t>■広報・周知</a:t>
            </a:r>
            <a:endParaRPr lang="ja-JP" altLang="en-US" sz="1200" dirty="0">
              <a:solidFill>
                <a:prstClr val="black"/>
              </a:solidFill>
              <a:latin typeface="HGｺﾞｼｯｸE" panose="020B0909000000000000" pitchFamily="49" charset="-128"/>
              <a:ea typeface="HGｺﾞｼｯｸE" panose="020B0909000000000000" pitchFamily="49" charset="-128"/>
              <a:cs typeface="Meiryo UI" panose="020B0604030504040204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1720821" y="3160890"/>
            <a:ext cx="3489355" cy="5051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広報・周知計画の作成・実施</a:t>
            </a:r>
            <a:r>
              <a:rPr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1639759" y="3854212"/>
            <a:ext cx="2764179" cy="2116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prstClr val="black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Meiryo UI" panose="020B0604030504040204" pitchFamily="50" charset="-128"/>
              </a:rPr>
              <a:t>■条例等の整理、法令改正への対応</a:t>
            </a:r>
            <a:endParaRPr lang="ja-JP" altLang="en-US" sz="1200" dirty="0">
              <a:solidFill>
                <a:prstClr val="black"/>
              </a:solidFill>
              <a:latin typeface="HGｺﾞｼｯｸE" panose="020B0909000000000000" pitchFamily="49" charset="-128"/>
              <a:ea typeface="HGｺﾞｼｯｸE" panose="020B0909000000000000" pitchFamily="49" charset="-128"/>
              <a:cs typeface="Meiryo UI" panose="020B0604030504040204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1629711" y="4770219"/>
            <a:ext cx="2764179" cy="2116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prstClr val="black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Meiryo UI" panose="020B0604030504040204" pitchFamily="50" charset="-128"/>
              </a:rPr>
              <a:t>■予算・決算</a:t>
            </a:r>
            <a:endParaRPr lang="ja-JP" altLang="en-US" sz="1200" dirty="0">
              <a:solidFill>
                <a:prstClr val="black"/>
              </a:solidFill>
              <a:latin typeface="HGｺﾞｼｯｸE" panose="020B0909000000000000" pitchFamily="49" charset="-128"/>
              <a:ea typeface="HGｺﾞｼｯｸE" panose="020B0909000000000000" pitchFamily="49" charset="-128"/>
              <a:cs typeface="Meiryo UI" panose="020B0604030504040204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1719263" y="4065908"/>
            <a:ext cx="1577554" cy="5051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条例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の分類整理</a:t>
            </a:r>
            <a:r>
              <a:rPr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3296818" y="4065908"/>
            <a:ext cx="1479972" cy="5051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条例案等の作成</a:t>
            </a:r>
            <a:r>
              <a:rPr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4776789" y="4065908"/>
            <a:ext cx="442914" cy="5051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大阪府条例</a:t>
            </a:r>
            <a:r>
              <a:rPr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制定</a:t>
            </a:r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5205413" y="4065908"/>
            <a:ext cx="369938" cy="5051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ja-JP" altLang="en-US" sz="7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特別区条</a:t>
            </a:r>
            <a:endParaRPr lang="en-US" altLang="ja-JP" sz="7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7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例の制定</a:t>
            </a:r>
            <a:endParaRPr lang="en-US" altLang="ja-JP" sz="7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専決</a:t>
            </a:r>
            <a:r>
              <a:rPr lang="ja-JP" altLang="en-US" sz="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処分</a:t>
            </a:r>
            <a:r>
              <a:rPr lang="en-US" altLang="ja-JP" sz="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62" name="正方形/長方形 61"/>
          <p:cNvSpPr/>
          <p:nvPr/>
        </p:nvSpPr>
        <p:spPr>
          <a:xfrm>
            <a:off x="5201838" y="4981914"/>
            <a:ext cx="363465" cy="5004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ja-JP" altLang="en-US" sz="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特別区暫定予算の</a:t>
            </a:r>
            <a:r>
              <a:rPr lang="ja-JP" altLang="en-US" sz="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調製</a:t>
            </a:r>
            <a:endParaRPr lang="en-US" altLang="ja-JP" sz="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専決</a:t>
            </a:r>
            <a:r>
              <a:rPr lang="ja-JP" altLang="en-US" sz="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処分</a:t>
            </a:r>
            <a:r>
              <a:rPr lang="en-US" altLang="ja-JP" sz="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1716316" y="4981915"/>
            <a:ext cx="2606320" cy="5051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特別区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設置後の予算・資金収支の検証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打切り決算処理への対応等を検討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4322636" y="4981915"/>
            <a:ext cx="877491" cy="5051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大阪府予算の</a:t>
            </a:r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調製</a:t>
            </a:r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特別</a:t>
            </a:r>
            <a:r>
              <a:rPr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区暫定</a:t>
            </a:r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予算案の</a:t>
            </a:r>
            <a:r>
              <a:rPr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策定</a:t>
            </a:r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453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-9967"/>
            <a:ext cx="9906000" cy="432000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（参考）　特別区設置までの主な項目</a:t>
            </a:r>
            <a:endParaRPr lang="ja-JP" altLang="en-US" sz="2000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48310" y="412027"/>
            <a:ext cx="3148506" cy="460514"/>
          </a:xfrm>
          <a:prstGeom prst="rect">
            <a:avLst/>
          </a:prstGeom>
          <a:noFill/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altLang="ja-JP" sz="500" dirty="0" smtClean="0">
              <a:solidFill>
                <a:schemeClr val="tx1"/>
              </a:solidFill>
            </a:endParaRPr>
          </a:p>
          <a:p>
            <a:r>
              <a:rPr lang="ja-JP" altLang="en-US" sz="1500" b="1" dirty="0">
                <a:solidFill>
                  <a:schemeClr val="tx1"/>
                </a:solidFill>
              </a:rPr>
              <a:t>①</a:t>
            </a:r>
            <a:r>
              <a:rPr lang="ja-JP" altLang="en-US" sz="1500" b="1" dirty="0" smtClean="0">
                <a:solidFill>
                  <a:schemeClr val="tx1"/>
                </a:solidFill>
              </a:rPr>
              <a:t>　</a:t>
            </a:r>
            <a:r>
              <a:rPr lang="ja-JP" altLang="en-US" sz="1500" b="1" dirty="0">
                <a:solidFill>
                  <a:schemeClr val="tx1"/>
                </a:solidFill>
              </a:rPr>
              <a:t>組織</a:t>
            </a:r>
            <a:r>
              <a:rPr lang="ja-JP" altLang="en-US" sz="1500" b="1" dirty="0" smtClean="0">
                <a:solidFill>
                  <a:schemeClr val="tx1"/>
                </a:solidFill>
              </a:rPr>
              <a:t>体制の整備</a:t>
            </a:r>
            <a:endParaRPr lang="en-US" altLang="ja-JP" sz="1500" dirty="0">
              <a:solidFill>
                <a:schemeClr val="tx1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48310" y="3040494"/>
            <a:ext cx="2029874" cy="460514"/>
          </a:xfrm>
          <a:prstGeom prst="rect">
            <a:avLst/>
          </a:prstGeom>
          <a:noFill/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altLang="ja-JP" sz="500" dirty="0" smtClean="0">
              <a:solidFill>
                <a:schemeClr val="tx1"/>
              </a:solidFill>
            </a:endParaRPr>
          </a:p>
          <a:p>
            <a:r>
              <a:rPr lang="ja-JP" altLang="en-US" sz="1500" b="1" dirty="0">
                <a:solidFill>
                  <a:schemeClr val="tx1"/>
                </a:solidFill>
              </a:rPr>
              <a:t>②</a:t>
            </a:r>
            <a:r>
              <a:rPr lang="ja-JP" altLang="en-US" sz="1500" b="1" dirty="0" smtClean="0">
                <a:solidFill>
                  <a:schemeClr val="tx1"/>
                </a:solidFill>
              </a:rPr>
              <a:t>　システム改修</a:t>
            </a:r>
            <a:endParaRPr lang="en-US" altLang="ja-JP" sz="1500" b="1" dirty="0" smtClean="0">
              <a:solidFill>
                <a:schemeClr val="tx1"/>
              </a:solidFill>
            </a:endParaRPr>
          </a:p>
          <a:p>
            <a:endParaRPr lang="en-US" altLang="ja-JP" dirty="0">
              <a:solidFill>
                <a:schemeClr val="tx1"/>
              </a:solidFill>
            </a:endParaRPr>
          </a:p>
          <a:p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48310" y="4613012"/>
            <a:ext cx="3076498" cy="460514"/>
          </a:xfrm>
          <a:prstGeom prst="rect">
            <a:avLst/>
          </a:prstGeom>
          <a:noFill/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altLang="ja-JP" sz="500" dirty="0" smtClean="0">
              <a:solidFill>
                <a:schemeClr val="tx1"/>
              </a:solidFill>
            </a:endParaRPr>
          </a:p>
          <a:p>
            <a:r>
              <a:rPr lang="ja-JP" altLang="en-US" sz="1500" b="1" dirty="0">
                <a:solidFill>
                  <a:schemeClr val="tx1"/>
                </a:solidFill>
              </a:rPr>
              <a:t>③</a:t>
            </a:r>
            <a:r>
              <a:rPr lang="ja-JP" altLang="en-US" sz="1500" b="1" dirty="0" smtClean="0">
                <a:solidFill>
                  <a:schemeClr val="tx1"/>
                </a:solidFill>
              </a:rPr>
              <a:t>　庁舎整備（建設、</a:t>
            </a:r>
            <a:r>
              <a:rPr lang="ja-JP" altLang="en-US" sz="1500" b="1" dirty="0">
                <a:solidFill>
                  <a:schemeClr val="tx1"/>
                </a:solidFill>
              </a:rPr>
              <a:t>賃借</a:t>
            </a:r>
            <a:r>
              <a:rPr lang="ja-JP" altLang="en-US" sz="1500" b="1" dirty="0" smtClean="0">
                <a:solidFill>
                  <a:schemeClr val="tx1"/>
                </a:solidFill>
              </a:rPr>
              <a:t>・改修）</a:t>
            </a:r>
            <a:endParaRPr lang="en-US" altLang="ja-JP" sz="1500" dirty="0">
              <a:solidFill>
                <a:schemeClr val="tx1"/>
              </a:solidFill>
            </a:endParaRPr>
          </a:p>
          <a:p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06437" y="5018049"/>
            <a:ext cx="9149810" cy="16949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3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◆安定的に住民サービスが提供できるよう庁舎整備を実施</a:t>
            </a:r>
            <a:endParaRPr lang="en-US" altLang="ja-JP" sz="13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5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内容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○庁舎の建設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・建設候補地の調査、候補地絞り込み、候補地の建設可能延べ面積などを調査、検討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・設計・工事、新庁舎への移転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○庁舎の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賃借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・改修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・各施設の現況調査、優先配置順位の検討、賃貸物件調査、組織・定数の検討結果を受けた配置案の作成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・配置案の決定後、周知・移転準備の開始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改修・移転）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27"/>
          <p:cNvSpPr>
            <a:spLocks noChangeArrowheads="1"/>
          </p:cNvSpPr>
          <p:nvPr/>
        </p:nvSpPr>
        <p:spPr bwMode="auto">
          <a:xfrm>
            <a:off x="8874125" y="-962"/>
            <a:ext cx="103187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設置日</a:t>
            </a:r>
            <a:r>
              <a:rPr lang="en-US" altLang="ja-JP" sz="110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lang="ja-JP" altLang="en-US" sz="1100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４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510702" y="3433299"/>
            <a:ext cx="9149810" cy="111181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13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◆</a:t>
            </a:r>
            <a:r>
              <a:rPr lang="ja-JP" altLang="en-US" sz="13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住民サービスに支障が出ないよう必要なシステムを改修</a:t>
            </a:r>
            <a:endParaRPr lang="en-US" altLang="ja-JP" sz="5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5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内容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○システム改修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・特別区設置決定後、準備調査、仕様書等の作成、システム改修を実施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仕様書等の作成については、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部局ごと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の組織・定数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案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及び、庁舎への部局配置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案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が整うことを前提とする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506437" y="814944"/>
            <a:ext cx="9149810" cy="21493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lvl="0"/>
            <a:r>
              <a:rPr lang="ja-JP" altLang="en-US" sz="13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◆事務分担</a:t>
            </a:r>
            <a:r>
              <a:rPr lang="en-US" altLang="ja-JP" sz="13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13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案</a:t>
            </a:r>
            <a:r>
              <a:rPr lang="en-US" altLang="ja-JP" sz="13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ja-JP" altLang="en-US" sz="13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に応じた住民サービスを提供できるよう組織体制を整備</a:t>
            </a:r>
            <a:endParaRPr lang="en-US" altLang="ja-JP" sz="13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/>
            <a:endParaRPr lang="en-US" altLang="ja-JP" sz="5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内容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  <a:p>
            <a:pPr lvl="0"/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○体制整備に向けた採用</a:t>
            </a: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・設置準備期間中に段階的に採用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特別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区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・大阪府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への移管職員数の比率に応じて、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大阪府・大阪市で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採用し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、設置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準備期間中の準備業務に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対応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endParaRPr lang="en-US" altLang="ja-JP" sz="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○組織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・人事配置</a:t>
            </a:r>
            <a:endParaRPr lang="en-US" altLang="ja-JP" sz="12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・準備組織の設置、段階的に拡充</a:t>
            </a: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・組織別の要員案を作成し、人事配置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endParaRPr lang="en-US" altLang="ja-JP" sz="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○大阪府・大阪市の職員の身分移管</a:t>
            </a: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・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身分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移管ルール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給与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等勤務条件の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取扱の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検討・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決定、身分移管の決定</a:t>
            </a:r>
            <a:endParaRPr lang="en-US" altLang="ja-JP" sz="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endParaRPr lang="en-US" altLang="ja-JP" sz="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324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/>
          <p:cNvSpPr/>
          <p:nvPr/>
        </p:nvSpPr>
        <p:spPr>
          <a:xfrm>
            <a:off x="148310" y="188640"/>
            <a:ext cx="4876698" cy="460514"/>
          </a:xfrm>
          <a:prstGeom prst="rect">
            <a:avLst/>
          </a:prstGeom>
          <a:noFill/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altLang="ja-JP" sz="500" dirty="0" smtClean="0">
              <a:solidFill>
                <a:schemeClr val="tx1"/>
              </a:solidFill>
            </a:endParaRPr>
          </a:p>
          <a:p>
            <a:r>
              <a:rPr lang="ja-JP" altLang="en-US" sz="1500" b="1" dirty="0">
                <a:solidFill>
                  <a:schemeClr val="tx1"/>
                </a:solidFill>
              </a:rPr>
              <a:t>④</a:t>
            </a:r>
            <a:r>
              <a:rPr lang="ja-JP" altLang="en-US" sz="1500" b="1" dirty="0" smtClean="0">
                <a:solidFill>
                  <a:schemeClr val="tx1"/>
                </a:solidFill>
              </a:rPr>
              <a:t>　街区表示板、住居表示板の変更</a:t>
            </a:r>
            <a:endParaRPr lang="en-US" altLang="ja-JP" sz="1500" b="1" dirty="0" smtClean="0">
              <a:solidFill>
                <a:schemeClr val="tx1"/>
              </a:solidFill>
            </a:endParaRPr>
          </a:p>
          <a:p>
            <a:endParaRPr lang="en-US" altLang="ja-JP" dirty="0">
              <a:solidFill>
                <a:schemeClr val="tx1"/>
              </a:solidFill>
            </a:endParaRPr>
          </a:p>
          <a:p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48310" y="2186572"/>
            <a:ext cx="5308746" cy="460514"/>
          </a:xfrm>
          <a:prstGeom prst="rect">
            <a:avLst/>
          </a:prstGeom>
          <a:noFill/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altLang="ja-JP" sz="500" dirty="0" smtClean="0">
              <a:solidFill>
                <a:schemeClr val="tx1"/>
              </a:solidFill>
            </a:endParaRPr>
          </a:p>
          <a:p>
            <a:r>
              <a:rPr lang="ja-JP" altLang="en-US" sz="1500" b="1" dirty="0">
                <a:solidFill>
                  <a:schemeClr val="tx1"/>
                </a:solidFill>
              </a:rPr>
              <a:t>⑤</a:t>
            </a:r>
            <a:r>
              <a:rPr lang="ja-JP" altLang="en-US" sz="1500" b="1" dirty="0" smtClean="0">
                <a:solidFill>
                  <a:schemeClr val="tx1"/>
                </a:solidFill>
              </a:rPr>
              <a:t>　その他（広報・周知、関係機関との調整等）</a:t>
            </a:r>
            <a:endParaRPr lang="en-US" altLang="ja-JP" sz="1500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06437" y="608210"/>
            <a:ext cx="9149810" cy="15328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13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◆町名の決定を受けて、各種表示板を変更・設置</a:t>
            </a:r>
            <a:endParaRPr kumimoji="1" lang="en-US" altLang="ja-JP" sz="13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5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内容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○町名の決定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・町名の取扱い方針・検討、町名素案の作成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・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住民へ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の説明会、町名案の決定・公表、住民への周知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○街区表示板、住居表示板の変更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・各種表示板の変更計画の検討、発注のための仕様書作成、入札・設置、住民への周知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27"/>
          <p:cNvSpPr>
            <a:spLocks noChangeArrowheads="1"/>
          </p:cNvSpPr>
          <p:nvPr/>
        </p:nvSpPr>
        <p:spPr bwMode="auto">
          <a:xfrm>
            <a:off x="8889677" y="6596724"/>
            <a:ext cx="103187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設置日</a:t>
            </a:r>
            <a:r>
              <a:rPr lang="en-US" altLang="ja-JP" sz="110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lang="ja-JP" altLang="en-US" sz="1100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５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488504" y="2589476"/>
            <a:ext cx="9149810" cy="22796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3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◆広報・周知の実施、関係機関との調整</a:t>
            </a:r>
            <a:endParaRPr lang="en-US" altLang="ja-JP" sz="13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5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内容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○広報・周知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・特別区設置決定後、広報・周知計画の作成、計画的な周知啓発の実施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○条例等の整理、法令改正への対応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・条例の分類整理（暫定施行・新規制定等）、関連条例案の作成、職務執行者による暫定施行・専決処分の準備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・大阪府条例の精査、条例案等の作成、条例案の議決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・国における法制上の措置その他の措置にかかる状況把握、調整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○予算・決算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  ・特別区設置後の特別区・大阪府における予算や資金収支の試算・検証、大阪市打切り決算処理への対応、予算決算にかかる国との調整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　　 ・大阪府予算の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調製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・議決、特別区暫定予算案の策定・専決処分の準備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67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12947</TotalTime>
  <Words>663</Words>
  <Application>Microsoft Office PowerPoint</Application>
  <PresentationFormat>A4 210 x 297 mm</PresentationFormat>
  <Paragraphs>230</Paragraphs>
  <Slides>7</Slides>
  <Notes>5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7</vt:i4>
      </vt:variant>
    </vt:vector>
  </HeadingPairs>
  <TitlesOfParts>
    <vt:vector size="9" baseType="lpstr">
      <vt:lpstr>Office テーマ</vt:lpstr>
      <vt:lpstr>1_Office テーマ</vt:lpstr>
      <vt:lpstr>PowerPoint プレゼンテーション</vt:lpstr>
      <vt:lpstr>目　　次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/>
  <cp:lastModifiedBy>岸良　将史</cp:lastModifiedBy>
  <cp:revision>1264</cp:revision>
  <cp:lastPrinted>2017-09-21T10:14:25Z</cp:lastPrinted>
  <dcterms:created xsi:type="dcterms:W3CDTF">2013-07-16T06:48:23Z</dcterms:created>
  <dcterms:modified xsi:type="dcterms:W3CDTF">2017-09-26T10:30:36Z</dcterms:modified>
</cp:coreProperties>
</file>