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drawings/drawing3.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4.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drawings/drawing5.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charts/chart14.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5.xml" ContentType="application/vnd.openxmlformats-officedocument.drawingml.chart+xml"/>
  <Override PartName="/ppt/theme/themeOverride14.xml" ContentType="application/vnd.openxmlformats-officedocument.themeOverride+xml"/>
  <Override PartName="/ppt/charts/chart16.xml" ContentType="application/vnd.openxmlformats-officedocument.drawingml.chart+xml"/>
  <Override PartName="/ppt/theme/themeOverride15.xml" ContentType="application/vnd.openxmlformats-officedocument.themeOverride+xml"/>
  <Override PartName="/ppt/charts/chart17.xml" ContentType="application/vnd.openxmlformats-officedocument.drawingml.chart+xml"/>
  <Override PartName="/ppt/theme/themeOverride16.xml" ContentType="application/vnd.openxmlformats-officedocument.themeOverride+xml"/>
  <Override PartName="/ppt/drawings/drawing6.xml" ContentType="application/vnd.openxmlformats-officedocument.drawingml.chartshapes+xml"/>
  <Override PartName="/ppt/charts/chart18.xml" ContentType="application/vnd.openxmlformats-officedocument.drawingml.chart+xml"/>
  <Override PartName="/ppt/theme/themeOverride17.xml" ContentType="application/vnd.openxmlformats-officedocument.themeOverride+xml"/>
  <Override PartName="/ppt/drawings/drawing7.xml" ContentType="application/vnd.openxmlformats-officedocument.drawingml.chartshapes+xml"/>
  <Override PartName="/ppt/charts/chart19.xml" ContentType="application/vnd.openxmlformats-officedocument.drawingml.chart+xml"/>
  <Override PartName="/ppt/theme/themeOverride18.xml" ContentType="application/vnd.openxmlformats-officedocument.themeOverride+xml"/>
  <Override PartName="/ppt/charts/chart20.xml" ContentType="application/vnd.openxmlformats-officedocument.drawingml.chart+xml"/>
  <Override PartName="/ppt/theme/themeOverride19.xml" ContentType="application/vnd.openxmlformats-officedocument.themeOverride+xml"/>
  <Override PartName="/ppt/drawings/drawing8.xml" ContentType="application/vnd.openxmlformats-officedocument.drawingml.chartshapes+xml"/>
  <Override PartName="/ppt/charts/chart21.xml" ContentType="application/vnd.openxmlformats-officedocument.drawingml.chart+xml"/>
  <Override PartName="/ppt/theme/themeOverride20.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2.xml" ContentType="application/vnd.openxmlformats-officedocument.drawingml.chart+xml"/>
  <Override PartName="/ppt/theme/themeOverride21.xml" ContentType="application/vnd.openxmlformats-officedocument.themeOverride+xml"/>
  <Override PartName="/ppt/charts/chart23.xml" ContentType="application/vnd.openxmlformats-officedocument.drawingml.chart+xml"/>
  <Override PartName="/ppt/theme/themeOverride22.xml" ContentType="application/vnd.openxmlformats-officedocument.themeOverride+xml"/>
  <Override PartName="/ppt/charts/chart24.xml" ContentType="application/vnd.openxmlformats-officedocument.drawingml.chart+xml"/>
  <Override PartName="/ppt/theme/themeOverride23.xml" ContentType="application/vnd.openxmlformats-officedocument.themeOverride+xml"/>
  <Override PartName="/ppt/drawings/drawing9.xml" ContentType="application/vnd.openxmlformats-officedocument.drawingml.chartshapes+xml"/>
  <Override PartName="/ppt/charts/chart25.xml" ContentType="application/vnd.openxmlformats-officedocument.drawingml.chart+xml"/>
  <Override PartName="/ppt/theme/themeOverride24.xml" ContentType="application/vnd.openxmlformats-officedocument.themeOverride+xml"/>
  <Override PartName="/ppt/drawings/drawing10.xml" ContentType="application/vnd.openxmlformats-officedocument.drawingml.chartshapes+xml"/>
  <Override PartName="/ppt/charts/chart26.xml" ContentType="application/vnd.openxmlformats-officedocument.drawingml.chart+xml"/>
  <Override PartName="/ppt/theme/themeOverride25.xml" ContentType="application/vnd.openxmlformats-officedocument.themeOverride+xml"/>
  <Override PartName="/ppt/charts/chart27.xml" ContentType="application/vnd.openxmlformats-officedocument.drawingml.chart+xml"/>
  <Override PartName="/ppt/theme/themeOverride26.xml" ContentType="application/vnd.openxmlformats-officedocument.themeOverride+xml"/>
  <Override PartName="/ppt/drawings/drawing11.xml" ContentType="application/vnd.openxmlformats-officedocument.drawingml.chartshapes+xml"/>
  <Override PartName="/ppt/charts/chart28.xml" ContentType="application/vnd.openxmlformats-officedocument.drawingml.chart+xml"/>
  <Override PartName="/ppt/theme/themeOverride2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865" r:id="rId2"/>
    <p:sldId id="866" r:id="rId3"/>
    <p:sldId id="867" r:id="rId4"/>
    <p:sldId id="868" r:id="rId5"/>
    <p:sldId id="869" r:id="rId6"/>
    <p:sldId id="870" r:id="rId7"/>
    <p:sldId id="871" r:id="rId8"/>
    <p:sldId id="872" r:id="rId9"/>
    <p:sldId id="873" r:id="rId10"/>
    <p:sldId id="874" r:id="rId11"/>
    <p:sldId id="875" r:id="rId12"/>
    <p:sldId id="876" r:id="rId13"/>
    <p:sldId id="877" r:id="rId14"/>
    <p:sldId id="878" r:id="rId15"/>
    <p:sldId id="879" r:id="rId16"/>
    <p:sldId id="880" r:id="rId17"/>
    <p:sldId id="881" r:id="rId18"/>
    <p:sldId id="882" r:id="rId19"/>
    <p:sldId id="883" r:id="rId20"/>
    <p:sldId id="884" r:id="rId21"/>
    <p:sldId id="885" r:id="rId22"/>
    <p:sldId id="886" r:id="rId23"/>
    <p:sldId id="887" r:id="rId24"/>
    <p:sldId id="888" r:id="rId25"/>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18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00" autoAdjust="0"/>
    <p:restoredTop sz="94737" autoAdjust="0"/>
  </p:normalViewPr>
  <p:slideViewPr>
    <p:cSldViewPr>
      <p:cViewPr varScale="1">
        <p:scale>
          <a:sx n="74" d="100"/>
          <a:sy n="74" d="100"/>
        </p:scale>
        <p:origin x="139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E&#21306;).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F&#21306;).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6-1.&#12464;&#12521;&#12501;&#21450;&#12403;&#34920;&#65288;&#26696;&#65289;&#65288;F&#21306;&#65289;.xls"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6-1.&#12464;&#12521;&#12501;&#21450;&#12403;&#34920;&#65288;&#26696;&#65289;&#65288;F&#21306;&#65289;.xls"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6-1.&#12464;&#12521;&#12501;&#21450;&#12403;&#34920;&#65288;&#26696;&#65289;&#65288;F&#21306;&#65289;.xls"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1"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6-1.&#12464;&#12521;&#12501;&#21450;&#12403;&#34920;&#65288;&#26696;&#65289;&#65288;F&#21306;&#65289;.xls" TargetMode="External"/></Relationships>
</file>

<file path=ppt/charts/_rels/chart15.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G&#21306;).xlsx" TargetMode="External"/><Relationship Id="rId1" Type="http://schemas.openxmlformats.org/officeDocument/2006/relationships/themeOverride" Target="../theme/themeOverride14.xml"/></Relationships>
</file>

<file path=ppt/charts/_rels/chart16.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G&#21306;).xlsx" TargetMode="External"/><Relationship Id="rId1" Type="http://schemas.openxmlformats.org/officeDocument/2006/relationships/themeOverride" Target="../theme/themeOverride15.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7-1.&#12464;&#12521;&#12501;&#21450;&#12403;&#34920;&#65288;&#26696;&#65289;&#65288;G&#21306;&#65289;.xls" TargetMode="External"/><Relationship Id="rId1" Type="http://schemas.openxmlformats.org/officeDocument/2006/relationships/themeOverride" Target="../theme/themeOverride16.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7-1.&#12464;&#12521;&#12501;&#21450;&#12403;&#34920;&#65288;&#26696;&#65289;&#65288;G&#21306;&#65289;.xls" TargetMode="External"/><Relationship Id="rId1" Type="http://schemas.openxmlformats.org/officeDocument/2006/relationships/themeOverride" Target="../theme/themeOverride17.xml"/></Relationships>
</file>

<file path=ppt/charts/_rels/chart19.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7-1.&#12464;&#12521;&#12501;&#21450;&#12403;&#34920;&#65288;&#26696;&#65289;&#65288;G&#21306;&#65289;.xls" TargetMode="External"/><Relationship Id="rId1" Type="http://schemas.openxmlformats.org/officeDocument/2006/relationships/themeOverride" Target="../theme/themeOverride18.xml"/></Relationships>
</file>

<file path=ppt/charts/_rels/chart2.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E&#21306;).xlsx"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7-1.&#12464;&#12521;&#12501;&#21450;&#12403;&#34920;&#65288;&#26696;&#65289;&#65288;G&#21306;&#65289;.xls" TargetMode="External"/><Relationship Id="rId1" Type="http://schemas.openxmlformats.org/officeDocument/2006/relationships/themeOverride" Target="../theme/themeOverride19.xml"/></Relationships>
</file>

<file path=ppt/charts/_rels/chart21.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7-1.&#12464;&#12521;&#12501;&#21450;&#12403;&#34920;&#65288;&#26696;&#65289;&#65288;G&#21306;&#65289;.xls" TargetMode="External"/><Relationship Id="rId1" Type="http://schemas.openxmlformats.org/officeDocument/2006/relationships/themeOverride" Target="../theme/themeOverride20.xml"/></Relationships>
</file>

<file path=ppt/charts/_rels/chart22.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H&#21306;).xlsx" TargetMode="External"/><Relationship Id="rId1" Type="http://schemas.openxmlformats.org/officeDocument/2006/relationships/themeOverride" Target="../theme/themeOverride21.xml"/></Relationships>
</file>

<file path=ppt/charts/_rels/chart23.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H&#21306;).xlsx" TargetMode="External"/><Relationship Id="rId1" Type="http://schemas.openxmlformats.org/officeDocument/2006/relationships/themeOverride" Target="../theme/themeOverride22.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8-1.&#12464;&#12521;&#12501;&#21450;&#12403;&#34920;&#65288;&#26696;&#65289;&#65288;H&#21306;&#65289;.xls" TargetMode="External"/><Relationship Id="rId1" Type="http://schemas.openxmlformats.org/officeDocument/2006/relationships/themeOverride" Target="../theme/themeOverride23.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8-1.&#12464;&#12521;&#12501;&#21450;&#12403;&#34920;&#65288;&#26696;&#65289;&#65288;H&#21306;&#65289;.xls" TargetMode="External"/><Relationship Id="rId1" Type="http://schemas.openxmlformats.org/officeDocument/2006/relationships/themeOverride" Target="../theme/themeOverride24.xml"/></Relationships>
</file>

<file path=ppt/charts/_rels/chart26.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8-1.&#12464;&#12521;&#12501;&#21450;&#12403;&#34920;&#65288;&#26696;&#65289;&#65288;H&#21306;&#65289;.xls" TargetMode="External"/><Relationship Id="rId1" Type="http://schemas.openxmlformats.org/officeDocument/2006/relationships/themeOverride" Target="../theme/themeOverride25.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8-1.&#12464;&#12521;&#12501;&#21450;&#12403;&#34920;&#65288;&#26696;&#65289;&#65288;H&#21306;&#65289;.xls" TargetMode="External"/><Relationship Id="rId1" Type="http://schemas.openxmlformats.org/officeDocument/2006/relationships/themeOverride" Target="../theme/themeOverride26.xml"/></Relationships>
</file>

<file path=ppt/charts/_rels/chart28.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8-1.&#12464;&#12521;&#12501;&#21450;&#12403;&#34920;&#65288;&#26696;&#65289;&#65288;H&#21306;&#65289;.xls" TargetMode="External"/><Relationship Id="rId1" Type="http://schemas.openxmlformats.org/officeDocument/2006/relationships/themeOverride" Target="../theme/themeOverride27.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5-1.&#12464;&#12521;&#12501;&#21450;&#12403;&#34920;&#65288;&#26696;&#65289;&#65288;E&#21306;&#65289;.xls"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5-1.&#12464;&#12521;&#12501;&#21450;&#12403;&#34920;&#65288;&#26696;&#65289;&#65288;E&#21306;&#65289;.xls"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5-1.&#12464;&#12521;&#12501;&#21450;&#12403;&#34920;&#65288;&#26696;&#65289;&#65288;E&#21306;&#65289;.xls"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5-1.&#12464;&#12521;&#12501;&#21450;&#12403;&#34920;&#65288;&#26696;&#65289;&#65288;E&#21306;&#65289;.xls"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29987;&#26989;&#12539;&#12414;&#12385;&#26286;&#12425;&#12375;\05-1.&#12464;&#12521;&#12501;&#21450;&#12403;&#34920;&#65288;&#26696;&#65289;&#65288;E&#21306;&#65289;.xls"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APZR002C\OA-ae0009$\&#12518;&#12540;&#12470;&#20316;&#26989;&#29992;&#12501;&#12457;&#12523;&#12480;\04&#12288;29&#24180;&#24230;&#25126;&#30053;&#35519;&#25972;&#25285;&#24403;\04&#12288;&#32207;&#21512;&#21306;&#12398;&#23039;\03_&#32207;&#21512;&#21306;&#12398;&#23039;&#65288;&#27010;&#35201;&#65289;\01&#12288;&#32207;&#21512;&#21306;&#12398;&#27010;&#35201;&#65288;&#12418;&#12392;&#12497;&#12483;&#12465;&#12540;&#12472;&#26696;&#65289;\&#12464;&#12521;&#12501;&#20803;&#12456;&#12463;&#12475;&#12523;\02-1.&#12464;&#12521;&#12501;&#21450;&#12403;&#34920;&#65288;&#26696;&#65289;&#65288;F&#21306;).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APZR002C\OA-ae0009$\&#12518;&#12540;&#12470;&#20316;&#26989;&#29992;&#12501;&#12457;&#12523;&#12480;\04&#12288;29&#24180;&#24230;&#25126;&#30053;&#35519;&#25972;&#25285;&#24403;\04&#12288;&#32207;&#21512;&#21306;&#12398;&#23039;\&#12464;&#12521;&#12501;&#29992;&#12487;&#12540;&#12479;&#65298;\06-1.&#12464;&#12521;&#12501;&#21450;&#12403;&#34920;&#65288;&#26696;&#65289;&#65288;F&#21306;&#65289;.xls"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将来人口の見通し!$A$31</c:f>
              <c:strCache>
                <c:ptCount val="1"/>
                <c:pt idx="0">
                  <c:v>総合計</c:v>
                </c:pt>
              </c:strCache>
            </c:strRef>
          </c:tx>
          <c:spPr>
            <a:ln>
              <a:solidFill>
                <a:schemeClr val="accent6">
                  <a:lumMod val="40000"/>
                  <a:lumOff val="60000"/>
                </a:schemeClr>
              </a:solidFill>
            </a:ln>
          </c:spPr>
          <c:marker>
            <c:spPr>
              <a:solidFill>
                <a:schemeClr val="accent6">
                  <a:lumMod val="40000"/>
                  <a:lumOff val="60000"/>
                </a:schemeClr>
              </a:solidFill>
              <a:ln>
                <a:solidFill>
                  <a:schemeClr val="accent6">
                    <a:lumMod val="40000"/>
                    <a:lumOff val="60000"/>
                  </a:schemeClr>
                </a:solidFill>
              </a:ln>
            </c:spPr>
          </c:marker>
          <c:dLbls>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将来人口の見通し!$B$31:$F$31</c:f>
              <c:numCache>
                <c:formatCode>0;_</c:formatCode>
                <c:ptCount val="5"/>
                <c:pt idx="0" formatCode="General">
                  <c:v>266790</c:v>
                </c:pt>
                <c:pt idx="1">
                  <c:v>293000</c:v>
                </c:pt>
                <c:pt idx="2">
                  <c:v>320406</c:v>
                </c:pt>
                <c:pt idx="3">
                  <c:v>316594.23186512815</c:v>
                </c:pt>
                <c:pt idx="4">
                  <c:v>312310.60022986284</c:v>
                </c:pt>
              </c:numCache>
            </c:numRef>
          </c:val>
          <c:smooth val="0"/>
        </c:ser>
        <c:ser>
          <c:idx val="1"/>
          <c:order val="1"/>
          <c:tx>
            <c:strRef>
              <c:f>将来人口の見通し!$A$32</c:f>
              <c:strCache>
                <c:ptCount val="1"/>
                <c:pt idx="0">
                  <c:v>０～14歳（年少人口）</c:v>
                </c:pt>
              </c:strCache>
            </c:strRef>
          </c:tx>
          <c:spPr>
            <a:ln>
              <a:solidFill>
                <a:schemeClr val="accent1">
                  <a:lumMod val="90000"/>
                </a:schemeClr>
              </a:solidFill>
            </a:ln>
          </c:spPr>
          <c:marker>
            <c:spPr>
              <a:solidFill>
                <a:schemeClr val="accent1">
                  <a:lumMod val="90000"/>
                </a:schemeClr>
              </a:solidFill>
              <a:ln>
                <a:solidFill>
                  <a:schemeClr val="accent1">
                    <a:lumMod val="90000"/>
                  </a:schemeClr>
                </a:solidFill>
              </a:ln>
            </c:spPr>
          </c:marker>
          <c:dLbls>
            <c:dLbl>
              <c:idx val="0"/>
              <c:layout>
                <c:manualLayout>
                  <c:x val="-4.5672989290611914E-2"/>
                  <c:y val="2.898567980152641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0305767197696534E-2"/>
                  <c:y val="2.898567980152641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6275725386493646E-2"/>
                  <c:y val="3.500233275389465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9598131535629411E-2"/>
                  <c:y val="3.500233275389465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8.4360268982595268E-3"/>
                  <c:y val="2.380158627264733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将来人口の見通し!$B$32:$F$32</c:f>
              <c:numCache>
                <c:formatCode>0;_</c:formatCode>
                <c:ptCount val="5"/>
                <c:pt idx="0" formatCode="General">
                  <c:v>24436</c:v>
                </c:pt>
                <c:pt idx="1">
                  <c:v>26848</c:v>
                </c:pt>
                <c:pt idx="2">
                  <c:v>30085</c:v>
                </c:pt>
                <c:pt idx="3">
                  <c:v>28748.954428076657</c:v>
                </c:pt>
                <c:pt idx="4">
                  <c:v>23974.872982486952</c:v>
                </c:pt>
              </c:numCache>
            </c:numRef>
          </c:val>
          <c:smooth val="0"/>
        </c:ser>
        <c:ser>
          <c:idx val="2"/>
          <c:order val="2"/>
          <c:tx>
            <c:strRef>
              <c:f>将来人口の見通し!$A$33</c:f>
              <c:strCache>
                <c:ptCount val="1"/>
                <c:pt idx="0">
                  <c:v>15～64歳（生産年齢人口）</c:v>
                </c:pt>
              </c:strCache>
            </c:strRef>
          </c:tx>
          <c:spPr>
            <a:ln>
              <a:solidFill>
                <a:schemeClr val="accent1">
                  <a:lumMod val="75000"/>
                </a:schemeClr>
              </a:solidFill>
            </a:ln>
          </c:spPr>
          <c:marker>
            <c:spPr>
              <a:solidFill>
                <a:schemeClr val="accent1">
                  <a:lumMod val="75000"/>
                </a:schemeClr>
              </a:solidFill>
              <a:ln>
                <a:solidFill>
                  <a:schemeClr val="accent1">
                    <a:lumMod val="75000"/>
                  </a:schemeClr>
                </a:solidFill>
              </a:ln>
            </c:spPr>
          </c:marker>
          <c:dLbls>
            <c:dLbl>
              <c:idx val="3"/>
              <c:layout>
                <c:manualLayout>
                  <c:x val="-4.8486707566462166E-2"/>
                  <c:y val="-5.1988019569842885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将来人口の見通し!$B$33:$F$33</c:f>
              <c:numCache>
                <c:formatCode>0;_</c:formatCode>
                <c:ptCount val="5"/>
                <c:pt idx="0" formatCode="General">
                  <c:v>180195</c:v>
                </c:pt>
                <c:pt idx="1">
                  <c:v>208226</c:v>
                </c:pt>
                <c:pt idx="2">
                  <c:v>221750</c:v>
                </c:pt>
                <c:pt idx="3">
                  <c:v>218242.64415862155</c:v>
                </c:pt>
                <c:pt idx="4">
                  <c:v>210297.98016948771</c:v>
                </c:pt>
              </c:numCache>
            </c:numRef>
          </c:val>
          <c:smooth val="0"/>
        </c:ser>
        <c:ser>
          <c:idx val="3"/>
          <c:order val="3"/>
          <c:tx>
            <c:strRef>
              <c:f>将来人口の見通し!$A$34</c:f>
              <c:strCache>
                <c:ptCount val="1"/>
                <c:pt idx="0">
                  <c:v>65歳以上（老年人口）</c:v>
                </c:pt>
              </c:strCache>
            </c:strRef>
          </c:tx>
          <c:spPr>
            <a:ln>
              <a:solidFill>
                <a:srgbClr val="92D050"/>
              </a:solidFill>
            </a:ln>
          </c:spPr>
          <c:marker>
            <c:spPr>
              <a:noFill/>
              <a:ln>
                <a:solidFill>
                  <a:srgbClr val="92D050"/>
                </a:solidFill>
              </a:ln>
            </c:spPr>
          </c:marker>
          <c:dLbls>
            <c:dLbl>
              <c:idx val="3"/>
              <c:layout>
                <c:manualLayout>
                  <c:x val="-3.7635406275325078E-2"/>
                  <c:y val="-4.9282075034739539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将来人口の見通し!$B$34:$F$34</c:f>
              <c:numCache>
                <c:formatCode>0;_</c:formatCode>
                <c:ptCount val="5"/>
                <c:pt idx="0" formatCode="General">
                  <c:v>48798</c:v>
                </c:pt>
                <c:pt idx="1">
                  <c:v>54933</c:v>
                </c:pt>
                <c:pt idx="2">
                  <c:v>62148</c:v>
                </c:pt>
                <c:pt idx="3">
                  <c:v>69602.633278430003</c:v>
                </c:pt>
                <c:pt idx="4">
                  <c:v>78037.747077888213</c:v>
                </c:pt>
              </c:numCache>
            </c:numRef>
          </c:val>
          <c:smooth val="0"/>
        </c:ser>
        <c:dLbls>
          <c:showLegendKey val="0"/>
          <c:showVal val="0"/>
          <c:showCatName val="0"/>
          <c:showSerName val="0"/>
          <c:showPercent val="0"/>
          <c:showBubbleSize val="0"/>
        </c:dLbls>
        <c:marker val="1"/>
        <c:smooth val="0"/>
        <c:axId val="234738112"/>
        <c:axId val="234741248"/>
      </c:lineChart>
      <c:catAx>
        <c:axId val="234738112"/>
        <c:scaling>
          <c:orientation val="minMax"/>
        </c:scaling>
        <c:delete val="0"/>
        <c:axPos val="b"/>
        <c:numFmt formatCode="General" sourceLinked="1"/>
        <c:majorTickMark val="out"/>
        <c:minorTickMark val="none"/>
        <c:tickLblPos val="nextTo"/>
        <c:crossAx val="234741248"/>
        <c:crosses val="autoZero"/>
        <c:auto val="1"/>
        <c:lblAlgn val="ctr"/>
        <c:lblOffset val="100"/>
        <c:noMultiLvlLbl val="0"/>
      </c:catAx>
      <c:valAx>
        <c:axId val="234741248"/>
        <c:scaling>
          <c:orientation val="minMax"/>
        </c:scaling>
        <c:delete val="0"/>
        <c:axPos val="l"/>
        <c:majorGridlines/>
        <c:numFmt formatCode="#,##0_);[Red]\(#,##0\)" sourceLinked="0"/>
        <c:majorTickMark val="out"/>
        <c:minorTickMark val="none"/>
        <c:tickLblPos val="nextTo"/>
        <c:crossAx val="234738112"/>
        <c:crosses val="autoZero"/>
        <c:crossBetween val="between"/>
      </c:valAx>
    </c:plotArea>
    <c:legend>
      <c:legendPos val="b"/>
      <c:layout/>
      <c:overlay val="0"/>
    </c:legend>
    <c:plotVisOnly val="1"/>
    <c:dispBlanksAs val="gap"/>
    <c:showDLblsOverMax val="0"/>
  </c:chart>
  <c:spPr>
    <a:noFill/>
    <a:ln>
      <a:noFill/>
    </a:ln>
  </c:sp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3"/>
    </mc:Choice>
    <mc:Fallback>
      <c:style val="1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6535879629629618E-2"/>
          <c:y val="8.3077380952381027E-2"/>
          <c:w val="0.86190885416666663"/>
          <c:h val="0.67048690476189998"/>
        </c:manualLayout>
      </c:layout>
      <c:barChart>
        <c:barDir val="bar"/>
        <c:grouping val="percentStacked"/>
        <c:varyColors val="0"/>
        <c:ser>
          <c:idx val="0"/>
          <c:order val="0"/>
          <c:tx>
            <c:strRef>
              <c:f>人口構成比の推移!$A$29</c:f>
              <c:strCache>
                <c:ptCount val="1"/>
                <c:pt idx="0">
                  <c:v>０歳～14歳（年少人口）</c:v>
                </c:pt>
              </c:strCache>
            </c:strRef>
          </c:tx>
          <c:spPr>
            <a:solidFill>
              <a:schemeClr val="accent6">
                <a:lumMod val="40000"/>
                <a:lumOff val="6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人口構成比の推移!$B$29:$F$29</c:f>
              <c:numCache>
                <c:formatCode>0.0_ </c:formatCode>
                <c:ptCount val="5"/>
                <c:pt idx="0">
                  <c:v>8.9552948337078533</c:v>
                </c:pt>
                <c:pt idx="1">
                  <c:v>9.9295282314213047</c:v>
                </c:pt>
                <c:pt idx="2">
                  <c:v>11.266324958904464</c:v>
                </c:pt>
                <c:pt idx="3">
                  <c:v>11.619464729709074</c:v>
                </c:pt>
                <c:pt idx="4">
                  <c:v>12.208337433172618</c:v>
                </c:pt>
              </c:numCache>
            </c:numRef>
          </c:val>
        </c:ser>
        <c:ser>
          <c:idx val="1"/>
          <c:order val="1"/>
          <c:tx>
            <c:strRef>
              <c:f>人口構成比の推移!$A$30</c:f>
              <c:strCache>
                <c:ptCount val="1"/>
                <c:pt idx="0">
                  <c:v>15歳～64歳（生産年齢人口）</c:v>
                </c:pt>
              </c:strCache>
            </c:strRef>
          </c:tx>
          <c:spPr>
            <a:solidFill>
              <a:srgbClr val="92D05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人口構成比の推移!$B$30:$F$30</c:f>
              <c:numCache>
                <c:formatCode>0.0_ </c:formatCode>
                <c:ptCount val="5"/>
                <c:pt idx="0">
                  <c:v>59.298822775330372</c:v>
                </c:pt>
                <c:pt idx="1">
                  <c:v>61.922154705160501</c:v>
                </c:pt>
                <c:pt idx="2">
                  <c:v>62.095678173416694</c:v>
                </c:pt>
                <c:pt idx="3">
                  <c:v>64.132067663170105</c:v>
                </c:pt>
                <c:pt idx="4">
                  <c:v>65.465249762209325</c:v>
                </c:pt>
              </c:numCache>
            </c:numRef>
          </c:val>
        </c:ser>
        <c:ser>
          <c:idx val="2"/>
          <c:order val="2"/>
          <c:tx>
            <c:strRef>
              <c:f>人口構成比の推移!$A$31</c:f>
              <c:strCache>
                <c:ptCount val="1"/>
                <c:pt idx="0">
                  <c:v>65歳以上（老年人口）</c:v>
                </c:pt>
              </c:strCache>
            </c:strRef>
          </c:tx>
          <c:spPr>
            <a:solidFill>
              <a:schemeClr val="accent1">
                <a:lumMod val="90000"/>
              </a:schemeClr>
            </a:solidFill>
          </c:spPr>
          <c:invertIfNegative val="0"/>
          <c:dLbls>
            <c:dLbl>
              <c:idx val="3"/>
              <c:layout/>
              <c:tx>
                <c:rich>
                  <a:bodyPr/>
                  <a:lstStyle/>
                  <a:p>
                    <a:r>
                      <a:rPr lang="en-US" altLang="en-US" dirty="0" smtClean="0"/>
                      <a:t>24.3 </a:t>
                    </a:r>
                    <a:endParaRPr lang="en-US" altLang="en-US" dirty="0"/>
                  </a:p>
                </c:rich>
              </c:tx>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人口構成比の推移!$B$31:$F$31</c:f>
              <c:numCache>
                <c:formatCode>0.0_ </c:formatCode>
                <c:ptCount val="5"/>
                <c:pt idx="0">
                  <c:v>31.745882390962489</c:v>
                </c:pt>
                <c:pt idx="1">
                  <c:v>28.200000000000003</c:v>
                </c:pt>
                <c:pt idx="2">
                  <c:v>26.637996867679131</c:v>
                </c:pt>
                <c:pt idx="3">
                  <c:v>24.248467607120489</c:v>
                </c:pt>
                <c:pt idx="4">
                  <c:v>22.326412804618059</c:v>
                </c:pt>
              </c:numCache>
            </c:numRef>
          </c:val>
        </c:ser>
        <c:dLbls>
          <c:showLegendKey val="0"/>
          <c:showVal val="0"/>
          <c:showCatName val="0"/>
          <c:showSerName val="0"/>
          <c:showPercent val="0"/>
          <c:showBubbleSize val="0"/>
        </c:dLbls>
        <c:gapWidth val="150"/>
        <c:overlap val="100"/>
        <c:serLines/>
        <c:axId val="269329688"/>
        <c:axId val="269328512"/>
      </c:barChart>
      <c:catAx>
        <c:axId val="269329688"/>
        <c:scaling>
          <c:orientation val="minMax"/>
        </c:scaling>
        <c:delete val="0"/>
        <c:axPos val="l"/>
        <c:numFmt formatCode="General" sourceLinked="1"/>
        <c:majorTickMark val="out"/>
        <c:minorTickMark val="none"/>
        <c:tickLblPos val="nextTo"/>
        <c:crossAx val="269328512"/>
        <c:crosses val="autoZero"/>
        <c:auto val="1"/>
        <c:lblAlgn val="ctr"/>
        <c:lblOffset val="0"/>
        <c:noMultiLvlLbl val="0"/>
      </c:catAx>
      <c:valAx>
        <c:axId val="269328512"/>
        <c:scaling>
          <c:orientation val="minMax"/>
        </c:scaling>
        <c:delete val="0"/>
        <c:axPos val="b"/>
        <c:majorGridlines/>
        <c:numFmt formatCode="0%" sourceLinked="1"/>
        <c:majorTickMark val="out"/>
        <c:minorTickMark val="none"/>
        <c:tickLblPos val="nextTo"/>
        <c:crossAx val="269329688"/>
        <c:crosses val="autoZero"/>
        <c:crossBetween val="between"/>
      </c:valAx>
    </c:plotArea>
    <c:legend>
      <c:legendPos val="b"/>
      <c:layout>
        <c:manualLayout>
          <c:xMode val="edge"/>
          <c:yMode val="edge"/>
          <c:x val="5.8292824074074073E-2"/>
          <c:y val="0.84205634920632533"/>
          <c:w val="0.85034143518521565"/>
          <c:h val="0.11258650793650812"/>
        </c:manualLayout>
      </c:layout>
      <c:overlay val="0"/>
    </c:legend>
    <c:plotVisOnly val="1"/>
    <c:dispBlanksAs val="gap"/>
    <c:showDLblsOverMax val="0"/>
  </c:chart>
  <c:spPr>
    <a:noFill/>
    <a:ln>
      <a:noFill/>
    </a:ln>
  </c:spPr>
  <c:txPr>
    <a:bodyPr/>
    <a:lstStyle/>
    <a:p>
      <a:pPr>
        <a:defRPr sz="800">
          <a:latin typeface="ＭＳ ゴシック" pitchFamily="49" charset="-128"/>
          <a:ea typeface="ＭＳ ゴシック" pitchFamily="49" charset="-128"/>
        </a:defRPr>
      </a:pPr>
      <a:endParaRPr lang="ja-JP"/>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産業別就業者数の推移!$A$31</c:f>
              <c:strCache>
                <c:ptCount val="1"/>
                <c:pt idx="0">
                  <c:v>第一次産業</c:v>
                </c:pt>
              </c:strCache>
            </c:strRef>
          </c:tx>
          <c:invertIfNegative val="0"/>
          <c:dLbls>
            <c:dLbl>
              <c:idx val="0"/>
              <c:layout>
                <c:manualLayout>
                  <c:x val="0"/>
                  <c:y val="-1.696345649101664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1.6984723063464366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352661686519953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48542970590327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産業別就業者数の推移!$B$30:$E$30</c:f>
              <c:strCache>
                <c:ptCount val="4"/>
                <c:pt idx="0">
                  <c:v>H12</c:v>
                </c:pt>
                <c:pt idx="1">
                  <c:v>H17</c:v>
                </c:pt>
                <c:pt idx="2">
                  <c:v>H22</c:v>
                </c:pt>
                <c:pt idx="3">
                  <c:v>H27</c:v>
                </c:pt>
              </c:strCache>
            </c:strRef>
          </c:cat>
          <c:val>
            <c:numRef>
              <c:f>産業別就業者数の推移!$B$31:$E$31</c:f>
              <c:numCache>
                <c:formatCode>General</c:formatCode>
                <c:ptCount val="4"/>
                <c:pt idx="0">
                  <c:v>93</c:v>
                </c:pt>
                <c:pt idx="1">
                  <c:v>64</c:v>
                </c:pt>
                <c:pt idx="2">
                  <c:v>79</c:v>
                </c:pt>
                <c:pt idx="3">
                  <c:v>84</c:v>
                </c:pt>
              </c:numCache>
            </c:numRef>
          </c:val>
        </c:ser>
        <c:ser>
          <c:idx val="1"/>
          <c:order val="1"/>
          <c:tx>
            <c:strRef>
              <c:f>産業別就業者数の推移!$A$32</c:f>
              <c:strCache>
                <c:ptCount val="1"/>
                <c:pt idx="0">
                  <c:v>第二次産業</c:v>
                </c:pt>
              </c:strCache>
            </c:strRef>
          </c:tx>
          <c:spPr>
            <a:solidFill>
              <a:srgbClr val="92D050"/>
            </a:solidFill>
          </c:spPr>
          <c:invertIfNegative val="0"/>
          <c:dLbls>
            <c:dLbl>
              <c:idx val="1"/>
              <c:layout>
                <c:manualLayout>
                  <c:x val="0"/>
                  <c:y val="-1.645225116091262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498916481593648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243421495390826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産業別就業者数の推移!$B$32:$E$32</c:f>
              <c:numCache>
                <c:formatCode>General</c:formatCode>
                <c:ptCount val="4"/>
                <c:pt idx="0">
                  <c:v>41359</c:v>
                </c:pt>
                <c:pt idx="1">
                  <c:v>33440</c:v>
                </c:pt>
                <c:pt idx="2">
                  <c:v>26662</c:v>
                </c:pt>
                <c:pt idx="3">
                  <c:v>24426</c:v>
                </c:pt>
              </c:numCache>
            </c:numRef>
          </c:val>
        </c:ser>
        <c:ser>
          <c:idx val="2"/>
          <c:order val="2"/>
          <c:tx>
            <c:strRef>
              <c:f>産業別就業者数の推移!$A$33</c:f>
              <c:strCache>
                <c:ptCount val="1"/>
                <c:pt idx="0">
                  <c:v>第三次産業</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産業別就業者数の推移!$B$33:$E$33</c:f>
              <c:numCache>
                <c:formatCode>General</c:formatCode>
                <c:ptCount val="4"/>
                <c:pt idx="0">
                  <c:v>101668</c:v>
                </c:pt>
                <c:pt idx="1">
                  <c:v>100675</c:v>
                </c:pt>
                <c:pt idx="2">
                  <c:v>89996</c:v>
                </c:pt>
                <c:pt idx="3">
                  <c:v>83701</c:v>
                </c:pt>
              </c:numCache>
            </c:numRef>
          </c:val>
        </c:ser>
        <c:ser>
          <c:idx val="3"/>
          <c:order val="3"/>
          <c:tx>
            <c:strRef>
              <c:f>産業別就業者数の推移!$A$34</c:f>
              <c:strCache>
                <c:ptCount val="1"/>
                <c:pt idx="0">
                  <c:v>分類不能産業</c:v>
                </c:pt>
              </c:strCache>
            </c:strRef>
          </c:tx>
          <c:spPr>
            <a:solidFill>
              <a:schemeClr val="accent1">
                <a:lumMod val="75000"/>
              </a:schemeClr>
            </a:solidFill>
          </c:spPr>
          <c:invertIfNegative val="0"/>
          <c:dLbls>
            <c:dLbl>
              <c:idx val="0"/>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3.418803418803419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産業別就業者数の推移!$B$34:$E$34</c:f>
              <c:numCache>
                <c:formatCode>General</c:formatCode>
                <c:ptCount val="4"/>
                <c:pt idx="0">
                  <c:v>1366</c:v>
                </c:pt>
                <c:pt idx="1">
                  <c:v>1890</c:v>
                </c:pt>
                <c:pt idx="2">
                  <c:v>14623</c:v>
                </c:pt>
                <c:pt idx="3">
                  <c:v>18453</c:v>
                </c:pt>
              </c:numCache>
            </c:numRef>
          </c:val>
        </c:ser>
        <c:ser>
          <c:idx val="4"/>
          <c:order val="4"/>
          <c:tx>
            <c:strRef>
              <c:f>産業別就業者数の推移!$A$35</c:f>
              <c:strCache>
                <c:ptCount val="1"/>
              </c:strCache>
            </c:strRef>
          </c:tx>
          <c:spPr>
            <a:noFill/>
          </c:spPr>
          <c:invertIfNegative val="0"/>
          <c:dLbls>
            <c:numFmt formatCode="#,##0_);[Red]\(#,##0\)" sourceLinked="0"/>
            <c:spPr>
              <a:solidFill>
                <a:schemeClr val="bg1"/>
              </a:solid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産業別就業者数の推移!$B$35:$E$35</c:f>
              <c:numCache>
                <c:formatCode>General</c:formatCode>
                <c:ptCount val="4"/>
                <c:pt idx="0">
                  <c:v>144486</c:v>
                </c:pt>
                <c:pt idx="1">
                  <c:v>136069</c:v>
                </c:pt>
                <c:pt idx="2">
                  <c:v>131360</c:v>
                </c:pt>
                <c:pt idx="3">
                  <c:v>126664</c:v>
                </c:pt>
              </c:numCache>
            </c:numRef>
          </c:val>
        </c:ser>
        <c:dLbls>
          <c:showLegendKey val="0"/>
          <c:showVal val="0"/>
          <c:showCatName val="0"/>
          <c:showSerName val="0"/>
          <c:showPercent val="0"/>
          <c:showBubbleSize val="0"/>
        </c:dLbls>
        <c:gapWidth val="85"/>
        <c:overlap val="100"/>
        <c:serLines/>
        <c:axId val="269334000"/>
        <c:axId val="269334784"/>
      </c:barChart>
      <c:catAx>
        <c:axId val="269334000"/>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69334784"/>
        <c:crosses val="autoZero"/>
        <c:auto val="1"/>
        <c:lblAlgn val="ctr"/>
        <c:lblOffset val="100"/>
        <c:noMultiLvlLbl val="0"/>
      </c:catAx>
      <c:valAx>
        <c:axId val="269334784"/>
        <c:scaling>
          <c:orientation val="minMax"/>
          <c:max val="160000"/>
        </c:scaling>
        <c:delete val="0"/>
        <c:axPos val="l"/>
        <c:majorGridlines/>
        <c:numFmt formatCode="#,##0_);[Red]\(#,##0\)" sourceLinked="0"/>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69334000"/>
        <c:crosses val="autoZero"/>
        <c:crossBetween val="between"/>
      </c:valAx>
    </c:plotArea>
    <c:legend>
      <c:legendPos val="b"/>
      <c:layout>
        <c:manualLayout>
          <c:xMode val="edge"/>
          <c:yMode val="edge"/>
          <c:x val="6.0179356514788146E-2"/>
          <c:y val="0.89261930429782954"/>
          <c:w val="0.9"/>
          <c:h val="7.4404040404040403E-2"/>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建物利用率!$B$34</c:f>
              <c:strCache>
                <c:ptCount val="1"/>
                <c:pt idx="0">
                  <c:v>業種別</c:v>
                </c:pt>
              </c:strCache>
            </c:strRef>
          </c:tx>
          <c:dPt>
            <c:idx val="1"/>
            <c:bubble3D val="0"/>
            <c:spPr>
              <a:solidFill>
                <a:srgbClr val="92D050"/>
              </a:solidFill>
            </c:spPr>
          </c:dPt>
          <c:dPt>
            <c:idx val="2"/>
            <c:bubble3D val="0"/>
            <c:spPr>
              <a:solidFill>
                <a:schemeClr val="accent6">
                  <a:lumMod val="40000"/>
                  <a:lumOff val="60000"/>
                </a:schemeClr>
              </a:solidFill>
            </c:spPr>
          </c:dPt>
          <c:dPt>
            <c:idx val="3"/>
            <c:bubble3D val="0"/>
            <c:spPr>
              <a:solidFill>
                <a:schemeClr val="accent1">
                  <a:lumMod val="75000"/>
                </a:schemeClr>
              </a:solidFill>
            </c:spPr>
          </c:dPt>
          <c:dLbls>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建物利用率!$C$33:$F$33</c:f>
              <c:strCache>
                <c:ptCount val="4"/>
                <c:pt idx="0">
                  <c:v>製造業</c:v>
                </c:pt>
                <c:pt idx="1">
                  <c:v>卸・小売業</c:v>
                </c:pt>
                <c:pt idx="2">
                  <c:v>サービス業</c:v>
                </c:pt>
                <c:pt idx="3">
                  <c:v>その他</c:v>
                </c:pt>
              </c:strCache>
            </c:strRef>
          </c:cat>
          <c:val>
            <c:numRef>
              <c:f>建物利用率!$C$34:$F$34</c:f>
              <c:numCache>
                <c:formatCode>0.0%</c:formatCode>
                <c:ptCount val="4"/>
                <c:pt idx="0">
                  <c:v>0.19266028176273794</c:v>
                </c:pt>
                <c:pt idx="1">
                  <c:v>0.16914183092022494</c:v>
                </c:pt>
                <c:pt idx="2">
                  <c:v>0.60717071775823261</c:v>
                </c:pt>
                <c:pt idx="3">
                  <c:v>3.1027169558810012E-2</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overlay val="0"/>
      <c:txPr>
        <a:bodyPr/>
        <a:lstStyle/>
        <a:p>
          <a:pPr>
            <a:defRPr sz="800"/>
          </a:pPr>
          <a:endParaRPr lang="ja-JP"/>
        </a:p>
      </c:txPr>
    </c:legend>
    <c:plotVisOnly val="1"/>
    <c:dispBlanksAs val="zero"/>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建物利用率!$B$32</c:f>
              <c:strCache>
                <c:ptCount val="1"/>
                <c:pt idx="0">
                  <c:v>非建物用途</c:v>
                </c:pt>
              </c:strCache>
            </c:strRef>
          </c:tx>
          <c:dPt>
            <c:idx val="1"/>
            <c:bubble3D val="0"/>
            <c:spPr>
              <a:solidFill>
                <a:schemeClr val="accent6">
                  <a:lumMod val="40000"/>
                  <a:lumOff val="60000"/>
                </a:schemeClr>
              </a:solidFill>
            </c:spPr>
          </c:dPt>
          <c:dPt>
            <c:idx val="2"/>
            <c:bubble3D val="0"/>
            <c:spPr>
              <a:solidFill>
                <a:srgbClr val="92D050"/>
              </a:solidFill>
            </c:spPr>
          </c:dPt>
          <c:dPt>
            <c:idx val="3"/>
            <c:bubble3D val="0"/>
            <c:spPr>
              <a:solidFill>
                <a:srgbClr val="00B050"/>
              </a:solidFill>
            </c:spPr>
          </c:dPt>
          <c:dPt>
            <c:idx val="4"/>
            <c:bubble3D val="0"/>
            <c:spPr>
              <a:solidFill>
                <a:schemeClr val="accent1">
                  <a:lumMod val="75000"/>
                </a:schemeClr>
              </a:solidFill>
            </c:spPr>
          </c:dPt>
          <c:dLbls>
            <c:dLbl>
              <c:idx val="1"/>
              <c:layout>
                <c:manualLayout>
                  <c:x val="5.8662887257711089E-3"/>
                  <c:y val="1.015515801108819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11229301128900022"/>
                  <c:y val="-3.4270947303712412E-2"/>
                </c:manualLayout>
              </c:layout>
              <c:tx>
                <c:rich>
                  <a:bodyPr/>
                  <a:lstStyle/>
                  <a:p>
                    <a:r>
                      <a:rPr lang="ja-JP" altLang="en-US" dirty="0" smtClean="0"/>
                      <a:t>公園緑地</a:t>
                    </a:r>
                    <a:r>
                      <a:rPr lang="ja-JP" altLang="en-US" dirty="0"/>
                      <a:t>
</a:t>
                    </a:r>
                    <a:r>
                      <a:rPr lang="en-US" altLang="ja-JP" dirty="0"/>
                      <a:t>10.9%</a:t>
                    </a: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7.7823350632593514E-3"/>
                  <c:y val="-8.4209510803924414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建物利用率!$C$31:$G$31</c:f>
              <c:strCache>
                <c:ptCount val="5"/>
                <c:pt idx="0">
                  <c:v>道路</c:v>
                </c:pt>
                <c:pt idx="1">
                  <c:v>水面</c:v>
                </c:pt>
                <c:pt idx="2">
                  <c:v>公園緑地</c:v>
                </c:pt>
                <c:pt idx="3">
                  <c:v>農地</c:v>
                </c:pt>
                <c:pt idx="4">
                  <c:v>その他</c:v>
                </c:pt>
              </c:strCache>
            </c:strRef>
          </c:cat>
          <c:val>
            <c:numRef>
              <c:f>建物利用率!$C$32:$G$32</c:f>
              <c:numCache>
                <c:formatCode>0.0%</c:formatCode>
                <c:ptCount val="5"/>
                <c:pt idx="0">
                  <c:v>0.65415164063821263</c:v>
                </c:pt>
                <c:pt idx="1">
                  <c:v>2.8049219064002411E-2</c:v>
                </c:pt>
                <c:pt idx="2">
                  <c:v>0.1093020868931283</c:v>
                </c:pt>
                <c:pt idx="3">
                  <c:v>8.7214536634448309E-3</c:v>
                </c:pt>
                <c:pt idx="4">
                  <c:v>0.19977559974124673</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16589219576720202"/>
          <c:y val="0.84220658970658957"/>
          <c:w val="0.66624966931219798"/>
          <c:h val="0.10845979790901328"/>
        </c:manualLayout>
      </c:layout>
      <c:overlay val="0"/>
      <c:txPr>
        <a:bodyPr/>
        <a:lstStyle/>
        <a:p>
          <a:pPr>
            <a:defRPr sz="800"/>
          </a:pPr>
          <a:endParaRPr lang="ja-JP"/>
        </a:p>
      </c:txPr>
    </c:legend>
    <c:plotVisOnly val="1"/>
    <c:dispBlanksAs val="zero"/>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建物利用率!$B$30</c:f>
              <c:strCache>
                <c:ptCount val="1"/>
                <c:pt idx="0">
                  <c:v>建物利用率</c:v>
                </c:pt>
              </c:strCache>
            </c:strRef>
          </c:tx>
          <c:dPt>
            <c:idx val="0"/>
            <c:bubble3D val="0"/>
            <c:spPr>
              <a:solidFill>
                <a:schemeClr val="accent5">
                  <a:lumMod val="40000"/>
                  <a:lumOff val="60000"/>
                </a:schemeClr>
              </a:solidFill>
            </c:spPr>
          </c:dPt>
          <c:dPt>
            <c:idx val="1"/>
            <c:bubble3D val="0"/>
            <c:spPr>
              <a:solidFill>
                <a:srgbClr val="9999FF"/>
              </a:solidFill>
            </c:spPr>
          </c:dPt>
          <c:dPt>
            <c:idx val="2"/>
            <c:bubble3D val="0"/>
            <c:spPr>
              <a:solidFill>
                <a:srgbClr val="66CCFF"/>
              </a:solidFill>
            </c:spPr>
          </c:dPt>
          <c:dPt>
            <c:idx val="3"/>
            <c:bubble3D val="0"/>
            <c:spPr>
              <a:solidFill>
                <a:srgbClr val="92D050"/>
              </a:solidFill>
            </c:spPr>
          </c:dPt>
          <c:dLbls>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建物利用率!$C$29:$F$29</c:f>
              <c:strCache>
                <c:ptCount val="4"/>
                <c:pt idx="0">
                  <c:v>住居</c:v>
                </c:pt>
                <c:pt idx="1">
                  <c:v>商業</c:v>
                </c:pt>
                <c:pt idx="2">
                  <c:v>工業</c:v>
                </c:pt>
                <c:pt idx="3">
                  <c:v>その他</c:v>
                </c:pt>
              </c:strCache>
            </c:strRef>
          </c:cat>
          <c:val>
            <c:numRef>
              <c:f>建物利用率!$C$30:$F$30</c:f>
              <c:numCache>
                <c:formatCode>0.0%</c:formatCode>
                <c:ptCount val="4"/>
                <c:pt idx="0">
                  <c:v>0.50105830143985197</c:v>
                </c:pt>
                <c:pt idx="1">
                  <c:v>0.16723832901580699</c:v>
                </c:pt>
                <c:pt idx="2">
                  <c:v>0.11094410950433548</c:v>
                </c:pt>
                <c:pt idx="3">
                  <c:v>0.2207592600400054</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28660196943929389"/>
          <c:y val="0.86457220426153869"/>
          <c:w val="0.43357949544067886"/>
          <c:h val="7.6689422005152316E-2"/>
        </c:manualLayout>
      </c:layout>
      <c:overlay val="0"/>
      <c:txPr>
        <a:bodyPr/>
        <a:lstStyle/>
        <a:p>
          <a:pPr>
            <a:defRPr sz="800"/>
          </a:pPr>
          <a:endParaRPr lang="ja-JP"/>
        </a:p>
      </c:txPr>
    </c:legend>
    <c:plotVisOnly val="1"/>
    <c:dispBlanksAs val="zero"/>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将来人口の見通し!$A$31</c:f>
              <c:strCache>
                <c:ptCount val="1"/>
                <c:pt idx="0">
                  <c:v>総合計</c:v>
                </c:pt>
              </c:strCache>
            </c:strRef>
          </c:tx>
          <c:spPr>
            <a:ln>
              <a:solidFill>
                <a:schemeClr val="accent6">
                  <a:lumMod val="40000"/>
                  <a:lumOff val="60000"/>
                </a:schemeClr>
              </a:solidFill>
            </a:ln>
          </c:spPr>
          <c:marker>
            <c:spPr>
              <a:solidFill>
                <a:schemeClr val="accent6">
                  <a:lumMod val="40000"/>
                  <a:lumOff val="60000"/>
                </a:schemeClr>
              </a:solidFill>
              <a:ln>
                <a:solidFill>
                  <a:schemeClr val="accent6">
                    <a:lumMod val="40000"/>
                    <a:lumOff val="60000"/>
                  </a:schemeClr>
                </a:solidFill>
              </a:ln>
            </c:spPr>
          </c:marker>
          <c:dLbls>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将来人口の見通し!$B$31:$F$31</c:f>
              <c:numCache>
                <c:formatCode>0;_</c:formatCode>
                <c:ptCount val="5"/>
                <c:pt idx="0" formatCode="General">
                  <c:v>422393</c:v>
                </c:pt>
                <c:pt idx="1">
                  <c:v>404754</c:v>
                </c:pt>
                <c:pt idx="2">
                  <c:v>389110</c:v>
                </c:pt>
                <c:pt idx="3">
                  <c:v>354178.76546449633</c:v>
                </c:pt>
                <c:pt idx="4">
                  <c:v>311354.67353484465</c:v>
                </c:pt>
              </c:numCache>
            </c:numRef>
          </c:val>
          <c:smooth val="0"/>
        </c:ser>
        <c:ser>
          <c:idx val="1"/>
          <c:order val="1"/>
          <c:tx>
            <c:strRef>
              <c:f>将来人口の見通し!$A$32</c:f>
              <c:strCache>
                <c:ptCount val="1"/>
                <c:pt idx="0">
                  <c:v>０～14歳（年少人口）</c:v>
                </c:pt>
              </c:strCache>
            </c:strRef>
          </c:tx>
          <c:spPr>
            <a:ln>
              <a:solidFill>
                <a:schemeClr val="accent1">
                  <a:lumMod val="90000"/>
                </a:schemeClr>
              </a:solidFill>
            </a:ln>
          </c:spPr>
          <c:marker>
            <c:spPr>
              <a:solidFill>
                <a:schemeClr val="accent1">
                  <a:lumMod val="90000"/>
                </a:schemeClr>
              </a:solidFill>
              <a:ln>
                <a:solidFill>
                  <a:schemeClr val="accent1">
                    <a:lumMod val="90000"/>
                  </a:schemeClr>
                </a:solidFill>
              </a:ln>
            </c:spPr>
          </c:marker>
          <c:dLbls>
            <c:dLbl>
              <c:idx val="0"/>
              <c:layout>
                <c:manualLayout>
                  <c:x val="-4.5700713230419014E-2"/>
                  <c:y val="3.367901595853588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2448259294080486E-2"/>
                  <c:y val="6.1331884061757776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2293352182961397E-2"/>
                  <c:y val="5.668837961160566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7897105677458106E-2"/>
                  <c:y val="5.115780599096121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5698982424706533E-2"/>
                  <c:y val="4.00966587496725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将来人口の見通し!$B$32:$F$32</c:f>
              <c:numCache>
                <c:formatCode>0;_</c:formatCode>
                <c:ptCount val="5"/>
                <c:pt idx="0" formatCode="General">
                  <c:v>47837</c:v>
                </c:pt>
                <c:pt idx="1">
                  <c:v>43628</c:v>
                </c:pt>
                <c:pt idx="2">
                  <c:v>39486</c:v>
                </c:pt>
                <c:pt idx="3">
                  <c:v>33164.683158018597</c:v>
                </c:pt>
                <c:pt idx="4">
                  <c:v>26784.125213522559</c:v>
                </c:pt>
              </c:numCache>
            </c:numRef>
          </c:val>
          <c:smooth val="0"/>
        </c:ser>
        <c:ser>
          <c:idx val="2"/>
          <c:order val="2"/>
          <c:tx>
            <c:strRef>
              <c:f>将来人口の見通し!$A$33</c:f>
              <c:strCache>
                <c:ptCount val="1"/>
                <c:pt idx="0">
                  <c:v>15～64歳（生産年齢人口）</c:v>
                </c:pt>
              </c:strCache>
            </c:strRef>
          </c:tx>
          <c:spPr>
            <a:ln>
              <a:solidFill>
                <a:schemeClr val="accent1">
                  <a:lumMod val="75000"/>
                </a:schemeClr>
              </a:solidFill>
            </a:ln>
          </c:spPr>
          <c:marker>
            <c:spPr>
              <a:solidFill>
                <a:schemeClr val="accent1">
                  <a:lumMod val="75000"/>
                </a:schemeClr>
              </a:solidFill>
              <a:ln>
                <a:solidFill>
                  <a:schemeClr val="accent1">
                    <a:lumMod val="75000"/>
                  </a:schemeClr>
                </a:solidFill>
              </a:ln>
            </c:spPr>
          </c:marker>
          <c:dLbls>
            <c:dLbl>
              <c:idx val="3"/>
              <c:layout>
                <c:manualLayout>
                  <c:x val="-4.8486707566462166E-2"/>
                  <c:y val="-5.1988019569842885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将来人口の見通し!$B$33:$F$33</c:f>
              <c:numCache>
                <c:formatCode>0;_</c:formatCode>
                <c:ptCount val="5"/>
                <c:pt idx="0" formatCode="General">
                  <c:v>273790</c:v>
                </c:pt>
                <c:pt idx="1">
                  <c:v>249652</c:v>
                </c:pt>
                <c:pt idx="2">
                  <c:v>224245</c:v>
                </c:pt>
                <c:pt idx="3">
                  <c:v>203817.93308972678</c:v>
                </c:pt>
                <c:pt idx="4">
                  <c:v>173130.58678739792</c:v>
                </c:pt>
              </c:numCache>
            </c:numRef>
          </c:val>
          <c:smooth val="0"/>
        </c:ser>
        <c:ser>
          <c:idx val="3"/>
          <c:order val="3"/>
          <c:tx>
            <c:strRef>
              <c:f>将来人口の見通し!$A$34</c:f>
              <c:strCache>
                <c:ptCount val="1"/>
                <c:pt idx="0">
                  <c:v>65歳以上（老年人口）</c:v>
                </c:pt>
              </c:strCache>
            </c:strRef>
          </c:tx>
          <c:spPr>
            <a:ln>
              <a:solidFill>
                <a:srgbClr val="92D050"/>
              </a:solidFill>
            </a:ln>
          </c:spPr>
          <c:marker>
            <c:spPr>
              <a:noFill/>
              <a:ln>
                <a:solidFill>
                  <a:srgbClr val="92D050"/>
                </a:solidFill>
              </a:ln>
            </c:spPr>
          </c:marker>
          <c:dLbls>
            <c:dLbl>
              <c:idx val="3"/>
              <c:layout>
                <c:manualLayout>
                  <c:x val="-3.7635406275324891E-2"/>
                  <c:y val="-4.928207503473953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6206011572859295E-2"/>
                  <c:y val="-1.520907745677238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将来人口の見通し!$B$34:$F$34</c:f>
              <c:numCache>
                <c:formatCode>0;_</c:formatCode>
                <c:ptCount val="5"/>
                <c:pt idx="0" formatCode="General">
                  <c:v>97279</c:v>
                </c:pt>
                <c:pt idx="1">
                  <c:v>107589</c:v>
                </c:pt>
                <c:pt idx="2">
                  <c:v>117227</c:v>
                </c:pt>
                <c:pt idx="3">
                  <c:v>117196.14921675142</c:v>
                </c:pt>
                <c:pt idx="4">
                  <c:v>111439.96153392131</c:v>
                </c:pt>
              </c:numCache>
            </c:numRef>
          </c:val>
          <c:smooth val="0"/>
        </c:ser>
        <c:dLbls>
          <c:showLegendKey val="0"/>
          <c:showVal val="0"/>
          <c:showCatName val="0"/>
          <c:showSerName val="0"/>
          <c:showPercent val="0"/>
          <c:showBubbleSize val="0"/>
        </c:dLbls>
        <c:marker val="1"/>
        <c:smooth val="0"/>
        <c:axId val="269335176"/>
        <c:axId val="269334392"/>
      </c:lineChart>
      <c:catAx>
        <c:axId val="269335176"/>
        <c:scaling>
          <c:orientation val="minMax"/>
        </c:scaling>
        <c:delete val="0"/>
        <c:axPos val="b"/>
        <c:numFmt formatCode="General" sourceLinked="1"/>
        <c:majorTickMark val="out"/>
        <c:minorTickMark val="none"/>
        <c:tickLblPos val="nextTo"/>
        <c:crossAx val="269334392"/>
        <c:crosses val="autoZero"/>
        <c:auto val="1"/>
        <c:lblAlgn val="ctr"/>
        <c:lblOffset val="100"/>
        <c:noMultiLvlLbl val="0"/>
      </c:catAx>
      <c:valAx>
        <c:axId val="269334392"/>
        <c:scaling>
          <c:orientation val="minMax"/>
        </c:scaling>
        <c:delete val="0"/>
        <c:axPos val="l"/>
        <c:majorGridlines/>
        <c:numFmt formatCode="#,##0_);[Red]\(#,##0\)" sourceLinked="0"/>
        <c:majorTickMark val="out"/>
        <c:minorTickMark val="none"/>
        <c:tickLblPos val="nextTo"/>
        <c:crossAx val="269335176"/>
        <c:crosses val="autoZero"/>
        <c:crossBetween val="between"/>
      </c:valAx>
    </c:plotArea>
    <c:legend>
      <c:legendPos val="b"/>
      <c:layout/>
      <c:overlay val="0"/>
    </c:legend>
    <c:plotVisOnly val="1"/>
    <c:dispBlanksAs val="gap"/>
    <c:showDLblsOverMax val="0"/>
  </c:chart>
  <c:spPr>
    <a:noFill/>
    <a:ln>
      <a:noFill/>
    </a:ln>
  </c:sp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3"/>
    </mc:Choice>
    <mc:Fallback>
      <c:style val="1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756018518518519E-2"/>
          <c:y val="6.7958333333333523E-2"/>
          <c:w val="0.83907581018522082"/>
          <c:h val="0.68056626984121016"/>
        </c:manualLayout>
      </c:layout>
      <c:barChart>
        <c:barDir val="bar"/>
        <c:grouping val="percentStacked"/>
        <c:varyColors val="0"/>
        <c:ser>
          <c:idx val="0"/>
          <c:order val="0"/>
          <c:tx>
            <c:strRef>
              <c:f>人口構成比の推移!$A$29</c:f>
              <c:strCache>
                <c:ptCount val="1"/>
                <c:pt idx="0">
                  <c:v>０歳～14歳（年少人口）</c:v>
                </c:pt>
              </c:strCache>
            </c:strRef>
          </c:tx>
          <c:spPr>
            <a:solidFill>
              <a:schemeClr val="accent6">
                <a:lumMod val="40000"/>
                <a:lumOff val="6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人口構成比の推移!$B$29:$F$29</c:f>
              <c:numCache>
                <c:formatCode>0.0_ </c:formatCode>
                <c:ptCount val="5"/>
                <c:pt idx="0">
                  <c:v>8.6024484262398815</c:v>
                </c:pt>
                <c:pt idx="1">
                  <c:v>9.3638259522769527</c:v>
                </c:pt>
                <c:pt idx="2">
                  <c:v>10.36492211739877</c:v>
                </c:pt>
                <c:pt idx="3">
                  <c:v>10.883355909287074</c:v>
                </c:pt>
                <c:pt idx="4">
                  <c:v>11.419507001570759</c:v>
                </c:pt>
              </c:numCache>
            </c:numRef>
          </c:val>
        </c:ser>
        <c:ser>
          <c:idx val="1"/>
          <c:order val="1"/>
          <c:tx>
            <c:strRef>
              <c:f>人口構成比の推移!$A$30</c:f>
              <c:strCache>
                <c:ptCount val="1"/>
                <c:pt idx="0">
                  <c:v>15歳～64歳（生産年齢人口）</c:v>
                </c:pt>
              </c:strCache>
            </c:strRef>
          </c:tx>
          <c:spPr>
            <a:solidFill>
              <a:srgbClr val="92D05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人口構成比の推移!$B$30:$F$30</c:f>
              <c:numCache>
                <c:formatCode>0.0_ </c:formatCode>
                <c:ptCount val="5"/>
                <c:pt idx="0">
                  <c:v>55.605584724914912</c:v>
                </c:pt>
                <c:pt idx="1">
                  <c:v>57.546627004141094</c:v>
                </c:pt>
                <c:pt idx="2">
                  <c:v>58.863444264196794</c:v>
                </c:pt>
                <c:pt idx="3">
                  <c:v>62.277701693071812</c:v>
                </c:pt>
                <c:pt idx="4">
                  <c:v>65.358338147451008</c:v>
                </c:pt>
              </c:numCache>
            </c:numRef>
          </c:val>
        </c:ser>
        <c:ser>
          <c:idx val="2"/>
          <c:order val="2"/>
          <c:tx>
            <c:strRef>
              <c:f>人口構成比の推移!$A$31</c:f>
              <c:strCache>
                <c:ptCount val="1"/>
                <c:pt idx="0">
                  <c:v>65歳以上（老年人口）</c:v>
                </c:pt>
              </c:strCache>
            </c:strRef>
          </c:tx>
          <c:spPr>
            <a:solidFill>
              <a:schemeClr val="accent1">
                <a:lumMod val="9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人口構成比の推移!$B$31:$F$31</c:f>
              <c:numCache>
                <c:formatCode>0.0_ </c:formatCode>
                <c:ptCount val="5"/>
                <c:pt idx="0">
                  <c:v>35.791966848845213</c:v>
                </c:pt>
                <c:pt idx="1">
                  <c:v>33.089547043581554</c:v>
                </c:pt>
                <c:pt idx="2">
                  <c:v>30.7</c:v>
                </c:pt>
                <c:pt idx="3">
                  <c:v>26.838942397641123</c:v>
                </c:pt>
                <c:pt idx="4">
                  <c:v>23.222154850968789</c:v>
                </c:pt>
              </c:numCache>
            </c:numRef>
          </c:val>
        </c:ser>
        <c:dLbls>
          <c:showLegendKey val="0"/>
          <c:showVal val="0"/>
          <c:showCatName val="0"/>
          <c:showSerName val="0"/>
          <c:showPercent val="0"/>
          <c:showBubbleSize val="0"/>
        </c:dLbls>
        <c:gapWidth val="150"/>
        <c:overlap val="100"/>
        <c:serLines/>
        <c:axId val="271079256"/>
        <c:axId val="271076120"/>
      </c:barChart>
      <c:catAx>
        <c:axId val="271079256"/>
        <c:scaling>
          <c:orientation val="minMax"/>
        </c:scaling>
        <c:delete val="0"/>
        <c:axPos val="l"/>
        <c:numFmt formatCode="General" sourceLinked="1"/>
        <c:majorTickMark val="out"/>
        <c:minorTickMark val="none"/>
        <c:tickLblPos val="nextTo"/>
        <c:crossAx val="271076120"/>
        <c:crosses val="autoZero"/>
        <c:auto val="1"/>
        <c:lblAlgn val="ctr"/>
        <c:lblOffset val="0"/>
        <c:noMultiLvlLbl val="0"/>
      </c:catAx>
      <c:valAx>
        <c:axId val="271076120"/>
        <c:scaling>
          <c:orientation val="minMax"/>
        </c:scaling>
        <c:delete val="0"/>
        <c:axPos val="b"/>
        <c:majorGridlines/>
        <c:numFmt formatCode="0%" sourceLinked="1"/>
        <c:majorTickMark val="out"/>
        <c:minorTickMark val="none"/>
        <c:tickLblPos val="nextTo"/>
        <c:crossAx val="271079256"/>
        <c:crosses val="autoZero"/>
        <c:crossBetween val="between"/>
      </c:valAx>
    </c:plotArea>
    <c:legend>
      <c:legendPos val="b"/>
      <c:layout>
        <c:manualLayout>
          <c:xMode val="edge"/>
          <c:yMode val="edge"/>
          <c:x val="5.8292824074074073E-2"/>
          <c:y val="0.8269373015873015"/>
          <c:w val="0.85034143518521543"/>
          <c:h val="0.10754682539682539"/>
        </c:manualLayout>
      </c:layout>
      <c:overlay val="0"/>
    </c:legend>
    <c:plotVisOnly val="1"/>
    <c:dispBlanksAs val="gap"/>
    <c:showDLblsOverMax val="0"/>
  </c:chart>
  <c:spPr>
    <a:noFill/>
    <a:ln>
      <a:noFill/>
    </a:ln>
  </c:spPr>
  <c:txPr>
    <a:bodyPr/>
    <a:lstStyle/>
    <a:p>
      <a:pPr>
        <a:defRPr sz="800">
          <a:latin typeface="ＭＳ ゴシック" pitchFamily="49" charset="-128"/>
          <a:ea typeface="ＭＳ ゴシック" pitchFamily="49" charset="-128"/>
        </a:defRPr>
      </a:pPr>
      <a:endParaRPr lang="ja-JP"/>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3476800976801"/>
          <c:y val="0.12599206349207157"/>
          <c:w val="0.78050305250305263"/>
          <c:h val="0.67331111111111164"/>
        </c:manualLayout>
      </c:layout>
      <c:barChart>
        <c:barDir val="col"/>
        <c:grouping val="stacked"/>
        <c:varyColors val="0"/>
        <c:ser>
          <c:idx val="0"/>
          <c:order val="0"/>
          <c:tx>
            <c:strRef>
              <c:f>世帯数と１世帯あたり人員!$A$32</c:f>
              <c:strCache>
                <c:ptCount val="1"/>
                <c:pt idx="0">
                  <c:v>高齢単身世帯</c:v>
                </c:pt>
              </c:strCache>
            </c:strRef>
          </c:tx>
          <c:spPr>
            <a:solidFill>
              <a:schemeClr val="accent6">
                <a:lumMod val="40000"/>
                <a:lumOff val="60000"/>
              </a:schemeClr>
            </a:solidFill>
          </c:spPr>
          <c:invertIfNegative val="0"/>
          <c:dLbls>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世帯数と１世帯あたり人員!$B$32:$E$32</c:f>
              <c:numCache>
                <c:formatCode>#,##0_);[Red]\(#,##0\)</c:formatCode>
                <c:ptCount val="4"/>
                <c:pt idx="0">
                  <c:v>23138</c:v>
                </c:pt>
                <c:pt idx="1">
                  <c:v>33139</c:v>
                </c:pt>
                <c:pt idx="2">
                  <c:v>39610</c:v>
                </c:pt>
                <c:pt idx="3">
                  <c:v>43726</c:v>
                </c:pt>
              </c:numCache>
            </c:numRef>
          </c:val>
        </c:ser>
        <c:ser>
          <c:idx val="1"/>
          <c:order val="1"/>
          <c:tx>
            <c:strRef>
              <c:f>世帯数と１世帯あたり人員!$A$33</c:f>
              <c:strCache>
                <c:ptCount val="1"/>
                <c:pt idx="0">
                  <c:v>高齢夫婦世帯</c:v>
                </c:pt>
              </c:strCache>
            </c:strRef>
          </c:tx>
          <c:spPr>
            <a:solidFill>
              <a:srgbClr val="92D050"/>
            </a:solidFill>
          </c:spPr>
          <c:invertIfNegative val="0"/>
          <c:dLbls>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世帯数と１世帯あたり人員!$B$33:$E$33</c:f>
              <c:numCache>
                <c:formatCode>#,##0_);[Red]\(#,##0\)</c:formatCode>
                <c:ptCount val="4"/>
                <c:pt idx="0">
                  <c:v>10518</c:v>
                </c:pt>
                <c:pt idx="1">
                  <c:v>12834</c:v>
                </c:pt>
                <c:pt idx="2">
                  <c:v>13615</c:v>
                </c:pt>
                <c:pt idx="3">
                  <c:v>14717</c:v>
                </c:pt>
              </c:numCache>
            </c:numRef>
          </c:val>
        </c:ser>
        <c:ser>
          <c:idx val="2"/>
          <c:order val="2"/>
          <c:tx>
            <c:strRef>
              <c:f>世帯数と１世帯あたり人員!$A$34</c:f>
              <c:strCache>
                <c:ptCount val="1"/>
                <c:pt idx="0">
                  <c:v>その他世帯</c:v>
                </c:pt>
              </c:strCache>
            </c:strRef>
          </c:tx>
          <c:spPr>
            <a:solidFill>
              <a:schemeClr val="accent1">
                <a:lumMod val="90000"/>
              </a:schemeClr>
            </a:solidFill>
          </c:spPr>
          <c:invertIfNegative val="0"/>
          <c:dLbls>
            <c:dLbl>
              <c:idx val="1"/>
              <c:layout>
                <c:manualLayout>
                  <c:x val="0"/>
                  <c:y val="6.551587301587301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0639834881322583E-3"/>
                  <c:y val="-6.5292096219932524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世帯数と１世帯あたり人員!$B$34:$E$34</c:f>
              <c:numCache>
                <c:formatCode>#,##0_);[Red]\(#,##0\)</c:formatCode>
                <c:ptCount val="4"/>
                <c:pt idx="0">
                  <c:v>154210</c:v>
                </c:pt>
                <c:pt idx="1">
                  <c:v>148504</c:v>
                </c:pt>
                <c:pt idx="2">
                  <c:v>146201</c:v>
                </c:pt>
                <c:pt idx="3">
                  <c:v>139420</c:v>
                </c:pt>
              </c:numCache>
            </c:numRef>
          </c:val>
        </c:ser>
        <c:dLbls>
          <c:showLegendKey val="0"/>
          <c:showVal val="0"/>
          <c:showCatName val="0"/>
          <c:showSerName val="0"/>
          <c:showPercent val="0"/>
          <c:showBubbleSize val="0"/>
        </c:dLbls>
        <c:gapWidth val="80"/>
        <c:overlap val="100"/>
        <c:serLines/>
        <c:axId val="271075336"/>
        <c:axId val="271073768"/>
      </c:barChart>
      <c:lineChart>
        <c:grouping val="standard"/>
        <c:varyColors val="0"/>
        <c:ser>
          <c:idx val="3"/>
          <c:order val="3"/>
          <c:tx>
            <c:strRef>
              <c:f>世帯数と１世帯あたり人員!$A$35</c:f>
              <c:strCache>
                <c:ptCount val="1"/>
              </c:strCache>
            </c:strRef>
          </c:tx>
          <c:spPr>
            <a:ln>
              <a:noFill/>
            </a:ln>
          </c:spPr>
          <c:marker>
            <c:symbol val="none"/>
          </c:marker>
          <c:dLbls>
            <c:dLbl>
              <c:idx val="0"/>
              <c:layout>
                <c:manualLayout>
                  <c:x val="-8.6740842490844766E-2"/>
                  <c:y val="-3.951904761904781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0800366300368298E-2"/>
                  <c:y val="-4.295515873015865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7225274725274721E-2"/>
                  <c:y val="-4.132539682539697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7225274725274721E-2"/>
                  <c:y val="-4.132539682539697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solidFill>
                <a:schemeClr val="bg1"/>
              </a:solid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世帯数と１世帯あたり人員!$B$35:$E$35</c:f>
              <c:numCache>
                <c:formatCode>#,##0_);[Red]\(#,##0\)</c:formatCode>
                <c:ptCount val="4"/>
                <c:pt idx="0">
                  <c:v>187866</c:v>
                </c:pt>
                <c:pt idx="1">
                  <c:v>194477</c:v>
                </c:pt>
                <c:pt idx="2">
                  <c:v>199426</c:v>
                </c:pt>
                <c:pt idx="3">
                  <c:v>197863</c:v>
                </c:pt>
              </c:numCache>
            </c:numRef>
          </c:val>
          <c:smooth val="0"/>
        </c:ser>
        <c:dLbls>
          <c:showLegendKey val="0"/>
          <c:showVal val="0"/>
          <c:showCatName val="0"/>
          <c:showSerName val="0"/>
          <c:showPercent val="0"/>
          <c:showBubbleSize val="0"/>
        </c:dLbls>
        <c:marker val="1"/>
        <c:smooth val="0"/>
        <c:axId val="271075336"/>
        <c:axId val="271073768"/>
      </c:lineChart>
      <c:lineChart>
        <c:grouping val="standard"/>
        <c:varyColors val="0"/>
        <c:ser>
          <c:idx val="4"/>
          <c:order val="4"/>
          <c:tx>
            <c:strRef>
              <c:f>世帯数と１世帯あたり人員!$A$36</c:f>
              <c:strCache>
                <c:ptCount val="1"/>
                <c:pt idx="0">
                  <c:v>１世帯当たりの人員</c:v>
                </c:pt>
              </c:strCache>
            </c:strRef>
          </c:tx>
          <c:spPr>
            <a:ln w="19050">
              <a:solidFill>
                <a:schemeClr val="tx1"/>
              </a:solidFill>
            </a:ln>
          </c:spPr>
          <c:marker>
            <c:symbol val="square"/>
            <c:size val="7"/>
            <c:spPr>
              <a:solidFill>
                <a:srgbClr val="FFFF00"/>
              </a:solidFill>
              <a:ln w="19050">
                <a:solidFill>
                  <a:schemeClr val="tx1"/>
                </a:solidFill>
              </a:ln>
            </c:spPr>
          </c:marker>
          <c:dLbls>
            <c:dLbl>
              <c:idx val="0"/>
              <c:layout>
                <c:manualLayout>
                  <c:x val="-8.735103785103783E-2"/>
                  <c:y val="4.306428571428569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0639834881322583E-3"/>
                  <c:y val="-2.40552534026036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238390092879257E-2"/>
                  <c:y val="-3.436426116838488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世帯数と１世帯あたり人員!$B$36:$E$36</c:f>
              <c:numCache>
                <c:formatCode>0.00_ </c:formatCode>
                <c:ptCount val="4"/>
                <c:pt idx="0">
                  <c:v>2.2028307410602226</c:v>
                </c:pt>
                <c:pt idx="1">
                  <c:v>2.0700751245646969</c:v>
                </c:pt>
                <c:pt idx="2">
                  <c:v>1.967717348791078</c:v>
                </c:pt>
                <c:pt idx="3">
                  <c:v>1.9199648241459992</c:v>
                </c:pt>
              </c:numCache>
            </c:numRef>
          </c:val>
          <c:smooth val="0"/>
        </c:ser>
        <c:dLbls>
          <c:showLegendKey val="0"/>
          <c:showVal val="0"/>
          <c:showCatName val="0"/>
          <c:showSerName val="0"/>
          <c:showPercent val="0"/>
          <c:showBubbleSize val="0"/>
        </c:dLbls>
        <c:marker val="1"/>
        <c:smooth val="0"/>
        <c:axId val="271076904"/>
        <c:axId val="271080432"/>
      </c:lineChart>
      <c:catAx>
        <c:axId val="271075336"/>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71073768"/>
        <c:crosses val="autoZero"/>
        <c:auto val="1"/>
        <c:lblAlgn val="ctr"/>
        <c:lblOffset val="100"/>
        <c:noMultiLvlLbl val="0"/>
      </c:catAx>
      <c:valAx>
        <c:axId val="271073768"/>
        <c:scaling>
          <c:orientation val="minMax"/>
          <c:max val="200000"/>
        </c:scaling>
        <c:delete val="0"/>
        <c:axPos val="l"/>
        <c:majorGridlines/>
        <c:numFmt formatCode="#,##0_);[Red]\(#,##0\)" sourceLinked="0"/>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71075336"/>
        <c:crosses val="autoZero"/>
        <c:crossBetween val="between"/>
        <c:majorUnit val="40000"/>
      </c:valAx>
      <c:catAx>
        <c:axId val="271076904"/>
        <c:scaling>
          <c:orientation val="minMax"/>
        </c:scaling>
        <c:delete val="1"/>
        <c:axPos val="b"/>
        <c:numFmt formatCode="General" sourceLinked="1"/>
        <c:majorTickMark val="out"/>
        <c:minorTickMark val="none"/>
        <c:tickLblPos val="none"/>
        <c:crossAx val="271080432"/>
        <c:crosses val="autoZero"/>
        <c:auto val="1"/>
        <c:lblAlgn val="ctr"/>
        <c:lblOffset val="100"/>
        <c:noMultiLvlLbl val="0"/>
      </c:catAx>
      <c:valAx>
        <c:axId val="271080432"/>
        <c:scaling>
          <c:orientation val="minMax"/>
        </c:scaling>
        <c:delete val="0"/>
        <c:axPos val="r"/>
        <c:numFmt formatCode="0.00_ " sourceLinked="1"/>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71076904"/>
        <c:crosses val="max"/>
        <c:crossBetween val="between"/>
      </c:valAx>
    </c:plotArea>
    <c:legend>
      <c:legendPos val="b"/>
      <c:legendEntry>
        <c:idx val="3"/>
        <c:delete val="1"/>
      </c:legendEntry>
      <c:layout>
        <c:manualLayout>
          <c:xMode val="edge"/>
          <c:yMode val="edge"/>
          <c:x val="5.8058608058608532E-2"/>
          <c:y val="0.87229444444447524"/>
          <c:w val="0.80634920634923446"/>
          <c:h val="0.11258650793650823"/>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産業別就業者数の推移!$A$31</c:f>
              <c:strCache>
                <c:ptCount val="1"/>
                <c:pt idx="0">
                  <c:v>第一次産業</c:v>
                </c:pt>
              </c:strCache>
            </c:strRef>
          </c:tx>
          <c:invertIfNegative val="0"/>
          <c:dLbls>
            <c:dLbl>
              <c:idx val="0"/>
              <c:layout>
                <c:manualLayout>
                  <c:x val="0"/>
                  <c:y val="-1.696345649101664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1.6984723063464373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352661686519953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48542970590328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ysClr val="windowText" lastClr="000000"/>
                    </a:solidFill>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産業別就業者数の推移!$B$30:$E$30</c:f>
              <c:strCache>
                <c:ptCount val="4"/>
                <c:pt idx="0">
                  <c:v>H12</c:v>
                </c:pt>
                <c:pt idx="1">
                  <c:v>H17</c:v>
                </c:pt>
                <c:pt idx="2">
                  <c:v>H22</c:v>
                </c:pt>
                <c:pt idx="3">
                  <c:v>H27</c:v>
                </c:pt>
              </c:strCache>
            </c:strRef>
          </c:cat>
          <c:val>
            <c:numRef>
              <c:f>産業別就業者数の推移!$B$31:$E$31</c:f>
              <c:numCache>
                <c:formatCode>General</c:formatCode>
                <c:ptCount val="4"/>
                <c:pt idx="0">
                  <c:v>210</c:v>
                </c:pt>
                <c:pt idx="1">
                  <c:v>196</c:v>
                </c:pt>
                <c:pt idx="2">
                  <c:v>146</c:v>
                </c:pt>
                <c:pt idx="3">
                  <c:v>198</c:v>
                </c:pt>
              </c:numCache>
            </c:numRef>
          </c:val>
        </c:ser>
        <c:ser>
          <c:idx val="1"/>
          <c:order val="1"/>
          <c:tx>
            <c:strRef>
              <c:f>産業別就業者数の推移!$A$32</c:f>
              <c:strCache>
                <c:ptCount val="1"/>
                <c:pt idx="0">
                  <c:v>第二次産業</c:v>
                </c:pt>
              </c:strCache>
            </c:strRef>
          </c:tx>
          <c:spPr>
            <a:solidFill>
              <a:srgbClr val="92D050"/>
            </a:solidFill>
          </c:spPr>
          <c:invertIfNegative val="0"/>
          <c:dLbls>
            <c:dLbl>
              <c:idx val="1"/>
              <c:layout>
                <c:manualLayout>
                  <c:x val="0"/>
                  <c:y val="-1.645225116091262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498916481593648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243421495390833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産業別就業者数の推移!$B$32:$E$32</c:f>
              <c:numCache>
                <c:formatCode>General</c:formatCode>
                <c:ptCount val="4"/>
                <c:pt idx="0">
                  <c:v>54909</c:v>
                </c:pt>
                <c:pt idx="1">
                  <c:v>39123</c:v>
                </c:pt>
                <c:pt idx="2">
                  <c:v>29328</c:v>
                </c:pt>
                <c:pt idx="3">
                  <c:v>26324</c:v>
                </c:pt>
              </c:numCache>
            </c:numRef>
          </c:val>
        </c:ser>
        <c:ser>
          <c:idx val="2"/>
          <c:order val="2"/>
          <c:tx>
            <c:strRef>
              <c:f>産業別就業者数の推移!$A$33</c:f>
              <c:strCache>
                <c:ptCount val="1"/>
                <c:pt idx="0">
                  <c:v>第三次産業</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産業別就業者数の推移!$B$33:$E$33</c:f>
              <c:numCache>
                <c:formatCode>General</c:formatCode>
                <c:ptCount val="4"/>
                <c:pt idx="0">
                  <c:v>137804</c:v>
                </c:pt>
                <c:pt idx="1">
                  <c:v>126365</c:v>
                </c:pt>
                <c:pt idx="2">
                  <c:v>110783</c:v>
                </c:pt>
                <c:pt idx="3">
                  <c:v>98793</c:v>
                </c:pt>
              </c:numCache>
            </c:numRef>
          </c:val>
        </c:ser>
        <c:ser>
          <c:idx val="3"/>
          <c:order val="3"/>
          <c:tx>
            <c:strRef>
              <c:f>産業別就業者数の推移!$A$34</c:f>
              <c:strCache>
                <c:ptCount val="1"/>
                <c:pt idx="0">
                  <c:v>分類不能産業</c:v>
                </c:pt>
              </c:strCache>
            </c:strRef>
          </c:tx>
          <c:spPr>
            <a:solidFill>
              <a:schemeClr val="accent1">
                <a:lumMod val="75000"/>
              </a:schemeClr>
            </a:solidFill>
          </c:spPr>
          <c:invertIfNegative val="0"/>
          <c:dLbls>
            <c:dLbl>
              <c:idx val="0"/>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3.418803418803419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産業別就業者数の推移!$B$34:$E$34</c:f>
              <c:numCache>
                <c:formatCode>General</c:formatCode>
                <c:ptCount val="4"/>
                <c:pt idx="0">
                  <c:v>2015</c:v>
                </c:pt>
                <c:pt idx="1">
                  <c:v>4181</c:v>
                </c:pt>
                <c:pt idx="2">
                  <c:v>17799</c:v>
                </c:pt>
                <c:pt idx="3">
                  <c:v>22222</c:v>
                </c:pt>
              </c:numCache>
            </c:numRef>
          </c:val>
        </c:ser>
        <c:ser>
          <c:idx val="4"/>
          <c:order val="4"/>
          <c:tx>
            <c:strRef>
              <c:f>産業別就業者数の推移!$A$35</c:f>
              <c:strCache>
                <c:ptCount val="1"/>
              </c:strCache>
            </c:strRef>
          </c:tx>
          <c:spPr>
            <a:noFill/>
          </c:spPr>
          <c:invertIfNegative val="0"/>
          <c:dLbls>
            <c:numFmt formatCode="#,##0_);[Red]\(#,##0\)" sourceLinked="0"/>
            <c:spPr>
              <a:solidFill>
                <a:schemeClr val="bg1"/>
              </a:solid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産業別就業者数の推移!$B$35:$E$35</c:f>
              <c:numCache>
                <c:formatCode>General</c:formatCode>
                <c:ptCount val="4"/>
                <c:pt idx="0">
                  <c:v>194938</c:v>
                </c:pt>
                <c:pt idx="1">
                  <c:v>169865</c:v>
                </c:pt>
                <c:pt idx="2">
                  <c:v>158056</c:v>
                </c:pt>
                <c:pt idx="3">
                  <c:v>147537</c:v>
                </c:pt>
              </c:numCache>
            </c:numRef>
          </c:val>
        </c:ser>
        <c:dLbls>
          <c:showLegendKey val="0"/>
          <c:showVal val="0"/>
          <c:showCatName val="0"/>
          <c:showSerName val="0"/>
          <c:showPercent val="0"/>
          <c:showBubbleSize val="0"/>
        </c:dLbls>
        <c:gapWidth val="85"/>
        <c:overlap val="100"/>
        <c:serLines/>
        <c:axId val="271080040"/>
        <c:axId val="271079648"/>
      </c:barChart>
      <c:catAx>
        <c:axId val="271080040"/>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71079648"/>
        <c:crosses val="autoZero"/>
        <c:auto val="1"/>
        <c:lblAlgn val="ctr"/>
        <c:lblOffset val="100"/>
        <c:noMultiLvlLbl val="0"/>
      </c:catAx>
      <c:valAx>
        <c:axId val="271079648"/>
        <c:scaling>
          <c:orientation val="minMax"/>
          <c:max val="200000"/>
        </c:scaling>
        <c:delete val="0"/>
        <c:axPos val="l"/>
        <c:majorGridlines/>
        <c:numFmt formatCode="#,##0_);[Red]\(#,##0\)" sourceLinked="0"/>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71080040"/>
        <c:crosses val="autoZero"/>
        <c:crossBetween val="between"/>
      </c:valAx>
    </c:plotArea>
    <c:legend>
      <c:legendPos val="b"/>
      <c:layout>
        <c:manualLayout>
          <c:xMode val="edge"/>
          <c:yMode val="edge"/>
          <c:x val="8.0538319344524545E-2"/>
          <c:y val="0.87892805807102914"/>
          <c:w val="0.9"/>
          <c:h val="7.4404040404040403E-2"/>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業種別!$B$30</c:f>
              <c:strCache>
                <c:ptCount val="1"/>
                <c:pt idx="0">
                  <c:v>業種別</c:v>
                </c:pt>
              </c:strCache>
            </c:strRef>
          </c:tx>
          <c:dPt>
            <c:idx val="1"/>
            <c:bubble3D val="0"/>
            <c:spPr>
              <a:solidFill>
                <a:srgbClr val="92D050"/>
              </a:solidFill>
            </c:spPr>
          </c:dPt>
          <c:dPt>
            <c:idx val="2"/>
            <c:bubble3D val="0"/>
            <c:spPr>
              <a:solidFill>
                <a:schemeClr val="accent6">
                  <a:lumMod val="40000"/>
                  <a:lumOff val="60000"/>
                </a:schemeClr>
              </a:solidFill>
            </c:spPr>
          </c:dPt>
          <c:dPt>
            <c:idx val="3"/>
            <c:bubble3D val="0"/>
            <c:spPr>
              <a:solidFill>
                <a:schemeClr val="accent1">
                  <a:lumMod val="75000"/>
                </a:schemeClr>
              </a:solidFill>
            </c:spPr>
          </c:dPt>
          <c:dLbls>
            <c:dLbl>
              <c:idx val="0"/>
              <c:layout>
                <c:manualLayout>
                  <c:x val="-0.11501596980255505"/>
                  <c:y val="0.169613526570048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21410956252419674"/>
                  <c:y val="6.3098497047774524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tx>
                <c:rich>
                  <a:bodyPr/>
                  <a:lstStyle/>
                  <a:p>
                    <a:r>
                      <a:rPr lang="ja-JP" altLang="en-US" dirty="0"/>
                      <a:t>サービス業</a:t>
                    </a:r>
                    <a:r>
                      <a:rPr lang="ja-JP" altLang="en-US"/>
                      <a:t>
</a:t>
                    </a:r>
                    <a:r>
                      <a:rPr lang="en-US" altLang="ja-JP" smtClean="0"/>
                      <a:t>66.8%</a:t>
                    </a:r>
                    <a:endParaRPr lang="ja-JP" altLang="en-US"/>
                  </a:p>
                </c:rich>
              </c:tx>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7.9592528068139524E-3"/>
                  <c:y val="5.256273483628891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業種別!$C$29:$F$29</c:f>
              <c:strCache>
                <c:ptCount val="4"/>
                <c:pt idx="0">
                  <c:v>製造業</c:v>
                </c:pt>
                <c:pt idx="1">
                  <c:v>卸・小売業</c:v>
                </c:pt>
                <c:pt idx="2">
                  <c:v>サービス業</c:v>
                </c:pt>
                <c:pt idx="3">
                  <c:v>その他</c:v>
                </c:pt>
              </c:strCache>
            </c:strRef>
          </c:cat>
          <c:val>
            <c:numRef>
              <c:f>業種別!$C$30:$F$30</c:f>
              <c:numCache>
                <c:formatCode>0.0%</c:formatCode>
                <c:ptCount val="4"/>
                <c:pt idx="0">
                  <c:v>0.12400455431053518</c:v>
                </c:pt>
                <c:pt idx="1">
                  <c:v>0.18475348259786323</c:v>
                </c:pt>
                <c:pt idx="2">
                  <c:v>0.66861321507392402</c:v>
                </c:pt>
                <c:pt idx="3">
                  <c:v>2.2628748017705452E-2</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overlay val="0"/>
      <c:txPr>
        <a:bodyPr/>
        <a:lstStyle/>
        <a:p>
          <a:pPr>
            <a:defRPr sz="800"/>
          </a:pPr>
          <a:endParaRPr lang="ja-JP"/>
        </a:p>
      </c:txPr>
    </c:legend>
    <c:plotVisOnly val="1"/>
    <c:dispBlanksAs val="zero"/>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3"/>
    </mc:Choice>
    <mc:Fallback>
      <c:style val="1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861111111111534E-2"/>
          <c:y val="8.3077380952381027E-2"/>
          <c:w val="0.84353501157410626"/>
          <c:h val="0.68056626984120616"/>
        </c:manualLayout>
      </c:layout>
      <c:barChart>
        <c:barDir val="bar"/>
        <c:grouping val="percentStacked"/>
        <c:varyColors val="0"/>
        <c:ser>
          <c:idx val="0"/>
          <c:order val="0"/>
          <c:tx>
            <c:strRef>
              <c:f>人口構成比の推移!$A$29</c:f>
              <c:strCache>
                <c:ptCount val="1"/>
                <c:pt idx="0">
                  <c:v>０歳～14歳（年少人口）</c:v>
                </c:pt>
              </c:strCache>
            </c:strRef>
          </c:tx>
          <c:spPr>
            <a:solidFill>
              <a:schemeClr val="accent6">
                <a:lumMod val="40000"/>
                <a:lumOff val="6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人口構成比の推移!$B$29:$F$29</c:f>
              <c:numCache>
                <c:formatCode>0.0_ </c:formatCode>
                <c:ptCount val="5"/>
                <c:pt idx="0">
                  <c:v>7.6766119897439564</c:v>
                </c:pt>
                <c:pt idx="1">
                  <c:v>9.0806943192584768</c:v>
                </c:pt>
                <c:pt idx="2">
                  <c:v>9.5817289471086013</c:v>
                </c:pt>
                <c:pt idx="3">
                  <c:v>9.2577075725758338</c:v>
                </c:pt>
                <c:pt idx="4">
                  <c:v>9.6421482939995009</c:v>
                </c:pt>
              </c:numCache>
            </c:numRef>
          </c:val>
        </c:ser>
        <c:ser>
          <c:idx val="1"/>
          <c:order val="1"/>
          <c:tx>
            <c:strRef>
              <c:f>人口構成比の推移!$A$30</c:f>
              <c:strCache>
                <c:ptCount val="1"/>
                <c:pt idx="0">
                  <c:v>15歳～64歳（生産年齢人口）</c:v>
                </c:pt>
              </c:strCache>
            </c:strRef>
          </c:tx>
          <c:spPr>
            <a:solidFill>
              <a:srgbClr val="92D05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人口構成比の推移!$B$30:$F$30</c:f>
              <c:numCache>
                <c:formatCode>0.0_ </c:formatCode>
                <c:ptCount val="5"/>
                <c:pt idx="0">
                  <c:v>67.336164707412067</c:v>
                </c:pt>
                <c:pt idx="1">
                  <c:v>68.9344979132768</c:v>
                </c:pt>
                <c:pt idx="2">
                  <c:v>70.624842746262658</c:v>
                </c:pt>
                <c:pt idx="3">
                  <c:v>71.800335853956355</c:v>
                </c:pt>
                <c:pt idx="4">
                  <c:v>71.102754617662058</c:v>
                </c:pt>
              </c:numCache>
            </c:numRef>
          </c:val>
        </c:ser>
        <c:ser>
          <c:idx val="2"/>
          <c:order val="2"/>
          <c:tx>
            <c:strRef>
              <c:f>人口構成比の推移!$A$31</c:f>
              <c:strCache>
                <c:ptCount val="1"/>
                <c:pt idx="0">
                  <c:v>65歳以上（老年人口）</c:v>
                </c:pt>
              </c:strCache>
            </c:strRef>
          </c:tx>
          <c:spPr>
            <a:solidFill>
              <a:schemeClr val="accent1">
                <a:lumMod val="9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人口構成比の推移!$B$31:$F$31</c:f>
              <c:numCache>
                <c:formatCode>0.0_ </c:formatCode>
                <c:ptCount val="5"/>
                <c:pt idx="0">
                  <c:v>24.987223302843589</c:v>
                </c:pt>
                <c:pt idx="1">
                  <c:v>21.98480776746473</c:v>
                </c:pt>
                <c:pt idx="2">
                  <c:v>19.793428306628066</c:v>
                </c:pt>
                <c:pt idx="3">
                  <c:v>18.941956573462022</c:v>
                </c:pt>
                <c:pt idx="4">
                  <c:v>19.255097088336289</c:v>
                </c:pt>
              </c:numCache>
            </c:numRef>
          </c:val>
        </c:ser>
        <c:dLbls>
          <c:showLegendKey val="0"/>
          <c:showVal val="0"/>
          <c:showCatName val="0"/>
          <c:showSerName val="0"/>
          <c:showPercent val="0"/>
          <c:showBubbleSize val="0"/>
        </c:dLbls>
        <c:gapWidth val="150"/>
        <c:overlap val="100"/>
        <c:serLines/>
        <c:axId val="234741640"/>
        <c:axId val="234735368"/>
      </c:barChart>
      <c:catAx>
        <c:axId val="234741640"/>
        <c:scaling>
          <c:orientation val="minMax"/>
        </c:scaling>
        <c:delete val="0"/>
        <c:axPos val="l"/>
        <c:numFmt formatCode="General" sourceLinked="1"/>
        <c:majorTickMark val="out"/>
        <c:minorTickMark val="none"/>
        <c:tickLblPos val="nextTo"/>
        <c:crossAx val="234735368"/>
        <c:crosses val="autoZero"/>
        <c:auto val="1"/>
        <c:lblAlgn val="ctr"/>
        <c:lblOffset val="0"/>
        <c:noMultiLvlLbl val="0"/>
      </c:catAx>
      <c:valAx>
        <c:axId val="234735368"/>
        <c:scaling>
          <c:orientation val="minMax"/>
        </c:scaling>
        <c:delete val="0"/>
        <c:axPos val="b"/>
        <c:majorGridlines/>
        <c:numFmt formatCode="0%" sourceLinked="1"/>
        <c:majorTickMark val="out"/>
        <c:minorTickMark val="none"/>
        <c:tickLblPos val="nextTo"/>
        <c:crossAx val="234741640"/>
        <c:crosses val="autoZero"/>
        <c:crossBetween val="between"/>
      </c:valAx>
    </c:plotArea>
    <c:legend>
      <c:legendPos val="b"/>
      <c:layout>
        <c:manualLayout>
          <c:xMode val="edge"/>
          <c:yMode val="edge"/>
          <c:x val="3.9918981481481479E-2"/>
          <c:y val="0.83701666666666652"/>
          <c:w val="0.86871527777780344"/>
          <c:h val="0.11258650793650812"/>
        </c:manualLayout>
      </c:layout>
      <c:overlay val="0"/>
    </c:legend>
    <c:plotVisOnly val="1"/>
    <c:dispBlanksAs val="gap"/>
    <c:showDLblsOverMax val="0"/>
  </c:chart>
  <c:spPr>
    <a:noFill/>
    <a:ln>
      <a:noFill/>
    </a:ln>
  </c:spPr>
  <c:txPr>
    <a:bodyPr/>
    <a:lstStyle/>
    <a:p>
      <a:pPr>
        <a:defRPr sz="800">
          <a:latin typeface="ＭＳ ゴシック" pitchFamily="49" charset="-128"/>
          <a:ea typeface="ＭＳ ゴシック" pitchFamily="49" charset="-128"/>
        </a:defRPr>
      </a:pPr>
      <a:endParaRPr lang="ja-JP"/>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建物利用率!$B$30</c:f>
              <c:strCache>
                <c:ptCount val="1"/>
                <c:pt idx="0">
                  <c:v>建物利用率</c:v>
                </c:pt>
              </c:strCache>
            </c:strRef>
          </c:tx>
          <c:dPt>
            <c:idx val="1"/>
            <c:bubble3D val="0"/>
            <c:spPr>
              <a:solidFill>
                <a:schemeClr val="accent6">
                  <a:lumMod val="40000"/>
                  <a:lumOff val="60000"/>
                </a:schemeClr>
              </a:solidFill>
            </c:spPr>
          </c:dPt>
          <c:dPt>
            <c:idx val="2"/>
            <c:bubble3D val="0"/>
            <c:spPr>
              <a:solidFill>
                <a:schemeClr val="accent1">
                  <a:lumMod val="75000"/>
                </a:schemeClr>
              </a:solidFill>
            </c:spPr>
          </c:dPt>
          <c:dPt>
            <c:idx val="3"/>
            <c:bubble3D val="0"/>
            <c:spPr>
              <a:solidFill>
                <a:srgbClr val="92D050"/>
              </a:solidFill>
            </c:spPr>
          </c:dPt>
          <c:dLbls>
            <c:dLbl>
              <c:idx val="0"/>
              <c:layout/>
              <c:tx>
                <c:rich>
                  <a:bodyPr/>
                  <a:lstStyle/>
                  <a:p>
                    <a:r>
                      <a:rPr lang="ja-JP" altLang="en-US" smtClean="0"/>
                      <a:t>住居</a:t>
                    </a:r>
                    <a:r>
                      <a:rPr lang="ja-JP" altLang="en-US"/>
                      <a:t>
</a:t>
                    </a:r>
                    <a:r>
                      <a:rPr lang="en-US" altLang="ja-JP" dirty="0"/>
                      <a:t>34.8%</a:t>
                    </a:r>
                  </a:p>
                </c:rich>
              </c:tx>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14281514550265084"/>
                  <c:y val="-0.22020322270322271"/>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5738369611609937"/>
                  <c:y val="0.1667280582082763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numFmt formatCode="0.0%" sourceLinked="0"/>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建物利用率!$C$29:$F$29</c:f>
              <c:strCache>
                <c:ptCount val="4"/>
                <c:pt idx="0">
                  <c:v>住宅</c:v>
                </c:pt>
                <c:pt idx="1">
                  <c:v>商業</c:v>
                </c:pt>
                <c:pt idx="2">
                  <c:v>工業</c:v>
                </c:pt>
                <c:pt idx="3">
                  <c:v>その他</c:v>
                </c:pt>
              </c:strCache>
            </c:strRef>
          </c:cat>
          <c:val>
            <c:numRef>
              <c:f>建物利用率!$C$30:$F$30</c:f>
              <c:numCache>
                <c:formatCode>0.0_ </c:formatCode>
                <c:ptCount val="4"/>
                <c:pt idx="0">
                  <c:v>0.34845622000076631</c:v>
                </c:pt>
                <c:pt idx="1">
                  <c:v>0.12855078392406386</c:v>
                </c:pt>
                <c:pt idx="2">
                  <c:v>0.37879325940219488</c:v>
                </c:pt>
                <c:pt idx="3">
                  <c:v>0.14419973667297328</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21938291364347703"/>
          <c:y val="0.85635932999848463"/>
          <c:w val="0.56123381704370678"/>
          <c:h val="7.1448764589965089E-2"/>
        </c:manualLayout>
      </c:layout>
      <c:overlay val="0"/>
      <c:txPr>
        <a:bodyPr/>
        <a:lstStyle/>
        <a:p>
          <a:pPr>
            <a:defRPr sz="800"/>
          </a:pPr>
          <a:endParaRPr lang="ja-JP"/>
        </a:p>
      </c:txPr>
    </c:legend>
    <c:plotVisOnly val="1"/>
    <c:dispBlanksAs val="zero"/>
    <c:showDLblsOverMax val="0"/>
  </c:chart>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非建物用途!$B$30</c:f>
              <c:strCache>
                <c:ptCount val="1"/>
                <c:pt idx="0">
                  <c:v>非建物用途</c:v>
                </c:pt>
              </c:strCache>
            </c:strRef>
          </c:tx>
          <c:dPt>
            <c:idx val="1"/>
            <c:bubble3D val="0"/>
            <c:spPr>
              <a:solidFill>
                <a:schemeClr val="accent6">
                  <a:lumMod val="40000"/>
                  <a:lumOff val="60000"/>
                </a:schemeClr>
              </a:solidFill>
            </c:spPr>
          </c:dPt>
          <c:dPt>
            <c:idx val="2"/>
            <c:bubble3D val="0"/>
            <c:spPr>
              <a:solidFill>
                <a:srgbClr val="92D050"/>
              </a:solidFill>
            </c:spPr>
          </c:dPt>
          <c:dPt>
            <c:idx val="3"/>
            <c:bubble3D val="0"/>
            <c:spPr>
              <a:solidFill>
                <a:srgbClr val="00B050"/>
              </a:solidFill>
            </c:spPr>
          </c:dPt>
          <c:dPt>
            <c:idx val="4"/>
            <c:bubble3D val="0"/>
            <c:spPr>
              <a:solidFill>
                <a:schemeClr val="accent1">
                  <a:lumMod val="75000"/>
                </a:schemeClr>
              </a:solidFill>
            </c:spPr>
          </c:dPt>
          <c:dLbls>
            <c:dLbl>
              <c:idx val="2"/>
              <c:layout>
                <c:manualLayout>
                  <c:x val="0.19406613756614458"/>
                  <c:y val="-9.455988455988895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1.6137786046823262E-2"/>
                  <c:y val="-3.2214461048054865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非建物用途!$C$29:$G$29</c:f>
              <c:strCache>
                <c:ptCount val="5"/>
                <c:pt idx="0">
                  <c:v>道路</c:v>
                </c:pt>
                <c:pt idx="1">
                  <c:v>水面</c:v>
                </c:pt>
                <c:pt idx="2">
                  <c:v>公園緑地</c:v>
                </c:pt>
                <c:pt idx="3">
                  <c:v>農地</c:v>
                </c:pt>
                <c:pt idx="4">
                  <c:v>その他</c:v>
                </c:pt>
              </c:strCache>
            </c:strRef>
          </c:cat>
          <c:val>
            <c:numRef>
              <c:f>非建物用途!$C$30:$G$30</c:f>
              <c:numCache>
                <c:formatCode>0.0%</c:formatCode>
                <c:ptCount val="5"/>
                <c:pt idx="0">
                  <c:v>0.45100000000000001</c:v>
                </c:pt>
                <c:pt idx="1">
                  <c:v>0.16472563091599629</c:v>
                </c:pt>
                <c:pt idx="2">
                  <c:v>0.11526610775203813</c:v>
                </c:pt>
                <c:pt idx="3">
                  <c:v>8.3067439870726546E-3</c:v>
                </c:pt>
                <c:pt idx="4">
                  <c:v>0.26130553649132521</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10363359788359792"/>
          <c:y val="0.85675485008821473"/>
          <c:w val="0.78433300264550265"/>
          <c:h val="7.3507234578760072E-2"/>
        </c:manualLayout>
      </c:layout>
      <c:overlay val="0"/>
      <c:txPr>
        <a:bodyPr/>
        <a:lstStyle/>
        <a:p>
          <a:pPr>
            <a:defRPr sz="800"/>
          </a:pPr>
          <a:endParaRPr lang="ja-JP"/>
        </a:p>
      </c:txPr>
    </c:legend>
    <c:plotVisOnly val="1"/>
    <c:dispBlanksAs val="zero"/>
    <c:showDLblsOverMax val="0"/>
  </c:chart>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将来人口の見通し!$A$31</c:f>
              <c:strCache>
                <c:ptCount val="1"/>
                <c:pt idx="0">
                  <c:v>総合計</c:v>
                </c:pt>
              </c:strCache>
            </c:strRef>
          </c:tx>
          <c:spPr>
            <a:ln>
              <a:solidFill>
                <a:schemeClr val="accent6">
                  <a:lumMod val="40000"/>
                  <a:lumOff val="60000"/>
                </a:schemeClr>
              </a:solidFill>
            </a:ln>
          </c:spPr>
          <c:marker>
            <c:spPr>
              <a:solidFill>
                <a:schemeClr val="accent6">
                  <a:lumMod val="40000"/>
                  <a:lumOff val="60000"/>
                </a:schemeClr>
              </a:solidFill>
              <a:ln>
                <a:solidFill>
                  <a:schemeClr val="accent6">
                    <a:lumMod val="40000"/>
                    <a:lumOff val="60000"/>
                  </a:schemeClr>
                </a:solidFill>
              </a:ln>
            </c:spPr>
          </c:marker>
          <c:dLbls>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将来人口の見通し!$B$31:$F$31</c:f>
              <c:numCache>
                <c:formatCode>0;_</c:formatCode>
                <c:ptCount val="5"/>
                <c:pt idx="0" formatCode="General">
                  <c:v>335694</c:v>
                </c:pt>
                <c:pt idx="1">
                  <c:v>330729</c:v>
                </c:pt>
                <c:pt idx="2">
                  <c:v>322932</c:v>
                </c:pt>
                <c:pt idx="3">
                  <c:v>301303.64829046489</c:v>
                </c:pt>
                <c:pt idx="4">
                  <c:v>273575.82431023021</c:v>
                </c:pt>
              </c:numCache>
            </c:numRef>
          </c:val>
          <c:smooth val="0"/>
        </c:ser>
        <c:ser>
          <c:idx val="1"/>
          <c:order val="1"/>
          <c:tx>
            <c:strRef>
              <c:f>将来人口の見通し!$A$32</c:f>
              <c:strCache>
                <c:ptCount val="1"/>
                <c:pt idx="0">
                  <c:v>０～14歳（年少人口）</c:v>
                </c:pt>
              </c:strCache>
            </c:strRef>
          </c:tx>
          <c:spPr>
            <a:ln>
              <a:solidFill>
                <a:schemeClr val="accent1">
                  <a:lumMod val="90000"/>
                </a:schemeClr>
              </a:solidFill>
            </a:ln>
          </c:spPr>
          <c:marker>
            <c:spPr>
              <a:solidFill>
                <a:schemeClr val="accent1">
                  <a:lumMod val="90000"/>
                </a:schemeClr>
              </a:solidFill>
              <a:ln>
                <a:solidFill>
                  <a:schemeClr val="accent1">
                    <a:lumMod val="90000"/>
                  </a:schemeClr>
                </a:solidFill>
              </a:ln>
            </c:spPr>
          </c:marker>
          <c:dLbls>
            <c:dLbl>
              <c:idx val="0"/>
              <c:layout>
                <c:manualLayout>
                  <c:x val="-4.5727754619752516E-2"/>
                  <c:y val="4.371886486825932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4538004234089534E-2"/>
                  <c:y val="7.1031327179211914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5991762945701934E-2"/>
                  <c:y val="6.145304019964343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3820698077701914E-2"/>
                  <c:y val="5.599054773745281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3820698077701914E-2"/>
                  <c:y val="4.506556281307193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将来人口の見通し!$B$32:$F$32</c:f>
              <c:numCache>
                <c:formatCode>0;_</c:formatCode>
                <c:ptCount val="5"/>
                <c:pt idx="0" formatCode="General">
                  <c:v>47670</c:v>
                </c:pt>
                <c:pt idx="1">
                  <c:v>44336</c:v>
                </c:pt>
                <c:pt idx="2">
                  <c:v>38559</c:v>
                </c:pt>
                <c:pt idx="3">
                  <c:v>32462.908098498021</c:v>
                </c:pt>
                <c:pt idx="4">
                  <c:v>26943.799859283114</c:v>
                </c:pt>
              </c:numCache>
            </c:numRef>
          </c:val>
          <c:smooth val="0"/>
        </c:ser>
        <c:ser>
          <c:idx val="2"/>
          <c:order val="2"/>
          <c:tx>
            <c:strRef>
              <c:f>将来人口の見通し!$A$33</c:f>
              <c:strCache>
                <c:ptCount val="1"/>
                <c:pt idx="0">
                  <c:v>15～64歳（生産年齢人口）</c:v>
                </c:pt>
              </c:strCache>
            </c:strRef>
          </c:tx>
          <c:spPr>
            <a:ln>
              <a:solidFill>
                <a:schemeClr val="accent1">
                  <a:lumMod val="75000"/>
                </a:schemeClr>
              </a:solidFill>
            </a:ln>
          </c:spPr>
          <c:marker>
            <c:spPr>
              <a:solidFill>
                <a:schemeClr val="accent1">
                  <a:lumMod val="75000"/>
                </a:schemeClr>
              </a:solidFill>
              <a:ln>
                <a:solidFill>
                  <a:schemeClr val="accent1">
                    <a:lumMod val="75000"/>
                  </a:schemeClr>
                </a:solidFill>
              </a:ln>
            </c:spPr>
          </c:marker>
          <c:dLbls>
            <c:dLbl>
              <c:idx val="3"/>
              <c:layout>
                <c:manualLayout>
                  <c:x val="-4.8486707566462166E-2"/>
                  <c:y val="-5.1988019569842885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将来人口の見通し!$B$33:$F$33</c:f>
              <c:numCache>
                <c:formatCode>0;_</c:formatCode>
                <c:ptCount val="5"/>
                <c:pt idx="0" formatCode="General">
                  <c:v>215380</c:v>
                </c:pt>
                <c:pt idx="1">
                  <c:v>203200</c:v>
                </c:pt>
                <c:pt idx="2">
                  <c:v>190919</c:v>
                </c:pt>
                <c:pt idx="3">
                  <c:v>181550.69572479959</c:v>
                </c:pt>
                <c:pt idx="4">
                  <c:v>156050.7666439751</c:v>
                </c:pt>
              </c:numCache>
            </c:numRef>
          </c:val>
          <c:smooth val="0"/>
        </c:ser>
        <c:ser>
          <c:idx val="3"/>
          <c:order val="3"/>
          <c:tx>
            <c:strRef>
              <c:f>将来人口の見通し!$A$34</c:f>
              <c:strCache>
                <c:ptCount val="1"/>
                <c:pt idx="0">
                  <c:v>65歳以上（老年人口）</c:v>
                </c:pt>
              </c:strCache>
            </c:strRef>
          </c:tx>
          <c:spPr>
            <a:ln>
              <a:solidFill>
                <a:srgbClr val="92D050"/>
              </a:solidFill>
            </a:ln>
          </c:spPr>
          <c:marker>
            <c:spPr>
              <a:noFill/>
              <a:ln>
                <a:solidFill>
                  <a:srgbClr val="92D050"/>
                </a:solidFill>
              </a:ln>
            </c:spPr>
          </c:marker>
          <c:dLbls>
            <c:dLbl>
              <c:idx val="3"/>
              <c:layout>
                <c:manualLayout>
                  <c:x val="-3.7635406275324856E-2"/>
                  <c:y val="-4.928207503473953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2965373737705384E-2"/>
                  <c:y val="-1.502228438854064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将来人口の見通し!$B$34:$F$34</c:f>
              <c:numCache>
                <c:formatCode>0;_</c:formatCode>
                <c:ptCount val="5"/>
                <c:pt idx="0" formatCode="General">
                  <c:v>71436</c:v>
                </c:pt>
                <c:pt idx="1">
                  <c:v>81815</c:v>
                </c:pt>
                <c:pt idx="2">
                  <c:v>90055</c:v>
                </c:pt>
                <c:pt idx="3">
                  <c:v>87290.04446716739</c:v>
                </c:pt>
                <c:pt idx="4">
                  <c:v>90581.25780696857</c:v>
                </c:pt>
              </c:numCache>
            </c:numRef>
          </c:val>
          <c:smooth val="0"/>
        </c:ser>
        <c:dLbls>
          <c:showLegendKey val="0"/>
          <c:showVal val="0"/>
          <c:showCatName val="0"/>
          <c:showSerName val="0"/>
          <c:showPercent val="0"/>
          <c:showBubbleSize val="0"/>
        </c:dLbls>
        <c:marker val="1"/>
        <c:smooth val="0"/>
        <c:axId val="271075728"/>
        <c:axId val="271078080"/>
      </c:lineChart>
      <c:catAx>
        <c:axId val="271075728"/>
        <c:scaling>
          <c:orientation val="minMax"/>
        </c:scaling>
        <c:delete val="0"/>
        <c:axPos val="b"/>
        <c:numFmt formatCode="General" sourceLinked="1"/>
        <c:majorTickMark val="out"/>
        <c:minorTickMark val="none"/>
        <c:tickLblPos val="nextTo"/>
        <c:crossAx val="271078080"/>
        <c:crosses val="autoZero"/>
        <c:auto val="1"/>
        <c:lblAlgn val="ctr"/>
        <c:lblOffset val="100"/>
        <c:noMultiLvlLbl val="0"/>
      </c:catAx>
      <c:valAx>
        <c:axId val="271078080"/>
        <c:scaling>
          <c:orientation val="minMax"/>
        </c:scaling>
        <c:delete val="0"/>
        <c:axPos val="l"/>
        <c:majorGridlines/>
        <c:numFmt formatCode="#,##0_);[Red]\(#,##0\)" sourceLinked="0"/>
        <c:majorTickMark val="out"/>
        <c:minorTickMark val="none"/>
        <c:tickLblPos val="nextTo"/>
        <c:crossAx val="271075728"/>
        <c:crosses val="autoZero"/>
        <c:crossBetween val="between"/>
      </c:valAx>
    </c:plotArea>
    <c:legend>
      <c:legendPos val="b"/>
      <c:layout/>
      <c:overlay val="0"/>
    </c:legend>
    <c:plotVisOnly val="1"/>
    <c:dispBlanksAs val="gap"/>
    <c:showDLblsOverMax val="0"/>
  </c:chart>
  <c:spPr>
    <a:noFill/>
    <a:ln>
      <a:noFill/>
    </a:ln>
  </c:spPr>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3"/>
    </mc:Choice>
    <mc:Fallback>
      <c:style val="1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1234953703703705E-2"/>
          <c:y val="6.291865079365079E-2"/>
          <c:w val="0.86112442129629663"/>
          <c:h val="0.690645634920659"/>
        </c:manualLayout>
      </c:layout>
      <c:barChart>
        <c:barDir val="bar"/>
        <c:grouping val="percentStacked"/>
        <c:varyColors val="0"/>
        <c:ser>
          <c:idx val="0"/>
          <c:order val="0"/>
          <c:tx>
            <c:strRef>
              <c:f>人口構成比の推移!$A$29</c:f>
              <c:strCache>
                <c:ptCount val="1"/>
                <c:pt idx="0">
                  <c:v>０歳～14歳（年少人口）</c:v>
                </c:pt>
              </c:strCache>
            </c:strRef>
          </c:tx>
          <c:spPr>
            <a:solidFill>
              <a:schemeClr val="accent6">
                <a:lumMod val="40000"/>
                <a:lumOff val="6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人口構成比の推移!$B$29:$F$29</c:f>
              <c:numCache>
                <c:formatCode>0.0_ </c:formatCode>
                <c:ptCount val="5"/>
                <c:pt idx="0">
                  <c:v>9.9</c:v>
                </c:pt>
                <c:pt idx="1">
                  <c:v>10.774150357184812</c:v>
                </c:pt>
                <c:pt idx="2">
                  <c:v>12.067298213330078</c:v>
                </c:pt>
                <c:pt idx="3">
                  <c:v>13.461626046376054</c:v>
                </c:pt>
                <c:pt idx="4">
                  <c:v>14.251717560675168</c:v>
                </c:pt>
              </c:numCache>
            </c:numRef>
          </c:val>
        </c:ser>
        <c:ser>
          <c:idx val="1"/>
          <c:order val="1"/>
          <c:tx>
            <c:strRef>
              <c:f>人口構成比の推移!$A$30</c:f>
              <c:strCache>
                <c:ptCount val="1"/>
                <c:pt idx="0">
                  <c:v>15歳～64歳（生産年齢人口）</c:v>
                </c:pt>
              </c:strCache>
            </c:strRef>
          </c:tx>
          <c:spPr>
            <a:solidFill>
              <a:srgbClr val="92D05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人口構成比の推移!$B$30:$F$30</c:f>
              <c:numCache>
                <c:formatCode>0.0_ </c:formatCode>
                <c:ptCount val="5"/>
                <c:pt idx="0">
                  <c:v>57.041139156732726</c:v>
                </c:pt>
                <c:pt idx="1">
                  <c:v>60.2</c:v>
                </c:pt>
                <c:pt idx="2">
                  <c:v>59.749384257650995</c:v>
                </c:pt>
                <c:pt idx="3">
                  <c:v>61.697095196310315</c:v>
                </c:pt>
                <c:pt idx="4">
                  <c:v>64.391334764384752</c:v>
                </c:pt>
              </c:numCache>
            </c:numRef>
          </c:val>
        </c:ser>
        <c:ser>
          <c:idx val="2"/>
          <c:order val="2"/>
          <c:tx>
            <c:strRef>
              <c:f>人口構成比の推移!$A$31</c:f>
              <c:strCache>
                <c:ptCount val="1"/>
                <c:pt idx="0">
                  <c:v>65歳以上（老年人口）</c:v>
                </c:pt>
              </c:strCache>
            </c:strRef>
          </c:tx>
          <c:spPr>
            <a:solidFill>
              <a:schemeClr val="accent1">
                <a:lumMod val="90000"/>
              </a:schemeClr>
            </a:solidFill>
          </c:spPr>
          <c:invertIfNegative val="0"/>
          <c:dLbls>
            <c:dLbl>
              <c:idx val="4"/>
              <c:layout/>
              <c:tx>
                <c:rich>
                  <a:bodyPr/>
                  <a:lstStyle/>
                  <a:p>
                    <a:r>
                      <a:rPr lang="en-US" altLang="en-US" smtClean="0"/>
                      <a:t>21.3 </a:t>
                    </a:r>
                    <a:endParaRPr lang="en-US" altLang="en-US"/>
                  </a:p>
                </c:rich>
              </c:tx>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人口構成比の推移!$B$28:$F$28</c:f>
              <c:strCache>
                <c:ptCount val="5"/>
                <c:pt idx="0">
                  <c:v>H47</c:v>
                </c:pt>
                <c:pt idx="1">
                  <c:v>H37</c:v>
                </c:pt>
                <c:pt idx="2">
                  <c:v>H27</c:v>
                </c:pt>
                <c:pt idx="3">
                  <c:v>H22</c:v>
                </c:pt>
                <c:pt idx="4">
                  <c:v>H17</c:v>
                </c:pt>
              </c:strCache>
            </c:strRef>
          </c:cat>
          <c:val>
            <c:numRef>
              <c:f>人口構成比の推移!$B$31:$F$31</c:f>
              <c:numCache>
                <c:formatCode>0.0_ </c:formatCode>
                <c:ptCount val="5"/>
                <c:pt idx="0">
                  <c:v>33.110110527987359</c:v>
                </c:pt>
                <c:pt idx="1">
                  <c:v>28.970789090152689</c:v>
                </c:pt>
                <c:pt idx="2">
                  <c:v>28.183317529018915</c:v>
                </c:pt>
                <c:pt idx="3">
                  <c:v>24.841278757313631</c:v>
                </c:pt>
                <c:pt idx="4">
                  <c:v>21.356947674940059</c:v>
                </c:pt>
              </c:numCache>
            </c:numRef>
          </c:val>
        </c:ser>
        <c:dLbls>
          <c:showLegendKey val="0"/>
          <c:showVal val="0"/>
          <c:showCatName val="0"/>
          <c:showSerName val="0"/>
          <c:showPercent val="0"/>
          <c:showBubbleSize val="0"/>
        </c:dLbls>
        <c:gapWidth val="150"/>
        <c:overlap val="100"/>
        <c:serLines/>
        <c:axId val="272388168"/>
        <c:axId val="272388560"/>
      </c:barChart>
      <c:catAx>
        <c:axId val="272388168"/>
        <c:scaling>
          <c:orientation val="minMax"/>
        </c:scaling>
        <c:delete val="0"/>
        <c:axPos val="l"/>
        <c:numFmt formatCode="General" sourceLinked="1"/>
        <c:majorTickMark val="out"/>
        <c:minorTickMark val="none"/>
        <c:tickLblPos val="nextTo"/>
        <c:crossAx val="272388560"/>
        <c:crosses val="autoZero"/>
        <c:auto val="1"/>
        <c:lblAlgn val="ctr"/>
        <c:lblOffset val="0"/>
        <c:noMultiLvlLbl val="0"/>
      </c:catAx>
      <c:valAx>
        <c:axId val="272388560"/>
        <c:scaling>
          <c:orientation val="minMax"/>
        </c:scaling>
        <c:delete val="0"/>
        <c:axPos val="b"/>
        <c:majorGridlines/>
        <c:numFmt formatCode="0%" sourceLinked="1"/>
        <c:majorTickMark val="out"/>
        <c:minorTickMark val="none"/>
        <c:tickLblPos val="nextTo"/>
        <c:crossAx val="272388168"/>
        <c:crosses val="autoZero"/>
        <c:crossBetween val="between"/>
      </c:valAx>
    </c:plotArea>
    <c:legend>
      <c:legendPos val="b"/>
      <c:layout>
        <c:manualLayout>
          <c:xMode val="edge"/>
          <c:yMode val="edge"/>
          <c:x val="4.7268518518518515E-2"/>
          <c:y val="0.83197698412698418"/>
          <c:w val="0.86871527777780144"/>
          <c:h val="0.11762619047619678"/>
        </c:manualLayout>
      </c:layout>
      <c:overlay val="0"/>
    </c:legend>
    <c:plotVisOnly val="1"/>
    <c:dispBlanksAs val="gap"/>
    <c:showDLblsOverMax val="0"/>
  </c:chart>
  <c:spPr>
    <a:noFill/>
    <a:ln>
      <a:noFill/>
    </a:ln>
  </c:spPr>
  <c:txPr>
    <a:bodyPr/>
    <a:lstStyle/>
    <a:p>
      <a:pPr>
        <a:defRPr sz="800">
          <a:latin typeface="ＭＳ ゴシック" pitchFamily="49" charset="-128"/>
          <a:ea typeface="ＭＳ ゴシック" pitchFamily="49" charset="-128"/>
        </a:defRPr>
      </a:pPr>
      <a:endParaRPr lang="ja-JP"/>
    </a:p>
  </c:txPr>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263569583034191"/>
          <c:y val="0.1116657672956976"/>
          <c:w val="0.7496202519280778"/>
          <c:h val="0.68586903042520064"/>
        </c:manualLayout>
      </c:layout>
      <c:barChart>
        <c:barDir val="col"/>
        <c:grouping val="stacked"/>
        <c:varyColors val="0"/>
        <c:ser>
          <c:idx val="0"/>
          <c:order val="0"/>
          <c:tx>
            <c:strRef>
              <c:f>世帯数と１世帯あたり人員!$A$32</c:f>
              <c:strCache>
                <c:ptCount val="1"/>
                <c:pt idx="0">
                  <c:v>高齢単身世帯</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世帯数と１世帯あたり人員!$B$32:$E$32</c:f>
              <c:numCache>
                <c:formatCode>#,##0_);[Red]\(#,##0\)</c:formatCode>
                <c:ptCount val="4"/>
                <c:pt idx="0">
                  <c:v>13323</c:v>
                </c:pt>
                <c:pt idx="1">
                  <c:v>17494</c:v>
                </c:pt>
                <c:pt idx="2">
                  <c:v>21759</c:v>
                </c:pt>
                <c:pt idx="3">
                  <c:v>24756</c:v>
                </c:pt>
              </c:numCache>
            </c:numRef>
          </c:val>
        </c:ser>
        <c:ser>
          <c:idx val="1"/>
          <c:order val="1"/>
          <c:tx>
            <c:strRef>
              <c:f>世帯数と１世帯あたり人員!$A$33</c:f>
              <c:strCache>
                <c:ptCount val="1"/>
                <c:pt idx="0">
                  <c:v>高齢夫婦世帯</c:v>
                </c:pt>
              </c:strCache>
            </c:strRef>
          </c:tx>
          <c:spPr>
            <a:solidFill>
              <a:srgbClr val="92D050"/>
            </a:solidFill>
            <a:ln>
              <a:solidFill>
                <a:schemeClr val="bg1"/>
              </a:solidFill>
            </a:ln>
          </c:spPr>
          <c:invertIfNegative val="0"/>
          <c:dLbls>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世帯数と１世帯あたり人員!$B$33:$E$33</c:f>
              <c:numCache>
                <c:formatCode>#,##0_);[Red]\(#,##0\)</c:formatCode>
                <c:ptCount val="4"/>
                <c:pt idx="0">
                  <c:v>8789</c:v>
                </c:pt>
                <c:pt idx="1">
                  <c:v>11691</c:v>
                </c:pt>
                <c:pt idx="2">
                  <c:v>13279</c:v>
                </c:pt>
                <c:pt idx="3">
                  <c:v>14042</c:v>
                </c:pt>
              </c:numCache>
            </c:numRef>
          </c:val>
        </c:ser>
        <c:ser>
          <c:idx val="2"/>
          <c:order val="2"/>
          <c:tx>
            <c:strRef>
              <c:f>世帯数と１世帯あたり人員!$A$34</c:f>
              <c:strCache>
                <c:ptCount val="1"/>
                <c:pt idx="0">
                  <c:v>その他世帯</c:v>
                </c:pt>
              </c:strCache>
            </c:strRef>
          </c:tx>
          <c:spPr>
            <a:solidFill>
              <a:schemeClr val="accent1">
                <a:lumMod val="90000"/>
              </a:schemeClr>
            </a:solidFill>
            <a:ln>
              <a:solidFill>
                <a:schemeClr val="bg1"/>
              </a:solidFill>
            </a:ln>
          </c:spPr>
          <c:invertIfNegative val="0"/>
          <c:dLbls>
            <c:dLbl>
              <c:idx val="2"/>
              <c:layout>
                <c:manualLayout>
                  <c:x val="0"/>
                  <c:y val="-6.0469471646007994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世帯数と１世帯あたり人員!$B$34:$E$34</c:f>
              <c:numCache>
                <c:formatCode>#,##0_);[Red]\(#,##0\)</c:formatCode>
                <c:ptCount val="4"/>
                <c:pt idx="0">
                  <c:v>118545</c:v>
                </c:pt>
                <c:pt idx="1">
                  <c:v>113709</c:v>
                </c:pt>
                <c:pt idx="2">
                  <c:v>111414</c:v>
                </c:pt>
                <c:pt idx="3">
                  <c:v>107959</c:v>
                </c:pt>
              </c:numCache>
            </c:numRef>
          </c:val>
        </c:ser>
        <c:dLbls>
          <c:showLegendKey val="0"/>
          <c:showVal val="1"/>
          <c:showCatName val="0"/>
          <c:showSerName val="0"/>
          <c:showPercent val="0"/>
          <c:showBubbleSize val="0"/>
        </c:dLbls>
        <c:gapWidth val="80"/>
        <c:overlap val="100"/>
        <c:serLines/>
        <c:axId val="272392480"/>
        <c:axId val="272395224"/>
      </c:barChart>
      <c:lineChart>
        <c:grouping val="standard"/>
        <c:varyColors val="0"/>
        <c:ser>
          <c:idx val="3"/>
          <c:order val="3"/>
          <c:tx>
            <c:strRef>
              <c:f>世帯数と１世帯あたり人員!$A$35</c:f>
              <c:strCache>
                <c:ptCount val="1"/>
              </c:strCache>
            </c:strRef>
          </c:tx>
          <c:spPr>
            <a:ln>
              <a:noFill/>
            </a:ln>
          </c:spPr>
          <c:marker>
            <c:symbol val="none"/>
          </c:marker>
          <c:dLbls>
            <c:dLbl>
              <c:idx val="0"/>
              <c:layout>
                <c:manualLayout>
                  <c:x val="-8.9022228083288746E-2"/>
                  <c:y val="-8.06259621946900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9022228083288746E-2"/>
                  <c:y val="-4.031298109734321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9022228083288746E-2"/>
                  <c:y val="-2.519561318583660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9022228083288746E-2"/>
                  <c:y val="-2.519561318583660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ln>
                <a:solidFill>
                  <a:srgbClr val="FF0000"/>
                </a:solidFill>
              </a:ln>
            </c:spPr>
            <c:txPr>
              <a:bodyPr/>
              <a:lstStyle/>
              <a:p>
                <a:pPr>
                  <a:defRPr sz="800">
                    <a:latin typeface="ＭＳ ゴシック" pitchFamily="49" charset="-128"/>
                    <a:ea typeface="ＭＳ ゴシック"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世帯数と１世帯あたり人員!$B$35:$E$35</c:f>
              <c:numCache>
                <c:formatCode>#,##0_);[Red]\(#,##0\)</c:formatCode>
                <c:ptCount val="4"/>
                <c:pt idx="0">
                  <c:v>140657</c:v>
                </c:pt>
                <c:pt idx="1">
                  <c:v>142894</c:v>
                </c:pt>
                <c:pt idx="2">
                  <c:v>146452</c:v>
                </c:pt>
                <c:pt idx="3">
                  <c:v>146757</c:v>
                </c:pt>
              </c:numCache>
            </c:numRef>
          </c:val>
          <c:smooth val="0"/>
        </c:ser>
        <c:dLbls>
          <c:showLegendKey val="0"/>
          <c:showVal val="1"/>
          <c:showCatName val="0"/>
          <c:showSerName val="0"/>
          <c:showPercent val="0"/>
          <c:showBubbleSize val="0"/>
        </c:dLbls>
        <c:marker val="1"/>
        <c:smooth val="0"/>
        <c:axId val="272392480"/>
        <c:axId val="272395224"/>
      </c:lineChart>
      <c:lineChart>
        <c:grouping val="standard"/>
        <c:varyColors val="0"/>
        <c:ser>
          <c:idx val="4"/>
          <c:order val="4"/>
          <c:tx>
            <c:strRef>
              <c:f>世帯数と１世帯あたり人員!$A$36</c:f>
              <c:strCache>
                <c:ptCount val="1"/>
                <c:pt idx="0">
                  <c:v>１世帯当たりの人員</c:v>
                </c:pt>
              </c:strCache>
            </c:strRef>
          </c:tx>
          <c:spPr>
            <a:ln w="19050">
              <a:solidFill>
                <a:schemeClr val="tx2"/>
              </a:solidFill>
            </a:ln>
          </c:spPr>
          <c:marker>
            <c:symbol val="square"/>
            <c:size val="7"/>
            <c:spPr>
              <a:solidFill>
                <a:srgbClr val="FFFF00"/>
              </a:solidFill>
              <a:ln w="19050">
                <a:solidFill>
                  <a:schemeClr val="tx2"/>
                </a:solidFill>
              </a:ln>
            </c:spPr>
          </c:marker>
          <c:dLbls>
            <c:dLbl>
              <c:idx val="0"/>
              <c:layout>
                <c:manualLayout>
                  <c:x val="-7.5598561108913914E-2"/>
                  <c:y val="5.039122637167313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9384246438183261E-3"/>
                  <c:y val="0"/>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3568972506728021E-2"/>
                  <c:y val="-1.511736791150187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6830068232547482E-2"/>
                  <c:y val="-5.039122637167313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世帯数と１世帯あたり人員!$B$36:$E$36</c:f>
              <c:numCache>
                <c:formatCode>0.00_ </c:formatCode>
                <c:ptCount val="4"/>
                <c:pt idx="0">
                  <c:v>2.408177339201035</c:v>
                </c:pt>
                <c:pt idx="1">
                  <c:v>2.3161854241604272</c:v>
                </c:pt>
                <c:pt idx="2">
                  <c:v>2.2299456477207551</c:v>
                </c:pt>
                <c:pt idx="3">
                  <c:v>2.1607827905994292</c:v>
                </c:pt>
              </c:numCache>
            </c:numRef>
          </c:val>
          <c:smooth val="0"/>
        </c:ser>
        <c:dLbls>
          <c:showLegendKey val="0"/>
          <c:showVal val="1"/>
          <c:showCatName val="0"/>
          <c:showSerName val="0"/>
          <c:showPercent val="0"/>
          <c:showBubbleSize val="0"/>
        </c:dLbls>
        <c:marker val="1"/>
        <c:smooth val="0"/>
        <c:axId val="272392872"/>
        <c:axId val="272393264"/>
      </c:lineChart>
      <c:catAx>
        <c:axId val="272392480"/>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72395224"/>
        <c:crosses val="autoZero"/>
        <c:auto val="1"/>
        <c:lblAlgn val="ctr"/>
        <c:lblOffset val="100"/>
        <c:noMultiLvlLbl val="0"/>
      </c:catAx>
      <c:valAx>
        <c:axId val="272395224"/>
        <c:scaling>
          <c:orientation val="minMax"/>
        </c:scaling>
        <c:delete val="0"/>
        <c:axPos val="l"/>
        <c:majorGridlines/>
        <c:numFmt formatCode="#,##0_);[Red]\(#,##0\)" sourceLinked="0"/>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72392480"/>
        <c:crosses val="autoZero"/>
        <c:crossBetween val="between"/>
        <c:majorUnit val="20000"/>
      </c:valAx>
      <c:catAx>
        <c:axId val="272392872"/>
        <c:scaling>
          <c:orientation val="minMax"/>
        </c:scaling>
        <c:delete val="1"/>
        <c:axPos val="b"/>
        <c:numFmt formatCode="General" sourceLinked="1"/>
        <c:majorTickMark val="out"/>
        <c:minorTickMark val="none"/>
        <c:tickLblPos val="none"/>
        <c:crossAx val="272393264"/>
        <c:crosses val="autoZero"/>
        <c:auto val="1"/>
        <c:lblAlgn val="ctr"/>
        <c:lblOffset val="100"/>
        <c:noMultiLvlLbl val="0"/>
      </c:catAx>
      <c:valAx>
        <c:axId val="272393264"/>
        <c:scaling>
          <c:orientation val="minMax"/>
        </c:scaling>
        <c:delete val="0"/>
        <c:axPos val="r"/>
        <c:numFmt formatCode="0.00_ " sourceLinked="1"/>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72392872"/>
        <c:crosses val="max"/>
        <c:crossBetween val="between"/>
      </c:valAx>
    </c:plotArea>
    <c:legend>
      <c:legendPos val="b"/>
      <c:legendEntry>
        <c:idx val="3"/>
        <c:delete val="1"/>
      </c:legendEntry>
      <c:layout>
        <c:manualLayout>
          <c:xMode val="edge"/>
          <c:yMode val="edge"/>
          <c:x val="3.0028792474394692E-2"/>
          <c:y val="0.86600972907772167"/>
          <c:w val="0.8126165785642766"/>
          <c:h val="0.11330249019949624"/>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産業別就業者数の推移!$A$31</c:f>
              <c:strCache>
                <c:ptCount val="1"/>
                <c:pt idx="0">
                  <c:v>第一次産業</c:v>
                </c:pt>
              </c:strCache>
            </c:strRef>
          </c:tx>
          <c:invertIfNegative val="0"/>
          <c:dLbls>
            <c:dLbl>
              <c:idx val="0"/>
              <c:layout>
                <c:manualLayout>
                  <c:x val="0"/>
                  <c:y val="-1.6963456491016608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1.698472306346433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352661686519953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485429705903244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ysClr val="windowText" lastClr="000000"/>
                    </a:solidFill>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産業別就業者数の推移!$B$30:$E$30</c:f>
              <c:strCache>
                <c:ptCount val="4"/>
                <c:pt idx="0">
                  <c:v>H12</c:v>
                </c:pt>
                <c:pt idx="1">
                  <c:v>H17</c:v>
                </c:pt>
                <c:pt idx="2">
                  <c:v>H22</c:v>
                </c:pt>
                <c:pt idx="3">
                  <c:v>H27</c:v>
                </c:pt>
              </c:strCache>
            </c:strRef>
          </c:cat>
          <c:val>
            <c:numRef>
              <c:f>産業別就業者数の推移!$B$31:$E$31</c:f>
              <c:numCache>
                <c:formatCode>General</c:formatCode>
                <c:ptCount val="4"/>
                <c:pt idx="0">
                  <c:v>354</c:v>
                </c:pt>
                <c:pt idx="1">
                  <c:v>326</c:v>
                </c:pt>
                <c:pt idx="2">
                  <c:v>269</c:v>
                </c:pt>
                <c:pt idx="3">
                  <c:v>283</c:v>
                </c:pt>
              </c:numCache>
            </c:numRef>
          </c:val>
        </c:ser>
        <c:ser>
          <c:idx val="1"/>
          <c:order val="1"/>
          <c:tx>
            <c:strRef>
              <c:f>産業別就業者数の推移!$A$32</c:f>
              <c:strCache>
                <c:ptCount val="1"/>
                <c:pt idx="0">
                  <c:v>第二次産業</c:v>
                </c:pt>
              </c:strCache>
            </c:strRef>
          </c:tx>
          <c:spPr>
            <a:solidFill>
              <a:srgbClr val="92D050"/>
            </a:solidFill>
          </c:spPr>
          <c:invertIfNegative val="0"/>
          <c:dLbls>
            <c:dLbl>
              <c:idx val="1"/>
              <c:layout>
                <c:manualLayout>
                  <c:x val="0"/>
                  <c:y val="-1.645225116091262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498916481593648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243421495390803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産業別就業者数の推移!$B$32:$E$32</c:f>
              <c:numCache>
                <c:formatCode>General</c:formatCode>
                <c:ptCount val="4"/>
                <c:pt idx="0">
                  <c:v>52795</c:v>
                </c:pt>
                <c:pt idx="1">
                  <c:v>43246</c:v>
                </c:pt>
                <c:pt idx="2">
                  <c:v>34195</c:v>
                </c:pt>
                <c:pt idx="3">
                  <c:v>30692</c:v>
                </c:pt>
              </c:numCache>
            </c:numRef>
          </c:val>
        </c:ser>
        <c:ser>
          <c:idx val="2"/>
          <c:order val="2"/>
          <c:tx>
            <c:strRef>
              <c:f>産業別就業者数の推移!$A$33</c:f>
              <c:strCache>
                <c:ptCount val="1"/>
                <c:pt idx="0">
                  <c:v>第三次産業</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産業別就業者数の推移!$B$33:$E$33</c:f>
              <c:numCache>
                <c:formatCode>General</c:formatCode>
                <c:ptCount val="4"/>
                <c:pt idx="0">
                  <c:v>101804</c:v>
                </c:pt>
                <c:pt idx="1">
                  <c:v>97496</c:v>
                </c:pt>
                <c:pt idx="2">
                  <c:v>88454</c:v>
                </c:pt>
                <c:pt idx="3">
                  <c:v>80850</c:v>
                </c:pt>
              </c:numCache>
            </c:numRef>
          </c:val>
        </c:ser>
        <c:ser>
          <c:idx val="3"/>
          <c:order val="3"/>
          <c:tx>
            <c:strRef>
              <c:f>産業別就業者数の推移!$A$34</c:f>
              <c:strCache>
                <c:ptCount val="1"/>
                <c:pt idx="0">
                  <c:v>分類不能産業</c:v>
                </c:pt>
              </c:strCache>
            </c:strRef>
          </c:tx>
          <c:spPr>
            <a:solidFill>
              <a:schemeClr val="accent1">
                <a:lumMod val="75000"/>
              </a:schemeClr>
            </a:solidFill>
          </c:spPr>
          <c:invertIfNegative val="0"/>
          <c:dLbls>
            <c:dLbl>
              <c:idx val="0"/>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3.418803418803419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産業別就業者数の推移!$B$34:$E$34</c:f>
              <c:numCache>
                <c:formatCode>General</c:formatCode>
                <c:ptCount val="4"/>
                <c:pt idx="0">
                  <c:v>905</c:v>
                </c:pt>
                <c:pt idx="1">
                  <c:v>1369</c:v>
                </c:pt>
                <c:pt idx="2">
                  <c:v>13485</c:v>
                </c:pt>
                <c:pt idx="3">
                  <c:v>16341</c:v>
                </c:pt>
              </c:numCache>
            </c:numRef>
          </c:val>
        </c:ser>
        <c:ser>
          <c:idx val="4"/>
          <c:order val="4"/>
          <c:tx>
            <c:strRef>
              <c:f>産業別就業者数の推移!$A$35</c:f>
              <c:strCache>
                <c:ptCount val="1"/>
              </c:strCache>
            </c:strRef>
          </c:tx>
          <c:spPr>
            <a:noFill/>
          </c:spPr>
          <c:invertIfNegative val="0"/>
          <c:dLbls>
            <c:numFmt formatCode="#,##0_);[Red]\(#,##0\)" sourceLinked="0"/>
            <c:spPr>
              <a:solidFill>
                <a:schemeClr val="bg1"/>
              </a:solid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産業別就業者数の推移!$B$35:$E$35</c:f>
              <c:numCache>
                <c:formatCode>General</c:formatCode>
                <c:ptCount val="4"/>
                <c:pt idx="0">
                  <c:v>155858</c:v>
                </c:pt>
                <c:pt idx="1">
                  <c:v>142437</c:v>
                </c:pt>
                <c:pt idx="2">
                  <c:v>136403</c:v>
                </c:pt>
                <c:pt idx="3">
                  <c:v>128166</c:v>
                </c:pt>
              </c:numCache>
            </c:numRef>
          </c:val>
        </c:ser>
        <c:dLbls>
          <c:showLegendKey val="0"/>
          <c:showVal val="0"/>
          <c:showCatName val="0"/>
          <c:showSerName val="0"/>
          <c:showPercent val="0"/>
          <c:showBubbleSize val="0"/>
        </c:dLbls>
        <c:gapWidth val="85"/>
        <c:overlap val="100"/>
        <c:serLines/>
        <c:axId val="272394048"/>
        <c:axId val="272394440"/>
      </c:barChart>
      <c:catAx>
        <c:axId val="272394048"/>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72394440"/>
        <c:crosses val="autoZero"/>
        <c:auto val="1"/>
        <c:lblAlgn val="ctr"/>
        <c:lblOffset val="100"/>
        <c:noMultiLvlLbl val="0"/>
      </c:catAx>
      <c:valAx>
        <c:axId val="272394440"/>
        <c:scaling>
          <c:orientation val="minMax"/>
          <c:max val="160000"/>
        </c:scaling>
        <c:delete val="0"/>
        <c:axPos val="l"/>
        <c:majorGridlines/>
        <c:numFmt formatCode="#,##0_);[Red]\(#,##0\)" sourceLinked="0"/>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72394048"/>
        <c:crosses val="autoZero"/>
        <c:crossBetween val="between"/>
      </c:valAx>
    </c:plotArea>
    <c:legend>
      <c:legendPos val="b"/>
      <c:layout>
        <c:manualLayout>
          <c:xMode val="edge"/>
          <c:yMode val="edge"/>
          <c:x val="5.8331085131894493E-2"/>
          <c:y val="0.87970964496190884"/>
          <c:w val="0.9"/>
          <c:h val="7.4404040404040403E-2"/>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業種別!$B$30</c:f>
              <c:strCache>
                <c:ptCount val="1"/>
                <c:pt idx="0">
                  <c:v>業種別</c:v>
                </c:pt>
              </c:strCache>
            </c:strRef>
          </c:tx>
          <c:dPt>
            <c:idx val="1"/>
            <c:bubble3D val="0"/>
            <c:spPr>
              <a:solidFill>
                <a:srgbClr val="92D050"/>
              </a:solidFill>
            </c:spPr>
          </c:dPt>
          <c:dPt>
            <c:idx val="2"/>
            <c:bubble3D val="0"/>
            <c:spPr>
              <a:solidFill>
                <a:schemeClr val="accent6">
                  <a:lumMod val="40000"/>
                  <a:lumOff val="60000"/>
                </a:schemeClr>
              </a:solidFill>
            </c:spPr>
          </c:dPt>
          <c:dPt>
            <c:idx val="3"/>
            <c:bubble3D val="0"/>
            <c:spPr>
              <a:solidFill>
                <a:schemeClr val="accent1">
                  <a:lumMod val="75000"/>
                </a:schemeClr>
              </a:solidFill>
            </c:spPr>
          </c:dPt>
          <c:dLbls>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業種別!$C$29:$F$29</c:f>
              <c:strCache>
                <c:ptCount val="4"/>
                <c:pt idx="0">
                  <c:v>製造業</c:v>
                </c:pt>
                <c:pt idx="1">
                  <c:v>卸・小売業</c:v>
                </c:pt>
                <c:pt idx="2">
                  <c:v>サービス業</c:v>
                </c:pt>
                <c:pt idx="3">
                  <c:v>その他</c:v>
                </c:pt>
              </c:strCache>
            </c:strRef>
          </c:cat>
          <c:val>
            <c:numRef>
              <c:f>業種別!$C$30:$F$30</c:f>
              <c:numCache>
                <c:formatCode>0.0%</c:formatCode>
                <c:ptCount val="4"/>
                <c:pt idx="0">
                  <c:v>0.25622009686008712</c:v>
                </c:pt>
                <c:pt idx="1">
                  <c:v>0.2767172004539632</c:v>
                </c:pt>
                <c:pt idx="2">
                  <c:v>0.42363734517758384</c:v>
                </c:pt>
                <c:pt idx="3">
                  <c:v>4.3425357508365757E-2</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overlay val="0"/>
      <c:txPr>
        <a:bodyPr/>
        <a:lstStyle/>
        <a:p>
          <a:pPr>
            <a:defRPr sz="800"/>
          </a:pPr>
          <a:endParaRPr lang="ja-JP"/>
        </a:p>
      </c:txPr>
    </c:legend>
    <c:plotVisOnly val="1"/>
    <c:dispBlanksAs val="zero"/>
    <c:showDLblsOverMax val="0"/>
  </c:chart>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建物利用率!$B$30</c:f>
              <c:strCache>
                <c:ptCount val="1"/>
                <c:pt idx="0">
                  <c:v>建物利用率</c:v>
                </c:pt>
              </c:strCache>
            </c:strRef>
          </c:tx>
          <c:dPt>
            <c:idx val="1"/>
            <c:bubble3D val="0"/>
            <c:spPr>
              <a:solidFill>
                <a:schemeClr val="accent6">
                  <a:lumMod val="40000"/>
                  <a:lumOff val="60000"/>
                </a:schemeClr>
              </a:solidFill>
            </c:spPr>
          </c:dPt>
          <c:dPt>
            <c:idx val="2"/>
            <c:bubble3D val="0"/>
            <c:spPr>
              <a:solidFill>
                <a:schemeClr val="accent1">
                  <a:lumMod val="75000"/>
                </a:schemeClr>
              </a:solidFill>
            </c:spPr>
          </c:dPt>
          <c:dPt>
            <c:idx val="3"/>
            <c:bubble3D val="0"/>
            <c:spPr>
              <a:solidFill>
                <a:srgbClr val="92D050"/>
              </a:solidFill>
            </c:spPr>
          </c:dPt>
          <c:dLbls>
            <c:dLbl>
              <c:idx val="0"/>
              <c:layout/>
              <c:tx>
                <c:rich>
                  <a:bodyPr/>
                  <a:lstStyle/>
                  <a:p>
                    <a:r>
                      <a:rPr lang="ja-JP" altLang="en-US" smtClean="0"/>
                      <a:t>住居</a:t>
                    </a:r>
                    <a:r>
                      <a:rPr lang="ja-JP" altLang="en-US"/>
                      <a:t>
</a:t>
                    </a:r>
                    <a:r>
                      <a:rPr lang="en-US" altLang="ja-JP" dirty="0"/>
                      <a:t>52.6%</a:t>
                    </a:r>
                  </a:p>
                </c:rich>
              </c:tx>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16990965998008248"/>
                  <c:y val="-0.1966852357132029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17746834542610751"/>
                  <c:y val="-1.378846445353948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8284962299047094"/>
                  <c:y val="0.172813778990450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numFmt formatCode="0.0%" sourceLinked="0"/>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建物利用率!$C$29:$F$29</c:f>
              <c:strCache>
                <c:ptCount val="4"/>
                <c:pt idx="0">
                  <c:v>住宅</c:v>
                </c:pt>
                <c:pt idx="1">
                  <c:v>商業</c:v>
                </c:pt>
                <c:pt idx="2">
                  <c:v>工業</c:v>
                </c:pt>
                <c:pt idx="3">
                  <c:v>その他</c:v>
                </c:pt>
              </c:strCache>
            </c:strRef>
          </c:cat>
          <c:val>
            <c:numRef>
              <c:f>建物利用率!$C$30:$F$30</c:f>
              <c:numCache>
                <c:formatCode>0.0_ </c:formatCode>
                <c:ptCount val="4"/>
                <c:pt idx="0">
                  <c:v>0.52595525183379765</c:v>
                </c:pt>
                <c:pt idx="1">
                  <c:v>0.13442761732099689</c:v>
                </c:pt>
                <c:pt idx="2">
                  <c:v>0.17450964303575889</c:v>
                </c:pt>
                <c:pt idx="3">
                  <c:v>0.16510748780945431</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21938293650794358"/>
          <c:y val="0.84590027256695544"/>
          <c:w val="0.56123381704370545"/>
          <c:h val="7.1448764589965089E-2"/>
        </c:manualLayout>
      </c:layout>
      <c:overlay val="0"/>
      <c:txPr>
        <a:bodyPr/>
        <a:lstStyle/>
        <a:p>
          <a:pPr>
            <a:defRPr sz="800"/>
          </a:pPr>
          <a:endParaRPr lang="ja-JP"/>
        </a:p>
      </c:txPr>
    </c:legend>
    <c:plotVisOnly val="1"/>
    <c:dispBlanksAs val="zero"/>
    <c:showDLblsOverMax val="0"/>
  </c:chart>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非建物用途!$B$30</c:f>
              <c:strCache>
                <c:ptCount val="1"/>
                <c:pt idx="0">
                  <c:v>非建物用途</c:v>
                </c:pt>
              </c:strCache>
            </c:strRef>
          </c:tx>
          <c:dPt>
            <c:idx val="1"/>
            <c:bubble3D val="0"/>
            <c:spPr>
              <a:solidFill>
                <a:schemeClr val="accent6">
                  <a:lumMod val="40000"/>
                  <a:lumOff val="60000"/>
                </a:schemeClr>
              </a:solidFill>
            </c:spPr>
          </c:dPt>
          <c:dPt>
            <c:idx val="2"/>
            <c:bubble3D val="0"/>
            <c:spPr>
              <a:solidFill>
                <a:srgbClr val="92D050"/>
              </a:solidFill>
            </c:spPr>
          </c:dPt>
          <c:dPt>
            <c:idx val="3"/>
            <c:bubble3D val="0"/>
            <c:spPr>
              <a:solidFill>
                <a:srgbClr val="00B050"/>
              </a:solidFill>
            </c:spPr>
          </c:dPt>
          <c:dPt>
            <c:idx val="4"/>
            <c:bubble3D val="0"/>
            <c:spPr>
              <a:solidFill>
                <a:schemeClr val="accent1">
                  <a:lumMod val="75000"/>
                </a:schemeClr>
              </a:solidFill>
            </c:spPr>
          </c:dPt>
          <c:dLbls>
            <c:dLbl>
              <c:idx val="1"/>
              <c:layout>
                <c:manualLayout>
                  <c:x val="3.2111441798941799E-2"/>
                  <c:y val="-0.18329805996473109"/>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15657374338624341"/>
                  <c:y val="-0.17014029180695894"/>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1645403439153439"/>
                  <c:y val="-2.263588263588264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非建物用途!$C$29:$G$29</c:f>
              <c:strCache>
                <c:ptCount val="5"/>
                <c:pt idx="0">
                  <c:v>道路</c:v>
                </c:pt>
                <c:pt idx="1">
                  <c:v>水面</c:v>
                </c:pt>
                <c:pt idx="2">
                  <c:v>公園緑地</c:v>
                </c:pt>
                <c:pt idx="3">
                  <c:v>農地</c:v>
                </c:pt>
                <c:pt idx="4">
                  <c:v>その他</c:v>
                </c:pt>
              </c:strCache>
            </c:strRef>
          </c:cat>
          <c:val>
            <c:numRef>
              <c:f>非建物用途!$C$30:$G$30</c:f>
              <c:numCache>
                <c:formatCode>0.0%</c:formatCode>
                <c:ptCount val="5"/>
                <c:pt idx="0">
                  <c:v>0.49900000000000388</c:v>
                </c:pt>
                <c:pt idx="1">
                  <c:v>4.2702404874704211E-2</c:v>
                </c:pt>
                <c:pt idx="2">
                  <c:v>0.1506395982102299</c:v>
                </c:pt>
                <c:pt idx="3">
                  <c:v>5.9660625156945174E-2</c:v>
                </c:pt>
                <c:pt idx="4">
                  <c:v>0.24737575441306475</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13819477513227521"/>
          <c:y val="0.84806838223504888"/>
          <c:w val="0.72361011904761907"/>
          <c:h val="7.5572791406124884E-2"/>
        </c:manualLayout>
      </c:layout>
      <c:overlay val="0"/>
      <c:txPr>
        <a:bodyPr/>
        <a:lstStyle/>
        <a:p>
          <a:pPr>
            <a:defRPr sz="800"/>
          </a:pPr>
          <a:endParaRPr lang="ja-JP"/>
        </a:p>
      </c:txPr>
    </c:legend>
    <c:plotVisOnly val="1"/>
    <c:dispBlanksAs val="zero"/>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173107448107491"/>
          <c:y val="0.11087301587301587"/>
          <c:w val="0.77662637362641462"/>
          <c:h val="0.68843015873015856"/>
        </c:manualLayout>
      </c:layout>
      <c:barChart>
        <c:barDir val="col"/>
        <c:grouping val="stacked"/>
        <c:varyColors val="0"/>
        <c:ser>
          <c:idx val="0"/>
          <c:order val="0"/>
          <c:tx>
            <c:strRef>
              <c:f>世帯数と１世帯あたり人員!$A$32</c:f>
              <c:strCache>
                <c:ptCount val="1"/>
                <c:pt idx="0">
                  <c:v>高齢単身世帯</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世帯数と１世帯あたり人員!$B$32:$E$32</c:f>
              <c:numCache>
                <c:formatCode>#,##0_);[Red]\(#,##0\)</c:formatCode>
                <c:ptCount val="4"/>
                <c:pt idx="0">
                  <c:v>10710</c:v>
                </c:pt>
                <c:pt idx="1">
                  <c:v>15292</c:v>
                </c:pt>
                <c:pt idx="2">
                  <c:v>17720</c:v>
                </c:pt>
                <c:pt idx="3">
                  <c:v>19899</c:v>
                </c:pt>
              </c:numCache>
            </c:numRef>
          </c:val>
        </c:ser>
        <c:ser>
          <c:idx val="1"/>
          <c:order val="1"/>
          <c:tx>
            <c:strRef>
              <c:f>世帯数と１世帯あたり人員!$A$33</c:f>
              <c:strCache>
                <c:ptCount val="1"/>
                <c:pt idx="0">
                  <c:v>高齢夫婦世帯</c:v>
                </c:pt>
              </c:strCache>
            </c:strRef>
          </c:tx>
          <c:spPr>
            <a:solidFill>
              <a:srgbClr val="92D050"/>
            </a:solidFill>
            <a:ln>
              <a:solidFill>
                <a:schemeClr val="bg1"/>
              </a:solidFill>
            </a:ln>
          </c:spPr>
          <c:invertIfNegative val="0"/>
          <c:dLbls>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世帯数と１世帯あたり人員!$B$33:$E$33</c:f>
              <c:numCache>
                <c:formatCode>#,##0_);[Red]\(#,##0\)</c:formatCode>
                <c:ptCount val="4"/>
                <c:pt idx="0">
                  <c:v>5398</c:v>
                </c:pt>
                <c:pt idx="1">
                  <c:v>6493</c:v>
                </c:pt>
                <c:pt idx="2">
                  <c:v>7236</c:v>
                </c:pt>
                <c:pt idx="3">
                  <c:v>8095</c:v>
                </c:pt>
              </c:numCache>
            </c:numRef>
          </c:val>
        </c:ser>
        <c:ser>
          <c:idx val="2"/>
          <c:order val="2"/>
          <c:tx>
            <c:strRef>
              <c:f>世帯数と１世帯あたり人員!$A$34</c:f>
              <c:strCache>
                <c:ptCount val="1"/>
                <c:pt idx="0">
                  <c:v>その他世帯</c:v>
                </c:pt>
              </c:strCache>
            </c:strRef>
          </c:tx>
          <c:spPr>
            <a:solidFill>
              <a:schemeClr val="accent1">
                <a:lumMod val="90000"/>
              </a:schemeClr>
            </a:solidFill>
            <a:ln>
              <a:solidFill>
                <a:schemeClr val="bg1"/>
              </a:solidFill>
            </a:ln>
          </c:spPr>
          <c:invertIfNegative val="0"/>
          <c:dLbls>
            <c:dLbl>
              <c:idx val="2"/>
              <c:layout>
                <c:manualLayout>
                  <c:x val="-4.1279669762641765E-3"/>
                  <c:y val="-4.1237113402061855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世帯数と１世帯あたり人員!$B$34:$E$34</c:f>
              <c:numCache>
                <c:formatCode>#,##0_);[Red]\(#,##0\)</c:formatCode>
                <c:ptCount val="4"/>
                <c:pt idx="0">
                  <c:v>101567</c:v>
                </c:pt>
                <c:pt idx="1">
                  <c:v>112231</c:v>
                </c:pt>
                <c:pt idx="2">
                  <c:v>143906</c:v>
                </c:pt>
                <c:pt idx="3">
                  <c:v>159978</c:v>
                </c:pt>
              </c:numCache>
            </c:numRef>
          </c:val>
        </c:ser>
        <c:dLbls>
          <c:showLegendKey val="0"/>
          <c:showVal val="0"/>
          <c:showCatName val="0"/>
          <c:showSerName val="0"/>
          <c:showPercent val="0"/>
          <c:showBubbleSize val="0"/>
        </c:dLbls>
        <c:gapWidth val="80"/>
        <c:overlap val="100"/>
        <c:serLines/>
        <c:axId val="234735760"/>
        <c:axId val="234736544"/>
      </c:barChart>
      <c:lineChart>
        <c:grouping val="standard"/>
        <c:varyColors val="0"/>
        <c:ser>
          <c:idx val="3"/>
          <c:order val="3"/>
          <c:tx>
            <c:strRef>
              <c:f>世帯数と１世帯あたり人員!$A$35</c:f>
              <c:strCache>
                <c:ptCount val="1"/>
              </c:strCache>
            </c:strRef>
          </c:tx>
          <c:spPr>
            <a:ln>
              <a:noFill/>
            </a:ln>
          </c:spPr>
          <c:marker>
            <c:symbol val="none"/>
          </c:marker>
          <c:dLbls>
            <c:dLbl>
              <c:idx val="0"/>
              <c:layout>
                <c:manualLayout>
                  <c:x val="-8.6740842490844766E-2"/>
                  <c:y val="-4.455912698412699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4677045177054641E-2"/>
                  <c:y val="-1.7182539682540604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9.1101953601953514E-2"/>
                  <c:y val="-4.132539682539690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7225274725274721E-2"/>
                  <c:y val="-2.11666666666666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世帯数と１世帯あたり人員!$B$35:$E$35</c:f>
              <c:numCache>
                <c:formatCode>#,##0_);[Red]\(#,##0\)</c:formatCode>
                <c:ptCount val="4"/>
                <c:pt idx="0">
                  <c:v>117675</c:v>
                </c:pt>
                <c:pt idx="1">
                  <c:v>134016</c:v>
                </c:pt>
                <c:pt idx="2">
                  <c:v>168862</c:v>
                </c:pt>
                <c:pt idx="3">
                  <c:v>187972</c:v>
                </c:pt>
              </c:numCache>
            </c:numRef>
          </c:val>
          <c:smooth val="0"/>
        </c:ser>
        <c:dLbls>
          <c:showLegendKey val="0"/>
          <c:showVal val="0"/>
          <c:showCatName val="0"/>
          <c:showSerName val="0"/>
          <c:showPercent val="0"/>
          <c:showBubbleSize val="0"/>
        </c:dLbls>
        <c:marker val="1"/>
        <c:smooth val="0"/>
        <c:axId val="234735760"/>
        <c:axId val="234736544"/>
      </c:lineChart>
      <c:lineChart>
        <c:grouping val="standard"/>
        <c:varyColors val="0"/>
        <c:ser>
          <c:idx val="4"/>
          <c:order val="4"/>
          <c:tx>
            <c:strRef>
              <c:f>世帯数と１世帯あたり人員!$A$36</c:f>
              <c:strCache>
                <c:ptCount val="1"/>
                <c:pt idx="0">
                  <c:v>１世帯当たりの人員</c:v>
                </c:pt>
              </c:strCache>
            </c:strRef>
          </c:tx>
          <c:spPr>
            <a:ln w="19050">
              <a:solidFill>
                <a:schemeClr val="tx1"/>
              </a:solidFill>
            </a:ln>
          </c:spPr>
          <c:marker>
            <c:symbol val="square"/>
            <c:size val="7"/>
            <c:spPr>
              <a:solidFill>
                <a:srgbClr val="FFFF00"/>
              </a:solidFill>
              <a:ln w="19050">
                <a:solidFill>
                  <a:schemeClr val="tx1"/>
                </a:solidFill>
              </a:ln>
            </c:spPr>
          </c:marker>
          <c:dLbls>
            <c:dLbl>
              <c:idx val="0"/>
              <c:layout>
                <c:manualLayout>
                  <c:x val="-2.0639834881322656E-3"/>
                  <c:y val="-2.74914089347079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0639834881322656E-3"/>
                  <c:y val="-2.40552534026036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238390092879257E-2"/>
                  <c:y val="-3.436426116838488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世帯数と１世帯あたり人員!$B$36:$E$36</c:f>
              <c:numCache>
                <c:formatCode>0.00_ </c:formatCode>
                <c:ptCount val="4"/>
                <c:pt idx="0">
                  <c:v>2.0349012109625209</c:v>
                </c:pt>
                <c:pt idx="1">
                  <c:v>1.8713810291308501</c:v>
                </c:pt>
                <c:pt idx="2">
                  <c:v>1.7187762788548713</c:v>
                </c:pt>
                <c:pt idx="3">
                  <c:v>1.6843678845786314</c:v>
                </c:pt>
              </c:numCache>
            </c:numRef>
          </c:val>
          <c:smooth val="0"/>
        </c:ser>
        <c:dLbls>
          <c:showLegendKey val="0"/>
          <c:showVal val="0"/>
          <c:showCatName val="0"/>
          <c:showSerName val="0"/>
          <c:showPercent val="0"/>
          <c:showBubbleSize val="0"/>
        </c:dLbls>
        <c:marker val="1"/>
        <c:smooth val="0"/>
        <c:axId val="234736152"/>
        <c:axId val="234738504"/>
      </c:lineChart>
      <c:catAx>
        <c:axId val="234735760"/>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34736544"/>
        <c:crosses val="autoZero"/>
        <c:auto val="1"/>
        <c:lblAlgn val="ctr"/>
        <c:lblOffset val="100"/>
        <c:noMultiLvlLbl val="0"/>
      </c:catAx>
      <c:valAx>
        <c:axId val="234736544"/>
        <c:scaling>
          <c:orientation val="minMax"/>
          <c:max val="200000"/>
        </c:scaling>
        <c:delete val="0"/>
        <c:axPos val="l"/>
        <c:majorGridlines/>
        <c:numFmt formatCode="#,##0_);[Red]\(#,##0\)" sourceLinked="0"/>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34735760"/>
        <c:crosses val="autoZero"/>
        <c:crossBetween val="between"/>
        <c:majorUnit val="40000"/>
      </c:valAx>
      <c:catAx>
        <c:axId val="234736152"/>
        <c:scaling>
          <c:orientation val="minMax"/>
        </c:scaling>
        <c:delete val="1"/>
        <c:axPos val="b"/>
        <c:numFmt formatCode="General" sourceLinked="1"/>
        <c:majorTickMark val="out"/>
        <c:minorTickMark val="none"/>
        <c:tickLblPos val="none"/>
        <c:crossAx val="234738504"/>
        <c:crosses val="autoZero"/>
        <c:auto val="1"/>
        <c:lblAlgn val="ctr"/>
        <c:lblOffset val="100"/>
        <c:noMultiLvlLbl val="0"/>
      </c:catAx>
      <c:valAx>
        <c:axId val="234738504"/>
        <c:scaling>
          <c:orientation val="minMax"/>
        </c:scaling>
        <c:delete val="0"/>
        <c:axPos val="r"/>
        <c:numFmt formatCode="0.00_ " sourceLinked="1"/>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34736152"/>
        <c:crosses val="max"/>
        <c:crossBetween val="between"/>
      </c:valAx>
    </c:plotArea>
    <c:legend>
      <c:legendPos val="b"/>
      <c:legendEntry>
        <c:idx val="3"/>
        <c:delete val="1"/>
      </c:legendEntry>
      <c:layout>
        <c:manualLayout>
          <c:xMode val="edge"/>
          <c:yMode val="edge"/>
          <c:x val="7.7442002442002431E-2"/>
          <c:y val="0.85717539682542065"/>
          <c:w val="0.79471916971916956"/>
          <c:h val="0.10754682539682539"/>
        </c:manualLayout>
      </c:layout>
      <c:overlay val="1"/>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産業別就業者数の推移!$A$31</c:f>
              <c:strCache>
                <c:ptCount val="1"/>
                <c:pt idx="0">
                  <c:v>第一次産業</c:v>
                </c:pt>
              </c:strCache>
            </c:strRef>
          </c:tx>
          <c:invertIfNegative val="0"/>
          <c:dLbls>
            <c:dLbl>
              <c:idx val="0"/>
              <c:layout>
                <c:manualLayout>
                  <c:x val="0"/>
                  <c:y val="-1.6963456491016733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1.6984723063464463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352661686519953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485429705903378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ysClr val="windowText" lastClr="000000"/>
                    </a:solidFill>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産業別就業者数の推移!$B$30:$E$30</c:f>
              <c:strCache>
                <c:ptCount val="4"/>
                <c:pt idx="0">
                  <c:v>H12</c:v>
                </c:pt>
                <c:pt idx="1">
                  <c:v>H17</c:v>
                </c:pt>
                <c:pt idx="2">
                  <c:v>H22</c:v>
                </c:pt>
                <c:pt idx="3">
                  <c:v>H27</c:v>
                </c:pt>
              </c:strCache>
            </c:strRef>
          </c:cat>
          <c:val>
            <c:numRef>
              <c:f>産業別就業者数の推移!$B$31:$E$31</c:f>
              <c:numCache>
                <c:formatCode>General</c:formatCode>
                <c:ptCount val="4"/>
                <c:pt idx="0">
                  <c:v>82</c:v>
                </c:pt>
                <c:pt idx="1">
                  <c:v>39</c:v>
                </c:pt>
                <c:pt idx="2">
                  <c:v>51</c:v>
                </c:pt>
                <c:pt idx="3">
                  <c:v>86</c:v>
                </c:pt>
              </c:numCache>
            </c:numRef>
          </c:val>
        </c:ser>
        <c:ser>
          <c:idx val="1"/>
          <c:order val="1"/>
          <c:tx>
            <c:strRef>
              <c:f>産業別就業者数の推移!$A$32</c:f>
              <c:strCache>
                <c:ptCount val="1"/>
                <c:pt idx="0">
                  <c:v>第二次産業</c:v>
                </c:pt>
              </c:strCache>
            </c:strRef>
          </c:tx>
          <c:spPr>
            <a:solidFill>
              <a:srgbClr val="92D050"/>
            </a:solidFill>
          </c:spPr>
          <c:invertIfNegative val="0"/>
          <c:dLbls>
            <c:dLbl>
              <c:idx val="1"/>
              <c:layout>
                <c:manualLayout>
                  <c:x val="0"/>
                  <c:y val="-1.645225116091262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1.4989164815936481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24342149539089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産業別就業者数の推移!$B$32:$E$32</c:f>
              <c:numCache>
                <c:formatCode>General</c:formatCode>
                <c:ptCount val="4"/>
                <c:pt idx="0">
                  <c:v>26765</c:v>
                </c:pt>
                <c:pt idx="1">
                  <c:v>22924</c:v>
                </c:pt>
                <c:pt idx="2">
                  <c:v>19850</c:v>
                </c:pt>
                <c:pt idx="3">
                  <c:v>21485</c:v>
                </c:pt>
              </c:numCache>
            </c:numRef>
          </c:val>
        </c:ser>
        <c:ser>
          <c:idx val="2"/>
          <c:order val="2"/>
          <c:tx>
            <c:strRef>
              <c:f>産業別就業者数の推移!$A$33</c:f>
              <c:strCache>
                <c:ptCount val="1"/>
                <c:pt idx="0">
                  <c:v>第三次産業</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産業別就業者数の推移!$B$33:$E$33</c:f>
              <c:numCache>
                <c:formatCode>General</c:formatCode>
                <c:ptCount val="4"/>
                <c:pt idx="0">
                  <c:v>91274</c:v>
                </c:pt>
                <c:pt idx="1">
                  <c:v>90303</c:v>
                </c:pt>
                <c:pt idx="2">
                  <c:v>89543</c:v>
                </c:pt>
                <c:pt idx="3">
                  <c:v>90627</c:v>
                </c:pt>
              </c:numCache>
            </c:numRef>
          </c:val>
        </c:ser>
        <c:ser>
          <c:idx val="3"/>
          <c:order val="3"/>
          <c:tx>
            <c:strRef>
              <c:f>産業別就業者数の推移!$A$34</c:f>
              <c:strCache>
                <c:ptCount val="1"/>
                <c:pt idx="0">
                  <c:v>分類不能産業</c:v>
                </c:pt>
              </c:strCache>
            </c:strRef>
          </c:tx>
          <c:spPr>
            <a:solidFill>
              <a:schemeClr val="accent1">
                <a:lumMod val="75000"/>
              </a:schemeClr>
            </a:solidFill>
          </c:spPr>
          <c:invertIfNegative val="0"/>
          <c:dLbls>
            <c:dLbl>
              <c:idx val="0"/>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3.076923076923080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3.4188034188034192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産業別就業者数の推移!$B$34:$E$34</c:f>
              <c:numCache>
                <c:formatCode>General</c:formatCode>
                <c:ptCount val="4"/>
                <c:pt idx="0">
                  <c:v>1643</c:v>
                </c:pt>
                <c:pt idx="1">
                  <c:v>3037</c:v>
                </c:pt>
                <c:pt idx="2">
                  <c:v>14570</c:v>
                </c:pt>
                <c:pt idx="3">
                  <c:v>26548</c:v>
                </c:pt>
              </c:numCache>
            </c:numRef>
          </c:val>
        </c:ser>
        <c:ser>
          <c:idx val="4"/>
          <c:order val="4"/>
          <c:tx>
            <c:strRef>
              <c:f>産業別就業者数の推移!$A$35</c:f>
              <c:strCache>
                <c:ptCount val="1"/>
              </c:strCache>
            </c:strRef>
          </c:tx>
          <c:spPr>
            <a:noFill/>
          </c:spPr>
          <c:invertIfNegative val="0"/>
          <c:dLbls>
            <c:numFmt formatCode="#,##0_);[Red]\(#,##0\)" sourceLinked="0"/>
            <c:spPr>
              <a:solidFill>
                <a:schemeClr val="bg1"/>
              </a:solid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産業別就業者数の推移!$B$30:$E$30</c:f>
              <c:strCache>
                <c:ptCount val="4"/>
                <c:pt idx="0">
                  <c:v>H12</c:v>
                </c:pt>
                <c:pt idx="1">
                  <c:v>H17</c:v>
                </c:pt>
                <c:pt idx="2">
                  <c:v>H22</c:v>
                </c:pt>
                <c:pt idx="3">
                  <c:v>H27</c:v>
                </c:pt>
              </c:strCache>
            </c:strRef>
          </c:cat>
          <c:val>
            <c:numRef>
              <c:f>産業別就業者数の推移!$B$35:$E$35</c:f>
              <c:numCache>
                <c:formatCode>General</c:formatCode>
                <c:ptCount val="4"/>
                <c:pt idx="0">
                  <c:v>119764</c:v>
                </c:pt>
                <c:pt idx="1">
                  <c:v>116303</c:v>
                </c:pt>
                <c:pt idx="2">
                  <c:v>124014</c:v>
                </c:pt>
                <c:pt idx="3">
                  <c:v>138746</c:v>
                </c:pt>
              </c:numCache>
            </c:numRef>
          </c:val>
        </c:ser>
        <c:dLbls>
          <c:showLegendKey val="0"/>
          <c:showVal val="0"/>
          <c:showCatName val="0"/>
          <c:showSerName val="0"/>
          <c:showPercent val="0"/>
          <c:showBubbleSize val="0"/>
        </c:dLbls>
        <c:gapWidth val="85"/>
        <c:overlap val="100"/>
        <c:serLines/>
        <c:axId val="234734584"/>
        <c:axId val="234742032"/>
      </c:barChart>
      <c:catAx>
        <c:axId val="234734584"/>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34742032"/>
        <c:crosses val="autoZero"/>
        <c:auto val="1"/>
        <c:lblAlgn val="ctr"/>
        <c:lblOffset val="100"/>
        <c:noMultiLvlLbl val="0"/>
      </c:catAx>
      <c:valAx>
        <c:axId val="234742032"/>
        <c:scaling>
          <c:orientation val="minMax"/>
          <c:max val="160000"/>
        </c:scaling>
        <c:delete val="0"/>
        <c:axPos val="l"/>
        <c:majorGridlines/>
        <c:numFmt formatCode="#,##0_);[Red]\(#,##0\)" sourceLinked="0"/>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34734584"/>
        <c:crosses val="autoZero"/>
        <c:crossBetween val="between"/>
      </c:valAx>
    </c:plotArea>
    <c:legend>
      <c:legendPos val="b"/>
      <c:layout>
        <c:manualLayout>
          <c:xMode val="edge"/>
          <c:yMode val="edge"/>
          <c:x val="6.4014038768984816E-2"/>
          <c:y val="0.87907251688946464"/>
          <c:w val="0.9"/>
          <c:h val="7.3942429270467652E-2"/>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建物利用率!$B$34</c:f>
              <c:strCache>
                <c:ptCount val="1"/>
                <c:pt idx="0">
                  <c:v>業種別</c:v>
                </c:pt>
              </c:strCache>
            </c:strRef>
          </c:tx>
          <c:dPt>
            <c:idx val="1"/>
            <c:bubble3D val="0"/>
            <c:spPr>
              <a:solidFill>
                <a:srgbClr val="92D050"/>
              </a:solidFill>
            </c:spPr>
          </c:dPt>
          <c:dPt>
            <c:idx val="2"/>
            <c:bubble3D val="0"/>
            <c:spPr>
              <a:solidFill>
                <a:schemeClr val="accent6">
                  <a:lumMod val="40000"/>
                  <a:lumOff val="60000"/>
                </a:schemeClr>
              </a:solidFill>
            </c:spPr>
          </c:dPt>
          <c:dPt>
            <c:idx val="3"/>
            <c:bubble3D val="0"/>
            <c:spPr>
              <a:solidFill>
                <a:schemeClr val="accent1">
                  <a:lumMod val="75000"/>
                </a:schemeClr>
              </a:solidFill>
            </c:spPr>
          </c:dPt>
          <c:dLbls>
            <c:dLbl>
              <c:idx val="0"/>
              <c:layout>
                <c:manualLayout>
                  <c:x val="-6.7470963995354238E-2"/>
                  <c:y val="0.1724701422436929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2.0205429732868797E-2"/>
                  <c:y val="4.8786902844874434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建物利用率!$C$33:$F$33</c:f>
              <c:strCache>
                <c:ptCount val="4"/>
                <c:pt idx="0">
                  <c:v>製造業</c:v>
                </c:pt>
                <c:pt idx="1">
                  <c:v>卸・小売業</c:v>
                </c:pt>
                <c:pt idx="2">
                  <c:v>サービス業</c:v>
                </c:pt>
                <c:pt idx="3">
                  <c:v>その他</c:v>
                </c:pt>
              </c:strCache>
            </c:strRef>
          </c:cat>
          <c:val>
            <c:numRef>
              <c:f>建物利用率!$C$34:$F$34</c:f>
              <c:numCache>
                <c:formatCode>0.0%</c:formatCode>
                <c:ptCount val="4"/>
                <c:pt idx="0">
                  <c:v>7.3249498988034886E-2</c:v>
                </c:pt>
                <c:pt idx="1">
                  <c:v>0.29637700786339388</c:v>
                </c:pt>
                <c:pt idx="2">
                  <c:v>0.59885838278708836</c:v>
                </c:pt>
                <c:pt idx="3">
                  <c:v>3.1515110361483051E-2</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overlay val="0"/>
      <c:txPr>
        <a:bodyPr/>
        <a:lstStyle/>
        <a:p>
          <a:pPr>
            <a:defRPr sz="800"/>
          </a:pPr>
          <a:endParaRPr lang="ja-JP"/>
        </a:p>
      </c:txPr>
    </c:legend>
    <c:plotVisOnly val="1"/>
    <c:dispBlanksAs val="zero"/>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008180395504339"/>
          <c:y val="5.2940730635137184E-2"/>
          <c:w val="0.70435374875514956"/>
          <c:h val="0.75047786872820976"/>
        </c:manualLayout>
      </c:layout>
      <c:pieChart>
        <c:varyColors val="1"/>
        <c:ser>
          <c:idx val="0"/>
          <c:order val="0"/>
          <c:tx>
            <c:strRef>
              <c:f>建物利用率!$B$30</c:f>
              <c:strCache>
                <c:ptCount val="1"/>
                <c:pt idx="0">
                  <c:v>建物利用率</c:v>
                </c:pt>
              </c:strCache>
            </c:strRef>
          </c:tx>
          <c:dPt>
            <c:idx val="1"/>
            <c:bubble3D val="0"/>
            <c:spPr>
              <a:solidFill>
                <a:schemeClr val="accent6">
                  <a:lumMod val="40000"/>
                  <a:lumOff val="60000"/>
                </a:schemeClr>
              </a:solidFill>
            </c:spPr>
          </c:dPt>
          <c:dPt>
            <c:idx val="2"/>
            <c:bubble3D val="0"/>
            <c:spPr>
              <a:solidFill>
                <a:schemeClr val="accent1">
                  <a:lumMod val="75000"/>
                </a:schemeClr>
              </a:solidFill>
            </c:spPr>
          </c:dPt>
          <c:dPt>
            <c:idx val="3"/>
            <c:bubble3D val="0"/>
            <c:spPr>
              <a:solidFill>
                <a:srgbClr val="92D050"/>
              </a:solidFill>
            </c:spPr>
          </c:dPt>
          <c:dLbls>
            <c:dLbl>
              <c:idx val="0"/>
              <c:layout>
                <c:manualLayout>
                  <c:x val="-0.19701344430218631"/>
                  <c:y val="0.19885781415795079"/>
                </c:manualLayout>
              </c:layout>
              <c:tx>
                <c:rich>
                  <a:bodyPr/>
                  <a:lstStyle/>
                  <a:p>
                    <a:r>
                      <a:rPr lang="ja-JP" altLang="en-US" dirty="0" smtClean="0"/>
                      <a:t>住居</a:t>
                    </a:r>
                    <a:r>
                      <a:rPr lang="ja-JP" altLang="en-US" dirty="0"/>
                      <a:t>
</a:t>
                    </a:r>
                    <a:r>
                      <a:rPr lang="en-US" altLang="ja-JP" dirty="0"/>
                      <a:t>21.2%</a:t>
                    </a: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20338419405320821"/>
                  <c:y val="-5.3199939366378714E-2"/>
                </c:manualLayout>
              </c:layout>
              <c:tx>
                <c:rich>
                  <a:bodyPr/>
                  <a:lstStyle/>
                  <a:p>
                    <a:r>
                      <a:rPr lang="ja-JP" altLang="en-US" dirty="0"/>
                      <a:t>工業
</a:t>
                    </a:r>
                    <a:r>
                      <a:rPr lang="en-US" altLang="ja-JP" dirty="0" smtClean="0"/>
                      <a:t>26.3%</a:t>
                    </a:r>
                    <a:endParaRPr lang="ja-JP" altLang="en-US"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5568679755300024"/>
                  <c:y val="0.16808170380475967"/>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numFmt formatCode="0.0%" sourceLinked="0"/>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建物利用率!$C$29:$F$29</c:f>
              <c:strCache>
                <c:ptCount val="4"/>
                <c:pt idx="0">
                  <c:v>住宅</c:v>
                </c:pt>
                <c:pt idx="1">
                  <c:v>商業</c:v>
                </c:pt>
                <c:pt idx="2">
                  <c:v>工業</c:v>
                </c:pt>
                <c:pt idx="3">
                  <c:v>その他</c:v>
                </c:pt>
              </c:strCache>
            </c:strRef>
          </c:cat>
          <c:val>
            <c:numRef>
              <c:f>建物利用率!$C$30:$F$30</c:f>
              <c:numCache>
                <c:formatCode>0.0_ </c:formatCode>
                <c:ptCount val="4"/>
                <c:pt idx="0">
                  <c:v>0.21228713144378544</c:v>
                </c:pt>
                <c:pt idx="1">
                  <c:v>0.37632279053500201</c:v>
                </c:pt>
                <c:pt idx="2">
                  <c:v>0.26230546759074652</c:v>
                </c:pt>
                <c:pt idx="3">
                  <c:v>0.14908461043047971</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1787299046806089"/>
          <c:y val="0.81785698044565658"/>
          <c:w val="0.56123381704370923"/>
          <c:h val="7.1448764589965089E-2"/>
        </c:manualLayout>
      </c:layout>
      <c:overlay val="0"/>
      <c:txPr>
        <a:bodyPr/>
        <a:lstStyle/>
        <a:p>
          <a:pPr>
            <a:defRPr sz="800"/>
          </a:pPr>
          <a:endParaRPr lang="ja-JP"/>
        </a:p>
      </c:txPr>
    </c:legend>
    <c:plotVisOnly val="1"/>
    <c:dispBlanksAs val="zero"/>
    <c:showDLblsOverMax val="0"/>
  </c:chart>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建物利用率!$B$32</c:f>
              <c:strCache>
                <c:ptCount val="1"/>
                <c:pt idx="0">
                  <c:v>非建物用途</c:v>
                </c:pt>
              </c:strCache>
            </c:strRef>
          </c:tx>
          <c:dPt>
            <c:idx val="0"/>
            <c:bubble3D val="0"/>
            <c:spPr>
              <a:solidFill>
                <a:schemeClr val="accent1"/>
              </a:solidFill>
            </c:spPr>
          </c:dPt>
          <c:dPt>
            <c:idx val="1"/>
            <c:bubble3D val="0"/>
            <c:spPr>
              <a:solidFill>
                <a:schemeClr val="accent2">
                  <a:lumMod val="40000"/>
                  <a:lumOff val="60000"/>
                </a:schemeClr>
              </a:solidFill>
            </c:spPr>
          </c:dPt>
          <c:dPt>
            <c:idx val="2"/>
            <c:bubble3D val="0"/>
            <c:spPr>
              <a:solidFill>
                <a:srgbClr val="92D050"/>
              </a:solidFill>
            </c:spPr>
          </c:dPt>
          <c:dPt>
            <c:idx val="3"/>
            <c:bubble3D val="0"/>
            <c:spPr>
              <a:solidFill>
                <a:srgbClr val="00B050"/>
              </a:solidFill>
            </c:spPr>
          </c:dPt>
          <c:dPt>
            <c:idx val="4"/>
            <c:bubble3D val="0"/>
            <c:spPr>
              <a:solidFill>
                <a:schemeClr val="accent1">
                  <a:lumMod val="75000"/>
                </a:schemeClr>
              </a:solidFill>
            </c:spPr>
          </c:dPt>
          <c:dLbls>
            <c:dLbl>
              <c:idx val="2"/>
              <c:layout>
                <c:manualLayout>
                  <c:x val="0.16585120556487343"/>
                  <c:y val="-2.9744501231736727E-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delete val="1"/>
              <c:extLst>
                <c:ext xmlns:c15="http://schemas.microsoft.com/office/drawing/2012/chart" uri="{CE6537A1-D6FC-4f65-9D91-7224C49458BB}"/>
              </c:extLst>
            </c:dLbl>
            <c:spPr>
              <a:noFill/>
              <a:ln>
                <a:noFill/>
              </a:ln>
              <a:effectLst/>
            </c:spPr>
            <c:dLblPos val="ct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建物利用率!$C$31:$G$31</c:f>
              <c:strCache>
                <c:ptCount val="5"/>
                <c:pt idx="0">
                  <c:v>道路</c:v>
                </c:pt>
                <c:pt idx="1">
                  <c:v>水面</c:v>
                </c:pt>
                <c:pt idx="2">
                  <c:v>公園緑地</c:v>
                </c:pt>
                <c:pt idx="3">
                  <c:v>農地</c:v>
                </c:pt>
                <c:pt idx="4">
                  <c:v>その他</c:v>
                </c:pt>
              </c:strCache>
            </c:strRef>
          </c:cat>
          <c:val>
            <c:numRef>
              <c:f>建物利用率!$C$32:$G$32</c:f>
              <c:numCache>
                <c:formatCode>0.0%</c:formatCode>
                <c:ptCount val="5"/>
                <c:pt idx="0">
                  <c:v>0.45319612913390511</c:v>
                </c:pt>
                <c:pt idx="1">
                  <c:v>0.22952056338621277</c:v>
                </c:pt>
                <c:pt idx="2">
                  <c:v>0.12644628369193292</c:v>
                </c:pt>
                <c:pt idx="3">
                  <c:v>1.3860305689079164E-4</c:v>
                </c:pt>
                <c:pt idx="4">
                  <c:v>0.19069842073106771</c:v>
                </c:pt>
              </c:numCache>
            </c:numRef>
          </c:val>
        </c:ser>
        <c:dLbls>
          <c:showLegendKey val="0"/>
          <c:showVal val="1"/>
          <c:showCatName val="0"/>
          <c:showSerName val="0"/>
          <c:showPercent val="0"/>
          <c:showBubbleSize val="0"/>
          <c:showLeaderLines val="1"/>
        </c:dLbls>
        <c:firstSliceAng val="0"/>
      </c:pieChart>
      <c:spPr>
        <a:noFill/>
        <a:ln w="25400">
          <a:noFill/>
        </a:ln>
      </c:spPr>
    </c:plotArea>
    <c:legend>
      <c:legendPos val="b"/>
      <c:layout>
        <c:manualLayout>
          <c:xMode val="edge"/>
          <c:yMode val="edge"/>
          <c:x val="0.13819477513227521"/>
          <c:y val="0.84806838223504888"/>
          <c:w val="0.72361011904761907"/>
          <c:h val="7.5572791406124884E-2"/>
        </c:manualLayout>
      </c:layout>
      <c:overlay val="0"/>
      <c:txPr>
        <a:bodyPr/>
        <a:lstStyle/>
        <a:p>
          <a:pPr>
            <a:defRPr sz="800"/>
          </a:pPr>
          <a:endParaRPr lang="ja-JP"/>
        </a:p>
      </c:txPr>
    </c:legend>
    <c:plotVisOnly val="1"/>
    <c:dispBlanksAs val="zero"/>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将来人口の見通し!$A$31</c:f>
              <c:strCache>
                <c:ptCount val="1"/>
                <c:pt idx="0">
                  <c:v>総合計</c:v>
                </c:pt>
              </c:strCache>
            </c:strRef>
          </c:tx>
          <c:spPr>
            <a:ln>
              <a:solidFill>
                <a:schemeClr val="accent6">
                  <a:lumMod val="40000"/>
                  <a:lumOff val="60000"/>
                </a:schemeClr>
              </a:solidFill>
            </a:ln>
          </c:spPr>
          <c:marker>
            <c:spPr>
              <a:solidFill>
                <a:schemeClr val="accent6">
                  <a:lumMod val="40000"/>
                  <a:lumOff val="60000"/>
                </a:schemeClr>
              </a:solidFill>
              <a:ln>
                <a:solidFill>
                  <a:schemeClr val="accent6">
                    <a:lumMod val="40000"/>
                    <a:lumOff val="60000"/>
                  </a:schemeClr>
                </a:solidFill>
              </a:ln>
            </c:spPr>
          </c:marker>
          <c:dLbls>
            <c:dLbl>
              <c:idx val="4"/>
              <c:layout/>
              <c:tx>
                <c:rich>
                  <a:bodyPr/>
                  <a:lstStyle/>
                  <a:p>
                    <a:r>
                      <a:rPr lang="en-US" altLang="en-US" smtClean="0"/>
                      <a:t>280,49</a:t>
                    </a:r>
                    <a:r>
                      <a:rPr lang="en-US" altLang="ja-JP" smtClean="0"/>
                      <a:t>1</a:t>
                    </a:r>
                    <a:r>
                      <a:rPr lang="en-US" altLang="en-US" smtClean="0"/>
                      <a:t> </a:t>
                    </a:r>
                    <a:endParaRPr lang="en-US" altLang="en-US" dirty="0"/>
                  </a:p>
                </c:rich>
              </c:tx>
              <c:dLblPos val="t"/>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将来人口の見通し!$B$31:$F$31</c:f>
              <c:numCache>
                <c:formatCode>0;_</c:formatCode>
                <c:ptCount val="5"/>
                <c:pt idx="0" formatCode="General">
                  <c:v>310055</c:v>
                </c:pt>
                <c:pt idx="1">
                  <c:v>310134</c:v>
                </c:pt>
                <c:pt idx="2">
                  <c:v>313522</c:v>
                </c:pt>
                <c:pt idx="3">
                  <c:v>298406.8970209331</c:v>
                </c:pt>
                <c:pt idx="4">
                  <c:v>280490.18780052819</c:v>
                </c:pt>
              </c:numCache>
            </c:numRef>
          </c:val>
          <c:smooth val="0"/>
        </c:ser>
        <c:ser>
          <c:idx val="1"/>
          <c:order val="1"/>
          <c:tx>
            <c:strRef>
              <c:f>将来人口の見通し!$A$32</c:f>
              <c:strCache>
                <c:ptCount val="1"/>
                <c:pt idx="0">
                  <c:v>０～14歳（年少人口）</c:v>
                </c:pt>
              </c:strCache>
            </c:strRef>
          </c:tx>
          <c:spPr>
            <a:ln>
              <a:solidFill>
                <a:schemeClr val="accent1">
                  <a:lumMod val="90000"/>
                </a:schemeClr>
              </a:solidFill>
            </a:ln>
          </c:spPr>
          <c:marker>
            <c:spPr>
              <a:solidFill>
                <a:schemeClr val="accent1">
                  <a:lumMod val="90000"/>
                </a:schemeClr>
              </a:solidFill>
              <a:ln>
                <a:solidFill>
                  <a:schemeClr val="accent1">
                    <a:lumMod val="90000"/>
                  </a:schemeClr>
                </a:solidFill>
              </a:ln>
            </c:spPr>
          </c:marker>
          <c:dLbls>
            <c:dLbl>
              <c:idx val="0"/>
              <c:layout>
                <c:manualLayout>
                  <c:x val="-5.5163321966784133E-2"/>
                  <c:y val="4.0212645561467156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2845043252022883E-2"/>
                  <c:y val="3.8601984077659891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0874653169370808E-2"/>
                  <c:y val="4.241524469798581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7127336394315822E-2"/>
                  <c:y val="5.897385304474172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8096019680754306E-2"/>
                  <c:y val="5.023299396154213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将来人口の見通し!$B$32:$F$32</c:f>
              <c:numCache>
                <c:formatCode>0;_</c:formatCode>
                <c:ptCount val="5"/>
                <c:pt idx="0" formatCode="General">
                  <c:v>37222</c:v>
                </c:pt>
                <c:pt idx="1">
                  <c:v>35657</c:v>
                </c:pt>
                <c:pt idx="2">
                  <c:v>34817</c:v>
                </c:pt>
                <c:pt idx="3">
                  <c:v>29630.397084202781</c:v>
                </c:pt>
                <c:pt idx="4">
                  <c:v>25118.723297156001</c:v>
                </c:pt>
              </c:numCache>
            </c:numRef>
          </c:val>
          <c:smooth val="0"/>
        </c:ser>
        <c:ser>
          <c:idx val="2"/>
          <c:order val="2"/>
          <c:tx>
            <c:strRef>
              <c:f>将来人口の見通し!$A$33</c:f>
              <c:strCache>
                <c:ptCount val="1"/>
                <c:pt idx="0">
                  <c:v>15～64歳（生産年齢人口）</c:v>
                </c:pt>
              </c:strCache>
            </c:strRef>
          </c:tx>
          <c:spPr>
            <a:ln>
              <a:solidFill>
                <a:schemeClr val="accent1">
                  <a:lumMod val="75000"/>
                </a:schemeClr>
              </a:solidFill>
            </a:ln>
          </c:spPr>
          <c:marker>
            <c:spPr>
              <a:solidFill>
                <a:schemeClr val="accent1">
                  <a:lumMod val="75000"/>
                </a:schemeClr>
              </a:solidFill>
              <a:ln>
                <a:solidFill>
                  <a:schemeClr val="accent1">
                    <a:lumMod val="75000"/>
                  </a:schemeClr>
                </a:solidFill>
              </a:ln>
            </c:spPr>
          </c:marker>
          <c:dLbls>
            <c:dLbl>
              <c:idx val="3"/>
              <c:layout>
                <c:manualLayout>
                  <c:x val="-4.8486707566462166E-2"/>
                  <c:y val="-5.1988019569842885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将来人口の見通し!$B$33:$F$33</c:f>
              <c:numCache>
                <c:formatCode>0;_</c:formatCode>
                <c:ptCount val="5"/>
                <c:pt idx="0" formatCode="General">
                  <c:v>199597</c:v>
                </c:pt>
                <c:pt idx="1">
                  <c:v>196804</c:v>
                </c:pt>
                <c:pt idx="2">
                  <c:v>191898</c:v>
                </c:pt>
                <c:pt idx="3">
                  <c:v>184779.98042417062</c:v>
                </c:pt>
                <c:pt idx="4">
                  <c:v>166327.37936602568</c:v>
                </c:pt>
              </c:numCache>
            </c:numRef>
          </c:val>
          <c:smooth val="0"/>
        </c:ser>
        <c:ser>
          <c:idx val="3"/>
          <c:order val="3"/>
          <c:tx>
            <c:strRef>
              <c:f>将来人口の見通し!$A$34</c:f>
              <c:strCache>
                <c:ptCount val="1"/>
                <c:pt idx="0">
                  <c:v>65歳以上（老年人口）</c:v>
                </c:pt>
              </c:strCache>
            </c:strRef>
          </c:tx>
          <c:spPr>
            <a:ln>
              <a:solidFill>
                <a:srgbClr val="92D050"/>
              </a:solidFill>
            </a:ln>
          </c:spPr>
          <c:marker>
            <c:spPr>
              <a:noFill/>
              <a:ln>
                <a:solidFill>
                  <a:srgbClr val="92D050"/>
                </a:solidFill>
              </a:ln>
            </c:spPr>
          </c:marker>
          <c:dLbls>
            <c:dLbl>
              <c:idx val="3"/>
              <c:layout>
                <c:manualLayout>
                  <c:x val="-3.7635406275324829E-2"/>
                  <c:y val="-4.9282075034739532E-2"/>
                </c:manualLayout>
              </c:layout>
              <c:numFmt formatCode="#,##0_);[Red]\(#,##0\)" sourceLinked="0"/>
              <c:spPr/>
              <c:txPr>
                <a:bodyPr/>
                <a:lstStyle/>
                <a:p>
                  <a:pPr>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将来人口の見通し!$B$30:$F$30</c:f>
              <c:strCache>
                <c:ptCount val="5"/>
                <c:pt idx="0">
                  <c:v>H17</c:v>
                </c:pt>
                <c:pt idx="1">
                  <c:v>H22</c:v>
                </c:pt>
                <c:pt idx="2">
                  <c:v>H27</c:v>
                </c:pt>
                <c:pt idx="3">
                  <c:v>H37</c:v>
                </c:pt>
                <c:pt idx="4">
                  <c:v>H47</c:v>
                </c:pt>
              </c:strCache>
            </c:strRef>
          </c:cat>
          <c:val>
            <c:numRef>
              <c:f>将来人口の見通し!$B$34:$F$34</c:f>
              <c:numCache>
                <c:formatCode>0;_</c:formatCode>
                <c:ptCount val="5"/>
                <c:pt idx="0" formatCode="General">
                  <c:v>68071</c:v>
                </c:pt>
                <c:pt idx="1">
                  <c:v>74412</c:v>
                </c:pt>
                <c:pt idx="2">
                  <c:v>82321</c:v>
                </c:pt>
                <c:pt idx="3">
                  <c:v>83996.519512560088</c:v>
                </c:pt>
                <c:pt idx="4">
                  <c:v>89044.085137345784</c:v>
                </c:pt>
              </c:numCache>
            </c:numRef>
          </c:val>
          <c:smooth val="0"/>
        </c:ser>
        <c:dLbls>
          <c:showLegendKey val="0"/>
          <c:showVal val="0"/>
          <c:showCatName val="0"/>
          <c:showSerName val="0"/>
          <c:showPercent val="0"/>
          <c:showBubbleSize val="0"/>
        </c:dLbls>
        <c:marker val="1"/>
        <c:smooth val="0"/>
        <c:axId val="234740856"/>
        <c:axId val="269335960"/>
      </c:lineChart>
      <c:catAx>
        <c:axId val="234740856"/>
        <c:scaling>
          <c:orientation val="minMax"/>
        </c:scaling>
        <c:delete val="0"/>
        <c:axPos val="b"/>
        <c:numFmt formatCode="General" sourceLinked="1"/>
        <c:majorTickMark val="out"/>
        <c:minorTickMark val="none"/>
        <c:tickLblPos val="nextTo"/>
        <c:crossAx val="269335960"/>
        <c:crosses val="autoZero"/>
        <c:auto val="1"/>
        <c:lblAlgn val="ctr"/>
        <c:lblOffset val="100"/>
        <c:noMultiLvlLbl val="0"/>
      </c:catAx>
      <c:valAx>
        <c:axId val="269335960"/>
        <c:scaling>
          <c:orientation val="minMax"/>
        </c:scaling>
        <c:delete val="0"/>
        <c:axPos val="l"/>
        <c:majorGridlines/>
        <c:numFmt formatCode="#,##0_);[Red]\(#,##0\)" sourceLinked="0"/>
        <c:majorTickMark val="out"/>
        <c:minorTickMark val="none"/>
        <c:tickLblPos val="nextTo"/>
        <c:crossAx val="234740856"/>
        <c:crosses val="autoZero"/>
        <c:crossBetween val="between"/>
      </c:valAx>
    </c:plotArea>
    <c:legend>
      <c:legendPos val="b"/>
      <c:layout/>
      <c:overlay val="0"/>
    </c:legend>
    <c:plotVisOnly val="1"/>
    <c:dispBlanksAs val="gap"/>
    <c:showDLblsOverMax val="0"/>
  </c:chart>
  <c:spPr>
    <a:noFill/>
    <a:ln>
      <a:noFill/>
    </a:ln>
  </c:sp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010103785103791"/>
          <c:y val="0.13103174603174603"/>
          <c:w val="0.75724297924297923"/>
          <c:h val="0.67331111111111164"/>
        </c:manualLayout>
      </c:layout>
      <c:barChart>
        <c:barDir val="col"/>
        <c:grouping val="stacked"/>
        <c:varyColors val="0"/>
        <c:ser>
          <c:idx val="0"/>
          <c:order val="0"/>
          <c:tx>
            <c:strRef>
              <c:f>世帯数と１世帯あたり人員!$A$32</c:f>
              <c:strCache>
                <c:ptCount val="1"/>
                <c:pt idx="0">
                  <c:v>高齢単身世帯</c:v>
                </c:pt>
              </c:strCache>
            </c:strRef>
          </c:tx>
          <c:spPr>
            <a:solidFill>
              <a:schemeClr val="accent6">
                <a:lumMod val="40000"/>
                <a:lumOff val="60000"/>
              </a:schemeClr>
            </a:solidFill>
            <a:ln>
              <a:solidFill>
                <a:schemeClr val="bg1"/>
              </a:solidFill>
            </a:ln>
          </c:spPr>
          <c:invertIfNegative val="0"/>
          <c:dLbls>
            <c:numFmt formatCode="#,##0_);[Red]\(#,##0\)" sourceLinked="0"/>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世帯数と１世帯あたり人員!$B$32:$E$32</c:f>
              <c:numCache>
                <c:formatCode>#,##0_);[Red]\(#,##0\)</c:formatCode>
                <c:ptCount val="4"/>
                <c:pt idx="0">
                  <c:v>14698</c:v>
                </c:pt>
                <c:pt idx="1">
                  <c:v>17724</c:v>
                </c:pt>
                <c:pt idx="2">
                  <c:v>21087</c:v>
                </c:pt>
                <c:pt idx="3">
                  <c:v>25009</c:v>
                </c:pt>
              </c:numCache>
            </c:numRef>
          </c:val>
        </c:ser>
        <c:ser>
          <c:idx val="1"/>
          <c:order val="1"/>
          <c:tx>
            <c:strRef>
              <c:f>世帯数と１世帯あたり人員!$A$33</c:f>
              <c:strCache>
                <c:ptCount val="1"/>
                <c:pt idx="0">
                  <c:v>高齢夫婦世帯</c:v>
                </c:pt>
              </c:strCache>
            </c:strRef>
          </c:tx>
          <c:spPr>
            <a:solidFill>
              <a:srgbClr val="92D050"/>
            </a:solidFill>
            <a:ln>
              <a:solidFill>
                <a:schemeClr val="bg1"/>
              </a:solidFill>
            </a:ln>
          </c:spPr>
          <c:invertIfNegative val="0"/>
          <c:dLbls>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世帯数と１世帯あたり人員!$B$33:$E$33</c:f>
              <c:numCache>
                <c:formatCode>#,##0_);[Red]\(#,##0\)</c:formatCode>
                <c:ptCount val="4"/>
                <c:pt idx="0">
                  <c:v>8281</c:v>
                </c:pt>
                <c:pt idx="1">
                  <c:v>9940</c:v>
                </c:pt>
                <c:pt idx="2">
                  <c:v>10630</c:v>
                </c:pt>
                <c:pt idx="3">
                  <c:v>11172</c:v>
                </c:pt>
              </c:numCache>
            </c:numRef>
          </c:val>
        </c:ser>
        <c:ser>
          <c:idx val="2"/>
          <c:order val="2"/>
          <c:tx>
            <c:strRef>
              <c:f>世帯数と１世帯あたり人員!$A$34</c:f>
              <c:strCache>
                <c:ptCount val="1"/>
                <c:pt idx="0">
                  <c:v>その他世帯</c:v>
                </c:pt>
              </c:strCache>
            </c:strRef>
          </c:tx>
          <c:spPr>
            <a:solidFill>
              <a:schemeClr val="accent1">
                <a:lumMod val="90000"/>
              </a:schemeClr>
            </a:solidFill>
            <a:ln>
              <a:solidFill>
                <a:schemeClr val="bg1"/>
              </a:solidFill>
            </a:ln>
          </c:spPr>
          <c:invertIfNegative val="0"/>
          <c:dLbls>
            <c:dLbl>
              <c:idx val="2"/>
              <c:layout>
                <c:manualLayout>
                  <c:x val="-4.1279669762641765E-3"/>
                  <c:y val="-4.1237113402061855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solidFill>
                      <a:schemeClr val="tx1"/>
                    </a:solidFill>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世帯数と１世帯あたり人員!$B$34:$E$34</c:f>
              <c:numCache>
                <c:formatCode>#,##0_);[Red]\(#,##0\)</c:formatCode>
                <c:ptCount val="4"/>
                <c:pt idx="0">
                  <c:v>107626</c:v>
                </c:pt>
                <c:pt idx="1">
                  <c:v>108332</c:v>
                </c:pt>
                <c:pt idx="2">
                  <c:v>114992</c:v>
                </c:pt>
                <c:pt idx="3">
                  <c:v>115603</c:v>
                </c:pt>
              </c:numCache>
            </c:numRef>
          </c:val>
        </c:ser>
        <c:dLbls>
          <c:showLegendKey val="0"/>
          <c:showVal val="0"/>
          <c:showCatName val="0"/>
          <c:showSerName val="0"/>
          <c:showPercent val="0"/>
          <c:showBubbleSize val="0"/>
        </c:dLbls>
        <c:gapWidth val="80"/>
        <c:overlap val="100"/>
        <c:serLines/>
        <c:axId val="269331256"/>
        <c:axId val="269333608"/>
      </c:barChart>
      <c:lineChart>
        <c:grouping val="standard"/>
        <c:varyColors val="0"/>
        <c:ser>
          <c:idx val="3"/>
          <c:order val="3"/>
          <c:tx>
            <c:strRef>
              <c:f>世帯数と１世帯あたり人員!$A$35</c:f>
              <c:strCache>
                <c:ptCount val="1"/>
              </c:strCache>
            </c:strRef>
          </c:tx>
          <c:spPr>
            <a:ln>
              <a:noFill/>
            </a:ln>
          </c:spPr>
          <c:marker>
            <c:symbol val="none"/>
          </c:marker>
          <c:dLbls>
            <c:dLbl>
              <c:idx val="0"/>
              <c:layout>
                <c:manualLayout>
                  <c:x val="-0.10612423687424208"/>
                  <c:y val="7.980158730159112E-4"/>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9.6307081807081682E-2"/>
                  <c:y val="-4.295515873015865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9.4978632478632766E-2"/>
                  <c:y val="-4.132539682539699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7225274725274721E-2"/>
                  <c:y val="-4.636507936507934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solidFill>
                  <a:srgbClr val="FF0000"/>
                </a:solidFill>
              </a:ln>
            </c:spPr>
            <c:txPr>
              <a:bodyPr/>
              <a:lstStyle/>
              <a:p>
                <a:pPr>
                  <a:defRPr sz="800">
                    <a:latin typeface="ＭＳ ゴシック" panose="020B0609070205080204" pitchFamily="49" charset="-128"/>
                    <a:ea typeface="ＭＳ ゴシック" panose="020B0609070205080204" pitchFamily="49" charset="-128"/>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世帯数と１世帯あたり人員!$B$35:$E$35</c:f>
              <c:numCache>
                <c:formatCode>#,##0_);[Red]\(#,##0\)</c:formatCode>
                <c:ptCount val="4"/>
                <c:pt idx="0">
                  <c:v>130605</c:v>
                </c:pt>
                <c:pt idx="1">
                  <c:v>135996</c:v>
                </c:pt>
                <c:pt idx="2">
                  <c:v>146709</c:v>
                </c:pt>
                <c:pt idx="3">
                  <c:v>151784</c:v>
                </c:pt>
              </c:numCache>
            </c:numRef>
          </c:val>
          <c:smooth val="0"/>
        </c:ser>
        <c:dLbls>
          <c:showLegendKey val="0"/>
          <c:showVal val="0"/>
          <c:showCatName val="0"/>
          <c:showSerName val="0"/>
          <c:showPercent val="0"/>
          <c:showBubbleSize val="0"/>
        </c:dLbls>
        <c:marker val="1"/>
        <c:smooth val="0"/>
        <c:axId val="269331256"/>
        <c:axId val="269333608"/>
      </c:lineChart>
      <c:lineChart>
        <c:grouping val="standard"/>
        <c:varyColors val="0"/>
        <c:ser>
          <c:idx val="4"/>
          <c:order val="4"/>
          <c:tx>
            <c:strRef>
              <c:f>世帯数と１世帯あたり人員!$A$36</c:f>
              <c:strCache>
                <c:ptCount val="1"/>
                <c:pt idx="0">
                  <c:v>１世帯当たりの人員</c:v>
                </c:pt>
              </c:strCache>
            </c:strRef>
          </c:tx>
          <c:spPr>
            <a:ln w="19050">
              <a:solidFill>
                <a:schemeClr val="tx1"/>
              </a:solidFill>
            </a:ln>
          </c:spPr>
          <c:marker>
            <c:symbol val="square"/>
            <c:size val="7"/>
            <c:spPr>
              <a:solidFill>
                <a:srgbClr val="FFFF00"/>
              </a:solidFill>
              <a:ln w="19050">
                <a:solidFill>
                  <a:schemeClr val="tx1"/>
                </a:solidFill>
              </a:ln>
            </c:spPr>
          </c:marker>
          <c:dLbls>
            <c:dLbl>
              <c:idx val="0"/>
              <c:layout>
                <c:manualLayout>
                  <c:x val="-4.8584249084249076E-2"/>
                  <c:y val="-4.764999999999997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0641025641027076E-3"/>
                  <c:y val="-8.9361111111111117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2384004884004884E-2"/>
                  <c:y val="-3.436428571428571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3260073260073292E-2"/>
                  <c:y val="-4.535714285714353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latin typeface="ＭＳ ゴシック" panose="020B0609070205080204" pitchFamily="49" charset="-128"/>
                    <a:ea typeface="ＭＳ ゴシック" panose="020B0609070205080204" pitchFamily="49"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世帯数と１世帯あたり人員!$B$31:$E$31</c:f>
              <c:strCache>
                <c:ptCount val="4"/>
                <c:pt idx="0">
                  <c:v>H12</c:v>
                </c:pt>
                <c:pt idx="1">
                  <c:v>H17</c:v>
                </c:pt>
                <c:pt idx="2">
                  <c:v>H22</c:v>
                </c:pt>
                <c:pt idx="3">
                  <c:v>H27</c:v>
                </c:pt>
              </c:strCache>
            </c:strRef>
          </c:cat>
          <c:val>
            <c:numRef>
              <c:f>世帯数と１世帯あたり人員!$B$36:$E$36</c:f>
              <c:numCache>
                <c:formatCode>0.00_ </c:formatCode>
                <c:ptCount val="4"/>
                <c:pt idx="0">
                  <c:v>2.2982274798055204</c:v>
                </c:pt>
                <c:pt idx="1">
                  <c:v>2.2060060590017354</c:v>
                </c:pt>
                <c:pt idx="2">
                  <c:v>2.0762529906139129</c:v>
                </c:pt>
                <c:pt idx="3">
                  <c:v>2.0264586517683023</c:v>
                </c:pt>
              </c:numCache>
            </c:numRef>
          </c:val>
          <c:smooth val="0"/>
        </c:ser>
        <c:dLbls>
          <c:showLegendKey val="0"/>
          <c:showVal val="0"/>
          <c:showCatName val="0"/>
          <c:showSerName val="0"/>
          <c:showPercent val="0"/>
          <c:showBubbleSize val="0"/>
        </c:dLbls>
        <c:marker val="1"/>
        <c:smooth val="0"/>
        <c:axId val="269328904"/>
        <c:axId val="269335568"/>
      </c:lineChart>
      <c:catAx>
        <c:axId val="269331256"/>
        <c:scaling>
          <c:orientation val="minMax"/>
        </c:scaling>
        <c:delete val="0"/>
        <c:axPos val="b"/>
        <c:numFmt formatCode="General" sourceLinked="1"/>
        <c:majorTickMark val="out"/>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269333608"/>
        <c:crosses val="autoZero"/>
        <c:auto val="1"/>
        <c:lblAlgn val="ctr"/>
        <c:lblOffset val="100"/>
        <c:noMultiLvlLbl val="0"/>
      </c:catAx>
      <c:valAx>
        <c:axId val="269333608"/>
        <c:scaling>
          <c:orientation val="minMax"/>
        </c:scaling>
        <c:delete val="0"/>
        <c:axPos val="l"/>
        <c:majorGridlines/>
        <c:numFmt formatCode="#,##0_);[Red]\(#,##0\)" sourceLinked="0"/>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69331256"/>
        <c:crosses val="autoZero"/>
        <c:crossBetween val="between"/>
      </c:valAx>
      <c:catAx>
        <c:axId val="269328904"/>
        <c:scaling>
          <c:orientation val="minMax"/>
        </c:scaling>
        <c:delete val="1"/>
        <c:axPos val="b"/>
        <c:numFmt formatCode="General" sourceLinked="1"/>
        <c:majorTickMark val="out"/>
        <c:minorTickMark val="none"/>
        <c:tickLblPos val="none"/>
        <c:crossAx val="269335568"/>
        <c:crosses val="autoZero"/>
        <c:auto val="1"/>
        <c:lblAlgn val="ctr"/>
        <c:lblOffset val="100"/>
        <c:noMultiLvlLbl val="0"/>
      </c:catAx>
      <c:valAx>
        <c:axId val="269335568"/>
        <c:scaling>
          <c:orientation val="minMax"/>
        </c:scaling>
        <c:delete val="0"/>
        <c:axPos val="r"/>
        <c:numFmt formatCode="0.00_ " sourceLinked="1"/>
        <c:majorTickMark val="out"/>
        <c:minorTickMark val="none"/>
        <c:tickLblPos val="nextTo"/>
        <c:txPr>
          <a:bodyPr/>
          <a:lstStyle/>
          <a:p>
            <a:pPr>
              <a:defRPr sz="700">
                <a:latin typeface="ＭＳ Ｐゴシック" pitchFamily="50" charset="-128"/>
                <a:ea typeface="ＭＳ Ｐゴシック" pitchFamily="50" charset="-128"/>
              </a:defRPr>
            </a:pPr>
            <a:endParaRPr lang="ja-JP"/>
          </a:p>
        </c:txPr>
        <c:crossAx val="269328904"/>
        <c:crosses val="max"/>
        <c:crossBetween val="between"/>
      </c:valAx>
    </c:plotArea>
    <c:legend>
      <c:legendPos val="b"/>
      <c:legendEntry>
        <c:idx val="3"/>
        <c:delete val="1"/>
      </c:legendEntry>
      <c:layout>
        <c:manualLayout>
          <c:xMode val="edge"/>
          <c:yMode val="edge"/>
          <c:x val="1.929181929182041E-2"/>
          <c:y val="0.87229444444447424"/>
          <c:w val="0.82185592185592149"/>
          <c:h val="0.10754682539682539"/>
        </c:manualLayout>
      </c:layout>
      <c:overlay val="0"/>
      <c:txPr>
        <a:bodyPr/>
        <a:lstStyle/>
        <a:p>
          <a:pPr>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0.82641</cdr:x>
      <cdr:y>0.05846</cdr:y>
    </cdr:from>
    <cdr:to>
      <cdr:x>0.99584</cdr:x>
      <cdr:y>0.10277</cdr:y>
    </cdr:to>
    <cdr:sp macro="" textlink="">
      <cdr:nvSpPr>
        <cdr:cNvPr id="3" name="テキスト ボックス 8"/>
        <cdr:cNvSpPr txBox="1"/>
      </cdr:nvSpPr>
      <cdr:spPr>
        <a:xfrm xmlns:a="http://schemas.openxmlformats.org/drawingml/2006/main">
          <a:off x="2707305" y="147328"/>
          <a:ext cx="555053" cy="111646"/>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dr:relSizeAnchor xmlns:cdr="http://schemas.openxmlformats.org/drawingml/2006/chartDrawing">
    <cdr:from>
      <cdr:x>0.01005</cdr:x>
      <cdr:y>0.04232</cdr:y>
    </cdr:from>
    <cdr:to>
      <cdr:x>0.17947</cdr:x>
      <cdr:y>0.08996</cdr:y>
    </cdr:to>
    <cdr:sp macro="" textlink="">
      <cdr:nvSpPr>
        <cdr:cNvPr id="4" name="テキスト ボックス 8"/>
        <cdr:cNvSpPr txBox="1"/>
      </cdr:nvSpPr>
      <cdr:spPr>
        <a:xfrm xmlns:a="http://schemas.openxmlformats.org/drawingml/2006/main">
          <a:off x="32911" y="106635"/>
          <a:ext cx="555020" cy="120053"/>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r>
            <a:rPr kumimoji="1" lang="ja-JP" altLang="en-US" sz="800" dirty="0" smtClean="0"/>
            <a:t>（世帯）</a:t>
          </a:r>
          <a:endParaRPr kumimoji="1" lang="ja-JP" altLang="en-US" sz="800" dirty="0"/>
        </a:p>
      </cdr:txBody>
    </cdr:sp>
  </cdr:relSizeAnchor>
</c:userShapes>
</file>

<file path=ppt/drawings/drawing10.xml><?xml version="1.0" encoding="utf-8"?>
<c:userShapes xmlns:c="http://schemas.openxmlformats.org/drawingml/2006/chart">
  <cdr:relSizeAnchor xmlns:cdr="http://schemas.openxmlformats.org/drawingml/2006/chartDrawing">
    <cdr:from>
      <cdr:x>0.06015</cdr:x>
      <cdr:y>0</cdr:y>
    </cdr:from>
    <cdr:to>
      <cdr:x>0.22773</cdr:x>
      <cdr:y>0.05052</cdr:y>
    </cdr:to>
    <cdr:sp macro="" textlink="">
      <cdr:nvSpPr>
        <cdr:cNvPr id="2" name="テキスト ボックス 8"/>
        <cdr:cNvSpPr txBox="1"/>
      </cdr:nvSpPr>
      <cdr:spPr>
        <a:xfrm xmlns:a="http://schemas.openxmlformats.org/drawingml/2006/main">
          <a:off x="199206" y="-2729"/>
          <a:ext cx="555020" cy="120025"/>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userShapes>
</file>

<file path=ppt/drawings/drawing11.xml><?xml version="1.0" encoding="utf-8"?>
<c:userShapes xmlns:c="http://schemas.openxmlformats.org/drawingml/2006/chart">
  <cdr:relSizeAnchor xmlns:cdr="http://schemas.openxmlformats.org/drawingml/2006/chartDrawing">
    <cdr:from>
      <cdr:x>0.24517</cdr:x>
      <cdr:y>0.83446</cdr:y>
    </cdr:from>
    <cdr:to>
      <cdr:x>0.38805</cdr:x>
      <cdr:y>0.92105</cdr:y>
    </cdr:to>
    <cdr:grpSp>
      <cdr:nvGrpSpPr>
        <cdr:cNvPr id="2" name="グループ化 1"/>
        <cdr:cNvGrpSpPr/>
      </cdr:nvGrpSpPr>
      <cdr:grpSpPr>
        <a:xfrm xmlns:a="http://schemas.openxmlformats.org/drawingml/2006/main">
          <a:off x="741394" y="2081811"/>
          <a:ext cx="432069" cy="216025"/>
          <a:chOff x="701196" y="2120240"/>
          <a:chExt cx="432048" cy="216024"/>
        </a:xfrm>
      </cdr:grpSpPr>
      <cdr:sp macro="" textlink="">
        <cdr:nvSpPr>
          <cdr:cNvPr id="3" name="正方形/長方形 2"/>
          <cdr:cNvSpPr/>
        </cdr:nvSpPr>
        <cdr:spPr>
          <a:xfrm xmlns:a="http://schemas.openxmlformats.org/drawingml/2006/main">
            <a:off x="797984" y="2149956"/>
            <a:ext cx="216024" cy="144016"/>
          </a:xfrm>
          <a:prstGeom xmlns:a="http://schemas.openxmlformats.org/drawingml/2006/main" prst="rect">
            <a:avLst/>
          </a:prstGeom>
          <a:solidFill xmlns:a="http://schemas.openxmlformats.org/drawingml/2006/main">
            <a:sysClr val="window" lastClr="FFFFFF"/>
          </a:solidFill>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ja-JP"/>
          </a:p>
        </cdr:txBody>
      </cdr:sp>
      <cdr:sp macro="" textlink="">
        <cdr:nvSpPr>
          <cdr:cNvPr id="4" name="テキスト ボックス 3"/>
          <cdr:cNvSpPr txBox="1"/>
        </cdr:nvSpPr>
        <cdr:spPr>
          <a:xfrm xmlns:a="http://schemas.openxmlformats.org/drawingml/2006/main">
            <a:off x="701196" y="2120240"/>
            <a:ext cx="432048" cy="2160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ja-JP" altLang="en-US" sz="800" dirty="0"/>
              <a:t>住居</a:t>
            </a:r>
          </a:p>
        </cdr:txBody>
      </cdr:sp>
    </cdr:grpSp>
  </cdr:relSizeAnchor>
</c:userShapes>
</file>

<file path=ppt/drawings/drawing2.xml><?xml version="1.0" encoding="utf-8"?>
<c:userShapes xmlns:c="http://schemas.openxmlformats.org/drawingml/2006/chart">
  <cdr:relSizeAnchor xmlns:cdr="http://schemas.openxmlformats.org/drawingml/2006/chartDrawing">
    <cdr:from>
      <cdr:x>0.04336</cdr:x>
      <cdr:y>0.00142</cdr:y>
    </cdr:from>
    <cdr:to>
      <cdr:x>0.21094</cdr:x>
      <cdr:y>0.05162</cdr:y>
    </cdr:to>
    <cdr:sp macro="" textlink="">
      <cdr:nvSpPr>
        <cdr:cNvPr id="2" name="テキスト ボックス 8"/>
        <cdr:cNvSpPr txBox="1"/>
      </cdr:nvSpPr>
      <cdr:spPr>
        <a:xfrm xmlns:a="http://schemas.openxmlformats.org/drawingml/2006/main">
          <a:off x="143619" y="3398"/>
          <a:ext cx="555020" cy="120025"/>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userShapes>
</file>

<file path=ppt/drawings/drawing3.xml><?xml version="1.0" encoding="utf-8"?>
<c:userShapes xmlns:c="http://schemas.openxmlformats.org/drawingml/2006/chart">
  <cdr:relSizeAnchor xmlns:cdr="http://schemas.openxmlformats.org/drawingml/2006/chartDrawing">
    <cdr:from>
      <cdr:x>0.20773</cdr:x>
      <cdr:y>0.81116</cdr:y>
    </cdr:from>
    <cdr:to>
      <cdr:x>0.3614</cdr:x>
      <cdr:y>0.89303</cdr:y>
    </cdr:to>
    <cdr:grpSp>
      <cdr:nvGrpSpPr>
        <cdr:cNvPr id="2" name="グループ化 1"/>
        <cdr:cNvGrpSpPr/>
      </cdr:nvGrpSpPr>
      <cdr:grpSpPr>
        <a:xfrm xmlns:a="http://schemas.openxmlformats.org/drawingml/2006/main">
          <a:off x="584054" y="2140489"/>
          <a:ext cx="432058" cy="216039"/>
          <a:chOff x="701196" y="2120240"/>
          <a:chExt cx="432048" cy="216024"/>
        </a:xfrm>
      </cdr:grpSpPr>
      <cdr:sp macro="" textlink="">
        <cdr:nvSpPr>
          <cdr:cNvPr id="3" name="正方形/長方形 2"/>
          <cdr:cNvSpPr/>
        </cdr:nvSpPr>
        <cdr:spPr>
          <a:xfrm xmlns:a="http://schemas.openxmlformats.org/drawingml/2006/main">
            <a:off x="797984" y="2149956"/>
            <a:ext cx="216024" cy="144016"/>
          </a:xfrm>
          <a:prstGeom xmlns:a="http://schemas.openxmlformats.org/drawingml/2006/main" prst="rect">
            <a:avLst/>
          </a:prstGeom>
          <a:solidFill xmlns:a="http://schemas.openxmlformats.org/drawingml/2006/main">
            <a:sysClr val="window" lastClr="FFFFFF"/>
          </a:solidFill>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ja-JP"/>
          </a:p>
        </cdr:txBody>
      </cdr:sp>
      <cdr:sp macro="" textlink="">
        <cdr:nvSpPr>
          <cdr:cNvPr id="4" name="テキスト ボックス 3"/>
          <cdr:cNvSpPr txBox="1"/>
        </cdr:nvSpPr>
        <cdr:spPr>
          <a:xfrm xmlns:a="http://schemas.openxmlformats.org/drawingml/2006/main">
            <a:off x="701196" y="2120240"/>
            <a:ext cx="432048" cy="2160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ja-JP" altLang="en-US" sz="800" dirty="0"/>
              <a:t>住居</a:t>
            </a:r>
          </a:p>
        </cdr:txBody>
      </cdr:sp>
    </cdr:grpSp>
  </cdr:relSizeAnchor>
</c:userShapes>
</file>

<file path=ppt/drawings/drawing4.xml><?xml version="1.0" encoding="utf-8"?>
<c:userShapes xmlns:c="http://schemas.openxmlformats.org/drawingml/2006/chart">
  <cdr:relSizeAnchor xmlns:cdr="http://schemas.openxmlformats.org/drawingml/2006/chartDrawing">
    <cdr:from>
      <cdr:x>0.81744</cdr:x>
      <cdr:y>0.07576</cdr:y>
    </cdr:from>
    <cdr:to>
      <cdr:x>0.98687</cdr:x>
      <cdr:y>0.1234</cdr:y>
    </cdr:to>
    <cdr:sp macro="" textlink="">
      <cdr:nvSpPr>
        <cdr:cNvPr id="3" name="テキスト ボックス 8"/>
        <cdr:cNvSpPr txBox="1"/>
      </cdr:nvSpPr>
      <cdr:spPr>
        <a:xfrm xmlns:a="http://schemas.openxmlformats.org/drawingml/2006/main">
          <a:off x="2677945" y="190922"/>
          <a:ext cx="555025" cy="120036"/>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dr:relSizeAnchor xmlns:cdr="http://schemas.openxmlformats.org/drawingml/2006/chartDrawing">
    <cdr:from>
      <cdr:x>0.02202</cdr:x>
      <cdr:y>0.05715</cdr:y>
    </cdr:from>
    <cdr:to>
      <cdr:x>0.19144</cdr:x>
      <cdr:y>0.10479</cdr:y>
    </cdr:to>
    <cdr:sp macro="" textlink="">
      <cdr:nvSpPr>
        <cdr:cNvPr id="4" name="テキスト ボックス 8"/>
        <cdr:cNvSpPr txBox="1"/>
      </cdr:nvSpPr>
      <cdr:spPr>
        <a:xfrm xmlns:a="http://schemas.openxmlformats.org/drawingml/2006/main">
          <a:off x="72152" y="144016"/>
          <a:ext cx="555020" cy="120053"/>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r>
            <a:rPr kumimoji="1" lang="ja-JP" altLang="en-US" sz="800" dirty="0" smtClean="0"/>
            <a:t>（世帯）</a:t>
          </a:r>
          <a:endParaRPr kumimoji="1" lang="ja-JP" altLang="en-US" sz="800" dirty="0"/>
        </a:p>
      </cdr:txBody>
    </cdr:sp>
  </cdr:relSizeAnchor>
</c:userShapes>
</file>

<file path=ppt/drawings/drawing5.xml><?xml version="1.0" encoding="utf-8"?>
<c:userShapes xmlns:c="http://schemas.openxmlformats.org/drawingml/2006/chart">
  <cdr:relSizeAnchor xmlns:cdr="http://schemas.openxmlformats.org/drawingml/2006/chartDrawing">
    <cdr:from>
      <cdr:x>0.04106</cdr:x>
      <cdr:y>0</cdr:y>
    </cdr:from>
    <cdr:to>
      <cdr:x>0.20863</cdr:x>
      <cdr:y>0.05052</cdr:y>
    </cdr:to>
    <cdr:sp macro="" textlink="">
      <cdr:nvSpPr>
        <cdr:cNvPr id="2" name="テキスト ボックス 8"/>
        <cdr:cNvSpPr txBox="1"/>
      </cdr:nvSpPr>
      <cdr:spPr>
        <a:xfrm xmlns:a="http://schemas.openxmlformats.org/drawingml/2006/main">
          <a:off x="135979" y="-34702"/>
          <a:ext cx="555020" cy="120025"/>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userShapes>
</file>

<file path=ppt/drawings/drawing6.xml><?xml version="1.0" encoding="utf-8"?>
<c:userShapes xmlns:c="http://schemas.openxmlformats.org/drawingml/2006/chart">
  <cdr:relSizeAnchor xmlns:cdr="http://schemas.openxmlformats.org/drawingml/2006/chartDrawing">
    <cdr:from>
      <cdr:x>0.83058</cdr:x>
      <cdr:y>0.06927</cdr:y>
    </cdr:from>
    <cdr:to>
      <cdr:x>1</cdr:x>
      <cdr:y>0.1169</cdr:y>
    </cdr:to>
    <cdr:sp macro="" textlink="">
      <cdr:nvSpPr>
        <cdr:cNvPr id="3" name="テキスト ボックス 8"/>
        <cdr:cNvSpPr txBox="1"/>
      </cdr:nvSpPr>
      <cdr:spPr>
        <a:xfrm xmlns:a="http://schemas.openxmlformats.org/drawingml/2006/main">
          <a:off x="2723382" y="174551"/>
          <a:ext cx="555025" cy="120036"/>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dr:relSizeAnchor xmlns:cdr="http://schemas.openxmlformats.org/drawingml/2006/chartDrawing">
    <cdr:from>
      <cdr:x>0.00014</cdr:x>
      <cdr:y>0.05715</cdr:y>
    </cdr:from>
    <cdr:to>
      <cdr:x>0.16956</cdr:x>
      <cdr:y>0.10479</cdr:y>
    </cdr:to>
    <cdr:sp macro="" textlink="">
      <cdr:nvSpPr>
        <cdr:cNvPr id="4" name="テキスト ボックス 8"/>
        <cdr:cNvSpPr txBox="1"/>
      </cdr:nvSpPr>
      <cdr:spPr>
        <a:xfrm xmlns:a="http://schemas.openxmlformats.org/drawingml/2006/main">
          <a:off x="466" y="144016"/>
          <a:ext cx="555020" cy="120053"/>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r>
            <a:rPr kumimoji="1" lang="ja-JP" altLang="en-US" sz="800" dirty="0" smtClean="0"/>
            <a:t>（世帯）</a:t>
          </a:r>
          <a:endParaRPr kumimoji="1" lang="ja-JP" altLang="en-US" sz="800" dirty="0"/>
        </a:p>
      </cdr:txBody>
    </cdr:sp>
  </cdr:relSizeAnchor>
</c:userShapes>
</file>

<file path=ppt/drawings/drawing7.xml><?xml version="1.0" encoding="utf-8"?>
<c:userShapes xmlns:c="http://schemas.openxmlformats.org/drawingml/2006/chart">
  <cdr:relSizeAnchor xmlns:cdr="http://schemas.openxmlformats.org/drawingml/2006/chartDrawing">
    <cdr:from>
      <cdr:x>0.04083</cdr:x>
      <cdr:y>0</cdr:y>
    </cdr:from>
    <cdr:to>
      <cdr:x>0.20841</cdr:x>
      <cdr:y>0.05052</cdr:y>
    </cdr:to>
    <cdr:sp macro="" textlink="">
      <cdr:nvSpPr>
        <cdr:cNvPr id="2" name="テキスト ボックス 8"/>
        <cdr:cNvSpPr txBox="1"/>
      </cdr:nvSpPr>
      <cdr:spPr>
        <a:xfrm xmlns:a="http://schemas.openxmlformats.org/drawingml/2006/main">
          <a:off x="135235" y="-53752"/>
          <a:ext cx="555020" cy="120025"/>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userShapes>
</file>

<file path=ppt/drawings/drawing8.xml><?xml version="1.0" encoding="utf-8"?>
<c:userShapes xmlns:c="http://schemas.openxmlformats.org/drawingml/2006/chart">
  <cdr:relSizeAnchor xmlns:cdr="http://schemas.openxmlformats.org/drawingml/2006/chartDrawing">
    <cdr:from>
      <cdr:x>0.25519</cdr:x>
      <cdr:y>0.83949</cdr:y>
    </cdr:from>
    <cdr:to>
      <cdr:x>0.39806</cdr:x>
      <cdr:y>0.92608</cdr:y>
    </cdr:to>
    <cdr:grpSp>
      <cdr:nvGrpSpPr>
        <cdr:cNvPr id="2" name="グループ化 1"/>
        <cdr:cNvGrpSpPr/>
      </cdr:nvGrpSpPr>
      <cdr:grpSpPr>
        <a:xfrm xmlns:a="http://schemas.openxmlformats.org/drawingml/2006/main">
          <a:off x="771695" y="2094360"/>
          <a:ext cx="432038" cy="216024"/>
          <a:chOff x="701196" y="2120240"/>
          <a:chExt cx="432048" cy="216024"/>
        </a:xfrm>
      </cdr:grpSpPr>
      <cdr:sp macro="" textlink="">
        <cdr:nvSpPr>
          <cdr:cNvPr id="3" name="正方形/長方形 2"/>
          <cdr:cNvSpPr/>
        </cdr:nvSpPr>
        <cdr:spPr>
          <a:xfrm xmlns:a="http://schemas.openxmlformats.org/drawingml/2006/main">
            <a:off x="797984" y="2149956"/>
            <a:ext cx="216024" cy="144016"/>
          </a:xfrm>
          <a:prstGeom xmlns:a="http://schemas.openxmlformats.org/drawingml/2006/main" prst="rect">
            <a:avLst/>
          </a:prstGeom>
          <a:solidFill xmlns:a="http://schemas.openxmlformats.org/drawingml/2006/main">
            <a:sysClr val="window" lastClr="FFFFFF"/>
          </a:solidFill>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ja-JP"/>
          </a:p>
        </cdr:txBody>
      </cdr:sp>
      <cdr:sp macro="" textlink="">
        <cdr:nvSpPr>
          <cdr:cNvPr id="4" name="テキスト ボックス 3"/>
          <cdr:cNvSpPr txBox="1"/>
        </cdr:nvSpPr>
        <cdr:spPr>
          <a:xfrm xmlns:a="http://schemas.openxmlformats.org/drawingml/2006/main">
            <a:off x="701196" y="2120240"/>
            <a:ext cx="432048" cy="2160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ja-JP" altLang="en-US" sz="800" dirty="0"/>
              <a:t>住居</a:t>
            </a:r>
          </a:p>
        </cdr:txBody>
      </cdr:sp>
    </cdr:grpSp>
  </cdr:relSizeAnchor>
</c:userShapes>
</file>

<file path=ppt/drawings/drawing9.xml><?xml version="1.0" encoding="utf-8"?>
<c:userShapes xmlns:c="http://schemas.openxmlformats.org/drawingml/2006/chart">
  <cdr:relSizeAnchor xmlns:cdr="http://schemas.openxmlformats.org/drawingml/2006/chartDrawing">
    <cdr:from>
      <cdr:x>0.83057</cdr:x>
      <cdr:y>0.05428</cdr:y>
    </cdr:from>
    <cdr:to>
      <cdr:x>1</cdr:x>
      <cdr:y>0.10191</cdr:y>
    </cdr:to>
    <cdr:sp macro="" textlink="">
      <cdr:nvSpPr>
        <cdr:cNvPr id="3" name="テキスト ボックス 8"/>
        <cdr:cNvSpPr txBox="1"/>
      </cdr:nvSpPr>
      <cdr:spPr>
        <a:xfrm xmlns:a="http://schemas.openxmlformats.org/drawingml/2006/main">
          <a:off x="2776715" y="136798"/>
          <a:ext cx="555025" cy="120036"/>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rgbClr val="000000"/>
              </a:solidFill>
              <a:latin typeface="Arial"/>
              <a:ea typeface="ＭＳ Ｐゴシック"/>
            </a:defRPr>
          </a:lvl1pPr>
          <a:lvl2pPr marL="457200" indent="0">
            <a:defRPr sz="1100">
              <a:solidFill>
                <a:srgbClr val="000000"/>
              </a:solidFill>
              <a:latin typeface="Arial"/>
              <a:ea typeface="ＭＳ Ｐゴシック"/>
            </a:defRPr>
          </a:lvl2pPr>
          <a:lvl3pPr marL="914400" indent="0">
            <a:defRPr sz="1100">
              <a:solidFill>
                <a:srgbClr val="000000"/>
              </a:solidFill>
              <a:latin typeface="Arial"/>
              <a:ea typeface="ＭＳ Ｐゴシック"/>
            </a:defRPr>
          </a:lvl3pPr>
          <a:lvl4pPr marL="1371600" indent="0">
            <a:defRPr sz="1100">
              <a:solidFill>
                <a:srgbClr val="000000"/>
              </a:solidFill>
              <a:latin typeface="Arial"/>
              <a:ea typeface="ＭＳ Ｐゴシック"/>
            </a:defRPr>
          </a:lvl4pPr>
          <a:lvl5pPr marL="1828800" indent="0">
            <a:defRPr sz="1100">
              <a:solidFill>
                <a:srgbClr val="000000"/>
              </a:solidFill>
              <a:latin typeface="Arial"/>
              <a:ea typeface="ＭＳ Ｐゴシック"/>
            </a:defRPr>
          </a:lvl5pPr>
          <a:lvl6pPr marL="2286000" indent="0">
            <a:defRPr sz="1100">
              <a:solidFill>
                <a:srgbClr val="000000"/>
              </a:solidFill>
              <a:latin typeface="Arial"/>
              <a:ea typeface="ＭＳ Ｐゴシック"/>
            </a:defRPr>
          </a:lvl6pPr>
          <a:lvl7pPr marL="2743200" indent="0">
            <a:defRPr sz="1100">
              <a:solidFill>
                <a:srgbClr val="000000"/>
              </a:solidFill>
              <a:latin typeface="Arial"/>
              <a:ea typeface="ＭＳ Ｐゴシック"/>
            </a:defRPr>
          </a:lvl7pPr>
          <a:lvl8pPr marL="3200400" indent="0">
            <a:defRPr sz="1100">
              <a:solidFill>
                <a:srgbClr val="000000"/>
              </a:solidFill>
              <a:latin typeface="Arial"/>
              <a:ea typeface="ＭＳ Ｐゴシック"/>
            </a:defRPr>
          </a:lvl8pPr>
          <a:lvl9pPr marL="3657600" indent="0">
            <a:defRPr sz="1100">
              <a:solidFill>
                <a:srgbClr val="000000"/>
              </a:solidFill>
              <a:latin typeface="Arial"/>
              <a:ea typeface="ＭＳ Ｐゴシック"/>
            </a:defRPr>
          </a:lvl9pPr>
        </a:lstStyle>
        <a:p xmlns:a="http://schemas.openxmlformats.org/drawingml/2006/main">
          <a:pPr algn="ctr"/>
          <a:r>
            <a:rPr kumimoji="1" lang="ja-JP" altLang="en-US" sz="800" dirty="0"/>
            <a:t>（人）</a:t>
          </a:r>
        </a:p>
      </cdr:txBody>
    </cdr:sp>
  </cdr:relSizeAnchor>
  <cdr:relSizeAnchor xmlns:cdr="http://schemas.openxmlformats.org/drawingml/2006/chartDrawing">
    <cdr:from>
      <cdr:x>0.00984</cdr:x>
      <cdr:y>0.05273</cdr:y>
    </cdr:from>
    <cdr:to>
      <cdr:x>0.17927</cdr:x>
      <cdr:y>0.10037</cdr:y>
    </cdr:to>
    <cdr:sp macro="" textlink="">
      <cdr:nvSpPr>
        <cdr:cNvPr id="4" name="テキスト ボックス 8"/>
        <cdr:cNvSpPr txBox="1"/>
      </cdr:nvSpPr>
      <cdr:spPr>
        <a:xfrm xmlns:a="http://schemas.openxmlformats.org/drawingml/2006/main">
          <a:off x="32245" y="132903"/>
          <a:ext cx="555020" cy="120053"/>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nchorCtr="0"/>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r>
            <a:rPr kumimoji="1" lang="ja-JP" altLang="en-US" sz="800" dirty="0" smtClean="0"/>
            <a:t>（世帯）</a:t>
          </a:r>
          <a:endParaRPr kumimoji="1" lang="ja-JP" altLang="en-US" sz="8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2017/8/16</a:t>
            </a:fld>
            <a:endParaRPr kumimoji="1" lang="ja-JP" altLang="en-US"/>
          </a:p>
        </p:txBody>
      </p:sp>
      <p:sp>
        <p:nvSpPr>
          <p:cNvPr id="4" name="スライド イメージ プレースホルダ 3"/>
          <p:cNvSpPr>
            <a:spLocks noGrp="1" noRot="1" noChangeAspect="1"/>
          </p:cNvSpPr>
          <p:nvPr>
            <p:ph type="sldImg" idx="2"/>
          </p:nvPr>
        </p:nvSpPr>
        <p:spPr>
          <a:xfrm>
            <a:off x="3268663" y="511175"/>
            <a:ext cx="3402012"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3DA4B030-0FEA-41B5-A1FD-02EFA1F966D1}" type="slidenum">
              <a:rPr lang="en-US" altLang="ja-JP" smtClean="0"/>
              <a:pPr eaLnBrk="1" hangingPunct="1"/>
              <a:t>2</a:t>
            </a:fld>
            <a:endParaRPr lang="en-US" altLang="ja-JP" smtClean="0"/>
          </a:p>
        </p:txBody>
      </p:sp>
      <p:sp>
        <p:nvSpPr>
          <p:cNvPr id="66563" name="Rectangle 2"/>
          <p:cNvSpPr>
            <a:spLocks noGrp="1" noRot="1" noChangeAspect="1" noChangeArrowheads="1" noTextEdit="1"/>
          </p:cNvSpPr>
          <p:nvPr>
            <p:ph type="sldImg"/>
          </p:nvPr>
        </p:nvSpPr>
        <p:spPr>
          <a:xfrm>
            <a:off x="3268663" y="511175"/>
            <a:ext cx="3403600" cy="2552700"/>
          </a:xfrm>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charset="0"/>
            </a:endParaRPr>
          </a:p>
        </p:txBody>
      </p:sp>
    </p:spTree>
    <p:extLst>
      <p:ext uri="{BB962C8B-B14F-4D97-AF65-F5344CB8AC3E}">
        <p14:creationId xmlns:p14="http://schemas.microsoft.com/office/powerpoint/2010/main" val="1383986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0459AFF-C52C-458D-A0A0-989D58AB4E52}" type="slidenum">
              <a:rPr lang="en-US" altLang="ja-JP" smtClean="0"/>
              <a:pPr eaLnBrk="1" hangingPunct="1"/>
              <a:t>3</a:t>
            </a:fld>
            <a:endParaRPr lang="en-US" altLang="ja-JP" smtClean="0"/>
          </a:p>
        </p:txBody>
      </p:sp>
      <p:sp>
        <p:nvSpPr>
          <p:cNvPr id="67587" name="Rectangle 2"/>
          <p:cNvSpPr>
            <a:spLocks noGrp="1" noRot="1" noChangeAspect="1" noTextEdit="1"/>
          </p:cNvSpPr>
          <p:nvPr>
            <p:ph type="sldImg"/>
          </p:nvPr>
        </p:nvSpPr>
        <p:spPr>
          <a:xfrm>
            <a:off x="3268663" y="511175"/>
            <a:ext cx="3403600" cy="2552700"/>
          </a:xfrm>
          <a:ln/>
        </p:spPr>
      </p:sp>
      <p:sp>
        <p:nvSpPr>
          <p:cNvPr id="67588"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pPr eaLnBrk="1" hangingPunct="1"/>
            <a:endParaRPr lang="ja-JP" altLang="ja-JP" smtClean="0">
              <a:latin typeface="Arial" charset="0"/>
            </a:endParaRPr>
          </a:p>
        </p:txBody>
      </p:sp>
    </p:spTree>
    <p:extLst>
      <p:ext uri="{BB962C8B-B14F-4D97-AF65-F5344CB8AC3E}">
        <p14:creationId xmlns:p14="http://schemas.microsoft.com/office/powerpoint/2010/main" val="2007500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9C55F98-2C45-4163-BF0F-2B6372F88E0C}" type="slidenum">
              <a:rPr lang="en-US" altLang="ja-JP" smtClean="0"/>
              <a:pPr eaLnBrk="1" hangingPunct="1"/>
              <a:t>8</a:t>
            </a:fld>
            <a:endParaRPr lang="en-US" altLang="ja-JP" smtClean="0"/>
          </a:p>
        </p:txBody>
      </p:sp>
      <p:sp>
        <p:nvSpPr>
          <p:cNvPr id="68611" name="Rectangle 2"/>
          <p:cNvSpPr>
            <a:spLocks noGrp="1" noRot="1" noChangeAspect="1" noChangeArrowheads="1" noTextEdit="1"/>
          </p:cNvSpPr>
          <p:nvPr>
            <p:ph type="sldImg"/>
          </p:nvPr>
        </p:nvSpPr>
        <p:spPr>
          <a:xfrm>
            <a:off x="3268663" y="511175"/>
            <a:ext cx="3403600" cy="2552700"/>
          </a:xfrm>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charset="0"/>
            </a:endParaRPr>
          </a:p>
        </p:txBody>
      </p:sp>
    </p:spTree>
    <p:extLst>
      <p:ext uri="{BB962C8B-B14F-4D97-AF65-F5344CB8AC3E}">
        <p14:creationId xmlns:p14="http://schemas.microsoft.com/office/powerpoint/2010/main" val="4019766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97219EB9-6AD0-44A9-8C37-8FC5C1544A72}" type="slidenum">
              <a:rPr lang="en-US" altLang="ja-JP" smtClean="0"/>
              <a:pPr eaLnBrk="1" hangingPunct="1"/>
              <a:t>9</a:t>
            </a:fld>
            <a:endParaRPr lang="en-US" altLang="ja-JP" smtClean="0"/>
          </a:p>
        </p:txBody>
      </p:sp>
      <p:sp>
        <p:nvSpPr>
          <p:cNvPr id="69635" name="Rectangle 2"/>
          <p:cNvSpPr>
            <a:spLocks noGrp="1" noRot="1" noChangeAspect="1" noTextEdit="1"/>
          </p:cNvSpPr>
          <p:nvPr>
            <p:ph type="sldImg"/>
          </p:nvPr>
        </p:nvSpPr>
        <p:spPr>
          <a:xfrm>
            <a:off x="3268663" y="511175"/>
            <a:ext cx="3403600" cy="2552700"/>
          </a:xfrm>
          <a:ln/>
        </p:spPr>
      </p:sp>
      <p:sp>
        <p:nvSpPr>
          <p:cNvPr id="69636"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pPr eaLnBrk="1" hangingPunct="1"/>
            <a:endParaRPr lang="ja-JP" altLang="ja-JP" smtClean="0">
              <a:latin typeface="Arial" charset="0"/>
            </a:endParaRPr>
          </a:p>
        </p:txBody>
      </p:sp>
    </p:spTree>
    <p:extLst>
      <p:ext uri="{BB962C8B-B14F-4D97-AF65-F5344CB8AC3E}">
        <p14:creationId xmlns:p14="http://schemas.microsoft.com/office/powerpoint/2010/main" val="3774835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78794373-2F5C-411A-85DA-C2D9B9B7B700}" type="slidenum">
              <a:rPr lang="en-US" altLang="ja-JP" smtClean="0"/>
              <a:pPr eaLnBrk="1" hangingPunct="1"/>
              <a:t>14</a:t>
            </a:fld>
            <a:endParaRPr lang="en-US" altLang="ja-JP" smtClean="0"/>
          </a:p>
        </p:txBody>
      </p:sp>
      <p:sp>
        <p:nvSpPr>
          <p:cNvPr id="70659" name="Rectangle 2"/>
          <p:cNvSpPr>
            <a:spLocks noGrp="1" noRot="1" noChangeAspect="1" noChangeArrowheads="1" noTextEdit="1"/>
          </p:cNvSpPr>
          <p:nvPr>
            <p:ph type="sldImg"/>
          </p:nvPr>
        </p:nvSpPr>
        <p:spPr>
          <a:xfrm>
            <a:off x="3268663" y="511175"/>
            <a:ext cx="3403600" cy="2552700"/>
          </a:xfrm>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charset="0"/>
            </a:endParaRPr>
          </a:p>
        </p:txBody>
      </p:sp>
    </p:spTree>
    <p:extLst>
      <p:ext uri="{BB962C8B-B14F-4D97-AF65-F5344CB8AC3E}">
        <p14:creationId xmlns:p14="http://schemas.microsoft.com/office/powerpoint/2010/main" val="3932597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1AFC3B0D-D206-4B10-9455-D711365CDF26}" type="slidenum">
              <a:rPr lang="en-US" altLang="ja-JP" smtClean="0"/>
              <a:pPr eaLnBrk="1" hangingPunct="1"/>
              <a:t>15</a:t>
            </a:fld>
            <a:endParaRPr lang="en-US" altLang="ja-JP" smtClean="0"/>
          </a:p>
        </p:txBody>
      </p:sp>
      <p:sp>
        <p:nvSpPr>
          <p:cNvPr id="71683" name="Rectangle 2"/>
          <p:cNvSpPr>
            <a:spLocks noGrp="1" noRot="1" noChangeAspect="1" noTextEdit="1"/>
          </p:cNvSpPr>
          <p:nvPr>
            <p:ph type="sldImg"/>
          </p:nvPr>
        </p:nvSpPr>
        <p:spPr>
          <a:xfrm>
            <a:off x="3268663" y="511175"/>
            <a:ext cx="3403600" cy="2552700"/>
          </a:xfrm>
          <a:ln/>
        </p:spPr>
      </p:sp>
      <p:sp>
        <p:nvSpPr>
          <p:cNvPr id="71684"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pPr eaLnBrk="1" hangingPunct="1"/>
            <a:endParaRPr lang="ja-JP" altLang="ja-JP" smtClean="0">
              <a:latin typeface="Arial" charset="0"/>
            </a:endParaRPr>
          </a:p>
        </p:txBody>
      </p:sp>
    </p:spTree>
    <p:extLst>
      <p:ext uri="{BB962C8B-B14F-4D97-AF65-F5344CB8AC3E}">
        <p14:creationId xmlns:p14="http://schemas.microsoft.com/office/powerpoint/2010/main" val="3496071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F8863D6C-2AB1-432C-B965-671860020B5F}" type="slidenum">
              <a:rPr lang="en-US" altLang="ja-JP" smtClean="0"/>
              <a:pPr eaLnBrk="1" hangingPunct="1"/>
              <a:t>20</a:t>
            </a:fld>
            <a:endParaRPr lang="en-US" altLang="ja-JP" smtClean="0"/>
          </a:p>
        </p:txBody>
      </p:sp>
      <p:sp>
        <p:nvSpPr>
          <p:cNvPr id="72707" name="Rectangle 2"/>
          <p:cNvSpPr>
            <a:spLocks noGrp="1" noRot="1" noChangeAspect="1" noChangeArrowheads="1" noTextEdit="1"/>
          </p:cNvSpPr>
          <p:nvPr>
            <p:ph type="sldImg"/>
          </p:nvPr>
        </p:nvSpPr>
        <p:spPr>
          <a:xfrm>
            <a:off x="3268663" y="511175"/>
            <a:ext cx="3403600" cy="2552700"/>
          </a:xfrm>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charset="0"/>
            </a:endParaRPr>
          </a:p>
        </p:txBody>
      </p:sp>
    </p:spTree>
    <p:extLst>
      <p:ext uri="{BB962C8B-B14F-4D97-AF65-F5344CB8AC3E}">
        <p14:creationId xmlns:p14="http://schemas.microsoft.com/office/powerpoint/2010/main" val="4124646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9A6B975A-D350-4216-BD92-C9A240582B5D}" type="slidenum">
              <a:rPr lang="en-US" altLang="ja-JP" smtClean="0"/>
              <a:pPr eaLnBrk="1" hangingPunct="1"/>
              <a:t>21</a:t>
            </a:fld>
            <a:endParaRPr lang="en-US" altLang="ja-JP" smtClean="0"/>
          </a:p>
        </p:txBody>
      </p:sp>
      <p:sp>
        <p:nvSpPr>
          <p:cNvPr id="73731" name="Rectangle 2"/>
          <p:cNvSpPr>
            <a:spLocks noGrp="1" noRot="1" noChangeAspect="1" noTextEdit="1"/>
          </p:cNvSpPr>
          <p:nvPr>
            <p:ph type="sldImg"/>
          </p:nvPr>
        </p:nvSpPr>
        <p:spPr>
          <a:xfrm>
            <a:off x="3268663" y="511175"/>
            <a:ext cx="3403600" cy="2552700"/>
          </a:xfrm>
          <a:ln/>
        </p:spPr>
      </p:sp>
      <p:sp>
        <p:nvSpPr>
          <p:cNvPr id="73732"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pPr eaLnBrk="1" hangingPunct="1"/>
            <a:endParaRPr lang="ja-JP" altLang="ja-JP" smtClean="0">
              <a:latin typeface="Arial" charset="0"/>
            </a:endParaRPr>
          </a:p>
        </p:txBody>
      </p:sp>
    </p:spTree>
    <p:extLst>
      <p:ext uri="{BB962C8B-B14F-4D97-AF65-F5344CB8AC3E}">
        <p14:creationId xmlns:p14="http://schemas.microsoft.com/office/powerpoint/2010/main" val="481786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2017/8/16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2017/8/16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7.xml"/><Relationship Id="rId4" Type="http://schemas.openxmlformats.org/officeDocument/2006/relationships/chart" Target="../charts/chart17.xml"/></Relationships>
</file>

<file path=ppt/slides/_rels/slide1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7.xml"/><Relationship Id="rId4" Type="http://schemas.openxmlformats.org/officeDocument/2006/relationships/chart" Target="../charts/chart24.xml"/></Relationships>
</file>

<file path=ppt/slides/_rels/slide23.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正方形/長方形 25"/>
          <p:cNvSpPr>
            <a:spLocks noChangeArrowheads="1"/>
          </p:cNvSpPr>
          <p:nvPr/>
        </p:nvSpPr>
        <p:spPr bwMode="gray">
          <a:xfrm>
            <a:off x="0" y="2924175"/>
            <a:ext cx="9144000" cy="100965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50000"/>
              </a:spcBef>
              <a:buFont typeface="Wingdings" pitchFamily="2" charset="2"/>
              <a:buNone/>
            </a:pPr>
            <a:r>
              <a:rPr lang="ja-JP" altLang="en-US" sz="2400" b="1">
                <a:latin typeface="ＭＳ Ｐゴシック" charset="-128"/>
              </a:rPr>
              <a:t>第五区</a:t>
            </a:r>
          </a:p>
          <a:p>
            <a:pPr algn="ctr" eaLnBrk="1" hangingPunct="1">
              <a:spcBef>
                <a:spcPct val="50000"/>
              </a:spcBef>
              <a:buFont typeface="Wingdings" pitchFamily="2" charset="2"/>
              <a:buNone/>
            </a:pPr>
            <a:r>
              <a:rPr lang="ja-JP" altLang="en-US" sz="2400" b="1">
                <a:latin typeface="ＭＳ Ｐゴシック" charset="-128"/>
              </a:rPr>
              <a:t>（中央区・西区・大正区・浪速区）</a:t>
            </a:r>
            <a:endParaRPr lang="ja-JP" altLang="en-US" sz="2400" b="1">
              <a:latin typeface="HGS創英角ｺﾞｼｯｸUB" pitchFamily="50" charset="-128"/>
            </a:endParaRPr>
          </a:p>
        </p:txBody>
      </p:sp>
      <p:sp>
        <p:nvSpPr>
          <p:cNvPr id="3"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２９</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497709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3"/>
          <p:cNvSpPr txBox="1">
            <a:spLocks/>
          </p:cNvSpPr>
          <p:nvPr/>
        </p:nvSpPr>
        <p:spPr bwMode="auto">
          <a:xfrm>
            <a:off x="107950" y="620712"/>
            <a:ext cx="8928100" cy="6180137"/>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25" name="テキスト ボックス 24"/>
          <p:cNvSpPr txBox="1"/>
          <p:nvPr/>
        </p:nvSpPr>
        <p:spPr bwMode="gray">
          <a:xfrm>
            <a:off x="250825" y="523875"/>
            <a:ext cx="3960813" cy="18573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1</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41988" name="テキスト ボックス 24"/>
          <p:cNvSpPr txBox="1">
            <a:spLocks noChangeArrowheads="1"/>
          </p:cNvSpPr>
          <p:nvPr/>
        </p:nvSpPr>
        <p:spPr bwMode="auto">
          <a:xfrm>
            <a:off x="179388" y="765175"/>
            <a:ext cx="360362" cy="5949950"/>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人口・面積</a:t>
            </a:r>
          </a:p>
        </p:txBody>
      </p:sp>
      <p:sp>
        <p:nvSpPr>
          <p:cNvPr id="41989" name="Rectangle 86"/>
          <p:cNvSpPr>
            <a:spLocks noChangeArrowheads="1"/>
          </p:cNvSpPr>
          <p:nvPr/>
        </p:nvSpPr>
        <p:spPr bwMode="auto">
          <a:xfrm>
            <a:off x="2967038" y="1628775"/>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将来人口の見通し</a:t>
            </a:r>
          </a:p>
        </p:txBody>
      </p:sp>
      <p:sp>
        <p:nvSpPr>
          <p:cNvPr id="41990" name="Rectangle 86"/>
          <p:cNvSpPr>
            <a:spLocks noChangeArrowheads="1"/>
          </p:cNvSpPr>
          <p:nvPr/>
        </p:nvSpPr>
        <p:spPr bwMode="auto">
          <a:xfrm>
            <a:off x="3182938"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年齢別人口構成比の推移</a:t>
            </a:r>
          </a:p>
        </p:txBody>
      </p:sp>
      <p:sp>
        <p:nvSpPr>
          <p:cNvPr id="41991" name="Rectangle 86"/>
          <p:cNvSpPr>
            <a:spLocks noChangeArrowheads="1"/>
          </p:cNvSpPr>
          <p:nvPr/>
        </p:nvSpPr>
        <p:spPr bwMode="auto">
          <a:xfrm>
            <a:off x="6372225"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世帯数と１世帯当たりの人員の推移</a:t>
            </a:r>
            <a:endParaRPr lang="en-US" altLang="ja-JP" sz="1000" b="1">
              <a:solidFill>
                <a:schemeClr val="bg1"/>
              </a:solidFill>
            </a:endParaRPr>
          </a:p>
        </p:txBody>
      </p:sp>
      <p:sp>
        <p:nvSpPr>
          <p:cNvPr id="41992" name="テキスト ボックス 21"/>
          <p:cNvSpPr txBox="1">
            <a:spLocks noChangeArrowheads="1"/>
          </p:cNvSpPr>
          <p:nvPr/>
        </p:nvSpPr>
        <p:spPr bwMode="auto">
          <a:xfrm>
            <a:off x="6804025" y="1700213"/>
            <a:ext cx="16573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800"/>
              <a:t>※</a:t>
            </a:r>
            <a:r>
              <a:rPr lang="ja-JP" altLang="en-US" sz="800"/>
              <a:t>平成</a:t>
            </a:r>
            <a:r>
              <a:rPr lang="en-US" altLang="ja-JP" sz="800"/>
              <a:t>37</a:t>
            </a:r>
            <a:r>
              <a:rPr lang="ja-JP" altLang="en-US" sz="800"/>
              <a:t>～</a:t>
            </a:r>
            <a:r>
              <a:rPr lang="en-US" altLang="ja-JP" sz="800"/>
              <a:t>47</a:t>
            </a:r>
            <a:r>
              <a:rPr lang="ja-JP" altLang="en-US" sz="800"/>
              <a:t>年は将来推計人口</a:t>
            </a:r>
          </a:p>
        </p:txBody>
      </p:sp>
      <p:sp>
        <p:nvSpPr>
          <p:cNvPr id="41993" name="テキスト ボックス 35"/>
          <p:cNvSpPr txBox="1">
            <a:spLocks noChangeArrowheads="1"/>
          </p:cNvSpPr>
          <p:nvPr/>
        </p:nvSpPr>
        <p:spPr bwMode="auto">
          <a:xfrm>
            <a:off x="6750050" y="4005263"/>
            <a:ext cx="23828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dirty="0"/>
              <a:t>（人口：</a:t>
            </a:r>
            <a:r>
              <a:rPr lang="en-US" altLang="ja-JP" sz="700" dirty="0"/>
              <a:t>H27</a:t>
            </a:r>
            <a:r>
              <a:rPr lang="ja-JP" altLang="en-US" sz="700" dirty="0"/>
              <a:t>国勢調査、推計人口：大阪市政策企画室作成）</a:t>
            </a:r>
            <a:endParaRPr lang="en-US" altLang="ja-JP" sz="700" dirty="0"/>
          </a:p>
        </p:txBody>
      </p:sp>
      <p:sp>
        <p:nvSpPr>
          <p:cNvPr id="41994" name="テキスト ボックス 36"/>
          <p:cNvSpPr txBox="1">
            <a:spLocks noChangeArrowheads="1"/>
          </p:cNvSpPr>
          <p:nvPr/>
        </p:nvSpPr>
        <p:spPr bwMode="auto">
          <a:xfrm>
            <a:off x="4932363" y="6594475"/>
            <a:ext cx="792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41995" name="テキスト ボックス 37"/>
          <p:cNvSpPr txBox="1">
            <a:spLocks noChangeArrowheads="1"/>
          </p:cNvSpPr>
          <p:nvPr/>
        </p:nvSpPr>
        <p:spPr bwMode="auto">
          <a:xfrm>
            <a:off x="8316913" y="6623050"/>
            <a:ext cx="8636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41996"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第六区（天王寺区・生野区・阿倍野区）</a:t>
            </a:r>
          </a:p>
        </p:txBody>
      </p:sp>
      <p:sp>
        <p:nvSpPr>
          <p:cNvPr id="41997" name="タイトル 3"/>
          <p:cNvSpPr>
            <a:spLocks/>
          </p:cNvSpPr>
          <p:nvPr/>
        </p:nvSpPr>
        <p:spPr bwMode="gray">
          <a:xfrm>
            <a:off x="611188" y="788988"/>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endParaRPr lang="ja-JP" altLang="ja-JP" sz="1200">
              <a:latin typeface="ＭＳ Ｐゴシック" charset="-128"/>
            </a:endParaRPr>
          </a:p>
        </p:txBody>
      </p:sp>
      <p:sp>
        <p:nvSpPr>
          <p:cNvPr id="41998" name="テキスト ボックス 17"/>
          <p:cNvSpPr txBox="1">
            <a:spLocks noChangeArrowheads="1"/>
          </p:cNvSpPr>
          <p:nvPr/>
        </p:nvSpPr>
        <p:spPr bwMode="auto">
          <a:xfrm>
            <a:off x="611188" y="934120"/>
            <a:ext cx="806450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r>
              <a:rPr lang="ja-JP" altLang="en-US" sz="1200" dirty="0">
                <a:solidFill>
                  <a:srgbClr val="000000"/>
                </a:solidFill>
                <a:latin typeface="ＭＳ Ｐゴシック" charset="-128"/>
              </a:rPr>
              <a:t>○</a:t>
            </a:r>
            <a:r>
              <a:rPr lang="ja-JP" altLang="ja-JP" sz="1200" dirty="0">
                <a:latin typeface="ＭＳ Ｐゴシック" charset="-128"/>
              </a:rPr>
              <a:t>平成</a:t>
            </a:r>
            <a:r>
              <a:rPr lang="en-US" altLang="ja-JP" sz="1200" dirty="0">
                <a:latin typeface="ＭＳ Ｐゴシック" charset="-128"/>
              </a:rPr>
              <a:t>27</a:t>
            </a:r>
            <a:r>
              <a:rPr lang="ja-JP" altLang="ja-JP" sz="1200" dirty="0">
                <a:latin typeface="ＭＳ Ｐゴシック" charset="-128"/>
              </a:rPr>
              <a:t>年の人口は、</a:t>
            </a:r>
            <a:r>
              <a:rPr lang="en-US" altLang="ja-JP" sz="1200" dirty="0">
                <a:latin typeface="ＭＳ Ｐゴシック" charset="-128"/>
              </a:rPr>
              <a:t>313,522</a:t>
            </a:r>
            <a:r>
              <a:rPr lang="ja-JP" altLang="ja-JP" sz="1200" dirty="0">
                <a:latin typeface="ＭＳ Ｐゴシック" charset="-128"/>
              </a:rPr>
              <a:t>人で人口推移を見ると増加傾向</a:t>
            </a:r>
            <a:endParaRPr lang="ja-JP" altLang="en-US" sz="1200" dirty="0">
              <a:solidFill>
                <a:srgbClr val="000000"/>
              </a:solidFill>
              <a:latin typeface="ＭＳ Ｐゴシック" charset="-128"/>
            </a:endParaRPr>
          </a:p>
          <a:p>
            <a:pPr eaLnBrk="1" hangingPunct="1">
              <a:lnSpc>
                <a:spcPts val="1000"/>
              </a:lnSpc>
              <a:spcBef>
                <a:spcPct val="50000"/>
              </a:spcBef>
              <a:buFont typeface="Wingdings" pitchFamily="2" charset="2"/>
              <a:buNone/>
            </a:pPr>
            <a:r>
              <a:rPr lang="ja-JP" altLang="en-US" sz="1200" dirty="0">
                <a:solidFill>
                  <a:srgbClr val="000000"/>
                </a:solidFill>
                <a:latin typeface="ＭＳ Ｐゴシック" charset="-128"/>
              </a:rPr>
              <a:t>○</a:t>
            </a:r>
            <a:r>
              <a:rPr lang="ja-JP" altLang="ja-JP" sz="1200" dirty="0">
                <a:latin typeface="ＭＳ Ｐゴシック" charset="-128"/>
              </a:rPr>
              <a:t>平成</a:t>
            </a:r>
            <a:r>
              <a:rPr lang="en-US" altLang="ja-JP" sz="1200" dirty="0">
                <a:latin typeface="ＭＳ Ｐゴシック" charset="-128"/>
              </a:rPr>
              <a:t>47</a:t>
            </a:r>
            <a:r>
              <a:rPr lang="ja-JP" altLang="ja-JP" sz="1200" dirty="0">
                <a:latin typeface="ＭＳ Ｐゴシック" charset="-128"/>
              </a:rPr>
              <a:t>年の</a:t>
            </a:r>
            <a:r>
              <a:rPr lang="ja-JP" altLang="en-US" sz="1200" dirty="0">
                <a:latin typeface="ＭＳ Ｐゴシック" charset="-128"/>
              </a:rPr>
              <a:t>将来推計</a:t>
            </a:r>
            <a:r>
              <a:rPr lang="ja-JP" altLang="ja-JP" sz="1200" dirty="0">
                <a:latin typeface="ＭＳ Ｐゴシック" charset="-128"/>
              </a:rPr>
              <a:t>人口は</a:t>
            </a:r>
            <a:r>
              <a:rPr lang="en-US" altLang="ja-JP" sz="1200" dirty="0" smtClean="0">
                <a:latin typeface="ＭＳ Ｐゴシック" charset="-128"/>
              </a:rPr>
              <a:t>280,491</a:t>
            </a:r>
            <a:r>
              <a:rPr lang="ja-JP" altLang="ja-JP" sz="1200" dirty="0" smtClean="0">
                <a:latin typeface="ＭＳ Ｐゴシック" charset="-128"/>
              </a:rPr>
              <a:t>人</a:t>
            </a:r>
            <a:r>
              <a:rPr lang="ja-JP" altLang="en-US" sz="1200" dirty="0">
                <a:latin typeface="ＭＳ Ｐゴシック" charset="-128"/>
              </a:rPr>
              <a:t>で、今後は</a:t>
            </a:r>
            <a:r>
              <a:rPr lang="ja-JP" altLang="ja-JP" sz="1200" dirty="0">
                <a:latin typeface="ＭＳ Ｐゴシック" charset="-128"/>
              </a:rPr>
              <a:t>減少傾向</a:t>
            </a:r>
            <a:r>
              <a:rPr lang="ja-JP" altLang="en-US" sz="1200" dirty="0">
                <a:latin typeface="ＭＳ Ｐゴシック" charset="-128"/>
              </a:rPr>
              <a:t>と予測される</a:t>
            </a:r>
            <a:endParaRPr lang="en-US" altLang="ja-JP" sz="1200" dirty="0">
              <a:latin typeface="ＭＳ Ｐゴシック" charset="-128"/>
            </a:endParaRPr>
          </a:p>
        </p:txBody>
      </p:sp>
      <p:graphicFrame>
        <p:nvGraphicFramePr>
          <p:cNvPr id="19" name="Group 23"/>
          <p:cNvGraphicFramePr>
            <a:graphicFrameLocks noGrp="1"/>
          </p:cNvGraphicFramePr>
          <p:nvPr/>
        </p:nvGraphicFramePr>
        <p:xfrm>
          <a:off x="611188" y="1700213"/>
          <a:ext cx="2016125" cy="4824804"/>
        </p:xfrm>
        <a:graphic>
          <a:graphicData uri="http://schemas.openxmlformats.org/drawingml/2006/table">
            <a:tbl>
              <a:tblPr/>
              <a:tblGrid>
                <a:gridCol w="216013"/>
                <a:gridCol w="936058"/>
                <a:gridCol w="864054"/>
              </a:tblGrid>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313,522</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74590">
                <a:tc rowSpan="3">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年齢別人口割合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11.3%</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5871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15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62.1%</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305">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26.6%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〔H47〕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280,491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151,784</a:t>
                      </a:r>
                      <a:r>
                        <a:rPr lang="ja-JP" altLang="en-US" sz="1000" b="0" i="0" u="none" strike="noStrike" dirty="0">
                          <a:latin typeface="ＭＳ Ｐゴシック" pitchFamily="50" charset="-128"/>
                          <a:ea typeface="ＭＳ Ｐゴシック" pitchFamily="50" charset="-128"/>
                        </a:rPr>
                        <a:t>世帯</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83098">
                <a:tc rowSpan="5">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世帯構成割合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単身世帯</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（高齢単身除く）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29.7%</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高齢者単身世帯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16.5%</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786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人世帯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smtClean="0">
                          <a:latin typeface="ＭＳ Ｐゴシック" pitchFamily="50" charset="-128"/>
                          <a:ea typeface="ＭＳ Ｐゴシック" pitchFamily="50" charset="-128"/>
                        </a:rPr>
                        <a:t>17.4%</a:t>
                      </a:r>
                      <a:endParaRPr lang="en-US" altLang="ja-JP" sz="1000" b="0" i="0" u="none" strike="noStrike" dirty="0">
                        <a:latin typeface="ＭＳ Ｐゴシック" pitchFamily="50" charset="-128"/>
                        <a:ea typeface="ＭＳ Ｐゴシック" pitchFamily="50" charset="-128"/>
                      </a:endParaRP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7.4%</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83098">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人以上世帯）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29.0%</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309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（昼夜間人口比率）</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366,959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16,338</a:t>
                      </a:r>
                      <a:r>
                        <a:rPr lang="ja-JP" altLang="en-US" sz="1000" b="0" i="0" u="none" strike="noStrike" dirty="0">
                          <a:latin typeface="ＭＳ Ｐゴシック" pitchFamily="50" charset="-128"/>
                          <a:ea typeface="ＭＳ Ｐゴシック" pitchFamily="50" charset="-128"/>
                        </a:rPr>
                        <a:t>人</a:t>
                      </a:r>
                      <a:r>
                        <a:rPr lang="en-US" altLang="ja-JP" sz="1000" b="0" i="0" u="none" strike="noStrike" dirty="0">
                          <a:latin typeface="ＭＳ Ｐゴシック" pitchFamily="50" charset="-128"/>
                          <a:ea typeface="ＭＳ Ｐゴシック" pitchFamily="50" charset="-128"/>
                        </a:rPr>
                        <a:t>/</a:t>
                      </a:r>
                      <a:r>
                        <a:rPr lang="en-US" sz="1000" b="0" i="0" u="none" strike="noStrike" dirty="0">
                          <a:latin typeface="ＭＳ Ｐゴシック" pitchFamily="50" charset="-128"/>
                          <a:ea typeface="ＭＳ Ｐゴシック" pitchFamily="50" charset="-128"/>
                        </a:rPr>
                        <a:t>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21,340</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面積</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c hMerge="1">
                  <a:txBody>
                    <a:bodyPr/>
                    <a:lstStyle/>
                    <a:p>
                      <a:endParaRPr kumimoji="1" lang="ja-JP" altLang="en-US"/>
                    </a:p>
                  </a:txBody>
                  <a:tcPr/>
                </a:tc>
                <a:tc>
                  <a:txBody>
                    <a:bodyPr/>
                    <a:lstStyle/>
                    <a:p>
                      <a:pPr algn="ctr" fontAlgn="ctr"/>
                      <a:r>
                        <a:rPr lang="en-US" sz="1000" b="0" i="0" u="none" strike="noStrike" dirty="0">
                          <a:latin typeface="ＭＳ Ｐゴシック" pitchFamily="50" charset="-128"/>
                          <a:ea typeface="ＭＳ Ｐゴシック" pitchFamily="50" charset="-128"/>
                        </a:rPr>
                        <a:t>19.19ｋ㎡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r>
            </a:tbl>
          </a:graphicData>
        </a:graphic>
      </p:graphicFrame>
      <p:graphicFrame>
        <p:nvGraphicFramePr>
          <p:cNvPr id="20" name="グラフ 19"/>
          <p:cNvGraphicFramePr>
            <a:graphicFrameLocks/>
          </p:cNvGraphicFramePr>
          <p:nvPr/>
        </p:nvGraphicFramePr>
        <p:xfrm>
          <a:off x="2699792" y="1844824"/>
          <a:ext cx="5789209" cy="230091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グラフ 21"/>
          <p:cNvGraphicFramePr>
            <a:graphicFrameLocks/>
          </p:cNvGraphicFramePr>
          <p:nvPr/>
        </p:nvGraphicFramePr>
        <p:xfrm>
          <a:off x="5868000" y="4221088"/>
          <a:ext cx="3276000" cy="252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グラフ 22"/>
          <p:cNvGraphicFramePr>
            <a:graphicFrameLocks/>
          </p:cNvGraphicFramePr>
          <p:nvPr/>
        </p:nvGraphicFramePr>
        <p:xfrm>
          <a:off x="2627784" y="4338000"/>
          <a:ext cx="3456000" cy="2520000"/>
        </p:xfrm>
        <a:graphic>
          <a:graphicData uri="http://schemas.openxmlformats.org/drawingml/2006/chart">
            <c:chart xmlns:c="http://schemas.openxmlformats.org/drawingml/2006/chart" xmlns:r="http://schemas.openxmlformats.org/officeDocument/2006/relationships" r:id="rId4"/>
          </a:graphicData>
        </a:graphic>
      </p:graphicFrame>
      <p:sp>
        <p:nvSpPr>
          <p:cNvPr id="21"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３８</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2715869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3"/>
          <p:cNvSpPr txBox="1">
            <a:spLocks/>
          </p:cNvSpPr>
          <p:nvPr/>
        </p:nvSpPr>
        <p:spPr bwMode="auto">
          <a:xfrm>
            <a:off x="107950" y="260351"/>
            <a:ext cx="8928100" cy="6386110"/>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 name="テキスト ボックス 2"/>
          <p:cNvSpPr txBox="1"/>
          <p:nvPr/>
        </p:nvSpPr>
        <p:spPr bwMode="gray">
          <a:xfrm>
            <a:off x="250825" y="163513"/>
            <a:ext cx="3960813" cy="185737"/>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2</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43012" name="テキスト ボックス 24"/>
          <p:cNvSpPr txBox="1">
            <a:spLocks noChangeArrowheads="1"/>
          </p:cNvSpPr>
          <p:nvPr/>
        </p:nvSpPr>
        <p:spPr bwMode="auto">
          <a:xfrm>
            <a:off x="187325" y="401639"/>
            <a:ext cx="360363" cy="6195714"/>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産　業</a:t>
            </a:r>
          </a:p>
        </p:txBody>
      </p:sp>
      <p:graphicFrame>
        <p:nvGraphicFramePr>
          <p:cNvPr id="5" name="Group 30"/>
          <p:cNvGraphicFramePr>
            <a:graphicFrameLocks noGrp="1"/>
          </p:cNvGraphicFramePr>
          <p:nvPr/>
        </p:nvGraphicFramePr>
        <p:xfrm>
          <a:off x="828675" y="1268413"/>
          <a:ext cx="2268537" cy="1971701"/>
        </p:xfrm>
        <a:graphic>
          <a:graphicData uri="http://schemas.openxmlformats.org/drawingml/2006/table">
            <a:tbl>
              <a:tblPr/>
              <a:tblGrid>
                <a:gridCol w="239074"/>
                <a:gridCol w="877191"/>
                <a:gridCol w="1152272"/>
              </a:tblGrid>
              <a:tr h="24595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区内総生産</a:t>
                      </a:r>
                    </a:p>
                  </a:txBody>
                  <a:tcPr marL="54013" marR="54013" marT="46792" marB="46792"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5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総生産</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7,471</a:t>
                      </a:r>
                      <a:r>
                        <a:rPr lang="ja-JP" altLang="en-US" sz="1000" b="0" i="0" u="none" strike="noStrike" dirty="0">
                          <a:latin typeface="ＭＳ Ｐゴシック" pitchFamily="50" charset="-128"/>
                          <a:ea typeface="ＭＳ Ｐゴシック" pitchFamily="50" charset="-128"/>
                        </a:rPr>
                        <a:t>億円</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業種</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分類別</a:t>
                      </a:r>
                    </a:p>
                  </a:txBody>
                  <a:tcPr marL="54013" marR="54013"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製造業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19.3%</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卸・小売業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16.9%</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サービス業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60.7%</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95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3.1%</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50">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企業本社数</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13,032</a:t>
                      </a:r>
                      <a:r>
                        <a:rPr lang="ja-JP" altLang="en-US" sz="1000" b="0" i="0" u="none" strike="noStrike" dirty="0" smtClean="0">
                          <a:latin typeface="ＭＳ Ｐゴシック" pitchFamily="50" charset="-128"/>
                          <a:ea typeface="ＭＳ Ｐゴシック" pitchFamily="50" charset="-128"/>
                        </a:rPr>
                        <a:t>社</a:t>
                      </a:r>
                      <a:endParaRPr lang="ja-JP" altLang="en-US" sz="1000" b="0" i="0" u="none" strike="noStrike" dirty="0">
                        <a:latin typeface="ＭＳ Ｐゴシック" pitchFamily="50" charset="-128"/>
                        <a:ea typeface="ＭＳ Ｐゴシック" pitchFamily="50" charset="-128"/>
                      </a:endParaRP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3040" name="Rectangle 86"/>
          <p:cNvSpPr>
            <a:spLocks noChangeArrowheads="1"/>
          </p:cNvSpPr>
          <p:nvPr/>
        </p:nvSpPr>
        <p:spPr bwMode="auto">
          <a:xfrm>
            <a:off x="5586413" y="3426035"/>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産業別就業者数の推移</a:t>
            </a:r>
          </a:p>
        </p:txBody>
      </p:sp>
      <p:sp>
        <p:nvSpPr>
          <p:cNvPr id="43041" name="テキスト ボックス 33"/>
          <p:cNvSpPr txBox="1">
            <a:spLocks noChangeArrowheads="1"/>
          </p:cNvSpPr>
          <p:nvPr/>
        </p:nvSpPr>
        <p:spPr bwMode="auto">
          <a:xfrm>
            <a:off x="8027988" y="6440697"/>
            <a:ext cx="8651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graphicFrame>
        <p:nvGraphicFramePr>
          <p:cNvPr id="9" name="Group 30"/>
          <p:cNvGraphicFramePr>
            <a:graphicFrameLocks noGrp="1"/>
          </p:cNvGraphicFramePr>
          <p:nvPr/>
        </p:nvGraphicFramePr>
        <p:xfrm>
          <a:off x="3203575" y="1268413"/>
          <a:ext cx="2124075" cy="1973318"/>
        </p:xfrm>
        <a:graphic>
          <a:graphicData uri="http://schemas.openxmlformats.org/drawingml/2006/table">
            <a:tbl>
              <a:tblPr/>
              <a:tblGrid>
                <a:gridCol w="239026"/>
                <a:gridCol w="877014"/>
                <a:gridCol w="1008035"/>
              </a:tblGrid>
              <a:tr h="24590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産業別就業者数</a:t>
                      </a:r>
                    </a:p>
                  </a:txBody>
                  <a:tcPr marL="54002" marR="54002" marT="46783" marB="46783"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1838">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就業者数</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126,664</a:t>
                      </a:r>
                      <a:r>
                        <a:rPr lang="ja-JP" altLang="en-US" sz="1000" b="0" i="0" u="none" strike="noStrike" dirty="0" smtClean="0">
                          <a:latin typeface="ＭＳ Ｐゴシック" pitchFamily="50" charset="-128"/>
                          <a:ea typeface="ＭＳ Ｐゴシック" pitchFamily="50" charset="-128"/>
                        </a:rPr>
                        <a:t>人</a:t>
                      </a:r>
                      <a:endParaRPr lang="en-US" altLang="ja-JP" sz="1000" b="0" i="0" u="none" strike="noStrike" dirty="0">
                        <a:latin typeface="ＭＳ Ｐゴシック" pitchFamily="50" charset="-128"/>
                        <a:ea typeface="ＭＳ Ｐゴシック" pitchFamily="50" charset="-128"/>
                      </a:endParaRP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kumimoji="1" lang="ja-JP" altLang="en-US" sz="1000" dirty="0" smtClean="0">
                          <a:latin typeface="+mn-ea"/>
                          <a:ea typeface="+mn-ea"/>
                        </a:rPr>
                        <a:t>第一次産業</a:t>
                      </a:r>
                      <a:endParaRPr kumimoji="1" lang="ja-JP" altLang="en-US" sz="1000" dirty="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0.1%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第二次産業</a:t>
                      </a: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22.6%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第三次産業</a:t>
                      </a:r>
                      <a:endParaRPr kumimoji="1" lang="ja-JP" altLang="en-US" sz="1000" dirty="0" smtClean="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77.3%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19">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mn-ea"/>
                          <a:ea typeface="+mn-ea"/>
                        </a:rPr>
                        <a:t>※</a:t>
                      </a:r>
                      <a:r>
                        <a:rPr kumimoji="1" lang="ja-JP" altLang="en-US" sz="800" dirty="0" smtClean="0">
                          <a:latin typeface="+mn-ea"/>
                          <a:ea typeface="+mn-ea"/>
                        </a:rPr>
                        <a:t>構成比に分類不能は含まず</a:t>
                      </a:r>
                    </a:p>
                  </a:txBody>
                  <a:tcPr marL="54002" marR="54002" marT="46783" marB="467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fontAlgn="ctr"/>
                      <a:endParaRPr lang="en-US" altLang="ja-JP" sz="1000" b="0" i="0" u="none" strike="noStrike" dirty="0">
                        <a:latin typeface="ＭＳ Ｐゴシック" pitchFamily="50" charset="-128"/>
                        <a:ea typeface="ＭＳ Ｐゴシック"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 name="Group 30"/>
          <p:cNvGraphicFramePr>
            <a:graphicFrameLocks noGrp="1"/>
          </p:cNvGraphicFramePr>
          <p:nvPr/>
        </p:nvGraphicFramePr>
        <p:xfrm>
          <a:off x="5437188" y="1268413"/>
          <a:ext cx="3311525" cy="1541461"/>
        </p:xfrm>
        <a:graphic>
          <a:graphicData uri="http://schemas.openxmlformats.org/drawingml/2006/table">
            <a:tbl>
              <a:tblPr/>
              <a:tblGrid>
                <a:gridCol w="719897"/>
                <a:gridCol w="899871"/>
                <a:gridCol w="791886"/>
                <a:gridCol w="899871"/>
              </a:tblGrid>
              <a:tr h="24507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418" marR="53418" marT="46316" marB="463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販売額</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9,715</a:t>
                      </a:r>
                      <a:r>
                        <a:rPr lang="ja-JP"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出荷額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（事業所あたり）</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zh-TW" sz="1000" b="0" i="0" u="none" strike="noStrike" dirty="0">
                          <a:latin typeface="ＭＳ Ｐゴシック" pitchFamily="50" charset="-128"/>
                          <a:ea typeface="ＭＳ Ｐゴシック" pitchFamily="50" charset="-128"/>
                        </a:rPr>
                        <a:t>2,291</a:t>
                      </a:r>
                      <a:r>
                        <a:rPr lang="zh-TW" altLang="en-US" sz="1000" b="0" i="0" u="none" strike="noStrike" dirty="0">
                          <a:latin typeface="ＭＳ Ｐゴシック" pitchFamily="50" charset="-128"/>
                          <a:ea typeface="ＭＳ Ｐゴシック" pitchFamily="50" charset="-128"/>
                        </a:rPr>
                        <a:t>億円</a:t>
                      </a:r>
                      <a:br>
                        <a:rPr lang="zh-TW" altLang="en-US" sz="1000" b="0" i="0" u="none" strike="noStrike" dirty="0">
                          <a:latin typeface="ＭＳ Ｐゴシック" pitchFamily="50" charset="-128"/>
                          <a:ea typeface="ＭＳ Ｐゴシック" pitchFamily="50" charset="-128"/>
                        </a:rPr>
                      </a:br>
                      <a:r>
                        <a:rPr lang="zh-TW" altLang="en-US" sz="1000" b="0" i="0" u="none" strike="noStrike" dirty="0">
                          <a:latin typeface="ＭＳ Ｐゴシック" pitchFamily="50" charset="-128"/>
                          <a:ea typeface="ＭＳ Ｐゴシック" pitchFamily="50" charset="-128"/>
                        </a:rPr>
                        <a:t>（</a:t>
                      </a:r>
                      <a:r>
                        <a:rPr lang="en-US" altLang="zh-TW" sz="1000" b="0" i="0" u="none" strike="noStrike" dirty="0">
                          <a:latin typeface="ＭＳ Ｐゴシック" pitchFamily="50" charset="-128"/>
                          <a:ea typeface="ＭＳ Ｐゴシック" pitchFamily="50" charset="-128"/>
                        </a:rPr>
                        <a:t>2.8</a:t>
                      </a:r>
                      <a:r>
                        <a:rPr lang="zh-TW"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3,941</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832</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28,172</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12,902</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3090" name="Rectangle 86"/>
          <p:cNvSpPr>
            <a:spLocks noChangeArrowheads="1"/>
          </p:cNvSpPr>
          <p:nvPr/>
        </p:nvSpPr>
        <p:spPr bwMode="auto">
          <a:xfrm>
            <a:off x="1512888" y="3426035"/>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区内総生産</a:t>
            </a:r>
          </a:p>
        </p:txBody>
      </p:sp>
      <p:sp>
        <p:nvSpPr>
          <p:cNvPr id="43091"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611188" y="568325"/>
            <a:ext cx="8064500" cy="441325"/>
          </a:xfrm>
          <a:prstGeom prst="rect">
            <a:avLst/>
          </a:prstGeom>
          <a:noFill/>
        </p:spPr>
        <p:txBody>
          <a:bodyPr>
            <a:spAutoFit/>
          </a:bodyPr>
          <a:lstStyle/>
          <a:p>
            <a:pPr marL="85725">
              <a:lnSpc>
                <a:spcPts val="1000"/>
              </a:lnSpc>
              <a:defRPr/>
            </a:pPr>
            <a:r>
              <a:rPr lang="ja-JP" altLang="en-US"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全産業の総生産は</a:t>
            </a:r>
            <a:r>
              <a:rPr lang="en-US" altLang="ja-JP" sz="1200" dirty="0">
                <a:latin typeface="+mn-ea"/>
                <a:ea typeface="ＭＳ Ｐゴシック" pitchFamily="50" charset="-128"/>
              </a:rPr>
              <a:t>7,471</a:t>
            </a:r>
            <a:r>
              <a:rPr lang="ja-JP" altLang="ja-JP" sz="1200" dirty="0">
                <a:latin typeface="+mn-ea"/>
                <a:ea typeface="ＭＳ Ｐゴシック" pitchFamily="50" charset="-128"/>
              </a:rPr>
              <a:t>億円</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○工業の出荷額は</a:t>
            </a:r>
            <a:r>
              <a:rPr lang="en-US" altLang="ja-JP" sz="1200" dirty="0">
                <a:latin typeface="+mn-ea"/>
                <a:ea typeface="ＭＳ Ｐゴシック" pitchFamily="50" charset="-128"/>
              </a:rPr>
              <a:t>2,291</a:t>
            </a:r>
            <a:r>
              <a:rPr lang="ja-JP" altLang="ja-JP" sz="1200" dirty="0">
                <a:latin typeface="+mn-ea"/>
                <a:ea typeface="ＭＳ Ｐゴシック" pitchFamily="50" charset="-128"/>
              </a:rPr>
              <a:t>億円となっており、</a:t>
            </a:r>
            <a:r>
              <a:rPr lang="ja-JP" altLang="en-US" sz="1200" dirty="0">
                <a:latin typeface="+mn-ea"/>
                <a:ea typeface="ＭＳ Ｐゴシック" pitchFamily="50" charset="-128"/>
              </a:rPr>
              <a:t>総合区</a:t>
            </a:r>
            <a:r>
              <a:rPr lang="en-US" altLang="ja-JP" sz="1200" dirty="0">
                <a:latin typeface="+mn-ea"/>
                <a:ea typeface="ＭＳ Ｐゴシック" pitchFamily="50" charset="-128"/>
              </a:rPr>
              <a:t>(8</a:t>
            </a:r>
            <a:r>
              <a:rPr lang="ja-JP" altLang="en-US" sz="1200" dirty="0">
                <a:latin typeface="+mn-ea"/>
                <a:ea typeface="ＭＳ Ｐゴシック" pitchFamily="50" charset="-128"/>
              </a:rPr>
              <a:t>区</a:t>
            </a:r>
            <a:r>
              <a:rPr lang="en-US" altLang="ja-JP" sz="1200" dirty="0">
                <a:latin typeface="+mn-ea"/>
                <a:ea typeface="ＭＳ Ｐゴシック" pitchFamily="50" charset="-128"/>
              </a:rPr>
              <a:t>)</a:t>
            </a:r>
            <a:r>
              <a:rPr lang="ja-JP" altLang="ja-JP" sz="1200" dirty="0">
                <a:latin typeface="+mn-ea"/>
                <a:ea typeface="ＭＳ Ｐゴシック" pitchFamily="50" charset="-128"/>
              </a:rPr>
              <a:t>平均</a:t>
            </a:r>
            <a:r>
              <a:rPr lang="ja-JP" altLang="en-US" sz="1200" dirty="0">
                <a:latin typeface="+mn-ea"/>
                <a:ea typeface="ＭＳ Ｐゴシック" pitchFamily="50" charset="-128"/>
              </a:rPr>
              <a:t>の</a:t>
            </a:r>
            <a:r>
              <a:rPr lang="en-US" altLang="ja-JP" sz="1200" dirty="0">
                <a:latin typeface="+mn-ea"/>
                <a:ea typeface="ＭＳ Ｐゴシック" pitchFamily="50" charset="-128"/>
              </a:rPr>
              <a:t>4,544</a:t>
            </a:r>
            <a:r>
              <a:rPr lang="ja-JP" altLang="ja-JP" sz="1200" dirty="0">
                <a:latin typeface="+mn-ea"/>
                <a:ea typeface="ＭＳ Ｐゴシック" pitchFamily="50" charset="-128"/>
              </a:rPr>
              <a:t>億円を</a:t>
            </a:r>
            <a:r>
              <a:rPr lang="ja-JP" altLang="en-US" sz="1200" dirty="0">
                <a:latin typeface="+mn-ea"/>
                <a:ea typeface="ＭＳ Ｐゴシック" pitchFamily="50" charset="-128"/>
              </a:rPr>
              <a:t>下</a:t>
            </a:r>
            <a:r>
              <a:rPr lang="ja-JP" altLang="ja-JP" sz="1200" dirty="0">
                <a:latin typeface="+mn-ea"/>
                <a:ea typeface="ＭＳ Ｐゴシック" pitchFamily="50" charset="-128"/>
              </a:rPr>
              <a:t>回っている</a:t>
            </a:r>
            <a:endParaRPr lang="en-US" altLang="ja-JP" sz="1200" dirty="0">
              <a:solidFill>
                <a:srgbClr val="000000"/>
              </a:solidFill>
              <a:latin typeface="+mn-ea"/>
              <a:ea typeface="ＭＳ Ｐゴシック" pitchFamily="50" charset="-128"/>
            </a:endParaRPr>
          </a:p>
        </p:txBody>
      </p:sp>
      <p:graphicFrame>
        <p:nvGraphicFramePr>
          <p:cNvPr id="16" name="グラフ 15"/>
          <p:cNvGraphicFramePr>
            <a:graphicFrameLocks/>
          </p:cNvGraphicFramePr>
          <p:nvPr/>
        </p:nvGraphicFramePr>
        <p:xfrm>
          <a:off x="4663877" y="3713620"/>
          <a:ext cx="4003200" cy="2782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グラフ 14"/>
          <p:cNvGraphicFramePr>
            <a:graphicFrameLocks/>
          </p:cNvGraphicFramePr>
          <p:nvPr/>
        </p:nvGraphicFramePr>
        <p:xfrm>
          <a:off x="611560" y="3569604"/>
          <a:ext cx="3960440" cy="2980800"/>
        </p:xfrm>
        <a:graphic>
          <a:graphicData uri="http://schemas.openxmlformats.org/drawingml/2006/chart">
            <c:chart xmlns:c="http://schemas.openxmlformats.org/drawingml/2006/chart" xmlns:r="http://schemas.openxmlformats.org/officeDocument/2006/relationships" r:id="rId3"/>
          </a:graphicData>
        </a:graphic>
      </p:graphicFrame>
      <p:sp>
        <p:nvSpPr>
          <p:cNvPr id="43095" name="テキスト ボックス 33"/>
          <p:cNvSpPr txBox="1">
            <a:spLocks noChangeArrowheads="1"/>
          </p:cNvSpPr>
          <p:nvPr/>
        </p:nvSpPr>
        <p:spPr bwMode="auto">
          <a:xfrm>
            <a:off x="2987675" y="6440697"/>
            <a:ext cx="15128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（大阪の経済</a:t>
            </a:r>
            <a:r>
              <a:rPr lang="en-US" altLang="ja-JP" sz="700"/>
              <a:t>2017</a:t>
            </a:r>
            <a:r>
              <a:rPr lang="ja-JP" altLang="en-US" sz="700"/>
              <a:t>年版）</a:t>
            </a:r>
            <a:endParaRPr lang="en-US" altLang="ja-JP" sz="700"/>
          </a:p>
        </p:txBody>
      </p:sp>
      <p:sp>
        <p:nvSpPr>
          <p:cNvPr id="17" name="正方形/長方形 27"/>
          <p:cNvSpPr>
            <a:spLocks noChangeArrowheads="1"/>
          </p:cNvSpPr>
          <p:nvPr/>
        </p:nvSpPr>
        <p:spPr bwMode="auto">
          <a:xfrm>
            <a:off x="8112125" y="6619232"/>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３９</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94536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3"/>
          <p:cNvSpPr txBox="1">
            <a:spLocks/>
          </p:cNvSpPr>
          <p:nvPr/>
        </p:nvSpPr>
        <p:spPr bwMode="auto">
          <a:xfrm>
            <a:off x="107950" y="260350"/>
            <a:ext cx="8928100" cy="6488113"/>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4" name="テキスト ボックス 3"/>
          <p:cNvSpPr txBox="1"/>
          <p:nvPr/>
        </p:nvSpPr>
        <p:spPr bwMode="gray">
          <a:xfrm>
            <a:off x="250825" y="160338"/>
            <a:ext cx="3960813" cy="187325"/>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44036" name="テキスト ボックス 24"/>
          <p:cNvSpPr txBox="1">
            <a:spLocks noChangeArrowheads="1"/>
          </p:cNvSpPr>
          <p:nvPr/>
        </p:nvSpPr>
        <p:spPr bwMode="auto">
          <a:xfrm>
            <a:off x="179388" y="401638"/>
            <a:ext cx="360362" cy="63007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まち・暮らし</a:t>
            </a:r>
          </a:p>
        </p:txBody>
      </p:sp>
      <p:graphicFrame>
        <p:nvGraphicFramePr>
          <p:cNvPr id="6" name="Group 22"/>
          <p:cNvGraphicFramePr>
            <a:graphicFrameLocks noGrp="1"/>
          </p:cNvGraphicFramePr>
          <p:nvPr/>
        </p:nvGraphicFramePr>
        <p:xfrm>
          <a:off x="831850" y="1268413"/>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67.6%</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住居</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50.1%</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16.7%</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11.1%</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22.1%</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持ち家割合：借家割合</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54.4%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45.6%</a:t>
                      </a:r>
                    </a:p>
                  </a:txBody>
                  <a:tcPr marL="53979" marR="53979" marT="46813" marB="468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062" name="Rectangle 86"/>
          <p:cNvSpPr>
            <a:spLocks noChangeArrowheads="1"/>
          </p:cNvSpPr>
          <p:nvPr/>
        </p:nvSpPr>
        <p:spPr bwMode="auto">
          <a:xfrm>
            <a:off x="3348038" y="126841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建物用途の内訳</a:t>
            </a:r>
          </a:p>
        </p:txBody>
      </p:sp>
      <p:sp>
        <p:nvSpPr>
          <p:cNvPr id="44063" name="テキスト ボックス 34"/>
          <p:cNvSpPr txBox="1">
            <a:spLocks noChangeArrowheads="1"/>
          </p:cNvSpPr>
          <p:nvPr/>
        </p:nvSpPr>
        <p:spPr bwMode="auto">
          <a:xfrm>
            <a:off x="4427538" y="3805039"/>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dirty="0"/>
              <a:t>（</a:t>
            </a:r>
            <a:r>
              <a:rPr lang="en-US" altLang="ja-JP" sz="700" dirty="0"/>
              <a:t>H25</a:t>
            </a:r>
            <a:r>
              <a:rPr lang="ja-JP" altLang="en-US" sz="700" dirty="0"/>
              <a:t>建物用途別土地利用現況調査）</a:t>
            </a:r>
            <a:endParaRPr lang="en-US" altLang="ja-JP" sz="700" dirty="0"/>
          </a:p>
        </p:txBody>
      </p:sp>
      <p:graphicFrame>
        <p:nvGraphicFramePr>
          <p:cNvPr id="11" name="Group 22"/>
          <p:cNvGraphicFramePr>
            <a:graphicFrameLocks noGrp="1"/>
          </p:cNvGraphicFramePr>
          <p:nvPr/>
        </p:nvGraphicFramePr>
        <p:xfrm>
          <a:off x="6084888" y="1268413"/>
          <a:ext cx="2663825" cy="5130821"/>
        </p:xfrm>
        <a:graphic>
          <a:graphicData uri="http://schemas.openxmlformats.org/drawingml/2006/table">
            <a:tbl>
              <a:tblPr/>
              <a:tblGrid>
                <a:gridCol w="288010"/>
                <a:gridCol w="719944"/>
                <a:gridCol w="719944"/>
                <a:gridCol w="935927"/>
              </a:tblGrid>
              <a:tr h="243837">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54860" marR="54860"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864" marR="5486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96">
                <a:tc rowSpan="9">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子ども・教育</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認可保育所定員</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（就学前児童</a:t>
                      </a:r>
                      <a:r>
                        <a:rPr kumimoji="1" lang="en-US" altLang="ja-JP" sz="800" b="0" i="0" u="none" strike="noStrike" cap="none" normalizeH="0" baseline="0" dirty="0" smtClean="0">
                          <a:ln>
                            <a:noFill/>
                          </a:ln>
                          <a:solidFill>
                            <a:schemeClr val="tx1"/>
                          </a:solidFill>
                          <a:effectLst/>
                          <a:latin typeface="ＭＳ Ｐゴシック" pitchFamily="50" charset="-128"/>
                          <a:ea typeface="ＭＳ Ｐゴシック" pitchFamily="50" charset="-128"/>
                        </a:rPr>
                        <a:t>100</a:t>
                      </a: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5,650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37.8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 </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待機児童数</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199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幼稚園数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小学校数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中学校数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高等学校数（全日）</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短期大学数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福祉・医療</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居宅介護事業者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lang="en-US" altLang="zh-TW" sz="1000" b="0" i="0" u="none" strike="noStrike" dirty="0" smtClean="0">
                          <a:latin typeface="ＭＳ Ｐゴシック" pitchFamily="50" charset="-128"/>
                          <a:ea typeface="ＭＳ Ｐゴシック" pitchFamily="50" charset="-128"/>
                        </a:rPr>
                        <a:t>651</a:t>
                      </a:r>
                      <a:r>
                        <a:rPr lang="zh-TW" altLang="en-US" sz="1000" b="0" i="0" u="none" strike="noStrike" dirty="0" smtClean="0">
                          <a:latin typeface="ＭＳ Ｐゴシック" pitchFamily="50" charset="-128"/>
                          <a:ea typeface="ＭＳ Ｐゴシック" pitchFamily="50" charset="-128"/>
                        </a:rPr>
                        <a:t>業者</a:t>
                      </a:r>
                      <a:br>
                        <a:rPr lang="zh-TW" altLang="en-US" sz="1000" b="0" i="0" u="none" strike="noStrike" dirty="0" smtClean="0">
                          <a:latin typeface="ＭＳ Ｐゴシック" pitchFamily="50" charset="-128"/>
                          <a:ea typeface="ＭＳ Ｐゴシック" pitchFamily="50" charset="-128"/>
                        </a:rPr>
                      </a:br>
                      <a:r>
                        <a:rPr lang="zh-TW" altLang="en-US" sz="1000" b="0" i="0" u="none" strike="noStrike" dirty="0" smtClean="0">
                          <a:latin typeface="ＭＳ Ｐゴシック" pitchFamily="50" charset="-128"/>
                          <a:ea typeface="ＭＳ Ｐゴシック" pitchFamily="50" charset="-128"/>
                        </a:rPr>
                        <a:t>（</a:t>
                      </a:r>
                      <a:r>
                        <a:rPr lang="en-US" altLang="zh-TW" sz="1000" b="0" i="0" u="none" strike="noStrike" dirty="0" smtClean="0">
                          <a:latin typeface="ＭＳ Ｐゴシック" pitchFamily="50" charset="-128"/>
                          <a:ea typeface="ＭＳ Ｐゴシック" pitchFamily="50" charset="-128"/>
                        </a:rPr>
                        <a:t>33.9</a:t>
                      </a:r>
                      <a:r>
                        <a:rPr lang="zh-TW" altLang="en-US" sz="1000" b="0" i="0" u="none" strike="noStrike" dirty="0" smtClean="0">
                          <a:latin typeface="ＭＳ Ｐゴシック" pitchFamily="50" charset="-128"/>
                          <a:ea typeface="ＭＳ Ｐゴシック" pitchFamily="50" charset="-128"/>
                        </a:rPr>
                        <a:t>業者） </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病院・診療所数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782</a:t>
                      </a:r>
                      <a:r>
                        <a:rPr lang="ja-JP" altLang="en-US" sz="1000" b="0" i="0" u="none" strike="noStrike" dirty="0" smtClean="0">
                          <a:latin typeface="ＭＳ Ｐゴシック" pitchFamily="50" charset="-128"/>
                          <a:ea typeface="ＭＳ Ｐゴシック" pitchFamily="50" charset="-128"/>
                        </a:rPr>
                        <a:t>ヵ所</a:t>
                      </a:r>
                      <a:br>
                        <a:rPr lang="ja-JP" altLang="en-US" sz="1000" b="0" i="0" u="none" strike="noStrike" dirty="0" smtClean="0">
                          <a:latin typeface="ＭＳ Ｐゴシック" pitchFamily="50" charset="-128"/>
                          <a:ea typeface="ＭＳ Ｐゴシック" pitchFamily="50" charset="-128"/>
                        </a:rPr>
                      </a:b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2.5</a:t>
                      </a:r>
                      <a:r>
                        <a:rPr lang="ja-JP" altLang="en-US" sz="1000" b="0" i="0" u="none" strike="noStrike" dirty="0" smtClean="0">
                          <a:latin typeface="ＭＳ Ｐゴシック" pitchFamily="50" charset="-128"/>
                          <a:ea typeface="ＭＳ Ｐゴシック" pitchFamily="50" charset="-128"/>
                        </a:rPr>
                        <a:t>ヵ所）</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国民健康保険加入者数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（加入率）</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86,598</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27.6%</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被保護実人員（生活保護）</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（保護率</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千分比</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14,106</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44.9‰</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39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交通</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鉄道駅数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36</a:t>
                      </a:r>
                      <a:r>
                        <a:rPr lang="ja-JP" altLang="en-US" sz="1000" b="0" i="0" u="none" strike="noStrike" dirty="0" smtClean="0">
                          <a:latin typeface="ＭＳ Ｐゴシック" pitchFamily="50" charset="-128"/>
                          <a:ea typeface="ＭＳ Ｐゴシック" pitchFamily="50" charset="-128"/>
                        </a:rPr>
                        <a:t>駅</a:t>
                      </a:r>
                      <a:endParaRPr lang="en-US" altLang="ja-JP" sz="1000" b="0" i="0" u="none" strike="noStrike" dirty="0" smtClean="0">
                        <a:latin typeface="ＭＳ Ｐゴシック" pitchFamily="50" charset="-128"/>
                        <a:ea typeface="ＭＳ Ｐゴシック" pitchFamily="50" charset="-128"/>
                      </a:endParaRPr>
                    </a:p>
                    <a:p>
                      <a:pPr algn="ctr" fontAlgn="ct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1.9</a:t>
                      </a:r>
                      <a:r>
                        <a:rPr lang="ja-JP" altLang="en-US" sz="1000" b="0" i="0" u="none" strike="noStrike" dirty="0" smtClean="0">
                          <a:latin typeface="ＭＳ Ｐゴシック" pitchFamily="50" charset="-128"/>
                          <a:ea typeface="ＭＳ Ｐゴシック" pitchFamily="50" charset="-128"/>
                        </a:rPr>
                        <a:t>駅）</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放置自転車台数（原付除く）</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599</a:t>
                      </a:r>
                      <a:r>
                        <a:rPr lang="ja-JP" altLang="en-US" sz="1000" b="0" i="0" u="none" strike="noStrike" dirty="0" smtClean="0">
                          <a:latin typeface="ＭＳ Ｐゴシック" pitchFamily="50" charset="-128"/>
                          <a:ea typeface="ＭＳ Ｐゴシック" pitchFamily="50" charset="-128"/>
                        </a:rPr>
                        <a:t>台</a:t>
                      </a:r>
                      <a:endParaRPr lang="en-US" altLang="ja-JP" sz="1000" b="0" i="0" u="none" strike="noStrike" dirty="0" smtClean="0">
                        <a:latin typeface="ＭＳ Ｐゴシック" pitchFamily="50" charset="-128"/>
                        <a:ea typeface="ＭＳ Ｐゴシック" pitchFamily="50" charset="-128"/>
                      </a:endParaRP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通勤・通学者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割合</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域内</a:t>
                      </a:r>
                    </a:p>
                  </a:txBody>
                  <a:tcPr marL="53996" marR="53996" marT="46799" marB="46799" anchor="ctr" horzOverflow="overflow">
                    <a:lnL w="12700" cap="flat" cmpd="sng" algn="ctr">
                      <a:solidFill>
                        <a:schemeClr val="tx1"/>
                      </a:solidFill>
                      <a:prstDash val="solid"/>
                      <a:round/>
                      <a:headEnd type="none" w="med" len="med"/>
                      <a:tailEnd type="none" w="med" len="med"/>
                    </a:lnL>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40.4%</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域外</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B w="28575"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59.6%</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134"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44135" name="Rectangle 86"/>
          <p:cNvSpPr>
            <a:spLocks noChangeArrowheads="1"/>
          </p:cNvSpPr>
          <p:nvPr/>
        </p:nvSpPr>
        <p:spPr bwMode="auto">
          <a:xfrm>
            <a:off x="3348038" y="4076700"/>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非建物用途の内訳</a:t>
            </a:r>
          </a:p>
        </p:txBody>
      </p:sp>
      <p:sp>
        <p:nvSpPr>
          <p:cNvPr id="44136" name="テキスト ボックス 34"/>
          <p:cNvSpPr txBox="1">
            <a:spLocks noChangeArrowheads="1"/>
          </p:cNvSpPr>
          <p:nvPr/>
        </p:nvSpPr>
        <p:spPr bwMode="auto">
          <a:xfrm>
            <a:off x="4572000" y="6562725"/>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sp>
        <p:nvSpPr>
          <p:cNvPr id="15" name="テキスト ボックス 14"/>
          <p:cNvSpPr txBox="1"/>
          <p:nvPr/>
        </p:nvSpPr>
        <p:spPr>
          <a:xfrm>
            <a:off x="611188" y="485775"/>
            <a:ext cx="8064500" cy="661988"/>
          </a:xfrm>
          <a:prstGeom prst="rect">
            <a:avLst/>
          </a:prstGeom>
          <a:noFill/>
        </p:spPr>
        <p:txBody>
          <a:bodyPr>
            <a:spAutoFit/>
          </a:bodyPr>
          <a:lstStyle/>
          <a:p>
            <a:pPr marL="85725">
              <a:lnSpc>
                <a:spcPts val="1000"/>
              </a:lnSpc>
              <a:buFont typeface="Wingdings" pitchFamily="2" charset="2"/>
              <a:buNone/>
              <a:defRPr/>
            </a:pPr>
            <a:r>
              <a:rPr lang="en-US" altLang="ja-JP"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建物用途の割合は</a:t>
            </a:r>
            <a:r>
              <a:rPr lang="ja-JP" altLang="en-US" sz="1200" dirty="0" smtClean="0">
                <a:latin typeface="+mn-ea"/>
                <a:ea typeface="ＭＳ Ｐゴシック" pitchFamily="50" charset="-128"/>
              </a:rPr>
              <a:t>住居</a:t>
            </a:r>
            <a:r>
              <a:rPr lang="ja-JP" altLang="ja-JP" sz="1200" dirty="0" smtClean="0">
                <a:latin typeface="+mn-ea"/>
                <a:ea typeface="ＭＳ Ｐゴシック" pitchFamily="50" charset="-128"/>
              </a:rPr>
              <a:t>が</a:t>
            </a:r>
            <a:r>
              <a:rPr lang="en-US" altLang="ja-JP" sz="1200" dirty="0">
                <a:latin typeface="+mn-ea"/>
                <a:ea typeface="ＭＳ Ｐゴシック" pitchFamily="50" charset="-128"/>
              </a:rPr>
              <a:t>50.1</a:t>
            </a:r>
            <a:r>
              <a:rPr lang="ja-JP" altLang="ja-JP" sz="1200" dirty="0">
                <a:latin typeface="+mn-ea"/>
                <a:ea typeface="ＭＳ Ｐゴシック" pitchFamily="50" charset="-128"/>
              </a:rPr>
              <a:t>％と</a:t>
            </a:r>
            <a:r>
              <a:rPr lang="ja-JP" altLang="en-US" sz="1200" dirty="0">
                <a:latin typeface="+mn-ea"/>
                <a:ea typeface="ＭＳ Ｐゴシック" pitchFamily="50" charset="-128"/>
              </a:rPr>
              <a:t>半数を占めている</a:t>
            </a:r>
          </a:p>
          <a:p>
            <a:pPr marL="85725">
              <a:lnSpc>
                <a:spcPts val="1000"/>
              </a:lnSpc>
              <a:spcBef>
                <a:spcPct val="50000"/>
              </a:spcBef>
              <a:defRPr/>
            </a:pPr>
            <a:r>
              <a:rPr lang="ja-JP" altLang="ja-JP" sz="1200" dirty="0">
                <a:latin typeface="+mn-ea"/>
                <a:ea typeface="ＭＳ Ｐゴシック" pitchFamily="50" charset="-128"/>
              </a:rPr>
              <a:t>○区域内には鉄道駅が</a:t>
            </a:r>
            <a:r>
              <a:rPr lang="en-US" altLang="ja-JP" sz="1200" dirty="0">
                <a:latin typeface="+mn-ea"/>
                <a:ea typeface="ＭＳ Ｐゴシック" pitchFamily="50" charset="-128"/>
              </a:rPr>
              <a:t>36</a:t>
            </a:r>
            <a:r>
              <a:rPr lang="ja-JP" altLang="ja-JP" sz="1200" dirty="0">
                <a:latin typeface="+mn-ea"/>
                <a:ea typeface="ＭＳ Ｐゴシック" pitchFamily="50" charset="-128"/>
              </a:rPr>
              <a:t>駅設置されており、１ｋ㎡あたりの鉄道駅数は</a:t>
            </a:r>
            <a:r>
              <a:rPr lang="en-US" altLang="ja-JP" sz="1200" dirty="0">
                <a:latin typeface="+mn-ea"/>
                <a:ea typeface="ＭＳ Ｐゴシック" pitchFamily="50" charset="-128"/>
              </a:rPr>
              <a:t>1.9</a:t>
            </a:r>
            <a:r>
              <a:rPr lang="ja-JP" altLang="ja-JP" sz="1200" dirty="0">
                <a:latin typeface="+mn-ea"/>
                <a:ea typeface="ＭＳ Ｐゴシック" pitchFamily="50" charset="-128"/>
              </a:rPr>
              <a:t>駅ある</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○病院・診療所数は</a:t>
            </a:r>
            <a:r>
              <a:rPr lang="en-US" altLang="ja-JP" sz="1200" dirty="0">
                <a:latin typeface="+mn-ea"/>
                <a:ea typeface="ＭＳ Ｐゴシック" pitchFamily="50" charset="-128"/>
              </a:rPr>
              <a:t>782</a:t>
            </a:r>
            <a:r>
              <a:rPr lang="ja-JP" altLang="ja-JP" sz="1200" dirty="0">
                <a:latin typeface="+mn-ea"/>
                <a:ea typeface="ＭＳ Ｐゴシック" pitchFamily="50" charset="-128"/>
              </a:rPr>
              <a:t>カ所で、千人あたりの病院・診療所数は</a:t>
            </a:r>
            <a:r>
              <a:rPr lang="en-US" altLang="ja-JP" sz="1200" dirty="0">
                <a:latin typeface="+mn-ea"/>
                <a:ea typeface="ＭＳ Ｐゴシック" pitchFamily="50" charset="-128"/>
              </a:rPr>
              <a:t>2.5</a:t>
            </a:r>
            <a:r>
              <a:rPr lang="ja-JP" altLang="ja-JP" sz="1200" dirty="0">
                <a:latin typeface="+mn-ea"/>
                <a:ea typeface="ＭＳ Ｐゴシック" pitchFamily="50" charset="-128"/>
              </a:rPr>
              <a:t>カ所である</a:t>
            </a:r>
          </a:p>
        </p:txBody>
      </p:sp>
      <p:graphicFrame>
        <p:nvGraphicFramePr>
          <p:cNvPr id="18" name="Group 22"/>
          <p:cNvGraphicFramePr>
            <a:graphicFrameLocks noGrp="1"/>
          </p:cNvGraphicFramePr>
          <p:nvPr/>
        </p:nvGraphicFramePr>
        <p:xfrm>
          <a:off x="831850" y="4095750"/>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非建物用途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32.4%</a:t>
                      </a:r>
                      <a:endParaRPr lang="en-US" altLang="ja-JP" sz="1000" b="0" i="0" u="none" strike="noStrike" dirty="0">
                        <a:latin typeface="ＭＳ Ｐゴシック" pitchFamily="50" charset="-128"/>
                        <a:ea typeface="ＭＳ Ｐゴシック" pitchFamily="50" charset="-128"/>
                      </a:endParaRP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5">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道路</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65.4%</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水面</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2.8%</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公園緑地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10.9%</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農地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0.9%</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20.0%</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9" name="グラフ 18"/>
          <p:cNvGraphicFramePr>
            <a:graphicFrameLocks/>
          </p:cNvGraphicFramePr>
          <p:nvPr/>
        </p:nvGraphicFramePr>
        <p:xfrm>
          <a:off x="2915816" y="4221088"/>
          <a:ext cx="3024000" cy="2494800"/>
        </p:xfrm>
        <a:graphic>
          <a:graphicData uri="http://schemas.openxmlformats.org/drawingml/2006/chart">
            <c:chart xmlns:c="http://schemas.openxmlformats.org/drawingml/2006/chart" xmlns:r="http://schemas.openxmlformats.org/officeDocument/2006/relationships" r:id="rId2"/>
          </a:graphicData>
        </a:graphic>
      </p:graphicFrame>
      <p:sp>
        <p:nvSpPr>
          <p:cNvPr id="17"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４０</a:t>
            </a:r>
            <a:endParaRPr lang="ja-JP" altLang="en-US" sz="1200" b="1" dirty="0">
              <a:solidFill>
                <a:srgbClr val="000000"/>
              </a:solidFill>
              <a:latin typeface="ＭＳ Ｐゴシック" charset="-128"/>
              <a:ea typeface="Meiryo UI" pitchFamily="50" charset="-128"/>
              <a:cs typeface="Meiryo UI" pitchFamily="50" charset="-128"/>
            </a:endParaRPr>
          </a:p>
        </p:txBody>
      </p:sp>
      <p:graphicFrame>
        <p:nvGraphicFramePr>
          <p:cNvPr id="21" name="グラフ 20"/>
          <p:cNvGraphicFramePr>
            <a:graphicFrameLocks/>
          </p:cNvGraphicFramePr>
          <p:nvPr/>
        </p:nvGraphicFramePr>
        <p:xfrm>
          <a:off x="2555776" y="1412776"/>
          <a:ext cx="3744416" cy="25945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10709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正方形/長方形 25"/>
          <p:cNvSpPr>
            <a:spLocks noChangeArrowheads="1"/>
          </p:cNvSpPr>
          <p:nvPr/>
        </p:nvSpPr>
        <p:spPr bwMode="gray">
          <a:xfrm>
            <a:off x="0" y="2924175"/>
            <a:ext cx="9144000" cy="100965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50000"/>
              </a:spcBef>
              <a:buFont typeface="Wingdings" pitchFamily="2" charset="2"/>
              <a:buNone/>
            </a:pPr>
            <a:r>
              <a:rPr lang="ja-JP" altLang="en-US" sz="2400" b="1">
                <a:latin typeface="ＭＳ Ｐゴシック" charset="-128"/>
              </a:rPr>
              <a:t>第七区</a:t>
            </a:r>
          </a:p>
          <a:p>
            <a:pPr algn="ctr" eaLnBrk="1" hangingPunct="1">
              <a:spcBef>
                <a:spcPct val="50000"/>
              </a:spcBef>
              <a:buFont typeface="Wingdings" pitchFamily="2" charset="2"/>
              <a:buNone/>
            </a:pPr>
            <a:r>
              <a:rPr lang="ja-JP" altLang="en-US" sz="2400" b="1">
                <a:latin typeface="ＭＳ Ｐゴシック" charset="-128"/>
              </a:rPr>
              <a:t>（住之江区・住吉区・西成区）</a:t>
            </a:r>
            <a:endParaRPr lang="ja-JP" altLang="en-US" sz="2400" b="1">
              <a:latin typeface="HGS創英角ｺﾞｼｯｸUB" pitchFamily="50" charset="-128"/>
            </a:endParaRPr>
          </a:p>
        </p:txBody>
      </p:sp>
      <p:sp>
        <p:nvSpPr>
          <p:cNvPr id="4"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４１</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33897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第七区（住之江区・住吉区・西成区）</a:t>
            </a:r>
          </a:p>
        </p:txBody>
      </p:sp>
      <p:sp>
        <p:nvSpPr>
          <p:cNvPr id="46084" name="タイトル 3"/>
          <p:cNvSpPr txBox="1">
            <a:spLocks/>
          </p:cNvSpPr>
          <p:nvPr/>
        </p:nvSpPr>
        <p:spPr bwMode="auto">
          <a:xfrm>
            <a:off x="4019550" y="549275"/>
            <a:ext cx="5040313"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46085" name="タイトル 3"/>
          <p:cNvSpPr>
            <a:spLocks/>
          </p:cNvSpPr>
          <p:nvPr/>
        </p:nvSpPr>
        <p:spPr bwMode="auto">
          <a:xfrm>
            <a:off x="74613" y="549275"/>
            <a:ext cx="3816350"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72000" rIns="3600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40000"/>
              </a:lnSpc>
              <a:buFont typeface="Wingdings" pitchFamily="2" charset="2"/>
              <a:buNone/>
            </a:pPr>
            <a:r>
              <a:rPr lang="ja-JP" altLang="en-US" sz="1000">
                <a:solidFill>
                  <a:srgbClr val="000000"/>
                </a:solidFill>
                <a:latin typeface="HGP創英角ｺﾞｼｯｸUB" pitchFamily="50" charset="-128"/>
                <a:ea typeface="HGP創英角ｺﾞｼｯｸUB" pitchFamily="50" charset="-128"/>
              </a:rPr>
              <a:t>　　　　　　　　　　　　　　　　　　　　　　　</a:t>
            </a:r>
            <a:endParaRPr lang="ja-JP" altLang="en-US" sz="800">
              <a:solidFill>
                <a:srgbClr val="000000"/>
              </a:solidFill>
              <a:latin typeface="HGP創英角ｺﾞｼｯｸUB" pitchFamily="50" charset="-128"/>
              <a:ea typeface="HGP創英角ｺﾞｼｯｸUB" pitchFamily="50" charset="-128"/>
            </a:endParaRPr>
          </a:p>
        </p:txBody>
      </p:sp>
      <p:sp>
        <p:nvSpPr>
          <p:cNvPr id="3" name="テキスト ボックス 24"/>
          <p:cNvSpPr txBox="1"/>
          <p:nvPr/>
        </p:nvSpPr>
        <p:spPr bwMode="gray">
          <a:xfrm>
            <a:off x="147638" y="631825"/>
            <a:ext cx="12239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ＭＳ Ｐゴシック" pitchFamily="50" charset="-128"/>
                <a:ea typeface="ＭＳ Ｐゴシック" pitchFamily="50" charset="-128"/>
              </a:rPr>
              <a:t>総合区の概要</a:t>
            </a:r>
          </a:p>
        </p:txBody>
      </p:sp>
      <p:sp>
        <p:nvSpPr>
          <p:cNvPr id="46087" name="Text Box 8"/>
          <p:cNvSpPr txBox="1">
            <a:spLocks noChangeArrowheads="1"/>
          </p:cNvSpPr>
          <p:nvPr/>
        </p:nvSpPr>
        <p:spPr bwMode="auto">
          <a:xfrm>
            <a:off x="74613" y="2692400"/>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dirty="0" smtClean="0">
                <a:solidFill>
                  <a:srgbClr val="000000"/>
                </a:solidFill>
                <a:latin typeface="HGP創英角ｺﾞｼｯｸUB" pitchFamily="50" charset="-128"/>
                <a:ea typeface="HGP創英角ｺﾞｼｯｸUB" pitchFamily="50" charset="-128"/>
              </a:rPr>
              <a:t>【</a:t>
            </a:r>
            <a:r>
              <a:rPr lang="ja-JP" altLang="en-US" sz="1100" dirty="0" smtClean="0">
                <a:solidFill>
                  <a:srgbClr val="000000"/>
                </a:solidFill>
                <a:latin typeface="HGP創英角ｺﾞｼｯｸUB" pitchFamily="50" charset="-128"/>
                <a:ea typeface="HGP創英角ｺﾞｼｯｸUB" pitchFamily="50" charset="-128"/>
              </a:rPr>
              <a:t>区役所関係</a:t>
            </a:r>
            <a:r>
              <a:rPr lang="en-US" altLang="ja-JP" sz="1100" dirty="0" smtClean="0">
                <a:solidFill>
                  <a:srgbClr val="000000"/>
                </a:solidFill>
                <a:latin typeface="HGP創英角ｺﾞｼｯｸUB" pitchFamily="50" charset="-128"/>
                <a:ea typeface="HGP創英角ｺﾞｼｯｸUB" pitchFamily="50" charset="-128"/>
              </a:rPr>
              <a:t>】</a:t>
            </a:r>
            <a:endParaRPr lang="en-US" altLang="ja-JP" sz="1100" dirty="0">
              <a:solidFill>
                <a:srgbClr val="000000"/>
              </a:solidFill>
              <a:latin typeface="HGP創英角ｺﾞｼｯｸUB" pitchFamily="50" charset="-128"/>
              <a:ea typeface="HGP創英角ｺﾞｼｯｸUB" pitchFamily="50" charset="-128"/>
            </a:endParaRPr>
          </a:p>
        </p:txBody>
      </p:sp>
      <p:sp>
        <p:nvSpPr>
          <p:cNvPr id="46088" name="Text Box 9"/>
          <p:cNvSpPr txBox="1">
            <a:spLocks noChangeArrowheads="1"/>
          </p:cNvSpPr>
          <p:nvPr/>
        </p:nvSpPr>
        <p:spPr bwMode="auto">
          <a:xfrm>
            <a:off x="74613" y="836613"/>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人口・面積</a:t>
            </a:r>
            <a:r>
              <a:rPr lang="en-US" altLang="ja-JP" sz="1100">
                <a:solidFill>
                  <a:srgbClr val="000000"/>
                </a:solidFill>
                <a:latin typeface="HGP創英角ｺﾞｼｯｸUB" pitchFamily="50" charset="-128"/>
                <a:ea typeface="HGP創英角ｺﾞｼｯｸUB" pitchFamily="50" charset="-128"/>
              </a:rPr>
              <a:t>】</a:t>
            </a:r>
          </a:p>
        </p:txBody>
      </p:sp>
      <p:sp>
        <p:nvSpPr>
          <p:cNvPr id="46089" name="Text Box 10"/>
          <p:cNvSpPr txBox="1">
            <a:spLocks noChangeArrowheads="1"/>
          </p:cNvSpPr>
          <p:nvPr/>
        </p:nvSpPr>
        <p:spPr bwMode="auto">
          <a:xfrm>
            <a:off x="74613" y="4230688"/>
            <a:ext cx="25923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市民利用施設</a:t>
            </a:r>
            <a:r>
              <a:rPr lang="ja-JP" altLang="en-US" sz="900">
                <a:solidFill>
                  <a:srgbClr val="000000"/>
                </a:solidFill>
                <a:latin typeface="HGP創英角ｺﾞｼｯｸUB" pitchFamily="50" charset="-128"/>
                <a:ea typeface="HGP創英角ｺﾞｼｯｸUB" pitchFamily="50" charset="-128"/>
              </a:rPr>
              <a:t>（Ｈ</a:t>
            </a:r>
            <a:r>
              <a:rPr lang="en-US" altLang="ja-JP" sz="900">
                <a:solidFill>
                  <a:srgbClr val="000000"/>
                </a:solidFill>
                <a:latin typeface="HGP創英角ｺﾞｼｯｸUB" pitchFamily="50" charset="-128"/>
                <a:ea typeface="HGP創英角ｺﾞｼｯｸUB" pitchFamily="50" charset="-128"/>
              </a:rPr>
              <a:t>29</a:t>
            </a:r>
            <a:r>
              <a:rPr lang="ja-JP" altLang="en-US" sz="900">
                <a:solidFill>
                  <a:srgbClr val="000000"/>
                </a:solidFill>
                <a:latin typeface="HGP創英角ｺﾞｼｯｸUB" pitchFamily="50" charset="-128"/>
                <a:ea typeface="HGP創英角ｺﾞｼｯｸUB" pitchFamily="50" charset="-128"/>
              </a:rPr>
              <a:t>年</a:t>
            </a:r>
            <a:r>
              <a:rPr lang="en-US" altLang="ja-JP" sz="900">
                <a:solidFill>
                  <a:srgbClr val="000000"/>
                </a:solidFill>
                <a:latin typeface="HGP創英角ｺﾞｼｯｸUB" pitchFamily="50" charset="-128"/>
                <a:ea typeface="HGP創英角ｺﾞｼｯｸUB" pitchFamily="50" charset="-128"/>
              </a:rPr>
              <a:t>4</a:t>
            </a:r>
            <a:r>
              <a:rPr lang="ja-JP" altLang="en-US" sz="900">
                <a:solidFill>
                  <a:srgbClr val="000000"/>
                </a:solidFill>
                <a:latin typeface="HGP創英角ｺﾞｼｯｸUB" pitchFamily="50" charset="-128"/>
                <a:ea typeface="HGP創英角ｺﾞｼｯｸUB" pitchFamily="50" charset="-128"/>
              </a:rPr>
              <a:t>月現在）</a:t>
            </a:r>
            <a:r>
              <a:rPr lang="en-US" altLang="ja-JP" sz="1100">
                <a:solidFill>
                  <a:srgbClr val="000000"/>
                </a:solidFill>
                <a:latin typeface="HGP創英角ｺﾞｼｯｸUB" pitchFamily="50" charset="-128"/>
                <a:ea typeface="HGP創英角ｺﾞｼｯｸUB" pitchFamily="50" charset="-128"/>
              </a:rPr>
              <a:t>】</a:t>
            </a:r>
          </a:p>
        </p:txBody>
      </p:sp>
      <p:graphicFrame>
        <p:nvGraphicFramePr>
          <p:cNvPr id="49163" name="Group 11"/>
          <p:cNvGraphicFramePr>
            <a:graphicFrameLocks noGrp="1"/>
          </p:cNvGraphicFramePr>
          <p:nvPr/>
        </p:nvGraphicFramePr>
        <p:xfrm>
          <a:off x="147638" y="1125538"/>
          <a:ext cx="3671887" cy="1368723"/>
        </p:xfrm>
        <a:graphic>
          <a:graphicData uri="http://schemas.openxmlformats.org/drawingml/2006/table">
            <a:tbl>
              <a:tblPr/>
              <a:tblGrid>
                <a:gridCol w="1223962"/>
                <a:gridCol w="1223963"/>
                <a:gridCol w="1223962"/>
              </a:tblGrid>
              <a:tr h="242770">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　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〔H37〕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〔H47〕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389,110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354,179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311,355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昼間人口（昼夜間人口比率）</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197,863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gridSpan="2">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398,531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102%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r>
              <a:tr h="228489">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面　積</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10,410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9,626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37.38</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192" name="Group 40"/>
          <p:cNvGraphicFramePr>
            <a:graphicFrameLocks noGrp="1"/>
          </p:cNvGraphicFramePr>
          <p:nvPr/>
        </p:nvGraphicFramePr>
        <p:xfrm>
          <a:off x="147638" y="4529138"/>
          <a:ext cx="3671887" cy="1346340"/>
        </p:xfrm>
        <a:graphic>
          <a:graphicData uri="http://schemas.openxmlformats.org/drawingml/2006/table">
            <a:tbl>
              <a:tblPr/>
              <a:tblGrid>
                <a:gridCol w="1223962"/>
                <a:gridCol w="1223963"/>
                <a:gridCol w="1223962"/>
              </a:tblGrid>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図書館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スポーツセンター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プール施設</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区民センター・ホール</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老人福祉センター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子ども・子育てプラザ</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人あたりの面積）</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2.82㎡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28575"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332" name="Group 180"/>
          <p:cNvGraphicFramePr>
            <a:graphicFrameLocks noGrp="1"/>
          </p:cNvGraphicFramePr>
          <p:nvPr/>
        </p:nvGraphicFramePr>
        <p:xfrm>
          <a:off x="147638" y="2979738"/>
          <a:ext cx="3671887" cy="1033504"/>
        </p:xfrm>
        <a:graphic>
          <a:graphicData uri="http://schemas.openxmlformats.org/drawingml/2006/table">
            <a:tbl>
              <a:tblPr/>
              <a:tblGrid>
                <a:gridCol w="1223962"/>
                <a:gridCol w="608112"/>
                <a:gridCol w="615851"/>
                <a:gridCol w="1223962"/>
              </a:tblGrid>
              <a:tr h="36032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職員配置数案</a:t>
                      </a:r>
                    </a:p>
                  </a:txBody>
                  <a:tcPr marL="18000" marR="18000" marT="35996" marB="35996"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rowSpan="2"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18000" marR="18000" marT="35996" marB="35996"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r>
              <a:tr h="22437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1,300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6" marB="35996"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6" marB="35996"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vMerge="1">
                  <a:txBody>
                    <a:bodyPr/>
                    <a:lstStyle/>
                    <a:p>
                      <a:endParaRPr kumimoji="1" lang="ja-JP" altLang="en-US"/>
                    </a:p>
                  </a:txBody>
                  <a:tcPr/>
                </a:tc>
              </a:tr>
              <a:tr h="224378">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区役所間道路距離</a:t>
                      </a:r>
                    </a:p>
                  </a:txBody>
                  <a:tcPr marL="18000" marR="18000" marT="35996" marB="35996"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43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住之江 ⇔住吉 </a:t>
                      </a:r>
                      <a:r>
                        <a:rPr kumimoji="1" lang="en-US" altLang="zh-TW"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2.1km</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6" marB="35996"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gridSpan="2">
                  <a:txBody>
                    <a:bodyPr/>
                    <a:lstStyle/>
                    <a:p>
                      <a:pPr algn="ctr"/>
                      <a:r>
                        <a:rPr lang="ja-JP" altLang="en-US" sz="1000" dirty="0" smtClean="0">
                          <a:latin typeface="ＭＳ Ｐゴシック" pitchFamily="50" charset="-128"/>
                          <a:ea typeface="ＭＳ Ｐゴシック" pitchFamily="50" charset="-128"/>
                        </a:rPr>
                        <a:t>住之江 ⇔西成 </a:t>
                      </a:r>
                      <a:r>
                        <a:rPr lang="en-US" altLang="ja-JP" sz="1000" dirty="0" smtClean="0">
                          <a:latin typeface="ＭＳ Ｐゴシック" pitchFamily="50" charset="-128"/>
                          <a:ea typeface="ＭＳ Ｐゴシック" pitchFamily="50" charset="-128"/>
                        </a:rPr>
                        <a:t>3.3km</a:t>
                      </a:r>
                      <a:endParaRPr lang="ja-JP" altLang="en-US" sz="1000" dirty="0">
                        <a:latin typeface="ＭＳ Ｐゴシック" pitchFamily="50" charset="-128"/>
                        <a:ea typeface="ＭＳ Ｐゴシック" pitchFamily="50" charset="-128"/>
                      </a:endParaRPr>
                    </a:p>
                  </a:txBody>
                  <a:tcPr marL="18000" marR="18000" marT="35996" marB="35996"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a:r>
                        <a:rPr lang="ja-JP" altLang="en-US" sz="1000" dirty="0" smtClean="0">
                          <a:latin typeface="ＭＳ Ｐゴシック" pitchFamily="50" charset="-128"/>
                          <a:ea typeface="ＭＳ Ｐゴシック" pitchFamily="50" charset="-128"/>
                        </a:rPr>
                        <a:t>住吉</a:t>
                      </a:r>
                      <a:r>
                        <a:rPr lang="ja-JP" altLang="en-US" sz="1000" baseline="0" dirty="0" smtClean="0">
                          <a:latin typeface="ＭＳ Ｐゴシック" pitchFamily="50" charset="-128"/>
                          <a:ea typeface="ＭＳ Ｐゴシック" pitchFamily="50" charset="-128"/>
                        </a:rPr>
                        <a:t> </a:t>
                      </a:r>
                      <a:r>
                        <a:rPr lang="ja-JP" altLang="en-US" sz="1000" dirty="0" smtClean="0">
                          <a:latin typeface="ＭＳ Ｐゴシック" pitchFamily="50" charset="-128"/>
                          <a:ea typeface="ＭＳ Ｐゴシック" pitchFamily="50" charset="-128"/>
                        </a:rPr>
                        <a:t>⇔ 西成  </a:t>
                      </a:r>
                      <a:r>
                        <a:rPr lang="en-US" altLang="ja-JP" sz="1000" dirty="0" smtClean="0">
                          <a:latin typeface="ＭＳ Ｐゴシック" pitchFamily="50" charset="-128"/>
                          <a:ea typeface="ＭＳ Ｐゴシック" pitchFamily="50" charset="-128"/>
                        </a:rPr>
                        <a:t>4.2km</a:t>
                      </a:r>
                      <a:endParaRPr lang="ja-JP" altLang="en-US" sz="1000" dirty="0">
                        <a:latin typeface="ＭＳ Ｐゴシック" pitchFamily="50" charset="-128"/>
                        <a:ea typeface="ＭＳ Ｐゴシック" pitchFamily="50" charset="-128"/>
                      </a:endParaRPr>
                    </a:p>
                  </a:txBody>
                  <a:tcPr marL="18000" marR="18000" marT="35996" marB="35996"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 name="グループ化 81"/>
          <p:cNvGrpSpPr>
            <a:grpSpLocks/>
          </p:cNvGrpSpPr>
          <p:nvPr/>
        </p:nvGrpSpPr>
        <p:grpSpPr bwMode="auto">
          <a:xfrm>
            <a:off x="7308850" y="172237"/>
            <a:ext cx="1835150" cy="1700213"/>
            <a:chOff x="7308304" y="0"/>
            <a:chExt cx="1835696" cy="1700808"/>
          </a:xfrm>
        </p:grpSpPr>
        <p:sp>
          <p:nvSpPr>
            <p:cNvPr id="83" name="正方形/長方形 82"/>
            <p:cNvSpPr>
              <a:spLocks/>
            </p:cNvSpPr>
            <p:nvPr/>
          </p:nvSpPr>
          <p:spPr bwMode="gray">
            <a:xfrm>
              <a:off x="7308304" y="0"/>
              <a:ext cx="1835696" cy="1700808"/>
            </a:xfrm>
            <a:prstGeom prst="rect">
              <a:avLst/>
            </a:prstGeom>
            <a:solidFill>
              <a:srgbClr val="E6B9B8"/>
            </a:solidFill>
            <a:ln w="22225" algn="ctr">
              <a:solidFill>
                <a:srgbClr val="E6B9B8"/>
              </a:solidFill>
              <a:miter lim="800000"/>
              <a:headEnd/>
              <a:tailEnd/>
            </a:ln>
          </p:spPr>
          <p:txBody>
            <a:bodyPr anchor="ctr"/>
            <a:lstStyle/>
            <a:p>
              <a:pPr algn="ctr">
                <a:defRPr/>
              </a:pPr>
              <a:endParaRPr lang="ja-JP" altLang="en-US">
                <a:solidFill>
                  <a:schemeClr val="lt1"/>
                </a:solidFill>
                <a:latin typeface="+mn-lt"/>
                <a:ea typeface="+mn-ea"/>
              </a:endParaRPr>
            </a:p>
          </p:txBody>
        </p:sp>
        <p:sp>
          <p:nvSpPr>
            <p:cNvPr id="84" name="正方形/長方形 26"/>
            <p:cNvSpPr>
              <a:spLocks/>
            </p:cNvSpPr>
            <p:nvPr/>
          </p:nvSpPr>
          <p:spPr bwMode="gray">
            <a:xfrm>
              <a:off x="7400406" y="85755"/>
              <a:ext cx="1651491" cy="15292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 name="グループ化 84"/>
          <p:cNvGrpSpPr>
            <a:grpSpLocks/>
          </p:cNvGrpSpPr>
          <p:nvPr/>
        </p:nvGrpSpPr>
        <p:grpSpPr bwMode="auto">
          <a:xfrm>
            <a:off x="7450735" y="319107"/>
            <a:ext cx="1520825" cy="1441450"/>
            <a:chOff x="7399338" y="76200"/>
            <a:chExt cx="1520825" cy="1441450"/>
          </a:xfrm>
        </p:grpSpPr>
        <p:grpSp>
          <p:nvGrpSpPr>
            <p:cNvPr id="5" name="Group 167"/>
            <p:cNvGrpSpPr>
              <a:grpSpLocks noChangeAspect="1"/>
            </p:cNvGrpSpPr>
            <p:nvPr/>
          </p:nvGrpSpPr>
          <p:grpSpPr bwMode="auto">
            <a:xfrm>
              <a:off x="7437438" y="76200"/>
              <a:ext cx="1482725" cy="1441450"/>
              <a:chOff x="1698" y="1802"/>
              <a:chExt cx="13239" cy="12848"/>
            </a:xfrm>
          </p:grpSpPr>
          <p:sp>
            <p:nvSpPr>
              <p:cNvPr id="46212" name="Freeform 168"/>
              <p:cNvSpPr>
                <a:spLocks noChangeAspect="1"/>
              </p:cNvSpPr>
              <p:nvPr/>
            </p:nvSpPr>
            <p:spPr bwMode="auto">
              <a:xfrm>
                <a:off x="8871" y="10269"/>
                <a:ext cx="1970" cy="2259"/>
              </a:xfrm>
              <a:custGeom>
                <a:avLst/>
                <a:gdLst>
                  <a:gd name="T0" fmla="*/ 2147483647 w 1234"/>
                  <a:gd name="T1" fmla="*/ 2147483647 h 1419"/>
                  <a:gd name="T2" fmla="*/ 2147483647 w 1234"/>
                  <a:gd name="T3" fmla="*/ 2147483647 h 1419"/>
                  <a:gd name="T4" fmla="*/ 2147483647 w 1234"/>
                  <a:gd name="T5" fmla="*/ 2147483647 h 1419"/>
                  <a:gd name="T6" fmla="*/ 2147483647 w 1234"/>
                  <a:gd name="T7" fmla="*/ 2147483647 h 1419"/>
                  <a:gd name="T8" fmla="*/ 2147483647 w 1234"/>
                  <a:gd name="T9" fmla="*/ 2147483647 h 1419"/>
                  <a:gd name="T10" fmla="*/ 2147483647 w 1234"/>
                  <a:gd name="T11" fmla="*/ 2147483647 h 1419"/>
                  <a:gd name="T12" fmla="*/ 2147483647 w 1234"/>
                  <a:gd name="T13" fmla="*/ 2147483647 h 1419"/>
                  <a:gd name="T14" fmla="*/ 2147483647 w 1234"/>
                  <a:gd name="T15" fmla="*/ 2147483647 h 1419"/>
                  <a:gd name="T16" fmla="*/ 2147483647 w 1234"/>
                  <a:gd name="T17" fmla="*/ 2147483647 h 1419"/>
                  <a:gd name="T18" fmla="*/ 2147483647 w 1234"/>
                  <a:gd name="T19" fmla="*/ 2147483647 h 1419"/>
                  <a:gd name="T20" fmla="*/ 2147483647 w 1234"/>
                  <a:gd name="T21" fmla="*/ 2147483647 h 1419"/>
                  <a:gd name="T22" fmla="*/ 2147483647 w 1234"/>
                  <a:gd name="T23" fmla="*/ 2147483647 h 1419"/>
                  <a:gd name="T24" fmla="*/ 2147483647 w 1234"/>
                  <a:gd name="T25" fmla="*/ 2147483647 h 1419"/>
                  <a:gd name="T26" fmla="*/ 2147483647 w 1234"/>
                  <a:gd name="T27" fmla="*/ 2147483647 h 1419"/>
                  <a:gd name="T28" fmla="*/ 2147483647 w 1234"/>
                  <a:gd name="T29" fmla="*/ 2147483647 h 1419"/>
                  <a:gd name="T30" fmla="*/ 2147483647 w 1234"/>
                  <a:gd name="T31" fmla="*/ 2147483647 h 1419"/>
                  <a:gd name="T32" fmla="*/ 2147483647 w 1234"/>
                  <a:gd name="T33" fmla="*/ 2147483647 h 1419"/>
                  <a:gd name="T34" fmla="*/ 2147483647 w 1234"/>
                  <a:gd name="T35" fmla="*/ 2147483647 h 1419"/>
                  <a:gd name="T36" fmla="*/ 2147483647 w 1234"/>
                  <a:gd name="T37" fmla="*/ 2147483647 h 1419"/>
                  <a:gd name="T38" fmla="*/ 2147483647 w 1234"/>
                  <a:gd name="T39" fmla="*/ 2147483647 h 1419"/>
                  <a:gd name="T40" fmla="*/ 2147483647 w 1234"/>
                  <a:gd name="T41" fmla="*/ 2147483647 h 1419"/>
                  <a:gd name="T42" fmla="*/ 2147483647 w 1234"/>
                  <a:gd name="T43" fmla="*/ 2147483647 h 1419"/>
                  <a:gd name="T44" fmla="*/ 2147483647 w 1234"/>
                  <a:gd name="T45" fmla="*/ 2147483647 h 1419"/>
                  <a:gd name="T46" fmla="*/ 0 w 1234"/>
                  <a:gd name="T47" fmla="*/ 2147483647 h 1419"/>
                  <a:gd name="T48" fmla="*/ 2147483647 w 1234"/>
                  <a:gd name="T49" fmla="*/ 2147483647 h 1419"/>
                  <a:gd name="T50" fmla="*/ 2147483647 w 1234"/>
                  <a:gd name="T51" fmla="*/ 2147483647 h 1419"/>
                  <a:gd name="T52" fmla="*/ 2147483647 w 1234"/>
                  <a:gd name="T53" fmla="*/ 2147483647 h 1419"/>
                  <a:gd name="T54" fmla="*/ 2147483647 w 1234"/>
                  <a:gd name="T55" fmla="*/ 2147483647 h 1419"/>
                  <a:gd name="T56" fmla="*/ 2147483647 w 1234"/>
                  <a:gd name="T57" fmla="*/ 2147483647 h 1419"/>
                  <a:gd name="T58" fmla="*/ 2147483647 w 1234"/>
                  <a:gd name="T59" fmla="*/ 2147483647 h 1419"/>
                  <a:gd name="T60" fmla="*/ 2147483647 w 1234"/>
                  <a:gd name="T61" fmla="*/ 2147483647 h 1419"/>
                  <a:gd name="T62" fmla="*/ 2147483647 w 1234"/>
                  <a:gd name="T63" fmla="*/ 2147483647 h 1419"/>
                  <a:gd name="T64" fmla="*/ 2147483647 w 1234"/>
                  <a:gd name="T65" fmla="*/ 2147483647 h 1419"/>
                  <a:gd name="T66" fmla="*/ 2147483647 w 1234"/>
                  <a:gd name="T67" fmla="*/ 2147483647 h 1419"/>
                  <a:gd name="T68" fmla="*/ 2147483647 w 1234"/>
                  <a:gd name="T69" fmla="*/ 2147483647 h 1419"/>
                  <a:gd name="T70" fmla="*/ 2147483647 w 1234"/>
                  <a:gd name="T71" fmla="*/ 2147483647 h 1419"/>
                  <a:gd name="T72" fmla="*/ 2147483647 w 1234"/>
                  <a:gd name="T73" fmla="*/ 2147483647 h 1419"/>
                  <a:gd name="T74" fmla="*/ 2147483647 w 1234"/>
                  <a:gd name="T75" fmla="*/ 2147483647 h 1419"/>
                  <a:gd name="T76" fmla="*/ 2147483647 w 1234"/>
                  <a:gd name="T77" fmla="*/ 2147483647 h 1419"/>
                  <a:gd name="T78" fmla="*/ 2147483647 w 1234"/>
                  <a:gd name="T79" fmla="*/ 2147483647 h 1419"/>
                  <a:gd name="T80" fmla="*/ 2147483647 w 1234"/>
                  <a:gd name="T81" fmla="*/ 2147483647 h 1419"/>
                  <a:gd name="T82" fmla="*/ 2147483647 w 1234"/>
                  <a:gd name="T83" fmla="*/ 2147483647 h 1419"/>
                  <a:gd name="T84" fmla="*/ 2147483647 w 1234"/>
                  <a:gd name="T85" fmla="*/ 2147483647 h 1419"/>
                  <a:gd name="T86" fmla="*/ 2147483647 w 1234"/>
                  <a:gd name="T87" fmla="*/ 2147483647 h 1419"/>
                  <a:gd name="T88" fmla="*/ 2147483647 w 1234"/>
                  <a:gd name="T89" fmla="*/ 2147483647 h 1419"/>
                  <a:gd name="T90" fmla="*/ 2147483647 w 1234"/>
                  <a:gd name="T91" fmla="*/ 2147483647 h 1419"/>
                  <a:gd name="T92" fmla="*/ 2147483647 w 1234"/>
                  <a:gd name="T93" fmla="*/ 2147483647 h 1419"/>
                  <a:gd name="T94" fmla="*/ 2147483647 w 1234"/>
                  <a:gd name="T95" fmla="*/ 2147483647 h 1419"/>
                  <a:gd name="T96" fmla="*/ 2147483647 w 1234"/>
                  <a:gd name="T97" fmla="*/ 2147483647 h 1419"/>
                  <a:gd name="T98" fmla="*/ 2147483647 w 1234"/>
                  <a:gd name="T99" fmla="*/ 2147483647 h 1419"/>
                  <a:gd name="T100" fmla="*/ 2147483647 w 1234"/>
                  <a:gd name="T101" fmla="*/ 2147483647 h 1419"/>
                  <a:gd name="T102" fmla="*/ 2147483647 w 1234"/>
                  <a:gd name="T103" fmla="*/ 2147483647 h 1419"/>
                  <a:gd name="T104" fmla="*/ 2147483647 w 1234"/>
                  <a:gd name="T105" fmla="*/ 2147483647 h 1419"/>
                  <a:gd name="T106" fmla="*/ 2147483647 w 1234"/>
                  <a:gd name="T107" fmla="*/ 2147483647 h 1419"/>
                  <a:gd name="T108" fmla="*/ 2147483647 w 1234"/>
                  <a:gd name="T109" fmla="*/ 2147483647 h 1419"/>
                  <a:gd name="T110" fmla="*/ 2147483647 w 1234"/>
                  <a:gd name="T111" fmla="*/ 2147483647 h 1419"/>
                  <a:gd name="T112" fmla="*/ 2147483647 w 1234"/>
                  <a:gd name="T113" fmla="*/ 2147483647 h 1419"/>
                  <a:gd name="T114" fmla="*/ 2147483647 w 1234"/>
                  <a:gd name="T115" fmla="*/ 2147483647 h 1419"/>
                  <a:gd name="T116" fmla="*/ 2147483647 w 1234"/>
                  <a:gd name="T117" fmla="*/ 2147483647 h 1419"/>
                  <a:gd name="T118" fmla="*/ 2147483647 w 1234"/>
                  <a:gd name="T119" fmla="*/ 2147483647 h 1419"/>
                  <a:gd name="T120" fmla="*/ 2147483647 w 1234"/>
                  <a:gd name="T121" fmla="*/ 2147483647 h 1419"/>
                  <a:gd name="T122" fmla="*/ 2147483647 w 1234"/>
                  <a:gd name="T123" fmla="*/ 2147483647 h 1419"/>
                  <a:gd name="T124" fmla="*/ 2147483647 w 1234"/>
                  <a:gd name="T125" fmla="*/ 2147483647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13" name="Freeform 169"/>
              <p:cNvSpPr>
                <a:spLocks noChangeAspect="1"/>
              </p:cNvSpPr>
              <p:nvPr/>
            </p:nvSpPr>
            <p:spPr bwMode="auto">
              <a:xfrm>
                <a:off x="10660" y="3383"/>
                <a:ext cx="2443" cy="2461"/>
              </a:xfrm>
              <a:custGeom>
                <a:avLst/>
                <a:gdLst>
                  <a:gd name="T0" fmla="*/ 2147483647 w 1531"/>
                  <a:gd name="T1" fmla="*/ 2147483647 h 1546"/>
                  <a:gd name="T2" fmla="*/ 2147483647 w 1531"/>
                  <a:gd name="T3" fmla="*/ 2147483647 h 1546"/>
                  <a:gd name="T4" fmla="*/ 2147483647 w 1531"/>
                  <a:gd name="T5" fmla="*/ 2147483647 h 1546"/>
                  <a:gd name="T6" fmla="*/ 2147483647 w 1531"/>
                  <a:gd name="T7" fmla="*/ 2147483647 h 1546"/>
                  <a:gd name="T8" fmla="*/ 2147483647 w 1531"/>
                  <a:gd name="T9" fmla="*/ 2147483647 h 1546"/>
                  <a:gd name="T10" fmla="*/ 2147483647 w 1531"/>
                  <a:gd name="T11" fmla="*/ 2147483647 h 1546"/>
                  <a:gd name="T12" fmla="*/ 2147483647 w 1531"/>
                  <a:gd name="T13" fmla="*/ 2147483647 h 1546"/>
                  <a:gd name="T14" fmla="*/ 2147483647 w 1531"/>
                  <a:gd name="T15" fmla="*/ 2147483647 h 1546"/>
                  <a:gd name="T16" fmla="*/ 2147483647 w 1531"/>
                  <a:gd name="T17" fmla="*/ 2147483647 h 1546"/>
                  <a:gd name="T18" fmla="*/ 2147483647 w 1531"/>
                  <a:gd name="T19" fmla="*/ 2147483647 h 1546"/>
                  <a:gd name="T20" fmla="*/ 2147483647 w 1531"/>
                  <a:gd name="T21" fmla="*/ 2147483647 h 1546"/>
                  <a:gd name="T22" fmla="*/ 2147483647 w 1531"/>
                  <a:gd name="T23" fmla="*/ 2147483647 h 1546"/>
                  <a:gd name="T24" fmla="*/ 2147483647 w 1531"/>
                  <a:gd name="T25" fmla="*/ 2147483647 h 1546"/>
                  <a:gd name="T26" fmla="*/ 2147483647 w 1531"/>
                  <a:gd name="T27" fmla="*/ 2147483647 h 1546"/>
                  <a:gd name="T28" fmla="*/ 2147483647 w 1531"/>
                  <a:gd name="T29" fmla="*/ 2147483647 h 1546"/>
                  <a:gd name="T30" fmla="*/ 2147483647 w 1531"/>
                  <a:gd name="T31" fmla="*/ 2147483647 h 1546"/>
                  <a:gd name="T32" fmla="*/ 2147483647 w 1531"/>
                  <a:gd name="T33" fmla="*/ 2147483647 h 1546"/>
                  <a:gd name="T34" fmla="*/ 2147483647 w 1531"/>
                  <a:gd name="T35" fmla="*/ 2147483647 h 1546"/>
                  <a:gd name="T36" fmla="*/ 2147483647 w 1531"/>
                  <a:gd name="T37" fmla="*/ 2147483647 h 1546"/>
                  <a:gd name="T38" fmla="*/ 2147483647 w 1531"/>
                  <a:gd name="T39" fmla="*/ 2147483647 h 1546"/>
                  <a:gd name="T40" fmla="*/ 2147483647 w 1531"/>
                  <a:gd name="T41" fmla="*/ 2147483647 h 1546"/>
                  <a:gd name="T42" fmla="*/ 2147483647 w 1531"/>
                  <a:gd name="T43" fmla="*/ 2147483647 h 1546"/>
                  <a:gd name="T44" fmla="*/ 2147483647 w 1531"/>
                  <a:gd name="T45" fmla="*/ 2147483647 h 1546"/>
                  <a:gd name="T46" fmla="*/ 2147483647 w 1531"/>
                  <a:gd name="T47" fmla="*/ 2147483647 h 1546"/>
                  <a:gd name="T48" fmla="*/ 2147483647 w 1531"/>
                  <a:gd name="T49" fmla="*/ 2147483647 h 1546"/>
                  <a:gd name="T50" fmla="*/ 2147483647 w 1531"/>
                  <a:gd name="T51" fmla="*/ 2147483647 h 1546"/>
                  <a:gd name="T52" fmla="*/ 2147483647 w 1531"/>
                  <a:gd name="T53" fmla="*/ 2147483647 h 1546"/>
                  <a:gd name="T54" fmla="*/ 2147483647 w 1531"/>
                  <a:gd name="T55" fmla="*/ 2147483647 h 1546"/>
                  <a:gd name="T56" fmla="*/ 2147483647 w 1531"/>
                  <a:gd name="T57" fmla="*/ 2147483647 h 1546"/>
                  <a:gd name="T58" fmla="*/ 2147483647 w 1531"/>
                  <a:gd name="T59" fmla="*/ 2147483647 h 1546"/>
                  <a:gd name="T60" fmla="*/ 2147483647 w 1531"/>
                  <a:gd name="T61" fmla="*/ 2147483647 h 1546"/>
                  <a:gd name="T62" fmla="*/ 2147483647 w 1531"/>
                  <a:gd name="T63" fmla="*/ 2147483647 h 1546"/>
                  <a:gd name="T64" fmla="*/ 2147483647 w 1531"/>
                  <a:gd name="T65" fmla="*/ 2147483647 h 1546"/>
                  <a:gd name="T66" fmla="*/ 2147483647 w 1531"/>
                  <a:gd name="T67" fmla="*/ 2147483647 h 1546"/>
                  <a:gd name="T68" fmla="*/ 2147483647 w 1531"/>
                  <a:gd name="T69" fmla="*/ 2147483647 h 1546"/>
                  <a:gd name="T70" fmla="*/ 2147483647 w 1531"/>
                  <a:gd name="T71" fmla="*/ 2147483647 h 1546"/>
                  <a:gd name="T72" fmla="*/ 2147483647 w 1531"/>
                  <a:gd name="T73" fmla="*/ 2147483647 h 1546"/>
                  <a:gd name="T74" fmla="*/ 2147483647 w 1531"/>
                  <a:gd name="T75" fmla="*/ 2147483647 h 1546"/>
                  <a:gd name="T76" fmla="*/ 2147483647 w 1531"/>
                  <a:gd name="T77" fmla="*/ 2147483647 h 1546"/>
                  <a:gd name="T78" fmla="*/ 2147483647 w 1531"/>
                  <a:gd name="T79" fmla="*/ 2147483647 h 1546"/>
                  <a:gd name="T80" fmla="*/ 2147483647 w 1531"/>
                  <a:gd name="T81" fmla="*/ 2147483647 h 1546"/>
                  <a:gd name="T82" fmla="*/ 2147483647 w 1531"/>
                  <a:gd name="T83" fmla="*/ 2147483647 h 1546"/>
                  <a:gd name="T84" fmla="*/ 2147483647 w 1531"/>
                  <a:gd name="T85" fmla="*/ 2147483647 h 1546"/>
                  <a:gd name="T86" fmla="*/ 2147483647 w 1531"/>
                  <a:gd name="T87" fmla="*/ 2147483647 h 1546"/>
                  <a:gd name="T88" fmla="*/ 2147483647 w 1531"/>
                  <a:gd name="T89" fmla="*/ 2147483647 h 1546"/>
                  <a:gd name="T90" fmla="*/ 2147483647 w 1531"/>
                  <a:gd name="T91" fmla="*/ 2147483647 h 1546"/>
                  <a:gd name="T92" fmla="*/ 2147483647 w 1531"/>
                  <a:gd name="T93" fmla="*/ 2147483647 h 1546"/>
                  <a:gd name="T94" fmla="*/ 2147483647 w 1531"/>
                  <a:gd name="T95" fmla="*/ 2147483647 h 1546"/>
                  <a:gd name="T96" fmla="*/ 2147483647 w 1531"/>
                  <a:gd name="T97" fmla="*/ 2147483647 h 1546"/>
                  <a:gd name="T98" fmla="*/ 2147483647 w 1531"/>
                  <a:gd name="T99" fmla="*/ 2147483647 h 1546"/>
                  <a:gd name="T100" fmla="*/ 2147483647 w 1531"/>
                  <a:gd name="T101" fmla="*/ 2147483647 h 1546"/>
                  <a:gd name="T102" fmla="*/ 2147483647 w 1531"/>
                  <a:gd name="T103" fmla="*/ 2147483647 h 1546"/>
                  <a:gd name="T104" fmla="*/ 2147483647 w 1531"/>
                  <a:gd name="T105" fmla="*/ 2147483647 h 1546"/>
                  <a:gd name="T106" fmla="*/ 2147483647 w 1531"/>
                  <a:gd name="T107" fmla="*/ 2147483647 h 1546"/>
                  <a:gd name="T108" fmla="*/ 2147483647 w 1531"/>
                  <a:gd name="T109" fmla="*/ 2147483647 h 1546"/>
                  <a:gd name="T110" fmla="*/ 2147483647 w 1531"/>
                  <a:gd name="T111" fmla="*/ 2147483647 h 1546"/>
                  <a:gd name="T112" fmla="*/ 2147483647 w 1531"/>
                  <a:gd name="T113" fmla="*/ 2147483647 h 1546"/>
                  <a:gd name="T114" fmla="*/ 2147483647 w 1531"/>
                  <a:gd name="T115" fmla="*/ 2147483647 h 1546"/>
                  <a:gd name="T116" fmla="*/ 2147483647 w 1531"/>
                  <a:gd name="T117" fmla="*/ 2147483647 h 1546"/>
                  <a:gd name="T118" fmla="*/ 2147483647 w 1531"/>
                  <a:gd name="T119" fmla="*/ 2147483647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14" name="Freeform 170"/>
              <p:cNvSpPr>
                <a:spLocks noChangeAspect="1"/>
              </p:cNvSpPr>
              <p:nvPr/>
            </p:nvSpPr>
            <p:spPr bwMode="auto">
              <a:xfrm>
                <a:off x="4526" y="8192"/>
                <a:ext cx="3147" cy="2461"/>
              </a:xfrm>
              <a:custGeom>
                <a:avLst/>
                <a:gdLst>
                  <a:gd name="T0" fmla="*/ 2147483647 w 1972"/>
                  <a:gd name="T1" fmla="*/ 2147483647 h 1546"/>
                  <a:gd name="T2" fmla="*/ 2147483647 w 1972"/>
                  <a:gd name="T3" fmla="*/ 2147483647 h 1546"/>
                  <a:gd name="T4" fmla="*/ 2147483647 w 1972"/>
                  <a:gd name="T5" fmla="*/ 2147483647 h 1546"/>
                  <a:gd name="T6" fmla="*/ 2147483647 w 1972"/>
                  <a:gd name="T7" fmla="*/ 2147483647 h 1546"/>
                  <a:gd name="T8" fmla="*/ 2147483647 w 1972"/>
                  <a:gd name="T9" fmla="*/ 2147483647 h 1546"/>
                  <a:gd name="T10" fmla="*/ 2147483647 w 1972"/>
                  <a:gd name="T11" fmla="*/ 2147483647 h 1546"/>
                  <a:gd name="T12" fmla="*/ 2147483647 w 1972"/>
                  <a:gd name="T13" fmla="*/ 2147483647 h 1546"/>
                  <a:gd name="T14" fmla="*/ 2147483647 w 1972"/>
                  <a:gd name="T15" fmla="*/ 2147483647 h 1546"/>
                  <a:gd name="T16" fmla="*/ 2147483647 w 1972"/>
                  <a:gd name="T17" fmla="*/ 2147483647 h 1546"/>
                  <a:gd name="T18" fmla="*/ 2147483647 w 1972"/>
                  <a:gd name="T19" fmla="*/ 2147483647 h 1546"/>
                  <a:gd name="T20" fmla="*/ 2147483647 w 1972"/>
                  <a:gd name="T21" fmla="*/ 2147483647 h 1546"/>
                  <a:gd name="T22" fmla="*/ 2147483647 w 1972"/>
                  <a:gd name="T23" fmla="*/ 2147483647 h 1546"/>
                  <a:gd name="T24" fmla="*/ 2147483647 w 1972"/>
                  <a:gd name="T25" fmla="*/ 2147483647 h 1546"/>
                  <a:gd name="T26" fmla="*/ 2147483647 w 1972"/>
                  <a:gd name="T27" fmla="*/ 2147483647 h 1546"/>
                  <a:gd name="T28" fmla="*/ 2147483647 w 1972"/>
                  <a:gd name="T29" fmla="*/ 2147483647 h 1546"/>
                  <a:gd name="T30" fmla="*/ 2147483647 w 1972"/>
                  <a:gd name="T31" fmla="*/ 2147483647 h 1546"/>
                  <a:gd name="T32" fmla="*/ 2147483647 w 1972"/>
                  <a:gd name="T33" fmla="*/ 2147483647 h 1546"/>
                  <a:gd name="T34" fmla="*/ 2147483647 w 1972"/>
                  <a:gd name="T35" fmla="*/ 2147483647 h 1546"/>
                  <a:gd name="T36" fmla="*/ 2147483647 w 1972"/>
                  <a:gd name="T37" fmla="*/ 2147483647 h 1546"/>
                  <a:gd name="T38" fmla="*/ 2147483647 w 1972"/>
                  <a:gd name="T39" fmla="*/ 2147483647 h 1546"/>
                  <a:gd name="T40" fmla="*/ 2147483647 w 1972"/>
                  <a:gd name="T41" fmla="*/ 2147483647 h 1546"/>
                  <a:gd name="T42" fmla="*/ 2147483647 w 1972"/>
                  <a:gd name="T43" fmla="*/ 2147483647 h 1546"/>
                  <a:gd name="T44" fmla="*/ 2147483647 w 1972"/>
                  <a:gd name="T45" fmla="*/ 2147483647 h 1546"/>
                  <a:gd name="T46" fmla="*/ 2147483647 w 1972"/>
                  <a:gd name="T47" fmla="*/ 2147483647 h 1546"/>
                  <a:gd name="T48" fmla="*/ 2147483647 w 1972"/>
                  <a:gd name="T49" fmla="*/ 2147483647 h 1546"/>
                  <a:gd name="T50" fmla="*/ 2147483647 w 1972"/>
                  <a:gd name="T51" fmla="*/ 2147483647 h 1546"/>
                  <a:gd name="T52" fmla="*/ 2147483647 w 1972"/>
                  <a:gd name="T53" fmla="*/ 2147483647 h 1546"/>
                  <a:gd name="T54" fmla="*/ 2147483647 w 1972"/>
                  <a:gd name="T55" fmla="*/ 2147483647 h 1546"/>
                  <a:gd name="T56" fmla="*/ 2147483647 w 1972"/>
                  <a:gd name="T57" fmla="*/ 2147483647 h 1546"/>
                  <a:gd name="T58" fmla="*/ 2147483647 w 1972"/>
                  <a:gd name="T59" fmla="*/ 2147483647 h 1546"/>
                  <a:gd name="T60" fmla="*/ 2147483647 w 1972"/>
                  <a:gd name="T61" fmla="*/ 2147483647 h 1546"/>
                  <a:gd name="T62" fmla="*/ 2147483647 w 1972"/>
                  <a:gd name="T63" fmla="*/ 2147483647 h 1546"/>
                  <a:gd name="T64" fmla="*/ 2147483647 w 1972"/>
                  <a:gd name="T65" fmla="*/ 2147483647 h 1546"/>
                  <a:gd name="T66" fmla="*/ 2147483647 w 1972"/>
                  <a:gd name="T67" fmla="*/ 2147483647 h 1546"/>
                  <a:gd name="T68" fmla="*/ 2147483647 w 1972"/>
                  <a:gd name="T69" fmla="*/ 2147483647 h 1546"/>
                  <a:gd name="T70" fmla="*/ 2147483647 w 1972"/>
                  <a:gd name="T71" fmla="*/ 2147483647 h 1546"/>
                  <a:gd name="T72" fmla="*/ 2147483647 w 1972"/>
                  <a:gd name="T73" fmla="*/ 2147483647 h 1546"/>
                  <a:gd name="T74" fmla="*/ 2147483647 w 1972"/>
                  <a:gd name="T75" fmla="*/ 2147483647 h 1546"/>
                  <a:gd name="T76" fmla="*/ 2147483647 w 1972"/>
                  <a:gd name="T77" fmla="*/ 2147483647 h 1546"/>
                  <a:gd name="T78" fmla="*/ 2147483647 w 1972"/>
                  <a:gd name="T79" fmla="*/ 2147483647 h 1546"/>
                  <a:gd name="T80" fmla="*/ 2147483647 w 1972"/>
                  <a:gd name="T81" fmla="*/ 2147483647 h 1546"/>
                  <a:gd name="T82" fmla="*/ 2147483647 w 1972"/>
                  <a:gd name="T83" fmla="*/ 2147483647 h 1546"/>
                  <a:gd name="T84" fmla="*/ 2147483647 w 1972"/>
                  <a:gd name="T85" fmla="*/ 2147483647 h 1546"/>
                  <a:gd name="T86" fmla="*/ 2147483647 w 1972"/>
                  <a:gd name="T87" fmla="*/ 2147483647 h 1546"/>
                  <a:gd name="T88" fmla="*/ 2147483647 w 1972"/>
                  <a:gd name="T89" fmla="*/ 2147483647 h 1546"/>
                  <a:gd name="T90" fmla="*/ 2147483647 w 1972"/>
                  <a:gd name="T91" fmla="*/ 2147483647 h 1546"/>
                  <a:gd name="T92" fmla="*/ 2147483647 w 1972"/>
                  <a:gd name="T93" fmla="*/ 2147483647 h 1546"/>
                  <a:gd name="T94" fmla="*/ 2147483647 w 1972"/>
                  <a:gd name="T95" fmla="*/ 2147483647 h 1546"/>
                  <a:gd name="T96" fmla="*/ 2147483647 w 1972"/>
                  <a:gd name="T97" fmla="*/ 2147483647 h 1546"/>
                  <a:gd name="T98" fmla="*/ 2147483647 w 1972"/>
                  <a:gd name="T99" fmla="*/ 2147483647 h 1546"/>
                  <a:gd name="T100" fmla="*/ 2147483647 w 1972"/>
                  <a:gd name="T101" fmla="*/ 2147483647 h 1546"/>
                  <a:gd name="T102" fmla="*/ 2147483647 w 1972"/>
                  <a:gd name="T103" fmla="*/ 2147483647 h 1546"/>
                  <a:gd name="T104" fmla="*/ 2147483647 w 1972"/>
                  <a:gd name="T105" fmla="*/ 2147483647 h 1546"/>
                  <a:gd name="T106" fmla="*/ 2147483647 w 1972"/>
                  <a:gd name="T107" fmla="*/ 2147483647 h 1546"/>
                  <a:gd name="T108" fmla="*/ 2147483647 w 1972"/>
                  <a:gd name="T109" fmla="*/ 2147483647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noFill/>
              <a:ln w="0">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15" name="Freeform 171"/>
              <p:cNvSpPr>
                <a:spLocks noChangeAspect="1"/>
              </p:cNvSpPr>
              <p:nvPr/>
            </p:nvSpPr>
            <p:spPr bwMode="auto">
              <a:xfrm>
                <a:off x="1698" y="6633"/>
                <a:ext cx="5838" cy="4133"/>
              </a:xfrm>
              <a:custGeom>
                <a:avLst/>
                <a:gdLst>
                  <a:gd name="T0" fmla="*/ 5613 w 5838"/>
                  <a:gd name="T1" fmla="*/ 1017 h 4133"/>
                  <a:gd name="T2" fmla="*/ 5635 w 5838"/>
                  <a:gd name="T3" fmla="*/ 1017 h 4133"/>
                  <a:gd name="T4" fmla="*/ 5635 w 5838"/>
                  <a:gd name="T5" fmla="*/ 1040 h 4133"/>
                  <a:gd name="T6" fmla="*/ 5635 w 5838"/>
                  <a:gd name="T7" fmla="*/ 1040 h 4133"/>
                  <a:gd name="T8" fmla="*/ 5658 w 5838"/>
                  <a:gd name="T9" fmla="*/ 1062 h 4133"/>
                  <a:gd name="T10" fmla="*/ 5726 w 5838"/>
                  <a:gd name="T11" fmla="*/ 1175 h 4133"/>
                  <a:gd name="T12" fmla="*/ 5793 w 5838"/>
                  <a:gd name="T13" fmla="*/ 1288 h 4133"/>
                  <a:gd name="T14" fmla="*/ 5816 w 5838"/>
                  <a:gd name="T15" fmla="*/ 1333 h 4133"/>
                  <a:gd name="T16" fmla="*/ 5680 w 5838"/>
                  <a:gd name="T17" fmla="*/ 1401 h 4133"/>
                  <a:gd name="T18" fmla="*/ 5477 w 5838"/>
                  <a:gd name="T19" fmla="*/ 1468 h 4133"/>
                  <a:gd name="T20" fmla="*/ 5228 w 5838"/>
                  <a:gd name="T21" fmla="*/ 1559 h 4133"/>
                  <a:gd name="T22" fmla="*/ 4979 w 5838"/>
                  <a:gd name="T23" fmla="*/ 1672 h 4133"/>
                  <a:gd name="T24" fmla="*/ 4753 w 5838"/>
                  <a:gd name="T25" fmla="*/ 1740 h 4133"/>
                  <a:gd name="T26" fmla="*/ 4571 w 5838"/>
                  <a:gd name="T27" fmla="*/ 1853 h 4133"/>
                  <a:gd name="T28" fmla="*/ 4344 w 5838"/>
                  <a:gd name="T29" fmla="*/ 1988 h 4133"/>
                  <a:gd name="T30" fmla="*/ 4300 w 5838"/>
                  <a:gd name="T31" fmla="*/ 2055 h 4133"/>
                  <a:gd name="T32" fmla="*/ 4051 w 5838"/>
                  <a:gd name="T33" fmla="*/ 2485 h 4133"/>
                  <a:gd name="T34" fmla="*/ 3984 w 5838"/>
                  <a:gd name="T35" fmla="*/ 2598 h 4133"/>
                  <a:gd name="T36" fmla="*/ 3937 w 5838"/>
                  <a:gd name="T37" fmla="*/ 2621 h 4133"/>
                  <a:gd name="T38" fmla="*/ 3893 w 5838"/>
                  <a:gd name="T39" fmla="*/ 2643 h 4133"/>
                  <a:gd name="T40" fmla="*/ 3824 w 5838"/>
                  <a:gd name="T41" fmla="*/ 2665 h 4133"/>
                  <a:gd name="T42" fmla="*/ 3733 w 5838"/>
                  <a:gd name="T43" fmla="*/ 2734 h 4133"/>
                  <a:gd name="T44" fmla="*/ 3621 w 5838"/>
                  <a:gd name="T45" fmla="*/ 2778 h 4133"/>
                  <a:gd name="T46" fmla="*/ 3530 w 5838"/>
                  <a:gd name="T47" fmla="*/ 2824 h 4133"/>
                  <a:gd name="T48" fmla="*/ 3508 w 5838"/>
                  <a:gd name="T49" fmla="*/ 2847 h 4133"/>
                  <a:gd name="T50" fmla="*/ 3395 w 5838"/>
                  <a:gd name="T51" fmla="*/ 2891 h 4133"/>
                  <a:gd name="T52" fmla="*/ 3123 w 5838"/>
                  <a:gd name="T53" fmla="*/ 3095 h 4133"/>
                  <a:gd name="T54" fmla="*/ 2601 w 5838"/>
                  <a:gd name="T55" fmla="*/ 3614 h 4133"/>
                  <a:gd name="T56" fmla="*/ 1403 w 5838"/>
                  <a:gd name="T57" fmla="*/ 4133 h 4133"/>
                  <a:gd name="T58" fmla="*/ 814 w 5838"/>
                  <a:gd name="T59" fmla="*/ 2576 h 4133"/>
                  <a:gd name="T60" fmla="*/ 1765 w 5838"/>
                  <a:gd name="T61" fmla="*/ 1446 h 4133"/>
                  <a:gd name="T62" fmla="*/ 2466 w 5838"/>
                  <a:gd name="T63" fmla="*/ 1266 h 4133"/>
                  <a:gd name="T64" fmla="*/ 3348 w 5838"/>
                  <a:gd name="T65" fmla="*/ 995 h 4133"/>
                  <a:gd name="T66" fmla="*/ 3484 w 5838"/>
                  <a:gd name="T67" fmla="*/ 927 h 4133"/>
                  <a:gd name="T68" fmla="*/ 3621 w 5838"/>
                  <a:gd name="T69" fmla="*/ 860 h 4133"/>
                  <a:gd name="T70" fmla="*/ 3757 w 5838"/>
                  <a:gd name="T71" fmla="*/ 814 h 4133"/>
                  <a:gd name="T72" fmla="*/ 3960 w 5838"/>
                  <a:gd name="T73" fmla="*/ 723 h 4133"/>
                  <a:gd name="T74" fmla="*/ 4368 w 5838"/>
                  <a:gd name="T75" fmla="*/ 498 h 4133"/>
                  <a:gd name="T76" fmla="*/ 4435 w 5838"/>
                  <a:gd name="T77" fmla="*/ 474 h 4133"/>
                  <a:gd name="T78" fmla="*/ 4706 w 5838"/>
                  <a:gd name="T79" fmla="*/ 317 h 4133"/>
                  <a:gd name="T80" fmla="*/ 4911 w 5838"/>
                  <a:gd name="T81" fmla="*/ 226 h 4133"/>
                  <a:gd name="T82" fmla="*/ 5046 w 5838"/>
                  <a:gd name="T83" fmla="*/ 137 h 4133"/>
                  <a:gd name="T84" fmla="*/ 5251 w 5838"/>
                  <a:gd name="T85" fmla="*/ 0 h 4133"/>
                  <a:gd name="T86" fmla="*/ 5364 w 5838"/>
                  <a:gd name="T87" fmla="*/ 181 h 4133"/>
                  <a:gd name="T88" fmla="*/ 5386 w 5838"/>
                  <a:gd name="T89" fmla="*/ 204 h 4133"/>
                  <a:gd name="T90" fmla="*/ 5364 w 5838"/>
                  <a:gd name="T91" fmla="*/ 226 h 4133"/>
                  <a:gd name="T92" fmla="*/ 5318 w 5838"/>
                  <a:gd name="T93" fmla="*/ 272 h 4133"/>
                  <a:gd name="T94" fmla="*/ 5295 w 5838"/>
                  <a:gd name="T95" fmla="*/ 295 h 4133"/>
                  <a:gd name="T96" fmla="*/ 5295 w 5838"/>
                  <a:gd name="T97" fmla="*/ 317 h 4133"/>
                  <a:gd name="T98" fmla="*/ 5340 w 5838"/>
                  <a:gd name="T99" fmla="*/ 408 h 4133"/>
                  <a:gd name="T100" fmla="*/ 5364 w 5838"/>
                  <a:gd name="T101" fmla="*/ 521 h 4133"/>
                  <a:gd name="T102" fmla="*/ 5364 w 5838"/>
                  <a:gd name="T103" fmla="*/ 610 h 4133"/>
                  <a:gd name="T104" fmla="*/ 5295 w 5838"/>
                  <a:gd name="T105" fmla="*/ 747 h 4133"/>
                  <a:gd name="T106" fmla="*/ 5273 w 5838"/>
                  <a:gd name="T107" fmla="*/ 836 h 4133"/>
                  <a:gd name="T108" fmla="*/ 5273 w 5838"/>
                  <a:gd name="T109" fmla="*/ 860 h 4133"/>
                  <a:gd name="T110" fmla="*/ 5273 w 5838"/>
                  <a:gd name="T111" fmla="*/ 882 h 4133"/>
                  <a:gd name="T112" fmla="*/ 5364 w 5838"/>
                  <a:gd name="T113" fmla="*/ 904 h 4133"/>
                  <a:gd name="T114" fmla="*/ 5409 w 5838"/>
                  <a:gd name="T115" fmla="*/ 904 h 4133"/>
                  <a:gd name="T116" fmla="*/ 5477 w 5838"/>
                  <a:gd name="T117" fmla="*/ 927 h 4133"/>
                  <a:gd name="T118" fmla="*/ 5522 w 5838"/>
                  <a:gd name="T119" fmla="*/ 927 h 4133"/>
                  <a:gd name="T120" fmla="*/ 5589 w 5838"/>
                  <a:gd name="T121" fmla="*/ 971 h 4133"/>
                  <a:gd name="T122" fmla="*/ 5613 w 5838"/>
                  <a:gd name="T123" fmla="*/ 995 h 4133"/>
                  <a:gd name="T124" fmla="*/ 5613 w 5838"/>
                  <a:gd name="T125" fmla="*/ 995 h 413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38"/>
                  <a:gd name="T190" fmla="*/ 0 h 4133"/>
                  <a:gd name="T191" fmla="*/ 5838 w 5838"/>
                  <a:gd name="T192" fmla="*/ 4133 h 413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38" h="4133">
                    <a:moveTo>
                      <a:pt x="5613" y="995"/>
                    </a:moveTo>
                    <a:lnTo>
                      <a:pt x="5613" y="995"/>
                    </a:lnTo>
                    <a:lnTo>
                      <a:pt x="5613" y="1017"/>
                    </a:lnTo>
                    <a:lnTo>
                      <a:pt x="5635" y="1017"/>
                    </a:lnTo>
                    <a:lnTo>
                      <a:pt x="5635" y="1040"/>
                    </a:lnTo>
                    <a:lnTo>
                      <a:pt x="5635" y="1062"/>
                    </a:lnTo>
                    <a:lnTo>
                      <a:pt x="5658" y="1062"/>
                    </a:lnTo>
                    <a:lnTo>
                      <a:pt x="5658" y="1084"/>
                    </a:lnTo>
                    <a:lnTo>
                      <a:pt x="5702" y="1130"/>
                    </a:lnTo>
                    <a:lnTo>
                      <a:pt x="5726" y="1175"/>
                    </a:lnTo>
                    <a:lnTo>
                      <a:pt x="5749" y="1197"/>
                    </a:lnTo>
                    <a:lnTo>
                      <a:pt x="5749" y="1220"/>
                    </a:lnTo>
                    <a:lnTo>
                      <a:pt x="5771" y="1243"/>
                    </a:lnTo>
                    <a:lnTo>
                      <a:pt x="5771" y="1266"/>
                    </a:lnTo>
                    <a:lnTo>
                      <a:pt x="5793" y="1266"/>
                    </a:lnTo>
                    <a:lnTo>
                      <a:pt x="5793" y="1288"/>
                    </a:lnTo>
                    <a:lnTo>
                      <a:pt x="5793" y="1310"/>
                    </a:lnTo>
                    <a:lnTo>
                      <a:pt x="5816" y="1310"/>
                    </a:lnTo>
                    <a:lnTo>
                      <a:pt x="5816" y="1333"/>
                    </a:lnTo>
                    <a:lnTo>
                      <a:pt x="5838" y="1356"/>
                    </a:lnTo>
                    <a:lnTo>
                      <a:pt x="5816" y="1356"/>
                    </a:lnTo>
                    <a:lnTo>
                      <a:pt x="5793" y="1356"/>
                    </a:lnTo>
                    <a:lnTo>
                      <a:pt x="5771" y="1356"/>
                    </a:lnTo>
                    <a:lnTo>
                      <a:pt x="5726" y="1379"/>
                    </a:lnTo>
                    <a:lnTo>
                      <a:pt x="5680" y="1401"/>
                    </a:lnTo>
                    <a:lnTo>
                      <a:pt x="5658" y="1401"/>
                    </a:lnTo>
                    <a:lnTo>
                      <a:pt x="5589" y="1423"/>
                    </a:lnTo>
                    <a:lnTo>
                      <a:pt x="5544" y="1446"/>
                    </a:lnTo>
                    <a:lnTo>
                      <a:pt x="5522" y="1446"/>
                    </a:lnTo>
                    <a:lnTo>
                      <a:pt x="5477" y="1468"/>
                    </a:lnTo>
                    <a:lnTo>
                      <a:pt x="5431" y="1492"/>
                    </a:lnTo>
                    <a:lnTo>
                      <a:pt x="5409" y="1492"/>
                    </a:lnTo>
                    <a:lnTo>
                      <a:pt x="5340" y="1536"/>
                    </a:lnTo>
                    <a:lnTo>
                      <a:pt x="5273" y="1559"/>
                    </a:lnTo>
                    <a:lnTo>
                      <a:pt x="5251" y="1559"/>
                    </a:lnTo>
                    <a:lnTo>
                      <a:pt x="5228" y="1559"/>
                    </a:lnTo>
                    <a:lnTo>
                      <a:pt x="5228" y="1581"/>
                    </a:lnTo>
                    <a:lnTo>
                      <a:pt x="5115" y="1627"/>
                    </a:lnTo>
                    <a:lnTo>
                      <a:pt x="5024" y="1649"/>
                    </a:lnTo>
                    <a:lnTo>
                      <a:pt x="5002" y="1649"/>
                    </a:lnTo>
                    <a:lnTo>
                      <a:pt x="4979" y="1672"/>
                    </a:lnTo>
                    <a:lnTo>
                      <a:pt x="4955" y="1672"/>
                    </a:lnTo>
                    <a:lnTo>
                      <a:pt x="4911" y="1694"/>
                    </a:lnTo>
                    <a:lnTo>
                      <a:pt x="4888" y="1694"/>
                    </a:lnTo>
                    <a:lnTo>
                      <a:pt x="4797" y="1718"/>
                    </a:lnTo>
                    <a:lnTo>
                      <a:pt x="4753" y="1740"/>
                    </a:lnTo>
                    <a:lnTo>
                      <a:pt x="4706" y="1740"/>
                    </a:lnTo>
                    <a:lnTo>
                      <a:pt x="4662" y="1785"/>
                    </a:lnTo>
                    <a:lnTo>
                      <a:pt x="4639" y="1807"/>
                    </a:lnTo>
                    <a:lnTo>
                      <a:pt x="4593" y="1829"/>
                    </a:lnTo>
                    <a:lnTo>
                      <a:pt x="4571" y="1853"/>
                    </a:lnTo>
                    <a:lnTo>
                      <a:pt x="4548" y="1853"/>
                    </a:lnTo>
                    <a:lnTo>
                      <a:pt x="4526" y="1875"/>
                    </a:lnTo>
                    <a:lnTo>
                      <a:pt x="4390" y="1966"/>
                    </a:lnTo>
                    <a:lnTo>
                      <a:pt x="4368" y="1988"/>
                    </a:lnTo>
                    <a:lnTo>
                      <a:pt x="4344" y="1988"/>
                    </a:lnTo>
                    <a:lnTo>
                      <a:pt x="4344" y="2011"/>
                    </a:lnTo>
                    <a:lnTo>
                      <a:pt x="4322" y="2011"/>
                    </a:lnTo>
                    <a:lnTo>
                      <a:pt x="4322" y="2033"/>
                    </a:lnTo>
                    <a:lnTo>
                      <a:pt x="4300" y="2033"/>
                    </a:lnTo>
                    <a:lnTo>
                      <a:pt x="4300" y="2055"/>
                    </a:lnTo>
                    <a:lnTo>
                      <a:pt x="4277" y="2078"/>
                    </a:lnTo>
                    <a:lnTo>
                      <a:pt x="4255" y="2102"/>
                    </a:lnTo>
                    <a:lnTo>
                      <a:pt x="4232" y="2146"/>
                    </a:lnTo>
                    <a:lnTo>
                      <a:pt x="4209" y="2191"/>
                    </a:lnTo>
                    <a:lnTo>
                      <a:pt x="4073" y="2439"/>
                    </a:lnTo>
                    <a:lnTo>
                      <a:pt x="4051" y="2485"/>
                    </a:lnTo>
                    <a:lnTo>
                      <a:pt x="4028" y="2508"/>
                    </a:lnTo>
                    <a:lnTo>
                      <a:pt x="4006" y="2576"/>
                    </a:lnTo>
                    <a:lnTo>
                      <a:pt x="3984" y="2576"/>
                    </a:lnTo>
                    <a:lnTo>
                      <a:pt x="3984" y="2598"/>
                    </a:lnTo>
                    <a:lnTo>
                      <a:pt x="3960" y="2621"/>
                    </a:lnTo>
                    <a:lnTo>
                      <a:pt x="3937" y="2621"/>
                    </a:lnTo>
                    <a:lnTo>
                      <a:pt x="3937" y="2643"/>
                    </a:lnTo>
                    <a:lnTo>
                      <a:pt x="3915" y="2643"/>
                    </a:lnTo>
                    <a:lnTo>
                      <a:pt x="3893" y="2643"/>
                    </a:lnTo>
                    <a:lnTo>
                      <a:pt x="3870" y="2643"/>
                    </a:lnTo>
                    <a:lnTo>
                      <a:pt x="3846" y="2665"/>
                    </a:lnTo>
                    <a:lnTo>
                      <a:pt x="3824" y="2665"/>
                    </a:lnTo>
                    <a:lnTo>
                      <a:pt x="3802" y="2665"/>
                    </a:lnTo>
                    <a:lnTo>
                      <a:pt x="3802" y="2687"/>
                    </a:lnTo>
                    <a:lnTo>
                      <a:pt x="3779" y="2687"/>
                    </a:lnTo>
                    <a:lnTo>
                      <a:pt x="3733" y="2711"/>
                    </a:lnTo>
                    <a:lnTo>
                      <a:pt x="3733" y="2734"/>
                    </a:lnTo>
                    <a:lnTo>
                      <a:pt x="3711" y="2734"/>
                    </a:lnTo>
                    <a:lnTo>
                      <a:pt x="3688" y="2756"/>
                    </a:lnTo>
                    <a:lnTo>
                      <a:pt x="3666" y="2756"/>
                    </a:lnTo>
                    <a:lnTo>
                      <a:pt x="3621" y="2778"/>
                    </a:lnTo>
                    <a:lnTo>
                      <a:pt x="3597" y="2778"/>
                    </a:lnTo>
                    <a:lnTo>
                      <a:pt x="3597" y="2800"/>
                    </a:lnTo>
                    <a:lnTo>
                      <a:pt x="3575" y="2800"/>
                    </a:lnTo>
                    <a:lnTo>
                      <a:pt x="3553" y="2824"/>
                    </a:lnTo>
                    <a:lnTo>
                      <a:pt x="3530" y="2824"/>
                    </a:lnTo>
                    <a:lnTo>
                      <a:pt x="3508" y="2847"/>
                    </a:lnTo>
                    <a:lnTo>
                      <a:pt x="3484" y="2847"/>
                    </a:lnTo>
                    <a:lnTo>
                      <a:pt x="3484" y="2869"/>
                    </a:lnTo>
                    <a:lnTo>
                      <a:pt x="3462" y="2869"/>
                    </a:lnTo>
                    <a:lnTo>
                      <a:pt x="3439" y="2869"/>
                    </a:lnTo>
                    <a:lnTo>
                      <a:pt x="3417" y="2891"/>
                    </a:lnTo>
                    <a:lnTo>
                      <a:pt x="3395" y="2891"/>
                    </a:lnTo>
                    <a:lnTo>
                      <a:pt x="3395" y="2913"/>
                    </a:lnTo>
                    <a:lnTo>
                      <a:pt x="3372" y="2913"/>
                    </a:lnTo>
                    <a:lnTo>
                      <a:pt x="3348" y="2936"/>
                    </a:lnTo>
                    <a:lnTo>
                      <a:pt x="3168" y="3027"/>
                    </a:lnTo>
                    <a:lnTo>
                      <a:pt x="3123" y="3095"/>
                    </a:lnTo>
                    <a:lnTo>
                      <a:pt x="3055" y="3186"/>
                    </a:lnTo>
                    <a:lnTo>
                      <a:pt x="2828" y="3546"/>
                    </a:lnTo>
                    <a:lnTo>
                      <a:pt x="2806" y="3523"/>
                    </a:lnTo>
                    <a:lnTo>
                      <a:pt x="2601" y="3614"/>
                    </a:lnTo>
                    <a:lnTo>
                      <a:pt x="2081" y="3840"/>
                    </a:lnTo>
                    <a:lnTo>
                      <a:pt x="1788" y="3975"/>
                    </a:lnTo>
                    <a:lnTo>
                      <a:pt x="1606" y="4066"/>
                    </a:lnTo>
                    <a:lnTo>
                      <a:pt x="1403" y="4133"/>
                    </a:lnTo>
                    <a:lnTo>
                      <a:pt x="387" y="4050"/>
                    </a:lnTo>
                    <a:lnTo>
                      <a:pt x="0" y="3354"/>
                    </a:lnTo>
                    <a:lnTo>
                      <a:pt x="438" y="2715"/>
                    </a:lnTo>
                    <a:lnTo>
                      <a:pt x="814" y="2643"/>
                    </a:lnTo>
                    <a:lnTo>
                      <a:pt x="814" y="2576"/>
                    </a:lnTo>
                    <a:lnTo>
                      <a:pt x="814" y="2281"/>
                    </a:lnTo>
                    <a:lnTo>
                      <a:pt x="814" y="2168"/>
                    </a:lnTo>
                    <a:lnTo>
                      <a:pt x="1697" y="1785"/>
                    </a:lnTo>
                    <a:lnTo>
                      <a:pt x="1765" y="1762"/>
                    </a:lnTo>
                    <a:lnTo>
                      <a:pt x="1765" y="1627"/>
                    </a:lnTo>
                    <a:lnTo>
                      <a:pt x="1765" y="1446"/>
                    </a:lnTo>
                    <a:lnTo>
                      <a:pt x="2081" y="1401"/>
                    </a:lnTo>
                    <a:lnTo>
                      <a:pt x="2150" y="1379"/>
                    </a:lnTo>
                    <a:lnTo>
                      <a:pt x="2376" y="1310"/>
                    </a:lnTo>
                    <a:lnTo>
                      <a:pt x="2399" y="1310"/>
                    </a:lnTo>
                    <a:lnTo>
                      <a:pt x="2466" y="1266"/>
                    </a:lnTo>
                    <a:lnTo>
                      <a:pt x="2512" y="1266"/>
                    </a:lnTo>
                    <a:lnTo>
                      <a:pt x="2534" y="1243"/>
                    </a:lnTo>
                    <a:lnTo>
                      <a:pt x="2737" y="1197"/>
                    </a:lnTo>
                    <a:lnTo>
                      <a:pt x="2761" y="1175"/>
                    </a:lnTo>
                    <a:lnTo>
                      <a:pt x="3235" y="1017"/>
                    </a:lnTo>
                    <a:lnTo>
                      <a:pt x="3348" y="995"/>
                    </a:lnTo>
                    <a:lnTo>
                      <a:pt x="3372" y="971"/>
                    </a:lnTo>
                    <a:lnTo>
                      <a:pt x="3395" y="971"/>
                    </a:lnTo>
                    <a:lnTo>
                      <a:pt x="3417" y="949"/>
                    </a:lnTo>
                    <a:lnTo>
                      <a:pt x="3439" y="949"/>
                    </a:lnTo>
                    <a:lnTo>
                      <a:pt x="3462" y="949"/>
                    </a:lnTo>
                    <a:lnTo>
                      <a:pt x="3484" y="927"/>
                    </a:lnTo>
                    <a:lnTo>
                      <a:pt x="3508" y="927"/>
                    </a:lnTo>
                    <a:lnTo>
                      <a:pt x="3530" y="904"/>
                    </a:lnTo>
                    <a:lnTo>
                      <a:pt x="3553" y="904"/>
                    </a:lnTo>
                    <a:lnTo>
                      <a:pt x="3575" y="882"/>
                    </a:lnTo>
                    <a:lnTo>
                      <a:pt x="3597" y="882"/>
                    </a:lnTo>
                    <a:lnTo>
                      <a:pt x="3621" y="860"/>
                    </a:lnTo>
                    <a:lnTo>
                      <a:pt x="3644" y="860"/>
                    </a:lnTo>
                    <a:lnTo>
                      <a:pt x="3666" y="860"/>
                    </a:lnTo>
                    <a:lnTo>
                      <a:pt x="3711" y="836"/>
                    </a:lnTo>
                    <a:lnTo>
                      <a:pt x="3733" y="814"/>
                    </a:lnTo>
                    <a:lnTo>
                      <a:pt x="3757" y="814"/>
                    </a:lnTo>
                    <a:lnTo>
                      <a:pt x="3802" y="791"/>
                    </a:lnTo>
                    <a:lnTo>
                      <a:pt x="3824" y="769"/>
                    </a:lnTo>
                    <a:lnTo>
                      <a:pt x="3870" y="769"/>
                    </a:lnTo>
                    <a:lnTo>
                      <a:pt x="3915" y="747"/>
                    </a:lnTo>
                    <a:lnTo>
                      <a:pt x="3937" y="723"/>
                    </a:lnTo>
                    <a:lnTo>
                      <a:pt x="3960" y="723"/>
                    </a:lnTo>
                    <a:lnTo>
                      <a:pt x="3984" y="701"/>
                    </a:lnTo>
                    <a:lnTo>
                      <a:pt x="4006" y="701"/>
                    </a:lnTo>
                    <a:lnTo>
                      <a:pt x="4051" y="678"/>
                    </a:lnTo>
                    <a:lnTo>
                      <a:pt x="4073" y="656"/>
                    </a:lnTo>
                    <a:lnTo>
                      <a:pt x="4368" y="498"/>
                    </a:lnTo>
                    <a:lnTo>
                      <a:pt x="4390" y="498"/>
                    </a:lnTo>
                    <a:lnTo>
                      <a:pt x="4435" y="474"/>
                    </a:lnTo>
                    <a:lnTo>
                      <a:pt x="4458" y="452"/>
                    </a:lnTo>
                    <a:lnTo>
                      <a:pt x="4617" y="361"/>
                    </a:lnTo>
                    <a:lnTo>
                      <a:pt x="4639" y="361"/>
                    </a:lnTo>
                    <a:lnTo>
                      <a:pt x="4706" y="317"/>
                    </a:lnTo>
                    <a:lnTo>
                      <a:pt x="4730" y="317"/>
                    </a:lnTo>
                    <a:lnTo>
                      <a:pt x="4775" y="295"/>
                    </a:lnTo>
                    <a:lnTo>
                      <a:pt x="4820" y="272"/>
                    </a:lnTo>
                    <a:lnTo>
                      <a:pt x="4866" y="250"/>
                    </a:lnTo>
                    <a:lnTo>
                      <a:pt x="4888" y="226"/>
                    </a:lnTo>
                    <a:lnTo>
                      <a:pt x="4911" y="226"/>
                    </a:lnTo>
                    <a:lnTo>
                      <a:pt x="4933" y="204"/>
                    </a:lnTo>
                    <a:lnTo>
                      <a:pt x="4955" y="204"/>
                    </a:lnTo>
                    <a:lnTo>
                      <a:pt x="4955" y="181"/>
                    </a:lnTo>
                    <a:lnTo>
                      <a:pt x="5002" y="159"/>
                    </a:lnTo>
                    <a:lnTo>
                      <a:pt x="5046" y="137"/>
                    </a:lnTo>
                    <a:lnTo>
                      <a:pt x="5091" y="113"/>
                    </a:lnTo>
                    <a:lnTo>
                      <a:pt x="5160" y="68"/>
                    </a:lnTo>
                    <a:lnTo>
                      <a:pt x="5204" y="46"/>
                    </a:lnTo>
                    <a:lnTo>
                      <a:pt x="5228" y="24"/>
                    </a:lnTo>
                    <a:lnTo>
                      <a:pt x="5251" y="0"/>
                    </a:lnTo>
                    <a:lnTo>
                      <a:pt x="5251" y="24"/>
                    </a:lnTo>
                    <a:lnTo>
                      <a:pt x="5318" y="91"/>
                    </a:lnTo>
                    <a:lnTo>
                      <a:pt x="5340" y="159"/>
                    </a:lnTo>
                    <a:lnTo>
                      <a:pt x="5364" y="181"/>
                    </a:lnTo>
                    <a:lnTo>
                      <a:pt x="5386" y="204"/>
                    </a:lnTo>
                    <a:lnTo>
                      <a:pt x="5386" y="226"/>
                    </a:lnTo>
                    <a:lnTo>
                      <a:pt x="5364" y="226"/>
                    </a:lnTo>
                    <a:lnTo>
                      <a:pt x="5340" y="250"/>
                    </a:lnTo>
                    <a:lnTo>
                      <a:pt x="5318" y="250"/>
                    </a:lnTo>
                    <a:lnTo>
                      <a:pt x="5318" y="272"/>
                    </a:lnTo>
                    <a:lnTo>
                      <a:pt x="5295" y="295"/>
                    </a:lnTo>
                    <a:lnTo>
                      <a:pt x="5295" y="317"/>
                    </a:lnTo>
                    <a:lnTo>
                      <a:pt x="5318" y="339"/>
                    </a:lnTo>
                    <a:lnTo>
                      <a:pt x="5318" y="385"/>
                    </a:lnTo>
                    <a:lnTo>
                      <a:pt x="5340" y="385"/>
                    </a:lnTo>
                    <a:lnTo>
                      <a:pt x="5340" y="408"/>
                    </a:lnTo>
                    <a:lnTo>
                      <a:pt x="5340" y="430"/>
                    </a:lnTo>
                    <a:lnTo>
                      <a:pt x="5340" y="452"/>
                    </a:lnTo>
                    <a:lnTo>
                      <a:pt x="5364" y="474"/>
                    </a:lnTo>
                    <a:lnTo>
                      <a:pt x="5364" y="498"/>
                    </a:lnTo>
                    <a:lnTo>
                      <a:pt x="5364" y="521"/>
                    </a:lnTo>
                    <a:lnTo>
                      <a:pt x="5364" y="543"/>
                    </a:lnTo>
                    <a:lnTo>
                      <a:pt x="5364" y="565"/>
                    </a:lnTo>
                    <a:lnTo>
                      <a:pt x="5364" y="610"/>
                    </a:lnTo>
                    <a:lnTo>
                      <a:pt x="5364" y="634"/>
                    </a:lnTo>
                    <a:lnTo>
                      <a:pt x="5364" y="656"/>
                    </a:lnTo>
                    <a:lnTo>
                      <a:pt x="5340" y="656"/>
                    </a:lnTo>
                    <a:lnTo>
                      <a:pt x="5295" y="747"/>
                    </a:lnTo>
                    <a:lnTo>
                      <a:pt x="5273" y="769"/>
                    </a:lnTo>
                    <a:lnTo>
                      <a:pt x="5273" y="814"/>
                    </a:lnTo>
                    <a:lnTo>
                      <a:pt x="5273" y="836"/>
                    </a:lnTo>
                    <a:lnTo>
                      <a:pt x="5273" y="860"/>
                    </a:lnTo>
                    <a:lnTo>
                      <a:pt x="5273" y="882"/>
                    </a:lnTo>
                    <a:lnTo>
                      <a:pt x="5318" y="904"/>
                    </a:lnTo>
                    <a:lnTo>
                      <a:pt x="5364" y="904"/>
                    </a:lnTo>
                    <a:lnTo>
                      <a:pt x="5386" y="904"/>
                    </a:lnTo>
                    <a:lnTo>
                      <a:pt x="5409" y="904"/>
                    </a:lnTo>
                    <a:lnTo>
                      <a:pt x="5431" y="927"/>
                    </a:lnTo>
                    <a:lnTo>
                      <a:pt x="5453" y="927"/>
                    </a:lnTo>
                    <a:lnTo>
                      <a:pt x="5477" y="927"/>
                    </a:lnTo>
                    <a:lnTo>
                      <a:pt x="5500" y="927"/>
                    </a:lnTo>
                    <a:lnTo>
                      <a:pt x="5522" y="927"/>
                    </a:lnTo>
                    <a:lnTo>
                      <a:pt x="5567" y="949"/>
                    </a:lnTo>
                    <a:lnTo>
                      <a:pt x="5567" y="971"/>
                    </a:lnTo>
                    <a:lnTo>
                      <a:pt x="5589" y="971"/>
                    </a:lnTo>
                    <a:lnTo>
                      <a:pt x="5589" y="995"/>
                    </a:lnTo>
                    <a:lnTo>
                      <a:pt x="5613" y="99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16" name="Freeform 172" descr="50%"/>
              <p:cNvSpPr>
                <a:spLocks noChangeAspect="1"/>
              </p:cNvSpPr>
              <p:nvPr/>
            </p:nvSpPr>
            <p:spPr bwMode="auto">
              <a:xfrm>
                <a:off x="8373" y="11918"/>
                <a:ext cx="2128" cy="2732"/>
              </a:xfrm>
              <a:custGeom>
                <a:avLst/>
                <a:gdLst>
                  <a:gd name="T0" fmla="*/ 2147483647 w 1333"/>
                  <a:gd name="T1" fmla="*/ 2147483647 h 1716"/>
                  <a:gd name="T2" fmla="*/ 2147483647 w 1333"/>
                  <a:gd name="T3" fmla="*/ 2147483647 h 1716"/>
                  <a:gd name="T4" fmla="*/ 2147483647 w 1333"/>
                  <a:gd name="T5" fmla="*/ 2147483647 h 1716"/>
                  <a:gd name="T6" fmla="*/ 2147483647 w 1333"/>
                  <a:gd name="T7" fmla="*/ 2147483647 h 1716"/>
                  <a:gd name="T8" fmla="*/ 2147483647 w 1333"/>
                  <a:gd name="T9" fmla="*/ 2147483647 h 1716"/>
                  <a:gd name="T10" fmla="*/ 2147483647 w 1333"/>
                  <a:gd name="T11" fmla="*/ 2147483647 h 1716"/>
                  <a:gd name="T12" fmla="*/ 2147483647 w 1333"/>
                  <a:gd name="T13" fmla="*/ 2147483647 h 1716"/>
                  <a:gd name="T14" fmla="*/ 2147483647 w 1333"/>
                  <a:gd name="T15" fmla="*/ 2147483647 h 1716"/>
                  <a:gd name="T16" fmla="*/ 2147483647 w 1333"/>
                  <a:gd name="T17" fmla="*/ 2147483647 h 1716"/>
                  <a:gd name="T18" fmla="*/ 2147483647 w 1333"/>
                  <a:gd name="T19" fmla="*/ 2147483647 h 1716"/>
                  <a:gd name="T20" fmla="*/ 2147483647 w 1333"/>
                  <a:gd name="T21" fmla="*/ 2147483647 h 1716"/>
                  <a:gd name="T22" fmla="*/ 2147483647 w 1333"/>
                  <a:gd name="T23" fmla="*/ 2147483647 h 1716"/>
                  <a:gd name="T24" fmla="*/ 2147483647 w 1333"/>
                  <a:gd name="T25" fmla="*/ 2147483647 h 1716"/>
                  <a:gd name="T26" fmla="*/ 2147483647 w 1333"/>
                  <a:gd name="T27" fmla="*/ 2147483647 h 1716"/>
                  <a:gd name="T28" fmla="*/ 2147483647 w 1333"/>
                  <a:gd name="T29" fmla="*/ 2147483647 h 1716"/>
                  <a:gd name="T30" fmla="*/ 2147483647 w 1333"/>
                  <a:gd name="T31" fmla="*/ 2147483647 h 1716"/>
                  <a:gd name="T32" fmla="*/ 2147483647 w 1333"/>
                  <a:gd name="T33" fmla="*/ 2147483647 h 1716"/>
                  <a:gd name="T34" fmla="*/ 2147483647 w 1333"/>
                  <a:gd name="T35" fmla="*/ 2147483647 h 1716"/>
                  <a:gd name="T36" fmla="*/ 2147483647 w 1333"/>
                  <a:gd name="T37" fmla="*/ 2147483647 h 1716"/>
                  <a:gd name="T38" fmla="*/ 2147483647 w 1333"/>
                  <a:gd name="T39" fmla="*/ 2147483647 h 1716"/>
                  <a:gd name="T40" fmla="*/ 2147483647 w 1333"/>
                  <a:gd name="T41" fmla="*/ 2147483647 h 1716"/>
                  <a:gd name="T42" fmla="*/ 2147483647 w 1333"/>
                  <a:gd name="T43" fmla="*/ 2147483647 h 1716"/>
                  <a:gd name="T44" fmla="*/ 2147483647 w 1333"/>
                  <a:gd name="T45" fmla="*/ 2147483647 h 1716"/>
                  <a:gd name="T46" fmla="*/ 2147483647 w 1333"/>
                  <a:gd name="T47" fmla="*/ 2147483647 h 1716"/>
                  <a:gd name="T48" fmla="*/ 2147483647 w 1333"/>
                  <a:gd name="T49" fmla="*/ 2147483647 h 1716"/>
                  <a:gd name="T50" fmla="*/ 2147483647 w 1333"/>
                  <a:gd name="T51" fmla="*/ 2147483647 h 1716"/>
                  <a:gd name="T52" fmla="*/ 2147483647 w 1333"/>
                  <a:gd name="T53" fmla="*/ 2147483647 h 1716"/>
                  <a:gd name="T54" fmla="*/ 2147483647 w 1333"/>
                  <a:gd name="T55" fmla="*/ 2147483647 h 1716"/>
                  <a:gd name="T56" fmla="*/ 2147483647 w 1333"/>
                  <a:gd name="T57" fmla="*/ 2147483647 h 1716"/>
                  <a:gd name="T58" fmla="*/ 2147483647 w 1333"/>
                  <a:gd name="T59" fmla="*/ 2147483647 h 1716"/>
                  <a:gd name="T60" fmla="*/ 2147483647 w 1333"/>
                  <a:gd name="T61" fmla="*/ 2147483647 h 1716"/>
                  <a:gd name="T62" fmla="*/ 2147483647 w 1333"/>
                  <a:gd name="T63" fmla="*/ 2147483647 h 1716"/>
                  <a:gd name="T64" fmla="*/ 2147483647 w 1333"/>
                  <a:gd name="T65" fmla="*/ 2147483647 h 1716"/>
                  <a:gd name="T66" fmla="*/ 2147483647 w 1333"/>
                  <a:gd name="T67" fmla="*/ 2147483647 h 1716"/>
                  <a:gd name="T68" fmla="*/ 2147483647 w 1333"/>
                  <a:gd name="T69" fmla="*/ 2147483647 h 1716"/>
                  <a:gd name="T70" fmla="*/ 2147483647 w 1333"/>
                  <a:gd name="T71" fmla="*/ 2147483647 h 1716"/>
                  <a:gd name="T72" fmla="*/ 2147483647 w 1333"/>
                  <a:gd name="T73" fmla="*/ 2147483647 h 1716"/>
                  <a:gd name="T74" fmla="*/ 2147483647 w 1333"/>
                  <a:gd name="T75" fmla="*/ 2147483647 h 1716"/>
                  <a:gd name="T76" fmla="*/ 2147483647 w 1333"/>
                  <a:gd name="T77" fmla="*/ 2147483647 h 1716"/>
                  <a:gd name="T78" fmla="*/ 2147483647 w 1333"/>
                  <a:gd name="T79" fmla="*/ 2147483647 h 1716"/>
                  <a:gd name="T80" fmla="*/ 2147483647 w 1333"/>
                  <a:gd name="T81" fmla="*/ 2147483647 h 1716"/>
                  <a:gd name="T82" fmla="*/ 2147483647 w 1333"/>
                  <a:gd name="T83" fmla="*/ 2147483647 h 1716"/>
                  <a:gd name="T84" fmla="*/ 2147483647 w 1333"/>
                  <a:gd name="T85" fmla="*/ 2147483647 h 1716"/>
                  <a:gd name="T86" fmla="*/ 2147483647 w 1333"/>
                  <a:gd name="T87" fmla="*/ 2147483647 h 1716"/>
                  <a:gd name="T88" fmla="*/ 2147483647 w 1333"/>
                  <a:gd name="T89" fmla="*/ 2147483647 h 1716"/>
                  <a:gd name="T90" fmla="*/ 2147483647 w 1333"/>
                  <a:gd name="T91" fmla="*/ 2147483647 h 1716"/>
                  <a:gd name="T92" fmla="*/ 2147483647 w 1333"/>
                  <a:gd name="T93" fmla="*/ 2147483647 h 1716"/>
                  <a:gd name="T94" fmla="*/ 2147483647 w 1333"/>
                  <a:gd name="T95" fmla="*/ 2147483647 h 1716"/>
                  <a:gd name="T96" fmla="*/ 2147483647 w 1333"/>
                  <a:gd name="T97" fmla="*/ 2147483647 h 1716"/>
                  <a:gd name="T98" fmla="*/ 2147483647 w 1333"/>
                  <a:gd name="T99" fmla="*/ 2147483647 h 1716"/>
                  <a:gd name="T100" fmla="*/ 2147483647 w 1333"/>
                  <a:gd name="T101" fmla="*/ 2147483647 h 1716"/>
                  <a:gd name="T102" fmla="*/ 2147483647 w 1333"/>
                  <a:gd name="T103" fmla="*/ 2147483647 h 1716"/>
                  <a:gd name="T104" fmla="*/ 2147483647 w 1333"/>
                  <a:gd name="T105" fmla="*/ 2147483647 h 1716"/>
                  <a:gd name="T106" fmla="*/ 2147483647 w 1333"/>
                  <a:gd name="T107" fmla="*/ 2147483647 h 1716"/>
                  <a:gd name="T108" fmla="*/ 2147483647 w 1333"/>
                  <a:gd name="T109" fmla="*/ 2147483647 h 1716"/>
                  <a:gd name="T110" fmla="*/ 2147483647 w 1333"/>
                  <a:gd name="T111" fmla="*/ 2147483647 h 1716"/>
                  <a:gd name="T112" fmla="*/ 2147483647 w 1333"/>
                  <a:gd name="T113" fmla="*/ 2147483647 h 1716"/>
                  <a:gd name="T114" fmla="*/ 2147483647 w 1333"/>
                  <a:gd name="T115" fmla="*/ 2147483647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6217" name="Freeform 173" descr="50%"/>
              <p:cNvSpPr>
                <a:spLocks noChangeAspect="1"/>
              </p:cNvSpPr>
              <p:nvPr/>
            </p:nvSpPr>
            <p:spPr bwMode="auto">
              <a:xfrm>
                <a:off x="2670" y="10156"/>
                <a:ext cx="6043" cy="3794"/>
              </a:xfrm>
              <a:custGeom>
                <a:avLst/>
                <a:gdLst>
                  <a:gd name="T0" fmla="*/ 2147483647 w 3787"/>
                  <a:gd name="T1" fmla="*/ 2147483647 h 2383"/>
                  <a:gd name="T2" fmla="*/ 2147483647 w 3787"/>
                  <a:gd name="T3" fmla="*/ 2147483647 h 2383"/>
                  <a:gd name="T4" fmla="*/ 2147483647 w 3787"/>
                  <a:gd name="T5" fmla="*/ 2147483647 h 2383"/>
                  <a:gd name="T6" fmla="*/ 2147483647 w 3787"/>
                  <a:gd name="T7" fmla="*/ 2147483647 h 2383"/>
                  <a:gd name="T8" fmla="*/ 2147483647 w 3787"/>
                  <a:gd name="T9" fmla="*/ 2147483647 h 2383"/>
                  <a:gd name="T10" fmla="*/ 2147483647 w 3787"/>
                  <a:gd name="T11" fmla="*/ 2147483647 h 2383"/>
                  <a:gd name="T12" fmla="*/ 2147483647 w 3787"/>
                  <a:gd name="T13" fmla="*/ 2147483647 h 2383"/>
                  <a:gd name="T14" fmla="*/ 2147483647 w 3787"/>
                  <a:gd name="T15" fmla="*/ 2147483647 h 2383"/>
                  <a:gd name="T16" fmla="*/ 2147483647 w 3787"/>
                  <a:gd name="T17" fmla="*/ 2147483647 h 2383"/>
                  <a:gd name="T18" fmla="*/ 2147483647 w 3787"/>
                  <a:gd name="T19" fmla="*/ 2147483647 h 2383"/>
                  <a:gd name="T20" fmla="*/ 2147483647 w 3787"/>
                  <a:gd name="T21" fmla="*/ 2147483647 h 2383"/>
                  <a:gd name="T22" fmla="*/ 2147483647 w 3787"/>
                  <a:gd name="T23" fmla="*/ 2147483647 h 2383"/>
                  <a:gd name="T24" fmla="*/ 2147483647 w 3787"/>
                  <a:gd name="T25" fmla="*/ 2147483647 h 2383"/>
                  <a:gd name="T26" fmla="*/ 2147483647 w 3787"/>
                  <a:gd name="T27" fmla="*/ 2147483647 h 2383"/>
                  <a:gd name="T28" fmla="*/ 2147483647 w 3787"/>
                  <a:gd name="T29" fmla="*/ 2147483647 h 2383"/>
                  <a:gd name="T30" fmla="*/ 2147483647 w 3787"/>
                  <a:gd name="T31" fmla="*/ 2147483647 h 2383"/>
                  <a:gd name="T32" fmla="*/ 2147483647 w 3787"/>
                  <a:gd name="T33" fmla="*/ 2147483647 h 2383"/>
                  <a:gd name="T34" fmla="*/ 2147483647 w 3787"/>
                  <a:gd name="T35" fmla="*/ 2147483647 h 2383"/>
                  <a:gd name="T36" fmla="*/ 2147483647 w 3787"/>
                  <a:gd name="T37" fmla="*/ 2147483647 h 2383"/>
                  <a:gd name="T38" fmla="*/ 2147483647 w 3787"/>
                  <a:gd name="T39" fmla="*/ 2147483647 h 2383"/>
                  <a:gd name="T40" fmla="*/ 2147483647 w 3787"/>
                  <a:gd name="T41" fmla="*/ 2147483647 h 2383"/>
                  <a:gd name="T42" fmla="*/ 2147483647 w 3787"/>
                  <a:gd name="T43" fmla="*/ 2147483647 h 2383"/>
                  <a:gd name="T44" fmla="*/ 2147483647 w 3787"/>
                  <a:gd name="T45" fmla="*/ 2147483647 h 2383"/>
                  <a:gd name="T46" fmla="*/ 2147483647 w 3787"/>
                  <a:gd name="T47" fmla="*/ 2147483647 h 2383"/>
                  <a:gd name="T48" fmla="*/ 2147483647 w 3787"/>
                  <a:gd name="T49" fmla="*/ 2147483647 h 2383"/>
                  <a:gd name="T50" fmla="*/ 2147483647 w 3787"/>
                  <a:gd name="T51" fmla="*/ 2147483647 h 2383"/>
                  <a:gd name="T52" fmla="*/ 2147483647 w 3787"/>
                  <a:gd name="T53" fmla="*/ 2147483647 h 2383"/>
                  <a:gd name="T54" fmla="*/ 2147483647 w 3787"/>
                  <a:gd name="T55" fmla="*/ 2147483647 h 2383"/>
                  <a:gd name="T56" fmla="*/ 2147483647 w 3787"/>
                  <a:gd name="T57" fmla="*/ 2147483647 h 2383"/>
                  <a:gd name="T58" fmla="*/ 2147483647 w 3787"/>
                  <a:gd name="T59" fmla="*/ 2147483647 h 2383"/>
                  <a:gd name="T60" fmla="*/ 2147483647 w 3787"/>
                  <a:gd name="T61" fmla="*/ 2147483647 h 2383"/>
                  <a:gd name="T62" fmla="*/ 2147483647 w 3787"/>
                  <a:gd name="T63" fmla="*/ 2147483647 h 2383"/>
                  <a:gd name="T64" fmla="*/ 2147483647 w 3787"/>
                  <a:gd name="T65" fmla="*/ 2147483647 h 2383"/>
                  <a:gd name="T66" fmla="*/ 2147483647 w 3787"/>
                  <a:gd name="T67" fmla="*/ 2147483647 h 2383"/>
                  <a:gd name="T68" fmla="*/ 2147483647 w 3787"/>
                  <a:gd name="T69" fmla="*/ 2147483647 h 2383"/>
                  <a:gd name="T70" fmla="*/ 2147483647 w 3787"/>
                  <a:gd name="T71" fmla="*/ 2147483647 h 2383"/>
                  <a:gd name="T72" fmla="*/ 2147483647 w 3787"/>
                  <a:gd name="T73" fmla="*/ 2147483647 h 2383"/>
                  <a:gd name="T74" fmla="*/ 2147483647 w 3787"/>
                  <a:gd name="T75" fmla="*/ 2147483647 h 2383"/>
                  <a:gd name="T76" fmla="*/ 2147483647 w 3787"/>
                  <a:gd name="T77" fmla="*/ 2147483647 h 2383"/>
                  <a:gd name="T78" fmla="*/ 2147483647 w 3787"/>
                  <a:gd name="T79" fmla="*/ 2147483647 h 2383"/>
                  <a:gd name="T80" fmla="*/ 2147483647 w 3787"/>
                  <a:gd name="T81" fmla="*/ 2147483647 h 2383"/>
                  <a:gd name="T82" fmla="*/ 2147483647 w 3787"/>
                  <a:gd name="T83" fmla="*/ 2147483647 h 2383"/>
                  <a:gd name="T84" fmla="*/ 2147483647 w 3787"/>
                  <a:gd name="T85" fmla="*/ 2147483647 h 2383"/>
                  <a:gd name="T86" fmla="*/ 2147483647 w 3787"/>
                  <a:gd name="T87" fmla="*/ 2147483647 h 2383"/>
                  <a:gd name="T88" fmla="*/ 2147483647 w 3787"/>
                  <a:gd name="T89" fmla="*/ 2147483647 h 2383"/>
                  <a:gd name="T90" fmla="*/ 2147483647 w 3787"/>
                  <a:gd name="T91" fmla="*/ 2147483647 h 2383"/>
                  <a:gd name="T92" fmla="*/ 2147483647 w 3787"/>
                  <a:gd name="T93" fmla="*/ 2147483647 h 2383"/>
                  <a:gd name="T94" fmla="*/ 2147483647 w 3787"/>
                  <a:gd name="T95" fmla="*/ 2147483647 h 2383"/>
                  <a:gd name="T96" fmla="*/ 2147483647 w 3787"/>
                  <a:gd name="T97" fmla="*/ 2147483647 h 2383"/>
                  <a:gd name="T98" fmla="*/ 2147483647 w 3787"/>
                  <a:gd name="T99" fmla="*/ 2147483647 h 2383"/>
                  <a:gd name="T100" fmla="*/ 2147483647 w 3787"/>
                  <a:gd name="T101" fmla="*/ 2147483647 h 2383"/>
                  <a:gd name="T102" fmla="*/ 2147483647 w 3787"/>
                  <a:gd name="T103" fmla="*/ 2147483647 h 2383"/>
                  <a:gd name="T104" fmla="*/ 2147483647 w 3787"/>
                  <a:gd name="T105" fmla="*/ 2147483647 h 2383"/>
                  <a:gd name="T106" fmla="*/ 2147483647 w 3787"/>
                  <a:gd name="T107" fmla="*/ 2147483647 h 2383"/>
                  <a:gd name="T108" fmla="*/ 2147483647 w 3787"/>
                  <a:gd name="T109" fmla="*/ 2147483647 h 2383"/>
                  <a:gd name="T110" fmla="*/ 2147483647 w 3787"/>
                  <a:gd name="T111" fmla="*/ 2147483647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6218" name="Freeform 174"/>
              <p:cNvSpPr>
                <a:spLocks noChangeAspect="1"/>
              </p:cNvSpPr>
              <p:nvPr/>
            </p:nvSpPr>
            <p:spPr bwMode="auto">
              <a:xfrm>
                <a:off x="11134" y="5573"/>
                <a:ext cx="1925" cy="2596"/>
              </a:xfrm>
              <a:custGeom>
                <a:avLst/>
                <a:gdLst>
                  <a:gd name="T0" fmla="*/ 2147483647 w 1206"/>
                  <a:gd name="T1" fmla="*/ 0 h 1631"/>
                  <a:gd name="T2" fmla="*/ 2147483647 w 1206"/>
                  <a:gd name="T3" fmla="*/ 0 h 1631"/>
                  <a:gd name="T4" fmla="*/ 2147483647 w 1206"/>
                  <a:gd name="T5" fmla="*/ 2147483647 h 1631"/>
                  <a:gd name="T6" fmla="*/ 2147483647 w 1206"/>
                  <a:gd name="T7" fmla="*/ 2147483647 h 1631"/>
                  <a:gd name="T8" fmla="*/ 2147483647 w 1206"/>
                  <a:gd name="T9" fmla="*/ 2147483647 h 1631"/>
                  <a:gd name="T10" fmla="*/ 2147483647 w 1206"/>
                  <a:gd name="T11" fmla="*/ 2147483647 h 1631"/>
                  <a:gd name="T12" fmla="*/ 2147483647 w 1206"/>
                  <a:gd name="T13" fmla="*/ 2147483647 h 1631"/>
                  <a:gd name="T14" fmla="*/ 2147483647 w 1206"/>
                  <a:gd name="T15" fmla="*/ 2147483647 h 1631"/>
                  <a:gd name="T16" fmla="*/ 2147483647 w 1206"/>
                  <a:gd name="T17" fmla="*/ 2147483647 h 1631"/>
                  <a:gd name="T18" fmla="*/ 2147483647 w 1206"/>
                  <a:gd name="T19" fmla="*/ 2147483647 h 1631"/>
                  <a:gd name="T20" fmla="*/ 2147483647 w 1206"/>
                  <a:gd name="T21" fmla="*/ 2147483647 h 1631"/>
                  <a:gd name="T22" fmla="*/ 2147483647 w 1206"/>
                  <a:gd name="T23" fmla="*/ 2147483647 h 1631"/>
                  <a:gd name="T24" fmla="*/ 2147483647 w 1206"/>
                  <a:gd name="T25" fmla="*/ 2147483647 h 1631"/>
                  <a:gd name="T26" fmla="*/ 2147483647 w 1206"/>
                  <a:gd name="T27" fmla="*/ 2147483647 h 1631"/>
                  <a:gd name="T28" fmla="*/ 2147483647 w 1206"/>
                  <a:gd name="T29" fmla="*/ 2147483647 h 1631"/>
                  <a:gd name="T30" fmla="*/ 2147483647 w 1206"/>
                  <a:gd name="T31" fmla="*/ 2147483647 h 1631"/>
                  <a:gd name="T32" fmla="*/ 2147483647 w 1206"/>
                  <a:gd name="T33" fmla="*/ 2147483647 h 1631"/>
                  <a:gd name="T34" fmla="*/ 2147483647 w 1206"/>
                  <a:gd name="T35" fmla="*/ 2147483647 h 1631"/>
                  <a:gd name="T36" fmla="*/ 2147483647 w 1206"/>
                  <a:gd name="T37" fmla="*/ 2147483647 h 1631"/>
                  <a:gd name="T38" fmla="*/ 2147483647 w 1206"/>
                  <a:gd name="T39" fmla="*/ 2147483647 h 1631"/>
                  <a:gd name="T40" fmla="*/ 2147483647 w 1206"/>
                  <a:gd name="T41" fmla="*/ 2147483647 h 1631"/>
                  <a:gd name="T42" fmla="*/ 2147483647 w 1206"/>
                  <a:gd name="T43" fmla="*/ 2147483647 h 1631"/>
                  <a:gd name="T44" fmla="*/ 2147483647 w 1206"/>
                  <a:gd name="T45" fmla="*/ 2147483647 h 1631"/>
                  <a:gd name="T46" fmla="*/ 2147483647 w 1206"/>
                  <a:gd name="T47" fmla="*/ 2147483647 h 1631"/>
                  <a:gd name="T48" fmla="*/ 2147483647 w 1206"/>
                  <a:gd name="T49" fmla="*/ 2147483647 h 1631"/>
                  <a:gd name="T50" fmla="*/ 2147483647 w 1206"/>
                  <a:gd name="T51" fmla="*/ 2147483647 h 1631"/>
                  <a:gd name="T52" fmla="*/ 2147483647 w 1206"/>
                  <a:gd name="T53" fmla="*/ 2147483647 h 1631"/>
                  <a:gd name="T54" fmla="*/ 2147483647 w 1206"/>
                  <a:gd name="T55" fmla="*/ 2147483647 h 1631"/>
                  <a:gd name="T56" fmla="*/ 2147483647 w 1206"/>
                  <a:gd name="T57" fmla="*/ 2147483647 h 1631"/>
                  <a:gd name="T58" fmla="*/ 2147483647 w 1206"/>
                  <a:gd name="T59" fmla="*/ 2147483647 h 1631"/>
                  <a:gd name="T60" fmla="*/ 2147483647 w 1206"/>
                  <a:gd name="T61" fmla="*/ 2147483647 h 1631"/>
                  <a:gd name="T62" fmla="*/ 2147483647 w 1206"/>
                  <a:gd name="T63" fmla="*/ 2147483647 h 1631"/>
                  <a:gd name="T64" fmla="*/ 2147483647 w 1206"/>
                  <a:gd name="T65" fmla="*/ 2147483647 h 1631"/>
                  <a:gd name="T66" fmla="*/ 2147483647 w 1206"/>
                  <a:gd name="T67" fmla="*/ 2147483647 h 1631"/>
                  <a:gd name="T68" fmla="*/ 2147483647 w 1206"/>
                  <a:gd name="T69" fmla="*/ 2147483647 h 1631"/>
                  <a:gd name="T70" fmla="*/ 2147483647 w 1206"/>
                  <a:gd name="T71" fmla="*/ 2147483647 h 1631"/>
                  <a:gd name="T72" fmla="*/ 0 w 1206"/>
                  <a:gd name="T73" fmla="*/ 2147483647 h 1631"/>
                  <a:gd name="T74" fmla="*/ 2147483647 w 1206"/>
                  <a:gd name="T75" fmla="*/ 2147483647 h 1631"/>
                  <a:gd name="T76" fmla="*/ 2147483647 w 1206"/>
                  <a:gd name="T77" fmla="*/ 2147483647 h 1631"/>
                  <a:gd name="T78" fmla="*/ 2147483647 w 1206"/>
                  <a:gd name="T79" fmla="*/ 2147483647 h 1631"/>
                  <a:gd name="T80" fmla="*/ 2147483647 w 1206"/>
                  <a:gd name="T81" fmla="*/ 2147483647 h 1631"/>
                  <a:gd name="T82" fmla="*/ 2147483647 w 1206"/>
                  <a:gd name="T83" fmla="*/ 2147483647 h 1631"/>
                  <a:gd name="T84" fmla="*/ 2147483647 w 1206"/>
                  <a:gd name="T85" fmla="*/ 2147483647 h 1631"/>
                  <a:gd name="T86" fmla="*/ 2147483647 w 1206"/>
                  <a:gd name="T87" fmla="*/ 2147483647 h 1631"/>
                  <a:gd name="T88" fmla="*/ 2147483647 w 1206"/>
                  <a:gd name="T89" fmla="*/ 2147483647 h 1631"/>
                  <a:gd name="T90" fmla="*/ 2147483647 w 1206"/>
                  <a:gd name="T91" fmla="*/ 2147483647 h 1631"/>
                  <a:gd name="T92" fmla="*/ 2147483647 w 1206"/>
                  <a:gd name="T93" fmla="*/ 2147483647 h 1631"/>
                  <a:gd name="T94" fmla="*/ 2147483647 w 1206"/>
                  <a:gd name="T95" fmla="*/ 2147483647 h 1631"/>
                  <a:gd name="T96" fmla="*/ 2147483647 w 1206"/>
                  <a:gd name="T97" fmla="*/ 2147483647 h 1631"/>
                  <a:gd name="T98" fmla="*/ 2147483647 w 1206"/>
                  <a:gd name="T99" fmla="*/ 2147483647 h 1631"/>
                  <a:gd name="T100" fmla="*/ 2147483647 w 1206"/>
                  <a:gd name="T101" fmla="*/ 2147483647 h 1631"/>
                  <a:gd name="T102" fmla="*/ 2147483647 w 1206"/>
                  <a:gd name="T103" fmla="*/ 2147483647 h 1631"/>
                  <a:gd name="T104" fmla="*/ 2147483647 w 1206"/>
                  <a:gd name="T105" fmla="*/ 2147483647 h 1631"/>
                  <a:gd name="T106" fmla="*/ 2147483647 w 1206"/>
                  <a:gd name="T107" fmla="*/ 2147483647 h 1631"/>
                  <a:gd name="T108" fmla="*/ 2147483647 w 1206"/>
                  <a:gd name="T109" fmla="*/ 2147483647 h 1631"/>
                  <a:gd name="T110" fmla="*/ 2147483647 w 1206"/>
                  <a:gd name="T111" fmla="*/ 2147483647 h 1631"/>
                  <a:gd name="T112" fmla="*/ 2147483647 w 1206"/>
                  <a:gd name="T113" fmla="*/ 2147483647 h 1631"/>
                  <a:gd name="T114" fmla="*/ 2147483647 w 1206"/>
                  <a:gd name="T115" fmla="*/ 2147483647 h 1631"/>
                  <a:gd name="T116" fmla="*/ 2147483647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19" name="Freeform 175"/>
              <p:cNvSpPr>
                <a:spLocks noChangeAspect="1"/>
              </p:cNvSpPr>
              <p:nvPr/>
            </p:nvSpPr>
            <p:spPr bwMode="auto">
              <a:xfrm>
                <a:off x="10547" y="9050"/>
                <a:ext cx="2330" cy="2303"/>
              </a:xfrm>
              <a:custGeom>
                <a:avLst/>
                <a:gdLst>
                  <a:gd name="T0" fmla="*/ 2147483647 w 1460"/>
                  <a:gd name="T1" fmla="*/ 2147483647 h 1447"/>
                  <a:gd name="T2" fmla="*/ 2147483647 w 1460"/>
                  <a:gd name="T3" fmla="*/ 2147483647 h 1447"/>
                  <a:gd name="T4" fmla="*/ 2147483647 w 1460"/>
                  <a:gd name="T5" fmla="*/ 2147483647 h 1447"/>
                  <a:gd name="T6" fmla="*/ 2147483647 w 1460"/>
                  <a:gd name="T7" fmla="*/ 2147483647 h 1447"/>
                  <a:gd name="T8" fmla="*/ 2147483647 w 1460"/>
                  <a:gd name="T9" fmla="*/ 2147483647 h 1447"/>
                  <a:gd name="T10" fmla="*/ 2147483647 w 1460"/>
                  <a:gd name="T11" fmla="*/ 2147483647 h 1447"/>
                  <a:gd name="T12" fmla="*/ 2147483647 w 1460"/>
                  <a:gd name="T13" fmla="*/ 2147483647 h 1447"/>
                  <a:gd name="T14" fmla="*/ 2147483647 w 1460"/>
                  <a:gd name="T15" fmla="*/ 2147483647 h 1447"/>
                  <a:gd name="T16" fmla="*/ 2147483647 w 1460"/>
                  <a:gd name="T17" fmla="*/ 2147483647 h 1447"/>
                  <a:gd name="T18" fmla="*/ 2147483647 w 1460"/>
                  <a:gd name="T19" fmla="*/ 2147483647 h 1447"/>
                  <a:gd name="T20" fmla="*/ 2147483647 w 1460"/>
                  <a:gd name="T21" fmla="*/ 2147483647 h 1447"/>
                  <a:gd name="T22" fmla="*/ 2147483647 w 1460"/>
                  <a:gd name="T23" fmla="*/ 2147483647 h 1447"/>
                  <a:gd name="T24" fmla="*/ 2147483647 w 1460"/>
                  <a:gd name="T25" fmla="*/ 2147483647 h 1447"/>
                  <a:gd name="T26" fmla="*/ 2147483647 w 1460"/>
                  <a:gd name="T27" fmla="*/ 2147483647 h 1447"/>
                  <a:gd name="T28" fmla="*/ 2147483647 w 1460"/>
                  <a:gd name="T29" fmla="*/ 2147483647 h 1447"/>
                  <a:gd name="T30" fmla="*/ 2147483647 w 1460"/>
                  <a:gd name="T31" fmla="*/ 2147483647 h 1447"/>
                  <a:gd name="T32" fmla="*/ 2147483647 w 1460"/>
                  <a:gd name="T33" fmla="*/ 2147483647 h 1447"/>
                  <a:gd name="T34" fmla="*/ 2147483647 w 1460"/>
                  <a:gd name="T35" fmla="*/ 2147483647 h 1447"/>
                  <a:gd name="T36" fmla="*/ 2147483647 w 1460"/>
                  <a:gd name="T37" fmla="*/ 2147483647 h 1447"/>
                  <a:gd name="T38" fmla="*/ 2147483647 w 1460"/>
                  <a:gd name="T39" fmla="*/ 2147483647 h 1447"/>
                  <a:gd name="T40" fmla="*/ 2147483647 w 1460"/>
                  <a:gd name="T41" fmla="*/ 2147483647 h 1447"/>
                  <a:gd name="T42" fmla="*/ 2147483647 w 1460"/>
                  <a:gd name="T43" fmla="*/ 2147483647 h 1447"/>
                  <a:gd name="T44" fmla="*/ 2147483647 w 1460"/>
                  <a:gd name="T45" fmla="*/ 2147483647 h 1447"/>
                  <a:gd name="T46" fmla="*/ 2147483647 w 1460"/>
                  <a:gd name="T47" fmla="*/ 2147483647 h 1447"/>
                  <a:gd name="T48" fmla="*/ 2147483647 w 1460"/>
                  <a:gd name="T49" fmla="*/ 2147483647 h 1447"/>
                  <a:gd name="T50" fmla="*/ 2147483647 w 1460"/>
                  <a:gd name="T51" fmla="*/ 2147483647 h 1447"/>
                  <a:gd name="T52" fmla="*/ 2147483647 w 1460"/>
                  <a:gd name="T53" fmla="*/ 2147483647 h 1447"/>
                  <a:gd name="T54" fmla="*/ 2147483647 w 1460"/>
                  <a:gd name="T55" fmla="*/ 2147483647 h 1447"/>
                  <a:gd name="T56" fmla="*/ 2147483647 w 1460"/>
                  <a:gd name="T57" fmla="*/ 2147483647 h 1447"/>
                  <a:gd name="T58" fmla="*/ 2147483647 w 1460"/>
                  <a:gd name="T59" fmla="*/ 2147483647 h 1447"/>
                  <a:gd name="T60" fmla="*/ 2147483647 w 1460"/>
                  <a:gd name="T61" fmla="*/ 2147483647 h 1447"/>
                  <a:gd name="T62" fmla="*/ 2147483647 w 1460"/>
                  <a:gd name="T63" fmla="*/ 2147483647 h 1447"/>
                  <a:gd name="T64" fmla="*/ 2147483647 w 1460"/>
                  <a:gd name="T65" fmla="*/ 2147483647 h 1447"/>
                  <a:gd name="T66" fmla="*/ 2147483647 w 1460"/>
                  <a:gd name="T67" fmla="*/ 2147483647 h 1447"/>
                  <a:gd name="T68" fmla="*/ 2147483647 w 1460"/>
                  <a:gd name="T69" fmla="*/ 2147483647 h 1447"/>
                  <a:gd name="T70" fmla="*/ 2147483647 w 1460"/>
                  <a:gd name="T71" fmla="*/ 2147483647 h 1447"/>
                  <a:gd name="T72" fmla="*/ 2147483647 w 1460"/>
                  <a:gd name="T73" fmla="*/ 2147483647 h 1447"/>
                  <a:gd name="T74" fmla="*/ 2147483647 w 1460"/>
                  <a:gd name="T75" fmla="*/ 2147483647 h 1447"/>
                  <a:gd name="T76" fmla="*/ 2147483647 w 1460"/>
                  <a:gd name="T77" fmla="*/ 2147483647 h 1447"/>
                  <a:gd name="T78" fmla="*/ 2147483647 w 1460"/>
                  <a:gd name="T79" fmla="*/ 2147483647 h 1447"/>
                  <a:gd name="T80" fmla="*/ 2147483647 w 1460"/>
                  <a:gd name="T81" fmla="*/ 2147483647 h 1447"/>
                  <a:gd name="T82" fmla="*/ 2147483647 w 1460"/>
                  <a:gd name="T83" fmla="*/ 2147483647 h 1447"/>
                  <a:gd name="T84" fmla="*/ 2147483647 w 1460"/>
                  <a:gd name="T85" fmla="*/ 2147483647 h 1447"/>
                  <a:gd name="T86" fmla="*/ 2147483647 w 1460"/>
                  <a:gd name="T87" fmla="*/ 2147483647 h 1447"/>
                  <a:gd name="T88" fmla="*/ 2147483647 w 1460"/>
                  <a:gd name="T89" fmla="*/ 2147483647 h 1447"/>
                  <a:gd name="T90" fmla="*/ 2147483647 w 1460"/>
                  <a:gd name="T91" fmla="*/ 2147483647 h 1447"/>
                  <a:gd name="T92" fmla="*/ 2147483647 w 1460"/>
                  <a:gd name="T93" fmla="*/ 2147483647 h 1447"/>
                  <a:gd name="T94" fmla="*/ 2147483647 w 1460"/>
                  <a:gd name="T95" fmla="*/ 2147483647 h 1447"/>
                  <a:gd name="T96" fmla="*/ 2147483647 w 1460"/>
                  <a:gd name="T97" fmla="*/ 2147483647 h 1447"/>
                  <a:gd name="T98" fmla="*/ 2147483647 w 1460"/>
                  <a:gd name="T99" fmla="*/ 2147483647 h 1447"/>
                  <a:gd name="T100" fmla="*/ 2147483647 w 1460"/>
                  <a:gd name="T101" fmla="*/ 2147483647 h 1447"/>
                  <a:gd name="T102" fmla="*/ 2147483647 w 1460"/>
                  <a:gd name="T103" fmla="*/ 2147483647 h 1447"/>
                  <a:gd name="T104" fmla="*/ 2147483647 w 1460"/>
                  <a:gd name="T105" fmla="*/ 2147483647 h 1447"/>
                  <a:gd name="T106" fmla="*/ 2147483647 w 1460"/>
                  <a:gd name="T107" fmla="*/ 2147483647 h 1447"/>
                  <a:gd name="T108" fmla="*/ 2147483647 w 1460"/>
                  <a:gd name="T109" fmla="*/ 2147483647 h 1447"/>
                  <a:gd name="T110" fmla="*/ 2147483647 w 1460"/>
                  <a:gd name="T111" fmla="*/ 2147483647 h 1447"/>
                  <a:gd name="T112" fmla="*/ 2147483647 w 1460"/>
                  <a:gd name="T113" fmla="*/ 2147483647 h 1447"/>
                  <a:gd name="T114" fmla="*/ 2147483647 w 1460"/>
                  <a:gd name="T115" fmla="*/ 2147483647 h 1447"/>
                  <a:gd name="T116" fmla="*/ 2147483647 w 1460"/>
                  <a:gd name="T117" fmla="*/ 2147483647 h 1447"/>
                  <a:gd name="T118" fmla="*/ 2147483647 w 1460"/>
                  <a:gd name="T119" fmla="*/ 2147483647 h 1447"/>
                  <a:gd name="T120" fmla="*/ 2147483647 w 1460"/>
                  <a:gd name="T121" fmla="*/ 2147483647 h 1447"/>
                  <a:gd name="T122" fmla="*/ 2147483647 w 1460"/>
                  <a:gd name="T123" fmla="*/ 2147483647 h 1447"/>
                  <a:gd name="T124" fmla="*/ 2147483647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0" name="Freeform 176"/>
              <p:cNvSpPr>
                <a:spLocks noChangeAspect="1"/>
              </p:cNvSpPr>
              <p:nvPr/>
            </p:nvSpPr>
            <p:spPr bwMode="auto">
              <a:xfrm>
                <a:off x="6948" y="7132"/>
                <a:ext cx="2081" cy="1827"/>
              </a:xfrm>
              <a:custGeom>
                <a:avLst/>
                <a:gdLst>
                  <a:gd name="T0" fmla="*/ 2147483647 w 1304"/>
                  <a:gd name="T1" fmla="*/ 2147483647 h 1148"/>
                  <a:gd name="T2" fmla="*/ 2147483647 w 1304"/>
                  <a:gd name="T3" fmla="*/ 2147483647 h 1148"/>
                  <a:gd name="T4" fmla="*/ 2147483647 w 1304"/>
                  <a:gd name="T5" fmla="*/ 2147483647 h 1148"/>
                  <a:gd name="T6" fmla="*/ 2147483647 w 1304"/>
                  <a:gd name="T7" fmla="*/ 2147483647 h 1148"/>
                  <a:gd name="T8" fmla="*/ 2147483647 w 1304"/>
                  <a:gd name="T9" fmla="*/ 2147483647 h 1148"/>
                  <a:gd name="T10" fmla="*/ 2147483647 w 1304"/>
                  <a:gd name="T11" fmla="*/ 2147483647 h 1148"/>
                  <a:gd name="T12" fmla="*/ 2147483647 w 1304"/>
                  <a:gd name="T13" fmla="*/ 2147483647 h 1148"/>
                  <a:gd name="T14" fmla="*/ 2147483647 w 1304"/>
                  <a:gd name="T15" fmla="*/ 2147483647 h 1148"/>
                  <a:gd name="T16" fmla="*/ 2147483647 w 1304"/>
                  <a:gd name="T17" fmla="*/ 2147483647 h 1148"/>
                  <a:gd name="T18" fmla="*/ 2147483647 w 1304"/>
                  <a:gd name="T19" fmla="*/ 2147483647 h 1148"/>
                  <a:gd name="T20" fmla="*/ 2147483647 w 1304"/>
                  <a:gd name="T21" fmla="*/ 2147483647 h 1148"/>
                  <a:gd name="T22" fmla="*/ 2147483647 w 1304"/>
                  <a:gd name="T23" fmla="*/ 2147483647 h 1148"/>
                  <a:gd name="T24" fmla="*/ 2147483647 w 1304"/>
                  <a:gd name="T25" fmla="*/ 2147483647 h 1148"/>
                  <a:gd name="T26" fmla="*/ 2147483647 w 1304"/>
                  <a:gd name="T27" fmla="*/ 2147483647 h 1148"/>
                  <a:gd name="T28" fmla="*/ 2147483647 w 1304"/>
                  <a:gd name="T29" fmla="*/ 2147483647 h 1148"/>
                  <a:gd name="T30" fmla="*/ 2147483647 w 1304"/>
                  <a:gd name="T31" fmla="*/ 2147483647 h 1148"/>
                  <a:gd name="T32" fmla="*/ 2147483647 w 1304"/>
                  <a:gd name="T33" fmla="*/ 2147483647 h 1148"/>
                  <a:gd name="T34" fmla="*/ 2147483647 w 1304"/>
                  <a:gd name="T35" fmla="*/ 2147483647 h 1148"/>
                  <a:gd name="T36" fmla="*/ 2147483647 w 1304"/>
                  <a:gd name="T37" fmla="*/ 2147483647 h 1148"/>
                  <a:gd name="T38" fmla="*/ 2147483647 w 1304"/>
                  <a:gd name="T39" fmla="*/ 2147483647 h 1148"/>
                  <a:gd name="T40" fmla="*/ 2147483647 w 1304"/>
                  <a:gd name="T41" fmla="*/ 2147483647 h 1148"/>
                  <a:gd name="T42" fmla="*/ 2147483647 w 1304"/>
                  <a:gd name="T43" fmla="*/ 2147483647 h 1148"/>
                  <a:gd name="T44" fmla="*/ 2147483647 w 1304"/>
                  <a:gd name="T45" fmla="*/ 2147483647 h 1148"/>
                  <a:gd name="T46" fmla="*/ 2147483647 w 1304"/>
                  <a:gd name="T47" fmla="*/ 2147483647 h 1148"/>
                  <a:gd name="T48" fmla="*/ 2147483647 w 1304"/>
                  <a:gd name="T49" fmla="*/ 2147483647 h 1148"/>
                  <a:gd name="T50" fmla="*/ 2147483647 w 1304"/>
                  <a:gd name="T51" fmla="*/ 2147483647 h 1148"/>
                  <a:gd name="T52" fmla="*/ 2147483647 w 1304"/>
                  <a:gd name="T53" fmla="*/ 2147483647 h 1148"/>
                  <a:gd name="T54" fmla="*/ 2147483647 w 1304"/>
                  <a:gd name="T55" fmla="*/ 2147483647 h 1148"/>
                  <a:gd name="T56" fmla="*/ 2147483647 w 1304"/>
                  <a:gd name="T57" fmla="*/ 2147483647 h 1148"/>
                  <a:gd name="T58" fmla="*/ 2147483647 w 1304"/>
                  <a:gd name="T59" fmla="*/ 2147483647 h 1148"/>
                  <a:gd name="T60" fmla="*/ 2147483647 w 1304"/>
                  <a:gd name="T61" fmla="*/ 2147483647 h 1148"/>
                  <a:gd name="T62" fmla="*/ 2147483647 w 1304"/>
                  <a:gd name="T63" fmla="*/ 2147483647 h 1148"/>
                  <a:gd name="T64" fmla="*/ 2147483647 w 1304"/>
                  <a:gd name="T65" fmla="*/ 2147483647 h 1148"/>
                  <a:gd name="T66" fmla="*/ 2147483647 w 1304"/>
                  <a:gd name="T67" fmla="*/ 2147483647 h 1148"/>
                  <a:gd name="T68" fmla="*/ 2147483647 w 1304"/>
                  <a:gd name="T69" fmla="*/ 2147483647 h 1148"/>
                  <a:gd name="T70" fmla="*/ 2147483647 w 1304"/>
                  <a:gd name="T71" fmla="*/ 2147483647 h 1148"/>
                  <a:gd name="T72" fmla="*/ 2147483647 w 1304"/>
                  <a:gd name="T73" fmla="*/ 2147483647 h 1148"/>
                  <a:gd name="T74" fmla="*/ 2147483647 w 1304"/>
                  <a:gd name="T75" fmla="*/ 2147483647 h 1148"/>
                  <a:gd name="T76" fmla="*/ 2147483647 w 1304"/>
                  <a:gd name="T77" fmla="*/ 2147483647 h 1148"/>
                  <a:gd name="T78" fmla="*/ 2147483647 w 1304"/>
                  <a:gd name="T79" fmla="*/ 2147483647 h 1148"/>
                  <a:gd name="T80" fmla="*/ 2147483647 w 1304"/>
                  <a:gd name="T81" fmla="*/ 2147483647 h 1148"/>
                  <a:gd name="T82" fmla="*/ 2147483647 w 1304"/>
                  <a:gd name="T83" fmla="*/ 2147483647 h 1148"/>
                  <a:gd name="T84" fmla="*/ 2147483647 w 1304"/>
                  <a:gd name="T85" fmla="*/ 2147483647 h 1148"/>
                  <a:gd name="T86" fmla="*/ 2147483647 w 1304"/>
                  <a:gd name="T87" fmla="*/ 2147483647 h 1148"/>
                  <a:gd name="T88" fmla="*/ 2147483647 w 1304"/>
                  <a:gd name="T89" fmla="*/ 2147483647 h 1148"/>
                  <a:gd name="T90" fmla="*/ 2147483647 w 1304"/>
                  <a:gd name="T91" fmla="*/ 2147483647 h 1148"/>
                  <a:gd name="T92" fmla="*/ 2147483647 w 1304"/>
                  <a:gd name="T93" fmla="*/ 2147483647 h 1148"/>
                  <a:gd name="T94" fmla="*/ 2147483647 w 1304"/>
                  <a:gd name="T95" fmla="*/ 2147483647 h 1148"/>
                  <a:gd name="T96" fmla="*/ 2147483647 w 1304"/>
                  <a:gd name="T97" fmla="*/ 2147483647 h 1148"/>
                  <a:gd name="T98" fmla="*/ 2147483647 w 1304"/>
                  <a:gd name="T99" fmla="*/ 2147483647 h 1148"/>
                  <a:gd name="T100" fmla="*/ 2147483647 w 1304"/>
                  <a:gd name="T101" fmla="*/ 2147483647 h 1148"/>
                  <a:gd name="T102" fmla="*/ 2147483647 w 1304"/>
                  <a:gd name="T103" fmla="*/ 2147483647 h 1148"/>
                  <a:gd name="T104" fmla="*/ 2147483647 w 1304"/>
                  <a:gd name="T105" fmla="*/ 2147483647 h 1148"/>
                  <a:gd name="T106" fmla="*/ 2147483647 w 1304"/>
                  <a:gd name="T107" fmla="*/ 2147483647 h 1148"/>
                  <a:gd name="T108" fmla="*/ 2147483647 w 1304"/>
                  <a:gd name="T109" fmla="*/ 2147483647 h 1148"/>
                  <a:gd name="T110" fmla="*/ 2147483647 w 1304"/>
                  <a:gd name="T111" fmla="*/ 2147483647 h 1148"/>
                  <a:gd name="T112" fmla="*/ 2147483647 w 1304"/>
                  <a:gd name="T113" fmla="*/ 2147483647 h 1148"/>
                  <a:gd name="T114" fmla="*/ 2147483647 w 1304"/>
                  <a:gd name="T115" fmla="*/ 2147483647 h 1148"/>
                  <a:gd name="T116" fmla="*/ 2147483647 w 1304"/>
                  <a:gd name="T117" fmla="*/ 2147483647 h 1148"/>
                  <a:gd name="T118" fmla="*/ 2147483647 w 1304"/>
                  <a:gd name="T119" fmla="*/ 2147483647 h 1148"/>
                  <a:gd name="T120" fmla="*/ 2147483647 w 1304"/>
                  <a:gd name="T121" fmla="*/ 2147483647 h 1148"/>
                  <a:gd name="T122" fmla="*/ 2147483647 w 1304"/>
                  <a:gd name="T123" fmla="*/ 2147483647 h 1148"/>
                  <a:gd name="T124" fmla="*/ 2147483647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1" name="Freeform 177" descr="50%"/>
              <p:cNvSpPr>
                <a:spLocks noChangeAspect="1"/>
              </p:cNvSpPr>
              <p:nvPr/>
            </p:nvSpPr>
            <p:spPr bwMode="auto">
              <a:xfrm>
                <a:off x="7604" y="9615"/>
                <a:ext cx="2036" cy="2506"/>
              </a:xfrm>
              <a:custGeom>
                <a:avLst/>
                <a:gdLst>
                  <a:gd name="T0" fmla="*/ 2147483647 w 1276"/>
                  <a:gd name="T1" fmla="*/ 2147483647 h 1574"/>
                  <a:gd name="T2" fmla="*/ 2147483647 w 1276"/>
                  <a:gd name="T3" fmla="*/ 2147483647 h 1574"/>
                  <a:gd name="T4" fmla="*/ 2147483647 w 1276"/>
                  <a:gd name="T5" fmla="*/ 2147483647 h 1574"/>
                  <a:gd name="T6" fmla="*/ 2147483647 w 1276"/>
                  <a:gd name="T7" fmla="*/ 2147483647 h 1574"/>
                  <a:gd name="T8" fmla="*/ 2147483647 w 1276"/>
                  <a:gd name="T9" fmla="*/ 2147483647 h 1574"/>
                  <a:gd name="T10" fmla="*/ 2147483647 w 1276"/>
                  <a:gd name="T11" fmla="*/ 2147483647 h 1574"/>
                  <a:gd name="T12" fmla="*/ 2147483647 w 1276"/>
                  <a:gd name="T13" fmla="*/ 2147483647 h 1574"/>
                  <a:gd name="T14" fmla="*/ 2147483647 w 1276"/>
                  <a:gd name="T15" fmla="*/ 2147483647 h 1574"/>
                  <a:gd name="T16" fmla="*/ 2147483647 w 1276"/>
                  <a:gd name="T17" fmla="*/ 2147483647 h 1574"/>
                  <a:gd name="T18" fmla="*/ 2147483647 w 1276"/>
                  <a:gd name="T19" fmla="*/ 2147483647 h 1574"/>
                  <a:gd name="T20" fmla="*/ 2147483647 w 1276"/>
                  <a:gd name="T21" fmla="*/ 2147483647 h 1574"/>
                  <a:gd name="T22" fmla="*/ 2147483647 w 1276"/>
                  <a:gd name="T23" fmla="*/ 2147483647 h 1574"/>
                  <a:gd name="T24" fmla="*/ 2147483647 w 1276"/>
                  <a:gd name="T25" fmla="*/ 2147483647 h 1574"/>
                  <a:gd name="T26" fmla="*/ 2147483647 w 1276"/>
                  <a:gd name="T27" fmla="*/ 2147483647 h 1574"/>
                  <a:gd name="T28" fmla="*/ 2147483647 w 1276"/>
                  <a:gd name="T29" fmla="*/ 2147483647 h 1574"/>
                  <a:gd name="T30" fmla="*/ 2147483647 w 1276"/>
                  <a:gd name="T31" fmla="*/ 2147483647 h 1574"/>
                  <a:gd name="T32" fmla="*/ 2147483647 w 1276"/>
                  <a:gd name="T33" fmla="*/ 2147483647 h 1574"/>
                  <a:gd name="T34" fmla="*/ 2147483647 w 1276"/>
                  <a:gd name="T35" fmla="*/ 2147483647 h 1574"/>
                  <a:gd name="T36" fmla="*/ 2147483647 w 1276"/>
                  <a:gd name="T37" fmla="*/ 2147483647 h 1574"/>
                  <a:gd name="T38" fmla="*/ 2147483647 w 1276"/>
                  <a:gd name="T39" fmla="*/ 2147483647 h 1574"/>
                  <a:gd name="T40" fmla="*/ 2147483647 w 1276"/>
                  <a:gd name="T41" fmla="*/ 2147483647 h 1574"/>
                  <a:gd name="T42" fmla="*/ 2147483647 w 1276"/>
                  <a:gd name="T43" fmla="*/ 2147483647 h 1574"/>
                  <a:gd name="T44" fmla="*/ 2147483647 w 1276"/>
                  <a:gd name="T45" fmla="*/ 2147483647 h 1574"/>
                  <a:gd name="T46" fmla="*/ 2147483647 w 1276"/>
                  <a:gd name="T47" fmla="*/ 2147483647 h 1574"/>
                  <a:gd name="T48" fmla="*/ 2147483647 w 1276"/>
                  <a:gd name="T49" fmla="*/ 2147483647 h 1574"/>
                  <a:gd name="T50" fmla="*/ 2147483647 w 1276"/>
                  <a:gd name="T51" fmla="*/ 2147483647 h 1574"/>
                  <a:gd name="T52" fmla="*/ 2147483647 w 1276"/>
                  <a:gd name="T53" fmla="*/ 2147483647 h 1574"/>
                  <a:gd name="T54" fmla="*/ 2147483647 w 1276"/>
                  <a:gd name="T55" fmla="*/ 2147483647 h 1574"/>
                  <a:gd name="T56" fmla="*/ 2147483647 w 1276"/>
                  <a:gd name="T57" fmla="*/ 2147483647 h 1574"/>
                  <a:gd name="T58" fmla="*/ 2147483647 w 1276"/>
                  <a:gd name="T59" fmla="*/ 2147483647 h 1574"/>
                  <a:gd name="T60" fmla="*/ 2147483647 w 1276"/>
                  <a:gd name="T61" fmla="*/ 2147483647 h 1574"/>
                  <a:gd name="T62" fmla="*/ 2147483647 w 1276"/>
                  <a:gd name="T63" fmla="*/ 2147483647 h 1574"/>
                  <a:gd name="T64" fmla="*/ 2147483647 w 1276"/>
                  <a:gd name="T65" fmla="*/ 2147483647 h 1574"/>
                  <a:gd name="T66" fmla="*/ 2147483647 w 1276"/>
                  <a:gd name="T67" fmla="*/ 2147483647 h 1574"/>
                  <a:gd name="T68" fmla="*/ 2147483647 w 1276"/>
                  <a:gd name="T69" fmla="*/ 2147483647 h 1574"/>
                  <a:gd name="T70" fmla="*/ 2147483647 w 1276"/>
                  <a:gd name="T71" fmla="*/ 2147483647 h 1574"/>
                  <a:gd name="T72" fmla="*/ 2147483647 w 1276"/>
                  <a:gd name="T73" fmla="*/ 2147483647 h 1574"/>
                  <a:gd name="T74" fmla="*/ 2147483647 w 1276"/>
                  <a:gd name="T75" fmla="*/ 2147483647 h 1574"/>
                  <a:gd name="T76" fmla="*/ 2147483647 w 1276"/>
                  <a:gd name="T77" fmla="*/ 2147483647 h 1574"/>
                  <a:gd name="T78" fmla="*/ 2147483647 w 1276"/>
                  <a:gd name="T79" fmla="*/ 2147483647 h 1574"/>
                  <a:gd name="T80" fmla="*/ 2147483647 w 1276"/>
                  <a:gd name="T81" fmla="*/ 2147483647 h 1574"/>
                  <a:gd name="T82" fmla="*/ 2147483647 w 1276"/>
                  <a:gd name="T83" fmla="*/ 2147483647 h 1574"/>
                  <a:gd name="T84" fmla="*/ 2147483647 w 1276"/>
                  <a:gd name="T85" fmla="*/ 2147483647 h 1574"/>
                  <a:gd name="T86" fmla="*/ 2147483647 w 1276"/>
                  <a:gd name="T87" fmla="*/ 2147483647 h 1574"/>
                  <a:gd name="T88" fmla="*/ 2147483647 w 1276"/>
                  <a:gd name="T89" fmla="*/ 2147483647 h 1574"/>
                  <a:gd name="T90" fmla="*/ 2147483647 w 1276"/>
                  <a:gd name="T91" fmla="*/ 2147483647 h 1574"/>
                  <a:gd name="T92" fmla="*/ 2147483647 w 1276"/>
                  <a:gd name="T93" fmla="*/ 2147483647 h 1574"/>
                  <a:gd name="T94" fmla="*/ 0 w 1276"/>
                  <a:gd name="T95" fmla="*/ 2147483647 h 1574"/>
                  <a:gd name="T96" fmla="*/ 2147483647 w 1276"/>
                  <a:gd name="T97" fmla="*/ 2147483647 h 1574"/>
                  <a:gd name="T98" fmla="*/ 2147483647 w 1276"/>
                  <a:gd name="T99" fmla="*/ 2147483647 h 1574"/>
                  <a:gd name="T100" fmla="*/ 2147483647 w 1276"/>
                  <a:gd name="T101" fmla="*/ 2147483647 h 1574"/>
                  <a:gd name="T102" fmla="*/ 2147483647 w 1276"/>
                  <a:gd name="T103" fmla="*/ 2147483647 h 1574"/>
                  <a:gd name="T104" fmla="*/ 2147483647 w 1276"/>
                  <a:gd name="T105" fmla="*/ 2147483647 h 1574"/>
                  <a:gd name="T106" fmla="*/ 2147483647 w 1276"/>
                  <a:gd name="T107" fmla="*/ 2147483647 h 1574"/>
                  <a:gd name="T108" fmla="*/ 2147483647 w 1276"/>
                  <a:gd name="T109" fmla="*/ 2147483647 h 1574"/>
                  <a:gd name="T110" fmla="*/ 2147483647 w 1276"/>
                  <a:gd name="T111" fmla="*/ 2147483647 h 1574"/>
                  <a:gd name="T112" fmla="*/ 2147483647 w 1276"/>
                  <a:gd name="T113" fmla="*/ 2147483647 h 1574"/>
                  <a:gd name="T114" fmla="*/ 2147483647 w 1276"/>
                  <a:gd name="T115" fmla="*/ 2147483647 h 1574"/>
                  <a:gd name="T116" fmla="*/ 2147483647 w 1276"/>
                  <a:gd name="T117" fmla="*/ 2147483647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6222" name="Freeform 178"/>
              <p:cNvSpPr>
                <a:spLocks noChangeAspect="1"/>
              </p:cNvSpPr>
              <p:nvPr/>
            </p:nvSpPr>
            <p:spPr bwMode="auto">
              <a:xfrm>
                <a:off x="3372" y="4558"/>
                <a:ext cx="4255" cy="3454"/>
              </a:xfrm>
              <a:custGeom>
                <a:avLst/>
                <a:gdLst>
                  <a:gd name="T0" fmla="*/ 0 w 2666"/>
                  <a:gd name="T1" fmla="*/ 2147483647 h 2170"/>
                  <a:gd name="T2" fmla="*/ 2147483647 w 2666"/>
                  <a:gd name="T3" fmla="*/ 2147483647 h 2170"/>
                  <a:gd name="T4" fmla="*/ 2147483647 w 2666"/>
                  <a:gd name="T5" fmla="*/ 2147483647 h 2170"/>
                  <a:gd name="T6" fmla="*/ 2147483647 w 2666"/>
                  <a:gd name="T7" fmla="*/ 2147483647 h 2170"/>
                  <a:gd name="T8" fmla="*/ 2147483647 w 2666"/>
                  <a:gd name="T9" fmla="*/ 2147483647 h 2170"/>
                  <a:gd name="T10" fmla="*/ 2147483647 w 2666"/>
                  <a:gd name="T11" fmla="*/ 2147483647 h 2170"/>
                  <a:gd name="T12" fmla="*/ 2147483647 w 2666"/>
                  <a:gd name="T13" fmla="*/ 2147483647 h 2170"/>
                  <a:gd name="T14" fmla="*/ 2147483647 w 2666"/>
                  <a:gd name="T15" fmla="*/ 2147483647 h 2170"/>
                  <a:gd name="T16" fmla="*/ 2147483647 w 2666"/>
                  <a:gd name="T17" fmla="*/ 2147483647 h 2170"/>
                  <a:gd name="T18" fmla="*/ 2147483647 w 2666"/>
                  <a:gd name="T19" fmla="*/ 2147483647 h 2170"/>
                  <a:gd name="T20" fmla="*/ 2147483647 w 2666"/>
                  <a:gd name="T21" fmla="*/ 2147483647 h 2170"/>
                  <a:gd name="T22" fmla="*/ 2147483647 w 2666"/>
                  <a:gd name="T23" fmla="*/ 2147483647 h 2170"/>
                  <a:gd name="T24" fmla="*/ 2147483647 w 2666"/>
                  <a:gd name="T25" fmla="*/ 2147483647 h 2170"/>
                  <a:gd name="T26" fmla="*/ 2147483647 w 2666"/>
                  <a:gd name="T27" fmla="*/ 2147483647 h 2170"/>
                  <a:gd name="T28" fmla="*/ 2147483647 w 2666"/>
                  <a:gd name="T29" fmla="*/ 2147483647 h 2170"/>
                  <a:gd name="T30" fmla="*/ 2147483647 w 2666"/>
                  <a:gd name="T31" fmla="*/ 2147483647 h 2170"/>
                  <a:gd name="T32" fmla="*/ 2147483647 w 2666"/>
                  <a:gd name="T33" fmla="*/ 2147483647 h 2170"/>
                  <a:gd name="T34" fmla="*/ 2147483647 w 2666"/>
                  <a:gd name="T35" fmla="*/ 2147483647 h 2170"/>
                  <a:gd name="T36" fmla="*/ 2147483647 w 2666"/>
                  <a:gd name="T37" fmla="*/ 2147483647 h 2170"/>
                  <a:gd name="T38" fmla="*/ 2147483647 w 2666"/>
                  <a:gd name="T39" fmla="*/ 2147483647 h 2170"/>
                  <a:gd name="T40" fmla="*/ 2147483647 w 2666"/>
                  <a:gd name="T41" fmla="*/ 2147483647 h 2170"/>
                  <a:gd name="T42" fmla="*/ 2147483647 w 2666"/>
                  <a:gd name="T43" fmla="*/ 2147483647 h 2170"/>
                  <a:gd name="T44" fmla="*/ 2147483647 w 2666"/>
                  <a:gd name="T45" fmla="*/ 2147483647 h 2170"/>
                  <a:gd name="T46" fmla="*/ 2147483647 w 2666"/>
                  <a:gd name="T47" fmla="*/ 2147483647 h 2170"/>
                  <a:gd name="T48" fmla="*/ 2147483647 w 2666"/>
                  <a:gd name="T49" fmla="*/ 2147483647 h 2170"/>
                  <a:gd name="T50" fmla="*/ 2147483647 w 2666"/>
                  <a:gd name="T51" fmla="*/ 2147483647 h 2170"/>
                  <a:gd name="T52" fmla="*/ 2147483647 w 2666"/>
                  <a:gd name="T53" fmla="*/ 2147483647 h 2170"/>
                  <a:gd name="T54" fmla="*/ 2147483647 w 2666"/>
                  <a:gd name="T55" fmla="*/ 2147483647 h 2170"/>
                  <a:gd name="T56" fmla="*/ 2147483647 w 2666"/>
                  <a:gd name="T57" fmla="*/ 2147483647 h 2170"/>
                  <a:gd name="T58" fmla="*/ 2147483647 w 2666"/>
                  <a:gd name="T59" fmla="*/ 2147483647 h 2170"/>
                  <a:gd name="T60" fmla="*/ 2147483647 w 2666"/>
                  <a:gd name="T61" fmla="*/ 2147483647 h 2170"/>
                  <a:gd name="T62" fmla="*/ 2147483647 w 2666"/>
                  <a:gd name="T63" fmla="*/ 2147483647 h 2170"/>
                  <a:gd name="T64" fmla="*/ 2147483647 w 2666"/>
                  <a:gd name="T65" fmla="*/ 2147483647 h 2170"/>
                  <a:gd name="T66" fmla="*/ 2147483647 w 2666"/>
                  <a:gd name="T67" fmla="*/ 2147483647 h 2170"/>
                  <a:gd name="T68" fmla="*/ 2147483647 w 2666"/>
                  <a:gd name="T69" fmla="*/ 2147483647 h 2170"/>
                  <a:gd name="T70" fmla="*/ 2147483647 w 2666"/>
                  <a:gd name="T71" fmla="*/ 2147483647 h 2170"/>
                  <a:gd name="T72" fmla="*/ 2147483647 w 2666"/>
                  <a:gd name="T73" fmla="*/ 2147483647 h 2170"/>
                  <a:gd name="T74" fmla="*/ 2147483647 w 2666"/>
                  <a:gd name="T75" fmla="*/ 2147483647 h 2170"/>
                  <a:gd name="T76" fmla="*/ 2147483647 w 2666"/>
                  <a:gd name="T77" fmla="*/ 2147483647 h 2170"/>
                  <a:gd name="T78" fmla="*/ 2147483647 w 2666"/>
                  <a:gd name="T79" fmla="*/ 2147483647 h 2170"/>
                  <a:gd name="T80" fmla="*/ 2147483647 w 2666"/>
                  <a:gd name="T81" fmla="*/ 2147483647 h 2170"/>
                  <a:gd name="T82" fmla="*/ 2147483647 w 2666"/>
                  <a:gd name="T83" fmla="*/ 2147483647 h 2170"/>
                  <a:gd name="T84" fmla="*/ 2147483647 w 2666"/>
                  <a:gd name="T85" fmla="*/ 2147483647 h 2170"/>
                  <a:gd name="T86" fmla="*/ 2147483647 w 2666"/>
                  <a:gd name="T87" fmla="*/ 2147483647 h 2170"/>
                  <a:gd name="T88" fmla="*/ 2147483647 w 2666"/>
                  <a:gd name="T89" fmla="*/ 2147483647 h 2170"/>
                  <a:gd name="T90" fmla="*/ 2147483647 w 2666"/>
                  <a:gd name="T91" fmla="*/ 2147483647 h 2170"/>
                  <a:gd name="T92" fmla="*/ 2147483647 w 2666"/>
                  <a:gd name="T93" fmla="*/ 2147483647 h 2170"/>
                  <a:gd name="T94" fmla="*/ 2147483647 w 2666"/>
                  <a:gd name="T95" fmla="*/ 2147483647 h 2170"/>
                  <a:gd name="T96" fmla="*/ 2147483647 w 2666"/>
                  <a:gd name="T97" fmla="*/ 2147483647 h 2170"/>
                  <a:gd name="T98" fmla="*/ 2147483647 w 2666"/>
                  <a:gd name="T99" fmla="*/ 2147483647 h 2170"/>
                  <a:gd name="T100" fmla="*/ 2147483647 w 2666"/>
                  <a:gd name="T101" fmla="*/ 2147483647 h 2170"/>
                  <a:gd name="T102" fmla="*/ 2147483647 w 2666"/>
                  <a:gd name="T103" fmla="*/ 2147483647 h 2170"/>
                  <a:gd name="T104" fmla="*/ 2147483647 w 2666"/>
                  <a:gd name="T105" fmla="*/ 2147483647 h 2170"/>
                  <a:gd name="T106" fmla="*/ 2147483647 w 2666"/>
                  <a:gd name="T107" fmla="*/ 2147483647 h 2170"/>
                  <a:gd name="T108" fmla="*/ 2147483647 w 2666"/>
                  <a:gd name="T109" fmla="*/ 2147483647 h 2170"/>
                  <a:gd name="T110" fmla="*/ 2147483647 w 2666"/>
                  <a:gd name="T111" fmla="*/ 2147483647 h 2170"/>
                  <a:gd name="T112" fmla="*/ 2147483647 w 2666"/>
                  <a:gd name="T113" fmla="*/ 2147483647 h 2170"/>
                  <a:gd name="T114" fmla="*/ 2147483647 w 2666"/>
                  <a:gd name="T115" fmla="*/ 2147483647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3" name="Freeform 179"/>
              <p:cNvSpPr>
                <a:spLocks noChangeAspect="1"/>
              </p:cNvSpPr>
              <p:nvPr/>
            </p:nvSpPr>
            <p:spPr bwMode="auto">
              <a:xfrm>
                <a:off x="5681" y="8870"/>
                <a:ext cx="2421" cy="3048"/>
              </a:xfrm>
              <a:custGeom>
                <a:avLst/>
                <a:gdLst>
                  <a:gd name="T0" fmla="*/ 2147483647 w 1517"/>
                  <a:gd name="T1" fmla="*/ 2147483647 h 1915"/>
                  <a:gd name="T2" fmla="*/ 2147483647 w 1517"/>
                  <a:gd name="T3" fmla="*/ 2147483647 h 1915"/>
                  <a:gd name="T4" fmla="*/ 2147483647 w 1517"/>
                  <a:gd name="T5" fmla="*/ 2147483647 h 1915"/>
                  <a:gd name="T6" fmla="*/ 2147483647 w 1517"/>
                  <a:gd name="T7" fmla="*/ 2147483647 h 1915"/>
                  <a:gd name="T8" fmla="*/ 2147483647 w 1517"/>
                  <a:gd name="T9" fmla="*/ 2147483647 h 1915"/>
                  <a:gd name="T10" fmla="*/ 2147483647 w 1517"/>
                  <a:gd name="T11" fmla="*/ 2147483647 h 1915"/>
                  <a:gd name="T12" fmla="*/ 2147483647 w 1517"/>
                  <a:gd name="T13" fmla="*/ 2147483647 h 1915"/>
                  <a:gd name="T14" fmla="*/ 2147483647 w 1517"/>
                  <a:gd name="T15" fmla="*/ 2147483647 h 1915"/>
                  <a:gd name="T16" fmla="*/ 2147483647 w 1517"/>
                  <a:gd name="T17" fmla="*/ 2147483647 h 1915"/>
                  <a:gd name="T18" fmla="*/ 2147483647 w 1517"/>
                  <a:gd name="T19" fmla="*/ 2147483647 h 1915"/>
                  <a:gd name="T20" fmla="*/ 2147483647 w 1517"/>
                  <a:gd name="T21" fmla="*/ 2147483647 h 1915"/>
                  <a:gd name="T22" fmla="*/ 2147483647 w 1517"/>
                  <a:gd name="T23" fmla="*/ 2147483647 h 1915"/>
                  <a:gd name="T24" fmla="*/ 2147483647 w 1517"/>
                  <a:gd name="T25" fmla="*/ 2147483647 h 1915"/>
                  <a:gd name="T26" fmla="*/ 2147483647 w 1517"/>
                  <a:gd name="T27" fmla="*/ 2147483647 h 1915"/>
                  <a:gd name="T28" fmla="*/ 2147483647 w 1517"/>
                  <a:gd name="T29" fmla="*/ 2147483647 h 1915"/>
                  <a:gd name="T30" fmla="*/ 2147483647 w 1517"/>
                  <a:gd name="T31" fmla="*/ 2147483647 h 1915"/>
                  <a:gd name="T32" fmla="*/ 2147483647 w 1517"/>
                  <a:gd name="T33" fmla="*/ 2147483647 h 1915"/>
                  <a:gd name="T34" fmla="*/ 2147483647 w 1517"/>
                  <a:gd name="T35" fmla="*/ 2147483647 h 1915"/>
                  <a:gd name="T36" fmla="*/ 2147483647 w 1517"/>
                  <a:gd name="T37" fmla="*/ 2147483647 h 1915"/>
                  <a:gd name="T38" fmla="*/ 2147483647 w 1517"/>
                  <a:gd name="T39" fmla="*/ 2147483647 h 1915"/>
                  <a:gd name="T40" fmla="*/ 2147483647 w 1517"/>
                  <a:gd name="T41" fmla="*/ 2147483647 h 1915"/>
                  <a:gd name="T42" fmla="*/ 2147483647 w 1517"/>
                  <a:gd name="T43" fmla="*/ 2147483647 h 1915"/>
                  <a:gd name="T44" fmla="*/ 2147483647 w 1517"/>
                  <a:gd name="T45" fmla="*/ 2147483647 h 1915"/>
                  <a:gd name="T46" fmla="*/ 2147483647 w 1517"/>
                  <a:gd name="T47" fmla="*/ 2147483647 h 1915"/>
                  <a:gd name="T48" fmla="*/ 2147483647 w 1517"/>
                  <a:gd name="T49" fmla="*/ 2147483647 h 1915"/>
                  <a:gd name="T50" fmla="*/ 2147483647 w 1517"/>
                  <a:gd name="T51" fmla="*/ 2147483647 h 1915"/>
                  <a:gd name="T52" fmla="*/ 2147483647 w 1517"/>
                  <a:gd name="T53" fmla="*/ 2147483647 h 1915"/>
                  <a:gd name="T54" fmla="*/ 2147483647 w 1517"/>
                  <a:gd name="T55" fmla="*/ 2147483647 h 1915"/>
                  <a:gd name="T56" fmla="*/ 2147483647 w 1517"/>
                  <a:gd name="T57" fmla="*/ 2147483647 h 1915"/>
                  <a:gd name="T58" fmla="*/ 2147483647 w 1517"/>
                  <a:gd name="T59" fmla="*/ 2147483647 h 1915"/>
                  <a:gd name="T60" fmla="*/ 2147483647 w 1517"/>
                  <a:gd name="T61" fmla="*/ 2147483647 h 1915"/>
                  <a:gd name="T62" fmla="*/ 2147483647 w 1517"/>
                  <a:gd name="T63" fmla="*/ 2147483647 h 1915"/>
                  <a:gd name="T64" fmla="*/ 2147483647 w 1517"/>
                  <a:gd name="T65" fmla="*/ 2147483647 h 1915"/>
                  <a:gd name="T66" fmla="*/ 2147483647 w 1517"/>
                  <a:gd name="T67" fmla="*/ 2147483647 h 1915"/>
                  <a:gd name="T68" fmla="*/ 2147483647 w 1517"/>
                  <a:gd name="T69" fmla="*/ 2147483647 h 1915"/>
                  <a:gd name="T70" fmla="*/ 2147483647 w 1517"/>
                  <a:gd name="T71" fmla="*/ 2147483647 h 1915"/>
                  <a:gd name="T72" fmla="*/ 2147483647 w 1517"/>
                  <a:gd name="T73" fmla="*/ 2147483647 h 1915"/>
                  <a:gd name="T74" fmla="*/ 2147483647 w 1517"/>
                  <a:gd name="T75" fmla="*/ 2147483647 h 1915"/>
                  <a:gd name="T76" fmla="*/ 2147483647 w 1517"/>
                  <a:gd name="T77" fmla="*/ 2147483647 h 1915"/>
                  <a:gd name="T78" fmla="*/ 2147483647 w 1517"/>
                  <a:gd name="T79" fmla="*/ 2147483647 h 1915"/>
                  <a:gd name="T80" fmla="*/ 2147483647 w 1517"/>
                  <a:gd name="T81" fmla="*/ 2147483647 h 1915"/>
                  <a:gd name="T82" fmla="*/ 2147483647 w 1517"/>
                  <a:gd name="T83" fmla="*/ 2147483647 h 1915"/>
                  <a:gd name="T84" fmla="*/ 2147483647 w 1517"/>
                  <a:gd name="T85" fmla="*/ 2147483647 h 1915"/>
                  <a:gd name="T86" fmla="*/ 2147483647 w 1517"/>
                  <a:gd name="T87" fmla="*/ 2147483647 h 1915"/>
                  <a:gd name="T88" fmla="*/ 2147483647 w 1517"/>
                  <a:gd name="T89" fmla="*/ 2147483647 h 1915"/>
                  <a:gd name="T90" fmla="*/ 2147483647 w 1517"/>
                  <a:gd name="T91" fmla="*/ 2147483647 h 1915"/>
                  <a:gd name="T92" fmla="*/ 2147483647 w 1517"/>
                  <a:gd name="T93" fmla="*/ 2147483647 h 1915"/>
                  <a:gd name="T94" fmla="*/ 2147483647 w 1517"/>
                  <a:gd name="T95" fmla="*/ 2147483647 h 1915"/>
                  <a:gd name="T96" fmla="*/ 2147483647 w 1517"/>
                  <a:gd name="T97" fmla="*/ 2147483647 h 1915"/>
                  <a:gd name="T98" fmla="*/ 2147483647 w 1517"/>
                  <a:gd name="T99" fmla="*/ 2147483647 h 1915"/>
                  <a:gd name="T100" fmla="*/ 2147483647 w 1517"/>
                  <a:gd name="T101" fmla="*/ 2147483647 h 1915"/>
                  <a:gd name="T102" fmla="*/ 2147483647 w 1517"/>
                  <a:gd name="T103" fmla="*/ 2147483647 h 1915"/>
                  <a:gd name="T104" fmla="*/ 2147483647 w 1517"/>
                  <a:gd name="T105" fmla="*/ 2147483647 h 1915"/>
                  <a:gd name="T106" fmla="*/ 2147483647 w 1517"/>
                  <a:gd name="T107" fmla="*/ 2147483647 h 1915"/>
                  <a:gd name="T108" fmla="*/ 2147483647 w 1517"/>
                  <a:gd name="T109" fmla="*/ 2147483647 h 1915"/>
                  <a:gd name="T110" fmla="*/ 2147483647 w 1517"/>
                  <a:gd name="T111" fmla="*/ 2147483647 h 1915"/>
                  <a:gd name="T112" fmla="*/ 2147483647 w 1517"/>
                  <a:gd name="T113" fmla="*/ 2147483647 h 1915"/>
                  <a:gd name="T114" fmla="*/ 2147483647 w 1517"/>
                  <a:gd name="T115" fmla="*/ 2147483647 h 1915"/>
                  <a:gd name="T116" fmla="*/ 2147483647 w 1517"/>
                  <a:gd name="T117" fmla="*/ 2147483647 h 1915"/>
                  <a:gd name="T118" fmla="*/ 2147483647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4" name="Freeform 180"/>
              <p:cNvSpPr>
                <a:spLocks noChangeAspect="1"/>
              </p:cNvSpPr>
              <p:nvPr/>
            </p:nvSpPr>
            <p:spPr bwMode="auto">
              <a:xfrm>
                <a:off x="8962" y="6972"/>
                <a:ext cx="2263" cy="2304"/>
              </a:xfrm>
              <a:custGeom>
                <a:avLst/>
                <a:gdLst>
                  <a:gd name="T0" fmla="*/ 2147483647 w 1418"/>
                  <a:gd name="T1" fmla="*/ 2147483647 h 1447"/>
                  <a:gd name="T2" fmla="*/ 2147483647 w 1418"/>
                  <a:gd name="T3" fmla="*/ 2147483647 h 1447"/>
                  <a:gd name="T4" fmla="*/ 2147483647 w 1418"/>
                  <a:gd name="T5" fmla="*/ 2147483647 h 1447"/>
                  <a:gd name="T6" fmla="*/ 2147483647 w 1418"/>
                  <a:gd name="T7" fmla="*/ 2147483647 h 1447"/>
                  <a:gd name="T8" fmla="*/ 2147483647 w 1418"/>
                  <a:gd name="T9" fmla="*/ 2147483647 h 1447"/>
                  <a:gd name="T10" fmla="*/ 2147483647 w 1418"/>
                  <a:gd name="T11" fmla="*/ 2147483647 h 1447"/>
                  <a:gd name="T12" fmla="*/ 2147483647 w 1418"/>
                  <a:gd name="T13" fmla="*/ 2147483647 h 1447"/>
                  <a:gd name="T14" fmla="*/ 2147483647 w 1418"/>
                  <a:gd name="T15" fmla="*/ 2147483647 h 1447"/>
                  <a:gd name="T16" fmla="*/ 2147483647 w 1418"/>
                  <a:gd name="T17" fmla="*/ 2147483647 h 1447"/>
                  <a:gd name="T18" fmla="*/ 2147483647 w 1418"/>
                  <a:gd name="T19" fmla="*/ 2147483647 h 1447"/>
                  <a:gd name="T20" fmla="*/ 2147483647 w 1418"/>
                  <a:gd name="T21" fmla="*/ 2147483647 h 1447"/>
                  <a:gd name="T22" fmla="*/ 2147483647 w 1418"/>
                  <a:gd name="T23" fmla="*/ 2147483647 h 1447"/>
                  <a:gd name="T24" fmla="*/ 2147483647 w 1418"/>
                  <a:gd name="T25" fmla="*/ 2147483647 h 1447"/>
                  <a:gd name="T26" fmla="*/ 2147483647 w 1418"/>
                  <a:gd name="T27" fmla="*/ 2147483647 h 1447"/>
                  <a:gd name="T28" fmla="*/ 2147483647 w 1418"/>
                  <a:gd name="T29" fmla="*/ 2147483647 h 1447"/>
                  <a:gd name="T30" fmla="*/ 2147483647 w 1418"/>
                  <a:gd name="T31" fmla="*/ 2147483647 h 1447"/>
                  <a:gd name="T32" fmla="*/ 2147483647 w 1418"/>
                  <a:gd name="T33" fmla="*/ 2147483647 h 1447"/>
                  <a:gd name="T34" fmla="*/ 2147483647 w 1418"/>
                  <a:gd name="T35" fmla="*/ 2147483647 h 1447"/>
                  <a:gd name="T36" fmla="*/ 2147483647 w 1418"/>
                  <a:gd name="T37" fmla="*/ 2147483647 h 1447"/>
                  <a:gd name="T38" fmla="*/ 2147483647 w 1418"/>
                  <a:gd name="T39" fmla="*/ 2147483647 h 1447"/>
                  <a:gd name="T40" fmla="*/ 2147483647 w 1418"/>
                  <a:gd name="T41" fmla="*/ 2147483647 h 1447"/>
                  <a:gd name="T42" fmla="*/ 2147483647 w 1418"/>
                  <a:gd name="T43" fmla="*/ 2147483647 h 1447"/>
                  <a:gd name="T44" fmla="*/ 2147483647 w 1418"/>
                  <a:gd name="T45" fmla="*/ 2147483647 h 1447"/>
                  <a:gd name="T46" fmla="*/ 2147483647 w 1418"/>
                  <a:gd name="T47" fmla="*/ 2147483647 h 1447"/>
                  <a:gd name="T48" fmla="*/ 2147483647 w 1418"/>
                  <a:gd name="T49" fmla="*/ 2147483647 h 1447"/>
                  <a:gd name="T50" fmla="*/ 2147483647 w 1418"/>
                  <a:gd name="T51" fmla="*/ 2147483647 h 1447"/>
                  <a:gd name="T52" fmla="*/ 2147483647 w 1418"/>
                  <a:gd name="T53" fmla="*/ 2147483647 h 1447"/>
                  <a:gd name="T54" fmla="*/ 2147483647 w 1418"/>
                  <a:gd name="T55" fmla="*/ 2147483647 h 1447"/>
                  <a:gd name="T56" fmla="*/ 2147483647 w 1418"/>
                  <a:gd name="T57" fmla="*/ 2147483647 h 1447"/>
                  <a:gd name="T58" fmla="*/ 2147483647 w 1418"/>
                  <a:gd name="T59" fmla="*/ 2147483647 h 1447"/>
                  <a:gd name="T60" fmla="*/ 2147483647 w 1418"/>
                  <a:gd name="T61" fmla="*/ 2147483647 h 1447"/>
                  <a:gd name="T62" fmla="*/ 2147483647 w 1418"/>
                  <a:gd name="T63" fmla="*/ 2147483647 h 1447"/>
                  <a:gd name="T64" fmla="*/ 2147483647 w 1418"/>
                  <a:gd name="T65" fmla="*/ 2147483647 h 1447"/>
                  <a:gd name="T66" fmla="*/ 2147483647 w 1418"/>
                  <a:gd name="T67" fmla="*/ 2147483647 h 1447"/>
                  <a:gd name="T68" fmla="*/ 2147483647 w 1418"/>
                  <a:gd name="T69" fmla="*/ 2147483647 h 1447"/>
                  <a:gd name="T70" fmla="*/ 2147483647 w 1418"/>
                  <a:gd name="T71" fmla="*/ 2147483647 h 1447"/>
                  <a:gd name="T72" fmla="*/ 2147483647 w 1418"/>
                  <a:gd name="T73" fmla="*/ 2147483647 h 1447"/>
                  <a:gd name="T74" fmla="*/ 2147483647 w 1418"/>
                  <a:gd name="T75" fmla="*/ 2147483647 h 1447"/>
                  <a:gd name="T76" fmla="*/ 2147483647 w 1418"/>
                  <a:gd name="T77" fmla="*/ 2147483647 h 1447"/>
                  <a:gd name="T78" fmla="*/ 2147483647 w 1418"/>
                  <a:gd name="T79" fmla="*/ 2147483647 h 1447"/>
                  <a:gd name="T80" fmla="*/ 2147483647 w 1418"/>
                  <a:gd name="T81" fmla="*/ 2147483647 h 1447"/>
                  <a:gd name="T82" fmla="*/ 2147483647 w 1418"/>
                  <a:gd name="T83" fmla="*/ 2147483647 h 1447"/>
                  <a:gd name="T84" fmla="*/ 2147483647 w 1418"/>
                  <a:gd name="T85" fmla="*/ 2147483647 h 1447"/>
                  <a:gd name="T86" fmla="*/ 2147483647 w 1418"/>
                  <a:gd name="T87" fmla="*/ 2147483647 h 1447"/>
                  <a:gd name="T88" fmla="*/ 2147483647 w 1418"/>
                  <a:gd name="T89" fmla="*/ 2147483647 h 1447"/>
                  <a:gd name="T90" fmla="*/ 2147483647 w 1418"/>
                  <a:gd name="T91" fmla="*/ 2147483647 h 1447"/>
                  <a:gd name="T92" fmla="*/ 2147483647 w 1418"/>
                  <a:gd name="T93" fmla="*/ 2147483647 h 1447"/>
                  <a:gd name="T94" fmla="*/ 2147483647 w 1418"/>
                  <a:gd name="T95" fmla="*/ 2147483647 h 1447"/>
                  <a:gd name="T96" fmla="*/ 2147483647 w 1418"/>
                  <a:gd name="T97" fmla="*/ 2147483647 h 1447"/>
                  <a:gd name="T98" fmla="*/ 2147483647 w 1418"/>
                  <a:gd name="T99" fmla="*/ 2147483647 h 1447"/>
                  <a:gd name="T100" fmla="*/ 2147483647 w 1418"/>
                  <a:gd name="T101" fmla="*/ 2147483647 h 1447"/>
                  <a:gd name="T102" fmla="*/ 2147483647 w 1418"/>
                  <a:gd name="T103" fmla="*/ 2147483647 h 1447"/>
                  <a:gd name="T104" fmla="*/ 2147483647 w 1418"/>
                  <a:gd name="T105" fmla="*/ 2147483647 h 1447"/>
                  <a:gd name="T106" fmla="*/ 2147483647 w 1418"/>
                  <a:gd name="T107" fmla="*/ 2147483647 h 1447"/>
                  <a:gd name="T108" fmla="*/ 2147483647 w 1418"/>
                  <a:gd name="T109" fmla="*/ 2147483647 h 1447"/>
                  <a:gd name="T110" fmla="*/ 2147483647 w 1418"/>
                  <a:gd name="T111" fmla="*/ 2147483647 h 1447"/>
                  <a:gd name="T112" fmla="*/ 2147483647 w 1418"/>
                  <a:gd name="T113" fmla="*/ 2147483647 h 1447"/>
                  <a:gd name="T114" fmla="*/ 2147483647 w 1418"/>
                  <a:gd name="T115" fmla="*/ 2147483647 h 1447"/>
                  <a:gd name="T116" fmla="*/ 2147483647 w 1418"/>
                  <a:gd name="T117" fmla="*/ 2147483647 h 1447"/>
                  <a:gd name="T118" fmla="*/ 2147483647 w 1418"/>
                  <a:gd name="T119" fmla="*/ 2147483647 h 1447"/>
                  <a:gd name="T120" fmla="*/ 2147483647 w 1418"/>
                  <a:gd name="T121" fmla="*/ 0 h 1447"/>
                  <a:gd name="T122" fmla="*/ 2147483647 w 1418"/>
                  <a:gd name="T123" fmla="*/ 214748364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5" name="Freeform 181"/>
              <p:cNvSpPr>
                <a:spLocks noChangeAspect="1"/>
              </p:cNvSpPr>
              <p:nvPr/>
            </p:nvSpPr>
            <p:spPr bwMode="auto">
              <a:xfrm>
                <a:off x="12583" y="5008"/>
                <a:ext cx="2354" cy="2552"/>
              </a:xfrm>
              <a:custGeom>
                <a:avLst/>
                <a:gdLst>
                  <a:gd name="T0" fmla="*/ 2147483647 w 1475"/>
                  <a:gd name="T1" fmla="*/ 2147483647 h 1603"/>
                  <a:gd name="T2" fmla="*/ 2147483647 w 1475"/>
                  <a:gd name="T3" fmla="*/ 2147483647 h 1603"/>
                  <a:gd name="T4" fmla="*/ 2147483647 w 1475"/>
                  <a:gd name="T5" fmla="*/ 2147483647 h 1603"/>
                  <a:gd name="T6" fmla="*/ 2147483647 w 1475"/>
                  <a:gd name="T7" fmla="*/ 2147483647 h 1603"/>
                  <a:gd name="T8" fmla="*/ 2147483647 w 1475"/>
                  <a:gd name="T9" fmla="*/ 2147483647 h 1603"/>
                  <a:gd name="T10" fmla="*/ 2147483647 w 1475"/>
                  <a:gd name="T11" fmla="*/ 2147483647 h 1603"/>
                  <a:gd name="T12" fmla="*/ 2147483647 w 1475"/>
                  <a:gd name="T13" fmla="*/ 2147483647 h 1603"/>
                  <a:gd name="T14" fmla="*/ 2147483647 w 1475"/>
                  <a:gd name="T15" fmla="*/ 2147483647 h 1603"/>
                  <a:gd name="T16" fmla="*/ 2147483647 w 1475"/>
                  <a:gd name="T17" fmla="*/ 2147483647 h 1603"/>
                  <a:gd name="T18" fmla="*/ 2147483647 w 1475"/>
                  <a:gd name="T19" fmla="*/ 2147483647 h 1603"/>
                  <a:gd name="T20" fmla="*/ 2147483647 w 1475"/>
                  <a:gd name="T21" fmla="*/ 2147483647 h 1603"/>
                  <a:gd name="T22" fmla="*/ 2147483647 w 1475"/>
                  <a:gd name="T23" fmla="*/ 2147483647 h 1603"/>
                  <a:gd name="T24" fmla="*/ 2147483647 w 1475"/>
                  <a:gd name="T25" fmla="*/ 2147483647 h 1603"/>
                  <a:gd name="T26" fmla="*/ 2147483647 w 1475"/>
                  <a:gd name="T27" fmla="*/ 2147483647 h 1603"/>
                  <a:gd name="T28" fmla="*/ 2147483647 w 1475"/>
                  <a:gd name="T29" fmla="*/ 2147483647 h 1603"/>
                  <a:gd name="T30" fmla="*/ 2147483647 w 1475"/>
                  <a:gd name="T31" fmla="*/ 2147483647 h 1603"/>
                  <a:gd name="T32" fmla="*/ 2147483647 w 1475"/>
                  <a:gd name="T33" fmla="*/ 2147483647 h 1603"/>
                  <a:gd name="T34" fmla="*/ 2147483647 w 1475"/>
                  <a:gd name="T35" fmla="*/ 2147483647 h 1603"/>
                  <a:gd name="T36" fmla="*/ 2147483647 w 1475"/>
                  <a:gd name="T37" fmla="*/ 2147483647 h 1603"/>
                  <a:gd name="T38" fmla="*/ 2147483647 w 1475"/>
                  <a:gd name="T39" fmla="*/ 2147483647 h 1603"/>
                  <a:gd name="T40" fmla="*/ 2147483647 w 1475"/>
                  <a:gd name="T41" fmla="*/ 2147483647 h 1603"/>
                  <a:gd name="T42" fmla="*/ 2147483647 w 1475"/>
                  <a:gd name="T43" fmla="*/ 2147483647 h 1603"/>
                  <a:gd name="T44" fmla="*/ 2147483647 w 1475"/>
                  <a:gd name="T45" fmla="*/ 2147483647 h 1603"/>
                  <a:gd name="T46" fmla="*/ 2147483647 w 1475"/>
                  <a:gd name="T47" fmla="*/ 2147483647 h 1603"/>
                  <a:gd name="T48" fmla="*/ 2147483647 w 1475"/>
                  <a:gd name="T49" fmla="*/ 2147483647 h 1603"/>
                  <a:gd name="T50" fmla="*/ 2147483647 w 1475"/>
                  <a:gd name="T51" fmla="*/ 2147483647 h 1603"/>
                  <a:gd name="T52" fmla="*/ 2147483647 w 1475"/>
                  <a:gd name="T53" fmla="*/ 2147483647 h 1603"/>
                  <a:gd name="T54" fmla="*/ 2147483647 w 1475"/>
                  <a:gd name="T55" fmla="*/ 2147483647 h 1603"/>
                  <a:gd name="T56" fmla="*/ 2147483647 w 1475"/>
                  <a:gd name="T57" fmla="*/ 2147483647 h 1603"/>
                  <a:gd name="T58" fmla="*/ 2147483647 w 1475"/>
                  <a:gd name="T59" fmla="*/ 2147483647 h 1603"/>
                  <a:gd name="T60" fmla="*/ 2147483647 w 1475"/>
                  <a:gd name="T61" fmla="*/ 2147483647 h 1603"/>
                  <a:gd name="T62" fmla="*/ 2147483647 w 1475"/>
                  <a:gd name="T63" fmla="*/ 2147483647 h 1603"/>
                  <a:gd name="T64" fmla="*/ 2147483647 w 1475"/>
                  <a:gd name="T65" fmla="*/ 2147483647 h 1603"/>
                  <a:gd name="T66" fmla="*/ 2147483647 w 1475"/>
                  <a:gd name="T67" fmla="*/ 2147483647 h 1603"/>
                  <a:gd name="T68" fmla="*/ 2147483647 w 1475"/>
                  <a:gd name="T69" fmla="*/ 2147483647 h 1603"/>
                  <a:gd name="T70" fmla="*/ 2147483647 w 1475"/>
                  <a:gd name="T71" fmla="*/ 2147483647 h 1603"/>
                  <a:gd name="T72" fmla="*/ 2147483647 w 1475"/>
                  <a:gd name="T73" fmla="*/ 2147483647 h 1603"/>
                  <a:gd name="T74" fmla="*/ 2147483647 w 1475"/>
                  <a:gd name="T75" fmla="*/ 2147483647 h 1603"/>
                  <a:gd name="T76" fmla="*/ 2147483647 w 1475"/>
                  <a:gd name="T77" fmla="*/ 2147483647 h 1603"/>
                  <a:gd name="T78" fmla="*/ 2147483647 w 1475"/>
                  <a:gd name="T79" fmla="*/ 2147483647 h 1603"/>
                  <a:gd name="T80" fmla="*/ 2147483647 w 1475"/>
                  <a:gd name="T81" fmla="*/ 2147483647 h 1603"/>
                  <a:gd name="T82" fmla="*/ 2147483647 w 1475"/>
                  <a:gd name="T83" fmla="*/ 2147483647 h 1603"/>
                  <a:gd name="T84" fmla="*/ 2147483647 w 1475"/>
                  <a:gd name="T85" fmla="*/ 2147483647 h 1603"/>
                  <a:gd name="T86" fmla="*/ 2147483647 w 1475"/>
                  <a:gd name="T87" fmla="*/ 2147483647 h 1603"/>
                  <a:gd name="T88" fmla="*/ 2147483647 w 1475"/>
                  <a:gd name="T89" fmla="*/ 2147483647 h 1603"/>
                  <a:gd name="T90" fmla="*/ 2147483647 w 1475"/>
                  <a:gd name="T91" fmla="*/ 2147483647 h 1603"/>
                  <a:gd name="T92" fmla="*/ 2147483647 w 1475"/>
                  <a:gd name="T93" fmla="*/ 2147483647 h 1603"/>
                  <a:gd name="T94" fmla="*/ 2147483647 w 1475"/>
                  <a:gd name="T95" fmla="*/ 2147483647 h 1603"/>
                  <a:gd name="T96" fmla="*/ 2147483647 w 1475"/>
                  <a:gd name="T97" fmla="*/ 2147483647 h 1603"/>
                  <a:gd name="T98" fmla="*/ 2147483647 w 1475"/>
                  <a:gd name="T99" fmla="*/ 2147483647 h 1603"/>
                  <a:gd name="T100" fmla="*/ 2147483647 w 1475"/>
                  <a:gd name="T101" fmla="*/ 2147483647 h 1603"/>
                  <a:gd name="T102" fmla="*/ 2147483647 w 1475"/>
                  <a:gd name="T103" fmla="*/ 2147483647 h 1603"/>
                  <a:gd name="T104" fmla="*/ 2147483647 w 1475"/>
                  <a:gd name="T105" fmla="*/ 2147483647 h 1603"/>
                  <a:gd name="T106" fmla="*/ 2147483647 w 1475"/>
                  <a:gd name="T107" fmla="*/ 2147483647 h 1603"/>
                  <a:gd name="T108" fmla="*/ 2147483647 w 1475"/>
                  <a:gd name="T109" fmla="*/ 2147483647 h 1603"/>
                  <a:gd name="T110" fmla="*/ 2147483647 w 1475"/>
                  <a:gd name="T111" fmla="*/ 2147483647 h 1603"/>
                  <a:gd name="T112" fmla="*/ 2147483647 w 1475"/>
                  <a:gd name="T113" fmla="*/ 2147483647 h 1603"/>
                  <a:gd name="T114" fmla="*/ 2147483647 w 1475"/>
                  <a:gd name="T115" fmla="*/ 2147483647 h 1603"/>
                  <a:gd name="T116" fmla="*/ 2147483647 w 1475"/>
                  <a:gd name="T117" fmla="*/ 2147483647 h 1603"/>
                  <a:gd name="T118" fmla="*/ 2147483647 w 1475"/>
                  <a:gd name="T119" fmla="*/ 2147483647 h 1603"/>
                  <a:gd name="T120" fmla="*/ 2147483647 w 1475"/>
                  <a:gd name="T121" fmla="*/ 2147483647 h 1603"/>
                  <a:gd name="T122" fmla="*/ 2147483647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6" name="Freeform 182"/>
              <p:cNvSpPr>
                <a:spLocks noChangeAspect="1"/>
              </p:cNvSpPr>
              <p:nvPr/>
            </p:nvSpPr>
            <p:spPr bwMode="auto">
              <a:xfrm>
                <a:off x="9505" y="8351"/>
                <a:ext cx="1584" cy="2100"/>
              </a:xfrm>
              <a:custGeom>
                <a:avLst/>
                <a:gdLst>
                  <a:gd name="T0" fmla="*/ 2147483647 w 993"/>
                  <a:gd name="T1" fmla="*/ 2147483647 h 1319"/>
                  <a:gd name="T2" fmla="*/ 2147483647 w 993"/>
                  <a:gd name="T3" fmla="*/ 2147483647 h 1319"/>
                  <a:gd name="T4" fmla="*/ 2147483647 w 993"/>
                  <a:gd name="T5" fmla="*/ 2147483647 h 1319"/>
                  <a:gd name="T6" fmla="*/ 2147483647 w 993"/>
                  <a:gd name="T7" fmla="*/ 2147483647 h 1319"/>
                  <a:gd name="T8" fmla="*/ 2147483647 w 993"/>
                  <a:gd name="T9" fmla="*/ 2147483647 h 1319"/>
                  <a:gd name="T10" fmla="*/ 2147483647 w 993"/>
                  <a:gd name="T11" fmla="*/ 2147483647 h 1319"/>
                  <a:gd name="T12" fmla="*/ 2147483647 w 993"/>
                  <a:gd name="T13" fmla="*/ 2147483647 h 1319"/>
                  <a:gd name="T14" fmla="*/ 2147483647 w 993"/>
                  <a:gd name="T15" fmla="*/ 2147483647 h 1319"/>
                  <a:gd name="T16" fmla="*/ 2147483647 w 993"/>
                  <a:gd name="T17" fmla="*/ 2147483647 h 1319"/>
                  <a:gd name="T18" fmla="*/ 2147483647 w 993"/>
                  <a:gd name="T19" fmla="*/ 2147483647 h 1319"/>
                  <a:gd name="T20" fmla="*/ 2147483647 w 993"/>
                  <a:gd name="T21" fmla="*/ 2147483647 h 1319"/>
                  <a:gd name="T22" fmla="*/ 2147483647 w 993"/>
                  <a:gd name="T23" fmla="*/ 2147483647 h 1319"/>
                  <a:gd name="T24" fmla="*/ 2147483647 w 993"/>
                  <a:gd name="T25" fmla="*/ 2147483647 h 1319"/>
                  <a:gd name="T26" fmla="*/ 2147483647 w 993"/>
                  <a:gd name="T27" fmla="*/ 2147483647 h 1319"/>
                  <a:gd name="T28" fmla="*/ 2147483647 w 993"/>
                  <a:gd name="T29" fmla="*/ 2147483647 h 1319"/>
                  <a:gd name="T30" fmla="*/ 2147483647 w 993"/>
                  <a:gd name="T31" fmla="*/ 2147483647 h 1319"/>
                  <a:gd name="T32" fmla="*/ 2147483647 w 993"/>
                  <a:gd name="T33" fmla="*/ 2147483647 h 1319"/>
                  <a:gd name="T34" fmla="*/ 2147483647 w 993"/>
                  <a:gd name="T35" fmla="*/ 2147483647 h 1319"/>
                  <a:gd name="T36" fmla="*/ 2147483647 w 993"/>
                  <a:gd name="T37" fmla="*/ 2147483647 h 1319"/>
                  <a:gd name="T38" fmla="*/ 2147483647 w 993"/>
                  <a:gd name="T39" fmla="*/ 2147483647 h 1319"/>
                  <a:gd name="T40" fmla="*/ 2147483647 w 993"/>
                  <a:gd name="T41" fmla="*/ 2147483647 h 1319"/>
                  <a:gd name="T42" fmla="*/ 2147483647 w 993"/>
                  <a:gd name="T43" fmla="*/ 2147483647 h 1319"/>
                  <a:gd name="T44" fmla="*/ 2147483647 w 993"/>
                  <a:gd name="T45" fmla="*/ 2147483647 h 1319"/>
                  <a:gd name="T46" fmla="*/ 2147483647 w 993"/>
                  <a:gd name="T47" fmla="*/ 2147483647 h 1319"/>
                  <a:gd name="T48" fmla="*/ 2147483647 w 993"/>
                  <a:gd name="T49" fmla="*/ 2147483647 h 1319"/>
                  <a:gd name="T50" fmla="*/ 2147483647 w 993"/>
                  <a:gd name="T51" fmla="*/ 2147483647 h 1319"/>
                  <a:gd name="T52" fmla="*/ 2147483647 w 993"/>
                  <a:gd name="T53" fmla="*/ 2147483647 h 1319"/>
                  <a:gd name="T54" fmla="*/ 2147483647 w 993"/>
                  <a:gd name="T55" fmla="*/ 2147483647 h 1319"/>
                  <a:gd name="T56" fmla="*/ 2147483647 w 993"/>
                  <a:gd name="T57" fmla="*/ 2147483647 h 1319"/>
                  <a:gd name="T58" fmla="*/ 2147483647 w 993"/>
                  <a:gd name="T59" fmla="*/ 2147483647 h 1319"/>
                  <a:gd name="T60" fmla="*/ 2147483647 w 993"/>
                  <a:gd name="T61" fmla="*/ 2147483647 h 1319"/>
                  <a:gd name="T62" fmla="*/ 2147483647 w 993"/>
                  <a:gd name="T63" fmla="*/ 2147483647 h 1319"/>
                  <a:gd name="T64" fmla="*/ 2147483647 w 993"/>
                  <a:gd name="T65" fmla="*/ 2147483647 h 1319"/>
                  <a:gd name="T66" fmla="*/ 2147483647 w 993"/>
                  <a:gd name="T67" fmla="*/ 2147483647 h 1319"/>
                  <a:gd name="T68" fmla="*/ 2147483647 w 993"/>
                  <a:gd name="T69" fmla="*/ 2147483647 h 1319"/>
                  <a:gd name="T70" fmla="*/ 2147483647 w 993"/>
                  <a:gd name="T71" fmla="*/ 2147483647 h 1319"/>
                  <a:gd name="T72" fmla="*/ 2147483647 w 993"/>
                  <a:gd name="T73" fmla="*/ 2147483647 h 1319"/>
                  <a:gd name="T74" fmla="*/ 2147483647 w 993"/>
                  <a:gd name="T75" fmla="*/ 2147483647 h 1319"/>
                  <a:gd name="T76" fmla="*/ 2147483647 w 993"/>
                  <a:gd name="T77" fmla="*/ 2147483647 h 1319"/>
                  <a:gd name="T78" fmla="*/ 2147483647 w 993"/>
                  <a:gd name="T79" fmla="*/ 2147483647 h 1319"/>
                  <a:gd name="T80" fmla="*/ 2147483647 w 993"/>
                  <a:gd name="T81" fmla="*/ 2147483647 h 1319"/>
                  <a:gd name="T82" fmla="*/ 2147483647 w 993"/>
                  <a:gd name="T83" fmla="*/ 2147483647 h 1319"/>
                  <a:gd name="T84" fmla="*/ 2147483647 w 993"/>
                  <a:gd name="T85" fmla="*/ 2147483647 h 1319"/>
                  <a:gd name="T86" fmla="*/ 2147483647 w 993"/>
                  <a:gd name="T87" fmla="*/ 2147483647 h 1319"/>
                  <a:gd name="T88" fmla="*/ 0 w 993"/>
                  <a:gd name="T89" fmla="*/ 2147483647 h 1319"/>
                  <a:gd name="T90" fmla="*/ 2147483647 w 993"/>
                  <a:gd name="T91" fmla="*/ 2147483647 h 1319"/>
                  <a:gd name="T92" fmla="*/ 2147483647 w 993"/>
                  <a:gd name="T93" fmla="*/ 2147483647 h 1319"/>
                  <a:gd name="T94" fmla="*/ 2147483647 w 993"/>
                  <a:gd name="T95" fmla="*/ 2147483647 h 1319"/>
                  <a:gd name="T96" fmla="*/ 2147483647 w 993"/>
                  <a:gd name="T97" fmla="*/ 2147483647 h 1319"/>
                  <a:gd name="T98" fmla="*/ 2147483647 w 993"/>
                  <a:gd name="T99" fmla="*/ 2147483647 h 1319"/>
                  <a:gd name="T100" fmla="*/ 2147483647 w 993"/>
                  <a:gd name="T101" fmla="*/ 2147483647 h 1319"/>
                  <a:gd name="T102" fmla="*/ 2147483647 w 993"/>
                  <a:gd name="T103" fmla="*/ 2147483647 h 1319"/>
                  <a:gd name="T104" fmla="*/ 2147483647 w 993"/>
                  <a:gd name="T105" fmla="*/ 2147483647 h 1319"/>
                  <a:gd name="T106" fmla="*/ 2147483647 w 993"/>
                  <a:gd name="T107" fmla="*/ 2147483647 h 1319"/>
                  <a:gd name="T108" fmla="*/ 2147483647 w 993"/>
                  <a:gd name="T109" fmla="*/ 2147483647 h 1319"/>
                  <a:gd name="T110" fmla="*/ 2147483647 w 993"/>
                  <a:gd name="T111" fmla="*/ 0 h 1319"/>
                  <a:gd name="T112" fmla="*/ 2147483647 w 993"/>
                  <a:gd name="T113" fmla="*/ 2147483647 h 1319"/>
                  <a:gd name="T114" fmla="*/ 2147483647 w 993"/>
                  <a:gd name="T115" fmla="*/ 2147483647 h 1319"/>
                  <a:gd name="T116" fmla="*/ 2147483647 w 993"/>
                  <a:gd name="T117" fmla="*/ 2147483647 h 1319"/>
                  <a:gd name="T118" fmla="*/ 2147483647 w 993"/>
                  <a:gd name="T119" fmla="*/ 2147483647 h 1319"/>
                  <a:gd name="T120" fmla="*/ 2147483647 w 993"/>
                  <a:gd name="T121" fmla="*/ 2147483647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7" name="Freeform 183"/>
              <p:cNvSpPr>
                <a:spLocks noChangeAspect="1"/>
              </p:cNvSpPr>
              <p:nvPr/>
            </p:nvSpPr>
            <p:spPr bwMode="auto">
              <a:xfrm>
                <a:off x="9913" y="4285"/>
                <a:ext cx="1606" cy="2982"/>
              </a:xfrm>
              <a:custGeom>
                <a:avLst/>
                <a:gdLst>
                  <a:gd name="T0" fmla="*/ 2147483647 w 1006"/>
                  <a:gd name="T1" fmla="*/ 2147483647 h 1873"/>
                  <a:gd name="T2" fmla="*/ 2147483647 w 1006"/>
                  <a:gd name="T3" fmla="*/ 2147483647 h 1873"/>
                  <a:gd name="T4" fmla="*/ 2147483647 w 1006"/>
                  <a:gd name="T5" fmla="*/ 2147483647 h 1873"/>
                  <a:gd name="T6" fmla="*/ 2147483647 w 1006"/>
                  <a:gd name="T7" fmla="*/ 2147483647 h 1873"/>
                  <a:gd name="T8" fmla="*/ 2147483647 w 1006"/>
                  <a:gd name="T9" fmla="*/ 2147483647 h 1873"/>
                  <a:gd name="T10" fmla="*/ 2147483647 w 1006"/>
                  <a:gd name="T11" fmla="*/ 2147483647 h 1873"/>
                  <a:gd name="T12" fmla="*/ 2147483647 w 1006"/>
                  <a:gd name="T13" fmla="*/ 2147483647 h 1873"/>
                  <a:gd name="T14" fmla="*/ 2147483647 w 1006"/>
                  <a:gd name="T15" fmla="*/ 2147483647 h 1873"/>
                  <a:gd name="T16" fmla="*/ 2147483647 w 1006"/>
                  <a:gd name="T17" fmla="*/ 2147483647 h 1873"/>
                  <a:gd name="T18" fmla="*/ 2147483647 w 1006"/>
                  <a:gd name="T19" fmla="*/ 2147483647 h 1873"/>
                  <a:gd name="T20" fmla="*/ 2147483647 w 1006"/>
                  <a:gd name="T21" fmla="*/ 2147483647 h 1873"/>
                  <a:gd name="T22" fmla="*/ 2147483647 w 1006"/>
                  <a:gd name="T23" fmla="*/ 2147483647 h 1873"/>
                  <a:gd name="T24" fmla="*/ 2147483647 w 1006"/>
                  <a:gd name="T25" fmla="*/ 2147483647 h 1873"/>
                  <a:gd name="T26" fmla="*/ 2147483647 w 1006"/>
                  <a:gd name="T27" fmla="*/ 2147483647 h 1873"/>
                  <a:gd name="T28" fmla="*/ 2147483647 w 1006"/>
                  <a:gd name="T29" fmla="*/ 2147483647 h 1873"/>
                  <a:gd name="T30" fmla="*/ 2147483647 w 1006"/>
                  <a:gd name="T31" fmla="*/ 2147483647 h 1873"/>
                  <a:gd name="T32" fmla="*/ 2147483647 w 1006"/>
                  <a:gd name="T33" fmla="*/ 2147483647 h 1873"/>
                  <a:gd name="T34" fmla="*/ 2147483647 w 1006"/>
                  <a:gd name="T35" fmla="*/ 2147483647 h 1873"/>
                  <a:gd name="T36" fmla="*/ 2147483647 w 1006"/>
                  <a:gd name="T37" fmla="*/ 2147483647 h 1873"/>
                  <a:gd name="T38" fmla="*/ 2147483647 w 1006"/>
                  <a:gd name="T39" fmla="*/ 2147483647 h 1873"/>
                  <a:gd name="T40" fmla="*/ 2147483647 w 1006"/>
                  <a:gd name="T41" fmla="*/ 2147483647 h 1873"/>
                  <a:gd name="T42" fmla="*/ 2147483647 w 1006"/>
                  <a:gd name="T43" fmla="*/ 2147483647 h 1873"/>
                  <a:gd name="T44" fmla="*/ 2147483647 w 1006"/>
                  <a:gd name="T45" fmla="*/ 2147483647 h 1873"/>
                  <a:gd name="T46" fmla="*/ 2147483647 w 1006"/>
                  <a:gd name="T47" fmla="*/ 2147483647 h 1873"/>
                  <a:gd name="T48" fmla="*/ 2147483647 w 1006"/>
                  <a:gd name="T49" fmla="*/ 2147483647 h 1873"/>
                  <a:gd name="T50" fmla="*/ 2147483647 w 1006"/>
                  <a:gd name="T51" fmla="*/ 2147483647 h 1873"/>
                  <a:gd name="T52" fmla="*/ 2147483647 w 1006"/>
                  <a:gd name="T53" fmla="*/ 2147483647 h 1873"/>
                  <a:gd name="T54" fmla="*/ 2147483647 w 1006"/>
                  <a:gd name="T55" fmla="*/ 2147483647 h 1873"/>
                  <a:gd name="T56" fmla="*/ 2147483647 w 1006"/>
                  <a:gd name="T57" fmla="*/ 2147483647 h 1873"/>
                  <a:gd name="T58" fmla="*/ 2147483647 w 1006"/>
                  <a:gd name="T59" fmla="*/ 2147483647 h 1873"/>
                  <a:gd name="T60" fmla="*/ 2147483647 w 1006"/>
                  <a:gd name="T61" fmla="*/ 2147483647 h 1873"/>
                  <a:gd name="T62" fmla="*/ 2147483647 w 1006"/>
                  <a:gd name="T63" fmla="*/ 2147483647 h 1873"/>
                  <a:gd name="T64" fmla="*/ 2147483647 w 1006"/>
                  <a:gd name="T65" fmla="*/ 2147483647 h 1873"/>
                  <a:gd name="T66" fmla="*/ 2147483647 w 1006"/>
                  <a:gd name="T67" fmla="*/ 2147483647 h 1873"/>
                  <a:gd name="T68" fmla="*/ 2147483647 w 1006"/>
                  <a:gd name="T69" fmla="*/ 2147483647 h 1873"/>
                  <a:gd name="T70" fmla="*/ 2147483647 w 1006"/>
                  <a:gd name="T71" fmla="*/ 2147483647 h 1873"/>
                  <a:gd name="T72" fmla="*/ 2147483647 w 1006"/>
                  <a:gd name="T73" fmla="*/ 2147483647 h 1873"/>
                  <a:gd name="T74" fmla="*/ 2147483647 w 1006"/>
                  <a:gd name="T75" fmla="*/ 2147483647 h 1873"/>
                  <a:gd name="T76" fmla="*/ 2147483647 w 1006"/>
                  <a:gd name="T77" fmla="*/ 2147483647 h 1873"/>
                  <a:gd name="T78" fmla="*/ 2147483647 w 1006"/>
                  <a:gd name="T79" fmla="*/ 2147483647 h 1873"/>
                  <a:gd name="T80" fmla="*/ 2147483647 w 1006"/>
                  <a:gd name="T81" fmla="*/ 2147483647 h 1873"/>
                  <a:gd name="T82" fmla="*/ 2147483647 w 1006"/>
                  <a:gd name="T83" fmla="*/ 2147483647 h 1873"/>
                  <a:gd name="T84" fmla="*/ 2147483647 w 1006"/>
                  <a:gd name="T85" fmla="*/ 2147483647 h 1873"/>
                  <a:gd name="T86" fmla="*/ 2147483647 w 1006"/>
                  <a:gd name="T87" fmla="*/ 2147483647 h 1873"/>
                  <a:gd name="T88" fmla="*/ 2147483647 w 1006"/>
                  <a:gd name="T89" fmla="*/ 2147483647 h 1873"/>
                  <a:gd name="T90" fmla="*/ 2147483647 w 1006"/>
                  <a:gd name="T91" fmla="*/ 2147483647 h 1873"/>
                  <a:gd name="T92" fmla="*/ 2147483647 w 1006"/>
                  <a:gd name="T93" fmla="*/ 2147483647 h 1873"/>
                  <a:gd name="T94" fmla="*/ 2147483647 w 1006"/>
                  <a:gd name="T95" fmla="*/ 2147483647 h 1873"/>
                  <a:gd name="T96" fmla="*/ 2147483647 w 1006"/>
                  <a:gd name="T97" fmla="*/ 2147483647 h 1873"/>
                  <a:gd name="T98" fmla="*/ 2147483647 w 1006"/>
                  <a:gd name="T99" fmla="*/ 2147483647 h 1873"/>
                  <a:gd name="T100" fmla="*/ 2147483647 w 1006"/>
                  <a:gd name="T101" fmla="*/ 2147483647 h 1873"/>
                  <a:gd name="T102" fmla="*/ 2147483647 w 1006"/>
                  <a:gd name="T103" fmla="*/ 2147483647 h 1873"/>
                  <a:gd name="T104" fmla="*/ 2147483647 w 1006"/>
                  <a:gd name="T105" fmla="*/ 2147483647 h 1873"/>
                  <a:gd name="T106" fmla="*/ 2147483647 w 1006"/>
                  <a:gd name="T107" fmla="*/ 0 h 1873"/>
                  <a:gd name="T108" fmla="*/ 2147483647 w 1006"/>
                  <a:gd name="T109" fmla="*/ 2147483647 h 1873"/>
                  <a:gd name="T110" fmla="*/ 2147483647 w 1006"/>
                  <a:gd name="T111" fmla="*/ 2147483647 h 1873"/>
                  <a:gd name="T112" fmla="*/ 2147483647 w 1006"/>
                  <a:gd name="T113" fmla="*/ 2147483647 h 1873"/>
                  <a:gd name="T114" fmla="*/ 2147483647 w 1006"/>
                  <a:gd name="T115" fmla="*/ 2147483647 h 1873"/>
                  <a:gd name="T116" fmla="*/ 2147483647 w 1006"/>
                  <a:gd name="T117" fmla="*/ 2147483647 h 1873"/>
                  <a:gd name="T118" fmla="*/ 2147483647 w 1006"/>
                  <a:gd name="T119" fmla="*/ 2147483647 h 1873"/>
                  <a:gd name="T120" fmla="*/ 2147483647 w 1006"/>
                  <a:gd name="T121" fmla="*/ 2147483647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8" name="Freeform 184"/>
              <p:cNvSpPr>
                <a:spLocks noChangeAspect="1"/>
              </p:cNvSpPr>
              <p:nvPr/>
            </p:nvSpPr>
            <p:spPr bwMode="auto">
              <a:xfrm>
                <a:off x="9918" y="10537"/>
                <a:ext cx="1992" cy="3906"/>
              </a:xfrm>
              <a:custGeom>
                <a:avLst/>
                <a:gdLst>
                  <a:gd name="T0" fmla="*/ 2147483647 w 1248"/>
                  <a:gd name="T1" fmla="*/ 2147483647 h 2454"/>
                  <a:gd name="T2" fmla="*/ 2147483647 w 1248"/>
                  <a:gd name="T3" fmla="*/ 2147483647 h 2454"/>
                  <a:gd name="T4" fmla="*/ 2147483647 w 1248"/>
                  <a:gd name="T5" fmla="*/ 2147483647 h 2454"/>
                  <a:gd name="T6" fmla="*/ 2147483647 w 1248"/>
                  <a:gd name="T7" fmla="*/ 2147483647 h 2454"/>
                  <a:gd name="T8" fmla="*/ 2147483647 w 1248"/>
                  <a:gd name="T9" fmla="*/ 2147483647 h 2454"/>
                  <a:gd name="T10" fmla="*/ 2147483647 w 1248"/>
                  <a:gd name="T11" fmla="*/ 2147483647 h 2454"/>
                  <a:gd name="T12" fmla="*/ 2147483647 w 1248"/>
                  <a:gd name="T13" fmla="*/ 2147483647 h 2454"/>
                  <a:gd name="T14" fmla="*/ 2147483647 w 1248"/>
                  <a:gd name="T15" fmla="*/ 2147483647 h 2454"/>
                  <a:gd name="T16" fmla="*/ 2147483647 w 1248"/>
                  <a:gd name="T17" fmla="*/ 2147483647 h 2454"/>
                  <a:gd name="T18" fmla="*/ 2147483647 w 1248"/>
                  <a:gd name="T19" fmla="*/ 2147483647 h 2454"/>
                  <a:gd name="T20" fmla="*/ 2147483647 w 1248"/>
                  <a:gd name="T21" fmla="*/ 2147483647 h 2454"/>
                  <a:gd name="T22" fmla="*/ 2147483647 w 1248"/>
                  <a:gd name="T23" fmla="*/ 2147483647 h 2454"/>
                  <a:gd name="T24" fmla="*/ 2147483647 w 1248"/>
                  <a:gd name="T25" fmla="*/ 2147483647 h 2454"/>
                  <a:gd name="T26" fmla="*/ 2147483647 w 1248"/>
                  <a:gd name="T27" fmla="*/ 2147483647 h 2454"/>
                  <a:gd name="T28" fmla="*/ 2147483647 w 1248"/>
                  <a:gd name="T29" fmla="*/ 2147483647 h 2454"/>
                  <a:gd name="T30" fmla="*/ 2147483647 w 1248"/>
                  <a:gd name="T31" fmla="*/ 2147483647 h 2454"/>
                  <a:gd name="T32" fmla="*/ 2147483647 w 1248"/>
                  <a:gd name="T33" fmla="*/ 2147483647 h 2454"/>
                  <a:gd name="T34" fmla="*/ 2147483647 w 1248"/>
                  <a:gd name="T35" fmla="*/ 2147483647 h 2454"/>
                  <a:gd name="T36" fmla="*/ 2147483647 w 1248"/>
                  <a:gd name="T37" fmla="*/ 2147483647 h 2454"/>
                  <a:gd name="T38" fmla="*/ 2147483647 w 1248"/>
                  <a:gd name="T39" fmla="*/ 2147483647 h 2454"/>
                  <a:gd name="T40" fmla="*/ 2147483647 w 1248"/>
                  <a:gd name="T41" fmla="*/ 2147483647 h 2454"/>
                  <a:gd name="T42" fmla="*/ 2147483647 w 1248"/>
                  <a:gd name="T43" fmla="*/ 2147483647 h 2454"/>
                  <a:gd name="T44" fmla="*/ 2147483647 w 1248"/>
                  <a:gd name="T45" fmla="*/ 2147483647 h 2454"/>
                  <a:gd name="T46" fmla="*/ 2147483647 w 1248"/>
                  <a:gd name="T47" fmla="*/ 2147483647 h 2454"/>
                  <a:gd name="T48" fmla="*/ 2147483647 w 1248"/>
                  <a:gd name="T49" fmla="*/ 2147483647 h 2454"/>
                  <a:gd name="T50" fmla="*/ 2147483647 w 1248"/>
                  <a:gd name="T51" fmla="*/ 2147483647 h 2454"/>
                  <a:gd name="T52" fmla="*/ 2147483647 w 1248"/>
                  <a:gd name="T53" fmla="*/ 2147483647 h 2454"/>
                  <a:gd name="T54" fmla="*/ 2147483647 w 1248"/>
                  <a:gd name="T55" fmla="*/ 2147483647 h 2454"/>
                  <a:gd name="T56" fmla="*/ 2147483647 w 1248"/>
                  <a:gd name="T57" fmla="*/ 2147483647 h 2454"/>
                  <a:gd name="T58" fmla="*/ 2147483647 w 1248"/>
                  <a:gd name="T59" fmla="*/ 2147483647 h 2454"/>
                  <a:gd name="T60" fmla="*/ 2147483647 w 1248"/>
                  <a:gd name="T61" fmla="*/ 2147483647 h 2454"/>
                  <a:gd name="T62" fmla="*/ 2147483647 w 1248"/>
                  <a:gd name="T63" fmla="*/ 2147483647 h 2454"/>
                  <a:gd name="T64" fmla="*/ 2147483647 w 1248"/>
                  <a:gd name="T65" fmla="*/ 2147483647 h 2454"/>
                  <a:gd name="T66" fmla="*/ 2147483647 w 1248"/>
                  <a:gd name="T67" fmla="*/ 2147483647 h 2454"/>
                  <a:gd name="T68" fmla="*/ 2147483647 w 1248"/>
                  <a:gd name="T69" fmla="*/ 2147483647 h 2454"/>
                  <a:gd name="T70" fmla="*/ 2147483647 w 1248"/>
                  <a:gd name="T71" fmla="*/ 2147483647 h 2454"/>
                  <a:gd name="T72" fmla="*/ 2147483647 w 1248"/>
                  <a:gd name="T73" fmla="*/ 2147483647 h 2454"/>
                  <a:gd name="T74" fmla="*/ 2147483647 w 1248"/>
                  <a:gd name="T75" fmla="*/ 2147483647 h 2454"/>
                  <a:gd name="T76" fmla="*/ 2147483647 w 1248"/>
                  <a:gd name="T77" fmla="*/ 2147483647 h 2454"/>
                  <a:gd name="T78" fmla="*/ 2147483647 w 1248"/>
                  <a:gd name="T79" fmla="*/ 2147483647 h 2454"/>
                  <a:gd name="T80" fmla="*/ 2147483647 w 1248"/>
                  <a:gd name="T81" fmla="*/ 2147483647 h 2454"/>
                  <a:gd name="T82" fmla="*/ 2147483647 w 1248"/>
                  <a:gd name="T83" fmla="*/ 2147483647 h 2454"/>
                  <a:gd name="T84" fmla="*/ 2147483647 w 1248"/>
                  <a:gd name="T85" fmla="*/ 2147483647 h 2454"/>
                  <a:gd name="T86" fmla="*/ 2147483647 w 1248"/>
                  <a:gd name="T87" fmla="*/ 2147483647 h 2454"/>
                  <a:gd name="T88" fmla="*/ 2147483647 w 1248"/>
                  <a:gd name="T89" fmla="*/ 2147483647 h 2454"/>
                  <a:gd name="T90" fmla="*/ 2147483647 w 1248"/>
                  <a:gd name="T91" fmla="*/ 2147483647 h 2454"/>
                  <a:gd name="T92" fmla="*/ 2147483647 w 1248"/>
                  <a:gd name="T93" fmla="*/ 2147483647 h 2454"/>
                  <a:gd name="T94" fmla="*/ 2147483647 w 1248"/>
                  <a:gd name="T95" fmla="*/ 2147483647 h 2454"/>
                  <a:gd name="T96" fmla="*/ 2147483647 w 1248"/>
                  <a:gd name="T97" fmla="*/ 2147483647 h 2454"/>
                  <a:gd name="T98" fmla="*/ 2147483647 w 1248"/>
                  <a:gd name="T99" fmla="*/ 2147483647 h 2454"/>
                  <a:gd name="T100" fmla="*/ 2147483647 w 1248"/>
                  <a:gd name="T101" fmla="*/ 2147483647 h 2454"/>
                  <a:gd name="T102" fmla="*/ 2147483647 w 1248"/>
                  <a:gd name="T103" fmla="*/ 2147483647 h 2454"/>
                  <a:gd name="T104" fmla="*/ 2147483647 w 1248"/>
                  <a:gd name="T105" fmla="*/ 2147483647 h 2454"/>
                  <a:gd name="T106" fmla="*/ 2147483647 w 1248"/>
                  <a:gd name="T107" fmla="*/ 2147483647 h 2454"/>
                  <a:gd name="T108" fmla="*/ 2147483647 w 1248"/>
                  <a:gd name="T109" fmla="*/ 2147483647 h 2454"/>
                  <a:gd name="T110" fmla="*/ 2147483647 w 1248"/>
                  <a:gd name="T111" fmla="*/ 2147483647 h 2454"/>
                  <a:gd name="T112" fmla="*/ 2147483647 w 1248"/>
                  <a:gd name="T113" fmla="*/ 2147483647 h 2454"/>
                  <a:gd name="T114" fmla="*/ 2147483647 w 1248"/>
                  <a:gd name="T115" fmla="*/ 2147483647 h 2454"/>
                  <a:gd name="T116" fmla="*/ 2147483647 w 1248"/>
                  <a:gd name="T117" fmla="*/ 2147483647 h 2454"/>
                  <a:gd name="T118" fmla="*/ 2147483647 w 1248"/>
                  <a:gd name="T119" fmla="*/ 2147483647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29" name="Freeform 185"/>
              <p:cNvSpPr>
                <a:spLocks noChangeAspect="1"/>
              </p:cNvSpPr>
              <p:nvPr/>
            </p:nvSpPr>
            <p:spPr bwMode="auto">
              <a:xfrm>
                <a:off x="10909" y="7786"/>
                <a:ext cx="1923" cy="1377"/>
              </a:xfrm>
              <a:custGeom>
                <a:avLst/>
                <a:gdLst>
                  <a:gd name="T0" fmla="*/ 2147483647 w 1205"/>
                  <a:gd name="T1" fmla="*/ 2147483647 h 865"/>
                  <a:gd name="T2" fmla="*/ 2147483647 w 1205"/>
                  <a:gd name="T3" fmla="*/ 2147483647 h 865"/>
                  <a:gd name="T4" fmla="*/ 2147483647 w 1205"/>
                  <a:gd name="T5" fmla="*/ 2147483647 h 865"/>
                  <a:gd name="T6" fmla="*/ 2147483647 w 1205"/>
                  <a:gd name="T7" fmla="*/ 2147483647 h 865"/>
                  <a:gd name="T8" fmla="*/ 2147483647 w 1205"/>
                  <a:gd name="T9" fmla="*/ 2147483647 h 865"/>
                  <a:gd name="T10" fmla="*/ 2147483647 w 1205"/>
                  <a:gd name="T11" fmla="*/ 2147483647 h 865"/>
                  <a:gd name="T12" fmla="*/ 2147483647 w 1205"/>
                  <a:gd name="T13" fmla="*/ 2147483647 h 865"/>
                  <a:gd name="T14" fmla="*/ 2147483647 w 1205"/>
                  <a:gd name="T15" fmla="*/ 2147483647 h 865"/>
                  <a:gd name="T16" fmla="*/ 2147483647 w 1205"/>
                  <a:gd name="T17" fmla="*/ 2147483647 h 865"/>
                  <a:gd name="T18" fmla="*/ 2147483647 w 1205"/>
                  <a:gd name="T19" fmla="*/ 2147483647 h 865"/>
                  <a:gd name="T20" fmla="*/ 2147483647 w 1205"/>
                  <a:gd name="T21" fmla="*/ 2147483647 h 865"/>
                  <a:gd name="T22" fmla="*/ 2147483647 w 1205"/>
                  <a:gd name="T23" fmla="*/ 2147483647 h 865"/>
                  <a:gd name="T24" fmla="*/ 2147483647 w 1205"/>
                  <a:gd name="T25" fmla="*/ 2147483647 h 865"/>
                  <a:gd name="T26" fmla="*/ 2147483647 w 1205"/>
                  <a:gd name="T27" fmla="*/ 2147483647 h 865"/>
                  <a:gd name="T28" fmla="*/ 2147483647 w 1205"/>
                  <a:gd name="T29" fmla="*/ 2147483647 h 865"/>
                  <a:gd name="T30" fmla="*/ 2147483647 w 1205"/>
                  <a:gd name="T31" fmla="*/ 2147483647 h 865"/>
                  <a:gd name="T32" fmla="*/ 2147483647 w 1205"/>
                  <a:gd name="T33" fmla="*/ 2147483647 h 865"/>
                  <a:gd name="T34" fmla="*/ 2147483647 w 1205"/>
                  <a:gd name="T35" fmla="*/ 2147483647 h 865"/>
                  <a:gd name="T36" fmla="*/ 2147483647 w 1205"/>
                  <a:gd name="T37" fmla="*/ 2147483647 h 865"/>
                  <a:gd name="T38" fmla="*/ 2147483647 w 1205"/>
                  <a:gd name="T39" fmla="*/ 2147483647 h 865"/>
                  <a:gd name="T40" fmla="*/ 2147483647 w 1205"/>
                  <a:gd name="T41" fmla="*/ 2147483647 h 865"/>
                  <a:gd name="T42" fmla="*/ 2147483647 w 1205"/>
                  <a:gd name="T43" fmla="*/ 2147483647 h 865"/>
                  <a:gd name="T44" fmla="*/ 2147483647 w 1205"/>
                  <a:gd name="T45" fmla="*/ 2147483647 h 865"/>
                  <a:gd name="T46" fmla="*/ 2147483647 w 1205"/>
                  <a:gd name="T47" fmla="*/ 2147483647 h 865"/>
                  <a:gd name="T48" fmla="*/ 2147483647 w 1205"/>
                  <a:gd name="T49" fmla="*/ 2147483647 h 865"/>
                  <a:gd name="T50" fmla="*/ 2147483647 w 1205"/>
                  <a:gd name="T51" fmla="*/ 2147483647 h 865"/>
                  <a:gd name="T52" fmla="*/ 2147483647 w 1205"/>
                  <a:gd name="T53" fmla="*/ 2147483647 h 865"/>
                  <a:gd name="T54" fmla="*/ 2147483647 w 1205"/>
                  <a:gd name="T55" fmla="*/ 2147483647 h 865"/>
                  <a:gd name="T56" fmla="*/ 2147483647 w 1205"/>
                  <a:gd name="T57" fmla="*/ 2147483647 h 865"/>
                  <a:gd name="T58" fmla="*/ 2147483647 w 1205"/>
                  <a:gd name="T59" fmla="*/ 2147483647 h 865"/>
                  <a:gd name="T60" fmla="*/ 2147483647 w 1205"/>
                  <a:gd name="T61" fmla="*/ 2147483647 h 865"/>
                  <a:gd name="T62" fmla="*/ 2147483647 w 1205"/>
                  <a:gd name="T63" fmla="*/ 2147483647 h 865"/>
                  <a:gd name="T64" fmla="*/ 2147483647 w 1205"/>
                  <a:gd name="T65" fmla="*/ 2147483647 h 865"/>
                  <a:gd name="T66" fmla="*/ 2147483647 w 1205"/>
                  <a:gd name="T67" fmla="*/ 2147483647 h 865"/>
                  <a:gd name="T68" fmla="*/ 2147483647 w 1205"/>
                  <a:gd name="T69" fmla="*/ 2147483647 h 865"/>
                  <a:gd name="T70" fmla="*/ 2147483647 w 1205"/>
                  <a:gd name="T71" fmla="*/ 2147483647 h 865"/>
                  <a:gd name="T72" fmla="*/ 2147483647 w 1205"/>
                  <a:gd name="T73" fmla="*/ 2147483647 h 865"/>
                  <a:gd name="T74" fmla="*/ 2147483647 w 1205"/>
                  <a:gd name="T75" fmla="*/ 2147483647 h 865"/>
                  <a:gd name="T76" fmla="*/ 2147483647 w 1205"/>
                  <a:gd name="T77" fmla="*/ 2147483647 h 865"/>
                  <a:gd name="T78" fmla="*/ 2147483647 w 1205"/>
                  <a:gd name="T79" fmla="*/ 2147483647 h 865"/>
                  <a:gd name="T80" fmla="*/ 2147483647 w 1205"/>
                  <a:gd name="T81" fmla="*/ 2147483647 h 865"/>
                  <a:gd name="T82" fmla="*/ 0 w 1205"/>
                  <a:gd name="T83" fmla="*/ 2147483647 h 865"/>
                  <a:gd name="T84" fmla="*/ 2147483647 w 1205"/>
                  <a:gd name="T85" fmla="*/ 2147483647 h 865"/>
                  <a:gd name="T86" fmla="*/ 2147483647 w 1205"/>
                  <a:gd name="T87" fmla="*/ 2147483647 h 865"/>
                  <a:gd name="T88" fmla="*/ 2147483647 w 1205"/>
                  <a:gd name="T89" fmla="*/ 2147483647 h 865"/>
                  <a:gd name="T90" fmla="*/ 2147483647 w 1205"/>
                  <a:gd name="T91" fmla="*/ 2147483647 h 865"/>
                  <a:gd name="T92" fmla="*/ 2147483647 w 1205"/>
                  <a:gd name="T93" fmla="*/ 2147483647 h 865"/>
                  <a:gd name="T94" fmla="*/ 2147483647 w 1205"/>
                  <a:gd name="T95" fmla="*/ 2147483647 h 865"/>
                  <a:gd name="T96" fmla="*/ 2147483647 w 1205"/>
                  <a:gd name="T97" fmla="*/ 2147483647 h 865"/>
                  <a:gd name="T98" fmla="*/ 2147483647 w 1205"/>
                  <a:gd name="T99" fmla="*/ 2147483647 h 865"/>
                  <a:gd name="T100" fmla="*/ 2147483647 w 1205"/>
                  <a:gd name="T101" fmla="*/ 2147483647 h 865"/>
                  <a:gd name="T102" fmla="*/ 2147483647 w 1205"/>
                  <a:gd name="T103" fmla="*/ 2147483647 h 865"/>
                  <a:gd name="T104" fmla="*/ 2147483647 w 1205"/>
                  <a:gd name="T105" fmla="*/ 2147483647 h 865"/>
                  <a:gd name="T106" fmla="*/ 2147483647 w 1205"/>
                  <a:gd name="T107" fmla="*/ 2147483647 h 865"/>
                  <a:gd name="T108" fmla="*/ 2147483647 w 1205"/>
                  <a:gd name="T109" fmla="*/ 2147483647 h 865"/>
                  <a:gd name="T110" fmla="*/ 2147483647 w 1205"/>
                  <a:gd name="T111" fmla="*/ 2147483647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0" name="Freeform 186" descr="20%"/>
              <p:cNvSpPr>
                <a:spLocks noChangeAspect="1"/>
              </p:cNvSpPr>
              <p:nvPr/>
            </p:nvSpPr>
            <p:spPr bwMode="auto">
              <a:xfrm>
                <a:off x="9278" y="1802"/>
                <a:ext cx="3396" cy="3432"/>
              </a:xfrm>
              <a:custGeom>
                <a:avLst/>
                <a:gdLst>
                  <a:gd name="T0" fmla="*/ 2147483647 w 2128"/>
                  <a:gd name="T1" fmla="*/ 2147483647 h 2156"/>
                  <a:gd name="T2" fmla="*/ 2147483647 w 2128"/>
                  <a:gd name="T3" fmla="*/ 2147483647 h 2156"/>
                  <a:gd name="T4" fmla="*/ 2147483647 w 2128"/>
                  <a:gd name="T5" fmla="*/ 2147483647 h 2156"/>
                  <a:gd name="T6" fmla="*/ 2147483647 w 2128"/>
                  <a:gd name="T7" fmla="*/ 2147483647 h 2156"/>
                  <a:gd name="T8" fmla="*/ 2147483647 w 2128"/>
                  <a:gd name="T9" fmla="*/ 2147483647 h 2156"/>
                  <a:gd name="T10" fmla="*/ 2147483647 w 2128"/>
                  <a:gd name="T11" fmla="*/ 2147483647 h 2156"/>
                  <a:gd name="T12" fmla="*/ 2147483647 w 2128"/>
                  <a:gd name="T13" fmla="*/ 2147483647 h 2156"/>
                  <a:gd name="T14" fmla="*/ 2147483647 w 2128"/>
                  <a:gd name="T15" fmla="*/ 2147483647 h 2156"/>
                  <a:gd name="T16" fmla="*/ 2147483647 w 2128"/>
                  <a:gd name="T17" fmla="*/ 2147483647 h 2156"/>
                  <a:gd name="T18" fmla="*/ 2147483647 w 2128"/>
                  <a:gd name="T19" fmla="*/ 2147483647 h 2156"/>
                  <a:gd name="T20" fmla="*/ 2147483647 w 2128"/>
                  <a:gd name="T21" fmla="*/ 2147483647 h 2156"/>
                  <a:gd name="T22" fmla="*/ 2147483647 w 2128"/>
                  <a:gd name="T23" fmla="*/ 2147483647 h 2156"/>
                  <a:gd name="T24" fmla="*/ 2147483647 w 2128"/>
                  <a:gd name="T25" fmla="*/ 2147483647 h 2156"/>
                  <a:gd name="T26" fmla="*/ 2147483647 w 2128"/>
                  <a:gd name="T27" fmla="*/ 2147483647 h 2156"/>
                  <a:gd name="T28" fmla="*/ 2147483647 w 2128"/>
                  <a:gd name="T29" fmla="*/ 2147483647 h 2156"/>
                  <a:gd name="T30" fmla="*/ 2147483647 w 2128"/>
                  <a:gd name="T31" fmla="*/ 2147483647 h 2156"/>
                  <a:gd name="T32" fmla="*/ 2147483647 w 2128"/>
                  <a:gd name="T33" fmla="*/ 2147483647 h 2156"/>
                  <a:gd name="T34" fmla="*/ 2147483647 w 2128"/>
                  <a:gd name="T35" fmla="*/ 2147483647 h 2156"/>
                  <a:gd name="T36" fmla="*/ 2147483647 w 2128"/>
                  <a:gd name="T37" fmla="*/ 2147483647 h 2156"/>
                  <a:gd name="T38" fmla="*/ 2147483647 w 2128"/>
                  <a:gd name="T39" fmla="*/ 2147483647 h 2156"/>
                  <a:gd name="T40" fmla="*/ 2147483647 w 2128"/>
                  <a:gd name="T41" fmla="*/ 2147483647 h 2156"/>
                  <a:gd name="T42" fmla="*/ 2147483647 w 2128"/>
                  <a:gd name="T43" fmla="*/ 2147483647 h 2156"/>
                  <a:gd name="T44" fmla="*/ 2147483647 w 2128"/>
                  <a:gd name="T45" fmla="*/ 2147483647 h 2156"/>
                  <a:gd name="T46" fmla="*/ 2147483647 w 2128"/>
                  <a:gd name="T47" fmla="*/ 2147483647 h 2156"/>
                  <a:gd name="T48" fmla="*/ 2147483647 w 2128"/>
                  <a:gd name="T49" fmla="*/ 2147483647 h 2156"/>
                  <a:gd name="T50" fmla="*/ 2147483647 w 2128"/>
                  <a:gd name="T51" fmla="*/ 2147483647 h 2156"/>
                  <a:gd name="T52" fmla="*/ 2147483647 w 2128"/>
                  <a:gd name="T53" fmla="*/ 2147483647 h 2156"/>
                  <a:gd name="T54" fmla="*/ 2147483647 w 2128"/>
                  <a:gd name="T55" fmla="*/ 2147483647 h 2156"/>
                  <a:gd name="T56" fmla="*/ 2147483647 w 2128"/>
                  <a:gd name="T57" fmla="*/ 2147483647 h 2156"/>
                  <a:gd name="T58" fmla="*/ 0 w 2128"/>
                  <a:gd name="T59" fmla="*/ 2147483647 h 2156"/>
                  <a:gd name="T60" fmla="*/ 0 w 2128"/>
                  <a:gd name="T61" fmla="*/ 2147483647 h 2156"/>
                  <a:gd name="T62" fmla="*/ 2147483647 w 2128"/>
                  <a:gd name="T63" fmla="*/ 2147483647 h 2156"/>
                  <a:gd name="T64" fmla="*/ 2147483647 w 2128"/>
                  <a:gd name="T65" fmla="*/ 2147483647 h 2156"/>
                  <a:gd name="T66" fmla="*/ 2147483647 w 2128"/>
                  <a:gd name="T67" fmla="*/ 2147483647 h 2156"/>
                  <a:gd name="T68" fmla="*/ 2147483647 w 2128"/>
                  <a:gd name="T69" fmla="*/ 2147483647 h 2156"/>
                  <a:gd name="T70" fmla="*/ 2147483647 w 2128"/>
                  <a:gd name="T71" fmla="*/ 2147483647 h 2156"/>
                  <a:gd name="T72" fmla="*/ 2147483647 w 2128"/>
                  <a:gd name="T73" fmla="*/ 2147483647 h 2156"/>
                  <a:gd name="T74" fmla="*/ 2147483647 w 2128"/>
                  <a:gd name="T75" fmla="*/ 2147483647 h 2156"/>
                  <a:gd name="T76" fmla="*/ 2147483647 w 2128"/>
                  <a:gd name="T77" fmla="*/ 2147483647 h 2156"/>
                  <a:gd name="T78" fmla="*/ 2147483647 w 2128"/>
                  <a:gd name="T79" fmla="*/ 2147483647 h 2156"/>
                  <a:gd name="T80" fmla="*/ 2147483647 w 2128"/>
                  <a:gd name="T81" fmla="*/ 2147483647 h 2156"/>
                  <a:gd name="T82" fmla="*/ 2147483647 w 2128"/>
                  <a:gd name="T83" fmla="*/ 2147483647 h 2156"/>
                  <a:gd name="T84" fmla="*/ 2147483647 w 2128"/>
                  <a:gd name="T85" fmla="*/ 2147483647 h 2156"/>
                  <a:gd name="T86" fmla="*/ 2147483647 w 2128"/>
                  <a:gd name="T87" fmla="*/ 2147483647 h 2156"/>
                  <a:gd name="T88" fmla="*/ 2147483647 w 2128"/>
                  <a:gd name="T89" fmla="*/ 2147483647 h 2156"/>
                  <a:gd name="T90" fmla="*/ 2147483647 w 2128"/>
                  <a:gd name="T91" fmla="*/ 2147483647 h 2156"/>
                  <a:gd name="T92" fmla="*/ 2147483647 w 2128"/>
                  <a:gd name="T93" fmla="*/ 2147483647 h 2156"/>
                  <a:gd name="T94" fmla="*/ 2147483647 w 2128"/>
                  <a:gd name="T95" fmla="*/ 2147483647 h 2156"/>
                  <a:gd name="T96" fmla="*/ 2147483647 w 2128"/>
                  <a:gd name="T97" fmla="*/ 2147483647 h 2156"/>
                  <a:gd name="T98" fmla="*/ 2147483647 w 2128"/>
                  <a:gd name="T99" fmla="*/ 2147483647 h 2156"/>
                  <a:gd name="T100" fmla="*/ 2147483647 w 2128"/>
                  <a:gd name="T101" fmla="*/ 2147483647 h 2156"/>
                  <a:gd name="T102" fmla="*/ 2147483647 w 2128"/>
                  <a:gd name="T103" fmla="*/ 2147483647 h 2156"/>
                  <a:gd name="T104" fmla="*/ 2147483647 w 2128"/>
                  <a:gd name="T105" fmla="*/ 2147483647 h 2156"/>
                  <a:gd name="T106" fmla="*/ 2147483647 w 2128"/>
                  <a:gd name="T107" fmla="*/ 2147483647 h 2156"/>
                  <a:gd name="T108" fmla="*/ 2147483647 w 2128"/>
                  <a:gd name="T109" fmla="*/ 2147483647 h 2156"/>
                  <a:gd name="T110" fmla="*/ 2147483647 w 2128"/>
                  <a:gd name="T111" fmla="*/ 2147483647 h 2156"/>
                  <a:gd name="T112" fmla="*/ 2147483647 w 2128"/>
                  <a:gd name="T113" fmla="*/ 2147483647 h 2156"/>
                  <a:gd name="T114" fmla="*/ 2147483647 w 2128"/>
                  <a:gd name="T115" fmla="*/ 2147483647 h 2156"/>
                  <a:gd name="T116" fmla="*/ 2147483647 w 2128"/>
                  <a:gd name="T117" fmla="*/ 2147483647 h 2156"/>
                  <a:gd name="T118" fmla="*/ 2147483647 w 2128"/>
                  <a:gd name="T119" fmla="*/ 2147483647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1" name="Freeform 187"/>
              <p:cNvSpPr>
                <a:spLocks noChangeAspect="1"/>
              </p:cNvSpPr>
              <p:nvPr/>
            </p:nvSpPr>
            <p:spPr bwMode="auto">
              <a:xfrm>
                <a:off x="6948" y="6161"/>
                <a:ext cx="1697" cy="1829"/>
              </a:xfrm>
              <a:custGeom>
                <a:avLst/>
                <a:gdLst>
                  <a:gd name="T0" fmla="*/ 2147483647 w 1063"/>
                  <a:gd name="T1" fmla="*/ 2147483647 h 1149"/>
                  <a:gd name="T2" fmla="*/ 2147483647 w 1063"/>
                  <a:gd name="T3" fmla="*/ 2147483647 h 1149"/>
                  <a:gd name="T4" fmla="*/ 2147483647 w 1063"/>
                  <a:gd name="T5" fmla="*/ 2147483647 h 1149"/>
                  <a:gd name="T6" fmla="*/ 2147483647 w 1063"/>
                  <a:gd name="T7" fmla="*/ 2147483647 h 1149"/>
                  <a:gd name="T8" fmla="*/ 2147483647 w 1063"/>
                  <a:gd name="T9" fmla="*/ 2147483647 h 1149"/>
                  <a:gd name="T10" fmla="*/ 2147483647 w 1063"/>
                  <a:gd name="T11" fmla="*/ 2147483647 h 1149"/>
                  <a:gd name="T12" fmla="*/ 2147483647 w 1063"/>
                  <a:gd name="T13" fmla="*/ 2147483647 h 1149"/>
                  <a:gd name="T14" fmla="*/ 2147483647 w 1063"/>
                  <a:gd name="T15" fmla="*/ 2147483647 h 1149"/>
                  <a:gd name="T16" fmla="*/ 2147483647 w 1063"/>
                  <a:gd name="T17" fmla="*/ 2147483647 h 1149"/>
                  <a:gd name="T18" fmla="*/ 2147483647 w 1063"/>
                  <a:gd name="T19" fmla="*/ 2147483647 h 1149"/>
                  <a:gd name="T20" fmla="*/ 2147483647 w 1063"/>
                  <a:gd name="T21" fmla="*/ 2147483647 h 1149"/>
                  <a:gd name="T22" fmla="*/ 2147483647 w 1063"/>
                  <a:gd name="T23" fmla="*/ 2147483647 h 1149"/>
                  <a:gd name="T24" fmla="*/ 2147483647 w 1063"/>
                  <a:gd name="T25" fmla="*/ 2147483647 h 1149"/>
                  <a:gd name="T26" fmla="*/ 2147483647 w 1063"/>
                  <a:gd name="T27" fmla="*/ 2147483647 h 1149"/>
                  <a:gd name="T28" fmla="*/ 2147483647 w 1063"/>
                  <a:gd name="T29" fmla="*/ 2147483647 h 1149"/>
                  <a:gd name="T30" fmla="*/ 2147483647 w 1063"/>
                  <a:gd name="T31" fmla="*/ 2147483647 h 1149"/>
                  <a:gd name="T32" fmla="*/ 2147483647 w 1063"/>
                  <a:gd name="T33" fmla="*/ 2147483647 h 1149"/>
                  <a:gd name="T34" fmla="*/ 2147483647 w 1063"/>
                  <a:gd name="T35" fmla="*/ 2147483647 h 1149"/>
                  <a:gd name="T36" fmla="*/ 2147483647 w 1063"/>
                  <a:gd name="T37" fmla="*/ 2147483647 h 1149"/>
                  <a:gd name="T38" fmla="*/ 2147483647 w 1063"/>
                  <a:gd name="T39" fmla="*/ 2147483647 h 1149"/>
                  <a:gd name="T40" fmla="*/ 2147483647 w 1063"/>
                  <a:gd name="T41" fmla="*/ 2147483647 h 1149"/>
                  <a:gd name="T42" fmla="*/ 2147483647 w 1063"/>
                  <a:gd name="T43" fmla="*/ 2147483647 h 1149"/>
                  <a:gd name="T44" fmla="*/ 2147483647 w 1063"/>
                  <a:gd name="T45" fmla="*/ 2147483647 h 1149"/>
                  <a:gd name="T46" fmla="*/ 2147483647 w 1063"/>
                  <a:gd name="T47" fmla="*/ 2147483647 h 1149"/>
                  <a:gd name="T48" fmla="*/ 2147483647 w 1063"/>
                  <a:gd name="T49" fmla="*/ 2147483647 h 1149"/>
                  <a:gd name="T50" fmla="*/ 2147483647 w 1063"/>
                  <a:gd name="T51" fmla="*/ 2147483647 h 1149"/>
                  <a:gd name="T52" fmla="*/ 2147483647 w 1063"/>
                  <a:gd name="T53" fmla="*/ 2147483647 h 1149"/>
                  <a:gd name="T54" fmla="*/ 2147483647 w 1063"/>
                  <a:gd name="T55" fmla="*/ 2147483647 h 1149"/>
                  <a:gd name="T56" fmla="*/ 2147483647 w 1063"/>
                  <a:gd name="T57" fmla="*/ 2147483647 h 1149"/>
                  <a:gd name="T58" fmla="*/ 2147483647 w 1063"/>
                  <a:gd name="T59" fmla="*/ 2147483647 h 1149"/>
                  <a:gd name="T60" fmla="*/ 2147483647 w 1063"/>
                  <a:gd name="T61" fmla="*/ 2147483647 h 1149"/>
                  <a:gd name="T62" fmla="*/ 2147483647 w 1063"/>
                  <a:gd name="T63" fmla="*/ 2147483647 h 1149"/>
                  <a:gd name="T64" fmla="*/ 2147483647 w 1063"/>
                  <a:gd name="T65" fmla="*/ 2147483647 h 1149"/>
                  <a:gd name="T66" fmla="*/ 2147483647 w 1063"/>
                  <a:gd name="T67" fmla="*/ 2147483647 h 1149"/>
                  <a:gd name="T68" fmla="*/ 2147483647 w 1063"/>
                  <a:gd name="T69" fmla="*/ 2147483647 h 1149"/>
                  <a:gd name="T70" fmla="*/ 2147483647 w 1063"/>
                  <a:gd name="T71" fmla="*/ 2147483647 h 1149"/>
                  <a:gd name="T72" fmla="*/ 2147483647 w 1063"/>
                  <a:gd name="T73" fmla="*/ 2147483647 h 1149"/>
                  <a:gd name="T74" fmla="*/ 2147483647 w 1063"/>
                  <a:gd name="T75" fmla="*/ 2147483647 h 1149"/>
                  <a:gd name="T76" fmla="*/ 2147483647 w 1063"/>
                  <a:gd name="T77" fmla="*/ 2147483647 h 1149"/>
                  <a:gd name="T78" fmla="*/ 2147483647 w 1063"/>
                  <a:gd name="T79" fmla="*/ 2147483647 h 1149"/>
                  <a:gd name="T80" fmla="*/ 2147483647 w 1063"/>
                  <a:gd name="T81" fmla="*/ 2147483647 h 1149"/>
                  <a:gd name="T82" fmla="*/ 2147483647 w 1063"/>
                  <a:gd name="T83" fmla="*/ 2147483647 h 1149"/>
                  <a:gd name="T84" fmla="*/ 2147483647 w 1063"/>
                  <a:gd name="T85" fmla="*/ 2147483647 h 1149"/>
                  <a:gd name="T86" fmla="*/ 2147483647 w 1063"/>
                  <a:gd name="T87" fmla="*/ 2147483647 h 1149"/>
                  <a:gd name="T88" fmla="*/ 2147483647 w 1063"/>
                  <a:gd name="T89" fmla="*/ 2147483647 h 1149"/>
                  <a:gd name="T90" fmla="*/ 2147483647 w 1063"/>
                  <a:gd name="T91" fmla="*/ 2147483647 h 1149"/>
                  <a:gd name="T92" fmla="*/ 2147483647 w 1063"/>
                  <a:gd name="T93" fmla="*/ 2147483647 h 1149"/>
                  <a:gd name="T94" fmla="*/ 2147483647 w 1063"/>
                  <a:gd name="T95" fmla="*/ 2147483647 h 1149"/>
                  <a:gd name="T96" fmla="*/ 2147483647 w 1063"/>
                  <a:gd name="T97" fmla="*/ 2147483647 h 1149"/>
                  <a:gd name="T98" fmla="*/ 2147483647 w 1063"/>
                  <a:gd name="T99" fmla="*/ 2147483647 h 1149"/>
                  <a:gd name="T100" fmla="*/ 2147483647 w 1063"/>
                  <a:gd name="T101" fmla="*/ 2147483647 h 1149"/>
                  <a:gd name="T102" fmla="*/ 2147483647 w 1063"/>
                  <a:gd name="T103" fmla="*/ 2147483647 h 1149"/>
                  <a:gd name="T104" fmla="*/ 2147483647 w 1063"/>
                  <a:gd name="T105" fmla="*/ 0 h 1149"/>
                  <a:gd name="T106" fmla="*/ 2147483647 w 1063"/>
                  <a:gd name="T107" fmla="*/ 2147483647 h 1149"/>
                  <a:gd name="T108" fmla="*/ 2147483647 w 1063"/>
                  <a:gd name="T109" fmla="*/ 2147483647 h 1149"/>
                  <a:gd name="T110" fmla="*/ 2147483647 w 1063"/>
                  <a:gd name="T111" fmla="*/ 2147483647 h 1149"/>
                  <a:gd name="T112" fmla="*/ 2147483647 w 1063"/>
                  <a:gd name="T113" fmla="*/ 2147483647 h 1149"/>
                  <a:gd name="T114" fmla="*/ 2147483647 w 1063"/>
                  <a:gd name="T115" fmla="*/ 2147483647 h 1149"/>
                  <a:gd name="T116" fmla="*/ 2147483647 w 1063"/>
                  <a:gd name="T117" fmla="*/ 2147483647 h 1149"/>
                  <a:gd name="T118" fmla="*/ 2147483647 w 1063"/>
                  <a:gd name="T119" fmla="*/ 2147483647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2" name="Freeform 188"/>
              <p:cNvSpPr>
                <a:spLocks noChangeAspect="1"/>
              </p:cNvSpPr>
              <p:nvPr/>
            </p:nvSpPr>
            <p:spPr bwMode="auto">
              <a:xfrm>
                <a:off x="11496" y="10564"/>
                <a:ext cx="2717" cy="4041"/>
              </a:xfrm>
              <a:custGeom>
                <a:avLst/>
                <a:gdLst>
                  <a:gd name="T0" fmla="*/ 2147483647 w 1702"/>
                  <a:gd name="T1" fmla="*/ 2147483647 h 2539"/>
                  <a:gd name="T2" fmla="*/ 2147483647 w 1702"/>
                  <a:gd name="T3" fmla="*/ 2147483647 h 2539"/>
                  <a:gd name="T4" fmla="*/ 2147483647 w 1702"/>
                  <a:gd name="T5" fmla="*/ 2147483647 h 2539"/>
                  <a:gd name="T6" fmla="*/ 2147483647 w 1702"/>
                  <a:gd name="T7" fmla="*/ 2147483647 h 2539"/>
                  <a:gd name="T8" fmla="*/ 2147483647 w 1702"/>
                  <a:gd name="T9" fmla="*/ 2147483647 h 2539"/>
                  <a:gd name="T10" fmla="*/ 2147483647 w 1702"/>
                  <a:gd name="T11" fmla="*/ 2147483647 h 2539"/>
                  <a:gd name="T12" fmla="*/ 2147483647 w 1702"/>
                  <a:gd name="T13" fmla="*/ 2147483647 h 2539"/>
                  <a:gd name="T14" fmla="*/ 2147483647 w 1702"/>
                  <a:gd name="T15" fmla="*/ 2147483647 h 2539"/>
                  <a:gd name="T16" fmla="*/ 2147483647 w 1702"/>
                  <a:gd name="T17" fmla="*/ 2147483647 h 2539"/>
                  <a:gd name="T18" fmla="*/ 2147483647 w 1702"/>
                  <a:gd name="T19" fmla="*/ 2147483647 h 2539"/>
                  <a:gd name="T20" fmla="*/ 2147483647 w 1702"/>
                  <a:gd name="T21" fmla="*/ 2147483647 h 2539"/>
                  <a:gd name="T22" fmla="*/ 2147483647 w 1702"/>
                  <a:gd name="T23" fmla="*/ 2147483647 h 2539"/>
                  <a:gd name="T24" fmla="*/ 2147483647 w 1702"/>
                  <a:gd name="T25" fmla="*/ 2147483647 h 2539"/>
                  <a:gd name="T26" fmla="*/ 2147483647 w 1702"/>
                  <a:gd name="T27" fmla="*/ 2147483647 h 2539"/>
                  <a:gd name="T28" fmla="*/ 2147483647 w 1702"/>
                  <a:gd name="T29" fmla="*/ 2147483647 h 2539"/>
                  <a:gd name="T30" fmla="*/ 2147483647 w 1702"/>
                  <a:gd name="T31" fmla="*/ 2147483647 h 2539"/>
                  <a:gd name="T32" fmla="*/ 2147483647 w 1702"/>
                  <a:gd name="T33" fmla="*/ 2147483647 h 2539"/>
                  <a:gd name="T34" fmla="*/ 2147483647 w 1702"/>
                  <a:gd name="T35" fmla="*/ 2147483647 h 2539"/>
                  <a:gd name="T36" fmla="*/ 2147483647 w 1702"/>
                  <a:gd name="T37" fmla="*/ 2147483647 h 2539"/>
                  <a:gd name="T38" fmla="*/ 2147483647 w 1702"/>
                  <a:gd name="T39" fmla="*/ 2147483647 h 2539"/>
                  <a:gd name="T40" fmla="*/ 2147483647 w 1702"/>
                  <a:gd name="T41" fmla="*/ 2147483647 h 2539"/>
                  <a:gd name="T42" fmla="*/ 2147483647 w 1702"/>
                  <a:gd name="T43" fmla="*/ 2147483647 h 2539"/>
                  <a:gd name="T44" fmla="*/ 2147483647 w 1702"/>
                  <a:gd name="T45" fmla="*/ 2147483647 h 2539"/>
                  <a:gd name="T46" fmla="*/ 2147483647 w 1702"/>
                  <a:gd name="T47" fmla="*/ 2147483647 h 2539"/>
                  <a:gd name="T48" fmla="*/ 2147483647 w 1702"/>
                  <a:gd name="T49" fmla="*/ 2147483647 h 2539"/>
                  <a:gd name="T50" fmla="*/ 2147483647 w 1702"/>
                  <a:gd name="T51" fmla="*/ 2147483647 h 2539"/>
                  <a:gd name="T52" fmla="*/ 2147483647 w 1702"/>
                  <a:gd name="T53" fmla="*/ 2147483647 h 2539"/>
                  <a:gd name="T54" fmla="*/ 2147483647 w 1702"/>
                  <a:gd name="T55" fmla="*/ 2147483647 h 2539"/>
                  <a:gd name="T56" fmla="*/ 2147483647 w 1702"/>
                  <a:gd name="T57" fmla="*/ 2147483647 h 2539"/>
                  <a:gd name="T58" fmla="*/ 2147483647 w 1702"/>
                  <a:gd name="T59" fmla="*/ 2147483647 h 2539"/>
                  <a:gd name="T60" fmla="*/ 2147483647 w 1702"/>
                  <a:gd name="T61" fmla="*/ 2147483647 h 2539"/>
                  <a:gd name="T62" fmla="*/ 2147483647 w 1702"/>
                  <a:gd name="T63" fmla="*/ 2147483647 h 2539"/>
                  <a:gd name="T64" fmla="*/ 2147483647 w 1702"/>
                  <a:gd name="T65" fmla="*/ 2147483647 h 2539"/>
                  <a:gd name="T66" fmla="*/ 2147483647 w 1702"/>
                  <a:gd name="T67" fmla="*/ 2147483647 h 2539"/>
                  <a:gd name="T68" fmla="*/ 2147483647 w 1702"/>
                  <a:gd name="T69" fmla="*/ 2147483647 h 2539"/>
                  <a:gd name="T70" fmla="*/ 2147483647 w 1702"/>
                  <a:gd name="T71" fmla="*/ 2147483647 h 2539"/>
                  <a:gd name="T72" fmla="*/ 2147483647 w 1702"/>
                  <a:gd name="T73" fmla="*/ 2147483647 h 2539"/>
                  <a:gd name="T74" fmla="*/ 2147483647 w 1702"/>
                  <a:gd name="T75" fmla="*/ 2147483647 h 2539"/>
                  <a:gd name="T76" fmla="*/ 2147483647 w 1702"/>
                  <a:gd name="T77" fmla="*/ 2147483647 h 2539"/>
                  <a:gd name="T78" fmla="*/ 2147483647 w 1702"/>
                  <a:gd name="T79" fmla="*/ 2147483647 h 2539"/>
                  <a:gd name="T80" fmla="*/ 2147483647 w 1702"/>
                  <a:gd name="T81" fmla="*/ 2147483647 h 2539"/>
                  <a:gd name="T82" fmla="*/ 2147483647 w 1702"/>
                  <a:gd name="T83" fmla="*/ 2147483647 h 2539"/>
                  <a:gd name="T84" fmla="*/ 2147483647 w 1702"/>
                  <a:gd name="T85" fmla="*/ 2147483647 h 2539"/>
                  <a:gd name="T86" fmla="*/ 2147483647 w 1702"/>
                  <a:gd name="T87" fmla="*/ 2147483647 h 2539"/>
                  <a:gd name="T88" fmla="*/ 2147483647 w 1702"/>
                  <a:gd name="T89" fmla="*/ 2147483647 h 2539"/>
                  <a:gd name="T90" fmla="*/ 2147483647 w 1702"/>
                  <a:gd name="T91" fmla="*/ 2147483647 h 2539"/>
                  <a:gd name="T92" fmla="*/ 2147483647 w 1702"/>
                  <a:gd name="T93" fmla="*/ 2147483647 h 2539"/>
                  <a:gd name="T94" fmla="*/ 2147483647 w 1702"/>
                  <a:gd name="T95" fmla="*/ 2147483647 h 2539"/>
                  <a:gd name="T96" fmla="*/ 2147483647 w 1702"/>
                  <a:gd name="T97" fmla="*/ 2147483647 h 2539"/>
                  <a:gd name="T98" fmla="*/ 2147483647 w 1702"/>
                  <a:gd name="T99" fmla="*/ 2147483647 h 2539"/>
                  <a:gd name="T100" fmla="*/ 2147483647 w 1702"/>
                  <a:gd name="T101" fmla="*/ 2147483647 h 2539"/>
                  <a:gd name="T102" fmla="*/ 2147483647 w 1702"/>
                  <a:gd name="T103" fmla="*/ 2147483647 h 2539"/>
                  <a:gd name="T104" fmla="*/ 2147483647 w 1702"/>
                  <a:gd name="T105" fmla="*/ 2147483647 h 2539"/>
                  <a:gd name="T106" fmla="*/ 2147483647 w 1702"/>
                  <a:gd name="T107" fmla="*/ 2147483647 h 2539"/>
                  <a:gd name="T108" fmla="*/ 2147483647 w 1702"/>
                  <a:gd name="T109" fmla="*/ 2147483647 h 2539"/>
                  <a:gd name="T110" fmla="*/ 0 w 1702"/>
                  <a:gd name="T111" fmla="*/ 2147483647 h 2539"/>
                  <a:gd name="T112" fmla="*/ 0 w 1702"/>
                  <a:gd name="T113" fmla="*/ 2147483647 h 2539"/>
                  <a:gd name="T114" fmla="*/ 2147483647 w 1702"/>
                  <a:gd name="T115" fmla="*/ 2147483647 h 2539"/>
                  <a:gd name="T116" fmla="*/ 2147483647 w 1702"/>
                  <a:gd name="T117" fmla="*/ 2147483647 h 2539"/>
                  <a:gd name="T118" fmla="*/ 2147483647 w 1702"/>
                  <a:gd name="T119" fmla="*/ 2147483647 h 2539"/>
                  <a:gd name="T120" fmla="*/ 2147483647 w 1702"/>
                  <a:gd name="T121" fmla="*/ 2147483647 h 2539"/>
                  <a:gd name="T122" fmla="*/ 2147483647 w 1702"/>
                  <a:gd name="T123" fmla="*/ 2147483647 h 2539"/>
                  <a:gd name="T124" fmla="*/ 2147483647 w 1702"/>
                  <a:gd name="T125" fmla="*/ 2147483647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3" name="Freeform 189"/>
              <p:cNvSpPr>
                <a:spLocks noChangeAspect="1"/>
              </p:cNvSpPr>
              <p:nvPr/>
            </p:nvSpPr>
            <p:spPr bwMode="auto">
              <a:xfrm>
                <a:off x="7649" y="5076"/>
                <a:ext cx="2852" cy="2641"/>
              </a:xfrm>
              <a:custGeom>
                <a:avLst/>
                <a:gdLst>
                  <a:gd name="T0" fmla="*/ 2147483647 w 1787"/>
                  <a:gd name="T1" fmla="*/ 2147483647 h 1659"/>
                  <a:gd name="T2" fmla="*/ 2147483647 w 1787"/>
                  <a:gd name="T3" fmla="*/ 2147483647 h 1659"/>
                  <a:gd name="T4" fmla="*/ 2147483647 w 1787"/>
                  <a:gd name="T5" fmla="*/ 2147483647 h 1659"/>
                  <a:gd name="T6" fmla="*/ 2147483647 w 1787"/>
                  <a:gd name="T7" fmla="*/ 2147483647 h 1659"/>
                  <a:gd name="T8" fmla="*/ 2147483647 w 1787"/>
                  <a:gd name="T9" fmla="*/ 2147483647 h 1659"/>
                  <a:gd name="T10" fmla="*/ 2147483647 w 1787"/>
                  <a:gd name="T11" fmla="*/ 2147483647 h 1659"/>
                  <a:gd name="T12" fmla="*/ 2147483647 w 1787"/>
                  <a:gd name="T13" fmla="*/ 2147483647 h 1659"/>
                  <a:gd name="T14" fmla="*/ 2147483647 w 1787"/>
                  <a:gd name="T15" fmla="*/ 2147483647 h 1659"/>
                  <a:gd name="T16" fmla="*/ 2147483647 w 1787"/>
                  <a:gd name="T17" fmla="*/ 2147483647 h 1659"/>
                  <a:gd name="T18" fmla="*/ 2147483647 w 1787"/>
                  <a:gd name="T19" fmla="*/ 2147483647 h 1659"/>
                  <a:gd name="T20" fmla="*/ 2147483647 w 1787"/>
                  <a:gd name="T21" fmla="*/ 2147483647 h 1659"/>
                  <a:gd name="T22" fmla="*/ 2147483647 w 1787"/>
                  <a:gd name="T23" fmla="*/ 2147483647 h 1659"/>
                  <a:gd name="T24" fmla="*/ 2147483647 w 1787"/>
                  <a:gd name="T25" fmla="*/ 2147483647 h 1659"/>
                  <a:gd name="T26" fmla="*/ 2147483647 w 1787"/>
                  <a:gd name="T27" fmla="*/ 2147483647 h 1659"/>
                  <a:gd name="T28" fmla="*/ 2147483647 w 1787"/>
                  <a:gd name="T29" fmla="*/ 2147483647 h 1659"/>
                  <a:gd name="T30" fmla="*/ 2147483647 w 1787"/>
                  <a:gd name="T31" fmla="*/ 2147483647 h 1659"/>
                  <a:gd name="T32" fmla="*/ 2147483647 w 1787"/>
                  <a:gd name="T33" fmla="*/ 2147483647 h 1659"/>
                  <a:gd name="T34" fmla="*/ 2147483647 w 1787"/>
                  <a:gd name="T35" fmla="*/ 2147483647 h 1659"/>
                  <a:gd name="T36" fmla="*/ 2147483647 w 1787"/>
                  <a:gd name="T37" fmla="*/ 2147483647 h 1659"/>
                  <a:gd name="T38" fmla="*/ 2147483647 w 1787"/>
                  <a:gd name="T39" fmla="*/ 2147483647 h 1659"/>
                  <a:gd name="T40" fmla="*/ 2147483647 w 1787"/>
                  <a:gd name="T41" fmla="*/ 2147483647 h 1659"/>
                  <a:gd name="T42" fmla="*/ 2147483647 w 1787"/>
                  <a:gd name="T43" fmla="*/ 2147483647 h 1659"/>
                  <a:gd name="T44" fmla="*/ 2147483647 w 1787"/>
                  <a:gd name="T45" fmla="*/ 2147483647 h 1659"/>
                  <a:gd name="T46" fmla="*/ 2147483647 w 1787"/>
                  <a:gd name="T47" fmla="*/ 2147483647 h 1659"/>
                  <a:gd name="T48" fmla="*/ 2147483647 w 1787"/>
                  <a:gd name="T49" fmla="*/ 2147483647 h 1659"/>
                  <a:gd name="T50" fmla="*/ 2147483647 w 1787"/>
                  <a:gd name="T51" fmla="*/ 2147483647 h 1659"/>
                  <a:gd name="T52" fmla="*/ 2147483647 w 1787"/>
                  <a:gd name="T53" fmla="*/ 2147483647 h 1659"/>
                  <a:gd name="T54" fmla="*/ 2147483647 w 1787"/>
                  <a:gd name="T55" fmla="*/ 2147483647 h 1659"/>
                  <a:gd name="T56" fmla="*/ 2147483647 w 1787"/>
                  <a:gd name="T57" fmla="*/ 2147483647 h 1659"/>
                  <a:gd name="T58" fmla="*/ 2147483647 w 1787"/>
                  <a:gd name="T59" fmla="*/ 2147483647 h 1659"/>
                  <a:gd name="T60" fmla="*/ 2147483647 w 1787"/>
                  <a:gd name="T61" fmla="*/ 2147483647 h 1659"/>
                  <a:gd name="T62" fmla="*/ 2147483647 w 1787"/>
                  <a:gd name="T63" fmla="*/ 2147483647 h 1659"/>
                  <a:gd name="T64" fmla="*/ 2147483647 w 1787"/>
                  <a:gd name="T65" fmla="*/ 2147483647 h 1659"/>
                  <a:gd name="T66" fmla="*/ 2147483647 w 1787"/>
                  <a:gd name="T67" fmla="*/ 2147483647 h 1659"/>
                  <a:gd name="T68" fmla="*/ 2147483647 w 1787"/>
                  <a:gd name="T69" fmla="*/ 2147483647 h 1659"/>
                  <a:gd name="T70" fmla="*/ 2147483647 w 1787"/>
                  <a:gd name="T71" fmla="*/ 2147483647 h 1659"/>
                  <a:gd name="T72" fmla="*/ 2147483647 w 1787"/>
                  <a:gd name="T73" fmla="*/ 2147483647 h 1659"/>
                  <a:gd name="T74" fmla="*/ 2147483647 w 1787"/>
                  <a:gd name="T75" fmla="*/ 2147483647 h 1659"/>
                  <a:gd name="T76" fmla="*/ 2147483647 w 1787"/>
                  <a:gd name="T77" fmla="*/ 2147483647 h 1659"/>
                  <a:gd name="T78" fmla="*/ 2147483647 w 1787"/>
                  <a:gd name="T79" fmla="*/ 2147483647 h 1659"/>
                  <a:gd name="T80" fmla="*/ 2147483647 w 1787"/>
                  <a:gd name="T81" fmla="*/ 2147483647 h 1659"/>
                  <a:gd name="T82" fmla="*/ 2147483647 w 1787"/>
                  <a:gd name="T83" fmla="*/ 2147483647 h 1659"/>
                  <a:gd name="T84" fmla="*/ 2147483647 w 1787"/>
                  <a:gd name="T85" fmla="*/ 2147483647 h 1659"/>
                  <a:gd name="T86" fmla="*/ 2147483647 w 1787"/>
                  <a:gd name="T87" fmla="*/ 2147483647 h 1659"/>
                  <a:gd name="T88" fmla="*/ 2147483647 w 1787"/>
                  <a:gd name="T89" fmla="*/ 2147483647 h 1659"/>
                  <a:gd name="T90" fmla="*/ 2147483647 w 1787"/>
                  <a:gd name="T91" fmla="*/ 2147483647 h 1659"/>
                  <a:gd name="T92" fmla="*/ 2147483647 w 1787"/>
                  <a:gd name="T93" fmla="*/ 2147483647 h 1659"/>
                  <a:gd name="T94" fmla="*/ 2147483647 w 1787"/>
                  <a:gd name="T95" fmla="*/ 2147483647 h 1659"/>
                  <a:gd name="T96" fmla="*/ 2147483647 w 1787"/>
                  <a:gd name="T97" fmla="*/ 2147483647 h 1659"/>
                  <a:gd name="T98" fmla="*/ 2147483647 w 1787"/>
                  <a:gd name="T99" fmla="*/ 2147483647 h 1659"/>
                  <a:gd name="T100" fmla="*/ 2147483647 w 1787"/>
                  <a:gd name="T101" fmla="*/ 2147483647 h 1659"/>
                  <a:gd name="T102" fmla="*/ 2147483647 w 1787"/>
                  <a:gd name="T103" fmla="*/ 2147483647 h 1659"/>
                  <a:gd name="T104" fmla="*/ 2147483647 w 1787"/>
                  <a:gd name="T105" fmla="*/ 2147483647 h 1659"/>
                  <a:gd name="T106" fmla="*/ 2147483647 w 1787"/>
                  <a:gd name="T107" fmla="*/ 2147483647 h 1659"/>
                  <a:gd name="T108" fmla="*/ 2147483647 w 1787"/>
                  <a:gd name="T109" fmla="*/ 2147483647 h 1659"/>
                  <a:gd name="T110" fmla="*/ 2147483647 w 1787"/>
                  <a:gd name="T111" fmla="*/ 2147483647 h 1659"/>
                  <a:gd name="T112" fmla="*/ 2147483647 w 1787"/>
                  <a:gd name="T113" fmla="*/ 2147483647 h 1659"/>
                  <a:gd name="T114" fmla="*/ 2147483647 w 1787"/>
                  <a:gd name="T115" fmla="*/ 2147483647 h 1659"/>
                  <a:gd name="T116" fmla="*/ 2147483647 w 1787"/>
                  <a:gd name="T117" fmla="*/ 2147483647 h 1659"/>
                  <a:gd name="T118" fmla="*/ 2147483647 w 1787"/>
                  <a:gd name="T119" fmla="*/ 2147483647 h 1659"/>
                  <a:gd name="T120" fmla="*/ 2147483647 w 1787"/>
                  <a:gd name="T121" fmla="*/ 2147483647 h 1659"/>
                  <a:gd name="T122" fmla="*/ 2147483647 w 1787"/>
                  <a:gd name="T123" fmla="*/ 2147483647 h 1659"/>
                  <a:gd name="T124" fmla="*/ 2147483647 w 1787"/>
                  <a:gd name="T125" fmla="*/ 2147483647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4" name="Freeform 190" descr="20%"/>
              <p:cNvSpPr>
                <a:spLocks noChangeAspect="1"/>
              </p:cNvSpPr>
              <p:nvPr/>
            </p:nvSpPr>
            <p:spPr bwMode="auto">
              <a:xfrm>
                <a:off x="5997" y="3021"/>
                <a:ext cx="3554" cy="3140"/>
              </a:xfrm>
              <a:custGeom>
                <a:avLst/>
                <a:gdLst>
                  <a:gd name="T0" fmla="*/ 2147483647 w 2227"/>
                  <a:gd name="T1" fmla="*/ 2147483647 h 1972"/>
                  <a:gd name="T2" fmla="*/ 2147483647 w 2227"/>
                  <a:gd name="T3" fmla="*/ 2147483647 h 1972"/>
                  <a:gd name="T4" fmla="*/ 2147483647 w 2227"/>
                  <a:gd name="T5" fmla="*/ 2147483647 h 1972"/>
                  <a:gd name="T6" fmla="*/ 2147483647 w 2227"/>
                  <a:gd name="T7" fmla="*/ 2147483647 h 1972"/>
                  <a:gd name="T8" fmla="*/ 2147483647 w 2227"/>
                  <a:gd name="T9" fmla="*/ 2147483647 h 1972"/>
                  <a:gd name="T10" fmla="*/ 2147483647 w 2227"/>
                  <a:gd name="T11" fmla="*/ 2147483647 h 1972"/>
                  <a:gd name="T12" fmla="*/ 2147483647 w 2227"/>
                  <a:gd name="T13" fmla="*/ 2147483647 h 1972"/>
                  <a:gd name="T14" fmla="*/ 2147483647 w 2227"/>
                  <a:gd name="T15" fmla="*/ 2147483647 h 1972"/>
                  <a:gd name="T16" fmla="*/ 2147483647 w 2227"/>
                  <a:gd name="T17" fmla="*/ 2147483647 h 1972"/>
                  <a:gd name="T18" fmla="*/ 2147483647 w 2227"/>
                  <a:gd name="T19" fmla="*/ 2147483647 h 1972"/>
                  <a:gd name="T20" fmla="*/ 2147483647 w 2227"/>
                  <a:gd name="T21" fmla="*/ 2147483647 h 1972"/>
                  <a:gd name="T22" fmla="*/ 2147483647 w 2227"/>
                  <a:gd name="T23" fmla="*/ 2147483647 h 1972"/>
                  <a:gd name="T24" fmla="*/ 2147483647 w 2227"/>
                  <a:gd name="T25" fmla="*/ 2147483647 h 1972"/>
                  <a:gd name="T26" fmla="*/ 2147483647 w 2227"/>
                  <a:gd name="T27" fmla="*/ 2147483647 h 1972"/>
                  <a:gd name="T28" fmla="*/ 2147483647 w 2227"/>
                  <a:gd name="T29" fmla="*/ 2147483647 h 1972"/>
                  <a:gd name="T30" fmla="*/ 2147483647 w 2227"/>
                  <a:gd name="T31" fmla="*/ 2147483647 h 1972"/>
                  <a:gd name="T32" fmla="*/ 2147483647 w 2227"/>
                  <a:gd name="T33" fmla="*/ 2147483647 h 1972"/>
                  <a:gd name="T34" fmla="*/ 2147483647 w 2227"/>
                  <a:gd name="T35" fmla="*/ 2147483647 h 1972"/>
                  <a:gd name="T36" fmla="*/ 2147483647 w 2227"/>
                  <a:gd name="T37" fmla="*/ 2147483647 h 1972"/>
                  <a:gd name="T38" fmla="*/ 2147483647 w 2227"/>
                  <a:gd name="T39" fmla="*/ 2147483647 h 1972"/>
                  <a:gd name="T40" fmla="*/ 2147483647 w 2227"/>
                  <a:gd name="T41" fmla="*/ 2147483647 h 1972"/>
                  <a:gd name="T42" fmla="*/ 2147483647 w 2227"/>
                  <a:gd name="T43" fmla="*/ 2147483647 h 1972"/>
                  <a:gd name="T44" fmla="*/ 2147483647 w 2227"/>
                  <a:gd name="T45" fmla="*/ 2147483647 h 1972"/>
                  <a:gd name="T46" fmla="*/ 2147483647 w 2227"/>
                  <a:gd name="T47" fmla="*/ 2147483647 h 1972"/>
                  <a:gd name="T48" fmla="*/ 2147483647 w 2227"/>
                  <a:gd name="T49" fmla="*/ 2147483647 h 1972"/>
                  <a:gd name="T50" fmla="*/ 2147483647 w 2227"/>
                  <a:gd name="T51" fmla="*/ 2147483647 h 1972"/>
                  <a:gd name="T52" fmla="*/ 2147483647 w 2227"/>
                  <a:gd name="T53" fmla="*/ 2147483647 h 1972"/>
                  <a:gd name="T54" fmla="*/ 2147483647 w 2227"/>
                  <a:gd name="T55" fmla="*/ 2147483647 h 1972"/>
                  <a:gd name="T56" fmla="*/ 2147483647 w 2227"/>
                  <a:gd name="T57" fmla="*/ 2147483647 h 1972"/>
                  <a:gd name="T58" fmla="*/ 2147483647 w 2227"/>
                  <a:gd name="T59" fmla="*/ 2147483647 h 1972"/>
                  <a:gd name="T60" fmla="*/ 2147483647 w 2227"/>
                  <a:gd name="T61" fmla="*/ 2147483647 h 1972"/>
                  <a:gd name="T62" fmla="*/ 2147483647 w 2227"/>
                  <a:gd name="T63" fmla="*/ 2147483647 h 1972"/>
                  <a:gd name="T64" fmla="*/ 2147483647 w 2227"/>
                  <a:gd name="T65" fmla="*/ 2147483647 h 1972"/>
                  <a:gd name="T66" fmla="*/ 2147483647 w 2227"/>
                  <a:gd name="T67" fmla="*/ 2147483647 h 1972"/>
                  <a:gd name="T68" fmla="*/ 2147483647 w 2227"/>
                  <a:gd name="T69" fmla="*/ 2147483647 h 1972"/>
                  <a:gd name="T70" fmla="*/ 2147483647 w 2227"/>
                  <a:gd name="T71" fmla="*/ 2147483647 h 1972"/>
                  <a:gd name="T72" fmla="*/ 2147483647 w 2227"/>
                  <a:gd name="T73" fmla="*/ 2147483647 h 1972"/>
                  <a:gd name="T74" fmla="*/ 0 w 2227"/>
                  <a:gd name="T75" fmla="*/ 2147483647 h 1972"/>
                  <a:gd name="T76" fmla="*/ 2147483647 w 2227"/>
                  <a:gd name="T77" fmla="*/ 2147483647 h 1972"/>
                  <a:gd name="T78" fmla="*/ 2147483647 w 2227"/>
                  <a:gd name="T79" fmla="*/ 2147483647 h 1972"/>
                  <a:gd name="T80" fmla="*/ 2147483647 w 2227"/>
                  <a:gd name="T81" fmla="*/ 2147483647 h 1972"/>
                  <a:gd name="T82" fmla="*/ 2147483647 w 2227"/>
                  <a:gd name="T83" fmla="*/ 2147483647 h 1972"/>
                  <a:gd name="T84" fmla="*/ 2147483647 w 2227"/>
                  <a:gd name="T85" fmla="*/ 2147483647 h 1972"/>
                  <a:gd name="T86" fmla="*/ 2147483647 w 2227"/>
                  <a:gd name="T87" fmla="*/ 2147483647 h 1972"/>
                  <a:gd name="T88" fmla="*/ 2147483647 w 2227"/>
                  <a:gd name="T89" fmla="*/ 2147483647 h 1972"/>
                  <a:gd name="T90" fmla="*/ 2147483647 w 2227"/>
                  <a:gd name="T91" fmla="*/ 2147483647 h 1972"/>
                  <a:gd name="T92" fmla="*/ 2147483647 w 2227"/>
                  <a:gd name="T93" fmla="*/ 2147483647 h 1972"/>
                  <a:gd name="T94" fmla="*/ 2147483647 w 2227"/>
                  <a:gd name="T95" fmla="*/ 2147483647 h 1972"/>
                  <a:gd name="T96" fmla="*/ 2147483647 w 2227"/>
                  <a:gd name="T97" fmla="*/ 2147483647 h 1972"/>
                  <a:gd name="T98" fmla="*/ 2147483647 w 2227"/>
                  <a:gd name="T99" fmla="*/ 2147483647 h 1972"/>
                  <a:gd name="T100" fmla="*/ 2147483647 w 2227"/>
                  <a:gd name="T101" fmla="*/ 2147483647 h 1972"/>
                  <a:gd name="T102" fmla="*/ 2147483647 w 2227"/>
                  <a:gd name="T103" fmla="*/ 2147483647 h 1972"/>
                  <a:gd name="T104" fmla="*/ 2147483647 w 2227"/>
                  <a:gd name="T105" fmla="*/ 2147483647 h 1972"/>
                  <a:gd name="T106" fmla="*/ 2147483647 w 2227"/>
                  <a:gd name="T107" fmla="*/ 2147483647 h 1972"/>
                  <a:gd name="T108" fmla="*/ 2147483647 w 2227"/>
                  <a:gd name="T109" fmla="*/ 2147483647 h 1972"/>
                  <a:gd name="T110" fmla="*/ 2147483647 w 2227"/>
                  <a:gd name="T111" fmla="*/ 2147483647 h 1972"/>
                  <a:gd name="T112" fmla="*/ 2147483647 w 2227"/>
                  <a:gd name="T113" fmla="*/ 2147483647 h 1972"/>
                  <a:gd name="T114" fmla="*/ 2147483647 w 2227"/>
                  <a:gd name="T115" fmla="*/ 2147483647 h 1972"/>
                  <a:gd name="T116" fmla="*/ 2147483647 w 2227"/>
                  <a:gd name="T117" fmla="*/ 2147483647 h 1972"/>
                  <a:gd name="T118" fmla="*/ 2147483647 w 2227"/>
                  <a:gd name="T119" fmla="*/ 2147483647 h 1972"/>
                  <a:gd name="T120" fmla="*/ 2147483647 w 2227"/>
                  <a:gd name="T121" fmla="*/ 2147483647 h 1972"/>
                  <a:gd name="T122" fmla="*/ 2147483647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235" name="Freeform 191"/>
              <p:cNvSpPr>
                <a:spLocks noChangeAspect="1"/>
              </p:cNvSpPr>
              <p:nvPr/>
            </p:nvSpPr>
            <p:spPr bwMode="auto">
              <a:xfrm>
                <a:off x="8011" y="8735"/>
                <a:ext cx="1765" cy="1512"/>
              </a:xfrm>
              <a:custGeom>
                <a:avLst/>
                <a:gdLst>
                  <a:gd name="T0" fmla="*/ 2147483647 w 1106"/>
                  <a:gd name="T1" fmla="*/ 2147483647 h 950"/>
                  <a:gd name="T2" fmla="*/ 2147483647 w 1106"/>
                  <a:gd name="T3" fmla="*/ 2147483647 h 950"/>
                  <a:gd name="T4" fmla="*/ 2147483647 w 1106"/>
                  <a:gd name="T5" fmla="*/ 2147483647 h 950"/>
                  <a:gd name="T6" fmla="*/ 2147483647 w 1106"/>
                  <a:gd name="T7" fmla="*/ 2147483647 h 950"/>
                  <a:gd name="T8" fmla="*/ 2147483647 w 1106"/>
                  <a:gd name="T9" fmla="*/ 2147483647 h 950"/>
                  <a:gd name="T10" fmla="*/ 2147483647 w 1106"/>
                  <a:gd name="T11" fmla="*/ 2147483647 h 950"/>
                  <a:gd name="T12" fmla="*/ 2147483647 w 1106"/>
                  <a:gd name="T13" fmla="*/ 2147483647 h 950"/>
                  <a:gd name="T14" fmla="*/ 2147483647 w 1106"/>
                  <a:gd name="T15" fmla="*/ 2147483647 h 950"/>
                  <a:gd name="T16" fmla="*/ 2147483647 w 1106"/>
                  <a:gd name="T17" fmla="*/ 2147483647 h 950"/>
                  <a:gd name="T18" fmla="*/ 2147483647 w 1106"/>
                  <a:gd name="T19" fmla="*/ 2147483647 h 950"/>
                  <a:gd name="T20" fmla="*/ 2147483647 w 1106"/>
                  <a:gd name="T21" fmla="*/ 2147483647 h 950"/>
                  <a:gd name="T22" fmla="*/ 2147483647 w 1106"/>
                  <a:gd name="T23" fmla="*/ 2147483647 h 950"/>
                  <a:gd name="T24" fmla="*/ 2147483647 w 1106"/>
                  <a:gd name="T25" fmla="*/ 2147483647 h 950"/>
                  <a:gd name="T26" fmla="*/ 2147483647 w 1106"/>
                  <a:gd name="T27" fmla="*/ 2147483647 h 950"/>
                  <a:gd name="T28" fmla="*/ 2147483647 w 1106"/>
                  <a:gd name="T29" fmla="*/ 2147483647 h 950"/>
                  <a:gd name="T30" fmla="*/ 2147483647 w 1106"/>
                  <a:gd name="T31" fmla="*/ 2147483647 h 950"/>
                  <a:gd name="T32" fmla="*/ 2147483647 w 1106"/>
                  <a:gd name="T33" fmla="*/ 2147483647 h 950"/>
                  <a:gd name="T34" fmla="*/ 2147483647 w 1106"/>
                  <a:gd name="T35" fmla="*/ 2147483647 h 950"/>
                  <a:gd name="T36" fmla="*/ 2147483647 w 1106"/>
                  <a:gd name="T37" fmla="*/ 2147483647 h 950"/>
                  <a:gd name="T38" fmla="*/ 2147483647 w 1106"/>
                  <a:gd name="T39" fmla="*/ 2147483647 h 950"/>
                  <a:gd name="T40" fmla="*/ 2147483647 w 1106"/>
                  <a:gd name="T41" fmla="*/ 2147483647 h 950"/>
                  <a:gd name="T42" fmla="*/ 2147483647 w 1106"/>
                  <a:gd name="T43" fmla="*/ 2147483647 h 950"/>
                  <a:gd name="T44" fmla="*/ 2147483647 w 1106"/>
                  <a:gd name="T45" fmla="*/ 2147483647 h 950"/>
                  <a:gd name="T46" fmla="*/ 2147483647 w 1106"/>
                  <a:gd name="T47" fmla="*/ 2147483647 h 950"/>
                  <a:gd name="T48" fmla="*/ 2147483647 w 1106"/>
                  <a:gd name="T49" fmla="*/ 2147483647 h 950"/>
                  <a:gd name="T50" fmla="*/ 2147483647 w 1106"/>
                  <a:gd name="T51" fmla="*/ 2147483647 h 950"/>
                  <a:gd name="T52" fmla="*/ 2147483647 w 1106"/>
                  <a:gd name="T53" fmla="*/ 2147483647 h 950"/>
                  <a:gd name="T54" fmla="*/ 2147483647 w 1106"/>
                  <a:gd name="T55" fmla="*/ 2147483647 h 950"/>
                  <a:gd name="T56" fmla="*/ 2147483647 w 1106"/>
                  <a:gd name="T57" fmla="*/ 2147483647 h 950"/>
                  <a:gd name="T58" fmla="*/ 2147483647 w 1106"/>
                  <a:gd name="T59" fmla="*/ 2147483647 h 950"/>
                  <a:gd name="T60" fmla="*/ 2147483647 w 1106"/>
                  <a:gd name="T61" fmla="*/ 2147483647 h 950"/>
                  <a:gd name="T62" fmla="*/ 2147483647 w 1106"/>
                  <a:gd name="T63" fmla="*/ 2147483647 h 950"/>
                  <a:gd name="T64" fmla="*/ 2147483647 w 1106"/>
                  <a:gd name="T65" fmla="*/ 2147483647 h 950"/>
                  <a:gd name="T66" fmla="*/ 2147483647 w 1106"/>
                  <a:gd name="T67" fmla="*/ 2147483647 h 950"/>
                  <a:gd name="T68" fmla="*/ 2147483647 w 1106"/>
                  <a:gd name="T69" fmla="*/ 2147483647 h 950"/>
                  <a:gd name="T70" fmla="*/ 2147483647 w 1106"/>
                  <a:gd name="T71" fmla="*/ 2147483647 h 950"/>
                  <a:gd name="T72" fmla="*/ 2147483647 w 1106"/>
                  <a:gd name="T73" fmla="*/ 2147483647 h 950"/>
                  <a:gd name="T74" fmla="*/ 2147483647 w 1106"/>
                  <a:gd name="T75" fmla="*/ 2147483647 h 950"/>
                  <a:gd name="T76" fmla="*/ 2147483647 w 1106"/>
                  <a:gd name="T77" fmla="*/ 2147483647 h 950"/>
                  <a:gd name="T78" fmla="*/ 2147483647 w 1106"/>
                  <a:gd name="T79" fmla="*/ 2147483647 h 950"/>
                  <a:gd name="T80" fmla="*/ 2147483647 w 1106"/>
                  <a:gd name="T81" fmla="*/ 2147483647 h 950"/>
                  <a:gd name="T82" fmla="*/ 2147483647 w 1106"/>
                  <a:gd name="T83" fmla="*/ 2147483647 h 950"/>
                  <a:gd name="T84" fmla="*/ 2147483647 w 1106"/>
                  <a:gd name="T85" fmla="*/ 2147483647 h 950"/>
                  <a:gd name="T86" fmla="*/ 2147483647 w 1106"/>
                  <a:gd name="T87" fmla="*/ 2147483647 h 950"/>
                  <a:gd name="T88" fmla="*/ 2147483647 w 1106"/>
                  <a:gd name="T89" fmla="*/ 2147483647 h 950"/>
                  <a:gd name="T90" fmla="*/ 2147483647 w 1106"/>
                  <a:gd name="T91" fmla="*/ 2147483647 h 950"/>
                  <a:gd name="T92" fmla="*/ 2147483647 w 1106"/>
                  <a:gd name="T93" fmla="*/ 2147483647 h 950"/>
                  <a:gd name="T94" fmla="*/ 2147483647 w 1106"/>
                  <a:gd name="T95" fmla="*/ 2147483647 h 950"/>
                  <a:gd name="T96" fmla="*/ 2147483647 w 1106"/>
                  <a:gd name="T97" fmla="*/ 2147483647 h 950"/>
                  <a:gd name="T98" fmla="*/ 2147483647 w 1106"/>
                  <a:gd name="T99" fmla="*/ 2147483647 h 950"/>
                  <a:gd name="T100" fmla="*/ 2147483647 w 1106"/>
                  <a:gd name="T101" fmla="*/ 2147483647 h 950"/>
                  <a:gd name="T102" fmla="*/ 2147483647 w 1106"/>
                  <a:gd name="T103" fmla="*/ 2147483647 h 950"/>
                  <a:gd name="T104" fmla="*/ 2147483647 w 1106"/>
                  <a:gd name="T105" fmla="*/ 2147483647 h 950"/>
                  <a:gd name="T106" fmla="*/ 2147483647 w 1106"/>
                  <a:gd name="T107" fmla="*/ 2147483647 h 950"/>
                  <a:gd name="T108" fmla="*/ 2147483647 w 1106"/>
                  <a:gd name="T109" fmla="*/ 2147483647 h 950"/>
                  <a:gd name="T110" fmla="*/ 2147483647 w 1106"/>
                  <a:gd name="T111" fmla="*/ 2147483647 h 950"/>
                  <a:gd name="T112" fmla="*/ 2147483647 w 1106"/>
                  <a:gd name="T113" fmla="*/ 2147483647 h 950"/>
                  <a:gd name="T114" fmla="*/ 2147483647 w 1106"/>
                  <a:gd name="T115" fmla="*/ 2147483647 h 950"/>
                  <a:gd name="T116" fmla="*/ 2147483647 w 1106"/>
                  <a:gd name="T117" fmla="*/ 0 h 950"/>
                  <a:gd name="T118" fmla="*/ 2147483647 w 1106"/>
                  <a:gd name="T119" fmla="*/ 2147483647 h 950"/>
                  <a:gd name="T120" fmla="*/ 2147483647 w 1106"/>
                  <a:gd name="T121" fmla="*/ 2147483647 h 950"/>
                  <a:gd name="T122" fmla="*/ 2147483647 w 1106"/>
                  <a:gd name="T123" fmla="*/ 2147483647 h 950"/>
                  <a:gd name="T124" fmla="*/ 2147483647 w 1106"/>
                  <a:gd name="T125" fmla="*/ 2147483647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46209" name="AutoShape 170"/>
            <p:cNvSpPr>
              <a:spLocks/>
            </p:cNvSpPr>
            <p:nvPr/>
          </p:nvSpPr>
          <p:spPr bwMode="auto">
            <a:xfrm>
              <a:off x="7975600" y="620713"/>
              <a:ext cx="431800" cy="179387"/>
            </a:xfrm>
            <a:prstGeom prst="borderCallout2">
              <a:avLst>
                <a:gd name="adj1" fmla="val 103009"/>
                <a:gd name="adj2" fmla="val 70588"/>
                <a:gd name="adj3" fmla="val 177347"/>
                <a:gd name="adj4" fmla="val 70296"/>
                <a:gd name="adj5" fmla="val 255750"/>
                <a:gd name="adj6" fmla="val 54264"/>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西成区</a:t>
              </a:r>
            </a:p>
          </p:txBody>
        </p:sp>
        <p:sp>
          <p:nvSpPr>
            <p:cNvPr id="46210" name="AutoShape 170"/>
            <p:cNvSpPr>
              <a:spLocks/>
            </p:cNvSpPr>
            <p:nvPr/>
          </p:nvSpPr>
          <p:spPr bwMode="auto">
            <a:xfrm>
              <a:off x="8407400" y="981075"/>
              <a:ext cx="431800" cy="179388"/>
            </a:xfrm>
            <a:prstGeom prst="borderCallout2">
              <a:avLst>
                <a:gd name="adj1" fmla="val 113630"/>
                <a:gd name="adj2" fmla="val 30880"/>
                <a:gd name="adj3" fmla="val 177347"/>
                <a:gd name="adj4" fmla="val 30588"/>
                <a:gd name="adj5" fmla="val 213273"/>
                <a:gd name="adj6" fmla="val -11912"/>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住吉区</a:t>
              </a:r>
            </a:p>
          </p:txBody>
        </p:sp>
        <p:sp>
          <p:nvSpPr>
            <p:cNvPr id="46211" name="AutoShape 170"/>
            <p:cNvSpPr>
              <a:spLocks/>
            </p:cNvSpPr>
            <p:nvPr/>
          </p:nvSpPr>
          <p:spPr bwMode="auto">
            <a:xfrm>
              <a:off x="7399338" y="692150"/>
              <a:ext cx="431800" cy="179388"/>
            </a:xfrm>
            <a:prstGeom prst="borderCallout2">
              <a:avLst>
                <a:gd name="adj1" fmla="val 113630"/>
                <a:gd name="adj2" fmla="val 30880"/>
                <a:gd name="adj3" fmla="val 187963"/>
                <a:gd name="adj4" fmla="val 35000"/>
                <a:gd name="adj5" fmla="val 218583"/>
                <a:gd name="adj6" fmla="val 69708"/>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住之江区</a:t>
              </a:r>
            </a:p>
          </p:txBody>
        </p:sp>
      </p:grpSp>
      <p:grpSp>
        <p:nvGrpSpPr>
          <p:cNvPr id="7" name="グループ化 85"/>
          <p:cNvGrpSpPr>
            <a:grpSpLocks/>
          </p:cNvGrpSpPr>
          <p:nvPr/>
        </p:nvGrpSpPr>
        <p:grpSpPr bwMode="auto">
          <a:xfrm>
            <a:off x="4139952" y="2852936"/>
            <a:ext cx="4802188" cy="3138487"/>
            <a:chOff x="4162425" y="2852738"/>
            <a:chExt cx="4802188" cy="3138487"/>
          </a:xfrm>
        </p:grpSpPr>
        <p:grpSp>
          <p:nvGrpSpPr>
            <p:cNvPr id="8" name="グループ化 100"/>
            <p:cNvGrpSpPr>
              <a:grpSpLocks/>
            </p:cNvGrpSpPr>
            <p:nvPr/>
          </p:nvGrpSpPr>
          <p:grpSpPr bwMode="auto">
            <a:xfrm>
              <a:off x="4162425" y="2852738"/>
              <a:ext cx="4802188" cy="3138487"/>
              <a:chOff x="611560" y="1628800"/>
              <a:chExt cx="6454888" cy="4219575"/>
            </a:xfrm>
          </p:grpSpPr>
          <p:grpSp>
            <p:nvGrpSpPr>
              <p:cNvPr id="9" name="グループ化 67"/>
              <p:cNvGrpSpPr>
                <a:grpSpLocks/>
              </p:cNvGrpSpPr>
              <p:nvPr/>
            </p:nvGrpSpPr>
            <p:grpSpPr bwMode="auto">
              <a:xfrm>
                <a:off x="611560" y="1628800"/>
                <a:ext cx="6454888" cy="4219575"/>
                <a:chOff x="611560" y="1628800"/>
                <a:chExt cx="6454888" cy="4219575"/>
              </a:xfrm>
            </p:grpSpPr>
            <p:grpSp>
              <p:nvGrpSpPr>
                <p:cNvPr id="10" name="グループ化 72"/>
                <p:cNvGrpSpPr>
                  <a:grpSpLocks/>
                </p:cNvGrpSpPr>
                <p:nvPr/>
              </p:nvGrpSpPr>
              <p:grpSpPr bwMode="auto">
                <a:xfrm>
                  <a:off x="611560" y="1628800"/>
                  <a:ext cx="6454888" cy="4219575"/>
                  <a:chOff x="1187624" y="1628800"/>
                  <a:chExt cx="6454888" cy="4219575"/>
                </a:xfrm>
              </p:grpSpPr>
              <p:grpSp>
                <p:nvGrpSpPr>
                  <p:cNvPr id="11" name="グループ化 64"/>
                  <p:cNvGrpSpPr>
                    <a:grpSpLocks/>
                  </p:cNvGrpSpPr>
                  <p:nvPr/>
                </p:nvGrpSpPr>
                <p:grpSpPr bwMode="auto">
                  <a:xfrm>
                    <a:off x="1187624" y="1628800"/>
                    <a:ext cx="6454888" cy="4219575"/>
                    <a:chOff x="1331640" y="1484784"/>
                    <a:chExt cx="6454888" cy="4219575"/>
                  </a:xfrm>
                </p:grpSpPr>
                <p:grpSp>
                  <p:nvGrpSpPr>
                    <p:cNvPr id="12" name="グループ化 60"/>
                    <p:cNvGrpSpPr>
                      <a:grpSpLocks/>
                    </p:cNvGrpSpPr>
                    <p:nvPr/>
                  </p:nvGrpSpPr>
                  <p:grpSpPr bwMode="auto">
                    <a:xfrm>
                      <a:off x="1331640" y="1484784"/>
                      <a:ext cx="6454888" cy="4219575"/>
                      <a:chOff x="1115616" y="1412776"/>
                      <a:chExt cx="6454888" cy="4219575"/>
                    </a:xfrm>
                  </p:grpSpPr>
                  <p:grpSp>
                    <p:nvGrpSpPr>
                      <p:cNvPr id="13" name="グループ化 51"/>
                      <p:cNvGrpSpPr>
                        <a:grpSpLocks/>
                      </p:cNvGrpSpPr>
                      <p:nvPr/>
                    </p:nvGrpSpPr>
                    <p:grpSpPr bwMode="auto">
                      <a:xfrm>
                        <a:off x="1115616" y="1412776"/>
                        <a:ext cx="6454888" cy="4219575"/>
                        <a:chOff x="0" y="0"/>
                        <a:chExt cx="6454888" cy="4219575"/>
                      </a:xfrm>
                    </p:grpSpPr>
                    <p:pic>
                      <p:nvPicPr>
                        <p:cNvPr id="4619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16826" t="19646" r="34975" b="2655"/>
                        <a:stretch>
                          <a:fillRect/>
                        </a:stretch>
                      </p:blipFill>
                      <p:spPr bwMode="gray">
                        <a:xfrm>
                          <a:off x="28575" y="38100"/>
                          <a:ext cx="624840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
                              <a:solidFill>
                                <a:srgbClr val="000000"/>
                              </a:solidFill>
                              <a:miter lim="800000"/>
                              <a:headEnd/>
                              <a:tailEnd/>
                            </a14:hiddenLine>
                          </a:ext>
                        </a:extLst>
                      </p:spPr>
                    </p:pic>
                    <p:sp>
                      <p:nvSpPr>
                        <p:cNvPr id="126" name="正方形/長方形 125"/>
                        <p:cNvSpPr/>
                        <p:nvPr/>
                      </p:nvSpPr>
                      <p:spPr bwMode="gray">
                        <a:xfrm>
                          <a:off x="1476622" y="0"/>
                          <a:ext cx="2067698" cy="5335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4" name="正方形/長方形 133"/>
                        <p:cNvSpPr/>
                        <p:nvPr/>
                      </p:nvSpPr>
                      <p:spPr bwMode="gray">
                        <a:xfrm>
                          <a:off x="5535199" y="0"/>
                          <a:ext cx="919689" cy="1980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43" name="正方形/長方形 142"/>
                        <p:cNvSpPr/>
                        <p:nvPr/>
                      </p:nvSpPr>
                      <p:spPr bwMode="gray">
                        <a:xfrm>
                          <a:off x="2458192" y="437538"/>
                          <a:ext cx="1113868" cy="4951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50" name="正方形/長方形 149"/>
                        <p:cNvSpPr/>
                        <p:nvPr/>
                      </p:nvSpPr>
                      <p:spPr bwMode="gray">
                        <a:xfrm>
                          <a:off x="5887285" y="1933705"/>
                          <a:ext cx="471580" cy="657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51" name="正方形/長方形 150"/>
                        <p:cNvSpPr/>
                        <p:nvPr/>
                      </p:nvSpPr>
                      <p:spPr bwMode="gray">
                        <a:xfrm>
                          <a:off x="0" y="761956"/>
                          <a:ext cx="181378" cy="4951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53" name="正方形/長方形 152"/>
                        <p:cNvSpPr/>
                        <p:nvPr/>
                      </p:nvSpPr>
                      <p:spPr bwMode="gray">
                        <a:xfrm>
                          <a:off x="6192424" y="3685992"/>
                          <a:ext cx="181378" cy="4951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sp>
                    <p:nvSpPr>
                      <p:cNvPr id="117" name="正方形/長方形 116"/>
                      <p:cNvSpPr/>
                      <p:nvPr/>
                    </p:nvSpPr>
                    <p:spPr bwMode="gray">
                      <a:xfrm>
                        <a:off x="3638557" y="4329943"/>
                        <a:ext cx="1719881" cy="48022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住之江区役所</a:t>
                        </a:r>
                        <a:endParaRPr lang="en-US" altLang="ja-JP" sz="900" dirty="0">
                          <a:solidFill>
                            <a:schemeClr val="tx1"/>
                          </a:solidFill>
                        </a:endParaRPr>
                      </a:p>
                      <a:p>
                        <a:pPr algn="ctr">
                          <a:defRPr/>
                        </a:pPr>
                        <a:r>
                          <a:rPr lang="ja-JP" altLang="en-US" sz="900" dirty="0">
                            <a:solidFill>
                              <a:schemeClr val="tx1"/>
                            </a:solidFill>
                          </a:rPr>
                          <a:t>（地域自治区事務所）</a:t>
                        </a:r>
                      </a:p>
                    </p:txBody>
                  </p:sp>
                  <p:grpSp>
                    <p:nvGrpSpPr>
                      <p:cNvPr id="14" name="グループ化 32"/>
                      <p:cNvGrpSpPr>
                        <a:grpSpLocks/>
                      </p:cNvGrpSpPr>
                      <p:nvPr/>
                    </p:nvGrpSpPr>
                    <p:grpSpPr bwMode="auto">
                      <a:xfrm>
                        <a:off x="4826377" y="1769209"/>
                        <a:ext cx="2426184" cy="3312484"/>
                        <a:chOff x="5216200" y="1961295"/>
                        <a:chExt cx="2426184" cy="3312484"/>
                      </a:xfrm>
                    </p:grpSpPr>
                    <p:sp>
                      <p:nvSpPr>
                        <p:cNvPr id="122" name="フリーフォーム 121"/>
                        <p:cNvSpPr/>
                        <p:nvPr/>
                      </p:nvSpPr>
                      <p:spPr bwMode="gray">
                        <a:xfrm>
                          <a:off x="7478078" y="4492613"/>
                          <a:ext cx="164306" cy="781166"/>
                        </a:xfrm>
                        <a:custGeom>
                          <a:avLst/>
                          <a:gdLst>
                            <a:gd name="connsiteX0" fmla="*/ 39687 w 163512"/>
                            <a:gd name="connsiteY0" fmla="*/ 0 h 781050"/>
                            <a:gd name="connsiteX1" fmla="*/ 20637 w 163512"/>
                            <a:gd name="connsiteY1" fmla="*/ 600075 h 781050"/>
                            <a:gd name="connsiteX2" fmla="*/ 163512 w 163512"/>
                            <a:gd name="connsiteY2" fmla="*/ 781050 h 781050"/>
                            <a:gd name="connsiteX3" fmla="*/ 163512 w 163512"/>
                            <a:gd name="connsiteY3" fmla="*/ 781050 h 781050"/>
                          </a:gdLst>
                          <a:ahLst/>
                          <a:cxnLst>
                            <a:cxn ang="0">
                              <a:pos x="connsiteX0" y="connsiteY0"/>
                            </a:cxn>
                            <a:cxn ang="0">
                              <a:pos x="connsiteX1" y="connsiteY1"/>
                            </a:cxn>
                            <a:cxn ang="0">
                              <a:pos x="connsiteX2" y="connsiteY2"/>
                            </a:cxn>
                            <a:cxn ang="0">
                              <a:pos x="connsiteX3" y="connsiteY3"/>
                            </a:cxn>
                          </a:cxnLst>
                          <a:rect l="l" t="t" r="r" b="b"/>
                          <a:pathLst>
                            <a:path w="163512" h="781050">
                              <a:moveTo>
                                <a:pt x="39687" y="0"/>
                              </a:moveTo>
                              <a:cubicBezTo>
                                <a:pt x="19843" y="234950"/>
                                <a:pt x="0" y="469900"/>
                                <a:pt x="20637" y="600075"/>
                              </a:cubicBezTo>
                              <a:cubicBezTo>
                                <a:pt x="41274" y="730250"/>
                                <a:pt x="163512" y="781050"/>
                                <a:pt x="163512" y="781050"/>
                              </a:cubicBezTo>
                              <a:lnTo>
                                <a:pt x="163512" y="781050"/>
                              </a:ln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3" name="フリーフォーム 122"/>
                        <p:cNvSpPr/>
                        <p:nvPr/>
                      </p:nvSpPr>
                      <p:spPr bwMode="gray">
                        <a:xfrm>
                          <a:off x="5216200" y="1961295"/>
                          <a:ext cx="1092530" cy="2315751"/>
                        </a:xfrm>
                        <a:custGeom>
                          <a:avLst/>
                          <a:gdLst>
                            <a:gd name="connsiteX0" fmla="*/ 41275 w 1092200"/>
                            <a:gd name="connsiteY0" fmla="*/ 2314575 h 2314575"/>
                            <a:gd name="connsiteX1" fmla="*/ 117475 w 1092200"/>
                            <a:gd name="connsiteY1" fmla="*/ 1819275 h 2314575"/>
                            <a:gd name="connsiteX2" fmla="*/ 746125 w 1092200"/>
                            <a:gd name="connsiteY2" fmla="*/ 1609725 h 2314575"/>
                            <a:gd name="connsiteX3" fmla="*/ 1041400 w 1092200"/>
                            <a:gd name="connsiteY3" fmla="*/ 361950 h 2314575"/>
                            <a:gd name="connsiteX4" fmla="*/ 1050925 w 1092200"/>
                            <a:gd name="connsiteY4" fmla="*/ 0 h 2314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2200" h="2314575">
                              <a:moveTo>
                                <a:pt x="41275" y="2314575"/>
                              </a:moveTo>
                              <a:cubicBezTo>
                                <a:pt x="20637" y="2125662"/>
                                <a:pt x="0" y="1936750"/>
                                <a:pt x="117475" y="1819275"/>
                              </a:cubicBezTo>
                              <a:cubicBezTo>
                                <a:pt x="234950" y="1701800"/>
                                <a:pt x="592138" y="1852613"/>
                                <a:pt x="746125" y="1609725"/>
                              </a:cubicBezTo>
                              <a:cubicBezTo>
                                <a:pt x="900113" y="1366838"/>
                                <a:pt x="990600" y="630237"/>
                                <a:pt x="1041400" y="361950"/>
                              </a:cubicBezTo>
                              <a:cubicBezTo>
                                <a:pt x="1092200" y="93663"/>
                                <a:pt x="1071562" y="46831"/>
                                <a:pt x="1050925" y="0"/>
                              </a:cubicBezTo>
                            </a:path>
                          </a:pathLst>
                        </a:custGeom>
                        <a:ln w="63500" cmpd="tri">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118" name="正方形/長方形 117"/>
                      <p:cNvSpPr/>
                      <p:nvPr/>
                    </p:nvSpPr>
                    <p:spPr bwMode="gray">
                      <a:xfrm>
                        <a:off x="5568955" y="4940827"/>
                        <a:ext cx="1645195" cy="48449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rPr>
                          <a:t>住吉区役所</a:t>
                        </a:r>
                        <a:endParaRPr lang="en-US" altLang="ja-JP" sz="1050" dirty="0">
                          <a:solidFill>
                            <a:schemeClr val="tx1"/>
                          </a:solidFill>
                        </a:endParaRPr>
                      </a:p>
                      <a:p>
                        <a:pPr algn="ctr">
                          <a:defRPr/>
                        </a:pPr>
                        <a:r>
                          <a:rPr lang="ja-JP" altLang="en-US" sz="1050" dirty="0" smtClean="0">
                            <a:solidFill>
                              <a:schemeClr val="tx1"/>
                            </a:solidFill>
                          </a:rPr>
                          <a:t>（総合区役所）</a:t>
                        </a:r>
                        <a:endParaRPr lang="ja-JP" altLang="en-US" sz="1050" dirty="0">
                          <a:solidFill>
                            <a:schemeClr val="tx1"/>
                          </a:solidFill>
                        </a:endParaRPr>
                      </a:p>
                    </p:txBody>
                  </p:sp>
                </p:grpSp>
                <p:sp>
                  <p:nvSpPr>
                    <p:cNvPr id="115" name="正方形/長方形 114"/>
                    <p:cNvSpPr/>
                    <p:nvPr/>
                  </p:nvSpPr>
                  <p:spPr bwMode="gray">
                    <a:xfrm>
                      <a:off x="5493608" y="3032175"/>
                      <a:ext cx="1839009" cy="48449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西成区役所</a:t>
                      </a:r>
                      <a:endParaRPr lang="en-US" altLang="ja-JP" sz="900" dirty="0">
                        <a:solidFill>
                          <a:schemeClr val="tx1"/>
                        </a:solidFill>
                      </a:endParaRPr>
                    </a:p>
                    <a:p>
                      <a:pPr algn="ctr">
                        <a:defRPr/>
                      </a:pPr>
                      <a:r>
                        <a:rPr lang="ja-JP" altLang="en-US" sz="900" dirty="0" smtClean="0">
                          <a:solidFill>
                            <a:schemeClr val="tx1"/>
                          </a:solidFill>
                        </a:rPr>
                        <a:t>（地域自治区事務所</a:t>
                      </a:r>
                      <a:r>
                        <a:rPr lang="ja-JP" altLang="en-US" sz="900" dirty="0">
                          <a:solidFill>
                            <a:schemeClr val="tx1"/>
                          </a:solidFill>
                        </a:rPr>
                        <a:t>）</a:t>
                      </a:r>
                      <a:endParaRPr lang="en-US" altLang="ja-JP" sz="900" dirty="0">
                        <a:solidFill>
                          <a:schemeClr val="tx1"/>
                        </a:solidFill>
                      </a:endParaRPr>
                    </a:p>
                  </p:txBody>
                </p:sp>
              </p:grpSp>
              <p:sp>
                <p:nvSpPr>
                  <p:cNvPr id="110" name="フローチャート : 判断 109"/>
                  <p:cNvSpPr/>
                  <p:nvPr/>
                </p:nvSpPr>
                <p:spPr bwMode="gray">
                  <a:xfrm>
                    <a:off x="5416909" y="2286174"/>
                    <a:ext cx="132299" cy="145135"/>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1" name="正方形/長方形 110"/>
                  <p:cNvSpPr/>
                  <p:nvPr/>
                </p:nvSpPr>
                <p:spPr bwMode="gray">
                  <a:xfrm>
                    <a:off x="4285970" y="2132503"/>
                    <a:ext cx="1077593" cy="36710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津守工営所</a:t>
                    </a:r>
                    <a:endParaRPr lang="en-US" altLang="ja-JP" sz="900" dirty="0">
                      <a:solidFill>
                        <a:schemeClr val="tx1"/>
                      </a:solidFill>
                    </a:endParaRPr>
                  </a:p>
                </p:txBody>
              </p:sp>
              <p:sp>
                <p:nvSpPr>
                  <p:cNvPr id="112" name="フローチャート : 判断 111"/>
                  <p:cNvSpPr/>
                  <p:nvPr/>
                </p:nvSpPr>
                <p:spPr bwMode="gray">
                  <a:xfrm>
                    <a:off x="4755416" y="3953088"/>
                    <a:ext cx="130165" cy="143001"/>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3" name="正方形/長方形 112"/>
                  <p:cNvSpPr/>
                  <p:nvPr/>
                </p:nvSpPr>
                <p:spPr bwMode="gray">
                  <a:xfrm>
                    <a:off x="4283837" y="4168656"/>
                    <a:ext cx="791657" cy="28813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住之江</a:t>
                    </a:r>
                    <a:endParaRPr lang="en-US" altLang="ja-JP" sz="900" dirty="0">
                      <a:solidFill>
                        <a:schemeClr val="tx1"/>
                      </a:solidFill>
                    </a:endParaRPr>
                  </a:p>
                  <a:p>
                    <a:pPr algn="ctr">
                      <a:defRPr/>
                    </a:pPr>
                    <a:r>
                      <a:rPr lang="ja-JP" altLang="en-US" sz="900" dirty="0">
                        <a:solidFill>
                          <a:schemeClr val="tx1"/>
                        </a:solidFill>
                      </a:rPr>
                      <a:t>工営所</a:t>
                    </a:r>
                    <a:endParaRPr lang="en-US" altLang="ja-JP" sz="900" dirty="0">
                      <a:solidFill>
                        <a:schemeClr val="tx1"/>
                      </a:solidFill>
                    </a:endParaRPr>
                  </a:p>
                </p:txBody>
              </p:sp>
            </p:grpSp>
            <p:sp>
              <p:nvSpPr>
                <p:cNvPr id="108" name="円/楕円 107"/>
                <p:cNvSpPr/>
                <p:nvPr/>
              </p:nvSpPr>
              <p:spPr bwMode="gray">
                <a:xfrm>
                  <a:off x="5481785" y="2887356"/>
                  <a:ext cx="145102" cy="14300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03" name="円/楕円 102"/>
              <p:cNvSpPr/>
              <p:nvPr/>
            </p:nvSpPr>
            <p:spPr bwMode="gray">
              <a:xfrm>
                <a:off x="5685608" y="4726784"/>
                <a:ext cx="215518" cy="215567"/>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4" name="円/楕円 103"/>
              <p:cNvSpPr/>
              <p:nvPr/>
            </p:nvSpPr>
            <p:spPr bwMode="gray">
              <a:xfrm>
                <a:off x="4866448" y="4377825"/>
                <a:ext cx="142967" cy="14300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2" name="フリーフォーム 30"/>
            <p:cNvSpPr/>
            <p:nvPr/>
          </p:nvSpPr>
          <p:spPr bwMode="gray">
            <a:xfrm>
              <a:off x="4932363" y="3284538"/>
              <a:ext cx="471487" cy="282575"/>
            </a:xfrm>
            <a:custGeom>
              <a:avLst/>
              <a:gdLst>
                <a:gd name="connsiteX0" fmla="*/ 100013 w 766763"/>
                <a:gd name="connsiteY0" fmla="*/ 457200 h 457200"/>
                <a:gd name="connsiteX1" fmla="*/ 61913 w 766763"/>
                <a:gd name="connsiteY1" fmla="*/ 314325 h 457200"/>
                <a:gd name="connsiteX2" fmla="*/ 471488 w 766763"/>
                <a:gd name="connsiteY2" fmla="*/ 228600 h 457200"/>
                <a:gd name="connsiteX3" fmla="*/ 766763 w 766763"/>
                <a:gd name="connsiteY3" fmla="*/ 0 h 457200"/>
              </a:gdLst>
              <a:ahLst/>
              <a:cxnLst>
                <a:cxn ang="0">
                  <a:pos x="connsiteX0" y="connsiteY0"/>
                </a:cxn>
                <a:cxn ang="0">
                  <a:pos x="connsiteX1" y="connsiteY1"/>
                </a:cxn>
                <a:cxn ang="0">
                  <a:pos x="connsiteX2" y="connsiteY2"/>
                </a:cxn>
                <a:cxn ang="0">
                  <a:pos x="connsiteX3" y="connsiteY3"/>
                </a:cxn>
              </a:cxnLst>
              <a:rect l="l" t="t" r="r" b="b"/>
              <a:pathLst>
                <a:path w="766763" h="457200">
                  <a:moveTo>
                    <a:pt x="100013" y="457200"/>
                  </a:moveTo>
                  <a:cubicBezTo>
                    <a:pt x="50006" y="404812"/>
                    <a:pt x="0" y="352425"/>
                    <a:pt x="61913" y="314325"/>
                  </a:cubicBezTo>
                  <a:cubicBezTo>
                    <a:pt x="123826" y="276225"/>
                    <a:pt x="354013" y="280988"/>
                    <a:pt x="471488" y="228600"/>
                  </a:cubicBezTo>
                  <a:cubicBezTo>
                    <a:pt x="588963" y="176213"/>
                    <a:pt x="677863" y="88106"/>
                    <a:pt x="766763" y="0"/>
                  </a:cubicBezTo>
                </a:path>
              </a:pathLst>
            </a:custGeom>
            <a:ln w="63500" cmpd="tri">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85" name="フリーフォーム 84"/>
            <p:cNvSpPr/>
            <p:nvPr/>
          </p:nvSpPr>
          <p:spPr bwMode="auto">
            <a:xfrm>
              <a:off x="7956550" y="3284538"/>
              <a:ext cx="142875" cy="523875"/>
            </a:xfrm>
            <a:custGeom>
              <a:avLst/>
              <a:gdLst>
                <a:gd name="connsiteX0" fmla="*/ 142875 w 142875"/>
                <a:gd name="connsiteY0" fmla="*/ 0 h 523875"/>
                <a:gd name="connsiteX1" fmla="*/ 0 w 142875"/>
                <a:gd name="connsiteY1" fmla="*/ 523875 h 523875"/>
              </a:gdLst>
              <a:ahLst/>
              <a:cxnLst>
                <a:cxn ang="0">
                  <a:pos x="connsiteX0" y="connsiteY0"/>
                </a:cxn>
                <a:cxn ang="0">
                  <a:pos x="connsiteX1" y="connsiteY1"/>
                </a:cxn>
              </a:cxnLst>
              <a:rect l="l" t="t" r="r" b="b"/>
              <a:pathLst>
                <a:path w="142875" h="523875">
                  <a:moveTo>
                    <a:pt x="142875" y="0"/>
                  </a:moveTo>
                  <a:lnTo>
                    <a:pt x="0" y="523875"/>
                  </a:lnTo>
                </a:path>
              </a:pathLst>
            </a:custGeom>
            <a:ln w="63500" cmpd="tri">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87" name="テキスト ボックス 24"/>
          <p:cNvSpPr txBox="1">
            <a:spLocks noChangeArrowheads="1"/>
          </p:cNvSpPr>
          <p:nvPr/>
        </p:nvSpPr>
        <p:spPr bwMode="gray">
          <a:xfrm>
            <a:off x="4090988" y="620713"/>
            <a:ext cx="1800000"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dirty="0">
                <a:solidFill>
                  <a:schemeClr val="bg1"/>
                </a:solidFill>
                <a:latin typeface="ＭＳ Ｐゴシック" charset="-128"/>
              </a:rPr>
              <a:t>区</a:t>
            </a:r>
            <a:r>
              <a:rPr lang="ja-JP" altLang="en-US" sz="1200" b="1" dirty="0" smtClean="0">
                <a:solidFill>
                  <a:schemeClr val="bg1"/>
                </a:solidFill>
                <a:latin typeface="ＭＳ Ｐゴシック" charset="-128"/>
              </a:rPr>
              <a:t>役所等の現況位置図</a:t>
            </a:r>
            <a:endParaRPr lang="ja-JP" altLang="en-US" sz="1200" b="1" dirty="0">
              <a:solidFill>
                <a:schemeClr val="bg1"/>
              </a:solidFill>
              <a:latin typeface="ＭＳ Ｐゴシック" charset="-128"/>
            </a:endParaRPr>
          </a:p>
        </p:txBody>
      </p:sp>
      <p:grpSp>
        <p:nvGrpSpPr>
          <p:cNvPr id="102" name="グループ化 64"/>
          <p:cNvGrpSpPr>
            <a:grpSpLocks/>
          </p:cNvGrpSpPr>
          <p:nvPr/>
        </p:nvGrpSpPr>
        <p:grpSpPr bwMode="auto">
          <a:xfrm>
            <a:off x="4090988" y="908051"/>
            <a:ext cx="2281212" cy="1872115"/>
            <a:chOff x="5508104" y="3645025"/>
            <a:chExt cx="2281509" cy="1872207"/>
          </a:xfrm>
        </p:grpSpPr>
        <p:sp>
          <p:nvSpPr>
            <p:cNvPr id="106" name="Rectangle 63"/>
            <p:cNvSpPr>
              <a:spLocks noChangeArrowheads="1"/>
            </p:cNvSpPr>
            <p:nvPr/>
          </p:nvSpPr>
          <p:spPr bwMode="auto">
            <a:xfrm>
              <a:off x="5508104" y="3645025"/>
              <a:ext cx="2209492" cy="1584924"/>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107" name="Line 65"/>
            <p:cNvSpPr>
              <a:spLocks noChangeShapeType="1"/>
            </p:cNvSpPr>
            <p:nvPr/>
          </p:nvSpPr>
          <p:spPr bwMode="auto">
            <a:xfrm>
              <a:off x="5566842"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9" name="Line 66"/>
            <p:cNvSpPr>
              <a:spLocks noChangeShapeType="1"/>
            </p:cNvSpPr>
            <p:nvPr/>
          </p:nvSpPr>
          <p:spPr bwMode="auto">
            <a:xfrm>
              <a:off x="5566842" y="4102224"/>
              <a:ext cx="4572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14" name="Text Box 67"/>
            <p:cNvSpPr txBox="1">
              <a:spLocks noChangeArrowheads="1"/>
            </p:cNvSpPr>
            <p:nvPr/>
          </p:nvSpPr>
          <p:spPr bwMode="auto">
            <a:xfrm>
              <a:off x="6025627" y="3759324"/>
              <a:ext cx="1763986" cy="175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a:t>
              </a:r>
              <a:r>
                <a:rPr lang="ja-JP" altLang="en-US" sz="1000" dirty="0">
                  <a:solidFill>
                    <a:srgbClr val="000000"/>
                  </a:solidFill>
                  <a:latin typeface="ＭＳ ゴシック" pitchFamily="49" charset="-128"/>
                  <a:ea typeface="ＭＳ ゴシック" pitchFamily="49" charset="-128"/>
                </a:rPr>
                <a:t>区</a:t>
              </a:r>
              <a:r>
                <a:rPr lang="ja-JP" altLang="en-US" sz="1000" dirty="0" smtClean="0">
                  <a:solidFill>
                    <a:srgbClr val="000000"/>
                  </a:solidFill>
                  <a:latin typeface="ＭＳ ゴシック" pitchFamily="49" charset="-128"/>
                  <a:ea typeface="ＭＳ ゴシック" pitchFamily="49" charset="-128"/>
                </a:rPr>
                <a:t>役所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a:t>
              </a:r>
              <a:r>
                <a:rPr lang="ja-JP" altLang="en-US" sz="1000" dirty="0">
                  <a:solidFill>
                    <a:srgbClr val="000000"/>
                  </a:solidFill>
                  <a:latin typeface="ＭＳ ゴシック" pitchFamily="49" charset="-128"/>
                  <a:ea typeface="ＭＳ ゴシック" pitchFamily="49" charset="-128"/>
                </a:rPr>
                <a:t>自治区</a:t>
              </a:r>
              <a:r>
                <a:rPr lang="ja-JP" altLang="en-US" sz="1000" dirty="0" smtClean="0">
                  <a:solidFill>
                    <a:srgbClr val="000000"/>
                  </a:solidFill>
                  <a:latin typeface="ＭＳ ゴシック" pitchFamily="49" charset="-128"/>
                  <a:ea typeface="ＭＳ ゴシック" pitchFamily="49" charset="-128"/>
                </a:rPr>
                <a:t>事務所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工営所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16" name="円/楕円 115"/>
            <p:cNvSpPr/>
            <p:nvPr/>
          </p:nvSpPr>
          <p:spPr>
            <a:xfrm>
              <a:off x="5681164" y="4724577"/>
              <a:ext cx="142894" cy="14447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9" name="円/楕円 118"/>
            <p:cNvSpPr/>
            <p:nvPr/>
          </p:nvSpPr>
          <p:spPr>
            <a:xfrm>
              <a:off x="5652585" y="4437226"/>
              <a:ext cx="215928" cy="215911"/>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0" name="Line 64"/>
            <p:cNvSpPr>
              <a:spLocks noChangeShapeType="1"/>
            </p:cNvSpPr>
            <p:nvPr/>
          </p:nvSpPr>
          <p:spPr bwMode="auto">
            <a:xfrm>
              <a:off x="5580112" y="4293096"/>
              <a:ext cx="457200"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21" name="Line 68"/>
            <p:cNvSpPr>
              <a:spLocks noChangeShapeType="1"/>
            </p:cNvSpPr>
            <p:nvPr/>
          </p:nvSpPr>
          <p:spPr bwMode="auto">
            <a:xfrm>
              <a:off x="5580112" y="4293096"/>
              <a:ext cx="457200"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24" name="フローチャート : 判断 123"/>
            <p:cNvSpPr/>
            <p:nvPr/>
          </p:nvSpPr>
          <p:spPr>
            <a:xfrm>
              <a:off x="5687514" y="4919041"/>
              <a:ext cx="130192" cy="144469"/>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6" name="正方形/長方形 27"/>
          <p:cNvSpPr>
            <a:spLocks noChangeArrowheads="1"/>
          </p:cNvSpPr>
          <p:nvPr/>
        </p:nvSpPr>
        <p:spPr bwMode="auto">
          <a:xfrm>
            <a:off x="8112125" y="24526"/>
            <a:ext cx="1031875" cy="261610"/>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４２</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2456922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4"/>
          <p:cNvSpPr txBox="1"/>
          <p:nvPr/>
        </p:nvSpPr>
        <p:spPr bwMode="gray">
          <a:xfrm>
            <a:off x="160338" y="73025"/>
            <a:ext cx="1439862" cy="21748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特徴</a:t>
            </a:r>
          </a:p>
        </p:txBody>
      </p:sp>
      <p:sp>
        <p:nvSpPr>
          <p:cNvPr id="47107" name="Rectangle 37"/>
          <p:cNvSpPr>
            <a:spLocks noChangeArrowheads="1"/>
          </p:cNvSpPr>
          <p:nvPr/>
        </p:nvSpPr>
        <p:spPr bwMode="gray">
          <a:xfrm>
            <a:off x="3609975" y="2060575"/>
            <a:ext cx="241300" cy="4032250"/>
          </a:xfrm>
          <a:prstGeom prst="rect">
            <a:avLst/>
          </a:prstGeom>
          <a:solidFill>
            <a:schemeClr val="bg1"/>
          </a:solidFill>
          <a:ln>
            <a:noFill/>
          </a:ln>
          <a:extLst>
            <a:ext uri="{91240B29-F687-4F45-9708-019B960494DF}">
              <a14:hiddenLine xmlns:a14="http://schemas.microsoft.com/office/drawing/2010/main" w="57150" cmpd="thickThin"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47108" name="タイトル 3"/>
          <p:cNvSpPr txBox="1">
            <a:spLocks/>
          </p:cNvSpPr>
          <p:nvPr/>
        </p:nvSpPr>
        <p:spPr bwMode="auto">
          <a:xfrm>
            <a:off x="4029075" y="30163"/>
            <a:ext cx="4987925" cy="6629944"/>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ja-JP" altLang="ja-JP" sz="900">
              <a:solidFill>
                <a:srgbClr val="000000"/>
              </a:solidFill>
              <a:latin typeface="Meiryo UI" pitchFamily="50" charset="-128"/>
              <a:ea typeface="Meiryo UI" pitchFamily="50" charset="-128"/>
              <a:cs typeface="Meiryo UI" pitchFamily="50" charset="-128"/>
            </a:endParaRPr>
          </a:p>
        </p:txBody>
      </p:sp>
      <p:sp>
        <p:nvSpPr>
          <p:cNvPr id="4101" name="タイトル 3"/>
          <p:cNvSpPr>
            <a:spLocks/>
          </p:cNvSpPr>
          <p:nvPr/>
        </p:nvSpPr>
        <p:spPr bwMode="auto">
          <a:xfrm>
            <a:off x="88900" y="30163"/>
            <a:ext cx="3852000" cy="3470275"/>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marL="85725" indent="-85725">
              <a:lnSpc>
                <a:spcPts val="1800"/>
              </a:lnSpc>
              <a:buFont typeface="Wingdings" pitchFamily="2" charset="2"/>
              <a:buNone/>
              <a:defRPr/>
            </a:pPr>
            <a:endParaRPr lang="en-US" altLang="ja-JP" sz="11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ja-JP" sz="1300" dirty="0">
                <a:latin typeface="HGP創英角ｺﾞｼｯｸUB" pitchFamily="50" charset="-128"/>
                <a:ea typeface="HGP創英角ｺﾞｼｯｸUB" pitchFamily="50" charset="-128"/>
              </a:rPr>
              <a:t>○全国的に有名な住吉大社</a:t>
            </a:r>
            <a:r>
              <a:rPr lang="ja-JP" altLang="en-US" sz="1300" dirty="0">
                <a:latin typeface="HGP創英角ｺﾞｼｯｸUB" pitchFamily="50" charset="-128"/>
                <a:ea typeface="HGP創英角ｺﾞｼｯｸUB" pitchFamily="50" charset="-128"/>
              </a:rPr>
              <a:t>、</a:t>
            </a:r>
            <a:r>
              <a:rPr lang="ja-JP" altLang="ja-JP" sz="1300" dirty="0">
                <a:latin typeface="HGP創英角ｺﾞｼｯｸUB" pitchFamily="50" charset="-128"/>
                <a:ea typeface="HGP創英角ｺﾞｼｯｸUB" pitchFamily="50" charset="-128"/>
              </a:rPr>
              <a:t>路面電車</a:t>
            </a:r>
            <a:r>
              <a:rPr lang="ja-JP" altLang="en-US" sz="1300" dirty="0">
                <a:latin typeface="HGP創英角ｺﾞｼｯｸUB" pitchFamily="50" charset="-128"/>
                <a:ea typeface="HGP創英角ｺﾞｼｯｸUB" pitchFamily="50" charset="-128"/>
              </a:rPr>
              <a:t>、インテックス大阪（大阪国際見本市会場）</a:t>
            </a:r>
            <a:r>
              <a:rPr lang="ja-JP" altLang="ja-JP" sz="1300" dirty="0">
                <a:latin typeface="HGP創英角ｺﾞｼｯｸUB" pitchFamily="50" charset="-128"/>
                <a:ea typeface="HGP創英角ｺﾞｼｯｸUB" pitchFamily="50" charset="-128"/>
              </a:rPr>
              <a:t>などの都市魅力を有し</a:t>
            </a:r>
            <a:r>
              <a:rPr lang="ja-JP" altLang="en-US" sz="1300" dirty="0">
                <a:latin typeface="HGP創英角ｺﾞｼｯｸUB" pitchFamily="50" charset="-128"/>
                <a:ea typeface="HGP創英角ｺﾞｼｯｸUB" pitchFamily="50" charset="-128"/>
              </a:rPr>
              <a:t>、住宅と工業が共存する住</a:t>
            </a:r>
            <a:r>
              <a:rPr lang="ja-JP" altLang="ja-JP" sz="1300" dirty="0">
                <a:latin typeface="HGP創英角ｺﾞｼｯｸUB" pitchFamily="50" charset="-128"/>
                <a:ea typeface="HGP創英角ｺﾞｼｯｸUB" pitchFamily="50" charset="-128"/>
              </a:rPr>
              <a:t>工共生エリア</a:t>
            </a:r>
            <a:endParaRPr lang="ja-JP" altLang="en-US" sz="13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latin typeface="HGP創英角ｺﾞｼｯｸUB" pitchFamily="50" charset="-128"/>
                <a:ea typeface="HGP創英角ｺﾞｼｯｸUB" pitchFamily="50" charset="-128"/>
              </a:rPr>
              <a:t>○ベイ</a:t>
            </a:r>
            <a:r>
              <a:rPr lang="ja-JP" altLang="ja-JP" sz="1300" dirty="0">
                <a:latin typeface="HGP創英角ｺﾞｼｯｸUB" pitchFamily="50" charset="-128"/>
                <a:ea typeface="HGP創英角ｺﾞｼｯｸUB" pitchFamily="50" charset="-128"/>
              </a:rPr>
              <a:t>エリアでは、国際コンテナ戦略港湾に選定されている大阪港の国際競争力の強化、咲洲地区の活性化などの取組みが進</a:t>
            </a:r>
            <a:r>
              <a:rPr lang="ja-JP" altLang="en-US" sz="1300" dirty="0">
                <a:latin typeface="HGP創英角ｺﾞｼｯｸUB" pitchFamily="50" charset="-128"/>
                <a:ea typeface="HGP創英角ｺﾞｼｯｸUB" pitchFamily="50" charset="-128"/>
              </a:rPr>
              <a:t>む</a:t>
            </a:r>
            <a:endParaRPr lang="ja-JP" altLang="ja-JP" sz="1300" dirty="0">
              <a:latin typeface="HGP創英角ｺﾞｼｯｸUB" pitchFamily="50" charset="-128"/>
              <a:ea typeface="HGP創英角ｺﾞｼｯｸUB" pitchFamily="50" charset="-128"/>
            </a:endParaRPr>
          </a:p>
          <a:p>
            <a:pPr marL="144000" indent="-457200">
              <a:lnSpc>
                <a:spcPts val="1600"/>
              </a:lnSpc>
              <a:defRPr/>
            </a:pPr>
            <a:r>
              <a:rPr lang="ja-JP" altLang="en-US" sz="1300" dirty="0">
                <a:latin typeface="HGP創英角ｺﾞｼｯｸUB" pitchFamily="50" charset="-128"/>
                <a:ea typeface="HGP創英角ｺﾞｼｯｸUB" pitchFamily="50" charset="-128"/>
              </a:rPr>
              <a:t>○</a:t>
            </a:r>
            <a:r>
              <a:rPr lang="ja-JP" altLang="ja-JP" sz="1300" dirty="0">
                <a:latin typeface="HGP創英角ｺﾞｼｯｸUB" pitchFamily="50" charset="-128"/>
                <a:ea typeface="HGP創英角ｺﾞｼｯｸUB" pitchFamily="50" charset="-128"/>
              </a:rPr>
              <a:t>杉本</a:t>
            </a:r>
            <a:r>
              <a:rPr lang="ja-JP" altLang="en-US" sz="1300" dirty="0">
                <a:latin typeface="HGP創英角ｺﾞｼｯｸUB" pitchFamily="50" charset="-128"/>
                <a:ea typeface="HGP創英角ｺﾞｼｯｸUB" pitchFamily="50" charset="-128"/>
              </a:rPr>
              <a:t>地区</a:t>
            </a:r>
            <a:r>
              <a:rPr lang="ja-JP" altLang="ja-JP" sz="1300" dirty="0">
                <a:latin typeface="HGP創英角ｺﾞｼｯｸUB" pitchFamily="50" charset="-128"/>
                <a:ea typeface="HGP創英角ｺﾞｼｯｸUB" pitchFamily="50" charset="-128"/>
              </a:rPr>
              <a:t>には、機能強化に向けて大阪府立大学との統合が検討されている大阪市立大学のキャンパスが立地。南港地区には、国際バカロレアコースを設ける新たな中高一貫教育校が公設民営校として開設予定（</a:t>
            </a:r>
            <a:r>
              <a:rPr lang="en-US" altLang="ja-JP" sz="1300" dirty="0">
                <a:latin typeface="HGP創英角ｺﾞｼｯｸUB" pitchFamily="50" charset="-128"/>
                <a:ea typeface="HGP創英角ｺﾞｼｯｸUB" pitchFamily="50" charset="-128"/>
              </a:rPr>
              <a:t>2019</a:t>
            </a:r>
            <a:r>
              <a:rPr lang="ja-JP" altLang="ja-JP" sz="1300" dirty="0">
                <a:latin typeface="HGP創英角ｺﾞｼｯｸUB" pitchFamily="50" charset="-128"/>
                <a:ea typeface="HGP創英角ｺﾞｼｯｸUB" pitchFamily="50" charset="-128"/>
              </a:rPr>
              <a:t>年）</a:t>
            </a:r>
          </a:p>
          <a:p>
            <a:pPr marL="144000" indent="-457200">
              <a:lnSpc>
                <a:spcPts val="1600"/>
              </a:lnSpc>
              <a:defRPr/>
            </a:pPr>
            <a:r>
              <a:rPr lang="ja-JP" altLang="en-US" sz="1300" dirty="0">
                <a:latin typeface="HGP創英角ｺﾞｼｯｸUB" pitchFamily="50" charset="-128"/>
                <a:ea typeface="HGP創英角ｺﾞｼｯｸUB" pitchFamily="50" charset="-128"/>
              </a:rPr>
              <a:t>○</a:t>
            </a:r>
            <a:r>
              <a:rPr lang="ja-JP" altLang="ja-JP" sz="1300" dirty="0">
                <a:latin typeface="HGP創英角ｺﾞｼｯｸUB" pitchFamily="50" charset="-128"/>
                <a:ea typeface="HGP創英角ｺﾞｼｯｸUB" pitchFamily="50" charset="-128"/>
              </a:rPr>
              <a:t>西成特区構想により地域と警察・行政が連携した安全なまちづくりに向けた取組みが進められて</a:t>
            </a:r>
            <a:r>
              <a:rPr lang="ja-JP" altLang="en-US" sz="1300" dirty="0">
                <a:latin typeface="HGP創英角ｺﾞｼｯｸUB" pitchFamily="50" charset="-128"/>
                <a:ea typeface="HGP創英角ｺﾞｼｯｸUB" pitchFamily="50" charset="-128"/>
              </a:rPr>
              <a:t>いる。</a:t>
            </a:r>
            <a:r>
              <a:rPr lang="ja-JP" altLang="ja-JP" sz="1300" dirty="0">
                <a:latin typeface="HGP創英角ｺﾞｼｯｸUB" pitchFamily="50" charset="-128"/>
                <a:ea typeface="HGP創英角ｺﾞｼｯｸUB" pitchFamily="50" charset="-128"/>
              </a:rPr>
              <a:t>近年、バックパッカーをはじめとした外国人観光客受入も増加</a:t>
            </a:r>
          </a:p>
        </p:txBody>
      </p:sp>
      <p:sp>
        <p:nvSpPr>
          <p:cNvPr id="47110" name="テキスト ボックス 24"/>
          <p:cNvSpPr txBox="1">
            <a:spLocks noChangeArrowheads="1"/>
          </p:cNvSpPr>
          <p:nvPr/>
        </p:nvSpPr>
        <p:spPr bwMode="gray">
          <a:xfrm>
            <a:off x="4102100" y="73025"/>
            <a:ext cx="1692275"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Ｐゴシック" charset="-128"/>
              </a:rPr>
              <a:t>鉄道、地域特性</a:t>
            </a:r>
          </a:p>
        </p:txBody>
      </p:sp>
      <p:sp>
        <p:nvSpPr>
          <p:cNvPr id="83" name="テキスト ボックス 24"/>
          <p:cNvSpPr txBox="1"/>
          <p:nvPr/>
        </p:nvSpPr>
        <p:spPr bwMode="gray">
          <a:xfrm>
            <a:off x="160338" y="3697288"/>
            <a:ext cx="1439862" cy="217487"/>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状況</a:t>
            </a:r>
          </a:p>
        </p:txBody>
      </p:sp>
      <p:sp>
        <p:nvSpPr>
          <p:cNvPr id="5128" name="タイトル 3"/>
          <p:cNvSpPr>
            <a:spLocks/>
          </p:cNvSpPr>
          <p:nvPr/>
        </p:nvSpPr>
        <p:spPr bwMode="auto">
          <a:xfrm>
            <a:off x="88900" y="3644900"/>
            <a:ext cx="3852000" cy="3015207"/>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p>
          <a:p>
            <a:pPr marL="85725" indent="-85725">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endParaRPr lang="ja-JP" altLang="en-US" sz="800" dirty="0">
              <a:solidFill>
                <a:srgbClr val="000000"/>
              </a:solidFill>
              <a:latin typeface="HGP創英角ｺﾞｼｯｸUB" pitchFamily="50" charset="-128"/>
              <a:ea typeface="HGP創英角ｺﾞｼｯｸUB" pitchFamily="50" charset="-128"/>
            </a:endParaRPr>
          </a:p>
          <a:p>
            <a:pPr marL="144000" indent="-457200" eaLnBrk="0" hangingPunct="0">
              <a:defRPr/>
            </a:pP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人口</a:t>
            </a:r>
            <a:r>
              <a:rPr lang="en-US" altLang="ja-JP" sz="105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○平成</a:t>
            </a:r>
            <a:r>
              <a:rPr lang="en-US" altLang="ja-JP" sz="1050" dirty="0">
                <a:solidFill>
                  <a:srgbClr val="000000"/>
                </a:solidFill>
                <a:latin typeface="ＭＳ Ｐゴシック" pitchFamily="50" charset="-128"/>
                <a:ea typeface="ＭＳ Ｐゴシック" pitchFamily="50" charset="-128"/>
                <a:cs typeface="Times New Roman" pitchFamily="18" charset="0"/>
              </a:rPr>
              <a:t>27</a:t>
            </a:r>
            <a:r>
              <a:rPr lang="ja-JP" altLang="en-US" sz="1050" dirty="0">
                <a:solidFill>
                  <a:srgbClr val="000000"/>
                </a:solidFill>
                <a:latin typeface="ＭＳ Ｐゴシック" pitchFamily="50" charset="-128"/>
                <a:ea typeface="ＭＳ Ｐゴシック" pitchFamily="50" charset="-128"/>
                <a:cs typeface="Times New Roman" pitchFamily="18" charset="0"/>
              </a:rPr>
              <a:t>年の人口は、</a:t>
            </a:r>
            <a:r>
              <a:rPr lang="en-US" altLang="ja-JP" sz="1050" dirty="0">
                <a:solidFill>
                  <a:srgbClr val="000000"/>
                </a:solidFill>
                <a:latin typeface="ＭＳ Ｐゴシック" pitchFamily="50" charset="-128"/>
                <a:ea typeface="ＭＳ Ｐゴシック" pitchFamily="50" charset="-128"/>
                <a:cs typeface="Times New Roman" pitchFamily="18" charset="0"/>
              </a:rPr>
              <a:t>389,110</a:t>
            </a:r>
            <a:r>
              <a:rPr lang="ja-JP" altLang="en-US" sz="1050" dirty="0">
                <a:solidFill>
                  <a:srgbClr val="000000"/>
                </a:solidFill>
                <a:latin typeface="ＭＳ Ｐゴシック" pitchFamily="50" charset="-128"/>
                <a:ea typeface="ＭＳ Ｐゴシック" pitchFamily="50" charset="-128"/>
                <a:cs typeface="Times New Roman" pitchFamily="18" charset="0"/>
              </a:rPr>
              <a:t>人で</a:t>
            </a:r>
            <a:r>
              <a:rPr lang="ja-JP" altLang="ja-JP" sz="1050" dirty="0">
                <a:solidFill>
                  <a:srgbClr val="000000"/>
                </a:solidFill>
                <a:latin typeface="ＭＳ Ｐゴシック" charset="-128"/>
              </a:rPr>
              <a:t>人口推移を見る</a:t>
            </a:r>
            <a:r>
              <a:rPr lang="ja-JP" altLang="ja-JP" sz="1050" dirty="0" smtClean="0">
                <a:solidFill>
                  <a:srgbClr val="000000"/>
                </a:solidFill>
                <a:latin typeface="ＭＳ Ｐゴシック" charset="-128"/>
              </a:rPr>
              <a:t>と</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減少傾向</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○平成</a:t>
            </a:r>
            <a:r>
              <a:rPr lang="en-US" altLang="ja-JP" sz="1050" dirty="0">
                <a:solidFill>
                  <a:srgbClr val="000000"/>
                </a:solidFill>
                <a:latin typeface="ＭＳ Ｐゴシック" pitchFamily="50" charset="-128"/>
                <a:ea typeface="ＭＳ Ｐゴシック" pitchFamily="50" charset="-128"/>
                <a:cs typeface="Times New Roman" pitchFamily="18" charset="0"/>
              </a:rPr>
              <a:t>27</a:t>
            </a:r>
            <a:r>
              <a:rPr lang="ja-JP" altLang="en-US" sz="1050" dirty="0">
                <a:solidFill>
                  <a:srgbClr val="000000"/>
                </a:solidFill>
                <a:latin typeface="ＭＳ Ｐゴシック" pitchFamily="50" charset="-128"/>
                <a:ea typeface="ＭＳ Ｐゴシック" pitchFamily="50" charset="-128"/>
                <a:cs typeface="Times New Roman" pitchFamily="18" charset="0"/>
              </a:rPr>
              <a:t>年の老年人口</a:t>
            </a:r>
            <a:r>
              <a:rPr lang="en-US" altLang="ja-JP" sz="1050" dirty="0">
                <a:solidFill>
                  <a:srgbClr val="000000"/>
                </a:solidFill>
                <a:latin typeface="ＭＳ Ｐゴシック" pitchFamily="50" charset="-128"/>
                <a:ea typeface="ＭＳ Ｐゴシック" pitchFamily="50" charset="-128"/>
                <a:cs typeface="Times New Roman" pitchFamily="18" charset="0"/>
              </a:rPr>
              <a:t>(65</a:t>
            </a:r>
            <a:r>
              <a:rPr lang="ja-JP" altLang="en-US" sz="1050" dirty="0">
                <a:solidFill>
                  <a:srgbClr val="000000"/>
                </a:solidFill>
                <a:latin typeface="ＭＳ Ｐゴシック" pitchFamily="50" charset="-128"/>
                <a:ea typeface="ＭＳ Ｐゴシック" pitchFamily="50" charset="-128"/>
                <a:cs typeface="Times New Roman" pitchFamily="18" charset="0"/>
              </a:rPr>
              <a:t>歳以上</a:t>
            </a: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の割合は</a:t>
            </a:r>
            <a:r>
              <a:rPr lang="en-US" altLang="ja-JP" sz="1050" dirty="0">
                <a:solidFill>
                  <a:srgbClr val="000000"/>
                </a:solidFill>
                <a:latin typeface="ＭＳ Ｐゴシック" pitchFamily="50" charset="-128"/>
                <a:ea typeface="ＭＳ Ｐゴシック" pitchFamily="50" charset="-128"/>
                <a:cs typeface="Times New Roman" pitchFamily="18" charset="0"/>
              </a:rPr>
              <a:t>30.7</a:t>
            </a:r>
            <a:r>
              <a:rPr lang="ja-JP" altLang="en-US" sz="1050" dirty="0">
                <a:solidFill>
                  <a:srgbClr val="000000"/>
                </a:solidFill>
                <a:latin typeface="ＭＳ Ｐゴシック" pitchFamily="50" charset="-128"/>
                <a:ea typeface="ＭＳ Ｐゴシック" pitchFamily="50" charset="-128"/>
                <a:cs typeface="Times New Roman" pitchFamily="18" charset="0"/>
              </a:rPr>
              <a:t>％となって</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おり、総合</a:t>
            </a:r>
            <a:r>
              <a:rPr lang="ja-JP" altLang="en-US" sz="1050" dirty="0">
                <a:solidFill>
                  <a:srgbClr val="000000"/>
                </a:solidFill>
                <a:latin typeface="ＭＳ Ｐゴシック" pitchFamily="50" charset="-128"/>
                <a:ea typeface="ＭＳ Ｐゴシック" pitchFamily="50" charset="-128"/>
                <a:cs typeface="Times New Roman" pitchFamily="18" charset="0"/>
              </a:rPr>
              <a:t>区</a:t>
            </a:r>
            <a:r>
              <a:rPr lang="en-US" altLang="ja-JP" sz="1050" dirty="0">
                <a:solidFill>
                  <a:srgbClr val="000000"/>
                </a:solidFill>
                <a:latin typeface="ＭＳ Ｐゴシック" pitchFamily="50" charset="-128"/>
                <a:ea typeface="ＭＳ Ｐゴシック" pitchFamily="50" charset="-128"/>
                <a:cs typeface="Times New Roman" pitchFamily="18" charset="0"/>
              </a:rPr>
              <a:t>(8</a:t>
            </a:r>
            <a:r>
              <a:rPr lang="ja-JP" altLang="en-US" sz="1050" dirty="0">
                <a:solidFill>
                  <a:srgbClr val="000000"/>
                </a:solidFill>
                <a:latin typeface="ＭＳ Ｐゴシック" pitchFamily="50" charset="-128"/>
                <a:ea typeface="ＭＳ Ｐゴシック" pitchFamily="50" charset="-128"/>
                <a:cs typeface="Times New Roman" pitchFamily="18" charset="0"/>
              </a:rPr>
              <a:t>区</a:t>
            </a: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平均</a:t>
            </a:r>
            <a:r>
              <a:rPr lang="en-US" altLang="ja-JP" sz="1050" dirty="0">
                <a:solidFill>
                  <a:srgbClr val="000000"/>
                </a:solidFill>
                <a:latin typeface="ＭＳ Ｐゴシック" pitchFamily="50" charset="-128"/>
                <a:ea typeface="ＭＳ Ｐゴシック" pitchFamily="50" charset="-128"/>
                <a:cs typeface="Times New Roman" pitchFamily="18" charset="0"/>
              </a:rPr>
              <a:t>25.1</a:t>
            </a:r>
            <a:r>
              <a:rPr lang="ja-JP" altLang="en-US" sz="1050" dirty="0">
                <a:solidFill>
                  <a:srgbClr val="000000"/>
                </a:solidFill>
                <a:latin typeface="ＭＳ Ｐゴシック" pitchFamily="50" charset="-128"/>
                <a:ea typeface="ＭＳ Ｐゴシック" pitchFamily="50" charset="-128"/>
                <a:cs typeface="Times New Roman" pitchFamily="18" charset="0"/>
              </a:rPr>
              <a:t>％を上回っている</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○平成</a:t>
            </a:r>
            <a:r>
              <a:rPr lang="en-US" altLang="ja-JP" sz="1050" dirty="0">
                <a:solidFill>
                  <a:srgbClr val="000000"/>
                </a:solidFill>
                <a:latin typeface="ＭＳ Ｐゴシック" pitchFamily="50" charset="-128"/>
                <a:ea typeface="ＭＳ Ｐゴシック" pitchFamily="50" charset="-128"/>
                <a:cs typeface="Times New Roman" pitchFamily="18" charset="0"/>
              </a:rPr>
              <a:t>47</a:t>
            </a:r>
            <a:r>
              <a:rPr lang="ja-JP" altLang="en-US" sz="1050" dirty="0">
                <a:solidFill>
                  <a:srgbClr val="000000"/>
                </a:solidFill>
                <a:latin typeface="ＭＳ Ｐゴシック" pitchFamily="50" charset="-128"/>
                <a:ea typeface="ＭＳ Ｐゴシック" pitchFamily="50" charset="-128"/>
                <a:cs typeface="Times New Roman" pitchFamily="18" charset="0"/>
              </a:rPr>
              <a:t>年の将来推計人口は</a:t>
            </a:r>
            <a:r>
              <a:rPr lang="en-US" altLang="ja-JP" sz="1050" dirty="0">
                <a:solidFill>
                  <a:srgbClr val="000000"/>
                </a:solidFill>
                <a:latin typeface="ＭＳ Ｐゴシック" pitchFamily="50" charset="-128"/>
                <a:ea typeface="ＭＳ Ｐゴシック" pitchFamily="50" charset="-128"/>
                <a:cs typeface="Times New Roman" pitchFamily="18" charset="0"/>
              </a:rPr>
              <a:t>311,355</a:t>
            </a:r>
            <a:r>
              <a:rPr lang="ja-JP" altLang="en-US" sz="1050" dirty="0">
                <a:solidFill>
                  <a:srgbClr val="000000"/>
                </a:solidFill>
                <a:latin typeface="ＭＳ Ｐゴシック" pitchFamily="50" charset="-128"/>
                <a:ea typeface="ＭＳ Ｐゴシック" pitchFamily="50" charset="-128"/>
                <a:cs typeface="Times New Roman" pitchFamily="18" charset="0"/>
              </a:rPr>
              <a:t>人</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で減少傾向は続くと</a:t>
            </a:r>
            <a:r>
              <a:rPr lang="ja-JP" altLang="en-US" sz="1050" dirty="0">
                <a:solidFill>
                  <a:srgbClr val="000000"/>
                </a:solidFill>
                <a:latin typeface="ＭＳ Ｐゴシック" pitchFamily="50" charset="-128"/>
                <a:ea typeface="ＭＳ Ｐゴシック" pitchFamily="50" charset="-128"/>
                <a:cs typeface="Times New Roman" pitchFamily="18" charset="0"/>
              </a:rPr>
              <a:t>予測される</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産業</a:t>
            </a:r>
            <a:r>
              <a:rPr lang="en-US" altLang="ja-JP" sz="105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○全産業の総生産は</a:t>
            </a:r>
            <a:r>
              <a:rPr lang="en-US" altLang="ja-JP" sz="1050" dirty="0">
                <a:solidFill>
                  <a:srgbClr val="000000"/>
                </a:solidFill>
                <a:latin typeface="ＭＳ Ｐゴシック" pitchFamily="50" charset="-128"/>
                <a:ea typeface="ＭＳ Ｐゴシック" pitchFamily="50" charset="-128"/>
                <a:cs typeface="Times New Roman" pitchFamily="18" charset="0"/>
              </a:rPr>
              <a:t>7,054</a:t>
            </a:r>
            <a:r>
              <a:rPr lang="ja-JP" altLang="en-US" sz="1050" dirty="0">
                <a:solidFill>
                  <a:srgbClr val="000000"/>
                </a:solidFill>
                <a:latin typeface="ＭＳ Ｐゴシック" pitchFamily="50" charset="-128"/>
                <a:ea typeface="ＭＳ Ｐゴシック" pitchFamily="50" charset="-128"/>
                <a:cs typeface="Times New Roman" pitchFamily="18" charset="0"/>
              </a:rPr>
              <a:t>億円</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○工業の出荷額は</a:t>
            </a:r>
            <a:r>
              <a:rPr lang="en-US" altLang="ja-JP" sz="1050" dirty="0">
                <a:solidFill>
                  <a:srgbClr val="000000"/>
                </a:solidFill>
                <a:latin typeface="ＭＳ Ｐゴシック" pitchFamily="50" charset="-128"/>
                <a:ea typeface="ＭＳ Ｐゴシック" pitchFamily="50" charset="-128"/>
                <a:cs typeface="Times New Roman" pitchFamily="18" charset="0"/>
              </a:rPr>
              <a:t>3,746</a:t>
            </a:r>
            <a:r>
              <a:rPr lang="ja-JP" altLang="en-US" sz="1050" dirty="0">
                <a:solidFill>
                  <a:srgbClr val="000000"/>
                </a:solidFill>
                <a:latin typeface="ＭＳ Ｐゴシック" pitchFamily="50" charset="-128"/>
                <a:ea typeface="ＭＳ Ｐゴシック" pitchFamily="50" charset="-128"/>
                <a:cs typeface="Times New Roman" pitchFamily="18" charset="0"/>
              </a:rPr>
              <a:t>億円となっており、総合区</a:t>
            </a:r>
            <a:r>
              <a:rPr lang="en-US" altLang="ja-JP" sz="1050" dirty="0">
                <a:solidFill>
                  <a:srgbClr val="000000"/>
                </a:solidFill>
                <a:latin typeface="ＭＳ Ｐゴシック" pitchFamily="50" charset="-128"/>
                <a:ea typeface="ＭＳ Ｐゴシック" pitchFamily="50" charset="-128"/>
                <a:cs typeface="Times New Roman" pitchFamily="18" charset="0"/>
              </a:rPr>
              <a:t>(8</a:t>
            </a:r>
            <a:r>
              <a:rPr lang="ja-JP" altLang="en-US" sz="1050" dirty="0">
                <a:solidFill>
                  <a:srgbClr val="000000"/>
                </a:solidFill>
                <a:latin typeface="ＭＳ Ｐゴシック" pitchFamily="50" charset="-128"/>
                <a:ea typeface="ＭＳ Ｐゴシック" pitchFamily="50" charset="-128"/>
                <a:cs typeface="Times New Roman" pitchFamily="18" charset="0"/>
              </a:rPr>
              <a:t>区</a:t>
            </a: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の平均</a:t>
            </a:r>
            <a:r>
              <a:rPr lang="en-US" altLang="ja-JP" sz="1050" dirty="0">
                <a:solidFill>
                  <a:srgbClr val="000000"/>
                </a:solidFill>
                <a:latin typeface="ＭＳ Ｐゴシック" pitchFamily="50" charset="-128"/>
                <a:ea typeface="ＭＳ Ｐゴシック" pitchFamily="50" charset="-128"/>
                <a:cs typeface="Times New Roman" pitchFamily="18" charset="0"/>
              </a:rPr>
              <a:t>4,544</a:t>
            </a:r>
            <a:r>
              <a:rPr lang="ja-JP" altLang="en-US" sz="1050" dirty="0">
                <a:solidFill>
                  <a:srgbClr val="000000"/>
                </a:solidFill>
                <a:latin typeface="ＭＳ Ｐゴシック" pitchFamily="50" charset="-128"/>
                <a:ea typeface="ＭＳ Ｐゴシック" pitchFamily="50" charset="-128"/>
                <a:cs typeface="Times New Roman" pitchFamily="18" charset="0"/>
              </a:rPr>
              <a:t>億円を下回っている </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050" dirty="0">
                <a:solidFill>
                  <a:srgbClr val="000000"/>
                </a:solidFill>
                <a:latin typeface="ＭＳ Ｐゴシック" pitchFamily="50" charset="-128"/>
                <a:ea typeface="ＭＳ Ｐゴシック" pitchFamily="50" charset="-128"/>
                <a:cs typeface="Times New Roman" pitchFamily="18" charset="0"/>
              </a:rPr>
              <a:t>【</a:t>
            </a:r>
            <a:r>
              <a:rPr lang="ja-JP" altLang="en-US" sz="1050" dirty="0">
                <a:solidFill>
                  <a:srgbClr val="000000"/>
                </a:solidFill>
                <a:latin typeface="ＭＳ Ｐゴシック" pitchFamily="50" charset="-128"/>
                <a:ea typeface="ＭＳ Ｐゴシック" pitchFamily="50" charset="-128"/>
                <a:cs typeface="Times New Roman" pitchFamily="18" charset="0"/>
              </a:rPr>
              <a:t>まち・暮らし</a:t>
            </a:r>
            <a:r>
              <a:rPr lang="en-US" altLang="ja-JP" sz="105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050" dirty="0">
                <a:solidFill>
                  <a:srgbClr val="000000"/>
                </a:solidFill>
                <a:latin typeface="ＭＳ Ｐゴシック" pitchFamily="50" charset="-128"/>
                <a:ea typeface="ＭＳ Ｐゴシック" pitchFamily="50" charset="-128"/>
                <a:cs typeface="Times New Roman" pitchFamily="18" charset="0"/>
              </a:rPr>
              <a:t>○建物用途の割合</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は住居が</a:t>
            </a:r>
            <a:r>
              <a:rPr lang="en-US" altLang="ja-JP" sz="1050" dirty="0">
                <a:solidFill>
                  <a:srgbClr val="000000"/>
                </a:solidFill>
                <a:latin typeface="ＭＳ Ｐゴシック" pitchFamily="50" charset="-128"/>
                <a:ea typeface="ＭＳ Ｐゴシック" pitchFamily="50" charset="-128"/>
                <a:cs typeface="Times New Roman" pitchFamily="18" charset="0"/>
              </a:rPr>
              <a:t>34.8</a:t>
            </a:r>
            <a:r>
              <a:rPr lang="ja-JP" altLang="en-US" sz="1050" dirty="0">
                <a:solidFill>
                  <a:srgbClr val="000000"/>
                </a:solidFill>
                <a:latin typeface="ＭＳ Ｐゴシック" pitchFamily="50" charset="-128"/>
                <a:ea typeface="ＭＳ Ｐゴシック" pitchFamily="50" charset="-128"/>
                <a:cs typeface="Times New Roman" pitchFamily="18" charset="0"/>
              </a:rPr>
              <a:t>％、工業が</a:t>
            </a:r>
            <a:r>
              <a:rPr lang="en-US" altLang="ja-JP" sz="1050" dirty="0">
                <a:solidFill>
                  <a:srgbClr val="000000"/>
                </a:solidFill>
                <a:latin typeface="ＭＳ Ｐゴシック" pitchFamily="50" charset="-128"/>
                <a:ea typeface="ＭＳ Ｐゴシック" pitchFamily="50" charset="-128"/>
                <a:cs typeface="Times New Roman" pitchFamily="18" charset="0"/>
              </a:rPr>
              <a:t>37.9</a:t>
            </a:r>
            <a:r>
              <a:rPr lang="ja-JP" altLang="en-US" sz="1050" dirty="0">
                <a:solidFill>
                  <a:srgbClr val="000000"/>
                </a:solidFill>
                <a:latin typeface="ＭＳ Ｐゴシック" pitchFamily="50" charset="-128"/>
                <a:ea typeface="ＭＳ Ｐゴシック" pitchFamily="50" charset="-128"/>
                <a:cs typeface="Times New Roman" pitchFamily="18" charset="0"/>
              </a:rPr>
              <a:t>％となって</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おり、工業</a:t>
            </a:r>
            <a:r>
              <a:rPr lang="ja-JP" altLang="en-US" sz="1050" dirty="0">
                <a:solidFill>
                  <a:srgbClr val="000000"/>
                </a:solidFill>
                <a:latin typeface="ＭＳ Ｐゴシック" pitchFamily="50" charset="-128"/>
                <a:ea typeface="ＭＳ Ｐゴシック" pitchFamily="50" charset="-128"/>
                <a:cs typeface="Times New Roman" pitchFamily="18" charset="0"/>
              </a:rPr>
              <a:t>と</a:t>
            </a:r>
            <a:r>
              <a:rPr lang="ja-JP" altLang="en-US" sz="1050" dirty="0" smtClean="0">
                <a:solidFill>
                  <a:srgbClr val="000000"/>
                </a:solidFill>
                <a:latin typeface="ＭＳ Ｐゴシック" pitchFamily="50" charset="-128"/>
                <a:ea typeface="ＭＳ Ｐゴシック" pitchFamily="50" charset="-128"/>
                <a:cs typeface="Times New Roman" pitchFamily="18" charset="0"/>
              </a:rPr>
              <a:t>住居とも</a:t>
            </a:r>
            <a:r>
              <a:rPr lang="ja-JP" altLang="en-US" sz="1050" dirty="0">
                <a:solidFill>
                  <a:srgbClr val="000000"/>
                </a:solidFill>
                <a:latin typeface="ＭＳ Ｐゴシック" pitchFamily="50" charset="-128"/>
                <a:ea typeface="ＭＳ Ｐゴシック" pitchFamily="50" charset="-128"/>
                <a:cs typeface="Times New Roman" pitchFamily="18" charset="0"/>
              </a:rPr>
              <a:t>に全体に占める割合が大きい</a:t>
            </a:r>
            <a:endParaRPr lang="en-US" altLang="ja-JP" sz="105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ja-JP" sz="1050" dirty="0">
                <a:latin typeface="ＭＳ Ｐゴシック" pitchFamily="50" charset="-128"/>
                <a:ea typeface="ＭＳ Ｐゴシック" pitchFamily="50" charset="-128"/>
              </a:rPr>
              <a:t>○区域内には鉄道駅が</a:t>
            </a:r>
            <a:r>
              <a:rPr lang="en-US" altLang="ja-JP" sz="1050" dirty="0">
                <a:latin typeface="ＭＳ Ｐゴシック" pitchFamily="50" charset="-128"/>
                <a:ea typeface="ＭＳ Ｐゴシック" pitchFamily="50" charset="-128"/>
              </a:rPr>
              <a:t>63</a:t>
            </a:r>
            <a:r>
              <a:rPr lang="ja-JP" altLang="ja-JP" sz="1050" dirty="0">
                <a:latin typeface="ＭＳ Ｐゴシック" pitchFamily="50" charset="-128"/>
                <a:ea typeface="ＭＳ Ｐゴシック" pitchFamily="50" charset="-128"/>
              </a:rPr>
              <a:t>駅設置されており、１ｋ㎡あたりの鉄道駅数は</a:t>
            </a:r>
            <a:r>
              <a:rPr lang="en-US" altLang="ja-JP" sz="1050" dirty="0">
                <a:latin typeface="ＭＳ Ｐゴシック" pitchFamily="50" charset="-128"/>
                <a:ea typeface="ＭＳ Ｐゴシック" pitchFamily="50" charset="-128"/>
              </a:rPr>
              <a:t>1.7</a:t>
            </a:r>
            <a:r>
              <a:rPr lang="ja-JP" altLang="ja-JP" sz="1050" dirty="0">
                <a:latin typeface="ＭＳ Ｐゴシック" pitchFamily="50" charset="-128"/>
                <a:ea typeface="ＭＳ Ｐゴシック" pitchFamily="50" charset="-128"/>
              </a:rPr>
              <a:t>駅ある</a:t>
            </a:r>
            <a:endParaRPr lang="en-US" altLang="ja-JP" sz="1050" dirty="0">
              <a:latin typeface="ＭＳ Ｐゴシック" pitchFamily="50" charset="-128"/>
              <a:ea typeface="ＭＳ Ｐゴシック" pitchFamily="50" charset="-128"/>
            </a:endParaRPr>
          </a:p>
          <a:p>
            <a:pPr marL="144000" indent="-457200" eaLnBrk="0" hangingPunct="0">
              <a:defRPr/>
            </a:pPr>
            <a:r>
              <a:rPr lang="ja-JP" altLang="en-US" sz="1050" dirty="0">
                <a:latin typeface="ＭＳ Ｐゴシック" pitchFamily="50" charset="-128"/>
                <a:ea typeface="ＭＳ Ｐゴシック" pitchFamily="50" charset="-128"/>
              </a:rPr>
              <a:t>○病院・診療所数は</a:t>
            </a:r>
            <a:r>
              <a:rPr lang="en-US" altLang="ja-JP" sz="1050" dirty="0">
                <a:latin typeface="ＭＳ Ｐゴシック" pitchFamily="50" charset="-128"/>
                <a:ea typeface="ＭＳ Ｐゴシック" pitchFamily="50" charset="-128"/>
              </a:rPr>
              <a:t>714</a:t>
            </a:r>
            <a:r>
              <a:rPr lang="ja-JP" altLang="en-US" sz="1050" dirty="0">
                <a:latin typeface="ＭＳ Ｐゴシック" pitchFamily="50" charset="-128"/>
                <a:ea typeface="ＭＳ Ｐゴシック" pitchFamily="50" charset="-128"/>
              </a:rPr>
              <a:t>カ所で、千人あたりの病院・診療所数は</a:t>
            </a:r>
            <a:r>
              <a:rPr lang="en-US" altLang="ja-JP" sz="1050" dirty="0">
                <a:latin typeface="ＭＳ Ｐゴシック" pitchFamily="50" charset="-128"/>
                <a:ea typeface="ＭＳ Ｐゴシック" pitchFamily="50" charset="-128"/>
              </a:rPr>
              <a:t>1.8</a:t>
            </a:r>
            <a:r>
              <a:rPr lang="ja-JP" altLang="en-US" sz="1050" dirty="0">
                <a:latin typeface="ＭＳ Ｐゴシック" pitchFamily="50" charset="-128"/>
                <a:ea typeface="ＭＳ Ｐゴシック" pitchFamily="50" charset="-128"/>
              </a:rPr>
              <a:t>カ所となっている。</a:t>
            </a:r>
            <a:endParaRPr lang="en-US" altLang="ja-JP" sz="1050" dirty="0">
              <a:latin typeface="ＭＳ Ｐゴシック" pitchFamily="50" charset="-128"/>
              <a:ea typeface="ＭＳ Ｐゴシック" pitchFamily="50" charset="-128"/>
            </a:endParaRPr>
          </a:p>
          <a:p>
            <a:pPr marL="85725" indent="-85725">
              <a:buFont typeface="Wingdings" pitchFamily="2" charset="2"/>
              <a:buNone/>
              <a:defRPr/>
            </a:pPr>
            <a:endParaRPr lang="en-US" altLang="ja-JP" sz="800" dirty="0">
              <a:solidFill>
                <a:srgbClr val="000000"/>
              </a:solidFill>
              <a:latin typeface="HGP創英角ｺﾞｼｯｸUB" pitchFamily="50" charset="-128"/>
              <a:ea typeface="HGP創英角ｺﾞｼｯｸUB" pitchFamily="50" charset="-128"/>
            </a:endParaRPr>
          </a:p>
          <a:p>
            <a:pPr marL="85725" indent="-85725">
              <a:lnSpc>
                <a:spcPts val="1800"/>
              </a:lnSpc>
              <a:buFont typeface="Wingdings" pitchFamily="2" charset="2"/>
              <a:buNone/>
              <a:defRPr/>
            </a:pPr>
            <a:endParaRPr lang="ja-JP" altLang="en-US" sz="1200" dirty="0">
              <a:solidFill>
                <a:srgbClr val="000000"/>
              </a:solidFill>
              <a:latin typeface="HGP創英角ｺﾞｼｯｸUB" pitchFamily="50" charset="-128"/>
              <a:ea typeface="HGP創英角ｺﾞｼｯｸUB" pitchFamily="50" charset="-128"/>
            </a:endParaRPr>
          </a:p>
        </p:txBody>
      </p:sp>
      <p:sp>
        <p:nvSpPr>
          <p:cNvPr id="47114" name="テキスト ボックス 57"/>
          <p:cNvSpPr>
            <a:spLocks noChangeArrowheads="1"/>
          </p:cNvSpPr>
          <p:nvPr/>
        </p:nvSpPr>
        <p:spPr bwMode="auto">
          <a:xfrm>
            <a:off x="4211638" y="5805488"/>
            <a:ext cx="4679950" cy="792162"/>
          </a:xfrm>
          <a:prstGeom prst="roundRect">
            <a:avLst>
              <a:gd name="adj" fmla="val 9315"/>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36000" tIns="36000" r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ü"/>
            </a:pPr>
            <a:r>
              <a:rPr lang="ja-JP" altLang="en-US" sz="1100"/>
              <a:t>地下鉄５路線、</a:t>
            </a:r>
            <a:r>
              <a:rPr lang="ja-JP" altLang="en-US" sz="1100">
                <a:latin typeface="HGP創英角ｺﾞｼｯｸUB" pitchFamily="50" charset="-128"/>
              </a:rPr>
              <a:t>ＪＲ１路線、</a:t>
            </a:r>
            <a:r>
              <a:rPr lang="ja-JP" altLang="en-US" sz="1100"/>
              <a:t>私鉄５路線が</a:t>
            </a:r>
            <a:r>
              <a:rPr lang="ja-JP" altLang="en-US" sz="1100">
                <a:solidFill>
                  <a:srgbClr val="000000"/>
                </a:solidFill>
              </a:rPr>
              <a:t>走り、主要駅として天下茶屋駅、長居駅を有する</a:t>
            </a:r>
          </a:p>
          <a:p>
            <a:pPr eaLnBrk="1" hangingPunct="1">
              <a:buFont typeface="Wingdings" pitchFamily="2" charset="2"/>
              <a:buChar char="ü"/>
            </a:pPr>
            <a:r>
              <a:rPr lang="ja-JP" altLang="en-US" sz="1100"/>
              <a:t>西は大阪湾に面し、南を大和川、中央部を東西に尻無川、南北に木津川</a:t>
            </a:r>
            <a:r>
              <a:rPr lang="ja-JP" altLang="ja-JP" sz="1100"/>
              <a:t>が流れる</a:t>
            </a:r>
            <a:endParaRPr lang="ja-JP" altLang="en-US" sz="1100">
              <a:solidFill>
                <a:srgbClr val="000000"/>
              </a:solidFill>
            </a:endParaRPr>
          </a:p>
        </p:txBody>
      </p:sp>
      <p:grpSp>
        <p:nvGrpSpPr>
          <p:cNvPr id="2" name="グループ化 78"/>
          <p:cNvGrpSpPr>
            <a:grpSpLocks/>
          </p:cNvGrpSpPr>
          <p:nvPr/>
        </p:nvGrpSpPr>
        <p:grpSpPr bwMode="auto">
          <a:xfrm>
            <a:off x="4356100" y="2060575"/>
            <a:ext cx="4535488" cy="2879725"/>
            <a:chOff x="4284663" y="2071688"/>
            <a:chExt cx="4535809" cy="2879725"/>
          </a:xfrm>
        </p:grpSpPr>
        <p:grpSp>
          <p:nvGrpSpPr>
            <p:cNvPr id="3" name="グループ化 73"/>
            <p:cNvGrpSpPr>
              <a:grpSpLocks/>
            </p:cNvGrpSpPr>
            <p:nvPr/>
          </p:nvGrpSpPr>
          <p:grpSpPr bwMode="auto">
            <a:xfrm>
              <a:off x="4284663" y="2071688"/>
              <a:ext cx="4535809" cy="2879725"/>
              <a:chOff x="4529138" y="2071688"/>
              <a:chExt cx="4536826" cy="2879725"/>
            </a:xfrm>
          </p:grpSpPr>
          <p:grpSp>
            <p:nvGrpSpPr>
              <p:cNvPr id="5" name="グループ化 87"/>
              <p:cNvGrpSpPr>
                <a:grpSpLocks/>
              </p:cNvGrpSpPr>
              <p:nvPr/>
            </p:nvGrpSpPr>
            <p:grpSpPr bwMode="auto">
              <a:xfrm>
                <a:off x="4529138" y="2071688"/>
                <a:ext cx="4374853" cy="2879725"/>
                <a:chOff x="683568" y="1232787"/>
                <a:chExt cx="7119841" cy="4687596"/>
              </a:xfrm>
            </p:grpSpPr>
            <p:grpSp>
              <p:nvGrpSpPr>
                <p:cNvPr id="6" name="グループ化 62"/>
                <p:cNvGrpSpPr>
                  <a:grpSpLocks/>
                </p:cNvGrpSpPr>
                <p:nvPr/>
              </p:nvGrpSpPr>
              <p:grpSpPr bwMode="auto">
                <a:xfrm>
                  <a:off x="683568" y="1700808"/>
                  <a:ext cx="6648450" cy="4219575"/>
                  <a:chOff x="683568" y="1700808"/>
                  <a:chExt cx="6648450" cy="4219575"/>
                </a:xfrm>
              </p:grpSpPr>
              <p:grpSp>
                <p:nvGrpSpPr>
                  <p:cNvPr id="7" name="グループ化 59"/>
                  <p:cNvGrpSpPr>
                    <a:grpSpLocks/>
                  </p:cNvGrpSpPr>
                  <p:nvPr/>
                </p:nvGrpSpPr>
                <p:grpSpPr bwMode="auto">
                  <a:xfrm>
                    <a:off x="683568" y="1700808"/>
                    <a:ext cx="6648450" cy="4219575"/>
                    <a:chOff x="683568" y="1700808"/>
                    <a:chExt cx="6648450" cy="4219575"/>
                  </a:xfrm>
                </p:grpSpPr>
                <p:grpSp>
                  <p:nvGrpSpPr>
                    <p:cNvPr id="8" name="グループ化 57"/>
                    <p:cNvGrpSpPr>
                      <a:grpSpLocks/>
                    </p:cNvGrpSpPr>
                    <p:nvPr/>
                  </p:nvGrpSpPr>
                  <p:grpSpPr bwMode="auto">
                    <a:xfrm>
                      <a:off x="683568" y="1700808"/>
                      <a:ext cx="6648450" cy="4219575"/>
                      <a:chOff x="1115616" y="1628800"/>
                      <a:chExt cx="6648450" cy="4219575"/>
                    </a:xfrm>
                  </p:grpSpPr>
                  <p:grpSp>
                    <p:nvGrpSpPr>
                      <p:cNvPr id="9" name="グループ化 104"/>
                      <p:cNvGrpSpPr>
                        <a:grpSpLocks/>
                      </p:cNvGrpSpPr>
                      <p:nvPr/>
                    </p:nvGrpSpPr>
                    <p:grpSpPr bwMode="auto">
                      <a:xfrm>
                        <a:off x="1115616" y="1628800"/>
                        <a:ext cx="6648450" cy="4219575"/>
                        <a:chOff x="1187624" y="1628800"/>
                        <a:chExt cx="6648450" cy="4219575"/>
                      </a:xfrm>
                    </p:grpSpPr>
                    <p:grpSp>
                      <p:nvGrpSpPr>
                        <p:cNvPr id="10" name="グループ化 54"/>
                        <p:cNvGrpSpPr>
                          <a:grpSpLocks/>
                        </p:cNvGrpSpPr>
                        <p:nvPr/>
                      </p:nvGrpSpPr>
                      <p:grpSpPr bwMode="auto">
                        <a:xfrm>
                          <a:off x="1187624" y="1628800"/>
                          <a:ext cx="6648450" cy="4219575"/>
                          <a:chOff x="1331640" y="1484784"/>
                          <a:chExt cx="6648450" cy="4219575"/>
                        </a:xfrm>
                      </p:grpSpPr>
                      <p:grpSp>
                        <p:nvGrpSpPr>
                          <p:cNvPr id="11" name="グループ化 60"/>
                          <p:cNvGrpSpPr>
                            <a:grpSpLocks/>
                          </p:cNvGrpSpPr>
                          <p:nvPr/>
                        </p:nvGrpSpPr>
                        <p:grpSpPr bwMode="auto">
                          <a:xfrm>
                            <a:off x="1331640" y="1484784"/>
                            <a:ext cx="6648450" cy="4219575"/>
                            <a:chOff x="1115616" y="1412776"/>
                            <a:chExt cx="6648450" cy="4219575"/>
                          </a:xfrm>
                        </p:grpSpPr>
                        <p:grpSp>
                          <p:nvGrpSpPr>
                            <p:cNvPr id="12" name="グループ化 51"/>
                            <p:cNvGrpSpPr>
                              <a:grpSpLocks/>
                            </p:cNvGrpSpPr>
                            <p:nvPr/>
                          </p:nvGrpSpPr>
                          <p:grpSpPr bwMode="auto">
                            <a:xfrm>
                              <a:off x="1115616" y="1412776"/>
                              <a:ext cx="6648450" cy="4219575"/>
                              <a:chOff x="0" y="0"/>
                              <a:chExt cx="6648450" cy="4219575"/>
                            </a:xfrm>
                          </p:grpSpPr>
                          <p:pic>
                            <p:nvPicPr>
                              <p:cNvPr id="4717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16826" t="19646" r="34975" b="2655"/>
                              <a:stretch>
                                <a:fillRect/>
                              </a:stretch>
                            </p:blipFill>
                            <p:spPr bwMode="gray">
                              <a:xfrm>
                                <a:off x="28575" y="38100"/>
                                <a:ext cx="624840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
                                    <a:solidFill>
                                      <a:srgbClr val="000000"/>
                                    </a:solidFill>
                                    <a:miter lim="800000"/>
                                    <a:headEnd/>
                                    <a:tailEnd/>
                                  </a14:hiddenLine>
                                </a:ext>
                              </a:extLst>
                            </p:spPr>
                          </p:pic>
                          <p:sp>
                            <p:nvSpPr>
                              <p:cNvPr id="128" name="正方形/長方形 127"/>
                              <p:cNvSpPr/>
                              <p:nvPr/>
                            </p:nvSpPr>
                            <p:spPr bwMode="gray">
                              <a:xfrm>
                                <a:off x="1475655" y="38466"/>
                                <a:ext cx="2064882" cy="493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9" name="正方形/長方形 128"/>
                              <p:cNvSpPr/>
                              <p:nvPr/>
                            </p:nvSpPr>
                            <p:spPr bwMode="gray">
                              <a:xfrm>
                                <a:off x="5509800" y="-295"/>
                                <a:ext cx="1113849" cy="19794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0" name="正方形/長方形 129"/>
                              <p:cNvSpPr/>
                              <p:nvPr/>
                            </p:nvSpPr>
                            <p:spPr bwMode="gray">
                              <a:xfrm>
                                <a:off x="2455117" y="436421"/>
                                <a:ext cx="1113849" cy="493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1" name="正方形/長方形 130"/>
                              <p:cNvSpPr/>
                              <p:nvPr/>
                            </p:nvSpPr>
                            <p:spPr bwMode="gray">
                              <a:xfrm>
                                <a:off x="5861269" y="1932628"/>
                                <a:ext cx="744288" cy="6563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2" name="正方形/長方形 131"/>
                              <p:cNvSpPr/>
                              <p:nvPr/>
                            </p:nvSpPr>
                            <p:spPr bwMode="gray">
                              <a:xfrm>
                                <a:off x="0" y="759437"/>
                                <a:ext cx="180903" cy="4961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3" name="正方形/長方形 132"/>
                              <p:cNvSpPr/>
                              <p:nvPr/>
                            </p:nvSpPr>
                            <p:spPr bwMode="gray">
                              <a:xfrm>
                                <a:off x="6166221" y="3684663"/>
                                <a:ext cx="180903" cy="4961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grpSp>
                          <p:nvGrpSpPr>
                            <p:cNvPr id="13" name="グループ化 32"/>
                            <p:cNvGrpSpPr>
                              <a:grpSpLocks/>
                            </p:cNvGrpSpPr>
                            <p:nvPr/>
                          </p:nvGrpSpPr>
                          <p:grpSpPr bwMode="auto">
                            <a:xfrm>
                              <a:off x="2025238" y="1766506"/>
                              <a:ext cx="5225154" cy="3315427"/>
                              <a:chOff x="2415061" y="1958592"/>
                              <a:chExt cx="5225154" cy="3315427"/>
                            </a:xfrm>
                          </p:grpSpPr>
                          <p:sp>
                            <p:nvSpPr>
                              <p:cNvPr id="124" name="フリーフォーム 123"/>
                              <p:cNvSpPr/>
                              <p:nvPr/>
                            </p:nvSpPr>
                            <p:spPr bwMode="gray">
                              <a:xfrm>
                                <a:off x="7477836" y="4491031"/>
                                <a:ext cx="162812" cy="782990"/>
                              </a:xfrm>
                              <a:custGeom>
                                <a:avLst/>
                                <a:gdLst>
                                  <a:gd name="connsiteX0" fmla="*/ 39687 w 163512"/>
                                  <a:gd name="connsiteY0" fmla="*/ 0 h 781050"/>
                                  <a:gd name="connsiteX1" fmla="*/ 20637 w 163512"/>
                                  <a:gd name="connsiteY1" fmla="*/ 600075 h 781050"/>
                                  <a:gd name="connsiteX2" fmla="*/ 163512 w 163512"/>
                                  <a:gd name="connsiteY2" fmla="*/ 781050 h 781050"/>
                                  <a:gd name="connsiteX3" fmla="*/ 163512 w 163512"/>
                                  <a:gd name="connsiteY3" fmla="*/ 781050 h 781050"/>
                                </a:gdLst>
                                <a:ahLst/>
                                <a:cxnLst>
                                  <a:cxn ang="0">
                                    <a:pos x="connsiteX0" y="connsiteY0"/>
                                  </a:cxn>
                                  <a:cxn ang="0">
                                    <a:pos x="connsiteX1" y="connsiteY1"/>
                                  </a:cxn>
                                  <a:cxn ang="0">
                                    <a:pos x="connsiteX2" y="connsiteY2"/>
                                  </a:cxn>
                                  <a:cxn ang="0">
                                    <a:pos x="connsiteX3" y="connsiteY3"/>
                                  </a:cxn>
                                </a:cxnLst>
                                <a:rect l="l" t="t" r="r" b="b"/>
                                <a:pathLst>
                                  <a:path w="163512" h="781050">
                                    <a:moveTo>
                                      <a:pt x="39687" y="0"/>
                                    </a:moveTo>
                                    <a:cubicBezTo>
                                      <a:pt x="19843" y="234950"/>
                                      <a:pt x="0" y="469900"/>
                                      <a:pt x="20637" y="600075"/>
                                    </a:cubicBezTo>
                                    <a:cubicBezTo>
                                      <a:pt x="41274" y="730250"/>
                                      <a:pt x="163512" y="781050"/>
                                      <a:pt x="163512" y="781050"/>
                                    </a:cubicBezTo>
                                    <a:lnTo>
                                      <a:pt x="163512" y="781050"/>
                                    </a:ln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5" name="フリーフォーム 124"/>
                              <p:cNvSpPr/>
                              <p:nvPr/>
                            </p:nvSpPr>
                            <p:spPr bwMode="gray">
                              <a:xfrm>
                                <a:off x="5255308" y="1958592"/>
                                <a:ext cx="1051823" cy="2441996"/>
                              </a:xfrm>
                              <a:custGeom>
                                <a:avLst/>
                                <a:gdLst>
                                  <a:gd name="connsiteX0" fmla="*/ 41275 w 1092200"/>
                                  <a:gd name="connsiteY0" fmla="*/ 2314575 h 2314575"/>
                                  <a:gd name="connsiteX1" fmla="*/ 117475 w 1092200"/>
                                  <a:gd name="connsiteY1" fmla="*/ 1819275 h 2314575"/>
                                  <a:gd name="connsiteX2" fmla="*/ 746125 w 1092200"/>
                                  <a:gd name="connsiteY2" fmla="*/ 1609725 h 2314575"/>
                                  <a:gd name="connsiteX3" fmla="*/ 1041400 w 1092200"/>
                                  <a:gd name="connsiteY3" fmla="*/ 361950 h 2314575"/>
                                  <a:gd name="connsiteX4" fmla="*/ 1050925 w 1092200"/>
                                  <a:gd name="connsiteY4" fmla="*/ 0 h 2314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2200" h="2314575">
                                    <a:moveTo>
                                      <a:pt x="41275" y="2314575"/>
                                    </a:moveTo>
                                    <a:cubicBezTo>
                                      <a:pt x="20637" y="2125662"/>
                                      <a:pt x="0" y="1936750"/>
                                      <a:pt x="117475" y="1819275"/>
                                    </a:cubicBezTo>
                                    <a:cubicBezTo>
                                      <a:pt x="234950" y="1701800"/>
                                      <a:pt x="592138" y="1852613"/>
                                      <a:pt x="746125" y="1609725"/>
                                    </a:cubicBezTo>
                                    <a:cubicBezTo>
                                      <a:pt x="900113" y="1366838"/>
                                      <a:pt x="990600" y="630237"/>
                                      <a:pt x="1041400" y="361950"/>
                                    </a:cubicBezTo>
                                    <a:cubicBezTo>
                                      <a:pt x="1092200" y="93663"/>
                                      <a:pt x="1071562" y="46831"/>
                                      <a:pt x="1050925" y="0"/>
                                    </a:cubicBezTo>
                                  </a:path>
                                </a:pathLst>
                              </a:custGeom>
                              <a:ln w="63500" cmpd="tri">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6" name="フリーフォーム 30"/>
                              <p:cNvSpPr/>
                              <p:nvPr/>
                            </p:nvSpPr>
                            <p:spPr bwMode="gray">
                              <a:xfrm>
                                <a:off x="2415124" y="2157570"/>
                                <a:ext cx="767548" cy="459974"/>
                              </a:xfrm>
                              <a:custGeom>
                                <a:avLst/>
                                <a:gdLst>
                                  <a:gd name="connsiteX0" fmla="*/ 100013 w 766763"/>
                                  <a:gd name="connsiteY0" fmla="*/ 457200 h 457200"/>
                                  <a:gd name="connsiteX1" fmla="*/ 61913 w 766763"/>
                                  <a:gd name="connsiteY1" fmla="*/ 314325 h 457200"/>
                                  <a:gd name="connsiteX2" fmla="*/ 471488 w 766763"/>
                                  <a:gd name="connsiteY2" fmla="*/ 228600 h 457200"/>
                                  <a:gd name="connsiteX3" fmla="*/ 766763 w 766763"/>
                                  <a:gd name="connsiteY3" fmla="*/ 0 h 457200"/>
                                </a:gdLst>
                                <a:ahLst/>
                                <a:cxnLst>
                                  <a:cxn ang="0">
                                    <a:pos x="connsiteX0" y="connsiteY0"/>
                                  </a:cxn>
                                  <a:cxn ang="0">
                                    <a:pos x="connsiteX1" y="connsiteY1"/>
                                  </a:cxn>
                                  <a:cxn ang="0">
                                    <a:pos x="connsiteX2" y="connsiteY2"/>
                                  </a:cxn>
                                  <a:cxn ang="0">
                                    <a:pos x="connsiteX3" y="connsiteY3"/>
                                  </a:cxn>
                                </a:cxnLst>
                                <a:rect l="l" t="t" r="r" b="b"/>
                                <a:pathLst>
                                  <a:path w="766763" h="457200">
                                    <a:moveTo>
                                      <a:pt x="100013" y="457200"/>
                                    </a:moveTo>
                                    <a:cubicBezTo>
                                      <a:pt x="50006" y="404812"/>
                                      <a:pt x="0" y="352425"/>
                                      <a:pt x="61913" y="314325"/>
                                    </a:cubicBezTo>
                                    <a:cubicBezTo>
                                      <a:pt x="123826" y="276225"/>
                                      <a:pt x="354013" y="280988"/>
                                      <a:pt x="471488" y="228600"/>
                                    </a:cubicBezTo>
                                    <a:cubicBezTo>
                                      <a:pt x="588963" y="176213"/>
                                      <a:pt x="677863" y="88106"/>
                                      <a:pt x="766763" y="0"/>
                                    </a:cubicBezTo>
                                  </a:path>
                                </a:pathLst>
                              </a:custGeom>
                              <a:ln w="63500" cmpd="tri">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grpSp>
                      <p:sp>
                        <p:nvSpPr>
                          <p:cNvPr id="120" name="正方形/長方形 119"/>
                          <p:cNvSpPr/>
                          <p:nvPr/>
                        </p:nvSpPr>
                        <p:spPr bwMode="gray">
                          <a:xfrm rot="1232530">
                            <a:off x="2132784" y="2637008"/>
                            <a:ext cx="1266324" cy="2765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ニュートラム</a:t>
                            </a:r>
                            <a:endParaRPr lang="en-US" altLang="ja-JP" sz="900" dirty="0">
                              <a:solidFill>
                                <a:schemeClr val="tx1"/>
                              </a:solidFill>
                            </a:endParaRPr>
                          </a:p>
                        </p:txBody>
                      </p:sp>
                    </p:grpSp>
                    <p:grpSp>
                      <p:nvGrpSpPr>
                        <p:cNvPr id="14" name="グループ化 51"/>
                        <p:cNvGrpSpPr>
                          <a:grpSpLocks/>
                        </p:cNvGrpSpPr>
                        <p:nvPr/>
                      </p:nvGrpSpPr>
                      <p:grpSpPr bwMode="auto">
                        <a:xfrm>
                          <a:off x="1422781" y="2080726"/>
                          <a:ext cx="3545818" cy="2715910"/>
                          <a:chOff x="1422779" y="2008718"/>
                          <a:chExt cx="3545818" cy="2715910"/>
                        </a:xfrm>
                      </p:grpSpPr>
                      <p:sp>
                        <p:nvSpPr>
                          <p:cNvPr id="108" name="正方形/長方形 107"/>
                          <p:cNvSpPr/>
                          <p:nvPr/>
                        </p:nvSpPr>
                        <p:spPr bwMode="gray">
                          <a:xfrm>
                            <a:off x="3697010" y="2845974"/>
                            <a:ext cx="1271492" cy="37728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工場集積地</a:t>
                            </a:r>
                            <a:endParaRPr lang="en-US" altLang="ja-JP" sz="900" dirty="0">
                              <a:solidFill>
                                <a:schemeClr val="tx1"/>
                              </a:solidFill>
                            </a:endParaRPr>
                          </a:p>
                          <a:p>
                            <a:pPr algn="ctr">
                              <a:defRPr/>
                            </a:pPr>
                            <a:endParaRPr lang="en-US" altLang="ja-JP" sz="900" dirty="0">
                              <a:solidFill>
                                <a:schemeClr val="tx1"/>
                              </a:solidFill>
                            </a:endParaRPr>
                          </a:p>
                        </p:txBody>
                      </p:sp>
                      <p:sp>
                        <p:nvSpPr>
                          <p:cNvPr id="109" name="円/楕円 108"/>
                          <p:cNvSpPr/>
                          <p:nvPr/>
                        </p:nvSpPr>
                        <p:spPr bwMode="gray">
                          <a:xfrm>
                            <a:off x="3851920" y="3356992"/>
                            <a:ext cx="936104" cy="360040"/>
                          </a:xfrm>
                          <a:prstGeom prst="ellipse">
                            <a:avLst/>
                          </a:prstGeom>
                          <a:gradFill>
                            <a:gsLst>
                              <a:gs pos="100000">
                                <a:srgbClr val="92D050"/>
                              </a:gs>
                              <a:gs pos="30000">
                                <a:schemeClr val="accent3">
                                  <a:lumMod val="40000"/>
                                  <a:lumOff val="60000"/>
                                  <a:alpha val="8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10" name="直線コネクタ 109"/>
                          <p:cNvCxnSpPr/>
                          <p:nvPr/>
                        </p:nvCxnSpPr>
                        <p:spPr bwMode="gray">
                          <a:xfrm flipH="1">
                            <a:off x="4250058" y="3065625"/>
                            <a:ext cx="77530" cy="289422"/>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1" name="円/楕円 110"/>
                          <p:cNvSpPr/>
                          <p:nvPr/>
                        </p:nvSpPr>
                        <p:spPr bwMode="gray">
                          <a:xfrm rot="15253950">
                            <a:off x="2459258" y="3067854"/>
                            <a:ext cx="1792541" cy="442375"/>
                          </a:xfrm>
                          <a:prstGeom prst="ellipse">
                            <a:avLst/>
                          </a:prstGeom>
                          <a:gradFill>
                            <a:gsLst>
                              <a:gs pos="100000">
                                <a:schemeClr val="accent6">
                                  <a:lumMod val="75000"/>
                                </a:schemeClr>
                              </a:gs>
                              <a:gs pos="30000">
                                <a:schemeClr val="accent6">
                                  <a:lumMod val="40000"/>
                                  <a:lumOff val="60000"/>
                                  <a:alpha val="8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 name="正方形/長方形 111"/>
                          <p:cNvSpPr/>
                          <p:nvPr/>
                        </p:nvSpPr>
                        <p:spPr bwMode="gray">
                          <a:xfrm>
                            <a:off x="3205987" y="2008718"/>
                            <a:ext cx="1496328" cy="35144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大型物流施設</a:t>
                            </a:r>
                            <a:endParaRPr lang="en-US" altLang="ja-JP" sz="900" dirty="0">
                              <a:solidFill>
                                <a:schemeClr val="tx1"/>
                              </a:solidFill>
                            </a:endParaRPr>
                          </a:p>
                        </p:txBody>
                      </p:sp>
                      <p:cxnSp>
                        <p:nvCxnSpPr>
                          <p:cNvPr id="113" name="直線コネクタ 112"/>
                          <p:cNvCxnSpPr>
                            <a:stCxn id="112" idx="2"/>
                          </p:cNvCxnSpPr>
                          <p:nvPr/>
                        </p:nvCxnSpPr>
                        <p:spPr bwMode="gray">
                          <a:xfrm flipH="1">
                            <a:off x="3262842" y="2360159"/>
                            <a:ext cx="692601" cy="273917"/>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bwMode="gray">
                          <a:xfrm>
                            <a:off x="1474484" y="3259433"/>
                            <a:ext cx="1010474" cy="31268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インテックス大阪</a:t>
                            </a:r>
                            <a:endParaRPr lang="en-US" altLang="ja-JP" sz="900" dirty="0">
                              <a:solidFill>
                                <a:schemeClr val="tx1"/>
                              </a:solidFill>
                            </a:endParaRPr>
                          </a:p>
                        </p:txBody>
                      </p:sp>
                      <p:sp>
                        <p:nvSpPr>
                          <p:cNvPr id="115" name="正方形/長方形 114"/>
                          <p:cNvSpPr/>
                          <p:nvPr/>
                        </p:nvSpPr>
                        <p:spPr bwMode="gray">
                          <a:xfrm>
                            <a:off x="2340235" y="3068208"/>
                            <a:ext cx="144723" cy="1421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6" name="正方形/長方形 115"/>
                          <p:cNvSpPr/>
                          <p:nvPr/>
                        </p:nvSpPr>
                        <p:spPr bwMode="gray">
                          <a:xfrm>
                            <a:off x="1422797" y="2706431"/>
                            <a:ext cx="775300" cy="31268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ＡＴＣ</a:t>
                            </a:r>
                            <a:endParaRPr lang="en-US" altLang="ja-JP" sz="900" dirty="0">
                              <a:solidFill>
                                <a:schemeClr val="tx1"/>
                              </a:solidFill>
                            </a:endParaRPr>
                          </a:p>
                        </p:txBody>
                      </p:sp>
                      <p:sp>
                        <p:nvSpPr>
                          <p:cNvPr id="117" name="正方形/長方形 116"/>
                          <p:cNvSpPr/>
                          <p:nvPr/>
                        </p:nvSpPr>
                        <p:spPr bwMode="gray">
                          <a:xfrm>
                            <a:off x="1983596" y="2778786"/>
                            <a:ext cx="142139" cy="14471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8" name="正方形/長方形 117"/>
                          <p:cNvSpPr/>
                          <p:nvPr/>
                        </p:nvSpPr>
                        <p:spPr bwMode="gray">
                          <a:xfrm>
                            <a:off x="3133626" y="4411952"/>
                            <a:ext cx="1080251" cy="31268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大和川</a:t>
                            </a:r>
                            <a:endParaRPr lang="en-US" altLang="ja-JP" sz="900" dirty="0">
                              <a:solidFill>
                                <a:schemeClr val="tx1"/>
                              </a:solidFill>
                            </a:endParaRPr>
                          </a:p>
                        </p:txBody>
                      </p:sp>
                    </p:grpSp>
                    <p:sp>
                      <p:nvSpPr>
                        <p:cNvPr id="106" name="正方形/長方形 105"/>
                        <p:cNvSpPr/>
                        <p:nvPr/>
                      </p:nvSpPr>
                      <p:spPr bwMode="gray">
                        <a:xfrm>
                          <a:off x="4565349" y="2129825"/>
                          <a:ext cx="1056992" cy="31267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木津川</a:t>
                          </a:r>
                          <a:endParaRPr lang="en-US" altLang="ja-JP" sz="900" dirty="0">
                            <a:solidFill>
                              <a:schemeClr val="tx1"/>
                            </a:solidFill>
                          </a:endParaRPr>
                        </a:p>
                      </p:txBody>
                    </p:sp>
                    <p:sp>
                      <p:nvSpPr>
                        <p:cNvPr id="107" name="正方形/長方形 106"/>
                        <p:cNvSpPr/>
                        <p:nvPr/>
                      </p:nvSpPr>
                      <p:spPr bwMode="gray">
                        <a:xfrm>
                          <a:off x="4353434" y="3140216"/>
                          <a:ext cx="1080252" cy="31009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尻無川</a:t>
                          </a:r>
                          <a:endParaRPr lang="en-US" altLang="ja-JP" sz="900" dirty="0">
                            <a:solidFill>
                              <a:schemeClr val="tx1"/>
                            </a:solidFill>
                          </a:endParaRPr>
                        </a:p>
                      </p:txBody>
                    </p:sp>
                  </p:grpSp>
                  <p:sp>
                    <p:nvSpPr>
                      <p:cNvPr id="103" name="フローチャート : 判断 102"/>
                      <p:cNvSpPr/>
                      <p:nvPr/>
                    </p:nvSpPr>
                    <p:spPr bwMode="gray">
                      <a:xfrm>
                        <a:off x="4583792" y="3930957"/>
                        <a:ext cx="129217" cy="144711"/>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00" name="円/楕円 8"/>
                    <p:cNvSpPr/>
                    <p:nvPr/>
                  </p:nvSpPr>
                  <p:spPr bwMode="gray">
                    <a:xfrm>
                      <a:off x="5606764" y="2874229"/>
                      <a:ext cx="142138" cy="14471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7" name="円/楕円 96"/>
                  <p:cNvSpPr/>
                  <p:nvPr/>
                </p:nvSpPr>
                <p:spPr bwMode="gray">
                  <a:xfrm>
                    <a:off x="5748797" y="4866869"/>
                    <a:ext cx="193824" cy="217066"/>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8" name="円/楕円 8"/>
                  <p:cNvSpPr/>
                  <p:nvPr/>
                </p:nvSpPr>
                <p:spPr bwMode="gray">
                  <a:xfrm>
                    <a:off x="4942547" y="4452607"/>
                    <a:ext cx="144723" cy="14212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5" name="正方形/長方形 84"/>
                <p:cNvSpPr/>
                <p:nvPr/>
              </p:nvSpPr>
              <p:spPr bwMode="gray">
                <a:xfrm rot="17794029">
                  <a:off x="6064195" y="3566220"/>
                  <a:ext cx="1023312" cy="67709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阪和線</a:t>
                  </a:r>
                </a:p>
              </p:txBody>
            </p:sp>
            <p:sp>
              <p:nvSpPr>
                <p:cNvPr id="86" name="正方形/長方形 85"/>
                <p:cNvSpPr/>
                <p:nvPr/>
              </p:nvSpPr>
              <p:spPr bwMode="gray">
                <a:xfrm rot="17959098">
                  <a:off x="5631327" y="3484829"/>
                  <a:ext cx="1253298" cy="49619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阪堺上町線</a:t>
                  </a:r>
                </a:p>
              </p:txBody>
            </p:sp>
            <p:sp>
              <p:nvSpPr>
                <p:cNvPr id="87" name="正方形/長方形 86"/>
                <p:cNvSpPr/>
                <p:nvPr/>
              </p:nvSpPr>
              <p:spPr bwMode="gray">
                <a:xfrm rot="16602501">
                  <a:off x="4950358" y="4881547"/>
                  <a:ext cx="1310149" cy="45742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南海高野線</a:t>
                  </a:r>
                </a:p>
              </p:txBody>
            </p:sp>
            <p:sp>
              <p:nvSpPr>
                <p:cNvPr id="88" name="正方形/長方形 87"/>
                <p:cNvSpPr/>
                <p:nvPr/>
              </p:nvSpPr>
              <p:spPr bwMode="gray">
                <a:xfrm>
                  <a:off x="4699623" y="5398391"/>
                  <a:ext cx="1054408" cy="31267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阪堺</a:t>
                  </a:r>
                  <a:endParaRPr lang="en-US" altLang="ja-JP" sz="900" dirty="0">
                    <a:solidFill>
                      <a:schemeClr val="tx1"/>
                    </a:solidFill>
                  </a:endParaRPr>
                </a:p>
                <a:p>
                  <a:pPr algn="ctr">
                    <a:defRPr/>
                  </a:pPr>
                  <a:r>
                    <a:rPr lang="ja-JP" altLang="en-US" sz="900" dirty="0">
                      <a:solidFill>
                        <a:schemeClr val="tx1"/>
                      </a:solidFill>
                    </a:rPr>
                    <a:t>上町線</a:t>
                  </a:r>
                </a:p>
              </p:txBody>
            </p:sp>
            <p:sp>
              <p:nvSpPr>
                <p:cNvPr id="89" name="正方形/長方形 88"/>
                <p:cNvSpPr/>
                <p:nvPr/>
              </p:nvSpPr>
              <p:spPr bwMode="gray">
                <a:xfrm>
                  <a:off x="4286130" y="5300194"/>
                  <a:ext cx="997553" cy="26874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a:t>
                  </a:r>
                  <a:endParaRPr lang="en-US" altLang="ja-JP" sz="900" dirty="0">
                    <a:solidFill>
                      <a:schemeClr val="tx1"/>
                    </a:solidFill>
                  </a:endParaRPr>
                </a:p>
                <a:p>
                  <a:pPr algn="ctr">
                    <a:defRPr/>
                  </a:pPr>
                  <a:r>
                    <a:rPr lang="ja-JP" altLang="en-US" sz="900" dirty="0">
                      <a:solidFill>
                        <a:schemeClr val="tx1"/>
                      </a:solidFill>
                    </a:rPr>
                    <a:t>本線</a:t>
                  </a:r>
                </a:p>
              </p:txBody>
            </p:sp>
            <p:sp>
              <p:nvSpPr>
                <p:cNvPr id="90" name="正方形/長方形 89"/>
                <p:cNvSpPr/>
                <p:nvPr/>
              </p:nvSpPr>
              <p:spPr bwMode="gray">
                <a:xfrm rot="17521172">
                  <a:off x="5544754" y="2602351"/>
                  <a:ext cx="1284307" cy="50394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阪堺阪堺線</a:t>
                  </a:r>
                </a:p>
              </p:txBody>
            </p:sp>
            <p:sp>
              <p:nvSpPr>
                <p:cNvPr id="91" name="正方形/長方形 90"/>
                <p:cNvSpPr/>
                <p:nvPr/>
              </p:nvSpPr>
              <p:spPr bwMode="gray">
                <a:xfrm>
                  <a:off x="5340538" y="1576476"/>
                  <a:ext cx="1046656" cy="5943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a:t>
                  </a:r>
                  <a:endParaRPr lang="en-US" altLang="ja-JP" sz="900" dirty="0">
                    <a:solidFill>
                      <a:schemeClr val="tx1"/>
                    </a:solidFill>
                  </a:endParaRPr>
                </a:p>
                <a:p>
                  <a:pPr algn="ctr">
                    <a:defRPr/>
                  </a:pPr>
                  <a:r>
                    <a:rPr lang="ja-JP" altLang="en-US" sz="900" dirty="0">
                      <a:solidFill>
                        <a:schemeClr val="tx1"/>
                      </a:solidFill>
                    </a:rPr>
                    <a:t>本線</a:t>
                  </a:r>
                </a:p>
              </p:txBody>
            </p:sp>
            <p:sp>
              <p:nvSpPr>
                <p:cNvPr id="92" name="正方形/長方形 91"/>
                <p:cNvSpPr/>
                <p:nvPr/>
              </p:nvSpPr>
              <p:spPr bwMode="gray">
                <a:xfrm>
                  <a:off x="6749001" y="5349293"/>
                  <a:ext cx="1054408" cy="33593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F0000"/>
                      </a:solidFill>
                    </a:rPr>
                    <a:t>地下鉄</a:t>
                  </a:r>
                  <a:endParaRPr lang="en-US" altLang="ja-JP" sz="900" dirty="0">
                    <a:solidFill>
                      <a:srgbClr val="FF0000"/>
                    </a:solidFill>
                  </a:endParaRPr>
                </a:p>
                <a:p>
                  <a:pPr algn="ctr">
                    <a:defRPr/>
                  </a:pPr>
                  <a:r>
                    <a:rPr lang="ja-JP" altLang="en-US" sz="900" dirty="0">
                      <a:solidFill>
                        <a:srgbClr val="FF0000"/>
                      </a:solidFill>
                    </a:rPr>
                    <a:t>御堂筋線</a:t>
                  </a:r>
                </a:p>
              </p:txBody>
            </p:sp>
            <p:sp>
              <p:nvSpPr>
                <p:cNvPr id="93" name="正方形/長方形 92"/>
                <p:cNvSpPr/>
                <p:nvPr/>
              </p:nvSpPr>
              <p:spPr bwMode="gray">
                <a:xfrm>
                  <a:off x="4756478" y="1232787"/>
                  <a:ext cx="1038902" cy="52199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0070C0"/>
                      </a:solidFill>
                    </a:rPr>
                    <a:t>地下鉄</a:t>
                  </a:r>
                  <a:endParaRPr lang="en-US" altLang="ja-JP" sz="900" dirty="0">
                    <a:solidFill>
                      <a:srgbClr val="0070C0"/>
                    </a:solidFill>
                  </a:endParaRPr>
                </a:p>
                <a:p>
                  <a:pPr algn="ctr">
                    <a:defRPr/>
                  </a:pPr>
                  <a:r>
                    <a:rPr lang="ja-JP" altLang="en-US" sz="900" dirty="0">
                      <a:solidFill>
                        <a:srgbClr val="0070C0"/>
                      </a:solidFill>
                    </a:rPr>
                    <a:t>四ツ橋線</a:t>
                  </a:r>
                </a:p>
              </p:txBody>
            </p:sp>
            <p:sp>
              <p:nvSpPr>
                <p:cNvPr id="94" name="正方形/長方形 93"/>
                <p:cNvSpPr/>
                <p:nvPr/>
              </p:nvSpPr>
              <p:spPr bwMode="gray">
                <a:xfrm>
                  <a:off x="1709549" y="1845225"/>
                  <a:ext cx="1088004" cy="3255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00B050"/>
                      </a:solidFill>
                    </a:rPr>
                    <a:t>地下鉄</a:t>
                  </a:r>
                  <a:endParaRPr lang="en-US" altLang="ja-JP" sz="900" dirty="0">
                    <a:solidFill>
                      <a:srgbClr val="00B050"/>
                    </a:solidFill>
                  </a:endParaRPr>
                </a:p>
                <a:p>
                  <a:pPr algn="ctr">
                    <a:defRPr/>
                  </a:pPr>
                  <a:r>
                    <a:rPr lang="ja-JP" altLang="en-US" sz="900" dirty="0">
                      <a:solidFill>
                        <a:srgbClr val="00B050"/>
                      </a:solidFill>
                    </a:rPr>
                    <a:t>中央線</a:t>
                  </a:r>
                </a:p>
              </p:txBody>
            </p:sp>
            <p:sp>
              <p:nvSpPr>
                <p:cNvPr id="95" name="正方形/長方形 94"/>
                <p:cNvSpPr/>
                <p:nvPr/>
              </p:nvSpPr>
              <p:spPr bwMode="gray">
                <a:xfrm rot="3339681">
                  <a:off x="4380506" y="2732851"/>
                  <a:ext cx="1170606" cy="46001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a:t>
                  </a:r>
                  <a:endParaRPr lang="en-US" altLang="ja-JP" sz="900" dirty="0">
                    <a:solidFill>
                      <a:schemeClr val="tx1"/>
                    </a:solidFill>
                  </a:endParaRPr>
                </a:p>
                <a:p>
                  <a:pPr algn="ctr">
                    <a:defRPr/>
                  </a:pPr>
                  <a:r>
                    <a:rPr lang="ja-JP" altLang="en-US" sz="900" dirty="0">
                      <a:solidFill>
                        <a:schemeClr val="tx1"/>
                      </a:solidFill>
                    </a:rPr>
                    <a:t>汐見橋線</a:t>
                  </a:r>
                </a:p>
              </p:txBody>
            </p:sp>
          </p:grpSp>
          <p:sp>
            <p:nvSpPr>
              <p:cNvPr id="68" name="正方形/長方形 67"/>
              <p:cNvSpPr/>
              <p:nvPr/>
            </p:nvSpPr>
            <p:spPr bwMode="gray">
              <a:xfrm>
                <a:off x="5969599" y="2215977"/>
                <a:ext cx="960721" cy="28892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天下茶屋駅</a:t>
                </a:r>
              </a:p>
            </p:txBody>
          </p:sp>
          <p:cxnSp>
            <p:nvCxnSpPr>
              <p:cNvPr id="69" name="直線コネクタ 68"/>
              <p:cNvCxnSpPr>
                <a:stCxn id="68" idx="3"/>
                <a:endCxn id="70" idx="1"/>
              </p:cNvCxnSpPr>
              <p:nvPr/>
            </p:nvCxnSpPr>
            <p:spPr bwMode="gray">
              <a:xfrm>
                <a:off x="6930320" y="2360440"/>
                <a:ext cx="518467" cy="494700"/>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0" name="円/楕円 69"/>
              <p:cNvSpPr/>
              <p:nvPr/>
            </p:nvSpPr>
            <p:spPr bwMode="gray">
              <a:xfrm>
                <a:off x="7410184" y="2816548"/>
                <a:ext cx="263603" cy="263525"/>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 name="正方形/長方形 70"/>
              <p:cNvSpPr/>
              <p:nvPr/>
            </p:nvSpPr>
            <p:spPr bwMode="gray">
              <a:xfrm>
                <a:off x="8418073" y="3716338"/>
                <a:ext cx="647891" cy="29051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長居駅</a:t>
                </a:r>
              </a:p>
            </p:txBody>
          </p:sp>
          <p:cxnSp>
            <p:nvCxnSpPr>
              <p:cNvPr id="72" name="直線コネクタ 71"/>
              <p:cNvCxnSpPr>
                <a:stCxn id="71" idx="1"/>
                <a:endCxn id="73" idx="7"/>
              </p:cNvCxnSpPr>
              <p:nvPr/>
            </p:nvCxnSpPr>
            <p:spPr bwMode="gray">
              <a:xfrm flipH="1">
                <a:off x="8210049" y="3860801"/>
                <a:ext cx="208024" cy="109537"/>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3" name="円/楕円 72"/>
              <p:cNvSpPr/>
              <p:nvPr/>
            </p:nvSpPr>
            <p:spPr bwMode="gray">
              <a:xfrm>
                <a:off x="7986146" y="3932238"/>
                <a:ext cx="263603" cy="263525"/>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77" name="フリーフォーム 76"/>
            <p:cNvSpPr/>
            <p:nvPr/>
          </p:nvSpPr>
          <p:spPr>
            <a:xfrm>
              <a:off x="7391621" y="2689226"/>
              <a:ext cx="142885" cy="523875"/>
            </a:xfrm>
            <a:custGeom>
              <a:avLst/>
              <a:gdLst>
                <a:gd name="connsiteX0" fmla="*/ 142875 w 142875"/>
                <a:gd name="connsiteY0" fmla="*/ 0 h 523875"/>
                <a:gd name="connsiteX1" fmla="*/ 0 w 142875"/>
                <a:gd name="connsiteY1" fmla="*/ 523875 h 523875"/>
              </a:gdLst>
              <a:ahLst/>
              <a:cxnLst>
                <a:cxn ang="0">
                  <a:pos x="connsiteX0" y="connsiteY0"/>
                </a:cxn>
                <a:cxn ang="0">
                  <a:pos x="connsiteX1" y="connsiteY1"/>
                </a:cxn>
              </a:cxnLst>
              <a:rect l="l" t="t" r="r" b="b"/>
              <a:pathLst>
                <a:path w="142875" h="523875">
                  <a:moveTo>
                    <a:pt x="142875" y="0"/>
                  </a:moveTo>
                  <a:lnTo>
                    <a:pt x="0" y="523875"/>
                  </a:lnTo>
                </a:path>
              </a:pathLst>
            </a:custGeom>
            <a:ln w="63500" cmpd="tri">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8" name="正方形/長方形 77"/>
            <p:cNvSpPr/>
            <p:nvPr/>
          </p:nvSpPr>
          <p:spPr bwMode="gray">
            <a:xfrm>
              <a:off x="7451950" y="2387601"/>
              <a:ext cx="638220" cy="32067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3F1D20"/>
                  </a:solidFill>
                </a:rPr>
                <a:t>地下鉄</a:t>
              </a:r>
              <a:endParaRPr lang="en-US" altLang="ja-JP" sz="900" dirty="0">
                <a:solidFill>
                  <a:srgbClr val="3F1D20"/>
                </a:solidFill>
              </a:endParaRPr>
            </a:p>
            <a:p>
              <a:pPr algn="ctr">
                <a:defRPr/>
              </a:pPr>
              <a:r>
                <a:rPr lang="ja-JP" altLang="en-US" sz="900" dirty="0">
                  <a:solidFill>
                    <a:srgbClr val="3F1D20"/>
                  </a:solidFill>
                </a:rPr>
                <a:t>堺筋線</a:t>
              </a:r>
            </a:p>
          </p:txBody>
        </p:sp>
      </p:grpSp>
      <p:grpSp>
        <p:nvGrpSpPr>
          <p:cNvPr id="15" name="グループ化 64"/>
          <p:cNvGrpSpPr>
            <a:grpSpLocks/>
          </p:cNvGrpSpPr>
          <p:nvPr/>
        </p:nvGrpSpPr>
        <p:grpSpPr bwMode="auto">
          <a:xfrm>
            <a:off x="4102100" y="378792"/>
            <a:ext cx="2198092" cy="1970087"/>
            <a:chOff x="5508104" y="3645026"/>
            <a:chExt cx="2863688" cy="2566101"/>
          </a:xfrm>
        </p:grpSpPr>
        <p:sp>
          <p:nvSpPr>
            <p:cNvPr id="82" name="Rectangle 63"/>
            <p:cNvSpPr>
              <a:spLocks noChangeArrowheads="1"/>
            </p:cNvSpPr>
            <p:nvPr/>
          </p:nvSpPr>
          <p:spPr bwMode="auto">
            <a:xfrm>
              <a:off x="5508104" y="3645026"/>
              <a:ext cx="2769876" cy="1721968"/>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84" name="Line 65"/>
            <p:cNvSpPr>
              <a:spLocks noChangeShapeType="1"/>
            </p:cNvSpPr>
            <p:nvPr/>
          </p:nvSpPr>
          <p:spPr bwMode="auto">
            <a:xfrm>
              <a:off x="5573476"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6" name="Line 66"/>
            <p:cNvSpPr>
              <a:spLocks noChangeShapeType="1"/>
            </p:cNvSpPr>
            <p:nvPr/>
          </p:nvSpPr>
          <p:spPr bwMode="auto">
            <a:xfrm>
              <a:off x="5573476" y="4150714"/>
              <a:ext cx="457199"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9" name="Text Box 67"/>
            <p:cNvSpPr txBox="1">
              <a:spLocks noChangeArrowheads="1"/>
            </p:cNvSpPr>
            <p:nvPr/>
          </p:nvSpPr>
          <p:spPr bwMode="auto">
            <a:xfrm>
              <a:off x="6025628" y="3759323"/>
              <a:ext cx="2346164" cy="2451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総合区役所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地域自治区事務所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01" name="円/楕円 100"/>
            <p:cNvSpPr/>
            <p:nvPr/>
          </p:nvSpPr>
          <p:spPr>
            <a:xfrm>
              <a:off x="5731724" y="5005617"/>
              <a:ext cx="140703" cy="1426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2" name="円/楕円 101"/>
            <p:cNvSpPr/>
            <p:nvPr/>
          </p:nvSpPr>
          <p:spPr>
            <a:xfrm>
              <a:off x="5694529" y="4670638"/>
              <a:ext cx="215093" cy="215048"/>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4" name="Line 64"/>
            <p:cNvSpPr>
              <a:spLocks noChangeShapeType="1"/>
            </p:cNvSpPr>
            <p:nvPr/>
          </p:nvSpPr>
          <p:spPr bwMode="auto">
            <a:xfrm>
              <a:off x="5580112" y="4469843"/>
              <a:ext cx="457199"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5" name="Line 68"/>
            <p:cNvSpPr>
              <a:spLocks noChangeShapeType="1"/>
            </p:cNvSpPr>
            <p:nvPr/>
          </p:nvSpPr>
          <p:spPr bwMode="auto">
            <a:xfrm>
              <a:off x="5573476" y="4469843"/>
              <a:ext cx="457199"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grpSp>
      <p:sp>
        <p:nvSpPr>
          <p:cNvPr id="81"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４３</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2139181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タイトル 3"/>
          <p:cNvSpPr txBox="1">
            <a:spLocks/>
          </p:cNvSpPr>
          <p:nvPr/>
        </p:nvSpPr>
        <p:spPr bwMode="auto">
          <a:xfrm>
            <a:off x="107950" y="620712"/>
            <a:ext cx="8928100" cy="6180137"/>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25" name="テキスト ボックス 24"/>
          <p:cNvSpPr txBox="1"/>
          <p:nvPr/>
        </p:nvSpPr>
        <p:spPr bwMode="gray">
          <a:xfrm>
            <a:off x="250825" y="523875"/>
            <a:ext cx="3960813" cy="18573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1</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48132" name="テキスト ボックス 24"/>
          <p:cNvSpPr txBox="1">
            <a:spLocks noChangeArrowheads="1"/>
          </p:cNvSpPr>
          <p:nvPr/>
        </p:nvSpPr>
        <p:spPr bwMode="auto">
          <a:xfrm>
            <a:off x="179388" y="765175"/>
            <a:ext cx="360362" cy="5949950"/>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人口・面積</a:t>
            </a:r>
          </a:p>
        </p:txBody>
      </p:sp>
      <p:sp>
        <p:nvSpPr>
          <p:cNvPr id="48133" name="Rectangle 86"/>
          <p:cNvSpPr>
            <a:spLocks noChangeArrowheads="1"/>
          </p:cNvSpPr>
          <p:nvPr/>
        </p:nvSpPr>
        <p:spPr bwMode="auto">
          <a:xfrm>
            <a:off x="2967038" y="1628775"/>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将来人口の見通し</a:t>
            </a:r>
          </a:p>
        </p:txBody>
      </p:sp>
      <p:sp>
        <p:nvSpPr>
          <p:cNvPr id="48134" name="Rectangle 86"/>
          <p:cNvSpPr>
            <a:spLocks noChangeArrowheads="1"/>
          </p:cNvSpPr>
          <p:nvPr/>
        </p:nvSpPr>
        <p:spPr bwMode="auto">
          <a:xfrm>
            <a:off x="3182938"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年齢別人口構成比の推移</a:t>
            </a:r>
          </a:p>
        </p:txBody>
      </p:sp>
      <p:sp>
        <p:nvSpPr>
          <p:cNvPr id="48135" name="Rectangle 86"/>
          <p:cNvSpPr>
            <a:spLocks noChangeArrowheads="1"/>
          </p:cNvSpPr>
          <p:nvPr/>
        </p:nvSpPr>
        <p:spPr bwMode="auto">
          <a:xfrm>
            <a:off x="6372225"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世帯数と１世帯当たりの人員の推移</a:t>
            </a:r>
            <a:endParaRPr lang="en-US" altLang="ja-JP" sz="1000" b="1">
              <a:solidFill>
                <a:schemeClr val="bg1"/>
              </a:solidFill>
            </a:endParaRPr>
          </a:p>
        </p:txBody>
      </p:sp>
      <p:sp>
        <p:nvSpPr>
          <p:cNvPr id="48136" name="テキスト ボックス 21"/>
          <p:cNvSpPr txBox="1">
            <a:spLocks noChangeArrowheads="1"/>
          </p:cNvSpPr>
          <p:nvPr/>
        </p:nvSpPr>
        <p:spPr bwMode="auto">
          <a:xfrm>
            <a:off x="6804025" y="1700213"/>
            <a:ext cx="16573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800"/>
              <a:t>※</a:t>
            </a:r>
            <a:r>
              <a:rPr lang="ja-JP" altLang="en-US" sz="800"/>
              <a:t>平成</a:t>
            </a:r>
            <a:r>
              <a:rPr lang="en-US" altLang="ja-JP" sz="800"/>
              <a:t>37</a:t>
            </a:r>
            <a:r>
              <a:rPr lang="ja-JP" altLang="en-US" sz="800"/>
              <a:t>～</a:t>
            </a:r>
            <a:r>
              <a:rPr lang="en-US" altLang="ja-JP" sz="800"/>
              <a:t>47</a:t>
            </a:r>
            <a:r>
              <a:rPr lang="ja-JP" altLang="en-US" sz="800"/>
              <a:t>年は将来推計人口</a:t>
            </a:r>
          </a:p>
        </p:txBody>
      </p:sp>
      <p:sp>
        <p:nvSpPr>
          <p:cNvPr id="48137" name="テキスト ボックス 35"/>
          <p:cNvSpPr txBox="1">
            <a:spLocks noChangeArrowheads="1"/>
          </p:cNvSpPr>
          <p:nvPr/>
        </p:nvSpPr>
        <p:spPr bwMode="auto">
          <a:xfrm>
            <a:off x="6749728" y="4005263"/>
            <a:ext cx="23828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dirty="0"/>
              <a:t>（人口：</a:t>
            </a:r>
            <a:r>
              <a:rPr lang="en-US" altLang="ja-JP" sz="700" dirty="0"/>
              <a:t>H27</a:t>
            </a:r>
            <a:r>
              <a:rPr lang="ja-JP" altLang="en-US" sz="700" dirty="0"/>
              <a:t>国勢調査、推計人口：大阪市政策企画室作成）</a:t>
            </a:r>
            <a:endParaRPr lang="en-US" altLang="ja-JP" sz="700" dirty="0"/>
          </a:p>
        </p:txBody>
      </p:sp>
      <p:sp>
        <p:nvSpPr>
          <p:cNvPr id="48138" name="テキスト ボックス 36"/>
          <p:cNvSpPr txBox="1">
            <a:spLocks noChangeArrowheads="1"/>
          </p:cNvSpPr>
          <p:nvPr/>
        </p:nvSpPr>
        <p:spPr bwMode="auto">
          <a:xfrm>
            <a:off x="4932363" y="6594475"/>
            <a:ext cx="792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48139" name="テキスト ボックス 37"/>
          <p:cNvSpPr txBox="1">
            <a:spLocks noChangeArrowheads="1"/>
          </p:cNvSpPr>
          <p:nvPr/>
        </p:nvSpPr>
        <p:spPr bwMode="auto">
          <a:xfrm>
            <a:off x="8316913" y="6616998"/>
            <a:ext cx="8636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48140"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第七区（住之江区・住吉区・西成区）</a:t>
            </a:r>
          </a:p>
        </p:txBody>
      </p:sp>
      <p:sp>
        <p:nvSpPr>
          <p:cNvPr id="48141" name="タイトル 3"/>
          <p:cNvSpPr>
            <a:spLocks/>
          </p:cNvSpPr>
          <p:nvPr/>
        </p:nvSpPr>
        <p:spPr bwMode="gray">
          <a:xfrm>
            <a:off x="611188" y="788988"/>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endParaRPr lang="ja-JP" altLang="ja-JP" sz="1200">
              <a:latin typeface="ＭＳ Ｐゴシック" charset="-128"/>
            </a:endParaRPr>
          </a:p>
        </p:txBody>
      </p:sp>
      <p:sp>
        <p:nvSpPr>
          <p:cNvPr id="48142" name="テキスト ボックス 17"/>
          <p:cNvSpPr txBox="1">
            <a:spLocks noChangeArrowheads="1"/>
          </p:cNvSpPr>
          <p:nvPr/>
        </p:nvSpPr>
        <p:spPr bwMode="auto">
          <a:xfrm>
            <a:off x="611188" y="846138"/>
            <a:ext cx="8064500"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r>
              <a:rPr lang="ja-JP" altLang="en-US" sz="1200" dirty="0">
                <a:solidFill>
                  <a:srgbClr val="000000"/>
                </a:solidFill>
                <a:latin typeface="ＭＳ Ｐゴシック" charset="-128"/>
              </a:rPr>
              <a:t>○</a:t>
            </a:r>
            <a:r>
              <a:rPr lang="ja-JP" altLang="ja-JP" sz="1200" dirty="0">
                <a:latin typeface="ＭＳ Ｐゴシック" charset="-128"/>
              </a:rPr>
              <a:t>平成</a:t>
            </a:r>
            <a:r>
              <a:rPr lang="en-US" altLang="ja-JP" sz="1200" dirty="0">
                <a:latin typeface="ＭＳ Ｐゴシック" charset="-128"/>
              </a:rPr>
              <a:t>27</a:t>
            </a:r>
            <a:r>
              <a:rPr lang="ja-JP" altLang="ja-JP" sz="1200" dirty="0">
                <a:latin typeface="ＭＳ Ｐゴシック" charset="-128"/>
              </a:rPr>
              <a:t>年の人口は、</a:t>
            </a:r>
            <a:r>
              <a:rPr lang="en-US" altLang="ja-JP" sz="1200" dirty="0">
                <a:latin typeface="ＭＳ Ｐゴシック" charset="-128"/>
              </a:rPr>
              <a:t>389,110</a:t>
            </a:r>
            <a:r>
              <a:rPr lang="ja-JP" altLang="ja-JP" sz="1200" dirty="0">
                <a:latin typeface="ＭＳ Ｐゴシック" charset="-128"/>
              </a:rPr>
              <a:t>人で人口推移を見る</a:t>
            </a:r>
            <a:r>
              <a:rPr lang="ja-JP" altLang="ja-JP" sz="1200" dirty="0" smtClean="0">
                <a:latin typeface="ＭＳ Ｐゴシック" charset="-128"/>
              </a:rPr>
              <a:t>と</a:t>
            </a:r>
            <a:r>
              <a:rPr lang="ja-JP" altLang="en-US" sz="1200" dirty="0" smtClean="0">
                <a:latin typeface="ＭＳ Ｐゴシック" charset="-128"/>
              </a:rPr>
              <a:t>減少</a:t>
            </a:r>
            <a:r>
              <a:rPr lang="ja-JP" altLang="ja-JP" sz="1200" dirty="0" smtClean="0">
                <a:latin typeface="ＭＳ Ｐゴシック" charset="-128"/>
              </a:rPr>
              <a:t>傾向</a:t>
            </a:r>
            <a:endParaRPr lang="ja-JP" altLang="en-US" sz="1200" dirty="0">
              <a:solidFill>
                <a:srgbClr val="000000"/>
              </a:solidFill>
              <a:latin typeface="ＭＳ Ｐゴシック" charset="-128"/>
            </a:endParaRPr>
          </a:p>
          <a:p>
            <a:pPr eaLnBrk="1" hangingPunct="1">
              <a:lnSpc>
                <a:spcPts val="1000"/>
              </a:lnSpc>
              <a:spcBef>
                <a:spcPct val="50000"/>
              </a:spcBef>
            </a:pPr>
            <a:r>
              <a:rPr lang="ja-JP" altLang="ja-JP" sz="1200" dirty="0">
                <a:latin typeface="ＭＳ Ｐゴシック" charset="-128"/>
              </a:rPr>
              <a:t>○</a:t>
            </a:r>
            <a:r>
              <a:rPr lang="ja-JP" altLang="en-US" sz="1200" dirty="0">
                <a:latin typeface="ＭＳ Ｐゴシック" charset="-128"/>
              </a:rPr>
              <a:t>平成</a:t>
            </a:r>
            <a:r>
              <a:rPr lang="en-US" altLang="ja-JP" sz="1200" dirty="0">
                <a:latin typeface="ＭＳ Ｐゴシック" charset="-128"/>
              </a:rPr>
              <a:t>27</a:t>
            </a:r>
            <a:r>
              <a:rPr lang="ja-JP" altLang="en-US" sz="1200" dirty="0">
                <a:latin typeface="ＭＳ Ｐゴシック" charset="-128"/>
              </a:rPr>
              <a:t>年の老年</a:t>
            </a:r>
            <a:r>
              <a:rPr lang="ja-JP" altLang="ja-JP" sz="1200" dirty="0">
                <a:latin typeface="ＭＳ Ｐゴシック" charset="-128"/>
              </a:rPr>
              <a:t>人口</a:t>
            </a:r>
            <a:r>
              <a:rPr lang="en-US" altLang="ja-JP" sz="1200" dirty="0">
                <a:latin typeface="ＭＳ Ｐゴシック" charset="-128"/>
              </a:rPr>
              <a:t>(65</a:t>
            </a:r>
            <a:r>
              <a:rPr lang="ja-JP" altLang="ja-JP" sz="1200" dirty="0">
                <a:latin typeface="ＭＳ Ｐゴシック" charset="-128"/>
              </a:rPr>
              <a:t>歳</a:t>
            </a:r>
            <a:r>
              <a:rPr lang="ja-JP" altLang="en-US" sz="1200" dirty="0">
                <a:latin typeface="ＭＳ Ｐゴシック" charset="-128"/>
              </a:rPr>
              <a:t>以上</a:t>
            </a:r>
            <a:r>
              <a:rPr lang="en-US" altLang="ja-JP" sz="1200" dirty="0">
                <a:latin typeface="ＭＳ Ｐゴシック" charset="-128"/>
              </a:rPr>
              <a:t>)</a:t>
            </a:r>
            <a:r>
              <a:rPr lang="ja-JP" altLang="ja-JP" sz="1200" dirty="0">
                <a:latin typeface="ＭＳ Ｐゴシック" charset="-128"/>
              </a:rPr>
              <a:t>の割合は</a:t>
            </a:r>
            <a:r>
              <a:rPr lang="en-US" altLang="ja-JP" sz="1200" dirty="0">
                <a:latin typeface="ＭＳ Ｐゴシック" charset="-128"/>
              </a:rPr>
              <a:t>30.7</a:t>
            </a:r>
            <a:r>
              <a:rPr lang="ja-JP" altLang="ja-JP" sz="1200" dirty="0">
                <a:latin typeface="ＭＳ Ｐゴシック" charset="-128"/>
              </a:rPr>
              <a:t>％となっており、</a:t>
            </a:r>
            <a:r>
              <a:rPr lang="ja-JP" altLang="en-US" sz="1200" dirty="0">
                <a:latin typeface="ＭＳ Ｐゴシック" charset="-128"/>
              </a:rPr>
              <a:t>総合区</a:t>
            </a:r>
            <a:r>
              <a:rPr lang="en-US" altLang="ja-JP" sz="1200" dirty="0">
                <a:latin typeface="ＭＳ Ｐゴシック" charset="-128"/>
              </a:rPr>
              <a:t>(8</a:t>
            </a:r>
            <a:r>
              <a:rPr lang="ja-JP" altLang="en-US" sz="1200" dirty="0">
                <a:latin typeface="ＭＳ Ｐゴシック" charset="-128"/>
              </a:rPr>
              <a:t>区</a:t>
            </a:r>
            <a:r>
              <a:rPr lang="en-US" altLang="ja-JP" sz="1200" dirty="0">
                <a:latin typeface="ＭＳ Ｐゴシック" charset="-128"/>
              </a:rPr>
              <a:t>)</a:t>
            </a:r>
            <a:r>
              <a:rPr lang="ja-JP" altLang="ja-JP" sz="1200" dirty="0">
                <a:latin typeface="ＭＳ Ｐゴシック" charset="-128"/>
              </a:rPr>
              <a:t>平均</a:t>
            </a:r>
            <a:r>
              <a:rPr lang="en-US" altLang="ja-JP" sz="1200" dirty="0">
                <a:latin typeface="ＭＳ Ｐゴシック" charset="-128"/>
              </a:rPr>
              <a:t>25.1</a:t>
            </a:r>
            <a:r>
              <a:rPr lang="ja-JP" altLang="ja-JP" sz="1200" dirty="0">
                <a:latin typeface="ＭＳ Ｐゴシック" charset="-128"/>
              </a:rPr>
              <a:t>％を上回っている</a:t>
            </a:r>
          </a:p>
          <a:p>
            <a:pPr eaLnBrk="1" hangingPunct="1">
              <a:lnSpc>
                <a:spcPts val="1000"/>
              </a:lnSpc>
              <a:spcBef>
                <a:spcPct val="50000"/>
              </a:spcBef>
              <a:buFont typeface="Wingdings" pitchFamily="2" charset="2"/>
              <a:buNone/>
            </a:pPr>
            <a:r>
              <a:rPr lang="ja-JP" altLang="en-US" sz="1200" dirty="0">
                <a:solidFill>
                  <a:srgbClr val="000000"/>
                </a:solidFill>
                <a:latin typeface="ＭＳ Ｐゴシック" charset="-128"/>
              </a:rPr>
              <a:t>○</a:t>
            </a:r>
            <a:r>
              <a:rPr lang="ja-JP" altLang="ja-JP" sz="1200" dirty="0">
                <a:latin typeface="ＭＳ Ｐゴシック" charset="-128"/>
              </a:rPr>
              <a:t>平成</a:t>
            </a:r>
            <a:r>
              <a:rPr lang="en-US" altLang="ja-JP" sz="1200" dirty="0">
                <a:latin typeface="ＭＳ Ｐゴシック" charset="-128"/>
              </a:rPr>
              <a:t>47</a:t>
            </a:r>
            <a:r>
              <a:rPr lang="ja-JP" altLang="ja-JP" sz="1200" dirty="0">
                <a:latin typeface="ＭＳ Ｐゴシック" charset="-128"/>
              </a:rPr>
              <a:t>年の</a:t>
            </a:r>
            <a:r>
              <a:rPr lang="ja-JP" altLang="en-US" sz="1200" dirty="0">
                <a:latin typeface="ＭＳ Ｐゴシック" charset="-128"/>
              </a:rPr>
              <a:t>将来</a:t>
            </a:r>
            <a:r>
              <a:rPr lang="ja-JP" altLang="ja-JP" sz="1200" dirty="0">
                <a:latin typeface="ＭＳ Ｐゴシック" charset="-128"/>
              </a:rPr>
              <a:t>推計人口は</a:t>
            </a:r>
            <a:r>
              <a:rPr lang="en-US" altLang="ja-JP" sz="1200" dirty="0">
                <a:latin typeface="ＭＳ Ｐゴシック" charset="-128"/>
              </a:rPr>
              <a:t>311,355</a:t>
            </a:r>
            <a:r>
              <a:rPr lang="ja-JP" altLang="ja-JP" sz="1200" dirty="0">
                <a:latin typeface="ＭＳ Ｐゴシック" charset="-128"/>
              </a:rPr>
              <a:t>人</a:t>
            </a:r>
            <a:r>
              <a:rPr lang="ja-JP" altLang="en-US" sz="1200" dirty="0" smtClean="0">
                <a:latin typeface="ＭＳ Ｐゴシック" charset="-128"/>
              </a:rPr>
              <a:t>で減少</a:t>
            </a:r>
            <a:r>
              <a:rPr lang="ja-JP" altLang="ja-JP" sz="1200" dirty="0" smtClean="0">
                <a:latin typeface="ＭＳ Ｐゴシック" charset="-128"/>
              </a:rPr>
              <a:t>傾向</a:t>
            </a:r>
            <a:r>
              <a:rPr lang="ja-JP" altLang="en-US" sz="1200" dirty="0" smtClean="0">
                <a:latin typeface="ＭＳ Ｐゴシック" charset="-128"/>
              </a:rPr>
              <a:t>は続くと</a:t>
            </a:r>
            <a:r>
              <a:rPr lang="ja-JP" altLang="en-US" sz="1200" dirty="0">
                <a:latin typeface="ＭＳ Ｐゴシック" charset="-128"/>
              </a:rPr>
              <a:t>予測される</a:t>
            </a:r>
            <a:endParaRPr lang="en-US" altLang="ja-JP" sz="1200" dirty="0">
              <a:latin typeface="ＭＳ Ｐゴシック" charset="-128"/>
            </a:endParaRPr>
          </a:p>
        </p:txBody>
      </p:sp>
      <p:graphicFrame>
        <p:nvGraphicFramePr>
          <p:cNvPr id="19" name="Group 23"/>
          <p:cNvGraphicFramePr>
            <a:graphicFrameLocks noGrp="1"/>
          </p:cNvGraphicFramePr>
          <p:nvPr/>
        </p:nvGraphicFramePr>
        <p:xfrm>
          <a:off x="611188" y="1628775"/>
          <a:ext cx="2016125" cy="4824804"/>
        </p:xfrm>
        <a:graphic>
          <a:graphicData uri="http://schemas.openxmlformats.org/drawingml/2006/table">
            <a:tbl>
              <a:tblPr/>
              <a:tblGrid>
                <a:gridCol w="216013"/>
                <a:gridCol w="936058"/>
                <a:gridCol w="864054"/>
              </a:tblGrid>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389,110</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74590">
                <a:tc rowSpan="3">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年齢別人口割合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10.4%</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5871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15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58.9%</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305">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30.7%</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〔H47〕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311,355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197,863</a:t>
                      </a:r>
                      <a:r>
                        <a:rPr lang="ja-JP" altLang="en-US" sz="1000" b="0" i="0" u="none" strike="noStrike" dirty="0">
                          <a:latin typeface="ＭＳ Ｐゴシック" pitchFamily="50" charset="-128"/>
                          <a:ea typeface="ＭＳ Ｐゴシック" pitchFamily="50" charset="-128"/>
                        </a:rPr>
                        <a:t>世帯</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83098">
                <a:tc rowSpan="5">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世帯構成割合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単身世帯</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（高齢単身除く）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27.5%</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高齢者単身世帯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22.1%</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786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人世帯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16.7%</a:t>
                      </a:r>
                      <a:endParaRPr lang="en-US" altLang="ja-JP" sz="1000" b="0" i="0" u="none" strike="noStrike" dirty="0">
                        <a:latin typeface="ＭＳ Ｐゴシック" pitchFamily="50" charset="-128"/>
                        <a:ea typeface="ＭＳ Ｐゴシック" pitchFamily="50" charset="-128"/>
                      </a:endParaRP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pitchFamily="50" charset="-128"/>
                          <a:ea typeface="ＭＳ Ｐゴシック" pitchFamily="50" charset="-128"/>
                        </a:rPr>
                        <a:t>7.5%</a:t>
                      </a:r>
                      <a:endParaRPr lang="en-US" altLang="ja-JP" sz="1000" b="0" i="0" u="none" strike="noStrike" dirty="0">
                        <a:latin typeface="ＭＳ Ｐゴシック" pitchFamily="50" charset="-128"/>
                        <a:ea typeface="ＭＳ Ｐゴシック" pitchFamily="50" charset="-128"/>
                      </a:endParaRP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83098">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人以上世帯）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26.2%</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309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（昼夜間人口比率）</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398,531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102%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10,410</a:t>
                      </a:r>
                      <a:r>
                        <a:rPr lang="ja-JP" altLang="en-US" sz="1000" b="0" i="0" u="none" strike="noStrike" dirty="0">
                          <a:latin typeface="ＭＳ Ｐゴシック" pitchFamily="50" charset="-128"/>
                          <a:ea typeface="ＭＳ Ｐゴシック" pitchFamily="50" charset="-128"/>
                        </a:rPr>
                        <a:t>人</a:t>
                      </a:r>
                      <a:r>
                        <a:rPr lang="en-US" altLang="ja-JP" sz="1000" b="0" i="0" u="none" strike="noStrike" dirty="0">
                          <a:latin typeface="ＭＳ Ｐゴシック" pitchFamily="50" charset="-128"/>
                          <a:ea typeface="ＭＳ Ｐゴシック" pitchFamily="50" charset="-128"/>
                        </a:rPr>
                        <a:t>/</a:t>
                      </a:r>
                      <a:r>
                        <a:rPr lang="en-US" sz="1000" b="0" i="0" u="none" strike="noStrike" dirty="0">
                          <a:latin typeface="ＭＳ Ｐゴシック" pitchFamily="50" charset="-128"/>
                          <a:ea typeface="ＭＳ Ｐゴシック" pitchFamily="50" charset="-128"/>
                        </a:rPr>
                        <a:t>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9,626</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面積</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c hMerge="1">
                  <a:txBody>
                    <a:bodyPr/>
                    <a:lstStyle/>
                    <a:p>
                      <a:endParaRPr kumimoji="1" lang="ja-JP" altLang="en-US"/>
                    </a:p>
                  </a:txBody>
                  <a:tcPr/>
                </a:tc>
                <a:tc>
                  <a:txBody>
                    <a:bodyPr/>
                    <a:lstStyle/>
                    <a:p>
                      <a:pPr algn="ctr" fontAlgn="ctr"/>
                      <a:r>
                        <a:rPr lang="en-US" sz="1000" b="0" i="0" u="none" strike="noStrike" dirty="0">
                          <a:latin typeface="ＭＳ Ｐゴシック" pitchFamily="50" charset="-128"/>
                          <a:ea typeface="ＭＳ Ｐゴシック" pitchFamily="50" charset="-128"/>
                        </a:rPr>
                        <a:t>37.38ｋ㎡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r>
            </a:tbl>
          </a:graphicData>
        </a:graphic>
      </p:graphicFrame>
      <p:graphicFrame>
        <p:nvGraphicFramePr>
          <p:cNvPr id="20" name="グラフ 19"/>
          <p:cNvGraphicFramePr>
            <a:graphicFrameLocks/>
          </p:cNvGraphicFramePr>
          <p:nvPr/>
        </p:nvGraphicFramePr>
        <p:xfrm>
          <a:off x="2843808" y="1844824"/>
          <a:ext cx="5777656" cy="229632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nvGraphicFramePr>
        <p:xfrm>
          <a:off x="2627784" y="4338000"/>
          <a:ext cx="3456000" cy="252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グラフ 21"/>
          <p:cNvGraphicFramePr>
            <a:graphicFrameLocks/>
          </p:cNvGraphicFramePr>
          <p:nvPr/>
        </p:nvGraphicFramePr>
        <p:xfrm>
          <a:off x="5795670" y="4221088"/>
          <a:ext cx="3276000" cy="2520000"/>
        </p:xfrm>
        <a:graphic>
          <a:graphicData uri="http://schemas.openxmlformats.org/drawingml/2006/chart">
            <c:chart xmlns:c="http://schemas.openxmlformats.org/drawingml/2006/chart" xmlns:r="http://schemas.openxmlformats.org/officeDocument/2006/relationships" r:id="rId4"/>
          </a:graphicData>
        </a:graphic>
      </p:graphicFrame>
      <p:sp>
        <p:nvSpPr>
          <p:cNvPr id="23"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４４</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893457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タイトル 3"/>
          <p:cNvSpPr txBox="1">
            <a:spLocks/>
          </p:cNvSpPr>
          <p:nvPr/>
        </p:nvSpPr>
        <p:spPr bwMode="auto">
          <a:xfrm>
            <a:off x="107950" y="260351"/>
            <a:ext cx="8928100" cy="6345166"/>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 name="テキスト ボックス 2"/>
          <p:cNvSpPr txBox="1"/>
          <p:nvPr/>
        </p:nvSpPr>
        <p:spPr bwMode="gray">
          <a:xfrm>
            <a:off x="250825" y="163513"/>
            <a:ext cx="3960813" cy="185737"/>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2</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49156" name="テキスト ボックス 24"/>
          <p:cNvSpPr txBox="1">
            <a:spLocks noChangeArrowheads="1"/>
          </p:cNvSpPr>
          <p:nvPr/>
        </p:nvSpPr>
        <p:spPr bwMode="auto">
          <a:xfrm>
            <a:off x="187325" y="401638"/>
            <a:ext cx="360363" cy="61492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産　業</a:t>
            </a:r>
          </a:p>
        </p:txBody>
      </p:sp>
      <p:graphicFrame>
        <p:nvGraphicFramePr>
          <p:cNvPr id="5" name="Group 30"/>
          <p:cNvGraphicFramePr>
            <a:graphicFrameLocks noGrp="1"/>
          </p:cNvGraphicFramePr>
          <p:nvPr/>
        </p:nvGraphicFramePr>
        <p:xfrm>
          <a:off x="828675" y="1268413"/>
          <a:ext cx="2268537" cy="1971701"/>
        </p:xfrm>
        <a:graphic>
          <a:graphicData uri="http://schemas.openxmlformats.org/drawingml/2006/table">
            <a:tbl>
              <a:tblPr/>
              <a:tblGrid>
                <a:gridCol w="239074"/>
                <a:gridCol w="877191"/>
                <a:gridCol w="1152272"/>
              </a:tblGrid>
              <a:tr h="24595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区内総生産</a:t>
                      </a:r>
                    </a:p>
                  </a:txBody>
                  <a:tcPr marL="54013" marR="54013" marT="46792" marB="46792"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5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総生産</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7,054</a:t>
                      </a:r>
                      <a:r>
                        <a:rPr lang="ja-JP" altLang="en-US" sz="1000" b="0" i="0" u="none" strike="noStrike" dirty="0">
                          <a:latin typeface="ＭＳ Ｐゴシック" pitchFamily="50" charset="-128"/>
                          <a:ea typeface="ＭＳ Ｐゴシック" pitchFamily="50" charset="-128"/>
                        </a:rPr>
                        <a:t>億円</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業種</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分類別</a:t>
                      </a:r>
                    </a:p>
                  </a:txBody>
                  <a:tcPr marL="54013" marR="54013"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製造業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12.4%</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卸・小売業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18.5%</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サービス業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66.8%</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95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2.3%</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50">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企業本社数</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10,662</a:t>
                      </a:r>
                      <a:r>
                        <a:rPr lang="ja-JP" altLang="en-US" sz="1000" b="0" i="0" u="none" strike="noStrike" dirty="0" smtClean="0">
                          <a:latin typeface="ＭＳ Ｐゴシック" pitchFamily="50" charset="-128"/>
                          <a:ea typeface="ＭＳ Ｐゴシック" pitchFamily="50" charset="-128"/>
                        </a:rPr>
                        <a:t>社</a:t>
                      </a:r>
                      <a:endParaRPr lang="ja-JP" altLang="en-US" sz="1000" b="0" i="0" u="none" strike="noStrike" dirty="0">
                        <a:latin typeface="ＭＳ Ｐゴシック" pitchFamily="50" charset="-128"/>
                        <a:ea typeface="ＭＳ Ｐゴシック" pitchFamily="50" charset="-128"/>
                      </a:endParaRP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9184" name="Rectangle 86"/>
          <p:cNvSpPr>
            <a:spLocks noChangeArrowheads="1"/>
          </p:cNvSpPr>
          <p:nvPr/>
        </p:nvSpPr>
        <p:spPr bwMode="auto">
          <a:xfrm>
            <a:off x="5667375" y="3409690"/>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産業別就業者数の推移</a:t>
            </a:r>
          </a:p>
        </p:txBody>
      </p:sp>
      <p:sp>
        <p:nvSpPr>
          <p:cNvPr id="49185" name="テキスト ボックス 33"/>
          <p:cNvSpPr txBox="1">
            <a:spLocks noChangeArrowheads="1"/>
          </p:cNvSpPr>
          <p:nvPr/>
        </p:nvSpPr>
        <p:spPr bwMode="auto">
          <a:xfrm>
            <a:off x="8027988" y="6424352"/>
            <a:ext cx="8651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graphicFrame>
        <p:nvGraphicFramePr>
          <p:cNvPr id="9" name="Group 30"/>
          <p:cNvGraphicFramePr>
            <a:graphicFrameLocks noGrp="1"/>
          </p:cNvGraphicFramePr>
          <p:nvPr/>
        </p:nvGraphicFramePr>
        <p:xfrm>
          <a:off x="3203575" y="1268413"/>
          <a:ext cx="2124075" cy="1973318"/>
        </p:xfrm>
        <a:graphic>
          <a:graphicData uri="http://schemas.openxmlformats.org/drawingml/2006/table">
            <a:tbl>
              <a:tblPr/>
              <a:tblGrid>
                <a:gridCol w="239026"/>
                <a:gridCol w="877014"/>
                <a:gridCol w="1008035"/>
              </a:tblGrid>
              <a:tr h="24590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産業別就業者数</a:t>
                      </a:r>
                    </a:p>
                  </a:txBody>
                  <a:tcPr marL="54002" marR="54002" marT="46783" marB="46783"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1838">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就業者数</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147,537</a:t>
                      </a:r>
                      <a:r>
                        <a:rPr lang="ja-JP" altLang="en-US" sz="1000" b="0" i="0" u="none" strike="noStrike" dirty="0" smtClean="0">
                          <a:latin typeface="ＭＳ Ｐゴシック" pitchFamily="50" charset="-128"/>
                          <a:ea typeface="ＭＳ Ｐゴシック" pitchFamily="50" charset="-128"/>
                        </a:rPr>
                        <a:t>人</a:t>
                      </a:r>
                      <a:endParaRPr lang="en-US" altLang="ja-JP" sz="1000" b="0" i="0" u="none" strike="noStrike" dirty="0">
                        <a:latin typeface="ＭＳ Ｐゴシック" pitchFamily="50" charset="-128"/>
                        <a:ea typeface="ＭＳ Ｐゴシック" pitchFamily="50" charset="-128"/>
                      </a:endParaRP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kumimoji="1" lang="ja-JP" altLang="en-US" sz="1000" dirty="0" smtClean="0">
                          <a:latin typeface="+mn-ea"/>
                          <a:ea typeface="+mn-ea"/>
                        </a:rPr>
                        <a:t>第一次産業</a:t>
                      </a:r>
                      <a:endParaRPr kumimoji="1" lang="ja-JP" altLang="en-US" sz="1000" dirty="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0.2%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第二次産業</a:t>
                      </a: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21.0%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第三次産業</a:t>
                      </a:r>
                      <a:endParaRPr kumimoji="1" lang="ja-JP" altLang="en-US" sz="1000" dirty="0" smtClean="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78.8%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19">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mn-ea"/>
                          <a:ea typeface="+mn-ea"/>
                        </a:rPr>
                        <a:t>※</a:t>
                      </a:r>
                      <a:r>
                        <a:rPr kumimoji="1" lang="ja-JP" altLang="en-US" sz="800" dirty="0" smtClean="0">
                          <a:latin typeface="+mn-ea"/>
                          <a:ea typeface="+mn-ea"/>
                        </a:rPr>
                        <a:t>構成比に分類不能は含まず</a:t>
                      </a:r>
                    </a:p>
                  </a:txBody>
                  <a:tcPr marL="54002" marR="54002" marT="46783" marB="467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fontAlgn="ctr"/>
                      <a:endParaRPr lang="en-US" altLang="ja-JP" sz="1000" b="0" i="0" u="none" strike="noStrike" dirty="0">
                        <a:latin typeface="ＭＳ Ｐゴシック" pitchFamily="50" charset="-128"/>
                        <a:ea typeface="ＭＳ Ｐゴシック"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 name="Group 30"/>
          <p:cNvGraphicFramePr>
            <a:graphicFrameLocks noGrp="1"/>
          </p:cNvGraphicFramePr>
          <p:nvPr/>
        </p:nvGraphicFramePr>
        <p:xfrm>
          <a:off x="5437188" y="1268413"/>
          <a:ext cx="3311525" cy="1541461"/>
        </p:xfrm>
        <a:graphic>
          <a:graphicData uri="http://schemas.openxmlformats.org/drawingml/2006/table">
            <a:tbl>
              <a:tblPr/>
              <a:tblGrid>
                <a:gridCol w="719897"/>
                <a:gridCol w="899871"/>
                <a:gridCol w="791886"/>
                <a:gridCol w="899871"/>
              </a:tblGrid>
              <a:tr h="24507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418" marR="53418" marT="46316" marB="463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販売額</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1</a:t>
                      </a:r>
                      <a:r>
                        <a:rPr lang="ja-JP" altLang="en-US" sz="1000" b="0" i="0" u="none" strike="noStrike" dirty="0">
                          <a:latin typeface="ＭＳ Ｐゴシック" pitchFamily="50" charset="-128"/>
                          <a:ea typeface="ＭＳ Ｐゴシック" pitchFamily="50" charset="-128"/>
                        </a:rPr>
                        <a:t>兆</a:t>
                      </a:r>
                      <a:r>
                        <a:rPr lang="en-US" altLang="ja-JP" sz="1000" b="0" i="0" u="none" strike="noStrike" dirty="0">
                          <a:latin typeface="ＭＳ Ｐゴシック" pitchFamily="50" charset="-128"/>
                          <a:ea typeface="ＭＳ Ｐゴシック" pitchFamily="50" charset="-128"/>
                        </a:rPr>
                        <a:t>73</a:t>
                      </a:r>
                      <a:r>
                        <a:rPr lang="ja-JP"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出荷額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（事業所あたり）</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zh-TW" sz="1000" b="0" i="0" u="none" strike="noStrike" dirty="0">
                          <a:latin typeface="ＭＳ Ｐゴシック" pitchFamily="50" charset="-128"/>
                          <a:ea typeface="ＭＳ Ｐゴシック" pitchFamily="50" charset="-128"/>
                        </a:rPr>
                        <a:t>3,746</a:t>
                      </a:r>
                      <a:r>
                        <a:rPr lang="zh-TW" altLang="en-US" sz="1000" b="0" i="0" u="none" strike="noStrike" dirty="0">
                          <a:latin typeface="ＭＳ Ｐゴシック" pitchFamily="50" charset="-128"/>
                          <a:ea typeface="ＭＳ Ｐゴシック" pitchFamily="50" charset="-128"/>
                        </a:rPr>
                        <a:t>億円</a:t>
                      </a:r>
                      <a:br>
                        <a:rPr lang="zh-TW" altLang="en-US" sz="1000" b="0" i="0" u="none" strike="noStrike" dirty="0">
                          <a:latin typeface="ＭＳ Ｐゴシック" pitchFamily="50" charset="-128"/>
                          <a:ea typeface="ＭＳ Ｐゴシック" pitchFamily="50" charset="-128"/>
                        </a:rPr>
                      </a:br>
                      <a:r>
                        <a:rPr lang="zh-TW" altLang="en-US" sz="1000" b="0" i="0" u="none" strike="noStrike" dirty="0">
                          <a:latin typeface="ＭＳ Ｐゴシック" pitchFamily="50" charset="-128"/>
                          <a:ea typeface="ＭＳ Ｐゴシック" pitchFamily="50" charset="-128"/>
                        </a:rPr>
                        <a:t>（</a:t>
                      </a:r>
                      <a:r>
                        <a:rPr lang="en-US" altLang="zh-TW" sz="1000" b="0" i="0" u="none" strike="noStrike" dirty="0">
                          <a:latin typeface="ＭＳ Ｐゴシック" pitchFamily="50" charset="-128"/>
                          <a:ea typeface="ＭＳ Ｐゴシック" pitchFamily="50" charset="-128"/>
                        </a:rPr>
                        <a:t>7.8</a:t>
                      </a:r>
                      <a:r>
                        <a:rPr lang="zh-TW"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3,002</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483</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21,928</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12,399</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9234" name="Rectangle 86"/>
          <p:cNvSpPr>
            <a:spLocks noChangeArrowheads="1"/>
          </p:cNvSpPr>
          <p:nvPr/>
        </p:nvSpPr>
        <p:spPr bwMode="auto">
          <a:xfrm>
            <a:off x="1527175" y="3409690"/>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区内総生産</a:t>
            </a:r>
          </a:p>
        </p:txBody>
      </p:sp>
      <p:sp>
        <p:nvSpPr>
          <p:cNvPr id="49235"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611188" y="568325"/>
            <a:ext cx="8064500" cy="441325"/>
          </a:xfrm>
          <a:prstGeom prst="rect">
            <a:avLst/>
          </a:prstGeom>
          <a:noFill/>
        </p:spPr>
        <p:txBody>
          <a:bodyPr>
            <a:spAutoFit/>
          </a:bodyPr>
          <a:lstStyle/>
          <a:p>
            <a:pPr marL="85725">
              <a:lnSpc>
                <a:spcPts val="1000"/>
              </a:lnSpc>
              <a:defRPr/>
            </a:pPr>
            <a:r>
              <a:rPr lang="ja-JP" altLang="en-US"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全産業の総生産は</a:t>
            </a:r>
            <a:r>
              <a:rPr lang="en-US" altLang="ja-JP" sz="1200" dirty="0">
                <a:latin typeface="+mn-ea"/>
                <a:ea typeface="ＭＳ Ｐゴシック" pitchFamily="50" charset="-128"/>
              </a:rPr>
              <a:t>7,054</a:t>
            </a:r>
            <a:r>
              <a:rPr lang="ja-JP" altLang="ja-JP" sz="1200" dirty="0">
                <a:latin typeface="+mn-ea"/>
                <a:ea typeface="ＭＳ Ｐゴシック" pitchFamily="50" charset="-128"/>
              </a:rPr>
              <a:t>億円</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○工業の出荷額は</a:t>
            </a:r>
            <a:r>
              <a:rPr lang="en-US" altLang="ja-JP" sz="1200" dirty="0">
                <a:latin typeface="+mn-ea"/>
                <a:ea typeface="ＭＳ Ｐゴシック" pitchFamily="50" charset="-128"/>
              </a:rPr>
              <a:t>3,746</a:t>
            </a:r>
            <a:r>
              <a:rPr lang="ja-JP" altLang="ja-JP" sz="1200" dirty="0">
                <a:latin typeface="+mn-ea"/>
                <a:ea typeface="ＭＳ Ｐゴシック" pitchFamily="50" charset="-128"/>
              </a:rPr>
              <a:t>億円となっており、</a:t>
            </a:r>
            <a:r>
              <a:rPr lang="ja-JP" altLang="en-US" sz="1200" dirty="0">
                <a:latin typeface="+mn-ea"/>
                <a:ea typeface="ＭＳ Ｐゴシック" pitchFamily="50" charset="-128"/>
              </a:rPr>
              <a:t>総合区</a:t>
            </a:r>
            <a:r>
              <a:rPr lang="en-US" altLang="ja-JP" sz="1200" dirty="0">
                <a:latin typeface="+mn-ea"/>
                <a:ea typeface="ＭＳ Ｐゴシック" pitchFamily="50" charset="-128"/>
              </a:rPr>
              <a:t>(8</a:t>
            </a:r>
            <a:r>
              <a:rPr lang="ja-JP" altLang="en-US" sz="1200" dirty="0">
                <a:latin typeface="+mn-ea"/>
                <a:ea typeface="ＭＳ Ｐゴシック" pitchFamily="50" charset="-128"/>
              </a:rPr>
              <a:t>区</a:t>
            </a:r>
            <a:r>
              <a:rPr lang="en-US" altLang="ja-JP" sz="1200" dirty="0">
                <a:latin typeface="+mn-ea"/>
                <a:ea typeface="ＭＳ Ｐゴシック" pitchFamily="50" charset="-128"/>
              </a:rPr>
              <a:t>)</a:t>
            </a:r>
            <a:r>
              <a:rPr lang="ja-JP" altLang="ja-JP" sz="1200" dirty="0">
                <a:latin typeface="+mn-ea"/>
                <a:ea typeface="ＭＳ Ｐゴシック" pitchFamily="50" charset="-128"/>
              </a:rPr>
              <a:t>平均</a:t>
            </a:r>
            <a:r>
              <a:rPr lang="ja-JP" altLang="en-US" sz="1200" dirty="0">
                <a:latin typeface="+mn-ea"/>
                <a:ea typeface="ＭＳ Ｐゴシック" pitchFamily="50" charset="-128"/>
              </a:rPr>
              <a:t>の</a:t>
            </a:r>
            <a:r>
              <a:rPr lang="en-US" altLang="ja-JP" sz="1200" dirty="0">
                <a:latin typeface="+mn-ea"/>
                <a:ea typeface="ＭＳ Ｐゴシック" pitchFamily="50" charset="-128"/>
              </a:rPr>
              <a:t>4,544</a:t>
            </a:r>
            <a:r>
              <a:rPr lang="ja-JP" altLang="ja-JP" sz="1200" dirty="0">
                <a:latin typeface="+mn-ea"/>
                <a:ea typeface="ＭＳ Ｐゴシック" pitchFamily="50" charset="-128"/>
              </a:rPr>
              <a:t>億円を</a:t>
            </a:r>
            <a:r>
              <a:rPr lang="ja-JP" altLang="en-US" sz="1200" dirty="0">
                <a:latin typeface="+mn-ea"/>
                <a:ea typeface="ＭＳ Ｐゴシック" pitchFamily="50" charset="-128"/>
              </a:rPr>
              <a:t>下回って</a:t>
            </a:r>
            <a:r>
              <a:rPr lang="ja-JP" altLang="ja-JP" sz="1200" dirty="0">
                <a:latin typeface="+mn-ea"/>
                <a:ea typeface="ＭＳ Ｐゴシック" pitchFamily="50" charset="-128"/>
              </a:rPr>
              <a:t>いる</a:t>
            </a:r>
            <a:endParaRPr lang="en-US" altLang="ja-JP" sz="1200" dirty="0">
              <a:solidFill>
                <a:srgbClr val="000000"/>
              </a:solidFill>
              <a:latin typeface="+mn-ea"/>
              <a:ea typeface="ＭＳ Ｐゴシック" pitchFamily="50" charset="-128"/>
            </a:endParaRPr>
          </a:p>
        </p:txBody>
      </p:sp>
      <p:graphicFrame>
        <p:nvGraphicFramePr>
          <p:cNvPr id="16" name="グラフ 15"/>
          <p:cNvGraphicFramePr>
            <a:graphicFrameLocks/>
          </p:cNvGraphicFramePr>
          <p:nvPr/>
        </p:nvGraphicFramePr>
        <p:xfrm>
          <a:off x="4745264" y="3769283"/>
          <a:ext cx="4003200" cy="2782800"/>
        </p:xfrm>
        <a:graphic>
          <a:graphicData uri="http://schemas.openxmlformats.org/drawingml/2006/chart">
            <c:chart xmlns:c="http://schemas.openxmlformats.org/drawingml/2006/chart" xmlns:r="http://schemas.openxmlformats.org/officeDocument/2006/relationships" r:id="rId2"/>
          </a:graphicData>
        </a:graphic>
      </p:graphicFrame>
      <p:sp>
        <p:nvSpPr>
          <p:cNvPr id="49239" name="テキスト ボックス 33"/>
          <p:cNvSpPr txBox="1">
            <a:spLocks noChangeArrowheads="1"/>
          </p:cNvSpPr>
          <p:nvPr/>
        </p:nvSpPr>
        <p:spPr bwMode="auto">
          <a:xfrm>
            <a:off x="2987675" y="6424352"/>
            <a:ext cx="15128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（大阪の経済</a:t>
            </a:r>
            <a:r>
              <a:rPr lang="en-US" altLang="ja-JP" sz="700"/>
              <a:t>2017</a:t>
            </a:r>
            <a:r>
              <a:rPr lang="ja-JP" altLang="en-US" sz="700"/>
              <a:t>年版）</a:t>
            </a:r>
            <a:endParaRPr lang="en-US" altLang="ja-JP" sz="700"/>
          </a:p>
        </p:txBody>
      </p:sp>
      <p:sp>
        <p:nvSpPr>
          <p:cNvPr id="18" name="正方形/長方形 27"/>
          <p:cNvSpPr>
            <a:spLocks noChangeArrowheads="1"/>
          </p:cNvSpPr>
          <p:nvPr/>
        </p:nvSpPr>
        <p:spPr bwMode="auto">
          <a:xfrm>
            <a:off x="8112125" y="6616534"/>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４５</a:t>
            </a:r>
            <a:endParaRPr lang="ja-JP" altLang="en-US" sz="1200" b="1" dirty="0">
              <a:solidFill>
                <a:srgbClr val="000000"/>
              </a:solidFill>
              <a:latin typeface="ＭＳ Ｐゴシック" charset="-128"/>
              <a:ea typeface="Meiryo UI" pitchFamily="50" charset="-128"/>
              <a:cs typeface="Meiryo UI" pitchFamily="50" charset="-128"/>
            </a:endParaRPr>
          </a:p>
        </p:txBody>
      </p:sp>
      <p:graphicFrame>
        <p:nvGraphicFramePr>
          <p:cNvPr id="17" name="グラフ 16"/>
          <p:cNvGraphicFramePr>
            <a:graphicFrameLocks/>
          </p:cNvGraphicFramePr>
          <p:nvPr/>
        </p:nvGraphicFramePr>
        <p:xfrm>
          <a:off x="539552" y="3573016"/>
          <a:ext cx="4132800" cy="2980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680648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タイトル 3"/>
          <p:cNvSpPr txBox="1">
            <a:spLocks/>
          </p:cNvSpPr>
          <p:nvPr/>
        </p:nvSpPr>
        <p:spPr bwMode="auto">
          <a:xfrm>
            <a:off x="107950" y="260350"/>
            <a:ext cx="8928100" cy="6488113"/>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4" name="テキスト ボックス 3"/>
          <p:cNvSpPr txBox="1"/>
          <p:nvPr/>
        </p:nvSpPr>
        <p:spPr bwMode="gray">
          <a:xfrm>
            <a:off x="250825" y="160338"/>
            <a:ext cx="3960813" cy="187325"/>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50180" name="テキスト ボックス 24"/>
          <p:cNvSpPr txBox="1">
            <a:spLocks noChangeArrowheads="1"/>
          </p:cNvSpPr>
          <p:nvPr/>
        </p:nvSpPr>
        <p:spPr bwMode="auto">
          <a:xfrm>
            <a:off x="179388" y="401638"/>
            <a:ext cx="360362" cy="63007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まち・暮らし</a:t>
            </a:r>
          </a:p>
        </p:txBody>
      </p:sp>
      <p:graphicFrame>
        <p:nvGraphicFramePr>
          <p:cNvPr id="6" name="Group 22"/>
          <p:cNvGraphicFramePr>
            <a:graphicFrameLocks noGrp="1"/>
          </p:cNvGraphicFramePr>
          <p:nvPr/>
        </p:nvGraphicFramePr>
        <p:xfrm>
          <a:off x="831850" y="1268413"/>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61.9%</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住居</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34.8%</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12.9%</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37.9%</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14.4%</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持ち家割合：借家割合</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41.7%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58.3%</a:t>
                      </a:r>
                    </a:p>
                  </a:txBody>
                  <a:tcPr marL="53979" marR="53979" marT="46813" marB="468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0206" name="Rectangle 86"/>
          <p:cNvSpPr>
            <a:spLocks noChangeArrowheads="1"/>
          </p:cNvSpPr>
          <p:nvPr/>
        </p:nvSpPr>
        <p:spPr bwMode="auto">
          <a:xfrm>
            <a:off x="3311525" y="126841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建物用途の内訳</a:t>
            </a:r>
          </a:p>
        </p:txBody>
      </p:sp>
      <p:sp>
        <p:nvSpPr>
          <p:cNvPr id="50207" name="テキスト ボックス 34"/>
          <p:cNvSpPr txBox="1">
            <a:spLocks noChangeArrowheads="1"/>
          </p:cNvSpPr>
          <p:nvPr/>
        </p:nvSpPr>
        <p:spPr bwMode="auto">
          <a:xfrm>
            <a:off x="4427538" y="3716338"/>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graphicFrame>
        <p:nvGraphicFramePr>
          <p:cNvPr id="11" name="Group 22"/>
          <p:cNvGraphicFramePr>
            <a:graphicFrameLocks noGrp="1"/>
          </p:cNvGraphicFramePr>
          <p:nvPr/>
        </p:nvGraphicFramePr>
        <p:xfrm>
          <a:off x="6084888" y="1268413"/>
          <a:ext cx="2663825" cy="5100633"/>
        </p:xfrm>
        <a:graphic>
          <a:graphicData uri="http://schemas.openxmlformats.org/drawingml/2006/table">
            <a:tbl>
              <a:tblPr/>
              <a:tblGrid>
                <a:gridCol w="288010"/>
                <a:gridCol w="719944"/>
                <a:gridCol w="719944"/>
                <a:gridCol w="935927"/>
              </a:tblGrid>
              <a:tr h="243852">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54860" marR="54860" marT="45722" marB="4572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864" marR="5486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8014">
                <a:tc rowSpan="9">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子ども・教育</a:t>
                      </a:r>
                    </a:p>
                  </a:txBody>
                  <a:tcPr marL="53996" marR="53996" marT="46802" marB="4680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3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認可保育所定員</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（就学前児童</a:t>
                      </a:r>
                      <a:r>
                        <a:rPr kumimoji="1" lang="en-US" altLang="ja-JP" sz="800" b="0" i="0" u="none" strike="noStrike" cap="none" normalizeH="0" baseline="0" dirty="0" smtClean="0">
                          <a:ln>
                            <a:noFill/>
                          </a:ln>
                          <a:solidFill>
                            <a:schemeClr val="tx1"/>
                          </a:solidFill>
                          <a:effectLst/>
                          <a:latin typeface="ＭＳ Ｐゴシック" pitchFamily="50" charset="-128"/>
                          <a:ea typeface="ＭＳ Ｐゴシック" pitchFamily="50" charset="-128"/>
                        </a:rPr>
                        <a:t>100</a:t>
                      </a: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6,200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37.2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01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待機児童数</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013">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幼稚園数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小学校数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中学校数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高等学校数（全日）</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短期大学数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大学数</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3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福祉・医療</a:t>
                      </a:r>
                    </a:p>
                  </a:txBody>
                  <a:tcPr marL="53996" marR="53996" marT="46802" marB="4680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居宅介護事業者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lang="en-US" altLang="zh-TW" sz="1000" b="0" i="0" u="none" strike="noStrike" dirty="0" smtClean="0">
                          <a:latin typeface="ＭＳ Ｐゴシック" pitchFamily="50" charset="-128"/>
                          <a:ea typeface="ＭＳ Ｐゴシック" pitchFamily="50" charset="-128"/>
                        </a:rPr>
                        <a:t>887</a:t>
                      </a:r>
                      <a:r>
                        <a:rPr lang="zh-TW" altLang="en-US" sz="1000" b="0" i="0" u="none" strike="noStrike" dirty="0" smtClean="0">
                          <a:latin typeface="ＭＳ Ｐゴシック" pitchFamily="50" charset="-128"/>
                          <a:ea typeface="ＭＳ Ｐゴシック" pitchFamily="50" charset="-128"/>
                        </a:rPr>
                        <a:t>業者</a:t>
                      </a:r>
                      <a:br>
                        <a:rPr lang="zh-TW" altLang="en-US" sz="1000" b="0" i="0" u="none" strike="noStrike" dirty="0" smtClean="0">
                          <a:latin typeface="ＭＳ Ｐゴシック" pitchFamily="50" charset="-128"/>
                          <a:ea typeface="ＭＳ Ｐゴシック" pitchFamily="50" charset="-128"/>
                        </a:rPr>
                      </a:br>
                      <a:r>
                        <a:rPr lang="zh-TW" altLang="en-US" sz="1000" b="0" i="0" u="none" strike="noStrike" dirty="0" smtClean="0">
                          <a:latin typeface="ＭＳ Ｐゴシック" pitchFamily="50" charset="-128"/>
                          <a:ea typeface="ＭＳ Ｐゴシック" pitchFamily="50" charset="-128"/>
                        </a:rPr>
                        <a:t>（</a:t>
                      </a:r>
                      <a:r>
                        <a:rPr lang="en-US" altLang="zh-TW" sz="1000" b="0" i="0" u="none" strike="noStrike" dirty="0" smtClean="0">
                          <a:latin typeface="ＭＳ Ｐゴシック" pitchFamily="50" charset="-128"/>
                          <a:ea typeface="ＭＳ Ｐゴシック" pitchFamily="50" charset="-128"/>
                        </a:rPr>
                        <a:t>23.7</a:t>
                      </a:r>
                      <a:r>
                        <a:rPr lang="zh-TW" altLang="en-US" sz="1000" b="0" i="0" u="none" strike="noStrike" dirty="0" smtClean="0">
                          <a:latin typeface="ＭＳ Ｐゴシック" pitchFamily="50" charset="-128"/>
                          <a:ea typeface="ＭＳ Ｐゴシック" pitchFamily="50" charset="-128"/>
                        </a:rPr>
                        <a:t>業者） </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50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病院・診療所数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（千人あたり）</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714</a:t>
                      </a:r>
                      <a:r>
                        <a:rPr lang="ja-JP" altLang="en-US" sz="1000" b="0" i="0" u="none" strike="noStrike" dirty="0" smtClean="0">
                          <a:latin typeface="ＭＳ Ｐゴシック" pitchFamily="50" charset="-128"/>
                          <a:ea typeface="ＭＳ Ｐゴシック" pitchFamily="50" charset="-128"/>
                        </a:rPr>
                        <a:t>ヵ所</a:t>
                      </a:r>
                      <a:br>
                        <a:rPr lang="ja-JP" altLang="en-US" sz="1000" b="0" i="0" u="none" strike="noStrike" dirty="0" smtClean="0">
                          <a:latin typeface="ＭＳ Ｐゴシック" pitchFamily="50" charset="-128"/>
                          <a:ea typeface="ＭＳ Ｐゴシック" pitchFamily="50" charset="-128"/>
                        </a:rPr>
                      </a:b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1.8</a:t>
                      </a:r>
                      <a:r>
                        <a:rPr lang="ja-JP" altLang="en-US" sz="1000" b="0" i="0" u="none" strike="noStrike" dirty="0" smtClean="0">
                          <a:latin typeface="ＭＳ Ｐゴシック" pitchFamily="50" charset="-128"/>
                          <a:ea typeface="ＭＳ Ｐゴシック" pitchFamily="50" charset="-128"/>
                        </a:rPr>
                        <a:t>ヵ所）</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50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国民健康保険加入者数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（加入率）</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108,310</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27.8%</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50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被保護実人員（生活保護）</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（保護率</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千分比</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43,988</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113.4‰</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3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交通</a:t>
                      </a:r>
                    </a:p>
                  </a:txBody>
                  <a:tcPr marL="53996" marR="53996" marT="46802" marB="4680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鉄道駅数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63</a:t>
                      </a:r>
                      <a:r>
                        <a:rPr lang="ja-JP" altLang="en-US" sz="1000" b="0" i="0" u="none" strike="noStrike" dirty="0" smtClean="0">
                          <a:latin typeface="ＭＳ Ｐゴシック" pitchFamily="50" charset="-128"/>
                          <a:ea typeface="ＭＳ Ｐゴシック" pitchFamily="50" charset="-128"/>
                        </a:rPr>
                        <a:t>駅 （</a:t>
                      </a:r>
                      <a:r>
                        <a:rPr lang="en-US" altLang="ja-JP" sz="1000" b="0" i="0" u="none" strike="noStrike" dirty="0" smtClean="0">
                          <a:latin typeface="ＭＳ Ｐゴシック" pitchFamily="50" charset="-128"/>
                          <a:ea typeface="ＭＳ Ｐゴシック" pitchFamily="50" charset="-128"/>
                        </a:rPr>
                        <a:t>1.7</a:t>
                      </a:r>
                      <a:r>
                        <a:rPr lang="ja-JP" altLang="en-US" sz="1000" b="0" i="0" u="none" strike="noStrike" dirty="0" smtClean="0">
                          <a:latin typeface="ＭＳ Ｐゴシック" pitchFamily="50" charset="-128"/>
                          <a:ea typeface="ＭＳ Ｐゴシック" pitchFamily="50" charset="-128"/>
                        </a:rPr>
                        <a:t>駅）</a:t>
                      </a:r>
                    </a:p>
                  </a:txBody>
                  <a:tcPr marL="53996" marR="53996" marT="46802" marB="468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01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放置自転車台数（原付除く）</a:t>
                      </a: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1,532</a:t>
                      </a:r>
                      <a:r>
                        <a:rPr lang="ja-JP" altLang="en-US" sz="1000" b="0" i="0" u="none" strike="noStrike" dirty="0" smtClean="0">
                          <a:latin typeface="ＭＳ Ｐゴシック" pitchFamily="50" charset="-128"/>
                          <a:ea typeface="ＭＳ Ｐゴシック" pitchFamily="50" charset="-128"/>
                        </a:rPr>
                        <a:t>台</a:t>
                      </a:r>
                      <a:endParaRPr lang="en-US" altLang="ja-JP" sz="1000" b="0" i="0" u="none" strike="noStrike" dirty="0" smtClean="0">
                        <a:latin typeface="ＭＳ Ｐゴシック" pitchFamily="50" charset="-128"/>
                        <a:ea typeface="ＭＳ Ｐゴシック" pitchFamily="50" charset="-128"/>
                      </a:endParaRP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通勤・通学者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割合</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802" marB="468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域内</a:t>
                      </a:r>
                    </a:p>
                  </a:txBody>
                  <a:tcPr marL="53996" marR="53996" marT="46802" marB="46802" anchor="ctr" horzOverflow="overflow">
                    <a:lnL w="12700" cap="flat" cmpd="sng" algn="ctr">
                      <a:solidFill>
                        <a:schemeClr val="tx1"/>
                      </a:solidFill>
                      <a:prstDash val="solid"/>
                      <a:round/>
                      <a:headEnd type="none" w="med" len="med"/>
                      <a:tailEnd type="none" w="med" len="med"/>
                    </a:lnL>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44.4%</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71">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域外</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802" marB="46802" anchor="ctr" horzOverflow="overflow">
                    <a:lnB w="28575"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55.6%</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0278"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50279" name="Rectangle 86"/>
          <p:cNvSpPr>
            <a:spLocks noChangeArrowheads="1"/>
          </p:cNvSpPr>
          <p:nvPr/>
        </p:nvSpPr>
        <p:spPr bwMode="auto">
          <a:xfrm>
            <a:off x="3311525" y="4076700"/>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非建物用途の内訳</a:t>
            </a:r>
          </a:p>
        </p:txBody>
      </p:sp>
      <p:sp>
        <p:nvSpPr>
          <p:cNvPr id="50280" name="テキスト ボックス 34"/>
          <p:cNvSpPr txBox="1">
            <a:spLocks noChangeArrowheads="1"/>
          </p:cNvSpPr>
          <p:nvPr/>
        </p:nvSpPr>
        <p:spPr bwMode="auto">
          <a:xfrm>
            <a:off x="4572000" y="6562725"/>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sp>
        <p:nvSpPr>
          <p:cNvPr id="15" name="テキスト ボックス 14"/>
          <p:cNvSpPr txBox="1"/>
          <p:nvPr/>
        </p:nvSpPr>
        <p:spPr>
          <a:xfrm>
            <a:off x="611188" y="485775"/>
            <a:ext cx="8064500" cy="661988"/>
          </a:xfrm>
          <a:prstGeom prst="rect">
            <a:avLst/>
          </a:prstGeom>
          <a:noFill/>
        </p:spPr>
        <p:txBody>
          <a:bodyPr>
            <a:spAutoFit/>
          </a:bodyPr>
          <a:lstStyle/>
          <a:p>
            <a:pPr marL="85725">
              <a:lnSpc>
                <a:spcPts val="1000"/>
              </a:lnSpc>
              <a:buFont typeface="Wingdings" pitchFamily="2" charset="2"/>
              <a:buNone/>
              <a:defRPr/>
            </a:pPr>
            <a:r>
              <a:rPr lang="en-US" altLang="ja-JP"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建物用途の割合は</a:t>
            </a:r>
            <a:r>
              <a:rPr lang="ja-JP" altLang="en-US" sz="1200" dirty="0" smtClean="0">
                <a:latin typeface="+mn-ea"/>
                <a:ea typeface="ＭＳ Ｐゴシック" pitchFamily="50" charset="-128"/>
              </a:rPr>
              <a:t>住居</a:t>
            </a:r>
            <a:r>
              <a:rPr lang="ja-JP" altLang="ja-JP" sz="1200" dirty="0" smtClean="0">
                <a:latin typeface="+mn-ea"/>
                <a:ea typeface="ＭＳ Ｐゴシック" pitchFamily="50" charset="-128"/>
              </a:rPr>
              <a:t>が</a:t>
            </a:r>
            <a:r>
              <a:rPr lang="en-US" altLang="ja-JP" sz="1200" dirty="0">
                <a:latin typeface="+mn-ea"/>
                <a:ea typeface="ＭＳ Ｐゴシック" pitchFamily="50" charset="-128"/>
              </a:rPr>
              <a:t>34.8</a:t>
            </a:r>
            <a:r>
              <a:rPr lang="ja-JP" altLang="ja-JP" sz="1200" dirty="0">
                <a:latin typeface="+mn-ea"/>
                <a:ea typeface="ＭＳ Ｐゴシック" pitchFamily="50" charset="-128"/>
              </a:rPr>
              <a:t>％</a:t>
            </a:r>
            <a:r>
              <a:rPr lang="ja-JP" altLang="en-US" sz="1200" dirty="0">
                <a:latin typeface="+mn-ea"/>
                <a:ea typeface="ＭＳ Ｐゴシック" pitchFamily="50" charset="-128"/>
              </a:rPr>
              <a:t>、工業</a:t>
            </a:r>
            <a:r>
              <a:rPr lang="ja-JP" altLang="ja-JP" sz="1200" dirty="0">
                <a:latin typeface="+mn-ea"/>
                <a:ea typeface="ＭＳ Ｐゴシック" pitchFamily="50" charset="-128"/>
              </a:rPr>
              <a:t>が</a:t>
            </a:r>
            <a:r>
              <a:rPr lang="en-US" altLang="ja-JP" sz="1200" dirty="0">
                <a:latin typeface="+mn-ea"/>
                <a:ea typeface="ＭＳ Ｐゴシック" pitchFamily="50" charset="-128"/>
              </a:rPr>
              <a:t> 37.9</a:t>
            </a:r>
            <a:r>
              <a:rPr lang="ja-JP" altLang="ja-JP" sz="1200" dirty="0">
                <a:latin typeface="+mn-ea"/>
                <a:ea typeface="ＭＳ Ｐゴシック" pitchFamily="50" charset="-128"/>
              </a:rPr>
              <a:t>％となっており、工業</a:t>
            </a:r>
            <a:r>
              <a:rPr lang="ja-JP" altLang="en-US" sz="1200" dirty="0" smtClean="0">
                <a:latin typeface="+mn-ea"/>
                <a:ea typeface="ＭＳ Ｐゴシック" pitchFamily="50" charset="-128"/>
              </a:rPr>
              <a:t>と住居とも</a:t>
            </a:r>
            <a:r>
              <a:rPr lang="ja-JP" altLang="en-US" sz="1200" dirty="0">
                <a:latin typeface="+mn-ea"/>
                <a:ea typeface="ＭＳ Ｐゴシック" pitchFamily="50" charset="-128"/>
              </a:rPr>
              <a:t>に</a:t>
            </a:r>
            <a:r>
              <a:rPr lang="ja-JP" altLang="ja-JP" sz="1200" dirty="0">
                <a:latin typeface="+mn-ea"/>
                <a:ea typeface="ＭＳ Ｐゴシック" pitchFamily="50" charset="-128"/>
              </a:rPr>
              <a:t>全体に占める割合が大きい</a:t>
            </a:r>
            <a:endParaRPr lang="ja-JP" altLang="en-US"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○区域内には鉄道駅が</a:t>
            </a:r>
            <a:r>
              <a:rPr lang="en-US" altLang="ja-JP" sz="1200" dirty="0">
                <a:latin typeface="+mn-ea"/>
                <a:ea typeface="ＭＳ Ｐゴシック" pitchFamily="50" charset="-128"/>
              </a:rPr>
              <a:t>63</a:t>
            </a:r>
            <a:r>
              <a:rPr lang="ja-JP" altLang="ja-JP" sz="1200" dirty="0">
                <a:latin typeface="+mn-ea"/>
                <a:ea typeface="ＭＳ Ｐゴシック" pitchFamily="50" charset="-128"/>
              </a:rPr>
              <a:t>駅設置されており、１ｋ㎡あたりの鉄道駅数は</a:t>
            </a:r>
            <a:r>
              <a:rPr lang="en-US" altLang="ja-JP" sz="1200" dirty="0">
                <a:latin typeface="+mn-ea"/>
                <a:ea typeface="ＭＳ Ｐゴシック" pitchFamily="50" charset="-128"/>
              </a:rPr>
              <a:t>1.7</a:t>
            </a:r>
            <a:r>
              <a:rPr lang="ja-JP" altLang="ja-JP" sz="1200" dirty="0">
                <a:latin typeface="+mn-ea"/>
                <a:ea typeface="ＭＳ Ｐゴシック" pitchFamily="50" charset="-128"/>
              </a:rPr>
              <a:t>駅ある</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○病院・診療所数は</a:t>
            </a:r>
            <a:r>
              <a:rPr lang="en-US" altLang="ja-JP" sz="1200" dirty="0">
                <a:latin typeface="+mn-ea"/>
                <a:ea typeface="ＭＳ Ｐゴシック" pitchFamily="50" charset="-128"/>
              </a:rPr>
              <a:t>714</a:t>
            </a:r>
            <a:r>
              <a:rPr lang="ja-JP" altLang="ja-JP" sz="1200" dirty="0">
                <a:latin typeface="+mn-ea"/>
                <a:ea typeface="ＭＳ Ｐゴシック" pitchFamily="50" charset="-128"/>
              </a:rPr>
              <a:t>カ所で、千人あたりの病院・診療所数は</a:t>
            </a:r>
            <a:r>
              <a:rPr lang="en-US" altLang="ja-JP" sz="1200" dirty="0">
                <a:latin typeface="+mn-ea"/>
                <a:ea typeface="ＭＳ Ｐゴシック" pitchFamily="50" charset="-128"/>
              </a:rPr>
              <a:t>1.8</a:t>
            </a:r>
            <a:r>
              <a:rPr lang="ja-JP" altLang="ja-JP" sz="1200" dirty="0">
                <a:latin typeface="+mn-ea"/>
                <a:ea typeface="ＭＳ Ｐゴシック" pitchFamily="50" charset="-128"/>
              </a:rPr>
              <a:t>カ所である</a:t>
            </a:r>
          </a:p>
        </p:txBody>
      </p:sp>
      <p:graphicFrame>
        <p:nvGraphicFramePr>
          <p:cNvPr id="18" name="Group 22"/>
          <p:cNvGraphicFramePr>
            <a:graphicFrameLocks noGrp="1"/>
          </p:cNvGraphicFramePr>
          <p:nvPr/>
        </p:nvGraphicFramePr>
        <p:xfrm>
          <a:off x="831850" y="4095750"/>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非建物用途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38.1%</a:t>
                      </a:r>
                      <a:endParaRPr lang="en-US" altLang="ja-JP" sz="1000" b="0" i="0" u="none" strike="noStrike" dirty="0">
                        <a:latin typeface="ＭＳ Ｐゴシック" pitchFamily="50" charset="-128"/>
                        <a:ea typeface="ＭＳ Ｐゴシック" pitchFamily="50" charset="-128"/>
                      </a:endParaRP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5">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道路</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45.1%</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水面</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16.5%</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公園緑地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11.5%</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農地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0.8%</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26.1%</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 name="グラフ 15"/>
          <p:cNvGraphicFramePr>
            <a:graphicFrameLocks/>
          </p:cNvGraphicFramePr>
          <p:nvPr/>
        </p:nvGraphicFramePr>
        <p:xfrm>
          <a:off x="2879812" y="1419994"/>
          <a:ext cx="3024000" cy="2494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nvGraphicFramePr>
        <p:xfrm>
          <a:off x="2879812" y="4215780"/>
          <a:ext cx="3024000" cy="2494800"/>
        </p:xfrm>
        <a:graphic>
          <a:graphicData uri="http://schemas.openxmlformats.org/drawingml/2006/chart">
            <c:chart xmlns:c="http://schemas.openxmlformats.org/drawingml/2006/chart" xmlns:r="http://schemas.openxmlformats.org/officeDocument/2006/relationships" r:id="rId3"/>
          </a:graphicData>
        </a:graphic>
      </p:graphicFrame>
      <p:sp>
        <p:nvSpPr>
          <p:cNvPr id="20"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４６</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3635353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正方形/長方形 25"/>
          <p:cNvSpPr>
            <a:spLocks noChangeArrowheads="1"/>
          </p:cNvSpPr>
          <p:nvPr/>
        </p:nvSpPr>
        <p:spPr bwMode="gray">
          <a:xfrm>
            <a:off x="0" y="2924175"/>
            <a:ext cx="9144000" cy="100965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50000"/>
              </a:spcBef>
              <a:buFont typeface="Wingdings" pitchFamily="2" charset="2"/>
              <a:buNone/>
            </a:pPr>
            <a:r>
              <a:rPr lang="ja-JP" altLang="en-US" sz="2400" b="1">
                <a:latin typeface="ＭＳ Ｐゴシック" charset="-128"/>
              </a:rPr>
              <a:t>第八区</a:t>
            </a:r>
          </a:p>
          <a:p>
            <a:pPr algn="ctr" eaLnBrk="1" hangingPunct="1">
              <a:spcBef>
                <a:spcPct val="50000"/>
              </a:spcBef>
              <a:buFont typeface="Wingdings" pitchFamily="2" charset="2"/>
              <a:buNone/>
            </a:pPr>
            <a:r>
              <a:rPr lang="ja-JP" altLang="en-US" sz="2400" b="1">
                <a:latin typeface="ＭＳ Ｐゴシック" charset="-128"/>
              </a:rPr>
              <a:t>（東住吉区・平野区）</a:t>
            </a:r>
            <a:endParaRPr lang="ja-JP" altLang="en-US" sz="2400" b="1">
              <a:latin typeface="HGS創英角ｺﾞｼｯｸUB" pitchFamily="50" charset="-128"/>
            </a:endParaRPr>
          </a:p>
        </p:txBody>
      </p:sp>
      <p:sp>
        <p:nvSpPr>
          <p:cNvPr id="4" name="正方形/長方形 27"/>
          <p:cNvSpPr>
            <a:spLocks noChangeArrowheads="1"/>
          </p:cNvSpPr>
          <p:nvPr/>
        </p:nvSpPr>
        <p:spPr bwMode="auto">
          <a:xfrm>
            <a:off x="8112125" y="6616534"/>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４７</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4651781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第五区（中央区・西区・大正区・浪速区）</a:t>
            </a:r>
          </a:p>
        </p:txBody>
      </p:sp>
      <p:sp>
        <p:nvSpPr>
          <p:cNvPr id="33796" name="タイトル 3"/>
          <p:cNvSpPr txBox="1">
            <a:spLocks/>
          </p:cNvSpPr>
          <p:nvPr/>
        </p:nvSpPr>
        <p:spPr bwMode="auto">
          <a:xfrm>
            <a:off x="4019550" y="549275"/>
            <a:ext cx="5040313"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3797" name="タイトル 3"/>
          <p:cNvSpPr>
            <a:spLocks/>
          </p:cNvSpPr>
          <p:nvPr/>
        </p:nvSpPr>
        <p:spPr bwMode="auto">
          <a:xfrm>
            <a:off x="74613" y="549275"/>
            <a:ext cx="3816350"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72000" rIns="3600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40000"/>
              </a:lnSpc>
              <a:buFont typeface="Wingdings" pitchFamily="2" charset="2"/>
              <a:buNone/>
            </a:pPr>
            <a:r>
              <a:rPr lang="ja-JP" altLang="en-US" sz="1000">
                <a:solidFill>
                  <a:srgbClr val="000000"/>
                </a:solidFill>
                <a:latin typeface="HGP創英角ｺﾞｼｯｸUB" pitchFamily="50" charset="-128"/>
                <a:ea typeface="HGP創英角ｺﾞｼｯｸUB" pitchFamily="50" charset="-128"/>
              </a:rPr>
              <a:t>　　　　　　　　　　　　　　　　　　　　　　　</a:t>
            </a:r>
            <a:endParaRPr lang="ja-JP" altLang="en-US" sz="800">
              <a:solidFill>
                <a:srgbClr val="000000"/>
              </a:solidFill>
              <a:latin typeface="HGP創英角ｺﾞｼｯｸUB" pitchFamily="50" charset="-128"/>
              <a:ea typeface="HGP創英角ｺﾞｼｯｸUB" pitchFamily="50" charset="-128"/>
            </a:endParaRPr>
          </a:p>
        </p:txBody>
      </p:sp>
      <p:sp>
        <p:nvSpPr>
          <p:cNvPr id="3" name="テキスト ボックス 24"/>
          <p:cNvSpPr txBox="1"/>
          <p:nvPr/>
        </p:nvSpPr>
        <p:spPr bwMode="gray">
          <a:xfrm>
            <a:off x="147638" y="620713"/>
            <a:ext cx="12239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ＭＳ Ｐゴシック" pitchFamily="50" charset="-128"/>
                <a:ea typeface="ＭＳ Ｐゴシック" pitchFamily="50" charset="-128"/>
              </a:rPr>
              <a:t>総合区の概要</a:t>
            </a:r>
          </a:p>
        </p:txBody>
      </p:sp>
      <p:sp>
        <p:nvSpPr>
          <p:cNvPr id="33799" name="Text Box 8"/>
          <p:cNvSpPr txBox="1">
            <a:spLocks noChangeArrowheads="1"/>
          </p:cNvSpPr>
          <p:nvPr/>
        </p:nvSpPr>
        <p:spPr bwMode="auto">
          <a:xfrm>
            <a:off x="74613" y="2713038"/>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dirty="0" smtClean="0">
                <a:solidFill>
                  <a:srgbClr val="000000"/>
                </a:solidFill>
                <a:latin typeface="HGP創英角ｺﾞｼｯｸUB" pitchFamily="50" charset="-128"/>
                <a:ea typeface="HGP創英角ｺﾞｼｯｸUB" pitchFamily="50" charset="-128"/>
              </a:rPr>
              <a:t>【</a:t>
            </a:r>
            <a:r>
              <a:rPr lang="ja-JP" altLang="en-US" sz="1100" dirty="0" smtClean="0">
                <a:solidFill>
                  <a:srgbClr val="000000"/>
                </a:solidFill>
                <a:latin typeface="HGP創英角ｺﾞｼｯｸUB" pitchFamily="50" charset="-128"/>
                <a:ea typeface="HGP創英角ｺﾞｼｯｸUB" pitchFamily="50" charset="-128"/>
              </a:rPr>
              <a:t>区役所関係</a:t>
            </a:r>
            <a:r>
              <a:rPr lang="en-US" altLang="ja-JP" sz="1100" dirty="0" smtClean="0">
                <a:solidFill>
                  <a:srgbClr val="000000"/>
                </a:solidFill>
                <a:latin typeface="HGP創英角ｺﾞｼｯｸUB" pitchFamily="50" charset="-128"/>
                <a:ea typeface="HGP創英角ｺﾞｼｯｸUB" pitchFamily="50" charset="-128"/>
              </a:rPr>
              <a:t>】</a:t>
            </a:r>
            <a:endParaRPr lang="en-US" altLang="ja-JP" sz="1100" dirty="0">
              <a:solidFill>
                <a:srgbClr val="000000"/>
              </a:solidFill>
              <a:latin typeface="HGP創英角ｺﾞｼｯｸUB" pitchFamily="50" charset="-128"/>
              <a:ea typeface="HGP創英角ｺﾞｼｯｸUB" pitchFamily="50" charset="-128"/>
            </a:endParaRPr>
          </a:p>
        </p:txBody>
      </p:sp>
      <p:sp>
        <p:nvSpPr>
          <p:cNvPr id="33800" name="Text Box 9"/>
          <p:cNvSpPr txBox="1">
            <a:spLocks noChangeArrowheads="1"/>
          </p:cNvSpPr>
          <p:nvPr/>
        </p:nvSpPr>
        <p:spPr bwMode="auto">
          <a:xfrm>
            <a:off x="74613" y="836613"/>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人口・面積</a:t>
            </a:r>
            <a:r>
              <a:rPr lang="en-US" altLang="ja-JP" sz="1100">
                <a:solidFill>
                  <a:srgbClr val="000000"/>
                </a:solidFill>
                <a:latin typeface="HGP創英角ｺﾞｼｯｸUB" pitchFamily="50" charset="-128"/>
                <a:ea typeface="HGP創英角ｺﾞｼｯｸUB" pitchFamily="50" charset="-128"/>
              </a:rPr>
              <a:t>】</a:t>
            </a:r>
          </a:p>
        </p:txBody>
      </p:sp>
      <p:sp>
        <p:nvSpPr>
          <p:cNvPr id="33801" name="Text Box 10"/>
          <p:cNvSpPr txBox="1">
            <a:spLocks noChangeArrowheads="1"/>
          </p:cNvSpPr>
          <p:nvPr/>
        </p:nvSpPr>
        <p:spPr bwMode="auto">
          <a:xfrm>
            <a:off x="74613" y="4465638"/>
            <a:ext cx="25923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市民利用施設</a:t>
            </a:r>
            <a:r>
              <a:rPr lang="ja-JP" altLang="en-US" sz="900">
                <a:solidFill>
                  <a:srgbClr val="000000"/>
                </a:solidFill>
                <a:latin typeface="HGP創英角ｺﾞｼｯｸUB" pitchFamily="50" charset="-128"/>
                <a:ea typeface="HGP創英角ｺﾞｼｯｸUB" pitchFamily="50" charset="-128"/>
              </a:rPr>
              <a:t>（Ｈ</a:t>
            </a:r>
            <a:r>
              <a:rPr lang="en-US" altLang="ja-JP" sz="900">
                <a:solidFill>
                  <a:srgbClr val="000000"/>
                </a:solidFill>
                <a:latin typeface="HGP創英角ｺﾞｼｯｸUB" pitchFamily="50" charset="-128"/>
                <a:ea typeface="HGP創英角ｺﾞｼｯｸUB" pitchFamily="50" charset="-128"/>
              </a:rPr>
              <a:t>29</a:t>
            </a:r>
            <a:r>
              <a:rPr lang="ja-JP" altLang="en-US" sz="900">
                <a:solidFill>
                  <a:srgbClr val="000000"/>
                </a:solidFill>
                <a:latin typeface="HGP創英角ｺﾞｼｯｸUB" pitchFamily="50" charset="-128"/>
                <a:ea typeface="HGP創英角ｺﾞｼｯｸUB" pitchFamily="50" charset="-128"/>
              </a:rPr>
              <a:t>年</a:t>
            </a:r>
            <a:r>
              <a:rPr lang="en-US" altLang="ja-JP" sz="900">
                <a:solidFill>
                  <a:srgbClr val="000000"/>
                </a:solidFill>
                <a:latin typeface="HGP創英角ｺﾞｼｯｸUB" pitchFamily="50" charset="-128"/>
                <a:ea typeface="HGP創英角ｺﾞｼｯｸUB" pitchFamily="50" charset="-128"/>
              </a:rPr>
              <a:t>4</a:t>
            </a:r>
            <a:r>
              <a:rPr lang="ja-JP" altLang="en-US" sz="900">
                <a:solidFill>
                  <a:srgbClr val="000000"/>
                </a:solidFill>
                <a:latin typeface="HGP創英角ｺﾞｼｯｸUB" pitchFamily="50" charset="-128"/>
                <a:ea typeface="HGP創英角ｺﾞｼｯｸUB" pitchFamily="50" charset="-128"/>
              </a:rPr>
              <a:t>月現在）</a:t>
            </a:r>
            <a:r>
              <a:rPr lang="en-US" altLang="ja-JP" sz="1100">
                <a:solidFill>
                  <a:srgbClr val="000000"/>
                </a:solidFill>
                <a:latin typeface="HGP創英角ｺﾞｼｯｸUB" pitchFamily="50" charset="-128"/>
                <a:ea typeface="HGP創英角ｺﾞｼｯｸUB" pitchFamily="50" charset="-128"/>
              </a:rPr>
              <a:t>】</a:t>
            </a:r>
          </a:p>
        </p:txBody>
      </p:sp>
      <p:graphicFrame>
        <p:nvGraphicFramePr>
          <p:cNvPr id="49163" name="Group 11"/>
          <p:cNvGraphicFramePr>
            <a:graphicFrameLocks noGrp="1"/>
          </p:cNvGraphicFramePr>
          <p:nvPr/>
        </p:nvGraphicFramePr>
        <p:xfrm>
          <a:off x="147638" y="1125538"/>
          <a:ext cx="3671887" cy="1368723"/>
        </p:xfrm>
        <a:graphic>
          <a:graphicData uri="http://schemas.openxmlformats.org/drawingml/2006/table">
            <a:tbl>
              <a:tblPr/>
              <a:tblGrid>
                <a:gridCol w="1223962"/>
                <a:gridCol w="1223963"/>
                <a:gridCol w="1223962"/>
              </a:tblGrid>
              <a:tr h="242770">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　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〔H37〕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〔H47〕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320,406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316,594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312,311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昼間人口（昼夜間人口比率）</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187,972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gridSpan="2">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803,546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251%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r>
              <a:tr h="228489">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面　積</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11,484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10,106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27.90</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192" name="Group 40"/>
          <p:cNvGraphicFramePr>
            <a:graphicFrameLocks noGrp="1"/>
          </p:cNvGraphicFramePr>
          <p:nvPr/>
        </p:nvGraphicFramePr>
        <p:xfrm>
          <a:off x="147638" y="4764088"/>
          <a:ext cx="3671887" cy="1346340"/>
        </p:xfrm>
        <a:graphic>
          <a:graphicData uri="http://schemas.openxmlformats.org/drawingml/2006/table">
            <a:tbl>
              <a:tblPr/>
              <a:tblGrid>
                <a:gridCol w="1223962"/>
                <a:gridCol w="1223963"/>
                <a:gridCol w="1223962"/>
              </a:tblGrid>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図書館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スポーツセンター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プール施設</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区民センター・ホール</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老人福祉センター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子ども・子育てプラザ</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人あたりの面積）</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5.95㎡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28575"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332" name="Group 180"/>
          <p:cNvGraphicFramePr>
            <a:graphicFrameLocks noGrp="1"/>
          </p:cNvGraphicFramePr>
          <p:nvPr/>
        </p:nvGraphicFramePr>
        <p:xfrm>
          <a:off x="147638" y="3000375"/>
          <a:ext cx="3671887" cy="1257621"/>
        </p:xfrm>
        <a:graphic>
          <a:graphicData uri="http://schemas.openxmlformats.org/drawingml/2006/table">
            <a:tbl>
              <a:tblPr/>
              <a:tblGrid>
                <a:gridCol w="1223962"/>
                <a:gridCol w="608112"/>
                <a:gridCol w="615851"/>
                <a:gridCol w="1223962"/>
              </a:tblGrid>
              <a:tr h="36017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職員配置数案</a:t>
                      </a:r>
                    </a:p>
                  </a:txBody>
                  <a:tcPr marL="18000" marR="18000" marT="35981" marB="3598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rowSpan="2"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18000" marR="18000" marT="35981" marB="35981"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r>
              <a:tr h="224282">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930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81" marB="3598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81" marB="3598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vMerge="1">
                  <a:txBody>
                    <a:bodyPr/>
                    <a:lstStyle/>
                    <a:p>
                      <a:endParaRPr kumimoji="1" lang="ja-JP" altLang="en-US"/>
                    </a:p>
                  </a:txBody>
                  <a:tcPr/>
                </a:tc>
              </a:tr>
              <a:tr h="224282">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区役所間道路距離</a:t>
                      </a:r>
                    </a:p>
                  </a:txBody>
                  <a:tcPr marL="18000" marR="18000" marT="35981" marB="3598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42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中央  ⇔ 西      </a:t>
                      </a:r>
                      <a:r>
                        <a:rPr kumimoji="1" lang="en-US" altLang="zh-TW"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2.6km</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81" marB="35981"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gridSpan="2">
                  <a:txBody>
                    <a:bodyPr/>
                    <a:lstStyle/>
                    <a:p>
                      <a:pPr algn="ctr"/>
                      <a:r>
                        <a:rPr lang="ja-JP" altLang="en-US" sz="1000" dirty="0" smtClean="0">
                          <a:latin typeface="ＭＳ Ｐゴシック" pitchFamily="50" charset="-128"/>
                          <a:ea typeface="ＭＳ Ｐゴシック" pitchFamily="50" charset="-128"/>
                        </a:rPr>
                        <a:t>中央</a:t>
                      </a:r>
                      <a:r>
                        <a:rPr lang="ja-JP" altLang="en-US" sz="1000" baseline="0" dirty="0" smtClean="0">
                          <a:latin typeface="ＭＳ Ｐゴシック" pitchFamily="50" charset="-128"/>
                          <a:ea typeface="ＭＳ Ｐゴシック" pitchFamily="50" charset="-128"/>
                        </a:rPr>
                        <a:t> </a:t>
                      </a:r>
                      <a:r>
                        <a:rPr lang="ja-JP" altLang="en-US" sz="1000" dirty="0" smtClean="0">
                          <a:latin typeface="ＭＳ Ｐゴシック" pitchFamily="50" charset="-128"/>
                          <a:ea typeface="ＭＳ Ｐゴシック" pitchFamily="50" charset="-128"/>
                        </a:rPr>
                        <a:t>⇔ 大正   </a:t>
                      </a:r>
                      <a:r>
                        <a:rPr lang="en-US" altLang="ja-JP" sz="1000" dirty="0" smtClean="0">
                          <a:latin typeface="ＭＳ Ｐゴシック" pitchFamily="50" charset="-128"/>
                          <a:ea typeface="ＭＳ Ｐゴシック" pitchFamily="50" charset="-128"/>
                        </a:rPr>
                        <a:t>6.1km</a:t>
                      </a:r>
                      <a:endParaRPr lang="ja-JP" altLang="en-US" sz="1000" dirty="0">
                        <a:latin typeface="ＭＳ Ｐゴシック" pitchFamily="50" charset="-128"/>
                        <a:ea typeface="ＭＳ Ｐゴシック" pitchFamily="50" charset="-128"/>
                      </a:endParaRPr>
                    </a:p>
                  </a:txBody>
                  <a:tcPr marL="18000" marR="18000" marT="35981" marB="35981"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a:r>
                        <a:rPr lang="ja-JP" altLang="en-US" sz="1000" dirty="0" smtClean="0">
                          <a:latin typeface="ＭＳ Ｐゴシック" pitchFamily="50" charset="-128"/>
                          <a:ea typeface="ＭＳ Ｐゴシック" pitchFamily="50" charset="-128"/>
                        </a:rPr>
                        <a:t>中央 ⇔ 浪速   </a:t>
                      </a:r>
                      <a:r>
                        <a:rPr lang="en-US" altLang="ja-JP" sz="1000" dirty="0" smtClean="0">
                          <a:latin typeface="ＭＳ Ｐゴシック" pitchFamily="50" charset="-128"/>
                          <a:ea typeface="ＭＳ Ｐゴシック" pitchFamily="50" charset="-128"/>
                        </a:rPr>
                        <a:t>3.1km</a:t>
                      </a:r>
                      <a:endParaRPr lang="ja-JP" altLang="en-US" sz="1000" dirty="0">
                        <a:latin typeface="ＭＳ Ｐゴシック" pitchFamily="50" charset="-128"/>
                        <a:ea typeface="ＭＳ Ｐゴシック" pitchFamily="50" charset="-128"/>
                      </a:endParaRPr>
                    </a:p>
                  </a:txBody>
                  <a:tcPr marL="18000" marR="18000" marT="35981" marB="35981"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r>
              <a:tr h="2242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西     ⇔ 大正   </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3.5km</a:t>
                      </a:r>
                    </a:p>
                  </a:txBody>
                  <a:tcPr marL="18000" marR="18000" marT="35981" marB="35981"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000" dirty="0" smtClean="0">
                          <a:latin typeface="ＭＳ Ｐゴシック" pitchFamily="50" charset="-128"/>
                          <a:ea typeface="ＭＳ Ｐゴシック" pitchFamily="50" charset="-128"/>
                        </a:rPr>
                        <a:t>西    ⇔ 浪速   </a:t>
                      </a:r>
                      <a:r>
                        <a:rPr lang="en-US" altLang="ja-JP" sz="1000" dirty="0" smtClean="0">
                          <a:latin typeface="ＭＳ Ｐゴシック" pitchFamily="50" charset="-128"/>
                          <a:ea typeface="ＭＳ Ｐゴシック" pitchFamily="50" charset="-128"/>
                        </a:rPr>
                        <a:t>3.0km</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81" marB="35981"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a:r>
                        <a:rPr lang="ja-JP" altLang="en-US" sz="1000" dirty="0" smtClean="0">
                          <a:latin typeface="ＭＳ Ｐゴシック" pitchFamily="50" charset="-128"/>
                          <a:ea typeface="ＭＳ Ｐゴシック" pitchFamily="50" charset="-128"/>
                        </a:rPr>
                        <a:t>大正 ⇔ 浪速   </a:t>
                      </a:r>
                      <a:r>
                        <a:rPr lang="en-US" altLang="ja-JP" sz="1000" dirty="0" smtClean="0">
                          <a:latin typeface="ＭＳ Ｐゴシック" pitchFamily="50" charset="-128"/>
                          <a:ea typeface="ＭＳ Ｐゴシック" pitchFamily="50" charset="-128"/>
                        </a:rPr>
                        <a:t>3.9km</a:t>
                      </a:r>
                      <a:endParaRPr lang="ja-JP" altLang="en-US" sz="1000" dirty="0">
                        <a:latin typeface="ＭＳ Ｐゴシック" pitchFamily="50" charset="-128"/>
                        <a:ea typeface="ＭＳ Ｐゴシック" pitchFamily="50" charset="-128"/>
                      </a:endParaRPr>
                    </a:p>
                  </a:txBody>
                  <a:tcPr marL="18000" marR="18000" marT="35981" marB="35981"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6" name="正方形/長方形 105"/>
          <p:cNvSpPr>
            <a:spLocks/>
          </p:cNvSpPr>
          <p:nvPr/>
        </p:nvSpPr>
        <p:spPr bwMode="gray">
          <a:xfrm>
            <a:off x="7293222" y="216848"/>
            <a:ext cx="1835150" cy="1700213"/>
          </a:xfrm>
          <a:prstGeom prst="rect">
            <a:avLst/>
          </a:prstGeom>
          <a:solidFill>
            <a:srgbClr val="E6B9B8"/>
          </a:solidFill>
          <a:ln w="22225" algn="ctr">
            <a:solidFill>
              <a:srgbClr val="E6B9B8"/>
            </a:solidFill>
            <a:miter lim="800000"/>
            <a:headEnd/>
            <a:tailEnd/>
          </a:ln>
        </p:spPr>
        <p:txBody>
          <a:bodyPr anchor="ctr"/>
          <a:lstStyle/>
          <a:p>
            <a:pPr algn="ctr">
              <a:defRPr/>
            </a:pPr>
            <a:endParaRPr lang="ja-JP" altLang="en-US">
              <a:solidFill>
                <a:schemeClr val="lt1"/>
              </a:solidFill>
              <a:latin typeface="+mn-lt"/>
              <a:ea typeface="+mn-ea"/>
            </a:endParaRPr>
          </a:p>
        </p:txBody>
      </p:sp>
      <p:sp>
        <p:nvSpPr>
          <p:cNvPr id="107" name="正方形/長方形 26"/>
          <p:cNvSpPr>
            <a:spLocks/>
          </p:cNvSpPr>
          <p:nvPr/>
        </p:nvSpPr>
        <p:spPr bwMode="gray">
          <a:xfrm>
            <a:off x="7383710" y="302573"/>
            <a:ext cx="1652587" cy="1530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2" name="グループ化 104"/>
          <p:cNvGrpSpPr>
            <a:grpSpLocks/>
          </p:cNvGrpSpPr>
          <p:nvPr/>
        </p:nvGrpSpPr>
        <p:grpSpPr bwMode="auto">
          <a:xfrm>
            <a:off x="7448797" y="348611"/>
            <a:ext cx="1522413" cy="1438275"/>
            <a:chOff x="7380288" y="77788"/>
            <a:chExt cx="1522412" cy="1438275"/>
          </a:xfrm>
        </p:grpSpPr>
        <p:grpSp>
          <p:nvGrpSpPr>
            <p:cNvPr id="4" name="Group 171"/>
            <p:cNvGrpSpPr>
              <a:grpSpLocks noChangeAspect="1"/>
            </p:cNvGrpSpPr>
            <p:nvPr/>
          </p:nvGrpSpPr>
          <p:grpSpPr bwMode="auto">
            <a:xfrm>
              <a:off x="7418388" y="77788"/>
              <a:ext cx="1484312" cy="1438275"/>
              <a:chOff x="1698" y="1802"/>
              <a:chExt cx="13239" cy="12848"/>
            </a:xfrm>
          </p:grpSpPr>
          <p:sp>
            <p:nvSpPr>
              <p:cNvPr id="33927" name="Freeform 172"/>
              <p:cNvSpPr>
                <a:spLocks noChangeAspect="1"/>
              </p:cNvSpPr>
              <p:nvPr/>
            </p:nvSpPr>
            <p:spPr bwMode="auto">
              <a:xfrm>
                <a:off x="8871" y="10269"/>
                <a:ext cx="1970" cy="2259"/>
              </a:xfrm>
              <a:custGeom>
                <a:avLst/>
                <a:gdLst>
                  <a:gd name="T0" fmla="*/ 2147483647 w 1234"/>
                  <a:gd name="T1" fmla="*/ 2147483647 h 1419"/>
                  <a:gd name="T2" fmla="*/ 2147483647 w 1234"/>
                  <a:gd name="T3" fmla="*/ 2147483647 h 1419"/>
                  <a:gd name="T4" fmla="*/ 2147483647 w 1234"/>
                  <a:gd name="T5" fmla="*/ 2147483647 h 1419"/>
                  <a:gd name="T6" fmla="*/ 2147483647 w 1234"/>
                  <a:gd name="T7" fmla="*/ 2147483647 h 1419"/>
                  <a:gd name="T8" fmla="*/ 2147483647 w 1234"/>
                  <a:gd name="T9" fmla="*/ 2147483647 h 1419"/>
                  <a:gd name="T10" fmla="*/ 2147483647 w 1234"/>
                  <a:gd name="T11" fmla="*/ 2147483647 h 1419"/>
                  <a:gd name="T12" fmla="*/ 2147483647 w 1234"/>
                  <a:gd name="T13" fmla="*/ 2147483647 h 1419"/>
                  <a:gd name="T14" fmla="*/ 2147483647 w 1234"/>
                  <a:gd name="T15" fmla="*/ 2147483647 h 1419"/>
                  <a:gd name="T16" fmla="*/ 2147483647 w 1234"/>
                  <a:gd name="T17" fmla="*/ 2147483647 h 1419"/>
                  <a:gd name="T18" fmla="*/ 2147483647 w 1234"/>
                  <a:gd name="T19" fmla="*/ 2147483647 h 1419"/>
                  <a:gd name="T20" fmla="*/ 2147483647 w 1234"/>
                  <a:gd name="T21" fmla="*/ 2147483647 h 1419"/>
                  <a:gd name="T22" fmla="*/ 2147483647 w 1234"/>
                  <a:gd name="T23" fmla="*/ 2147483647 h 1419"/>
                  <a:gd name="T24" fmla="*/ 2147483647 w 1234"/>
                  <a:gd name="T25" fmla="*/ 2147483647 h 1419"/>
                  <a:gd name="T26" fmla="*/ 2147483647 w 1234"/>
                  <a:gd name="T27" fmla="*/ 2147483647 h 1419"/>
                  <a:gd name="T28" fmla="*/ 2147483647 w 1234"/>
                  <a:gd name="T29" fmla="*/ 2147483647 h 1419"/>
                  <a:gd name="T30" fmla="*/ 2147483647 w 1234"/>
                  <a:gd name="T31" fmla="*/ 2147483647 h 1419"/>
                  <a:gd name="T32" fmla="*/ 2147483647 w 1234"/>
                  <a:gd name="T33" fmla="*/ 2147483647 h 1419"/>
                  <a:gd name="T34" fmla="*/ 2147483647 w 1234"/>
                  <a:gd name="T35" fmla="*/ 2147483647 h 1419"/>
                  <a:gd name="T36" fmla="*/ 2147483647 w 1234"/>
                  <a:gd name="T37" fmla="*/ 2147483647 h 1419"/>
                  <a:gd name="T38" fmla="*/ 2147483647 w 1234"/>
                  <a:gd name="T39" fmla="*/ 2147483647 h 1419"/>
                  <a:gd name="T40" fmla="*/ 2147483647 w 1234"/>
                  <a:gd name="T41" fmla="*/ 2147483647 h 1419"/>
                  <a:gd name="T42" fmla="*/ 2147483647 w 1234"/>
                  <a:gd name="T43" fmla="*/ 2147483647 h 1419"/>
                  <a:gd name="T44" fmla="*/ 2147483647 w 1234"/>
                  <a:gd name="T45" fmla="*/ 2147483647 h 1419"/>
                  <a:gd name="T46" fmla="*/ 0 w 1234"/>
                  <a:gd name="T47" fmla="*/ 2147483647 h 1419"/>
                  <a:gd name="T48" fmla="*/ 2147483647 w 1234"/>
                  <a:gd name="T49" fmla="*/ 2147483647 h 1419"/>
                  <a:gd name="T50" fmla="*/ 2147483647 w 1234"/>
                  <a:gd name="T51" fmla="*/ 2147483647 h 1419"/>
                  <a:gd name="T52" fmla="*/ 2147483647 w 1234"/>
                  <a:gd name="T53" fmla="*/ 2147483647 h 1419"/>
                  <a:gd name="T54" fmla="*/ 2147483647 w 1234"/>
                  <a:gd name="T55" fmla="*/ 2147483647 h 1419"/>
                  <a:gd name="T56" fmla="*/ 2147483647 w 1234"/>
                  <a:gd name="T57" fmla="*/ 2147483647 h 1419"/>
                  <a:gd name="T58" fmla="*/ 2147483647 w 1234"/>
                  <a:gd name="T59" fmla="*/ 2147483647 h 1419"/>
                  <a:gd name="T60" fmla="*/ 2147483647 w 1234"/>
                  <a:gd name="T61" fmla="*/ 2147483647 h 1419"/>
                  <a:gd name="T62" fmla="*/ 2147483647 w 1234"/>
                  <a:gd name="T63" fmla="*/ 2147483647 h 1419"/>
                  <a:gd name="T64" fmla="*/ 2147483647 w 1234"/>
                  <a:gd name="T65" fmla="*/ 2147483647 h 1419"/>
                  <a:gd name="T66" fmla="*/ 2147483647 w 1234"/>
                  <a:gd name="T67" fmla="*/ 2147483647 h 1419"/>
                  <a:gd name="T68" fmla="*/ 2147483647 w 1234"/>
                  <a:gd name="T69" fmla="*/ 2147483647 h 1419"/>
                  <a:gd name="T70" fmla="*/ 2147483647 w 1234"/>
                  <a:gd name="T71" fmla="*/ 2147483647 h 1419"/>
                  <a:gd name="T72" fmla="*/ 2147483647 w 1234"/>
                  <a:gd name="T73" fmla="*/ 2147483647 h 1419"/>
                  <a:gd name="T74" fmla="*/ 2147483647 w 1234"/>
                  <a:gd name="T75" fmla="*/ 2147483647 h 1419"/>
                  <a:gd name="T76" fmla="*/ 2147483647 w 1234"/>
                  <a:gd name="T77" fmla="*/ 2147483647 h 1419"/>
                  <a:gd name="T78" fmla="*/ 2147483647 w 1234"/>
                  <a:gd name="T79" fmla="*/ 2147483647 h 1419"/>
                  <a:gd name="T80" fmla="*/ 2147483647 w 1234"/>
                  <a:gd name="T81" fmla="*/ 2147483647 h 1419"/>
                  <a:gd name="T82" fmla="*/ 2147483647 w 1234"/>
                  <a:gd name="T83" fmla="*/ 2147483647 h 1419"/>
                  <a:gd name="T84" fmla="*/ 2147483647 w 1234"/>
                  <a:gd name="T85" fmla="*/ 2147483647 h 1419"/>
                  <a:gd name="T86" fmla="*/ 2147483647 w 1234"/>
                  <a:gd name="T87" fmla="*/ 2147483647 h 1419"/>
                  <a:gd name="T88" fmla="*/ 2147483647 w 1234"/>
                  <a:gd name="T89" fmla="*/ 2147483647 h 1419"/>
                  <a:gd name="T90" fmla="*/ 2147483647 w 1234"/>
                  <a:gd name="T91" fmla="*/ 2147483647 h 1419"/>
                  <a:gd name="T92" fmla="*/ 2147483647 w 1234"/>
                  <a:gd name="T93" fmla="*/ 2147483647 h 1419"/>
                  <a:gd name="T94" fmla="*/ 2147483647 w 1234"/>
                  <a:gd name="T95" fmla="*/ 2147483647 h 1419"/>
                  <a:gd name="T96" fmla="*/ 2147483647 w 1234"/>
                  <a:gd name="T97" fmla="*/ 2147483647 h 1419"/>
                  <a:gd name="T98" fmla="*/ 2147483647 w 1234"/>
                  <a:gd name="T99" fmla="*/ 2147483647 h 1419"/>
                  <a:gd name="T100" fmla="*/ 2147483647 w 1234"/>
                  <a:gd name="T101" fmla="*/ 2147483647 h 1419"/>
                  <a:gd name="T102" fmla="*/ 2147483647 w 1234"/>
                  <a:gd name="T103" fmla="*/ 2147483647 h 1419"/>
                  <a:gd name="T104" fmla="*/ 2147483647 w 1234"/>
                  <a:gd name="T105" fmla="*/ 2147483647 h 1419"/>
                  <a:gd name="T106" fmla="*/ 2147483647 w 1234"/>
                  <a:gd name="T107" fmla="*/ 2147483647 h 1419"/>
                  <a:gd name="T108" fmla="*/ 2147483647 w 1234"/>
                  <a:gd name="T109" fmla="*/ 2147483647 h 1419"/>
                  <a:gd name="T110" fmla="*/ 2147483647 w 1234"/>
                  <a:gd name="T111" fmla="*/ 2147483647 h 1419"/>
                  <a:gd name="T112" fmla="*/ 2147483647 w 1234"/>
                  <a:gd name="T113" fmla="*/ 2147483647 h 1419"/>
                  <a:gd name="T114" fmla="*/ 2147483647 w 1234"/>
                  <a:gd name="T115" fmla="*/ 2147483647 h 1419"/>
                  <a:gd name="T116" fmla="*/ 2147483647 w 1234"/>
                  <a:gd name="T117" fmla="*/ 2147483647 h 1419"/>
                  <a:gd name="T118" fmla="*/ 2147483647 w 1234"/>
                  <a:gd name="T119" fmla="*/ 2147483647 h 1419"/>
                  <a:gd name="T120" fmla="*/ 2147483647 w 1234"/>
                  <a:gd name="T121" fmla="*/ 2147483647 h 1419"/>
                  <a:gd name="T122" fmla="*/ 2147483647 w 1234"/>
                  <a:gd name="T123" fmla="*/ 2147483647 h 1419"/>
                  <a:gd name="T124" fmla="*/ 2147483647 w 1234"/>
                  <a:gd name="T125" fmla="*/ 2147483647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28" name="Freeform 173"/>
              <p:cNvSpPr>
                <a:spLocks noChangeAspect="1"/>
              </p:cNvSpPr>
              <p:nvPr/>
            </p:nvSpPr>
            <p:spPr bwMode="auto">
              <a:xfrm>
                <a:off x="10660" y="3383"/>
                <a:ext cx="2443" cy="2461"/>
              </a:xfrm>
              <a:custGeom>
                <a:avLst/>
                <a:gdLst>
                  <a:gd name="T0" fmla="*/ 2147483647 w 1531"/>
                  <a:gd name="T1" fmla="*/ 2147483647 h 1546"/>
                  <a:gd name="T2" fmla="*/ 2147483647 w 1531"/>
                  <a:gd name="T3" fmla="*/ 2147483647 h 1546"/>
                  <a:gd name="T4" fmla="*/ 2147483647 w 1531"/>
                  <a:gd name="T5" fmla="*/ 2147483647 h 1546"/>
                  <a:gd name="T6" fmla="*/ 2147483647 w 1531"/>
                  <a:gd name="T7" fmla="*/ 2147483647 h 1546"/>
                  <a:gd name="T8" fmla="*/ 2147483647 w 1531"/>
                  <a:gd name="T9" fmla="*/ 2147483647 h 1546"/>
                  <a:gd name="T10" fmla="*/ 2147483647 w 1531"/>
                  <a:gd name="T11" fmla="*/ 2147483647 h 1546"/>
                  <a:gd name="T12" fmla="*/ 2147483647 w 1531"/>
                  <a:gd name="T13" fmla="*/ 2147483647 h 1546"/>
                  <a:gd name="T14" fmla="*/ 2147483647 w 1531"/>
                  <a:gd name="T15" fmla="*/ 2147483647 h 1546"/>
                  <a:gd name="T16" fmla="*/ 2147483647 w 1531"/>
                  <a:gd name="T17" fmla="*/ 2147483647 h 1546"/>
                  <a:gd name="T18" fmla="*/ 2147483647 w 1531"/>
                  <a:gd name="T19" fmla="*/ 2147483647 h 1546"/>
                  <a:gd name="T20" fmla="*/ 2147483647 w 1531"/>
                  <a:gd name="T21" fmla="*/ 2147483647 h 1546"/>
                  <a:gd name="T22" fmla="*/ 2147483647 w 1531"/>
                  <a:gd name="T23" fmla="*/ 2147483647 h 1546"/>
                  <a:gd name="T24" fmla="*/ 2147483647 w 1531"/>
                  <a:gd name="T25" fmla="*/ 2147483647 h 1546"/>
                  <a:gd name="T26" fmla="*/ 2147483647 w 1531"/>
                  <a:gd name="T27" fmla="*/ 2147483647 h 1546"/>
                  <a:gd name="T28" fmla="*/ 2147483647 w 1531"/>
                  <a:gd name="T29" fmla="*/ 2147483647 h 1546"/>
                  <a:gd name="T30" fmla="*/ 2147483647 w 1531"/>
                  <a:gd name="T31" fmla="*/ 2147483647 h 1546"/>
                  <a:gd name="T32" fmla="*/ 2147483647 w 1531"/>
                  <a:gd name="T33" fmla="*/ 2147483647 h 1546"/>
                  <a:gd name="T34" fmla="*/ 2147483647 w 1531"/>
                  <a:gd name="T35" fmla="*/ 2147483647 h 1546"/>
                  <a:gd name="T36" fmla="*/ 2147483647 w 1531"/>
                  <a:gd name="T37" fmla="*/ 2147483647 h 1546"/>
                  <a:gd name="T38" fmla="*/ 2147483647 w 1531"/>
                  <a:gd name="T39" fmla="*/ 2147483647 h 1546"/>
                  <a:gd name="T40" fmla="*/ 2147483647 w 1531"/>
                  <a:gd name="T41" fmla="*/ 2147483647 h 1546"/>
                  <a:gd name="T42" fmla="*/ 2147483647 w 1531"/>
                  <a:gd name="T43" fmla="*/ 2147483647 h 1546"/>
                  <a:gd name="T44" fmla="*/ 2147483647 w 1531"/>
                  <a:gd name="T45" fmla="*/ 2147483647 h 1546"/>
                  <a:gd name="T46" fmla="*/ 2147483647 w 1531"/>
                  <a:gd name="T47" fmla="*/ 2147483647 h 1546"/>
                  <a:gd name="T48" fmla="*/ 2147483647 w 1531"/>
                  <a:gd name="T49" fmla="*/ 2147483647 h 1546"/>
                  <a:gd name="T50" fmla="*/ 2147483647 w 1531"/>
                  <a:gd name="T51" fmla="*/ 2147483647 h 1546"/>
                  <a:gd name="T52" fmla="*/ 2147483647 w 1531"/>
                  <a:gd name="T53" fmla="*/ 2147483647 h 1546"/>
                  <a:gd name="T54" fmla="*/ 2147483647 w 1531"/>
                  <a:gd name="T55" fmla="*/ 2147483647 h 1546"/>
                  <a:gd name="T56" fmla="*/ 2147483647 w 1531"/>
                  <a:gd name="T57" fmla="*/ 2147483647 h 1546"/>
                  <a:gd name="T58" fmla="*/ 2147483647 w 1531"/>
                  <a:gd name="T59" fmla="*/ 2147483647 h 1546"/>
                  <a:gd name="T60" fmla="*/ 2147483647 w 1531"/>
                  <a:gd name="T61" fmla="*/ 2147483647 h 1546"/>
                  <a:gd name="T62" fmla="*/ 2147483647 w 1531"/>
                  <a:gd name="T63" fmla="*/ 2147483647 h 1546"/>
                  <a:gd name="T64" fmla="*/ 2147483647 w 1531"/>
                  <a:gd name="T65" fmla="*/ 2147483647 h 1546"/>
                  <a:gd name="T66" fmla="*/ 2147483647 w 1531"/>
                  <a:gd name="T67" fmla="*/ 2147483647 h 1546"/>
                  <a:gd name="T68" fmla="*/ 2147483647 w 1531"/>
                  <a:gd name="T69" fmla="*/ 2147483647 h 1546"/>
                  <a:gd name="T70" fmla="*/ 2147483647 w 1531"/>
                  <a:gd name="T71" fmla="*/ 2147483647 h 1546"/>
                  <a:gd name="T72" fmla="*/ 2147483647 w 1531"/>
                  <a:gd name="T73" fmla="*/ 2147483647 h 1546"/>
                  <a:gd name="T74" fmla="*/ 2147483647 w 1531"/>
                  <a:gd name="T75" fmla="*/ 2147483647 h 1546"/>
                  <a:gd name="T76" fmla="*/ 2147483647 w 1531"/>
                  <a:gd name="T77" fmla="*/ 2147483647 h 1546"/>
                  <a:gd name="T78" fmla="*/ 2147483647 w 1531"/>
                  <a:gd name="T79" fmla="*/ 2147483647 h 1546"/>
                  <a:gd name="T80" fmla="*/ 2147483647 w 1531"/>
                  <a:gd name="T81" fmla="*/ 2147483647 h 1546"/>
                  <a:gd name="T82" fmla="*/ 2147483647 w 1531"/>
                  <a:gd name="T83" fmla="*/ 2147483647 h 1546"/>
                  <a:gd name="T84" fmla="*/ 2147483647 w 1531"/>
                  <a:gd name="T85" fmla="*/ 2147483647 h 1546"/>
                  <a:gd name="T86" fmla="*/ 2147483647 w 1531"/>
                  <a:gd name="T87" fmla="*/ 2147483647 h 1546"/>
                  <a:gd name="T88" fmla="*/ 2147483647 w 1531"/>
                  <a:gd name="T89" fmla="*/ 2147483647 h 1546"/>
                  <a:gd name="T90" fmla="*/ 2147483647 w 1531"/>
                  <a:gd name="T91" fmla="*/ 2147483647 h 1546"/>
                  <a:gd name="T92" fmla="*/ 2147483647 w 1531"/>
                  <a:gd name="T93" fmla="*/ 2147483647 h 1546"/>
                  <a:gd name="T94" fmla="*/ 2147483647 w 1531"/>
                  <a:gd name="T95" fmla="*/ 2147483647 h 1546"/>
                  <a:gd name="T96" fmla="*/ 2147483647 w 1531"/>
                  <a:gd name="T97" fmla="*/ 2147483647 h 1546"/>
                  <a:gd name="T98" fmla="*/ 2147483647 w 1531"/>
                  <a:gd name="T99" fmla="*/ 2147483647 h 1546"/>
                  <a:gd name="T100" fmla="*/ 2147483647 w 1531"/>
                  <a:gd name="T101" fmla="*/ 2147483647 h 1546"/>
                  <a:gd name="T102" fmla="*/ 2147483647 w 1531"/>
                  <a:gd name="T103" fmla="*/ 2147483647 h 1546"/>
                  <a:gd name="T104" fmla="*/ 2147483647 w 1531"/>
                  <a:gd name="T105" fmla="*/ 2147483647 h 1546"/>
                  <a:gd name="T106" fmla="*/ 2147483647 w 1531"/>
                  <a:gd name="T107" fmla="*/ 2147483647 h 1546"/>
                  <a:gd name="T108" fmla="*/ 2147483647 w 1531"/>
                  <a:gd name="T109" fmla="*/ 2147483647 h 1546"/>
                  <a:gd name="T110" fmla="*/ 2147483647 w 1531"/>
                  <a:gd name="T111" fmla="*/ 2147483647 h 1546"/>
                  <a:gd name="T112" fmla="*/ 2147483647 w 1531"/>
                  <a:gd name="T113" fmla="*/ 2147483647 h 1546"/>
                  <a:gd name="T114" fmla="*/ 2147483647 w 1531"/>
                  <a:gd name="T115" fmla="*/ 2147483647 h 1546"/>
                  <a:gd name="T116" fmla="*/ 2147483647 w 1531"/>
                  <a:gd name="T117" fmla="*/ 2147483647 h 1546"/>
                  <a:gd name="T118" fmla="*/ 2147483647 w 1531"/>
                  <a:gd name="T119" fmla="*/ 2147483647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29" name="Freeform 174"/>
              <p:cNvSpPr>
                <a:spLocks noChangeAspect="1"/>
              </p:cNvSpPr>
              <p:nvPr/>
            </p:nvSpPr>
            <p:spPr bwMode="auto">
              <a:xfrm>
                <a:off x="4526" y="8192"/>
                <a:ext cx="3147" cy="2461"/>
              </a:xfrm>
              <a:custGeom>
                <a:avLst/>
                <a:gdLst>
                  <a:gd name="T0" fmla="*/ 2147483647 w 1972"/>
                  <a:gd name="T1" fmla="*/ 2147483647 h 1546"/>
                  <a:gd name="T2" fmla="*/ 2147483647 w 1972"/>
                  <a:gd name="T3" fmla="*/ 2147483647 h 1546"/>
                  <a:gd name="T4" fmla="*/ 2147483647 w 1972"/>
                  <a:gd name="T5" fmla="*/ 2147483647 h 1546"/>
                  <a:gd name="T6" fmla="*/ 2147483647 w 1972"/>
                  <a:gd name="T7" fmla="*/ 2147483647 h 1546"/>
                  <a:gd name="T8" fmla="*/ 2147483647 w 1972"/>
                  <a:gd name="T9" fmla="*/ 2147483647 h 1546"/>
                  <a:gd name="T10" fmla="*/ 2147483647 w 1972"/>
                  <a:gd name="T11" fmla="*/ 2147483647 h 1546"/>
                  <a:gd name="T12" fmla="*/ 2147483647 w 1972"/>
                  <a:gd name="T13" fmla="*/ 2147483647 h 1546"/>
                  <a:gd name="T14" fmla="*/ 2147483647 w 1972"/>
                  <a:gd name="T15" fmla="*/ 2147483647 h 1546"/>
                  <a:gd name="T16" fmla="*/ 2147483647 w 1972"/>
                  <a:gd name="T17" fmla="*/ 2147483647 h 1546"/>
                  <a:gd name="T18" fmla="*/ 2147483647 w 1972"/>
                  <a:gd name="T19" fmla="*/ 2147483647 h 1546"/>
                  <a:gd name="T20" fmla="*/ 2147483647 w 1972"/>
                  <a:gd name="T21" fmla="*/ 2147483647 h 1546"/>
                  <a:gd name="T22" fmla="*/ 2147483647 w 1972"/>
                  <a:gd name="T23" fmla="*/ 2147483647 h 1546"/>
                  <a:gd name="T24" fmla="*/ 2147483647 w 1972"/>
                  <a:gd name="T25" fmla="*/ 2147483647 h 1546"/>
                  <a:gd name="T26" fmla="*/ 2147483647 w 1972"/>
                  <a:gd name="T27" fmla="*/ 2147483647 h 1546"/>
                  <a:gd name="T28" fmla="*/ 2147483647 w 1972"/>
                  <a:gd name="T29" fmla="*/ 2147483647 h 1546"/>
                  <a:gd name="T30" fmla="*/ 2147483647 w 1972"/>
                  <a:gd name="T31" fmla="*/ 2147483647 h 1546"/>
                  <a:gd name="T32" fmla="*/ 2147483647 w 1972"/>
                  <a:gd name="T33" fmla="*/ 2147483647 h 1546"/>
                  <a:gd name="T34" fmla="*/ 2147483647 w 1972"/>
                  <a:gd name="T35" fmla="*/ 2147483647 h 1546"/>
                  <a:gd name="T36" fmla="*/ 2147483647 w 1972"/>
                  <a:gd name="T37" fmla="*/ 2147483647 h 1546"/>
                  <a:gd name="T38" fmla="*/ 2147483647 w 1972"/>
                  <a:gd name="T39" fmla="*/ 2147483647 h 1546"/>
                  <a:gd name="T40" fmla="*/ 2147483647 w 1972"/>
                  <a:gd name="T41" fmla="*/ 2147483647 h 1546"/>
                  <a:gd name="T42" fmla="*/ 2147483647 w 1972"/>
                  <a:gd name="T43" fmla="*/ 2147483647 h 1546"/>
                  <a:gd name="T44" fmla="*/ 2147483647 w 1972"/>
                  <a:gd name="T45" fmla="*/ 2147483647 h 1546"/>
                  <a:gd name="T46" fmla="*/ 2147483647 w 1972"/>
                  <a:gd name="T47" fmla="*/ 2147483647 h 1546"/>
                  <a:gd name="T48" fmla="*/ 2147483647 w 1972"/>
                  <a:gd name="T49" fmla="*/ 2147483647 h 1546"/>
                  <a:gd name="T50" fmla="*/ 2147483647 w 1972"/>
                  <a:gd name="T51" fmla="*/ 2147483647 h 1546"/>
                  <a:gd name="T52" fmla="*/ 2147483647 w 1972"/>
                  <a:gd name="T53" fmla="*/ 2147483647 h 1546"/>
                  <a:gd name="T54" fmla="*/ 2147483647 w 1972"/>
                  <a:gd name="T55" fmla="*/ 2147483647 h 1546"/>
                  <a:gd name="T56" fmla="*/ 2147483647 w 1972"/>
                  <a:gd name="T57" fmla="*/ 2147483647 h 1546"/>
                  <a:gd name="T58" fmla="*/ 2147483647 w 1972"/>
                  <a:gd name="T59" fmla="*/ 2147483647 h 1546"/>
                  <a:gd name="T60" fmla="*/ 2147483647 w 1972"/>
                  <a:gd name="T61" fmla="*/ 2147483647 h 1546"/>
                  <a:gd name="T62" fmla="*/ 2147483647 w 1972"/>
                  <a:gd name="T63" fmla="*/ 2147483647 h 1546"/>
                  <a:gd name="T64" fmla="*/ 2147483647 w 1972"/>
                  <a:gd name="T65" fmla="*/ 2147483647 h 1546"/>
                  <a:gd name="T66" fmla="*/ 2147483647 w 1972"/>
                  <a:gd name="T67" fmla="*/ 2147483647 h 1546"/>
                  <a:gd name="T68" fmla="*/ 2147483647 w 1972"/>
                  <a:gd name="T69" fmla="*/ 2147483647 h 1546"/>
                  <a:gd name="T70" fmla="*/ 2147483647 w 1972"/>
                  <a:gd name="T71" fmla="*/ 2147483647 h 1546"/>
                  <a:gd name="T72" fmla="*/ 2147483647 w 1972"/>
                  <a:gd name="T73" fmla="*/ 2147483647 h 1546"/>
                  <a:gd name="T74" fmla="*/ 2147483647 w 1972"/>
                  <a:gd name="T75" fmla="*/ 2147483647 h 1546"/>
                  <a:gd name="T76" fmla="*/ 2147483647 w 1972"/>
                  <a:gd name="T77" fmla="*/ 2147483647 h 1546"/>
                  <a:gd name="T78" fmla="*/ 2147483647 w 1972"/>
                  <a:gd name="T79" fmla="*/ 2147483647 h 1546"/>
                  <a:gd name="T80" fmla="*/ 2147483647 w 1972"/>
                  <a:gd name="T81" fmla="*/ 2147483647 h 1546"/>
                  <a:gd name="T82" fmla="*/ 2147483647 w 1972"/>
                  <a:gd name="T83" fmla="*/ 2147483647 h 1546"/>
                  <a:gd name="T84" fmla="*/ 2147483647 w 1972"/>
                  <a:gd name="T85" fmla="*/ 2147483647 h 1546"/>
                  <a:gd name="T86" fmla="*/ 2147483647 w 1972"/>
                  <a:gd name="T87" fmla="*/ 2147483647 h 1546"/>
                  <a:gd name="T88" fmla="*/ 2147483647 w 1972"/>
                  <a:gd name="T89" fmla="*/ 2147483647 h 1546"/>
                  <a:gd name="T90" fmla="*/ 2147483647 w 1972"/>
                  <a:gd name="T91" fmla="*/ 2147483647 h 1546"/>
                  <a:gd name="T92" fmla="*/ 2147483647 w 1972"/>
                  <a:gd name="T93" fmla="*/ 2147483647 h 1546"/>
                  <a:gd name="T94" fmla="*/ 2147483647 w 1972"/>
                  <a:gd name="T95" fmla="*/ 2147483647 h 1546"/>
                  <a:gd name="T96" fmla="*/ 2147483647 w 1972"/>
                  <a:gd name="T97" fmla="*/ 2147483647 h 1546"/>
                  <a:gd name="T98" fmla="*/ 2147483647 w 1972"/>
                  <a:gd name="T99" fmla="*/ 2147483647 h 1546"/>
                  <a:gd name="T100" fmla="*/ 2147483647 w 1972"/>
                  <a:gd name="T101" fmla="*/ 2147483647 h 1546"/>
                  <a:gd name="T102" fmla="*/ 2147483647 w 1972"/>
                  <a:gd name="T103" fmla="*/ 2147483647 h 1546"/>
                  <a:gd name="T104" fmla="*/ 2147483647 w 1972"/>
                  <a:gd name="T105" fmla="*/ 2147483647 h 1546"/>
                  <a:gd name="T106" fmla="*/ 2147483647 w 1972"/>
                  <a:gd name="T107" fmla="*/ 2147483647 h 1546"/>
                  <a:gd name="T108" fmla="*/ 2147483647 w 1972"/>
                  <a:gd name="T109" fmla="*/ 2147483647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noFill/>
              <a:ln w="0">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0" name="Freeform 175"/>
              <p:cNvSpPr>
                <a:spLocks noChangeAspect="1"/>
              </p:cNvSpPr>
              <p:nvPr/>
            </p:nvSpPr>
            <p:spPr bwMode="auto">
              <a:xfrm>
                <a:off x="1698" y="6633"/>
                <a:ext cx="5838" cy="4133"/>
              </a:xfrm>
              <a:custGeom>
                <a:avLst/>
                <a:gdLst>
                  <a:gd name="T0" fmla="*/ 5613 w 5838"/>
                  <a:gd name="T1" fmla="*/ 1017 h 4133"/>
                  <a:gd name="T2" fmla="*/ 5635 w 5838"/>
                  <a:gd name="T3" fmla="*/ 1017 h 4133"/>
                  <a:gd name="T4" fmla="*/ 5635 w 5838"/>
                  <a:gd name="T5" fmla="*/ 1040 h 4133"/>
                  <a:gd name="T6" fmla="*/ 5635 w 5838"/>
                  <a:gd name="T7" fmla="*/ 1040 h 4133"/>
                  <a:gd name="T8" fmla="*/ 5658 w 5838"/>
                  <a:gd name="T9" fmla="*/ 1062 h 4133"/>
                  <a:gd name="T10" fmla="*/ 5726 w 5838"/>
                  <a:gd name="T11" fmla="*/ 1175 h 4133"/>
                  <a:gd name="T12" fmla="*/ 5793 w 5838"/>
                  <a:gd name="T13" fmla="*/ 1288 h 4133"/>
                  <a:gd name="T14" fmla="*/ 5816 w 5838"/>
                  <a:gd name="T15" fmla="*/ 1333 h 4133"/>
                  <a:gd name="T16" fmla="*/ 5680 w 5838"/>
                  <a:gd name="T17" fmla="*/ 1401 h 4133"/>
                  <a:gd name="T18" fmla="*/ 5477 w 5838"/>
                  <a:gd name="T19" fmla="*/ 1468 h 4133"/>
                  <a:gd name="T20" fmla="*/ 5228 w 5838"/>
                  <a:gd name="T21" fmla="*/ 1559 h 4133"/>
                  <a:gd name="T22" fmla="*/ 4979 w 5838"/>
                  <a:gd name="T23" fmla="*/ 1672 h 4133"/>
                  <a:gd name="T24" fmla="*/ 4753 w 5838"/>
                  <a:gd name="T25" fmla="*/ 1740 h 4133"/>
                  <a:gd name="T26" fmla="*/ 4571 w 5838"/>
                  <a:gd name="T27" fmla="*/ 1853 h 4133"/>
                  <a:gd name="T28" fmla="*/ 4344 w 5838"/>
                  <a:gd name="T29" fmla="*/ 1988 h 4133"/>
                  <a:gd name="T30" fmla="*/ 4300 w 5838"/>
                  <a:gd name="T31" fmla="*/ 2055 h 4133"/>
                  <a:gd name="T32" fmla="*/ 4051 w 5838"/>
                  <a:gd name="T33" fmla="*/ 2485 h 4133"/>
                  <a:gd name="T34" fmla="*/ 3984 w 5838"/>
                  <a:gd name="T35" fmla="*/ 2598 h 4133"/>
                  <a:gd name="T36" fmla="*/ 3937 w 5838"/>
                  <a:gd name="T37" fmla="*/ 2621 h 4133"/>
                  <a:gd name="T38" fmla="*/ 3893 w 5838"/>
                  <a:gd name="T39" fmla="*/ 2643 h 4133"/>
                  <a:gd name="T40" fmla="*/ 3824 w 5838"/>
                  <a:gd name="T41" fmla="*/ 2665 h 4133"/>
                  <a:gd name="T42" fmla="*/ 3733 w 5838"/>
                  <a:gd name="T43" fmla="*/ 2734 h 4133"/>
                  <a:gd name="T44" fmla="*/ 3621 w 5838"/>
                  <a:gd name="T45" fmla="*/ 2778 h 4133"/>
                  <a:gd name="T46" fmla="*/ 3530 w 5838"/>
                  <a:gd name="T47" fmla="*/ 2824 h 4133"/>
                  <a:gd name="T48" fmla="*/ 3508 w 5838"/>
                  <a:gd name="T49" fmla="*/ 2847 h 4133"/>
                  <a:gd name="T50" fmla="*/ 3395 w 5838"/>
                  <a:gd name="T51" fmla="*/ 2891 h 4133"/>
                  <a:gd name="T52" fmla="*/ 3123 w 5838"/>
                  <a:gd name="T53" fmla="*/ 3095 h 4133"/>
                  <a:gd name="T54" fmla="*/ 2601 w 5838"/>
                  <a:gd name="T55" fmla="*/ 3614 h 4133"/>
                  <a:gd name="T56" fmla="*/ 1403 w 5838"/>
                  <a:gd name="T57" fmla="*/ 4133 h 4133"/>
                  <a:gd name="T58" fmla="*/ 814 w 5838"/>
                  <a:gd name="T59" fmla="*/ 2576 h 4133"/>
                  <a:gd name="T60" fmla="*/ 1765 w 5838"/>
                  <a:gd name="T61" fmla="*/ 1446 h 4133"/>
                  <a:gd name="T62" fmla="*/ 2466 w 5838"/>
                  <a:gd name="T63" fmla="*/ 1266 h 4133"/>
                  <a:gd name="T64" fmla="*/ 3348 w 5838"/>
                  <a:gd name="T65" fmla="*/ 995 h 4133"/>
                  <a:gd name="T66" fmla="*/ 3484 w 5838"/>
                  <a:gd name="T67" fmla="*/ 927 h 4133"/>
                  <a:gd name="T68" fmla="*/ 3621 w 5838"/>
                  <a:gd name="T69" fmla="*/ 860 h 4133"/>
                  <a:gd name="T70" fmla="*/ 3757 w 5838"/>
                  <a:gd name="T71" fmla="*/ 814 h 4133"/>
                  <a:gd name="T72" fmla="*/ 3960 w 5838"/>
                  <a:gd name="T73" fmla="*/ 723 h 4133"/>
                  <a:gd name="T74" fmla="*/ 4368 w 5838"/>
                  <a:gd name="T75" fmla="*/ 498 h 4133"/>
                  <a:gd name="T76" fmla="*/ 4435 w 5838"/>
                  <a:gd name="T77" fmla="*/ 474 h 4133"/>
                  <a:gd name="T78" fmla="*/ 4706 w 5838"/>
                  <a:gd name="T79" fmla="*/ 317 h 4133"/>
                  <a:gd name="T80" fmla="*/ 4911 w 5838"/>
                  <a:gd name="T81" fmla="*/ 226 h 4133"/>
                  <a:gd name="T82" fmla="*/ 5046 w 5838"/>
                  <a:gd name="T83" fmla="*/ 137 h 4133"/>
                  <a:gd name="T84" fmla="*/ 5251 w 5838"/>
                  <a:gd name="T85" fmla="*/ 0 h 4133"/>
                  <a:gd name="T86" fmla="*/ 5364 w 5838"/>
                  <a:gd name="T87" fmla="*/ 181 h 4133"/>
                  <a:gd name="T88" fmla="*/ 5386 w 5838"/>
                  <a:gd name="T89" fmla="*/ 204 h 4133"/>
                  <a:gd name="T90" fmla="*/ 5364 w 5838"/>
                  <a:gd name="T91" fmla="*/ 226 h 4133"/>
                  <a:gd name="T92" fmla="*/ 5318 w 5838"/>
                  <a:gd name="T93" fmla="*/ 272 h 4133"/>
                  <a:gd name="T94" fmla="*/ 5295 w 5838"/>
                  <a:gd name="T95" fmla="*/ 295 h 4133"/>
                  <a:gd name="T96" fmla="*/ 5295 w 5838"/>
                  <a:gd name="T97" fmla="*/ 317 h 4133"/>
                  <a:gd name="T98" fmla="*/ 5340 w 5838"/>
                  <a:gd name="T99" fmla="*/ 408 h 4133"/>
                  <a:gd name="T100" fmla="*/ 5364 w 5838"/>
                  <a:gd name="T101" fmla="*/ 521 h 4133"/>
                  <a:gd name="T102" fmla="*/ 5364 w 5838"/>
                  <a:gd name="T103" fmla="*/ 610 h 4133"/>
                  <a:gd name="T104" fmla="*/ 5295 w 5838"/>
                  <a:gd name="T105" fmla="*/ 747 h 4133"/>
                  <a:gd name="T106" fmla="*/ 5273 w 5838"/>
                  <a:gd name="T107" fmla="*/ 836 h 4133"/>
                  <a:gd name="T108" fmla="*/ 5273 w 5838"/>
                  <a:gd name="T109" fmla="*/ 860 h 4133"/>
                  <a:gd name="T110" fmla="*/ 5273 w 5838"/>
                  <a:gd name="T111" fmla="*/ 882 h 4133"/>
                  <a:gd name="T112" fmla="*/ 5364 w 5838"/>
                  <a:gd name="T113" fmla="*/ 904 h 4133"/>
                  <a:gd name="T114" fmla="*/ 5409 w 5838"/>
                  <a:gd name="T115" fmla="*/ 904 h 4133"/>
                  <a:gd name="T116" fmla="*/ 5477 w 5838"/>
                  <a:gd name="T117" fmla="*/ 927 h 4133"/>
                  <a:gd name="T118" fmla="*/ 5522 w 5838"/>
                  <a:gd name="T119" fmla="*/ 927 h 4133"/>
                  <a:gd name="T120" fmla="*/ 5589 w 5838"/>
                  <a:gd name="T121" fmla="*/ 971 h 4133"/>
                  <a:gd name="T122" fmla="*/ 5613 w 5838"/>
                  <a:gd name="T123" fmla="*/ 995 h 4133"/>
                  <a:gd name="T124" fmla="*/ 5613 w 5838"/>
                  <a:gd name="T125" fmla="*/ 995 h 413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38"/>
                  <a:gd name="T190" fmla="*/ 0 h 4133"/>
                  <a:gd name="T191" fmla="*/ 5838 w 5838"/>
                  <a:gd name="T192" fmla="*/ 4133 h 413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38" h="4133">
                    <a:moveTo>
                      <a:pt x="5613" y="995"/>
                    </a:moveTo>
                    <a:lnTo>
                      <a:pt x="5613" y="995"/>
                    </a:lnTo>
                    <a:lnTo>
                      <a:pt x="5613" y="1017"/>
                    </a:lnTo>
                    <a:lnTo>
                      <a:pt x="5635" y="1017"/>
                    </a:lnTo>
                    <a:lnTo>
                      <a:pt x="5635" y="1040"/>
                    </a:lnTo>
                    <a:lnTo>
                      <a:pt x="5635" y="1062"/>
                    </a:lnTo>
                    <a:lnTo>
                      <a:pt x="5658" y="1062"/>
                    </a:lnTo>
                    <a:lnTo>
                      <a:pt x="5658" y="1084"/>
                    </a:lnTo>
                    <a:lnTo>
                      <a:pt x="5702" y="1130"/>
                    </a:lnTo>
                    <a:lnTo>
                      <a:pt x="5726" y="1175"/>
                    </a:lnTo>
                    <a:lnTo>
                      <a:pt x="5749" y="1197"/>
                    </a:lnTo>
                    <a:lnTo>
                      <a:pt x="5749" y="1220"/>
                    </a:lnTo>
                    <a:lnTo>
                      <a:pt x="5771" y="1243"/>
                    </a:lnTo>
                    <a:lnTo>
                      <a:pt x="5771" y="1266"/>
                    </a:lnTo>
                    <a:lnTo>
                      <a:pt x="5793" y="1266"/>
                    </a:lnTo>
                    <a:lnTo>
                      <a:pt x="5793" y="1288"/>
                    </a:lnTo>
                    <a:lnTo>
                      <a:pt x="5793" y="1310"/>
                    </a:lnTo>
                    <a:lnTo>
                      <a:pt x="5816" y="1310"/>
                    </a:lnTo>
                    <a:lnTo>
                      <a:pt x="5816" y="1333"/>
                    </a:lnTo>
                    <a:lnTo>
                      <a:pt x="5838" y="1356"/>
                    </a:lnTo>
                    <a:lnTo>
                      <a:pt x="5816" y="1356"/>
                    </a:lnTo>
                    <a:lnTo>
                      <a:pt x="5793" y="1356"/>
                    </a:lnTo>
                    <a:lnTo>
                      <a:pt x="5771" y="1356"/>
                    </a:lnTo>
                    <a:lnTo>
                      <a:pt x="5726" y="1379"/>
                    </a:lnTo>
                    <a:lnTo>
                      <a:pt x="5680" y="1401"/>
                    </a:lnTo>
                    <a:lnTo>
                      <a:pt x="5658" y="1401"/>
                    </a:lnTo>
                    <a:lnTo>
                      <a:pt x="5589" y="1423"/>
                    </a:lnTo>
                    <a:lnTo>
                      <a:pt x="5544" y="1446"/>
                    </a:lnTo>
                    <a:lnTo>
                      <a:pt x="5522" y="1446"/>
                    </a:lnTo>
                    <a:lnTo>
                      <a:pt x="5477" y="1468"/>
                    </a:lnTo>
                    <a:lnTo>
                      <a:pt x="5431" y="1492"/>
                    </a:lnTo>
                    <a:lnTo>
                      <a:pt x="5409" y="1492"/>
                    </a:lnTo>
                    <a:lnTo>
                      <a:pt x="5340" y="1536"/>
                    </a:lnTo>
                    <a:lnTo>
                      <a:pt x="5273" y="1559"/>
                    </a:lnTo>
                    <a:lnTo>
                      <a:pt x="5251" y="1559"/>
                    </a:lnTo>
                    <a:lnTo>
                      <a:pt x="5228" y="1559"/>
                    </a:lnTo>
                    <a:lnTo>
                      <a:pt x="5228" y="1581"/>
                    </a:lnTo>
                    <a:lnTo>
                      <a:pt x="5115" y="1627"/>
                    </a:lnTo>
                    <a:lnTo>
                      <a:pt x="5024" y="1649"/>
                    </a:lnTo>
                    <a:lnTo>
                      <a:pt x="5002" y="1649"/>
                    </a:lnTo>
                    <a:lnTo>
                      <a:pt x="4979" y="1672"/>
                    </a:lnTo>
                    <a:lnTo>
                      <a:pt x="4955" y="1672"/>
                    </a:lnTo>
                    <a:lnTo>
                      <a:pt x="4911" y="1694"/>
                    </a:lnTo>
                    <a:lnTo>
                      <a:pt x="4888" y="1694"/>
                    </a:lnTo>
                    <a:lnTo>
                      <a:pt x="4797" y="1718"/>
                    </a:lnTo>
                    <a:lnTo>
                      <a:pt x="4753" y="1740"/>
                    </a:lnTo>
                    <a:lnTo>
                      <a:pt x="4706" y="1740"/>
                    </a:lnTo>
                    <a:lnTo>
                      <a:pt x="4662" y="1785"/>
                    </a:lnTo>
                    <a:lnTo>
                      <a:pt x="4639" y="1807"/>
                    </a:lnTo>
                    <a:lnTo>
                      <a:pt x="4593" y="1829"/>
                    </a:lnTo>
                    <a:lnTo>
                      <a:pt x="4571" y="1853"/>
                    </a:lnTo>
                    <a:lnTo>
                      <a:pt x="4548" y="1853"/>
                    </a:lnTo>
                    <a:lnTo>
                      <a:pt x="4526" y="1875"/>
                    </a:lnTo>
                    <a:lnTo>
                      <a:pt x="4390" y="1966"/>
                    </a:lnTo>
                    <a:lnTo>
                      <a:pt x="4368" y="1988"/>
                    </a:lnTo>
                    <a:lnTo>
                      <a:pt x="4344" y="1988"/>
                    </a:lnTo>
                    <a:lnTo>
                      <a:pt x="4344" y="2011"/>
                    </a:lnTo>
                    <a:lnTo>
                      <a:pt x="4322" y="2011"/>
                    </a:lnTo>
                    <a:lnTo>
                      <a:pt x="4322" y="2033"/>
                    </a:lnTo>
                    <a:lnTo>
                      <a:pt x="4300" y="2033"/>
                    </a:lnTo>
                    <a:lnTo>
                      <a:pt x="4300" y="2055"/>
                    </a:lnTo>
                    <a:lnTo>
                      <a:pt x="4277" y="2078"/>
                    </a:lnTo>
                    <a:lnTo>
                      <a:pt x="4255" y="2102"/>
                    </a:lnTo>
                    <a:lnTo>
                      <a:pt x="4232" y="2146"/>
                    </a:lnTo>
                    <a:lnTo>
                      <a:pt x="4209" y="2191"/>
                    </a:lnTo>
                    <a:lnTo>
                      <a:pt x="4073" y="2439"/>
                    </a:lnTo>
                    <a:lnTo>
                      <a:pt x="4051" y="2485"/>
                    </a:lnTo>
                    <a:lnTo>
                      <a:pt x="4028" y="2508"/>
                    </a:lnTo>
                    <a:lnTo>
                      <a:pt x="4006" y="2576"/>
                    </a:lnTo>
                    <a:lnTo>
                      <a:pt x="3984" y="2576"/>
                    </a:lnTo>
                    <a:lnTo>
                      <a:pt x="3984" y="2598"/>
                    </a:lnTo>
                    <a:lnTo>
                      <a:pt x="3960" y="2621"/>
                    </a:lnTo>
                    <a:lnTo>
                      <a:pt x="3937" y="2621"/>
                    </a:lnTo>
                    <a:lnTo>
                      <a:pt x="3937" y="2643"/>
                    </a:lnTo>
                    <a:lnTo>
                      <a:pt x="3915" y="2643"/>
                    </a:lnTo>
                    <a:lnTo>
                      <a:pt x="3893" y="2643"/>
                    </a:lnTo>
                    <a:lnTo>
                      <a:pt x="3870" y="2643"/>
                    </a:lnTo>
                    <a:lnTo>
                      <a:pt x="3846" y="2665"/>
                    </a:lnTo>
                    <a:lnTo>
                      <a:pt x="3824" y="2665"/>
                    </a:lnTo>
                    <a:lnTo>
                      <a:pt x="3802" y="2665"/>
                    </a:lnTo>
                    <a:lnTo>
                      <a:pt x="3802" y="2687"/>
                    </a:lnTo>
                    <a:lnTo>
                      <a:pt x="3779" y="2687"/>
                    </a:lnTo>
                    <a:lnTo>
                      <a:pt x="3733" y="2711"/>
                    </a:lnTo>
                    <a:lnTo>
                      <a:pt x="3733" y="2734"/>
                    </a:lnTo>
                    <a:lnTo>
                      <a:pt x="3711" y="2734"/>
                    </a:lnTo>
                    <a:lnTo>
                      <a:pt x="3688" y="2756"/>
                    </a:lnTo>
                    <a:lnTo>
                      <a:pt x="3666" y="2756"/>
                    </a:lnTo>
                    <a:lnTo>
                      <a:pt x="3621" y="2778"/>
                    </a:lnTo>
                    <a:lnTo>
                      <a:pt x="3597" y="2778"/>
                    </a:lnTo>
                    <a:lnTo>
                      <a:pt x="3597" y="2800"/>
                    </a:lnTo>
                    <a:lnTo>
                      <a:pt x="3575" y="2800"/>
                    </a:lnTo>
                    <a:lnTo>
                      <a:pt x="3553" y="2824"/>
                    </a:lnTo>
                    <a:lnTo>
                      <a:pt x="3530" y="2824"/>
                    </a:lnTo>
                    <a:lnTo>
                      <a:pt x="3508" y="2847"/>
                    </a:lnTo>
                    <a:lnTo>
                      <a:pt x="3484" y="2847"/>
                    </a:lnTo>
                    <a:lnTo>
                      <a:pt x="3484" y="2869"/>
                    </a:lnTo>
                    <a:lnTo>
                      <a:pt x="3462" y="2869"/>
                    </a:lnTo>
                    <a:lnTo>
                      <a:pt x="3439" y="2869"/>
                    </a:lnTo>
                    <a:lnTo>
                      <a:pt x="3417" y="2891"/>
                    </a:lnTo>
                    <a:lnTo>
                      <a:pt x="3395" y="2891"/>
                    </a:lnTo>
                    <a:lnTo>
                      <a:pt x="3395" y="2913"/>
                    </a:lnTo>
                    <a:lnTo>
                      <a:pt x="3372" y="2913"/>
                    </a:lnTo>
                    <a:lnTo>
                      <a:pt x="3348" y="2936"/>
                    </a:lnTo>
                    <a:lnTo>
                      <a:pt x="3168" y="3027"/>
                    </a:lnTo>
                    <a:lnTo>
                      <a:pt x="3123" y="3095"/>
                    </a:lnTo>
                    <a:lnTo>
                      <a:pt x="3055" y="3186"/>
                    </a:lnTo>
                    <a:lnTo>
                      <a:pt x="2828" y="3546"/>
                    </a:lnTo>
                    <a:lnTo>
                      <a:pt x="2806" y="3523"/>
                    </a:lnTo>
                    <a:lnTo>
                      <a:pt x="2601" y="3614"/>
                    </a:lnTo>
                    <a:lnTo>
                      <a:pt x="2081" y="3840"/>
                    </a:lnTo>
                    <a:lnTo>
                      <a:pt x="1788" y="3975"/>
                    </a:lnTo>
                    <a:lnTo>
                      <a:pt x="1606" y="4066"/>
                    </a:lnTo>
                    <a:lnTo>
                      <a:pt x="1403" y="4133"/>
                    </a:lnTo>
                    <a:lnTo>
                      <a:pt x="387" y="4050"/>
                    </a:lnTo>
                    <a:lnTo>
                      <a:pt x="0" y="3354"/>
                    </a:lnTo>
                    <a:lnTo>
                      <a:pt x="438" y="2715"/>
                    </a:lnTo>
                    <a:lnTo>
                      <a:pt x="814" y="2643"/>
                    </a:lnTo>
                    <a:lnTo>
                      <a:pt x="814" y="2576"/>
                    </a:lnTo>
                    <a:lnTo>
                      <a:pt x="814" y="2281"/>
                    </a:lnTo>
                    <a:lnTo>
                      <a:pt x="814" y="2168"/>
                    </a:lnTo>
                    <a:lnTo>
                      <a:pt x="1697" y="1785"/>
                    </a:lnTo>
                    <a:lnTo>
                      <a:pt x="1765" y="1762"/>
                    </a:lnTo>
                    <a:lnTo>
                      <a:pt x="1765" y="1627"/>
                    </a:lnTo>
                    <a:lnTo>
                      <a:pt x="1765" y="1446"/>
                    </a:lnTo>
                    <a:lnTo>
                      <a:pt x="2081" y="1401"/>
                    </a:lnTo>
                    <a:lnTo>
                      <a:pt x="2150" y="1379"/>
                    </a:lnTo>
                    <a:lnTo>
                      <a:pt x="2376" y="1310"/>
                    </a:lnTo>
                    <a:lnTo>
                      <a:pt x="2399" y="1310"/>
                    </a:lnTo>
                    <a:lnTo>
                      <a:pt x="2466" y="1266"/>
                    </a:lnTo>
                    <a:lnTo>
                      <a:pt x="2512" y="1266"/>
                    </a:lnTo>
                    <a:lnTo>
                      <a:pt x="2534" y="1243"/>
                    </a:lnTo>
                    <a:lnTo>
                      <a:pt x="2737" y="1197"/>
                    </a:lnTo>
                    <a:lnTo>
                      <a:pt x="2761" y="1175"/>
                    </a:lnTo>
                    <a:lnTo>
                      <a:pt x="3235" y="1017"/>
                    </a:lnTo>
                    <a:lnTo>
                      <a:pt x="3348" y="995"/>
                    </a:lnTo>
                    <a:lnTo>
                      <a:pt x="3372" y="971"/>
                    </a:lnTo>
                    <a:lnTo>
                      <a:pt x="3395" y="971"/>
                    </a:lnTo>
                    <a:lnTo>
                      <a:pt x="3417" y="949"/>
                    </a:lnTo>
                    <a:lnTo>
                      <a:pt x="3439" y="949"/>
                    </a:lnTo>
                    <a:lnTo>
                      <a:pt x="3462" y="949"/>
                    </a:lnTo>
                    <a:lnTo>
                      <a:pt x="3484" y="927"/>
                    </a:lnTo>
                    <a:lnTo>
                      <a:pt x="3508" y="927"/>
                    </a:lnTo>
                    <a:lnTo>
                      <a:pt x="3530" y="904"/>
                    </a:lnTo>
                    <a:lnTo>
                      <a:pt x="3553" y="904"/>
                    </a:lnTo>
                    <a:lnTo>
                      <a:pt x="3575" y="882"/>
                    </a:lnTo>
                    <a:lnTo>
                      <a:pt x="3597" y="882"/>
                    </a:lnTo>
                    <a:lnTo>
                      <a:pt x="3621" y="860"/>
                    </a:lnTo>
                    <a:lnTo>
                      <a:pt x="3644" y="860"/>
                    </a:lnTo>
                    <a:lnTo>
                      <a:pt x="3666" y="860"/>
                    </a:lnTo>
                    <a:lnTo>
                      <a:pt x="3711" y="836"/>
                    </a:lnTo>
                    <a:lnTo>
                      <a:pt x="3733" y="814"/>
                    </a:lnTo>
                    <a:lnTo>
                      <a:pt x="3757" y="814"/>
                    </a:lnTo>
                    <a:lnTo>
                      <a:pt x="3802" y="791"/>
                    </a:lnTo>
                    <a:lnTo>
                      <a:pt x="3824" y="769"/>
                    </a:lnTo>
                    <a:lnTo>
                      <a:pt x="3870" y="769"/>
                    </a:lnTo>
                    <a:lnTo>
                      <a:pt x="3915" y="747"/>
                    </a:lnTo>
                    <a:lnTo>
                      <a:pt x="3937" y="723"/>
                    </a:lnTo>
                    <a:lnTo>
                      <a:pt x="3960" y="723"/>
                    </a:lnTo>
                    <a:lnTo>
                      <a:pt x="3984" y="701"/>
                    </a:lnTo>
                    <a:lnTo>
                      <a:pt x="4006" y="701"/>
                    </a:lnTo>
                    <a:lnTo>
                      <a:pt x="4051" y="678"/>
                    </a:lnTo>
                    <a:lnTo>
                      <a:pt x="4073" y="656"/>
                    </a:lnTo>
                    <a:lnTo>
                      <a:pt x="4368" y="498"/>
                    </a:lnTo>
                    <a:lnTo>
                      <a:pt x="4390" y="498"/>
                    </a:lnTo>
                    <a:lnTo>
                      <a:pt x="4435" y="474"/>
                    </a:lnTo>
                    <a:lnTo>
                      <a:pt x="4458" y="452"/>
                    </a:lnTo>
                    <a:lnTo>
                      <a:pt x="4617" y="361"/>
                    </a:lnTo>
                    <a:lnTo>
                      <a:pt x="4639" y="361"/>
                    </a:lnTo>
                    <a:lnTo>
                      <a:pt x="4706" y="317"/>
                    </a:lnTo>
                    <a:lnTo>
                      <a:pt x="4730" y="317"/>
                    </a:lnTo>
                    <a:lnTo>
                      <a:pt x="4775" y="295"/>
                    </a:lnTo>
                    <a:lnTo>
                      <a:pt x="4820" y="272"/>
                    </a:lnTo>
                    <a:lnTo>
                      <a:pt x="4866" y="250"/>
                    </a:lnTo>
                    <a:lnTo>
                      <a:pt x="4888" y="226"/>
                    </a:lnTo>
                    <a:lnTo>
                      <a:pt x="4911" y="226"/>
                    </a:lnTo>
                    <a:lnTo>
                      <a:pt x="4933" y="204"/>
                    </a:lnTo>
                    <a:lnTo>
                      <a:pt x="4955" y="204"/>
                    </a:lnTo>
                    <a:lnTo>
                      <a:pt x="4955" y="181"/>
                    </a:lnTo>
                    <a:lnTo>
                      <a:pt x="5002" y="159"/>
                    </a:lnTo>
                    <a:lnTo>
                      <a:pt x="5046" y="137"/>
                    </a:lnTo>
                    <a:lnTo>
                      <a:pt x="5091" y="113"/>
                    </a:lnTo>
                    <a:lnTo>
                      <a:pt x="5160" y="68"/>
                    </a:lnTo>
                    <a:lnTo>
                      <a:pt x="5204" y="46"/>
                    </a:lnTo>
                    <a:lnTo>
                      <a:pt x="5228" y="24"/>
                    </a:lnTo>
                    <a:lnTo>
                      <a:pt x="5251" y="0"/>
                    </a:lnTo>
                    <a:lnTo>
                      <a:pt x="5251" y="24"/>
                    </a:lnTo>
                    <a:lnTo>
                      <a:pt x="5318" y="91"/>
                    </a:lnTo>
                    <a:lnTo>
                      <a:pt x="5340" y="159"/>
                    </a:lnTo>
                    <a:lnTo>
                      <a:pt x="5364" y="181"/>
                    </a:lnTo>
                    <a:lnTo>
                      <a:pt x="5386" y="204"/>
                    </a:lnTo>
                    <a:lnTo>
                      <a:pt x="5386" y="226"/>
                    </a:lnTo>
                    <a:lnTo>
                      <a:pt x="5364" y="226"/>
                    </a:lnTo>
                    <a:lnTo>
                      <a:pt x="5340" y="250"/>
                    </a:lnTo>
                    <a:lnTo>
                      <a:pt x="5318" y="250"/>
                    </a:lnTo>
                    <a:lnTo>
                      <a:pt x="5318" y="272"/>
                    </a:lnTo>
                    <a:lnTo>
                      <a:pt x="5295" y="295"/>
                    </a:lnTo>
                    <a:lnTo>
                      <a:pt x="5295" y="317"/>
                    </a:lnTo>
                    <a:lnTo>
                      <a:pt x="5318" y="339"/>
                    </a:lnTo>
                    <a:lnTo>
                      <a:pt x="5318" y="385"/>
                    </a:lnTo>
                    <a:lnTo>
                      <a:pt x="5340" y="385"/>
                    </a:lnTo>
                    <a:lnTo>
                      <a:pt x="5340" y="408"/>
                    </a:lnTo>
                    <a:lnTo>
                      <a:pt x="5340" y="430"/>
                    </a:lnTo>
                    <a:lnTo>
                      <a:pt x="5340" y="452"/>
                    </a:lnTo>
                    <a:lnTo>
                      <a:pt x="5364" y="474"/>
                    </a:lnTo>
                    <a:lnTo>
                      <a:pt x="5364" y="498"/>
                    </a:lnTo>
                    <a:lnTo>
                      <a:pt x="5364" y="521"/>
                    </a:lnTo>
                    <a:lnTo>
                      <a:pt x="5364" y="543"/>
                    </a:lnTo>
                    <a:lnTo>
                      <a:pt x="5364" y="565"/>
                    </a:lnTo>
                    <a:lnTo>
                      <a:pt x="5364" y="610"/>
                    </a:lnTo>
                    <a:lnTo>
                      <a:pt x="5364" y="634"/>
                    </a:lnTo>
                    <a:lnTo>
                      <a:pt x="5364" y="656"/>
                    </a:lnTo>
                    <a:lnTo>
                      <a:pt x="5340" y="656"/>
                    </a:lnTo>
                    <a:lnTo>
                      <a:pt x="5295" y="747"/>
                    </a:lnTo>
                    <a:lnTo>
                      <a:pt x="5273" y="769"/>
                    </a:lnTo>
                    <a:lnTo>
                      <a:pt x="5273" y="814"/>
                    </a:lnTo>
                    <a:lnTo>
                      <a:pt x="5273" y="836"/>
                    </a:lnTo>
                    <a:lnTo>
                      <a:pt x="5273" y="860"/>
                    </a:lnTo>
                    <a:lnTo>
                      <a:pt x="5273" y="882"/>
                    </a:lnTo>
                    <a:lnTo>
                      <a:pt x="5318" y="904"/>
                    </a:lnTo>
                    <a:lnTo>
                      <a:pt x="5364" y="904"/>
                    </a:lnTo>
                    <a:lnTo>
                      <a:pt x="5386" y="904"/>
                    </a:lnTo>
                    <a:lnTo>
                      <a:pt x="5409" y="904"/>
                    </a:lnTo>
                    <a:lnTo>
                      <a:pt x="5431" y="927"/>
                    </a:lnTo>
                    <a:lnTo>
                      <a:pt x="5453" y="927"/>
                    </a:lnTo>
                    <a:lnTo>
                      <a:pt x="5477" y="927"/>
                    </a:lnTo>
                    <a:lnTo>
                      <a:pt x="5500" y="927"/>
                    </a:lnTo>
                    <a:lnTo>
                      <a:pt x="5522" y="927"/>
                    </a:lnTo>
                    <a:lnTo>
                      <a:pt x="5567" y="949"/>
                    </a:lnTo>
                    <a:lnTo>
                      <a:pt x="5567" y="971"/>
                    </a:lnTo>
                    <a:lnTo>
                      <a:pt x="5589" y="971"/>
                    </a:lnTo>
                    <a:lnTo>
                      <a:pt x="5589" y="995"/>
                    </a:lnTo>
                    <a:lnTo>
                      <a:pt x="5613" y="99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1" name="Freeform 176"/>
              <p:cNvSpPr>
                <a:spLocks noChangeAspect="1"/>
              </p:cNvSpPr>
              <p:nvPr/>
            </p:nvSpPr>
            <p:spPr bwMode="auto">
              <a:xfrm>
                <a:off x="8373" y="11918"/>
                <a:ext cx="2128" cy="2732"/>
              </a:xfrm>
              <a:custGeom>
                <a:avLst/>
                <a:gdLst>
                  <a:gd name="T0" fmla="*/ 2147483647 w 1333"/>
                  <a:gd name="T1" fmla="*/ 2147483647 h 1716"/>
                  <a:gd name="T2" fmla="*/ 2147483647 w 1333"/>
                  <a:gd name="T3" fmla="*/ 2147483647 h 1716"/>
                  <a:gd name="T4" fmla="*/ 2147483647 w 1333"/>
                  <a:gd name="T5" fmla="*/ 2147483647 h 1716"/>
                  <a:gd name="T6" fmla="*/ 2147483647 w 1333"/>
                  <a:gd name="T7" fmla="*/ 2147483647 h 1716"/>
                  <a:gd name="T8" fmla="*/ 2147483647 w 1333"/>
                  <a:gd name="T9" fmla="*/ 2147483647 h 1716"/>
                  <a:gd name="T10" fmla="*/ 2147483647 w 1333"/>
                  <a:gd name="T11" fmla="*/ 2147483647 h 1716"/>
                  <a:gd name="T12" fmla="*/ 2147483647 w 1333"/>
                  <a:gd name="T13" fmla="*/ 2147483647 h 1716"/>
                  <a:gd name="T14" fmla="*/ 2147483647 w 1333"/>
                  <a:gd name="T15" fmla="*/ 2147483647 h 1716"/>
                  <a:gd name="T16" fmla="*/ 2147483647 w 1333"/>
                  <a:gd name="T17" fmla="*/ 2147483647 h 1716"/>
                  <a:gd name="T18" fmla="*/ 2147483647 w 1333"/>
                  <a:gd name="T19" fmla="*/ 2147483647 h 1716"/>
                  <a:gd name="T20" fmla="*/ 2147483647 w 1333"/>
                  <a:gd name="T21" fmla="*/ 2147483647 h 1716"/>
                  <a:gd name="T22" fmla="*/ 2147483647 w 1333"/>
                  <a:gd name="T23" fmla="*/ 2147483647 h 1716"/>
                  <a:gd name="T24" fmla="*/ 2147483647 w 1333"/>
                  <a:gd name="T25" fmla="*/ 2147483647 h 1716"/>
                  <a:gd name="T26" fmla="*/ 2147483647 w 1333"/>
                  <a:gd name="T27" fmla="*/ 2147483647 h 1716"/>
                  <a:gd name="T28" fmla="*/ 2147483647 w 1333"/>
                  <a:gd name="T29" fmla="*/ 2147483647 h 1716"/>
                  <a:gd name="T30" fmla="*/ 2147483647 w 1333"/>
                  <a:gd name="T31" fmla="*/ 2147483647 h 1716"/>
                  <a:gd name="T32" fmla="*/ 2147483647 w 1333"/>
                  <a:gd name="T33" fmla="*/ 2147483647 h 1716"/>
                  <a:gd name="T34" fmla="*/ 2147483647 w 1333"/>
                  <a:gd name="T35" fmla="*/ 2147483647 h 1716"/>
                  <a:gd name="T36" fmla="*/ 2147483647 w 1333"/>
                  <a:gd name="T37" fmla="*/ 2147483647 h 1716"/>
                  <a:gd name="T38" fmla="*/ 2147483647 w 1333"/>
                  <a:gd name="T39" fmla="*/ 2147483647 h 1716"/>
                  <a:gd name="T40" fmla="*/ 2147483647 w 1333"/>
                  <a:gd name="T41" fmla="*/ 2147483647 h 1716"/>
                  <a:gd name="T42" fmla="*/ 2147483647 w 1333"/>
                  <a:gd name="T43" fmla="*/ 2147483647 h 1716"/>
                  <a:gd name="T44" fmla="*/ 2147483647 w 1333"/>
                  <a:gd name="T45" fmla="*/ 2147483647 h 1716"/>
                  <a:gd name="T46" fmla="*/ 2147483647 w 1333"/>
                  <a:gd name="T47" fmla="*/ 2147483647 h 1716"/>
                  <a:gd name="T48" fmla="*/ 2147483647 w 1333"/>
                  <a:gd name="T49" fmla="*/ 2147483647 h 1716"/>
                  <a:gd name="T50" fmla="*/ 2147483647 w 1333"/>
                  <a:gd name="T51" fmla="*/ 2147483647 h 1716"/>
                  <a:gd name="T52" fmla="*/ 2147483647 w 1333"/>
                  <a:gd name="T53" fmla="*/ 2147483647 h 1716"/>
                  <a:gd name="T54" fmla="*/ 2147483647 w 1333"/>
                  <a:gd name="T55" fmla="*/ 2147483647 h 1716"/>
                  <a:gd name="T56" fmla="*/ 2147483647 w 1333"/>
                  <a:gd name="T57" fmla="*/ 2147483647 h 1716"/>
                  <a:gd name="T58" fmla="*/ 2147483647 w 1333"/>
                  <a:gd name="T59" fmla="*/ 2147483647 h 1716"/>
                  <a:gd name="T60" fmla="*/ 2147483647 w 1333"/>
                  <a:gd name="T61" fmla="*/ 2147483647 h 1716"/>
                  <a:gd name="T62" fmla="*/ 2147483647 w 1333"/>
                  <a:gd name="T63" fmla="*/ 2147483647 h 1716"/>
                  <a:gd name="T64" fmla="*/ 2147483647 w 1333"/>
                  <a:gd name="T65" fmla="*/ 2147483647 h 1716"/>
                  <a:gd name="T66" fmla="*/ 2147483647 w 1333"/>
                  <a:gd name="T67" fmla="*/ 2147483647 h 1716"/>
                  <a:gd name="T68" fmla="*/ 2147483647 w 1333"/>
                  <a:gd name="T69" fmla="*/ 2147483647 h 1716"/>
                  <a:gd name="T70" fmla="*/ 2147483647 w 1333"/>
                  <a:gd name="T71" fmla="*/ 2147483647 h 1716"/>
                  <a:gd name="T72" fmla="*/ 2147483647 w 1333"/>
                  <a:gd name="T73" fmla="*/ 2147483647 h 1716"/>
                  <a:gd name="T74" fmla="*/ 2147483647 w 1333"/>
                  <a:gd name="T75" fmla="*/ 2147483647 h 1716"/>
                  <a:gd name="T76" fmla="*/ 2147483647 w 1333"/>
                  <a:gd name="T77" fmla="*/ 2147483647 h 1716"/>
                  <a:gd name="T78" fmla="*/ 2147483647 w 1333"/>
                  <a:gd name="T79" fmla="*/ 2147483647 h 1716"/>
                  <a:gd name="T80" fmla="*/ 2147483647 w 1333"/>
                  <a:gd name="T81" fmla="*/ 2147483647 h 1716"/>
                  <a:gd name="T82" fmla="*/ 2147483647 w 1333"/>
                  <a:gd name="T83" fmla="*/ 2147483647 h 1716"/>
                  <a:gd name="T84" fmla="*/ 2147483647 w 1333"/>
                  <a:gd name="T85" fmla="*/ 2147483647 h 1716"/>
                  <a:gd name="T86" fmla="*/ 2147483647 w 1333"/>
                  <a:gd name="T87" fmla="*/ 2147483647 h 1716"/>
                  <a:gd name="T88" fmla="*/ 2147483647 w 1333"/>
                  <a:gd name="T89" fmla="*/ 2147483647 h 1716"/>
                  <a:gd name="T90" fmla="*/ 2147483647 w 1333"/>
                  <a:gd name="T91" fmla="*/ 2147483647 h 1716"/>
                  <a:gd name="T92" fmla="*/ 2147483647 w 1333"/>
                  <a:gd name="T93" fmla="*/ 2147483647 h 1716"/>
                  <a:gd name="T94" fmla="*/ 2147483647 w 1333"/>
                  <a:gd name="T95" fmla="*/ 2147483647 h 1716"/>
                  <a:gd name="T96" fmla="*/ 2147483647 w 1333"/>
                  <a:gd name="T97" fmla="*/ 2147483647 h 1716"/>
                  <a:gd name="T98" fmla="*/ 2147483647 w 1333"/>
                  <a:gd name="T99" fmla="*/ 2147483647 h 1716"/>
                  <a:gd name="T100" fmla="*/ 2147483647 w 1333"/>
                  <a:gd name="T101" fmla="*/ 2147483647 h 1716"/>
                  <a:gd name="T102" fmla="*/ 2147483647 w 1333"/>
                  <a:gd name="T103" fmla="*/ 2147483647 h 1716"/>
                  <a:gd name="T104" fmla="*/ 2147483647 w 1333"/>
                  <a:gd name="T105" fmla="*/ 2147483647 h 1716"/>
                  <a:gd name="T106" fmla="*/ 2147483647 w 1333"/>
                  <a:gd name="T107" fmla="*/ 2147483647 h 1716"/>
                  <a:gd name="T108" fmla="*/ 2147483647 w 1333"/>
                  <a:gd name="T109" fmla="*/ 2147483647 h 1716"/>
                  <a:gd name="T110" fmla="*/ 2147483647 w 1333"/>
                  <a:gd name="T111" fmla="*/ 2147483647 h 1716"/>
                  <a:gd name="T112" fmla="*/ 2147483647 w 1333"/>
                  <a:gd name="T113" fmla="*/ 2147483647 h 1716"/>
                  <a:gd name="T114" fmla="*/ 2147483647 w 1333"/>
                  <a:gd name="T115" fmla="*/ 2147483647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2" name="Freeform 177"/>
              <p:cNvSpPr>
                <a:spLocks noChangeAspect="1"/>
              </p:cNvSpPr>
              <p:nvPr/>
            </p:nvSpPr>
            <p:spPr bwMode="auto">
              <a:xfrm>
                <a:off x="2670" y="10156"/>
                <a:ext cx="6043" cy="3794"/>
              </a:xfrm>
              <a:custGeom>
                <a:avLst/>
                <a:gdLst>
                  <a:gd name="T0" fmla="*/ 2147483647 w 3787"/>
                  <a:gd name="T1" fmla="*/ 2147483647 h 2383"/>
                  <a:gd name="T2" fmla="*/ 2147483647 w 3787"/>
                  <a:gd name="T3" fmla="*/ 2147483647 h 2383"/>
                  <a:gd name="T4" fmla="*/ 2147483647 w 3787"/>
                  <a:gd name="T5" fmla="*/ 2147483647 h 2383"/>
                  <a:gd name="T6" fmla="*/ 2147483647 w 3787"/>
                  <a:gd name="T7" fmla="*/ 2147483647 h 2383"/>
                  <a:gd name="T8" fmla="*/ 2147483647 w 3787"/>
                  <a:gd name="T9" fmla="*/ 2147483647 h 2383"/>
                  <a:gd name="T10" fmla="*/ 2147483647 w 3787"/>
                  <a:gd name="T11" fmla="*/ 2147483647 h 2383"/>
                  <a:gd name="T12" fmla="*/ 2147483647 w 3787"/>
                  <a:gd name="T13" fmla="*/ 2147483647 h 2383"/>
                  <a:gd name="T14" fmla="*/ 2147483647 w 3787"/>
                  <a:gd name="T15" fmla="*/ 2147483647 h 2383"/>
                  <a:gd name="T16" fmla="*/ 2147483647 w 3787"/>
                  <a:gd name="T17" fmla="*/ 2147483647 h 2383"/>
                  <a:gd name="T18" fmla="*/ 2147483647 w 3787"/>
                  <a:gd name="T19" fmla="*/ 2147483647 h 2383"/>
                  <a:gd name="T20" fmla="*/ 2147483647 w 3787"/>
                  <a:gd name="T21" fmla="*/ 2147483647 h 2383"/>
                  <a:gd name="T22" fmla="*/ 2147483647 w 3787"/>
                  <a:gd name="T23" fmla="*/ 2147483647 h 2383"/>
                  <a:gd name="T24" fmla="*/ 2147483647 w 3787"/>
                  <a:gd name="T25" fmla="*/ 2147483647 h 2383"/>
                  <a:gd name="T26" fmla="*/ 2147483647 w 3787"/>
                  <a:gd name="T27" fmla="*/ 2147483647 h 2383"/>
                  <a:gd name="T28" fmla="*/ 2147483647 w 3787"/>
                  <a:gd name="T29" fmla="*/ 2147483647 h 2383"/>
                  <a:gd name="T30" fmla="*/ 2147483647 w 3787"/>
                  <a:gd name="T31" fmla="*/ 2147483647 h 2383"/>
                  <a:gd name="T32" fmla="*/ 2147483647 w 3787"/>
                  <a:gd name="T33" fmla="*/ 2147483647 h 2383"/>
                  <a:gd name="T34" fmla="*/ 2147483647 w 3787"/>
                  <a:gd name="T35" fmla="*/ 2147483647 h 2383"/>
                  <a:gd name="T36" fmla="*/ 2147483647 w 3787"/>
                  <a:gd name="T37" fmla="*/ 2147483647 h 2383"/>
                  <a:gd name="T38" fmla="*/ 2147483647 w 3787"/>
                  <a:gd name="T39" fmla="*/ 2147483647 h 2383"/>
                  <a:gd name="T40" fmla="*/ 2147483647 w 3787"/>
                  <a:gd name="T41" fmla="*/ 2147483647 h 2383"/>
                  <a:gd name="T42" fmla="*/ 2147483647 w 3787"/>
                  <a:gd name="T43" fmla="*/ 2147483647 h 2383"/>
                  <a:gd name="T44" fmla="*/ 2147483647 w 3787"/>
                  <a:gd name="T45" fmla="*/ 2147483647 h 2383"/>
                  <a:gd name="T46" fmla="*/ 2147483647 w 3787"/>
                  <a:gd name="T47" fmla="*/ 2147483647 h 2383"/>
                  <a:gd name="T48" fmla="*/ 2147483647 w 3787"/>
                  <a:gd name="T49" fmla="*/ 2147483647 h 2383"/>
                  <a:gd name="T50" fmla="*/ 2147483647 w 3787"/>
                  <a:gd name="T51" fmla="*/ 2147483647 h 2383"/>
                  <a:gd name="T52" fmla="*/ 2147483647 w 3787"/>
                  <a:gd name="T53" fmla="*/ 2147483647 h 2383"/>
                  <a:gd name="T54" fmla="*/ 2147483647 w 3787"/>
                  <a:gd name="T55" fmla="*/ 2147483647 h 2383"/>
                  <a:gd name="T56" fmla="*/ 2147483647 w 3787"/>
                  <a:gd name="T57" fmla="*/ 2147483647 h 2383"/>
                  <a:gd name="T58" fmla="*/ 2147483647 w 3787"/>
                  <a:gd name="T59" fmla="*/ 2147483647 h 2383"/>
                  <a:gd name="T60" fmla="*/ 2147483647 w 3787"/>
                  <a:gd name="T61" fmla="*/ 2147483647 h 2383"/>
                  <a:gd name="T62" fmla="*/ 2147483647 w 3787"/>
                  <a:gd name="T63" fmla="*/ 2147483647 h 2383"/>
                  <a:gd name="T64" fmla="*/ 2147483647 w 3787"/>
                  <a:gd name="T65" fmla="*/ 2147483647 h 2383"/>
                  <a:gd name="T66" fmla="*/ 2147483647 w 3787"/>
                  <a:gd name="T67" fmla="*/ 2147483647 h 2383"/>
                  <a:gd name="T68" fmla="*/ 2147483647 w 3787"/>
                  <a:gd name="T69" fmla="*/ 2147483647 h 2383"/>
                  <a:gd name="T70" fmla="*/ 2147483647 w 3787"/>
                  <a:gd name="T71" fmla="*/ 2147483647 h 2383"/>
                  <a:gd name="T72" fmla="*/ 2147483647 w 3787"/>
                  <a:gd name="T73" fmla="*/ 2147483647 h 2383"/>
                  <a:gd name="T74" fmla="*/ 2147483647 w 3787"/>
                  <a:gd name="T75" fmla="*/ 2147483647 h 2383"/>
                  <a:gd name="T76" fmla="*/ 2147483647 w 3787"/>
                  <a:gd name="T77" fmla="*/ 2147483647 h 2383"/>
                  <a:gd name="T78" fmla="*/ 2147483647 w 3787"/>
                  <a:gd name="T79" fmla="*/ 2147483647 h 2383"/>
                  <a:gd name="T80" fmla="*/ 2147483647 w 3787"/>
                  <a:gd name="T81" fmla="*/ 2147483647 h 2383"/>
                  <a:gd name="T82" fmla="*/ 2147483647 w 3787"/>
                  <a:gd name="T83" fmla="*/ 2147483647 h 2383"/>
                  <a:gd name="T84" fmla="*/ 2147483647 w 3787"/>
                  <a:gd name="T85" fmla="*/ 2147483647 h 2383"/>
                  <a:gd name="T86" fmla="*/ 2147483647 w 3787"/>
                  <a:gd name="T87" fmla="*/ 2147483647 h 2383"/>
                  <a:gd name="T88" fmla="*/ 2147483647 w 3787"/>
                  <a:gd name="T89" fmla="*/ 2147483647 h 2383"/>
                  <a:gd name="T90" fmla="*/ 2147483647 w 3787"/>
                  <a:gd name="T91" fmla="*/ 2147483647 h 2383"/>
                  <a:gd name="T92" fmla="*/ 2147483647 w 3787"/>
                  <a:gd name="T93" fmla="*/ 2147483647 h 2383"/>
                  <a:gd name="T94" fmla="*/ 2147483647 w 3787"/>
                  <a:gd name="T95" fmla="*/ 2147483647 h 2383"/>
                  <a:gd name="T96" fmla="*/ 2147483647 w 3787"/>
                  <a:gd name="T97" fmla="*/ 2147483647 h 2383"/>
                  <a:gd name="T98" fmla="*/ 2147483647 w 3787"/>
                  <a:gd name="T99" fmla="*/ 2147483647 h 2383"/>
                  <a:gd name="T100" fmla="*/ 2147483647 w 3787"/>
                  <a:gd name="T101" fmla="*/ 2147483647 h 2383"/>
                  <a:gd name="T102" fmla="*/ 2147483647 w 3787"/>
                  <a:gd name="T103" fmla="*/ 2147483647 h 2383"/>
                  <a:gd name="T104" fmla="*/ 2147483647 w 3787"/>
                  <a:gd name="T105" fmla="*/ 2147483647 h 2383"/>
                  <a:gd name="T106" fmla="*/ 2147483647 w 3787"/>
                  <a:gd name="T107" fmla="*/ 2147483647 h 2383"/>
                  <a:gd name="T108" fmla="*/ 2147483647 w 3787"/>
                  <a:gd name="T109" fmla="*/ 2147483647 h 2383"/>
                  <a:gd name="T110" fmla="*/ 2147483647 w 3787"/>
                  <a:gd name="T111" fmla="*/ 2147483647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3" name="Freeform 178"/>
              <p:cNvSpPr>
                <a:spLocks noChangeAspect="1"/>
              </p:cNvSpPr>
              <p:nvPr/>
            </p:nvSpPr>
            <p:spPr bwMode="auto">
              <a:xfrm>
                <a:off x="11134" y="5573"/>
                <a:ext cx="1925" cy="2596"/>
              </a:xfrm>
              <a:custGeom>
                <a:avLst/>
                <a:gdLst>
                  <a:gd name="T0" fmla="*/ 2147483647 w 1206"/>
                  <a:gd name="T1" fmla="*/ 0 h 1631"/>
                  <a:gd name="T2" fmla="*/ 2147483647 w 1206"/>
                  <a:gd name="T3" fmla="*/ 0 h 1631"/>
                  <a:gd name="T4" fmla="*/ 2147483647 w 1206"/>
                  <a:gd name="T5" fmla="*/ 2147483647 h 1631"/>
                  <a:gd name="T6" fmla="*/ 2147483647 w 1206"/>
                  <a:gd name="T7" fmla="*/ 2147483647 h 1631"/>
                  <a:gd name="T8" fmla="*/ 2147483647 w 1206"/>
                  <a:gd name="T9" fmla="*/ 2147483647 h 1631"/>
                  <a:gd name="T10" fmla="*/ 2147483647 w 1206"/>
                  <a:gd name="T11" fmla="*/ 2147483647 h 1631"/>
                  <a:gd name="T12" fmla="*/ 2147483647 w 1206"/>
                  <a:gd name="T13" fmla="*/ 2147483647 h 1631"/>
                  <a:gd name="T14" fmla="*/ 2147483647 w 1206"/>
                  <a:gd name="T15" fmla="*/ 2147483647 h 1631"/>
                  <a:gd name="T16" fmla="*/ 2147483647 w 1206"/>
                  <a:gd name="T17" fmla="*/ 2147483647 h 1631"/>
                  <a:gd name="T18" fmla="*/ 2147483647 w 1206"/>
                  <a:gd name="T19" fmla="*/ 2147483647 h 1631"/>
                  <a:gd name="T20" fmla="*/ 2147483647 w 1206"/>
                  <a:gd name="T21" fmla="*/ 2147483647 h 1631"/>
                  <a:gd name="T22" fmla="*/ 2147483647 w 1206"/>
                  <a:gd name="T23" fmla="*/ 2147483647 h 1631"/>
                  <a:gd name="T24" fmla="*/ 2147483647 w 1206"/>
                  <a:gd name="T25" fmla="*/ 2147483647 h 1631"/>
                  <a:gd name="T26" fmla="*/ 2147483647 w 1206"/>
                  <a:gd name="T27" fmla="*/ 2147483647 h 1631"/>
                  <a:gd name="T28" fmla="*/ 2147483647 w 1206"/>
                  <a:gd name="T29" fmla="*/ 2147483647 h 1631"/>
                  <a:gd name="T30" fmla="*/ 2147483647 w 1206"/>
                  <a:gd name="T31" fmla="*/ 2147483647 h 1631"/>
                  <a:gd name="T32" fmla="*/ 2147483647 w 1206"/>
                  <a:gd name="T33" fmla="*/ 2147483647 h 1631"/>
                  <a:gd name="T34" fmla="*/ 2147483647 w 1206"/>
                  <a:gd name="T35" fmla="*/ 2147483647 h 1631"/>
                  <a:gd name="T36" fmla="*/ 2147483647 w 1206"/>
                  <a:gd name="T37" fmla="*/ 2147483647 h 1631"/>
                  <a:gd name="T38" fmla="*/ 2147483647 w 1206"/>
                  <a:gd name="T39" fmla="*/ 2147483647 h 1631"/>
                  <a:gd name="T40" fmla="*/ 2147483647 w 1206"/>
                  <a:gd name="T41" fmla="*/ 2147483647 h 1631"/>
                  <a:gd name="T42" fmla="*/ 2147483647 w 1206"/>
                  <a:gd name="T43" fmla="*/ 2147483647 h 1631"/>
                  <a:gd name="T44" fmla="*/ 2147483647 w 1206"/>
                  <a:gd name="T45" fmla="*/ 2147483647 h 1631"/>
                  <a:gd name="T46" fmla="*/ 2147483647 w 1206"/>
                  <a:gd name="T47" fmla="*/ 2147483647 h 1631"/>
                  <a:gd name="T48" fmla="*/ 2147483647 w 1206"/>
                  <a:gd name="T49" fmla="*/ 2147483647 h 1631"/>
                  <a:gd name="T50" fmla="*/ 2147483647 w 1206"/>
                  <a:gd name="T51" fmla="*/ 2147483647 h 1631"/>
                  <a:gd name="T52" fmla="*/ 2147483647 w 1206"/>
                  <a:gd name="T53" fmla="*/ 2147483647 h 1631"/>
                  <a:gd name="T54" fmla="*/ 2147483647 w 1206"/>
                  <a:gd name="T55" fmla="*/ 2147483647 h 1631"/>
                  <a:gd name="T56" fmla="*/ 2147483647 w 1206"/>
                  <a:gd name="T57" fmla="*/ 2147483647 h 1631"/>
                  <a:gd name="T58" fmla="*/ 2147483647 w 1206"/>
                  <a:gd name="T59" fmla="*/ 2147483647 h 1631"/>
                  <a:gd name="T60" fmla="*/ 2147483647 w 1206"/>
                  <a:gd name="T61" fmla="*/ 2147483647 h 1631"/>
                  <a:gd name="T62" fmla="*/ 2147483647 w 1206"/>
                  <a:gd name="T63" fmla="*/ 2147483647 h 1631"/>
                  <a:gd name="T64" fmla="*/ 2147483647 w 1206"/>
                  <a:gd name="T65" fmla="*/ 2147483647 h 1631"/>
                  <a:gd name="T66" fmla="*/ 2147483647 w 1206"/>
                  <a:gd name="T67" fmla="*/ 2147483647 h 1631"/>
                  <a:gd name="T68" fmla="*/ 2147483647 w 1206"/>
                  <a:gd name="T69" fmla="*/ 2147483647 h 1631"/>
                  <a:gd name="T70" fmla="*/ 2147483647 w 1206"/>
                  <a:gd name="T71" fmla="*/ 2147483647 h 1631"/>
                  <a:gd name="T72" fmla="*/ 0 w 1206"/>
                  <a:gd name="T73" fmla="*/ 2147483647 h 1631"/>
                  <a:gd name="T74" fmla="*/ 2147483647 w 1206"/>
                  <a:gd name="T75" fmla="*/ 2147483647 h 1631"/>
                  <a:gd name="T76" fmla="*/ 2147483647 w 1206"/>
                  <a:gd name="T77" fmla="*/ 2147483647 h 1631"/>
                  <a:gd name="T78" fmla="*/ 2147483647 w 1206"/>
                  <a:gd name="T79" fmla="*/ 2147483647 h 1631"/>
                  <a:gd name="T80" fmla="*/ 2147483647 w 1206"/>
                  <a:gd name="T81" fmla="*/ 2147483647 h 1631"/>
                  <a:gd name="T82" fmla="*/ 2147483647 w 1206"/>
                  <a:gd name="T83" fmla="*/ 2147483647 h 1631"/>
                  <a:gd name="T84" fmla="*/ 2147483647 w 1206"/>
                  <a:gd name="T85" fmla="*/ 2147483647 h 1631"/>
                  <a:gd name="T86" fmla="*/ 2147483647 w 1206"/>
                  <a:gd name="T87" fmla="*/ 2147483647 h 1631"/>
                  <a:gd name="T88" fmla="*/ 2147483647 w 1206"/>
                  <a:gd name="T89" fmla="*/ 2147483647 h 1631"/>
                  <a:gd name="T90" fmla="*/ 2147483647 w 1206"/>
                  <a:gd name="T91" fmla="*/ 2147483647 h 1631"/>
                  <a:gd name="T92" fmla="*/ 2147483647 w 1206"/>
                  <a:gd name="T93" fmla="*/ 2147483647 h 1631"/>
                  <a:gd name="T94" fmla="*/ 2147483647 w 1206"/>
                  <a:gd name="T95" fmla="*/ 2147483647 h 1631"/>
                  <a:gd name="T96" fmla="*/ 2147483647 w 1206"/>
                  <a:gd name="T97" fmla="*/ 2147483647 h 1631"/>
                  <a:gd name="T98" fmla="*/ 2147483647 w 1206"/>
                  <a:gd name="T99" fmla="*/ 2147483647 h 1631"/>
                  <a:gd name="T100" fmla="*/ 2147483647 w 1206"/>
                  <a:gd name="T101" fmla="*/ 2147483647 h 1631"/>
                  <a:gd name="T102" fmla="*/ 2147483647 w 1206"/>
                  <a:gd name="T103" fmla="*/ 2147483647 h 1631"/>
                  <a:gd name="T104" fmla="*/ 2147483647 w 1206"/>
                  <a:gd name="T105" fmla="*/ 2147483647 h 1631"/>
                  <a:gd name="T106" fmla="*/ 2147483647 w 1206"/>
                  <a:gd name="T107" fmla="*/ 2147483647 h 1631"/>
                  <a:gd name="T108" fmla="*/ 2147483647 w 1206"/>
                  <a:gd name="T109" fmla="*/ 2147483647 h 1631"/>
                  <a:gd name="T110" fmla="*/ 2147483647 w 1206"/>
                  <a:gd name="T111" fmla="*/ 2147483647 h 1631"/>
                  <a:gd name="T112" fmla="*/ 2147483647 w 1206"/>
                  <a:gd name="T113" fmla="*/ 2147483647 h 1631"/>
                  <a:gd name="T114" fmla="*/ 2147483647 w 1206"/>
                  <a:gd name="T115" fmla="*/ 2147483647 h 1631"/>
                  <a:gd name="T116" fmla="*/ 2147483647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4" name="Freeform 179"/>
              <p:cNvSpPr>
                <a:spLocks noChangeAspect="1"/>
              </p:cNvSpPr>
              <p:nvPr/>
            </p:nvSpPr>
            <p:spPr bwMode="auto">
              <a:xfrm>
                <a:off x="10547" y="9050"/>
                <a:ext cx="2330" cy="2303"/>
              </a:xfrm>
              <a:custGeom>
                <a:avLst/>
                <a:gdLst>
                  <a:gd name="T0" fmla="*/ 2147483647 w 1460"/>
                  <a:gd name="T1" fmla="*/ 2147483647 h 1447"/>
                  <a:gd name="T2" fmla="*/ 2147483647 w 1460"/>
                  <a:gd name="T3" fmla="*/ 2147483647 h 1447"/>
                  <a:gd name="T4" fmla="*/ 2147483647 w 1460"/>
                  <a:gd name="T5" fmla="*/ 2147483647 h 1447"/>
                  <a:gd name="T6" fmla="*/ 2147483647 w 1460"/>
                  <a:gd name="T7" fmla="*/ 2147483647 h 1447"/>
                  <a:gd name="T8" fmla="*/ 2147483647 w 1460"/>
                  <a:gd name="T9" fmla="*/ 2147483647 h 1447"/>
                  <a:gd name="T10" fmla="*/ 2147483647 w 1460"/>
                  <a:gd name="T11" fmla="*/ 2147483647 h 1447"/>
                  <a:gd name="T12" fmla="*/ 2147483647 w 1460"/>
                  <a:gd name="T13" fmla="*/ 2147483647 h 1447"/>
                  <a:gd name="T14" fmla="*/ 2147483647 w 1460"/>
                  <a:gd name="T15" fmla="*/ 2147483647 h 1447"/>
                  <a:gd name="T16" fmla="*/ 2147483647 w 1460"/>
                  <a:gd name="T17" fmla="*/ 2147483647 h 1447"/>
                  <a:gd name="T18" fmla="*/ 2147483647 w 1460"/>
                  <a:gd name="T19" fmla="*/ 2147483647 h 1447"/>
                  <a:gd name="T20" fmla="*/ 2147483647 w 1460"/>
                  <a:gd name="T21" fmla="*/ 2147483647 h 1447"/>
                  <a:gd name="T22" fmla="*/ 2147483647 w 1460"/>
                  <a:gd name="T23" fmla="*/ 2147483647 h 1447"/>
                  <a:gd name="T24" fmla="*/ 2147483647 w 1460"/>
                  <a:gd name="T25" fmla="*/ 2147483647 h 1447"/>
                  <a:gd name="T26" fmla="*/ 2147483647 w 1460"/>
                  <a:gd name="T27" fmla="*/ 2147483647 h 1447"/>
                  <a:gd name="T28" fmla="*/ 2147483647 w 1460"/>
                  <a:gd name="T29" fmla="*/ 2147483647 h 1447"/>
                  <a:gd name="T30" fmla="*/ 2147483647 w 1460"/>
                  <a:gd name="T31" fmla="*/ 2147483647 h 1447"/>
                  <a:gd name="T32" fmla="*/ 2147483647 w 1460"/>
                  <a:gd name="T33" fmla="*/ 2147483647 h 1447"/>
                  <a:gd name="T34" fmla="*/ 2147483647 w 1460"/>
                  <a:gd name="T35" fmla="*/ 2147483647 h 1447"/>
                  <a:gd name="T36" fmla="*/ 2147483647 w 1460"/>
                  <a:gd name="T37" fmla="*/ 2147483647 h 1447"/>
                  <a:gd name="T38" fmla="*/ 2147483647 w 1460"/>
                  <a:gd name="T39" fmla="*/ 2147483647 h 1447"/>
                  <a:gd name="T40" fmla="*/ 2147483647 w 1460"/>
                  <a:gd name="T41" fmla="*/ 2147483647 h 1447"/>
                  <a:gd name="T42" fmla="*/ 2147483647 w 1460"/>
                  <a:gd name="T43" fmla="*/ 2147483647 h 1447"/>
                  <a:gd name="T44" fmla="*/ 2147483647 w 1460"/>
                  <a:gd name="T45" fmla="*/ 2147483647 h 1447"/>
                  <a:gd name="T46" fmla="*/ 2147483647 w 1460"/>
                  <a:gd name="T47" fmla="*/ 2147483647 h 1447"/>
                  <a:gd name="T48" fmla="*/ 2147483647 w 1460"/>
                  <a:gd name="T49" fmla="*/ 2147483647 h 1447"/>
                  <a:gd name="T50" fmla="*/ 2147483647 w 1460"/>
                  <a:gd name="T51" fmla="*/ 2147483647 h 1447"/>
                  <a:gd name="T52" fmla="*/ 2147483647 w 1460"/>
                  <a:gd name="T53" fmla="*/ 2147483647 h 1447"/>
                  <a:gd name="T54" fmla="*/ 2147483647 w 1460"/>
                  <a:gd name="T55" fmla="*/ 2147483647 h 1447"/>
                  <a:gd name="T56" fmla="*/ 2147483647 w 1460"/>
                  <a:gd name="T57" fmla="*/ 2147483647 h 1447"/>
                  <a:gd name="T58" fmla="*/ 2147483647 w 1460"/>
                  <a:gd name="T59" fmla="*/ 2147483647 h 1447"/>
                  <a:gd name="T60" fmla="*/ 2147483647 w 1460"/>
                  <a:gd name="T61" fmla="*/ 2147483647 h 1447"/>
                  <a:gd name="T62" fmla="*/ 2147483647 w 1460"/>
                  <a:gd name="T63" fmla="*/ 2147483647 h 1447"/>
                  <a:gd name="T64" fmla="*/ 2147483647 w 1460"/>
                  <a:gd name="T65" fmla="*/ 2147483647 h 1447"/>
                  <a:gd name="T66" fmla="*/ 2147483647 w 1460"/>
                  <a:gd name="T67" fmla="*/ 2147483647 h 1447"/>
                  <a:gd name="T68" fmla="*/ 2147483647 w 1460"/>
                  <a:gd name="T69" fmla="*/ 2147483647 h 1447"/>
                  <a:gd name="T70" fmla="*/ 2147483647 w 1460"/>
                  <a:gd name="T71" fmla="*/ 2147483647 h 1447"/>
                  <a:gd name="T72" fmla="*/ 2147483647 w 1460"/>
                  <a:gd name="T73" fmla="*/ 2147483647 h 1447"/>
                  <a:gd name="T74" fmla="*/ 2147483647 w 1460"/>
                  <a:gd name="T75" fmla="*/ 2147483647 h 1447"/>
                  <a:gd name="T76" fmla="*/ 2147483647 w 1460"/>
                  <a:gd name="T77" fmla="*/ 2147483647 h 1447"/>
                  <a:gd name="T78" fmla="*/ 2147483647 w 1460"/>
                  <a:gd name="T79" fmla="*/ 2147483647 h 1447"/>
                  <a:gd name="T80" fmla="*/ 2147483647 w 1460"/>
                  <a:gd name="T81" fmla="*/ 2147483647 h 1447"/>
                  <a:gd name="T82" fmla="*/ 2147483647 w 1460"/>
                  <a:gd name="T83" fmla="*/ 2147483647 h 1447"/>
                  <a:gd name="T84" fmla="*/ 2147483647 w 1460"/>
                  <a:gd name="T85" fmla="*/ 2147483647 h 1447"/>
                  <a:gd name="T86" fmla="*/ 2147483647 w 1460"/>
                  <a:gd name="T87" fmla="*/ 2147483647 h 1447"/>
                  <a:gd name="T88" fmla="*/ 2147483647 w 1460"/>
                  <a:gd name="T89" fmla="*/ 2147483647 h 1447"/>
                  <a:gd name="T90" fmla="*/ 2147483647 w 1460"/>
                  <a:gd name="T91" fmla="*/ 2147483647 h 1447"/>
                  <a:gd name="T92" fmla="*/ 2147483647 w 1460"/>
                  <a:gd name="T93" fmla="*/ 2147483647 h 1447"/>
                  <a:gd name="T94" fmla="*/ 2147483647 w 1460"/>
                  <a:gd name="T95" fmla="*/ 2147483647 h 1447"/>
                  <a:gd name="T96" fmla="*/ 2147483647 w 1460"/>
                  <a:gd name="T97" fmla="*/ 2147483647 h 1447"/>
                  <a:gd name="T98" fmla="*/ 2147483647 w 1460"/>
                  <a:gd name="T99" fmla="*/ 2147483647 h 1447"/>
                  <a:gd name="T100" fmla="*/ 2147483647 w 1460"/>
                  <a:gd name="T101" fmla="*/ 2147483647 h 1447"/>
                  <a:gd name="T102" fmla="*/ 2147483647 w 1460"/>
                  <a:gd name="T103" fmla="*/ 2147483647 h 1447"/>
                  <a:gd name="T104" fmla="*/ 2147483647 w 1460"/>
                  <a:gd name="T105" fmla="*/ 2147483647 h 1447"/>
                  <a:gd name="T106" fmla="*/ 2147483647 w 1460"/>
                  <a:gd name="T107" fmla="*/ 2147483647 h 1447"/>
                  <a:gd name="T108" fmla="*/ 2147483647 w 1460"/>
                  <a:gd name="T109" fmla="*/ 2147483647 h 1447"/>
                  <a:gd name="T110" fmla="*/ 2147483647 w 1460"/>
                  <a:gd name="T111" fmla="*/ 2147483647 h 1447"/>
                  <a:gd name="T112" fmla="*/ 2147483647 w 1460"/>
                  <a:gd name="T113" fmla="*/ 2147483647 h 1447"/>
                  <a:gd name="T114" fmla="*/ 2147483647 w 1460"/>
                  <a:gd name="T115" fmla="*/ 2147483647 h 1447"/>
                  <a:gd name="T116" fmla="*/ 2147483647 w 1460"/>
                  <a:gd name="T117" fmla="*/ 2147483647 h 1447"/>
                  <a:gd name="T118" fmla="*/ 2147483647 w 1460"/>
                  <a:gd name="T119" fmla="*/ 2147483647 h 1447"/>
                  <a:gd name="T120" fmla="*/ 2147483647 w 1460"/>
                  <a:gd name="T121" fmla="*/ 2147483647 h 1447"/>
                  <a:gd name="T122" fmla="*/ 2147483647 w 1460"/>
                  <a:gd name="T123" fmla="*/ 2147483647 h 1447"/>
                  <a:gd name="T124" fmla="*/ 2147483647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5" name="Freeform 180" descr="50%"/>
              <p:cNvSpPr>
                <a:spLocks noChangeAspect="1"/>
              </p:cNvSpPr>
              <p:nvPr/>
            </p:nvSpPr>
            <p:spPr bwMode="auto">
              <a:xfrm>
                <a:off x="6948" y="7132"/>
                <a:ext cx="2081" cy="1827"/>
              </a:xfrm>
              <a:custGeom>
                <a:avLst/>
                <a:gdLst>
                  <a:gd name="T0" fmla="*/ 2147483647 w 1304"/>
                  <a:gd name="T1" fmla="*/ 2147483647 h 1148"/>
                  <a:gd name="T2" fmla="*/ 2147483647 w 1304"/>
                  <a:gd name="T3" fmla="*/ 2147483647 h 1148"/>
                  <a:gd name="T4" fmla="*/ 2147483647 w 1304"/>
                  <a:gd name="T5" fmla="*/ 2147483647 h 1148"/>
                  <a:gd name="T6" fmla="*/ 2147483647 w 1304"/>
                  <a:gd name="T7" fmla="*/ 2147483647 h 1148"/>
                  <a:gd name="T8" fmla="*/ 2147483647 w 1304"/>
                  <a:gd name="T9" fmla="*/ 2147483647 h 1148"/>
                  <a:gd name="T10" fmla="*/ 2147483647 w 1304"/>
                  <a:gd name="T11" fmla="*/ 2147483647 h 1148"/>
                  <a:gd name="T12" fmla="*/ 2147483647 w 1304"/>
                  <a:gd name="T13" fmla="*/ 2147483647 h 1148"/>
                  <a:gd name="T14" fmla="*/ 2147483647 w 1304"/>
                  <a:gd name="T15" fmla="*/ 2147483647 h 1148"/>
                  <a:gd name="T16" fmla="*/ 2147483647 w 1304"/>
                  <a:gd name="T17" fmla="*/ 2147483647 h 1148"/>
                  <a:gd name="T18" fmla="*/ 2147483647 w 1304"/>
                  <a:gd name="T19" fmla="*/ 2147483647 h 1148"/>
                  <a:gd name="T20" fmla="*/ 2147483647 w 1304"/>
                  <a:gd name="T21" fmla="*/ 2147483647 h 1148"/>
                  <a:gd name="T22" fmla="*/ 2147483647 w 1304"/>
                  <a:gd name="T23" fmla="*/ 2147483647 h 1148"/>
                  <a:gd name="T24" fmla="*/ 2147483647 w 1304"/>
                  <a:gd name="T25" fmla="*/ 2147483647 h 1148"/>
                  <a:gd name="T26" fmla="*/ 2147483647 w 1304"/>
                  <a:gd name="T27" fmla="*/ 2147483647 h 1148"/>
                  <a:gd name="T28" fmla="*/ 2147483647 w 1304"/>
                  <a:gd name="T29" fmla="*/ 2147483647 h 1148"/>
                  <a:gd name="T30" fmla="*/ 2147483647 w 1304"/>
                  <a:gd name="T31" fmla="*/ 2147483647 h 1148"/>
                  <a:gd name="T32" fmla="*/ 2147483647 w 1304"/>
                  <a:gd name="T33" fmla="*/ 2147483647 h 1148"/>
                  <a:gd name="T34" fmla="*/ 2147483647 w 1304"/>
                  <a:gd name="T35" fmla="*/ 2147483647 h 1148"/>
                  <a:gd name="T36" fmla="*/ 2147483647 w 1304"/>
                  <a:gd name="T37" fmla="*/ 2147483647 h 1148"/>
                  <a:gd name="T38" fmla="*/ 2147483647 w 1304"/>
                  <a:gd name="T39" fmla="*/ 2147483647 h 1148"/>
                  <a:gd name="T40" fmla="*/ 2147483647 w 1304"/>
                  <a:gd name="T41" fmla="*/ 2147483647 h 1148"/>
                  <a:gd name="T42" fmla="*/ 2147483647 w 1304"/>
                  <a:gd name="T43" fmla="*/ 2147483647 h 1148"/>
                  <a:gd name="T44" fmla="*/ 2147483647 w 1304"/>
                  <a:gd name="T45" fmla="*/ 2147483647 h 1148"/>
                  <a:gd name="T46" fmla="*/ 2147483647 w 1304"/>
                  <a:gd name="T47" fmla="*/ 2147483647 h 1148"/>
                  <a:gd name="T48" fmla="*/ 2147483647 w 1304"/>
                  <a:gd name="T49" fmla="*/ 2147483647 h 1148"/>
                  <a:gd name="T50" fmla="*/ 2147483647 w 1304"/>
                  <a:gd name="T51" fmla="*/ 2147483647 h 1148"/>
                  <a:gd name="T52" fmla="*/ 2147483647 w 1304"/>
                  <a:gd name="T53" fmla="*/ 2147483647 h 1148"/>
                  <a:gd name="T54" fmla="*/ 2147483647 w 1304"/>
                  <a:gd name="T55" fmla="*/ 2147483647 h 1148"/>
                  <a:gd name="T56" fmla="*/ 2147483647 w 1304"/>
                  <a:gd name="T57" fmla="*/ 2147483647 h 1148"/>
                  <a:gd name="T58" fmla="*/ 2147483647 w 1304"/>
                  <a:gd name="T59" fmla="*/ 2147483647 h 1148"/>
                  <a:gd name="T60" fmla="*/ 2147483647 w 1304"/>
                  <a:gd name="T61" fmla="*/ 2147483647 h 1148"/>
                  <a:gd name="T62" fmla="*/ 2147483647 w 1304"/>
                  <a:gd name="T63" fmla="*/ 2147483647 h 1148"/>
                  <a:gd name="T64" fmla="*/ 2147483647 w 1304"/>
                  <a:gd name="T65" fmla="*/ 2147483647 h 1148"/>
                  <a:gd name="T66" fmla="*/ 2147483647 w 1304"/>
                  <a:gd name="T67" fmla="*/ 2147483647 h 1148"/>
                  <a:gd name="T68" fmla="*/ 2147483647 w 1304"/>
                  <a:gd name="T69" fmla="*/ 2147483647 h 1148"/>
                  <a:gd name="T70" fmla="*/ 2147483647 w 1304"/>
                  <a:gd name="T71" fmla="*/ 2147483647 h 1148"/>
                  <a:gd name="T72" fmla="*/ 2147483647 w 1304"/>
                  <a:gd name="T73" fmla="*/ 2147483647 h 1148"/>
                  <a:gd name="T74" fmla="*/ 2147483647 w 1304"/>
                  <a:gd name="T75" fmla="*/ 2147483647 h 1148"/>
                  <a:gd name="T76" fmla="*/ 2147483647 w 1304"/>
                  <a:gd name="T77" fmla="*/ 2147483647 h 1148"/>
                  <a:gd name="T78" fmla="*/ 2147483647 w 1304"/>
                  <a:gd name="T79" fmla="*/ 2147483647 h 1148"/>
                  <a:gd name="T80" fmla="*/ 2147483647 w 1304"/>
                  <a:gd name="T81" fmla="*/ 2147483647 h 1148"/>
                  <a:gd name="T82" fmla="*/ 2147483647 w 1304"/>
                  <a:gd name="T83" fmla="*/ 2147483647 h 1148"/>
                  <a:gd name="T84" fmla="*/ 2147483647 w 1304"/>
                  <a:gd name="T85" fmla="*/ 2147483647 h 1148"/>
                  <a:gd name="T86" fmla="*/ 2147483647 w 1304"/>
                  <a:gd name="T87" fmla="*/ 2147483647 h 1148"/>
                  <a:gd name="T88" fmla="*/ 2147483647 w 1304"/>
                  <a:gd name="T89" fmla="*/ 2147483647 h 1148"/>
                  <a:gd name="T90" fmla="*/ 2147483647 w 1304"/>
                  <a:gd name="T91" fmla="*/ 2147483647 h 1148"/>
                  <a:gd name="T92" fmla="*/ 2147483647 w 1304"/>
                  <a:gd name="T93" fmla="*/ 2147483647 h 1148"/>
                  <a:gd name="T94" fmla="*/ 2147483647 w 1304"/>
                  <a:gd name="T95" fmla="*/ 2147483647 h 1148"/>
                  <a:gd name="T96" fmla="*/ 2147483647 w 1304"/>
                  <a:gd name="T97" fmla="*/ 2147483647 h 1148"/>
                  <a:gd name="T98" fmla="*/ 2147483647 w 1304"/>
                  <a:gd name="T99" fmla="*/ 2147483647 h 1148"/>
                  <a:gd name="T100" fmla="*/ 2147483647 w 1304"/>
                  <a:gd name="T101" fmla="*/ 2147483647 h 1148"/>
                  <a:gd name="T102" fmla="*/ 2147483647 w 1304"/>
                  <a:gd name="T103" fmla="*/ 2147483647 h 1148"/>
                  <a:gd name="T104" fmla="*/ 2147483647 w 1304"/>
                  <a:gd name="T105" fmla="*/ 2147483647 h 1148"/>
                  <a:gd name="T106" fmla="*/ 2147483647 w 1304"/>
                  <a:gd name="T107" fmla="*/ 2147483647 h 1148"/>
                  <a:gd name="T108" fmla="*/ 2147483647 w 1304"/>
                  <a:gd name="T109" fmla="*/ 2147483647 h 1148"/>
                  <a:gd name="T110" fmla="*/ 2147483647 w 1304"/>
                  <a:gd name="T111" fmla="*/ 2147483647 h 1148"/>
                  <a:gd name="T112" fmla="*/ 2147483647 w 1304"/>
                  <a:gd name="T113" fmla="*/ 2147483647 h 1148"/>
                  <a:gd name="T114" fmla="*/ 2147483647 w 1304"/>
                  <a:gd name="T115" fmla="*/ 2147483647 h 1148"/>
                  <a:gd name="T116" fmla="*/ 2147483647 w 1304"/>
                  <a:gd name="T117" fmla="*/ 2147483647 h 1148"/>
                  <a:gd name="T118" fmla="*/ 2147483647 w 1304"/>
                  <a:gd name="T119" fmla="*/ 2147483647 h 1148"/>
                  <a:gd name="T120" fmla="*/ 2147483647 w 1304"/>
                  <a:gd name="T121" fmla="*/ 2147483647 h 1148"/>
                  <a:gd name="T122" fmla="*/ 2147483647 w 1304"/>
                  <a:gd name="T123" fmla="*/ 2147483647 h 1148"/>
                  <a:gd name="T124" fmla="*/ 2147483647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33936" name="Freeform 181"/>
              <p:cNvSpPr>
                <a:spLocks noChangeAspect="1"/>
              </p:cNvSpPr>
              <p:nvPr/>
            </p:nvSpPr>
            <p:spPr bwMode="auto">
              <a:xfrm>
                <a:off x="7604" y="9615"/>
                <a:ext cx="2036" cy="2506"/>
              </a:xfrm>
              <a:custGeom>
                <a:avLst/>
                <a:gdLst>
                  <a:gd name="T0" fmla="*/ 2147483647 w 1276"/>
                  <a:gd name="T1" fmla="*/ 2147483647 h 1574"/>
                  <a:gd name="T2" fmla="*/ 2147483647 w 1276"/>
                  <a:gd name="T3" fmla="*/ 2147483647 h 1574"/>
                  <a:gd name="T4" fmla="*/ 2147483647 w 1276"/>
                  <a:gd name="T5" fmla="*/ 2147483647 h 1574"/>
                  <a:gd name="T6" fmla="*/ 2147483647 w 1276"/>
                  <a:gd name="T7" fmla="*/ 2147483647 h 1574"/>
                  <a:gd name="T8" fmla="*/ 2147483647 w 1276"/>
                  <a:gd name="T9" fmla="*/ 2147483647 h 1574"/>
                  <a:gd name="T10" fmla="*/ 2147483647 w 1276"/>
                  <a:gd name="T11" fmla="*/ 2147483647 h 1574"/>
                  <a:gd name="T12" fmla="*/ 2147483647 w 1276"/>
                  <a:gd name="T13" fmla="*/ 2147483647 h 1574"/>
                  <a:gd name="T14" fmla="*/ 2147483647 w 1276"/>
                  <a:gd name="T15" fmla="*/ 2147483647 h 1574"/>
                  <a:gd name="T16" fmla="*/ 2147483647 w 1276"/>
                  <a:gd name="T17" fmla="*/ 2147483647 h 1574"/>
                  <a:gd name="T18" fmla="*/ 2147483647 w 1276"/>
                  <a:gd name="T19" fmla="*/ 2147483647 h 1574"/>
                  <a:gd name="T20" fmla="*/ 2147483647 w 1276"/>
                  <a:gd name="T21" fmla="*/ 2147483647 h 1574"/>
                  <a:gd name="T22" fmla="*/ 2147483647 w 1276"/>
                  <a:gd name="T23" fmla="*/ 2147483647 h 1574"/>
                  <a:gd name="T24" fmla="*/ 2147483647 w 1276"/>
                  <a:gd name="T25" fmla="*/ 2147483647 h 1574"/>
                  <a:gd name="T26" fmla="*/ 2147483647 w 1276"/>
                  <a:gd name="T27" fmla="*/ 2147483647 h 1574"/>
                  <a:gd name="T28" fmla="*/ 2147483647 w 1276"/>
                  <a:gd name="T29" fmla="*/ 2147483647 h 1574"/>
                  <a:gd name="T30" fmla="*/ 2147483647 w 1276"/>
                  <a:gd name="T31" fmla="*/ 2147483647 h 1574"/>
                  <a:gd name="T32" fmla="*/ 2147483647 w 1276"/>
                  <a:gd name="T33" fmla="*/ 2147483647 h 1574"/>
                  <a:gd name="T34" fmla="*/ 2147483647 w 1276"/>
                  <a:gd name="T35" fmla="*/ 2147483647 h 1574"/>
                  <a:gd name="T36" fmla="*/ 2147483647 w 1276"/>
                  <a:gd name="T37" fmla="*/ 2147483647 h 1574"/>
                  <a:gd name="T38" fmla="*/ 2147483647 w 1276"/>
                  <a:gd name="T39" fmla="*/ 2147483647 h 1574"/>
                  <a:gd name="T40" fmla="*/ 2147483647 w 1276"/>
                  <a:gd name="T41" fmla="*/ 2147483647 h 1574"/>
                  <a:gd name="T42" fmla="*/ 2147483647 w 1276"/>
                  <a:gd name="T43" fmla="*/ 2147483647 h 1574"/>
                  <a:gd name="T44" fmla="*/ 2147483647 w 1276"/>
                  <a:gd name="T45" fmla="*/ 2147483647 h 1574"/>
                  <a:gd name="T46" fmla="*/ 2147483647 w 1276"/>
                  <a:gd name="T47" fmla="*/ 2147483647 h 1574"/>
                  <a:gd name="T48" fmla="*/ 2147483647 w 1276"/>
                  <a:gd name="T49" fmla="*/ 2147483647 h 1574"/>
                  <a:gd name="T50" fmla="*/ 2147483647 w 1276"/>
                  <a:gd name="T51" fmla="*/ 2147483647 h 1574"/>
                  <a:gd name="T52" fmla="*/ 2147483647 w 1276"/>
                  <a:gd name="T53" fmla="*/ 2147483647 h 1574"/>
                  <a:gd name="T54" fmla="*/ 2147483647 w 1276"/>
                  <a:gd name="T55" fmla="*/ 2147483647 h 1574"/>
                  <a:gd name="T56" fmla="*/ 2147483647 w 1276"/>
                  <a:gd name="T57" fmla="*/ 2147483647 h 1574"/>
                  <a:gd name="T58" fmla="*/ 2147483647 w 1276"/>
                  <a:gd name="T59" fmla="*/ 2147483647 h 1574"/>
                  <a:gd name="T60" fmla="*/ 2147483647 w 1276"/>
                  <a:gd name="T61" fmla="*/ 2147483647 h 1574"/>
                  <a:gd name="T62" fmla="*/ 2147483647 w 1276"/>
                  <a:gd name="T63" fmla="*/ 2147483647 h 1574"/>
                  <a:gd name="T64" fmla="*/ 2147483647 w 1276"/>
                  <a:gd name="T65" fmla="*/ 2147483647 h 1574"/>
                  <a:gd name="T66" fmla="*/ 2147483647 w 1276"/>
                  <a:gd name="T67" fmla="*/ 2147483647 h 1574"/>
                  <a:gd name="T68" fmla="*/ 2147483647 w 1276"/>
                  <a:gd name="T69" fmla="*/ 2147483647 h 1574"/>
                  <a:gd name="T70" fmla="*/ 2147483647 w 1276"/>
                  <a:gd name="T71" fmla="*/ 2147483647 h 1574"/>
                  <a:gd name="T72" fmla="*/ 2147483647 w 1276"/>
                  <a:gd name="T73" fmla="*/ 2147483647 h 1574"/>
                  <a:gd name="T74" fmla="*/ 2147483647 w 1276"/>
                  <a:gd name="T75" fmla="*/ 2147483647 h 1574"/>
                  <a:gd name="T76" fmla="*/ 2147483647 w 1276"/>
                  <a:gd name="T77" fmla="*/ 2147483647 h 1574"/>
                  <a:gd name="T78" fmla="*/ 2147483647 w 1276"/>
                  <a:gd name="T79" fmla="*/ 2147483647 h 1574"/>
                  <a:gd name="T80" fmla="*/ 2147483647 w 1276"/>
                  <a:gd name="T81" fmla="*/ 2147483647 h 1574"/>
                  <a:gd name="T82" fmla="*/ 2147483647 w 1276"/>
                  <a:gd name="T83" fmla="*/ 2147483647 h 1574"/>
                  <a:gd name="T84" fmla="*/ 2147483647 w 1276"/>
                  <a:gd name="T85" fmla="*/ 2147483647 h 1574"/>
                  <a:gd name="T86" fmla="*/ 2147483647 w 1276"/>
                  <a:gd name="T87" fmla="*/ 2147483647 h 1574"/>
                  <a:gd name="T88" fmla="*/ 2147483647 w 1276"/>
                  <a:gd name="T89" fmla="*/ 2147483647 h 1574"/>
                  <a:gd name="T90" fmla="*/ 2147483647 w 1276"/>
                  <a:gd name="T91" fmla="*/ 2147483647 h 1574"/>
                  <a:gd name="T92" fmla="*/ 2147483647 w 1276"/>
                  <a:gd name="T93" fmla="*/ 2147483647 h 1574"/>
                  <a:gd name="T94" fmla="*/ 0 w 1276"/>
                  <a:gd name="T95" fmla="*/ 2147483647 h 1574"/>
                  <a:gd name="T96" fmla="*/ 2147483647 w 1276"/>
                  <a:gd name="T97" fmla="*/ 2147483647 h 1574"/>
                  <a:gd name="T98" fmla="*/ 2147483647 w 1276"/>
                  <a:gd name="T99" fmla="*/ 2147483647 h 1574"/>
                  <a:gd name="T100" fmla="*/ 2147483647 w 1276"/>
                  <a:gd name="T101" fmla="*/ 2147483647 h 1574"/>
                  <a:gd name="T102" fmla="*/ 2147483647 w 1276"/>
                  <a:gd name="T103" fmla="*/ 2147483647 h 1574"/>
                  <a:gd name="T104" fmla="*/ 2147483647 w 1276"/>
                  <a:gd name="T105" fmla="*/ 2147483647 h 1574"/>
                  <a:gd name="T106" fmla="*/ 2147483647 w 1276"/>
                  <a:gd name="T107" fmla="*/ 2147483647 h 1574"/>
                  <a:gd name="T108" fmla="*/ 2147483647 w 1276"/>
                  <a:gd name="T109" fmla="*/ 2147483647 h 1574"/>
                  <a:gd name="T110" fmla="*/ 2147483647 w 1276"/>
                  <a:gd name="T111" fmla="*/ 2147483647 h 1574"/>
                  <a:gd name="T112" fmla="*/ 2147483647 w 1276"/>
                  <a:gd name="T113" fmla="*/ 2147483647 h 1574"/>
                  <a:gd name="T114" fmla="*/ 2147483647 w 1276"/>
                  <a:gd name="T115" fmla="*/ 2147483647 h 1574"/>
                  <a:gd name="T116" fmla="*/ 2147483647 w 1276"/>
                  <a:gd name="T117" fmla="*/ 2147483647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7" name="Freeform 182"/>
              <p:cNvSpPr>
                <a:spLocks noChangeAspect="1"/>
              </p:cNvSpPr>
              <p:nvPr/>
            </p:nvSpPr>
            <p:spPr bwMode="auto">
              <a:xfrm>
                <a:off x="3372" y="4558"/>
                <a:ext cx="4255" cy="3454"/>
              </a:xfrm>
              <a:custGeom>
                <a:avLst/>
                <a:gdLst>
                  <a:gd name="T0" fmla="*/ 0 w 2666"/>
                  <a:gd name="T1" fmla="*/ 2147483647 h 2170"/>
                  <a:gd name="T2" fmla="*/ 2147483647 w 2666"/>
                  <a:gd name="T3" fmla="*/ 2147483647 h 2170"/>
                  <a:gd name="T4" fmla="*/ 2147483647 w 2666"/>
                  <a:gd name="T5" fmla="*/ 2147483647 h 2170"/>
                  <a:gd name="T6" fmla="*/ 2147483647 w 2666"/>
                  <a:gd name="T7" fmla="*/ 2147483647 h 2170"/>
                  <a:gd name="T8" fmla="*/ 2147483647 w 2666"/>
                  <a:gd name="T9" fmla="*/ 2147483647 h 2170"/>
                  <a:gd name="T10" fmla="*/ 2147483647 w 2666"/>
                  <a:gd name="T11" fmla="*/ 2147483647 h 2170"/>
                  <a:gd name="T12" fmla="*/ 2147483647 w 2666"/>
                  <a:gd name="T13" fmla="*/ 2147483647 h 2170"/>
                  <a:gd name="T14" fmla="*/ 2147483647 w 2666"/>
                  <a:gd name="T15" fmla="*/ 2147483647 h 2170"/>
                  <a:gd name="T16" fmla="*/ 2147483647 w 2666"/>
                  <a:gd name="T17" fmla="*/ 2147483647 h 2170"/>
                  <a:gd name="T18" fmla="*/ 2147483647 w 2666"/>
                  <a:gd name="T19" fmla="*/ 2147483647 h 2170"/>
                  <a:gd name="T20" fmla="*/ 2147483647 w 2666"/>
                  <a:gd name="T21" fmla="*/ 2147483647 h 2170"/>
                  <a:gd name="T22" fmla="*/ 2147483647 w 2666"/>
                  <a:gd name="T23" fmla="*/ 2147483647 h 2170"/>
                  <a:gd name="T24" fmla="*/ 2147483647 w 2666"/>
                  <a:gd name="T25" fmla="*/ 2147483647 h 2170"/>
                  <a:gd name="T26" fmla="*/ 2147483647 w 2666"/>
                  <a:gd name="T27" fmla="*/ 2147483647 h 2170"/>
                  <a:gd name="T28" fmla="*/ 2147483647 w 2666"/>
                  <a:gd name="T29" fmla="*/ 2147483647 h 2170"/>
                  <a:gd name="T30" fmla="*/ 2147483647 w 2666"/>
                  <a:gd name="T31" fmla="*/ 2147483647 h 2170"/>
                  <a:gd name="T32" fmla="*/ 2147483647 w 2666"/>
                  <a:gd name="T33" fmla="*/ 2147483647 h 2170"/>
                  <a:gd name="T34" fmla="*/ 2147483647 w 2666"/>
                  <a:gd name="T35" fmla="*/ 2147483647 h 2170"/>
                  <a:gd name="T36" fmla="*/ 2147483647 w 2666"/>
                  <a:gd name="T37" fmla="*/ 2147483647 h 2170"/>
                  <a:gd name="T38" fmla="*/ 2147483647 w 2666"/>
                  <a:gd name="T39" fmla="*/ 2147483647 h 2170"/>
                  <a:gd name="T40" fmla="*/ 2147483647 w 2666"/>
                  <a:gd name="T41" fmla="*/ 2147483647 h 2170"/>
                  <a:gd name="T42" fmla="*/ 2147483647 w 2666"/>
                  <a:gd name="T43" fmla="*/ 2147483647 h 2170"/>
                  <a:gd name="T44" fmla="*/ 2147483647 w 2666"/>
                  <a:gd name="T45" fmla="*/ 2147483647 h 2170"/>
                  <a:gd name="T46" fmla="*/ 2147483647 w 2666"/>
                  <a:gd name="T47" fmla="*/ 2147483647 h 2170"/>
                  <a:gd name="T48" fmla="*/ 2147483647 w 2666"/>
                  <a:gd name="T49" fmla="*/ 2147483647 h 2170"/>
                  <a:gd name="T50" fmla="*/ 2147483647 w 2666"/>
                  <a:gd name="T51" fmla="*/ 2147483647 h 2170"/>
                  <a:gd name="T52" fmla="*/ 2147483647 w 2666"/>
                  <a:gd name="T53" fmla="*/ 2147483647 h 2170"/>
                  <a:gd name="T54" fmla="*/ 2147483647 w 2666"/>
                  <a:gd name="T55" fmla="*/ 2147483647 h 2170"/>
                  <a:gd name="T56" fmla="*/ 2147483647 w 2666"/>
                  <a:gd name="T57" fmla="*/ 2147483647 h 2170"/>
                  <a:gd name="T58" fmla="*/ 2147483647 w 2666"/>
                  <a:gd name="T59" fmla="*/ 2147483647 h 2170"/>
                  <a:gd name="T60" fmla="*/ 2147483647 w 2666"/>
                  <a:gd name="T61" fmla="*/ 2147483647 h 2170"/>
                  <a:gd name="T62" fmla="*/ 2147483647 w 2666"/>
                  <a:gd name="T63" fmla="*/ 2147483647 h 2170"/>
                  <a:gd name="T64" fmla="*/ 2147483647 w 2666"/>
                  <a:gd name="T65" fmla="*/ 2147483647 h 2170"/>
                  <a:gd name="T66" fmla="*/ 2147483647 w 2666"/>
                  <a:gd name="T67" fmla="*/ 2147483647 h 2170"/>
                  <a:gd name="T68" fmla="*/ 2147483647 w 2666"/>
                  <a:gd name="T69" fmla="*/ 2147483647 h 2170"/>
                  <a:gd name="T70" fmla="*/ 2147483647 w 2666"/>
                  <a:gd name="T71" fmla="*/ 2147483647 h 2170"/>
                  <a:gd name="T72" fmla="*/ 2147483647 w 2666"/>
                  <a:gd name="T73" fmla="*/ 2147483647 h 2170"/>
                  <a:gd name="T74" fmla="*/ 2147483647 w 2666"/>
                  <a:gd name="T75" fmla="*/ 2147483647 h 2170"/>
                  <a:gd name="T76" fmla="*/ 2147483647 w 2666"/>
                  <a:gd name="T77" fmla="*/ 2147483647 h 2170"/>
                  <a:gd name="T78" fmla="*/ 2147483647 w 2666"/>
                  <a:gd name="T79" fmla="*/ 2147483647 h 2170"/>
                  <a:gd name="T80" fmla="*/ 2147483647 w 2666"/>
                  <a:gd name="T81" fmla="*/ 2147483647 h 2170"/>
                  <a:gd name="T82" fmla="*/ 2147483647 w 2666"/>
                  <a:gd name="T83" fmla="*/ 2147483647 h 2170"/>
                  <a:gd name="T84" fmla="*/ 2147483647 w 2666"/>
                  <a:gd name="T85" fmla="*/ 2147483647 h 2170"/>
                  <a:gd name="T86" fmla="*/ 2147483647 w 2666"/>
                  <a:gd name="T87" fmla="*/ 2147483647 h 2170"/>
                  <a:gd name="T88" fmla="*/ 2147483647 w 2666"/>
                  <a:gd name="T89" fmla="*/ 2147483647 h 2170"/>
                  <a:gd name="T90" fmla="*/ 2147483647 w 2666"/>
                  <a:gd name="T91" fmla="*/ 2147483647 h 2170"/>
                  <a:gd name="T92" fmla="*/ 2147483647 w 2666"/>
                  <a:gd name="T93" fmla="*/ 2147483647 h 2170"/>
                  <a:gd name="T94" fmla="*/ 2147483647 w 2666"/>
                  <a:gd name="T95" fmla="*/ 2147483647 h 2170"/>
                  <a:gd name="T96" fmla="*/ 2147483647 w 2666"/>
                  <a:gd name="T97" fmla="*/ 2147483647 h 2170"/>
                  <a:gd name="T98" fmla="*/ 2147483647 w 2666"/>
                  <a:gd name="T99" fmla="*/ 2147483647 h 2170"/>
                  <a:gd name="T100" fmla="*/ 2147483647 w 2666"/>
                  <a:gd name="T101" fmla="*/ 2147483647 h 2170"/>
                  <a:gd name="T102" fmla="*/ 2147483647 w 2666"/>
                  <a:gd name="T103" fmla="*/ 2147483647 h 2170"/>
                  <a:gd name="T104" fmla="*/ 2147483647 w 2666"/>
                  <a:gd name="T105" fmla="*/ 2147483647 h 2170"/>
                  <a:gd name="T106" fmla="*/ 2147483647 w 2666"/>
                  <a:gd name="T107" fmla="*/ 2147483647 h 2170"/>
                  <a:gd name="T108" fmla="*/ 2147483647 w 2666"/>
                  <a:gd name="T109" fmla="*/ 2147483647 h 2170"/>
                  <a:gd name="T110" fmla="*/ 2147483647 w 2666"/>
                  <a:gd name="T111" fmla="*/ 2147483647 h 2170"/>
                  <a:gd name="T112" fmla="*/ 2147483647 w 2666"/>
                  <a:gd name="T113" fmla="*/ 2147483647 h 2170"/>
                  <a:gd name="T114" fmla="*/ 2147483647 w 2666"/>
                  <a:gd name="T115" fmla="*/ 2147483647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38" name="Freeform 183" descr="50%"/>
              <p:cNvSpPr>
                <a:spLocks noChangeAspect="1"/>
              </p:cNvSpPr>
              <p:nvPr/>
            </p:nvSpPr>
            <p:spPr bwMode="auto">
              <a:xfrm>
                <a:off x="5681" y="8870"/>
                <a:ext cx="2421" cy="3048"/>
              </a:xfrm>
              <a:custGeom>
                <a:avLst/>
                <a:gdLst>
                  <a:gd name="T0" fmla="*/ 2147483647 w 1517"/>
                  <a:gd name="T1" fmla="*/ 2147483647 h 1915"/>
                  <a:gd name="T2" fmla="*/ 2147483647 w 1517"/>
                  <a:gd name="T3" fmla="*/ 2147483647 h 1915"/>
                  <a:gd name="T4" fmla="*/ 2147483647 w 1517"/>
                  <a:gd name="T5" fmla="*/ 2147483647 h 1915"/>
                  <a:gd name="T6" fmla="*/ 2147483647 w 1517"/>
                  <a:gd name="T7" fmla="*/ 2147483647 h 1915"/>
                  <a:gd name="T8" fmla="*/ 2147483647 w 1517"/>
                  <a:gd name="T9" fmla="*/ 2147483647 h 1915"/>
                  <a:gd name="T10" fmla="*/ 2147483647 w 1517"/>
                  <a:gd name="T11" fmla="*/ 2147483647 h 1915"/>
                  <a:gd name="T12" fmla="*/ 2147483647 w 1517"/>
                  <a:gd name="T13" fmla="*/ 2147483647 h 1915"/>
                  <a:gd name="T14" fmla="*/ 2147483647 w 1517"/>
                  <a:gd name="T15" fmla="*/ 2147483647 h 1915"/>
                  <a:gd name="T16" fmla="*/ 2147483647 w 1517"/>
                  <a:gd name="T17" fmla="*/ 2147483647 h 1915"/>
                  <a:gd name="T18" fmla="*/ 2147483647 w 1517"/>
                  <a:gd name="T19" fmla="*/ 2147483647 h 1915"/>
                  <a:gd name="T20" fmla="*/ 2147483647 w 1517"/>
                  <a:gd name="T21" fmla="*/ 2147483647 h 1915"/>
                  <a:gd name="T22" fmla="*/ 2147483647 w 1517"/>
                  <a:gd name="T23" fmla="*/ 2147483647 h 1915"/>
                  <a:gd name="T24" fmla="*/ 2147483647 w 1517"/>
                  <a:gd name="T25" fmla="*/ 2147483647 h 1915"/>
                  <a:gd name="T26" fmla="*/ 2147483647 w 1517"/>
                  <a:gd name="T27" fmla="*/ 2147483647 h 1915"/>
                  <a:gd name="T28" fmla="*/ 2147483647 w 1517"/>
                  <a:gd name="T29" fmla="*/ 2147483647 h 1915"/>
                  <a:gd name="T30" fmla="*/ 2147483647 w 1517"/>
                  <a:gd name="T31" fmla="*/ 2147483647 h 1915"/>
                  <a:gd name="T32" fmla="*/ 2147483647 w 1517"/>
                  <a:gd name="T33" fmla="*/ 2147483647 h 1915"/>
                  <a:gd name="T34" fmla="*/ 2147483647 w 1517"/>
                  <a:gd name="T35" fmla="*/ 2147483647 h 1915"/>
                  <a:gd name="T36" fmla="*/ 2147483647 w 1517"/>
                  <a:gd name="T37" fmla="*/ 2147483647 h 1915"/>
                  <a:gd name="T38" fmla="*/ 2147483647 w 1517"/>
                  <a:gd name="T39" fmla="*/ 2147483647 h 1915"/>
                  <a:gd name="T40" fmla="*/ 2147483647 w 1517"/>
                  <a:gd name="T41" fmla="*/ 2147483647 h 1915"/>
                  <a:gd name="T42" fmla="*/ 2147483647 w 1517"/>
                  <a:gd name="T43" fmla="*/ 2147483647 h 1915"/>
                  <a:gd name="T44" fmla="*/ 2147483647 w 1517"/>
                  <a:gd name="T45" fmla="*/ 2147483647 h 1915"/>
                  <a:gd name="T46" fmla="*/ 2147483647 w 1517"/>
                  <a:gd name="T47" fmla="*/ 2147483647 h 1915"/>
                  <a:gd name="T48" fmla="*/ 2147483647 w 1517"/>
                  <a:gd name="T49" fmla="*/ 2147483647 h 1915"/>
                  <a:gd name="T50" fmla="*/ 2147483647 w 1517"/>
                  <a:gd name="T51" fmla="*/ 2147483647 h 1915"/>
                  <a:gd name="T52" fmla="*/ 2147483647 w 1517"/>
                  <a:gd name="T53" fmla="*/ 2147483647 h 1915"/>
                  <a:gd name="T54" fmla="*/ 2147483647 w 1517"/>
                  <a:gd name="T55" fmla="*/ 2147483647 h 1915"/>
                  <a:gd name="T56" fmla="*/ 2147483647 w 1517"/>
                  <a:gd name="T57" fmla="*/ 2147483647 h 1915"/>
                  <a:gd name="T58" fmla="*/ 2147483647 w 1517"/>
                  <a:gd name="T59" fmla="*/ 2147483647 h 1915"/>
                  <a:gd name="T60" fmla="*/ 2147483647 w 1517"/>
                  <a:gd name="T61" fmla="*/ 2147483647 h 1915"/>
                  <a:gd name="T62" fmla="*/ 2147483647 w 1517"/>
                  <a:gd name="T63" fmla="*/ 2147483647 h 1915"/>
                  <a:gd name="T64" fmla="*/ 2147483647 w 1517"/>
                  <a:gd name="T65" fmla="*/ 2147483647 h 1915"/>
                  <a:gd name="T66" fmla="*/ 2147483647 w 1517"/>
                  <a:gd name="T67" fmla="*/ 2147483647 h 1915"/>
                  <a:gd name="T68" fmla="*/ 2147483647 w 1517"/>
                  <a:gd name="T69" fmla="*/ 2147483647 h 1915"/>
                  <a:gd name="T70" fmla="*/ 2147483647 w 1517"/>
                  <a:gd name="T71" fmla="*/ 2147483647 h 1915"/>
                  <a:gd name="T72" fmla="*/ 2147483647 w 1517"/>
                  <a:gd name="T73" fmla="*/ 2147483647 h 1915"/>
                  <a:gd name="T74" fmla="*/ 2147483647 w 1517"/>
                  <a:gd name="T75" fmla="*/ 2147483647 h 1915"/>
                  <a:gd name="T76" fmla="*/ 2147483647 w 1517"/>
                  <a:gd name="T77" fmla="*/ 2147483647 h 1915"/>
                  <a:gd name="T78" fmla="*/ 2147483647 w 1517"/>
                  <a:gd name="T79" fmla="*/ 2147483647 h 1915"/>
                  <a:gd name="T80" fmla="*/ 2147483647 w 1517"/>
                  <a:gd name="T81" fmla="*/ 2147483647 h 1915"/>
                  <a:gd name="T82" fmla="*/ 2147483647 w 1517"/>
                  <a:gd name="T83" fmla="*/ 2147483647 h 1915"/>
                  <a:gd name="T84" fmla="*/ 2147483647 w 1517"/>
                  <a:gd name="T85" fmla="*/ 2147483647 h 1915"/>
                  <a:gd name="T86" fmla="*/ 2147483647 w 1517"/>
                  <a:gd name="T87" fmla="*/ 2147483647 h 1915"/>
                  <a:gd name="T88" fmla="*/ 2147483647 w 1517"/>
                  <a:gd name="T89" fmla="*/ 2147483647 h 1915"/>
                  <a:gd name="T90" fmla="*/ 2147483647 w 1517"/>
                  <a:gd name="T91" fmla="*/ 2147483647 h 1915"/>
                  <a:gd name="T92" fmla="*/ 2147483647 w 1517"/>
                  <a:gd name="T93" fmla="*/ 2147483647 h 1915"/>
                  <a:gd name="T94" fmla="*/ 2147483647 w 1517"/>
                  <a:gd name="T95" fmla="*/ 2147483647 h 1915"/>
                  <a:gd name="T96" fmla="*/ 2147483647 w 1517"/>
                  <a:gd name="T97" fmla="*/ 2147483647 h 1915"/>
                  <a:gd name="T98" fmla="*/ 2147483647 w 1517"/>
                  <a:gd name="T99" fmla="*/ 2147483647 h 1915"/>
                  <a:gd name="T100" fmla="*/ 2147483647 w 1517"/>
                  <a:gd name="T101" fmla="*/ 2147483647 h 1915"/>
                  <a:gd name="T102" fmla="*/ 2147483647 w 1517"/>
                  <a:gd name="T103" fmla="*/ 2147483647 h 1915"/>
                  <a:gd name="T104" fmla="*/ 2147483647 w 1517"/>
                  <a:gd name="T105" fmla="*/ 2147483647 h 1915"/>
                  <a:gd name="T106" fmla="*/ 2147483647 w 1517"/>
                  <a:gd name="T107" fmla="*/ 2147483647 h 1915"/>
                  <a:gd name="T108" fmla="*/ 2147483647 w 1517"/>
                  <a:gd name="T109" fmla="*/ 2147483647 h 1915"/>
                  <a:gd name="T110" fmla="*/ 2147483647 w 1517"/>
                  <a:gd name="T111" fmla="*/ 2147483647 h 1915"/>
                  <a:gd name="T112" fmla="*/ 2147483647 w 1517"/>
                  <a:gd name="T113" fmla="*/ 2147483647 h 1915"/>
                  <a:gd name="T114" fmla="*/ 2147483647 w 1517"/>
                  <a:gd name="T115" fmla="*/ 2147483647 h 1915"/>
                  <a:gd name="T116" fmla="*/ 2147483647 w 1517"/>
                  <a:gd name="T117" fmla="*/ 2147483647 h 1915"/>
                  <a:gd name="T118" fmla="*/ 2147483647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33939" name="Freeform 184" descr="50%"/>
              <p:cNvSpPr>
                <a:spLocks noChangeAspect="1"/>
              </p:cNvSpPr>
              <p:nvPr/>
            </p:nvSpPr>
            <p:spPr bwMode="auto">
              <a:xfrm>
                <a:off x="8962" y="6972"/>
                <a:ext cx="2263" cy="2304"/>
              </a:xfrm>
              <a:custGeom>
                <a:avLst/>
                <a:gdLst>
                  <a:gd name="T0" fmla="*/ 2147483647 w 1418"/>
                  <a:gd name="T1" fmla="*/ 2147483647 h 1447"/>
                  <a:gd name="T2" fmla="*/ 2147483647 w 1418"/>
                  <a:gd name="T3" fmla="*/ 2147483647 h 1447"/>
                  <a:gd name="T4" fmla="*/ 2147483647 w 1418"/>
                  <a:gd name="T5" fmla="*/ 2147483647 h 1447"/>
                  <a:gd name="T6" fmla="*/ 2147483647 w 1418"/>
                  <a:gd name="T7" fmla="*/ 2147483647 h 1447"/>
                  <a:gd name="T8" fmla="*/ 2147483647 w 1418"/>
                  <a:gd name="T9" fmla="*/ 2147483647 h 1447"/>
                  <a:gd name="T10" fmla="*/ 2147483647 w 1418"/>
                  <a:gd name="T11" fmla="*/ 2147483647 h 1447"/>
                  <a:gd name="T12" fmla="*/ 2147483647 w 1418"/>
                  <a:gd name="T13" fmla="*/ 2147483647 h 1447"/>
                  <a:gd name="T14" fmla="*/ 2147483647 w 1418"/>
                  <a:gd name="T15" fmla="*/ 2147483647 h 1447"/>
                  <a:gd name="T16" fmla="*/ 2147483647 w 1418"/>
                  <a:gd name="T17" fmla="*/ 2147483647 h 1447"/>
                  <a:gd name="T18" fmla="*/ 2147483647 w 1418"/>
                  <a:gd name="T19" fmla="*/ 2147483647 h 1447"/>
                  <a:gd name="T20" fmla="*/ 2147483647 w 1418"/>
                  <a:gd name="T21" fmla="*/ 2147483647 h 1447"/>
                  <a:gd name="T22" fmla="*/ 2147483647 w 1418"/>
                  <a:gd name="T23" fmla="*/ 2147483647 h 1447"/>
                  <a:gd name="T24" fmla="*/ 2147483647 w 1418"/>
                  <a:gd name="T25" fmla="*/ 2147483647 h 1447"/>
                  <a:gd name="T26" fmla="*/ 2147483647 w 1418"/>
                  <a:gd name="T27" fmla="*/ 2147483647 h 1447"/>
                  <a:gd name="T28" fmla="*/ 2147483647 w 1418"/>
                  <a:gd name="T29" fmla="*/ 2147483647 h 1447"/>
                  <a:gd name="T30" fmla="*/ 2147483647 w 1418"/>
                  <a:gd name="T31" fmla="*/ 2147483647 h 1447"/>
                  <a:gd name="T32" fmla="*/ 2147483647 w 1418"/>
                  <a:gd name="T33" fmla="*/ 2147483647 h 1447"/>
                  <a:gd name="T34" fmla="*/ 2147483647 w 1418"/>
                  <a:gd name="T35" fmla="*/ 2147483647 h 1447"/>
                  <a:gd name="T36" fmla="*/ 2147483647 w 1418"/>
                  <a:gd name="T37" fmla="*/ 2147483647 h 1447"/>
                  <a:gd name="T38" fmla="*/ 2147483647 w 1418"/>
                  <a:gd name="T39" fmla="*/ 2147483647 h 1447"/>
                  <a:gd name="T40" fmla="*/ 2147483647 w 1418"/>
                  <a:gd name="T41" fmla="*/ 2147483647 h 1447"/>
                  <a:gd name="T42" fmla="*/ 2147483647 w 1418"/>
                  <a:gd name="T43" fmla="*/ 2147483647 h 1447"/>
                  <a:gd name="T44" fmla="*/ 2147483647 w 1418"/>
                  <a:gd name="T45" fmla="*/ 2147483647 h 1447"/>
                  <a:gd name="T46" fmla="*/ 2147483647 w 1418"/>
                  <a:gd name="T47" fmla="*/ 2147483647 h 1447"/>
                  <a:gd name="T48" fmla="*/ 2147483647 w 1418"/>
                  <a:gd name="T49" fmla="*/ 2147483647 h 1447"/>
                  <a:gd name="T50" fmla="*/ 2147483647 w 1418"/>
                  <a:gd name="T51" fmla="*/ 2147483647 h 1447"/>
                  <a:gd name="T52" fmla="*/ 2147483647 w 1418"/>
                  <a:gd name="T53" fmla="*/ 2147483647 h 1447"/>
                  <a:gd name="T54" fmla="*/ 2147483647 w 1418"/>
                  <a:gd name="T55" fmla="*/ 2147483647 h 1447"/>
                  <a:gd name="T56" fmla="*/ 2147483647 w 1418"/>
                  <a:gd name="T57" fmla="*/ 2147483647 h 1447"/>
                  <a:gd name="T58" fmla="*/ 2147483647 w 1418"/>
                  <a:gd name="T59" fmla="*/ 2147483647 h 1447"/>
                  <a:gd name="T60" fmla="*/ 2147483647 w 1418"/>
                  <a:gd name="T61" fmla="*/ 2147483647 h 1447"/>
                  <a:gd name="T62" fmla="*/ 2147483647 w 1418"/>
                  <a:gd name="T63" fmla="*/ 2147483647 h 1447"/>
                  <a:gd name="T64" fmla="*/ 2147483647 w 1418"/>
                  <a:gd name="T65" fmla="*/ 2147483647 h 1447"/>
                  <a:gd name="T66" fmla="*/ 2147483647 w 1418"/>
                  <a:gd name="T67" fmla="*/ 2147483647 h 1447"/>
                  <a:gd name="T68" fmla="*/ 2147483647 w 1418"/>
                  <a:gd name="T69" fmla="*/ 2147483647 h 1447"/>
                  <a:gd name="T70" fmla="*/ 2147483647 w 1418"/>
                  <a:gd name="T71" fmla="*/ 2147483647 h 1447"/>
                  <a:gd name="T72" fmla="*/ 2147483647 w 1418"/>
                  <a:gd name="T73" fmla="*/ 2147483647 h 1447"/>
                  <a:gd name="T74" fmla="*/ 2147483647 w 1418"/>
                  <a:gd name="T75" fmla="*/ 2147483647 h 1447"/>
                  <a:gd name="T76" fmla="*/ 2147483647 w 1418"/>
                  <a:gd name="T77" fmla="*/ 2147483647 h 1447"/>
                  <a:gd name="T78" fmla="*/ 2147483647 w 1418"/>
                  <a:gd name="T79" fmla="*/ 2147483647 h 1447"/>
                  <a:gd name="T80" fmla="*/ 2147483647 w 1418"/>
                  <a:gd name="T81" fmla="*/ 2147483647 h 1447"/>
                  <a:gd name="T82" fmla="*/ 2147483647 w 1418"/>
                  <a:gd name="T83" fmla="*/ 2147483647 h 1447"/>
                  <a:gd name="T84" fmla="*/ 2147483647 w 1418"/>
                  <a:gd name="T85" fmla="*/ 2147483647 h 1447"/>
                  <a:gd name="T86" fmla="*/ 2147483647 w 1418"/>
                  <a:gd name="T87" fmla="*/ 2147483647 h 1447"/>
                  <a:gd name="T88" fmla="*/ 2147483647 w 1418"/>
                  <a:gd name="T89" fmla="*/ 2147483647 h 1447"/>
                  <a:gd name="T90" fmla="*/ 2147483647 w 1418"/>
                  <a:gd name="T91" fmla="*/ 2147483647 h 1447"/>
                  <a:gd name="T92" fmla="*/ 2147483647 w 1418"/>
                  <a:gd name="T93" fmla="*/ 2147483647 h 1447"/>
                  <a:gd name="T94" fmla="*/ 2147483647 w 1418"/>
                  <a:gd name="T95" fmla="*/ 2147483647 h 1447"/>
                  <a:gd name="T96" fmla="*/ 2147483647 w 1418"/>
                  <a:gd name="T97" fmla="*/ 2147483647 h 1447"/>
                  <a:gd name="T98" fmla="*/ 2147483647 w 1418"/>
                  <a:gd name="T99" fmla="*/ 2147483647 h 1447"/>
                  <a:gd name="T100" fmla="*/ 2147483647 w 1418"/>
                  <a:gd name="T101" fmla="*/ 2147483647 h 1447"/>
                  <a:gd name="T102" fmla="*/ 2147483647 w 1418"/>
                  <a:gd name="T103" fmla="*/ 2147483647 h 1447"/>
                  <a:gd name="T104" fmla="*/ 2147483647 w 1418"/>
                  <a:gd name="T105" fmla="*/ 2147483647 h 1447"/>
                  <a:gd name="T106" fmla="*/ 2147483647 w 1418"/>
                  <a:gd name="T107" fmla="*/ 2147483647 h 1447"/>
                  <a:gd name="T108" fmla="*/ 2147483647 w 1418"/>
                  <a:gd name="T109" fmla="*/ 2147483647 h 1447"/>
                  <a:gd name="T110" fmla="*/ 2147483647 w 1418"/>
                  <a:gd name="T111" fmla="*/ 2147483647 h 1447"/>
                  <a:gd name="T112" fmla="*/ 2147483647 w 1418"/>
                  <a:gd name="T113" fmla="*/ 2147483647 h 1447"/>
                  <a:gd name="T114" fmla="*/ 2147483647 w 1418"/>
                  <a:gd name="T115" fmla="*/ 2147483647 h 1447"/>
                  <a:gd name="T116" fmla="*/ 2147483647 w 1418"/>
                  <a:gd name="T117" fmla="*/ 2147483647 h 1447"/>
                  <a:gd name="T118" fmla="*/ 2147483647 w 1418"/>
                  <a:gd name="T119" fmla="*/ 2147483647 h 1447"/>
                  <a:gd name="T120" fmla="*/ 2147483647 w 1418"/>
                  <a:gd name="T121" fmla="*/ 0 h 1447"/>
                  <a:gd name="T122" fmla="*/ 2147483647 w 1418"/>
                  <a:gd name="T123" fmla="*/ 214748364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33940" name="Freeform 185"/>
              <p:cNvSpPr>
                <a:spLocks noChangeAspect="1"/>
              </p:cNvSpPr>
              <p:nvPr/>
            </p:nvSpPr>
            <p:spPr bwMode="auto">
              <a:xfrm>
                <a:off x="12583" y="5008"/>
                <a:ext cx="2354" cy="2552"/>
              </a:xfrm>
              <a:custGeom>
                <a:avLst/>
                <a:gdLst>
                  <a:gd name="T0" fmla="*/ 2147483647 w 1475"/>
                  <a:gd name="T1" fmla="*/ 2147483647 h 1603"/>
                  <a:gd name="T2" fmla="*/ 2147483647 w 1475"/>
                  <a:gd name="T3" fmla="*/ 2147483647 h 1603"/>
                  <a:gd name="T4" fmla="*/ 2147483647 w 1475"/>
                  <a:gd name="T5" fmla="*/ 2147483647 h 1603"/>
                  <a:gd name="T6" fmla="*/ 2147483647 w 1475"/>
                  <a:gd name="T7" fmla="*/ 2147483647 h 1603"/>
                  <a:gd name="T8" fmla="*/ 2147483647 w 1475"/>
                  <a:gd name="T9" fmla="*/ 2147483647 h 1603"/>
                  <a:gd name="T10" fmla="*/ 2147483647 w 1475"/>
                  <a:gd name="T11" fmla="*/ 2147483647 h 1603"/>
                  <a:gd name="T12" fmla="*/ 2147483647 w 1475"/>
                  <a:gd name="T13" fmla="*/ 2147483647 h 1603"/>
                  <a:gd name="T14" fmla="*/ 2147483647 w 1475"/>
                  <a:gd name="T15" fmla="*/ 2147483647 h 1603"/>
                  <a:gd name="T16" fmla="*/ 2147483647 w 1475"/>
                  <a:gd name="T17" fmla="*/ 2147483647 h 1603"/>
                  <a:gd name="T18" fmla="*/ 2147483647 w 1475"/>
                  <a:gd name="T19" fmla="*/ 2147483647 h 1603"/>
                  <a:gd name="T20" fmla="*/ 2147483647 w 1475"/>
                  <a:gd name="T21" fmla="*/ 2147483647 h 1603"/>
                  <a:gd name="T22" fmla="*/ 2147483647 w 1475"/>
                  <a:gd name="T23" fmla="*/ 2147483647 h 1603"/>
                  <a:gd name="T24" fmla="*/ 2147483647 w 1475"/>
                  <a:gd name="T25" fmla="*/ 2147483647 h 1603"/>
                  <a:gd name="T26" fmla="*/ 2147483647 w 1475"/>
                  <a:gd name="T27" fmla="*/ 2147483647 h 1603"/>
                  <a:gd name="T28" fmla="*/ 2147483647 w 1475"/>
                  <a:gd name="T29" fmla="*/ 2147483647 h 1603"/>
                  <a:gd name="T30" fmla="*/ 2147483647 w 1475"/>
                  <a:gd name="T31" fmla="*/ 2147483647 h 1603"/>
                  <a:gd name="T32" fmla="*/ 2147483647 w 1475"/>
                  <a:gd name="T33" fmla="*/ 2147483647 h 1603"/>
                  <a:gd name="T34" fmla="*/ 2147483647 w 1475"/>
                  <a:gd name="T35" fmla="*/ 2147483647 h 1603"/>
                  <a:gd name="T36" fmla="*/ 2147483647 w 1475"/>
                  <a:gd name="T37" fmla="*/ 2147483647 h 1603"/>
                  <a:gd name="T38" fmla="*/ 2147483647 w 1475"/>
                  <a:gd name="T39" fmla="*/ 2147483647 h 1603"/>
                  <a:gd name="T40" fmla="*/ 2147483647 w 1475"/>
                  <a:gd name="T41" fmla="*/ 2147483647 h 1603"/>
                  <a:gd name="T42" fmla="*/ 2147483647 w 1475"/>
                  <a:gd name="T43" fmla="*/ 2147483647 h 1603"/>
                  <a:gd name="T44" fmla="*/ 2147483647 w 1475"/>
                  <a:gd name="T45" fmla="*/ 2147483647 h 1603"/>
                  <a:gd name="T46" fmla="*/ 2147483647 w 1475"/>
                  <a:gd name="T47" fmla="*/ 2147483647 h 1603"/>
                  <a:gd name="T48" fmla="*/ 2147483647 w 1475"/>
                  <a:gd name="T49" fmla="*/ 2147483647 h 1603"/>
                  <a:gd name="T50" fmla="*/ 2147483647 w 1475"/>
                  <a:gd name="T51" fmla="*/ 2147483647 h 1603"/>
                  <a:gd name="T52" fmla="*/ 2147483647 w 1475"/>
                  <a:gd name="T53" fmla="*/ 2147483647 h 1603"/>
                  <a:gd name="T54" fmla="*/ 2147483647 w 1475"/>
                  <a:gd name="T55" fmla="*/ 2147483647 h 1603"/>
                  <a:gd name="T56" fmla="*/ 2147483647 w 1475"/>
                  <a:gd name="T57" fmla="*/ 2147483647 h 1603"/>
                  <a:gd name="T58" fmla="*/ 2147483647 w 1475"/>
                  <a:gd name="T59" fmla="*/ 2147483647 h 1603"/>
                  <a:gd name="T60" fmla="*/ 2147483647 w 1475"/>
                  <a:gd name="T61" fmla="*/ 2147483647 h 1603"/>
                  <a:gd name="T62" fmla="*/ 2147483647 w 1475"/>
                  <a:gd name="T63" fmla="*/ 2147483647 h 1603"/>
                  <a:gd name="T64" fmla="*/ 2147483647 w 1475"/>
                  <a:gd name="T65" fmla="*/ 2147483647 h 1603"/>
                  <a:gd name="T66" fmla="*/ 2147483647 w 1475"/>
                  <a:gd name="T67" fmla="*/ 2147483647 h 1603"/>
                  <a:gd name="T68" fmla="*/ 2147483647 w 1475"/>
                  <a:gd name="T69" fmla="*/ 2147483647 h 1603"/>
                  <a:gd name="T70" fmla="*/ 2147483647 w 1475"/>
                  <a:gd name="T71" fmla="*/ 2147483647 h 1603"/>
                  <a:gd name="T72" fmla="*/ 2147483647 w 1475"/>
                  <a:gd name="T73" fmla="*/ 2147483647 h 1603"/>
                  <a:gd name="T74" fmla="*/ 2147483647 w 1475"/>
                  <a:gd name="T75" fmla="*/ 2147483647 h 1603"/>
                  <a:gd name="T76" fmla="*/ 2147483647 w 1475"/>
                  <a:gd name="T77" fmla="*/ 2147483647 h 1603"/>
                  <a:gd name="T78" fmla="*/ 2147483647 w 1475"/>
                  <a:gd name="T79" fmla="*/ 2147483647 h 1603"/>
                  <a:gd name="T80" fmla="*/ 2147483647 w 1475"/>
                  <a:gd name="T81" fmla="*/ 2147483647 h 1603"/>
                  <a:gd name="T82" fmla="*/ 2147483647 w 1475"/>
                  <a:gd name="T83" fmla="*/ 2147483647 h 1603"/>
                  <a:gd name="T84" fmla="*/ 2147483647 w 1475"/>
                  <a:gd name="T85" fmla="*/ 2147483647 h 1603"/>
                  <a:gd name="T86" fmla="*/ 2147483647 w 1475"/>
                  <a:gd name="T87" fmla="*/ 2147483647 h 1603"/>
                  <a:gd name="T88" fmla="*/ 2147483647 w 1475"/>
                  <a:gd name="T89" fmla="*/ 2147483647 h 1603"/>
                  <a:gd name="T90" fmla="*/ 2147483647 w 1475"/>
                  <a:gd name="T91" fmla="*/ 2147483647 h 1603"/>
                  <a:gd name="T92" fmla="*/ 2147483647 w 1475"/>
                  <a:gd name="T93" fmla="*/ 2147483647 h 1603"/>
                  <a:gd name="T94" fmla="*/ 2147483647 w 1475"/>
                  <a:gd name="T95" fmla="*/ 2147483647 h 1603"/>
                  <a:gd name="T96" fmla="*/ 2147483647 w 1475"/>
                  <a:gd name="T97" fmla="*/ 2147483647 h 1603"/>
                  <a:gd name="T98" fmla="*/ 2147483647 w 1475"/>
                  <a:gd name="T99" fmla="*/ 2147483647 h 1603"/>
                  <a:gd name="T100" fmla="*/ 2147483647 w 1475"/>
                  <a:gd name="T101" fmla="*/ 2147483647 h 1603"/>
                  <a:gd name="T102" fmla="*/ 2147483647 w 1475"/>
                  <a:gd name="T103" fmla="*/ 2147483647 h 1603"/>
                  <a:gd name="T104" fmla="*/ 2147483647 w 1475"/>
                  <a:gd name="T105" fmla="*/ 2147483647 h 1603"/>
                  <a:gd name="T106" fmla="*/ 2147483647 w 1475"/>
                  <a:gd name="T107" fmla="*/ 2147483647 h 1603"/>
                  <a:gd name="T108" fmla="*/ 2147483647 w 1475"/>
                  <a:gd name="T109" fmla="*/ 2147483647 h 1603"/>
                  <a:gd name="T110" fmla="*/ 2147483647 w 1475"/>
                  <a:gd name="T111" fmla="*/ 2147483647 h 1603"/>
                  <a:gd name="T112" fmla="*/ 2147483647 w 1475"/>
                  <a:gd name="T113" fmla="*/ 2147483647 h 1603"/>
                  <a:gd name="T114" fmla="*/ 2147483647 w 1475"/>
                  <a:gd name="T115" fmla="*/ 2147483647 h 1603"/>
                  <a:gd name="T116" fmla="*/ 2147483647 w 1475"/>
                  <a:gd name="T117" fmla="*/ 2147483647 h 1603"/>
                  <a:gd name="T118" fmla="*/ 2147483647 w 1475"/>
                  <a:gd name="T119" fmla="*/ 2147483647 h 1603"/>
                  <a:gd name="T120" fmla="*/ 2147483647 w 1475"/>
                  <a:gd name="T121" fmla="*/ 2147483647 h 1603"/>
                  <a:gd name="T122" fmla="*/ 2147483647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1" name="Freeform 186"/>
              <p:cNvSpPr>
                <a:spLocks noChangeAspect="1"/>
              </p:cNvSpPr>
              <p:nvPr/>
            </p:nvSpPr>
            <p:spPr bwMode="auto">
              <a:xfrm>
                <a:off x="9505" y="8351"/>
                <a:ext cx="1584" cy="2100"/>
              </a:xfrm>
              <a:custGeom>
                <a:avLst/>
                <a:gdLst>
                  <a:gd name="T0" fmla="*/ 2147483647 w 993"/>
                  <a:gd name="T1" fmla="*/ 2147483647 h 1319"/>
                  <a:gd name="T2" fmla="*/ 2147483647 w 993"/>
                  <a:gd name="T3" fmla="*/ 2147483647 h 1319"/>
                  <a:gd name="T4" fmla="*/ 2147483647 w 993"/>
                  <a:gd name="T5" fmla="*/ 2147483647 h 1319"/>
                  <a:gd name="T6" fmla="*/ 2147483647 w 993"/>
                  <a:gd name="T7" fmla="*/ 2147483647 h 1319"/>
                  <a:gd name="T8" fmla="*/ 2147483647 w 993"/>
                  <a:gd name="T9" fmla="*/ 2147483647 h 1319"/>
                  <a:gd name="T10" fmla="*/ 2147483647 w 993"/>
                  <a:gd name="T11" fmla="*/ 2147483647 h 1319"/>
                  <a:gd name="T12" fmla="*/ 2147483647 w 993"/>
                  <a:gd name="T13" fmla="*/ 2147483647 h 1319"/>
                  <a:gd name="T14" fmla="*/ 2147483647 w 993"/>
                  <a:gd name="T15" fmla="*/ 2147483647 h 1319"/>
                  <a:gd name="T16" fmla="*/ 2147483647 w 993"/>
                  <a:gd name="T17" fmla="*/ 2147483647 h 1319"/>
                  <a:gd name="T18" fmla="*/ 2147483647 w 993"/>
                  <a:gd name="T19" fmla="*/ 2147483647 h 1319"/>
                  <a:gd name="T20" fmla="*/ 2147483647 w 993"/>
                  <a:gd name="T21" fmla="*/ 2147483647 h 1319"/>
                  <a:gd name="T22" fmla="*/ 2147483647 w 993"/>
                  <a:gd name="T23" fmla="*/ 2147483647 h 1319"/>
                  <a:gd name="T24" fmla="*/ 2147483647 w 993"/>
                  <a:gd name="T25" fmla="*/ 2147483647 h 1319"/>
                  <a:gd name="T26" fmla="*/ 2147483647 w 993"/>
                  <a:gd name="T27" fmla="*/ 2147483647 h 1319"/>
                  <a:gd name="T28" fmla="*/ 2147483647 w 993"/>
                  <a:gd name="T29" fmla="*/ 2147483647 h 1319"/>
                  <a:gd name="T30" fmla="*/ 2147483647 w 993"/>
                  <a:gd name="T31" fmla="*/ 2147483647 h 1319"/>
                  <a:gd name="T32" fmla="*/ 2147483647 w 993"/>
                  <a:gd name="T33" fmla="*/ 2147483647 h 1319"/>
                  <a:gd name="T34" fmla="*/ 2147483647 w 993"/>
                  <a:gd name="T35" fmla="*/ 2147483647 h 1319"/>
                  <a:gd name="T36" fmla="*/ 2147483647 w 993"/>
                  <a:gd name="T37" fmla="*/ 2147483647 h 1319"/>
                  <a:gd name="T38" fmla="*/ 2147483647 w 993"/>
                  <a:gd name="T39" fmla="*/ 2147483647 h 1319"/>
                  <a:gd name="T40" fmla="*/ 2147483647 w 993"/>
                  <a:gd name="T41" fmla="*/ 2147483647 h 1319"/>
                  <a:gd name="T42" fmla="*/ 2147483647 w 993"/>
                  <a:gd name="T43" fmla="*/ 2147483647 h 1319"/>
                  <a:gd name="T44" fmla="*/ 2147483647 w 993"/>
                  <a:gd name="T45" fmla="*/ 2147483647 h 1319"/>
                  <a:gd name="T46" fmla="*/ 2147483647 w 993"/>
                  <a:gd name="T47" fmla="*/ 2147483647 h 1319"/>
                  <a:gd name="T48" fmla="*/ 2147483647 w 993"/>
                  <a:gd name="T49" fmla="*/ 2147483647 h 1319"/>
                  <a:gd name="T50" fmla="*/ 2147483647 w 993"/>
                  <a:gd name="T51" fmla="*/ 2147483647 h 1319"/>
                  <a:gd name="T52" fmla="*/ 2147483647 w 993"/>
                  <a:gd name="T53" fmla="*/ 2147483647 h 1319"/>
                  <a:gd name="T54" fmla="*/ 2147483647 w 993"/>
                  <a:gd name="T55" fmla="*/ 2147483647 h 1319"/>
                  <a:gd name="T56" fmla="*/ 2147483647 w 993"/>
                  <a:gd name="T57" fmla="*/ 2147483647 h 1319"/>
                  <a:gd name="T58" fmla="*/ 2147483647 w 993"/>
                  <a:gd name="T59" fmla="*/ 2147483647 h 1319"/>
                  <a:gd name="T60" fmla="*/ 2147483647 w 993"/>
                  <a:gd name="T61" fmla="*/ 2147483647 h 1319"/>
                  <a:gd name="T62" fmla="*/ 2147483647 w 993"/>
                  <a:gd name="T63" fmla="*/ 2147483647 h 1319"/>
                  <a:gd name="T64" fmla="*/ 2147483647 w 993"/>
                  <a:gd name="T65" fmla="*/ 2147483647 h 1319"/>
                  <a:gd name="T66" fmla="*/ 2147483647 w 993"/>
                  <a:gd name="T67" fmla="*/ 2147483647 h 1319"/>
                  <a:gd name="T68" fmla="*/ 2147483647 w 993"/>
                  <a:gd name="T69" fmla="*/ 2147483647 h 1319"/>
                  <a:gd name="T70" fmla="*/ 2147483647 w 993"/>
                  <a:gd name="T71" fmla="*/ 2147483647 h 1319"/>
                  <a:gd name="T72" fmla="*/ 2147483647 w 993"/>
                  <a:gd name="T73" fmla="*/ 2147483647 h 1319"/>
                  <a:gd name="T74" fmla="*/ 2147483647 w 993"/>
                  <a:gd name="T75" fmla="*/ 2147483647 h 1319"/>
                  <a:gd name="T76" fmla="*/ 2147483647 w 993"/>
                  <a:gd name="T77" fmla="*/ 2147483647 h 1319"/>
                  <a:gd name="T78" fmla="*/ 2147483647 w 993"/>
                  <a:gd name="T79" fmla="*/ 2147483647 h 1319"/>
                  <a:gd name="T80" fmla="*/ 2147483647 w 993"/>
                  <a:gd name="T81" fmla="*/ 2147483647 h 1319"/>
                  <a:gd name="T82" fmla="*/ 2147483647 w 993"/>
                  <a:gd name="T83" fmla="*/ 2147483647 h 1319"/>
                  <a:gd name="T84" fmla="*/ 2147483647 w 993"/>
                  <a:gd name="T85" fmla="*/ 2147483647 h 1319"/>
                  <a:gd name="T86" fmla="*/ 2147483647 w 993"/>
                  <a:gd name="T87" fmla="*/ 2147483647 h 1319"/>
                  <a:gd name="T88" fmla="*/ 0 w 993"/>
                  <a:gd name="T89" fmla="*/ 2147483647 h 1319"/>
                  <a:gd name="T90" fmla="*/ 2147483647 w 993"/>
                  <a:gd name="T91" fmla="*/ 2147483647 h 1319"/>
                  <a:gd name="T92" fmla="*/ 2147483647 w 993"/>
                  <a:gd name="T93" fmla="*/ 2147483647 h 1319"/>
                  <a:gd name="T94" fmla="*/ 2147483647 w 993"/>
                  <a:gd name="T95" fmla="*/ 2147483647 h 1319"/>
                  <a:gd name="T96" fmla="*/ 2147483647 w 993"/>
                  <a:gd name="T97" fmla="*/ 2147483647 h 1319"/>
                  <a:gd name="T98" fmla="*/ 2147483647 w 993"/>
                  <a:gd name="T99" fmla="*/ 2147483647 h 1319"/>
                  <a:gd name="T100" fmla="*/ 2147483647 w 993"/>
                  <a:gd name="T101" fmla="*/ 2147483647 h 1319"/>
                  <a:gd name="T102" fmla="*/ 2147483647 w 993"/>
                  <a:gd name="T103" fmla="*/ 2147483647 h 1319"/>
                  <a:gd name="T104" fmla="*/ 2147483647 w 993"/>
                  <a:gd name="T105" fmla="*/ 2147483647 h 1319"/>
                  <a:gd name="T106" fmla="*/ 2147483647 w 993"/>
                  <a:gd name="T107" fmla="*/ 2147483647 h 1319"/>
                  <a:gd name="T108" fmla="*/ 2147483647 w 993"/>
                  <a:gd name="T109" fmla="*/ 2147483647 h 1319"/>
                  <a:gd name="T110" fmla="*/ 2147483647 w 993"/>
                  <a:gd name="T111" fmla="*/ 0 h 1319"/>
                  <a:gd name="T112" fmla="*/ 2147483647 w 993"/>
                  <a:gd name="T113" fmla="*/ 2147483647 h 1319"/>
                  <a:gd name="T114" fmla="*/ 2147483647 w 993"/>
                  <a:gd name="T115" fmla="*/ 2147483647 h 1319"/>
                  <a:gd name="T116" fmla="*/ 2147483647 w 993"/>
                  <a:gd name="T117" fmla="*/ 2147483647 h 1319"/>
                  <a:gd name="T118" fmla="*/ 2147483647 w 993"/>
                  <a:gd name="T119" fmla="*/ 2147483647 h 1319"/>
                  <a:gd name="T120" fmla="*/ 2147483647 w 993"/>
                  <a:gd name="T121" fmla="*/ 2147483647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2" name="Freeform 187"/>
              <p:cNvSpPr>
                <a:spLocks noChangeAspect="1"/>
              </p:cNvSpPr>
              <p:nvPr/>
            </p:nvSpPr>
            <p:spPr bwMode="auto">
              <a:xfrm>
                <a:off x="9913" y="4285"/>
                <a:ext cx="1606" cy="2982"/>
              </a:xfrm>
              <a:custGeom>
                <a:avLst/>
                <a:gdLst>
                  <a:gd name="T0" fmla="*/ 2147483647 w 1006"/>
                  <a:gd name="T1" fmla="*/ 2147483647 h 1873"/>
                  <a:gd name="T2" fmla="*/ 2147483647 w 1006"/>
                  <a:gd name="T3" fmla="*/ 2147483647 h 1873"/>
                  <a:gd name="T4" fmla="*/ 2147483647 w 1006"/>
                  <a:gd name="T5" fmla="*/ 2147483647 h 1873"/>
                  <a:gd name="T6" fmla="*/ 2147483647 w 1006"/>
                  <a:gd name="T7" fmla="*/ 2147483647 h 1873"/>
                  <a:gd name="T8" fmla="*/ 2147483647 w 1006"/>
                  <a:gd name="T9" fmla="*/ 2147483647 h 1873"/>
                  <a:gd name="T10" fmla="*/ 2147483647 w 1006"/>
                  <a:gd name="T11" fmla="*/ 2147483647 h 1873"/>
                  <a:gd name="T12" fmla="*/ 2147483647 w 1006"/>
                  <a:gd name="T13" fmla="*/ 2147483647 h 1873"/>
                  <a:gd name="T14" fmla="*/ 2147483647 w 1006"/>
                  <a:gd name="T15" fmla="*/ 2147483647 h 1873"/>
                  <a:gd name="T16" fmla="*/ 2147483647 w 1006"/>
                  <a:gd name="T17" fmla="*/ 2147483647 h 1873"/>
                  <a:gd name="T18" fmla="*/ 2147483647 w 1006"/>
                  <a:gd name="T19" fmla="*/ 2147483647 h 1873"/>
                  <a:gd name="T20" fmla="*/ 2147483647 w 1006"/>
                  <a:gd name="T21" fmla="*/ 2147483647 h 1873"/>
                  <a:gd name="T22" fmla="*/ 2147483647 w 1006"/>
                  <a:gd name="T23" fmla="*/ 2147483647 h 1873"/>
                  <a:gd name="T24" fmla="*/ 2147483647 w 1006"/>
                  <a:gd name="T25" fmla="*/ 2147483647 h 1873"/>
                  <a:gd name="T26" fmla="*/ 2147483647 w 1006"/>
                  <a:gd name="T27" fmla="*/ 2147483647 h 1873"/>
                  <a:gd name="T28" fmla="*/ 2147483647 w 1006"/>
                  <a:gd name="T29" fmla="*/ 2147483647 h 1873"/>
                  <a:gd name="T30" fmla="*/ 2147483647 w 1006"/>
                  <a:gd name="T31" fmla="*/ 2147483647 h 1873"/>
                  <a:gd name="T32" fmla="*/ 2147483647 w 1006"/>
                  <a:gd name="T33" fmla="*/ 2147483647 h 1873"/>
                  <a:gd name="T34" fmla="*/ 2147483647 w 1006"/>
                  <a:gd name="T35" fmla="*/ 2147483647 h 1873"/>
                  <a:gd name="T36" fmla="*/ 2147483647 w 1006"/>
                  <a:gd name="T37" fmla="*/ 2147483647 h 1873"/>
                  <a:gd name="T38" fmla="*/ 2147483647 w 1006"/>
                  <a:gd name="T39" fmla="*/ 2147483647 h 1873"/>
                  <a:gd name="T40" fmla="*/ 2147483647 w 1006"/>
                  <a:gd name="T41" fmla="*/ 2147483647 h 1873"/>
                  <a:gd name="T42" fmla="*/ 2147483647 w 1006"/>
                  <a:gd name="T43" fmla="*/ 2147483647 h 1873"/>
                  <a:gd name="T44" fmla="*/ 2147483647 w 1006"/>
                  <a:gd name="T45" fmla="*/ 2147483647 h 1873"/>
                  <a:gd name="T46" fmla="*/ 2147483647 w 1006"/>
                  <a:gd name="T47" fmla="*/ 2147483647 h 1873"/>
                  <a:gd name="T48" fmla="*/ 2147483647 w 1006"/>
                  <a:gd name="T49" fmla="*/ 2147483647 h 1873"/>
                  <a:gd name="T50" fmla="*/ 2147483647 w 1006"/>
                  <a:gd name="T51" fmla="*/ 2147483647 h 1873"/>
                  <a:gd name="T52" fmla="*/ 2147483647 w 1006"/>
                  <a:gd name="T53" fmla="*/ 2147483647 h 1873"/>
                  <a:gd name="T54" fmla="*/ 2147483647 w 1006"/>
                  <a:gd name="T55" fmla="*/ 2147483647 h 1873"/>
                  <a:gd name="T56" fmla="*/ 2147483647 w 1006"/>
                  <a:gd name="T57" fmla="*/ 2147483647 h 1873"/>
                  <a:gd name="T58" fmla="*/ 2147483647 w 1006"/>
                  <a:gd name="T59" fmla="*/ 2147483647 h 1873"/>
                  <a:gd name="T60" fmla="*/ 2147483647 w 1006"/>
                  <a:gd name="T61" fmla="*/ 2147483647 h 1873"/>
                  <a:gd name="T62" fmla="*/ 2147483647 w 1006"/>
                  <a:gd name="T63" fmla="*/ 2147483647 h 1873"/>
                  <a:gd name="T64" fmla="*/ 2147483647 w 1006"/>
                  <a:gd name="T65" fmla="*/ 2147483647 h 1873"/>
                  <a:gd name="T66" fmla="*/ 2147483647 w 1006"/>
                  <a:gd name="T67" fmla="*/ 2147483647 h 1873"/>
                  <a:gd name="T68" fmla="*/ 2147483647 w 1006"/>
                  <a:gd name="T69" fmla="*/ 2147483647 h 1873"/>
                  <a:gd name="T70" fmla="*/ 2147483647 w 1006"/>
                  <a:gd name="T71" fmla="*/ 2147483647 h 1873"/>
                  <a:gd name="T72" fmla="*/ 2147483647 w 1006"/>
                  <a:gd name="T73" fmla="*/ 2147483647 h 1873"/>
                  <a:gd name="T74" fmla="*/ 2147483647 w 1006"/>
                  <a:gd name="T75" fmla="*/ 2147483647 h 1873"/>
                  <a:gd name="T76" fmla="*/ 2147483647 w 1006"/>
                  <a:gd name="T77" fmla="*/ 2147483647 h 1873"/>
                  <a:gd name="T78" fmla="*/ 2147483647 w 1006"/>
                  <a:gd name="T79" fmla="*/ 2147483647 h 1873"/>
                  <a:gd name="T80" fmla="*/ 2147483647 w 1006"/>
                  <a:gd name="T81" fmla="*/ 2147483647 h 1873"/>
                  <a:gd name="T82" fmla="*/ 2147483647 w 1006"/>
                  <a:gd name="T83" fmla="*/ 2147483647 h 1873"/>
                  <a:gd name="T84" fmla="*/ 2147483647 w 1006"/>
                  <a:gd name="T85" fmla="*/ 2147483647 h 1873"/>
                  <a:gd name="T86" fmla="*/ 2147483647 w 1006"/>
                  <a:gd name="T87" fmla="*/ 2147483647 h 1873"/>
                  <a:gd name="T88" fmla="*/ 2147483647 w 1006"/>
                  <a:gd name="T89" fmla="*/ 2147483647 h 1873"/>
                  <a:gd name="T90" fmla="*/ 2147483647 w 1006"/>
                  <a:gd name="T91" fmla="*/ 2147483647 h 1873"/>
                  <a:gd name="T92" fmla="*/ 2147483647 w 1006"/>
                  <a:gd name="T93" fmla="*/ 2147483647 h 1873"/>
                  <a:gd name="T94" fmla="*/ 2147483647 w 1006"/>
                  <a:gd name="T95" fmla="*/ 2147483647 h 1873"/>
                  <a:gd name="T96" fmla="*/ 2147483647 w 1006"/>
                  <a:gd name="T97" fmla="*/ 2147483647 h 1873"/>
                  <a:gd name="T98" fmla="*/ 2147483647 w 1006"/>
                  <a:gd name="T99" fmla="*/ 2147483647 h 1873"/>
                  <a:gd name="T100" fmla="*/ 2147483647 w 1006"/>
                  <a:gd name="T101" fmla="*/ 2147483647 h 1873"/>
                  <a:gd name="T102" fmla="*/ 2147483647 w 1006"/>
                  <a:gd name="T103" fmla="*/ 2147483647 h 1873"/>
                  <a:gd name="T104" fmla="*/ 2147483647 w 1006"/>
                  <a:gd name="T105" fmla="*/ 2147483647 h 1873"/>
                  <a:gd name="T106" fmla="*/ 2147483647 w 1006"/>
                  <a:gd name="T107" fmla="*/ 0 h 1873"/>
                  <a:gd name="T108" fmla="*/ 2147483647 w 1006"/>
                  <a:gd name="T109" fmla="*/ 2147483647 h 1873"/>
                  <a:gd name="T110" fmla="*/ 2147483647 w 1006"/>
                  <a:gd name="T111" fmla="*/ 2147483647 h 1873"/>
                  <a:gd name="T112" fmla="*/ 2147483647 w 1006"/>
                  <a:gd name="T113" fmla="*/ 2147483647 h 1873"/>
                  <a:gd name="T114" fmla="*/ 2147483647 w 1006"/>
                  <a:gd name="T115" fmla="*/ 2147483647 h 1873"/>
                  <a:gd name="T116" fmla="*/ 2147483647 w 1006"/>
                  <a:gd name="T117" fmla="*/ 2147483647 h 1873"/>
                  <a:gd name="T118" fmla="*/ 2147483647 w 1006"/>
                  <a:gd name="T119" fmla="*/ 2147483647 h 1873"/>
                  <a:gd name="T120" fmla="*/ 2147483647 w 1006"/>
                  <a:gd name="T121" fmla="*/ 2147483647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3" name="Freeform 188"/>
              <p:cNvSpPr>
                <a:spLocks noChangeAspect="1"/>
              </p:cNvSpPr>
              <p:nvPr/>
            </p:nvSpPr>
            <p:spPr bwMode="auto">
              <a:xfrm>
                <a:off x="9918" y="10537"/>
                <a:ext cx="1992" cy="3906"/>
              </a:xfrm>
              <a:custGeom>
                <a:avLst/>
                <a:gdLst>
                  <a:gd name="T0" fmla="*/ 2147483647 w 1248"/>
                  <a:gd name="T1" fmla="*/ 2147483647 h 2454"/>
                  <a:gd name="T2" fmla="*/ 2147483647 w 1248"/>
                  <a:gd name="T3" fmla="*/ 2147483647 h 2454"/>
                  <a:gd name="T4" fmla="*/ 2147483647 w 1248"/>
                  <a:gd name="T5" fmla="*/ 2147483647 h 2454"/>
                  <a:gd name="T6" fmla="*/ 2147483647 w 1248"/>
                  <a:gd name="T7" fmla="*/ 2147483647 h 2454"/>
                  <a:gd name="T8" fmla="*/ 2147483647 w 1248"/>
                  <a:gd name="T9" fmla="*/ 2147483647 h 2454"/>
                  <a:gd name="T10" fmla="*/ 2147483647 w 1248"/>
                  <a:gd name="T11" fmla="*/ 2147483647 h 2454"/>
                  <a:gd name="T12" fmla="*/ 2147483647 w 1248"/>
                  <a:gd name="T13" fmla="*/ 2147483647 h 2454"/>
                  <a:gd name="T14" fmla="*/ 2147483647 w 1248"/>
                  <a:gd name="T15" fmla="*/ 2147483647 h 2454"/>
                  <a:gd name="T16" fmla="*/ 2147483647 w 1248"/>
                  <a:gd name="T17" fmla="*/ 2147483647 h 2454"/>
                  <a:gd name="T18" fmla="*/ 2147483647 w 1248"/>
                  <a:gd name="T19" fmla="*/ 2147483647 h 2454"/>
                  <a:gd name="T20" fmla="*/ 2147483647 w 1248"/>
                  <a:gd name="T21" fmla="*/ 2147483647 h 2454"/>
                  <a:gd name="T22" fmla="*/ 2147483647 w 1248"/>
                  <a:gd name="T23" fmla="*/ 2147483647 h 2454"/>
                  <a:gd name="T24" fmla="*/ 2147483647 w 1248"/>
                  <a:gd name="T25" fmla="*/ 2147483647 h 2454"/>
                  <a:gd name="T26" fmla="*/ 2147483647 w 1248"/>
                  <a:gd name="T27" fmla="*/ 2147483647 h 2454"/>
                  <a:gd name="T28" fmla="*/ 2147483647 w 1248"/>
                  <a:gd name="T29" fmla="*/ 2147483647 h 2454"/>
                  <a:gd name="T30" fmla="*/ 2147483647 w 1248"/>
                  <a:gd name="T31" fmla="*/ 2147483647 h 2454"/>
                  <a:gd name="T32" fmla="*/ 2147483647 w 1248"/>
                  <a:gd name="T33" fmla="*/ 2147483647 h 2454"/>
                  <a:gd name="T34" fmla="*/ 2147483647 w 1248"/>
                  <a:gd name="T35" fmla="*/ 2147483647 h 2454"/>
                  <a:gd name="T36" fmla="*/ 2147483647 w 1248"/>
                  <a:gd name="T37" fmla="*/ 2147483647 h 2454"/>
                  <a:gd name="T38" fmla="*/ 2147483647 w 1248"/>
                  <a:gd name="T39" fmla="*/ 2147483647 h 2454"/>
                  <a:gd name="T40" fmla="*/ 2147483647 w 1248"/>
                  <a:gd name="T41" fmla="*/ 2147483647 h 2454"/>
                  <a:gd name="T42" fmla="*/ 2147483647 w 1248"/>
                  <a:gd name="T43" fmla="*/ 2147483647 h 2454"/>
                  <a:gd name="T44" fmla="*/ 2147483647 w 1248"/>
                  <a:gd name="T45" fmla="*/ 2147483647 h 2454"/>
                  <a:gd name="T46" fmla="*/ 2147483647 w 1248"/>
                  <a:gd name="T47" fmla="*/ 2147483647 h 2454"/>
                  <a:gd name="T48" fmla="*/ 2147483647 w 1248"/>
                  <a:gd name="T49" fmla="*/ 2147483647 h 2454"/>
                  <a:gd name="T50" fmla="*/ 2147483647 w 1248"/>
                  <a:gd name="T51" fmla="*/ 2147483647 h 2454"/>
                  <a:gd name="T52" fmla="*/ 2147483647 w 1248"/>
                  <a:gd name="T53" fmla="*/ 2147483647 h 2454"/>
                  <a:gd name="T54" fmla="*/ 2147483647 w 1248"/>
                  <a:gd name="T55" fmla="*/ 2147483647 h 2454"/>
                  <a:gd name="T56" fmla="*/ 2147483647 w 1248"/>
                  <a:gd name="T57" fmla="*/ 2147483647 h 2454"/>
                  <a:gd name="T58" fmla="*/ 2147483647 w 1248"/>
                  <a:gd name="T59" fmla="*/ 2147483647 h 2454"/>
                  <a:gd name="T60" fmla="*/ 2147483647 w 1248"/>
                  <a:gd name="T61" fmla="*/ 2147483647 h 2454"/>
                  <a:gd name="T62" fmla="*/ 2147483647 w 1248"/>
                  <a:gd name="T63" fmla="*/ 2147483647 h 2454"/>
                  <a:gd name="T64" fmla="*/ 2147483647 w 1248"/>
                  <a:gd name="T65" fmla="*/ 2147483647 h 2454"/>
                  <a:gd name="T66" fmla="*/ 2147483647 w 1248"/>
                  <a:gd name="T67" fmla="*/ 2147483647 h 2454"/>
                  <a:gd name="T68" fmla="*/ 2147483647 w 1248"/>
                  <a:gd name="T69" fmla="*/ 2147483647 h 2454"/>
                  <a:gd name="T70" fmla="*/ 2147483647 w 1248"/>
                  <a:gd name="T71" fmla="*/ 2147483647 h 2454"/>
                  <a:gd name="T72" fmla="*/ 2147483647 w 1248"/>
                  <a:gd name="T73" fmla="*/ 2147483647 h 2454"/>
                  <a:gd name="T74" fmla="*/ 2147483647 w 1248"/>
                  <a:gd name="T75" fmla="*/ 2147483647 h 2454"/>
                  <a:gd name="T76" fmla="*/ 2147483647 w 1248"/>
                  <a:gd name="T77" fmla="*/ 2147483647 h 2454"/>
                  <a:gd name="T78" fmla="*/ 2147483647 w 1248"/>
                  <a:gd name="T79" fmla="*/ 2147483647 h 2454"/>
                  <a:gd name="T80" fmla="*/ 2147483647 w 1248"/>
                  <a:gd name="T81" fmla="*/ 2147483647 h 2454"/>
                  <a:gd name="T82" fmla="*/ 2147483647 w 1248"/>
                  <a:gd name="T83" fmla="*/ 2147483647 h 2454"/>
                  <a:gd name="T84" fmla="*/ 2147483647 w 1248"/>
                  <a:gd name="T85" fmla="*/ 2147483647 h 2454"/>
                  <a:gd name="T86" fmla="*/ 2147483647 w 1248"/>
                  <a:gd name="T87" fmla="*/ 2147483647 h 2454"/>
                  <a:gd name="T88" fmla="*/ 2147483647 w 1248"/>
                  <a:gd name="T89" fmla="*/ 2147483647 h 2454"/>
                  <a:gd name="T90" fmla="*/ 2147483647 w 1248"/>
                  <a:gd name="T91" fmla="*/ 2147483647 h 2454"/>
                  <a:gd name="T92" fmla="*/ 2147483647 w 1248"/>
                  <a:gd name="T93" fmla="*/ 2147483647 h 2454"/>
                  <a:gd name="T94" fmla="*/ 2147483647 w 1248"/>
                  <a:gd name="T95" fmla="*/ 2147483647 h 2454"/>
                  <a:gd name="T96" fmla="*/ 2147483647 w 1248"/>
                  <a:gd name="T97" fmla="*/ 2147483647 h 2454"/>
                  <a:gd name="T98" fmla="*/ 2147483647 w 1248"/>
                  <a:gd name="T99" fmla="*/ 2147483647 h 2454"/>
                  <a:gd name="T100" fmla="*/ 2147483647 w 1248"/>
                  <a:gd name="T101" fmla="*/ 2147483647 h 2454"/>
                  <a:gd name="T102" fmla="*/ 2147483647 w 1248"/>
                  <a:gd name="T103" fmla="*/ 2147483647 h 2454"/>
                  <a:gd name="T104" fmla="*/ 2147483647 w 1248"/>
                  <a:gd name="T105" fmla="*/ 2147483647 h 2454"/>
                  <a:gd name="T106" fmla="*/ 2147483647 w 1248"/>
                  <a:gd name="T107" fmla="*/ 2147483647 h 2454"/>
                  <a:gd name="T108" fmla="*/ 2147483647 w 1248"/>
                  <a:gd name="T109" fmla="*/ 2147483647 h 2454"/>
                  <a:gd name="T110" fmla="*/ 2147483647 w 1248"/>
                  <a:gd name="T111" fmla="*/ 2147483647 h 2454"/>
                  <a:gd name="T112" fmla="*/ 2147483647 w 1248"/>
                  <a:gd name="T113" fmla="*/ 2147483647 h 2454"/>
                  <a:gd name="T114" fmla="*/ 2147483647 w 1248"/>
                  <a:gd name="T115" fmla="*/ 2147483647 h 2454"/>
                  <a:gd name="T116" fmla="*/ 2147483647 w 1248"/>
                  <a:gd name="T117" fmla="*/ 2147483647 h 2454"/>
                  <a:gd name="T118" fmla="*/ 2147483647 w 1248"/>
                  <a:gd name="T119" fmla="*/ 2147483647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4" name="Freeform 189"/>
              <p:cNvSpPr>
                <a:spLocks noChangeAspect="1"/>
              </p:cNvSpPr>
              <p:nvPr/>
            </p:nvSpPr>
            <p:spPr bwMode="auto">
              <a:xfrm>
                <a:off x="10909" y="7786"/>
                <a:ext cx="1923" cy="1377"/>
              </a:xfrm>
              <a:custGeom>
                <a:avLst/>
                <a:gdLst>
                  <a:gd name="T0" fmla="*/ 2147483647 w 1205"/>
                  <a:gd name="T1" fmla="*/ 2147483647 h 865"/>
                  <a:gd name="T2" fmla="*/ 2147483647 w 1205"/>
                  <a:gd name="T3" fmla="*/ 2147483647 h 865"/>
                  <a:gd name="T4" fmla="*/ 2147483647 w 1205"/>
                  <a:gd name="T5" fmla="*/ 2147483647 h 865"/>
                  <a:gd name="T6" fmla="*/ 2147483647 w 1205"/>
                  <a:gd name="T7" fmla="*/ 2147483647 h 865"/>
                  <a:gd name="T8" fmla="*/ 2147483647 w 1205"/>
                  <a:gd name="T9" fmla="*/ 2147483647 h 865"/>
                  <a:gd name="T10" fmla="*/ 2147483647 w 1205"/>
                  <a:gd name="T11" fmla="*/ 2147483647 h 865"/>
                  <a:gd name="T12" fmla="*/ 2147483647 w 1205"/>
                  <a:gd name="T13" fmla="*/ 2147483647 h 865"/>
                  <a:gd name="T14" fmla="*/ 2147483647 w 1205"/>
                  <a:gd name="T15" fmla="*/ 2147483647 h 865"/>
                  <a:gd name="T16" fmla="*/ 2147483647 w 1205"/>
                  <a:gd name="T17" fmla="*/ 2147483647 h 865"/>
                  <a:gd name="T18" fmla="*/ 2147483647 w 1205"/>
                  <a:gd name="T19" fmla="*/ 2147483647 h 865"/>
                  <a:gd name="T20" fmla="*/ 2147483647 w 1205"/>
                  <a:gd name="T21" fmla="*/ 2147483647 h 865"/>
                  <a:gd name="T22" fmla="*/ 2147483647 w 1205"/>
                  <a:gd name="T23" fmla="*/ 2147483647 h 865"/>
                  <a:gd name="T24" fmla="*/ 2147483647 w 1205"/>
                  <a:gd name="T25" fmla="*/ 2147483647 h 865"/>
                  <a:gd name="T26" fmla="*/ 2147483647 w 1205"/>
                  <a:gd name="T27" fmla="*/ 2147483647 h 865"/>
                  <a:gd name="T28" fmla="*/ 2147483647 w 1205"/>
                  <a:gd name="T29" fmla="*/ 2147483647 h 865"/>
                  <a:gd name="T30" fmla="*/ 2147483647 w 1205"/>
                  <a:gd name="T31" fmla="*/ 2147483647 h 865"/>
                  <a:gd name="T32" fmla="*/ 2147483647 w 1205"/>
                  <a:gd name="T33" fmla="*/ 2147483647 h 865"/>
                  <a:gd name="T34" fmla="*/ 2147483647 w 1205"/>
                  <a:gd name="T35" fmla="*/ 2147483647 h 865"/>
                  <a:gd name="T36" fmla="*/ 2147483647 w 1205"/>
                  <a:gd name="T37" fmla="*/ 2147483647 h 865"/>
                  <a:gd name="T38" fmla="*/ 2147483647 w 1205"/>
                  <a:gd name="T39" fmla="*/ 2147483647 h 865"/>
                  <a:gd name="T40" fmla="*/ 2147483647 w 1205"/>
                  <a:gd name="T41" fmla="*/ 2147483647 h 865"/>
                  <a:gd name="T42" fmla="*/ 2147483647 w 1205"/>
                  <a:gd name="T43" fmla="*/ 2147483647 h 865"/>
                  <a:gd name="T44" fmla="*/ 2147483647 w 1205"/>
                  <a:gd name="T45" fmla="*/ 2147483647 h 865"/>
                  <a:gd name="T46" fmla="*/ 2147483647 w 1205"/>
                  <a:gd name="T47" fmla="*/ 2147483647 h 865"/>
                  <a:gd name="T48" fmla="*/ 2147483647 w 1205"/>
                  <a:gd name="T49" fmla="*/ 2147483647 h 865"/>
                  <a:gd name="T50" fmla="*/ 2147483647 w 1205"/>
                  <a:gd name="T51" fmla="*/ 2147483647 h 865"/>
                  <a:gd name="T52" fmla="*/ 2147483647 w 1205"/>
                  <a:gd name="T53" fmla="*/ 2147483647 h 865"/>
                  <a:gd name="T54" fmla="*/ 2147483647 w 1205"/>
                  <a:gd name="T55" fmla="*/ 2147483647 h 865"/>
                  <a:gd name="T56" fmla="*/ 2147483647 w 1205"/>
                  <a:gd name="T57" fmla="*/ 2147483647 h 865"/>
                  <a:gd name="T58" fmla="*/ 2147483647 w 1205"/>
                  <a:gd name="T59" fmla="*/ 2147483647 h 865"/>
                  <a:gd name="T60" fmla="*/ 2147483647 w 1205"/>
                  <a:gd name="T61" fmla="*/ 2147483647 h 865"/>
                  <a:gd name="T62" fmla="*/ 2147483647 w 1205"/>
                  <a:gd name="T63" fmla="*/ 2147483647 h 865"/>
                  <a:gd name="T64" fmla="*/ 2147483647 w 1205"/>
                  <a:gd name="T65" fmla="*/ 2147483647 h 865"/>
                  <a:gd name="T66" fmla="*/ 2147483647 w 1205"/>
                  <a:gd name="T67" fmla="*/ 2147483647 h 865"/>
                  <a:gd name="T68" fmla="*/ 2147483647 w 1205"/>
                  <a:gd name="T69" fmla="*/ 2147483647 h 865"/>
                  <a:gd name="T70" fmla="*/ 2147483647 w 1205"/>
                  <a:gd name="T71" fmla="*/ 2147483647 h 865"/>
                  <a:gd name="T72" fmla="*/ 2147483647 w 1205"/>
                  <a:gd name="T73" fmla="*/ 2147483647 h 865"/>
                  <a:gd name="T74" fmla="*/ 2147483647 w 1205"/>
                  <a:gd name="T75" fmla="*/ 2147483647 h 865"/>
                  <a:gd name="T76" fmla="*/ 2147483647 w 1205"/>
                  <a:gd name="T77" fmla="*/ 2147483647 h 865"/>
                  <a:gd name="T78" fmla="*/ 2147483647 w 1205"/>
                  <a:gd name="T79" fmla="*/ 2147483647 h 865"/>
                  <a:gd name="T80" fmla="*/ 2147483647 w 1205"/>
                  <a:gd name="T81" fmla="*/ 2147483647 h 865"/>
                  <a:gd name="T82" fmla="*/ 0 w 1205"/>
                  <a:gd name="T83" fmla="*/ 2147483647 h 865"/>
                  <a:gd name="T84" fmla="*/ 2147483647 w 1205"/>
                  <a:gd name="T85" fmla="*/ 2147483647 h 865"/>
                  <a:gd name="T86" fmla="*/ 2147483647 w 1205"/>
                  <a:gd name="T87" fmla="*/ 2147483647 h 865"/>
                  <a:gd name="T88" fmla="*/ 2147483647 w 1205"/>
                  <a:gd name="T89" fmla="*/ 2147483647 h 865"/>
                  <a:gd name="T90" fmla="*/ 2147483647 w 1205"/>
                  <a:gd name="T91" fmla="*/ 2147483647 h 865"/>
                  <a:gd name="T92" fmla="*/ 2147483647 w 1205"/>
                  <a:gd name="T93" fmla="*/ 2147483647 h 865"/>
                  <a:gd name="T94" fmla="*/ 2147483647 w 1205"/>
                  <a:gd name="T95" fmla="*/ 2147483647 h 865"/>
                  <a:gd name="T96" fmla="*/ 2147483647 w 1205"/>
                  <a:gd name="T97" fmla="*/ 2147483647 h 865"/>
                  <a:gd name="T98" fmla="*/ 2147483647 w 1205"/>
                  <a:gd name="T99" fmla="*/ 2147483647 h 865"/>
                  <a:gd name="T100" fmla="*/ 2147483647 w 1205"/>
                  <a:gd name="T101" fmla="*/ 2147483647 h 865"/>
                  <a:gd name="T102" fmla="*/ 2147483647 w 1205"/>
                  <a:gd name="T103" fmla="*/ 2147483647 h 865"/>
                  <a:gd name="T104" fmla="*/ 2147483647 w 1205"/>
                  <a:gd name="T105" fmla="*/ 2147483647 h 865"/>
                  <a:gd name="T106" fmla="*/ 2147483647 w 1205"/>
                  <a:gd name="T107" fmla="*/ 2147483647 h 865"/>
                  <a:gd name="T108" fmla="*/ 2147483647 w 1205"/>
                  <a:gd name="T109" fmla="*/ 2147483647 h 865"/>
                  <a:gd name="T110" fmla="*/ 2147483647 w 1205"/>
                  <a:gd name="T111" fmla="*/ 2147483647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5" name="Freeform 190" descr="20%"/>
              <p:cNvSpPr>
                <a:spLocks noChangeAspect="1"/>
              </p:cNvSpPr>
              <p:nvPr/>
            </p:nvSpPr>
            <p:spPr bwMode="auto">
              <a:xfrm>
                <a:off x="9278" y="1802"/>
                <a:ext cx="3396" cy="3432"/>
              </a:xfrm>
              <a:custGeom>
                <a:avLst/>
                <a:gdLst>
                  <a:gd name="T0" fmla="*/ 2147483647 w 2128"/>
                  <a:gd name="T1" fmla="*/ 2147483647 h 2156"/>
                  <a:gd name="T2" fmla="*/ 2147483647 w 2128"/>
                  <a:gd name="T3" fmla="*/ 2147483647 h 2156"/>
                  <a:gd name="T4" fmla="*/ 2147483647 w 2128"/>
                  <a:gd name="T5" fmla="*/ 2147483647 h 2156"/>
                  <a:gd name="T6" fmla="*/ 2147483647 w 2128"/>
                  <a:gd name="T7" fmla="*/ 2147483647 h 2156"/>
                  <a:gd name="T8" fmla="*/ 2147483647 w 2128"/>
                  <a:gd name="T9" fmla="*/ 2147483647 h 2156"/>
                  <a:gd name="T10" fmla="*/ 2147483647 w 2128"/>
                  <a:gd name="T11" fmla="*/ 2147483647 h 2156"/>
                  <a:gd name="T12" fmla="*/ 2147483647 w 2128"/>
                  <a:gd name="T13" fmla="*/ 2147483647 h 2156"/>
                  <a:gd name="T14" fmla="*/ 2147483647 w 2128"/>
                  <a:gd name="T15" fmla="*/ 2147483647 h 2156"/>
                  <a:gd name="T16" fmla="*/ 2147483647 w 2128"/>
                  <a:gd name="T17" fmla="*/ 2147483647 h 2156"/>
                  <a:gd name="T18" fmla="*/ 2147483647 w 2128"/>
                  <a:gd name="T19" fmla="*/ 2147483647 h 2156"/>
                  <a:gd name="T20" fmla="*/ 2147483647 w 2128"/>
                  <a:gd name="T21" fmla="*/ 2147483647 h 2156"/>
                  <a:gd name="T22" fmla="*/ 2147483647 w 2128"/>
                  <a:gd name="T23" fmla="*/ 2147483647 h 2156"/>
                  <a:gd name="T24" fmla="*/ 2147483647 w 2128"/>
                  <a:gd name="T25" fmla="*/ 2147483647 h 2156"/>
                  <a:gd name="T26" fmla="*/ 2147483647 w 2128"/>
                  <a:gd name="T27" fmla="*/ 2147483647 h 2156"/>
                  <a:gd name="T28" fmla="*/ 2147483647 w 2128"/>
                  <a:gd name="T29" fmla="*/ 2147483647 h 2156"/>
                  <a:gd name="T30" fmla="*/ 2147483647 w 2128"/>
                  <a:gd name="T31" fmla="*/ 2147483647 h 2156"/>
                  <a:gd name="T32" fmla="*/ 2147483647 w 2128"/>
                  <a:gd name="T33" fmla="*/ 2147483647 h 2156"/>
                  <a:gd name="T34" fmla="*/ 2147483647 w 2128"/>
                  <a:gd name="T35" fmla="*/ 2147483647 h 2156"/>
                  <a:gd name="T36" fmla="*/ 2147483647 w 2128"/>
                  <a:gd name="T37" fmla="*/ 2147483647 h 2156"/>
                  <a:gd name="T38" fmla="*/ 2147483647 w 2128"/>
                  <a:gd name="T39" fmla="*/ 2147483647 h 2156"/>
                  <a:gd name="T40" fmla="*/ 2147483647 w 2128"/>
                  <a:gd name="T41" fmla="*/ 2147483647 h 2156"/>
                  <a:gd name="T42" fmla="*/ 2147483647 w 2128"/>
                  <a:gd name="T43" fmla="*/ 2147483647 h 2156"/>
                  <a:gd name="T44" fmla="*/ 2147483647 w 2128"/>
                  <a:gd name="T45" fmla="*/ 2147483647 h 2156"/>
                  <a:gd name="T46" fmla="*/ 2147483647 w 2128"/>
                  <a:gd name="T47" fmla="*/ 2147483647 h 2156"/>
                  <a:gd name="T48" fmla="*/ 2147483647 w 2128"/>
                  <a:gd name="T49" fmla="*/ 2147483647 h 2156"/>
                  <a:gd name="T50" fmla="*/ 2147483647 w 2128"/>
                  <a:gd name="T51" fmla="*/ 2147483647 h 2156"/>
                  <a:gd name="T52" fmla="*/ 2147483647 w 2128"/>
                  <a:gd name="T53" fmla="*/ 2147483647 h 2156"/>
                  <a:gd name="T54" fmla="*/ 2147483647 w 2128"/>
                  <a:gd name="T55" fmla="*/ 2147483647 h 2156"/>
                  <a:gd name="T56" fmla="*/ 2147483647 w 2128"/>
                  <a:gd name="T57" fmla="*/ 2147483647 h 2156"/>
                  <a:gd name="T58" fmla="*/ 0 w 2128"/>
                  <a:gd name="T59" fmla="*/ 2147483647 h 2156"/>
                  <a:gd name="T60" fmla="*/ 0 w 2128"/>
                  <a:gd name="T61" fmla="*/ 2147483647 h 2156"/>
                  <a:gd name="T62" fmla="*/ 2147483647 w 2128"/>
                  <a:gd name="T63" fmla="*/ 2147483647 h 2156"/>
                  <a:gd name="T64" fmla="*/ 2147483647 w 2128"/>
                  <a:gd name="T65" fmla="*/ 2147483647 h 2156"/>
                  <a:gd name="T66" fmla="*/ 2147483647 w 2128"/>
                  <a:gd name="T67" fmla="*/ 2147483647 h 2156"/>
                  <a:gd name="T68" fmla="*/ 2147483647 w 2128"/>
                  <a:gd name="T69" fmla="*/ 2147483647 h 2156"/>
                  <a:gd name="T70" fmla="*/ 2147483647 w 2128"/>
                  <a:gd name="T71" fmla="*/ 2147483647 h 2156"/>
                  <a:gd name="T72" fmla="*/ 2147483647 w 2128"/>
                  <a:gd name="T73" fmla="*/ 2147483647 h 2156"/>
                  <a:gd name="T74" fmla="*/ 2147483647 w 2128"/>
                  <a:gd name="T75" fmla="*/ 2147483647 h 2156"/>
                  <a:gd name="T76" fmla="*/ 2147483647 w 2128"/>
                  <a:gd name="T77" fmla="*/ 2147483647 h 2156"/>
                  <a:gd name="T78" fmla="*/ 2147483647 w 2128"/>
                  <a:gd name="T79" fmla="*/ 2147483647 h 2156"/>
                  <a:gd name="T80" fmla="*/ 2147483647 w 2128"/>
                  <a:gd name="T81" fmla="*/ 2147483647 h 2156"/>
                  <a:gd name="T82" fmla="*/ 2147483647 w 2128"/>
                  <a:gd name="T83" fmla="*/ 2147483647 h 2156"/>
                  <a:gd name="T84" fmla="*/ 2147483647 w 2128"/>
                  <a:gd name="T85" fmla="*/ 2147483647 h 2156"/>
                  <a:gd name="T86" fmla="*/ 2147483647 w 2128"/>
                  <a:gd name="T87" fmla="*/ 2147483647 h 2156"/>
                  <a:gd name="T88" fmla="*/ 2147483647 w 2128"/>
                  <a:gd name="T89" fmla="*/ 2147483647 h 2156"/>
                  <a:gd name="T90" fmla="*/ 2147483647 w 2128"/>
                  <a:gd name="T91" fmla="*/ 2147483647 h 2156"/>
                  <a:gd name="T92" fmla="*/ 2147483647 w 2128"/>
                  <a:gd name="T93" fmla="*/ 2147483647 h 2156"/>
                  <a:gd name="T94" fmla="*/ 2147483647 w 2128"/>
                  <a:gd name="T95" fmla="*/ 2147483647 h 2156"/>
                  <a:gd name="T96" fmla="*/ 2147483647 w 2128"/>
                  <a:gd name="T97" fmla="*/ 2147483647 h 2156"/>
                  <a:gd name="T98" fmla="*/ 2147483647 w 2128"/>
                  <a:gd name="T99" fmla="*/ 2147483647 h 2156"/>
                  <a:gd name="T100" fmla="*/ 2147483647 w 2128"/>
                  <a:gd name="T101" fmla="*/ 2147483647 h 2156"/>
                  <a:gd name="T102" fmla="*/ 2147483647 w 2128"/>
                  <a:gd name="T103" fmla="*/ 2147483647 h 2156"/>
                  <a:gd name="T104" fmla="*/ 2147483647 w 2128"/>
                  <a:gd name="T105" fmla="*/ 2147483647 h 2156"/>
                  <a:gd name="T106" fmla="*/ 2147483647 w 2128"/>
                  <a:gd name="T107" fmla="*/ 2147483647 h 2156"/>
                  <a:gd name="T108" fmla="*/ 2147483647 w 2128"/>
                  <a:gd name="T109" fmla="*/ 2147483647 h 2156"/>
                  <a:gd name="T110" fmla="*/ 2147483647 w 2128"/>
                  <a:gd name="T111" fmla="*/ 2147483647 h 2156"/>
                  <a:gd name="T112" fmla="*/ 2147483647 w 2128"/>
                  <a:gd name="T113" fmla="*/ 2147483647 h 2156"/>
                  <a:gd name="T114" fmla="*/ 2147483647 w 2128"/>
                  <a:gd name="T115" fmla="*/ 2147483647 h 2156"/>
                  <a:gd name="T116" fmla="*/ 2147483647 w 2128"/>
                  <a:gd name="T117" fmla="*/ 2147483647 h 2156"/>
                  <a:gd name="T118" fmla="*/ 2147483647 w 2128"/>
                  <a:gd name="T119" fmla="*/ 2147483647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6" name="Freeform 191"/>
              <p:cNvSpPr>
                <a:spLocks noChangeAspect="1"/>
              </p:cNvSpPr>
              <p:nvPr/>
            </p:nvSpPr>
            <p:spPr bwMode="auto">
              <a:xfrm>
                <a:off x="6948" y="6161"/>
                <a:ext cx="1697" cy="1829"/>
              </a:xfrm>
              <a:custGeom>
                <a:avLst/>
                <a:gdLst>
                  <a:gd name="T0" fmla="*/ 2147483647 w 1063"/>
                  <a:gd name="T1" fmla="*/ 2147483647 h 1149"/>
                  <a:gd name="T2" fmla="*/ 2147483647 w 1063"/>
                  <a:gd name="T3" fmla="*/ 2147483647 h 1149"/>
                  <a:gd name="T4" fmla="*/ 2147483647 w 1063"/>
                  <a:gd name="T5" fmla="*/ 2147483647 h 1149"/>
                  <a:gd name="T6" fmla="*/ 2147483647 w 1063"/>
                  <a:gd name="T7" fmla="*/ 2147483647 h 1149"/>
                  <a:gd name="T8" fmla="*/ 2147483647 w 1063"/>
                  <a:gd name="T9" fmla="*/ 2147483647 h 1149"/>
                  <a:gd name="T10" fmla="*/ 2147483647 w 1063"/>
                  <a:gd name="T11" fmla="*/ 2147483647 h 1149"/>
                  <a:gd name="T12" fmla="*/ 2147483647 w 1063"/>
                  <a:gd name="T13" fmla="*/ 2147483647 h 1149"/>
                  <a:gd name="T14" fmla="*/ 2147483647 w 1063"/>
                  <a:gd name="T15" fmla="*/ 2147483647 h 1149"/>
                  <a:gd name="T16" fmla="*/ 2147483647 w 1063"/>
                  <a:gd name="T17" fmla="*/ 2147483647 h 1149"/>
                  <a:gd name="T18" fmla="*/ 2147483647 w 1063"/>
                  <a:gd name="T19" fmla="*/ 2147483647 h 1149"/>
                  <a:gd name="T20" fmla="*/ 2147483647 w 1063"/>
                  <a:gd name="T21" fmla="*/ 2147483647 h 1149"/>
                  <a:gd name="T22" fmla="*/ 2147483647 w 1063"/>
                  <a:gd name="T23" fmla="*/ 2147483647 h 1149"/>
                  <a:gd name="T24" fmla="*/ 2147483647 w 1063"/>
                  <a:gd name="T25" fmla="*/ 2147483647 h 1149"/>
                  <a:gd name="T26" fmla="*/ 2147483647 w 1063"/>
                  <a:gd name="T27" fmla="*/ 2147483647 h 1149"/>
                  <a:gd name="T28" fmla="*/ 2147483647 w 1063"/>
                  <a:gd name="T29" fmla="*/ 2147483647 h 1149"/>
                  <a:gd name="T30" fmla="*/ 2147483647 w 1063"/>
                  <a:gd name="T31" fmla="*/ 2147483647 h 1149"/>
                  <a:gd name="T32" fmla="*/ 2147483647 w 1063"/>
                  <a:gd name="T33" fmla="*/ 2147483647 h 1149"/>
                  <a:gd name="T34" fmla="*/ 2147483647 w 1063"/>
                  <a:gd name="T35" fmla="*/ 2147483647 h 1149"/>
                  <a:gd name="T36" fmla="*/ 2147483647 w 1063"/>
                  <a:gd name="T37" fmla="*/ 2147483647 h 1149"/>
                  <a:gd name="T38" fmla="*/ 2147483647 w 1063"/>
                  <a:gd name="T39" fmla="*/ 2147483647 h 1149"/>
                  <a:gd name="T40" fmla="*/ 2147483647 w 1063"/>
                  <a:gd name="T41" fmla="*/ 2147483647 h 1149"/>
                  <a:gd name="T42" fmla="*/ 2147483647 w 1063"/>
                  <a:gd name="T43" fmla="*/ 2147483647 h 1149"/>
                  <a:gd name="T44" fmla="*/ 2147483647 w 1063"/>
                  <a:gd name="T45" fmla="*/ 2147483647 h 1149"/>
                  <a:gd name="T46" fmla="*/ 2147483647 w 1063"/>
                  <a:gd name="T47" fmla="*/ 2147483647 h 1149"/>
                  <a:gd name="T48" fmla="*/ 2147483647 w 1063"/>
                  <a:gd name="T49" fmla="*/ 2147483647 h 1149"/>
                  <a:gd name="T50" fmla="*/ 2147483647 w 1063"/>
                  <a:gd name="T51" fmla="*/ 2147483647 h 1149"/>
                  <a:gd name="T52" fmla="*/ 2147483647 w 1063"/>
                  <a:gd name="T53" fmla="*/ 2147483647 h 1149"/>
                  <a:gd name="T54" fmla="*/ 2147483647 w 1063"/>
                  <a:gd name="T55" fmla="*/ 2147483647 h 1149"/>
                  <a:gd name="T56" fmla="*/ 2147483647 w 1063"/>
                  <a:gd name="T57" fmla="*/ 2147483647 h 1149"/>
                  <a:gd name="T58" fmla="*/ 2147483647 w 1063"/>
                  <a:gd name="T59" fmla="*/ 2147483647 h 1149"/>
                  <a:gd name="T60" fmla="*/ 2147483647 w 1063"/>
                  <a:gd name="T61" fmla="*/ 2147483647 h 1149"/>
                  <a:gd name="T62" fmla="*/ 2147483647 w 1063"/>
                  <a:gd name="T63" fmla="*/ 2147483647 h 1149"/>
                  <a:gd name="T64" fmla="*/ 2147483647 w 1063"/>
                  <a:gd name="T65" fmla="*/ 2147483647 h 1149"/>
                  <a:gd name="T66" fmla="*/ 2147483647 w 1063"/>
                  <a:gd name="T67" fmla="*/ 2147483647 h 1149"/>
                  <a:gd name="T68" fmla="*/ 2147483647 w 1063"/>
                  <a:gd name="T69" fmla="*/ 2147483647 h 1149"/>
                  <a:gd name="T70" fmla="*/ 2147483647 w 1063"/>
                  <a:gd name="T71" fmla="*/ 2147483647 h 1149"/>
                  <a:gd name="T72" fmla="*/ 2147483647 w 1063"/>
                  <a:gd name="T73" fmla="*/ 2147483647 h 1149"/>
                  <a:gd name="T74" fmla="*/ 2147483647 w 1063"/>
                  <a:gd name="T75" fmla="*/ 2147483647 h 1149"/>
                  <a:gd name="T76" fmla="*/ 2147483647 w 1063"/>
                  <a:gd name="T77" fmla="*/ 2147483647 h 1149"/>
                  <a:gd name="T78" fmla="*/ 2147483647 w 1063"/>
                  <a:gd name="T79" fmla="*/ 2147483647 h 1149"/>
                  <a:gd name="T80" fmla="*/ 2147483647 w 1063"/>
                  <a:gd name="T81" fmla="*/ 2147483647 h 1149"/>
                  <a:gd name="T82" fmla="*/ 2147483647 w 1063"/>
                  <a:gd name="T83" fmla="*/ 2147483647 h 1149"/>
                  <a:gd name="T84" fmla="*/ 2147483647 w 1063"/>
                  <a:gd name="T85" fmla="*/ 2147483647 h 1149"/>
                  <a:gd name="T86" fmla="*/ 2147483647 w 1063"/>
                  <a:gd name="T87" fmla="*/ 2147483647 h 1149"/>
                  <a:gd name="T88" fmla="*/ 2147483647 w 1063"/>
                  <a:gd name="T89" fmla="*/ 2147483647 h 1149"/>
                  <a:gd name="T90" fmla="*/ 2147483647 w 1063"/>
                  <a:gd name="T91" fmla="*/ 2147483647 h 1149"/>
                  <a:gd name="T92" fmla="*/ 2147483647 w 1063"/>
                  <a:gd name="T93" fmla="*/ 2147483647 h 1149"/>
                  <a:gd name="T94" fmla="*/ 2147483647 w 1063"/>
                  <a:gd name="T95" fmla="*/ 2147483647 h 1149"/>
                  <a:gd name="T96" fmla="*/ 2147483647 w 1063"/>
                  <a:gd name="T97" fmla="*/ 2147483647 h 1149"/>
                  <a:gd name="T98" fmla="*/ 2147483647 w 1063"/>
                  <a:gd name="T99" fmla="*/ 2147483647 h 1149"/>
                  <a:gd name="T100" fmla="*/ 2147483647 w 1063"/>
                  <a:gd name="T101" fmla="*/ 2147483647 h 1149"/>
                  <a:gd name="T102" fmla="*/ 2147483647 w 1063"/>
                  <a:gd name="T103" fmla="*/ 2147483647 h 1149"/>
                  <a:gd name="T104" fmla="*/ 2147483647 w 1063"/>
                  <a:gd name="T105" fmla="*/ 0 h 1149"/>
                  <a:gd name="T106" fmla="*/ 2147483647 w 1063"/>
                  <a:gd name="T107" fmla="*/ 2147483647 h 1149"/>
                  <a:gd name="T108" fmla="*/ 2147483647 w 1063"/>
                  <a:gd name="T109" fmla="*/ 2147483647 h 1149"/>
                  <a:gd name="T110" fmla="*/ 2147483647 w 1063"/>
                  <a:gd name="T111" fmla="*/ 2147483647 h 1149"/>
                  <a:gd name="T112" fmla="*/ 2147483647 w 1063"/>
                  <a:gd name="T113" fmla="*/ 2147483647 h 1149"/>
                  <a:gd name="T114" fmla="*/ 2147483647 w 1063"/>
                  <a:gd name="T115" fmla="*/ 2147483647 h 1149"/>
                  <a:gd name="T116" fmla="*/ 2147483647 w 1063"/>
                  <a:gd name="T117" fmla="*/ 2147483647 h 1149"/>
                  <a:gd name="T118" fmla="*/ 2147483647 w 1063"/>
                  <a:gd name="T119" fmla="*/ 2147483647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7" name="Freeform 192"/>
              <p:cNvSpPr>
                <a:spLocks noChangeAspect="1"/>
              </p:cNvSpPr>
              <p:nvPr/>
            </p:nvSpPr>
            <p:spPr bwMode="auto">
              <a:xfrm>
                <a:off x="11496" y="10564"/>
                <a:ext cx="2717" cy="4041"/>
              </a:xfrm>
              <a:custGeom>
                <a:avLst/>
                <a:gdLst>
                  <a:gd name="T0" fmla="*/ 2147483647 w 1702"/>
                  <a:gd name="T1" fmla="*/ 2147483647 h 2539"/>
                  <a:gd name="T2" fmla="*/ 2147483647 w 1702"/>
                  <a:gd name="T3" fmla="*/ 2147483647 h 2539"/>
                  <a:gd name="T4" fmla="*/ 2147483647 w 1702"/>
                  <a:gd name="T5" fmla="*/ 2147483647 h 2539"/>
                  <a:gd name="T6" fmla="*/ 2147483647 w 1702"/>
                  <a:gd name="T7" fmla="*/ 2147483647 h 2539"/>
                  <a:gd name="T8" fmla="*/ 2147483647 w 1702"/>
                  <a:gd name="T9" fmla="*/ 2147483647 h 2539"/>
                  <a:gd name="T10" fmla="*/ 2147483647 w 1702"/>
                  <a:gd name="T11" fmla="*/ 2147483647 h 2539"/>
                  <a:gd name="T12" fmla="*/ 2147483647 w 1702"/>
                  <a:gd name="T13" fmla="*/ 2147483647 h 2539"/>
                  <a:gd name="T14" fmla="*/ 2147483647 w 1702"/>
                  <a:gd name="T15" fmla="*/ 2147483647 h 2539"/>
                  <a:gd name="T16" fmla="*/ 2147483647 w 1702"/>
                  <a:gd name="T17" fmla="*/ 2147483647 h 2539"/>
                  <a:gd name="T18" fmla="*/ 2147483647 w 1702"/>
                  <a:gd name="T19" fmla="*/ 2147483647 h 2539"/>
                  <a:gd name="T20" fmla="*/ 2147483647 w 1702"/>
                  <a:gd name="T21" fmla="*/ 2147483647 h 2539"/>
                  <a:gd name="T22" fmla="*/ 2147483647 w 1702"/>
                  <a:gd name="T23" fmla="*/ 2147483647 h 2539"/>
                  <a:gd name="T24" fmla="*/ 2147483647 w 1702"/>
                  <a:gd name="T25" fmla="*/ 2147483647 h 2539"/>
                  <a:gd name="T26" fmla="*/ 2147483647 w 1702"/>
                  <a:gd name="T27" fmla="*/ 2147483647 h 2539"/>
                  <a:gd name="T28" fmla="*/ 2147483647 w 1702"/>
                  <a:gd name="T29" fmla="*/ 2147483647 h 2539"/>
                  <a:gd name="T30" fmla="*/ 2147483647 w 1702"/>
                  <a:gd name="T31" fmla="*/ 2147483647 h 2539"/>
                  <a:gd name="T32" fmla="*/ 2147483647 w 1702"/>
                  <a:gd name="T33" fmla="*/ 2147483647 h 2539"/>
                  <a:gd name="T34" fmla="*/ 2147483647 w 1702"/>
                  <a:gd name="T35" fmla="*/ 2147483647 h 2539"/>
                  <a:gd name="T36" fmla="*/ 2147483647 w 1702"/>
                  <a:gd name="T37" fmla="*/ 2147483647 h 2539"/>
                  <a:gd name="T38" fmla="*/ 2147483647 w 1702"/>
                  <a:gd name="T39" fmla="*/ 2147483647 h 2539"/>
                  <a:gd name="T40" fmla="*/ 2147483647 w 1702"/>
                  <a:gd name="T41" fmla="*/ 2147483647 h 2539"/>
                  <a:gd name="T42" fmla="*/ 2147483647 w 1702"/>
                  <a:gd name="T43" fmla="*/ 2147483647 h 2539"/>
                  <a:gd name="T44" fmla="*/ 2147483647 w 1702"/>
                  <a:gd name="T45" fmla="*/ 2147483647 h 2539"/>
                  <a:gd name="T46" fmla="*/ 2147483647 w 1702"/>
                  <a:gd name="T47" fmla="*/ 2147483647 h 2539"/>
                  <a:gd name="T48" fmla="*/ 2147483647 w 1702"/>
                  <a:gd name="T49" fmla="*/ 2147483647 h 2539"/>
                  <a:gd name="T50" fmla="*/ 2147483647 w 1702"/>
                  <a:gd name="T51" fmla="*/ 2147483647 h 2539"/>
                  <a:gd name="T52" fmla="*/ 2147483647 w 1702"/>
                  <a:gd name="T53" fmla="*/ 2147483647 h 2539"/>
                  <a:gd name="T54" fmla="*/ 2147483647 w 1702"/>
                  <a:gd name="T55" fmla="*/ 2147483647 h 2539"/>
                  <a:gd name="T56" fmla="*/ 2147483647 w 1702"/>
                  <a:gd name="T57" fmla="*/ 2147483647 h 2539"/>
                  <a:gd name="T58" fmla="*/ 2147483647 w 1702"/>
                  <a:gd name="T59" fmla="*/ 2147483647 h 2539"/>
                  <a:gd name="T60" fmla="*/ 2147483647 w 1702"/>
                  <a:gd name="T61" fmla="*/ 2147483647 h 2539"/>
                  <a:gd name="T62" fmla="*/ 2147483647 w 1702"/>
                  <a:gd name="T63" fmla="*/ 2147483647 h 2539"/>
                  <a:gd name="T64" fmla="*/ 2147483647 w 1702"/>
                  <a:gd name="T65" fmla="*/ 2147483647 h 2539"/>
                  <a:gd name="T66" fmla="*/ 2147483647 w 1702"/>
                  <a:gd name="T67" fmla="*/ 2147483647 h 2539"/>
                  <a:gd name="T68" fmla="*/ 2147483647 w 1702"/>
                  <a:gd name="T69" fmla="*/ 2147483647 h 2539"/>
                  <a:gd name="T70" fmla="*/ 2147483647 w 1702"/>
                  <a:gd name="T71" fmla="*/ 2147483647 h 2539"/>
                  <a:gd name="T72" fmla="*/ 2147483647 w 1702"/>
                  <a:gd name="T73" fmla="*/ 2147483647 h 2539"/>
                  <a:gd name="T74" fmla="*/ 2147483647 w 1702"/>
                  <a:gd name="T75" fmla="*/ 2147483647 h 2539"/>
                  <a:gd name="T76" fmla="*/ 2147483647 w 1702"/>
                  <a:gd name="T77" fmla="*/ 2147483647 h 2539"/>
                  <a:gd name="T78" fmla="*/ 2147483647 w 1702"/>
                  <a:gd name="T79" fmla="*/ 2147483647 h 2539"/>
                  <a:gd name="T80" fmla="*/ 2147483647 w 1702"/>
                  <a:gd name="T81" fmla="*/ 2147483647 h 2539"/>
                  <a:gd name="T82" fmla="*/ 2147483647 w 1702"/>
                  <a:gd name="T83" fmla="*/ 2147483647 h 2539"/>
                  <a:gd name="T84" fmla="*/ 2147483647 w 1702"/>
                  <a:gd name="T85" fmla="*/ 2147483647 h 2539"/>
                  <a:gd name="T86" fmla="*/ 2147483647 w 1702"/>
                  <a:gd name="T87" fmla="*/ 2147483647 h 2539"/>
                  <a:gd name="T88" fmla="*/ 2147483647 w 1702"/>
                  <a:gd name="T89" fmla="*/ 2147483647 h 2539"/>
                  <a:gd name="T90" fmla="*/ 2147483647 w 1702"/>
                  <a:gd name="T91" fmla="*/ 2147483647 h 2539"/>
                  <a:gd name="T92" fmla="*/ 2147483647 w 1702"/>
                  <a:gd name="T93" fmla="*/ 2147483647 h 2539"/>
                  <a:gd name="T94" fmla="*/ 2147483647 w 1702"/>
                  <a:gd name="T95" fmla="*/ 2147483647 h 2539"/>
                  <a:gd name="T96" fmla="*/ 2147483647 w 1702"/>
                  <a:gd name="T97" fmla="*/ 2147483647 h 2539"/>
                  <a:gd name="T98" fmla="*/ 2147483647 w 1702"/>
                  <a:gd name="T99" fmla="*/ 2147483647 h 2539"/>
                  <a:gd name="T100" fmla="*/ 2147483647 w 1702"/>
                  <a:gd name="T101" fmla="*/ 2147483647 h 2539"/>
                  <a:gd name="T102" fmla="*/ 2147483647 w 1702"/>
                  <a:gd name="T103" fmla="*/ 2147483647 h 2539"/>
                  <a:gd name="T104" fmla="*/ 2147483647 w 1702"/>
                  <a:gd name="T105" fmla="*/ 2147483647 h 2539"/>
                  <a:gd name="T106" fmla="*/ 2147483647 w 1702"/>
                  <a:gd name="T107" fmla="*/ 2147483647 h 2539"/>
                  <a:gd name="T108" fmla="*/ 2147483647 w 1702"/>
                  <a:gd name="T109" fmla="*/ 2147483647 h 2539"/>
                  <a:gd name="T110" fmla="*/ 0 w 1702"/>
                  <a:gd name="T111" fmla="*/ 2147483647 h 2539"/>
                  <a:gd name="T112" fmla="*/ 0 w 1702"/>
                  <a:gd name="T113" fmla="*/ 2147483647 h 2539"/>
                  <a:gd name="T114" fmla="*/ 2147483647 w 1702"/>
                  <a:gd name="T115" fmla="*/ 2147483647 h 2539"/>
                  <a:gd name="T116" fmla="*/ 2147483647 w 1702"/>
                  <a:gd name="T117" fmla="*/ 2147483647 h 2539"/>
                  <a:gd name="T118" fmla="*/ 2147483647 w 1702"/>
                  <a:gd name="T119" fmla="*/ 2147483647 h 2539"/>
                  <a:gd name="T120" fmla="*/ 2147483647 w 1702"/>
                  <a:gd name="T121" fmla="*/ 2147483647 h 2539"/>
                  <a:gd name="T122" fmla="*/ 2147483647 w 1702"/>
                  <a:gd name="T123" fmla="*/ 2147483647 h 2539"/>
                  <a:gd name="T124" fmla="*/ 2147483647 w 1702"/>
                  <a:gd name="T125" fmla="*/ 2147483647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8" name="Freeform 193"/>
              <p:cNvSpPr>
                <a:spLocks noChangeAspect="1"/>
              </p:cNvSpPr>
              <p:nvPr/>
            </p:nvSpPr>
            <p:spPr bwMode="auto">
              <a:xfrm>
                <a:off x="7649" y="5076"/>
                <a:ext cx="2852" cy="2641"/>
              </a:xfrm>
              <a:custGeom>
                <a:avLst/>
                <a:gdLst>
                  <a:gd name="T0" fmla="*/ 2147483647 w 1787"/>
                  <a:gd name="T1" fmla="*/ 2147483647 h 1659"/>
                  <a:gd name="T2" fmla="*/ 2147483647 w 1787"/>
                  <a:gd name="T3" fmla="*/ 2147483647 h 1659"/>
                  <a:gd name="T4" fmla="*/ 2147483647 w 1787"/>
                  <a:gd name="T5" fmla="*/ 2147483647 h 1659"/>
                  <a:gd name="T6" fmla="*/ 2147483647 w 1787"/>
                  <a:gd name="T7" fmla="*/ 2147483647 h 1659"/>
                  <a:gd name="T8" fmla="*/ 2147483647 w 1787"/>
                  <a:gd name="T9" fmla="*/ 2147483647 h 1659"/>
                  <a:gd name="T10" fmla="*/ 2147483647 w 1787"/>
                  <a:gd name="T11" fmla="*/ 2147483647 h 1659"/>
                  <a:gd name="T12" fmla="*/ 2147483647 w 1787"/>
                  <a:gd name="T13" fmla="*/ 2147483647 h 1659"/>
                  <a:gd name="T14" fmla="*/ 2147483647 w 1787"/>
                  <a:gd name="T15" fmla="*/ 2147483647 h 1659"/>
                  <a:gd name="T16" fmla="*/ 2147483647 w 1787"/>
                  <a:gd name="T17" fmla="*/ 2147483647 h 1659"/>
                  <a:gd name="T18" fmla="*/ 2147483647 w 1787"/>
                  <a:gd name="T19" fmla="*/ 2147483647 h 1659"/>
                  <a:gd name="T20" fmla="*/ 2147483647 w 1787"/>
                  <a:gd name="T21" fmla="*/ 2147483647 h 1659"/>
                  <a:gd name="T22" fmla="*/ 2147483647 w 1787"/>
                  <a:gd name="T23" fmla="*/ 2147483647 h 1659"/>
                  <a:gd name="T24" fmla="*/ 2147483647 w 1787"/>
                  <a:gd name="T25" fmla="*/ 2147483647 h 1659"/>
                  <a:gd name="T26" fmla="*/ 2147483647 w 1787"/>
                  <a:gd name="T27" fmla="*/ 2147483647 h 1659"/>
                  <a:gd name="T28" fmla="*/ 2147483647 w 1787"/>
                  <a:gd name="T29" fmla="*/ 2147483647 h 1659"/>
                  <a:gd name="T30" fmla="*/ 2147483647 w 1787"/>
                  <a:gd name="T31" fmla="*/ 2147483647 h 1659"/>
                  <a:gd name="T32" fmla="*/ 2147483647 w 1787"/>
                  <a:gd name="T33" fmla="*/ 2147483647 h 1659"/>
                  <a:gd name="T34" fmla="*/ 2147483647 w 1787"/>
                  <a:gd name="T35" fmla="*/ 2147483647 h 1659"/>
                  <a:gd name="T36" fmla="*/ 2147483647 w 1787"/>
                  <a:gd name="T37" fmla="*/ 2147483647 h 1659"/>
                  <a:gd name="T38" fmla="*/ 2147483647 w 1787"/>
                  <a:gd name="T39" fmla="*/ 2147483647 h 1659"/>
                  <a:gd name="T40" fmla="*/ 2147483647 w 1787"/>
                  <a:gd name="T41" fmla="*/ 2147483647 h 1659"/>
                  <a:gd name="T42" fmla="*/ 2147483647 w 1787"/>
                  <a:gd name="T43" fmla="*/ 2147483647 h 1659"/>
                  <a:gd name="T44" fmla="*/ 2147483647 w 1787"/>
                  <a:gd name="T45" fmla="*/ 2147483647 h 1659"/>
                  <a:gd name="T46" fmla="*/ 2147483647 w 1787"/>
                  <a:gd name="T47" fmla="*/ 2147483647 h 1659"/>
                  <a:gd name="T48" fmla="*/ 2147483647 w 1787"/>
                  <a:gd name="T49" fmla="*/ 2147483647 h 1659"/>
                  <a:gd name="T50" fmla="*/ 2147483647 w 1787"/>
                  <a:gd name="T51" fmla="*/ 2147483647 h 1659"/>
                  <a:gd name="T52" fmla="*/ 2147483647 w 1787"/>
                  <a:gd name="T53" fmla="*/ 2147483647 h 1659"/>
                  <a:gd name="T54" fmla="*/ 2147483647 w 1787"/>
                  <a:gd name="T55" fmla="*/ 2147483647 h 1659"/>
                  <a:gd name="T56" fmla="*/ 2147483647 w 1787"/>
                  <a:gd name="T57" fmla="*/ 2147483647 h 1659"/>
                  <a:gd name="T58" fmla="*/ 2147483647 w 1787"/>
                  <a:gd name="T59" fmla="*/ 2147483647 h 1659"/>
                  <a:gd name="T60" fmla="*/ 2147483647 w 1787"/>
                  <a:gd name="T61" fmla="*/ 2147483647 h 1659"/>
                  <a:gd name="T62" fmla="*/ 2147483647 w 1787"/>
                  <a:gd name="T63" fmla="*/ 2147483647 h 1659"/>
                  <a:gd name="T64" fmla="*/ 2147483647 w 1787"/>
                  <a:gd name="T65" fmla="*/ 2147483647 h 1659"/>
                  <a:gd name="T66" fmla="*/ 2147483647 w 1787"/>
                  <a:gd name="T67" fmla="*/ 2147483647 h 1659"/>
                  <a:gd name="T68" fmla="*/ 2147483647 w 1787"/>
                  <a:gd name="T69" fmla="*/ 2147483647 h 1659"/>
                  <a:gd name="T70" fmla="*/ 2147483647 w 1787"/>
                  <a:gd name="T71" fmla="*/ 2147483647 h 1659"/>
                  <a:gd name="T72" fmla="*/ 2147483647 w 1787"/>
                  <a:gd name="T73" fmla="*/ 2147483647 h 1659"/>
                  <a:gd name="T74" fmla="*/ 2147483647 w 1787"/>
                  <a:gd name="T75" fmla="*/ 2147483647 h 1659"/>
                  <a:gd name="T76" fmla="*/ 2147483647 w 1787"/>
                  <a:gd name="T77" fmla="*/ 2147483647 h 1659"/>
                  <a:gd name="T78" fmla="*/ 2147483647 w 1787"/>
                  <a:gd name="T79" fmla="*/ 2147483647 h 1659"/>
                  <a:gd name="T80" fmla="*/ 2147483647 w 1787"/>
                  <a:gd name="T81" fmla="*/ 2147483647 h 1659"/>
                  <a:gd name="T82" fmla="*/ 2147483647 w 1787"/>
                  <a:gd name="T83" fmla="*/ 2147483647 h 1659"/>
                  <a:gd name="T84" fmla="*/ 2147483647 w 1787"/>
                  <a:gd name="T85" fmla="*/ 2147483647 h 1659"/>
                  <a:gd name="T86" fmla="*/ 2147483647 w 1787"/>
                  <a:gd name="T87" fmla="*/ 2147483647 h 1659"/>
                  <a:gd name="T88" fmla="*/ 2147483647 w 1787"/>
                  <a:gd name="T89" fmla="*/ 2147483647 h 1659"/>
                  <a:gd name="T90" fmla="*/ 2147483647 w 1787"/>
                  <a:gd name="T91" fmla="*/ 2147483647 h 1659"/>
                  <a:gd name="T92" fmla="*/ 2147483647 w 1787"/>
                  <a:gd name="T93" fmla="*/ 2147483647 h 1659"/>
                  <a:gd name="T94" fmla="*/ 2147483647 w 1787"/>
                  <a:gd name="T95" fmla="*/ 2147483647 h 1659"/>
                  <a:gd name="T96" fmla="*/ 2147483647 w 1787"/>
                  <a:gd name="T97" fmla="*/ 2147483647 h 1659"/>
                  <a:gd name="T98" fmla="*/ 2147483647 w 1787"/>
                  <a:gd name="T99" fmla="*/ 2147483647 h 1659"/>
                  <a:gd name="T100" fmla="*/ 2147483647 w 1787"/>
                  <a:gd name="T101" fmla="*/ 2147483647 h 1659"/>
                  <a:gd name="T102" fmla="*/ 2147483647 w 1787"/>
                  <a:gd name="T103" fmla="*/ 2147483647 h 1659"/>
                  <a:gd name="T104" fmla="*/ 2147483647 w 1787"/>
                  <a:gd name="T105" fmla="*/ 2147483647 h 1659"/>
                  <a:gd name="T106" fmla="*/ 2147483647 w 1787"/>
                  <a:gd name="T107" fmla="*/ 2147483647 h 1659"/>
                  <a:gd name="T108" fmla="*/ 2147483647 w 1787"/>
                  <a:gd name="T109" fmla="*/ 2147483647 h 1659"/>
                  <a:gd name="T110" fmla="*/ 2147483647 w 1787"/>
                  <a:gd name="T111" fmla="*/ 2147483647 h 1659"/>
                  <a:gd name="T112" fmla="*/ 2147483647 w 1787"/>
                  <a:gd name="T113" fmla="*/ 2147483647 h 1659"/>
                  <a:gd name="T114" fmla="*/ 2147483647 w 1787"/>
                  <a:gd name="T115" fmla="*/ 2147483647 h 1659"/>
                  <a:gd name="T116" fmla="*/ 2147483647 w 1787"/>
                  <a:gd name="T117" fmla="*/ 2147483647 h 1659"/>
                  <a:gd name="T118" fmla="*/ 2147483647 w 1787"/>
                  <a:gd name="T119" fmla="*/ 2147483647 h 1659"/>
                  <a:gd name="T120" fmla="*/ 2147483647 w 1787"/>
                  <a:gd name="T121" fmla="*/ 2147483647 h 1659"/>
                  <a:gd name="T122" fmla="*/ 2147483647 w 1787"/>
                  <a:gd name="T123" fmla="*/ 2147483647 h 1659"/>
                  <a:gd name="T124" fmla="*/ 2147483647 w 1787"/>
                  <a:gd name="T125" fmla="*/ 2147483647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49" name="Freeform 194" descr="20%"/>
              <p:cNvSpPr>
                <a:spLocks noChangeAspect="1"/>
              </p:cNvSpPr>
              <p:nvPr/>
            </p:nvSpPr>
            <p:spPr bwMode="auto">
              <a:xfrm>
                <a:off x="5997" y="3021"/>
                <a:ext cx="3554" cy="3140"/>
              </a:xfrm>
              <a:custGeom>
                <a:avLst/>
                <a:gdLst>
                  <a:gd name="T0" fmla="*/ 2147483647 w 2227"/>
                  <a:gd name="T1" fmla="*/ 2147483647 h 1972"/>
                  <a:gd name="T2" fmla="*/ 2147483647 w 2227"/>
                  <a:gd name="T3" fmla="*/ 2147483647 h 1972"/>
                  <a:gd name="T4" fmla="*/ 2147483647 w 2227"/>
                  <a:gd name="T5" fmla="*/ 2147483647 h 1972"/>
                  <a:gd name="T6" fmla="*/ 2147483647 w 2227"/>
                  <a:gd name="T7" fmla="*/ 2147483647 h 1972"/>
                  <a:gd name="T8" fmla="*/ 2147483647 w 2227"/>
                  <a:gd name="T9" fmla="*/ 2147483647 h 1972"/>
                  <a:gd name="T10" fmla="*/ 2147483647 w 2227"/>
                  <a:gd name="T11" fmla="*/ 2147483647 h 1972"/>
                  <a:gd name="T12" fmla="*/ 2147483647 w 2227"/>
                  <a:gd name="T13" fmla="*/ 2147483647 h 1972"/>
                  <a:gd name="T14" fmla="*/ 2147483647 w 2227"/>
                  <a:gd name="T15" fmla="*/ 2147483647 h 1972"/>
                  <a:gd name="T16" fmla="*/ 2147483647 w 2227"/>
                  <a:gd name="T17" fmla="*/ 2147483647 h 1972"/>
                  <a:gd name="T18" fmla="*/ 2147483647 w 2227"/>
                  <a:gd name="T19" fmla="*/ 2147483647 h 1972"/>
                  <a:gd name="T20" fmla="*/ 2147483647 w 2227"/>
                  <a:gd name="T21" fmla="*/ 2147483647 h 1972"/>
                  <a:gd name="T22" fmla="*/ 2147483647 w 2227"/>
                  <a:gd name="T23" fmla="*/ 2147483647 h 1972"/>
                  <a:gd name="T24" fmla="*/ 2147483647 w 2227"/>
                  <a:gd name="T25" fmla="*/ 2147483647 h 1972"/>
                  <a:gd name="T26" fmla="*/ 2147483647 w 2227"/>
                  <a:gd name="T27" fmla="*/ 2147483647 h 1972"/>
                  <a:gd name="T28" fmla="*/ 2147483647 w 2227"/>
                  <a:gd name="T29" fmla="*/ 2147483647 h 1972"/>
                  <a:gd name="T30" fmla="*/ 2147483647 w 2227"/>
                  <a:gd name="T31" fmla="*/ 2147483647 h 1972"/>
                  <a:gd name="T32" fmla="*/ 2147483647 w 2227"/>
                  <a:gd name="T33" fmla="*/ 2147483647 h 1972"/>
                  <a:gd name="T34" fmla="*/ 2147483647 w 2227"/>
                  <a:gd name="T35" fmla="*/ 2147483647 h 1972"/>
                  <a:gd name="T36" fmla="*/ 2147483647 w 2227"/>
                  <a:gd name="T37" fmla="*/ 2147483647 h 1972"/>
                  <a:gd name="T38" fmla="*/ 2147483647 w 2227"/>
                  <a:gd name="T39" fmla="*/ 2147483647 h 1972"/>
                  <a:gd name="T40" fmla="*/ 2147483647 w 2227"/>
                  <a:gd name="T41" fmla="*/ 2147483647 h 1972"/>
                  <a:gd name="T42" fmla="*/ 2147483647 w 2227"/>
                  <a:gd name="T43" fmla="*/ 2147483647 h 1972"/>
                  <a:gd name="T44" fmla="*/ 2147483647 w 2227"/>
                  <a:gd name="T45" fmla="*/ 2147483647 h 1972"/>
                  <a:gd name="T46" fmla="*/ 2147483647 w 2227"/>
                  <a:gd name="T47" fmla="*/ 2147483647 h 1972"/>
                  <a:gd name="T48" fmla="*/ 2147483647 w 2227"/>
                  <a:gd name="T49" fmla="*/ 2147483647 h 1972"/>
                  <a:gd name="T50" fmla="*/ 2147483647 w 2227"/>
                  <a:gd name="T51" fmla="*/ 2147483647 h 1972"/>
                  <a:gd name="T52" fmla="*/ 2147483647 w 2227"/>
                  <a:gd name="T53" fmla="*/ 2147483647 h 1972"/>
                  <a:gd name="T54" fmla="*/ 2147483647 w 2227"/>
                  <a:gd name="T55" fmla="*/ 2147483647 h 1972"/>
                  <a:gd name="T56" fmla="*/ 2147483647 w 2227"/>
                  <a:gd name="T57" fmla="*/ 2147483647 h 1972"/>
                  <a:gd name="T58" fmla="*/ 2147483647 w 2227"/>
                  <a:gd name="T59" fmla="*/ 2147483647 h 1972"/>
                  <a:gd name="T60" fmla="*/ 2147483647 w 2227"/>
                  <a:gd name="T61" fmla="*/ 2147483647 h 1972"/>
                  <a:gd name="T62" fmla="*/ 2147483647 w 2227"/>
                  <a:gd name="T63" fmla="*/ 2147483647 h 1972"/>
                  <a:gd name="T64" fmla="*/ 2147483647 w 2227"/>
                  <a:gd name="T65" fmla="*/ 2147483647 h 1972"/>
                  <a:gd name="T66" fmla="*/ 2147483647 w 2227"/>
                  <a:gd name="T67" fmla="*/ 2147483647 h 1972"/>
                  <a:gd name="T68" fmla="*/ 2147483647 w 2227"/>
                  <a:gd name="T69" fmla="*/ 2147483647 h 1972"/>
                  <a:gd name="T70" fmla="*/ 2147483647 w 2227"/>
                  <a:gd name="T71" fmla="*/ 2147483647 h 1972"/>
                  <a:gd name="T72" fmla="*/ 2147483647 w 2227"/>
                  <a:gd name="T73" fmla="*/ 2147483647 h 1972"/>
                  <a:gd name="T74" fmla="*/ 0 w 2227"/>
                  <a:gd name="T75" fmla="*/ 2147483647 h 1972"/>
                  <a:gd name="T76" fmla="*/ 2147483647 w 2227"/>
                  <a:gd name="T77" fmla="*/ 2147483647 h 1972"/>
                  <a:gd name="T78" fmla="*/ 2147483647 w 2227"/>
                  <a:gd name="T79" fmla="*/ 2147483647 h 1972"/>
                  <a:gd name="T80" fmla="*/ 2147483647 w 2227"/>
                  <a:gd name="T81" fmla="*/ 2147483647 h 1972"/>
                  <a:gd name="T82" fmla="*/ 2147483647 w 2227"/>
                  <a:gd name="T83" fmla="*/ 2147483647 h 1972"/>
                  <a:gd name="T84" fmla="*/ 2147483647 w 2227"/>
                  <a:gd name="T85" fmla="*/ 2147483647 h 1972"/>
                  <a:gd name="T86" fmla="*/ 2147483647 w 2227"/>
                  <a:gd name="T87" fmla="*/ 2147483647 h 1972"/>
                  <a:gd name="T88" fmla="*/ 2147483647 w 2227"/>
                  <a:gd name="T89" fmla="*/ 2147483647 h 1972"/>
                  <a:gd name="T90" fmla="*/ 2147483647 w 2227"/>
                  <a:gd name="T91" fmla="*/ 2147483647 h 1972"/>
                  <a:gd name="T92" fmla="*/ 2147483647 w 2227"/>
                  <a:gd name="T93" fmla="*/ 2147483647 h 1972"/>
                  <a:gd name="T94" fmla="*/ 2147483647 w 2227"/>
                  <a:gd name="T95" fmla="*/ 2147483647 h 1972"/>
                  <a:gd name="T96" fmla="*/ 2147483647 w 2227"/>
                  <a:gd name="T97" fmla="*/ 2147483647 h 1972"/>
                  <a:gd name="T98" fmla="*/ 2147483647 w 2227"/>
                  <a:gd name="T99" fmla="*/ 2147483647 h 1972"/>
                  <a:gd name="T100" fmla="*/ 2147483647 w 2227"/>
                  <a:gd name="T101" fmla="*/ 2147483647 h 1972"/>
                  <a:gd name="T102" fmla="*/ 2147483647 w 2227"/>
                  <a:gd name="T103" fmla="*/ 2147483647 h 1972"/>
                  <a:gd name="T104" fmla="*/ 2147483647 w 2227"/>
                  <a:gd name="T105" fmla="*/ 2147483647 h 1972"/>
                  <a:gd name="T106" fmla="*/ 2147483647 w 2227"/>
                  <a:gd name="T107" fmla="*/ 2147483647 h 1972"/>
                  <a:gd name="T108" fmla="*/ 2147483647 w 2227"/>
                  <a:gd name="T109" fmla="*/ 2147483647 h 1972"/>
                  <a:gd name="T110" fmla="*/ 2147483647 w 2227"/>
                  <a:gd name="T111" fmla="*/ 2147483647 h 1972"/>
                  <a:gd name="T112" fmla="*/ 2147483647 w 2227"/>
                  <a:gd name="T113" fmla="*/ 2147483647 h 1972"/>
                  <a:gd name="T114" fmla="*/ 2147483647 w 2227"/>
                  <a:gd name="T115" fmla="*/ 2147483647 h 1972"/>
                  <a:gd name="T116" fmla="*/ 2147483647 w 2227"/>
                  <a:gd name="T117" fmla="*/ 2147483647 h 1972"/>
                  <a:gd name="T118" fmla="*/ 2147483647 w 2227"/>
                  <a:gd name="T119" fmla="*/ 2147483647 h 1972"/>
                  <a:gd name="T120" fmla="*/ 2147483647 w 2227"/>
                  <a:gd name="T121" fmla="*/ 2147483647 h 1972"/>
                  <a:gd name="T122" fmla="*/ 2147483647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3950" name="Freeform 195" descr="50%"/>
              <p:cNvSpPr>
                <a:spLocks noChangeAspect="1"/>
              </p:cNvSpPr>
              <p:nvPr/>
            </p:nvSpPr>
            <p:spPr bwMode="auto">
              <a:xfrm>
                <a:off x="8011" y="8735"/>
                <a:ext cx="1765" cy="1512"/>
              </a:xfrm>
              <a:custGeom>
                <a:avLst/>
                <a:gdLst>
                  <a:gd name="T0" fmla="*/ 2147483647 w 1106"/>
                  <a:gd name="T1" fmla="*/ 2147483647 h 950"/>
                  <a:gd name="T2" fmla="*/ 2147483647 w 1106"/>
                  <a:gd name="T3" fmla="*/ 2147483647 h 950"/>
                  <a:gd name="T4" fmla="*/ 2147483647 w 1106"/>
                  <a:gd name="T5" fmla="*/ 2147483647 h 950"/>
                  <a:gd name="T6" fmla="*/ 2147483647 w 1106"/>
                  <a:gd name="T7" fmla="*/ 2147483647 h 950"/>
                  <a:gd name="T8" fmla="*/ 2147483647 w 1106"/>
                  <a:gd name="T9" fmla="*/ 2147483647 h 950"/>
                  <a:gd name="T10" fmla="*/ 2147483647 w 1106"/>
                  <a:gd name="T11" fmla="*/ 2147483647 h 950"/>
                  <a:gd name="T12" fmla="*/ 2147483647 w 1106"/>
                  <a:gd name="T13" fmla="*/ 2147483647 h 950"/>
                  <a:gd name="T14" fmla="*/ 2147483647 w 1106"/>
                  <a:gd name="T15" fmla="*/ 2147483647 h 950"/>
                  <a:gd name="T16" fmla="*/ 2147483647 w 1106"/>
                  <a:gd name="T17" fmla="*/ 2147483647 h 950"/>
                  <a:gd name="T18" fmla="*/ 2147483647 w 1106"/>
                  <a:gd name="T19" fmla="*/ 2147483647 h 950"/>
                  <a:gd name="T20" fmla="*/ 2147483647 w 1106"/>
                  <a:gd name="T21" fmla="*/ 2147483647 h 950"/>
                  <a:gd name="T22" fmla="*/ 2147483647 w 1106"/>
                  <a:gd name="T23" fmla="*/ 2147483647 h 950"/>
                  <a:gd name="T24" fmla="*/ 2147483647 w 1106"/>
                  <a:gd name="T25" fmla="*/ 2147483647 h 950"/>
                  <a:gd name="T26" fmla="*/ 2147483647 w 1106"/>
                  <a:gd name="T27" fmla="*/ 2147483647 h 950"/>
                  <a:gd name="T28" fmla="*/ 2147483647 w 1106"/>
                  <a:gd name="T29" fmla="*/ 2147483647 h 950"/>
                  <a:gd name="T30" fmla="*/ 2147483647 w 1106"/>
                  <a:gd name="T31" fmla="*/ 2147483647 h 950"/>
                  <a:gd name="T32" fmla="*/ 2147483647 w 1106"/>
                  <a:gd name="T33" fmla="*/ 2147483647 h 950"/>
                  <a:gd name="T34" fmla="*/ 2147483647 w 1106"/>
                  <a:gd name="T35" fmla="*/ 2147483647 h 950"/>
                  <a:gd name="T36" fmla="*/ 2147483647 w 1106"/>
                  <a:gd name="T37" fmla="*/ 2147483647 h 950"/>
                  <a:gd name="T38" fmla="*/ 2147483647 w 1106"/>
                  <a:gd name="T39" fmla="*/ 2147483647 h 950"/>
                  <a:gd name="T40" fmla="*/ 2147483647 w 1106"/>
                  <a:gd name="T41" fmla="*/ 2147483647 h 950"/>
                  <a:gd name="T42" fmla="*/ 2147483647 w 1106"/>
                  <a:gd name="T43" fmla="*/ 2147483647 h 950"/>
                  <a:gd name="T44" fmla="*/ 2147483647 w 1106"/>
                  <a:gd name="T45" fmla="*/ 2147483647 h 950"/>
                  <a:gd name="T46" fmla="*/ 2147483647 w 1106"/>
                  <a:gd name="T47" fmla="*/ 2147483647 h 950"/>
                  <a:gd name="T48" fmla="*/ 2147483647 w 1106"/>
                  <a:gd name="T49" fmla="*/ 2147483647 h 950"/>
                  <a:gd name="T50" fmla="*/ 2147483647 w 1106"/>
                  <a:gd name="T51" fmla="*/ 2147483647 h 950"/>
                  <a:gd name="T52" fmla="*/ 2147483647 w 1106"/>
                  <a:gd name="T53" fmla="*/ 2147483647 h 950"/>
                  <a:gd name="T54" fmla="*/ 2147483647 w 1106"/>
                  <a:gd name="T55" fmla="*/ 2147483647 h 950"/>
                  <a:gd name="T56" fmla="*/ 2147483647 w 1106"/>
                  <a:gd name="T57" fmla="*/ 2147483647 h 950"/>
                  <a:gd name="T58" fmla="*/ 2147483647 w 1106"/>
                  <a:gd name="T59" fmla="*/ 2147483647 h 950"/>
                  <a:gd name="T60" fmla="*/ 2147483647 w 1106"/>
                  <a:gd name="T61" fmla="*/ 2147483647 h 950"/>
                  <a:gd name="T62" fmla="*/ 2147483647 w 1106"/>
                  <a:gd name="T63" fmla="*/ 2147483647 h 950"/>
                  <a:gd name="T64" fmla="*/ 2147483647 w 1106"/>
                  <a:gd name="T65" fmla="*/ 2147483647 h 950"/>
                  <a:gd name="T66" fmla="*/ 2147483647 w 1106"/>
                  <a:gd name="T67" fmla="*/ 2147483647 h 950"/>
                  <a:gd name="T68" fmla="*/ 2147483647 w 1106"/>
                  <a:gd name="T69" fmla="*/ 2147483647 h 950"/>
                  <a:gd name="T70" fmla="*/ 2147483647 w 1106"/>
                  <a:gd name="T71" fmla="*/ 2147483647 h 950"/>
                  <a:gd name="T72" fmla="*/ 2147483647 w 1106"/>
                  <a:gd name="T73" fmla="*/ 2147483647 h 950"/>
                  <a:gd name="T74" fmla="*/ 2147483647 w 1106"/>
                  <a:gd name="T75" fmla="*/ 2147483647 h 950"/>
                  <a:gd name="T76" fmla="*/ 2147483647 w 1106"/>
                  <a:gd name="T77" fmla="*/ 2147483647 h 950"/>
                  <a:gd name="T78" fmla="*/ 2147483647 w 1106"/>
                  <a:gd name="T79" fmla="*/ 2147483647 h 950"/>
                  <a:gd name="T80" fmla="*/ 2147483647 w 1106"/>
                  <a:gd name="T81" fmla="*/ 2147483647 h 950"/>
                  <a:gd name="T82" fmla="*/ 2147483647 w 1106"/>
                  <a:gd name="T83" fmla="*/ 2147483647 h 950"/>
                  <a:gd name="T84" fmla="*/ 2147483647 w 1106"/>
                  <a:gd name="T85" fmla="*/ 2147483647 h 950"/>
                  <a:gd name="T86" fmla="*/ 2147483647 w 1106"/>
                  <a:gd name="T87" fmla="*/ 2147483647 h 950"/>
                  <a:gd name="T88" fmla="*/ 2147483647 w 1106"/>
                  <a:gd name="T89" fmla="*/ 2147483647 h 950"/>
                  <a:gd name="T90" fmla="*/ 2147483647 w 1106"/>
                  <a:gd name="T91" fmla="*/ 2147483647 h 950"/>
                  <a:gd name="T92" fmla="*/ 2147483647 w 1106"/>
                  <a:gd name="T93" fmla="*/ 2147483647 h 950"/>
                  <a:gd name="T94" fmla="*/ 2147483647 w 1106"/>
                  <a:gd name="T95" fmla="*/ 2147483647 h 950"/>
                  <a:gd name="T96" fmla="*/ 2147483647 w 1106"/>
                  <a:gd name="T97" fmla="*/ 2147483647 h 950"/>
                  <a:gd name="T98" fmla="*/ 2147483647 w 1106"/>
                  <a:gd name="T99" fmla="*/ 2147483647 h 950"/>
                  <a:gd name="T100" fmla="*/ 2147483647 w 1106"/>
                  <a:gd name="T101" fmla="*/ 2147483647 h 950"/>
                  <a:gd name="T102" fmla="*/ 2147483647 w 1106"/>
                  <a:gd name="T103" fmla="*/ 2147483647 h 950"/>
                  <a:gd name="T104" fmla="*/ 2147483647 w 1106"/>
                  <a:gd name="T105" fmla="*/ 2147483647 h 950"/>
                  <a:gd name="T106" fmla="*/ 2147483647 w 1106"/>
                  <a:gd name="T107" fmla="*/ 2147483647 h 950"/>
                  <a:gd name="T108" fmla="*/ 2147483647 w 1106"/>
                  <a:gd name="T109" fmla="*/ 2147483647 h 950"/>
                  <a:gd name="T110" fmla="*/ 2147483647 w 1106"/>
                  <a:gd name="T111" fmla="*/ 2147483647 h 950"/>
                  <a:gd name="T112" fmla="*/ 2147483647 w 1106"/>
                  <a:gd name="T113" fmla="*/ 2147483647 h 950"/>
                  <a:gd name="T114" fmla="*/ 2147483647 w 1106"/>
                  <a:gd name="T115" fmla="*/ 2147483647 h 950"/>
                  <a:gd name="T116" fmla="*/ 2147483647 w 1106"/>
                  <a:gd name="T117" fmla="*/ 0 h 950"/>
                  <a:gd name="T118" fmla="*/ 2147483647 w 1106"/>
                  <a:gd name="T119" fmla="*/ 2147483647 h 950"/>
                  <a:gd name="T120" fmla="*/ 2147483647 w 1106"/>
                  <a:gd name="T121" fmla="*/ 2147483647 h 950"/>
                  <a:gd name="T122" fmla="*/ 2147483647 w 1106"/>
                  <a:gd name="T123" fmla="*/ 2147483647 h 950"/>
                  <a:gd name="T124" fmla="*/ 2147483647 w 1106"/>
                  <a:gd name="T125" fmla="*/ 2147483647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grpSp>
        <p:sp>
          <p:nvSpPr>
            <p:cNvPr id="33923" name="AutoShape 170"/>
            <p:cNvSpPr>
              <a:spLocks/>
            </p:cNvSpPr>
            <p:nvPr/>
          </p:nvSpPr>
          <p:spPr bwMode="auto">
            <a:xfrm>
              <a:off x="8172450" y="260350"/>
              <a:ext cx="431800" cy="179388"/>
            </a:xfrm>
            <a:prstGeom prst="borderCallout2">
              <a:avLst>
                <a:gd name="adj1" fmla="val 106194"/>
                <a:gd name="adj2" fmla="val 68819"/>
                <a:gd name="adj3" fmla="val 153986"/>
                <a:gd name="adj4" fmla="val 69852"/>
                <a:gd name="adj5" fmla="val 261060"/>
                <a:gd name="adj6" fmla="val 47648"/>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中央区</a:t>
              </a:r>
            </a:p>
          </p:txBody>
        </p:sp>
        <p:sp>
          <p:nvSpPr>
            <p:cNvPr id="33924" name="AutoShape 170"/>
            <p:cNvSpPr>
              <a:spLocks/>
            </p:cNvSpPr>
            <p:nvPr/>
          </p:nvSpPr>
          <p:spPr bwMode="auto">
            <a:xfrm>
              <a:off x="7667625" y="404813"/>
              <a:ext cx="431800" cy="179387"/>
            </a:xfrm>
            <a:prstGeom prst="borderCallout2">
              <a:avLst>
                <a:gd name="adj1" fmla="val 106194"/>
                <a:gd name="adj2" fmla="val 68819"/>
                <a:gd name="adj3" fmla="val 153986"/>
                <a:gd name="adj4" fmla="val 69852"/>
                <a:gd name="adj5" fmla="val 201593"/>
                <a:gd name="adj6" fmla="val 97060"/>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西区</a:t>
              </a:r>
            </a:p>
          </p:txBody>
        </p:sp>
        <p:sp>
          <p:nvSpPr>
            <p:cNvPr id="33925" name="AutoShape 170"/>
            <p:cNvSpPr>
              <a:spLocks/>
            </p:cNvSpPr>
            <p:nvPr/>
          </p:nvSpPr>
          <p:spPr bwMode="auto">
            <a:xfrm>
              <a:off x="7380288" y="765175"/>
              <a:ext cx="431800" cy="179388"/>
            </a:xfrm>
            <a:prstGeom prst="borderCallout2">
              <a:avLst>
                <a:gd name="adj1" fmla="val 106194"/>
                <a:gd name="adj2" fmla="val 68819"/>
                <a:gd name="adj3" fmla="val 153986"/>
                <a:gd name="adj4" fmla="val 69852"/>
                <a:gd name="adj5" fmla="val 197347"/>
                <a:gd name="adj6" fmla="val 121764"/>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大正区</a:t>
              </a:r>
            </a:p>
          </p:txBody>
        </p:sp>
        <p:sp>
          <p:nvSpPr>
            <p:cNvPr id="33926" name="AutoShape 170"/>
            <p:cNvSpPr>
              <a:spLocks/>
            </p:cNvSpPr>
            <p:nvPr/>
          </p:nvSpPr>
          <p:spPr bwMode="auto">
            <a:xfrm>
              <a:off x="8316913" y="1125538"/>
              <a:ext cx="431800" cy="177800"/>
            </a:xfrm>
            <a:prstGeom prst="borderCallout2">
              <a:avLst>
                <a:gd name="adj1" fmla="val -8495"/>
                <a:gd name="adj2" fmla="val 45880"/>
                <a:gd name="adj3" fmla="val -71148"/>
                <a:gd name="adj4" fmla="val 43380"/>
                <a:gd name="adj5" fmla="val -104250"/>
                <a:gd name="adj6" fmla="val -7056"/>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浪速区</a:t>
              </a:r>
            </a:p>
          </p:txBody>
        </p:sp>
      </p:grpSp>
      <p:grpSp>
        <p:nvGrpSpPr>
          <p:cNvPr id="6" name="グループ化 91"/>
          <p:cNvGrpSpPr>
            <a:grpSpLocks/>
          </p:cNvGrpSpPr>
          <p:nvPr/>
        </p:nvGrpSpPr>
        <p:grpSpPr bwMode="auto">
          <a:xfrm>
            <a:off x="4211638" y="2687638"/>
            <a:ext cx="4708525" cy="3694112"/>
            <a:chOff x="4211960" y="2687638"/>
            <a:chExt cx="4708203" cy="3694112"/>
          </a:xfrm>
        </p:grpSpPr>
        <p:grpSp>
          <p:nvGrpSpPr>
            <p:cNvPr id="7" name="グループ化 121"/>
            <p:cNvGrpSpPr>
              <a:grpSpLocks/>
            </p:cNvGrpSpPr>
            <p:nvPr/>
          </p:nvGrpSpPr>
          <p:grpSpPr bwMode="auto">
            <a:xfrm>
              <a:off x="4211960" y="2687638"/>
              <a:ext cx="4708203" cy="3694112"/>
              <a:chOff x="2235850" y="1124744"/>
              <a:chExt cx="6728638" cy="5278645"/>
            </a:xfrm>
          </p:grpSpPr>
          <p:grpSp>
            <p:nvGrpSpPr>
              <p:cNvPr id="8" name="グループ化 89"/>
              <p:cNvGrpSpPr>
                <a:grpSpLocks/>
              </p:cNvGrpSpPr>
              <p:nvPr/>
            </p:nvGrpSpPr>
            <p:grpSpPr bwMode="auto">
              <a:xfrm>
                <a:off x="2235850" y="1124744"/>
                <a:ext cx="6728638" cy="5278645"/>
                <a:chOff x="1299746" y="1124744"/>
                <a:chExt cx="6728638" cy="5278645"/>
              </a:xfrm>
            </p:grpSpPr>
            <p:grpSp>
              <p:nvGrpSpPr>
                <p:cNvPr id="9" name="グループ化 66"/>
                <p:cNvGrpSpPr>
                  <a:grpSpLocks/>
                </p:cNvGrpSpPr>
                <p:nvPr/>
              </p:nvGrpSpPr>
              <p:grpSpPr bwMode="auto">
                <a:xfrm>
                  <a:off x="1299746" y="1124744"/>
                  <a:ext cx="6171421" cy="5278645"/>
                  <a:chOff x="1155730" y="1052736"/>
                  <a:chExt cx="6171421" cy="5278645"/>
                </a:xfrm>
              </p:grpSpPr>
              <p:grpSp>
                <p:nvGrpSpPr>
                  <p:cNvPr id="10" name="グループ化 64"/>
                  <p:cNvGrpSpPr>
                    <a:grpSpLocks/>
                  </p:cNvGrpSpPr>
                  <p:nvPr/>
                </p:nvGrpSpPr>
                <p:grpSpPr bwMode="auto">
                  <a:xfrm>
                    <a:off x="1155730" y="1052736"/>
                    <a:ext cx="6171421" cy="5278645"/>
                    <a:chOff x="1659786" y="764704"/>
                    <a:chExt cx="6171421" cy="5278645"/>
                  </a:xfrm>
                </p:grpSpPr>
                <p:grpSp>
                  <p:nvGrpSpPr>
                    <p:cNvPr id="11" name="グループ化 46"/>
                    <p:cNvGrpSpPr>
                      <a:grpSpLocks/>
                    </p:cNvGrpSpPr>
                    <p:nvPr/>
                  </p:nvGrpSpPr>
                  <p:grpSpPr bwMode="auto">
                    <a:xfrm>
                      <a:off x="1659786" y="764704"/>
                      <a:ext cx="6171421" cy="5278645"/>
                      <a:chOff x="1443762" y="764704"/>
                      <a:chExt cx="6171421" cy="5278645"/>
                    </a:xfrm>
                  </p:grpSpPr>
                  <p:grpSp>
                    <p:nvGrpSpPr>
                      <p:cNvPr id="12" name="グループ化 73"/>
                      <p:cNvGrpSpPr/>
                      <p:nvPr/>
                    </p:nvGrpSpPr>
                    <p:grpSpPr>
                      <a:xfrm>
                        <a:off x="1443762" y="764704"/>
                        <a:ext cx="6171421" cy="5278645"/>
                        <a:chOff x="-103902" y="0"/>
                        <a:chExt cx="6171421" cy="5278645"/>
                      </a:xfrm>
                      <a:solidFill>
                        <a:schemeClr val="bg1"/>
                      </a:solidFill>
                    </p:grpSpPr>
                    <p:pic>
                      <p:nvPicPr>
                        <p:cNvPr id="173" name="図 172"/>
                        <p:cNvPicPr>
                          <a:picLocks noChangeAspect="1"/>
                        </p:cNvPicPr>
                        <p:nvPr/>
                      </p:nvPicPr>
                      <p:blipFill rotWithShape="1">
                        <a:blip r:embed="rId3" cstate="print"/>
                        <a:srcRect l="28053" t="27276" r="36958" b="7655"/>
                        <a:stretch/>
                      </p:blipFill>
                      <p:spPr>
                        <a:xfrm>
                          <a:off x="60623" y="28574"/>
                          <a:ext cx="5972993" cy="5201210"/>
                        </a:xfrm>
                        <a:prstGeom prst="rect">
                          <a:avLst/>
                        </a:prstGeom>
                        <a:grpFill/>
                      </p:spPr>
                    </p:pic>
                    <p:sp>
                      <p:nvSpPr>
                        <p:cNvPr id="174" name="正方形/長方形 173"/>
                        <p:cNvSpPr/>
                        <p:nvPr/>
                      </p:nvSpPr>
                      <p:spPr>
                        <a:xfrm>
                          <a:off x="-103902" y="28574"/>
                          <a:ext cx="1539167" cy="2238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5" name="正方形/長方形 174"/>
                        <p:cNvSpPr/>
                        <p:nvPr/>
                      </p:nvSpPr>
                      <p:spPr>
                        <a:xfrm>
                          <a:off x="1413173" y="400049"/>
                          <a:ext cx="571500" cy="628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6" name="フリーフォーム 175"/>
                        <p:cNvSpPr/>
                        <p:nvPr/>
                      </p:nvSpPr>
                      <p:spPr>
                        <a:xfrm>
                          <a:off x="2394248" y="28574"/>
                          <a:ext cx="884238" cy="752476"/>
                        </a:xfrm>
                        <a:custGeom>
                          <a:avLst/>
                          <a:gdLst>
                            <a:gd name="connsiteX0" fmla="*/ 876300 w 884237"/>
                            <a:gd name="connsiteY0" fmla="*/ 19050 h 752475"/>
                            <a:gd name="connsiteX1" fmla="*/ 762000 w 884237"/>
                            <a:gd name="connsiteY1" fmla="*/ 76200 h 752475"/>
                            <a:gd name="connsiteX2" fmla="*/ 714375 w 884237"/>
                            <a:gd name="connsiteY2" fmla="*/ 142875 h 752475"/>
                            <a:gd name="connsiteX3" fmla="*/ 685800 w 884237"/>
                            <a:gd name="connsiteY3" fmla="*/ 171450 h 752475"/>
                            <a:gd name="connsiteX4" fmla="*/ 676275 w 884237"/>
                            <a:gd name="connsiteY4" fmla="*/ 200025 h 752475"/>
                            <a:gd name="connsiteX5" fmla="*/ 628650 w 884237"/>
                            <a:gd name="connsiteY5" fmla="*/ 257175 h 752475"/>
                            <a:gd name="connsiteX6" fmla="*/ 600075 w 884237"/>
                            <a:gd name="connsiteY6" fmla="*/ 276225 h 752475"/>
                            <a:gd name="connsiteX7" fmla="*/ 552450 w 884237"/>
                            <a:gd name="connsiteY7" fmla="*/ 323850 h 752475"/>
                            <a:gd name="connsiteX8" fmla="*/ 533400 w 884237"/>
                            <a:gd name="connsiteY8" fmla="*/ 352425 h 752475"/>
                            <a:gd name="connsiteX9" fmla="*/ 504825 w 884237"/>
                            <a:gd name="connsiteY9" fmla="*/ 381000 h 752475"/>
                            <a:gd name="connsiteX10" fmla="*/ 485775 w 884237"/>
                            <a:gd name="connsiteY10" fmla="*/ 409575 h 752475"/>
                            <a:gd name="connsiteX11" fmla="*/ 419100 w 884237"/>
                            <a:gd name="connsiteY11" fmla="*/ 447675 h 752475"/>
                            <a:gd name="connsiteX12" fmla="*/ 371475 w 884237"/>
                            <a:gd name="connsiteY12" fmla="*/ 495300 h 752475"/>
                            <a:gd name="connsiteX13" fmla="*/ 342900 w 884237"/>
                            <a:gd name="connsiteY13" fmla="*/ 523875 h 752475"/>
                            <a:gd name="connsiteX14" fmla="*/ 285750 w 884237"/>
                            <a:gd name="connsiteY14" fmla="*/ 571500 h 752475"/>
                            <a:gd name="connsiteX15" fmla="*/ 247650 w 884237"/>
                            <a:gd name="connsiteY15" fmla="*/ 638175 h 752475"/>
                            <a:gd name="connsiteX16" fmla="*/ 219075 w 884237"/>
                            <a:gd name="connsiteY16" fmla="*/ 647700 h 752475"/>
                            <a:gd name="connsiteX17" fmla="*/ 171450 w 884237"/>
                            <a:gd name="connsiteY17" fmla="*/ 704850 h 752475"/>
                            <a:gd name="connsiteX18" fmla="*/ 152400 w 884237"/>
                            <a:gd name="connsiteY18" fmla="*/ 733425 h 752475"/>
                            <a:gd name="connsiteX19" fmla="*/ 95250 w 884237"/>
                            <a:gd name="connsiteY19" fmla="*/ 752475 h 752475"/>
                            <a:gd name="connsiteX20" fmla="*/ 57150 w 884237"/>
                            <a:gd name="connsiteY20" fmla="*/ 742950 h 752475"/>
                            <a:gd name="connsiteX21" fmla="*/ 9525 w 884237"/>
                            <a:gd name="connsiteY21" fmla="*/ 638175 h 752475"/>
                            <a:gd name="connsiteX22" fmla="*/ 0 w 884237"/>
                            <a:gd name="connsiteY22" fmla="*/ 609600 h 752475"/>
                            <a:gd name="connsiteX23" fmla="*/ 9525 w 884237"/>
                            <a:gd name="connsiteY23" fmla="*/ 495300 h 752475"/>
                            <a:gd name="connsiteX24" fmla="*/ 19050 w 884237"/>
                            <a:gd name="connsiteY24" fmla="*/ 457200 h 752475"/>
                            <a:gd name="connsiteX25" fmla="*/ 47625 w 884237"/>
                            <a:gd name="connsiteY25" fmla="*/ 438150 h 752475"/>
                            <a:gd name="connsiteX26" fmla="*/ 95250 w 884237"/>
                            <a:gd name="connsiteY26" fmla="*/ 371475 h 752475"/>
                            <a:gd name="connsiteX27" fmla="*/ 123825 w 884237"/>
                            <a:gd name="connsiteY27" fmla="*/ 361950 h 752475"/>
                            <a:gd name="connsiteX28" fmla="*/ 180975 w 884237"/>
                            <a:gd name="connsiteY28" fmla="*/ 323850 h 752475"/>
                            <a:gd name="connsiteX29" fmla="*/ 209550 w 884237"/>
                            <a:gd name="connsiteY29" fmla="*/ 295275 h 752475"/>
                            <a:gd name="connsiteX30" fmla="*/ 238125 w 884237"/>
                            <a:gd name="connsiteY30" fmla="*/ 276225 h 752475"/>
                            <a:gd name="connsiteX31" fmla="*/ 257175 w 884237"/>
                            <a:gd name="connsiteY31" fmla="*/ 247650 h 752475"/>
                            <a:gd name="connsiteX32" fmla="*/ 304800 w 884237"/>
                            <a:gd name="connsiteY32" fmla="*/ 219075 h 752475"/>
                            <a:gd name="connsiteX33" fmla="*/ 361950 w 884237"/>
                            <a:gd name="connsiteY33" fmla="*/ 180975 h 752475"/>
                            <a:gd name="connsiteX34" fmla="*/ 390525 w 884237"/>
                            <a:gd name="connsiteY34" fmla="*/ 152400 h 752475"/>
                            <a:gd name="connsiteX35" fmla="*/ 447675 w 884237"/>
                            <a:gd name="connsiteY35" fmla="*/ 133350 h 752475"/>
                            <a:gd name="connsiteX36" fmla="*/ 533400 w 884237"/>
                            <a:gd name="connsiteY36" fmla="*/ 85725 h 752475"/>
                            <a:gd name="connsiteX37" fmla="*/ 600075 w 884237"/>
                            <a:gd name="connsiteY37" fmla="*/ 57150 h 752475"/>
                            <a:gd name="connsiteX38" fmla="*/ 628650 w 884237"/>
                            <a:gd name="connsiteY38" fmla="*/ 38100 h 752475"/>
                            <a:gd name="connsiteX39" fmla="*/ 657225 w 884237"/>
                            <a:gd name="connsiteY39" fmla="*/ 28575 h 752475"/>
                            <a:gd name="connsiteX40" fmla="*/ 714375 w 884237"/>
                            <a:gd name="connsiteY40" fmla="*/ 0 h 752475"/>
                            <a:gd name="connsiteX41" fmla="*/ 876300 w 884237"/>
                            <a:gd name="connsiteY41" fmla="*/ 19050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84237" h="752475">
                              <a:moveTo>
                                <a:pt x="876300" y="19050"/>
                              </a:moveTo>
                              <a:cubicBezTo>
                                <a:pt x="884237" y="31750"/>
                                <a:pt x="798527" y="54284"/>
                                <a:pt x="762000" y="76200"/>
                              </a:cubicBezTo>
                              <a:cubicBezTo>
                                <a:pt x="724852" y="98489"/>
                                <a:pt x="737903" y="109936"/>
                                <a:pt x="714375" y="142875"/>
                              </a:cubicBezTo>
                              <a:cubicBezTo>
                                <a:pt x="706545" y="153836"/>
                                <a:pt x="695325" y="161925"/>
                                <a:pt x="685800" y="171450"/>
                              </a:cubicBezTo>
                              <a:cubicBezTo>
                                <a:pt x="682625" y="180975"/>
                                <a:pt x="680765" y="191045"/>
                                <a:pt x="676275" y="200025"/>
                              </a:cubicBezTo>
                              <a:cubicBezTo>
                                <a:pt x="665571" y="221432"/>
                                <a:pt x="646706" y="242128"/>
                                <a:pt x="628650" y="257175"/>
                              </a:cubicBezTo>
                              <a:cubicBezTo>
                                <a:pt x="619856" y="264504"/>
                                <a:pt x="609600" y="269875"/>
                                <a:pt x="600075" y="276225"/>
                              </a:cubicBezTo>
                              <a:cubicBezTo>
                                <a:pt x="549275" y="352425"/>
                                <a:pt x="615950" y="260350"/>
                                <a:pt x="552450" y="323850"/>
                              </a:cubicBezTo>
                              <a:cubicBezTo>
                                <a:pt x="544355" y="331945"/>
                                <a:pt x="540729" y="343631"/>
                                <a:pt x="533400" y="352425"/>
                              </a:cubicBezTo>
                              <a:cubicBezTo>
                                <a:pt x="524776" y="362773"/>
                                <a:pt x="513449" y="370652"/>
                                <a:pt x="504825" y="381000"/>
                              </a:cubicBezTo>
                              <a:cubicBezTo>
                                <a:pt x="497496" y="389794"/>
                                <a:pt x="493870" y="401480"/>
                                <a:pt x="485775" y="409575"/>
                              </a:cubicBezTo>
                              <a:cubicBezTo>
                                <a:pt x="472312" y="423038"/>
                                <a:pt x="434041" y="440204"/>
                                <a:pt x="419100" y="447675"/>
                              </a:cubicBezTo>
                              <a:cubicBezTo>
                                <a:pt x="384175" y="500063"/>
                                <a:pt x="419100" y="455613"/>
                                <a:pt x="371475" y="495300"/>
                              </a:cubicBezTo>
                              <a:cubicBezTo>
                                <a:pt x="361127" y="503924"/>
                                <a:pt x="353248" y="515251"/>
                                <a:pt x="342900" y="523875"/>
                              </a:cubicBezTo>
                              <a:cubicBezTo>
                                <a:pt x="313414" y="548447"/>
                                <a:pt x="310304" y="537125"/>
                                <a:pt x="285750" y="571500"/>
                              </a:cubicBezTo>
                              <a:cubicBezTo>
                                <a:pt x="276375" y="584625"/>
                                <a:pt x="262648" y="626176"/>
                                <a:pt x="247650" y="638175"/>
                              </a:cubicBezTo>
                              <a:cubicBezTo>
                                <a:pt x="239810" y="644447"/>
                                <a:pt x="228600" y="644525"/>
                                <a:pt x="219075" y="647700"/>
                              </a:cubicBezTo>
                              <a:cubicBezTo>
                                <a:pt x="171777" y="718646"/>
                                <a:pt x="232566" y="631511"/>
                                <a:pt x="171450" y="704850"/>
                              </a:cubicBezTo>
                              <a:cubicBezTo>
                                <a:pt x="164121" y="713644"/>
                                <a:pt x="162108" y="727358"/>
                                <a:pt x="152400" y="733425"/>
                              </a:cubicBezTo>
                              <a:cubicBezTo>
                                <a:pt x="135372" y="744068"/>
                                <a:pt x="95250" y="752475"/>
                                <a:pt x="95250" y="752475"/>
                              </a:cubicBezTo>
                              <a:cubicBezTo>
                                <a:pt x="82550" y="749300"/>
                                <a:pt x="68516" y="749445"/>
                                <a:pt x="57150" y="742950"/>
                              </a:cubicBezTo>
                              <a:cubicBezTo>
                                <a:pt x="13644" y="718089"/>
                                <a:pt x="24880" y="684241"/>
                                <a:pt x="9525" y="638175"/>
                              </a:cubicBezTo>
                              <a:lnTo>
                                <a:pt x="0" y="609600"/>
                              </a:lnTo>
                              <a:cubicBezTo>
                                <a:pt x="3175" y="571500"/>
                                <a:pt x="4783" y="533237"/>
                                <a:pt x="9525" y="495300"/>
                              </a:cubicBezTo>
                              <a:cubicBezTo>
                                <a:pt x="11149" y="482310"/>
                                <a:pt x="11788" y="468092"/>
                                <a:pt x="19050" y="457200"/>
                              </a:cubicBezTo>
                              <a:cubicBezTo>
                                <a:pt x="25400" y="447675"/>
                                <a:pt x="38100" y="444500"/>
                                <a:pt x="47625" y="438150"/>
                              </a:cubicBezTo>
                              <a:cubicBezTo>
                                <a:pt x="62523" y="408354"/>
                                <a:pt x="66289" y="390783"/>
                                <a:pt x="95250" y="371475"/>
                              </a:cubicBezTo>
                              <a:cubicBezTo>
                                <a:pt x="103604" y="365906"/>
                                <a:pt x="114300" y="365125"/>
                                <a:pt x="123825" y="361950"/>
                              </a:cubicBezTo>
                              <a:cubicBezTo>
                                <a:pt x="214982" y="270793"/>
                                <a:pt x="98267" y="378989"/>
                                <a:pt x="180975" y="323850"/>
                              </a:cubicBezTo>
                              <a:cubicBezTo>
                                <a:pt x="192183" y="316378"/>
                                <a:pt x="199202" y="303899"/>
                                <a:pt x="209550" y="295275"/>
                              </a:cubicBezTo>
                              <a:cubicBezTo>
                                <a:pt x="218344" y="287946"/>
                                <a:pt x="228600" y="282575"/>
                                <a:pt x="238125" y="276225"/>
                              </a:cubicBezTo>
                              <a:cubicBezTo>
                                <a:pt x="244475" y="266700"/>
                                <a:pt x="248483" y="255100"/>
                                <a:pt x="257175" y="247650"/>
                              </a:cubicBezTo>
                              <a:cubicBezTo>
                                <a:pt x="271231" y="235602"/>
                                <a:pt x="289181" y="229014"/>
                                <a:pt x="304800" y="219075"/>
                              </a:cubicBezTo>
                              <a:cubicBezTo>
                                <a:pt x="324116" y="206783"/>
                                <a:pt x="342900" y="193675"/>
                                <a:pt x="361950" y="180975"/>
                              </a:cubicBezTo>
                              <a:cubicBezTo>
                                <a:pt x="373158" y="173503"/>
                                <a:pt x="378750" y="158942"/>
                                <a:pt x="390525" y="152400"/>
                              </a:cubicBezTo>
                              <a:cubicBezTo>
                                <a:pt x="408078" y="142648"/>
                                <a:pt x="447675" y="133350"/>
                                <a:pt x="447675" y="133350"/>
                              </a:cubicBezTo>
                              <a:cubicBezTo>
                                <a:pt x="513179" y="89681"/>
                                <a:pt x="483105" y="102490"/>
                                <a:pt x="533400" y="85725"/>
                              </a:cubicBezTo>
                              <a:cubicBezTo>
                                <a:pt x="605139" y="37899"/>
                                <a:pt x="513965" y="94054"/>
                                <a:pt x="600075" y="57150"/>
                              </a:cubicBezTo>
                              <a:cubicBezTo>
                                <a:pt x="610597" y="52641"/>
                                <a:pt x="618411" y="43220"/>
                                <a:pt x="628650" y="38100"/>
                              </a:cubicBezTo>
                              <a:cubicBezTo>
                                <a:pt x="637630" y="33610"/>
                                <a:pt x="647700" y="31750"/>
                                <a:pt x="657225" y="28575"/>
                              </a:cubicBezTo>
                              <a:cubicBezTo>
                                <a:pt x="671672" y="18943"/>
                                <a:pt x="694657" y="0"/>
                                <a:pt x="714375" y="0"/>
                              </a:cubicBezTo>
                              <a:cubicBezTo>
                                <a:pt x="765274" y="0"/>
                                <a:pt x="868363" y="6350"/>
                                <a:pt x="876300" y="1905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7" name="正方形/長方形 176"/>
                        <p:cNvSpPr/>
                        <p:nvPr/>
                      </p:nvSpPr>
                      <p:spPr>
                        <a:xfrm>
                          <a:off x="5185073" y="1581149"/>
                          <a:ext cx="847725" cy="36671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8" name="正方形/長方形 177"/>
                        <p:cNvSpPr/>
                        <p:nvPr/>
                      </p:nvSpPr>
                      <p:spPr>
                        <a:xfrm>
                          <a:off x="2889548" y="3486149"/>
                          <a:ext cx="2295525" cy="175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79" name="フリーフォーム 178"/>
                        <p:cNvSpPr/>
                        <p:nvPr/>
                      </p:nvSpPr>
                      <p:spPr>
                        <a:xfrm>
                          <a:off x="2146598" y="4804675"/>
                          <a:ext cx="594159" cy="473970"/>
                        </a:xfrm>
                        <a:custGeom>
                          <a:avLst/>
                          <a:gdLst>
                            <a:gd name="connsiteX0" fmla="*/ 514350 w 594159"/>
                            <a:gd name="connsiteY0" fmla="*/ 453124 h 473970"/>
                            <a:gd name="connsiteX1" fmla="*/ 447675 w 594159"/>
                            <a:gd name="connsiteY1" fmla="*/ 434074 h 473970"/>
                            <a:gd name="connsiteX2" fmla="*/ 419100 w 594159"/>
                            <a:gd name="connsiteY2" fmla="*/ 424549 h 473970"/>
                            <a:gd name="connsiteX3" fmla="*/ 361950 w 594159"/>
                            <a:gd name="connsiteY3" fmla="*/ 415024 h 473970"/>
                            <a:gd name="connsiteX4" fmla="*/ 257175 w 594159"/>
                            <a:gd name="connsiteY4" fmla="*/ 386449 h 473970"/>
                            <a:gd name="connsiteX5" fmla="*/ 228600 w 594159"/>
                            <a:gd name="connsiteY5" fmla="*/ 367399 h 473970"/>
                            <a:gd name="connsiteX6" fmla="*/ 190500 w 594159"/>
                            <a:gd name="connsiteY6" fmla="*/ 357874 h 473970"/>
                            <a:gd name="connsiteX7" fmla="*/ 161925 w 594159"/>
                            <a:gd name="connsiteY7" fmla="*/ 329299 h 473970"/>
                            <a:gd name="connsiteX8" fmla="*/ 133350 w 594159"/>
                            <a:gd name="connsiteY8" fmla="*/ 310249 h 473970"/>
                            <a:gd name="connsiteX9" fmla="*/ 76200 w 594159"/>
                            <a:gd name="connsiteY9" fmla="*/ 262624 h 473970"/>
                            <a:gd name="connsiteX10" fmla="*/ 57150 w 594159"/>
                            <a:gd name="connsiteY10" fmla="*/ 224524 h 473970"/>
                            <a:gd name="connsiteX11" fmla="*/ 28575 w 594159"/>
                            <a:gd name="connsiteY11" fmla="*/ 195949 h 473970"/>
                            <a:gd name="connsiteX12" fmla="*/ 9525 w 594159"/>
                            <a:gd name="connsiteY12" fmla="*/ 138799 h 473970"/>
                            <a:gd name="connsiteX13" fmla="*/ 0 w 594159"/>
                            <a:gd name="connsiteY13" fmla="*/ 110224 h 473970"/>
                            <a:gd name="connsiteX14" fmla="*/ 9525 w 594159"/>
                            <a:gd name="connsiteY14" fmla="*/ 34024 h 473970"/>
                            <a:gd name="connsiteX15" fmla="*/ 104775 w 594159"/>
                            <a:gd name="connsiteY15" fmla="*/ 5449 h 473970"/>
                            <a:gd name="connsiteX16" fmla="*/ 400050 w 594159"/>
                            <a:gd name="connsiteY16" fmla="*/ 53074 h 473970"/>
                            <a:gd name="connsiteX17" fmla="*/ 428625 w 594159"/>
                            <a:gd name="connsiteY17" fmla="*/ 81649 h 473970"/>
                            <a:gd name="connsiteX18" fmla="*/ 457200 w 594159"/>
                            <a:gd name="connsiteY18" fmla="*/ 119749 h 473970"/>
                            <a:gd name="connsiteX19" fmla="*/ 466725 w 594159"/>
                            <a:gd name="connsiteY19" fmla="*/ 148324 h 473970"/>
                            <a:gd name="connsiteX20" fmla="*/ 514350 w 594159"/>
                            <a:gd name="connsiteY20" fmla="*/ 214999 h 473970"/>
                            <a:gd name="connsiteX21" fmla="*/ 533400 w 594159"/>
                            <a:gd name="connsiteY21" fmla="*/ 272149 h 473970"/>
                            <a:gd name="connsiteX22" fmla="*/ 552450 w 594159"/>
                            <a:gd name="connsiteY22" fmla="*/ 300724 h 473970"/>
                            <a:gd name="connsiteX23" fmla="*/ 571500 w 594159"/>
                            <a:gd name="connsiteY23" fmla="*/ 357874 h 473970"/>
                            <a:gd name="connsiteX24" fmla="*/ 533400 w 594159"/>
                            <a:gd name="connsiteY24" fmla="*/ 472174 h 473970"/>
                            <a:gd name="connsiteX25" fmla="*/ 514350 w 594159"/>
                            <a:gd name="connsiteY25" fmla="*/ 453124 h 47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4159" h="473970">
                              <a:moveTo>
                                <a:pt x="514350" y="453124"/>
                              </a:moveTo>
                              <a:cubicBezTo>
                                <a:pt x="500062" y="446774"/>
                                <a:pt x="469815" y="440716"/>
                                <a:pt x="447675" y="434074"/>
                              </a:cubicBezTo>
                              <a:cubicBezTo>
                                <a:pt x="438058" y="431189"/>
                                <a:pt x="428901" y="426727"/>
                                <a:pt x="419100" y="424549"/>
                              </a:cubicBezTo>
                              <a:cubicBezTo>
                                <a:pt x="400247" y="420359"/>
                                <a:pt x="380834" y="419071"/>
                                <a:pt x="361950" y="415024"/>
                              </a:cubicBezTo>
                              <a:cubicBezTo>
                                <a:pt x="301792" y="402133"/>
                                <a:pt x="300701" y="400958"/>
                                <a:pt x="257175" y="386449"/>
                              </a:cubicBezTo>
                              <a:cubicBezTo>
                                <a:pt x="247650" y="380099"/>
                                <a:pt x="239122" y="371908"/>
                                <a:pt x="228600" y="367399"/>
                              </a:cubicBezTo>
                              <a:cubicBezTo>
                                <a:pt x="216568" y="362242"/>
                                <a:pt x="201866" y="364369"/>
                                <a:pt x="190500" y="357874"/>
                              </a:cubicBezTo>
                              <a:cubicBezTo>
                                <a:pt x="178804" y="351191"/>
                                <a:pt x="172273" y="337923"/>
                                <a:pt x="161925" y="329299"/>
                              </a:cubicBezTo>
                              <a:cubicBezTo>
                                <a:pt x="153131" y="321970"/>
                                <a:pt x="142144" y="317578"/>
                                <a:pt x="133350" y="310249"/>
                              </a:cubicBezTo>
                              <a:cubicBezTo>
                                <a:pt x="60011" y="249133"/>
                                <a:pt x="147146" y="309922"/>
                                <a:pt x="76200" y="262624"/>
                              </a:cubicBezTo>
                              <a:cubicBezTo>
                                <a:pt x="69850" y="249924"/>
                                <a:pt x="65403" y="236078"/>
                                <a:pt x="57150" y="224524"/>
                              </a:cubicBezTo>
                              <a:cubicBezTo>
                                <a:pt x="49320" y="213563"/>
                                <a:pt x="35117" y="207724"/>
                                <a:pt x="28575" y="195949"/>
                              </a:cubicBezTo>
                              <a:cubicBezTo>
                                <a:pt x="18823" y="178396"/>
                                <a:pt x="15875" y="157849"/>
                                <a:pt x="9525" y="138799"/>
                              </a:cubicBezTo>
                              <a:lnTo>
                                <a:pt x="0" y="110224"/>
                              </a:lnTo>
                              <a:cubicBezTo>
                                <a:pt x="3175" y="84824"/>
                                <a:pt x="18" y="57791"/>
                                <a:pt x="9525" y="34024"/>
                              </a:cubicBezTo>
                              <a:cubicBezTo>
                                <a:pt x="20026" y="7771"/>
                                <a:pt x="98848" y="6296"/>
                                <a:pt x="104775" y="5449"/>
                              </a:cubicBezTo>
                              <a:cubicBezTo>
                                <a:pt x="127353" y="7958"/>
                                <a:pt x="325746" y="0"/>
                                <a:pt x="400050" y="53074"/>
                              </a:cubicBezTo>
                              <a:cubicBezTo>
                                <a:pt x="411011" y="60904"/>
                                <a:pt x="419859" y="71422"/>
                                <a:pt x="428625" y="81649"/>
                              </a:cubicBezTo>
                              <a:cubicBezTo>
                                <a:pt x="438956" y="93702"/>
                                <a:pt x="447675" y="107049"/>
                                <a:pt x="457200" y="119749"/>
                              </a:cubicBezTo>
                              <a:cubicBezTo>
                                <a:pt x="460375" y="129274"/>
                                <a:pt x="461744" y="139607"/>
                                <a:pt x="466725" y="148324"/>
                              </a:cubicBezTo>
                              <a:cubicBezTo>
                                <a:pt x="473761" y="160637"/>
                                <a:pt x="506979" y="198414"/>
                                <a:pt x="514350" y="214999"/>
                              </a:cubicBezTo>
                              <a:cubicBezTo>
                                <a:pt x="522505" y="233349"/>
                                <a:pt x="527050" y="253099"/>
                                <a:pt x="533400" y="272149"/>
                              </a:cubicBezTo>
                              <a:cubicBezTo>
                                <a:pt x="537020" y="283009"/>
                                <a:pt x="547801" y="290263"/>
                                <a:pt x="552450" y="300724"/>
                              </a:cubicBezTo>
                              <a:cubicBezTo>
                                <a:pt x="560605" y="319074"/>
                                <a:pt x="571500" y="357874"/>
                                <a:pt x="571500" y="357874"/>
                              </a:cubicBezTo>
                              <a:cubicBezTo>
                                <a:pt x="564856" y="430961"/>
                                <a:pt x="594159" y="463494"/>
                                <a:pt x="533400" y="472174"/>
                              </a:cubicBezTo>
                              <a:cubicBezTo>
                                <a:pt x="520828" y="473970"/>
                                <a:pt x="528638" y="459474"/>
                                <a:pt x="514350" y="45312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80" name="フリーフォーム 179"/>
                        <p:cNvSpPr/>
                        <p:nvPr/>
                      </p:nvSpPr>
                      <p:spPr>
                        <a:xfrm>
                          <a:off x="0" y="3722317"/>
                          <a:ext cx="193973" cy="138482"/>
                        </a:xfrm>
                        <a:custGeom>
                          <a:avLst/>
                          <a:gdLst>
                            <a:gd name="connsiteX0" fmla="*/ 165398 w 193973"/>
                            <a:gd name="connsiteY0" fmla="*/ 125782 h 138482"/>
                            <a:gd name="connsiteX1" fmla="*/ 12998 w 193973"/>
                            <a:gd name="connsiteY1" fmla="*/ 116257 h 138482"/>
                            <a:gd name="connsiteX2" fmla="*/ 3473 w 193973"/>
                            <a:gd name="connsiteY2" fmla="*/ 87682 h 138482"/>
                            <a:gd name="connsiteX3" fmla="*/ 41573 w 193973"/>
                            <a:gd name="connsiteY3" fmla="*/ 1957 h 138482"/>
                            <a:gd name="connsiteX4" fmla="*/ 174923 w 193973"/>
                            <a:gd name="connsiteY4" fmla="*/ 11482 h 138482"/>
                            <a:gd name="connsiteX5" fmla="*/ 184448 w 193973"/>
                            <a:gd name="connsiteY5" fmla="*/ 40057 h 138482"/>
                            <a:gd name="connsiteX6" fmla="*/ 165398 w 193973"/>
                            <a:gd name="connsiteY6" fmla="*/ 125782 h 138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973" h="138482">
                              <a:moveTo>
                                <a:pt x="165398" y="125782"/>
                              </a:moveTo>
                              <a:cubicBezTo>
                                <a:pt x="136823" y="138482"/>
                                <a:pt x="62544" y="127915"/>
                                <a:pt x="12998" y="116257"/>
                              </a:cubicBezTo>
                              <a:cubicBezTo>
                                <a:pt x="3225" y="113957"/>
                                <a:pt x="3473" y="97722"/>
                                <a:pt x="3473" y="87682"/>
                              </a:cubicBezTo>
                              <a:cubicBezTo>
                                <a:pt x="3473" y="17104"/>
                                <a:pt x="0" y="29672"/>
                                <a:pt x="41573" y="1957"/>
                              </a:cubicBezTo>
                              <a:cubicBezTo>
                                <a:pt x="86023" y="5132"/>
                                <a:pt x="131864" y="0"/>
                                <a:pt x="174923" y="11482"/>
                              </a:cubicBezTo>
                              <a:cubicBezTo>
                                <a:pt x="184624" y="14069"/>
                                <a:pt x="184448" y="30017"/>
                                <a:pt x="184448" y="40057"/>
                              </a:cubicBezTo>
                              <a:cubicBezTo>
                                <a:pt x="184448" y="103471"/>
                                <a:pt x="193973" y="113082"/>
                                <a:pt x="165398" y="12578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81" name="フリーフォーム 180"/>
                        <p:cNvSpPr/>
                        <p:nvPr/>
                      </p:nvSpPr>
                      <p:spPr>
                        <a:xfrm>
                          <a:off x="4975523" y="0"/>
                          <a:ext cx="214719" cy="170544"/>
                        </a:xfrm>
                        <a:custGeom>
                          <a:avLst/>
                          <a:gdLst>
                            <a:gd name="connsiteX0" fmla="*/ 183524 w 226793"/>
                            <a:gd name="connsiteY0" fmla="*/ 67463 h 123707"/>
                            <a:gd name="connsiteX1" fmla="*/ 59699 w 226793"/>
                            <a:gd name="connsiteY1" fmla="*/ 76988 h 123707"/>
                            <a:gd name="connsiteX2" fmla="*/ 97799 w 226793"/>
                            <a:gd name="connsiteY2" fmla="*/ 788 h 123707"/>
                            <a:gd name="connsiteX3" fmla="*/ 202574 w 226793"/>
                            <a:gd name="connsiteY3" fmla="*/ 10313 h 123707"/>
                            <a:gd name="connsiteX4" fmla="*/ 212099 w 226793"/>
                            <a:gd name="connsiteY4" fmla="*/ 76988 h 123707"/>
                            <a:gd name="connsiteX5" fmla="*/ 183524 w 226793"/>
                            <a:gd name="connsiteY5" fmla="*/ 67463 h 123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793" h="123707">
                              <a:moveTo>
                                <a:pt x="183524" y="67463"/>
                              </a:moveTo>
                              <a:cubicBezTo>
                                <a:pt x="158124" y="67463"/>
                                <a:pt x="112258" y="123707"/>
                                <a:pt x="59699" y="76988"/>
                              </a:cubicBezTo>
                              <a:cubicBezTo>
                                <a:pt x="0" y="23922"/>
                                <a:pt x="79519" y="6881"/>
                                <a:pt x="97799" y="788"/>
                              </a:cubicBezTo>
                              <a:cubicBezTo>
                                <a:pt x="132724" y="3963"/>
                                <a:pt x="169056" y="0"/>
                                <a:pt x="202574" y="10313"/>
                              </a:cubicBezTo>
                              <a:cubicBezTo>
                                <a:pt x="226793" y="17765"/>
                                <a:pt x="226793" y="64393"/>
                                <a:pt x="212099" y="76988"/>
                              </a:cubicBezTo>
                              <a:cubicBezTo>
                                <a:pt x="188703" y="97042"/>
                                <a:pt x="208924" y="67463"/>
                                <a:pt x="183524" y="6746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82" name="フリーフォーム 181"/>
                        <p:cNvSpPr/>
                        <p:nvPr/>
                      </p:nvSpPr>
                      <p:spPr>
                        <a:xfrm>
                          <a:off x="5927966" y="761999"/>
                          <a:ext cx="139553" cy="153988"/>
                        </a:xfrm>
                        <a:custGeom>
                          <a:avLst/>
                          <a:gdLst>
                            <a:gd name="connsiteX0" fmla="*/ 76257 w 139553"/>
                            <a:gd name="connsiteY0" fmla="*/ 152400 h 153988"/>
                            <a:gd name="connsiteX1" fmla="*/ 47682 w 139553"/>
                            <a:gd name="connsiteY1" fmla="*/ 133350 h 153988"/>
                            <a:gd name="connsiteX2" fmla="*/ 19107 w 139553"/>
                            <a:gd name="connsiteY2" fmla="*/ 123825 h 153988"/>
                            <a:gd name="connsiteX3" fmla="*/ 57 w 139553"/>
                            <a:gd name="connsiteY3" fmla="*/ 66675 h 153988"/>
                            <a:gd name="connsiteX4" fmla="*/ 9582 w 139553"/>
                            <a:gd name="connsiteY4" fmla="*/ 9525 h 153988"/>
                            <a:gd name="connsiteX5" fmla="*/ 38157 w 139553"/>
                            <a:gd name="connsiteY5" fmla="*/ 0 h 153988"/>
                            <a:gd name="connsiteX6" fmla="*/ 114357 w 139553"/>
                            <a:gd name="connsiteY6" fmla="*/ 9525 h 153988"/>
                            <a:gd name="connsiteX7" fmla="*/ 133407 w 139553"/>
                            <a:gd name="connsiteY7" fmla="*/ 38100 h 153988"/>
                            <a:gd name="connsiteX8" fmla="*/ 95307 w 139553"/>
                            <a:gd name="connsiteY8" fmla="*/ 123825 h 153988"/>
                            <a:gd name="connsiteX9" fmla="*/ 76257 w 139553"/>
                            <a:gd name="connsiteY9" fmla="*/ 152400 h 15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9553" h="153988">
                              <a:moveTo>
                                <a:pt x="76257" y="152400"/>
                              </a:moveTo>
                              <a:cubicBezTo>
                                <a:pt x="68319" y="153988"/>
                                <a:pt x="57921" y="138470"/>
                                <a:pt x="47682" y="133350"/>
                              </a:cubicBezTo>
                              <a:cubicBezTo>
                                <a:pt x="38702" y="128860"/>
                                <a:pt x="24943" y="131995"/>
                                <a:pt x="19107" y="123825"/>
                              </a:cubicBezTo>
                              <a:cubicBezTo>
                                <a:pt x="7435" y="107485"/>
                                <a:pt x="57" y="66675"/>
                                <a:pt x="57" y="66675"/>
                              </a:cubicBezTo>
                              <a:cubicBezTo>
                                <a:pt x="3232" y="47625"/>
                                <a:pt x="0" y="26293"/>
                                <a:pt x="9582" y="9525"/>
                              </a:cubicBezTo>
                              <a:cubicBezTo>
                                <a:pt x="14563" y="808"/>
                                <a:pt x="28117" y="0"/>
                                <a:pt x="38157" y="0"/>
                              </a:cubicBezTo>
                              <a:cubicBezTo>
                                <a:pt x="63755" y="0"/>
                                <a:pt x="88957" y="6350"/>
                                <a:pt x="114357" y="9525"/>
                              </a:cubicBezTo>
                              <a:cubicBezTo>
                                <a:pt x="120707" y="19050"/>
                                <a:pt x="132268" y="26709"/>
                                <a:pt x="133407" y="38100"/>
                              </a:cubicBezTo>
                              <a:cubicBezTo>
                                <a:pt x="139553" y="99556"/>
                                <a:pt x="133746" y="100762"/>
                                <a:pt x="95307" y="123825"/>
                              </a:cubicBezTo>
                              <a:cubicBezTo>
                                <a:pt x="89219" y="127478"/>
                                <a:pt x="84195" y="150812"/>
                                <a:pt x="76257" y="1524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grpSp>
                    <p:nvGrpSpPr>
                      <p:cNvPr id="13" name="グループ化 45"/>
                      <p:cNvGrpSpPr>
                        <a:grpSpLocks/>
                      </p:cNvGrpSpPr>
                      <p:nvPr/>
                    </p:nvGrpSpPr>
                    <p:grpSpPr bwMode="auto">
                      <a:xfrm>
                        <a:off x="2872611" y="4076618"/>
                        <a:ext cx="1760546" cy="732186"/>
                        <a:chOff x="2872611" y="4076618"/>
                        <a:chExt cx="1760546" cy="732186"/>
                      </a:xfrm>
                    </p:grpSpPr>
                    <p:sp>
                      <p:nvSpPr>
                        <p:cNvPr id="171" name="円/楕円 170"/>
                        <p:cNvSpPr/>
                        <p:nvPr/>
                      </p:nvSpPr>
                      <p:spPr>
                        <a:xfrm>
                          <a:off x="3419703" y="4076618"/>
                          <a:ext cx="145190" cy="14518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2" name="正方形/長方形 171"/>
                        <p:cNvSpPr/>
                        <p:nvPr/>
                      </p:nvSpPr>
                      <p:spPr>
                        <a:xfrm>
                          <a:off x="2872974" y="4294388"/>
                          <a:ext cx="1760426" cy="51493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大正区役所</a:t>
                          </a:r>
                          <a:endParaRPr lang="en-US" altLang="ja-JP" sz="900" dirty="0">
                            <a:solidFill>
                              <a:schemeClr val="tx1"/>
                            </a:solidFill>
                          </a:endParaRPr>
                        </a:p>
                        <a:p>
                          <a:pPr algn="ctr">
                            <a:defRPr/>
                          </a:pPr>
                          <a:r>
                            <a:rPr lang="ja-JP" altLang="en-US" sz="900" dirty="0">
                              <a:solidFill>
                                <a:schemeClr val="tx1"/>
                              </a:solidFill>
                            </a:rPr>
                            <a:t>（地域自治区事務所）</a:t>
                          </a:r>
                        </a:p>
                      </p:txBody>
                    </p:sp>
                  </p:grpSp>
                </p:grpSp>
                <p:grpSp>
                  <p:nvGrpSpPr>
                    <p:cNvPr id="14" name="グループ化 63"/>
                    <p:cNvGrpSpPr>
                      <a:grpSpLocks/>
                    </p:cNvGrpSpPr>
                    <p:nvPr/>
                  </p:nvGrpSpPr>
                  <p:grpSpPr bwMode="auto">
                    <a:xfrm>
                      <a:off x="3524567" y="771509"/>
                      <a:ext cx="4171936" cy="3382235"/>
                      <a:chOff x="3524567" y="771509"/>
                      <a:chExt cx="4171936" cy="3382235"/>
                    </a:xfrm>
                  </p:grpSpPr>
                  <p:sp>
                    <p:nvSpPr>
                      <p:cNvPr id="161" name="フリーフォーム 160"/>
                      <p:cNvSpPr/>
                      <p:nvPr/>
                    </p:nvSpPr>
                    <p:spPr>
                      <a:xfrm>
                        <a:off x="3524567" y="1511018"/>
                        <a:ext cx="4171936" cy="784878"/>
                      </a:xfrm>
                      <a:custGeom>
                        <a:avLst/>
                        <a:gdLst>
                          <a:gd name="connsiteX0" fmla="*/ 0 w 4171950"/>
                          <a:gd name="connsiteY0" fmla="*/ 784225 h 784225"/>
                          <a:gd name="connsiteX1" fmla="*/ 781050 w 4171950"/>
                          <a:gd name="connsiteY1" fmla="*/ 174625 h 784225"/>
                          <a:gd name="connsiteX2" fmla="*/ 2066925 w 4171950"/>
                          <a:gd name="connsiteY2" fmla="*/ 12700 h 784225"/>
                          <a:gd name="connsiteX3" fmla="*/ 4171950 w 4171950"/>
                          <a:gd name="connsiteY3" fmla="*/ 98425 h 784225"/>
                        </a:gdLst>
                        <a:ahLst/>
                        <a:cxnLst>
                          <a:cxn ang="0">
                            <a:pos x="connsiteX0" y="connsiteY0"/>
                          </a:cxn>
                          <a:cxn ang="0">
                            <a:pos x="connsiteX1" y="connsiteY1"/>
                          </a:cxn>
                          <a:cxn ang="0">
                            <a:pos x="connsiteX2" y="connsiteY2"/>
                          </a:cxn>
                          <a:cxn ang="0">
                            <a:pos x="connsiteX3" y="connsiteY3"/>
                          </a:cxn>
                        </a:cxnLst>
                        <a:rect l="l" t="t" r="r" b="b"/>
                        <a:pathLst>
                          <a:path w="4171950" h="784225">
                            <a:moveTo>
                              <a:pt x="0" y="784225"/>
                            </a:moveTo>
                            <a:cubicBezTo>
                              <a:pt x="218281" y="543719"/>
                              <a:pt x="436563" y="303213"/>
                              <a:pt x="781050" y="174625"/>
                            </a:cubicBezTo>
                            <a:cubicBezTo>
                              <a:pt x="1125538" y="46038"/>
                              <a:pt x="1501775" y="25400"/>
                              <a:pt x="2066925" y="12700"/>
                            </a:cubicBezTo>
                            <a:cubicBezTo>
                              <a:pt x="2632075" y="0"/>
                              <a:pt x="3402012" y="49212"/>
                              <a:pt x="4171950" y="98425"/>
                            </a:cubicBezTo>
                          </a:path>
                        </a:pathLst>
                      </a:custGeom>
                      <a:ln w="63500" cmpd="tri">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62" name="フリーフォーム 161"/>
                      <p:cNvSpPr/>
                      <p:nvPr/>
                    </p:nvSpPr>
                    <p:spPr>
                      <a:xfrm>
                        <a:off x="4009534" y="2057864"/>
                        <a:ext cx="3677895" cy="795145"/>
                      </a:xfrm>
                      <a:custGeom>
                        <a:avLst/>
                        <a:gdLst>
                          <a:gd name="connsiteX0" fmla="*/ 3751262 w 3751262"/>
                          <a:gd name="connsiteY0" fmla="*/ 76200 h 590550"/>
                          <a:gd name="connsiteX1" fmla="*/ 598487 w 3751262"/>
                          <a:gd name="connsiteY1" fmla="*/ 85725 h 590550"/>
                          <a:gd name="connsiteX2" fmla="*/ 160337 w 3751262"/>
                          <a:gd name="connsiteY2" fmla="*/ 590550 h 590550"/>
                          <a:gd name="connsiteX0" fmla="*/ 3737950 w 3737950"/>
                          <a:gd name="connsiteY0" fmla="*/ 105574 h 796166"/>
                          <a:gd name="connsiteX1" fmla="*/ 585175 w 3737950"/>
                          <a:gd name="connsiteY1" fmla="*/ 115099 h 796166"/>
                          <a:gd name="connsiteX2" fmla="*/ 226905 w 3737950"/>
                          <a:gd name="connsiteY2" fmla="*/ 796166 h 796166"/>
                          <a:gd name="connsiteX0" fmla="*/ 3737949 w 3737949"/>
                          <a:gd name="connsiteY0" fmla="*/ 105574 h 796166"/>
                          <a:gd name="connsiteX1" fmla="*/ 585174 w 3737949"/>
                          <a:gd name="connsiteY1" fmla="*/ 115099 h 796166"/>
                          <a:gd name="connsiteX2" fmla="*/ 226904 w 3737949"/>
                          <a:gd name="connsiteY2" fmla="*/ 796166 h 796166"/>
                          <a:gd name="connsiteX0" fmla="*/ 3737949 w 3737949"/>
                          <a:gd name="connsiteY0" fmla="*/ 105574 h 796166"/>
                          <a:gd name="connsiteX1" fmla="*/ 585174 w 3737949"/>
                          <a:gd name="connsiteY1" fmla="*/ 115099 h 796166"/>
                          <a:gd name="connsiteX2" fmla="*/ 226904 w 3737949"/>
                          <a:gd name="connsiteY2" fmla="*/ 796166 h 796166"/>
                        </a:gdLst>
                        <a:ahLst/>
                        <a:cxnLst>
                          <a:cxn ang="0">
                            <a:pos x="connsiteX0" y="connsiteY0"/>
                          </a:cxn>
                          <a:cxn ang="0">
                            <a:pos x="connsiteX1" y="connsiteY1"/>
                          </a:cxn>
                          <a:cxn ang="0">
                            <a:pos x="connsiteX2" y="connsiteY2"/>
                          </a:cxn>
                        </a:cxnLst>
                        <a:rect l="l" t="t" r="r" b="b"/>
                        <a:pathLst>
                          <a:path w="3737949" h="796166">
                            <a:moveTo>
                              <a:pt x="3737949" y="105574"/>
                            </a:moveTo>
                            <a:cubicBezTo>
                              <a:pt x="2460805" y="67474"/>
                              <a:pt x="1170348" y="0"/>
                              <a:pt x="585174" y="115099"/>
                            </a:cubicBezTo>
                            <a:cubicBezTo>
                              <a:pt x="0" y="230198"/>
                              <a:pt x="59916" y="350325"/>
                              <a:pt x="226904" y="796166"/>
                            </a:cubicBezTo>
                          </a:path>
                        </a:pathLst>
                      </a:custGeom>
                      <a:ln w="63500" cmpd="tri">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63" name="フリーフォーム 162"/>
                      <p:cNvSpPr/>
                      <p:nvPr/>
                    </p:nvSpPr>
                    <p:spPr>
                      <a:xfrm>
                        <a:off x="5171563" y="923495"/>
                        <a:ext cx="623862" cy="3057848"/>
                      </a:xfrm>
                      <a:custGeom>
                        <a:avLst/>
                        <a:gdLst>
                          <a:gd name="connsiteX0" fmla="*/ 0 w 571500"/>
                          <a:gd name="connsiteY0" fmla="*/ 3057525 h 3057525"/>
                          <a:gd name="connsiteX1" fmla="*/ 295275 w 571500"/>
                          <a:gd name="connsiteY1" fmla="*/ 2647950 h 3057525"/>
                          <a:gd name="connsiteX2" fmla="*/ 514350 w 571500"/>
                          <a:gd name="connsiteY2" fmla="*/ 1847850 h 3057525"/>
                          <a:gd name="connsiteX3" fmla="*/ 571500 w 571500"/>
                          <a:gd name="connsiteY3" fmla="*/ 0 h 3057525"/>
                        </a:gdLst>
                        <a:ahLst/>
                        <a:cxnLst>
                          <a:cxn ang="0">
                            <a:pos x="connsiteX0" y="connsiteY0"/>
                          </a:cxn>
                          <a:cxn ang="0">
                            <a:pos x="connsiteX1" y="connsiteY1"/>
                          </a:cxn>
                          <a:cxn ang="0">
                            <a:pos x="connsiteX2" y="connsiteY2"/>
                          </a:cxn>
                          <a:cxn ang="0">
                            <a:pos x="connsiteX3" y="connsiteY3"/>
                          </a:cxn>
                        </a:cxnLst>
                        <a:rect l="l" t="t" r="r" b="b"/>
                        <a:pathLst>
                          <a:path w="571500" h="3057525">
                            <a:moveTo>
                              <a:pt x="0" y="3057525"/>
                            </a:moveTo>
                            <a:cubicBezTo>
                              <a:pt x="104775" y="2953543"/>
                              <a:pt x="209550" y="2849562"/>
                              <a:pt x="295275" y="2647950"/>
                            </a:cubicBezTo>
                            <a:cubicBezTo>
                              <a:pt x="381000" y="2446338"/>
                              <a:pt x="468313" y="2289175"/>
                              <a:pt x="514350" y="1847850"/>
                            </a:cubicBezTo>
                            <a:cubicBezTo>
                              <a:pt x="560387" y="1406525"/>
                              <a:pt x="565943" y="703262"/>
                              <a:pt x="571500" y="0"/>
                            </a:cubicBezTo>
                          </a:path>
                        </a:pathLst>
                      </a:custGeom>
                      <a:ln w="63500" cmpd="tri">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64" name="フリーフォーム 163"/>
                      <p:cNvSpPr/>
                      <p:nvPr/>
                    </p:nvSpPr>
                    <p:spPr>
                      <a:xfrm>
                        <a:off x="6496420" y="1000621"/>
                        <a:ext cx="9074" cy="1551608"/>
                      </a:xfrm>
                      <a:custGeom>
                        <a:avLst/>
                        <a:gdLst>
                          <a:gd name="connsiteX0" fmla="*/ 0 w 9525"/>
                          <a:gd name="connsiteY0" fmla="*/ 0 h 1552575"/>
                          <a:gd name="connsiteX1" fmla="*/ 9525 w 9525"/>
                          <a:gd name="connsiteY1" fmla="*/ 1552575 h 1552575"/>
                        </a:gdLst>
                        <a:ahLst/>
                        <a:cxnLst>
                          <a:cxn ang="0">
                            <a:pos x="connsiteX0" y="connsiteY0"/>
                          </a:cxn>
                          <a:cxn ang="0">
                            <a:pos x="connsiteX1" y="connsiteY1"/>
                          </a:cxn>
                        </a:cxnLst>
                        <a:rect l="l" t="t" r="r" b="b"/>
                        <a:pathLst>
                          <a:path w="9525" h="1552575">
                            <a:moveTo>
                              <a:pt x="0" y="0"/>
                            </a:moveTo>
                            <a:lnTo>
                              <a:pt x="9525" y="1552575"/>
                            </a:lnTo>
                          </a:path>
                        </a:pathLst>
                      </a:custGeom>
                      <a:ln w="63500" cmpd="tri">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66" name="フリーフォーム 165"/>
                      <p:cNvSpPr/>
                      <p:nvPr/>
                    </p:nvSpPr>
                    <p:spPr>
                      <a:xfrm>
                        <a:off x="5457406" y="771509"/>
                        <a:ext cx="133846" cy="3382235"/>
                      </a:xfrm>
                      <a:custGeom>
                        <a:avLst/>
                        <a:gdLst>
                          <a:gd name="connsiteX0" fmla="*/ 115887 w 134937"/>
                          <a:gd name="connsiteY0" fmla="*/ 0 h 3381375"/>
                          <a:gd name="connsiteX1" fmla="*/ 115887 w 134937"/>
                          <a:gd name="connsiteY1" fmla="*/ 809625 h 3381375"/>
                          <a:gd name="connsiteX2" fmla="*/ 1587 w 134937"/>
                          <a:gd name="connsiteY2" fmla="*/ 2105025 h 3381375"/>
                          <a:gd name="connsiteX3" fmla="*/ 106362 w 134937"/>
                          <a:gd name="connsiteY3" fmla="*/ 3381375 h 3381375"/>
                        </a:gdLst>
                        <a:ahLst/>
                        <a:cxnLst>
                          <a:cxn ang="0">
                            <a:pos x="connsiteX0" y="connsiteY0"/>
                          </a:cxn>
                          <a:cxn ang="0">
                            <a:pos x="connsiteX1" y="connsiteY1"/>
                          </a:cxn>
                          <a:cxn ang="0">
                            <a:pos x="connsiteX2" y="connsiteY2"/>
                          </a:cxn>
                          <a:cxn ang="0">
                            <a:pos x="connsiteX3" y="connsiteY3"/>
                          </a:cxn>
                        </a:cxnLst>
                        <a:rect l="l" t="t" r="r" b="b"/>
                        <a:pathLst>
                          <a:path w="134937" h="3381375">
                            <a:moveTo>
                              <a:pt x="115887" y="0"/>
                            </a:moveTo>
                            <a:cubicBezTo>
                              <a:pt x="125412" y="229394"/>
                              <a:pt x="134937" y="458788"/>
                              <a:pt x="115887" y="809625"/>
                            </a:cubicBezTo>
                            <a:cubicBezTo>
                              <a:pt x="96837" y="1160462"/>
                              <a:pt x="3174" y="1676400"/>
                              <a:pt x="1587" y="2105025"/>
                            </a:cubicBezTo>
                            <a:cubicBezTo>
                              <a:pt x="0" y="2533650"/>
                              <a:pt x="53181" y="2957512"/>
                              <a:pt x="106362" y="3381375"/>
                            </a:cubicBez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grpSp>
              <p:sp>
                <p:nvSpPr>
                  <p:cNvPr id="158" name="正方形/長方形 157"/>
                  <p:cNvSpPr/>
                  <p:nvPr/>
                </p:nvSpPr>
                <p:spPr>
                  <a:xfrm>
                    <a:off x="5168865" y="3450470"/>
                    <a:ext cx="1758158" cy="51493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浪速区役所</a:t>
                    </a:r>
                    <a:endParaRPr lang="en-US" altLang="ja-JP" sz="900" dirty="0">
                      <a:solidFill>
                        <a:schemeClr val="tx1"/>
                      </a:solidFill>
                    </a:endParaRPr>
                  </a:p>
                  <a:p>
                    <a:pPr algn="ctr">
                      <a:defRPr/>
                    </a:pPr>
                    <a:r>
                      <a:rPr lang="ja-JP" altLang="en-US" sz="900" dirty="0">
                        <a:solidFill>
                          <a:schemeClr val="tx1"/>
                        </a:solidFill>
                      </a:rPr>
                      <a:t>（地域自治区事務所）</a:t>
                    </a:r>
                  </a:p>
                </p:txBody>
              </p:sp>
            </p:grpSp>
            <p:sp>
              <p:nvSpPr>
                <p:cNvPr id="145" name="二等辺三角形 144"/>
                <p:cNvSpPr/>
                <p:nvPr/>
              </p:nvSpPr>
              <p:spPr>
                <a:xfrm>
                  <a:off x="6948535" y="1916427"/>
                  <a:ext cx="142920" cy="145180"/>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8" name="正方形/長方形 147"/>
                <p:cNvSpPr/>
                <p:nvPr/>
              </p:nvSpPr>
              <p:spPr>
                <a:xfrm>
                  <a:off x="7236645" y="1773516"/>
                  <a:ext cx="791739" cy="35841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大阪城</a:t>
                  </a:r>
                  <a:endParaRPr lang="en-US" altLang="ja-JP" sz="900" dirty="0">
                    <a:solidFill>
                      <a:schemeClr val="tx1"/>
                    </a:solidFill>
                  </a:endParaRPr>
                </a:p>
                <a:p>
                  <a:pPr algn="ctr">
                    <a:defRPr/>
                  </a:pPr>
                  <a:r>
                    <a:rPr lang="ja-JP" altLang="en-US" sz="900" dirty="0">
                      <a:solidFill>
                        <a:schemeClr val="tx1"/>
                      </a:solidFill>
                    </a:rPr>
                    <a:t>公園事務所</a:t>
                  </a:r>
                  <a:endParaRPr lang="en-US" altLang="ja-JP" sz="900" dirty="0">
                    <a:solidFill>
                      <a:schemeClr val="tx1"/>
                    </a:solidFill>
                  </a:endParaRPr>
                </a:p>
              </p:txBody>
            </p:sp>
          </p:grpSp>
          <p:sp>
            <p:nvSpPr>
              <p:cNvPr id="141" name="円/楕円 140"/>
              <p:cNvSpPr/>
              <p:nvPr/>
            </p:nvSpPr>
            <p:spPr>
              <a:xfrm>
                <a:off x="6106065" y="3418130"/>
                <a:ext cx="142920" cy="14518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1" name="フリーフォーム 90"/>
            <p:cNvSpPr/>
            <p:nvPr/>
          </p:nvSpPr>
          <p:spPr bwMode="auto">
            <a:xfrm>
              <a:off x="6732738" y="2781300"/>
              <a:ext cx="193662" cy="2085975"/>
            </a:xfrm>
            <a:custGeom>
              <a:avLst/>
              <a:gdLst>
                <a:gd name="connsiteX0" fmla="*/ 7937 w 193674"/>
                <a:gd name="connsiteY0" fmla="*/ 0 h 2085975"/>
                <a:gd name="connsiteX1" fmla="*/ 26987 w 193674"/>
                <a:gd name="connsiteY1" fmla="*/ 1038225 h 2085975"/>
                <a:gd name="connsiteX2" fmla="*/ 169862 w 193674"/>
                <a:gd name="connsiteY2" fmla="*/ 1343025 h 2085975"/>
                <a:gd name="connsiteX3" fmla="*/ 169862 w 193674"/>
                <a:gd name="connsiteY3" fmla="*/ 2085975 h 2085975"/>
              </a:gdLst>
              <a:ahLst/>
              <a:cxnLst>
                <a:cxn ang="0">
                  <a:pos x="connsiteX0" y="connsiteY0"/>
                </a:cxn>
                <a:cxn ang="0">
                  <a:pos x="connsiteX1" y="connsiteY1"/>
                </a:cxn>
                <a:cxn ang="0">
                  <a:pos x="connsiteX2" y="connsiteY2"/>
                </a:cxn>
                <a:cxn ang="0">
                  <a:pos x="connsiteX3" y="connsiteY3"/>
                </a:cxn>
              </a:cxnLst>
              <a:rect l="l" t="t" r="r" b="b"/>
              <a:pathLst>
                <a:path w="193674" h="2085975">
                  <a:moveTo>
                    <a:pt x="7937" y="0"/>
                  </a:moveTo>
                  <a:cubicBezTo>
                    <a:pt x="3968" y="407194"/>
                    <a:pt x="0" y="814388"/>
                    <a:pt x="26987" y="1038225"/>
                  </a:cubicBezTo>
                  <a:cubicBezTo>
                    <a:pt x="53974" y="1262062"/>
                    <a:pt x="146050" y="1168400"/>
                    <a:pt x="169862" y="1343025"/>
                  </a:cubicBezTo>
                  <a:cubicBezTo>
                    <a:pt x="193674" y="1517650"/>
                    <a:pt x="181768" y="1801812"/>
                    <a:pt x="169862" y="2085975"/>
                  </a:cubicBezTo>
                </a:path>
              </a:pathLst>
            </a:custGeom>
            <a:ln w="63500" cmpd="tri">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94" name="フリーフォーム 93"/>
          <p:cNvSpPr/>
          <p:nvPr/>
        </p:nvSpPr>
        <p:spPr>
          <a:xfrm>
            <a:off x="6200775" y="3143250"/>
            <a:ext cx="1247775" cy="982663"/>
          </a:xfrm>
          <a:custGeom>
            <a:avLst/>
            <a:gdLst>
              <a:gd name="connsiteX0" fmla="*/ 0 w 1247775"/>
              <a:gd name="connsiteY0" fmla="*/ 0 h 983456"/>
              <a:gd name="connsiteX1" fmla="*/ 80963 w 1247775"/>
              <a:gd name="connsiteY1" fmla="*/ 80963 h 983456"/>
              <a:gd name="connsiteX2" fmla="*/ 95250 w 1247775"/>
              <a:gd name="connsiteY2" fmla="*/ 266700 h 983456"/>
              <a:gd name="connsiteX3" fmla="*/ 142875 w 1247775"/>
              <a:gd name="connsiteY3" fmla="*/ 419100 h 983456"/>
              <a:gd name="connsiteX4" fmla="*/ 119063 w 1247775"/>
              <a:gd name="connsiteY4" fmla="*/ 719138 h 983456"/>
              <a:gd name="connsiteX5" fmla="*/ 128588 w 1247775"/>
              <a:gd name="connsiteY5" fmla="*/ 862013 h 983456"/>
              <a:gd name="connsiteX6" fmla="*/ 142875 w 1247775"/>
              <a:gd name="connsiteY6" fmla="*/ 885825 h 983456"/>
              <a:gd name="connsiteX7" fmla="*/ 161925 w 1247775"/>
              <a:gd name="connsiteY7" fmla="*/ 909638 h 983456"/>
              <a:gd name="connsiteX8" fmla="*/ 471488 w 1247775"/>
              <a:gd name="connsiteY8" fmla="*/ 947738 h 983456"/>
              <a:gd name="connsiteX9" fmla="*/ 695325 w 1247775"/>
              <a:gd name="connsiteY9" fmla="*/ 981075 h 983456"/>
              <a:gd name="connsiteX10" fmla="*/ 1247775 w 1247775"/>
              <a:gd name="connsiteY10" fmla="*/ 962025 h 98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7775" h="983456">
                <a:moveTo>
                  <a:pt x="0" y="0"/>
                </a:moveTo>
                <a:cubicBezTo>
                  <a:pt x="32544" y="18256"/>
                  <a:pt x="65088" y="36513"/>
                  <a:pt x="80963" y="80963"/>
                </a:cubicBezTo>
                <a:cubicBezTo>
                  <a:pt x="96838" y="125413"/>
                  <a:pt x="84931" y="210344"/>
                  <a:pt x="95250" y="266700"/>
                </a:cubicBezTo>
                <a:cubicBezTo>
                  <a:pt x="105569" y="323056"/>
                  <a:pt x="138906" y="343694"/>
                  <a:pt x="142875" y="419100"/>
                </a:cubicBezTo>
                <a:cubicBezTo>
                  <a:pt x="146844" y="494506"/>
                  <a:pt x="121444" y="645319"/>
                  <a:pt x="119063" y="719138"/>
                </a:cubicBezTo>
                <a:cubicBezTo>
                  <a:pt x="116682" y="792957"/>
                  <a:pt x="124619" y="834232"/>
                  <a:pt x="128588" y="862013"/>
                </a:cubicBezTo>
                <a:cubicBezTo>
                  <a:pt x="132557" y="889794"/>
                  <a:pt x="137319" y="877887"/>
                  <a:pt x="142875" y="885825"/>
                </a:cubicBezTo>
                <a:cubicBezTo>
                  <a:pt x="148431" y="893763"/>
                  <a:pt x="107156" y="899319"/>
                  <a:pt x="161925" y="909638"/>
                </a:cubicBezTo>
                <a:cubicBezTo>
                  <a:pt x="216694" y="919957"/>
                  <a:pt x="382588" y="935832"/>
                  <a:pt x="471488" y="947738"/>
                </a:cubicBezTo>
                <a:cubicBezTo>
                  <a:pt x="560388" y="959644"/>
                  <a:pt x="565944" y="978694"/>
                  <a:pt x="695325" y="981075"/>
                </a:cubicBezTo>
                <a:cubicBezTo>
                  <a:pt x="824706" y="983456"/>
                  <a:pt x="1036240" y="972740"/>
                  <a:pt x="1247775" y="962025"/>
                </a:cubicBezTo>
              </a:path>
            </a:pathLst>
          </a:custGeom>
          <a:ln w="63500" cmpd="tri">
            <a:solidFill>
              <a:srgbClr val="E0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93" name="正方形/長方形 92"/>
          <p:cNvSpPr/>
          <p:nvPr/>
        </p:nvSpPr>
        <p:spPr bwMode="auto">
          <a:xfrm>
            <a:off x="4859338" y="3068638"/>
            <a:ext cx="1223962" cy="4318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rPr>
              <a:t>西区役所</a:t>
            </a:r>
            <a:endParaRPr lang="en-US" altLang="ja-JP" sz="1050" dirty="0">
              <a:solidFill>
                <a:schemeClr val="tx1"/>
              </a:solidFill>
            </a:endParaRPr>
          </a:p>
          <a:p>
            <a:pPr algn="ctr">
              <a:defRPr/>
            </a:pPr>
            <a:r>
              <a:rPr lang="ja-JP" altLang="en-US" sz="1050" dirty="0">
                <a:solidFill>
                  <a:schemeClr val="tx1"/>
                </a:solidFill>
              </a:rPr>
              <a:t>（総合区役所）</a:t>
            </a:r>
          </a:p>
        </p:txBody>
      </p:sp>
      <p:sp>
        <p:nvSpPr>
          <p:cNvPr id="95" name="正方形/長方形 94"/>
          <p:cNvSpPr/>
          <p:nvPr/>
        </p:nvSpPr>
        <p:spPr bwMode="auto">
          <a:xfrm>
            <a:off x="6300788" y="2924175"/>
            <a:ext cx="1293812" cy="36036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中央区役所</a:t>
            </a:r>
            <a:endParaRPr lang="en-US" altLang="ja-JP" sz="900" dirty="0">
              <a:solidFill>
                <a:schemeClr val="tx1"/>
              </a:solidFill>
            </a:endParaRPr>
          </a:p>
          <a:p>
            <a:pPr algn="ctr">
              <a:defRPr/>
            </a:pPr>
            <a:r>
              <a:rPr lang="ja-JP" altLang="en-US" sz="900" dirty="0">
                <a:solidFill>
                  <a:schemeClr val="tx1"/>
                </a:solidFill>
              </a:rPr>
              <a:t>（地域自治区事務所）</a:t>
            </a:r>
            <a:endParaRPr lang="en-US" altLang="ja-JP" sz="900" dirty="0">
              <a:solidFill>
                <a:schemeClr val="tx1"/>
              </a:solidFill>
            </a:endParaRPr>
          </a:p>
        </p:txBody>
      </p:sp>
      <p:sp>
        <p:nvSpPr>
          <p:cNvPr id="97" name="円/楕円 96"/>
          <p:cNvSpPr/>
          <p:nvPr/>
        </p:nvSpPr>
        <p:spPr bwMode="auto">
          <a:xfrm>
            <a:off x="7181850" y="3414713"/>
            <a:ext cx="101600" cy="10160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8" name="円/楕円 97"/>
          <p:cNvSpPr/>
          <p:nvPr/>
        </p:nvSpPr>
        <p:spPr bwMode="auto">
          <a:xfrm>
            <a:off x="6167438" y="3495675"/>
            <a:ext cx="150812" cy="152400"/>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2" name="テキスト ボックス 24"/>
          <p:cNvSpPr txBox="1">
            <a:spLocks noChangeArrowheads="1"/>
          </p:cNvSpPr>
          <p:nvPr/>
        </p:nvSpPr>
        <p:spPr bwMode="gray">
          <a:xfrm>
            <a:off x="4090988" y="620713"/>
            <a:ext cx="1800000"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dirty="0">
                <a:solidFill>
                  <a:schemeClr val="bg1"/>
                </a:solidFill>
                <a:latin typeface="ＭＳ Ｐゴシック" charset="-128"/>
              </a:rPr>
              <a:t>区</a:t>
            </a:r>
            <a:r>
              <a:rPr lang="ja-JP" altLang="en-US" sz="1200" b="1" dirty="0" smtClean="0">
                <a:solidFill>
                  <a:schemeClr val="bg1"/>
                </a:solidFill>
                <a:latin typeface="ＭＳ Ｐゴシック" charset="-128"/>
              </a:rPr>
              <a:t>役所等の現況位置図</a:t>
            </a:r>
            <a:endParaRPr lang="ja-JP" altLang="en-US" sz="1200" b="1" dirty="0">
              <a:solidFill>
                <a:schemeClr val="bg1"/>
              </a:solidFill>
              <a:latin typeface="ＭＳ Ｐゴシック" charset="-128"/>
            </a:endParaRPr>
          </a:p>
        </p:txBody>
      </p:sp>
      <p:grpSp>
        <p:nvGrpSpPr>
          <p:cNvPr id="99" name="グループ化 64"/>
          <p:cNvGrpSpPr>
            <a:grpSpLocks/>
          </p:cNvGrpSpPr>
          <p:nvPr/>
        </p:nvGrpSpPr>
        <p:grpSpPr bwMode="auto">
          <a:xfrm>
            <a:off x="4090988" y="908051"/>
            <a:ext cx="2281212" cy="1872115"/>
            <a:chOff x="5508104" y="3645025"/>
            <a:chExt cx="2281509" cy="1872207"/>
          </a:xfrm>
        </p:grpSpPr>
        <p:sp>
          <p:nvSpPr>
            <p:cNvPr id="101" name="Rectangle 63"/>
            <p:cNvSpPr>
              <a:spLocks noChangeArrowheads="1"/>
            </p:cNvSpPr>
            <p:nvPr/>
          </p:nvSpPr>
          <p:spPr bwMode="auto">
            <a:xfrm>
              <a:off x="5508104" y="3645025"/>
              <a:ext cx="2209492" cy="1584924"/>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102" name="Line 65"/>
            <p:cNvSpPr>
              <a:spLocks noChangeShapeType="1"/>
            </p:cNvSpPr>
            <p:nvPr/>
          </p:nvSpPr>
          <p:spPr bwMode="auto">
            <a:xfrm>
              <a:off x="5566842"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3" name="Line 66"/>
            <p:cNvSpPr>
              <a:spLocks noChangeShapeType="1"/>
            </p:cNvSpPr>
            <p:nvPr/>
          </p:nvSpPr>
          <p:spPr bwMode="auto">
            <a:xfrm>
              <a:off x="5566842" y="4102224"/>
              <a:ext cx="4572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4" name="Text Box 67"/>
            <p:cNvSpPr txBox="1">
              <a:spLocks noChangeArrowheads="1"/>
            </p:cNvSpPr>
            <p:nvPr/>
          </p:nvSpPr>
          <p:spPr bwMode="auto">
            <a:xfrm>
              <a:off x="6025627" y="3759324"/>
              <a:ext cx="1763986" cy="175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a:t>
              </a:r>
              <a:r>
                <a:rPr lang="ja-JP" altLang="en-US" sz="1000" dirty="0">
                  <a:solidFill>
                    <a:srgbClr val="000000"/>
                  </a:solidFill>
                  <a:latin typeface="ＭＳ ゴシック" pitchFamily="49" charset="-128"/>
                  <a:ea typeface="ＭＳ ゴシック" pitchFamily="49" charset="-128"/>
                </a:rPr>
                <a:t>区</a:t>
              </a:r>
              <a:r>
                <a:rPr lang="ja-JP" altLang="en-US" sz="1000" dirty="0" smtClean="0">
                  <a:solidFill>
                    <a:srgbClr val="000000"/>
                  </a:solidFill>
                  <a:latin typeface="ＭＳ ゴシック" pitchFamily="49" charset="-128"/>
                  <a:ea typeface="ＭＳ ゴシック" pitchFamily="49" charset="-128"/>
                </a:rPr>
                <a:t>役所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a:t>
              </a:r>
              <a:r>
                <a:rPr lang="ja-JP" altLang="en-US" sz="1000" dirty="0">
                  <a:solidFill>
                    <a:srgbClr val="000000"/>
                  </a:solidFill>
                  <a:latin typeface="ＭＳ ゴシック" pitchFamily="49" charset="-128"/>
                  <a:ea typeface="ＭＳ ゴシック" pitchFamily="49" charset="-128"/>
                </a:rPr>
                <a:t>自治区</a:t>
              </a:r>
              <a:r>
                <a:rPr lang="ja-JP" altLang="en-US" sz="1000" dirty="0" smtClean="0">
                  <a:solidFill>
                    <a:srgbClr val="000000"/>
                  </a:solidFill>
                  <a:latin typeface="ＭＳ ゴシック" pitchFamily="49" charset="-128"/>
                  <a:ea typeface="ＭＳ ゴシック" pitchFamily="49" charset="-128"/>
                </a:rPr>
                <a:t>事務所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公園事務所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05" name="円/楕円 104"/>
            <p:cNvSpPr/>
            <p:nvPr/>
          </p:nvSpPr>
          <p:spPr>
            <a:xfrm>
              <a:off x="5678782" y="4724577"/>
              <a:ext cx="142894" cy="14447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8" name="円/楕円 107"/>
            <p:cNvSpPr/>
            <p:nvPr/>
          </p:nvSpPr>
          <p:spPr>
            <a:xfrm>
              <a:off x="5652585" y="4437226"/>
              <a:ext cx="215928" cy="215911"/>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9" name="Line 64"/>
            <p:cNvSpPr>
              <a:spLocks noChangeShapeType="1"/>
            </p:cNvSpPr>
            <p:nvPr/>
          </p:nvSpPr>
          <p:spPr bwMode="auto">
            <a:xfrm>
              <a:off x="5580112" y="4293096"/>
              <a:ext cx="457200"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10" name="Line 68"/>
            <p:cNvSpPr>
              <a:spLocks noChangeShapeType="1"/>
            </p:cNvSpPr>
            <p:nvPr/>
          </p:nvSpPr>
          <p:spPr bwMode="auto">
            <a:xfrm>
              <a:off x="5580112" y="4293096"/>
              <a:ext cx="457200"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12" name="二等辺三角形 111"/>
            <p:cNvSpPr/>
            <p:nvPr/>
          </p:nvSpPr>
          <p:spPr>
            <a:xfrm>
              <a:off x="5677988" y="4941902"/>
              <a:ext cx="144481" cy="142882"/>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6" name="正方形/長方形 27"/>
          <p:cNvSpPr>
            <a:spLocks noChangeArrowheads="1"/>
          </p:cNvSpPr>
          <p:nvPr/>
        </p:nvSpPr>
        <p:spPr bwMode="auto">
          <a:xfrm>
            <a:off x="8112125" y="-30065"/>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３０</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569138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第八区（東住吉区・平野区）</a:t>
            </a:r>
          </a:p>
        </p:txBody>
      </p:sp>
      <p:sp>
        <p:nvSpPr>
          <p:cNvPr id="52228" name="タイトル 3"/>
          <p:cNvSpPr txBox="1">
            <a:spLocks/>
          </p:cNvSpPr>
          <p:nvPr/>
        </p:nvSpPr>
        <p:spPr bwMode="auto">
          <a:xfrm>
            <a:off x="4019550" y="549275"/>
            <a:ext cx="5040313"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52229" name="タイトル 3"/>
          <p:cNvSpPr>
            <a:spLocks/>
          </p:cNvSpPr>
          <p:nvPr/>
        </p:nvSpPr>
        <p:spPr bwMode="auto">
          <a:xfrm>
            <a:off x="74613" y="549275"/>
            <a:ext cx="3816350"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72000" rIns="3600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40000"/>
              </a:lnSpc>
              <a:buFont typeface="Wingdings" pitchFamily="2" charset="2"/>
              <a:buNone/>
            </a:pPr>
            <a:r>
              <a:rPr lang="ja-JP" altLang="en-US" sz="1000">
                <a:solidFill>
                  <a:srgbClr val="000000"/>
                </a:solidFill>
                <a:latin typeface="HGP創英角ｺﾞｼｯｸUB" pitchFamily="50" charset="-128"/>
                <a:ea typeface="HGP創英角ｺﾞｼｯｸUB" pitchFamily="50" charset="-128"/>
              </a:rPr>
              <a:t>　　　　　　　　　　　　　　　　　　　　　　　</a:t>
            </a:r>
            <a:endParaRPr lang="ja-JP" altLang="en-US" sz="800">
              <a:solidFill>
                <a:srgbClr val="000000"/>
              </a:solidFill>
              <a:latin typeface="HGP創英角ｺﾞｼｯｸUB" pitchFamily="50" charset="-128"/>
              <a:ea typeface="HGP創英角ｺﾞｼｯｸUB" pitchFamily="50" charset="-128"/>
            </a:endParaRPr>
          </a:p>
        </p:txBody>
      </p:sp>
      <p:sp>
        <p:nvSpPr>
          <p:cNvPr id="3" name="テキスト ボックス 24"/>
          <p:cNvSpPr txBox="1"/>
          <p:nvPr/>
        </p:nvSpPr>
        <p:spPr bwMode="gray">
          <a:xfrm>
            <a:off x="147638" y="620713"/>
            <a:ext cx="12239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ＭＳ Ｐゴシック" pitchFamily="50" charset="-128"/>
                <a:ea typeface="ＭＳ Ｐゴシック" pitchFamily="50" charset="-128"/>
              </a:rPr>
              <a:t>総合区の概要</a:t>
            </a:r>
          </a:p>
        </p:txBody>
      </p:sp>
      <p:sp>
        <p:nvSpPr>
          <p:cNvPr id="52231" name="Text Box 8"/>
          <p:cNvSpPr txBox="1">
            <a:spLocks noChangeArrowheads="1"/>
          </p:cNvSpPr>
          <p:nvPr/>
        </p:nvSpPr>
        <p:spPr bwMode="auto">
          <a:xfrm>
            <a:off x="74613" y="2713038"/>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dirty="0" smtClean="0">
                <a:solidFill>
                  <a:srgbClr val="000000"/>
                </a:solidFill>
                <a:latin typeface="HGP創英角ｺﾞｼｯｸUB" pitchFamily="50" charset="-128"/>
                <a:ea typeface="HGP創英角ｺﾞｼｯｸUB" pitchFamily="50" charset="-128"/>
              </a:rPr>
              <a:t>【</a:t>
            </a:r>
            <a:r>
              <a:rPr lang="ja-JP" altLang="en-US" sz="1100" dirty="0" smtClean="0">
                <a:solidFill>
                  <a:srgbClr val="000000"/>
                </a:solidFill>
                <a:latin typeface="HGP創英角ｺﾞｼｯｸUB" pitchFamily="50" charset="-128"/>
                <a:ea typeface="HGP創英角ｺﾞｼｯｸUB" pitchFamily="50" charset="-128"/>
              </a:rPr>
              <a:t>区役所関係</a:t>
            </a:r>
            <a:r>
              <a:rPr lang="en-US" altLang="ja-JP" sz="1100" dirty="0" smtClean="0">
                <a:solidFill>
                  <a:srgbClr val="000000"/>
                </a:solidFill>
                <a:latin typeface="HGP創英角ｺﾞｼｯｸUB" pitchFamily="50" charset="-128"/>
                <a:ea typeface="HGP創英角ｺﾞｼｯｸUB" pitchFamily="50" charset="-128"/>
              </a:rPr>
              <a:t>】</a:t>
            </a:r>
            <a:endParaRPr lang="en-US" altLang="ja-JP" sz="1100" dirty="0">
              <a:solidFill>
                <a:srgbClr val="000000"/>
              </a:solidFill>
              <a:latin typeface="HGP創英角ｺﾞｼｯｸUB" pitchFamily="50" charset="-128"/>
              <a:ea typeface="HGP創英角ｺﾞｼｯｸUB" pitchFamily="50" charset="-128"/>
            </a:endParaRPr>
          </a:p>
        </p:txBody>
      </p:sp>
      <p:sp>
        <p:nvSpPr>
          <p:cNvPr id="52232" name="Text Box 9"/>
          <p:cNvSpPr txBox="1">
            <a:spLocks noChangeArrowheads="1"/>
          </p:cNvSpPr>
          <p:nvPr/>
        </p:nvSpPr>
        <p:spPr bwMode="auto">
          <a:xfrm>
            <a:off x="74613" y="836613"/>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人口・面積</a:t>
            </a:r>
            <a:r>
              <a:rPr lang="en-US" altLang="ja-JP" sz="1100">
                <a:solidFill>
                  <a:srgbClr val="000000"/>
                </a:solidFill>
                <a:latin typeface="HGP創英角ｺﾞｼｯｸUB" pitchFamily="50" charset="-128"/>
                <a:ea typeface="HGP創英角ｺﾞｼｯｸUB" pitchFamily="50" charset="-128"/>
              </a:rPr>
              <a:t>】</a:t>
            </a:r>
          </a:p>
        </p:txBody>
      </p:sp>
      <p:sp>
        <p:nvSpPr>
          <p:cNvPr id="52233" name="Text Box 10"/>
          <p:cNvSpPr txBox="1">
            <a:spLocks noChangeArrowheads="1"/>
          </p:cNvSpPr>
          <p:nvPr/>
        </p:nvSpPr>
        <p:spPr bwMode="auto">
          <a:xfrm>
            <a:off x="74613" y="4254500"/>
            <a:ext cx="25923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市民利用施設</a:t>
            </a:r>
            <a:r>
              <a:rPr lang="ja-JP" altLang="en-US" sz="900">
                <a:solidFill>
                  <a:srgbClr val="000000"/>
                </a:solidFill>
                <a:latin typeface="HGP創英角ｺﾞｼｯｸUB" pitchFamily="50" charset="-128"/>
                <a:ea typeface="HGP創英角ｺﾞｼｯｸUB" pitchFamily="50" charset="-128"/>
              </a:rPr>
              <a:t>（Ｈ</a:t>
            </a:r>
            <a:r>
              <a:rPr lang="en-US" altLang="ja-JP" sz="900">
                <a:solidFill>
                  <a:srgbClr val="000000"/>
                </a:solidFill>
                <a:latin typeface="HGP創英角ｺﾞｼｯｸUB" pitchFamily="50" charset="-128"/>
                <a:ea typeface="HGP創英角ｺﾞｼｯｸUB" pitchFamily="50" charset="-128"/>
              </a:rPr>
              <a:t>29</a:t>
            </a:r>
            <a:r>
              <a:rPr lang="ja-JP" altLang="en-US" sz="900">
                <a:solidFill>
                  <a:srgbClr val="000000"/>
                </a:solidFill>
                <a:latin typeface="HGP創英角ｺﾞｼｯｸUB" pitchFamily="50" charset="-128"/>
                <a:ea typeface="HGP創英角ｺﾞｼｯｸUB" pitchFamily="50" charset="-128"/>
              </a:rPr>
              <a:t>年</a:t>
            </a:r>
            <a:r>
              <a:rPr lang="en-US" altLang="ja-JP" sz="900">
                <a:solidFill>
                  <a:srgbClr val="000000"/>
                </a:solidFill>
                <a:latin typeface="HGP創英角ｺﾞｼｯｸUB" pitchFamily="50" charset="-128"/>
                <a:ea typeface="HGP創英角ｺﾞｼｯｸUB" pitchFamily="50" charset="-128"/>
              </a:rPr>
              <a:t>4</a:t>
            </a:r>
            <a:r>
              <a:rPr lang="ja-JP" altLang="en-US" sz="900">
                <a:solidFill>
                  <a:srgbClr val="000000"/>
                </a:solidFill>
                <a:latin typeface="HGP創英角ｺﾞｼｯｸUB" pitchFamily="50" charset="-128"/>
                <a:ea typeface="HGP創英角ｺﾞｼｯｸUB" pitchFamily="50" charset="-128"/>
              </a:rPr>
              <a:t>月現在）</a:t>
            </a:r>
            <a:r>
              <a:rPr lang="en-US" altLang="ja-JP" sz="1100">
                <a:solidFill>
                  <a:srgbClr val="000000"/>
                </a:solidFill>
                <a:latin typeface="HGP創英角ｺﾞｼｯｸUB" pitchFamily="50" charset="-128"/>
                <a:ea typeface="HGP創英角ｺﾞｼｯｸUB" pitchFamily="50" charset="-128"/>
              </a:rPr>
              <a:t>】</a:t>
            </a:r>
          </a:p>
        </p:txBody>
      </p:sp>
      <p:graphicFrame>
        <p:nvGraphicFramePr>
          <p:cNvPr id="49163" name="Group 11"/>
          <p:cNvGraphicFramePr>
            <a:graphicFrameLocks noGrp="1"/>
          </p:cNvGraphicFramePr>
          <p:nvPr/>
        </p:nvGraphicFramePr>
        <p:xfrm>
          <a:off x="147638" y="1125538"/>
          <a:ext cx="3671887" cy="1368723"/>
        </p:xfrm>
        <a:graphic>
          <a:graphicData uri="http://schemas.openxmlformats.org/drawingml/2006/table">
            <a:tbl>
              <a:tblPr/>
              <a:tblGrid>
                <a:gridCol w="1223962"/>
                <a:gridCol w="1223963"/>
                <a:gridCol w="1223962"/>
              </a:tblGrid>
              <a:tr h="242770">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　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〔H37〕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〔H47〕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322,932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301,304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273,576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昼間人口（昼夜間人口比率）</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146,757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gridSpan="2">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296,603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92%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r>
              <a:tr h="228489">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面　積</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12,902</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ｋ㎡</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7,569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25.03</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192" name="Group 40"/>
          <p:cNvGraphicFramePr>
            <a:graphicFrameLocks noGrp="1"/>
          </p:cNvGraphicFramePr>
          <p:nvPr/>
        </p:nvGraphicFramePr>
        <p:xfrm>
          <a:off x="147638" y="4533900"/>
          <a:ext cx="3671887" cy="1346340"/>
        </p:xfrm>
        <a:graphic>
          <a:graphicData uri="http://schemas.openxmlformats.org/drawingml/2006/table">
            <a:tbl>
              <a:tblPr/>
              <a:tblGrid>
                <a:gridCol w="1223962"/>
                <a:gridCol w="1223963"/>
                <a:gridCol w="1223962"/>
              </a:tblGrid>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図書館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スポーツセンター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プール施設</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区民センター・ホール</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老人福祉センター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子ども・子育てプラザ</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人あたりの面積）</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3.68㎡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28575"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332" name="Group 180"/>
          <p:cNvGraphicFramePr>
            <a:graphicFrameLocks noGrp="1"/>
          </p:cNvGraphicFramePr>
          <p:nvPr/>
        </p:nvGraphicFramePr>
        <p:xfrm>
          <a:off x="147638" y="3000375"/>
          <a:ext cx="3671887" cy="1033510"/>
        </p:xfrm>
        <a:graphic>
          <a:graphicData uri="http://schemas.openxmlformats.org/drawingml/2006/table">
            <a:tbl>
              <a:tblPr/>
              <a:tblGrid>
                <a:gridCol w="1832074"/>
                <a:gridCol w="1839813"/>
              </a:tblGrid>
              <a:tr h="36032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職員配置数案</a:t>
                      </a: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rowSpan="2">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820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7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区役所間道路距離</a:t>
                      </a: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r>
              <a:tr h="22437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TW"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東住吉⇔平野 </a:t>
                      </a:r>
                      <a:r>
                        <a:rPr kumimoji="1" lang="en-US" altLang="zh-TW"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1.9km</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bl>
          </a:graphicData>
        </a:graphic>
      </p:graphicFrame>
      <p:grpSp>
        <p:nvGrpSpPr>
          <p:cNvPr id="2" name="グループ化 69"/>
          <p:cNvGrpSpPr>
            <a:grpSpLocks/>
          </p:cNvGrpSpPr>
          <p:nvPr/>
        </p:nvGrpSpPr>
        <p:grpSpPr bwMode="auto">
          <a:xfrm>
            <a:off x="7202489" y="243491"/>
            <a:ext cx="1941512" cy="1700213"/>
            <a:chOff x="7308304" y="207741"/>
            <a:chExt cx="1835696" cy="1700808"/>
          </a:xfrm>
        </p:grpSpPr>
        <p:sp>
          <p:nvSpPr>
            <p:cNvPr id="71" name="正方形/長方形 70"/>
            <p:cNvSpPr>
              <a:spLocks/>
            </p:cNvSpPr>
            <p:nvPr/>
          </p:nvSpPr>
          <p:spPr bwMode="gray">
            <a:xfrm>
              <a:off x="7308304" y="207741"/>
              <a:ext cx="1835696" cy="1700808"/>
            </a:xfrm>
            <a:prstGeom prst="rect">
              <a:avLst/>
            </a:prstGeom>
            <a:solidFill>
              <a:srgbClr val="E6B9B8"/>
            </a:solidFill>
            <a:ln w="22225" algn="ctr">
              <a:solidFill>
                <a:srgbClr val="E6B9B8"/>
              </a:solidFill>
              <a:miter lim="800000"/>
              <a:headEnd/>
              <a:tailEnd/>
            </a:ln>
          </p:spPr>
          <p:txBody>
            <a:bodyPr anchor="ctr"/>
            <a:lstStyle/>
            <a:p>
              <a:pPr algn="ctr">
                <a:defRPr/>
              </a:pPr>
              <a:endParaRPr lang="ja-JP" altLang="en-US">
                <a:solidFill>
                  <a:schemeClr val="lt1"/>
                </a:solidFill>
                <a:latin typeface="+mn-lt"/>
                <a:ea typeface="+mn-ea"/>
              </a:endParaRPr>
            </a:p>
          </p:txBody>
        </p:sp>
        <p:sp>
          <p:nvSpPr>
            <p:cNvPr id="72" name="正方形/長方形 26"/>
            <p:cNvSpPr>
              <a:spLocks/>
            </p:cNvSpPr>
            <p:nvPr/>
          </p:nvSpPr>
          <p:spPr bwMode="gray">
            <a:xfrm>
              <a:off x="7400406" y="293496"/>
              <a:ext cx="1651491" cy="15292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 name="グループ化 68"/>
          <p:cNvGrpSpPr>
            <a:grpSpLocks/>
          </p:cNvGrpSpPr>
          <p:nvPr/>
        </p:nvGrpSpPr>
        <p:grpSpPr bwMode="auto">
          <a:xfrm>
            <a:off x="7427778" y="347817"/>
            <a:ext cx="1546225" cy="1438275"/>
            <a:chOff x="7380288" y="74613"/>
            <a:chExt cx="1546225" cy="1438275"/>
          </a:xfrm>
        </p:grpSpPr>
        <p:grpSp>
          <p:nvGrpSpPr>
            <p:cNvPr id="5" name="Group 188"/>
            <p:cNvGrpSpPr>
              <a:grpSpLocks noChangeAspect="1"/>
            </p:cNvGrpSpPr>
            <p:nvPr/>
          </p:nvGrpSpPr>
          <p:grpSpPr bwMode="auto">
            <a:xfrm>
              <a:off x="7380288" y="74613"/>
              <a:ext cx="1482725" cy="1438275"/>
              <a:chOff x="1698" y="1802"/>
              <a:chExt cx="13239" cy="12848"/>
            </a:xfrm>
          </p:grpSpPr>
          <p:sp>
            <p:nvSpPr>
              <p:cNvPr id="52347" name="Freeform 189"/>
              <p:cNvSpPr>
                <a:spLocks noChangeAspect="1"/>
              </p:cNvSpPr>
              <p:nvPr/>
            </p:nvSpPr>
            <p:spPr bwMode="auto">
              <a:xfrm>
                <a:off x="8871" y="10269"/>
                <a:ext cx="1970" cy="2259"/>
              </a:xfrm>
              <a:custGeom>
                <a:avLst/>
                <a:gdLst>
                  <a:gd name="T0" fmla="*/ 2147483647 w 1234"/>
                  <a:gd name="T1" fmla="*/ 2147483647 h 1419"/>
                  <a:gd name="T2" fmla="*/ 2147483647 w 1234"/>
                  <a:gd name="T3" fmla="*/ 2147483647 h 1419"/>
                  <a:gd name="T4" fmla="*/ 2147483647 w 1234"/>
                  <a:gd name="T5" fmla="*/ 2147483647 h 1419"/>
                  <a:gd name="T6" fmla="*/ 2147483647 w 1234"/>
                  <a:gd name="T7" fmla="*/ 2147483647 h 1419"/>
                  <a:gd name="T8" fmla="*/ 2147483647 w 1234"/>
                  <a:gd name="T9" fmla="*/ 2147483647 h 1419"/>
                  <a:gd name="T10" fmla="*/ 2147483647 w 1234"/>
                  <a:gd name="T11" fmla="*/ 2147483647 h 1419"/>
                  <a:gd name="T12" fmla="*/ 2147483647 w 1234"/>
                  <a:gd name="T13" fmla="*/ 2147483647 h 1419"/>
                  <a:gd name="T14" fmla="*/ 2147483647 w 1234"/>
                  <a:gd name="T15" fmla="*/ 2147483647 h 1419"/>
                  <a:gd name="T16" fmla="*/ 2147483647 w 1234"/>
                  <a:gd name="T17" fmla="*/ 2147483647 h 1419"/>
                  <a:gd name="T18" fmla="*/ 2147483647 w 1234"/>
                  <a:gd name="T19" fmla="*/ 2147483647 h 1419"/>
                  <a:gd name="T20" fmla="*/ 2147483647 w 1234"/>
                  <a:gd name="T21" fmla="*/ 2147483647 h 1419"/>
                  <a:gd name="T22" fmla="*/ 2147483647 w 1234"/>
                  <a:gd name="T23" fmla="*/ 2147483647 h 1419"/>
                  <a:gd name="T24" fmla="*/ 2147483647 w 1234"/>
                  <a:gd name="T25" fmla="*/ 2147483647 h 1419"/>
                  <a:gd name="T26" fmla="*/ 2147483647 w 1234"/>
                  <a:gd name="T27" fmla="*/ 2147483647 h 1419"/>
                  <a:gd name="T28" fmla="*/ 2147483647 w 1234"/>
                  <a:gd name="T29" fmla="*/ 2147483647 h 1419"/>
                  <a:gd name="T30" fmla="*/ 2147483647 w 1234"/>
                  <a:gd name="T31" fmla="*/ 2147483647 h 1419"/>
                  <a:gd name="T32" fmla="*/ 2147483647 w 1234"/>
                  <a:gd name="T33" fmla="*/ 2147483647 h 1419"/>
                  <a:gd name="T34" fmla="*/ 2147483647 w 1234"/>
                  <a:gd name="T35" fmla="*/ 2147483647 h 1419"/>
                  <a:gd name="T36" fmla="*/ 2147483647 w 1234"/>
                  <a:gd name="T37" fmla="*/ 2147483647 h 1419"/>
                  <a:gd name="T38" fmla="*/ 2147483647 w 1234"/>
                  <a:gd name="T39" fmla="*/ 2147483647 h 1419"/>
                  <a:gd name="T40" fmla="*/ 2147483647 w 1234"/>
                  <a:gd name="T41" fmla="*/ 2147483647 h 1419"/>
                  <a:gd name="T42" fmla="*/ 2147483647 w 1234"/>
                  <a:gd name="T43" fmla="*/ 2147483647 h 1419"/>
                  <a:gd name="T44" fmla="*/ 2147483647 w 1234"/>
                  <a:gd name="T45" fmla="*/ 2147483647 h 1419"/>
                  <a:gd name="T46" fmla="*/ 0 w 1234"/>
                  <a:gd name="T47" fmla="*/ 2147483647 h 1419"/>
                  <a:gd name="T48" fmla="*/ 2147483647 w 1234"/>
                  <a:gd name="T49" fmla="*/ 2147483647 h 1419"/>
                  <a:gd name="T50" fmla="*/ 2147483647 w 1234"/>
                  <a:gd name="T51" fmla="*/ 2147483647 h 1419"/>
                  <a:gd name="T52" fmla="*/ 2147483647 w 1234"/>
                  <a:gd name="T53" fmla="*/ 2147483647 h 1419"/>
                  <a:gd name="T54" fmla="*/ 2147483647 w 1234"/>
                  <a:gd name="T55" fmla="*/ 2147483647 h 1419"/>
                  <a:gd name="T56" fmla="*/ 2147483647 w 1234"/>
                  <a:gd name="T57" fmla="*/ 2147483647 h 1419"/>
                  <a:gd name="T58" fmla="*/ 2147483647 w 1234"/>
                  <a:gd name="T59" fmla="*/ 2147483647 h 1419"/>
                  <a:gd name="T60" fmla="*/ 2147483647 w 1234"/>
                  <a:gd name="T61" fmla="*/ 2147483647 h 1419"/>
                  <a:gd name="T62" fmla="*/ 2147483647 w 1234"/>
                  <a:gd name="T63" fmla="*/ 2147483647 h 1419"/>
                  <a:gd name="T64" fmla="*/ 2147483647 w 1234"/>
                  <a:gd name="T65" fmla="*/ 2147483647 h 1419"/>
                  <a:gd name="T66" fmla="*/ 2147483647 w 1234"/>
                  <a:gd name="T67" fmla="*/ 2147483647 h 1419"/>
                  <a:gd name="T68" fmla="*/ 2147483647 w 1234"/>
                  <a:gd name="T69" fmla="*/ 2147483647 h 1419"/>
                  <a:gd name="T70" fmla="*/ 2147483647 w 1234"/>
                  <a:gd name="T71" fmla="*/ 2147483647 h 1419"/>
                  <a:gd name="T72" fmla="*/ 2147483647 w 1234"/>
                  <a:gd name="T73" fmla="*/ 2147483647 h 1419"/>
                  <a:gd name="T74" fmla="*/ 2147483647 w 1234"/>
                  <a:gd name="T75" fmla="*/ 2147483647 h 1419"/>
                  <a:gd name="T76" fmla="*/ 2147483647 w 1234"/>
                  <a:gd name="T77" fmla="*/ 2147483647 h 1419"/>
                  <a:gd name="T78" fmla="*/ 2147483647 w 1234"/>
                  <a:gd name="T79" fmla="*/ 2147483647 h 1419"/>
                  <a:gd name="T80" fmla="*/ 2147483647 w 1234"/>
                  <a:gd name="T81" fmla="*/ 2147483647 h 1419"/>
                  <a:gd name="T82" fmla="*/ 2147483647 w 1234"/>
                  <a:gd name="T83" fmla="*/ 2147483647 h 1419"/>
                  <a:gd name="T84" fmla="*/ 2147483647 w 1234"/>
                  <a:gd name="T85" fmla="*/ 2147483647 h 1419"/>
                  <a:gd name="T86" fmla="*/ 2147483647 w 1234"/>
                  <a:gd name="T87" fmla="*/ 2147483647 h 1419"/>
                  <a:gd name="T88" fmla="*/ 2147483647 w 1234"/>
                  <a:gd name="T89" fmla="*/ 2147483647 h 1419"/>
                  <a:gd name="T90" fmla="*/ 2147483647 w 1234"/>
                  <a:gd name="T91" fmla="*/ 2147483647 h 1419"/>
                  <a:gd name="T92" fmla="*/ 2147483647 w 1234"/>
                  <a:gd name="T93" fmla="*/ 2147483647 h 1419"/>
                  <a:gd name="T94" fmla="*/ 2147483647 w 1234"/>
                  <a:gd name="T95" fmla="*/ 2147483647 h 1419"/>
                  <a:gd name="T96" fmla="*/ 2147483647 w 1234"/>
                  <a:gd name="T97" fmla="*/ 2147483647 h 1419"/>
                  <a:gd name="T98" fmla="*/ 2147483647 w 1234"/>
                  <a:gd name="T99" fmla="*/ 2147483647 h 1419"/>
                  <a:gd name="T100" fmla="*/ 2147483647 w 1234"/>
                  <a:gd name="T101" fmla="*/ 2147483647 h 1419"/>
                  <a:gd name="T102" fmla="*/ 2147483647 w 1234"/>
                  <a:gd name="T103" fmla="*/ 2147483647 h 1419"/>
                  <a:gd name="T104" fmla="*/ 2147483647 w 1234"/>
                  <a:gd name="T105" fmla="*/ 2147483647 h 1419"/>
                  <a:gd name="T106" fmla="*/ 2147483647 w 1234"/>
                  <a:gd name="T107" fmla="*/ 2147483647 h 1419"/>
                  <a:gd name="T108" fmla="*/ 2147483647 w 1234"/>
                  <a:gd name="T109" fmla="*/ 2147483647 h 1419"/>
                  <a:gd name="T110" fmla="*/ 2147483647 w 1234"/>
                  <a:gd name="T111" fmla="*/ 2147483647 h 1419"/>
                  <a:gd name="T112" fmla="*/ 2147483647 w 1234"/>
                  <a:gd name="T113" fmla="*/ 2147483647 h 1419"/>
                  <a:gd name="T114" fmla="*/ 2147483647 w 1234"/>
                  <a:gd name="T115" fmla="*/ 2147483647 h 1419"/>
                  <a:gd name="T116" fmla="*/ 2147483647 w 1234"/>
                  <a:gd name="T117" fmla="*/ 2147483647 h 1419"/>
                  <a:gd name="T118" fmla="*/ 2147483647 w 1234"/>
                  <a:gd name="T119" fmla="*/ 2147483647 h 1419"/>
                  <a:gd name="T120" fmla="*/ 2147483647 w 1234"/>
                  <a:gd name="T121" fmla="*/ 2147483647 h 1419"/>
                  <a:gd name="T122" fmla="*/ 2147483647 w 1234"/>
                  <a:gd name="T123" fmla="*/ 2147483647 h 1419"/>
                  <a:gd name="T124" fmla="*/ 2147483647 w 1234"/>
                  <a:gd name="T125" fmla="*/ 2147483647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48" name="Freeform 190"/>
              <p:cNvSpPr>
                <a:spLocks noChangeAspect="1"/>
              </p:cNvSpPr>
              <p:nvPr/>
            </p:nvSpPr>
            <p:spPr bwMode="auto">
              <a:xfrm>
                <a:off x="10660" y="3383"/>
                <a:ext cx="2443" cy="2461"/>
              </a:xfrm>
              <a:custGeom>
                <a:avLst/>
                <a:gdLst>
                  <a:gd name="T0" fmla="*/ 2147483647 w 1531"/>
                  <a:gd name="T1" fmla="*/ 2147483647 h 1546"/>
                  <a:gd name="T2" fmla="*/ 2147483647 w 1531"/>
                  <a:gd name="T3" fmla="*/ 2147483647 h 1546"/>
                  <a:gd name="T4" fmla="*/ 2147483647 w 1531"/>
                  <a:gd name="T5" fmla="*/ 2147483647 h 1546"/>
                  <a:gd name="T6" fmla="*/ 2147483647 w 1531"/>
                  <a:gd name="T7" fmla="*/ 2147483647 h 1546"/>
                  <a:gd name="T8" fmla="*/ 2147483647 w 1531"/>
                  <a:gd name="T9" fmla="*/ 2147483647 h 1546"/>
                  <a:gd name="T10" fmla="*/ 2147483647 w 1531"/>
                  <a:gd name="T11" fmla="*/ 2147483647 h 1546"/>
                  <a:gd name="T12" fmla="*/ 2147483647 w 1531"/>
                  <a:gd name="T13" fmla="*/ 2147483647 h 1546"/>
                  <a:gd name="T14" fmla="*/ 2147483647 w 1531"/>
                  <a:gd name="T15" fmla="*/ 2147483647 h 1546"/>
                  <a:gd name="T16" fmla="*/ 2147483647 w 1531"/>
                  <a:gd name="T17" fmla="*/ 2147483647 h 1546"/>
                  <a:gd name="T18" fmla="*/ 2147483647 w 1531"/>
                  <a:gd name="T19" fmla="*/ 2147483647 h 1546"/>
                  <a:gd name="T20" fmla="*/ 2147483647 w 1531"/>
                  <a:gd name="T21" fmla="*/ 2147483647 h 1546"/>
                  <a:gd name="T22" fmla="*/ 2147483647 w 1531"/>
                  <a:gd name="T23" fmla="*/ 2147483647 h 1546"/>
                  <a:gd name="T24" fmla="*/ 2147483647 w 1531"/>
                  <a:gd name="T25" fmla="*/ 2147483647 h 1546"/>
                  <a:gd name="T26" fmla="*/ 2147483647 w 1531"/>
                  <a:gd name="T27" fmla="*/ 2147483647 h 1546"/>
                  <a:gd name="T28" fmla="*/ 2147483647 w 1531"/>
                  <a:gd name="T29" fmla="*/ 2147483647 h 1546"/>
                  <a:gd name="T30" fmla="*/ 2147483647 w 1531"/>
                  <a:gd name="T31" fmla="*/ 2147483647 h 1546"/>
                  <a:gd name="T32" fmla="*/ 2147483647 w 1531"/>
                  <a:gd name="T33" fmla="*/ 2147483647 h 1546"/>
                  <a:gd name="T34" fmla="*/ 2147483647 w 1531"/>
                  <a:gd name="T35" fmla="*/ 2147483647 h 1546"/>
                  <a:gd name="T36" fmla="*/ 2147483647 w 1531"/>
                  <a:gd name="T37" fmla="*/ 2147483647 h 1546"/>
                  <a:gd name="T38" fmla="*/ 2147483647 w 1531"/>
                  <a:gd name="T39" fmla="*/ 2147483647 h 1546"/>
                  <a:gd name="T40" fmla="*/ 2147483647 w 1531"/>
                  <a:gd name="T41" fmla="*/ 2147483647 h 1546"/>
                  <a:gd name="T42" fmla="*/ 2147483647 w 1531"/>
                  <a:gd name="T43" fmla="*/ 2147483647 h 1546"/>
                  <a:gd name="T44" fmla="*/ 2147483647 w 1531"/>
                  <a:gd name="T45" fmla="*/ 2147483647 h 1546"/>
                  <a:gd name="T46" fmla="*/ 2147483647 w 1531"/>
                  <a:gd name="T47" fmla="*/ 2147483647 h 1546"/>
                  <a:gd name="T48" fmla="*/ 2147483647 w 1531"/>
                  <a:gd name="T49" fmla="*/ 2147483647 h 1546"/>
                  <a:gd name="T50" fmla="*/ 2147483647 w 1531"/>
                  <a:gd name="T51" fmla="*/ 2147483647 h 1546"/>
                  <a:gd name="T52" fmla="*/ 2147483647 w 1531"/>
                  <a:gd name="T53" fmla="*/ 2147483647 h 1546"/>
                  <a:gd name="T54" fmla="*/ 2147483647 w 1531"/>
                  <a:gd name="T55" fmla="*/ 2147483647 h 1546"/>
                  <a:gd name="T56" fmla="*/ 2147483647 w 1531"/>
                  <a:gd name="T57" fmla="*/ 2147483647 h 1546"/>
                  <a:gd name="T58" fmla="*/ 2147483647 w 1531"/>
                  <a:gd name="T59" fmla="*/ 2147483647 h 1546"/>
                  <a:gd name="T60" fmla="*/ 2147483647 w 1531"/>
                  <a:gd name="T61" fmla="*/ 2147483647 h 1546"/>
                  <a:gd name="T62" fmla="*/ 2147483647 w 1531"/>
                  <a:gd name="T63" fmla="*/ 2147483647 h 1546"/>
                  <a:gd name="T64" fmla="*/ 2147483647 w 1531"/>
                  <a:gd name="T65" fmla="*/ 2147483647 h 1546"/>
                  <a:gd name="T66" fmla="*/ 2147483647 w 1531"/>
                  <a:gd name="T67" fmla="*/ 2147483647 h 1546"/>
                  <a:gd name="T68" fmla="*/ 2147483647 w 1531"/>
                  <a:gd name="T69" fmla="*/ 2147483647 h 1546"/>
                  <a:gd name="T70" fmla="*/ 2147483647 w 1531"/>
                  <a:gd name="T71" fmla="*/ 2147483647 h 1546"/>
                  <a:gd name="T72" fmla="*/ 2147483647 w 1531"/>
                  <a:gd name="T73" fmla="*/ 2147483647 h 1546"/>
                  <a:gd name="T74" fmla="*/ 2147483647 w 1531"/>
                  <a:gd name="T75" fmla="*/ 2147483647 h 1546"/>
                  <a:gd name="T76" fmla="*/ 2147483647 w 1531"/>
                  <a:gd name="T77" fmla="*/ 2147483647 h 1546"/>
                  <a:gd name="T78" fmla="*/ 2147483647 w 1531"/>
                  <a:gd name="T79" fmla="*/ 2147483647 h 1546"/>
                  <a:gd name="T80" fmla="*/ 2147483647 w 1531"/>
                  <a:gd name="T81" fmla="*/ 2147483647 h 1546"/>
                  <a:gd name="T82" fmla="*/ 2147483647 w 1531"/>
                  <a:gd name="T83" fmla="*/ 2147483647 h 1546"/>
                  <a:gd name="T84" fmla="*/ 2147483647 w 1531"/>
                  <a:gd name="T85" fmla="*/ 2147483647 h 1546"/>
                  <a:gd name="T86" fmla="*/ 2147483647 w 1531"/>
                  <a:gd name="T87" fmla="*/ 2147483647 h 1546"/>
                  <a:gd name="T88" fmla="*/ 2147483647 w 1531"/>
                  <a:gd name="T89" fmla="*/ 2147483647 h 1546"/>
                  <a:gd name="T90" fmla="*/ 2147483647 w 1531"/>
                  <a:gd name="T91" fmla="*/ 2147483647 h 1546"/>
                  <a:gd name="T92" fmla="*/ 2147483647 w 1531"/>
                  <a:gd name="T93" fmla="*/ 2147483647 h 1546"/>
                  <a:gd name="T94" fmla="*/ 2147483647 w 1531"/>
                  <a:gd name="T95" fmla="*/ 2147483647 h 1546"/>
                  <a:gd name="T96" fmla="*/ 2147483647 w 1531"/>
                  <a:gd name="T97" fmla="*/ 2147483647 h 1546"/>
                  <a:gd name="T98" fmla="*/ 2147483647 w 1531"/>
                  <a:gd name="T99" fmla="*/ 2147483647 h 1546"/>
                  <a:gd name="T100" fmla="*/ 2147483647 w 1531"/>
                  <a:gd name="T101" fmla="*/ 2147483647 h 1546"/>
                  <a:gd name="T102" fmla="*/ 2147483647 w 1531"/>
                  <a:gd name="T103" fmla="*/ 2147483647 h 1546"/>
                  <a:gd name="T104" fmla="*/ 2147483647 w 1531"/>
                  <a:gd name="T105" fmla="*/ 2147483647 h 1546"/>
                  <a:gd name="T106" fmla="*/ 2147483647 w 1531"/>
                  <a:gd name="T107" fmla="*/ 2147483647 h 1546"/>
                  <a:gd name="T108" fmla="*/ 2147483647 w 1531"/>
                  <a:gd name="T109" fmla="*/ 2147483647 h 1546"/>
                  <a:gd name="T110" fmla="*/ 2147483647 w 1531"/>
                  <a:gd name="T111" fmla="*/ 2147483647 h 1546"/>
                  <a:gd name="T112" fmla="*/ 2147483647 w 1531"/>
                  <a:gd name="T113" fmla="*/ 2147483647 h 1546"/>
                  <a:gd name="T114" fmla="*/ 2147483647 w 1531"/>
                  <a:gd name="T115" fmla="*/ 2147483647 h 1546"/>
                  <a:gd name="T116" fmla="*/ 2147483647 w 1531"/>
                  <a:gd name="T117" fmla="*/ 2147483647 h 1546"/>
                  <a:gd name="T118" fmla="*/ 2147483647 w 1531"/>
                  <a:gd name="T119" fmla="*/ 2147483647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49" name="Freeform 191"/>
              <p:cNvSpPr>
                <a:spLocks noChangeAspect="1"/>
              </p:cNvSpPr>
              <p:nvPr/>
            </p:nvSpPr>
            <p:spPr bwMode="auto">
              <a:xfrm>
                <a:off x="4526" y="8192"/>
                <a:ext cx="3147" cy="2461"/>
              </a:xfrm>
              <a:custGeom>
                <a:avLst/>
                <a:gdLst>
                  <a:gd name="T0" fmla="*/ 2147483647 w 1972"/>
                  <a:gd name="T1" fmla="*/ 2147483647 h 1546"/>
                  <a:gd name="T2" fmla="*/ 2147483647 w 1972"/>
                  <a:gd name="T3" fmla="*/ 2147483647 h 1546"/>
                  <a:gd name="T4" fmla="*/ 2147483647 w 1972"/>
                  <a:gd name="T5" fmla="*/ 2147483647 h 1546"/>
                  <a:gd name="T6" fmla="*/ 2147483647 w 1972"/>
                  <a:gd name="T7" fmla="*/ 2147483647 h 1546"/>
                  <a:gd name="T8" fmla="*/ 2147483647 w 1972"/>
                  <a:gd name="T9" fmla="*/ 2147483647 h 1546"/>
                  <a:gd name="T10" fmla="*/ 2147483647 w 1972"/>
                  <a:gd name="T11" fmla="*/ 2147483647 h 1546"/>
                  <a:gd name="T12" fmla="*/ 2147483647 w 1972"/>
                  <a:gd name="T13" fmla="*/ 2147483647 h 1546"/>
                  <a:gd name="T14" fmla="*/ 2147483647 w 1972"/>
                  <a:gd name="T15" fmla="*/ 2147483647 h 1546"/>
                  <a:gd name="T16" fmla="*/ 2147483647 w 1972"/>
                  <a:gd name="T17" fmla="*/ 2147483647 h 1546"/>
                  <a:gd name="T18" fmla="*/ 2147483647 w 1972"/>
                  <a:gd name="T19" fmla="*/ 2147483647 h 1546"/>
                  <a:gd name="T20" fmla="*/ 2147483647 w 1972"/>
                  <a:gd name="T21" fmla="*/ 2147483647 h 1546"/>
                  <a:gd name="T22" fmla="*/ 2147483647 w 1972"/>
                  <a:gd name="T23" fmla="*/ 2147483647 h 1546"/>
                  <a:gd name="T24" fmla="*/ 2147483647 w 1972"/>
                  <a:gd name="T25" fmla="*/ 2147483647 h 1546"/>
                  <a:gd name="T26" fmla="*/ 2147483647 w 1972"/>
                  <a:gd name="T27" fmla="*/ 2147483647 h 1546"/>
                  <a:gd name="T28" fmla="*/ 2147483647 w 1972"/>
                  <a:gd name="T29" fmla="*/ 2147483647 h 1546"/>
                  <a:gd name="T30" fmla="*/ 2147483647 w 1972"/>
                  <a:gd name="T31" fmla="*/ 2147483647 h 1546"/>
                  <a:gd name="T32" fmla="*/ 2147483647 w 1972"/>
                  <a:gd name="T33" fmla="*/ 2147483647 h 1546"/>
                  <a:gd name="T34" fmla="*/ 2147483647 w 1972"/>
                  <a:gd name="T35" fmla="*/ 2147483647 h 1546"/>
                  <a:gd name="T36" fmla="*/ 2147483647 w 1972"/>
                  <a:gd name="T37" fmla="*/ 2147483647 h 1546"/>
                  <a:gd name="T38" fmla="*/ 2147483647 w 1972"/>
                  <a:gd name="T39" fmla="*/ 2147483647 h 1546"/>
                  <a:gd name="T40" fmla="*/ 2147483647 w 1972"/>
                  <a:gd name="T41" fmla="*/ 2147483647 h 1546"/>
                  <a:gd name="T42" fmla="*/ 2147483647 w 1972"/>
                  <a:gd name="T43" fmla="*/ 2147483647 h 1546"/>
                  <a:gd name="T44" fmla="*/ 2147483647 w 1972"/>
                  <a:gd name="T45" fmla="*/ 2147483647 h 1546"/>
                  <a:gd name="T46" fmla="*/ 2147483647 w 1972"/>
                  <a:gd name="T47" fmla="*/ 2147483647 h 1546"/>
                  <a:gd name="T48" fmla="*/ 2147483647 w 1972"/>
                  <a:gd name="T49" fmla="*/ 2147483647 h 1546"/>
                  <a:gd name="T50" fmla="*/ 2147483647 w 1972"/>
                  <a:gd name="T51" fmla="*/ 2147483647 h 1546"/>
                  <a:gd name="T52" fmla="*/ 2147483647 w 1972"/>
                  <a:gd name="T53" fmla="*/ 2147483647 h 1546"/>
                  <a:gd name="T54" fmla="*/ 2147483647 w 1972"/>
                  <a:gd name="T55" fmla="*/ 2147483647 h 1546"/>
                  <a:gd name="T56" fmla="*/ 2147483647 w 1972"/>
                  <a:gd name="T57" fmla="*/ 2147483647 h 1546"/>
                  <a:gd name="T58" fmla="*/ 2147483647 w 1972"/>
                  <a:gd name="T59" fmla="*/ 2147483647 h 1546"/>
                  <a:gd name="T60" fmla="*/ 2147483647 w 1972"/>
                  <a:gd name="T61" fmla="*/ 2147483647 h 1546"/>
                  <a:gd name="T62" fmla="*/ 2147483647 w 1972"/>
                  <a:gd name="T63" fmla="*/ 2147483647 h 1546"/>
                  <a:gd name="T64" fmla="*/ 2147483647 w 1972"/>
                  <a:gd name="T65" fmla="*/ 2147483647 h 1546"/>
                  <a:gd name="T66" fmla="*/ 2147483647 w 1972"/>
                  <a:gd name="T67" fmla="*/ 2147483647 h 1546"/>
                  <a:gd name="T68" fmla="*/ 2147483647 w 1972"/>
                  <a:gd name="T69" fmla="*/ 2147483647 h 1546"/>
                  <a:gd name="T70" fmla="*/ 2147483647 w 1972"/>
                  <a:gd name="T71" fmla="*/ 2147483647 h 1546"/>
                  <a:gd name="T72" fmla="*/ 2147483647 w 1972"/>
                  <a:gd name="T73" fmla="*/ 2147483647 h 1546"/>
                  <a:gd name="T74" fmla="*/ 2147483647 w 1972"/>
                  <a:gd name="T75" fmla="*/ 2147483647 h 1546"/>
                  <a:gd name="T76" fmla="*/ 2147483647 w 1972"/>
                  <a:gd name="T77" fmla="*/ 2147483647 h 1546"/>
                  <a:gd name="T78" fmla="*/ 2147483647 w 1972"/>
                  <a:gd name="T79" fmla="*/ 2147483647 h 1546"/>
                  <a:gd name="T80" fmla="*/ 2147483647 w 1972"/>
                  <a:gd name="T81" fmla="*/ 2147483647 h 1546"/>
                  <a:gd name="T82" fmla="*/ 2147483647 w 1972"/>
                  <a:gd name="T83" fmla="*/ 2147483647 h 1546"/>
                  <a:gd name="T84" fmla="*/ 2147483647 w 1972"/>
                  <a:gd name="T85" fmla="*/ 2147483647 h 1546"/>
                  <a:gd name="T86" fmla="*/ 2147483647 w 1972"/>
                  <a:gd name="T87" fmla="*/ 2147483647 h 1546"/>
                  <a:gd name="T88" fmla="*/ 2147483647 w 1972"/>
                  <a:gd name="T89" fmla="*/ 2147483647 h 1546"/>
                  <a:gd name="T90" fmla="*/ 2147483647 w 1972"/>
                  <a:gd name="T91" fmla="*/ 2147483647 h 1546"/>
                  <a:gd name="T92" fmla="*/ 2147483647 w 1972"/>
                  <a:gd name="T93" fmla="*/ 2147483647 h 1546"/>
                  <a:gd name="T94" fmla="*/ 2147483647 w 1972"/>
                  <a:gd name="T95" fmla="*/ 2147483647 h 1546"/>
                  <a:gd name="T96" fmla="*/ 2147483647 w 1972"/>
                  <a:gd name="T97" fmla="*/ 2147483647 h 1546"/>
                  <a:gd name="T98" fmla="*/ 2147483647 w 1972"/>
                  <a:gd name="T99" fmla="*/ 2147483647 h 1546"/>
                  <a:gd name="T100" fmla="*/ 2147483647 w 1972"/>
                  <a:gd name="T101" fmla="*/ 2147483647 h 1546"/>
                  <a:gd name="T102" fmla="*/ 2147483647 w 1972"/>
                  <a:gd name="T103" fmla="*/ 2147483647 h 1546"/>
                  <a:gd name="T104" fmla="*/ 2147483647 w 1972"/>
                  <a:gd name="T105" fmla="*/ 2147483647 h 1546"/>
                  <a:gd name="T106" fmla="*/ 2147483647 w 1972"/>
                  <a:gd name="T107" fmla="*/ 2147483647 h 1546"/>
                  <a:gd name="T108" fmla="*/ 2147483647 w 1972"/>
                  <a:gd name="T109" fmla="*/ 2147483647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noFill/>
              <a:ln w="0">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0" name="Freeform 192"/>
              <p:cNvSpPr>
                <a:spLocks noChangeAspect="1"/>
              </p:cNvSpPr>
              <p:nvPr/>
            </p:nvSpPr>
            <p:spPr bwMode="auto">
              <a:xfrm>
                <a:off x="1698" y="6633"/>
                <a:ext cx="5838" cy="4133"/>
              </a:xfrm>
              <a:custGeom>
                <a:avLst/>
                <a:gdLst>
                  <a:gd name="T0" fmla="*/ 5613 w 5838"/>
                  <a:gd name="T1" fmla="*/ 1017 h 4133"/>
                  <a:gd name="T2" fmla="*/ 5635 w 5838"/>
                  <a:gd name="T3" fmla="*/ 1017 h 4133"/>
                  <a:gd name="T4" fmla="*/ 5635 w 5838"/>
                  <a:gd name="T5" fmla="*/ 1040 h 4133"/>
                  <a:gd name="T6" fmla="*/ 5635 w 5838"/>
                  <a:gd name="T7" fmla="*/ 1040 h 4133"/>
                  <a:gd name="T8" fmla="*/ 5658 w 5838"/>
                  <a:gd name="T9" fmla="*/ 1062 h 4133"/>
                  <a:gd name="T10" fmla="*/ 5726 w 5838"/>
                  <a:gd name="T11" fmla="*/ 1175 h 4133"/>
                  <a:gd name="T12" fmla="*/ 5793 w 5838"/>
                  <a:gd name="T13" fmla="*/ 1288 h 4133"/>
                  <a:gd name="T14" fmla="*/ 5816 w 5838"/>
                  <a:gd name="T15" fmla="*/ 1333 h 4133"/>
                  <a:gd name="T16" fmla="*/ 5680 w 5838"/>
                  <a:gd name="T17" fmla="*/ 1401 h 4133"/>
                  <a:gd name="T18" fmla="*/ 5477 w 5838"/>
                  <a:gd name="T19" fmla="*/ 1468 h 4133"/>
                  <a:gd name="T20" fmla="*/ 5228 w 5838"/>
                  <a:gd name="T21" fmla="*/ 1559 h 4133"/>
                  <a:gd name="T22" fmla="*/ 4979 w 5838"/>
                  <a:gd name="T23" fmla="*/ 1672 h 4133"/>
                  <a:gd name="T24" fmla="*/ 4753 w 5838"/>
                  <a:gd name="T25" fmla="*/ 1740 h 4133"/>
                  <a:gd name="T26" fmla="*/ 4571 w 5838"/>
                  <a:gd name="T27" fmla="*/ 1853 h 4133"/>
                  <a:gd name="T28" fmla="*/ 4344 w 5838"/>
                  <a:gd name="T29" fmla="*/ 1988 h 4133"/>
                  <a:gd name="T30" fmla="*/ 4300 w 5838"/>
                  <a:gd name="T31" fmla="*/ 2055 h 4133"/>
                  <a:gd name="T32" fmla="*/ 4051 w 5838"/>
                  <a:gd name="T33" fmla="*/ 2485 h 4133"/>
                  <a:gd name="T34" fmla="*/ 3984 w 5838"/>
                  <a:gd name="T35" fmla="*/ 2598 h 4133"/>
                  <a:gd name="T36" fmla="*/ 3937 w 5838"/>
                  <a:gd name="T37" fmla="*/ 2621 h 4133"/>
                  <a:gd name="T38" fmla="*/ 3893 w 5838"/>
                  <a:gd name="T39" fmla="*/ 2643 h 4133"/>
                  <a:gd name="T40" fmla="*/ 3824 w 5838"/>
                  <a:gd name="T41" fmla="*/ 2665 h 4133"/>
                  <a:gd name="T42" fmla="*/ 3733 w 5838"/>
                  <a:gd name="T43" fmla="*/ 2734 h 4133"/>
                  <a:gd name="T44" fmla="*/ 3621 w 5838"/>
                  <a:gd name="T45" fmla="*/ 2778 h 4133"/>
                  <a:gd name="T46" fmla="*/ 3530 w 5838"/>
                  <a:gd name="T47" fmla="*/ 2824 h 4133"/>
                  <a:gd name="T48" fmla="*/ 3508 w 5838"/>
                  <a:gd name="T49" fmla="*/ 2847 h 4133"/>
                  <a:gd name="T50" fmla="*/ 3395 w 5838"/>
                  <a:gd name="T51" fmla="*/ 2891 h 4133"/>
                  <a:gd name="T52" fmla="*/ 3123 w 5838"/>
                  <a:gd name="T53" fmla="*/ 3095 h 4133"/>
                  <a:gd name="T54" fmla="*/ 2601 w 5838"/>
                  <a:gd name="T55" fmla="*/ 3614 h 4133"/>
                  <a:gd name="T56" fmla="*/ 1403 w 5838"/>
                  <a:gd name="T57" fmla="*/ 4133 h 4133"/>
                  <a:gd name="T58" fmla="*/ 814 w 5838"/>
                  <a:gd name="T59" fmla="*/ 2576 h 4133"/>
                  <a:gd name="T60" fmla="*/ 1765 w 5838"/>
                  <a:gd name="T61" fmla="*/ 1446 h 4133"/>
                  <a:gd name="T62" fmla="*/ 2466 w 5838"/>
                  <a:gd name="T63" fmla="*/ 1266 h 4133"/>
                  <a:gd name="T64" fmla="*/ 3348 w 5838"/>
                  <a:gd name="T65" fmla="*/ 995 h 4133"/>
                  <a:gd name="T66" fmla="*/ 3484 w 5838"/>
                  <a:gd name="T67" fmla="*/ 927 h 4133"/>
                  <a:gd name="T68" fmla="*/ 3621 w 5838"/>
                  <a:gd name="T69" fmla="*/ 860 h 4133"/>
                  <a:gd name="T70" fmla="*/ 3757 w 5838"/>
                  <a:gd name="T71" fmla="*/ 814 h 4133"/>
                  <a:gd name="T72" fmla="*/ 3960 w 5838"/>
                  <a:gd name="T73" fmla="*/ 723 h 4133"/>
                  <a:gd name="T74" fmla="*/ 4368 w 5838"/>
                  <a:gd name="T75" fmla="*/ 498 h 4133"/>
                  <a:gd name="T76" fmla="*/ 4435 w 5838"/>
                  <a:gd name="T77" fmla="*/ 474 h 4133"/>
                  <a:gd name="T78" fmla="*/ 4706 w 5838"/>
                  <a:gd name="T79" fmla="*/ 317 h 4133"/>
                  <a:gd name="T80" fmla="*/ 4911 w 5838"/>
                  <a:gd name="T81" fmla="*/ 226 h 4133"/>
                  <a:gd name="T82" fmla="*/ 5046 w 5838"/>
                  <a:gd name="T83" fmla="*/ 137 h 4133"/>
                  <a:gd name="T84" fmla="*/ 5251 w 5838"/>
                  <a:gd name="T85" fmla="*/ 0 h 4133"/>
                  <a:gd name="T86" fmla="*/ 5364 w 5838"/>
                  <a:gd name="T87" fmla="*/ 181 h 4133"/>
                  <a:gd name="T88" fmla="*/ 5386 w 5838"/>
                  <a:gd name="T89" fmla="*/ 204 h 4133"/>
                  <a:gd name="T90" fmla="*/ 5364 w 5838"/>
                  <a:gd name="T91" fmla="*/ 226 h 4133"/>
                  <a:gd name="T92" fmla="*/ 5318 w 5838"/>
                  <a:gd name="T93" fmla="*/ 272 h 4133"/>
                  <a:gd name="T94" fmla="*/ 5295 w 5838"/>
                  <a:gd name="T95" fmla="*/ 295 h 4133"/>
                  <a:gd name="T96" fmla="*/ 5295 w 5838"/>
                  <a:gd name="T97" fmla="*/ 317 h 4133"/>
                  <a:gd name="T98" fmla="*/ 5340 w 5838"/>
                  <a:gd name="T99" fmla="*/ 408 h 4133"/>
                  <a:gd name="T100" fmla="*/ 5364 w 5838"/>
                  <a:gd name="T101" fmla="*/ 521 h 4133"/>
                  <a:gd name="T102" fmla="*/ 5364 w 5838"/>
                  <a:gd name="T103" fmla="*/ 610 h 4133"/>
                  <a:gd name="T104" fmla="*/ 5295 w 5838"/>
                  <a:gd name="T105" fmla="*/ 747 h 4133"/>
                  <a:gd name="T106" fmla="*/ 5273 w 5838"/>
                  <a:gd name="T107" fmla="*/ 836 h 4133"/>
                  <a:gd name="T108" fmla="*/ 5273 w 5838"/>
                  <a:gd name="T109" fmla="*/ 860 h 4133"/>
                  <a:gd name="T110" fmla="*/ 5273 w 5838"/>
                  <a:gd name="T111" fmla="*/ 882 h 4133"/>
                  <a:gd name="T112" fmla="*/ 5364 w 5838"/>
                  <a:gd name="T113" fmla="*/ 904 h 4133"/>
                  <a:gd name="T114" fmla="*/ 5409 w 5838"/>
                  <a:gd name="T115" fmla="*/ 904 h 4133"/>
                  <a:gd name="T116" fmla="*/ 5477 w 5838"/>
                  <a:gd name="T117" fmla="*/ 927 h 4133"/>
                  <a:gd name="T118" fmla="*/ 5522 w 5838"/>
                  <a:gd name="T119" fmla="*/ 927 h 4133"/>
                  <a:gd name="T120" fmla="*/ 5589 w 5838"/>
                  <a:gd name="T121" fmla="*/ 971 h 4133"/>
                  <a:gd name="T122" fmla="*/ 5613 w 5838"/>
                  <a:gd name="T123" fmla="*/ 995 h 4133"/>
                  <a:gd name="T124" fmla="*/ 5613 w 5838"/>
                  <a:gd name="T125" fmla="*/ 995 h 413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38"/>
                  <a:gd name="T190" fmla="*/ 0 h 4133"/>
                  <a:gd name="T191" fmla="*/ 5838 w 5838"/>
                  <a:gd name="T192" fmla="*/ 4133 h 413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38" h="4133">
                    <a:moveTo>
                      <a:pt x="5613" y="995"/>
                    </a:moveTo>
                    <a:lnTo>
                      <a:pt x="5613" y="995"/>
                    </a:lnTo>
                    <a:lnTo>
                      <a:pt x="5613" y="1017"/>
                    </a:lnTo>
                    <a:lnTo>
                      <a:pt x="5635" y="1017"/>
                    </a:lnTo>
                    <a:lnTo>
                      <a:pt x="5635" y="1040"/>
                    </a:lnTo>
                    <a:lnTo>
                      <a:pt x="5635" y="1062"/>
                    </a:lnTo>
                    <a:lnTo>
                      <a:pt x="5658" y="1062"/>
                    </a:lnTo>
                    <a:lnTo>
                      <a:pt x="5658" y="1084"/>
                    </a:lnTo>
                    <a:lnTo>
                      <a:pt x="5702" y="1130"/>
                    </a:lnTo>
                    <a:lnTo>
                      <a:pt x="5726" y="1175"/>
                    </a:lnTo>
                    <a:lnTo>
                      <a:pt x="5749" y="1197"/>
                    </a:lnTo>
                    <a:lnTo>
                      <a:pt x="5749" y="1220"/>
                    </a:lnTo>
                    <a:lnTo>
                      <a:pt x="5771" y="1243"/>
                    </a:lnTo>
                    <a:lnTo>
                      <a:pt x="5771" y="1266"/>
                    </a:lnTo>
                    <a:lnTo>
                      <a:pt x="5793" y="1266"/>
                    </a:lnTo>
                    <a:lnTo>
                      <a:pt x="5793" y="1288"/>
                    </a:lnTo>
                    <a:lnTo>
                      <a:pt x="5793" y="1310"/>
                    </a:lnTo>
                    <a:lnTo>
                      <a:pt x="5816" y="1310"/>
                    </a:lnTo>
                    <a:lnTo>
                      <a:pt x="5816" y="1333"/>
                    </a:lnTo>
                    <a:lnTo>
                      <a:pt x="5838" y="1356"/>
                    </a:lnTo>
                    <a:lnTo>
                      <a:pt x="5816" y="1356"/>
                    </a:lnTo>
                    <a:lnTo>
                      <a:pt x="5793" y="1356"/>
                    </a:lnTo>
                    <a:lnTo>
                      <a:pt x="5771" y="1356"/>
                    </a:lnTo>
                    <a:lnTo>
                      <a:pt x="5726" y="1379"/>
                    </a:lnTo>
                    <a:lnTo>
                      <a:pt x="5680" y="1401"/>
                    </a:lnTo>
                    <a:lnTo>
                      <a:pt x="5658" y="1401"/>
                    </a:lnTo>
                    <a:lnTo>
                      <a:pt x="5589" y="1423"/>
                    </a:lnTo>
                    <a:lnTo>
                      <a:pt x="5544" y="1446"/>
                    </a:lnTo>
                    <a:lnTo>
                      <a:pt x="5522" y="1446"/>
                    </a:lnTo>
                    <a:lnTo>
                      <a:pt x="5477" y="1468"/>
                    </a:lnTo>
                    <a:lnTo>
                      <a:pt x="5431" y="1492"/>
                    </a:lnTo>
                    <a:lnTo>
                      <a:pt x="5409" y="1492"/>
                    </a:lnTo>
                    <a:lnTo>
                      <a:pt x="5340" y="1536"/>
                    </a:lnTo>
                    <a:lnTo>
                      <a:pt x="5273" y="1559"/>
                    </a:lnTo>
                    <a:lnTo>
                      <a:pt x="5251" y="1559"/>
                    </a:lnTo>
                    <a:lnTo>
                      <a:pt x="5228" y="1559"/>
                    </a:lnTo>
                    <a:lnTo>
                      <a:pt x="5228" y="1581"/>
                    </a:lnTo>
                    <a:lnTo>
                      <a:pt x="5115" y="1627"/>
                    </a:lnTo>
                    <a:lnTo>
                      <a:pt x="5024" y="1649"/>
                    </a:lnTo>
                    <a:lnTo>
                      <a:pt x="5002" y="1649"/>
                    </a:lnTo>
                    <a:lnTo>
                      <a:pt x="4979" y="1672"/>
                    </a:lnTo>
                    <a:lnTo>
                      <a:pt x="4955" y="1672"/>
                    </a:lnTo>
                    <a:lnTo>
                      <a:pt x="4911" y="1694"/>
                    </a:lnTo>
                    <a:lnTo>
                      <a:pt x="4888" y="1694"/>
                    </a:lnTo>
                    <a:lnTo>
                      <a:pt x="4797" y="1718"/>
                    </a:lnTo>
                    <a:lnTo>
                      <a:pt x="4753" y="1740"/>
                    </a:lnTo>
                    <a:lnTo>
                      <a:pt x="4706" y="1740"/>
                    </a:lnTo>
                    <a:lnTo>
                      <a:pt x="4662" y="1785"/>
                    </a:lnTo>
                    <a:lnTo>
                      <a:pt x="4639" y="1807"/>
                    </a:lnTo>
                    <a:lnTo>
                      <a:pt x="4593" y="1829"/>
                    </a:lnTo>
                    <a:lnTo>
                      <a:pt x="4571" y="1853"/>
                    </a:lnTo>
                    <a:lnTo>
                      <a:pt x="4548" y="1853"/>
                    </a:lnTo>
                    <a:lnTo>
                      <a:pt x="4526" y="1875"/>
                    </a:lnTo>
                    <a:lnTo>
                      <a:pt x="4390" y="1966"/>
                    </a:lnTo>
                    <a:lnTo>
                      <a:pt x="4368" y="1988"/>
                    </a:lnTo>
                    <a:lnTo>
                      <a:pt x="4344" y="1988"/>
                    </a:lnTo>
                    <a:lnTo>
                      <a:pt x="4344" y="2011"/>
                    </a:lnTo>
                    <a:lnTo>
                      <a:pt x="4322" y="2011"/>
                    </a:lnTo>
                    <a:lnTo>
                      <a:pt x="4322" y="2033"/>
                    </a:lnTo>
                    <a:lnTo>
                      <a:pt x="4300" y="2033"/>
                    </a:lnTo>
                    <a:lnTo>
                      <a:pt x="4300" y="2055"/>
                    </a:lnTo>
                    <a:lnTo>
                      <a:pt x="4277" y="2078"/>
                    </a:lnTo>
                    <a:lnTo>
                      <a:pt x="4255" y="2102"/>
                    </a:lnTo>
                    <a:lnTo>
                      <a:pt x="4232" y="2146"/>
                    </a:lnTo>
                    <a:lnTo>
                      <a:pt x="4209" y="2191"/>
                    </a:lnTo>
                    <a:lnTo>
                      <a:pt x="4073" y="2439"/>
                    </a:lnTo>
                    <a:lnTo>
                      <a:pt x="4051" y="2485"/>
                    </a:lnTo>
                    <a:lnTo>
                      <a:pt x="4028" y="2508"/>
                    </a:lnTo>
                    <a:lnTo>
                      <a:pt x="4006" y="2576"/>
                    </a:lnTo>
                    <a:lnTo>
                      <a:pt x="3984" y="2576"/>
                    </a:lnTo>
                    <a:lnTo>
                      <a:pt x="3984" y="2598"/>
                    </a:lnTo>
                    <a:lnTo>
                      <a:pt x="3960" y="2621"/>
                    </a:lnTo>
                    <a:lnTo>
                      <a:pt x="3937" y="2621"/>
                    </a:lnTo>
                    <a:lnTo>
                      <a:pt x="3937" y="2643"/>
                    </a:lnTo>
                    <a:lnTo>
                      <a:pt x="3915" y="2643"/>
                    </a:lnTo>
                    <a:lnTo>
                      <a:pt x="3893" y="2643"/>
                    </a:lnTo>
                    <a:lnTo>
                      <a:pt x="3870" y="2643"/>
                    </a:lnTo>
                    <a:lnTo>
                      <a:pt x="3846" y="2665"/>
                    </a:lnTo>
                    <a:lnTo>
                      <a:pt x="3824" y="2665"/>
                    </a:lnTo>
                    <a:lnTo>
                      <a:pt x="3802" y="2665"/>
                    </a:lnTo>
                    <a:lnTo>
                      <a:pt x="3802" y="2687"/>
                    </a:lnTo>
                    <a:lnTo>
                      <a:pt x="3779" y="2687"/>
                    </a:lnTo>
                    <a:lnTo>
                      <a:pt x="3733" y="2711"/>
                    </a:lnTo>
                    <a:lnTo>
                      <a:pt x="3733" y="2734"/>
                    </a:lnTo>
                    <a:lnTo>
                      <a:pt x="3711" y="2734"/>
                    </a:lnTo>
                    <a:lnTo>
                      <a:pt x="3688" y="2756"/>
                    </a:lnTo>
                    <a:lnTo>
                      <a:pt x="3666" y="2756"/>
                    </a:lnTo>
                    <a:lnTo>
                      <a:pt x="3621" y="2778"/>
                    </a:lnTo>
                    <a:lnTo>
                      <a:pt x="3597" y="2778"/>
                    </a:lnTo>
                    <a:lnTo>
                      <a:pt x="3597" y="2800"/>
                    </a:lnTo>
                    <a:lnTo>
                      <a:pt x="3575" y="2800"/>
                    </a:lnTo>
                    <a:lnTo>
                      <a:pt x="3553" y="2824"/>
                    </a:lnTo>
                    <a:lnTo>
                      <a:pt x="3530" y="2824"/>
                    </a:lnTo>
                    <a:lnTo>
                      <a:pt x="3508" y="2847"/>
                    </a:lnTo>
                    <a:lnTo>
                      <a:pt x="3484" y="2847"/>
                    </a:lnTo>
                    <a:lnTo>
                      <a:pt x="3484" y="2869"/>
                    </a:lnTo>
                    <a:lnTo>
                      <a:pt x="3462" y="2869"/>
                    </a:lnTo>
                    <a:lnTo>
                      <a:pt x="3439" y="2869"/>
                    </a:lnTo>
                    <a:lnTo>
                      <a:pt x="3417" y="2891"/>
                    </a:lnTo>
                    <a:lnTo>
                      <a:pt x="3395" y="2891"/>
                    </a:lnTo>
                    <a:lnTo>
                      <a:pt x="3395" y="2913"/>
                    </a:lnTo>
                    <a:lnTo>
                      <a:pt x="3372" y="2913"/>
                    </a:lnTo>
                    <a:lnTo>
                      <a:pt x="3348" y="2936"/>
                    </a:lnTo>
                    <a:lnTo>
                      <a:pt x="3168" y="3027"/>
                    </a:lnTo>
                    <a:lnTo>
                      <a:pt x="3123" y="3095"/>
                    </a:lnTo>
                    <a:lnTo>
                      <a:pt x="3055" y="3186"/>
                    </a:lnTo>
                    <a:lnTo>
                      <a:pt x="2828" y="3546"/>
                    </a:lnTo>
                    <a:lnTo>
                      <a:pt x="2806" y="3523"/>
                    </a:lnTo>
                    <a:lnTo>
                      <a:pt x="2601" y="3614"/>
                    </a:lnTo>
                    <a:lnTo>
                      <a:pt x="2081" y="3840"/>
                    </a:lnTo>
                    <a:lnTo>
                      <a:pt x="1788" y="3975"/>
                    </a:lnTo>
                    <a:lnTo>
                      <a:pt x="1606" y="4066"/>
                    </a:lnTo>
                    <a:lnTo>
                      <a:pt x="1403" y="4133"/>
                    </a:lnTo>
                    <a:lnTo>
                      <a:pt x="387" y="4050"/>
                    </a:lnTo>
                    <a:lnTo>
                      <a:pt x="0" y="3354"/>
                    </a:lnTo>
                    <a:lnTo>
                      <a:pt x="438" y="2715"/>
                    </a:lnTo>
                    <a:lnTo>
                      <a:pt x="814" y="2643"/>
                    </a:lnTo>
                    <a:lnTo>
                      <a:pt x="814" y="2576"/>
                    </a:lnTo>
                    <a:lnTo>
                      <a:pt x="814" y="2281"/>
                    </a:lnTo>
                    <a:lnTo>
                      <a:pt x="814" y="2168"/>
                    </a:lnTo>
                    <a:lnTo>
                      <a:pt x="1697" y="1785"/>
                    </a:lnTo>
                    <a:lnTo>
                      <a:pt x="1765" y="1762"/>
                    </a:lnTo>
                    <a:lnTo>
                      <a:pt x="1765" y="1627"/>
                    </a:lnTo>
                    <a:lnTo>
                      <a:pt x="1765" y="1446"/>
                    </a:lnTo>
                    <a:lnTo>
                      <a:pt x="2081" y="1401"/>
                    </a:lnTo>
                    <a:lnTo>
                      <a:pt x="2150" y="1379"/>
                    </a:lnTo>
                    <a:lnTo>
                      <a:pt x="2376" y="1310"/>
                    </a:lnTo>
                    <a:lnTo>
                      <a:pt x="2399" y="1310"/>
                    </a:lnTo>
                    <a:lnTo>
                      <a:pt x="2466" y="1266"/>
                    </a:lnTo>
                    <a:lnTo>
                      <a:pt x="2512" y="1266"/>
                    </a:lnTo>
                    <a:lnTo>
                      <a:pt x="2534" y="1243"/>
                    </a:lnTo>
                    <a:lnTo>
                      <a:pt x="2737" y="1197"/>
                    </a:lnTo>
                    <a:lnTo>
                      <a:pt x="2761" y="1175"/>
                    </a:lnTo>
                    <a:lnTo>
                      <a:pt x="3235" y="1017"/>
                    </a:lnTo>
                    <a:lnTo>
                      <a:pt x="3348" y="995"/>
                    </a:lnTo>
                    <a:lnTo>
                      <a:pt x="3372" y="971"/>
                    </a:lnTo>
                    <a:lnTo>
                      <a:pt x="3395" y="971"/>
                    </a:lnTo>
                    <a:lnTo>
                      <a:pt x="3417" y="949"/>
                    </a:lnTo>
                    <a:lnTo>
                      <a:pt x="3439" y="949"/>
                    </a:lnTo>
                    <a:lnTo>
                      <a:pt x="3462" y="949"/>
                    </a:lnTo>
                    <a:lnTo>
                      <a:pt x="3484" y="927"/>
                    </a:lnTo>
                    <a:lnTo>
                      <a:pt x="3508" y="927"/>
                    </a:lnTo>
                    <a:lnTo>
                      <a:pt x="3530" y="904"/>
                    </a:lnTo>
                    <a:lnTo>
                      <a:pt x="3553" y="904"/>
                    </a:lnTo>
                    <a:lnTo>
                      <a:pt x="3575" y="882"/>
                    </a:lnTo>
                    <a:lnTo>
                      <a:pt x="3597" y="882"/>
                    </a:lnTo>
                    <a:lnTo>
                      <a:pt x="3621" y="860"/>
                    </a:lnTo>
                    <a:lnTo>
                      <a:pt x="3644" y="860"/>
                    </a:lnTo>
                    <a:lnTo>
                      <a:pt x="3666" y="860"/>
                    </a:lnTo>
                    <a:lnTo>
                      <a:pt x="3711" y="836"/>
                    </a:lnTo>
                    <a:lnTo>
                      <a:pt x="3733" y="814"/>
                    </a:lnTo>
                    <a:lnTo>
                      <a:pt x="3757" y="814"/>
                    </a:lnTo>
                    <a:lnTo>
                      <a:pt x="3802" y="791"/>
                    </a:lnTo>
                    <a:lnTo>
                      <a:pt x="3824" y="769"/>
                    </a:lnTo>
                    <a:lnTo>
                      <a:pt x="3870" y="769"/>
                    </a:lnTo>
                    <a:lnTo>
                      <a:pt x="3915" y="747"/>
                    </a:lnTo>
                    <a:lnTo>
                      <a:pt x="3937" y="723"/>
                    </a:lnTo>
                    <a:lnTo>
                      <a:pt x="3960" y="723"/>
                    </a:lnTo>
                    <a:lnTo>
                      <a:pt x="3984" y="701"/>
                    </a:lnTo>
                    <a:lnTo>
                      <a:pt x="4006" y="701"/>
                    </a:lnTo>
                    <a:lnTo>
                      <a:pt x="4051" y="678"/>
                    </a:lnTo>
                    <a:lnTo>
                      <a:pt x="4073" y="656"/>
                    </a:lnTo>
                    <a:lnTo>
                      <a:pt x="4368" y="498"/>
                    </a:lnTo>
                    <a:lnTo>
                      <a:pt x="4390" y="498"/>
                    </a:lnTo>
                    <a:lnTo>
                      <a:pt x="4435" y="474"/>
                    </a:lnTo>
                    <a:lnTo>
                      <a:pt x="4458" y="452"/>
                    </a:lnTo>
                    <a:lnTo>
                      <a:pt x="4617" y="361"/>
                    </a:lnTo>
                    <a:lnTo>
                      <a:pt x="4639" y="361"/>
                    </a:lnTo>
                    <a:lnTo>
                      <a:pt x="4706" y="317"/>
                    </a:lnTo>
                    <a:lnTo>
                      <a:pt x="4730" y="317"/>
                    </a:lnTo>
                    <a:lnTo>
                      <a:pt x="4775" y="295"/>
                    </a:lnTo>
                    <a:lnTo>
                      <a:pt x="4820" y="272"/>
                    </a:lnTo>
                    <a:lnTo>
                      <a:pt x="4866" y="250"/>
                    </a:lnTo>
                    <a:lnTo>
                      <a:pt x="4888" y="226"/>
                    </a:lnTo>
                    <a:lnTo>
                      <a:pt x="4911" y="226"/>
                    </a:lnTo>
                    <a:lnTo>
                      <a:pt x="4933" y="204"/>
                    </a:lnTo>
                    <a:lnTo>
                      <a:pt x="4955" y="204"/>
                    </a:lnTo>
                    <a:lnTo>
                      <a:pt x="4955" y="181"/>
                    </a:lnTo>
                    <a:lnTo>
                      <a:pt x="5002" y="159"/>
                    </a:lnTo>
                    <a:lnTo>
                      <a:pt x="5046" y="137"/>
                    </a:lnTo>
                    <a:lnTo>
                      <a:pt x="5091" y="113"/>
                    </a:lnTo>
                    <a:lnTo>
                      <a:pt x="5160" y="68"/>
                    </a:lnTo>
                    <a:lnTo>
                      <a:pt x="5204" y="46"/>
                    </a:lnTo>
                    <a:lnTo>
                      <a:pt x="5228" y="24"/>
                    </a:lnTo>
                    <a:lnTo>
                      <a:pt x="5251" y="0"/>
                    </a:lnTo>
                    <a:lnTo>
                      <a:pt x="5251" y="24"/>
                    </a:lnTo>
                    <a:lnTo>
                      <a:pt x="5318" y="91"/>
                    </a:lnTo>
                    <a:lnTo>
                      <a:pt x="5340" y="159"/>
                    </a:lnTo>
                    <a:lnTo>
                      <a:pt x="5364" y="181"/>
                    </a:lnTo>
                    <a:lnTo>
                      <a:pt x="5386" y="204"/>
                    </a:lnTo>
                    <a:lnTo>
                      <a:pt x="5386" y="226"/>
                    </a:lnTo>
                    <a:lnTo>
                      <a:pt x="5364" y="226"/>
                    </a:lnTo>
                    <a:lnTo>
                      <a:pt x="5340" y="250"/>
                    </a:lnTo>
                    <a:lnTo>
                      <a:pt x="5318" y="250"/>
                    </a:lnTo>
                    <a:lnTo>
                      <a:pt x="5318" y="272"/>
                    </a:lnTo>
                    <a:lnTo>
                      <a:pt x="5295" y="295"/>
                    </a:lnTo>
                    <a:lnTo>
                      <a:pt x="5295" y="317"/>
                    </a:lnTo>
                    <a:lnTo>
                      <a:pt x="5318" y="339"/>
                    </a:lnTo>
                    <a:lnTo>
                      <a:pt x="5318" y="385"/>
                    </a:lnTo>
                    <a:lnTo>
                      <a:pt x="5340" y="385"/>
                    </a:lnTo>
                    <a:lnTo>
                      <a:pt x="5340" y="408"/>
                    </a:lnTo>
                    <a:lnTo>
                      <a:pt x="5340" y="430"/>
                    </a:lnTo>
                    <a:lnTo>
                      <a:pt x="5340" y="452"/>
                    </a:lnTo>
                    <a:lnTo>
                      <a:pt x="5364" y="474"/>
                    </a:lnTo>
                    <a:lnTo>
                      <a:pt x="5364" y="498"/>
                    </a:lnTo>
                    <a:lnTo>
                      <a:pt x="5364" y="521"/>
                    </a:lnTo>
                    <a:lnTo>
                      <a:pt x="5364" y="543"/>
                    </a:lnTo>
                    <a:lnTo>
                      <a:pt x="5364" y="565"/>
                    </a:lnTo>
                    <a:lnTo>
                      <a:pt x="5364" y="610"/>
                    </a:lnTo>
                    <a:lnTo>
                      <a:pt x="5364" y="634"/>
                    </a:lnTo>
                    <a:lnTo>
                      <a:pt x="5364" y="656"/>
                    </a:lnTo>
                    <a:lnTo>
                      <a:pt x="5340" y="656"/>
                    </a:lnTo>
                    <a:lnTo>
                      <a:pt x="5295" y="747"/>
                    </a:lnTo>
                    <a:lnTo>
                      <a:pt x="5273" y="769"/>
                    </a:lnTo>
                    <a:lnTo>
                      <a:pt x="5273" y="814"/>
                    </a:lnTo>
                    <a:lnTo>
                      <a:pt x="5273" y="836"/>
                    </a:lnTo>
                    <a:lnTo>
                      <a:pt x="5273" y="860"/>
                    </a:lnTo>
                    <a:lnTo>
                      <a:pt x="5273" y="882"/>
                    </a:lnTo>
                    <a:lnTo>
                      <a:pt x="5318" y="904"/>
                    </a:lnTo>
                    <a:lnTo>
                      <a:pt x="5364" y="904"/>
                    </a:lnTo>
                    <a:lnTo>
                      <a:pt x="5386" y="904"/>
                    </a:lnTo>
                    <a:lnTo>
                      <a:pt x="5409" y="904"/>
                    </a:lnTo>
                    <a:lnTo>
                      <a:pt x="5431" y="927"/>
                    </a:lnTo>
                    <a:lnTo>
                      <a:pt x="5453" y="927"/>
                    </a:lnTo>
                    <a:lnTo>
                      <a:pt x="5477" y="927"/>
                    </a:lnTo>
                    <a:lnTo>
                      <a:pt x="5500" y="927"/>
                    </a:lnTo>
                    <a:lnTo>
                      <a:pt x="5522" y="927"/>
                    </a:lnTo>
                    <a:lnTo>
                      <a:pt x="5567" y="949"/>
                    </a:lnTo>
                    <a:lnTo>
                      <a:pt x="5567" y="971"/>
                    </a:lnTo>
                    <a:lnTo>
                      <a:pt x="5589" y="971"/>
                    </a:lnTo>
                    <a:lnTo>
                      <a:pt x="5589" y="995"/>
                    </a:lnTo>
                    <a:lnTo>
                      <a:pt x="5613" y="99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1" name="Freeform 193"/>
              <p:cNvSpPr>
                <a:spLocks noChangeAspect="1"/>
              </p:cNvSpPr>
              <p:nvPr/>
            </p:nvSpPr>
            <p:spPr bwMode="auto">
              <a:xfrm>
                <a:off x="8373" y="11918"/>
                <a:ext cx="2128" cy="2732"/>
              </a:xfrm>
              <a:custGeom>
                <a:avLst/>
                <a:gdLst>
                  <a:gd name="T0" fmla="*/ 2147483647 w 1333"/>
                  <a:gd name="T1" fmla="*/ 2147483647 h 1716"/>
                  <a:gd name="T2" fmla="*/ 2147483647 w 1333"/>
                  <a:gd name="T3" fmla="*/ 2147483647 h 1716"/>
                  <a:gd name="T4" fmla="*/ 2147483647 w 1333"/>
                  <a:gd name="T5" fmla="*/ 2147483647 h 1716"/>
                  <a:gd name="T6" fmla="*/ 2147483647 w 1333"/>
                  <a:gd name="T7" fmla="*/ 2147483647 h 1716"/>
                  <a:gd name="T8" fmla="*/ 2147483647 w 1333"/>
                  <a:gd name="T9" fmla="*/ 2147483647 h 1716"/>
                  <a:gd name="T10" fmla="*/ 2147483647 w 1333"/>
                  <a:gd name="T11" fmla="*/ 2147483647 h 1716"/>
                  <a:gd name="T12" fmla="*/ 2147483647 w 1333"/>
                  <a:gd name="T13" fmla="*/ 2147483647 h 1716"/>
                  <a:gd name="T14" fmla="*/ 2147483647 w 1333"/>
                  <a:gd name="T15" fmla="*/ 2147483647 h 1716"/>
                  <a:gd name="T16" fmla="*/ 2147483647 w 1333"/>
                  <a:gd name="T17" fmla="*/ 2147483647 h 1716"/>
                  <a:gd name="T18" fmla="*/ 2147483647 w 1333"/>
                  <a:gd name="T19" fmla="*/ 2147483647 h 1716"/>
                  <a:gd name="T20" fmla="*/ 2147483647 w 1333"/>
                  <a:gd name="T21" fmla="*/ 2147483647 h 1716"/>
                  <a:gd name="T22" fmla="*/ 2147483647 w 1333"/>
                  <a:gd name="T23" fmla="*/ 2147483647 h 1716"/>
                  <a:gd name="T24" fmla="*/ 2147483647 w 1333"/>
                  <a:gd name="T25" fmla="*/ 2147483647 h 1716"/>
                  <a:gd name="T26" fmla="*/ 2147483647 w 1333"/>
                  <a:gd name="T27" fmla="*/ 2147483647 h 1716"/>
                  <a:gd name="T28" fmla="*/ 2147483647 w 1333"/>
                  <a:gd name="T29" fmla="*/ 2147483647 h 1716"/>
                  <a:gd name="T30" fmla="*/ 2147483647 w 1333"/>
                  <a:gd name="T31" fmla="*/ 2147483647 h 1716"/>
                  <a:gd name="T32" fmla="*/ 2147483647 w 1333"/>
                  <a:gd name="T33" fmla="*/ 2147483647 h 1716"/>
                  <a:gd name="T34" fmla="*/ 2147483647 w 1333"/>
                  <a:gd name="T35" fmla="*/ 2147483647 h 1716"/>
                  <a:gd name="T36" fmla="*/ 2147483647 w 1333"/>
                  <a:gd name="T37" fmla="*/ 2147483647 h 1716"/>
                  <a:gd name="T38" fmla="*/ 2147483647 w 1333"/>
                  <a:gd name="T39" fmla="*/ 2147483647 h 1716"/>
                  <a:gd name="T40" fmla="*/ 2147483647 w 1333"/>
                  <a:gd name="T41" fmla="*/ 2147483647 h 1716"/>
                  <a:gd name="T42" fmla="*/ 2147483647 w 1333"/>
                  <a:gd name="T43" fmla="*/ 2147483647 h 1716"/>
                  <a:gd name="T44" fmla="*/ 2147483647 w 1333"/>
                  <a:gd name="T45" fmla="*/ 2147483647 h 1716"/>
                  <a:gd name="T46" fmla="*/ 2147483647 w 1333"/>
                  <a:gd name="T47" fmla="*/ 2147483647 h 1716"/>
                  <a:gd name="T48" fmla="*/ 2147483647 w 1333"/>
                  <a:gd name="T49" fmla="*/ 2147483647 h 1716"/>
                  <a:gd name="T50" fmla="*/ 2147483647 w 1333"/>
                  <a:gd name="T51" fmla="*/ 2147483647 h 1716"/>
                  <a:gd name="T52" fmla="*/ 2147483647 w 1333"/>
                  <a:gd name="T53" fmla="*/ 2147483647 h 1716"/>
                  <a:gd name="T54" fmla="*/ 2147483647 w 1333"/>
                  <a:gd name="T55" fmla="*/ 2147483647 h 1716"/>
                  <a:gd name="T56" fmla="*/ 2147483647 w 1333"/>
                  <a:gd name="T57" fmla="*/ 2147483647 h 1716"/>
                  <a:gd name="T58" fmla="*/ 2147483647 w 1333"/>
                  <a:gd name="T59" fmla="*/ 2147483647 h 1716"/>
                  <a:gd name="T60" fmla="*/ 2147483647 w 1333"/>
                  <a:gd name="T61" fmla="*/ 2147483647 h 1716"/>
                  <a:gd name="T62" fmla="*/ 2147483647 w 1333"/>
                  <a:gd name="T63" fmla="*/ 2147483647 h 1716"/>
                  <a:gd name="T64" fmla="*/ 2147483647 w 1333"/>
                  <a:gd name="T65" fmla="*/ 2147483647 h 1716"/>
                  <a:gd name="T66" fmla="*/ 2147483647 w 1333"/>
                  <a:gd name="T67" fmla="*/ 2147483647 h 1716"/>
                  <a:gd name="T68" fmla="*/ 2147483647 w 1333"/>
                  <a:gd name="T69" fmla="*/ 2147483647 h 1716"/>
                  <a:gd name="T70" fmla="*/ 2147483647 w 1333"/>
                  <a:gd name="T71" fmla="*/ 2147483647 h 1716"/>
                  <a:gd name="T72" fmla="*/ 2147483647 w 1333"/>
                  <a:gd name="T73" fmla="*/ 2147483647 h 1716"/>
                  <a:gd name="T74" fmla="*/ 2147483647 w 1333"/>
                  <a:gd name="T75" fmla="*/ 2147483647 h 1716"/>
                  <a:gd name="T76" fmla="*/ 2147483647 w 1333"/>
                  <a:gd name="T77" fmla="*/ 2147483647 h 1716"/>
                  <a:gd name="T78" fmla="*/ 2147483647 w 1333"/>
                  <a:gd name="T79" fmla="*/ 2147483647 h 1716"/>
                  <a:gd name="T80" fmla="*/ 2147483647 w 1333"/>
                  <a:gd name="T81" fmla="*/ 2147483647 h 1716"/>
                  <a:gd name="T82" fmla="*/ 2147483647 w 1333"/>
                  <a:gd name="T83" fmla="*/ 2147483647 h 1716"/>
                  <a:gd name="T84" fmla="*/ 2147483647 w 1333"/>
                  <a:gd name="T85" fmla="*/ 2147483647 h 1716"/>
                  <a:gd name="T86" fmla="*/ 2147483647 w 1333"/>
                  <a:gd name="T87" fmla="*/ 2147483647 h 1716"/>
                  <a:gd name="T88" fmla="*/ 2147483647 w 1333"/>
                  <a:gd name="T89" fmla="*/ 2147483647 h 1716"/>
                  <a:gd name="T90" fmla="*/ 2147483647 w 1333"/>
                  <a:gd name="T91" fmla="*/ 2147483647 h 1716"/>
                  <a:gd name="T92" fmla="*/ 2147483647 w 1333"/>
                  <a:gd name="T93" fmla="*/ 2147483647 h 1716"/>
                  <a:gd name="T94" fmla="*/ 2147483647 w 1333"/>
                  <a:gd name="T95" fmla="*/ 2147483647 h 1716"/>
                  <a:gd name="T96" fmla="*/ 2147483647 w 1333"/>
                  <a:gd name="T97" fmla="*/ 2147483647 h 1716"/>
                  <a:gd name="T98" fmla="*/ 2147483647 w 1333"/>
                  <a:gd name="T99" fmla="*/ 2147483647 h 1716"/>
                  <a:gd name="T100" fmla="*/ 2147483647 w 1333"/>
                  <a:gd name="T101" fmla="*/ 2147483647 h 1716"/>
                  <a:gd name="T102" fmla="*/ 2147483647 w 1333"/>
                  <a:gd name="T103" fmla="*/ 2147483647 h 1716"/>
                  <a:gd name="T104" fmla="*/ 2147483647 w 1333"/>
                  <a:gd name="T105" fmla="*/ 2147483647 h 1716"/>
                  <a:gd name="T106" fmla="*/ 2147483647 w 1333"/>
                  <a:gd name="T107" fmla="*/ 2147483647 h 1716"/>
                  <a:gd name="T108" fmla="*/ 2147483647 w 1333"/>
                  <a:gd name="T109" fmla="*/ 2147483647 h 1716"/>
                  <a:gd name="T110" fmla="*/ 2147483647 w 1333"/>
                  <a:gd name="T111" fmla="*/ 2147483647 h 1716"/>
                  <a:gd name="T112" fmla="*/ 2147483647 w 1333"/>
                  <a:gd name="T113" fmla="*/ 2147483647 h 1716"/>
                  <a:gd name="T114" fmla="*/ 2147483647 w 1333"/>
                  <a:gd name="T115" fmla="*/ 2147483647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2" name="Freeform 194"/>
              <p:cNvSpPr>
                <a:spLocks noChangeAspect="1"/>
              </p:cNvSpPr>
              <p:nvPr/>
            </p:nvSpPr>
            <p:spPr bwMode="auto">
              <a:xfrm>
                <a:off x="2670" y="10156"/>
                <a:ext cx="6043" cy="3794"/>
              </a:xfrm>
              <a:custGeom>
                <a:avLst/>
                <a:gdLst>
                  <a:gd name="T0" fmla="*/ 2147483647 w 3787"/>
                  <a:gd name="T1" fmla="*/ 2147483647 h 2383"/>
                  <a:gd name="T2" fmla="*/ 2147483647 w 3787"/>
                  <a:gd name="T3" fmla="*/ 2147483647 h 2383"/>
                  <a:gd name="T4" fmla="*/ 2147483647 w 3787"/>
                  <a:gd name="T5" fmla="*/ 2147483647 h 2383"/>
                  <a:gd name="T6" fmla="*/ 2147483647 w 3787"/>
                  <a:gd name="T7" fmla="*/ 2147483647 h 2383"/>
                  <a:gd name="T8" fmla="*/ 2147483647 w 3787"/>
                  <a:gd name="T9" fmla="*/ 2147483647 h 2383"/>
                  <a:gd name="T10" fmla="*/ 2147483647 w 3787"/>
                  <a:gd name="T11" fmla="*/ 2147483647 h 2383"/>
                  <a:gd name="T12" fmla="*/ 2147483647 w 3787"/>
                  <a:gd name="T13" fmla="*/ 2147483647 h 2383"/>
                  <a:gd name="T14" fmla="*/ 2147483647 w 3787"/>
                  <a:gd name="T15" fmla="*/ 2147483647 h 2383"/>
                  <a:gd name="T16" fmla="*/ 2147483647 w 3787"/>
                  <a:gd name="T17" fmla="*/ 2147483647 h 2383"/>
                  <a:gd name="T18" fmla="*/ 2147483647 w 3787"/>
                  <a:gd name="T19" fmla="*/ 2147483647 h 2383"/>
                  <a:gd name="T20" fmla="*/ 2147483647 w 3787"/>
                  <a:gd name="T21" fmla="*/ 2147483647 h 2383"/>
                  <a:gd name="T22" fmla="*/ 2147483647 w 3787"/>
                  <a:gd name="T23" fmla="*/ 2147483647 h 2383"/>
                  <a:gd name="T24" fmla="*/ 2147483647 w 3787"/>
                  <a:gd name="T25" fmla="*/ 2147483647 h 2383"/>
                  <a:gd name="T26" fmla="*/ 2147483647 w 3787"/>
                  <a:gd name="T27" fmla="*/ 2147483647 h 2383"/>
                  <a:gd name="T28" fmla="*/ 2147483647 w 3787"/>
                  <a:gd name="T29" fmla="*/ 2147483647 h 2383"/>
                  <a:gd name="T30" fmla="*/ 2147483647 w 3787"/>
                  <a:gd name="T31" fmla="*/ 2147483647 h 2383"/>
                  <a:gd name="T32" fmla="*/ 2147483647 w 3787"/>
                  <a:gd name="T33" fmla="*/ 2147483647 h 2383"/>
                  <a:gd name="T34" fmla="*/ 2147483647 w 3787"/>
                  <a:gd name="T35" fmla="*/ 2147483647 h 2383"/>
                  <a:gd name="T36" fmla="*/ 2147483647 w 3787"/>
                  <a:gd name="T37" fmla="*/ 2147483647 h 2383"/>
                  <a:gd name="T38" fmla="*/ 2147483647 w 3787"/>
                  <a:gd name="T39" fmla="*/ 2147483647 h 2383"/>
                  <a:gd name="T40" fmla="*/ 2147483647 w 3787"/>
                  <a:gd name="T41" fmla="*/ 2147483647 h 2383"/>
                  <a:gd name="T42" fmla="*/ 2147483647 w 3787"/>
                  <a:gd name="T43" fmla="*/ 2147483647 h 2383"/>
                  <a:gd name="T44" fmla="*/ 2147483647 w 3787"/>
                  <a:gd name="T45" fmla="*/ 2147483647 h 2383"/>
                  <a:gd name="T46" fmla="*/ 2147483647 w 3787"/>
                  <a:gd name="T47" fmla="*/ 2147483647 h 2383"/>
                  <a:gd name="T48" fmla="*/ 2147483647 w 3787"/>
                  <a:gd name="T49" fmla="*/ 2147483647 h 2383"/>
                  <a:gd name="T50" fmla="*/ 2147483647 w 3787"/>
                  <a:gd name="T51" fmla="*/ 2147483647 h 2383"/>
                  <a:gd name="T52" fmla="*/ 2147483647 w 3787"/>
                  <a:gd name="T53" fmla="*/ 2147483647 h 2383"/>
                  <a:gd name="T54" fmla="*/ 2147483647 w 3787"/>
                  <a:gd name="T55" fmla="*/ 2147483647 h 2383"/>
                  <a:gd name="T56" fmla="*/ 2147483647 w 3787"/>
                  <a:gd name="T57" fmla="*/ 2147483647 h 2383"/>
                  <a:gd name="T58" fmla="*/ 2147483647 w 3787"/>
                  <a:gd name="T59" fmla="*/ 2147483647 h 2383"/>
                  <a:gd name="T60" fmla="*/ 2147483647 w 3787"/>
                  <a:gd name="T61" fmla="*/ 2147483647 h 2383"/>
                  <a:gd name="T62" fmla="*/ 2147483647 w 3787"/>
                  <a:gd name="T63" fmla="*/ 2147483647 h 2383"/>
                  <a:gd name="T64" fmla="*/ 2147483647 w 3787"/>
                  <a:gd name="T65" fmla="*/ 2147483647 h 2383"/>
                  <a:gd name="T66" fmla="*/ 2147483647 w 3787"/>
                  <a:gd name="T67" fmla="*/ 2147483647 h 2383"/>
                  <a:gd name="T68" fmla="*/ 2147483647 w 3787"/>
                  <a:gd name="T69" fmla="*/ 2147483647 h 2383"/>
                  <a:gd name="T70" fmla="*/ 2147483647 w 3787"/>
                  <a:gd name="T71" fmla="*/ 2147483647 h 2383"/>
                  <a:gd name="T72" fmla="*/ 2147483647 w 3787"/>
                  <a:gd name="T73" fmla="*/ 2147483647 h 2383"/>
                  <a:gd name="T74" fmla="*/ 2147483647 w 3787"/>
                  <a:gd name="T75" fmla="*/ 2147483647 h 2383"/>
                  <a:gd name="T76" fmla="*/ 2147483647 w 3787"/>
                  <a:gd name="T77" fmla="*/ 2147483647 h 2383"/>
                  <a:gd name="T78" fmla="*/ 2147483647 w 3787"/>
                  <a:gd name="T79" fmla="*/ 2147483647 h 2383"/>
                  <a:gd name="T80" fmla="*/ 2147483647 w 3787"/>
                  <a:gd name="T81" fmla="*/ 2147483647 h 2383"/>
                  <a:gd name="T82" fmla="*/ 2147483647 w 3787"/>
                  <a:gd name="T83" fmla="*/ 2147483647 h 2383"/>
                  <a:gd name="T84" fmla="*/ 2147483647 w 3787"/>
                  <a:gd name="T85" fmla="*/ 2147483647 h 2383"/>
                  <a:gd name="T86" fmla="*/ 2147483647 w 3787"/>
                  <a:gd name="T87" fmla="*/ 2147483647 h 2383"/>
                  <a:gd name="T88" fmla="*/ 2147483647 w 3787"/>
                  <a:gd name="T89" fmla="*/ 2147483647 h 2383"/>
                  <a:gd name="T90" fmla="*/ 2147483647 w 3787"/>
                  <a:gd name="T91" fmla="*/ 2147483647 h 2383"/>
                  <a:gd name="T92" fmla="*/ 2147483647 w 3787"/>
                  <a:gd name="T93" fmla="*/ 2147483647 h 2383"/>
                  <a:gd name="T94" fmla="*/ 2147483647 w 3787"/>
                  <a:gd name="T95" fmla="*/ 2147483647 h 2383"/>
                  <a:gd name="T96" fmla="*/ 2147483647 w 3787"/>
                  <a:gd name="T97" fmla="*/ 2147483647 h 2383"/>
                  <a:gd name="T98" fmla="*/ 2147483647 w 3787"/>
                  <a:gd name="T99" fmla="*/ 2147483647 h 2383"/>
                  <a:gd name="T100" fmla="*/ 2147483647 w 3787"/>
                  <a:gd name="T101" fmla="*/ 2147483647 h 2383"/>
                  <a:gd name="T102" fmla="*/ 2147483647 w 3787"/>
                  <a:gd name="T103" fmla="*/ 2147483647 h 2383"/>
                  <a:gd name="T104" fmla="*/ 2147483647 w 3787"/>
                  <a:gd name="T105" fmla="*/ 2147483647 h 2383"/>
                  <a:gd name="T106" fmla="*/ 2147483647 w 3787"/>
                  <a:gd name="T107" fmla="*/ 2147483647 h 2383"/>
                  <a:gd name="T108" fmla="*/ 2147483647 w 3787"/>
                  <a:gd name="T109" fmla="*/ 2147483647 h 2383"/>
                  <a:gd name="T110" fmla="*/ 2147483647 w 3787"/>
                  <a:gd name="T111" fmla="*/ 2147483647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3" name="Freeform 195"/>
              <p:cNvSpPr>
                <a:spLocks noChangeAspect="1"/>
              </p:cNvSpPr>
              <p:nvPr/>
            </p:nvSpPr>
            <p:spPr bwMode="auto">
              <a:xfrm>
                <a:off x="11134" y="5573"/>
                <a:ext cx="1925" cy="2596"/>
              </a:xfrm>
              <a:custGeom>
                <a:avLst/>
                <a:gdLst>
                  <a:gd name="T0" fmla="*/ 2147483647 w 1206"/>
                  <a:gd name="T1" fmla="*/ 0 h 1631"/>
                  <a:gd name="T2" fmla="*/ 2147483647 w 1206"/>
                  <a:gd name="T3" fmla="*/ 0 h 1631"/>
                  <a:gd name="T4" fmla="*/ 2147483647 w 1206"/>
                  <a:gd name="T5" fmla="*/ 2147483647 h 1631"/>
                  <a:gd name="T6" fmla="*/ 2147483647 w 1206"/>
                  <a:gd name="T7" fmla="*/ 2147483647 h 1631"/>
                  <a:gd name="T8" fmla="*/ 2147483647 w 1206"/>
                  <a:gd name="T9" fmla="*/ 2147483647 h 1631"/>
                  <a:gd name="T10" fmla="*/ 2147483647 w 1206"/>
                  <a:gd name="T11" fmla="*/ 2147483647 h 1631"/>
                  <a:gd name="T12" fmla="*/ 2147483647 w 1206"/>
                  <a:gd name="T13" fmla="*/ 2147483647 h 1631"/>
                  <a:gd name="T14" fmla="*/ 2147483647 w 1206"/>
                  <a:gd name="T15" fmla="*/ 2147483647 h 1631"/>
                  <a:gd name="T16" fmla="*/ 2147483647 w 1206"/>
                  <a:gd name="T17" fmla="*/ 2147483647 h 1631"/>
                  <a:gd name="T18" fmla="*/ 2147483647 w 1206"/>
                  <a:gd name="T19" fmla="*/ 2147483647 h 1631"/>
                  <a:gd name="T20" fmla="*/ 2147483647 w 1206"/>
                  <a:gd name="T21" fmla="*/ 2147483647 h 1631"/>
                  <a:gd name="T22" fmla="*/ 2147483647 w 1206"/>
                  <a:gd name="T23" fmla="*/ 2147483647 h 1631"/>
                  <a:gd name="T24" fmla="*/ 2147483647 w 1206"/>
                  <a:gd name="T25" fmla="*/ 2147483647 h 1631"/>
                  <a:gd name="T26" fmla="*/ 2147483647 w 1206"/>
                  <a:gd name="T27" fmla="*/ 2147483647 h 1631"/>
                  <a:gd name="T28" fmla="*/ 2147483647 w 1206"/>
                  <a:gd name="T29" fmla="*/ 2147483647 h 1631"/>
                  <a:gd name="T30" fmla="*/ 2147483647 w 1206"/>
                  <a:gd name="T31" fmla="*/ 2147483647 h 1631"/>
                  <a:gd name="T32" fmla="*/ 2147483647 w 1206"/>
                  <a:gd name="T33" fmla="*/ 2147483647 h 1631"/>
                  <a:gd name="T34" fmla="*/ 2147483647 w 1206"/>
                  <a:gd name="T35" fmla="*/ 2147483647 h 1631"/>
                  <a:gd name="T36" fmla="*/ 2147483647 w 1206"/>
                  <a:gd name="T37" fmla="*/ 2147483647 h 1631"/>
                  <a:gd name="T38" fmla="*/ 2147483647 w 1206"/>
                  <a:gd name="T39" fmla="*/ 2147483647 h 1631"/>
                  <a:gd name="T40" fmla="*/ 2147483647 w 1206"/>
                  <a:gd name="T41" fmla="*/ 2147483647 h 1631"/>
                  <a:gd name="T42" fmla="*/ 2147483647 w 1206"/>
                  <a:gd name="T43" fmla="*/ 2147483647 h 1631"/>
                  <a:gd name="T44" fmla="*/ 2147483647 w 1206"/>
                  <a:gd name="T45" fmla="*/ 2147483647 h 1631"/>
                  <a:gd name="T46" fmla="*/ 2147483647 w 1206"/>
                  <a:gd name="T47" fmla="*/ 2147483647 h 1631"/>
                  <a:gd name="T48" fmla="*/ 2147483647 w 1206"/>
                  <a:gd name="T49" fmla="*/ 2147483647 h 1631"/>
                  <a:gd name="T50" fmla="*/ 2147483647 w 1206"/>
                  <a:gd name="T51" fmla="*/ 2147483647 h 1631"/>
                  <a:gd name="T52" fmla="*/ 2147483647 w 1206"/>
                  <a:gd name="T53" fmla="*/ 2147483647 h 1631"/>
                  <a:gd name="T54" fmla="*/ 2147483647 w 1206"/>
                  <a:gd name="T55" fmla="*/ 2147483647 h 1631"/>
                  <a:gd name="T56" fmla="*/ 2147483647 w 1206"/>
                  <a:gd name="T57" fmla="*/ 2147483647 h 1631"/>
                  <a:gd name="T58" fmla="*/ 2147483647 w 1206"/>
                  <a:gd name="T59" fmla="*/ 2147483647 h 1631"/>
                  <a:gd name="T60" fmla="*/ 2147483647 w 1206"/>
                  <a:gd name="T61" fmla="*/ 2147483647 h 1631"/>
                  <a:gd name="T62" fmla="*/ 2147483647 w 1206"/>
                  <a:gd name="T63" fmla="*/ 2147483647 h 1631"/>
                  <a:gd name="T64" fmla="*/ 2147483647 w 1206"/>
                  <a:gd name="T65" fmla="*/ 2147483647 h 1631"/>
                  <a:gd name="T66" fmla="*/ 2147483647 w 1206"/>
                  <a:gd name="T67" fmla="*/ 2147483647 h 1631"/>
                  <a:gd name="T68" fmla="*/ 2147483647 w 1206"/>
                  <a:gd name="T69" fmla="*/ 2147483647 h 1631"/>
                  <a:gd name="T70" fmla="*/ 2147483647 w 1206"/>
                  <a:gd name="T71" fmla="*/ 2147483647 h 1631"/>
                  <a:gd name="T72" fmla="*/ 0 w 1206"/>
                  <a:gd name="T73" fmla="*/ 2147483647 h 1631"/>
                  <a:gd name="T74" fmla="*/ 2147483647 w 1206"/>
                  <a:gd name="T75" fmla="*/ 2147483647 h 1631"/>
                  <a:gd name="T76" fmla="*/ 2147483647 w 1206"/>
                  <a:gd name="T77" fmla="*/ 2147483647 h 1631"/>
                  <a:gd name="T78" fmla="*/ 2147483647 w 1206"/>
                  <a:gd name="T79" fmla="*/ 2147483647 h 1631"/>
                  <a:gd name="T80" fmla="*/ 2147483647 w 1206"/>
                  <a:gd name="T81" fmla="*/ 2147483647 h 1631"/>
                  <a:gd name="T82" fmla="*/ 2147483647 w 1206"/>
                  <a:gd name="T83" fmla="*/ 2147483647 h 1631"/>
                  <a:gd name="T84" fmla="*/ 2147483647 w 1206"/>
                  <a:gd name="T85" fmla="*/ 2147483647 h 1631"/>
                  <a:gd name="T86" fmla="*/ 2147483647 w 1206"/>
                  <a:gd name="T87" fmla="*/ 2147483647 h 1631"/>
                  <a:gd name="T88" fmla="*/ 2147483647 w 1206"/>
                  <a:gd name="T89" fmla="*/ 2147483647 h 1631"/>
                  <a:gd name="T90" fmla="*/ 2147483647 w 1206"/>
                  <a:gd name="T91" fmla="*/ 2147483647 h 1631"/>
                  <a:gd name="T92" fmla="*/ 2147483647 w 1206"/>
                  <a:gd name="T93" fmla="*/ 2147483647 h 1631"/>
                  <a:gd name="T94" fmla="*/ 2147483647 w 1206"/>
                  <a:gd name="T95" fmla="*/ 2147483647 h 1631"/>
                  <a:gd name="T96" fmla="*/ 2147483647 w 1206"/>
                  <a:gd name="T97" fmla="*/ 2147483647 h 1631"/>
                  <a:gd name="T98" fmla="*/ 2147483647 w 1206"/>
                  <a:gd name="T99" fmla="*/ 2147483647 h 1631"/>
                  <a:gd name="T100" fmla="*/ 2147483647 w 1206"/>
                  <a:gd name="T101" fmla="*/ 2147483647 h 1631"/>
                  <a:gd name="T102" fmla="*/ 2147483647 w 1206"/>
                  <a:gd name="T103" fmla="*/ 2147483647 h 1631"/>
                  <a:gd name="T104" fmla="*/ 2147483647 w 1206"/>
                  <a:gd name="T105" fmla="*/ 2147483647 h 1631"/>
                  <a:gd name="T106" fmla="*/ 2147483647 w 1206"/>
                  <a:gd name="T107" fmla="*/ 2147483647 h 1631"/>
                  <a:gd name="T108" fmla="*/ 2147483647 w 1206"/>
                  <a:gd name="T109" fmla="*/ 2147483647 h 1631"/>
                  <a:gd name="T110" fmla="*/ 2147483647 w 1206"/>
                  <a:gd name="T111" fmla="*/ 2147483647 h 1631"/>
                  <a:gd name="T112" fmla="*/ 2147483647 w 1206"/>
                  <a:gd name="T113" fmla="*/ 2147483647 h 1631"/>
                  <a:gd name="T114" fmla="*/ 2147483647 w 1206"/>
                  <a:gd name="T115" fmla="*/ 2147483647 h 1631"/>
                  <a:gd name="T116" fmla="*/ 2147483647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4" name="Freeform 196"/>
              <p:cNvSpPr>
                <a:spLocks noChangeAspect="1"/>
              </p:cNvSpPr>
              <p:nvPr/>
            </p:nvSpPr>
            <p:spPr bwMode="auto">
              <a:xfrm>
                <a:off x="10547" y="9050"/>
                <a:ext cx="2330" cy="2303"/>
              </a:xfrm>
              <a:custGeom>
                <a:avLst/>
                <a:gdLst>
                  <a:gd name="T0" fmla="*/ 2147483647 w 1460"/>
                  <a:gd name="T1" fmla="*/ 2147483647 h 1447"/>
                  <a:gd name="T2" fmla="*/ 2147483647 w 1460"/>
                  <a:gd name="T3" fmla="*/ 2147483647 h 1447"/>
                  <a:gd name="T4" fmla="*/ 2147483647 w 1460"/>
                  <a:gd name="T5" fmla="*/ 2147483647 h 1447"/>
                  <a:gd name="T6" fmla="*/ 2147483647 w 1460"/>
                  <a:gd name="T7" fmla="*/ 2147483647 h 1447"/>
                  <a:gd name="T8" fmla="*/ 2147483647 w 1460"/>
                  <a:gd name="T9" fmla="*/ 2147483647 h 1447"/>
                  <a:gd name="T10" fmla="*/ 2147483647 w 1460"/>
                  <a:gd name="T11" fmla="*/ 2147483647 h 1447"/>
                  <a:gd name="T12" fmla="*/ 2147483647 w 1460"/>
                  <a:gd name="T13" fmla="*/ 2147483647 h 1447"/>
                  <a:gd name="T14" fmla="*/ 2147483647 w 1460"/>
                  <a:gd name="T15" fmla="*/ 2147483647 h 1447"/>
                  <a:gd name="T16" fmla="*/ 2147483647 w 1460"/>
                  <a:gd name="T17" fmla="*/ 2147483647 h 1447"/>
                  <a:gd name="T18" fmla="*/ 2147483647 w 1460"/>
                  <a:gd name="T19" fmla="*/ 2147483647 h 1447"/>
                  <a:gd name="T20" fmla="*/ 2147483647 w 1460"/>
                  <a:gd name="T21" fmla="*/ 2147483647 h 1447"/>
                  <a:gd name="T22" fmla="*/ 2147483647 w 1460"/>
                  <a:gd name="T23" fmla="*/ 2147483647 h 1447"/>
                  <a:gd name="T24" fmla="*/ 2147483647 w 1460"/>
                  <a:gd name="T25" fmla="*/ 2147483647 h 1447"/>
                  <a:gd name="T26" fmla="*/ 2147483647 w 1460"/>
                  <a:gd name="T27" fmla="*/ 2147483647 h 1447"/>
                  <a:gd name="T28" fmla="*/ 2147483647 w 1460"/>
                  <a:gd name="T29" fmla="*/ 2147483647 h 1447"/>
                  <a:gd name="T30" fmla="*/ 2147483647 w 1460"/>
                  <a:gd name="T31" fmla="*/ 2147483647 h 1447"/>
                  <a:gd name="T32" fmla="*/ 2147483647 w 1460"/>
                  <a:gd name="T33" fmla="*/ 2147483647 h 1447"/>
                  <a:gd name="T34" fmla="*/ 2147483647 w 1460"/>
                  <a:gd name="T35" fmla="*/ 2147483647 h 1447"/>
                  <a:gd name="T36" fmla="*/ 2147483647 w 1460"/>
                  <a:gd name="T37" fmla="*/ 2147483647 h 1447"/>
                  <a:gd name="T38" fmla="*/ 2147483647 w 1460"/>
                  <a:gd name="T39" fmla="*/ 2147483647 h 1447"/>
                  <a:gd name="T40" fmla="*/ 2147483647 w 1460"/>
                  <a:gd name="T41" fmla="*/ 2147483647 h 1447"/>
                  <a:gd name="T42" fmla="*/ 2147483647 w 1460"/>
                  <a:gd name="T43" fmla="*/ 2147483647 h 1447"/>
                  <a:gd name="T44" fmla="*/ 2147483647 w 1460"/>
                  <a:gd name="T45" fmla="*/ 2147483647 h 1447"/>
                  <a:gd name="T46" fmla="*/ 2147483647 w 1460"/>
                  <a:gd name="T47" fmla="*/ 2147483647 h 1447"/>
                  <a:gd name="T48" fmla="*/ 2147483647 w 1460"/>
                  <a:gd name="T49" fmla="*/ 2147483647 h 1447"/>
                  <a:gd name="T50" fmla="*/ 2147483647 w 1460"/>
                  <a:gd name="T51" fmla="*/ 2147483647 h 1447"/>
                  <a:gd name="T52" fmla="*/ 2147483647 w 1460"/>
                  <a:gd name="T53" fmla="*/ 2147483647 h 1447"/>
                  <a:gd name="T54" fmla="*/ 2147483647 w 1460"/>
                  <a:gd name="T55" fmla="*/ 2147483647 h 1447"/>
                  <a:gd name="T56" fmla="*/ 2147483647 w 1460"/>
                  <a:gd name="T57" fmla="*/ 2147483647 h 1447"/>
                  <a:gd name="T58" fmla="*/ 2147483647 w 1460"/>
                  <a:gd name="T59" fmla="*/ 2147483647 h 1447"/>
                  <a:gd name="T60" fmla="*/ 2147483647 w 1460"/>
                  <a:gd name="T61" fmla="*/ 2147483647 h 1447"/>
                  <a:gd name="T62" fmla="*/ 2147483647 w 1460"/>
                  <a:gd name="T63" fmla="*/ 2147483647 h 1447"/>
                  <a:gd name="T64" fmla="*/ 2147483647 w 1460"/>
                  <a:gd name="T65" fmla="*/ 2147483647 h 1447"/>
                  <a:gd name="T66" fmla="*/ 2147483647 w 1460"/>
                  <a:gd name="T67" fmla="*/ 2147483647 h 1447"/>
                  <a:gd name="T68" fmla="*/ 2147483647 w 1460"/>
                  <a:gd name="T69" fmla="*/ 2147483647 h 1447"/>
                  <a:gd name="T70" fmla="*/ 2147483647 w 1460"/>
                  <a:gd name="T71" fmla="*/ 2147483647 h 1447"/>
                  <a:gd name="T72" fmla="*/ 2147483647 w 1460"/>
                  <a:gd name="T73" fmla="*/ 2147483647 h 1447"/>
                  <a:gd name="T74" fmla="*/ 2147483647 w 1460"/>
                  <a:gd name="T75" fmla="*/ 2147483647 h 1447"/>
                  <a:gd name="T76" fmla="*/ 2147483647 w 1460"/>
                  <a:gd name="T77" fmla="*/ 2147483647 h 1447"/>
                  <a:gd name="T78" fmla="*/ 2147483647 w 1460"/>
                  <a:gd name="T79" fmla="*/ 2147483647 h 1447"/>
                  <a:gd name="T80" fmla="*/ 2147483647 w 1460"/>
                  <a:gd name="T81" fmla="*/ 2147483647 h 1447"/>
                  <a:gd name="T82" fmla="*/ 2147483647 w 1460"/>
                  <a:gd name="T83" fmla="*/ 2147483647 h 1447"/>
                  <a:gd name="T84" fmla="*/ 2147483647 w 1460"/>
                  <a:gd name="T85" fmla="*/ 2147483647 h 1447"/>
                  <a:gd name="T86" fmla="*/ 2147483647 w 1460"/>
                  <a:gd name="T87" fmla="*/ 2147483647 h 1447"/>
                  <a:gd name="T88" fmla="*/ 2147483647 w 1460"/>
                  <a:gd name="T89" fmla="*/ 2147483647 h 1447"/>
                  <a:gd name="T90" fmla="*/ 2147483647 w 1460"/>
                  <a:gd name="T91" fmla="*/ 2147483647 h 1447"/>
                  <a:gd name="T92" fmla="*/ 2147483647 w 1460"/>
                  <a:gd name="T93" fmla="*/ 2147483647 h 1447"/>
                  <a:gd name="T94" fmla="*/ 2147483647 w 1460"/>
                  <a:gd name="T95" fmla="*/ 2147483647 h 1447"/>
                  <a:gd name="T96" fmla="*/ 2147483647 w 1460"/>
                  <a:gd name="T97" fmla="*/ 2147483647 h 1447"/>
                  <a:gd name="T98" fmla="*/ 2147483647 w 1460"/>
                  <a:gd name="T99" fmla="*/ 2147483647 h 1447"/>
                  <a:gd name="T100" fmla="*/ 2147483647 w 1460"/>
                  <a:gd name="T101" fmla="*/ 2147483647 h 1447"/>
                  <a:gd name="T102" fmla="*/ 2147483647 w 1460"/>
                  <a:gd name="T103" fmla="*/ 2147483647 h 1447"/>
                  <a:gd name="T104" fmla="*/ 2147483647 w 1460"/>
                  <a:gd name="T105" fmla="*/ 2147483647 h 1447"/>
                  <a:gd name="T106" fmla="*/ 2147483647 w 1460"/>
                  <a:gd name="T107" fmla="*/ 2147483647 h 1447"/>
                  <a:gd name="T108" fmla="*/ 2147483647 w 1460"/>
                  <a:gd name="T109" fmla="*/ 2147483647 h 1447"/>
                  <a:gd name="T110" fmla="*/ 2147483647 w 1460"/>
                  <a:gd name="T111" fmla="*/ 2147483647 h 1447"/>
                  <a:gd name="T112" fmla="*/ 2147483647 w 1460"/>
                  <a:gd name="T113" fmla="*/ 2147483647 h 1447"/>
                  <a:gd name="T114" fmla="*/ 2147483647 w 1460"/>
                  <a:gd name="T115" fmla="*/ 2147483647 h 1447"/>
                  <a:gd name="T116" fmla="*/ 2147483647 w 1460"/>
                  <a:gd name="T117" fmla="*/ 2147483647 h 1447"/>
                  <a:gd name="T118" fmla="*/ 2147483647 w 1460"/>
                  <a:gd name="T119" fmla="*/ 2147483647 h 1447"/>
                  <a:gd name="T120" fmla="*/ 2147483647 w 1460"/>
                  <a:gd name="T121" fmla="*/ 2147483647 h 1447"/>
                  <a:gd name="T122" fmla="*/ 2147483647 w 1460"/>
                  <a:gd name="T123" fmla="*/ 2147483647 h 1447"/>
                  <a:gd name="T124" fmla="*/ 2147483647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5" name="Freeform 197"/>
              <p:cNvSpPr>
                <a:spLocks noChangeAspect="1"/>
              </p:cNvSpPr>
              <p:nvPr/>
            </p:nvSpPr>
            <p:spPr bwMode="auto">
              <a:xfrm>
                <a:off x="6948" y="7132"/>
                <a:ext cx="2081" cy="1827"/>
              </a:xfrm>
              <a:custGeom>
                <a:avLst/>
                <a:gdLst>
                  <a:gd name="T0" fmla="*/ 2147483647 w 1304"/>
                  <a:gd name="T1" fmla="*/ 2147483647 h 1148"/>
                  <a:gd name="T2" fmla="*/ 2147483647 w 1304"/>
                  <a:gd name="T3" fmla="*/ 2147483647 h 1148"/>
                  <a:gd name="T4" fmla="*/ 2147483647 w 1304"/>
                  <a:gd name="T5" fmla="*/ 2147483647 h 1148"/>
                  <a:gd name="T6" fmla="*/ 2147483647 w 1304"/>
                  <a:gd name="T7" fmla="*/ 2147483647 h 1148"/>
                  <a:gd name="T8" fmla="*/ 2147483647 w 1304"/>
                  <a:gd name="T9" fmla="*/ 2147483647 h 1148"/>
                  <a:gd name="T10" fmla="*/ 2147483647 w 1304"/>
                  <a:gd name="T11" fmla="*/ 2147483647 h 1148"/>
                  <a:gd name="T12" fmla="*/ 2147483647 w 1304"/>
                  <a:gd name="T13" fmla="*/ 2147483647 h 1148"/>
                  <a:gd name="T14" fmla="*/ 2147483647 w 1304"/>
                  <a:gd name="T15" fmla="*/ 2147483647 h 1148"/>
                  <a:gd name="T16" fmla="*/ 2147483647 w 1304"/>
                  <a:gd name="T17" fmla="*/ 2147483647 h 1148"/>
                  <a:gd name="T18" fmla="*/ 2147483647 w 1304"/>
                  <a:gd name="T19" fmla="*/ 2147483647 h 1148"/>
                  <a:gd name="T20" fmla="*/ 2147483647 w 1304"/>
                  <a:gd name="T21" fmla="*/ 2147483647 h 1148"/>
                  <a:gd name="T22" fmla="*/ 2147483647 w 1304"/>
                  <a:gd name="T23" fmla="*/ 2147483647 h 1148"/>
                  <a:gd name="T24" fmla="*/ 2147483647 w 1304"/>
                  <a:gd name="T25" fmla="*/ 2147483647 h 1148"/>
                  <a:gd name="T26" fmla="*/ 2147483647 w 1304"/>
                  <a:gd name="T27" fmla="*/ 2147483647 h 1148"/>
                  <a:gd name="T28" fmla="*/ 2147483647 w 1304"/>
                  <a:gd name="T29" fmla="*/ 2147483647 h 1148"/>
                  <a:gd name="T30" fmla="*/ 2147483647 w 1304"/>
                  <a:gd name="T31" fmla="*/ 2147483647 h 1148"/>
                  <a:gd name="T32" fmla="*/ 2147483647 w 1304"/>
                  <a:gd name="T33" fmla="*/ 2147483647 h 1148"/>
                  <a:gd name="T34" fmla="*/ 2147483647 w 1304"/>
                  <a:gd name="T35" fmla="*/ 2147483647 h 1148"/>
                  <a:gd name="T36" fmla="*/ 2147483647 w 1304"/>
                  <a:gd name="T37" fmla="*/ 2147483647 h 1148"/>
                  <a:gd name="T38" fmla="*/ 2147483647 w 1304"/>
                  <a:gd name="T39" fmla="*/ 2147483647 h 1148"/>
                  <a:gd name="T40" fmla="*/ 2147483647 w 1304"/>
                  <a:gd name="T41" fmla="*/ 2147483647 h 1148"/>
                  <a:gd name="T42" fmla="*/ 2147483647 w 1304"/>
                  <a:gd name="T43" fmla="*/ 2147483647 h 1148"/>
                  <a:gd name="T44" fmla="*/ 2147483647 w 1304"/>
                  <a:gd name="T45" fmla="*/ 2147483647 h 1148"/>
                  <a:gd name="T46" fmla="*/ 2147483647 w 1304"/>
                  <a:gd name="T47" fmla="*/ 2147483647 h 1148"/>
                  <a:gd name="T48" fmla="*/ 2147483647 w 1304"/>
                  <a:gd name="T49" fmla="*/ 2147483647 h 1148"/>
                  <a:gd name="T50" fmla="*/ 2147483647 w 1304"/>
                  <a:gd name="T51" fmla="*/ 2147483647 h 1148"/>
                  <a:gd name="T52" fmla="*/ 2147483647 w 1304"/>
                  <a:gd name="T53" fmla="*/ 2147483647 h 1148"/>
                  <a:gd name="T54" fmla="*/ 2147483647 w 1304"/>
                  <a:gd name="T55" fmla="*/ 2147483647 h 1148"/>
                  <a:gd name="T56" fmla="*/ 2147483647 w 1304"/>
                  <a:gd name="T57" fmla="*/ 2147483647 h 1148"/>
                  <a:gd name="T58" fmla="*/ 2147483647 w 1304"/>
                  <a:gd name="T59" fmla="*/ 2147483647 h 1148"/>
                  <a:gd name="T60" fmla="*/ 2147483647 w 1304"/>
                  <a:gd name="T61" fmla="*/ 2147483647 h 1148"/>
                  <a:gd name="T62" fmla="*/ 2147483647 w 1304"/>
                  <a:gd name="T63" fmla="*/ 2147483647 h 1148"/>
                  <a:gd name="T64" fmla="*/ 2147483647 w 1304"/>
                  <a:gd name="T65" fmla="*/ 2147483647 h 1148"/>
                  <a:gd name="T66" fmla="*/ 2147483647 w 1304"/>
                  <a:gd name="T67" fmla="*/ 2147483647 h 1148"/>
                  <a:gd name="T68" fmla="*/ 2147483647 w 1304"/>
                  <a:gd name="T69" fmla="*/ 2147483647 h 1148"/>
                  <a:gd name="T70" fmla="*/ 2147483647 w 1304"/>
                  <a:gd name="T71" fmla="*/ 2147483647 h 1148"/>
                  <a:gd name="T72" fmla="*/ 2147483647 w 1304"/>
                  <a:gd name="T73" fmla="*/ 2147483647 h 1148"/>
                  <a:gd name="T74" fmla="*/ 2147483647 w 1304"/>
                  <a:gd name="T75" fmla="*/ 2147483647 h 1148"/>
                  <a:gd name="T76" fmla="*/ 2147483647 w 1304"/>
                  <a:gd name="T77" fmla="*/ 2147483647 h 1148"/>
                  <a:gd name="T78" fmla="*/ 2147483647 w 1304"/>
                  <a:gd name="T79" fmla="*/ 2147483647 h 1148"/>
                  <a:gd name="T80" fmla="*/ 2147483647 w 1304"/>
                  <a:gd name="T81" fmla="*/ 2147483647 h 1148"/>
                  <a:gd name="T82" fmla="*/ 2147483647 w 1304"/>
                  <a:gd name="T83" fmla="*/ 2147483647 h 1148"/>
                  <a:gd name="T84" fmla="*/ 2147483647 w 1304"/>
                  <a:gd name="T85" fmla="*/ 2147483647 h 1148"/>
                  <a:gd name="T86" fmla="*/ 2147483647 w 1304"/>
                  <a:gd name="T87" fmla="*/ 2147483647 h 1148"/>
                  <a:gd name="T88" fmla="*/ 2147483647 w 1304"/>
                  <a:gd name="T89" fmla="*/ 2147483647 h 1148"/>
                  <a:gd name="T90" fmla="*/ 2147483647 w 1304"/>
                  <a:gd name="T91" fmla="*/ 2147483647 h 1148"/>
                  <a:gd name="T92" fmla="*/ 2147483647 w 1304"/>
                  <a:gd name="T93" fmla="*/ 2147483647 h 1148"/>
                  <a:gd name="T94" fmla="*/ 2147483647 w 1304"/>
                  <a:gd name="T95" fmla="*/ 2147483647 h 1148"/>
                  <a:gd name="T96" fmla="*/ 2147483647 w 1304"/>
                  <a:gd name="T97" fmla="*/ 2147483647 h 1148"/>
                  <a:gd name="T98" fmla="*/ 2147483647 w 1304"/>
                  <a:gd name="T99" fmla="*/ 2147483647 h 1148"/>
                  <a:gd name="T100" fmla="*/ 2147483647 w 1304"/>
                  <a:gd name="T101" fmla="*/ 2147483647 h 1148"/>
                  <a:gd name="T102" fmla="*/ 2147483647 w 1304"/>
                  <a:gd name="T103" fmla="*/ 2147483647 h 1148"/>
                  <a:gd name="T104" fmla="*/ 2147483647 w 1304"/>
                  <a:gd name="T105" fmla="*/ 2147483647 h 1148"/>
                  <a:gd name="T106" fmla="*/ 2147483647 w 1304"/>
                  <a:gd name="T107" fmla="*/ 2147483647 h 1148"/>
                  <a:gd name="T108" fmla="*/ 2147483647 w 1304"/>
                  <a:gd name="T109" fmla="*/ 2147483647 h 1148"/>
                  <a:gd name="T110" fmla="*/ 2147483647 w 1304"/>
                  <a:gd name="T111" fmla="*/ 2147483647 h 1148"/>
                  <a:gd name="T112" fmla="*/ 2147483647 w 1304"/>
                  <a:gd name="T113" fmla="*/ 2147483647 h 1148"/>
                  <a:gd name="T114" fmla="*/ 2147483647 w 1304"/>
                  <a:gd name="T115" fmla="*/ 2147483647 h 1148"/>
                  <a:gd name="T116" fmla="*/ 2147483647 w 1304"/>
                  <a:gd name="T117" fmla="*/ 2147483647 h 1148"/>
                  <a:gd name="T118" fmla="*/ 2147483647 w 1304"/>
                  <a:gd name="T119" fmla="*/ 2147483647 h 1148"/>
                  <a:gd name="T120" fmla="*/ 2147483647 w 1304"/>
                  <a:gd name="T121" fmla="*/ 2147483647 h 1148"/>
                  <a:gd name="T122" fmla="*/ 2147483647 w 1304"/>
                  <a:gd name="T123" fmla="*/ 2147483647 h 1148"/>
                  <a:gd name="T124" fmla="*/ 2147483647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6" name="Freeform 198"/>
              <p:cNvSpPr>
                <a:spLocks noChangeAspect="1"/>
              </p:cNvSpPr>
              <p:nvPr/>
            </p:nvSpPr>
            <p:spPr bwMode="auto">
              <a:xfrm>
                <a:off x="7604" y="9615"/>
                <a:ext cx="2036" cy="2506"/>
              </a:xfrm>
              <a:custGeom>
                <a:avLst/>
                <a:gdLst>
                  <a:gd name="T0" fmla="*/ 2147483647 w 1276"/>
                  <a:gd name="T1" fmla="*/ 2147483647 h 1574"/>
                  <a:gd name="T2" fmla="*/ 2147483647 w 1276"/>
                  <a:gd name="T3" fmla="*/ 2147483647 h 1574"/>
                  <a:gd name="T4" fmla="*/ 2147483647 w 1276"/>
                  <a:gd name="T5" fmla="*/ 2147483647 h 1574"/>
                  <a:gd name="T6" fmla="*/ 2147483647 w 1276"/>
                  <a:gd name="T7" fmla="*/ 2147483647 h 1574"/>
                  <a:gd name="T8" fmla="*/ 2147483647 w 1276"/>
                  <a:gd name="T9" fmla="*/ 2147483647 h 1574"/>
                  <a:gd name="T10" fmla="*/ 2147483647 w 1276"/>
                  <a:gd name="T11" fmla="*/ 2147483647 h 1574"/>
                  <a:gd name="T12" fmla="*/ 2147483647 w 1276"/>
                  <a:gd name="T13" fmla="*/ 2147483647 h 1574"/>
                  <a:gd name="T14" fmla="*/ 2147483647 w 1276"/>
                  <a:gd name="T15" fmla="*/ 2147483647 h 1574"/>
                  <a:gd name="T16" fmla="*/ 2147483647 w 1276"/>
                  <a:gd name="T17" fmla="*/ 2147483647 h 1574"/>
                  <a:gd name="T18" fmla="*/ 2147483647 w 1276"/>
                  <a:gd name="T19" fmla="*/ 2147483647 h 1574"/>
                  <a:gd name="T20" fmla="*/ 2147483647 w 1276"/>
                  <a:gd name="T21" fmla="*/ 2147483647 h 1574"/>
                  <a:gd name="T22" fmla="*/ 2147483647 w 1276"/>
                  <a:gd name="T23" fmla="*/ 2147483647 h 1574"/>
                  <a:gd name="T24" fmla="*/ 2147483647 w 1276"/>
                  <a:gd name="T25" fmla="*/ 2147483647 h 1574"/>
                  <a:gd name="T26" fmla="*/ 2147483647 w 1276"/>
                  <a:gd name="T27" fmla="*/ 2147483647 h 1574"/>
                  <a:gd name="T28" fmla="*/ 2147483647 w 1276"/>
                  <a:gd name="T29" fmla="*/ 2147483647 h 1574"/>
                  <a:gd name="T30" fmla="*/ 2147483647 w 1276"/>
                  <a:gd name="T31" fmla="*/ 2147483647 h 1574"/>
                  <a:gd name="T32" fmla="*/ 2147483647 w 1276"/>
                  <a:gd name="T33" fmla="*/ 2147483647 h 1574"/>
                  <a:gd name="T34" fmla="*/ 2147483647 w 1276"/>
                  <a:gd name="T35" fmla="*/ 2147483647 h 1574"/>
                  <a:gd name="T36" fmla="*/ 2147483647 w 1276"/>
                  <a:gd name="T37" fmla="*/ 2147483647 h 1574"/>
                  <a:gd name="T38" fmla="*/ 2147483647 w 1276"/>
                  <a:gd name="T39" fmla="*/ 2147483647 h 1574"/>
                  <a:gd name="T40" fmla="*/ 2147483647 w 1276"/>
                  <a:gd name="T41" fmla="*/ 2147483647 h 1574"/>
                  <a:gd name="T42" fmla="*/ 2147483647 w 1276"/>
                  <a:gd name="T43" fmla="*/ 2147483647 h 1574"/>
                  <a:gd name="T44" fmla="*/ 2147483647 w 1276"/>
                  <a:gd name="T45" fmla="*/ 2147483647 h 1574"/>
                  <a:gd name="T46" fmla="*/ 2147483647 w 1276"/>
                  <a:gd name="T47" fmla="*/ 2147483647 h 1574"/>
                  <a:gd name="T48" fmla="*/ 2147483647 w 1276"/>
                  <a:gd name="T49" fmla="*/ 2147483647 h 1574"/>
                  <a:gd name="T50" fmla="*/ 2147483647 w 1276"/>
                  <a:gd name="T51" fmla="*/ 2147483647 h 1574"/>
                  <a:gd name="T52" fmla="*/ 2147483647 w 1276"/>
                  <a:gd name="T53" fmla="*/ 2147483647 h 1574"/>
                  <a:gd name="T54" fmla="*/ 2147483647 w 1276"/>
                  <a:gd name="T55" fmla="*/ 2147483647 h 1574"/>
                  <a:gd name="T56" fmla="*/ 2147483647 w 1276"/>
                  <a:gd name="T57" fmla="*/ 2147483647 h 1574"/>
                  <a:gd name="T58" fmla="*/ 2147483647 w 1276"/>
                  <a:gd name="T59" fmla="*/ 2147483647 h 1574"/>
                  <a:gd name="T60" fmla="*/ 2147483647 w 1276"/>
                  <a:gd name="T61" fmla="*/ 2147483647 h 1574"/>
                  <a:gd name="T62" fmla="*/ 2147483647 w 1276"/>
                  <a:gd name="T63" fmla="*/ 2147483647 h 1574"/>
                  <a:gd name="T64" fmla="*/ 2147483647 w 1276"/>
                  <a:gd name="T65" fmla="*/ 2147483647 h 1574"/>
                  <a:gd name="T66" fmla="*/ 2147483647 w 1276"/>
                  <a:gd name="T67" fmla="*/ 2147483647 h 1574"/>
                  <a:gd name="T68" fmla="*/ 2147483647 w 1276"/>
                  <a:gd name="T69" fmla="*/ 2147483647 h 1574"/>
                  <a:gd name="T70" fmla="*/ 2147483647 w 1276"/>
                  <a:gd name="T71" fmla="*/ 2147483647 h 1574"/>
                  <a:gd name="T72" fmla="*/ 2147483647 w 1276"/>
                  <a:gd name="T73" fmla="*/ 2147483647 h 1574"/>
                  <a:gd name="T74" fmla="*/ 2147483647 w 1276"/>
                  <a:gd name="T75" fmla="*/ 2147483647 h 1574"/>
                  <a:gd name="T76" fmla="*/ 2147483647 w 1276"/>
                  <a:gd name="T77" fmla="*/ 2147483647 h 1574"/>
                  <a:gd name="T78" fmla="*/ 2147483647 w 1276"/>
                  <a:gd name="T79" fmla="*/ 2147483647 h 1574"/>
                  <a:gd name="T80" fmla="*/ 2147483647 w 1276"/>
                  <a:gd name="T81" fmla="*/ 2147483647 h 1574"/>
                  <a:gd name="T82" fmla="*/ 2147483647 w 1276"/>
                  <a:gd name="T83" fmla="*/ 2147483647 h 1574"/>
                  <a:gd name="T84" fmla="*/ 2147483647 w 1276"/>
                  <a:gd name="T85" fmla="*/ 2147483647 h 1574"/>
                  <a:gd name="T86" fmla="*/ 2147483647 w 1276"/>
                  <a:gd name="T87" fmla="*/ 2147483647 h 1574"/>
                  <a:gd name="T88" fmla="*/ 2147483647 w 1276"/>
                  <a:gd name="T89" fmla="*/ 2147483647 h 1574"/>
                  <a:gd name="T90" fmla="*/ 2147483647 w 1276"/>
                  <a:gd name="T91" fmla="*/ 2147483647 h 1574"/>
                  <a:gd name="T92" fmla="*/ 2147483647 w 1276"/>
                  <a:gd name="T93" fmla="*/ 2147483647 h 1574"/>
                  <a:gd name="T94" fmla="*/ 0 w 1276"/>
                  <a:gd name="T95" fmla="*/ 2147483647 h 1574"/>
                  <a:gd name="T96" fmla="*/ 2147483647 w 1276"/>
                  <a:gd name="T97" fmla="*/ 2147483647 h 1574"/>
                  <a:gd name="T98" fmla="*/ 2147483647 w 1276"/>
                  <a:gd name="T99" fmla="*/ 2147483647 h 1574"/>
                  <a:gd name="T100" fmla="*/ 2147483647 w 1276"/>
                  <a:gd name="T101" fmla="*/ 2147483647 h 1574"/>
                  <a:gd name="T102" fmla="*/ 2147483647 w 1276"/>
                  <a:gd name="T103" fmla="*/ 2147483647 h 1574"/>
                  <a:gd name="T104" fmla="*/ 2147483647 w 1276"/>
                  <a:gd name="T105" fmla="*/ 2147483647 h 1574"/>
                  <a:gd name="T106" fmla="*/ 2147483647 w 1276"/>
                  <a:gd name="T107" fmla="*/ 2147483647 h 1574"/>
                  <a:gd name="T108" fmla="*/ 2147483647 w 1276"/>
                  <a:gd name="T109" fmla="*/ 2147483647 h 1574"/>
                  <a:gd name="T110" fmla="*/ 2147483647 w 1276"/>
                  <a:gd name="T111" fmla="*/ 2147483647 h 1574"/>
                  <a:gd name="T112" fmla="*/ 2147483647 w 1276"/>
                  <a:gd name="T113" fmla="*/ 2147483647 h 1574"/>
                  <a:gd name="T114" fmla="*/ 2147483647 w 1276"/>
                  <a:gd name="T115" fmla="*/ 2147483647 h 1574"/>
                  <a:gd name="T116" fmla="*/ 2147483647 w 1276"/>
                  <a:gd name="T117" fmla="*/ 2147483647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7" name="Freeform 199"/>
              <p:cNvSpPr>
                <a:spLocks noChangeAspect="1"/>
              </p:cNvSpPr>
              <p:nvPr/>
            </p:nvSpPr>
            <p:spPr bwMode="auto">
              <a:xfrm>
                <a:off x="3372" y="4558"/>
                <a:ext cx="4255" cy="3454"/>
              </a:xfrm>
              <a:custGeom>
                <a:avLst/>
                <a:gdLst>
                  <a:gd name="T0" fmla="*/ 0 w 2666"/>
                  <a:gd name="T1" fmla="*/ 2147483647 h 2170"/>
                  <a:gd name="T2" fmla="*/ 2147483647 w 2666"/>
                  <a:gd name="T3" fmla="*/ 2147483647 h 2170"/>
                  <a:gd name="T4" fmla="*/ 2147483647 w 2666"/>
                  <a:gd name="T5" fmla="*/ 2147483647 h 2170"/>
                  <a:gd name="T6" fmla="*/ 2147483647 w 2666"/>
                  <a:gd name="T7" fmla="*/ 2147483647 h 2170"/>
                  <a:gd name="T8" fmla="*/ 2147483647 w 2666"/>
                  <a:gd name="T9" fmla="*/ 2147483647 h 2170"/>
                  <a:gd name="T10" fmla="*/ 2147483647 w 2666"/>
                  <a:gd name="T11" fmla="*/ 2147483647 h 2170"/>
                  <a:gd name="T12" fmla="*/ 2147483647 w 2666"/>
                  <a:gd name="T13" fmla="*/ 2147483647 h 2170"/>
                  <a:gd name="T14" fmla="*/ 2147483647 w 2666"/>
                  <a:gd name="T15" fmla="*/ 2147483647 h 2170"/>
                  <a:gd name="T16" fmla="*/ 2147483647 w 2666"/>
                  <a:gd name="T17" fmla="*/ 2147483647 h 2170"/>
                  <a:gd name="T18" fmla="*/ 2147483647 w 2666"/>
                  <a:gd name="T19" fmla="*/ 2147483647 h 2170"/>
                  <a:gd name="T20" fmla="*/ 2147483647 w 2666"/>
                  <a:gd name="T21" fmla="*/ 2147483647 h 2170"/>
                  <a:gd name="T22" fmla="*/ 2147483647 w 2666"/>
                  <a:gd name="T23" fmla="*/ 2147483647 h 2170"/>
                  <a:gd name="T24" fmla="*/ 2147483647 w 2666"/>
                  <a:gd name="T25" fmla="*/ 2147483647 h 2170"/>
                  <a:gd name="T26" fmla="*/ 2147483647 w 2666"/>
                  <a:gd name="T27" fmla="*/ 2147483647 h 2170"/>
                  <a:gd name="T28" fmla="*/ 2147483647 w 2666"/>
                  <a:gd name="T29" fmla="*/ 2147483647 h 2170"/>
                  <a:gd name="T30" fmla="*/ 2147483647 w 2666"/>
                  <a:gd name="T31" fmla="*/ 2147483647 h 2170"/>
                  <a:gd name="T32" fmla="*/ 2147483647 w 2666"/>
                  <a:gd name="T33" fmla="*/ 2147483647 h 2170"/>
                  <a:gd name="T34" fmla="*/ 2147483647 w 2666"/>
                  <a:gd name="T35" fmla="*/ 2147483647 h 2170"/>
                  <a:gd name="T36" fmla="*/ 2147483647 w 2666"/>
                  <a:gd name="T37" fmla="*/ 2147483647 h 2170"/>
                  <a:gd name="T38" fmla="*/ 2147483647 w 2666"/>
                  <a:gd name="T39" fmla="*/ 2147483647 h 2170"/>
                  <a:gd name="T40" fmla="*/ 2147483647 w 2666"/>
                  <a:gd name="T41" fmla="*/ 2147483647 h 2170"/>
                  <a:gd name="T42" fmla="*/ 2147483647 w 2666"/>
                  <a:gd name="T43" fmla="*/ 2147483647 h 2170"/>
                  <a:gd name="T44" fmla="*/ 2147483647 w 2666"/>
                  <a:gd name="T45" fmla="*/ 2147483647 h 2170"/>
                  <a:gd name="T46" fmla="*/ 2147483647 w 2666"/>
                  <a:gd name="T47" fmla="*/ 2147483647 h 2170"/>
                  <a:gd name="T48" fmla="*/ 2147483647 w 2666"/>
                  <a:gd name="T49" fmla="*/ 2147483647 h 2170"/>
                  <a:gd name="T50" fmla="*/ 2147483647 w 2666"/>
                  <a:gd name="T51" fmla="*/ 2147483647 h 2170"/>
                  <a:gd name="T52" fmla="*/ 2147483647 w 2666"/>
                  <a:gd name="T53" fmla="*/ 2147483647 h 2170"/>
                  <a:gd name="T54" fmla="*/ 2147483647 w 2666"/>
                  <a:gd name="T55" fmla="*/ 2147483647 h 2170"/>
                  <a:gd name="T56" fmla="*/ 2147483647 w 2666"/>
                  <a:gd name="T57" fmla="*/ 2147483647 h 2170"/>
                  <a:gd name="T58" fmla="*/ 2147483647 w 2666"/>
                  <a:gd name="T59" fmla="*/ 2147483647 h 2170"/>
                  <a:gd name="T60" fmla="*/ 2147483647 w 2666"/>
                  <a:gd name="T61" fmla="*/ 2147483647 h 2170"/>
                  <a:gd name="T62" fmla="*/ 2147483647 w 2666"/>
                  <a:gd name="T63" fmla="*/ 2147483647 h 2170"/>
                  <a:gd name="T64" fmla="*/ 2147483647 w 2666"/>
                  <a:gd name="T65" fmla="*/ 2147483647 h 2170"/>
                  <a:gd name="T66" fmla="*/ 2147483647 w 2666"/>
                  <a:gd name="T67" fmla="*/ 2147483647 h 2170"/>
                  <a:gd name="T68" fmla="*/ 2147483647 w 2666"/>
                  <a:gd name="T69" fmla="*/ 2147483647 h 2170"/>
                  <a:gd name="T70" fmla="*/ 2147483647 w 2666"/>
                  <a:gd name="T71" fmla="*/ 2147483647 h 2170"/>
                  <a:gd name="T72" fmla="*/ 2147483647 w 2666"/>
                  <a:gd name="T73" fmla="*/ 2147483647 h 2170"/>
                  <a:gd name="T74" fmla="*/ 2147483647 w 2666"/>
                  <a:gd name="T75" fmla="*/ 2147483647 h 2170"/>
                  <a:gd name="T76" fmla="*/ 2147483647 w 2666"/>
                  <a:gd name="T77" fmla="*/ 2147483647 h 2170"/>
                  <a:gd name="T78" fmla="*/ 2147483647 w 2666"/>
                  <a:gd name="T79" fmla="*/ 2147483647 h 2170"/>
                  <a:gd name="T80" fmla="*/ 2147483647 w 2666"/>
                  <a:gd name="T81" fmla="*/ 2147483647 h 2170"/>
                  <a:gd name="T82" fmla="*/ 2147483647 w 2666"/>
                  <a:gd name="T83" fmla="*/ 2147483647 h 2170"/>
                  <a:gd name="T84" fmla="*/ 2147483647 w 2666"/>
                  <a:gd name="T85" fmla="*/ 2147483647 h 2170"/>
                  <a:gd name="T86" fmla="*/ 2147483647 w 2666"/>
                  <a:gd name="T87" fmla="*/ 2147483647 h 2170"/>
                  <a:gd name="T88" fmla="*/ 2147483647 w 2666"/>
                  <a:gd name="T89" fmla="*/ 2147483647 h 2170"/>
                  <a:gd name="T90" fmla="*/ 2147483647 w 2666"/>
                  <a:gd name="T91" fmla="*/ 2147483647 h 2170"/>
                  <a:gd name="T92" fmla="*/ 2147483647 w 2666"/>
                  <a:gd name="T93" fmla="*/ 2147483647 h 2170"/>
                  <a:gd name="T94" fmla="*/ 2147483647 w 2666"/>
                  <a:gd name="T95" fmla="*/ 2147483647 h 2170"/>
                  <a:gd name="T96" fmla="*/ 2147483647 w 2666"/>
                  <a:gd name="T97" fmla="*/ 2147483647 h 2170"/>
                  <a:gd name="T98" fmla="*/ 2147483647 w 2666"/>
                  <a:gd name="T99" fmla="*/ 2147483647 h 2170"/>
                  <a:gd name="T100" fmla="*/ 2147483647 w 2666"/>
                  <a:gd name="T101" fmla="*/ 2147483647 h 2170"/>
                  <a:gd name="T102" fmla="*/ 2147483647 w 2666"/>
                  <a:gd name="T103" fmla="*/ 2147483647 h 2170"/>
                  <a:gd name="T104" fmla="*/ 2147483647 w 2666"/>
                  <a:gd name="T105" fmla="*/ 2147483647 h 2170"/>
                  <a:gd name="T106" fmla="*/ 2147483647 w 2666"/>
                  <a:gd name="T107" fmla="*/ 2147483647 h 2170"/>
                  <a:gd name="T108" fmla="*/ 2147483647 w 2666"/>
                  <a:gd name="T109" fmla="*/ 2147483647 h 2170"/>
                  <a:gd name="T110" fmla="*/ 2147483647 w 2666"/>
                  <a:gd name="T111" fmla="*/ 2147483647 h 2170"/>
                  <a:gd name="T112" fmla="*/ 2147483647 w 2666"/>
                  <a:gd name="T113" fmla="*/ 2147483647 h 2170"/>
                  <a:gd name="T114" fmla="*/ 2147483647 w 2666"/>
                  <a:gd name="T115" fmla="*/ 2147483647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8" name="Freeform 200"/>
              <p:cNvSpPr>
                <a:spLocks noChangeAspect="1"/>
              </p:cNvSpPr>
              <p:nvPr/>
            </p:nvSpPr>
            <p:spPr bwMode="auto">
              <a:xfrm>
                <a:off x="5681" y="8870"/>
                <a:ext cx="2421" cy="3048"/>
              </a:xfrm>
              <a:custGeom>
                <a:avLst/>
                <a:gdLst>
                  <a:gd name="T0" fmla="*/ 2147483647 w 1517"/>
                  <a:gd name="T1" fmla="*/ 2147483647 h 1915"/>
                  <a:gd name="T2" fmla="*/ 2147483647 w 1517"/>
                  <a:gd name="T3" fmla="*/ 2147483647 h 1915"/>
                  <a:gd name="T4" fmla="*/ 2147483647 w 1517"/>
                  <a:gd name="T5" fmla="*/ 2147483647 h 1915"/>
                  <a:gd name="T6" fmla="*/ 2147483647 w 1517"/>
                  <a:gd name="T7" fmla="*/ 2147483647 h 1915"/>
                  <a:gd name="T8" fmla="*/ 2147483647 w 1517"/>
                  <a:gd name="T9" fmla="*/ 2147483647 h 1915"/>
                  <a:gd name="T10" fmla="*/ 2147483647 w 1517"/>
                  <a:gd name="T11" fmla="*/ 2147483647 h 1915"/>
                  <a:gd name="T12" fmla="*/ 2147483647 w 1517"/>
                  <a:gd name="T13" fmla="*/ 2147483647 h 1915"/>
                  <a:gd name="T14" fmla="*/ 2147483647 w 1517"/>
                  <a:gd name="T15" fmla="*/ 2147483647 h 1915"/>
                  <a:gd name="T16" fmla="*/ 2147483647 w 1517"/>
                  <a:gd name="T17" fmla="*/ 2147483647 h 1915"/>
                  <a:gd name="T18" fmla="*/ 2147483647 w 1517"/>
                  <a:gd name="T19" fmla="*/ 2147483647 h 1915"/>
                  <a:gd name="T20" fmla="*/ 2147483647 w 1517"/>
                  <a:gd name="T21" fmla="*/ 2147483647 h 1915"/>
                  <a:gd name="T22" fmla="*/ 2147483647 w 1517"/>
                  <a:gd name="T23" fmla="*/ 2147483647 h 1915"/>
                  <a:gd name="T24" fmla="*/ 2147483647 w 1517"/>
                  <a:gd name="T25" fmla="*/ 2147483647 h 1915"/>
                  <a:gd name="T26" fmla="*/ 2147483647 w 1517"/>
                  <a:gd name="T27" fmla="*/ 2147483647 h 1915"/>
                  <a:gd name="T28" fmla="*/ 2147483647 w 1517"/>
                  <a:gd name="T29" fmla="*/ 2147483647 h 1915"/>
                  <a:gd name="T30" fmla="*/ 2147483647 w 1517"/>
                  <a:gd name="T31" fmla="*/ 2147483647 h 1915"/>
                  <a:gd name="T32" fmla="*/ 2147483647 w 1517"/>
                  <a:gd name="T33" fmla="*/ 2147483647 h 1915"/>
                  <a:gd name="T34" fmla="*/ 2147483647 w 1517"/>
                  <a:gd name="T35" fmla="*/ 2147483647 h 1915"/>
                  <a:gd name="T36" fmla="*/ 2147483647 w 1517"/>
                  <a:gd name="T37" fmla="*/ 2147483647 h 1915"/>
                  <a:gd name="T38" fmla="*/ 2147483647 w 1517"/>
                  <a:gd name="T39" fmla="*/ 2147483647 h 1915"/>
                  <a:gd name="T40" fmla="*/ 2147483647 w 1517"/>
                  <a:gd name="T41" fmla="*/ 2147483647 h 1915"/>
                  <a:gd name="T42" fmla="*/ 2147483647 w 1517"/>
                  <a:gd name="T43" fmla="*/ 2147483647 h 1915"/>
                  <a:gd name="T44" fmla="*/ 2147483647 w 1517"/>
                  <a:gd name="T45" fmla="*/ 2147483647 h 1915"/>
                  <a:gd name="T46" fmla="*/ 2147483647 w 1517"/>
                  <a:gd name="T47" fmla="*/ 2147483647 h 1915"/>
                  <a:gd name="T48" fmla="*/ 2147483647 w 1517"/>
                  <a:gd name="T49" fmla="*/ 2147483647 h 1915"/>
                  <a:gd name="T50" fmla="*/ 2147483647 w 1517"/>
                  <a:gd name="T51" fmla="*/ 2147483647 h 1915"/>
                  <a:gd name="T52" fmla="*/ 2147483647 w 1517"/>
                  <a:gd name="T53" fmla="*/ 2147483647 h 1915"/>
                  <a:gd name="T54" fmla="*/ 2147483647 w 1517"/>
                  <a:gd name="T55" fmla="*/ 2147483647 h 1915"/>
                  <a:gd name="T56" fmla="*/ 2147483647 w 1517"/>
                  <a:gd name="T57" fmla="*/ 2147483647 h 1915"/>
                  <a:gd name="T58" fmla="*/ 2147483647 w 1517"/>
                  <a:gd name="T59" fmla="*/ 2147483647 h 1915"/>
                  <a:gd name="T60" fmla="*/ 2147483647 w 1517"/>
                  <a:gd name="T61" fmla="*/ 2147483647 h 1915"/>
                  <a:gd name="T62" fmla="*/ 2147483647 w 1517"/>
                  <a:gd name="T63" fmla="*/ 2147483647 h 1915"/>
                  <a:gd name="T64" fmla="*/ 2147483647 w 1517"/>
                  <a:gd name="T65" fmla="*/ 2147483647 h 1915"/>
                  <a:gd name="T66" fmla="*/ 2147483647 w 1517"/>
                  <a:gd name="T67" fmla="*/ 2147483647 h 1915"/>
                  <a:gd name="T68" fmla="*/ 2147483647 w 1517"/>
                  <a:gd name="T69" fmla="*/ 2147483647 h 1915"/>
                  <a:gd name="T70" fmla="*/ 2147483647 w 1517"/>
                  <a:gd name="T71" fmla="*/ 2147483647 h 1915"/>
                  <a:gd name="T72" fmla="*/ 2147483647 w 1517"/>
                  <a:gd name="T73" fmla="*/ 2147483647 h 1915"/>
                  <a:gd name="T74" fmla="*/ 2147483647 w 1517"/>
                  <a:gd name="T75" fmla="*/ 2147483647 h 1915"/>
                  <a:gd name="T76" fmla="*/ 2147483647 w 1517"/>
                  <a:gd name="T77" fmla="*/ 2147483647 h 1915"/>
                  <a:gd name="T78" fmla="*/ 2147483647 w 1517"/>
                  <a:gd name="T79" fmla="*/ 2147483647 h 1915"/>
                  <a:gd name="T80" fmla="*/ 2147483647 w 1517"/>
                  <a:gd name="T81" fmla="*/ 2147483647 h 1915"/>
                  <a:gd name="T82" fmla="*/ 2147483647 w 1517"/>
                  <a:gd name="T83" fmla="*/ 2147483647 h 1915"/>
                  <a:gd name="T84" fmla="*/ 2147483647 w 1517"/>
                  <a:gd name="T85" fmla="*/ 2147483647 h 1915"/>
                  <a:gd name="T86" fmla="*/ 2147483647 w 1517"/>
                  <a:gd name="T87" fmla="*/ 2147483647 h 1915"/>
                  <a:gd name="T88" fmla="*/ 2147483647 w 1517"/>
                  <a:gd name="T89" fmla="*/ 2147483647 h 1915"/>
                  <a:gd name="T90" fmla="*/ 2147483647 w 1517"/>
                  <a:gd name="T91" fmla="*/ 2147483647 h 1915"/>
                  <a:gd name="T92" fmla="*/ 2147483647 w 1517"/>
                  <a:gd name="T93" fmla="*/ 2147483647 h 1915"/>
                  <a:gd name="T94" fmla="*/ 2147483647 w 1517"/>
                  <a:gd name="T95" fmla="*/ 2147483647 h 1915"/>
                  <a:gd name="T96" fmla="*/ 2147483647 w 1517"/>
                  <a:gd name="T97" fmla="*/ 2147483647 h 1915"/>
                  <a:gd name="T98" fmla="*/ 2147483647 w 1517"/>
                  <a:gd name="T99" fmla="*/ 2147483647 h 1915"/>
                  <a:gd name="T100" fmla="*/ 2147483647 w 1517"/>
                  <a:gd name="T101" fmla="*/ 2147483647 h 1915"/>
                  <a:gd name="T102" fmla="*/ 2147483647 w 1517"/>
                  <a:gd name="T103" fmla="*/ 2147483647 h 1915"/>
                  <a:gd name="T104" fmla="*/ 2147483647 w 1517"/>
                  <a:gd name="T105" fmla="*/ 2147483647 h 1915"/>
                  <a:gd name="T106" fmla="*/ 2147483647 w 1517"/>
                  <a:gd name="T107" fmla="*/ 2147483647 h 1915"/>
                  <a:gd name="T108" fmla="*/ 2147483647 w 1517"/>
                  <a:gd name="T109" fmla="*/ 2147483647 h 1915"/>
                  <a:gd name="T110" fmla="*/ 2147483647 w 1517"/>
                  <a:gd name="T111" fmla="*/ 2147483647 h 1915"/>
                  <a:gd name="T112" fmla="*/ 2147483647 w 1517"/>
                  <a:gd name="T113" fmla="*/ 2147483647 h 1915"/>
                  <a:gd name="T114" fmla="*/ 2147483647 w 1517"/>
                  <a:gd name="T115" fmla="*/ 2147483647 h 1915"/>
                  <a:gd name="T116" fmla="*/ 2147483647 w 1517"/>
                  <a:gd name="T117" fmla="*/ 2147483647 h 1915"/>
                  <a:gd name="T118" fmla="*/ 2147483647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59" name="Freeform 201"/>
              <p:cNvSpPr>
                <a:spLocks noChangeAspect="1"/>
              </p:cNvSpPr>
              <p:nvPr/>
            </p:nvSpPr>
            <p:spPr bwMode="auto">
              <a:xfrm>
                <a:off x="8962" y="6972"/>
                <a:ext cx="2263" cy="2304"/>
              </a:xfrm>
              <a:custGeom>
                <a:avLst/>
                <a:gdLst>
                  <a:gd name="T0" fmla="*/ 2147483647 w 1418"/>
                  <a:gd name="T1" fmla="*/ 2147483647 h 1447"/>
                  <a:gd name="T2" fmla="*/ 2147483647 w 1418"/>
                  <a:gd name="T3" fmla="*/ 2147483647 h 1447"/>
                  <a:gd name="T4" fmla="*/ 2147483647 w 1418"/>
                  <a:gd name="T5" fmla="*/ 2147483647 h 1447"/>
                  <a:gd name="T6" fmla="*/ 2147483647 w 1418"/>
                  <a:gd name="T7" fmla="*/ 2147483647 h 1447"/>
                  <a:gd name="T8" fmla="*/ 2147483647 w 1418"/>
                  <a:gd name="T9" fmla="*/ 2147483647 h 1447"/>
                  <a:gd name="T10" fmla="*/ 2147483647 w 1418"/>
                  <a:gd name="T11" fmla="*/ 2147483647 h 1447"/>
                  <a:gd name="T12" fmla="*/ 2147483647 w 1418"/>
                  <a:gd name="T13" fmla="*/ 2147483647 h 1447"/>
                  <a:gd name="T14" fmla="*/ 2147483647 w 1418"/>
                  <a:gd name="T15" fmla="*/ 2147483647 h 1447"/>
                  <a:gd name="T16" fmla="*/ 2147483647 w 1418"/>
                  <a:gd name="T17" fmla="*/ 2147483647 h 1447"/>
                  <a:gd name="T18" fmla="*/ 2147483647 w 1418"/>
                  <a:gd name="T19" fmla="*/ 2147483647 h 1447"/>
                  <a:gd name="T20" fmla="*/ 2147483647 w 1418"/>
                  <a:gd name="T21" fmla="*/ 2147483647 h 1447"/>
                  <a:gd name="T22" fmla="*/ 2147483647 w 1418"/>
                  <a:gd name="T23" fmla="*/ 2147483647 h 1447"/>
                  <a:gd name="T24" fmla="*/ 2147483647 w 1418"/>
                  <a:gd name="T25" fmla="*/ 2147483647 h 1447"/>
                  <a:gd name="T26" fmla="*/ 2147483647 w 1418"/>
                  <a:gd name="T27" fmla="*/ 2147483647 h 1447"/>
                  <a:gd name="T28" fmla="*/ 2147483647 w 1418"/>
                  <a:gd name="T29" fmla="*/ 2147483647 h 1447"/>
                  <a:gd name="T30" fmla="*/ 2147483647 w 1418"/>
                  <a:gd name="T31" fmla="*/ 2147483647 h 1447"/>
                  <a:gd name="T32" fmla="*/ 2147483647 w 1418"/>
                  <a:gd name="T33" fmla="*/ 2147483647 h 1447"/>
                  <a:gd name="T34" fmla="*/ 2147483647 w 1418"/>
                  <a:gd name="T35" fmla="*/ 2147483647 h 1447"/>
                  <a:gd name="T36" fmla="*/ 2147483647 w 1418"/>
                  <a:gd name="T37" fmla="*/ 2147483647 h 1447"/>
                  <a:gd name="T38" fmla="*/ 2147483647 w 1418"/>
                  <a:gd name="T39" fmla="*/ 2147483647 h 1447"/>
                  <a:gd name="T40" fmla="*/ 2147483647 w 1418"/>
                  <a:gd name="T41" fmla="*/ 2147483647 h 1447"/>
                  <a:gd name="T42" fmla="*/ 2147483647 w 1418"/>
                  <a:gd name="T43" fmla="*/ 2147483647 h 1447"/>
                  <a:gd name="T44" fmla="*/ 2147483647 w 1418"/>
                  <a:gd name="T45" fmla="*/ 2147483647 h 1447"/>
                  <a:gd name="T46" fmla="*/ 2147483647 w 1418"/>
                  <a:gd name="T47" fmla="*/ 2147483647 h 1447"/>
                  <a:gd name="T48" fmla="*/ 2147483647 w 1418"/>
                  <a:gd name="T49" fmla="*/ 2147483647 h 1447"/>
                  <a:gd name="T50" fmla="*/ 2147483647 w 1418"/>
                  <a:gd name="T51" fmla="*/ 2147483647 h 1447"/>
                  <a:gd name="T52" fmla="*/ 2147483647 w 1418"/>
                  <a:gd name="T53" fmla="*/ 2147483647 h 1447"/>
                  <a:gd name="T54" fmla="*/ 2147483647 w 1418"/>
                  <a:gd name="T55" fmla="*/ 2147483647 h 1447"/>
                  <a:gd name="T56" fmla="*/ 2147483647 w 1418"/>
                  <a:gd name="T57" fmla="*/ 2147483647 h 1447"/>
                  <a:gd name="T58" fmla="*/ 2147483647 w 1418"/>
                  <a:gd name="T59" fmla="*/ 2147483647 h 1447"/>
                  <a:gd name="T60" fmla="*/ 2147483647 w 1418"/>
                  <a:gd name="T61" fmla="*/ 2147483647 h 1447"/>
                  <a:gd name="T62" fmla="*/ 2147483647 w 1418"/>
                  <a:gd name="T63" fmla="*/ 2147483647 h 1447"/>
                  <a:gd name="T64" fmla="*/ 2147483647 w 1418"/>
                  <a:gd name="T65" fmla="*/ 2147483647 h 1447"/>
                  <a:gd name="T66" fmla="*/ 2147483647 w 1418"/>
                  <a:gd name="T67" fmla="*/ 2147483647 h 1447"/>
                  <a:gd name="T68" fmla="*/ 2147483647 w 1418"/>
                  <a:gd name="T69" fmla="*/ 2147483647 h 1447"/>
                  <a:gd name="T70" fmla="*/ 2147483647 w 1418"/>
                  <a:gd name="T71" fmla="*/ 2147483647 h 1447"/>
                  <a:gd name="T72" fmla="*/ 2147483647 w 1418"/>
                  <a:gd name="T73" fmla="*/ 2147483647 h 1447"/>
                  <a:gd name="T74" fmla="*/ 2147483647 w 1418"/>
                  <a:gd name="T75" fmla="*/ 2147483647 h 1447"/>
                  <a:gd name="T76" fmla="*/ 2147483647 w 1418"/>
                  <a:gd name="T77" fmla="*/ 2147483647 h 1447"/>
                  <a:gd name="T78" fmla="*/ 2147483647 w 1418"/>
                  <a:gd name="T79" fmla="*/ 2147483647 h 1447"/>
                  <a:gd name="T80" fmla="*/ 2147483647 w 1418"/>
                  <a:gd name="T81" fmla="*/ 2147483647 h 1447"/>
                  <a:gd name="T82" fmla="*/ 2147483647 w 1418"/>
                  <a:gd name="T83" fmla="*/ 2147483647 h 1447"/>
                  <a:gd name="T84" fmla="*/ 2147483647 w 1418"/>
                  <a:gd name="T85" fmla="*/ 2147483647 h 1447"/>
                  <a:gd name="T86" fmla="*/ 2147483647 w 1418"/>
                  <a:gd name="T87" fmla="*/ 2147483647 h 1447"/>
                  <a:gd name="T88" fmla="*/ 2147483647 w 1418"/>
                  <a:gd name="T89" fmla="*/ 2147483647 h 1447"/>
                  <a:gd name="T90" fmla="*/ 2147483647 w 1418"/>
                  <a:gd name="T91" fmla="*/ 2147483647 h 1447"/>
                  <a:gd name="T92" fmla="*/ 2147483647 w 1418"/>
                  <a:gd name="T93" fmla="*/ 2147483647 h 1447"/>
                  <a:gd name="T94" fmla="*/ 2147483647 w 1418"/>
                  <a:gd name="T95" fmla="*/ 2147483647 h 1447"/>
                  <a:gd name="T96" fmla="*/ 2147483647 w 1418"/>
                  <a:gd name="T97" fmla="*/ 2147483647 h 1447"/>
                  <a:gd name="T98" fmla="*/ 2147483647 w 1418"/>
                  <a:gd name="T99" fmla="*/ 2147483647 h 1447"/>
                  <a:gd name="T100" fmla="*/ 2147483647 w 1418"/>
                  <a:gd name="T101" fmla="*/ 2147483647 h 1447"/>
                  <a:gd name="T102" fmla="*/ 2147483647 w 1418"/>
                  <a:gd name="T103" fmla="*/ 2147483647 h 1447"/>
                  <a:gd name="T104" fmla="*/ 2147483647 w 1418"/>
                  <a:gd name="T105" fmla="*/ 2147483647 h 1447"/>
                  <a:gd name="T106" fmla="*/ 2147483647 w 1418"/>
                  <a:gd name="T107" fmla="*/ 2147483647 h 1447"/>
                  <a:gd name="T108" fmla="*/ 2147483647 w 1418"/>
                  <a:gd name="T109" fmla="*/ 2147483647 h 1447"/>
                  <a:gd name="T110" fmla="*/ 2147483647 w 1418"/>
                  <a:gd name="T111" fmla="*/ 2147483647 h 1447"/>
                  <a:gd name="T112" fmla="*/ 2147483647 w 1418"/>
                  <a:gd name="T113" fmla="*/ 2147483647 h 1447"/>
                  <a:gd name="T114" fmla="*/ 2147483647 w 1418"/>
                  <a:gd name="T115" fmla="*/ 2147483647 h 1447"/>
                  <a:gd name="T116" fmla="*/ 2147483647 w 1418"/>
                  <a:gd name="T117" fmla="*/ 2147483647 h 1447"/>
                  <a:gd name="T118" fmla="*/ 2147483647 w 1418"/>
                  <a:gd name="T119" fmla="*/ 2147483647 h 1447"/>
                  <a:gd name="T120" fmla="*/ 2147483647 w 1418"/>
                  <a:gd name="T121" fmla="*/ 0 h 1447"/>
                  <a:gd name="T122" fmla="*/ 2147483647 w 1418"/>
                  <a:gd name="T123" fmla="*/ 214748364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0" name="Freeform 202"/>
              <p:cNvSpPr>
                <a:spLocks noChangeAspect="1"/>
              </p:cNvSpPr>
              <p:nvPr/>
            </p:nvSpPr>
            <p:spPr bwMode="auto">
              <a:xfrm>
                <a:off x="12583" y="5008"/>
                <a:ext cx="2354" cy="2552"/>
              </a:xfrm>
              <a:custGeom>
                <a:avLst/>
                <a:gdLst>
                  <a:gd name="T0" fmla="*/ 2147483647 w 1475"/>
                  <a:gd name="T1" fmla="*/ 2147483647 h 1603"/>
                  <a:gd name="T2" fmla="*/ 2147483647 w 1475"/>
                  <a:gd name="T3" fmla="*/ 2147483647 h 1603"/>
                  <a:gd name="T4" fmla="*/ 2147483647 w 1475"/>
                  <a:gd name="T5" fmla="*/ 2147483647 h 1603"/>
                  <a:gd name="T6" fmla="*/ 2147483647 w 1475"/>
                  <a:gd name="T7" fmla="*/ 2147483647 h 1603"/>
                  <a:gd name="T8" fmla="*/ 2147483647 w 1475"/>
                  <a:gd name="T9" fmla="*/ 2147483647 h 1603"/>
                  <a:gd name="T10" fmla="*/ 2147483647 w 1475"/>
                  <a:gd name="T11" fmla="*/ 2147483647 h 1603"/>
                  <a:gd name="T12" fmla="*/ 2147483647 w 1475"/>
                  <a:gd name="T13" fmla="*/ 2147483647 h 1603"/>
                  <a:gd name="T14" fmla="*/ 2147483647 w 1475"/>
                  <a:gd name="T15" fmla="*/ 2147483647 h 1603"/>
                  <a:gd name="T16" fmla="*/ 2147483647 w 1475"/>
                  <a:gd name="T17" fmla="*/ 2147483647 h 1603"/>
                  <a:gd name="T18" fmla="*/ 2147483647 w 1475"/>
                  <a:gd name="T19" fmla="*/ 2147483647 h 1603"/>
                  <a:gd name="T20" fmla="*/ 2147483647 w 1475"/>
                  <a:gd name="T21" fmla="*/ 2147483647 h 1603"/>
                  <a:gd name="T22" fmla="*/ 2147483647 w 1475"/>
                  <a:gd name="T23" fmla="*/ 2147483647 h 1603"/>
                  <a:gd name="T24" fmla="*/ 2147483647 w 1475"/>
                  <a:gd name="T25" fmla="*/ 2147483647 h 1603"/>
                  <a:gd name="T26" fmla="*/ 2147483647 w 1475"/>
                  <a:gd name="T27" fmla="*/ 2147483647 h 1603"/>
                  <a:gd name="T28" fmla="*/ 2147483647 w 1475"/>
                  <a:gd name="T29" fmla="*/ 2147483647 h 1603"/>
                  <a:gd name="T30" fmla="*/ 2147483647 w 1475"/>
                  <a:gd name="T31" fmla="*/ 2147483647 h 1603"/>
                  <a:gd name="T32" fmla="*/ 2147483647 w 1475"/>
                  <a:gd name="T33" fmla="*/ 2147483647 h 1603"/>
                  <a:gd name="T34" fmla="*/ 2147483647 w 1475"/>
                  <a:gd name="T35" fmla="*/ 2147483647 h 1603"/>
                  <a:gd name="T36" fmla="*/ 2147483647 w 1475"/>
                  <a:gd name="T37" fmla="*/ 2147483647 h 1603"/>
                  <a:gd name="T38" fmla="*/ 2147483647 w 1475"/>
                  <a:gd name="T39" fmla="*/ 2147483647 h 1603"/>
                  <a:gd name="T40" fmla="*/ 2147483647 w 1475"/>
                  <a:gd name="T41" fmla="*/ 2147483647 h 1603"/>
                  <a:gd name="T42" fmla="*/ 2147483647 w 1475"/>
                  <a:gd name="T43" fmla="*/ 2147483647 h 1603"/>
                  <a:gd name="T44" fmla="*/ 2147483647 w 1475"/>
                  <a:gd name="T45" fmla="*/ 2147483647 h 1603"/>
                  <a:gd name="T46" fmla="*/ 2147483647 w 1475"/>
                  <a:gd name="T47" fmla="*/ 2147483647 h 1603"/>
                  <a:gd name="T48" fmla="*/ 2147483647 w 1475"/>
                  <a:gd name="T49" fmla="*/ 2147483647 h 1603"/>
                  <a:gd name="T50" fmla="*/ 2147483647 w 1475"/>
                  <a:gd name="T51" fmla="*/ 2147483647 h 1603"/>
                  <a:gd name="T52" fmla="*/ 2147483647 w 1475"/>
                  <a:gd name="T53" fmla="*/ 2147483647 h 1603"/>
                  <a:gd name="T54" fmla="*/ 2147483647 w 1475"/>
                  <a:gd name="T55" fmla="*/ 2147483647 h 1603"/>
                  <a:gd name="T56" fmla="*/ 2147483647 w 1475"/>
                  <a:gd name="T57" fmla="*/ 2147483647 h 1603"/>
                  <a:gd name="T58" fmla="*/ 2147483647 w 1475"/>
                  <a:gd name="T59" fmla="*/ 2147483647 h 1603"/>
                  <a:gd name="T60" fmla="*/ 2147483647 w 1475"/>
                  <a:gd name="T61" fmla="*/ 2147483647 h 1603"/>
                  <a:gd name="T62" fmla="*/ 2147483647 w 1475"/>
                  <a:gd name="T63" fmla="*/ 2147483647 h 1603"/>
                  <a:gd name="T64" fmla="*/ 2147483647 w 1475"/>
                  <a:gd name="T65" fmla="*/ 2147483647 h 1603"/>
                  <a:gd name="T66" fmla="*/ 2147483647 w 1475"/>
                  <a:gd name="T67" fmla="*/ 2147483647 h 1603"/>
                  <a:gd name="T68" fmla="*/ 2147483647 w 1475"/>
                  <a:gd name="T69" fmla="*/ 2147483647 h 1603"/>
                  <a:gd name="T70" fmla="*/ 2147483647 w 1475"/>
                  <a:gd name="T71" fmla="*/ 2147483647 h 1603"/>
                  <a:gd name="T72" fmla="*/ 2147483647 w 1475"/>
                  <a:gd name="T73" fmla="*/ 2147483647 h 1603"/>
                  <a:gd name="T74" fmla="*/ 2147483647 w 1475"/>
                  <a:gd name="T75" fmla="*/ 2147483647 h 1603"/>
                  <a:gd name="T76" fmla="*/ 2147483647 w 1475"/>
                  <a:gd name="T77" fmla="*/ 2147483647 h 1603"/>
                  <a:gd name="T78" fmla="*/ 2147483647 w 1475"/>
                  <a:gd name="T79" fmla="*/ 2147483647 h 1603"/>
                  <a:gd name="T80" fmla="*/ 2147483647 w 1475"/>
                  <a:gd name="T81" fmla="*/ 2147483647 h 1603"/>
                  <a:gd name="T82" fmla="*/ 2147483647 w 1475"/>
                  <a:gd name="T83" fmla="*/ 2147483647 h 1603"/>
                  <a:gd name="T84" fmla="*/ 2147483647 w 1475"/>
                  <a:gd name="T85" fmla="*/ 2147483647 h 1603"/>
                  <a:gd name="T86" fmla="*/ 2147483647 w 1475"/>
                  <a:gd name="T87" fmla="*/ 2147483647 h 1603"/>
                  <a:gd name="T88" fmla="*/ 2147483647 w 1475"/>
                  <a:gd name="T89" fmla="*/ 2147483647 h 1603"/>
                  <a:gd name="T90" fmla="*/ 2147483647 w 1475"/>
                  <a:gd name="T91" fmla="*/ 2147483647 h 1603"/>
                  <a:gd name="T92" fmla="*/ 2147483647 w 1475"/>
                  <a:gd name="T93" fmla="*/ 2147483647 h 1603"/>
                  <a:gd name="T94" fmla="*/ 2147483647 w 1475"/>
                  <a:gd name="T95" fmla="*/ 2147483647 h 1603"/>
                  <a:gd name="T96" fmla="*/ 2147483647 w 1475"/>
                  <a:gd name="T97" fmla="*/ 2147483647 h 1603"/>
                  <a:gd name="T98" fmla="*/ 2147483647 w 1475"/>
                  <a:gd name="T99" fmla="*/ 2147483647 h 1603"/>
                  <a:gd name="T100" fmla="*/ 2147483647 w 1475"/>
                  <a:gd name="T101" fmla="*/ 2147483647 h 1603"/>
                  <a:gd name="T102" fmla="*/ 2147483647 w 1475"/>
                  <a:gd name="T103" fmla="*/ 2147483647 h 1603"/>
                  <a:gd name="T104" fmla="*/ 2147483647 w 1475"/>
                  <a:gd name="T105" fmla="*/ 2147483647 h 1603"/>
                  <a:gd name="T106" fmla="*/ 2147483647 w 1475"/>
                  <a:gd name="T107" fmla="*/ 2147483647 h 1603"/>
                  <a:gd name="T108" fmla="*/ 2147483647 w 1475"/>
                  <a:gd name="T109" fmla="*/ 2147483647 h 1603"/>
                  <a:gd name="T110" fmla="*/ 2147483647 w 1475"/>
                  <a:gd name="T111" fmla="*/ 2147483647 h 1603"/>
                  <a:gd name="T112" fmla="*/ 2147483647 w 1475"/>
                  <a:gd name="T113" fmla="*/ 2147483647 h 1603"/>
                  <a:gd name="T114" fmla="*/ 2147483647 w 1475"/>
                  <a:gd name="T115" fmla="*/ 2147483647 h 1603"/>
                  <a:gd name="T116" fmla="*/ 2147483647 w 1475"/>
                  <a:gd name="T117" fmla="*/ 2147483647 h 1603"/>
                  <a:gd name="T118" fmla="*/ 2147483647 w 1475"/>
                  <a:gd name="T119" fmla="*/ 2147483647 h 1603"/>
                  <a:gd name="T120" fmla="*/ 2147483647 w 1475"/>
                  <a:gd name="T121" fmla="*/ 2147483647 h 1603"/>
                  <a:gd name="T122" fmla="*/ 2147483647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1" name="Freeform 203"/>
              <p:cNvSpPr>
                <a:spLocks noChangeAspect="1"/>
              </p:cNvSpPr>
              <p:nvPr/>
            </p:nvSpPr>
            <p:spPr bwMode="auto">
              <a:xfrm>
                <a:off x="9505" y="8351"/>
                <a:ext cx="1584" cy="2100"/>
              </a:xfrm>
              <a:custGeom>
                <a:avLst/>
                <a:gdLst>
                  <a:gd name="T0" fmla="*/ 2147483647 w 993"/>
                  <a:gd name="T1" fmla="*/ 2147483647 h 1319"/>
                  <a:gd name="T2" fmla="*/ 2147483647 w 993"/>
                  <a:gd name="T3" fmla="*/ 2147483647 h 1319"/>
                  <a:gd name="T4" fmla="*/ 2147483647 w 993"/>
                  <a:gd name="T5" fmla="*/ 2147483647 h 1319"/>
                  <a:gd name="T6" fmla="*/ 2147483647 w 993"/>
                  <a:gd name="T7" fmla="*/ 2147483647 h 1319"/>
                  <a:gd name="T8" fmla="*/ 2147483647 w 993"/>
                  <a:gd name="T9" fmla="*/ 2147483647 h 1319"/>
                  <a:gd name="T10" fmla="*/ 2147483647 w 993"/>
                  <a:gd name="T11" fmla="*/ 2147483647 h 1319"/>
                  <a:gd name="T12" fmla="*/ 2147483647 w 993"/>
                  <a:gd name="T13" fmla="*/ 2147483647 h 1319"/>
                  <a:gd name="T14" fmla="*/ 2147483647 w 993"/>
                  <a:gd name="T15" fmla="*/ 2147483647 h 1319"/>
                  <a:gd name="T16" fmla="*/ 2147483647 w 993"/>
                  <a:gd name="T17" fmla="*/ 2147483647 h 1319"/>
                  <a:gd name="T18" fmla="*/ 2147483647 w 993"/>
                  <a:gd name="T19" fmla="*/ 2147483647 h 1319"/>
                  <a:gd name="T20" fmla="*/ 2147483647 w 993"/>
                  <a:gd name="T21" fmla="*/ 2147483647 h 1319"/>
                  <a:gd name="T22" fmla="*/ 2147483647 w 993"/>
                  <a:gd name="T23" fmla="*/ 2147483647 h 1319"/>
                  <a:gd name="T24" fmla="*/ 2147483647 w 993"/>
                  <a:gd name="T25" fmla="*/ 2147483647 h 1319"/>
                  <a:gd name="T26" fmla="*/ 2147483647 w 993"/>
                  <a:gd name="T27" fmla="*/ 2147483647 h 1319"/>
                  <a:gd name="T28" fmla="*/ 2147483647 w 993"/>
                  <a:gd name="T29" fmla="*/ 2147483647 h 1319"/>
                  <a:gd name="T30" fmla="*/ 2147483647 w 993"/>
                  <a:gd name="T31" fmla="*/ 2147483647 h 1319"/>
                  <a:gd name="T32" fmla="*/ 2147483647 w 993"/>
                  <a:gd name="T33" fmla="*/ 2147483647 h 1319"/>
                  <a:gd name="T34" fmla="*/ 2147483647 w 993"/>
                  <a:gd name="T35" fmla="*/ 2147483647 h 1319"/>
                  <a:gd name="T36" fmla="*/ 2147483647 w 993"/>
                  <a:gd name="T37" fmla="*/ 2147483647 h 1319"/>
                  <a:gd name="T38" fmla="*/ 2147483647 w 993"/>
                  <a:gd name="T39" fmla="*/ 2147483647 h 1319"/>
                  <a:gd name="T40" fmla="*/ 2147483647 w 993"/>
                  <a:gd name="T41" fmla="*/ 2147483647 h 1319"/>
                  <a:gd name="T42" fmla="*/ 2147483647 w 993"/>
                  <a:gd name="T43" fmla="*/ 2147483647 h 1319"/>
                  <a:gd name="T44" fmla="*/ 2147483647 w 993"/>
                  <a:gd name="T45" fmla="*/ 2147483647 h 1319"/>
                  <a:gd name="T46" fmla="*/ 2147483647 w 993"/>
                  <a:gd name="T47" fmla="*/ 2147483647 h 1319"/>
                  <a:gd name="T48" fmla="*/ 2147483647 w 993"/>
                  <a:gd name="T49" fmla="*/ 2147483647 h 1319"/>
                  <a:gd name="T50" fmla="*/ 2147483647 w 993"/>
                  <a:gd name="T51" fmla="*/ 2147483647 h 1319"/>
                  <a:gd name="T52" fmla="*/ 2147483647 w 993"/>
                  <a:gd name="T53" fmla="*/ 2147483647 h 1319"/>
                  <a:gd name="T54" fmla="*/ 2147483647 w 993"/>
                  <a:gd name="T55" fmla="*/ 2147483647 h 1319"/>
                  <a:gd name="T56" fmla="*/ 2147483647 w 993"/>
                  <a:gd name="T57" fmla="*/ 2147483647 h 1319"/>
                  <a:gd name="T58" fmla="*/ 2147483647 w 993"/>
                  <a:gd name="T59" fmla="*/ 2147483647 h 1319"/>
                  <a:gd name="T60" fmla="*/ 2147483647 w 993"/>
                  <a:gd name="T61" fmla="*/ 2147483647 h 1319"/>
                  <a:gd name="T62" fmla="*/ 2147483647 w 993"/>
                  <a:gd name="T63" fmla="*/ 2147483647 h 1319"/>
                  <a:gd name="T64" fmla="*/ 2147483647 w 993"/>
                  <a:gd name="T65" fmla="*/ 2147483647 h 1319"/>
                  <a:gd name="T66" fmla="*/ 2147483647 w 993"/>
                  <a:gd name="T67" fmla="*/ 2147483647 h 1319"/>
                  <a:gd name="T68" fmla="*/ 2147483647 w 993"/>
                  <a:gd name="T69" fmla="*/ 2147483647 h 1319"/>
                  <a:gd name="T70" fmla="*/ 2147483647 w 993"/>
                  <a:gd name="T71" fmla="*/ 2147483647 h 1319"/>
                  <a:gd name="T72" fmla="*/ 2147483647 w 993"/>
                  <a:gd name="T73" fmla="*/ 2147483647 h 1319"/>
                  <a:gd name="T74" fmla="*/ 2147483647 w 993"/>
                  <a:gd name="T75" fmla="*/ 2147483647 h 1319"/>
                  <a:gd name="T76" fmla="*/ 2147483647 w 993"/>
                  <a:gd name="T77" fmla="*/ 2147483647 h 1319"/>
                  <a:gd name="T78" fmla="*/ 2147483647 w 993"/>
                  <a:gd name="T79" fmla="*/ 2147483647 h 1319"/>
                  <a:gd name="T80" fmla="*/ 2147483647 w 993"/>
                  <a:gd name="T81" fmla="*/ 2147483647 h 1319"/>
                  <a:gd name="T82" fmla="*/ 2147483647 w 993"/>
                  <a:gd name="T83" fmla="*/ 2147483647 h 1319"/>
                  <a:gd name="T84" fmla="*/ 2147483647 w 993"/>
                  <a:gd name="T85" fmla="*/ 2147483647 h 1319"/>
                  <a:gd name="T86" fmla="*/ 2147483647 w 993"/>
                  <a:gd name="T87" fmla="*/ 2147483647 h 1319"/>
                  <a:gd name="T88" fmla="*/ 0 w 993"/>
                  <a:gd name="T89" fmla="*/ 2147483647 h 1319"/>
                  <a:gd name="T90" fmla="*/ 2147483647 w 993"/>
                  <a:gd name="T91" fmla="*/ 2147483647 h 1319"/>
                  <a:gd name="T92" fmla="*/ 2147483647 w 993"/>
                  <a:gd name="T93" fmla="*/ 2147483647 h 1319"/>
                  <a:gd name="T94" fmla="*/ 2147483647 w 993"/>
                  <a:gd name="T95" fmla="*/ 2147483647 h 1319"/>
                  <a:gd name="T96" fmla="*/ 2147483647 w 993"/>
                  <a:gd name="T97" fmla="*/ 2147483647 h 1319"/>
                  <a:gd name="T98" fmla="*/ 2147483647 w 993"/>
                  <a:gd name="T99" fmla="*/ 2147483647 h 1319"/>
                  <a:gd name="T100" fmla="*/ 2147483647 w 993"/>
                  <a:gd name="T101" fmla="*/ 2147483647 h 1319"/>
                  <a:gd name="T102" fmla="*/ 2147483647 w 993"/>
                  <a:gd name="T103" fmla="*/ 2147483647 h 1319"/>
                  <a:gd name="T104" fmla="*/ 2147483647 w 993"/>
                  <a:gd name="T105" fmla="*/ 2147483647 h 1319"/>
                  <a:gd name="T106" fmla="*/ 2147483647 w 993"/>
                  <a:gd name="T107" fmla="*/ 2147483647 h 1319"/>
                  <a:gd name="T108" fmla="*/ 2147483647 w 993"/>
                  <a:gd name="T109" fmla="*/ 2147483647 h 1319"/>
                  <a:gd name="T110" fmla="*/ 2147483647 w 993"/>
                  <a:gd name="T111" fmla="*/ 0 h 1319"/>
                  <a:gd name="T112" fmla="*/ 2147483647 w 993"/>
                  <a:gd name="T113" fmla="*/ 2147483647 h 1319"/>
                  <a:gd name="T114" fmla="*/ 2147483647 w 993"/>
                  <a:gd name="T115" fmla="*/ 2147483647 h 1319"/>
                  <a:gd name="T116" fmla="*/ 2147483647 w 993"/>
                  <a:gd name="T117" fmla="*/ 2147483647 h 1319"/>
                  <a:gd name="T118" fmla="*/ 2147483647 w 993"/>
                  <a:gd name="T119" fmla="*/ 2147483647 h 1319"/>
                  <a:gd name="T120" fmla="*/ 2147483647 w 993"/>
                  <a:gd name="T121" fmla="*/ 2147483647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2" name="Freeform 204"/>
              <p:cNvSpPr>
                <a:spLocks noChangeAspect="1"/>
              </p:cNvSpPr>
              <p:nvPr/>
            </p:nvSpPr>
            <p:spPr bwMode="auto">
              <a:xfrm>
                <a:off x="9913" y="4285"/>
                <a:ext cx="1606" cy="2982"/>
              </a:xfrm>
              <a:custGeom>
                <a:avLst/>
                <a:gdLst>
                  <a:gd name="T0" fmla="*/ 2147483647 w 1006"/>
                  <a:gd name="T1" fmla="*/ 2147483647 h 1873"/>
                  <a:gd name="T2" fmla="*/ 2147483647 w 1006"/>
                  <a:gd name="T3" fmla="*/ 2147483647 h 1873"/>
                  <a:gd name="T4" fmla="*/ 2147483647 w 1006"/>
                  <a:gd name="T5" fmla="*/ 2147483647 h 1873"/>
                  <a:gd name="T6" fmla="*/ 2147483647 w 1006"/>
                  <a:gd name="T7" fmla="*/ 2147483647 h 1873"/>
                  <a:gd name="T8" fmla="*/ 2147483647 w 1006"/>
                  <a:gd name="T9" fmla="*/ 2147483647 h 1873"/>
                  <a:gd name="T10" fmla="*/ 2147483647 w 1006"/>
                  <a:gd name="T11" fmla="*/ 2147483647 h 1873"/>
                  <a:gd name="T12" fmla="*/ 2147483647 w 1006"/>
                  <a:gd name="T13" fmla="*/ 2147483647 h 1873"/>
                  <a:gd name="T14" fmla="*/ 2147483647 w 1006"/>
                  <a:gd name="T15" fmla="*/ 2147483647 h 1873"/>
                  <a:gd name="T16" fmla="*/ 2147483647 w 1006"/>
                  <a:gd name="T17" fmla="*/ 2147483647 h 1873"/>
                  <a:gd name="T18" fmla="*/ 2147483647 w 1006"/>
                  <a:gd name="T19" fmla="*/ 2147483647 h 1873"/>
                  <a:gd name="T20" fmla="*/ 2147483647 w 1006"/>
                  <a:gd name="T21" fmla="*/ 2147483647 h 1873"/>
                  <a:gd name="T22" fmla="*/ 2147483647 w 1006"/>
                  <a:gd name="T23" fmla="*/ 2147483647 h 1873"/>
                  <a:gd name="T24" fmla="*/ 2147483647 w 1006"/>
                  <a:gd name="T25" fmla="*/ 2147483647 h 1873"/>
                  <a:gd name="T26" fmla="*/ 2147483647 w 1006"/>
                  <a:gd name="T27" fmla="*/ 2147483647 h 1873"/>
                  <a:gd name="T28" fmla="*/ 2147483647 w 1006"/>
                  <a:gd name="T29" fmla="*/ 2147483647 h 1873"/>
                  <a:gd name="T30" fmla="*/ 2147483647 w 1006"/>
                  <a:gd name="T31" fmla="*/ 2147483647 h 1873"/>
                  <a:gd name="T32" fmla="*/ 2147483647 w 1006"/>
                  <a:gd name="T33" fmla="*/ 2147483647 h 1873"/>
                  <a:gd name="T34" fmla="*/ 2147483647 w 1006"/>
                  <a:gd name="T35" fmla="*/ 2147483647 h 1873"/>
                  <a:gd name="T36" fmla="*/ 2147483647 w 1006"/>
                  <a:gd name="T37" fmla="*/ 2147483647 h 1873"/>
                  <a:gd name="T38" fmla="*/ 2147483647 w 1006"/>
                  <a:gd name="T39" fmla="*/ 2147483647 h 1873"/>
                  <a:gd name="T40" fmla="*/ 2147483647 w 1006"/>
                  <a:gd name="T41" fmla="*/ 2147483647 h 1873"/>
                  <a:gd name="T42" fmla="*/ 2147483647 w 1006"/>
                  <a:gd name="T43" fmla="*/ 2147483647 h 1873"/>
                  <a:gd name="T44" fmla="*/ 2147483647 w 1006"/>
                  <a:gd name="T45" fmla="*/ 2147483647 h 1873"/>
                  <a:gd name="T46" fmla="*/ 2147483647 w 1006"/>
                  <a:gd name="T47" fmla="*/ 2147483647 h 1873"/>
                  <a:gd name="T48" fmla="*/ 2147483647 w 1006"/>
                  <a:gd name="T49" fmla="*/ 2147483647 h 1873"/>
                  <a:gd name="T50" fmla="*/ 2147483647 w 1006"/>
                  <a:gd name="T51" fmla="*/ 2147483647 h 1873"/>
                  <a:gd name="T52" fmla="*/ 2147483647 w 1006"/>
                  <a:gd name="T53" fmla="*/ 2147483647 h 1873"/>
                  <a:gd name="T54" fmla="*/ 2147483647 w 1006"/>
                  <a:gd name="T55" fmla="*/ 2147483647 h 1873"/>
                  <a:gd name="T56" fmla="*/ 2147483647 w 1006"/>
                  <a:gd name="T57" fmla="*/ 2147483647 h 1873"/>
                  <a:gd name="T58" fmla="*/ 2147483647 w 1006"/>
                  <a:gd name="T59" fmla="*/ 2147483647 h 1873"/>
                  <a:gd name="T60" fmla="*/ 2147483647 w 1006"/>
                  <a:gd name="T61" fmla="*/ 2147483647 h 1873"/>
                  <a:gd name="T62" fmla="*/ 2147483647 w 1006"/>
                  <a:gd name="T63" fmla="*/ 2147483647 h 1873"/>
                  <a:gd name="T64" fmla="*/ 2147483647 w 1006"/>
                  <a:gd name="T65" fmla="*/ 2147483647 h 1873"/>
                  <a:gd name="T66" fmla="*/ 2147483647 w 1006"/>
                  <a:gd name="T67" fmla="*/ 2147483647 h 1873"/>
                  <a:gd name="T68" fmla="*/ 2147483647 w 1006"/>
                  <a:gd name="T69" fmla="*/ 2147483647 h 1873"/>
                  <a:gd name="T70" fmla="*/ 2147483647 w 1006"/>
                  <a:gd name="T71" fmla="*/ 2147483647 h 1873"/>
                  <a:gd name="T72" fmla="*/ 2147483647 w 1006"/>
                  <a:gd name="T73" fmla="*/ 2147483647 h 1873"/>
                  <a:gd name="T74" fmla="*/ 2147483647 w 1006"/>
                  <a:gd name="T75" fmla="*/ 2147483647 h 1873"/>
                  <a:gd name="T76" fmla="*/ 2147483647 w 1006"/>
                  <a:gd name="T77" fmla="*/ 2147483647 h 1873"/>
                  <a:gd name="T78" fmla="*/ 2147483647 w 1006"/>
                  <a:gd name="T79" fmla="*/ 2147483647 h 1873"/>
                  <a:gd name="T80" fmla="*/ 2147483647 w 1006"/>
                  <a:gd name="T81" fmla="*/ 2147483647 h 1873"/>
                  <a:gd name="T82" fmla="*/ 2147483647 w 1006"/>
                  <a:gd name="T83" fmla="*/ 2147483647 h 1873"/>
                  <a:gd name="T84" fmla="*/ 2147483647 w 1006"/>
                  <a:gd name="T85" fmla="*/ 2147483647 h 1873"/>
                  <a:gd name="T86" fmla="*/ 2147483647 w 1006"/>
                  <a:gd name="T87" fmla="*/ 2147483647 h 1873"/>
                  <a:gd name="T88" fmla="*/ 2147483647 w 1006"/>
                  <a:gd name="T89" fmla="*/ 2147483647 h 1873"/>
                  <a:gd name="T90" fmla="*/ 2147483647 w 1006"/>
                  <a:gd name="T91" fmla="*/ 2147483647 h 1873"/>
                  <a:gd name="T92" fmla="*/ 2147483647 w 1006"/>
                  <a:gd name="T93" fmla="*/ 2147483647 h 1873"/>
                  <a:gd name="T94" fmla="*/ 2147483647 w 1006"/>
                  <a:gd name="T95" fmla="*/ 2147483647 h 1873"/>
                  <a:gd name="T96" fmla="*/ 2147483647 w 1006"/>
                  <a:gd name="T97" fmla="*/ 2147483647 h 1873"/>
                  <a:gd name="T98" fmla="*/ 2147483647 w 1006"/>
                  <a:gd name="T99" fmla="*/ 2147483647 h 1873"/>
                  <a:gd name="T100" fmla="*/ 2147483647 w 1006"/>
                  <a:gd name="T101" fmla="*/ 2147483647 h 1873"/>
                  <a:gd name="T102" fmla="*/ 2147483647 w 1006"/>
                  <a:gd name="T103" fmla="*/ 2147483647 h 1873"/>
                  <a:gd name="T104" fmla="*/ 2147483647 w 1006"/>
                  <a:gd name="T105" fmla="*/ 2147483647 h 1873"/>
                  <a:gd name="T106" fmla="*/ 2147483647 w 1006"/>
                  <a:gd name="T107" fmla="*/ 0 h 1873"/>
                  <a:gd name="T108" fmla="*/ 2147483647 w 1006"/>
                  <a:gd name="T109" fmla="*/ 2147483647 h 1873"/>
                  <a:gd name="T110" fmla="*/ 2147483647 w 1006"/>
                  <a:gd name="T111" fmla="*/ 2147483647 h 1873"/>
                  <a:gd name="T112" fmla="*/ 2147483647 w 1006"/>
                  <a:gd name="T113" fmla="*/ 2147483647 h 1873"/>
                  <a:gd name="T114" fmla="*/ 2147483647 w 1006"/>
                  <a:gd name="T115" fmla="*/ 2147483647 h 1873"/>
                  <a:gd name="T116" fmla="*/ 2147483647 w 1006"/>
                  <a:gd name="T117" fmla="*/ 2147483647 h 1873"/>
                  <a:gd name="T118" fmla="*/ 2147483647 w 1006"/>
                  <a:gd name="T119" fmla="*/ 2147483647 h 1873"/>
                  <a:gd name="T120" fmla="*/ 2147483647 w 1006"/>
                  <a:gd name="T121" fmla="*/ 2147483647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3" name="Freeform 205" descr="50%"/>
              <p:cNvSpPr>
                <a:spLocks noChangeAspect="1"/>
              </p:cNvSpPr>
              <p:nvPr/>
            </p:nvSpPr>
            <p:spPr bwMode="auto">
              <a:xfrm>
                <a:off x="9918" y="10537"/>
                <a:ext cx="1992" cy="3906"/>
              </a:xfrm>
              <a:custGeom>
                <a:avLst/>
                <a:gdLst>
                  <a:gd name="T0" fmla="*/ 2147483647 w 1248"/>
                  <a:gd name="T1" fmla="*/ 2147483647 h 2454"/>
                  <a:gd name="T2" fmla="*/ 2147483647 w 1248"/>
                  <a:gd name="T3" fmla="*/ 2147483647 h 2454"/>
                  <a:gd name="T4" fmla="*/ 2147483647 w 1248"/>
                  <a:gd name="T5" fmla="*/ 2147483647 h 2454"/>
                  <a:gd name="T6" fmla="*/ 2147483647 w 1248"/>
                  <a:gd name="T7" fmla="*/ 2147483647 h 2454"/>
                  <a:gd name="T8" fmla="*/ 2147483647 w 1248"/>
                  <a:gd name="T9" fmla="*/ 2147483647 h 2454"/>
                  <a:gd name="T10" fmla="*/ 2147483647 w 1248"/>
                  <a:gd name="T11" fmla="*/ 2147483647 h 2454"/>
                  <a:gd name="T12" fmla="*/ 2147483647 w 1248"/>
                  <a:gd name="T13" fmla="*/ 2147483647 h 2454"/>
                  <a:gd name="T14" fmla="*/ 2147483647 w 1248"/>
                  <a:gd name="T15" fmla="*/ 2147483647 h 2454"/>
                  <a:gd name="T16" fmla="*/ 2147483647 w 1248"/>
                  <a:gd name="T17" fmla="*/ 2147483647 h 2454"/>
                  <a:gd name="T18" fmla="*/ 2147483647 w 1248"/>
                  <a:gd name="T19" fmla="*/ 2147483647 h 2454"/>
                  <a:gd name="T20" fmla="*/ 2147483647 w 1248"/>
                  <a:gd name="T21" fmla="*/ 2147483647 h 2454"/>
                  <a:gd name="T22" fmla="*/ 2147483647 w 1248"/>
                  <a:gd name="T23" fmla="*/ 2147483647 h 2454"/>
                  <a:gd name="T24" fmla="*/ 2147483647 w 1248"/>
                  <a:gd name="T25" fmla="*/ 2147483647 h 2454"/>
                  <a:gd name="T26" fmla="*/ 2147483647 w 1248"/>
                  <a:gd name="T27" fmla="*/ 2147483647 h 2454"/>
                  <a:gd name="T28" fmla="*/ 2147483647 w 1248"/>
                  <a:gd name="T29" fmla="*/ 2147483647 h 2454"/>
                  <a:gd name="T30" fmla="*/ 2147483647 w 1248"/>
                  <a:gd name="T31" fmla="*/ 2147483647 h 2454"/>
                  <a:gd name="T32" fmla="*/ 2147483647 w 1248"/>
                  <a:gd name="T33" fmla="*/ 2147483647 h 2454"/>
                  <a:gd name="T34" fmla="*/ 2147483647 w 1248"/>
                  <a:gd name="T35" fmla="*/ 2147483647 h 2454"/>
                  <a:gd name="T36" fmla="*/ 2147483647 w 1248"/>
                  <a:gd name="T37" fmla="*/ 2147483647 h 2454"/>
                  <a:gd name="T38" fmla="*/ 2147483647 w 1248"/>
                  <a:gd name="T39" fmla="*/ 2147483647 h 2454"/>
                  <a:gd name="T40" fmla="*/ 2147483647 w 1248"/>
                  <a:gd name="T41" fmla="*/ 2147483647 h 2454"/>
                  <a:gd name="T42" fmla="*/ 2147483647 w 1248"/>
                  <a:gd name="T43" fmla="*/ 2147483647 h 2454"/>
                  <a:gd name="T44" fmla="*/ 2147483647 w 1248"/>
                  <a:gd name="T45" fmla="*/ 2147483647 h 2454"/>
                  <a:gd name="T46" fmla="*/ 2147483647 w 1248"/>
                  <a:gd name="T47" fmla="*/ 2147483647 h 2454"/>
                  <a:gd name="T48" fmla="*/ 2147483647 w 1248"/>
                  <a:gd name="T49" fmla="*/ 2147483647 h 2454"/>
                  <a:gd name="T50" fmla="*/ 2147483647 w 1248"/>
                  <a:gd name="T51" fmla="*/ 2147483647 h 2454"/>
                  <a:gd name="T52" fmla="*/ 2147483647 w 1248"/>
                  <a:gd name="T53" fmla="*/ 2147483647 h 2454"/>
                  <a:gd name="T54" fmla="*/ 2147483647 w 1248"/>
                  <a:gd name="T55" fmla="*/ 2147483647 h 2454"/>
                  <a:gd name="T56" fmla="*/ 2147483647 w 1248"/>
                  <a:gd name="T57" fmla="*/ 2147483647 h 2454"/>
                  <a:gd name="T58" fmla="*/ 2147483647 w 1248"/>
                  <a:gd name="T59" fmla="*/ 2147483647 h 2454"/>
                  <a:gd name="T60" fmla="*/ 2147483647 w 1248"/>
                  <a:gd name="T61" fmla="*/ 2147483647 h 2454"/>
                  <a:gd name="T62" fmla="*/ 2147483647 w 1248"/>
                  <a:gd name="T63" fmla="*/ 2147483647 h 2454"/>
                  <a:gd name="T64" fmla="*/ 2147483647 w 1248"/>
                  <a:gd name="T65" fmla="*/ 2147483647 h 2454"/>
                  <a:gd name="T66" fmla="*/ 2147483647 w 1248"/>
                  <a:gd name="T67" fmla="*/ 2147483647 h 2454"/>
                  <a:gd name="T68" fmla="*/ 2147483647 w 1248"/>
                  <a:gd name="T69" fmla="*/ 2147483647 h 2454"/>
                  <a:gd name="T70" fmla="*/ 2147483647 w 1248"/>
                  <a:gd name="T71" fmla="*/ 2147483647 h 2454"/>
                  <a:gd name="T72" fmla="*/ 2147483647 w 1248"/>
                  <a:gd name="T73" fmla="*/ 2147483647 h 2454"/>
                  <a:gd name="T74" fmla="*/ 2147483647 w 1248"/>
                  <a:gd name="T75" fmla="*/ 2147483647 h 2454"/>
                  <a:gd name="T76" fmla="*/ 2147483647 w 1248"/>
                  <a:gd name="T77" fmla="*/ 2147483647 h 2454"/>
                  <a:gd name="T78" fmla="*/ 2147483647 w 1248"/>
                  <a:gd name="T79" fmla="*/ 2147483647 h 2454"/>
                  <a:gd name="T80" fmla="*/ 2147483647 w 1248"/>
                  <a:gd name="T81" fmla="*/ 2147483647 h 2454"/>
                  <a:gd name="T82" fmla="*/ 2147483647 w 1248"/>
                  <a:gd name="T83" fmla="*/ 2147483647 h 2454"/>
                  <a:gd name="T84" fmla="*/ 2147483647 w 1248"/>
                  <a:gd name="T85" fmla="*/ 2147483647 h 2454"/>
                  <a:gd name="T86" fmla="*/ 2147483647 w 1248"/>
                  <a:gd name="T87" fmla="*/ 2147483647 h 2454"/>
                  <a:gd name="T88" fmla="*/ 2147483647 w 1248"/>
                  <a:gd name="T89" fmla="*/ 2147483647 h 2454"/>
                  <a:gd name="T90" fmla="*/ 2147483647 w 1248"/>
                  <a:gd name="T91" fmla="*/ 2147483647 h 2454"/>
                  <a:gd name="T92" fmla="*/ 2147483647 w 1248"/>
                  <a:gd name="T93" fmla="*/ 2147483647 h 2454"/>
                  <a:gd name="T94" fmla="*/ 2147483647 w 1248"/>
                  <a:gd name="T95" fmla="*/ 2147483647 h 2454"/>
                  <a:gd name="T96" fmla="*/ 2147483647 w 1248"/>
                  <a:gd name="T97" fmla="*/ 2147483647 h 2454"/>
                  <a:gd name="T98" fmla="*/ 2147483647 w 1248"/>
                  <a:gd name="T99" fmla="*/ 2147483647 h 2454"/>
                  <a:gd name="T100" fmla="*/ 2147483647 w 1248"/>
                  <a:gd name="T101" fmla="*/ 2147483647 h 2454"/>
                  <a:gd name="T102" fmla="*/ 2147483647 w 1248"/>
                  <a:gd name="T103" fmla="*/ 2147483647 h 2454"/>
                  <a:gd name="T104" fmla="*/ 2147483647 w 1248"/>
                  <a:gd name="T105" fmla="*/ 2147483647 h 2454"/>
                  <a:gd name="T106" fmla="*/ 2147483647 w 1248"/>
                  <a:gd name="T107" fmla="*/ 2147483647 h 2454"/>
                  <a:gd name="T108" fmla="*/ 2147483647 w 1248"/>
                  <a:gd name="T109" fmla="*/ 2147483647 h 2454"/>
                  <a:gd name="T110" fmla="*/ 2147483647 w 1248"/>
                  <a:gd name="T111" fmla="*/ 2147483647 h 2454"/>
                  <a:gd name="T112" fmla="*/ 2147483647 w 1248"/>
                  <a:gd name="T113" fmla="*/ 2147483647 h 2454"/>
                  <a:gd name="T114" fmla="*/ 2147483647 w 1248"/>
                  <a:gd name="T115" fmla="*/ 2147483647 h 2454"/>
                  <a:gd name="T116" fmla="*/ 2147483647 w 1248"/>
                  <a:gd name="T117" fmla="*/ 2147483647 h 2454"/>
                  <a:gd name="T118" fmla="*/ 2147483647 w 1248"/>
                  <a:gd name="T119" fmla="*/ 2147483647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52364" name="Freeform 206"/>
              <p:cNvSpPr>
                <a:spLocks noChangeAspect="1"/>
              </p:cNvSpPr>
              <p:nvPr/>
            </p:nvSpPr>
            <p:spPr bwMode="auto">
              <a:xfrm>
                <a:off x="10909" y="7786"/>
                <a:ext cx="1923" cy="1377"/>
              </a:xfrm>
              <a:custGeom>
                <a:avLst/>
                <a:gdLst>
                  <a:gd name="T0" fmla="*/ 2147483647 w 1205"/>
                  <a:gd name="T1" fmla="*/ 2147483647 h 865"/>
                  <a:gd name="T2" fmla="*/ 2147483647 w 1205"/>
                  <a:gd name="T3" fmla="*/ 2147483647 h 865"/>
                  <a:gd name="T4" fmla="*/ 2147483647 w 1205"/>
                  <a:gd name="T5" fmla="*/ 2147483647 h 865"/>
                  <a:gd name="T6" fmla="*/ 2147483647 w 1205"/>
                  <a:gd name="T7" fmla="*/ 2147483647 h 865"/>
                  <a:gd name="T8" fmla="*/ 2147483647 w 1205"/>
                  <a:gd name="T9" fmla="*/ 2147483647 h 865"/>
                  <a:gd name="T10" fmla="*/ 2147483647 w 1205"/>
                  <a:gd name="T11" fmla="*/ 2147483647 h 865"/>
                  <a:gd name="T12" fmla="*/ 2147483647 w 1205"/>
                  <a:gd name="T13" fmla="*/ 2147483647 h 865"/>
                  <a:gd name="T14" fmla="*/ 2147483647 w 1205"/>
                  <a:gd name="T15" fmla="*/ 2147483647 h 865"/>
                  <a:gd name="T16" fmla="*/ 2147483647 w 1205"/>
                  <a:gd name="T17" fmla="*/ 2147483647 h 865"/>
                  <a:gd name="T18" fmla="*/ 2147483647 w 1205"/>
                  <a:gd name="T19" fmla="*/ 2147483647 h 865"/>
                  <a:gd name="T20" fmla="*/ 2147483647 w 1205"/>
                  <a:gd name="T21" fmla="*/ 2147483647 h 865"/>
                  <a:gd name="T22" fmla="*/ 2147483647 w 1205"/>
                  <a:gd name="T23" fmla="*/ 2147483647 h 865"/>
                  <a:gd name="T24" fmla="*/ 2147483647 w 1205"/>
                  <a:gd name="T25" fmla="*/ 2147483647 h 865"/>
                  <a:gd name="T26" fmla="*/ 2147483647 w 1205"/>
                  <a:gd name="T27" fmla="*/ 2147483647 h 865"/>
                  <a:gd name="T28" fmla="*/ 2147483647 w 1205"/>
                  <a:gd name="T29" fmla="*/ 2147483647 h 865"/>
                  <a:gd name="T30" fmla="*/ 2147483647 w 1205"/>
                  <a:gd name="T31" fmla="*/ 2147483647 h 865"/>
                  <a:gd name="T32" fmla="*/ 2147483647 w 1205"/>
                  <a:gd name="T33" fmla="*/ 2147483647 h 865"/>
                  <a:gd name="T34" fmla="*/ 2147483647 w 1205"/>
                  <a:gd name="T35" fmla="*/ 2147483647 h 865"/>
                  <a:gd name="T36" fmla="*/ 2147483647 w 1205"/>
                  <a:gd name="T37" fmla="*/ 2147483647 h 865"/>
                  <a:gd name="T38" fmla="*/ 2147483647 w 1205"/>
                  <a:gd name="T39" fmla="*/ 2147483647 h 865"/>
                  <a:gd name="T40" fmla="*/ 2147483647 w 1205"/>
                  <a:gd name="T41" fmla="*/ 2147483647 h 865"/>
                  <a:gd name="T42" fmla="*/ 2147483647 w 1205"/>
                  <a:gd name="T43" fmla="*/ 2147483647 h 865"/>
                  <a:gd name="T44" fmla="*/ 2147483647 w 1205"/>
                  <a:gd name="T45" fmla="*/ 2147483647 h 865"/>
                  <a:gd name="T46" fmla="*/ 2147483647 w 1205"/>
                  <a:gd name="T47" fmla="*/ 2147483647 h 865"/>
                  <a:gd name="T48" fmla="*/ 2147483647 w 1205"/>
                  <a:gd name="T49" fmla="*/ 2147483647 h 865"/>
                  <a:gd name="T50" fmla="*/ 2147483647 w 1205"/>
                  <a:gd name="T51" fmla="*/ 2147483647 h 865"/>
                  <a:gd name="T52" fmla="*/ 2147483647 w 1205"/>
                  <a:gd name="T53" fmla="*/ 2147483647 h 865"/>
                  <a:gd name="T54" fmla="*/ 2147483647 w 1205"/>
                  <a:gd name="T55" fmla="*/ 2147483647 h 865"/>
                  <a:gd name="T56" fmla="*/ 2147483647 w 1205"/>
                  <a:gd name="T57" fmla="*/ 2147483647 h 865"/>
                  <a:gd name="T58" fmla="*/ 2147483647 w 1205"/>
                  <a:gd name="T59" fmla="*/ 2147483647 h 865"/>
                  <a:gd name="T60" fmla="*/ 2147483647 w 1205"/>
                  <a:gd name="T61" fmla="*/ 2147483647 h 865"/>
                  <a:gd name="T62" fmla="*/ 2147483647 w 1205"/>
                  <a:gd name="T63" fmla="*/ 2147483647 h 865"/>
                  <a:gd name="T64" fmla="*/ 2147483647 w 1205"/>
                  <a:gd name="T65" fmla="*/ 2147483647 h 865"/>
                  <a:gd name="T66" fmla="*/ 2147483647 w 1205"/>
                  <a:gd name="T67" fmla="*/ 2147483647 h 865"/>
                  <a:gd name="T68" fmla="*/ 2147483647 w 1205"/>
                  <a:gd name="T69" fmla="*/ 2147483647 h 865"/>
                  <a:gd name="T70" fmla="*/ 2147483647 w 1205"/>
                  <a:gd name="T71" fmla="*/ 2147483647 h 865"/>
                  <a:gd name="T72" fmla="*/ 2147483647 w 1205"/>
                  <a:gd name="T73" fmla="*/ 2147483647 h 865"/>
                  <a:gd name="T74" fmla="*/ 2147483647 w 1205"/>
                  <a:gd name="T75" fmla="*/ 2147483647 h 865"/>
                  <a:gd name="T76" fmla="*/ 2147483647 w 1205"/>
                  <a:gd name="T77" fmla="*/ 2147483647 h 865"/>
                  <a:gd name="T78" fmla="*/ 2147483647 w 1205"/>
                  <a:gd name="T79" fmla="*/ 2147483647 h 865"/>
                  <a:gd name="T80" fmla="*/ 2147483647 w 1205"/>
                  <a:gd name="T81" fmla="*/ 2147483647 h 865"/>
                  <a:gd name="T82" fmla="*/ 0 w 1205"/>
                  <a:gd name="T83" fmla="*/ 2147483647 h 865"/>
                  <a:gd name="T84" fmla="*/ 2147483647 w 1205"/>
                  <a:gd name="T85" fmla="*/ 2147483647 h 865"/>
                  <a:gd name="T86" fmla="*/ 2147483647 w 1205"/>
                  <a:gd name="T87" fmla="*/ 2147483647 h 865"/>
                  <a:gd name="T88" fmla="*/ 2147483647 w 1205"/>
                  <a:gd name="T89" fmla="*/ 2147483647 h 865"/>
                  <a:gd name="T90" fmla="*/ 2147483647 w 1205"/>
                  <a:gd name="T91" fmla="*/ 2147483647 h 865"/>
                  <a:gd name="T92" fmla="*/ 2147483647 w 1205"/>
                  <a:gd name="T93" fmla="*/ 2147483647 h 865"/>
                  <a:gd name="T94" fmla="*/ 2147483647 w 1205"/>
                  <a:gd name="T95" fmla="*/ 2147483647 h 865"/>
                  <a:gd name="T96" fmla="*/ 2147483647 w 1205"/>
                  <a:gd name="T97" fmla="*/ 2147483647 h 865"/>
                  <a:gd name="T98" fmla="*/ 2147483647 w 1205"/>
                  <a:gd name="T99" fmla="*/ 2147483647 h 865"/>
                  <a:gd name="T100" fmla="*/ 2147483647 w 1205"/>
                  <a:gd name="T101" fmla="*/ 2147483647 h 865"/>
                  <a:gd name="T102" fmla="*/ 2147483647 w 1205"/>
                  <a:gd name="T103" fmla="*/ 2147483647 h 865"/>
                  <a:gd name="T104" fmla="*/ 2147483647 w 1205"/>
                  <a:gd name="T105" fmla="*/ 2147483647 h 865"/>
                  <a:gd name="T106" fmla="*/ 2147483647 w 1205"/>
                  <a:gd name="T107" fmla="*/ 2147483647 h 865"/>
                  <a:gd name="T108" fmla="*/ 2147483647 w 1205"/>
                  <a:gd name="T109" fmla="*/ 2147483647 h 865"/>
                  <a:gd name="T110" fmla="*/ 2147483647 w 1205"/>
                  <a:gd name="T111" fmla="*/ 2147483647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5" name="Freeform 207" descr="20%"/>
              <p:cNvSpPr>
                <a:spLocks noChangeAspect="1"/>
              </p:cNvSpPr>
              <p:nvPr/>
            </p:nvSpPr>
            <p:spPr bwMode="auto">
              <a:xfrm>
                <a:off x="9278" y="1802"/>
                <a:ext cx="3396" cy="3432"/>
              </a:xfrm>
              <a:custGeom>
                <a:avLst/>
                <a:gdLst>
                  <a:gd name="T0" fmla="*/ 2147483647 w 2128"/>
                  <a:gd name="T1" fmla="*/ 2147483647 h 2156"/>
                  <a:gd name="T2" fmla="*/ 2147483647 w 2128"/>
                  <a:gd name="T3" fmla="*/ 2147483647 h 2156"/>
                  <a:gd name="T4" fmla="*/ 2147483647 w 2128"/>
                  <a:gd name="T5" fmla="*/ 2147483647 h 2156"/>
                  <a:gd name="T6" fmla="*/ 2147483647 w 2128"/>
                  <a:gd name="T7" fmla="*/ 2147483647 h 2156"/>
                  <a:gd name="T8" fmla="*/ 2147483647 w 2128"/>
                  <a:gd name="T9" fmla="*/ 2147483647 h 2156"/>
                  <a:gd name="T10" fmla="*/ 2147483647 w 2128"/>
                  <a:gd name="T11" fmla="*/ 2147483647 h 2156"/>
                  <a:gd name="T12" fmla="*/ 2147483647 w 2128"/>
                  <a:gd name="T13" fmla="*/ 2147483647 h 2156"/>
                  <a:gd name="T14" fmla="*/ 2147483647 w 2128"/>
                  <a:gd name="T15" fmla="*/ 2147483647 h 2156"/>
                  <a:gd name="T16" fmla="*/ 2147483647 w 2128"/>
                  <a:gd name="T17" fmla="*/ 2147483647 h 2156"/>
                  <a:gd name="T18" fmla="*/ 2147483647 w 2128"/>
                  <a:gd name="T19" fmla="*/ 2147483647 h 2156"/>
                  <a:gd name="T20" fmla="*/ 2147483647 w 2128"/>
                  <a:gd name="T21" fmla="*/ 2147483647 h 2156"/>
                  <a:gd name="T22" fmla="*/ 2147483647 w 2128"/>
                  <a:gd name="T23" fmla="*/ 2147483647 h 2156"/>
                  <a:gd name="T24" fmla="*/ 2147483647 w 2128"/>
                  <a:gd name="T25" fmla="*/ 2147483647 h 2156"/>
                  <a:gd name="T26" fmla="*/ 2147483647 w 2128"/>
                  <a:gd name="T27" fmla="*/ 2147483647 h 2156"/>
                  <a:gd name="T28" fmla="*/ 2147483647 w 2128"/>
                  <a:gd name="T29" fmla="*/ 2147483647 h 2156"/>
                  <a:gd name="T30" fmla="*/ 2147483647 w 2128"/>
                  <a:gd name="T31" fmla="*/ 2147483647 h 2156"/>
                  <a:gd name="T32" fmla="*/ 2147483647 w 2128"/>
                  <a:gd name="T33" fmla="*/ 2147483647 h 2156"/>
                  <a:gd name="T34" fmla="*/ 2147483647 w 2128"/>
                  <a:gd name="T35" fmla="*/ 2147483647 h 2156"/>
                  <a:gd name="T36" fmla="*/ 2147483647 w 2128"/>
                  <a:gd name="T37" fmla="*/ 2147483647 h 2156"/>
                  <a:gd name="T38" fmla="*/ 2147483647 w 2128"/>
                  <a:gd name="T39" fmla="*/ 2147483647 h 2156"/>
                  <a:gd name="T40" fmla="*/ 2147483647 w 2128"/>
                  <a:gd name="T41" fmla="*/ 2147483647 h 2156"/>
                  <a:gd name="T42" fmla="*/ 2147483647 w 2128"/>
                  <a:gd name="T43" fmla="*/ 2147483647 h 2156"/>
                  <a:gd name="T44" fmla="*/ 2147483647 w 2128"/>
                  <a:gd name="T45" fmla="*/ 2147483647 h 2156"/>
                  <a:gd name="T46" fmla="*/ 2147483647 w 2128"/>
                  <a:gd name="T47" fmla="*/ 2147483647 h 2156"/>
                  <a:gd name="T48" fmla="*/ 2147483647 w 2128"/>
                  <a:gd name="T49" fmla="*/ 2147483647 h 2156"/>
                  <a:gd name="T50" fmla="*/ 2147483647 w 2128"/>
                  <a:gd name="T51" fmla="*/ 2147483647 h 2156"/>
                  <a:gd name="T52" fmla="*/ 2147483647 w 2128"/>
                  <a:gd name="T53" fmla="*/ 2147483647 h 2156"/>
                  <a:gd name="T54" fmla="*/ 2147483647 w 2128"/>
                  <a:gd name="T55" fmla="*/ 2147483647 h 2156"/>
                  <a:gd name="T56" fmla="*/ 2147483647 w 2128"/>
                  <a:gd name="T57" fmla="*/ 2147483647 h 2156"/>
                  <a:gd name="T58" fmla="*/ 0 w 2128"/>
                  <a:gd name="T59" fmla="*/ 2147483647 h 2156"/>
                  <a:gd name="T60" fmla="*/ 0 w 2128"/>
                  <a:gd name="T61" fmla="*/ 2147483647 h 2156"/>
                  <a:gd name="T62" fmla="*/ 2147483647 w 2128"/>
                  <a:gd name="T63" fmla="*/ 2147483647 h 2156"/>
                  <a:gd name="T64" fmla="*/ 2147483647 w 2128"/>
                  <a:gd name="T65" fmla="*/ 2147483647 h 2156"/>
                  <a:gd name="T66" fmla="*/ 2147483647 w 2128"/>
                  <a:gd name="T67" fmla="*/ 2147483647 h 2156"/>
                  <a:gd name="T68" fmla="*/ 2147483647 w 2128"/>
                  <a:gd name="T69" fmla="*/ 2147483647 h 2156"/>
                  <a:gd name="T70" fmla="*/ 2147483647 w 2128"/>
                  <a:gd name="T71" fmla="*/ 2147483647 h 2156"/>
                  <a:gd name="T72" fmla="*/ 2147483647 w 2128"/>
                  <a:gd name="T73" fmla="*/ 2147483647 h 2156"/>
                  <a:gd name="T74" fmla="*/ 2147483647 w 2128"/>
                  <a:gd name="T75" fmla="*/ 2147483647 h 2156"/>
                  <a:gd name="T76" fmla="*/ 2147483647 w 2128"/>
                  <a:gd name="T77" fmla="*/ 2147483647 h 2156"/>
                  <a:gd name="T78" fmla="*/ 2147483647 w 2128"/>
                  <a:gd name="T79" fmla="*/ 2147483647 h 2156"/>
                  <a:gd name="T80" fmla="*/ 2147483647 w 2128"/>
                  <a:gd name="T81" fmla="*/ 2147483647 h 2156"/>
                  <a:gd name="T82" fmla="*/ 2147483647 w 2128"/>
                  <a:gd name="T83" fmla="*/ 2147483647 h 2156"/>
                  <a:gd name="T84" fmla="*/ 2147483647 w 2128"/>
                  <a:gd name="T85" fmla="*/ 2147483647 h 2156"/>
                  <a:gd name="T86" fmla="*/ 2147483647 w 2128"/>
                  <a:gd name="T87" fmla="*/ 2147483647 h 2156"/>
                  <a:gd name="T88" fmla="*/ 2147483647 w 2128"/>
                  <a:gd name="T89" fmla="*/ 2147483647 h 2156"/>
                  <a:gd name="T90" fmla="*/ 2147483647 w 2128"/>
                  <a:gd name="T91" fmla="*/ 2147483647 h 2156"/>
                  <a:gd name="T92" fmla="*/ 2147483647 w 2128"/>
                  <a:gd name="T93" fmla="*/ 2147483647 h 2156"/>
                  <a:gd name="T94" fmla="*/ 2147483647 w 2128"/>
                  <a:gd name="T95" fmla="*/ 2147483647 h 2156"/>
                  <a:gd name="T96" fmla="*/ 2147483647 w 2128"/>
                  <a:gd name="T97" fmla="*/ 2147483647 h 2156"/>
                  <a:gd name="T98" fmla="*/ 2147483647 w 2128"/>
                  <a:gd name="T99" fmla="*/ 2147483647 h 2156"/>
                  <a:gd name="T100" fmla="*/ 2147483647 w 2128"/>
                  <a:gd name="T101" fmla="*/ 2147483647 h 2156"/>
                  <a:gd name="T102" fmla="*/ 2147483647 w 2128"/>
                  <a:gd name="T103" fmla="*/ 2147483647 h 2156"/>
                  <a:gd name="T104" fmla="*/ 2147483647 w 2128"/>
                  <a:gd name="T105" fmla="*/ 2147483647 h 2156"/>
                  <a:gd name="T106" fmla="*/ 2147483647 w 2128"/>
                  <a:gd name="T107" fmla="*/ 2147483647 h 2156"/>
                  <a:gd name="T108" fmla="*/ 2147483647 w 2128"/>
                  <a:gd name="T109" fmla="*/ 2147483647 h 2156"/>
                  <a:gd name="T110" fmla="*/ 2147483647 w 2128"/>
                  <a:gd name="T111" fmla="*/ 2147483647 h 2156"/>
                  <a:gd name="T112" fmla="*/ 2147483647 w 2128"/>
                  <a:gd name="T113" fmla="*/ 2147483647 h 2156"/>
                  <a:gd name="T114" fmla="*/ 2147483647 w 2128"/>
                  <a:gd name="T115" fmla="*/ 2147483647 h 2156"/>
                  <a:gd name="T116" fmla="*/ 2147483647 w 2128"/>
                  <a:gd name="T117" fmla="*/ 2147483647 h 2156"/>
                  <a:gd name="T118" fmla="*/ 2147483647 w 2128"/>
                  <a:gd name="T119" fmla="*/ 2147483647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6" name="Freeform 208"/>
              <p:cNvSpPr>
                <a:spLocks noChangeAspect="1"/>
              </p:cNvSpPr>
              <p:nvPr/>
            </p:nvSpPr>
            <p:spPr bwMode="auto">
              <a:xfrm>
                <a:off x="6948" y="6161"/>
                <a:ext cx="1697" cy="1829"/>
              </a:xfrm>
              <a:custGeom>
                <a:avLst/>
                <a:gdLst>
                  <a:gd name="T0" fmla="*/ 2147483647 w 1063"/>
                  <a:gd name="T1" fmla="*/ 2147483647 h 1149"/>
                  <a:gd name="T2" fmla="*/ 2147483647 w 1063"/>
                  <a:gd name="T3" fmla="*/ 2147483647 h 1149"/>
                  <a:gd name="T4" fmla="*/ 2147483647 w 1063"/>
                  <a:gd name="T5" fmla="*/ 2147483647 h 1149"/>
                  <a:gd name="T6" fmla="*/ 2147483647 w 1063"/>
                  <a:gd name="T7" fmla="*/ 2147483647 h 1149"/>
                  <a:gd name="T8" fmla="*/ 2147483647 w 1063"/>
                  <a:gd name="T9" fmla="*/ 2147483647 h 1149"/>
                  <a:gd name="T10" fmla="*/ 2147483647 w 1063"/>
                  <a:gd name="T11" fmla="*/ 2147483647 h 1149"/>
                  <a:gd name="T12" fmla="*/ 2147483647 w 1063"/>
                  <a:gd name="T13" fmla="*/ 2147483647 h 1149"/>
                  <a:gd name="T14" fmla="*/ 2147483647 w 1063"/>
                  <a:gd name="T15" fmla="*/ 2147483647 h 1149"/>
                  <a:gd name="T16" fmla="*/ 2147483647 w 1063"/>
                  <a:gd name="T17" fmla="*/ 2147483647 h 1149"/>
                  <a:gd name="T18" fmla="*/ 2147483647 w 1063"/>
                  <a:gd name="T19" fmla="*/ 2147483647 h 1149"/>
                  <a:gd name="T20" fmla="*/ 2147483647 w 1063"/>
                  <a:gd name="T21" fmla="*/ 2147483647 h 1149"/>
                  <a:gd name="T22" fmla="*/ 2147483647 w 1063"/>
                  <a:gd name="T23" fmla="*/ 2147483647 h 1149"/>
                  <a:gd name="T24" fmla="*/ 2147483647 w 1063"/>
                  <a:gd name="T25" fmla="*/ 2147483647 h 1149"/>
                  <a:gd name="T26" fmla="*/ 2147483647 w 1063"/>
                  <a:gd name="T27" fmla="*/ 2147483647 h 1149"/>
                  <a:gd name="T28" fmla="*/ 2147483647 w 1063"/>
                  <a:gd name="T29" fmla="*/ 2147483647 h 1149"/>
                  <a:gd name="T30" fmla="*/ 2147483647 w 1063"/>
                  <a:gd name="T31" fmla="*/ 2147483647 h 1149"/>
                  <a:gd name="T32" fmla="*/ 2147483647 w 1063"/>
                  <a:gd name="T33" fmla="*/ 2147483647 h 1149"/>
                  <a:gd name="T34" fmla="*/ 2147483647 w 1063"/>
                  <a:gd name="T35" fmla="*/ 2147483647 h 1149"/>
                  <a:gd name="T36" fmla="*/ 2147483647 w 1063"/>
                  <a:gd name="T37" fmla="*/ 2147483647 h 1149"/>
                  <a:gd name="T38" fmla="*/ 2147483647 w 1063"/>
                  <a:gd name="T39" fmla="*/ 2147483647 h 1149"/>
                  <a:gd name="T40" fmla="*/ 2147483647 w 1063"/>
                  <a:gd name="T41" fmla="*/ 2147483647 h 1149"/>
                  <a:gd name="T42" fmla="*/ 2147483647 w 1063"/>
                  <a:gd name="T43" fmla="*/ 2147483647 h 1149"/>
                  <a:gd name="T44" fmla="*/ 2147483647 w 1063"/>
                  <a:gd name="T45" fmla="*/ 2147483647 h 1149"/>
                  <a:gd name="T46" fmla="*/ 2147483647 w 1063"/>
                  <a:gd name="T47" fmla="*/ 2147483647 h 1149"/>
                  <a:gd name="T48" fmla="*/ 2147483647 w 1063"/>
                  <a:gd name="T49" fmla="*/ 2147483647 h 1149"/>
                  <a:gd name="T50" fmla="*/ 2147483647 w 1063"/>
                  <a:gd name="T51" fmla="*/ 2147483647 h 1149"/>
                  <a:gd name="T52" fmla="*/ 2147483647 w 1063"/>
                  <a:gd name="T53" fmla="*/ 2147483647 h 1149"/>
                  <a:gd name="T54" fmla="*/ 2147483647 w 1063"/>
                  <a:gd name="T55" fmla="*/ 2147483647 h 1149"/>
                  <a:gd name="T56" fmla="*/ 2147483647 w 1063"/>
                  <a:gd name="T57" fmla="*/ 2147483647 h 1149"/>
                  <a:gd name="T58" fmla="*/ 2147483647 w 1063"/>
                  <a:gd name="T59" fmla="*/ 2147483647 h 1149"/>
                  <a:gd name="T60" fmla="*/ 2147483647 w 1063"/>
                  <a:gd name="T61" fmla="*/ 2147483647 h 1149"/>
                  <a:gd name="T62" fmla="*/ 2147483647 w 1063"/>
                  <a:gd name="T63" fmla="*/ 2147483647 h 1149"/>
                  <a:gd name="T64" fmla="*/ 2147483647 w 1063"/>
                  <a:gd name="T65" fmla="*/ 2147483647 h 1149"/>
                  <a:gd name="T66" fmla="*/ 2147483647 w 1063"/>
                  <a:gd name="T67" fmla="*/ 2147483647 h 1149"/>
                  <a:gd name="T68" fmla="*/ 2147483647 w 1063"/>
                  <a:gd name="T69" fmla="*/ 2147483647 h 1149"/>
                  <a:gd name="T70" fmla="*/ 2147483647 w 1063"/>
                  <a:gd name="T71" fmla="*/ 2147483647 h 1149"/>
                  <a:gd name="T72" fmla="*/ 2147483647 w 1063"/>
                  <a:gd name="T73" fmla="*/ 2147483647 h 1149"/>
                  <a:gd name="T74" fmla="*/ 2147483647 w 1063"/>
                  <a:gd name="T75" fmla="*/ 2147483647 h 1149"/>
                  <a:gd name="T76" fmla="*/ 2147483647 w 1063"/>
                  <a:gd name="T77" fmla="*/ 2147483647 h 1149"/>
                  <a:gd name="T78" fmla="*/ 2147483647 w 1063"/>
                  <a:gd name="T79" fmla="*/ 2147483647 h 1149"/>
                  <a:gd name="T80" fmla="*/ 2147483647 w 1063"/>
                  <a:gd name="T81" fmla="*/ 2147483647 h 1149"/>
                  <a:gd name="T82" fmla="*/ 2147483647 w 1063"/>
                  <a:gd name="T83" fmla="*/ 2147483647 h 1149"/>
                  <a:gd name="T84" fmla="*/ 2147483647 w 1063"/>
                  <a:gd name="T85" fmla="*/ 2147483647 h 1149"/>
                  <a:gd name="T86" fmla="*/ 2147483647 w 1063"/>
                  <a:gd name="T87" fmla="*/ 2147483647 h 1149"/>
                  <a:gd name="T88" fmla="*/ 2147483647 w 1063"/>
                  <a:gd name="T89" fmla="*/ 2147483647 h 1149"/>
                  <a:gd name="T90" fmla="*/ 2147483647 w 1063"/>
                  <a:gd name="T91" fmla="*/ 2147483647 h 1149"/>
                  <a:gd name="T92" fmla="*/ 2147483647 w 1063"/>
                  <a:gd name="T93" fmla="*/ 2147483647 h 1149"/>
                  <a:gd name="T94" fmla="*/ 2147483647 w 1063"/>
                  <a:gd name="T95" fmla="*/ 2147483647 h 1149"/>
                  <a:gd name="T96" fmla="*/ 2147483647 w 1063"/>
                  <a:gd name="T97" fmla="*/ 2147483647 h 1149"/>
                  <a:gd name="T98" fmla="*/ 2147483647 w 1063"/>
                  <a:gd name="T99" fmla="*/ 2147483647 h 1149"/>
                  <a:gd name="T100" fmla="*/ 2147483647 w 1063"/>
                  <a:gd name="T101" fmla="*/ 2147483647 h 1149"/>
                  <a:gd name="T102" fmla="*/ 2147483647 w 1063"/>
                  <a:gd name="T103" fmla="*/ 2147483647 h 1149"/>
                  <a:gd name="T104" fmla="*/ 2147483647 w 1063"/>
                  <a:gd name="T105" fmla="*/ 0 h 1149"/>
                  <a:gd name="T106" fmla="*/ 2147483647 w 1063"/>
                  <a:gd name="T107" fmla="*/ 2147483647 h 1149"/>
                  <a:gd name="T108" fmla="*/ 2147483647 w 1063"/>
                  <a:gd name="T109" fmla="*/ 2147483647 h 1149"/>
                  <a:gd name="T110" fmla="*/ 2147483647 w 1063"/>
                  <a:gd name="T111" fmla="*/ 2147483647 h 1149"/>
                  <a:gd name="T112" fmla="*/ 2147483647 w 1063"/>
                  <a:gd name="T113" fmla="*/ 2147483647 h 1149"/>
                  <a:gd name="T114" fmla="*/ 2147483647 w 1063"/>
                  <a:gd name="T115" fmla="*/ 2147483647 h 1149"/>
                  <a:gd name="T116" fmla="*/ 2147483647 w 1063"/>
                  <a:gd name="T117" fmla="*/ 2147483647 h 1149"/>
                  <a:gd name="T118" fmla="*/ 2147483647 w 1063"/>
                  <a:gd name="T119" fmla="*/ 2147483647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7" name="Freeform 209" descr="50%"/>
              <p:cNvSpPr>
                <a:spLocks noChangeAspect="1"/>
              </p:cNvSpPr>
              <p:nvPr/>
            </p:nvSpPr>
            <p:spPr bwMode="auto">
              <a:xfrm>
                <a:off x="11496" y="10564"/>
                <a:ext cx="2717" cy="4041"/>
              </a:xfrm>
              <a:custGeom>
                <a:avLst/>
                <a:gdLst>
                  <a:gd name="T0" fmla="*/ 2147483647 w 1702"/>
                  <a:gd name="T1" fmla="*/ 2147483647 h 2539"/>
                  <a:gd name="T2" fmla="*/ 2147483647 w 1702"/>
                  <a:gd name="T3" fmla="*/ 2147483647 h 2539"/>
                  <a:gd name="T4" fmla="*/ 2147483647 w 1702"/>
                  <a:gd name="T5" fmla="*/ 2147483647 h 2539"/>
                  <a:gd name="T6" fmla="*/ 2147483647 w 1702"/>
                  <a:gd name="T7" fmla="*/ 2147483647 h 2539"/>
                  <a:gd name="T8" fmla="*/ 2147483647 w 1702"/>
                  <a:gd name="T9" fmla="*/ 2147483647 h 2539"/>
                  <a:gd name="T10" fmla="*/ 2147483647 w 1702"/>
                  <a:gd name="T11" fmla="*/ 2147483647 h 2539"/>
                  <a:gd name="T12" fmla="*/ 2147483647 w 1702"/>
                  <a:gd name="T13" fmla="*/ 2147483647 h 2539"/>
                  <a:gd name="T14" fmla="*/ 2147483647 w 1702"/>
                  <a:gd name="T15" fmla="*/ 2147483647 h 2539"/>
                  <a:gd name="T16" fmla="*/ 2147483647 w 1702"/>
                  <a:gd name="T17" fmla="*/ 2147483647 h 2539"/>
                  <a:gd name="T18" fmla="*/ 2147483647 w 1702"/>
                  <a:gd name="T19" fmla="*/ 2147483647 h 2539"/>
                  <a:gd name="T20" fmla="*/ 2147483647 w 1702"/>
                  <a:gd name="T21" fmla="*/ 2147483647 h 2539"/>
                  <a:gd name="T22" fmla="*/ 2147483647 w 1702"/>
                  <a:gd name="T23" fmla="*/ 2147483647 h 2539"/>
                  <a:gd name="T24" fmla="*/ 2147483647 w 1702"/>
                  <a:gd name="T25" fmla="*/ 2147483647 h 2539"/>
                  <a:gd name="T26" fmla="*/ 2147483647 w 1702"/>
                  <a:gd name="T27" fmla="*/ 2147483647 h 2539"/>
                  <a:gd name="T28" fmla="*/ 2147483647 w 1702"/>
                  <a:gd name="T29" fmla="*/ 2147483647 h 2539"/>
                  <a:gd name="T30" fmla="*/ 2147483647 w 1702"/>
                  <a:gd name="T31" fmla="*/ 2147483647 h 2539"/>
                  <a:gd name="T32" fmla="*/ 2147483647 w 1702"/>
                  <a:gd name="T33" fmla="*/ 2147483647 h 2539"/>
                  <a:gd name="T34" fmla="*/ 2147483647 w 1702"/>
                  <a:gd name="T35" fmla="*/ 2147483647 h 2539"/>
                  <a:gd name="T36" fmla="*/ 2147483647 w 1702"/>
                  <a:gd name="T37" fmla="*/ 2147483647 h 2539"/>
                  <a:gd name="T38" fmla="*/ 2147483647 w 1702"/>
                  <a:gd name="T39" fmla="*/ 2147483647 h 2539"/>
                  <a:gd name="T40" fmla="*/ 2147483647 w 1702"/>
                  <a:gd name="T41" fmla="*/ 2147483647 h 2539"/>
                  <a:gd name="T42" fmla="*/ 2147483647 w 1702"/>
                  <a:gd name="T43" fmla="*/ 2147483647 h 2539"/>
                  <a:gd name="T44" fmla="*/ 2147483647 w 1702"/>
                  <a:gd name="T45" fmla="*/ 2147483647 h 2539"/>
                  <a:gd name="T46" fmla="*/ 2147483647 w 1702"/>
                  <a:gd name="T47" fmla="*/ 2147483647 h 2539"/>
                  <a:gd name="T48" fmla="*/ 2147483647 w 1702"/>
                  <a:gd name="T49" fmla="*/ 2147483647 h 2539"/>
                  <a:gd name="T50" fmla="*/ 2147483647 w 1702"/>
                  <a:gd name="T51" fmla="*/ 2147483647 h 2539"/>
                  <a:gd name="T52" fmla="*/ 2147483647 w 1702"/>
                  <a:gd name="T53" fmla="*/ 2147483647 h 2539"/>
                  <a:gd name="T54" fmla="*/ 2147483647 w 1702"/>
                  <a:gd name="T55" fmla="*/ 2147483647 h 2539"/>
                  <a:gd name="T56" fmla="*/ 2147483647 w 1702"/>
                  <a:gd name="T57" fmla="*/ 2147483647 h 2539"/>
                  <a:gd name="T58" fmla="*/ 2147483647 w 1702"/>
                  <a:gd name="T59" fmla="*/ 2147483647 h 2539"/>
                  <a:gd name="T60" fmla="*/ 2147483647 w 1702"/>
                  <a:gd name="T61" fmla="*/ 2147483647 h 2539"/>
                  <a:gd name="T62" fmla="*/ 2147483647 w 1702"/>
                  <a:gd name="T63" fmla="*/ 2147483647 h 2539"/>
                  <a:gd name="T64" fmla="*/ 2147483647 w 1702"/>
                  <a:gd name="T65" fmla="*/ 2147483647 h 2539"/>
                  <a:gd name="T66" fmla="*/ 2147483647 w 1702"/>
                  <a:gd name="T67" fmla="*/ 2147483647 h 2539"/>
                  <a:gd name="T68" fmla="*/ 2147483647 w 1702"/>
                  <a:gd name="T69" fmla="*/ 2147483647 h 2539"/>
                  <a:gd name="T70" fmla="*/ 2147483647 w 1702"/>
                  <a:gd name="T71" fmla="*/ 2147483647 h 2539"/>
                  <a:gd name="T72" fmla="*/ 2147483647 w 1702"/>
                  <a:gd name="T73" fmla="*/ 2147483647 h 2539"/>
                  <a:gd name="T74" fmla="*/ 2147483647 w 1702"/>
                  <a:gd name="T75" fmla="*/ 2147483647 h 2539"/>
                  <a:gd name="T76" fmla="*/ 2147483647 w 1702"/>
                  <a:gd name="T77" fmla="*/ 2147483647 h 2539"/>
                  <a:gd name="T78" fmla="*/ 2147483647 w 1702"/>
                  <a:gd name="T79" fmla="*/ 2147483647 h 2539"/>
                  <a:gd name="T80" fmla="*/ 2147483647 w 1702"/>
                  <a:gd name="T81" fmla="*/ 2147483647 h 2539"/>
                  <a:gd name="T82" fmla="*/ 2147483647 w 1702"/>
                  <a:gd name="T83" fmla="*/ 2147483647 h 2539"/>
                  <a:gd name="T84" fmla="*/ 2147483647 w 1702"/>
                  <a:gd name="T85" fmla="*/ 2147483647 h 2539"/>
                  <a:gd name="T86" fmla="*/ 2147483647 w 1702"/>
                  <a:gd name="T87" fmla="*/ 2147483647 h 2539"/>
                  <a:gd name="T88" fmla="*/ 2147483647 w 1702"/>
                  <a:gd name="T89" fmla="*/ 2147483647 h 2539"/>
                  <a:gd name="T90" fmla="*/ 2147483647 w 1702"/>
                  <a:gd name="T91" fmla="*/ 2147483647 h 2539"/>
                  <a:gd name="T92" fmla="*/ 2147483647 w 1702"/>
                  <a:gd name="T93" fmla="*/ 2147483647 h 2539"/>
                  <a:gd name="T94" fmla="*/ 2147483647 w 1702"/>
                  <a:gd name="T95" fmla="*/ 2147483647 h 2539"/>
                  <a:gd name="T96" fmla="*/ 2147483647 w 1702"/>
                  <a:gd name="T97" fmla="*/ 2147483647 h 2539"/>
                  <a:gd name="T98" fmla="*/ 2147483647 w 1702"/>
                  <a:gd name="T99" fmla="*/ 2147483647 h 2539"/>
                  <a:gd name="T100" fmla="*/ 2147483647 w 1702"/>
                  <a:gd name="T101" fmla="*/ 2147483647 h 2539"/>
                  <a:gd name="T102" fmla="*/ 2147483647 w 1702"/>
                  <a:gd name="T103" fmla="*/ 2147483647 h 2539"/>
                  <a:gd name="T104" fmla="*/ 2147483647 w 1702"/>
                  <a:gd name="T105" fmla="*/ 2147483647 h 2539"/>
                  <a:gd name="T106" fmla="*/ 2147483647 w 1702"/>
                  <a:gd name="T107" fmla="*/ 2147483647 h 2539"/>
                  <a:gd name="T108" fmla="*/ 2147483647 w 1702"/>
                  <a:gd name="T109" fmla="*/ 2147483647 h 2539"/>
                  <a:gd name="T110" fmla="*/ 0 w 1702"/>
                  <a:gd name="T111" fmla="*/ 2147483647 h 2539"/>
                  <a:gd name="T112" fmla="*/ 0 w 1702"/>
                  <a:gd name="T113" fmla="*/ 2147483647 h 2539"/>
                  <a:gd name="T114" fmla="*/ 2147483647 w 1702"/>
                  <a:gd name="T115" fmla="*/ 2147483647 h 2539"/>
                  <a:gd name="T116" fmla="*/ 2147483647 w 1702"/>
                  <a:gd name="T117" fmla="*/ 2147483647 h 2539"/>
                  <a:gd name="T118" fmla="*/ 2147483647 w 1702"/>
                  <a:gd name="T119" fmla="*/ 2147483647 h 2539"/>
                  <a:gd name="T120" fmla="*/ 2147483647 w 1702"/>
                  <a:gd name="T121" fmla="*/ 2147483647 h 2539"/>
                  <a:gd name="T122" fmla="*/ 2147483647 w 1702"/>
                  <a:gd name="T123" fmla="*/ 2147483647 h 2539"/>
                  <a:gd name="T124" fmla="*/ 2147483647 w 1702"/>
                  <a:gd name="T125" fmla="*/ 2147483647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52368" name="Freeform 210"/>
              <p:cNvSpPr>
                <a:spLocks noChangeAspect="1"/>
              </p:cNvSpPr>
              <p:nvPr/>
            </p:nvSpPr>
            <p:spPr bwMode="auto">
              <a:xfrm>
                <a:off x="7649" y="5076"/>
                <a:ext cx="2852" cy="2641"/>
              </a:xfrm>
              <a:custGeom>
                <a:avLst/>
                <a:gdLst>
                  <a:gd name="T0" fmla="*/ 2147483647 w 1787"/>
                  <a:gd name="T1" fmla="*/ 2147483647 h 1659"/>
                  <a:gd name="T2" fmla="*/ 2147483647 w 1787"/>
                  <a:gd name="T3" fmla="*/ 2147483647 h 1659"/>
                  <a:gd name="T4" fmla="*/ 2147483647 w 1787"/>
                  <a:gd name="T5" fmla="*/ 2147483647 h 1659"/>
                  <a:gd name="T6" fmla="*/ 2147483647 w 1787"/>
                  <a:gd name="T7" fmla="*/ 2147483647 h 1659"/>
                  <a:gd name="T8" fmla="*/ 2147483647 w 1787"/>
                  <a:gd name="T9" fmla="*/ 2147483647 h 1659"/>
                  <a:gd name="T10" fmla="*/ 2147483647 w 1787"/>
                  <a:gd name="T11" fmla="*/ 2147483647 h 1659"/>
                  <a:gd name="T12" fmla="*/ 2147483647 w 1787"/>
                  <a:gd name="T13" fmla="*/ 2147483647 h 1659"/>
                  <a:gd name="T14" fmla="*/ 2147483647 w 1787"/>
                  <a:gd name="T15" fmla="*/ 2147483647 h 1659"/>
                  <a:gd name="T16" fmla="*/ 2147483647 w 1787"/>
                  <a:gd name="T17" fmla="*/ 2147483647 h 1659"/>
                  <a:gd name="T18" fmla="*/ 2147483647 w 1787"/>
                  <a:gd name="T19" fmla="*/ 2147483647 h 1659"/>
                  <a:gd name="T20" fmla="*/ 2147483647 w 1787"/>
                  <a:gd name="T21" fmla="*/ 2147483647 h 1659"/>
                  <a:gd name="T22" fmla="*/ 2147483647 w 1787"/>
                  <a:gd name="T23" fmla="*/ 2147483647 h 1659"/>
                  <a:gd name="T24" fmla="*/ 2147483647 w 1787"/>
                  <a:gd name="T25" fmla="*/ 2147483647 h 1659"/>
                  <a:gd name="T26" fmla="*/ 2147483647 w 1787"/>
                  <a:gd name="T27" fmla="*/ 2147483647 h 1659"/>
                  <a:gd name="T28" fmla="*/ 2147483647 w 1787"/>
                  <a:gd name="T29" fmla="*/ 2147483647 h 1659"/>
                  <a:gd name="T30" fmla="*/ 2147483647 w 1787"/>
                  <a:gd name="T31" fmla="*/ 2147483647 h 1659"/>
                  <a:gd name="T32" fmla="*/ 2147483647 w 1787"/>
                  <a:gd name="T33" fmla="*/ 2147483647 h 1659"/>
                  <a:gd name="T34" fmla="*/ 2147483647 w 1787"/>
                  <a:gd name="T35" fmla="*/ 2147483647 h 1659"/>
                  <a:gd name="T36" fmla="*/ 2147483647 w 1787"/>
                  <a:gd name="T37" fmla="*/ 2147483647 h 1659"/>
                  <a:gd name="T38" fmla="*/ 2147483647 w 1787"/>
                  <a:gd name="T39" fmla="*/ 2147483647 h 1659"/>
                  <a:gd name="T40" fmla="*/ 2147483647 w 1787"/>
                  <a:gd name="T41" fmla="*/ 2147483647 h 1659"/>
                  <a:gd name="T42" fmla="*/ 2147483647 w 1787"/>
                  <a:gd name="T43" fmla="*/ 2147483647 h 1659"/>
                  <a:gd name="T44" fmla="*/ 2147483647 w 1787"/>
                  <a:gd name="T45" fmla="*/ 2147483647 h 1659"/>
                  <a:gd name="T46" fmla="*/ 2147483647 w 1787"/>
                  <a:gd name="T47" fmla="*/ 2147483647 h 1659"/>
                  <a:gd name="T48" fmla="*/ 2147483647 w 1787"/>
                  <a:gd name="T49" fmla="*/ 2147483647 h 1659"/>
                  <a:gd name="T50" fmla="*/ 2147483647 w 1787"/>
                  <a:gd name="T51" fmla="*/ 2147483647 h 1659"/>
                  <a:gd name="T52" fmla="*/ 2147483647 w 1787"/>
                  <a:gd name="T53" fmla="*/ 2147483647 h 1659"/>
                  <a:gd name="T54" fmla="*/ 2147483647 w 1787"/>
                  <a:gd name="T55" fmla="*/ 2147483647 h 1659"/>
                  <a:gd name="T56" fmla="*/ 2147483647 w 1787"/>
                  <a:gd name="T57" fmla="*/ 2147483647 h 1659"/>
                  <a:gd name="T58" fmla="*/ 2147483647 w 1787"/>
                  <a:gd name="T59" fmla="*/ 2147483647 h 1659"/>
                  <a:gd name="T60" fmla="*/ 2147483647 w 1787"/>
                  <a:gd name="T61" fmla="*/ 2147483647 h 1659"/>
                  <a:gd name="T62" fmla="*/ 2147483647 w 1787"/>
                  <a:gd name="T63" fmla="*/ 2147483647 h 1659"/>
                  <a:gd name="T64" fmla="*/ 2147483647 w 1787"/>
                  <a:gd name="T65" fmla="*/ 2147483647 h 1659"/>
                  <a:gd name="T66" fmla="*/ 2147483647 w 1787"/>
                  <a:gd name="T67" fmla="*/ 2147483647 h 1659"/>
                  <a:gd name="T68" fmla="*/ 2147483647 w 1787"/>
                  <a:gd name="T69" fmla="*/ 2147483647 h 1659"/>
                  <a:gd name="T70" fmla="*/ 2147483647 w 1787"/>
                  <a:gd name="T71" fmla="*/ 2147483647 h 1659"/>
                  <a:gd name="T72" fmla="*/ 2147483647 w 1787"/>
                  <a:gd name="T73" fmla="*/ 2147483647 h 1659"/>
                  <a:gd name="T74" fmla="*/ 2147483647 w 1787"/>
                  <a:gd name="T75" fmla="*/ 2147483647 h 1659"/>
                  <a:gd name="T76" fmla="*/ 2147483647 w 1787"/>
                  <a:gd name="T77" fmla="*/ 2147483647 h 1659"/>
                  <a:gd name="T78" fmla="*/ 2147483647 w 1787"/>
                  <a:gd name="T79" fmla="*/ 2147483647 h 1659"/>
                  <a:gd name="T80" fmla="*/ 2147483647 w 1787"/>
                  <a:gd name="T81" fmla="*/ 2147483647 h 1659"/>
                  <a:gd name="T82" fmla="*/ 2147483647 w 1787"/>
                  <a:gd name="T83" fmla="*/ 2147483647 h 1659"/>
                  <a:gd name="T84" fmla="*/ 2147483647 w 1787"/>
                  <a:gd name="T85" fmla="*/ 2147483647 h 1659"/>
                  <a:gd name="T86" fmla="*/ 2147483647 w 1787"/>
                  <a:gd name="T87" fmla="*/ 2147483647 h 1659"/>
                  <a:gd name="T88" fmla="*/ 2147483647 w 1787"/>
                  <a:gd name="T89" fmla="*/ 2147483647 h 1659"/>
                  <a:gd name="T90" fmla="*/ 2147483647 w 1787"/>
                  <a:gd name="T91" fmla="*/ 2147483647 h 1659"/>
                  <a:gd name="T92" fmla="*/ 2147483647 w 1787"/>
                  <a:gd name="T93" fmla="*/ 2147483647 h 1659"/>
                  <a:gd name="T94" fmla="*/ 2147483647 w 1787"/>
                  <a:gd name="T95" fmla="*/ 2147483647 h 1659"/>
                  <a:gd name="T96" fmla="*/ 2147483647 w 1787"/>
                  <a:gd name="T97" fmla="*/ 2147483647 h 1659"/>
                  <a:gd name="T98" fmla="*/ 2147483647 w 1787"/>
                  <a:gd name="T99" fmla="*/ 2147483647 h 1659"/>
                  <a:gd name="T100" fmla="*/ 2147483647 w 1787"/>
                  <a:gd name="T101" fmla="*/ 2147483647 h 1659"/>
                  <a:gd name="T102" fmla="*/ 2147483647 w 1787"/>
                  <a:gd name="T103" fmla="*/ 2147483647 h 1659"/>
                  <a:gd name="T104" fmla="*/ 2147483647 w 1787"/>
                  <a:gd name="T105" fmla="*/ 2147483647 h 1659"/>
                  <a:gd name="T106" fmla="*/ 2147483647 w 1787"/>
                  <a:gd name="T107" fmla="*/ 2147483647 h 1659"/>
                  <a:gd name="T108" fmla="*/ 2147483647 w 1787"/>
                  <a:gd name="T109" fmla="*/ 2147483647 h 1659"/>
                  <a:gd name="T110" fmla="*/ 2147483647 w 1787"/>
                  <a:gd name="T111" fmla="*/ 2147483647 h 1659"/>
                  <a:gd name="T112" fmla="*/ 2147483647 w 1787"/>
                  <a:gd name="T113" fmla="*/ 2147483647 h 1659"/>
                  <a:gd name="T114" fmla="*/ 2147483647 w 1787"/>
                  <a:gd name="T115" fmla="*/ 2147483647 h 1659"/>
                  <a:gd name="T116" fmla="*/ 2147483647 w 1787"/>
                  <a:gd name="T117" fmla="*/ 2147483647 h 1659"/>
                  <a:gd name="T118" fmla="*/ 2147483647 w 1787"/>
                  <a:gd name="T119" fmla="*/ 2147483647 h 1659"/>
                  <a:gd name="T120" fmla="*/ 2147483647 w 1787"/>
                  <a:gd name="T121" fmla="*/ 2147483647 h 1659"/>
                  <a:gd name="T122" fmla="*/ 2147483647 w 1787"/>
                  <a:gd name="T123" fmla="*/ 2147483647 h 1659"/>
                  <a:gd name="T124" fmla="*/ 2147483647 w 1787"/>
                  <a:gd name="T125" fmla="*/ 2147483647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69" name="Freeform 211" descr="20%"/>
              <p:cNvSpPr>
                <a:spLocks noChangeAspect="1"/>
              </p:cNvSpPr>
              <p:nvPr/>
            </p:nvSpPr>
            <p:spPr bwMode="auto">
              <a:xfrm>
                <a:off x="5997" y="3021"/>
                <a:ext cx="3554" cy="3140"/>
              </a:xfrm>
              <a:custGeom>
                <a:avLst/>
                <a:gdLst>
                  <a:gd name="T0" fmla="*/ 2147483647 w 2227"/>
                  <a:gd name="T1" fmla="*/ 2147483647 h 1972"/>
                  <a:gd name="T2" fmla="*/ 2147483647 w 2227"/>
                  <a:gd name="T3" fmla="*/ 2147483647 h 1972"/>
                  <a:gd name="T4" fmla="*/ 2147483647 w 2227"/>
                  <a:gd name="T5" fmla="*/ 2147483647 h 1972"/>
                  <a:gd name="T6" fmla="*/ 2147483647 w 2227"/>
                  <a:gd name="T7" fmla="*/ 2147483647 h 1972"/>
                  <a:gd name="T8" fmla="*/ 2147483647 w 2227"/>
                  <a:gd name="T9" fmla="*/ 2147483647 h 1972"/>
                  <a:gd name="T10" fmla="*/ 2147483647 w 2227"/>
                  <a:gd name="T11" fmla="*/ 2147483647 h 1972"/>
                  <a:gd name="T12" fmla="*/ 2147483647 w 2227"/>
                  <a:gd name="T13" fmla="*/ 2147483647 h 1972"/>
                  <a:gd name="T14" fmla="*/ 2147483647 w 2227"/>
                  <a:gd name="T15" fmla="*/ 2147483647 h 1972"/>
                  <a:gd name="T16" fmla="*/ 2147483647 w 2227"/>
                  <a:gd name="T17" fmla="*/ 2147483647 h 1972"/>
                  <a:gd name="T18" fmla="*/ 2147483647 w 2227"/>
                  <a:gd name="T19" fmla="*/ 2147483647 h 1972"/>
                  <a:gd name="T20" fmla="*/ 2147483647 w 2227"/>
                  <a:gd name="T21" fmla="*/ 2147483647 h 1972"/>
                  <a:gd name="T22" fmla="*/ 2147483647 w 2227"/>
                  <a:gd name="T23" fmla="*/ 2147483647 h 1972"/>
                  <a:gd name="T24" fmla="*/ 2147483647 w 2227"/>
                  <a:gd name="T25" fmla="*/ 2147483647 h 1972"/>
                  <a:gd name="T26" fmla="*/ 2147483647 w 2227"/>
                  <a:gd name="T27" fmla="*/ 2147483647 h 1972"/>
                  <a:gd name="T28" fmla="*/ 2147483647 w 2227"/>
                  <a:gd name="T29" fmla="*/ 2147483647 h 1972"/>
                  <a:gd name="T30" fmla="*/ 2147483647 w 2227"/>
                  <a:gd name="T31" fmla="*/ 2147483647 h 1972"/>
                  <a:gd name="T32" fmla="*/ 2147483647 w 2227"/>
                  <a:gd name="T33" fmla="*/ 2147483647 h 1972"/>
                  <a:gd name="T34" fmla="*/ 2147483647 w 2227"/>
                  <a:gd name="T35" fmla="*/ 2147483647 h 1972"/>
                  <a:gd name="T36" fmla="*/ 2147483647 w 2227"/>
                  <a:gd name="T37" fmla="*/ 2147483647 h 1972"/>
                  <a:gd name="T38" fmla="*/ 2147483647 w 2227"/>
                  <a:gd name="T39" fmla="*/ 2147483647 h 1972"/>
                  <a:gd name="T40" fmla="*/ 2147483647 w 2227"/>
                  <a:gd name="T41" fmla="*/ 2147483647 h 1972"/>
                  <a:gd name="T42" fmla="*/ 2147483647 w 2227"/>
                  <a:gd name="T43" fmla="*/ 2147483647 h 1972"/>
                  <a:gd name="T44" fmla="*/ 2147483647 w 2227"/>
                  <a:gd name="T45" fmla="*/ 2147483647 h 1972"/>
                  <a:gd name="T46" fmla="*/ 2147483647 w 2227"/>
                  <a:gd name="T47" fmla="*/ 2147483647 h 1972"/>
                  <a:gd name="T48" fmla="*/ 2147483647 w 2227"/>
                  <a:gd name="T49" fmla="*/ 2147483647 h 1972"/>
                  <a:gd name="T50" fmla="*/ 2147483647 w 2227"/>
                  <a:gd name="T51" fmla="*/ 2147483647 h 1972"/>
                  <a:gd name="T52" fmla="*/ 2147483647 w 2227"/>
                  <a:gd name="T53" fmla="*/ 2147483647 h 1972"/>
                  <a:gd name="T54" fmla="*/ 2147483647 w 2227"/>
                  <a:gd name="T55" fmla="*/ 2147483647 h 1972"/>
                  <a:gd name="T56" fmla="*/ 2147483647 w 2227"/>
                  <a:gd name="T57" fmla="*/ 2147483647 h 1972"/>
                  <a:gd name="T58" fmla="*/ 2147483647 w 2227"/>
                  <a:gd name="T59" fmla="*/ 2147483647 h 1972"/>
                  <a:gd name="T60" fmla="*/ 2147483647 w 2227"/>
                  <a:gd name="T61" fmla="*/ 2147483647 h 1972"/>
                  <a:gd name="T62" fmla="*/ 2147483647 w 2227"/>
                  <a:gd name="T63" fmla="*/ 2147483647 h 1972"/>
                  <a:gd name="T64" fmla="*/ 2147483647 w 2227"/>
                  <a:gd name="T65" fmla="*/ 2147483647 h 1972"/>
                  <a:gd name="T66" fmla="*/ 2147483647 w 2227"/>
                  <a:gd name="T67" fmla="*/ 2147483647 h 1972"/>
                  <a:gd name="T68" fmla="*/ 2147483647 w 2227"/>
                  <a:gd name="T69" fmla="*/ 2147483647 h 1972"/>
                  <a:gd name="T70" fmla="*/ 2147483647 w 2227"/>
                  <a:gd name="T71" fmla="*/ 2147483647 h 1972"/>
                  <a:gd name="T72" fmla="*/ 2147483647 w 2227"/>
                  <a:gd name="T73" fmla="*/ 2147483647 h 1972"/>
                  <a:gd name="T74" fmla="*/ 0 w 2227"/>
                  <a:gd name="T75" fmla="*/ 2147483647 h 1972"/>
                  <a:gd name="T76" fmla="*/ 2147483647 w 2227"/>
                  <a:gd name="T77" fmla="*/ 2147483647 h 1972"/>
                  <a:gd name="T78" fmla="*/ 2147483647 w 2227"/>
                  <a:gd name="T79" fmla="*/ 2147483647 h 1972"/>
                  <a:gd name="T80" fmla="*/ 2147483647 w 2227"/>
                  <a:gd name="T81" fmla="*/ 2147483647 h 1972"/>
                  <a:gd name="T82" fmla="*/ 2147483647 w 2227"/>
                  <a:gd name="T83" fmla="*/ 2147483647 h 1972"/>
                  <a:gd name="T84" fmla="*/ 2147483647 w 2227"/>
                  <a:gd name="T85" fmla="*/ 2147483647 h 1972"/>
                  <a:gd name="T86" fmla="*/ 2147483647 w 2227"/>
                  <a:gd name="T87" fmla="*/ 2147483647 h 1972"/>
                  <a:gd name="T88" fmla="*/ 2147483647 w 2227"/>
                  <a:gd name="T89" fmla="*/ 2147483647 h 1972"/>
                  <a:gd name="T90" fmla="*/ 2147483647 w 2227"/>
                  <a:gd name="T91" fmla="*/ 2147483647 h 1972"/>
                  <a:gd name="T92" fmla="*/ 2147483647 w 2227"/>
                  <a:gd name="T93" fmla="*/ 2147483647 h 1972"/>
                  <a:gd name="T94" fmla="*/ 2147483647 w 2227"/>
                  <a:gd name="T95" fmla="*/ 2147483647 h 1972"/>
                  <a:gd name="T96" fmla="*/ 2147483647 w 2227"/>
                  <a:gd name="T97" fmla="*/ 2147483647 h 1972"/>
                  <a:gd name="T98" fmla="*/ 2147483647 w 2227"/>
                  <a:gd name="T99" fmla="*/ 2147483647 h 1972"/>
                  <a:gd name="T100" fmla="*/ 2147483647 w 2227"/>
                  <a:gd name="T101" fmla="*/ 2147483647 h 1972"/>
                  <a:gd name="T102" fmla="*/ 2147483647 w 2227"/>
                  <a:gd name="T103" fmla="*/ 2147483647 h 1972"/>
                  <a:gd name="T104" fmla="*/ 2147483647 w 2227"/>
                  <a:gd name="T105" fmla="*/ 2147483647 h 1972"/>
                  <a:gd name="T106" fmla="*/ 2147483647 w 2227"/>
                  <a:gd name="T107" fmla="*/ 2147483647 h 1972"/>
                  <a:gd name="T108" fmla="*/ 2147483647 w 2227"/>
                  <a:gd name="T109" fmla="*/ 2147483647 h 1972"/>
                  <a:gd name="T110" fmla="*/ 2147483647 w 2227"/>
                  <a:gd name="T111" fmla="*/ 2147483647 h 1972"/>
                  <a:gd name="T112" fmla="*/ 2147483647 w 2227"/>
                  <a:gd name="T113" fmla="*/ 2147483647 h 1972"/>
                  <a:gd name="T114" fmla="*/ 2147483647 w 2227"/>
                  <a:gd name="T115" fmla="*/ 2147483647 h 1972"/>
                  <a:gd name="T116" fmla="*/ 2147483647 w 2227"/>
                  <a:gd name="T117" fmla="*/ 2147483647 h 1972"/>
                  <a:gd name="T118" fmla="*/ 2147483647 w 2227"/>
                  <a:gd name="T119" fmla="*/ 2147483647 h 1972"/>
                  <a:gd name="T120" fmla="*/ 2147483647 w 2227"/>
                  <a:gd name="T121" fmla="*/ 2147483647 h 1972"/>
                  <a:gd name="T122" fmla="*/ 2147483647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2370" name="Freeform 212"/>
              <p:cNvSpPr>
                <a:spLocks noChangeAspect="1"/>
              </p:cNvSpPr>
              <p:nvPr/>
            </p:nvSpPr>
            <p:spPr bwMode="auto">
              <a:xfrm>
                <a:off x="8011" y="8735"/>
                <a:ext cx="1765" cy="1512"/>
              </a:xfrm>
              <a:custGeom>
                <a:avLst/>
                <a:gdLst>
                  <a:gd name="T0" fmla="*/ 2147483647 w 1106"/>
                  <a:gd name="T1" fmla="*/ 2147483647 h 950"/>
                  <a:gd name="T2" fmla="*/ 2147483647 w 1106"/>
                  <a:gd name="T3" fmla="*/ 2147483647 h 950"/>
                  <a:gd name="T4" fmla="*/ 2147483647 w 1106"/>
                  <a:gd name="T5" fmla="*/ 2147483647 h 950"/>
                  <a:gd name="T6" fmla="*/ 2147483647 w 1106"/>
                  <a:gd name="T7" fmla="*/ 2147483647 h 950"/>
                  <a:gd name="T8" fmla="*/ 2147483647 w 1106"/>
                  <a:gd name="T9" fmla="*/ 2147483647 h 950"/>
                  <a:gd name="T10" fmla="*/ 2147483647 w 1106"/>
                  <a:gd name="T11" fmla="*/ 2147483647 h 950"/>
                  <a:gd name="T12" fmla="*/ 2147483647 w 1106"/>
                  <a:gd name="T13" fmla="*/ 2147483647 h 950"/>
                  <a:gd name="T14" fmla="*/ 2147483647 w 1106"/>
                  <a:gd name="T15" fmla="*/ 2147483647 h 950"/>
                  <a:gd name="T16" fmla="*/ 2147483647 w 1106"/>
                  <a:gd name="T17" fmla="*/ 2147483647 h 950"/>
                  <a:gd name="T18" fmla="*/ 2147483647 w 1106"/>
                  <a:gd name="T19" fmla="*/ 2147483647 h 950"/>
                  <a:gd name="T20" fmla="*/ 2147483647 w 1106"/>
                  <a:gd name="T21" fmla="*/ 2147483647 h 950"/>
                  <a:gd name="T22" fmla="*/ 2147483647 w 1106"/>
                  <a:gd name="T23" fmla="*/ 2147483647 h 950"/>
                  <a:gd name="T24" fmla="*/ 2147483647 w 1106"/>
                  <a:gd name="T25" fmla="*/ 2147483647 h 950"/>
                  <a:gd name="T26" fmla="*/ 2147483647 w 1106"/>
                  <a:gd name="T27" fmla="*/ 2147483647 h 950"/>
                  <a:gd name="T28" fmla="*/ 2147483647 w 1106"/>
                  <a:gd name="T29" fmla="*/ 2147483647 h 950"/>
                  <a:gd name="T30" fmla="*/ 2147483647 w 1106"/>
                  <a:gd name="T31" fmla="*/ 2147483647 h 950"/>
                  <a:gd name="T32" fmla="*/ 2147483647 w 1106"/>
                  <a:gd name="T33" fmla="*/ 2147483647 h 950"/>
                  <a:gd name="T34" fmla="*/ 2147483647 w 1106"/>
                  <a:gd name="T35" fmla="*/ 2147483647 h 950"/>
                  <a:gd name="T36" fmla="*/ 2147483647 w 1106"/>
                  <a:gd name="T37" fmla="*/ 2147483647 h 950"/>
                  <a:gd name="T38" fmla="*/ 2147483647 w 1106"/>
                  <a:gd name="T39" fmla="*/ 2147483647 h 950"/>
                  <a:gd name="T40" fmla="*/ 2147483647 w 1106"/>
                  <a:gd name="T41" fmla="*/ 2147483647 h 950"/>
                  <a:gd name="T42" fmla="*/ 2147483647 w 1106"/>
                  <a:gd name="T43" fmla="*/ 2147483647 h 950"/>
                  <a:gd name="T44" fmla="*/ 2147483647 w 1106"/>
                  <a:gd name="T45" fmla="*/ 2147483647 h 950"/>
                  <a:gd name="T46" fmla="*/ 2147483647 w 1106"/>
                  <a:gd name="T47" fmla="*/ 2147483647 h 950"/>
                  <a:gd name="T48" fmla="*/ 2147483647 w 1106"/>
                  <a:gd name="T49" fmla="*/ 2147483647 h 950"/>
                  <a:gd name="T50" fmla="*/ 2147483647 w 1106"/>
                  <a:gd name="T51" fmla="*/ 2147483647 h 950"/>
                  <a:gd name="T52" fmla="*/ 2147483647 w 1106"/>
                  <a:gd name="T53" fmla="*/ 2147483647 h 950"/>
                  <a:gd name="T54" fmla="*/ 2147483647 w 1106"/>
                  <a:gd name="T55" fmla="*/ 2147483647 h 950"/>
                  <a:gd name="T56" fmla="*/ 2147483647 w 1106"/>
                  <a:gd name="T57" fmla="*/ 2147483647 h 950"/>
                  <a:gd name="T58" fmla="*/ 2147483647 w 1106"/>
                  <a:gd name="T59" fmla="*/ 2147483647 h 950"/>
                  <a:gd name="T60" fmla="*/ 2147483647 w 1106"/>
                  <a:gd name="T61" fmla="*/ 2147483647 h 950"/>
                  <a:gd name="T62" fmla="*/ 2147483647 w 1106"/>
                  <a:gd name="T63" fmla="*/ 2147483647 h 950"/>
                  <a:gd name="T64" fmla="*/ 2147483647 w 1106"/>
                  <a:gd name="T65" fmla="*/ 2147483647 h 950"/>
                  <a:gd name="T66" fmla="*/ 2147483647 w 1106"/>
                  <a:gd name="T67" fmla="*/ 2147483647 h 950"/>
                  <a:gd name="T68" fmla="*/ 2147483647 w 1106"/>
                  <a:gd name="T69" fmla="*/ 2147483647 h 950"/>
                  <a:gd name="T70" fmla="*/ 2147483647 w 1106"/>
                  <a:gd name="T71" fmla="*/ 2147483647 h 950"/>
                  <a:gd name="T72" fmla="*/ 2147483647 w 1106"/>
                  <a:gd name="T73" fmla="*/ 2147483647 h 950"/>
                  <a:gd name="T74" fmla="*/ 2147483647 w 1106"/>
                  <a:gd name="T75" fmla="*/ 2147483647 h 950"/>
                  <a:gd name="T76" fmla="*/ 2147483647 w 1106"/>
                  <a:gd name="T77" fmla="*/ 2147483647 h 950"/>
                  <a:gd name="T78" fmla="*/ 2147483647 w 1106"/>
                  <a:gd name="T79" fmla="*/ 2147483647 h 950"/>
                  <a:gd name="T80" fmla="*/ 2147483647 w 1106"/>
                  <a:gd name="T81" fmla="*/ 2147483647 h 950"/>
                  <a:gd name="T82" fmla="*/ 2147483647 w 1106"/>
                  <a:gd name="T83" fmla="*/ 2147483647 h 950"/>
                  <a:gd name="T84" fmla="*/ 2147483647 w 1106"/>
                  <a:gd name="T85" fmla="*/ 2147483647 h 950"/>
                  <a:gd name="T86" fmla="*/ 2147483647 w 1106"/>
                  <a:gd name="T87" fmla="*/ 2147483647 h 950"/>
                  <a:gd name="T88" fmla="*/ 2147483647 w 1106"/>
                  <a:gd name="T89" fmla="*/ 2147483647 h 950"/>
                  <a:gd name="T90" fmla="*/ 2147483647 w 1106"/>
                  <a:gd name="T91" fmla="*/ 2147483647 h 950"/>
                  <a:gd name="T92" fmla="*/ 2147483647 w 1106"/>
                  <a:gd name="T93" fmla="*/ 2147483647 h 950"/>
                  <a:gd name="T94" fmla="*/ 2147483647 w 1106"/>
                  <a:gd name="T95" fmla="*/ 2147483647 h 950"/>
                  <a:gd name="T96" fmla="*/ 2147483647 w 1106"/>
                  <a:gd name="T97" fmla="*/ 2147483647 h 950"/>
                  <a:gd name="T98" fmla="*/ 2147483647 w 1106"/>
                  <a:gd name="T99" fmla="*/ 2147483647 h 950"/>
                  <a:gd name="T100" fmla="*/ 2147483647 w 1106"/>
                  <a:gd name="T101" fmla="*/ 2147483647 h 950"/>
                  <a:gd name="T102" fmla="*/ 2147483647 w 1106"/>
                  <a:gd name="T103" fmla="*/ 2147483647 h 950"/>
                  <a:gd name="T104" fmla="*/ 2147483647 w 1106"/>
                  <a:gd name="T105" fmla="*/ 2147483647 h 950"/>
                  <a:gd name="T106" fmla="*/ 2147483647 w 1106"/>
                  <a:gd name="T107" fmla="*/ 2147483647 h 950"/>
                  <a:gd name="T108" fmla="*/ 2147483647 w 1106"/>
                  <a:gd name="T109" fmla="*/ 2147483647 h 950"/>
                  <a:gd name="T110" fmla="*/ 2147483647 w 1106"/>
                  <a:gd name="T111" fmla="*/ 2147483647 h 950"/>
                  <a:gd name="T112" fmla="*/ 2147483647 w 1106"/>
                  <a:gd name="T113" fmla="*/ 2147483647 h 950"/>
                  <a:gd name="T114" fmla="*/ 2147483647 w 1106"/>
                  <a:gd name="T115" fmla="*/ 2147483647 h 950"/>
                  <a:gd name="T116" fmla="*/ 2147483647 w 1106"/>
                  <a:gd name="T117" fmla="*/ 0 h 950"/>
                  <a:gd name="T118" fmla="*/ 2147483647 w 1106"/>
                  <a:gd name="T119" fmla="*/ 2147483647 h 950"/>
                  <a:gd name="T120" fmla="*/ 2147483647 w 1106"/>
                  <a:gd name="T121" fmla="*/ 2147483647 h 950"/>
                  <a:gd name="T122" fmla="*/ 2147483647 w 1106"/>
                  <a:gd name="T123" fmla="*/ 2147483647 h 950"/>
                  <a:gd name="T124" fmla="*/ 2147483647 w 1106"/>
                  <a:gd name="T125" fmla="*/ 2147483647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52345" name="AutoShape 170"/>
            <p:cNvSpPr>
              <a:spLocks/>
            </p:cNvSpPr>
            <p:nvPr/>
          </p:nvSpPr>
          <p:spPr bwMode="auto">
            <a:xfrm>
              <a:off x="8494713" y="727075"/>
              <a:ext cx="431800" cy="179388"/>
            </a:xfrm>
            <a:prstGeom prst="borderCallout2">
              <a:avLst>
                <a:gd name="adj1" fmla="val 97699"/>
                <a:gd name="adj2" fmla="val 70588"/>
                <a:gd name="adj3" fmla="val 161417"/>
                <a:gd name="adj4" fmla="val 70296"/>
                <a:gd name="adj5" fmla="val 213273"/>
                <a:gd name="adj6" fmla="val 32204"/>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平野区</a:t>
              </a:r>
            </a:p>
          </p:txBody>
        </p:sp>
        <p:sp>
          <p:nvSpPr>
            <p:cNvPr id="52346" name="AutoShape 170"/>
            <p:cNvSpPr>
              <a:spLocks/>
            </p:cNvSpPr>
            <p:nvPr/>
          </p:nvSpPr>
          <p:spPr bwMode="auto">
            <a:xfrm>
              <a:off x="7789863" y="1079500"/>
              <a:ext cx="431800" cy="179388"/>
            </a:xfrm>
            <a:prstGeom prst="borderCallout2">
              <a:avLst>
                <a:gd name="adj1" fmla="val 97699"/>
                <a:gd name="adj2" fmla="val 70588"/>
                <a:gd name="adj3" fmla="val 161417"/>
                <a:gd name="adj4" fmla="val 70296"/>
                <a:gd name="adj5" fmla="val 158051"/>
                <a:gd name="adj6" fmla="val 132792"/>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東住吉区</a:t>
              </a:r>
            </a:p>
          </p:txBody>
        </p:sp>
      </p:grpSp>
      <p:grpSp>
        <p:nvGrpSpPr>
          <p:cNvPr id="6" name="グループ化 131"/>
          <p:cNvGrpSpPr>
            <a:grpSpLocks/>
          </p:cNvGrpSpPr>
          <p:nvPr/>
        </p:nvGrpSpPr>
        <p:grpSpPr bwMode="auto">
          <a:xfrm>
            <a:off x="4090988" y="908050"/>
            <a:ext cx="2281212" cy="2016125"/>
            <a:chOff x="683568" y="3212976"/>
            <a:chExt cx="2281509" cy="2016224"/>
          </a:xfrm>
        </p:grpSpPr>
        <p:grpSp>
          <p:nvGrpSpPr>
            <p:cNvPr id="7" name="グループ化 64"/>
            <p:cNvGrpSpPr>
              <a:grpSpLocks/>
            </p:cNvGrpSpPr>
            <p:nvPr/>
          </p:nvGrpSpPr>
          <p:grpSpPr bwMode="auto">
            <a:xfrm>
              <a:off x="683568" y="3212976"/>
              <a:ext cx="2281509" cy="2016224"/>
              <a:chOff x="5508104" y="3645024"/>
              <a:chExt cx="2281509" cy="2016224"/>
            </a:xfrm>
          </p:grpSpPr>
          <p:sp>
            <p:nvSpPr>
              <p:cNvPr id="52334" name="Rectangle 63"/>
              <p:cNvSpPr>
                <a:spLocks noChangeArrowheads="1"/>
              </p:cNvSpPr>
              <p:nvPr/>
            </p:nvSpPr>
            <p:spPr bwMode="auto">
              <a:xfrm>
                <a:off x="5508104" y="3645024"/>
                <a:ext cx="2209492" cy="2016224"/>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52335" name="Line 65"/>
              <p:cNvSpPr>
                <a:spLocks noChangeShapeType="1"/>
              </p:cNvSpPr>
              <p:nvPr/>
            </p:nvSpPr>
            <p:spPr bwMode="auto">
              <a:xfrm>
                <a:off x="5566842"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2336" name="Line 66"/>
              <p:cNvSpPr>
                <a:spLocks noChangeShapeType="1"/>
              </p:cNvSpPr>
              <p:nvPr/>
            </p:nvSpPr>
            <p:spPr bwMode="auto">
              <a:xfrm>
                <a:off x="5566842" y="4102224"/>
                <a:ext cx="4572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2337" name="Text Box 67"/>
              <p:cNvSpPr txBox="1">
                <a:spLocks noChangeArrowheads="1"/>
              </p:cNvSpPr>
              <p:nvPr/>
            </p:nvSpPr>
            <p:spPr bwMode="auto">
              <a:xfrm>
                <a:off x="6025627" y="3759324"/>
                <a:ext cx="1763986" cy="175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a:t>
                </a:r>
                <a:r>
                  <a:rPr lang="ja-JP" altLang="en-US" sz="1000" dirty="0">
                    <a:solidFill>
                      <a:srgbClr val="000000"/>
                    </a:solidFill>
                    <a:latin typeface="ＭＳ ゴシック" pitchFamily="49" charset="-128"/>
                    <a:ea typeface="ＭＳ ゴシック" pitchFamily="49" charset="-128"/>
                  </a:rPr>
                  <a:t>区</a:t>
                </a:r>
                <a:r>
                  <a:rPr lang="ja-JP" altLang="en-US" sz="1000" dirty="0" smtClean="0">
                    <a:solidFill>
                      <a:srgbClr val="000000"/>
                    </a:solidFill>
                    <a:latin typeface="ＭＳ ゴシック" pitchFamily="49" charset="-128"/>
                    <a:ea typeface="ＭＳ ゴシック" pitchFamily="49" charset="-128"/>
                  </a:rPr>
                  <a:t>役所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a:t>
                </a:r>
                <a:r>
                  <a:rPr lang="ja-JP" altLang="en-US" sz="1000" dirty="0">
                    <a:solidFill>
                      <a:srgbClr val="000000"/>
                    </a:solidFill>
                    <a:latin typeface="ＭＳ ゴシック" pitchFamily="49" charset="-128"/>
                    <a:ea typeface="ＭＳ ゴシック" pitchFamily="49" charset="-128"/>
                  </a:rPr>
                  <a:t>自治区</a:t>
                </a:r>
                <a:r>
                  <a:rPr lang="ja-JP" altLang="en-US" sz="1000" dirty="0" smtClean="0">
                    <a:solidFill>
                      <a:srgbClr val="000000"/>
                    </a:solidFill>
                    <a:latin typeface="ＭＳ ゴシック" pitchFamily="49" charset="-128"/>
                    <a:ea typeface="ＭＳ ゴシック" pitchFamily="49" charset="-128"/>
                  </a:rPr>
                  <a:t>事務所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出張所等</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工営所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公園事務所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39" name="円/楕円 138"/>
              <p:cNvSpPr/>
              <p:nvPr/>
            </p:nvSpPr>
            <p:spPr>
              <a:xfrm>
                <a:off x="5681164" y="4724577"/>
                <a:ext cx="142894" cy="14447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0" name="円/楕円 139"/>
              <p:cNvSpPr/>
              <p:nvPr/>
            </p:nvSpPr>
            <p:spPr>
              <a:xfrm>
                <a:off x="5652585" y="4437226"/>
                <a:ext cx="215928" cy="215911"/>
              </a:xfrm>
              <a:prstGeom prst="ellipse">
                <a:avLst/>
              </a:prstGeom>
              <a:blipFill dpi="0" rotWithShape="1">
                <a:blip r:embed="rId3"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2340" name="Line 64"/>
              <p:cNvSpPr>
                <a:spLocks noChangeShapeType="1"/>
              </p:cNvSpPr>
              <p:nvPr/>
            </p:nvSpPr>
            <p:spPr bwMode="auto">
              <a:xfrm>
                <a:off x="5580112" y="4293096"/>
                <a:ext cx="457200"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2341" name="Line 68"/>
              <p:cNvSpPr>
                <a:spLocks noChangeShapeType="1"/>
              </p:cNvSpPr>
              <p:nvPr/>
            </p:nvSpPr>
            <p:spPr bwMode="auto">
              <a:xfrm>
                <a:off x="5580112" y="4293096"/>
                <a:ext cx="457200"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43" name="フローチャート : 判断 142"/>
              <p:cNvSpPr/>
              <p:nvPr/>
            </p:nvSpPr>
            <p:spPr>
              <a:xfrm>
                <a:off x="5684339" y="5167512"/>
                <a:ext cx="130192" cy="144469"/>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4" name="二等辺三角形 143"/>
              <p:cNvSpPr/>
              <p:nvPr/>
            </p:nvSpPr>
            <p:spPr>
              <a:xfrm>
                <a:off x="5676401" y="5373897"/>
                <a:ext cx="144481" cy="142882"/>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34" name="正方形/長方形 133"/>
            <p:cNvSpPr/>
            <p:nvPr/>
          </p:nvSpPr>
          <p:spPr>
            <a:xfrm>
              <a:off x="861391" y="4508440"/>
              <a:ext cx="144481" cy="14447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grpSp>
      <p:grpSp>
        <p:nvGrpSpPr>
          <p:cNvPr id="8" name="グループ化 92"/>
          <p:cNvGrpSpPr>
            <a:grpSpLocks/>
          </p:cNvGrpSpPr>
          <p:nvPr/>
        </p:nvGrpSpPr>
        <p:grpSpPr bwMode="auto">
          <a:xfrm>
            <a:off x="3924300" y="2932113"/>
            <a:ext cx="5040313" cy="3881437"/>
            <a:chOff x="1255624" y="1628800"/>
            <a:chExt cx="5320837" cy="4097110"/>
          </a:xfrm>
        </p:grpSpPr>
        <p:grpSp>
          <p:nvGrpSpPr>
            <p:cNvPr id="9" name="グループ化 45"/>
            <p:cNvGrpSpPr>
              <a:grpSpLocks/>
            </p:cNvGrpSpPr>
            <p:nvPr/>
          </p:nvGrpSpPr>
          <p:grpSpPr bwMode="auto">
            <a:xfrm>
              <a:off x="1454187" y="1628800"/>
              <a:ext cx="5122274" cy="4097110"/>
              <a:chOff x="1598203" y="1628800"/>
              <a:chExt cx="5122274" cy="4097110"/>
            </a:xfrm>
          </p:grpSpPr>
          <p:grpSp>
            <p:nvGrpSpPr>
              <p:cNvPr id="10" name="グループ化 118"/>
              <p:cNvGrpSpPr>
                <a:grpSpLocks/>
              </p:cNvGrpSpPr>
              <p:nvPr/>
            </p:nvGrpSpPr>
            <p:grpSpPr bwMode="auto">
              <a:xfrm>
                <a:off x="1598203" y="1628800"/>
                <a:ext cx="4521943" cy="4097110"/>
                <a:chOff x="2048266" y="1380445"/>
                <a:chExt cx="4521943" cy="4097110"/>
              </a:xfrm>
            </p:grpSpPr>
            <p:grpSp>
              <p:nvGrpSpPr>
                <p:cNvPr id="11" name="グループ化 1"/>
                <p:cNvGrpSpPr>
                  <a:grpSpLocks/>
                </p:cNvGrpSpPr>
                <p:nvPr/>
              </p:nvGrpSpPr>
              <p:grpSpPr bwMode="auto">
                <a:xfrm>
                  <a:off x="2573791" y="1380445"/>
                  <a:ext cx="3996418" cy="4097110"/>
                  <a:chOff x="0" y="0"/>
                  <a:chExt cx="4029075" cy="3971925"/>
                </a:xfrm>
              </p:grpSpPr>
              <p:pic>
                <p:nvPicPr>
                  <p:cNvPr id="52330" name="図 125"/>
                  <p:cNvPicPr>
                    <a:picLocks noChangeAspect="1"/>
                  </p:cNvPicPr>
                  <p:nvPr/>
                </p:nvPicPr>
                <p:blipFill>
                  <a:blip r:embed="rId4" cstate="print">
                    <a:extLst>
                      <a:ext uri="{28A0092B-C50C-407E-A947-70E740481C1C}">
                        <a14:useLocalDpi xmlns:a14="http://schemas.microsoft.com/office/drawing/2010/main" val="0"/>
                      </a:ext>
                    </a:extLst>
                  </a:blip>
                  <a:srcRect l="36443" t="10355" r="19299" b="-2008"/>
                  <a:stretch>
                    <a:fillRect/>
                  </a:stretch>
                </p:blipFill>
                <p:spPr bwMode="auto">
                  <a:xfrm>
                    <a:off x="9525" y="9525"/>
                    <a:ext cx="401955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グループ化 4"/>
                  <p:cNvGrpSpPr/>
                  <p:nvPr/>
                </p:nvGrpSpPr>
                <p:grpSpPr>
                  <a:xfrm>
                    <a:off x="0" y="0"/>
                    <a:ext cx="2800350" cy="3638549"/>
                    <a:chOff x="0" y="0"/>
                    <a:chExt cx="2800350" cy="3638549"/>
                  </a:xfrm>
                  <a:solidFill>
                    <a:sysClr val="window" lastClr="FFFFFF"/>
                  </a:solidFill>
                </p:grpSpPr>
                <p:sp>
                  <p:nvSpPr>
                    <p:cNvPr id="128" name="正方形/長方形 127"/>
                    <p:cNvSpPr/>
                    <p:nvPr/>
                  </p:nvSpPr>
                  <p:spPr>
                    <a:xfrm>
                      <a:off x="9525" y="0"/>
                      <a:ext cx="885825" cy="457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9" name="正方形/長方形 128"/>
                    <p:cNvSpPr/>
                    <p:nvPr/>
                  </p:nvSpPr>
                  <p:spPr>
                    <a:xfrm>
                      <a:off x="0" y="28575"/>
                      <a:ext cx="323850" cy="952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0" name="正方形/長方形 7"/>
                    <p:cNvSpPr/>
                    <p:nvPr/>
                  </p:nvSpPr>
                  <p:spPr>
                    <a:xfrm>
                      <a:off x="2476500" y="0"/>
                      <a:ext cx="323850" cy="1333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1" name="正方形/長方形 130"/>
                    <p:cNvSpPr/>
                    <p:nvPr/>
                  </p:nvSpPr>
                  <p:spPr>
                    <a:xfrm>
                      <a:off x="0" y="3305174"/>
                      <a:ext cx="409575" cy="333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grpSp>
            <p:grpSp>
              <p:nvGrpSpPr>
                <p:cNvPr id="13" name="グループ化 16"/>
                <p:cNvGrpSpPr>
                  <a:grpSpLocks/>
                </p:cNvGrpSpPr>
                <p:nvPr/>
              </p:nvGrpSpPr>
              <p:grpSpPr bwMode="auto">
                <a:xfrm>
                  <a:off x="2048266" y="2513015"/>
                  <a:ext cx="3071209" cy="947902"/>
                  <a:chOff x="2048266" y="2513015"/>
                  <a:chExt cx="3071209" cy="947902"/>
                </a:xfrm>
              </p:grpSpPr>
              <p:sp>
                <p:nvSpPr>
                  <p:cNvPr id="124" name="円/楕円 123"/>
                  <p:cNvSpPr/>
                  <p:nvPr/>
                </p:nvSpPr>
                <p:spPr>
                  <a:xfrm>
                    <a:off x="3195415" y="2890259"/>
                    <a:ext cx="144123" cy="14411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5" name="正方形/長方形 124"/>
                  <p:cNvSpPr/>
                  <p:nvPr/>
                </p:nvSpPr>
                <p:spPr>
                  <a:xfrm>
                    <a:off x="3825536" y="2513225"/>
                    <a:ext cx="1293759" cy="38038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rPr>
                      <a:t>平野区役所</a:t>
                    </a:r>
                    <a:endParaRPr lang="en-US" altLang="ja-JP" sz="1050" dirty="0">
                      <a:solidFill>
                        <a:schemeClr val="tx1"/>
                      </a:solidFill>
                    </a:endParaRPr>
                  </a:p>
                  <a:p>
                    <a:pPr algn="ctr">
                      <a:defRPr/>
                    </a:pPr>
                    <a:r>
                      <a:rPr lang="ja-JP" altLang="en-US" sz="1050" dirty="0">
                        <a:solidFill>
                          <a:schemeClr val="tx1"/>
                        </a:solidFill>
                      </a:rPr>
                      <a:t>（総合区役所）</a:t>
                    </a:r>
                  </a:p>
                </p:txBody>
              </p:sp>
              <p:sp>
                <p:nvSpPr>
                  <p:cNvPr id="123" name="正方形/長方形 122"/>
                  <p:cNvSpPr/>
                  <p:nvPr/>
                </p:nvSpPr>
                <p:spPr>
                  <a:xfrm>
                    <a:off x="2047454" y="3062858"/>
                    <a:ext cx="1322250" cy="39881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東住吉区役所</a:t>
                    </a:r>
                    <a:endParaRPr lang="en-US" altLang="ja-JP" sz="900" dirty="0">
                      <a:solidFill>
                        <a:schemeClr val="tx1"/>
                      </a:solidFill>
                    </a:endParaRPr>
                  </a:p>
                  <a:p>
                    <a:pPr algn="ctr">
                      <a:defRPr/>
                    </a:pPr>
                    <a:r>
                      <a:rPr lang="ja-JP" altLang="en-US" sz="900" dirty="0">
                        <a:solidFill>
                          <a:schemeClr val="tx1"/>
                        </a:solidFill>
                      </a:rPr>
                      <a:t>（地域自治区事務所）</a:t>
                    </a:r>
                    <a:endParaRPr lang="en-US" altLang="ja-JP" sz="900" dirty="0">
                      <a:solidFill>
                        <a:schemeClr val="tx1"/>
                      </a:solidFill>
                    </a:endParaRPr>
                  </a:p>
                </p:txBody>
              </p:sp>
            </p:grpSp>
          </p:grpSp>
          <p:sp>
            <p:nvSpPr>
              <p:cNvPr id="105" name="正方形/長方形 104"/>
              <p:cNvSpPr/>
              <p:nvPr/>
            </p:nvSpPr>
            <p:spPr>
              <a:xfrm>
                <a:off x="4716156" y="2996179"/>
                <a:ext cx="144123" cy="14411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06" name="正方形/長方形 105"/>
              <p:cNvSpPr/>
              <p:nvPr/>
            </p:nvSpPr>
            <p:spPr>
              <a:xfrm>
                <a:off x="5058030" y="4053552"/>
                <a:ext cx="142447" cy="14411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09" name="正方形/長方形 108"/>
              <p:cNvSpPr/>
              <p:nvPr/>
            </p:nvSpPr>
            <p:spPr>
              <a:xfrm>
                <a:off x="2926344" y="4517724"/>
                <a:ext cx="144123" cy="14411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1" name="正方形/長方形 110"/>
              <p:cNvSpPr/>
              <p:nvPr/>
            </p:nvSpPr>
            <p:spPr>
              <a:xfrm>
                <a:off x="4427909" y="3212345"/>
                <a:ext cx="1531730" cy="38038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平野区役所</a:t>
                </a:r>
                <a:endParaRPr lang="en-US" altLang="ja-JP" sz="900" dirty="0">
                  <a:solidFill>
                    <a:schemeClr val="tx1"/>
                  </a:solidFill>
                </a:endParaRPr>
              </a:p>
              <a:p>
                <a:pPr algn="ctr">
                  <a:defRPr/>
                </a:pPr>
                <a:r>
                  <a:rPr lang="ja-JP" altLang="en-US" sz="900" dirty="0">
                    <a:solidFill>
                      <a:schemeClr val="tx1"/>
                    </a:solidFill>
                  </a:rPr>
                  <a:t>北部サービスセンター</a:t>
                </a:r>
              </a:p>
            </p:txBody>
          </p:sp>
          <p:sp>
            <p:nvSpPr>
              <p:cNvPr id="112" name="正方形/長方形 111"/>
              <p:cNvSpPr/>
              <p:nvPr/>
            </p:nvSpPr>
            <p:spPr>
              <a:xfrm>
                <a:off x="5275891" y="3901063"/>
                <a:ext cx="1444586" cy="38038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平野区役所</a:t>
                </a:r>
                <a:endParaRPr lang="en-US" altLang="ja-JP" sz="900" dirty="0">
                  <a:solidFill>
                    <a:schemeClr val="tx1"/>
                  </a:solidFill>
                </a:endParaRPr>
              </a:p>
              <a:p>
                <a:pPr algn="ctr">
                  <a:defRPr/>
                </a:pPr>
                <a:r>
                  <a:rPr lang="ja-JP" altLang="en-US" sz="900" dirty="0">
                    <a:solidFill>
                      <a:schemeClr val="tx1"/>
                    </a:solidFill>
                  </a:rPr>
                  <a:t>南部サービスセンター</a:t>
                </a:r>
              </a:p>
            </p:txBody>
          </p:sp>
          <p:sp>
            <p:nvSpPr>
              <p:cNvPr id="114" name="正方形/長方形 113"/>
              <p:cNvSpPr/>
              <p:nvPr/>
            </p:nvSpPr>
            <p:spPr>
              <a:xfrm>
                <a:off x="3222969" y="4281448"/>
                <a:ext cx="936803" cy="38038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東住吉区役所</a:t>
                </a:r>
                <a:endParaRPr lang="en-US" altLang="ja-JP" sz="900" dirty="0">
                  <a:solidFill>
                    <a:schemeClr val="tx1"/>
                  </a:solidFill>
                </a:endParaRPr>
              </a:p>
              <a:p>
                <a:pPr algn="ctr">
                  <a:defRPr/>
                </a:pPr>
                <a:r>
                  <a:rPr lang="ja-JP" altLang="en-US" sz="900" dirty="0">
                    <a:solidFill>
                      <a:schemeClr val="tx1"/>
                    </a:solidFill>
                  </a:rPr>
                  <a:t>矢田出張所</a:t>
                </a:r>
                <a:endParaRPr lang="en-US" altLang="ja-JP" sz="900" dirty="0">
                  <a:solidFill>
                    <a:schemeClr val="tx1"/>
                  </a:solidFill>
                </a:endParaRPr>
              </a:p>
            </p:txBody>
          </p:sp>
          <p:sp>
            <p:nvSpPr>
              <p:cNvPr id="110" name="円/楕円 109"/>
              <p:cNvSpPr/>
              <p:nvPr/>
            </p:nvSpPr>
            <p:spPr>
              <a:xfrm>
                <a:off x="3678802" y="3257590"/>
                <a:ext cx="216186" cy="216166"/>
              </a:xfrm>
              <a:prstGeom prst="ellipse">
                <a:avLst/>
              </a:prstGeom>
              <a:blipFill dpi="0" rotWithShape="1">
                <a:blip r:embed="rId3"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7" name="フローチャート : 判断 96"/>
            <p:cNvSpPr/>
            <p:nvPr/>
          </p:nvSpPr>
          <p:spPr>
            <a:xfrm>
              <a:off x="3390662" y="3284401"/>
              <a:ext cx="132393" cy="144111"/>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8" name="正方形/長方形 97"/>
            <p:cNvSpPr/>
            <p:nvPr/>
          </p:nvSpPr>
          <p:spPr>
            <a:xfrm>
              <a:off x="3132580" y="3428512"/>
              <a:ext cx="859714" cy="28822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平野工営所</a:t>
              </a:r>
              <a:endParaRPr lang="en-US" altLang="ja-JP" sz="900" dirty="0">
                <a:solidFill>
                  <a:schemeClr val="tx1"/>
                </a:solidFill>
              </a:endParaRPr>
            </a:p>
          </p:txBody>
        </p:sp>
        <p:sp>
          <p:nvSpPr>
            <p:cNvPr id="101" name="二等辺三角形 100"/>
            <p:cNvSpPr/>
            <p:nvPr/>
          </p:nvSpPr>
          <p:spPr>
            <a:xfrm>
              <a:off x="2051655" y="3860845"/>
              <a:ext cx="144123" cy="144111"/>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2" name="正方形/長方形 101"/>
            <p:cNvSpPr/>
            <p:nvPr/>
          </p:nvSpPr>
          <p:spPr>
            <a:xfrm>
              <a:off x="1255624" y="3716734"/>
              <a:ext cx="868092" cy="36027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長居</a:t>
              </a:r>
              <a:endParaRPr lang="en-US" altLang="ja-JP" sz="900" dirty="0">
                <a:solidFill>
                  <a:schemeClr val="tx1"/>
                </a:solidFill>
              </a:endParaRPr>
            </a:p>
            <a:p>
              <a:pPr algn="ctr">
                <a:defRPr/>
              </a:pPr>
              <a:r>
                <a:rPr lang="ja-JP" altLang="en-US" sz="900" dirty="0">
                  <a:solidFill>
                    <a:schemeClr val="tx1"/>
                  </a:solidFill>
                </a:rPr>
                <a:t>公園事務所</a:t>
              </a:r>
              <a:endParaRPr lang="en-US" altLang="ja-JP" sz="900" dirty="0">
                <a:solidFill>
                  <a:schemeClr val="tx1"/>
                </a:solidFill>
              </a:endParaRPr>
            </a:p>
          </p:txBody>
        </p:sp>
      </p:grpSp>
      <p:sp>
        <p:nvSpPr>
          <p:cNvPr id="84" name="フリーフォーム 83"/>
          <p:cNvSpPr/>
          <p:nvPr/>
        </p:nvSpPr>
        <p:spPr bwMode="auto">
          <a:xfrm>
            <a:off x="5076825" y="3933825"/>
            <a:ext cx="2951163" cy="2092325"/>
          </a:xfrm>
          <a:custGeom>
            <a:avLst/>
            <a:gdLst>
              <a:gd name="connsiteX0" fmla="*/ 0 w 3141662"/>
              <a:gd name="connsiteY0" fmla="*/ 0 h 2109787"/>
              <a:gd name="connsiteX1" fmla="*/ 314325 w 3141662"/>
              <a:gd name="connsiteY1" fmla="*/ 409575 h 2109787"/>
              <a:gd name="connsiteX2" fmla="*/ 628650 w 3141662"/>
              <a:gd name="connsiteY2" fmla="*/ 552450 h 2109787"/>
              <a:gd name="connsiteX3" fmla="*/ 1457325 w 3141662"/>
              <a:gd name="connsiteY3" fmla="*/ 438150 h 2109787"/>
              <a:gd name="connsiteX4" fmla="*/ 1676400 w 3141662"/>
              <a:gd name="connsiteY4" fmla="*/ 590550 h 2109787"/>
              <a:gd name="connsiteX5" fmla="*/ 1724025 w 3141662"/>
              <a:gd name="connsiteY5" fmla="*/ 1485900 h 2109787"/>
              <a:gd name="connsiteX6" fmla="*/ 2924175 w 3141662"/>
              <a:gd name="connsiteY6" fmla="*/ 1504950 h 2109787"/>
              <a:gd name="connsiteX7" fmla="*/ 3028950 w 3141662"/>
              <a:gd name="connsiteY7" fmla="*/ 2009775 h 2109787"/>
              <a:gd name="connsiteX8" fmla="*/ 3124200 w 3141662"/>
              <a:gd name="connsiteY8" fmla="*/ 2105025 h 2109787"/>
              <a:gd name="connsiteX9" fmla="*/ 3124200 w 3141662"/>
              <a:gd name="connsiteY9" fmla="*/ 2105025 h 2109787"/>
              <a:gd name="connsiteX0" fmla="*/ 0 w 3152651"/>
              <a:gd name="connsiteY0" fmla="*/ 0 h 2109787"/>
              <a:gd name="connsiteX1" fmla="*/ 314325 w 3152651"/>
              <a:gd name="connsiteY1" fmla="*/ 409575 h 2109787"/>
              <a:gd name="connsiteX2" fmla="*/ 628650 w 3152651"/>
              <a:gd name="connsiteY2" fmla="*/ 552450 h 2109787"/>
              <a:gd name="connsiteX3" fmla="*/ 1457325 w 3152651"/>
              <a:gd name="connsiteY3" fmla="*/ 438150 h 2109787"/>
              <a:gd name="connsiteX4" fmla="*/ 1676400 w 3152651"/>
              <a:gd name="connsiteY4" fmla="*/ 590550 h 2109787"/>
              <a:gd name="connsiteX5" fmla="*/ 1658100 w 3152651"/>
              <a:gd name="connsiteY5" fmla="*/ 1415108 h 2109787"/>
              <a:gd name="connsiteX6" fmla="*/ 2924175 w 3152651"/>
              <a:gd name="connsiteY6" fmla="*/ 1504950 h 2109787"/>
              <a:gd name="connsiteX7" fmla="*/ 3028950 w 3152651"/>
              <a:gd name="connsiteY7" fmla="*/ 2009775 h 2109787"/>
              <a:gd name="connsiteX8" fmla="*/ 3124200 w 3152651"/>
              <a:gd name="connsiteY8" fmla="*/ 2105025 h 2109787"/>
              <a:gd name="connsiteX9" fmla="*/ 3124200 w 3152651"/>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457325 w 3138105"/>
              <a:gd name="connsiteY3" fmla="*/ 438150 h 2109787"/>
              <a:gd name="connsiteX4" fmla="*/ 1676400 w 3138105"/>
              <a:gd name="connsiteY4" fmla="*/ 590550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457325 w 3138105"/>
              <a:gd name="connsiteY3" fmla="*/ 438150 h 2109787"/>
              <a:gd name="connsiteX4" fmla="*/ 1570830 w 3138105"/>
              <a:gd name="connsiteY4" fmla="*/ 650961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396294 w 3138105"/>
              <a:gd name="connsiteY3" fmla="*/ 442557 h 2109787"/>
              <a:gd name="connsiteX4" fmla="*/ 1570830 w 3138105"/>
              <a:gd name="connsiteY4" fmla="*/ 650961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396294 w 3138105"/>
              <a:gd name="connsiteY3" fmla="*/ 442557 h 2109787"/>
              <a:gd name="connsiteX4" fmla="*/ 1483562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483562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52651"/>
              <a:gd name="connsiteY0" fmla="*/ 0 h 2109787"/>
              <a:gd name="connsiteX1" fmla="*/ 314325 w 3152651"/>
              <a:gd name="connsiteY1" fmla="*/ 409575 h 2109787"/>
              <a:gd name="connsiteX2" fmla="*/ 698147 w 3152651"/>
              <a:gd name="connsiteY2" fmla="*/ 512025 h 2109787"/>
              <a:gd name="connsiteX3" fmla="*/ 1309025 w 3152651"/>
              <a:gd name="connsiteY3" fmla="*/ 442557 h 2109787"/>
              <a:gd name="connsiteX4" fmla="*/ 1570830 w 3152651"/>
              <a:gd name="connsiteY4" fmla="*/ 720429 h 2109787"/>
              <a:gd name="connsiteX5" fmla="*/ 1658099 w 3152651"/>
              <a:gd name="connsiteY5" fmla="*/ 1415108 h 2109787"/>
              <a:gd name="connsiteX6" fmla="*/ 2924175 w 3152651"/>
              <a:gd name="connsiteY6" fmla="*/ 1504950 h 2109787"/>
              <a:gd name="connsiteX7" fmla="*/ 3028950 w 3152651"/>
              <a:gd name="connsiteY7" fmla="*/ 2009775 h 2109787"/>
              <a:gd name="connsiteX8" fmla="*/ 3124200 w 3152651"/>
              <a:gd name="connsiteY8" fmla="*/ 2105025 h 2109787"/>
              <a:gd name="connsiteX9" fmla="*/ 3124200 w 3152651"/>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24200"/>
              <a:gd name="connsiteY0" fmla="*/ 0 h 2113183"/>
              <a:gd name="connsiteX1" fmla="*/ 314325 w 3124200"/>
              <a:gd name="connsiteY1" fmla="*/ 409575 h 2113183"/>
              <a:gd name="connsiteX2" fmla="*/ 698147 w 3124200"/>
              <a:gd name="connsiteY2" fmla="*/ 512025 h 2113183"/>
              <a:gd name="connsiteX3" fmla="*/ 1309025 w 3124200"/>
              <a:gd name="connsiteY3" fmla="*/ 442557 h 2113183"/>
              <a:gd name="connsiteX4" fmla="*/ 1570830 w 3124200"/>
              <a:gd name="connsiteY4" fmla="*/ 720429 h 2113183"/>
              <a:gd name="connsiteX5" fmla="*/ 1570831 w 3124200"/>
              <a:gd name="connsiteY5" fmla="*/ 1415108 h 2113183"/>
              <a:gd name="connsiteX6" fmla="*/ 2879856 w 3124200"/>
              <a:gd name="connsiteY6" fmla="*/ 1484576 h 2113183"/>
              <a:gd name="connsiteX7" fmla="*/ 3028950 w 3124200"/>
              <a:gd name="connsiteY7" fmla="*/ 2009775 h 2113183"/>
              <a:gd name="connsiteX8" fmla="*/ 3124200 w 3124200"/>
              <a:gd name="connsiteY8" fmla="*/ 2105025 h 2113183"/>
              <a:gd name="connsiteX9" fmla="*/ 3124200 w 3124200"/>
              <a:gd name="connsiteY9" fmla="*/ 2105025 h 2113183"/>
              <a:gd name="connsiteX0" fmla="*/ 0 w 3384680"/>
              <a:gd name="connsiteY0" fmla="*/ 0 h 2113183"/>
              <a:gd name="connsiteX1" fmla="*/ 314325 w 3384680"/>
              <a:gd name="connsiteY1" fmla="*/ 409575 h 2113183"/>
              <a:gd name="connsiteX2" fmla="*/ 698147 w 3384680"/>
              <a:gd name="connsiteY2" fmla="*/ 512025 h 2113183"/>
              <a:gd name="connsiteX3" fmla="*/ 1309025 w 3384680"/>
              <a:gd name="connsiteY3" fmla="*/ 442557 h 2113183"/>
              <a:gd name="connsiteX4" fmla="*/ 1570830 w 3384680"/>
              <a:gd name="connsiteY4" fmla="*/ 720429 h 2113183"/>
              <a:gd name="connsiteX5" fmla="*/ 1570831 w 3384680"/>
              <a:gd name="connsiteY5" fmla="*/ 1415108 h 2113183"/>
              <a:gd name="connsiteX6" fmla="*/ 3141661 w 3384680"/>
              <a:gd name="connsiteY6" fmla="*/ 1484576 h 2113183"/>
              <a:gd name="connsiteX7" fmla="*/ 3028950 w 3384680"/>
              <a:gd name="connsiteY7" fmla="*/ 2009775 h 2113183"/>
              <a:gd name="connsiteX8" fmla="*/ 3124200 w 3384680"/>
              <a:gd name="connsiteY8" fmla="*/ 2105025 h 2113183"/>
              <a:gd name="connsiteX9" fmla="*/ 3124200 w 3384680"/>
              <a:gd name="connsiteY9" fmla="*/ 2105025 h 2113183"/>
              <a:gd name="connsiteX0" fmla="*/ 0 w 3418012"/>
              <a:gd name="connsiteY0" fmla="*/ 0 h 2143727"/>
              <a:gd name="connsiteX1" fmla="*/ 314325 w 3418012"/>
              <a:gd name="connsiteY1" fmla="*/ 409575 h 2143727"/>
              <a:gd name="connsiteX2" fmla="*/ 698147 w 3418012"/>
              <a:gd name="connsiteY2" fmla="*/ 512025 h 2143727"/>
              <a:gd name="connsiteX3" fmla="*/ 1309025 w 3418012"/>
              <a:gd name="connsiteY3" fmla="*/ 442557 h 2143727"/>
              <a:gd name="connsiteX4" fmla="*/ 1570830 w 3418012"/>
              <a:gd name="connsiteY4" fmla="*/ 720429 h 2143727"/>
              <a:gd name="connsiteX5" fmla="*/ 1570831 w 3418012"/>
              <a:gd name="connsiteY5" fmla="*/ 1415108 h 2143727"/>
              <a:gd name="connsiteX6" fmla="*/ 3141661 w 3418012"/>
              <a:gd name="connsiteY6" fmla="*/ 1484576 h 2143727"/>
              <a:gd name="connsiteX7" fmla="*/ 3228929 w 3418012"/>
              <a:gd name="connsiteY7" fmla="*/ 2040319 h 2143727"/>
              <a:gd name="connsiteX8" fmla="*/ 3124200 w 3418012"/>
              <a:gd name="connsiteY8" fmla="*/ 2105025 h 2143727"/>
              <a:gd name="connsiteX9" fmla="*/ 3124200 w 3418012"/>
              <a:gd name="connsiteY9" fmla="*/ 2105025 h 2143727"/>
              <a:gd name="connsiteX0" fmla="*/ 0 w 3325572"/>
              <a:gd name="connsiteY0" fmla="*/ 0 h 2143727"/>
              <a:gd name="connsiteX1" fmla="*/ 314325 w 3325572"/>
              <a:gd name="connsiteY1" fmla="*/ 409575 h 2143727"/>
              <a:gd name="connsiteX2" fmla="*/ 698147 w 3325572"/>
              <a:gd name="connsiteY2" fmla="*/ 512025 h 2143727"/>
              <a:gd name="connsiteX3" fmla="*/ 1309025 w 3325572"/>
              <a:gd name="connsiteY3" fmla="*/ 442557 h 2143727"/>
              <a:gd name="connsiteX4" fmla="*/ 1570830 w 3325572"/>
              <a:gd name="connsiteY4" fmla="*/ 720429 h 2143727"/>
              <a:gd name="connsiteX5" fmla="*/ 1570831 w 3325572"/>
              <a:gd name="connsiteY5" fmla="*/ 1415108 h 2143727"/>
              <a:gd name="connsiteX6" fmla="*/ 3141661 w 3325572"/>
              <a:gd name="connsiteY6" fmla="*/ 1484576 h 2143727"/>
              <a:gd name="connsiteX7" fmla="*/ 3228929 w 3325572"/>
              <a:gd name="connsiteY7" fmla="*/ 2040319 h 2143727"/>
              <a:gd name="connsiteX8" fmla="*/ 3124200 w 3325572"/>
              <a:gd name="connsiteY8" fmla="*/ 2105025 h 2143727"/>
              <a:gd name="connsiteX9" fmla="*/ 3124200 w 3325572"/>
              <a:gd name="connsiteY9" fmla="*/ 2105025 h 2143727"/>
              <a:gd name="connsiteX0" fmla="*/ 0 w 3325572"/>
              <a:gd name="connsiteY0" fmla="*/ 0 h 2143727"/>
              <a:gd name="connsiteX1" fmla="*/ 314325 w 3325572"/>
              <a:gd name="connsiteY1" fmla="*/ 409575 h 2143727"/>
              <a:gd name="connsiteX2" fmla="*/ 698147 w 3325572"/>
              <a:gd name="connsiteY2" fmla="*/ 512025 h 2143727"/>
              <a:gd name="connsiteX3" fmla="*/ 1309025 w 3325572"/>
              <a:gd name="connsiteY3" fmla="*/ 442557 h 2143727"/>
              <a:gd name="connsiteX4" fmla="*/ 1570830 w 3325572"/>
              <a:gd name="connsiteY4" fmla="*/ 720429 h 2143727"/>
              <a:gd name="connsiteX5" fmla="*/ 1570831 w 3325572"/>
              <a:gd name="connsiteY5" fmla="*/ 1415108 h 2143727"/>
              <a:gd name="connsiteX6" fmla="*/ 3141661 w 3325572"/>
              <a:gd name="connsiteY6" fmla="*/ 1484576 h 2143727"/>
              <a:gd name="connsiteX7" fmla="*/ 3228929 w 3325572"/>
              <a:gd name="connsiteY7" fmla="*/ 2040319 h 2143727"/>
              <a:gd name="connsiteX8" fmla="*/ 3124200 w 3325572"/>
              <a:gd name="connsiteY8" fmla="*/ 2105025 h 2143727"/>
              <a:gd name="connsiteX9" fmla="*/ 3124200 w 3325572"/>
              <a:gd name="connsiteY9" fmla="*/ 2105025 h 2143727"/>
              <a:gd name="connsiteX0" fmla="*/ 0 w 3231839"/>
              <a:gd name="connsiteY0" fmla="*/ 0 h 2143727"/>
              <a:gd name="connsiteX1" fmla="*/ 314325 w 3231839"/>
              <a:gd name="connsiteY1" fmla="*/ 409575 h 2143727"/>
              <a:gd name="connsiteX2" fmla="*/ 698147 w 3231839"/>
              <a:gd name="connsiteY2" fmla="*/ 512025 h 2143727"/>
              <a:gd name="connsiteX3" fmla="*/ 1309025 w 3231839"/>
              <a:gd name="connsiteY3" fmla="*/ 442557 h 2143727"/>
              <a:gd name="connsiteX4" fmla="*/ 1570830 w 3231839"/>
              <a:gd name="connsiteY4" fmla="*/ 720429 h 2143727"/>
              <a:gd name="connsiteX5" fmla="*/ 1570831 w 3231839"/>
              <a:gd name="connsiteY5" fmla="*/ 1415108 h 2143727"/>
              <a:gd name="connsiteX6" fmla="*/ 3141661 w 3231839"/>
              <a:gd name="connsiteY6" fmla="*/ 1484576 h 2143727"/>
              <a:gd name="connsiteX7" fmla="*/ 3228929 w 3231839"/>
              <a:gd name="connsiteY7" fmla="*/ 2040319 h 2143727"/>
              <a:gd name="connsiteX8" fmla="*/ 3124200 w 3231839"/>
              <a:gd name="connsiteY8" fmla="*/ 2105025 h 2143727"/>
              <a:gd name="connsiteX9" fmla="*/ 3124200 w 323183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6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38336"/>
              <a:gd name="connsiteY0" fmla="*/ 0 h 2143727"/>
              <a:gd name="connsiteX1" fmla="*/ 314325 w 3238336"/>
              <a:gd name="connsiteY1" fmla="*/ 409575 h 2143727"/>
              <a:gd name="connsiteX2" fmla="*/ 698147 w 3238336"/>
              <a:gd name="connsiteY2" fmla="*/ 512025 h 2143727"/>
              <a:gd name="connsiteX3" fmla="*/ 1309025 w 3238336"/>
              <a:gd name="connsiteY3" fmla="*/ 442557 h 2143727"/>
              <a:gd name="connsiteX4" fmla="*/ 1570830 w 3238336"/>
              <a:gd name="connsiteY4" fmla="*/ 720429 h 2143727"/>
              <a:gd name="connsiteX5" fmla="*/ 1570831 w 3238336"/>
              <a:gd name="connsiteY5" fmla="*/ 1415108 h 2143727"/>
              <a:gd name="connsiteX6" fmla="*/ 3141661 w 3238336"/>
              <a:gd name="connsiteY6" fmla="*/ 1484575 h 2143727"/>
              <a:gd name="connsiteX7" fmla="*/ 3228929 w 3238336"/>
              <a:gd name="connsiteY7" fmla="*/ 2040319 h 2143727"/>
              <a:gd name="connsiteX8" fmla="*/ 3124200 w 3238336"/>
              <a:gd name="connsiteY8" fmla="*/ 2105025 h 2143727"/>
              <a:gd name="connsiteX9" fmla="*/ 3124200 w 3238336"/>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578002"/>
              <a:gd name="connsiteY0" fmla="*/ 0 h 2179254"/>
              <a:gd name="connsiteX1" fmla="*/ 314325 w 3578002"/>
              <a:gd name="connsiteY1" fmla="*/ 409575 h 2179254"/>
              <a:gd name="connsiteX2" fmla="*/ 698147 w 3578002"/>
              <a:gd name="connsiteY2" fmla="*/ 512025 h 2179254"/>
              <a:gd name="connsiteX3" fmla="*/ 1309025 w 3578002"/>
              <a:gd name="connsiteY3" fmla="*/ 442557 h 2179254"/>
              <a:gd name="connsiteX4" fmla="*/ 1570830 w 3578002"/>
              <a:gd name="connsiteY4" fmla="*/ 720429 h 2179254"/>
              <a:gd name="connsiteX5" fmla="*/ 1570831 w 3578002"/>
              <a:gd name="connsiteY5" fmla="*/ 1415108 h 2179254"/>
              <a:gd name="connsiteX6" fmla="*/ 3141661 w 3578002"/>
              <a:gd name="connsiteY6" fmla="*/ 1484575 h 2179254"/>
              <a:gd name="connsiteX7" fmla="*/ 3228929 w 3578002"/>
              <a:gd name="connsiteY7" fmla="*/ 2040319 h 2179254"/>
              <a:gd name="connsiteX8" fmla="*/ 3124200 w 3578002"/>
              <a:gd name="connsiteY8" fmla="*/ 2105025 h 2179254"/>
              <a:gd name="connsiteX9" fmla="*/ 3578002 w 3578002"/>
              <a:gd name="connsiteY9" fmla="*/ 2179254 h 2179254"/>
              <a:gd name="connsiteX0" fmla="*/ 0 w 3578002"/>
              <a:gd name="connsiteY0" fmla="*/ 0 h 2143727"/>
              <a:gd name="connsiteX1" fmla="*/ 314325 w 3578002"/>
              <a:gd name="connsiteY1" fmla="*/ 409575 h 2143727"/>
              <a:gd name="connsiteX2" fmla="*/ 698147 w 3578002"/>
              <a:gd name="connsiteY2" fmla="*/ 512025 h 2143727"/>
              <a:gd name="connsiteX3" fmla="*/ 1309025 w 3578002"/>
              <a:gd name="connsiteY3" fmla="*/ 442557 h 2143727"/>
              <a:gd name="connsiteX4" fmla="*/ 1570830 w 3578002"/>
              <a:gd name="connsiteY4" fmla="*/ 720429 h 2143727"/>
              <a:gd name="connsiteX5" fmla="*/ 1570831 w 3578002"/>
              <a:gd name="connsiteY5" fmla="*/ 1415108 h 2143727"/>
              <a:gd name="connsiteX6" fmla="*/ 3141661 w 3578002"/>
              <a:gd name="connsiteY6" fmla="*/ 1484575 h 2143727"/>
              <a:gd name="connsiteX7" fmla="*/ 3228929 w 3578002"/>
              <a:gd name="connsiteY7" fmla="*/ 2040319 h 2143727"/>
              <a:gd name="connsiteX8" fmla="*/ 3124200 w 3578002"/>
              <a:gd name="connsiteY8" fmla="*/ 2105025 h 2143727"/>
              <a:gd name="connsiteX9" fmla="*/ 3578002 w 3578002"/>
              <a:gd name="connsiteY9" fmla="*/ 2109786 h 2143727"/>
              <a:gd name="connsiteX0" fmla="*/ 0 w 3578002"/>
              <a:gd name="connsiteY0" fmla="*/ 0 h 2144521"/>
              <a:gd name="connsiteX1" fmla="*/ 314325 w 3578002"/>
              <a:gd name="connsiteY1" fmla="*/ 409575 h 2144521"/>
              <a:gd name="connsiteX2" fmla="*/ 698147 w 3578002"/>
              <a:gd name="connsiteY2" fmla="*/ 512025 h 2144521"/>
              <a:gd name="connsiteX3" fmla="*/ 1309025 w 3578002"/>
              <a:gd name="connsiteY3" fmla="*/ 442557 h 2144521"/>
              <a:gd name="connsiteX4" fmla="*/ 1570830 w 3578002"/>
              <a:gd name="connsiteY4" fmla="*/ 720429 h 2144521"/>
              <a:gd name="connsiteX5" fmla="*/ 1570831 w 3578002"/>
              <a:gd name="connsiteY5" fmla="*/ 1415108 h 2144521"/>
              <a:gd name="connsiteX6" fmla="*/ 3141661 w 3578002"/>
              <a:gd name="connsiteY6" fmla="*/ 1484575 h 2144521"/>
              <a:gd name="connsiteX7" fmla="*/ 3228929 w 3578002"/>
              <a:gd name="connsiteY7" fmla="*/ 2040319 h 2144521"/>
              <a:gd name="connsiteX8" fmla="*/ 3578002 w 3578002"/>
              <a:gd name="connsiteY8" fmla="*/ 2109786 h 2144521"/>
              <a:gd name="connsiteX0" fmla="*/ 0 w 3578002"/>
              <a:gd name="connsiteY0" fmla="*/ 0 h 2109786"/>
              <a:gd name="connsiteX1" fmla="*/ 314325 w 3578002"/>
              <a:gd name="connsiteY1" fmla="*/ 409575 h 2109786"/>
              <a:gd name="connsiteX2" fmla="*/ 698147 w 3578002"/>
              <a:gd name="connsiteY2" fmla="*/ 512025 h 2109786"/>
              <a:gd name="connsiteX3" fmla="*/ 1309025 w 3578002"/>
              <a:gd name="connsiteY3" fmla="*/ 442557 h 2109786"/>
              <a:gd name="connsiteX4" fmla="*/ 1570830 w 3578002"/>
              <a:gd name="connsiteY4" fmla="*/ 720429 h 2109786"/>
              <a:gd name="connsiteX5" fmla="*/ 1570831 w 3578002"/>
              <a:gd name="connsiteY5" fmla="*/ 1415108 h 2109786"/>
              <a:gd name="connsiteX6" fmla="*/ 3141661 w 3578002"/>
              <a:gd name="connsiteY6" fmla="*/ 1484575 h 2109786"/>
              <a:gd name="connsiteX7" fmla="*/ 3228929 w 3578002"/>
              <a:gd name="connsiteY7" fmla="*/ 1970850 h 2109786"/>
              <a:gd name="connsiteX8" fmla="*/ 3578002 w 3578002"/>
              <a:gd name="connsiteY8" fmla="*/ 2109786 h 2109786"/>
              <a:gd name="connsiteX0" fmla="*/ 0 w 3578002"/>
              <a:gd name="connsiteY0" fmla="*/ 0 h 2075052"/>
              <a:gd name="connsiteX1" fmla="*/ 314325 w 3578002"/>
              <a:gd name="connsiteY1" fmla="*/ 409575 h 2075052"/>
              <a:gd name="connsiteX2" fmla="*/ 698147 w 3578002"/>
              <a:gd name="connsiteY2" fmla="*/ 512025 h 2075052"/>
              <a:gd name="connsiteX3" fmla="*/ 1309025 w 3578002"/>
              <a:gd name="connsiteY3" fmla="*/ 442557 h 2075052"/>
              <a:gd name="connsiteX4" fmla="*/ 1570830 w 3578002"/>
              <a:gd name="connsiteY4" fmla="*/ 720429 h 2075052"/>
              <a:gd name="connsiteX5" fmla="*/ 1570831 w 3578002"/>
              <a:gd name="connsiteY5" fmla="*/ 1415108 h 2075052"/>
              <a:gd name="connsiteX6" fmla="*/ 3141661 w 3578002"/>
              <a:gd name="connsiteY6" fmla="*/ 1484575 h 2075052"/>
              <a:gd name="connsiteX7" fmla="*/ 3228929 w 3578002"/>
              <a:gd name="connsiteY7" fmla="*/ 1970850 h 2075052"/>
              <a:gd name="connsiteX8" fmla="*/ 3578002 w 3578002"/>
              <a:gd name="connsiteY8" fmla="*/ 2040318 h 2075052"/>
              <a:gd name="connsiteX0" fmla="*/ 0 w 3578002"/>
              <a:gd name="connsiteY0" fmla="*/ 0 h 2040318"/>
              <a:gd name="connsiteX1" fmla="*/ 314325 w 3578002"/>
              <a:gd name="connsiteY1" fmla="*/ 409575 h 2040318"/>
              <a:gd name="connsiteX2" fmla="*/ 698147 w 3578002"/>
              <a:gd name="connsiteY2" fmla="*/ 512025 h 2040318"/>
              <a:gd name="connsiteX3" fmla="*/ 1309025 w 3578002"/>
              <a:gd name="connsiteY3" fmla="*/ 442557 h 2040318"/>
              <a:gd name="connsiteX4" fmla="*/ 1570830 w 3578002"/>
              <a:gd name="connsiteY4" fmla="*/ 720429 h 2040318"/>
              <a:gd name="connsiteX5" fmla="*/ 1570831 w 3578002"/>
              <a:gd name="connsiteY5" fmla="*/ 1415108 h 2040318"/>
              <a:gd name="connsiteX6" fmla="*/ 3141661 w 3578002"/>
              <a:gd name="connsiteY6" fmla="*/ 1484575 h 2040318"/>
              <a:gd name="connsiteX7" fmla="*/ 3228929 w 3578002"/>
              <a:gd name="connsiteY7" fmla="*/ 1901382 h 2040318"/>
              <a:gd name="connsiteX8" fmla="*/ 3578002 w 3578002"/>
              <a:gd name="connsiteY8" fmla="*/ 2040318 h 2040318"/>
              <a:gd name="connsiteX0" fmla="*/ 0 w 3578002"/>
              <a:gd name="connsiteY0" fmla="*/ 0 h 2040318"/>
              <a:gd name="connsiteX1" fmla="*/ 314325 w 3578002"/>
              <a:gd name="connsiteY1" fmla="*/ 409575 h 2040318"/>
              <a:gd name="connsiteX2" fmla="*/ 698147 w 3578002"/>
              <a:gd name="connsiteY2" fmla="*/ 512025 h 2040318"/>
              <a:gd name="connsiteX3" fmla="*/ 1309025 w 3578002"/>
              <a:gd name="connsiteY3" fmla="*/ 442557 h 2040318"/>
              <a:gd name="connsiteX4" fmla="*/ 1570830 w 3578002"/>
              <a:gd name="connsiteY4" fmla="*/ 720429 h 2040318"/>
              <a:gd name="connsiteX5" fmla="*/ 1570831 w 3578002"/>
              <a:gd name="connsiteY5" fmla="*/ 1415108 h 2040318"/>
              <a:gd name="connsiteX6" fmla="*/ 3141661 w 3578002"/>
              <a:gd name="connsiteY6" fmla="*/ 1484575 h 2040318"/>
              <a:gd name="connsiteX7" fmla="*/ 3228929 w 3578002"/>
              <a:gd name="connsiteY7" fmla="*/ 1901382 h 2040318"/>
              <a:gd name="connsiteX8" fmla="*/ 3578002 w 3578002"/>
              <a:gd name="connsiteY8" fmla="*/ 2040318 h 2040318"/>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141661 w 3578002"/>
              <a:gd name="connsiteY6" fmla="*/ 1484575 h 2019081"/>
              <a:gd name="connsiteX7" fmla="*/ 3228929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141661 w 3578002"/>
              <a:gd name="connsiteY6" fmla="*/ 1484575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78002" h="2019081">
                <a:moveTo>
                  <a:pt x="0" y="0"/>
                </a:moveTo>
                <a:cubicBezTo>
                  <a:pt x="104775" y="158750"/>
                  <a:pt x="197967" y="324238"/>
                  <a:pt x="314325" y="409575"/>
                </a:cubicBezTo>
                <a:cubicBezTo>
                  <a:pt x="430683" y="494912"/>
                  <a:pt x="532364" y="506528"/>
                  <a:pt x="698147" y="512025"/>
                </a:cubicBezTo>
                <a:cubicBezTo>
                  <a:pt x="863930" y="517522"/>
                  <a:pt x="1178123" y="442557"/>
                  <a:pt x="1309025" y="442557"/>
                </a:cubicBezTo>
                <a:cubicBezTo>
                  <a:pt x="1473441" y="436491"/>
                  <a:pt x="1569292" y="493033"/>
                  <a:pt x="1570830" y="720429"/>
                </a:cubicBezTo>
                <a:cubicBezTo>
                  <a:pt x="1564944" y="966083"/>
                  <a:pt x="1538780" y="1245158"/>
                  <a:pt x="1570831" y="1415108"/>
                </a:cubicBezTo>
                <a:cubicBezTo>
                  <a:pt x="1932116" y="1431957"/>
                  <a:pt x="3004105" y="1418253"/>
                  <a:pt x="3054392" y="1484574"/>
                </a:cubicBezTo>
                <a:cubicBezTo>
                  <a:pt x="3169287" y="1525701"/>
                  <a:pt x="3098517" y="1753657"/>
                  <a:pt x="3141660" y="1901382"/>
                </a:cubicBezTo>
                <a:cubicBezTo>
                  <a:pt x="3186126" y="2019081"/>
                  <a:pt x="3505279" y="1956378"/>
                  <a:pt x="3578002" y="1970850"/>
                </a:cubicBezTo>
              </a:path>
            </a:pathLst>
          </a:custGeom>
          <a:noFill/>
          <a:ln w="63500" cmpd="tri">
            <a:solidFill>
              <a:srgbClr val="7030A0"/>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83" name="テキスト ボックス 24"/>
          <p:cNvSpPr txBox="1">
            <a:spLocks noChangeArrowheads="1"/>
          </p:cNvSpPr>
          <p:nvPr/>
        </p:nvSpPr>
        <p:spPr bwMode="gray">
          <a:xfrm>
            <a:off x="4090988" y="620713"/>
            <a:ext cx="1800000"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dirty="0">
                <a:solidFill>
                  <a:schemeClr val="bg1"/>
                </a:solidFill>
                <a:latin typeface="ＭＳ Ｐゴシック" charset="-128"/>
              </a:rPr>
              <a:t>区</a:t>
            </a:r>
            <a:r>
              <a:rPr lang="ja-JP" altLang="en-US" sz="1200" b="1" dirty="0" smtClean="0">
                <a:solidFill>
                  <a:schemeClr val="bg1"/>
                </a:solidFill>
                <a:latin typeface="ＭＳ Ｐゴシック" charset="-128"/>
              </a:rPr>
              <a:t>役所等の現況位置図</a:t>
            </a:r>
            <a:endParaRPr lang="ja-JP" altLang="en-US" sz="1200" b="1" dirty="0">
              <a:solidFill>
                <a:schemeClr val="bg1"/>
              </a:solidFill>
              <a:latin typeface="ＭＳ Ｐゴシック" charset="-128"/>
            </a:endParaRPr>
          </a:p>
        </p:txBody>
      </p:sp>
      <p:sp>
        <p:nvSpPr>
          <p:cNvPr id="85"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４８</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8416349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テキスト ボックス 24"/>
          <p:cNvSpPr txBox="1"/>
          <p:nvPr/>
        </p:nvSpPr>
        <p:spPr bwMode="gray">
          <a:xfrm>
            <a:off x="179388" y="73025"/>
            <a:ext cx="1439862" cy="21748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特徴</a:t>
            </a:r>
          </a:p>
        </p:txBody>
      </p:sp>
      <p:sp>
        <p:nvSpPr>
          <p:cNvPr id="53251" name="Rectangle 37"/>
          <p:cNvSpPr>
            <a:spLocks noChangeArrowheads="1"/>
          </p:cNvSpPr>
          <p:nvPr/>
        </p:nvSpPr>
        <p:spPr bwMode="gray">
          <a:xfrm>
            <a:off x="3609975" y="2060575"/>
            <a:ext cx="241300" cy="4032250"/>
          </a:xfrm>
          <a:prstGeom prst="rect">
            <a:avLst/>
          </a:prstGeom>
          <a:solidFill>
            <a:schemeClr val="bg1"/>
          </a:solidFill>
          <a:ln>
            <a:noFill/>
          </a:ln>
          <a:extLst>
            <a:ext uri="{91240B29-F687-4F45-9708-019B960494DF}">
              <a14:hiddenLine xmlns:a14="http://schemas.microsoft.com/office/drawing/2010/main" w="57150" cmpd="thickThin"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53252" name="タイトル 3"/>
          <p:cNvSpPr txBox="1">
            <a:spLocks/>
          </p:cNvSpPr>
          <p:nvPr/>
        </p:nvSpPr>
        <p:spPr bwMode="auto">
          <a:xfrm>
            <a:off x="4029075" y="30163"/>
            <a:ext cx="5013325" cy="6657240"/>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ja-JP" altLang="ja-JP" sz="900">
              <a:solidFill>
                <a:srgbClr val="000000"/>
              </a:solidFill>
              <a:latin typeface="Meiryo UI" pitchFamily="50" charset="-128"/>
              <a:ea typeface="Meiryo UI" pitchFamily="50" charset="-128"/>
              <a:cs typeface="Meiryo UI" pitchFamily="50" charset="-128"/>
            </a:endParaRPr>
          </a:p>
        </p:txBody>
      </p:sp>
      <p:sp>
        <p:nvSpPr>
          <p:cNvPr id="68" name="タイトル 3"/>
          <p:cNvSpPr>
            <a:spLocks/>
          </p:cNvSpPr>
          <p:nvPr/>
        </p:nvSpPr>
        <p:spPr bwMode="auto">
          <a:xfrm>
            <a:off x="107950" y="30163"/>
            <a:ext cx="3816350" cy="3203575"/>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a:lnSpc>
                <a:spcPts val="1800"/>
              </a:lnSpc>
              <a:defRPr/>
            </a:pPr>
            <a:endParaRPr lang="en-US" altLang="ja-JP" sz="10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solidFill>
                  <a:srgbClr val="000000"/>
                </a:solidFill>
                <a:latin typeface="HGP創英角ｺﾞｼｯｸUB" pitchFamily="50" charset="-128"/>
                <a:ea typeface="HGP創英角ｺﾞｼｯｸUB" pitchFamily="50" charset="-128"/>
              </a:rPr>
              <a:t>○年少人口の割合が比較的高い子育て世代が多いエリアである一方、高齢化の割合が高いなど、幅広い世代が住む住宅エリア</a:t>
            </a:r>
            <a:endParaRPr lang="en-US" altLang="ja-JP" sz="13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solidFill>
                  <a:srgbClr val="000000"/>
                </a:solidFill>
                <a:latin typeface="HGP創英角ｺﾞｼｯｸUB" pitchFamily="50" charset="-128"/>
                <a:ea typeface="HGP創英角ｺﾞｼｯｸUB" pitchFamily="50" charset="-128"/>
              </a:rPr>
              <a:t>○</a:t>
            </a:r>
            <a:r>
              <a:rPr lang="en-US" altLang="ja-JP" sz="1300" dirty="0">
                <a:solidFill>
                  <a:srgbClr val="000000"/>
                </a:solidFill>
                <a:latin typeface="HGP創英角ｺﾞｼｯｸUB" pitchFamily="50" charset="-128"/>
                <a:ea typeface="HGP創英角ｺﾞｼｯｸUB" pitchFamily="50" charset="-128"/>
              </a:rPr>
              <a:t>JR</a:t>
            </a:r>
            <a:r>
              <a:rPr lang="ja-JP" altLang="en-US" sz="1300" dirty="0">
                <a:solidFill>
                  <a:srgbClr val="000000"/>
                </a:solidFill>
                <a:latin typeface="HGP創英角ｺﾞｼｯｸUB" pitchFamily="50" charset="-128"/>
                <a:ea typeface="HGP創英角ｺﾞｼｯｸUB" pitchFamily="50" charset="-128"/>
              </a:rPr>
              <a:t>おおさか東線の全線開業により、新大阪駅へのアクセス改善などの交通利便性の向上が見込まれる</a:t>
            </a:r>
          </a:p>
          <a:p>
            <a:pPr marL="144000" indent="-457200">
              <a:lnSpc>
                <a:spcPts val="1600"/>
              </a:lnSpc>
              <a:defRPr/>
            </a:pPr>
            <a:r>
              <a:rPr lang="ja-JP" altLang="en-US" sz="1300" dirty="0">
                <a:solidFill>
                  <a:srgbClr val="000000"/>
                </a:solidFill>
                <a:latin typeface="HGP創英角ｺﾞｼｯｸUB" pitchFamily="50" charset="-128"/>
                <a:ea typeface="HGP創英角ｺﾞｼｯｸUB" pitchFamily="50" charset="-128"/>
              </a:rPr>
              <a:t>○日本有数の大規模な陸上競技場・植物園・自然史博物館等を有する長居公園が立地。スタジアム改修を核としたサッカー拠点の形成も計画されている</a:t>
            </a:r>
            <a:endParaRPr lang="en-US" altLang="ja-JP" sz="13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solidFill>
                  <a:srgbClr val="000000"/>
                </a:solidFill>
                <a:latin typeface="HGP創英角ｺﾞｼｯｸUB" pitchFamily="50" charset="-128"/>
                <a:ea typeface="HGP創英角ｺﾞｼｯｸUB" pitchFamily="50" charset="-128"/>
              </a:rPr>
              <a:t>○大阪を代表する商店街である駒川商店街や、平野環濠集落など歴史・文化の香るまちなみが残る</a:t>
            </a:r>
          </a:p>
        </p:txBody>
      </p:sp>
      <p:sp>
        <p:nvSpPr>
          <p:cNvPr id="53254" name="テキスト ボックス 24"/>
          <p:cNvSpPr txBox="1">
            <a:spLocks noChangeArrowheads="1"/>
          </p:cNvSpPr>
          <p:nvPr/>
        </p:nvSpPr>
        <p:spPr bwMode="gray">
          <a:xfrm>
            <a:off x="4102100" y="73025"/>
            <a:ext cx="1692275"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Ｐゴシック" charset="-128"/>
              </a:rPr>
              <a:t>鉄道、地域特性</a:t>
            </a:r>
          </a:p>
        </p:txBody>
      </p:sp>
      <p:sp>
        <p:nvSpPr>
          <p:cNvPr id="70" name="テキスト ボックス 24"/>
          <p:cNvSpPr txBox="1"/>
          <p:nvPr/>
        </p:nvSpPr>
        <p:spPr bwMode="gray">
          <a:xfrm>
            <a:off x="179388" y="3405188"/>
            <a:ext cx="14398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状況</a:t>
            </a:r>
          </a:p>
        </p:txBody>
      </p:sp>
      <p:sp>
        <p:nvSpPr>
          <p:cNvPr id="71" name="タイトル 3"/>
          <p:cNvSpPr>
            <a:spLocks/>
          </p:cNvSpPr>
          <p:nvPr/>
        </p:nvSpPr>
        <p:spPr bwMode="auto">
          <a:xfrm>
            <a:off x="107950" y="3357563"/>
            <a:ext cx="3816350" cy="3343488"/>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p>
          <a:p>
            <a:pPr marL="85725" indent="-85725">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endParaRPr lang="ja-JP" altLang="en-US" sz="800" dirty="0">
              <a:solidFill>
                <a:srgbClr val="000000"/>
              </a:solidFill>
              <a:latin typeface="HGP創英角ｺﾞｼｯｸUB" pitchFamily="50" charset="-128"/>
              <a:ea typeface="HGP創英角ｺﾞｼｯｸUB" pitchFamily="50" charset="-128"/>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人口</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○平成</a:t>
            </a:r>
            <a:r>
              <a:rPr lang="en-US" altLang="ja-JP" sz="1100" dirty="0">
                <a:solidFill>
                  <a:srgbClr val="000000"/>
                </a:solidFill>
                <a:latin typeface="ＭＳ Ｐゴシック" pitchFamily="50" charset="-128"/>
                <a:ea typeface="ＭＳ Ｐゴシック" pitchFamily="50" charset="-128"/>
                <a:cs typeface="Times New Roman" pitchFamily="18" charset="0"/>
              </a:rPr>
              <a:t>27</a:t>
            </a:r>
            <a:r>
              <a:rPr lang="ja-JP" altLang="en-US" sz="1100" dirty="0">
                <a:solidFill>
                  <a:srgbClr val="000000"/>
                </a:solidFill>
                <a:latin typeface="ＭＳ Ｐゴシック" pitchFamily="50" charset="-128"/>
                <a:ea typeface="ＭＳ Ｐゴシック" pitchFamily="50" charset="-128"/>
                <a:cs typeface="Times New Roman" pitchFamily="18" charset="0"/>
              </a:rPr>
              <a:t>年の人口は</a:t>
            </a:r>
            <a:r>
              <a:rPr lang="en-US" altLang="ja-JP" sz="1100" dirty="0">
                <a:solidFill>
                  <a:srgbClr val="000000"/>
                </a:solidFill>
                <a:latin typeface="ＭＳ Ｐゴシック" pitchFamily="50" charset="-128"/>
                <a:ea typeface="ＭＳ Ｐゴシック" pitchFamily="50" charset="-128"/>
                <a:cs typeface="Times New Roman" pitchFamily="18" charset="0"/>
              </a:rPr>
              <a:t>322,932</a:t>
            </a:r>
            <a:r>
              <a:rPr lang="ja-JP" altLang="en-US" sz="1100" dirty="0">
                <a:solidFill>
                  <a:srgbClr val="000000"/>
                </a:solidFill>
                <a:latin typeface="ＭＳ Ｐゴシック" pitchFamily="50" charset="-128"/>
                <a:ea typeface="ＭＳ Ｐゴシック" pitchFamily="50" charset="-128"/>
                <a:cs typeface="Times New Roman" pitchFamily="18" charset="0"/>
              </a:rPr>
              <a:t>人で</a:t>
            </a:r>
            <a:r>
              <a:rPr lang="ja-JP" altLang="ja-JP" sz="1100" dirty="0">
                <a:solidFill>
                  <a:srgbClr val="000000"/>
                </a:solidFill>
                <a:latin typeface="ＭＳ Ｐゴシック" charset="-128"/>
              </a:rPr>
              <a:t>人口推移を見る</a:t>
            </a:r>
            <a:r>
              <a:rPr lang="ja-JP" altLang="ja-JP" sz="1100" dirty="0" smtClean="0">
                <a:solidFill>
                  <a:srgbClr val="000000"/>
                </a:solidFill>
                <a:latin typeface="ＭＳ Ｐゴシック" charset="-128"/>
              </a:rPr>
              <a:t>と</a:t>
            </a:r>
            <a:r>
              <a:rPr lang="ja-JP" altLang="en-US" sz="1100" dirty="0" smtClean="0">
                <a:solidFill>
                  <a:srgbClr val="000000"/>
                </a:solidFill>
                <a:latin typeface="ＭＳ Ｐゴシック" charset="-128"/>
              </a:rPr>
              <a:t>減少</a:t>
            </a:r>
            <a:r>
              <a:rPr lang="ja-JP" altLang="en-US" sz="1100" dirty="0" smtClean="0">
                <a:solidFill>
                  <a:srgbClr val="000000"/>
                </a:solidFill>
                <a:latin typeface="ＭＳ Ｐゴシック" pitchFamily="50" charset="-128"/>
                <a:ea typeface="ＭＳ Ｐゴシック" pitchFamily="50" charset="-128"/>
                <a:cs typeface="Times New Roman" pitchFamily="18" charset="0"/>
              </a:rPr>
              <a:t>傾向</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○平成</a:t>
            </a:r>
            <a:r>
              <a:rPr lang="en-US" altLang="ja-JP" sz="1100" dirty="0">
                <a:solidFill>
                  <a:srgbClr val="000000"/>
                </a:solidFill>
                <a:latin typeface="ＭＳ Ｐゴシック" pitchFamily="50" charset="-128"/>
                <a:ea typeface="ＭＳ Ｐゴシック" pitchFamily="50" charset="-128"/>
                <a:cs typeface="Times New Roman" pitchFamily="18" charset="0"/>
              </a:rPr>
              <a:t>27</a:t>
            </a:r>
            <a:r>
              <a:rPr lang="ja-JP" altLang="en-US" sz="1100" dirty="0">
                <a:solidFill>
                  <a:srgbClr val="000000"/>
                </a:solidFill>
                <a:latin typeface="ＭＳ Ｐゴシック" pitchFamily="50" charset="-128"/>
                <a:ea typeface="ＭＳ Ｐゴシック" pitchFamily="50" charset="-128"/>
                <a:cs typeface="Times New Roman" pitchFamily="18" charset="0"/>
              </a:rPr>
              <a:t>年の年少人口</a:t>
            </a:r>
            <a:r>
              <a:rPr lang="en-US" altLang="ja-JP" sz="1100" dirty="0">
                <a:solidFill>
                  <a:srgbClr val="000000"/>
                </a:solidFill>
                <a:latin typeface="ＭＳ Ｐゴシック" pitchFamily="50" charset="-128"/>
                <a:ea typeface="ＭＳ Ｐゴシック" pitchFamily="50" charset="-128"/>
                <a:cs typeface="Times New Roman" pitchFamily="18" charset="0"/>
              </a:rPr>
              <a:t>(15</a:t>
            </a:r>
            <a:r>
              <a:rPr lang="ja-JP" altLang="en-US" sz="1100" dirty="0">
                <a:solidFill>
                  <a:srgbClr val="000000"/>
                </a:solidFill>
                <a:latin typeface="ＭＳ Ｐゴシック" pitchFamily="50" charset="-128"/>
                <a:ea typeface="ＭＳ Ｐゴシック" pitchFamily="50" charset="-128"/>
                <a:cs typeface="Times New Roman" pitchFamily="18" charset="0"/>
              </a:rPr>
              <a:t>歳未満</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の割合</a:t>
            </a:r>
            <a:r>
              <a:rPr lang="en-US" altLang="ja-JP" sz="1100" dirty="0">
                <a:solidFill>
                  <a:srgbClr val="000000"/>
                </a:solidFill>
                <a:latin typeface="ＭＳ Ｐゴシック" pitchFamily="50" charset="-128"/>
                <a:ea typeface="ＭＳ Ｐゴシック" pitchFamily="50" charset="-128"/>
                <a:cs typeface="Times New Roman" pitchFamily="18" charset="0"/>
              </a:rPr>
              <a:t>12.1</a:t>
            </a:r>
            <a:r>
              <a:rPr lang="ja-JP" altLang="en-US" sz="1100" dirty="0">
                <a:solidFill>
                  <a:srgbClr val="000000"/>
                </a:solidFill>
                <a:latin typeface="ＭＳ Ｐゴシック" pitchFamily="50" charset="-128"/>
                <a:ea typeface="ＭＳ Ｐゴシック" pitchFamily="50" charset="-128"/>
                <a:cs typeface="Times New Roman" pitchFamily="18" charset="0"/>
              </a:rPr>
              <a:t>％は総合区</a:t>
            </a:r>
            <a:r>
              <a:rPr lang="en-US" altLang="ja-JP" sz="1100" dirty="0">
                <a:solidFill>
                  <a:srgbClr val="000000"/>
                </a:solidFill>
                <a:latin typeface="ＭＳ Ｐゴシック" pitchFamily="50" charset="-128"/>
                <a:ea typeface="ＭＳ Ｐゴシック" pitchFamily="50" charset="-128"/>
                <a:cs typeface="Times New Roman" pitchFamily="18" charset="0"/>
              </a:rPr>
              <a:t>(8</a:t>
            </a:r>
            <a:r>
              <a:rPr lang="ja-JP" altLang="en-US" sz="1100" dirty="0">
                <a:solidFill>
                  <a:srgbClr val="000000"/>
                </a:solidFill>
                <a:latin typeface="ＭＳ Ｐゴシック" pitchFamily="50" charset="-128"/>
                <a:ea typeface="ＭＳ Ｐゴシック" pitchFamily="50" charset="-128"/>
                <a:cs typeface="Times New Roman" pitchFamily="18" charset="0"/>
              </a:rPr>
              <a:t>区</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平均</a:t>
            </a:r>
            <a:r>
              <a:rPr lang="en-US" altLang="ja-JP" sz="1100" dirty="0">
                <a:solidFill>
                  <a:srgbClr val="000000"/>
                </a:solidFill>
                <a:latin typeface="ＭＳ Ｐゴシック" pitchFamily="50" charset="-128"/>
                <a:ea typeface="ＭＳ Ｐゴシック" pitchFamily="50" charset="-128"/>
                <a:cs typeface="Times New Roman" pitchFamily="18" charset="0"/>
              </a:rPr>
              <a:t>11.2</a:t>
            </a:r>
            <a:r>
              <a:rPr lang="ja-JP" altLang="en-US" sz="1100" dirty="0">
                <a:solidFill>
                  <a:srgbClr val="000000"/>
                </a:solidFill>
                <a:latin typeface="ＭＳ Ｐゴシック" pitchFamily="50" charset="-128"/>
                <a:ea typeface="ＭＳ Ｐゴシック" pitchFamily="50" charset="-128"/>
                <a:cs typeface="Times New Roman" pitchFamily="18" charset="0"/>
              </a:rPr>
              <a:t>％を上回り、老年人口</a:t>
            </a:r>
            <a:r>
              <a:rPr lang="en-US" altLang="ja-JP" sz="1100" dirty="0">
                <a:solidFill>
                  <a:srgbClr val="000000"/>
                </a:solidFill>
                <a:latin typeface="ＭＳ Ｐゴシック" pitchFamily="50" charset="-128"/>
                <a:ea typeface="ＭＳ Ｐゴシック" pitchFamily="50" charset="-128"/>
                <a:cs typeface="Times New Roman" pitchFamily="18" charset="0"/>
              </a:rPr>
              <a:t>(65</a:t>
            </a:r>
            <a:r>
              <a:rPr lang="ja-JP" altLang="en-US" sz="1100" dirty="0">
                <a:solidFill>
                  <a:srgbClr val="000000"/>
                </a:solidFill>
                <a:latin typeface="ＭＳ Ｐゴシック" pitchFamily="50" charset="-128"/>
                <a:ea typeface="ＭＳ Ｐゴシック" pitchFamily="50" charset="-128"/>
                <a:cs typeface="Times New Roman" pitchFamily="18" charset="0"/>
              </a:rPr>
              <a:t>歳以上</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の割合</a:t>
            </a:r>
            <a:r>
              <a:rPr lang="en-US" altLang="ja-JP" sz="1100" dirty="0">
                <a:solidFill>
                  <a:srgbClr val="000000"/>
                </a:solidFill>
                <a:latin typeface="ＭＳ Ｐゴシック" pitchFamily="50" charset="-128"/>
                <a:ea typeface="ＭＳ Ｐゴシック" pitchFamily="50" charset="-128"/>
                <a:cs typeface="Times New Roman" pitchFamily="18" charset="0"/>
              </a:rPr>
              <a:t>28.2</a:t>
            </a:r>
            <a:r>
              <a:rPr lang="ja-JP" altLang="en-US" sz="1100" dirty="0">
                <a:solidFill>
                  <a:srgbClr val="000000"/>
                </a:solidFill>
                <a:latin typeface="ＭＳ Ｐゴシック" pitchFamily="50" charset="-128"/>
                <a:ea typeface="ＭＳ Ｐゴシック" pitchFamily="50" charset="-128"/>
                <a:cs typeface="Times New Roman" pitchFamily="18" charset="0"/>
              </a:rPr>
              <a:t>％は総合区</a:t>
            </a:r>
            <a:r>
              <a:rPr lang="en-US" altLang="ja-JP" sz="1100" dirty="0">
                <a:solidFill>
                  <a:srgbClr val="000000"/>
                </a:solidFill>
                <a:latin typeface="ＭＳ Ｐゴシック" pitchFamily="50" charset="-128"/>
                <a:ea typeface="ＭＳ Ｐゴシック" pitchFamily="50" charset="-128"/>
                <a:cs typeface="Times New Roman" pitchFamily="18" charset="0"/>
              </a:rPr>
              <a:t>(8</a:t>
            </a:r>
            <a:r>
              <a:rPr lang="ja-JP" altLang="en-US" sz="1100" dirty="0">
                <a:solidFill>
                  <a:srgbClr val="000000"/>
                </a:solidFill>
                <a:latin typeface="ＭＳ Ｐゴシック" pitchFamily="50" charset="-128"/>
                <a:ea typeface="ＭＳ Ｐゴシック" pitchFamily="50" charset="-128"/>
                <a:cs typeface="Times New Roman" pitchFamily="18" charset="0"/>
              </a:rPr>
              <a:t>区</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平均</a:t>
            </a:r>
            <a:r>
              <a:rPr lang="en-US" altLang="ja-JP" sz="1100" dirty="0">
                <a:solidFill>
                  <a:srgbClr val="000000"/>
                </a:solidFill>
                <a:latin typeface="ＭＳ Ｐゴシック" pitchFamily="50" charset="-128"/>
                <a:ea typeface="ＭＳ Ｐゴシック" pitchFamily="50" charset="-128"/>
                <a:cs typeface="Times New Roman" pitchFamily="18" charset="0"/>
              </a:rPr>
              <a:t>25.1</a:t>
            </a:r>
            <a:r>
              <a:rPr lang="ja-JP" altLang="en-US" sz="1100" dirty="0">
                <a:solidFill>
                  <a:srgbClr val="000000"/>
                </a:solidFill>
                <a:latin typeface="ＭＳ Ｐゴシック" pitchFamily="50" charset="-128"/>
                <a:ea typeface="ＭＳ Ｐゴシック" pitchFamily="50" charset="-128"/>
                <a:cs typeface="Times New Roman" pitchFamily="18" charset="0"/>
              </a:rPr>
              <a:t>％を上回っている</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○平成</a:t>
            </a:r>
            <a:r>
              <a:rPr lang="en-US" altLang="ja-JP" sz="1100" dirty="0">
                <a:solidFill>
                  <a:srgbClr val="000000"/>
                </a:solidFill>
                <a:latin typeface="ＭＳ Ｐゴシック" pitchFamily="50" charset="-128"/>
                <a:ea typeface="ＭＳ Ｐゴシック" pitchFamily="50" charset="-128"/>
                <a:cs typeface="Times New Roman" pitchFamily="18" charset="0"/>
              </a:rPr>
              <a:t>47</a:t>
            </a:r>
            <a:r>
              <a:rPr lang="ja-JP" altLang="en-US" sz="1100" dirty="0">
                <a:solidFill>
                  <a:srgbClr val="000000"/>
                </a:solidFill>
                <a:latin typeface="ＭＳ Ｐゴシック" pitchFamily="50" charset="-128"/>
                <a:ea typeface="ＭＳ Ｐゴシック" pitchFamily="50" charset="-128"/>
                <a:cs typeface="Times New Roman" pitchFamily="18" charset="0"/>
              </a:rPr>
              <a:t>年の将来推計人口は</a:t>
            </a:r>
            <a:r>
              <a:rPr lang="en-US" altLang="ja-JP" sz="1100" dirty="0">
                <a:solidFill>
                  <a:srgbClr val="000000"/>
                </a:solidFill>
                <a:latin typeface="ＭＳ Ｐゴシック" pitchFamily="50" charset="-128"/>
                <a:ea typeface="ＭＳ Ｐゴシック" pitchFamily="50" charset="-128"/>
                <a:cs typeface="Times New Roman" pitchFamily="18" charset="0"/>
              </a:rPr>
              <a:t>273,576</a:t>
            </a:r>
            <a:r>
              <a:rPr lang="ja-JP" altLang="en-US" sz="1100" dirty="0">
                <a:solidFill>
                  <a:srgbClr val="000000"/>
                </a:solidFill>
                <a:latin typeface="ＭＳ Ｐゴシック" pitchFamily="50" charset="-128"/>
                <a:ea typeface="ＭＳ Ｐゴシック" pitchFamily="50" charset="-128"/>
                <a:cs typeface="Times New Roman" pitchFamily="18" charset="0"/>
              </a:rPr>
              <a:t>人で今後は減少</a:t>
            </a:r>
            <a:r>
              <a:rPr lang="ja-JP" altLang="en-US" sz="1100" dirty="0" smtClean="0">
                <a:solidFill>
                  <a:srgbClr val="000000"/>
                </a:solidFill>
                <a:latin typeface="ＭＳ Ｐゴシック" pitchFamily="50" charset="-128"/>
                <a:ea typeface="ＭＳ Ｐゴシック" pitchFamily="50" charset="-128"/>
                <a:cs typeface="Times New Roman" pitchFamily="18" charset="0"/>
              </a:rPr>
              <a:t>傾向が続くと</a:t>
            </a:r>
            <a:r>
              <a:rPr lang="ja-JP" altLang="en-US" sz="1100" dirty="0">
                <a:solidFill>
                  <a:srgbClr val="000000"/>
                </a:solidFill>
                <a:latin typeface="ＭＳ Ｐゴシック" pitchFamily="50" charset="-128"/>
                <a:ea typeface="ＭＳ Ｐゴシック" pitchFamily="50" charset="-128"/>
                <a:cs typeface="Times New Roman" pitchFamily="18" charset="0"/>
              </a:rPr>
              <a:t>予測される</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産業</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○全産業の総生産は</a:t>
            </a:r>
            <a:r>
              <a:rPr lang="en-US" altLang="ja-JP" sz="1100" dirty="0">
                <a:solidFill>
                  <a:srgbClr val="000000"/>
                </a:solidFill>
                <a:latin typeface="ＭＳ Ｐゴシック" pitchFamily="50" charset="-128"/>
                <a:ea typeface="ＭＳ Ｐゴシック" pitchFamily="50" charset="-128"/>
                <a:cs typeface="Times New Roman" pitchFamily="18" charset="0"/>
              </a:rPr>
              <a:t>3,341</a:t>
            </a:r>
            <a:r>
              <a:rPr lang="ja-JP" altLang="en-US" sz="1100" dirty="0">
                <a:solidFill>
                  <a:srgbClr val="000000"/>
                </a:solidFill>
                <a:latin typeface="ＭＳ Ｐゴシック" pitchFamily="50" charset="-128"/>
                <a:ea typeface="ＭＳ Ｐゴシック" pitchFamily="50" charset="-128"/>
                <a:cs typeface="Times New Roman" pitchFamily="18" charset="0"/>
              </a:rPr>
              <a:t>億円</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○商業の販売額は</a:t>
            </a:r>
            <a:r>
              <a:rPr lang="en-US" altLang="ja-JP" sz="1100" dirty="0">
                <a:solidFill>
                  <a:srgbClr val="000000"/>
                </a:solidFill>
                <a:latin typeface="ＭＳ Ｐゴシック" pitchFamily="50" charset="-128"/>
                <a:ea typeface="ＭＳ Ｐゴシック" pitchFamily="50" charset="-128"/>
                <a:cs typeface="Times New Roman" pitchFamily="18" charset="0"/>
              </a:rPr>
              <a:t>7,067</a:t>
            </a:r>
            <a:r>
              <a:rPr lang="ja-JP" altLang="en-US" sz="1100" dirty="0">
                <a:solidFill>
                  <a:srgbClr val="000000"/>
                </a:solidFill>
                <a:latin typeface="ＭＳ Ｐゴシック" pitchFamily="50" charset="-128"/>
                <a:ea typeface="ＭＳ Ｐゴシック" pitchFamily="50" charset="-128"/>
                <a:cs typeface="Times New Roman" pitchFamily="18" charset="0"/>
              </a:rPr>
              <a:t>億円となっており、総合区</a:t>
            </a:r>
            <a:r>
              <a:rPr lang="en-US" altLang="ja-JP" sz="1100" dirty="0">
                <a:solidFill>
                  <a:srgbClr val="000000"/>
                </a:solidFill>
                <a:latin typeface="ＭＳ Ｐゴシック" pitchFamily="50" charset="-128"/>
                <a:ea typeface="ＭＳ Ｐゴシック" pitchFamily="50" charset="-128"/>
                <a:cs typeface="Times New Roman" pitchFamily="18" charset="0"/>
              </a:rPr>
              <a:t>(8</a:t>
            </a:r>
            <a:r>
              <a:rPr lang="ja-JP" altLang="en-US" sz="1100" dirty="0">
                <a:solidFill>
                  <a:srgbClr val="000000"/>
                </a:solidFill>
                <a:latin typeface="ＭＳ Ｐゴシック" pitchFamily="50" charset="-128"/>
                <a:ea typeface="ＭＳ Ｐゴシック" pitchFamily="50" charset="-128"/>
                <a:cs typeface="Times New Roman" pitchFamily="18" charset="0"/>
              </a:rPr>
              <a:t>区</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平均の</a:t>
            </a:r>
            <a:r>
              <a:rPr lang="en-US" altLang="ja-JP" sz="1100" dirty="0">
                <a:solidFill>
                  <a:srgbClr val="000000"/>
                </a:solidFill>
                <a:latin typeface="ＭＳ Ｐゴシック" pitchFamily="50" charset="-128"/>
                <a:ea typeface="ＭＳ Ｐゴシック" pitchFamily="50" charset="-128"/>
                <a:cs typeface="Times New Roman" pitchFamily="18" charset="0"/>
              </a:rPr>
              <a:t>4</a:t>
            </a:r>
            <a:r>
              <a:rPr lang="ja-JP" altLang="en-US" sz="1100" dirty="0">
                <a:solidFill>
                  <a:srgbClr val="000000"/>
                </a:solidFill>
                <a:latin typeface="ＭＳ Ｐゴシック" pitchFamily="50" charset="-128"/>
                <a:ea typeface="ＭＳ Ｐゴシック" pitchFamily="50" charset="-128"/>
                <a:cs typeface="Times New Roman" pitchFamily="18" charset="0"/>
              </a:rPr>
              <a:t>兆</a:t>
            </a:r>
            <a:r>
              <a:rPr lang="en-US" altLang="ja-JP" sz="1100" dirty="0">
                <a:solidFill>
                  <a:srgbClr val="000000"/>
                </a:solidFill>
                <a:latin typeface="ＭＳ Ｐゴシック" pitchFamily="50" charset="-128"/>
                <a:ea typeface="ＭＳ Ｐゴシック" pitchFamily="50" charset="-128"/>
                <a:cs typeface="Times New Roman" pitchFamily="18" charset="0"/>
              </a:rPr>
              <a:t>3,435</a:t>
            </a:r>
            <a:r>
              <a:rPr lang="ja-JP" altLang="en-US" sz="1100" dirty="0">
                <a:solidFill>
                  <a:srgbClr val="000000"/>
                </a:solidFill>
                <a:latin typeface="ＭＳ Ｐゴシック" pitchFamily="50" charset="-128"/>
                <a:ea typeface="ＭＳ Ｐゴシック" pitchFamily="50" charset="-128"/>
                <a:cs typeface="Times New Roman" pitchFamily="18" charset="0"/>
              </a:rPr>
              <a:t>億円を下回っている </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まち・暮らし</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○建物用途の割合は</a:t>
            </a:r>
            <a:r>
              <a:rPr lang="ja-JP" altLang="en-US" sz="1100" dirty="0" smtClean="0">
                <a:solidFill>
                  <a:srgbClr val="000000"/>
                </a:solidFill>
                <a:latin typeface="ＭＳ Ｐゴシック" pitchFamily="50" charset="-128"/>
                <a:ea typeface="ＭＳ Ｐゴシック" pitchFamily="50" charset="-128"/>
                <a:cs typeface="Times New Roman" pitchFamily="18" charset="0"/>
              </a:rPr>
              <a:t>住居が</a:t>
            </a:r>
            <a:r>
              <a:rPr lang="en-US" altLang="ja-JP" sz="1100" dirty="0">
                <a:solidFill>
                  <a:srgbClr val="000000"/>
                </a:solidFill>
                <a:latin typeface="ＭＳ Ｐゴシック" pitchFamily="50" charset="-128"/>
                <a:ea typeface="ＭＳ Ｐゴシック" pitchFamily="50" charset="-128"/>
                <a:cs typeface="Times New Roman" pitchFamily="18" charset="0"/>
              </a:rPr>
              <a:t>52.6</a:t>
            </a:r>
            <a:r>
              <a:rPr lang="ja-JP" altLang="en-US" sz="1100" dirty="0">
                <a:solidFill>
                  <a:srgbClr val="000000"/>
                </a:solidFill>
                <a:latin typeface="ＭＳ Ｐゴシック" pitchFamily="50" charset="-128"/>
                <a:ea typeface="ＭＳ Ｐゴシック" pitchFamily="50" charset="-128"/>
                <a:cs typeface="Times New Roman" pitchFamily="18" charset="0"/>
              </a:rPr>
              <a:t>％となっている</a:t>
            </a:r>
            <a:r>
              <a:rPr lang="ja-JP" altLang="en-US" sz="1100" dirty="0">
                <a:solidFill>
                  <a:srgbClr val="000000"/>
                </a:solidFill>
                <a:latin typeface="+mn-ea"/>
                <a:ea typeface="ＭＳ Ｐゴシック" pitchFamily="50" charset="-128"/>
              </a:rPr>
              <a:t>ほか、非建物用途の割合は農地が</a:t>
            </a:r>
            <a:r>
              <a:rPr lang="en-US" altLang="ja-JP" sz="1100" dirty="0">
                <a:solidFill>
                  <a:srgbClr val="000000"/>
                </a:solidFill>
                <a:latin typeface="+mn-ea"/>
                <a:ea typeface="ＭＳ Ｐゴシック" pitchFamily="50" charset="-128"/>
              </a:rPr>
              <a:t>6.0</a:t>
            </a:r>
            <a:r>
              <a:rPr lang="ja-JP" altLang="en-US" sz="1100" dirty="0">
                <a:solidFill>
                  <a:srgbClr val="000000"/>
                </a:solidFill>
                <a:latin typeface="+mn-ea"/>
                <a:ea typeface="ＭＳ Ｐゴシック" pitchFamily="50" charset="-128"/>
              </a:rPr>
              <a:t>％と市内最多</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ja-JP" sz="1100" dirty="0">
                <a:latin typeface="ＭＳ Ｐゴシック" pitchFamily="50" charset="-128"/>
                <a:ea typeface="ＭＳ Ｐゴシック" pitchFamily="50" charset="-128"/>
              </a:rPr>
              <a:t>○区域内には鉄道駅が</a:t>
            </a:r>
            <a:r>
              <a:rPr lang="en-US" altLang="ja-JP" sz="1100" dirty="0">
                <a:latin typeface="ＭＳ Ｐゴシック" pitchFamily="50" charset="-128"/>
                <a:ea typeface="ＭＳ Ｐゴシック" pitchFamily="50" charset="-128"/>
              </a:rPr>
              <a:t>14</a:t>
            </a:r>
            <a:r>
              <a:rPr lang="ja-JP" altLang="ja-JP" sz="1100" dirty="0">
                <a:latin typeface="ＭＳ Ｐゴシック" pitchFamily="50" charset="-128"/>
                <a:ea typeface="ＭＳ Ｐゴシック" pitchFamily="50" charset="-128"/>
              </a:rPr>
              <a:t>駅設置されており、１ｋ㎡あたりの鉄道駅数は</a:t>
            </a:r>
            <a:r>
              <a:rPr lang="en-US" altLang="ja-JP" sz="1100" dirty="0">
                <a:latin typeface="ＭＳ Ｐゴシック" pitchFamily="50" charset="-128"/>
                <a:ea typeface="ＭＳ Ｐゴシック" pitchFamily="50" charset="-128"/>
              </a:rPr>
              <a:t>0.6</a:t>
            </a:r>
            <a:r>
              <a:rPr lang="ja-JP" altLang="ja-JP" sz="1100" dirty="0">
                <a:latin typeface="ＭＳ Ｐゴシック" pitchFamily="50" charset="-128"/>
                <a:ea typeface="ＭＳ Ｐゴシック" pitchFamily="50" charset="-128"/>
              </a:rPr>
              <a:t>駅ある</a:t>
            </a:r>
            <a:endParaRPr lang="en-US" altLang="ja-JP" sz="1100" dirty="0">
              <a:latin typeface="ＭＳ Ｐゴシック" pitchFamily="50" charset="-128"/>
              <a:ea typeface="ＭＳ Ｐゴシック" pitchFamily="50" charset="-128"/>
            </a:endParaRPr>
          </a:p>
          <a:p>
            <a:pPr marL="144000" indent="-457200" eaLnBrk="0" hangingPunct="0">
              <a:defRPr/>
            </a:pPr>
            <a:r>
              <a:rPr lang="ja-JP" altLang="en-US" sz="1100" dirty="0">
                <a:latin typeface="ＭＳ Ｐゴシック" pitchFamily="50" charset="-128"/>
                <a:ea typeface="ＭＳ Ｐゴシック" pitchFamily="50" charset="-128"/>
              </a:rPr>
              <a:t>○病院・診療所数は</a:t>
            </a:r>
            <a:r>
              <a:rPr lang="en-US" altLang="ja-JP" sz="1100" dirty="0">
                <a:latin typeface="ＭＳ Ｐゴシック" pitchFamily="50" charset="-128"/>
                <a:ea typeface="ＭＳ Ｐゴシック" pitchFamily="50" charset="-128"/>
              </a:rPr>
              <a:t>586</a:t>
            </a:r>
            <a:r>
              <a:rPr lang="ja-JP" altLang="en-US" sz="1100" dirty="0">
                <a:latin typeface="ＭＳ Ｐゴシック" pitchFamily="50" charset="-128"/>
                <a:ea typeface="ＭＳ Ｐゴシック" pitchFamily="50" charset="-128"/>
              </a:rPr>
              <a:t>カ所で、千人あたりの病院・診療所数は</a:t>
            </a:r>
            <a:r>
              <a:rPr lang="en-US" altLang="ja-JP" sz="1100" dirty="0">
                <a:latin typeface="ＭＳ Ｐゴシック" pitchFamily="50" charset="-128"/>
                <a:ea typeface="ＭＳ Ｐゴシック" pitchFamily="50" charset="-128"/>
              </a:rPr>
              <a:t>1.8</a:t>
            </a:r>
            <a:r>
              <a:rPr lang="ja-JP" altLang="en-US" sz="1100" dirty="0">
                <a:latin typeface="ＭＳ Ｐゴシック" pitchFamily="50" charset="-128"/>
                <a:ea typeface="ＭＳ Ｐゴシック" pitchFamily="50" charset="-128"/>
              </a:rPr>
              <a:t>カ所となっている。</a:t>
            </a:r>
            <a:endParaRPr lang="ja-JP" altLang="en-US" sz="1200" dirty="0">
              <a:solidFill>
                <a:srgbClr val="000000"/>
              </a:solidFill>
              <a:latin typeface="HGP創英角ｺﾞｼｯｸUB" pitchFamily="50" charset="-128"/>
              <a:ea typeface="HGP創英角ｺﾞｼｯｸUB" pitchFamily="50" charset="-128"/>
            </a:endParaRPr>
          </a:p>
        </p:txBody>
      </p:sp>
      <p:sp>
        <p:nvSpPr>
          <p:cNvPr id="53257" name="テキスト ボックス 57"/>
          <p:cNvSpPr>
            <a:spLocks noChangeArrowheads="1"/>
          </p:cNvSpPr>
          <p:nvPr/>
        </p:nvSpPr>
        <p:spPr bwMode="auto">
          <a:xfrm>
            <a:off x="4211638" y="5810088"/>
            <a:ext cx="4679950" cy="792163"/>
          </a:xfrm>
          <a:prstGeom prst="roundRect">
            <a:avLst>
              <a:gd name="adj" fmla="val 9315"/>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36000" tIns="36000" r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ü"/>
            </a:pPr>
            <a:r>
              <a:rPr lang="ja-JP" altLang="en-US" sz="1100" dirty="0"/>
              <a:t>地下鉄１路線、</a:t>
            </a:r>
            <a:r>
              <a:rPr lang="ja-JP" altLang="en-US" sz="1100" dirty="0">
                <a:latin typeface="HGP創英角ｺﾞｼｯｸUB" pitchFamily="50" charset="-128"/>
              </a:rPr>
              <a:t>ＪＲ２路線、</a:t>
            </a:r>
            <a:r>
              <a:rPr lang="ja-JP" altLang="en-US" sz="1100" dirty="0"/>
              <a:t>私鉄１路線が走り、主要駅として駒川中野・針中野駅、平野駅を有する</a:t>
            </a:r>
            <a:endParaRPr lang="en-US" altLang="ja-JP" sz="1100" dirty="0"/>
          </a:p>
          <a:p>
            <a:pPr eaLnBrk="1" hangingPunct="1"/>
            <a:endParaRPr lang="ja-JP" altLang="en-US" sz="1100" dirty="0">
              <a:solidFill>
                <a:srgbClr val="000000"/>
              </a:solidFill>
            </a:endParaRPr>
          </a:p>
          <a:p>
            <a:pPr eaLnBrk="1" hangingPunct="1">
              <a:buFont typeface="Wingdings" pitchFamily="2" charset="2"/>
              <a:buChar char="ü"/>
            </a:pPr>
            <a:r>
              <a:rPr lang="ja-JP" altLang="ja-JP" sz="1100" dirty="0"/>
              <a:t>北</a:t>
            </a:r>
            <a:r>
              <a:rPr lang="ja-JP" altLang="en-US" sz="1100" dirty="0"/>
              <a:t>東部</a:t>
            </a:r>
            <a:r>
              <a:rPr lang="ja-JP" altLang="ja-JP" sz="1100" dirty="0"/>
              <a:t>を</a:t>
            </a:r>
            <a:r>
              <a:rPr lang="ja-JP" altLang="en-US" sz="1100" dirty="0"/>
              <a:t>平野</a:t>
            </a:r>
            <a:r>
              <a:rPr lang="ja-JP" altLang="ja-JP" sz="1100" dirty="0"/>
              <a:t>川、</a:t>
            </a:r>
            <a:r>
              <a:rPr lang="ja-JP" altLang="en-US" sz="1100" dirty="0"/>
              <a:t>南</a:t>
            </a:r>
            <a:r>
              <a:rPr lang="ja-JP" altLang="ja-JP" sz="1100" dirty="0"/>
              <a:t>部を東西に</a:t>
            </a:r>
            <a:r>
              <a:rPr lang="ja-JP" altLang="en-US" sz="1100" dirty="0"/>
              <a:t>大和</a:t>
            </a:r>
            <a:r>
              <a:rPr lang="ja-JP" altLang="ja-JP" sz="1100" dirty="0"/>
              <a:t>川が流れる</a:t>
            </a:r>
            <a:endParaRPr lang="ja-JP" altLang="en-US" sz="1100" dirty="0">
              <a:solidFill>
                <a:srgbClr val="000000"/>
              </a:solidFill>
            </a:endParaRPr>
          </a:p>
        </p:txBody>
      </p:sp>
      <p:grpSp>
        <p:nvGrpSpPr>
          <p:cNvPr id="2" name="グループ化 63"/>
          <p:cNvGrpSpPr>
            <a:grpSpLocks/>
          </p:cNvGrpSpPr>
          <p:nvPr/>
        </p:nvGrpSpPr>
        <p:grpSpPr bwMode="auto">
          <a:xfrm>
            <a:off x="4067175" y="1925985"/>
            <a:ext cx="4864100" cy="3951287"/>
            <a:chOff x="4068266" y="1772817"/>
            <a:chExt cx="4863334" cy="3951314"/>
          </a:xfrm>
        </p:grpSpPr>
        <p:grpSp>
          <p:nvGrpSpPr>
            <p:cNvPr id="3" name="グループ化 68"/>
            <p:cNvGrpSpPr>
              <a:grpSpLocks/>
            </p:cNvGrpSpPr>
            <p:nvPr/>
          </p:nvGrpSpPr>
          <p:grpSpPr bwMode="auto">
            <a:xfrm>
              <a:off x="4933319" y="1772817"/>
              <a:ext cx="3998281" cy="3951314"/>
              <a:chOff x="1908692" y="1556356"/>
              <a:chExt cx="4134855" cy="4087285"/>
            </a:xfrm>
          </p:grpSpPr>
          <p:grpSp>
            <p:nvGrpSpPr>
              <p:cNvPr id="4" name="グループ化 50"/>
              <p:cNvGrpSpPr>
                <a:grpSpLocks/>
              </p:cNvGrpSpPr>
              <p:nvPr/>
            </p:nvGrpSpPr>
            <p:grpSpPr bwMode="auto">
              <a:xfrm>
                <a:off x="1908692" y="1556356"/>
                <a:ext cx="4134855" cy="4087285"/>
                <a:chOff x="1908692" y="1556356"/>
                <a:chExt cx="4134855" cy="4087285"/>
              </a:xfrm>
            </p:grpSpPr>
            <p:grpSp>
              <p:nvGrpSpPr>
                <p:cNvPr id="5" name="グループ化 31"/>
                <p:cNvGrpSpPr>
                  <a:grpSpLocks/>
                </p:cNvGrpSpPr>
                <p:nvPr/>
              </p:nvGrpSpPr>
              <p:grpSpPr bwMode="auto">
                <a:xfrm>
                  <a:off x="1908692" y="1556356"/>
                  <a:ext cx="4134855" cy="4087285"/>
                  <a:chOff x="1908692" y="1556356"/>
                  <a:chExt cx="4134855" cy="4087285"/>
                </a:xfrm>
              </p:grpSpPr>
              <p:grpSp>
                <p:nvGrpSpPr>
                  <p:cNvPr id="6" name="グループ化 23"/>
                  <p:cNvGrpSpPr>
                    <a:grpSpLocks/>
                  </p:cNvGrpSpPr>
                  <p:nvPr/>
                </p:nvGrpSpPr>
                <p:grpSpPr bwMode="auto">
                  <a:xfrm>
                    <a:off x="2051720" y="1556356"/>
                    <a:ext cx="3991827" cy="4087285"/>
                    <a:chOff x="2051720" y="1556356"/>
                    <a:chExt cx="3991827" cy="4087285"/>
                  </a:xfrm>
                </p:grpSpPr>
                <p:grpSp>
                  <p:nvGrpSpPr>
                    <p:cNvPr id="7" name="グループ化 17"/>
                    <p:cNvGrpSpPr>
                      <a:grpSpLocks/>
                    </p:cNvGrpSpPr>
                    <p:nvPr/>
                  </p:nvGrpSpPr>
                  <p:grpSpPr bwMode="auto">
                    <a:xfrm>
                      <a:off x="2051720" y="1556356"/>
                      <a:ext cx="3991827" cy="4087285"/>
                      <a:chOff x="2573791" y="1380009"/>
                      <a:chExt cx="3991827" cy="4087285"/>
                    </a:xfrm>
                  </p:grpSpPr>
                  <p:grpSp>
                    <p:nvGrpSpPr>
                      <p:cNvPr id="8" name="グループ化 1"/>
                      <p:cNvGrpSpPr>
                        <a:grpSpLocks/>
                      </p:cNvGrpSpPr>
                      <p:nvPr/>
                    </p:nvGrpSpPr>
                    <p:grpSpPr bwMode="auto">
                      <a:xfrm>
                        <a:off x="2573791" y="1380009"/>
                        <a:ext cx="3991827" cy="4087285"/>
                        <a:chOff x="0" y="-423"/>
                        <a:chExt cx="4024446" cy="3962400"/>
                      </a:xfrm>
                    </p:grpSpPr>
                    <p:pic>
                      <p:nvPicPr>
                        <p:cNvPr id="53301" name="図 118"/>
                        <p:cNvPicPr>
                          <a:picLocks noChangeAspect="1"/>
                        </p:cNvPicPr>
                        <p:nvPr/>
                      </p:nvPicPr>
                      <p:blipFill>
                        <a:blip r:embed="rId3" cstate="print">
                          <a:extLst>
                            <a:ext uri="{28A0092B-C50C-407E-A947-70E740481C1C}">
                              <a14:useLocalDpi xmlns:a14="http://schemas.microsoft.com/office/drawing/2010/main" val="0"/>
                            </a:ext>
                          </a:extLst>
                        </a:blip>
                        <a:srcRect l="36443" t="10355" r="19299" b="-2008"/>
                        <a:stretch>
                          <a:fillRect/>
                        </a:stretch>
                      </p:blipFill>
                      <p:spPr bwMode="auto">
                        <a:xfrm>
                          <a:off x="4897" y="-423"/>
                          <a:ext cx="4019549"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4"/>
                        <p:cNvGrpSpPr/>
                        <p:nvPr/>
                      </p:nvGrpSpPr>
                      <p:grpSpPr>
                        <a:xfrm>
                          <a:off x="0" y="0"/>
                          <a:ext cx="2800350" cy="3638549"/>
                          <a:chOff x="0" y="0"/>
                          <a:chExt cx="2800350" cy="3638549"/>
                        </a:xfrm>
                        <a:solidFill>
                          <a:sysClr val="window" lastClr="FFFFFF"/>
                        </a:solidFill>
                      </p:grpSpPr>
                      <p:sp>
                        <p:nvSpPr>
                          <p:cNvPr id="134" name="正方形/長方形 133"/>
                          <p:cNvSpPr/>
                          <p:nvPr/>
                        </p:nvSpPr>
                        <p:spPr>
                          <a:xfrm>
                            <a:off x="9525" y="0"/>
                            <a:ext cx="885825" cy="457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5" name="正方形/長方形 134"/>
                          <p:cNvSpPr/>
                          <p:nvPr/>
                        </p:nvSpPr>
                        <p:spPr>
                          <a:xfrm>
                            <a:off x="0" y="28575"/>
                            <a:ext cx="323850" cy="952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6" name="正方形/長方形 7"/>
                          <p:cNvSpPr/>
                          <p:nvPr/>
                        </p:nvSpPr>
                        <p:spPr>
                          <a:xfrm>
                            <a:off x="2476500" y="0"/>
                            <a:ext cx="323850" cy="1333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7" name="正方形/長方形 136"/>
                          <p:cNvSpPr/>
                          <p:nvPr/>
                        </p:nvSpPr>
                        <p:spPr>
                          <a:xfrm>
                            <a:off x="0" y="3305174"/>
                            <a:ext cx="409575" cy="333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grpSp>
                  <p:sp>
                    <p:nvSpPr>
                      <p:cNvPr id="131" name="円/楕円 130"/>
                      <p:cNvSpPr/>
                      <p:nvPr/>
                    </p:nvSpPr>
                    <p:spPr>
                      <a:xfrm>
                        <a:off x="3174346" y="2903915"/>
                        <a:ext cx="144449" cy="14615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29" name="フリーフォーム 128"/>
                    <p:cNvSpPr/>
                    <p:nvPr/>
                  </p:nvSpPr>
                  <p:spPr>
                    <a:xfrm>
                      <a:off x="2578409" y="2645094"/>
                      <a:ext cx="3053130" cy="2165983"/>
                    </a:xfrm>
                    <a:custGeom>
                      <a:avLst/>
                      <a:gdLst>
                        <a:gd name="connsiteX0" fmla="*/ 0 w 3141662"/>
                        <a:gd name="connsiteY0" fmla="*/ 0 h 2109787"/>
                        <a:gd name="connsiteX1" fmla="*/ 314325 w 3141662"/>
                        <a:gd name="connsiteY1" fmla="*/ 409575 h 2109787"/>
                        <a:gd name="connsiteX2" fmla="*/ 628650 w 3141662"/>
                        <a:gd name="connsiteY2" fmla="*/ 552450 h 2109787"/>
                        <a:gd name="connsiteX3" fmla="*/ 1457325 w 3141662"/>
                        <a:gd name="connsiteY3" fmla="*/ 438150 h 2109787"/>
                        <a:gd name="connsiteX4" fmla="*/ 1676400 w 3141662"/>
                        <a:gd name="connsiteY4" fmla="*/ 590550 h 2109787"/>
                        <a:gd name="connsiteX5" fmla="*/ 1724025 w 3141662"/>
                        <a:gd name="connsiteY5" fmla="*/ 1485900 h 2109787"/>
                        <a:gd name="connsiteX6" fmla="*/ 2924175 w 3141662"/>
                        <a:gd name="connsiteY6" fmla="*/ 1504950 h 2109787"/>
                        <a:gd name="connsiteX7" fmla="*/ 3028950 w 3141662"/>
                        <a:gd name="connsiteY7" fmla="*/ 2009775 h 2109787"/>
                        <a:gd name="connsiteX8" fmla="*/ 3124200 w 3141662"/>
                        <a:gd name="connsiteY8" fmla="*/ 2105025 h 2109787"/>
                        <a:gd name="connsiteX9" fmla="*/ 3124200 w 3141662"/>
                        <a:gd name="connsiteY9" fmla="*/ 2105025 h 2109787"/>
                        <a:gd name="connsiteX0" fmla="*/ 0 w 3152651"/>
                        <a:gd name="connsiteY0" fmla="*/ 0 h 2109787"/>
                        <a:gd name="connsiteX1" fmla="*/ 314325 w 3152651"/>
                        <a:gd name="connsiteY1" fmla="*/ 409575 h 2109787"/>
                        <a:gd name="connsiteX2" fmla="*/ 628650 w 3152651"/>
                        <a:gd name="connsiteY2" fmla="*/ 552450 h 2109787"/>
                        <a:gd name="connsiteX3" fmla="*/ 1457325 w 3152651"/>
                        <a:gd name="connsiteY3" fmla="*/ 438150 h 2109787"/>
                        <a:gd name="connsiteX4" fmla="*/ 1676400 w 3152651"/>
                        <a:gd name="connsiteY4" fmla="*/ 590550 h 2109787"/>
                        <a:gd name="connsiteX5" fmla="*/ 1658100 w 3152651"/>
                        <a:gd name="connsiteY5" fmla="*/ 1415108 h 2109787"/>
                        <a:gd name="connsiteX6" fmla="*/ 2924175 w 3152651"/>
                        <a:gd name="connsiteY6" fmla="*/ 1504950 h 2109787"/>
                        <a:gd name="connsiteX7" fmla="*/ 3028950 w 3152651"/>
                        <a:gd name="connsiteY7" fmla="*/ 2009775 h 2109787"/>
                        <a:gd name="connsiteX8" fmla="*/ 3124200 w 3152651"/>
                        <a:gd name="connsiteY8" fmla="*/ 2105025 h 2109787"/>
                        <a:gd name="connsiteX9" fmla="*/ 3124200 w 3152651"/>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457325 w 3138105"/>
                        <a:gd name="connsiteY3" fmla="*/ 438150 h 2109787"/>
                        <a:gd name="connsiteX4" fmla="*/ 1676400 w 3138105"/>
                        <a:gd name="connsiteY4" fmla="*/ 590550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457325 w 3138105"/>
                        <a:gd name="connsiteY3" fmla="*/ 438150 h 2109787"/>
                        <a:gd name="connsiteX4" fmla="*/ 1570830 w 3138105"/>
                        <a:gd name="connsiteY4" fmla="*/ 650961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396294 w 3138105"/>
                        <a:gd name="connsiteY3" fmla="*/ 442557 h 2109787"/>
                        <a:gd name="connsiteX4" fmla="*/ 1570830 w 3138105"/>
                        <a:gd name="connsiteY4" fmla="*/ 650961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28650 w 3138105"/>
                        <a:gd name="connsiteY2" fmla="*/ 552450 h 2109787"/>
                        <a:gd name="connsiteX3" fmla="*/ 1396294 w 3138105"/>
                        <a:gd name="connsiteY3" fmla="*/ 442557 h 2109787"/>
                        <a:gd name="connsiteX4" fmla="*/ 1483562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483562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650961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96294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483562 w 3138105"/>
                        <a:gd name="connsiteY4" fmla="*/ 512025 h 2109787"/>
                        <a:gd name="connsiteX5" fmla="*/ 1570830 w 3138105"/>
                        <a:gd name="connsiteY5" fmla="*/ 720429 h 2109787"/>
                        <a:gd name="connsiteX6" fmla="*/ 1745367 w 3138105"/>
                        <a:gd name="connsiteY6" fmla="*/ 1415108 h 2109787"/>
                        <a:gd name="connsiteX7" fmla="*/ 2924175 w 3138105"/>
                        <a:gd name="connsiteY7" fmla="*/ 1504950 h 2109787"/>
                        <a:gd name="connsiteX8" fmla="*/ 3028950 w 3138105"/>
                        <a:gd name="connsiteY8" fmla="*/ 2009775 h 2109787"/>
                        <a:gd name="connsiteX9" fmla="*/ 3124200 w 3138105"/>
                        <a:gd name="connsiteY9" fmla="*/ 2105025 h 2109787"/>
                        <a:gd name="connsiteX10" fmla="*/ 3124200 w 3138105"/>
                        <a:gd name="connsiteY10"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38105"/>
                        <a:gd name="connsiteY0" fmla="*/ 0 h 2109787"/>
                        <a:gd name="connsiteX1" fmla="*/ 314325 w 3138105"/>
                        <a:gd name="connsiteY1" fmla="*/ 409575 h 2109787"/>
                        <a:gd name="connsiteX2" fmla="*/ 698147 w 3138105"/>
                        <a:gd name="connsiteY2" fmla="*/ 512025 h 2109787"/>
                        <a:gd name="connsiteX3" fmla="*/ 1309025 w 3138105"/>
                        <a:gd name="connsiteY3" fmla="*/ 442557 h 2109787"/>
                        <a:gd name="connsiteX4" fmla="*/ 1570830 w 3138105"/>
                        <a:gd name="connsiteY4" fmla="*/ 720429 h 2109787"/>
                        <a:gd name="connsiteX5" fmla="*/ 1745367 w 3138105"/>
                        <a:gd name="connsiteY5" fmla="*/ 1415108 h 2109787"/>
                        <a:gd name="connsiteX6" fmla="*/ 2924175 w 3138105"/>
                        <a:gd name="connsiteY6" fmla="*/ 1504950 h 2109787"/>
                        <a:gd name="connsiteX7" fmla="*/ 3028950 w 3138105"/>
                        <a:gd name="connsiteY7" fmla="*/ 2009775 h 2109787"/>
                        <a:gd name="connsiteX8" fmla="*/ 3124200 w 3138105"/>
                        <a:gd name="connsiteY8" fmla="*/ 2105025 h 2109787"/>
                        <a:gd name="connsiteX9" fmla="*/ 3124200 w 3138105"/>
                        <a:gd name="connsiteY9" fmla="*/ 2105025 h 2109787"/>
                        <a:gd name="connsiteX0" fmla="*/ 0 w 3152651"/>
                        <a:gd name="connsiteY0" fmla="*/ 0 h 2109787"/>
                        <a:gd name="connsiteX1" fmla="*/ 314325 w 3152651"/>
                        <a:gd name="connsiteY1" fmla="*/ 409575 h 2109787"/>
                        <a:gd name="connsiteX2" fmla="*/ 698147 w 3152651"/>
                        <a:gd name="connsiteY2" fmla="*/ 512025 h 2109787"/>
                        <a:gd name="connsiteX3" fmla="*/ 1309025 w 3152651"/>
                        <a:gd name="connsiteY3" fmla="*/ 442557 h 2109787"/>
                        <a:gd name="connsiteX4" fmla="*/ 1570830 w 3152651"/>
                        <a:gd name="connsiteY4" fmla="*/ 720429 h 2109787"/>
                        <a:gd name="connsiteX5" fmla="*/ 1658099 w 3152651"/>
                        <a:gd name="connsiteY5" fmla="*/ 1415108 h 2109787"/>
                        <a:gd name="connsiteX6" fmla="*/ 2924175 w 3152651"/>
                        <a:gd name="connsiteY6" fmla="*/ 1504950 h 2109787"/>
                        <a:gd name="connsiteX7" fmla="*/ 3028950 w 3152651"/>
                        <a:gd name="connsiteY7" fmla="*/ 2009775 h 2109787"/>
                        <a:gd name="connsiteX8" fmla="*/ 3124200 w 3152651"/>
                        <a:gd name="connsiteY8" fmla="*/ 2105025 h 2109787"/>
                        <a:gd name="connsiteX9" fmla="*/ 3124200 w 3152651"/>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67195"/>
                        <a:gd name="connsiteY0" fmla="*/ 0 h 2109787"/>
                        <a:gd name="connsiteX1" fmla="*/ 314325 w 3167195"/>
                        <a:gd name="connsiteY1" fmla="*/ 409575 h 2109787"/>
                        <a:gd name="connsiteX2" fmla="*/ 698147 w 3167195"/>
                        <a:gd name="connsiteY2" fmla="*/ 512025 h 2109787"/>
                        <a:gd name="connsiteX3" fmla="*/ 1309025 w 3167195"/>
                        <a:gd name="connsiteY3" fmla="*/ 442557 h 2109787"/>
                        <a:gd name="connsiteX4" fmla="*/ 1570830 w 3167195"/>
                        <a:gd name="connsiteY4" fmla="*/ 720429 h 2109787"/>
                        <a:gd name="connsiteX5" fmla="*/ 1570831 w 3167195"/>
                        <a:gd name="connsiteY5" fmla="*/ 1415108 h 2109787"/>
                        <a:gd name="connsiteX6" fmla="*/ 2924175 w 3167195"/>
                        <a:gd name="connsiteY6" fmla="*/ 1504950 h 2109787"/>
                        <a:gd name="connsiteX7" fmla="*/ 3028950 w 3167195"/>
                        <a:gd name="connsiteY7" fmla="*/ 2009775 h 2109787"/>
                        <a:gd name="connsiteX8" fmla="*/ 3124200 w 3167195"/>
                        <a:gd name="connsiteY8" fmla="*/ 2105025 h 2109787"/>
                        <a:gd name="connsiteX9" fmla="*/ 3124200 w 3167195"/>
                        <a:gd name="connsiteY9" fmla="*/ 2105025 h 2109787"/>
                        <a:gd name="connsiteX0" fmla="*/ 0 w 3124200"/>
                        <a:gd name="connsiteY0" fmla="*/ 0 h 2113183"/>
                        <a:gd name="connsiteX1" fmla="*/ 314325 w 3124200"/>
                        <a:gd name="connsiteY1" fmla="*/ 409575 h 2113183"/>
                        <a:gd name="connsiteX2" fmla="*/ 698147 w 3124200"/>
                        <a:gd name="connsiteY2" fmla="*/ 512025 h 2113183"/>
                        <a:gd name="connsiteX3" fmla="*/ 1309025 w 3124200"/>
                        <a:gd name="connsiteY3" fmla="*/ 442557 h 2113183"/>
                        <a:gd name="connsiteX4" fmla="*/ 1570830 w 3124200"/>
                        <a:gd name="connsiteY4" fmla="*/ 720429 h 2113183"/>
                        <a:gd name="connsiteX5" fmla="*/ 1570831 w 3124200"/>
                        <a:gd name="connsiteY5" fmla="*/ 1415108 h 2113183"/>
                        <a:gd name="connsiteX6" fmla="*/ 2879856 w 3124200"/>
                        <a:gd name="connsiteY6" fmla="*/ 1484576 h 2113183"/>
                        <a:gd name="connsiteX7" fmla="*/ 3028950 w 3124200"/>
                        <a:gd name="connsiteY7" fmla="*/ 2009775 h 2113183"/>
                        <a:gd name="connsiteX8" fmla="*/ 3124200 w 3124200"/>
                        <a:gd name="connsiteY8" fmla="*/ 2105025 h 2113183"/>
                        <a:gd name="connsiteX9" fmla="*/ 3124200 w 3124200"/>
                        <a:gd name="connsiteY9" fmla="*/ 2105025 h 2113183"/>
                        <a:gd name="connsiteX0" fmla="*/ 0 w 3384680"/>
                        <a:gd name="connsiteY0" fmla="*/ 0 h 2113183"/>
                        <a:gd name="connsiteX1" fmla="*/ 314325 w 3384680"/>
                        <a:gd name="connsiteY1" fmla="*/ 409575 h 2113183"/>
                        <a:gd name="connsiteX2" fmla="*/ 698147 w 3384680"/>
                        <a:gd name="connsiteY2" fmla="*/ 512025 h 2113183"/>
                        <a:gd name="connsiteX3" fmla="*/ 1309025 w 3384680"/>
                        <a:gd name="connsiteY3" fmla="*/ 442557 h 2113183"/>
                        <a:gd name="connsiteX4" fmla="*/ 1570830 w 3384680"/>
                        <a:gd name="connsiteY4" fmla="*/ 720429 h 2113183"/>
                        <a:gd name="connsiteX5" fmla="*/ 1570831 w 3384680"/>
                        <a:gd name="connsiteY5" fmla="*/ 1415108 h 2113183"/>
                        <a:gd name="connsiteX6" fmla="*/ 3141661 w 3384680"/>
                        <a:gd name="connsiteY6" fmla="*/ 1484576 h 2113183"/>
                        <a:gd name="connsiteX7" fmla="*/ 3028950 w 3384680"/>
                        <a:gd name="connsiteY7" fmla="*/ 2009775 h 2113183"/>
                        <a:gd name="connsiteX8" fmla="*/ 3124200 w 3384680"/>
                        <a:gd name="connsiteY8" fmla="*/ 2105025 h 2113183"/>
                        <a:gd name="connsiteX9" fmla="*/ 3124200 w 3384680"/>
                        <a:gd name="connsiteY9" fmla="*/ 2105025 h 2113183"/>
                        <a:gd name="connsiteX0" fmla="*/ 0 w 3418012"/>
                        <a:gd name="connsiteY0" fmla="*/ 0 h 2143727"/>
                        <a:gd name="connsiteX1" fmla="*/ 314325 w 3418012"/>
                        <a:gd name="connsiteY1" fmla="*/ 409575 h 2143727"/>
                        <a:gd name="connsiteX2" fmla="*/ 698147 w 3418012"/>
                        <a:gd name="connsiteY2" fmla="*/ 512025 h 2143727"/>
                        <a:gd name="connsiteX3" fmla="*/ 1309025 w 3418012"/>
                        <a:gd name="connsiteY3" fmla="*/ 442557 h 2143727"/>
                        <a:gd name="connsiteX4" fmla="*/ 1570830 w 3418012"/>
                        <a:gd name="connsiteY4" fmla="*/ 720429 h 2143727"/>
                        <a:gd name="connsiteX5" fmla="*/ 1570831 w 3418012"/>
                        <a:gd name="connsiteY5" fmla="*/ 1415108 h 2143727"/>
                        <a:gd name="connsiteX6" fmla="*/ 3141661 w 3418012"/>
                        <a:gd name="connsiteY6" fmla="*/ 1484576 h 2143727"/>
                        <a:gd name="connsiteX7" fmla="*/ 3228929 w 3418012"/>
                        <a:gd name="connsiteY7" fmla="*/ 2040319 h 2143727"/>
                        <a:gd name="connsiteX8" fmla="*/ 3124200 w 3418012"/>
                        <a:gd name="connsiteY8" fmla="*/ 2105025 h 2143727"/>
                        <a:gd name="connsiteX9" fmla="*/ 3124200 w 3418012"/>
                        <a:gd name="connsiteY9" fmla="*/ 2105025 h 2143727"/>
                        <a:gd name="connsiteX0" fmla="*/ 0 w 3325572"/>
                        <a:gd name="connsiteY0" fmla="*/ 0 h 2143727"/>
                        <a:gd name="connsiteX1" fmla="*/ 314325 w 3325572"/>
                        <a:gd name="connsiteY1" fmla="*/ 409575 h 2143727"/>
                        <a:gd name="connsiteX2" fmla="*/ 698147 w 3325572"/>
                        <a:gd name="connsiteY2" fmla="*/ 512025 h 2143727"/>
                        <a:gd name="connsiteX3" fmla="*/ 1309025 w 3325572"/>
                        <a:gd name="connsiteY3" fmla="*/ 442557 h 2143727"/>
                        <a:gd name="connsiteX4" fmla="*/ 1570830 w 3325572"/>
                        <a:gd name="connsiteY4" fmla="*/ 720429 h 2143727"/>
                        <a:gd name="connsiteX5" fmla="*/ 1570831 w 3325572"/>
                        <a:gd name="connsiteY5" fmla="*/ 1415108 h 2143727"/>
                        <a:gd name="connsiteX6" fmla="*/ 3141661 w 3325572"/>
                        <a:gd name="connsiteY6" fmla="*/ 1484576 h 2143727"/>
                        <a:gd name="connsiteX7" fmla="*/ 3228929 w 3325572"/>
                        <a:gd name="connsiteY7" fmla="*/ 2040319 h 2143727"/>
                        <a:gd name="connsiteX8" fmla="*/ 3124200 w 3325572"/>
                        <a:gd name="connsiteY8" fmla="*/ 2105025 h 2143727"/>
                        <a:gd name="connsiteX9" fmla="*/ 3124200 w 3325572"/>
                        <a:gd name="connsiteY9" fmla="*/ 2105025 h 2143727"/>
                        <a:gd name="connsiteX0" fmla="*/ 0 w 3325572"/>
                        <a:gd name="connsiteY0" fmla="*/ 0 h 2143727"/>
                        <a:gd name="connsiteX1" fmla="*/ 314325 w 3325572"/>
                        <a:gd name="connsiteY1" fmla="*/ 409575 h 2143727"/>
                        <a:gd name="connsiteX2" fmla="*/ 698147 w 3325572"/>
                        <a:gd name="connsiteY2" fmla="*/ 512025 h 2143727"/>
                        <a:gd name="connsiteX3" fmla="*/ 1309025 w 3325572"/>
                        <a:gd name="connsiteY3" fmla="*/ 442557 h 2143727"/>
                        <a:gd name="connsiteX4" fmla="*/ 1570830 w 3325572"/>
                        <a:gd name="connsiteY4" fmla="*/ 720429 h 2143727"/>
                        <a:gd name="connsiteX5" fmla="*/ 1570831 w 3325572"/>
                        <a:gd name="connsiteY5" fmla="*/ 1415108 h 2143727"/>
                        <a:gd name="connsiteX6" fmla="*/ 3141661 w 3325572"/>
                        <a:gd name="connsiteY6" fmla="*/ 1484576 h 2143727"/>
                        <a:gd name="connsiteX7" fmla="*/ 3228929 w 3325572"/>
                        <a:gd name="connsiteY7" fmla="*/ 2040319 h 2143727"/>
                        <a:gd name="connsiteX8" fmla="*/ 3124200 w 3325572"/>
                        <a:gd name="connsiteY8" fmla="*/ 2105025 h 2143727"/>
                        <a:gd name="connsiteX9" fmla="*/ 3124200 w 3325572"/>
                        <a:gd name="connsiteY9" fmla="*/ 2105025 h 2143727"/>
                        <a:gd name="connsiteX0" fmla="*/ 0 w 3231839"/>
                        <a:gd name="connsiteY0" fmla="*/ 0 h 2143727"/>
                        <a:gd name="connsiteX1" fmla="*/ 314325 w 3231839"/>
                        <a:gd name="connsiteY1" fmla="*/ 409575 h 2143727"/>
                        <a:gd name="connsiteX2" fmla="*/ 698147 w 3231839"/>
                        <a:gd name="connsiteY2" fmla="*/ 512025 h 2143727"/>
                        <a:gd name="connsiteX3" fmla="*/ 1309025 w 3231839"/>
                        <a:gd name="connsiteY3" fmla="*/ 442557 h 2143727"/>
                        <a:gd name="connsiteX4" fmla="*/ 1570830 w 3231839"/>
                        <a:gd name="connsiteY4" fmla="*/ 720429 h 2143727"/>
                        <a:gd name="connsiteX5" fmla="*/ 1570831 w 3231839"/>
                        <a:gd name="connsiteY5" fmla="*/ 1415108 h 2143727"/>
                        <a:gd name="connsiteX6" fmla="*/ 3141661 w 3231839"/>
                        <a:gd name="connsiteY6" fmla="*/ 1484576 h 2143727"/>
                        <a:gd name="connsiteX7" fmla="*/ 3228929 w 3231839"/>
                        <a:gd name="connsiteY7" fmla="*/ 2040319 h 2143727"/>
                        <a:gd name="connsiteX8" fmla="*/ 3124200 w 3231839"/>
                        <a:gd name="connsiteY8" fmla="*/ 2105025 h 2143727"/>
                        <a:gd name="connsiteX9" fmla="*/ 3124200 w 323183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6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38336"/>
                        <a:gd name="connsiteY0" fmla="*/ 0 h 2143727"/>
                        <a:gd name="connsiteX1" fmla="*/ 314325 w 3238336"/>
                        <a:gd name="connsiteY1" fmla="*/ 409575 h 2143727"/>
                        <a:gd name="connsiteX2" fmla="*/ 698147 w 3238336"/>
                        <a:gd name="connsiteY2" fmla="*/ 512025 h 2143727"/>
                        <a:gd name="connsiteX3" fmla="*/ 1309025 w 3238336"/>
                        <a:gd name="connsiteY3" fmla="*/ 442557 h 2143727"/>
                        <a:gd name="connsiteX4" fmla="*/ 1570830 w 3238336"/>
                        <a:gd name="connsiteY4" fmla="*/ 720429 h 2143727"/>
                        <a:gd name="connsiteX5" fmla="*/ 1570831 w 3238336"/>
                        <a:gd name="connsiteY5" fmla="*/ 1415108 h 2143727"/>
                        <a:gd name="connsiteX6" fmla="*/ 3141661 w 3238336"/>
                        <a:gd name="connsiteY6" fmla="*/ 1484575 h 2143727"/>
                        <a:gd name="connsiteX7" fmla="*/ 3228929 w 3238336"/>
                        <a:gd name="connsiteY7" fmla="*/ 2040319 h 2143727"/>
                        <a:gd name="connsiteX8" fmla="*/ 3124200 w 3238336"/>
                        <a:gd name="connsiteY8" fmla="*/ 2105025 h 2143727"/>
                        <a:gd name="connsiteX9" fmla="*/ 3124200 w 3238336"/>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228929"/>
                        <a:gd name="connsiteY0" fmla="*/ 0 h 2143727"/>
                        <a:gd name="connsiteX1" fmla="*/ 314325 w 3228929"/>
                        <a:gd name="connsiteY1" fmla="*/ 409575 h 2143727"/>
                        <a:gd name="connsiteX2" fmla="*/ 698147 w 3228929"/>
                        <a:gd name="connsiteY2" fmla="*/ 512025 h 2143727"/>
                        <a:gd name="connsiteX3" fmla="*/ 1309025 w 3228929"/>
                        <a:gd name="connsiteY3" fmla="*/ 442557 h 2143727"/>
                        <a:gd name="connsiteX4" fmla="*/ 1570830 w 3228929"/>
                        <a:gd name="connsiteY4" fmla="*/ 720429 h 2143727"/>
                        <a:gd name="connsiteX5" fmla="*/ 1570831 w 3228929"/>
                        <a:gd name="connsiteY5" fmla="*/ 1415108 h 2143727"/>
                        <a:gd name="connsiteX6" fmla="*/ 3141661 w 3228929"/>
                        <a:gd name="connsiteY6" fmla="*/ 1484575 h 2143727"/>
                        <a:gd name="connsiteX7" fmla="*/ 3228929 w 3228929"/>
                        <a:gd name="connsiteY7" fmla="*/ 2040319 h 2143727"/>
                        <a:gd name="connsiteX8" fmla="*/ 3124200 w 3228929"/>
                        <a:gd name="connsiteY8" fmla="*/ 2105025 h 2143727"/>
                        <a:gd name="connsiteX9" fmla="*/ 3124200 w 3228929"/>
                        <a:gd name="connsiteY9" fmla="*/ 2105025 h 2143727"/>
                        <a:gd name="connsiteX0" fmla="*/ 0 w 3578002"/>
                        <a:gd name="connsiteY0" fmla="*/ 0 h 2179254"/>
                        <a:gd name="connsiteX1" fmla="*/ 314325 w 3578002"/>
                        <a:gd name="connsiteY1" fmla="*/ 409575 h 2179254"/>
                        <a:gd name="connsiteX2" fmla="*/ 698147 w 3578002"/>
                        <a:gd name="connsiteY2" fmla="*/ 512025 h 2179254"/>
                        <a:gd name="connsiteX3" fmla="*/ 1309025 w 3578002"/>
                        <a:gd name="connsiteY3" fmla="*/ 442557 h 2179254"/>
                        <a:gd name="connsiteX4" fmla="*/ 1570830 w 3578002"/>
                        <a:gd name="connsiteY4" fmla="*/ 720429 h 2179254"/>
                        <a:gd name="connsiteX5" fmla="*/ 1570831 w 3578002"/>
                        <a:gd name="connsiteY5" fmla="*/ 1415108 h 2179254"/>
                        <a:gd name="connsiteX6" fmla="*/ 3141661 w 3578002"/>
                        <a:gd name="connsiteY6" fmla="*/ 1484575 h 2179254"/>
                        <a:gd name="connsiteX7" fmla="*/ 3228929 w 3578002"/>
                        <a:gd name="connsiteY7" fmla="*/ 2040319 h 2179254"/>
                        <a:gd name="connsiteX8" fmla="*/ 3124200 w 3578002"/>
                        <a:gd name="connsiteY8" fmla="*/ 2105025 h 2179254"/>
                        <a:gd name="connsiteX9" fmla="*/ 3578002 w 3578002"/>
                        <a:gd name="connsiteY9" fmla="*/ 2179254 h 2179254"/>
                        <a:gd name="connsiteX0" fmla="*/ 0 w 3578002"/>
                        <a:gd name="connsiteY0" fmla="*/ 0 h 2143727"/>
                        <a:gd name="connsiteX1" fmla="*/ 314325 w 3578002"/>
                        <a:gd name="connsiteY1" fmla="*/ 409575 h 2143727"/>
                        <a:gd name="connsiteX2" fmla="*/ 698147 w 3578002"/>
                        <a:gd name="connsiteY2" fmla="*/ 512025 h 2143727"/>
                        <a:gd name="connsiteX3" fmla="*/ 1309025 w 3578002"/>
                        <a:gd name="connsiteY3" fmla="*/ 442557 h 2143727"/>
                        <a:gd name="connsiteX4" fmla="*/ 1570830 w 3578002"/>
                        <a:gd name="connsiteY4" fmla="*/ 720429 h 2143727"/>
                        <a:gd name="connsiteX5" fmla="*/ 1570831 w 3578002"/>
                        <a:gd name="connsiteY5" fmla="*/ 1415108 h 2143727"/>
                        <a:gd name="connsiteX6" fmla="*/ 3141661 w 3578002"/>
                        <a:gd name="connsiteY6" fmla="*/ 1484575 h 2143727"/>
                        <a:gd name="connsiteX7" fmla="*/ 3228929 w 3578002"/>
                        <a:gd name="connsiteY7" fmla="*/ 2040319 h 2143727"/>
                        <a:gd name="connsiteX8" fmla="*/ 3124200 w 3578002"/>
                        <a:gd name="connsiteY8" fmla="*/ 2105025 h 2143727"/>
                        <a:gd name="connsiteX9" fmla="*/ 3578002 w 3578002"/>
                        <a:gd name="connsiteY9" fmla="*/ 2109786 h 2143727"/>
                        <a:gd name="connsiteX0" fmla="*/ 0 w 3578002"/>
                        <a:gd name="connsiteY0" fmla="*/ 0 h 2144521"/>
                        <a:gd name="connsiteX1" fmla="*/ 314325 w 3578002"/>
                        <a:gd name="connsiteY1" fmla="*/ 409575 h 2144521"/>
                        <a:gd name="connsiteX2" fmla="*/ 698147 w 3578002"/>
                        <a:gd name="connsiteY2" fmla="*/ 512025 h 2144521"/>
                        <a:gd name="connsiteX3" fmla="*/ 1309025 w 3578002"/>
                        <a:gd name="connsiteY3" fmla="*/ 442557 h 2144521"/>
                        <a:gd name="connsiteX4" fmla="*/ 1570830 w 3578002"/>
                        <a:gd name="connsiteY4" fmla="*/ 720429 h 2144521"/>
                        <a:gd name="connsiteX5" fmla="*/ 1570831 w 3578002"/>
                        <a:gd name="connsiteY5" fmla="*/ 1415108 h 2144521"/>
                        <a:gd name="connsiteX6" fmla="*/ 3141661 w 3578002"/>
                        <a:gd name="connsiteY6" fmla="*/ 1484575 h 2144521"/>
                        <a:gd name="connsiteX7" fmla="*/ 3228929 w 3578002"/>
                        <a:gd name="connsiteY7" fmla="*/ 2040319 h 2144521"/>
                        <a:gd name="connsiteX8" fmla="*/ 3578002 w 3578002"/>
                        <a:gd name="connsiteY8" fmla="*/ 2109786 h 2144521"/>
                        <a:gd name="connsiteX0" fmla="*/ 0 w 3578002"/>
                        <a:gd name="connsiteY0" fmla="*/ 0 h 2109786"/>
                        <a:gd name="connsiteX1" fmla="*/ 314325 w 3578002"/>
                        <a:gd name="connsiteY1" fmla="*/ 409575 h 2109786"/>
                        <a:gd name="connsiteX2" fmla="*/ 698147 w 3578002"/>
                        <a:gd name="connsiteY2" fmla="*/ 512025 h 2109786"/>
                        <a:gd name="connsiteX3" fmla="*/ 1309025 w 3578002"/>
                        <a:gd name="connsiteY3" fmla="*/ 442557 h 2109786"/>
                        <a:gd name="connsiteX4" fmla="*/ 1570830 w 3578002"/>
                        <a:gd name="connsiteY4" fmla="*/ 720429 h 2109786"/>
                        <a:gd name="connsiteX5" fmla="*/ 1570831 w 3578002"/>
                        <a:gd name="connsiteY5" fmla="*/ 1415108 h 2109786"/>
                        <a:gd name="connsiteX6" fmla="*/ 3141661 w 3578002"/>
                        <a:gd name="connsiteY6" fmla="*/ 1484575 h 2109786"/>
                        <a:gd name="connsiteX7" fmla="*/ 3228929 w 3578002"/>
                        <a:gd name="connsiteY7" fmla="*/ 1970850 h 2109786"/>
                        <a:gd name="connsiteX8" fmla="*/ 3578002 w 3578002"/>
                        <a:gd name="connsiteY8" fmla="*/ 2109786 h 2109786"/>
                        <a:gd name="connsiteX0" fmla="*/ 0 w 3578002"/>
                        <a:gd name="connsiteY0" fmla="*/ 0 h 2075052"/>
                        <a:gd name="connsiteX1" fmla="*/ 314325 w 3578002"/>
                        <a:gd name="connsiteY1" fmla="*/ 409575 h 2075052"/>
                        <a:gd name="connsiteX2" fmla="*/ 698147 w 3578002"/>
                        <a:gd name="connsiteY2" fmla="*/ 512025 h 2075052"/>
                        <a:gd name="connsiteX3" fmla="*/ 1309025 w 3578002"/>
                        <a:gd name="connsiteY3" fmla="*/ 442557 h 2075052"/>
                        <a:gd name="connsiteX4" fmla="*/ 1570830 w 3578002"/>
                        <a:gd name="connsiteY4" fmla="*/ 720429 h 2075052"/>
                        <a:gd name="connsiteX5" fmla="*/ 1570831 w 3578002"/>
                        <a:gd name="connsiteY5" fmla="*/ 1415108 h 2075052"/>
                        <a:gd name="connsiteX6" fmla="*/ 3141661 w 3578002"/>
                        <a:gd name="connsiteY6" fmla="*/ 1484575 h 2075052"/>
                        <a:gd name="connsiteX7" fmla="*/ 3228929 w 3578002"/>
                        <a:gd name="connsiteY7" fmla="*/ 1970850 h 2075052"/>
                        <a:gd name="connsiteX8" fmla="*/ 3578002 w 3578002"/>
                        <a:gd name="connsiteY8" fmla="*/ 2040318 h 2075052"/>
                        <a:gd name="connsiteX0" fmla="*/ 0 w 3578002"/>
                        <a:gd name="connsiteY0" fmla="*/ 0 h 2040318"/>
                        <a:gd name="connsiteX1" fmla="*/ 314325 w 3578002"/>
                        <a:gd name="connsiteY1" fmla="*/ 409575 h 2040318"/>
                        <a:gd name="connsiteX2" fmla="*/ 698147 w 3578002"/>
                        <a:gd name="connsiteY2" fmla="*/ 512025 h 2040318"/>
                        <a:gd name="connsiteX3" fmla="*/ 1309025 w 3578002"/>
                        <a:gd name="connsiteY3" fmla="*/ 442557 h 2040318"/>
                        <a:gd name="connsiteX4" fmla="*/ 1570830 w 3578002"/>
                        <a:gd name="connsiteY4" fmla="*/ 720429 h 2040318"/>
                        <a:gd name="connsiteX5" fmla="*/ 1570831 w 3578002"/>
                        <a:gd name="connsiteY5" fmla="*/ 1415108 h 2040318"/>
                        <a:gd name="connsiteX6" fmla="*/ 3141661 w 3578002"/>
                        <a:gd name="connsiteY6" fmla="*/ 1484575 h 2040318"/>
                        <a:gd name="connsiteX7" fmla="*/ 3228929 w 3578002"/>
                        <a:gd name="connsiteY7" fmla="*/ 1901382 h 2040318"/>
                        <a:gd name="connsiteX8" fmla="*/ 3578002 w 3578002"/>
                        <a:gd name="connsiteY8" fmla="*/ 2040318 h 2040318"/>
                        <a:gd name="connsiteX0" fmla="*/ 0 w 3578002"/>
                        <a:gd name="connsiteY0" fmla="*/ 0 h 2040318"/>
                        <a:gd name="connsiteX1" fmla="*/ 314325 w 3578002"/>
                        <a:gd name="connsiteY1" fmla="*/ 409575 h 2040318"/>
                        <a:gd name="connsiteX2" fmla="*/ 698147 w 3578002"/>
                        <a:gd name="connsiteY2" fmla="*/ 512025 h 2040318"/>
                        <a:gd name="connsiteX3" fmla="*/ 1309025 w 3578002"/>
                        <a:gd name="connsiteY3" fmla="*/ 442557 h 2040318"/>
                        <a:gd name="connsiteX4" fmla="*/ 1570830 w 3578002"/>
                        <a:gd name="connsiteY4" fmla="*/ 720429 h 2040318"/>
                        <a:gd name="connsiteX5" fmla="*/ 1570831 w 3578002"/>
                        <a:gd name="connsiteY5" fmla="*/ 1415108 h 2040318"/>
                        <a:gd name="connsiteX6" fmla="*/ 3141661 w 3578002"/>
                        <a:gd name="connsiteY6" fmla="*/ 1484575 h 2040318"/>
                        <a:gd name="connsiteX7" fmla="*/ 3228929 w 3578002"/>
                        <a:gd name="connsiteY7" fmla="*/ 1901382 h 2040318"/>
                        <a:gd name="connsiteX8" fmla="*/ 3578002 w 3578002"/>
                        <a:gd name="connsiteY8" fmla="*/ 2040318 h 2040318"/>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05584"/>
                        <a:gd name="connsiteX1" fmla="*/ 314325 w 3578002"/>
                        <a:gd name="connsiteY1" fmla="*/ 409575 h 2005584"/>
                        <a:gd name="connsiteX2" fmla="*/ 698147 w 3578002"/>
                        <a:gd name="connsiteY2" fmla="*/ 512025 h 2005584"/>
                        <a:gd name="connsiteX3" fmla="*/ 1309025 w 3578002"/>
                        <a:gd name="connsiteY3" fmla="*/ 442557 h 2005584"/>
                        <a:gd name="connsiteX4" fmla="*/ 1570830 w 3578002"/>
                        <a:gd name="connsiteY4" fmla="*/ 720429 h 2005584"/>
                        <a:gd name="connsiteX5" fmla="*/ 1570831 w 3578002"/>
                        <a:gd name="connsiteY5" fmla="*/ 1415108 h 2005584"/>
                        <a:gd name="connsiteX6" fmla="*/ 3141661 w 3578002"/>
                        <a:gd name="connsiteY6" fmla="*/ 1484575 h 2005584"/>
                        <a:gd name="connsiteX7" fmla="*/ 3228929 w 3578002"/>
                        <a:gd name="connsiteY7" fmla="*/ 1901382 h 2005584"/>
                        <a:gd name="connsiteX8" fmla="*/ 3578002 w 3578002"/>
                        <a:gd name="connsiteY8" fmla="*/ 1970850 h 2005584"/>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141661 w 3578002"/>
                        <a:gd name="connsiteY6" fmla="*/ 1484575 h 2019081"/>
                        <a:gd name="connsiteX7" fmla="*/ 3228929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141661 w 3578002"/>
                        <a:gd name="connsiteY6" fmla="*/ 1484575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 name="connsiteX0" fmla="*/ 0 w 3578002"/>
                        <a:gd name="connsiteY0" fmla="*/ 0 h 2019081"/>
                        <a:gd name="connsiteX1" fmla="*/ 314325 w 3578002"/>
                        <a:gd name="connsiteY1" fmla="*/ 409575 h 2019081"/>
                        <a:gd name="connsiteX2" fmla="*/ 698147 w 3578002"/>
                        <a:gd name="connsiteY2" fmla="*/ 512025 h 2019081"/>
                        <a:gd name="connsiteX3" fmla="*/ 1309025 w 3578002"/>
                        <a:gd name="connsiteY3" fmla="*/ 442557 h 2019081"/>
                        <a:gd name="connsiteX4" fmla="*/ 1570830 w 3578002"/>
                        <a:gd name="connsiteY4" fmla="*/ 720429 h 2019081"/>
                        <a:gd name="connsiteX5" fmla="*/ 1570831 w 3578002"/>
                        <a:gd name="connsiteY5" fmla="*/ 1415108 h 2019081"/>
                        <a:gd name="connsiteX6" fmla="*/ 3054392 w 3578002"/>
                        <a:gd name="connsiteY6" fmla="*/ 1484574 h 2019081"/>
                        <a:gd name="connsiteX7" fmla="*/ 3141660 w 3578002"/>
                        <a:gd name="connsiteY7" fmla="*/ 1901382 h 2019081"/>
                        <a:gd name="connsiteX8" fmla="*/ 3578002 w 3578002"/>
                        <a:gd name="connsiteY8" fmla="*/ 1970850 h 2019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78002" h="2019081">
                          <a:moveTo>
                            <a:pt x="0" y="0"/>
                          </a:moveTo>
                          <a:cubicBezTo>
                            <a:pt x="104775" y="158750"/>
                            <a:pt x="197967" y="324238"/>
                            <a:pt x="314325" y="409575"/>
                          </a:cubicBezTo>
                          <a:cubicBezTo>
                            <a:pt x="430683" y="494912"/>
                            <a:pt x="532364" y="506528"/>
                            <a:pt x="698147" y="512025"/>
                          </a:cubicBezTo>
                          <a:cubicBezTo>
                            <a:pt x="863930" y="517522"/>
                            <a:pt x="1178123" y="442557"/>
                            <a:pt x="1309025" y="442557"/>
                          </a:cubicBezTo>
                          <a:cubicBezTo>
                            <a:pt x="1473441" y="436491"/>
                            <a:pt x="1569292" y="493033"/>
                            <a:pt x="1570830" y="720429"/>
                          </a:cubicBezTo>
                          <a:cubicBezTo>
                            <a:pt x="1564944" y="966083"/>
                            <a:pt x="1538780" y="1245158"/>
                            <a:pt x="1570831" y="1415108"/>
                          </a:cubicBezTo>
                          <a:cubicBezTo>
                            <a:pt x="1932116" y="1431957"/>
                            <a:pt x="3004105" y="1418253"/>
                            <a:pt x="3054392" y="1484574"/>
                          </a:cubicBezTo>
                          <a:cubicBezTo>
                            <a:pt x="3169287" y="1525701"/>
                            <a:pt x="3098517" y="1753657"/>
                            <a:pt x="3141660" y="1901382"/>
                          </a:cubicBezTo>
                          <a:cubicBezTo>
                            <a:pt x="3186126" y="2019081"/>
                            <a:pt x="3505279" y="1956378"/>
                            <a:pt x="3578002" y="1970850"/>
                          </a:cubicBezTo>
                        </a:path>
                      </a:pathLst>
                    </a:custGeom>
                    <a:noFill/>
                    <a:ln w="63500" cmpd="tri">
                      <a:solidFill>
                        <a:srgbClr val="7030A0"/>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grpSp>
                <p:nvGrpSpPr>
                  <p:cNvPr id="10" name="グループ化 30"/>
                  <p:cNvGrpSpPr>
                    <a:grpSpLocks/>
                  </p:cNvGrpSpPr>
                  <p:nvPr/>
                </p:nvGrpSpPr>
                <p:grpSpPr bwMode="auto">
                  <a:xfrm>
                    <a:off x="1908692" y="2746907"/>
                    <a:ext cx="3818053" cy="2361397"/>
                    <a:chOff x="1908692" y="2746907"/>
                    <a:chExt cx="3818053" cy="2361397"/>
                  </a:xfrm>
                </p:grpSpPr>
                <p:sp>
                  <p:nvSpPr>
                    <p:cNvPr id="113" name="正方形/長方形 112"/>
                    <p:cNvSpPr/>
                    <p:nvPr/>
                  </p:nvSpPr>
                  <p:spPr>
                    <a:xfrm>
                      <a:off x="2268172" y="3356141"/>
                      <a:ext cx="791187" cy="31200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駒川商店街</a:t>
                      </a:r>
                      <a:endParaRPr lang="en-US" altLang="ja-JP" sz="900" dirty="0">
                        <a:solidFill>
                          <a:schemeClr val="tx1"/>
                        </a:solidFill>
                      </a:endParaRPr>
                    </a:p>
                  </p:txBody>
                </p:sp>
                <p:sp>
                  <p:nvSpPr>
                    <p:cNvPr id="114" name="正方形/長方形 113"/>
                    <p:cNvSpPr/>
                    <p:nvPr/>
                  </p:nvSpPr>
                  <p:spPr>
                    <a:xfrm>
                      <a:off x="2772103" y="3211633"/>
                      <a:ext cx="144449" cy="14450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9" name="正方形/長方形 118"/>
                    <p:cNvSpPr/>
                    <p:nvPr/>
                  </p:nvSpPr>
                  <p:spPr>
                    <a:xfrm>
                      <a:off x="4016335" y="2896342"/>
                      <a:ext cx="720604" cy="31200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平野環濠集落</a:t>
                      </a:r>
                      <a:endParaRPr lang="en-US" altLang="ja-JP" sz="900" dirty="0">
                        <a:solidFill>
                          <a:schemeClr val="tx1"/>
                        </a:solidFill>
                      </a:endParaRPr>
                    </a:p>
                  </p:txBody>
                </p:sp>
                <p:sp>
                  <p:nvSpPr>
                    <p:cNvPr id="120" name="正方形/長方形 119"/>
                    <p:cNvSpPr/>
                    <p:nvPr/>
                  </p:nvSpPr>
                  <p:spPr>
                    <a:xfrm>
                      <a:off x="4142727" y="2746907"/>
                      <a:ext cx="142808" cy="1428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22" name="正方形/長方形 121"/>
                    <p:cNvSpPr/>
                    <p:nvPr/>
                  </p:nvSpPr>
                  <p:spPr>
                    <a:xfrm>
                      <a:off x="5006139" y="3343004"/>
                      <a:ext cx="720605" cy="31200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平野川</a:t>
                      </a:r>
                      <a:endParaRPr lang="en-US" altLang="ja-JP" sz="900" dirty="0">
                        <a:solidFill>
                          <a:schemeClr val="tx1"/>
                        </a:solidFill>
                      </a:endParaRPr>
                    </a:p>
                  </p:txBody>
                </p:sp>
                <p:sp>
                  <p:nvSpPr>
                    <p:cNvPr id="123" name="円/楕円 122"/>
                    <p:cNvSpPr/>
                    <p:nvPr/>
                  </p:nvSpPr>
                  <p:spPr>
                    <a:xfrm>
                      <a:off x="2053140" y="3643515"/>
                      <a:ext cx="718963" cy="43352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4" name="正方形/長方形 123"/>
                    <p:cNvSpPr/>
                    <p:nvPr/>
                  </p:nvSpPr>
                  <p:spPr>
                    <a:xfrm>
                      <a:off x="1908691" y="3717412"/>
                      <a:ext cx="1007861" cy="28737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長居公園</a:t>
                      </a:r>
                      <a:endParaRPr lang="en-US" altLang="ja-JP" sz="900" dirty="0">
                        <a:solidFill>
                          <a:schemeClr val="tx1"/>
                        </a:solidFill>
                      </a:endParaRPr>
                    </a:p>
                  </p:txBody>
                </p:sp>
                <p:sp>
                  <p:nvSpPr>
                    <p:cNvPr id="125" name="正方形/長方形 124"/>
                    <p:cNvSpPr/>
                    <p:nvPr/>
                  </p:nvSpPr>
                  <p:spPr>
                    <a:xfrm>
                      <a:off x="2988776" y="4794656"/>
                      <a:ext cx="1080086" cy="313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大和川</a:t>
                      </a:r>
                      <a:endParaRPr lang="en-US" altLang="ja-JP" sz="900" dirty="0">
                        <a:solidFill>
                          <a:schemeClr val="tx1"/>
                        </a:solidFill>
                      </a:endParaRPr>
                    </a:p>
                  </p:txBody>
                </p:sp>
              </p:grpSp>
            </p:grpSp>
            <p:sp>
              <p:nvSpPr>
                <p:cNvPr id="93" name="正方形/長方形 92"/>
                <p:cNvSpPr/>
                <p:nvPr/>
              </p:nvSpPr>
              <p:spPr>
                <a:xfrm>
                  <a:off x="2878798" y="4466227"/>
                  <a:ext cx="146091" cy="14286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94" name="正方形/長方形 93"/>
                <p:cNvSpPr/>
                <p:nvPr/>
              </p:nvSpPr>
              <p:spPr>
                <a:xfrm>
                  <a:off x="4948689" y="3994933"/>
                  <a:ext cx="146090" cy="14450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99" name="正方形/長方形 98"/>
                <p:cNvSpPr/>
                <p:nvPr/>
              </p:nvSpPr>
              <p:spPr>
                <a:xfrm>
                  <a:off x="4643376" y="2924258"/>
                  <a:ext cx="146090" cy="14286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00" name="円/楕円 99"/>
                <p:cNvSpPr/>
                <p:nvPr/>
              </p:nvSpPr>
              <p:spPr>
                <a:xfrm>
                  <a:off x="3546875" y="3195211"/>
                  <a:ext cx="216674" cy="216762"/>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2" name="正方形/長方形 81"/>
              <p:cNvSpPr/>
              <p:nvPr/>
            </p:nvSpPr>
            <p:spPr>
              <a:xfrm rot="1052969">
                <a:off x="4113181" y="2351152"/>
                <a:ext cx="797753" cy="25289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大和路線</a:t>
                </a:r>
              </a:p>
            </p:txBody>
          </p:sp>
          <p:sp>
            <p:nvSpPr>
              <p:cNvPr id="85" name="正方形/長方形 84"/>
              <p:cNvSpPr/>
              <p:nvPr/>
            </p:nvSpPr>
            <p:spPr>
              <a:xfrm rot="1679556">
                <a:off x="4638451" y="1815814"/>
                <a:ext cx="1073520" cy="41546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おおさか東線</a:t>
                </a:r>
              </a:p>
            </p:txBody>
          </p:sp>
          <p:sp>
            <p:nvSpPr>
              <p:cNvPr id="90" name="正方形/長方形 89"/>
              <p:cNvSpPr/>
              <p:nvPr/>
            </p:nvSpPr>
            <p:spPr>
              <a:xfrm rot="4106946">
                <a:off x="2679180" y="2581940"/>
                <a:ext cx="871977" cy="32829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近鉄</a:t>
                </a:r>
                <a:endParaRPr lang="en-US" altLang="ja-JP" sz="900" dirty="0">
                  <a:solidFill>
                    <a:schemeClr val="tx1"/>
                  </a:solidFill>
                </a:endParaRPr>
              </a:p>
              <a:p>
                <a:pPr algn="ctr">
                  <a:defRPr/>
                </a:pPr>
                <a:r>
                  <a:rPr lang="ja-JP" altLang="en-US" sz="900" dirty="0">
                    <a:solidFill>
                      <a:schemeClr val="tx1"/>
                    </a:solidFill>
                  </a:rPr>
                  <a:t>南大阪線</a:t>
                </a:r>
              </a:p>
            </p:txBody>
          </p:sp>
          <p:sp>
            <p:nvSpPr>
              <p:cNvPr id="91" name="正方形/長方形 90"/>
              <p:cNvSpPr/>
              <p:nvPr/>
            </p:nvSpPr>
            <p:spPr>
              <a:xfrm rot="21269711">
                <a:off x="4226443" y="3804445"/>
                <a:ext cx="709114" cy="31036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7030A0"/>
                    </a:solidFill>
                  </a:rPr>
                  <a:t>地下鉄</a:t>
                </a:r>
                <a:endParaRPr lang="en-US" altLang="ja-JP" sz="900" dirty="0">
                  <a:solidFill>
                    <a:srgbClr val="7030A0"/>
                  </a:solidFill>
                </a:endParaRPr>
              </a:p>
              <a:p>
                <a:pPr algn="ctr">
                  <a:defRPr/>
                </a:pPr>
                <a:r>
                  <a:rPr lang="ja-JP" altLang="en-US" sz="900" dirty="0">
                    <a:solidFill>
                      <a:srgbClr val="7030A0"/>
                    </a:solidFill>
                  </a:rPr>
                  <a:t>谷町線</a:t>
                </a:r>
              </a:p>
            </p:txBody>
          </p:sp>
        </p:grpSp>
        <p:sp>
          <p:nvSpPr>
            <p:cNvPr id="75" name="正方形/長方形 74"/>
            <p:cNvSpPr/>
            <p:nvPr/>
          </p:nvSpPr>
          <p:spPr bwMode="gray">
            <a:xfrm>
              <a:off x="6444380" y="1915693"/>
              <a:ext cx="649185" cy="2174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平野駅</a:t>
              </a:r>
            </a:p>
          </p:txBody>
        </p:sp>
        <p:cxnSp>
          <p:nvCxnSpPr>
            <p:cNvPr id="76" name="直線コネクタ 75"/>
            <p:cNvCxnSpPr>
              <a:stCxn id="75" idx="2"/>
              <a:endCxn id="77" idx="0"/>
            </p:cNvCxnSpPr>
            <p:nvPr/>
          </p:nvCxnSpPr>
          <p:spPr bwMode="gray">
            <a:xfrm>
              <a:off x="6768179" y="2133181"/>
              <a:ext cx="249198" cy="455616"/>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7" name="円/楕円 76"/>
            <p:cNvSpPr/>
            <p:nvPr/>
          </p:nvSpPr>
          <p:spPr bwMode="gray">
            <a:xfrm>
              <a:off x="6885635" y="2588798"/>
              <a:ext cx="263484" cy="263527"/>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8" name="正方形/長方形 77"/>
            <p:cNvSpPr/>
            <p:nvPr/>
          </p:nvSpPr>
          <p:spPr bwMode="gray">
            <a:xfrm>
              <a:off x="4068266" y="3357153"/>
              <a:ext cx="1080918" cy="42704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駒川中野駅・針中野駅</a:t>
              </a:r>
            </a:p>
          </p:txBody>
        </p:sp>
        <p:cxnSp>
          <p:nvCxnSpPr>
            <p:cNvPr id="79" name="直線コネクタ 78"/>
            <p:cNvCxnSpPr>
              <a:stCxn id="78" idx="3"/>
              <a:endCxn id="80" idx="2"/>
            </p:cNvCxnSpPr>
            <p:nvPr/>
          </p:nvCxnSpPr>
          <p:spPr bwMode="gray">
            <a:xfrm flipV="1">
              <a:off x="5149184" y="3560354"/>
              <a:ext cx="792037" cy="11112"/>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0" name="円/楕円 79"/>
            <p:cNvSpPr/>
            <p:nvPr/>
          </p:nvSpPr>
          <p:spPr bwMode="gray">
            <a:xfrm>
              <a:off x="5941221" y="3428590"/>
              <a:ext cx="263484" cy="263527"/>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1" name="グループ化 91"/>
          <p:cNvGrpSpPr>
            <a:grpSpLocks/>
          </p:cNvGrpSpPr>
          <p:nvPr/>
        </p:nvGrpSpPr>
        <p:grpSpPr bwMode="auto">
          <a:xfrm>
            <a:off x="4102100" y="378792"/>
            <a:ext cx="2198092" cy="1970087"/>
            <a:chOff x="683568" y="3212978"/>
            <a:chExt cx="2863688" cy="2566101"/>
          </a:xfrm>
        </p:grpSpPr>
        <p:grpSp>
          <p:nvGrpSpPr>
            <p:cNvPr id="12" name="グループ化 64"/>
            <p:cNvGrpSpPr>
              <a:grpSpLocks/>
            </p:cNvGrpSpPr>
            <p:nvPr/>
          </p:nvGrpSpPr>
          <p:grpSpPr bwMode="auto">
            <a:xfrm>
              <a:off x="683568" y="3212978"/>
              <a:ext cx="2863688" cy="2566101"/>
              <a:chOff x="5508104" y="3645026"/>
              <a:chExt cx="2863688" cy="2566101"/>
            </a:xfrm>
          </p:grpSpPr>
          <p:sp>
            <p:nvSpPr>
              <p:cNvPr id="53262" name="Rectangle 63"/>
              <p:cNvSpPr>
                <a:spLocks noChangeArrowheads="1"/>
              </p:cNvSpPr>
              <p:nvPr/>
            </p:nvSpPr>
            <p:spPr bwMode="auto">
              <a:xfrm>
                <a:off x="5508104" y="3645026"/>
                <a:ext cx="2769876" cy="1909553"/>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53263" name="Line 65"/>
              <p:cNvSpPr>
                <a:spLocks noChangeShapeType="1"/>
              </p:cNvSpPr>
              <p:nvPr/>
            </p:nvSpPr>
            <p:spPr bwMode="auto">
              <a:xfrm>
                <a:off x="5566842"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3264" name="Line 66"/>
              <p:cNvSpPr>
                <a:spLocks noChangeShapeType="1"/>
              </p:cNvSpPr>
              <p:nvPr/>
            </p:nvSpPr>
            <p:spPr bwMode="auto">
              <a:xfrm>
                <a:off x="5566842" y="4150715"/>
                <a:ext cx="457199"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3265" name="Text Box 67"/>
              <p:cNvSpPr txBox="1">
                <a:spLocks noChangeArrowheads="1"/>
              </p:cNvSpPr>
              <p:nvPr/>
            </p:nvSpPr>
            <p:spPr bwMode="auto">
              <a:xfrm>
                <a:off x="6025628" y="3759323"/>
                <a:ext cx="2346164" cy="2451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総合区役所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地域自治区事務所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出張所</a:t>
                </a:r>
                <a:r>
                  <a:rPr lang="ja-JP" altLang="en-US" sz="1000" dirty="0">
                    <a:solidFill>
                      <a:srgbClr val="000000"/>
                    </a:solidFill>
                    <a:latin typeface="ＭＳ ゴシック" pitchFamily="49" charset="-128"/>
                    <a:ea typeface="ＭＳ ゴシック" pitchFamily="49" charset="-128"/>
                  </a:rPr>
                  <a:t>等</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45" name="円/楕円 144"/>
              <p:cNvSpPr/>
              <p:nvPr/>
            </p:nvSpPr>
            <p:spPr>
              <a:xfrm>
                <a:off x="5679766" y="4955991"/>
                <a:ext cx="144774" cy="1426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6" name="円/楕円 145"/>
              <p:cNvSpPr/>
              <p:nvPr/>
            </p:nvSpPr>
            <p:spPr>
              <a:xfrm>
                <a:off x="5652878" y="4621012"/>
                <a:ext cx="215093" cy="215048"/>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3268" name="Line 64"/>
              <p:cNvSpPr>
                <a:spLocks noChangeShapeType="1"/>
              </p:cNvSpPr>
              <p:nvPr/>
            </p:nvSpPr>
            <p:spPr bwMode="auto">
              <a:xfrm>
                <a:off x="5580112" y="4469843"/>
                <a:ext cx="457199"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53269" name="Line 68"/>
              <p:cNvSpPr>
                <a:spLocks noChangeShapeType="1"/>
              </p:cNvSpPr>
              <p:nvPr/>
            </p:nvSpPr>
            <p:spPr bwMode="auto">
              <a:xfrm>
                <a:off x="5580112" y="4469843"/>
                <a:ext cx="457199"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grpSp>
        <p:sp>
          <p:nvSpPr>
            <p:cNvPr id="140" name="正方形/長方形 139"/>
            <p:cNvSpPr/>
            <p:nvPr/>
          </p:nvSpPr>
          <p:spPr>
            <a:xfrm>
              <a:off x="861434" y="4809295"/>
              <a:ext cx="144774" cy="14474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grpSp>
      <p:sp>
        <p:nvSpPr>
          <p:cNvPr id="60" name="正方形/長方形 27"/>
          <p:cNvSpPr>
            <a:spLocks noChangeArrowheads="1"/>
          </p:cNvSpPr>
          <p:nvPr/>
        </p:nvSpPr>
        <p:spPr bwMode="auto">
          <a:xfrm>
            <a:off x="8112125" y="6657477"/>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４９</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7389853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タイトル 3"/>
          <p:cNvSpPr txBox="1">
            <a:spLocks/>
          </p:cNvSpPr>
          <p:nvPr/>
        </p:nvSpPr>
        <p:spPr bwMode="auto">
          <a:xfrm>
            <a:off x="107950" y="620712"/>
            <a:ext cx="8928100" cy="6180137"/>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25" name="テキスト ボックス 24"/>
          <p:cNvSpPr txBox="1"/>
          <p:nvPr/>
        </p:nvSpPr>
        <p:spPr bwMode="gray">
          <a:xfrm>
            <a:off x="250825" y="523875"/>
            <a:ext cx="3960813" cy="18573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1</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54276" name="テキスト ボックス 24"/>
          <p:cNvSpPr txBox="1">
            <a:spLocks noChangeArrowheads="1"/>
          </p:cNvSpPr>
          <p:nvPr/>
        </p:nvSpPr>
        <p:spPr bwMode="auto">
          <a:xfrm>
            <a:off x="179388" y="765175"/>
            <a:ext cx="360362" cy="5949950"/>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人口・面積</a:t>
            </a:r>
          </a:p>
        </p:txBody>
      </p:sp>
      <p:sp>
        <p:nvSpPr>
          <p:cNvPr id="54277" name="Rectangle 86"/>
          <p:cNvSpPr>
            <a:spLocks noChangeArrowheads="1"/>
          </p:cNvSpPr>
          <p:nvPr/>
        </p:nvSpPr>
        <p:spPr bwMode="auto">
          <a:xfrm>
            <a:off x="2967038" y="170021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将来人口の見通し</a:t>
            </a:r>
          </a:p>
        </p:txBody>
      </p:sp>
      <p:sp>
        <p:nvSpPr>
          <p:cNvPr id="54278" name="Rectangle 86"/>
          <p:cNvSpPr>
            <a:spLocks noChangeArrowheads="1"/>
          </p:cNvSpPr>
          <p:nvPr/>
        </p:nvSpPr>
        <p:spPr bwMode="auto">
          <a:xfrm>
            <a:off x="3182938"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年齢別人口構成比の推移</a:t>
            </a:r>
          </a:p>
        </p:txBody>
      </p:sp>
      <p:sp>
        <p:nvSpPr>
          <p:cNvPr id="54279" name="Rectangle 86"/>
          <p:cNvSpPr>
            <a:spLocks noChangeArrowheads="1"/>
          </p:cNvSpPr>
          <p:nvPr/>
        </p:nvSpPr>
        <p:spPr bwMode="auto">
          <a:xfrm>
            <a:off x="6372225"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世帯数と１世帯当たりの人員の推移</a:t>
            </a:r>
            <a:endParaRPr lang="en-US" altLang="ja-JP" sz="1000" b="1">
              <a:solidFill>
                <a:schemeClr val="bg1"/>
              </a:solidFill>
            </a:endParaRPr>
          </a:p>
        </p:txBody>
      </p:sp>
      <p:sp>
        <p:nvSpPr>
          <p:cNvPr id="54280" name="テキスト ボックス 21"/>
          <p:cNvSpPr txBox="1">
            <a:spLocks noChangeArrowheads="1"/>
          </p:cNvSpPr>
          <p:nvPr/>
        </p:nvSpPr>
        <p:spPr bwMode="auto">
          <a:xfrm>
            <a:off x="6804025" y="1700213"/>
            <a:ext cx="16573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800"/>
              <a:t>※</a:t>
            </a:r>
            <a:r>
              <a:rPr lang="ja-JP" altLang="en-US" sz="800"/>
              <a:t>平成</a:t>
            </a:r>
            <a:r>
              <a:rPr lang="en-US" altLang="ja-JP" sz="800"/>
              <a:t>37</a:t>
            </a:r>
            <a:r>
              <a:rPr lang="ja-JP" altLang="en-US" sz="800"/>
              <a:t>～</a:t>
            </a:r>
            <a:r>
              <a:rPr lang="en-US" altLang="ja-JP" sz="800"/>
              <a:t>47</a:t>
            </a:r>
            <a:r>
              <a:rPr lang="ja-JP" altLang="en-US" sz="800"/>
              <a:t>年は将来推計人口</a:t>
            </a:r>
          </a:p>
        </p:txBody>
      </p:sp>
      <p:sp>
        <p:nvSpPr>
          <p:cNvPr id="54281" name="テキスト ボックス 35"/>
          <p:cNvSpPr txBox="1">
            <a:spLocks noChangeArrowheads="1"/>
          </p:cNvSpPr>
          <p:nvPr/>
        </p:nvSpPr>
        <p:spPr bwMode="auto">
          <a:xfrm>
            <a:off x="6740525" y="4005263"/>
            <a:ext cx="23828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dirty="0"/>
              <a:t>（人口：</a:t>
            </a:r>
            <a:r>
              <a:rPr lang="en-US" altLang="ja-JP" sz="700" dirty="0"/>
              <a:t>H27</a:t>
            </a:r>
            <a:r>
              <a:rPr lang="ja-JP" altLang="en-US" sz="700" dirty="0"/>
              <a:t>国勢調査、推計人口：大阪市政策企画室作成）</a:t>
            </a:r>
            <a:endParaRPr lang="en-US" altLang="ja-JP" sz="700" dirty="0"/>
          </a:p>
        </p:txBody>
      </p:sp>
      <p:sp>
        <p:nvSpPr>
          <p:cNvPr id="54282" name="テキスト ボックス 36"/>
          <p:cNvSpPr txBox="1">
            <a:spLocks noChangeArrowheads="1"/>
          </p:cNvSpPr>
          <p:nvPr/>
        </p:nvSpPr>
        <p:spPr bwMode="auto">
          <a:xfrm>
            <a:off x="4932363" y="6594475"/>
            <a:ext cx="792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54283" name="テキスト ボックス 37"/>
          <p:cNvSpPr txBox="1">
            <a:spLocks noChangeArrowheads="1"/>
          </p:cNvSpPr>
          <p:nvPr/>
        </p:nvSpPr>
        <p:spPr bwMode="auto">
          <a:xfrm>
            <a:off x="8316913" y="6632575"/>
            <a:ext cx="8636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54284"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第八区（東住吉区・平野区）</a:t>
            </a:r>
          </a:p>
        </p:txBody>
      </p:sp>
      <p:sp>
        <p:nvSpPr>
          <p:cNvPr id="54285" name="タイトル 3"/>
          <p:cNvSpPr>
            <a:spLocks/>
          </p:cNvSpPr>
          <p:nvPr/>
        </p:nvSpPr>
        <p:spPr bwMode="gray">
          <a:xfrm>
            <a:off x="623888" y="765175"/>
            <a:ext cx="8208962" cy="863600"/>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endParaRPr lang="ja-JP" altLang="ja-JP" sz="1200">
              <a:latin typeface="ＭＳ Ｐゴシック" charset="-128"/>
            </a:endParaRPr>
          </a:p>
        </p:txBody>
      </p:sp>
      <p:sp>
        <p:nvSpPr>
          <p:cNvPr id="5134" name="テキスト ボックス 17"/>
          <p:cNvSpPr txBox="1">
            <a:spLocks noChangeArrowheads="1"/>
          </p:cNvSpPr>
          <p:nvPr/>
        </p:nvSpPr>
        <p:spPr bwMode="auto">
          <a:xfrm>
            <a:off x="539750" y="765175"/>
            <a:ext cx="8208963" cy="1090613"/>
          </a:xfrm>
          <a:prstGeom prst="rect">
            <a:avLst/>
          </a:prstGeom>
          <a:noFill/>
          <a:ln w="9525">
            <a:noFill/>
            <a:miter lim="800000"/>
            <a:headEnd/>
            <a:tailEnd/>
          </a:ln>
        </p:spPr>
        <p:txBody>
          <a:bodyPr>
            <a:spAutoFit/>
          </a:bodyPr>
          <a:lstStyle/>
          <a:p>
            <a:pPr marL="85725">
              <a:lnSpc>
                <a:spcPts val="1000"/>
              </a:lnSpc>
              <a:buFont typeface="Wingdings" pitchFamily="2" charset="2"/>
              <a:buNone/>
              <a:defRPr/>
            </a:pPr>
            <a:r>
              <a:rPr lang="ja-JP" altLang="en-US" sz="1150" dirty="0">
                <a:solidFill>
                  <a:srgbClr val="000000"/>
                </a:solidFill>
                <a:latin typeface="ＭＳ Ｐゴシック" charset="-128"/>
              </a:rPr>
              <a:t>○</a:t>
            </a:r>
            <a:r>
              <a:rPr lang="ja-JP" altLang="ja-JP" sz="1150" dirty="0">
                <a:latin typeface="ＭＳ Ｐゴシック" charset="-128"/>
              </a:rPr>
              <a:t>平成</a:t>
            </a:r>
            <a:r>
              <a:rPr lang="en-US" altLang="ja-JP" sz="1150" dirty="0">
                <a:latin typeface="ＭＳ Ｐゴシック" charset="-128"/>
              </a:rPr>
              <a:t>27</a:t>
            </a:r>
            <a:r>
              <a:rPr lang="ja-JP" altLang="ja-JP" sz="1150" dirty="0">
                <a:latin typeface="ＭＳ Ｐゴシック" charset="-128"/>
              </a:rPr>
              <a:t>年の人口は、</a:t>
            </a:r>
            <a:r>
              <a:rPr lang="en-US" altLang="ja-JP" sz="1150" dirty="0">
                <a:latin typeface="ＭＳ Ｐゴシック" charset="-128"/>
              </a:rPr>
              <a:t>322,932</a:t>
            </a:r>
            <a:r>
              <a:rPr lang="ja-JP" altLang="ja-JP" sz="1150" dirty="0">
                <a:latin typeface="ＭＳ Ｐゴシック" charset="-128"/>
              </a:rPr>
              <a:t>人で人口推移を</a:t>
            </a:r>
            <a:r>
              <a:rPr lang="ja-JP" altLang="ja-JP" sz="1150" dirty="0" smtClean="0">
                <a:latin typeface="ＭＳ Ｐゴシック" charset="-128"/>
              </a:rPr>
              <a:t>見ると</a:t>
            </a:r>
            <a:r>
              <a:rPr lang="ja-JP" altLang="en-US" sz="1150" dirty="0" smtClean="0">
                <a:latin typeface="ＭＳ Ｐゴシック" charset="-128"/>
              </a:rPr>
              <a:t>減少</a:t>
            </a:r>
            <a:r>
              <a:rPr lang="ja-JP" altLang="ja-JP" sz="1150" dirty="0" smtClean="0">
                <a:latin typeface="ＭＳ Ｐゴシック" charset="-128"/>
              </a:rPr>
              <a:t>傾向</a:t>
            </a:r>
            <a:endParaRPr lang="ja-JP" altLang="en-US" sz="1150" dirty="0">
              <a:solidFill>
                <a:srgbClr val="000000"/>
              </a:solidFill>
              <a:latin typeface="ＭＳ Ｐゴシック" charset="-128"/>
            </a:endParaRPr>
          </a:p>
          <a:p>
            <a:pPr marL="85725">
              <a:lnSpc>
                <a:spcPts val="1000"/>
              </a:lnSpc>
              <a:spcBef>
                <a:spcPct val="50000"/>
              </a:spcBef>
              <a:defRPr/>
            </a:pPr>
            <a:r>
              <a:rPr lang="ja-JP" altLang="ja-JP" sz="1150" dirty="0">
                <a:latin typeface="ＭＳ Ｐゴシック" charset="-128"/>
              </a:rPr>
              <a:t>○</a:t>
            </a:r>
            <a:r>
              <a:rPr lang="ja-JP" altLang="en-US" sz="1150" dirty="0">
                <a:solidFill>
                  <a:srgbClr val="000000"/>
                </a:solidFill>
                <a:latin typeface="ＭＳ Ｐゴシック" pitchFamily="50" charset="-128"/>
                <a:ea typeface="ＭＳ Ｐゴシック" pitchFamily="50" charset="-128"/>
                <a:cs typeface="Times New Roman" pitchFamily="18" charset="0"/>
              </a:rPr>
              <a:t>平成</a:t>
            </a:r>
            <a:r>
              <a:rPr lang="en-US" altLang="ja-JP" sz="1150" dirty="0">
                <a:solidFill>
                  <a:srgbClr val="000000"/>
                </a:solidFill>
                <a:latin typeface="ＭＳ Ｐゴシック" pitchFamily="50" charset="-128"/>
                <a:ea typeface="ＭＳ Ｐゴシック" pitchFamily="50" charset="-128"/>
                <a:cs typeface="Times New Roman" pitchFamily="18" charset="0"/>
              </a:rPr>
              <a:t>27</a:t>
            </a:r>
            <a:r>
              <a:rPr lang="ja-JP" altLang="en-US" sz="1150" dirty="0">
                <a:solidFill>
                  <a:srgbClr val="000000"/>
                </a:solidFill>
                <a:latin typeface="ＭＳ Ｐゴシック" pitchFamily="50" charset="-128"/>
                <a:ea typeface="ＭＳ Ｐゴシック" pitchFamily="50" charset="-128"/>
                <a:cs typeface="Times New Roman" pitchFamily="18" charset="0"/>
              </a:rPr>
              <a:t>年の年少人口</a:t>
            </a:r>
            <a:r>
              <a:rPr lang="en-US" altLang="ja-JP" sz="1150" dirty="0">
                <a:solidFill>
                  <a:srgbClr val="000000"/>
                </a:solidFill>
                <a:latin typeface="ＭＳ Ｐゴシック" pitchFamily="50" charset="-128"/>
                <a:ea typeface="ＭＳ Ｐゴシック" pitchFamily="50" charset="-128"/>
                <a:cs typeface="Times New Roman" pitchFamily="18" charset="0"/>
              </a:rPr>
              <a:t>(15</a:t>
            </a:r>
            <a:r>
              <a:rPr lang="ja-JP" altLang="en-US" sz="1150" dirty="0">
                <a:solidFill>
                  <a:srgbClr val="000000"/>
                </a:solidFill>
                <a:latin typeface="ＭＳ Ｐゴシック" pitchFamily="50" charset="-128"/>
                <a:ea typeface="ＭＳ Ｐゴシック" pitchFamily="50" charset="-128"/>
                <a:cs typeface="Times New Roman" pitchFamily="18" charset="0"/>
              </a:rPr>
              <a:t>歳未満</a:t>
            </a:r>
            <a:r>
              <a:rPr lang="en-US" altLang="ja-JP" sz="1150" dirty="0">
                <a:solidFill>
                  <a:srgbClr val="000000"/>
                </a:solidFill>
                <a:latin typeface="ＭＳ Ｐゴシック" pitchFamily="50" charset="-128"/>
                <a:ea typeface="ＭＳ Ｐゴシック" pitchFamily="50" charset="-128"/>
                <a:cs typeface="Times New Roman" pitchFamily="18" charset="0"/>
              </a:rPr>
              <a:t>)</a:t>
            </a:r>
            <a:r>
              <a:rPr lang="ja-JP" altLang="en-US" sz="1150" dirty="0">
                <a:solidFill>
                  <a:srgbClr val="000000"/>
                </a:solidFill>
                <a:latin typeface="ＭＳ Ｐゴシック" pitchFamily="50" charset="-128"/>
                <a:ea typeface="ＭＳ Ｐゴシック" pitchFamily="50" charset="-128"/>
                <a:cs typeface="Times New Roman" pitchFamily="18" charset="0"/>
              </a:rPr>
              <a:t>の割合</a:t>
            </a:r>
            <a:r>
              <a:rPr lang="en-US" altLang="ja-JP" sz="1150" dirty="0">
                <a:solidFill>
                  <a:srgbClr val="000000"/>
                </a:solidFill>
                <a:latin typeface="ＭＳ Ｐゴシック" pitchFamily="50" charset="-128"/>
                <a:ea typeface="ＭＳ Ｐゴシック" pitchFamily="50" charset="-128"/>
                <a:cs typeface="Times New Roman" pitchFamily="18" charset="0"/>
              </a:rPr>
              <a:t>12.1</a:t>
            </a:r>
            <a:r>
              <a:rPr lang="ja-JP" altLang="en-US" sz="1150" dirty="0">
                <a:solidFill>
                  <a:srgbClr val="000000"/>
                </a:solidFill>
                <a:latin typeface="ＭＳ Ｐゴシック" pitchFamily="50" charset="-128"/>
                <a:ea typeface="ＭＳ Ｐゴシック" pitchFamily="50" charset="-128"/>
                <a:cs typeface="Times New Roman" pitchFamily="18" charset="0"/>
              </a:rPr>
              <a:t>％は総合区</a:t>
            </a:r>
            <a:r>
              <a:rPr lang="en-US" altLang="ja-JP" sz="1150" dirty="0">
                <a:solidFill>
                  <a:srgbClr val="000000"/>
                </a:solidFill>
                <a:latin typeface="ＭＳ Ｐゴシック" pitchFamily="50" charset="-128"/>
                <a:ea typeface="ＭＳ Ｐゴシック" pitchFamily="50" charset="-128"/>
                <a:cs typeface="Times New Roman" pitchFamily="18" charset="0"/>
              </a:rPr>
              <a:t>(8</a:t>
            </a:r>
            <a:r>
              <a:rPr lang="ja-JP" altLang="en-US" sz="1150" dirty="0">
                <a:solidFill>
                  <a:srgbClr val="000000"/>
                </a:solidFill>
                <a:latin typeface="ＭＳ Ｐゴシック" pitchFamily="50" charset="-128"/>
                <a:ea typeface="ＭＳ Ｐゴシック" pitchFamily="50" charset="-128"/>
                <a:cs typeface="Times New Roman" pitchFamily="18" charset="0"/>
              </a:rPr>
              <a:t>区</a:t>
            </a:r>
            <a:r>
              <a:rPr lang="en-US" altLang="ja-JP" sz="1150" dirty="0">
                <a:solidFill>
                  <a:srgbClr val="000000"/>
                </a:solidFill>
                <a:latin typeface="ＭＳ Ｐゴシック" pitchFamily="50" charset="-128"/>
                <a:ea typeface="ＭＳ Ｐゴシック" pitchFamily="50" charset="-128"/>
                <a:cs typeface="Times New Roman" pitchFamily="18" charset="0"/>
              </a:rPr>
              <a:t>)</a:t>
            </a:r>
            <a:r>
              <a:rPr lang="ja-JP" altLang="en-US" sz="1150" dirty="0">
                <a:solidFill>
                  <a:srgbClr val="000000"/>
                </a:solidFill>
                <a:latin typeface="ＭＳ Ｐゴシック" pitchFamily="50" charset="-128"/>
                <a:ea typeface="ＭＳ Ｐゴシック" pitchFamily="50" charset="-128"/>
                <a:cs typeface="Times New Roman" pitchFamily="18" charset="0"/>
              </a:rPr>
              <a:t>平均</a:t>
            </a:r>
            <a:r>
              <a:rPr lang="en-US" altLang="ja-JP" sz="1150" dirty="0">
                <a:solidFill>
                  <a:srgbClr val="000000"/>
                </a:solidFill>
                <a:latin typeface="ＭＳ Ｐゴシック" pitchFamily="50" charset="-128"/>
                <a:ea typeface="ＭＳ Ｐゴシック" pitchFamily="50" charset="-128"/>
                <a:cs typeface="Times New Roman" pitchFamily="18" charset="0"/>
              </a:rPr>
              <a:t>11.2</a:t>
            </a:r>
            <a:r>
              <a:rPr lang="ja-JP" altLang="en-US" sz="1150" dirty="0">
                <a:solidFill>
                  <a:srgbClr val="000000"/>
                </a:solidFill>
                <a:latin typeface="ＭＳ Ｐゴシック" pitchFamily="50" charset="-128"/>
                <a:ea typeface="ＭＳ Ｐゴシック" pitchFamily="50" charset="-128"/>
                <a:cs typeface="Times New Roman" pitchFamily="18" charset="0"/>
              </a:rPr>
              <a:t>％を上回り、老年人口</a:t>
            </a:r>
            <a:r>
              <a:rPr lang="en-US" altLang="ja-JP" sz="1150" dirty="0">
                <a:solidFill>
                  <a:srgbClr val="000000"/>
                </a:solidFill>
                <a:latin typeface="ＭＳ Ｐゴシック" pitchFamily="50" charset="-128"/>
                <a:ea typeface="ＭＳ Ｐゴシック" pitchFamily="50" charset="-128"/>
                <a:cs typeface="Times New Roman" pitchFamily="18" charset="0"/>
              </a:rPr>
              <a:t>(65</a:t>
            </a:r>
            <a:r>
              <a:rPr lang="ja-JP" altLang="en-US" sz="1150" dirty="0">
                <a:solidFill>
                  <a:srgbClr val="000000"/>
                </a:solidFill>
                <a:latin typeface="ＭＳ Ｐゴシック" pitchFamily="50" charset="-128"/>
                <a:ea typeface="ＭＳ Ｐゴシック" pitchFamily="50" charset="-128"/>
                <a:cs typeface="Times New Roman" pitchFamily="18" charset="0"/>
              </a:rPr>
              <a:t>歳以上</a:t>
            </a:r>
            <a:r>
              <a:rPr lang="en-US" altLang="ja-JP" sz="1150" dirty="0">
                <a:solidFill>
                  <a:srgbClr val="000000"/>
                </a:solidFill>
                <a:latin typeface="ＭＳ Ｐゴシック" pitchFamily="50" charset="-128"/>
                <a:ea typeface="ＭＳ Ｐゴシック" pitchFamily="50" charset="-128"/>
                <a:cs typeface="Times New Roman" pitchFamily="18" charset="0"/>
              </a:rPr>
              <a:t>)</a:t>
            </a:r>
            <a:r>
              <a:rPr lang="ja-JP" altLang="en-US" sz="1150" dirty="0">
                <a:solidFill>
                  <a:srgbClr val="000000"/>
                </a:solidFill>
                <a:latin typeface="ＭＳ Ｐゴシック" pitchFamily="50" charset="-128"/>
                <a:ea typeface="ＭＳ Ｐゴシック" pitchFamily="50" charset="-128"/>
                <a:cs typeface="Times New Roman" pitchFamily="18" charset="0"/>
              </a:rPr>
              <a:t>の割合</a:t>
            </a:r>
            <a:r>
              <a:rPr lang="en-US" altLang="ja-JP" sz="1150" dirty="0">
                <a:solidFill>
                  <a:srgbClr val="000000"/>
                </a:solidFill>
                <a:latin typeface="ＭＳ Ｐゴシック" pitchFamily="50" charset="-128"/>
                <a:ea typeface="ＭＳ Ｐゴシック" pitchFamily="50" charset="-128"/>
                <a:cs typeface="Times New Roman" pitchFamily="18" charset="0"/>
              </a:rPr>
              <a:t>28.2</a:t>
            </a:r>
            <a:r>
              <a:rPr lang="ja-JP" altLang="en-US" sz="1150" dirty="0">
                <a:solidFill>
                  <a:srgbClr val="000000"/>
                </a:solidFill>
                <a:latin typeface="ＭＳ Ｐゴシック" pitchFamily="50" charset="-128"/>
                <a:ea typeface="ＭＳ Ｐゴシック" pitchFamily="50" charset="-128"/>
                <a:cs typeface="Times New Roman" pitchFamily="18" charset="0"/>
              </a:rPr>
              <a:t>％は総</a:t>
            </a:r>
            <a:endParaRPr lang="en-US" altLang="ja-JP" sz="1150" dirty="0">
              <a:solidFill>
                <a:srgbClr val="000000"/>
              </a:solidFill>
              <a:latin typeface="ＭＳ Ｐゴシック" pitchFamily="50" charset="-128"/>
              <a:ea typeface="ＭＳ Ｐゴシック" pitchFamily="50" charset="-128"/>
              <a:cs typeface="Times New Roman" pitchFamily="18" charset="0"/>
            </a:endParaRPr>
          </a:p>
          <a:p>
            <a:pPr marL="85725">
              <a:lnSpc>
                <a:spcPts val="1000"/>
              </a:lnSpc>
              <a:spcBef>
                <a:spcPct val="50000"/>
              </a:spcBef>
              <a:defRPr/>
            </a:pPr>
            <a:r>
              <a:rPr lang="en-US" altLang="ja-JP" sz="1150" dirty="0">
                <a:solidFill>
                  <a:srgbClr val="000000"/>
                </a:solidFill>
                <a:latin typeface="ＭＳ Ｐゴシック" pitchFamily="50" charset="-128"/>
                <a:ea typeface="ＭＳ Ｐゴシック" pitchFamily="50" charset="-128"/>
                <a:cs typeface="Times New Roman" pitchFamily="18" charset="0"/>
              </a:rPr>
              <a:t>   </a:t>
            </a:r>
            <a:r>
              <a:rPr lang="ja-JP" altLang="en-US" sz="1150" dirty="0">
                <a:solidFill>
                  <a:srgbClr val="000000"/>
                </a:solidFill>
                <a:latin typeface="ＭＳ Ｐゴシック" pitchFamily="50" charset="-128"/>
                <a:ea typeface="ＭＳ Ｐゴシック" pitchFamily="50" charset="-128"/>
                <a:cs typeface="Times New Roman" pitchFamily="18" charset="0"/>
              </a:rPr>
              <a:t>合区</a:t>
            </a:r>
            <a:r>
              <a:rPr lang="en-US" altLang="ja-JP" sz="1150" dirty="0">
                <a:solidFill>
                  <a:srgbClr val="000000"/>
                </a:solidFill>
                <a:latin typeface="ＭＳ Ｐゴシック" pitchFamily="50" charset="-128"/>
                <a:ea typeface="ＭＳ Ｐゴシック" pitchFamily="50" charset="-128"/>
                <a:cs typeface="Times New Roman" pitchFamily="18" charset="0"/>
              </a:rPr>
              <a:t>(8</a:t>
            </a:r>
            <a:r>
              <a:rPr lang="ja-JP" altLang="en-US" sz="1150" dirty="0">
                <a:solidFill>
                  <a:srgbClr val="000000"/>
                </a:solidFill>
                <a:latin typeface="ＭＳ Ｐゴシック" pitchFamily="50" charset="-128"/>
                <a:ea typeface="ＭＳ Ｐゴシック" pitchFamily="50" charset="-128"/>
                <a:cs typeface="Times New Roman" pitchFamily="18" charset="0"/>
              </a:rPr>
              <a:t>区</a:t>
            </a:r>
            <a:r>
              <a:rPr lang="en-US" altLang="ja-JP" sz="1150" dirty="0">
                <a:solidFill>
                  <a:srgbClr val="000000"/>
                </a:solidFill>
                <a:latin typeface="ＭＳ Ｐゴシック" pitchFamily="50" charset="-128"/>
                <a:ea typeface="ＭＳ Ｐゴシック" pitchFamily="50" charset="-128"/>
                <a:cs typeface="Times New Roman" pitchFamily="18" charset="0"/>
              </a:rPr>
              <a:t>)</a:t>
            </a:r>
            <a:r>
              <a:rPr lang="ja-JP" altLang="en-US" sz="1150" dirty="0">
                <a:solidFill>
                  <a:srgbClr val="000000"/>
                </a:solidFill>
                <a:latin typeface="ＭＳ Ｐゴシック" pitchFamily="50" charset="-128"/>
                <a:ea typeface="ＭＳ Ｐゴシック" pitchFamily="50" charset="-128"/>
                <a:cs typeface="Times New Roman" pitchFamily="18" charset="0"/>
              </a:rPr>
              <a:t>平均</a:t>
            </a:r>
            <a:r>
              <a:rPr lang="en-US" altLang="ja-JP" sz="1150" dirty="0">
                <a:solidFill>
                  <a:srgbClr val="000000"/>
                </a:solidFill>
                <a:latin typeface="ＭＳ Ｐゴシック" pitchFamily="50" charset="-128"/>
                <a:ea typeface="ＭＳ Ｐゴシック" pitchFamily="50" charset="-128"/>
                <a:cs typeface="Times New Roman" pitchFamily="18" charset="0"/>
              </a:rPr>
              <a:t>25.1</a:t>
            </a:r>
            <a:r>
              <a:rPr lang="ja-JP" altLang="en-US" sz="1150" dirty="0">
                <a:solidFill>
                  <a:srgbClr val="000000"/>
                </a:solidFill>
                <a:latin typeface="ＭＳ Ｐゴシック" pitchFamily="50" charset="-128"/>
                <a:ea typeface="ＭＳ Ｐゴシック" pitchFamily="50" charset="-128"/>
                <a:cs typeface="Times New Roman" pitchFamily="18" charset="0"/>
              </a:rPr>
              <a:t>％を上回っている</a:t>
            </a:r>
            <a:endParaRPr lang="ja-JP" altLang="ja-JP" sz="1150" dirty="0">
              <a:latin typeface="ＭＳ Ｐゴシック" charset="-128"/>
            </a:endParaRPr>
          </a:p>
          <a:p>
            <a:pPr marL="85725">
              <a:lnSpc>
                <a:spcPts val="1000"/>
              </a:lnSpc>
              <a:spcBef>
                <a:spcPct val="50000"/>
              </a:spcBef>
              <a:buFont typeface="Wingdings" pitchFamily="2" charset="2"/>
              <a:buNone/>
              <a:defRPr/>
            </a:pPr>
            <a:r>
              <a:rPr lang="ja-JP" altLang="en-US" sz="1150" dirty="0">
                <a:solidFill>
                  <a:srgbClr val="000000"/>
                </a:solidFill>
                <a:latin typeface="ＭＳ Ｐゴシック" charset="-128"/>
              </a:rPr>
              <a:t>○</a:t>
            </a:r>
            <a:r>
              <a:rPr lang="ja-JP" altLang="ja-JP" sz="1150" dirty="0">
                <a:latin typeface="ＭＳ Ｐゴシック" charset="-128"/>
              </a:rPr>
              <a:t>平成</a:t>
            </a:r>
            <a:r>
              <a:rPr lang="en-US" altLang="ja-JP" sz="1150" dirty="0">
                <a:latin typeface="ＭＳ Ｐゴシック" charset="-128"/>
              </a:rPr>
              <a:t>47</a:t>
            </a:r>
            <a:r>
              <a:rPr lang="ja-JP" altLang="ja-JP" sz="1150" dirty="0">
                <a:latin typeface="ＭＳ Ｐゴシック" charset="-128"/>
              </a:rPr>
              <a:t>年の</a:t>
            </a:r>
            <a:r>
              <a:rPr lang="ja-JP" altLang="en-US" sz="1150" dirty="0">
                <a:latin typeface="ＭＳ Ｐゴシック" charset="-128"/>
              </a:rPr>
              <a:t>将来</a:t>
            </a:r>
            <a:r>
              <a:rPr lang="ja-JP" altLang="ja-JP" sz="1150" dirty="0">
                <a:latin typeface="ＭＳ Ｐゴシック" charset="-128"/>
              </a:rPr>
              <a:t>推計人口は</a:t>
            </a:r>
            <a:r>
              <a:rPr lang="en-US" altLang="ja-JP" sz="1150" dirty="0">
                <a:latin typeface="ＭＳ Ｐゴシック" charset="-128"/>
              </a:rPr>
              <a:t>273,576</a:t>
            </a:r>
            <a:r>
              <a:rPr lang="ja-JP" altLang="ja-JP" sz="1150" dirty="0">
                <a:latin typeface="ＭＳ Ｐゴシック" charset="-128"/>
              </a:rPr>
              <a:t>人</a:t>
            </a:r>
            <a:r>
              <a:rPr lang="ja-JP" altLang="en-US" sz="1150" dirty="0" smtClean="0">
                <a:latin typeface="ＭＳ Ｐゴシック" charset="-128"/>
              </a:rPr>
              <a:t>で</a:t>
            </a:r>
            <a:r>
              <a:rPr lang="ja-JP" altLang="ja-JP" sz="1150" dirty="0" smtClean="0">
                <a:latin typeface="ＭＳ Ｐゴシック" charset="-128"/>
              </a:rPr>
              <a:t>減少傾向</a:t>
            </a:r>
            <a:r>
              <a:rPr lang="ja-JP" altLang="en-US" sz="1150" dirty="0" smtClean="0">
                <a:latin typeface="ＭＳ Ｐゴシック" charset="-128"/>
              </a:rPr>
              <a:t>が続くと</a:t>
            </a:r>
            <a:r>
              <a:rPr lang="ja-JP" altLang="en-US" sz="1150" dirty="0">
                <a:latin typeface="ＭＳ Ｐゴシック" charset="-128"/>
              </a:rPr>
              <a:t>予測される</a:t>
            </a:r>
            <a:endParaRPr lang="en-US" altLang="ja-JP" sz="1150" dirty="0">
              <a:latin typeface="ＭＳ Ｐゴシック" charset="-128"/>
            </a:endParaRPr>
          </a:p>
          <a:p>
            <a:pPr marL="85725">
              <a:lnSpc>
                <a:spcPts val="1000"/>
              </a:lnSpc>
              <a:spcBef>
                <a:spcPct val="50000"/>
              </a:spcBef>
              <a:defRPr/>
            </a:pPr>
            <a:endParaRPr lang="ja-JP" altLang="ja-JP" sz="1200" dirty="0">
              <a:latin typeface="ＭＳ Ｐゴシック" charset="-128"/>
            </a:endParaRPr>
          </a:p>
        </p:txBody>
      </p:sp>
      <p:graphicFrame>
        <p:nvGraphicFramePr>
          <p:cNvPr id="19" name="Group 23"/>
          <p:cNvGraphicFramePr>
            <a:graphicFrameLocks noGrp="1"/>
          </p:cNvGraphicFramePr>
          <p:nvPr/>
        </p:nvGraphicFramePr>
        <p:xfrm>
          <a:off x="611188" y="1700213"/>
          <a:ext cx="2016125" cy="4824804"/>
        </p:xfrm>
        <a:graphic>
          <a:graphicData uri="http://schemas.openxmlformats.org/drawingml/2006/table">
            <a:tbl>
              <a:tblPr/>
              <a:tblGrid>
                <a:gridCol w="216013"/>
                <a:gridCol w="936058"/>
                <a:gridCol w="864054"/>
              </a:tblGrid>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322,932</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74590">
                <a:tc rowSpan="3">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年齢別人口割合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12.1%</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5871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15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59.7%</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305">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28.2%</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〔H47〕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273,576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146,757</a:t>
                      </a:r>
                      <a:r>
                        <a:rPr lang="ja-JP" altLang="en-US" sz="1000" b="0" i="0" u="none" strike="noStrike" dirty="0">
                          <a:latin typeface="ＭＳ Ｐゴシック" pitchFamily="50" charset="-128"/>
                          <a:ea typeface="ＭＳ Ｐゴシック" pitchFamily="50" charset="-128"/>
                        </a:rPr>
                        <a:t>世帯</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83098">
                <a:tc rowSpan="5">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世帯構成割合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単身世帯</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（高齢単身除く）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22.3%</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高齢者単身世帯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16.9%</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786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人世帯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smtClean="0">
                          <a:latin typeface="ＭＳ Ｐゴシック" pitchFamily="50" charset="-128"/>
                          <a:ea typeface="ＭＳ Ｐゴシック" pitchFamily="50" charset="-128"/>
                        </a:rPr>
                        <a:t>18.6%</a:t>
                      </a:r>
                      <a:endParaRPr lang="en-US" altLang="ja-JP" sz="1000" b="0" i="0" u="none" strike="noStrike" dirty="0">
                        <a:latin typeface="ＭＳ Ｐゴシック" pitchFamily="50" charset="-128"/>
                        <a:ea typeface="ＭＳ Ｐゴシック" pitchFamily="50" charset="-128"/>
                      </a:endParaRP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9.6%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83098">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人以上世帯）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32.6%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309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（昼夜間人口比率）</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296,603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92%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12,902</a:t>
                      </a:r>
                      <a:r>
                        <a:rPr lang="ja-JP" altLang="en-US" sz="1000" b="0" i="0" u="none" strike="noStrike" dirty="0">
                          <a:latin typeface="ＭＳ Ｐゴシック" pitchFamily="50" charset="-128"/>
                          <a:ea typeface="ＭＳ Ｐゴシック" pitchFamily="50" charset="-128"/>
                        </a:rPr>
                        <a:t>人</a:t>
                      </a:r>
                      <a:r>
                        <a:rPr lang="en-US" altLang="ja-JP" sz="1000" b="0" i="0" u="none" strike="noStrike" dirty="0">
                          <a:latin typeface="ＭＳ Ｐゴシック" pitchFamily="50" charset="-128"/>
                          <a:ea typeface="ＭＳ Ｐゴシック" pitchFamily="50" charset="-128"/>
                        </a:rPr>
                        <a:t>/</a:t>
                      </a:r>
                      <a:r>
                        <a:rPr lang="en-US" sz="1000" b="0" i="0" u="none" strike="noStrike" dirty="0">
                          <a:latin typeface="ＭＳ Ｐゴシック" pitchFamily="50" charset="-128"/>
                          <a:ea typeface="ＭＳ Ｐゴシック" pitchFamily="50" charset="-128"/>
                        </a:rPr>
                        <a:t>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7,569</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面積</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c hMerge="1">
                  <a:txBody>
                    <a:bodyPr/>
                    <a:lstStyle/>
                    <a:p>
                      <a:endParaRPr kumimoji="1" lang="ja-JP" altLang="en-US"/>
                    </a:p>
                  </a:txBody>
                  <a:tcPr/>
                </a:tc>
                <a:tc>
                  <a:txBody>
                    <a:bodyPr/>
                    <a:lstStyle/>
                    <a:p>
                      <a:pPr algn="ctr" fontAlgn="ctr"/>
                      <a:r>
                        <a:rPr lang="en-US" sz="1000" b="0" i="0" u="none" strike="noStrike" dirty="0">
                          <a:latin typeface="ＭＳ Ｐゴシック" pitchFamily="50" charset="-128"/>
                          <a:ea typeface="ＭＳ Ｐゴシック" pitchFamily="50" charset="-128"/>
                        </a:rPr>
                        <a:t>25.03ｋ㎡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r>
            </a:tbl>
          </a:graphicData>
        </a:graphic>
      </p:graphicFrame>
      <p:graphicFrame>
        <p:nvGraphicFramePr>
          <p:cNvPr id="20" name="グラフ 19"/>
          <p:cNvGraphicFramePr>
            <a:graphicFrameLocks/>
          </p:cNvGraphicFramePr>
          <p:nvPr/>
        </p:nvGraphicFramePr>
        <p:xfrm>
          <a:off x="2771800" y="1844824"/>
          <a:ext cx="5849664" cy="232494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nvGraphicFramePr>
        <p:xfrm>
          <a:off x="2627784" y="4293096"/>
          <a:ext cx="3456000" cy="256490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グラフ 21"/>
          <p:cNvGraphicFramePr>
            <a:graphicFrameLocks/>
          </p:cNvGraphicFramePr>
          <p:nvPr/>
        </p:nvGraphicFramePr>
        <p:xfrm>
          <a:off x="5835899" y="4232201"/>
          <a:ext cx="3275856" cy="2520280"/>
        </p:xfrm>
        <a:graphic>
          <a:graphicData uri="http://schemas.openxmlformats.org/drawingml/2006/chart">
            <c:chart xmlns:c="http://schemas.openxmlformats.org/drawingml/2006/chart" xmlns:r="http://schemas.openxmlformats.org/officeDocument/2006/relationships" r:id="rId4"/>
          </a:graphicData>
        </a:graphic>
      </p:graphicFrame>
      <p:sp>
        <p:nvSpPr>
          <p:cNvPr id="24"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５０</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1515246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タイトル 3"/>
          <p:cNvSpPr txBox="1">
            <a:spLocks/>
          </p:cNvSpPr>
          <p:nvPr/>
        </p:nvSpPr>
        <p:spPr bwMode="auto">
          <a:xfrm>
            <a:off x="107950" y="110224"/>
            <a:ext cx="8928100" cy="6488113"/>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 name="テキスト ボックス 2"/>
          <p:cNvSpPr txBox="1"/>
          <p:nvPr/>
        </p:nvSpPr>
        <p:spPr bwMode="gray">
          <a:xfrm>
            <a:off x="250825" y="163513"/>
            <a:ext cx="3960813" cy="185737"/>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2</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55300" name="テキスト ボックス 24"/>
          <p:cNvSpPr txBox="1">
            <a:spLocks noChangeArrowheads="1"/>
          </p:cNvSpPr>
          <p:nvPr/>
        </p:nvSpPr>
        <p:spPr bwMode="auto">
          <a:xfrm>
            <a:off x="187325" y="401639"/>
            <a:ext cx="360363" cy="6108344"/>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産　業</a:t>
            </a:r>
          </a:p>
        </p:txBody>
      </p:sp>
      <p:graphicFrame>
        <p:nvGraphicFramePr>
          <p:cNvPr id="5" name="Group 30"/>
          <p:cNvGraphicFramePr>
            <a:graphicFrameLocks noGrp="1"/>
          </p:cNvGraphicFramePr>
          <p:nvPr/>
        </p:nvGraphicFramePr>
        <p:xfrm>
          <a:off x="828675" y="1268413"/>
          <a:ext cx="2268537" cy="1971701"/>
        </p:xfrm>
        <a:graphic>
          <a:graphicData uri="http://schemas.openxmlformats.org/drawingml/2006/table">
            <a:tbl>
              <a:tblPr/>
              <a:tblGrid>
                <a:gridCol w="239074"/>
                <a:gridCol w="877191"/>
                <a:gridCol w="1152272"/>
              </a:tblGrid>
              <a:tr h="24595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区内総生産</a:t>
                      </a:r>
                    </a:p>
                  </a:txBody>
                  <a:tcPr marL="54013" marR="54013" marT="46792" marB="46792"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5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総生産</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3,341</a:t>
                      </a:r>
                      <a:r>
                        <a:rPr lang="ja-JP" altLang="en-US" sz="1000" b="0" i="0" u="none" strike="noStrike" dirty="0">
                          <a:latin typeface="ＭＳ Ｐゴシック" pitchFamily="50" charset="-128"/>
                          <a:ea typeface="ＭＳ Ｐゴシック" pitchFamily="50" charset="-128"/>
                        </a:rPr>
                        <a:t>億円</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業種</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分類別</a:t>
                      </a:r>
                    </a:p>
                  </a:txBody>
                  <a:tcPr marL="54013" marR="54013"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製造業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25.6%</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卸・小売業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27.7%</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サービス業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42.4%</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95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4.3%</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50">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企業本社数</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9,607</a:t>
                      </a:r>
                      <a:r>
                        <a:rPr lang="ja-JP" altLang="en-US" sz="1000" b="0" i="0" u="none" strike="noStrike" dirty="0" smtClean="0">
                          <a:latin typeface="ＭＳ Ｐゴシック" pitchFamily="50" charset="-128"/>
                          <a:ea typeface="ＭＳ Ｐゴシック" pitchFamily="50" charset="-128"/>
                        </a:rPr>
                        <a:t>社</a:t>
                      </a:r>
                      <a:endParaRPr lang="ja-JP" altLang="en-US" sz="1000" b="0" i="0" u="none" strike="noStrike" dirty="0">
                        <a:latin typeface="ＭＳ Ｐゴシック" pitchFamily="50" charset="-128"/>
                        <a:ea typeface="ＭＳ Ｐゴシック" pitchFamily="50" charset="-128"/>
                      </a:endParaRP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5328" name="Rectangle 86"/>
          <p:cNvSpPr>
            <a:spLocks noChangeArrowheads="1"/>
          </p:cNvSpPr>
          <p:nvPr/>
        </p:nvSpPr>
        <p:spPr bwMode="auto">
          <a:xfrm>
            <a:off x="5651500" y="3385092"/>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産業別就業者数の推移</a:t>
            </a:r>
          </a:p>
        </p:txBody>
      </p:sp>
      <p:sp>
        <p:nvSpPr>
          <p:cNvPr id="55329" name="テキスト ボックス 33"/>
          <p:cNvSpPr txBox="1">
            <a:spLocks noChangeArrowheads="1"/>
          </p:cNvSpPr>
          <p:nvPr/>
        </p:nvSpPr>
        <p:spPr bwMode="auto">
          <a:xfrm>
            <a:off x="8027988" y="6399754"/>
            <a:ext cx="8651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graphicFrame>
        <p:nvGraphicFramePr>
          <p:cNvPr id="9" name="Group 30"/>
          <p:cNvGraphicFramePr>
            <a:graphicFrameLocks noGrp="1"/>
          </p:cNvGraphicFramePr>
          <p:nvPr/>
        </p:nvGraphicFramePr>
        <p:xfrm>
          <a:off x="3203575" y="1268413"/>
          <a:ext cx="2124075" cy="1973318"/>
        </p:xfrm>
        <a:graphic>
          <a:graphicData uri="http://schemas.openxmlformats.org/drawingml/2006/table">
            <a:tbl>
              <a:tblPr/>
              <a:tblGrid>
                <a:gridCol w="239026"/>
                <a:gridCol w="877014"/>
                <a:gridCol w="1008035"/>
              </a:tblGrid>
              <a:tr h="24590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産業別就業者数</a:t>
                      </a:r>
                    </a:p>
                  </a:txBody>
                  <a:tcPr marL="54002" marR="54002" marT="46783" marB="46783"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1838">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就業者数</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128,166</a:t>
                      </a:r>
                      <a:r>
                        <a:rPr lang="ja-JP" altLang="en-US" sz="1000" b="0" i="0" u="none" strike="noStrike" dirty="0" smtClean="0">
                          <a:latin typeface="ＭＳ Ｐゴシック" pitchFamily="50" charset="-128"/>
                          <a:ea typeface="ＭＳ Ｐゴシック" pitchFamily="50" charset="-128"/>
                        </a:rPr>
                        <a:t>人</a:t>
                      </a:r>
                      <a:endParaRPr lang="en-US" altLang="ja-JP" sz="1000" b="0" i="0" u="none" strike="noStrike" dirty="0">
                        <a:latin typeface="ＭＳ Ｐゴシック" pitchFamily="50" charset="-128"/>
                        <a:ea typeface="ＭＳ Ｐゴシック" pitchFamily="50" charset="-128"/>
                      </a:endParaRP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kumimoji="1" lang="ja-JP" altLang="en-US" sz="1000" dirty="0" smtClean="0">
                          <a:latin typeface="+mn-ea"/>
                          <a:ea typeface="+mn-ea"/>
                        </a:rPr>
                        <a:t>第一次産業</a:t>
                      </a:r>
                      <a:endParaRPr kumimoji="1" lang="ja-JP" altLang="en-US" sz="1000" dirty="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0.3%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第二次産業</a:t>
                      </a: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27.4%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第三次産業</a:t>
                      </a:r>
                      <a:endParaRPr kumimoji="1" lang="ja-JP" altLang="en-US" sz="1000" dirty="0" smtClean="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72.3%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19">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mn-ea"/>
                          <a:ea typeface="+mn-ea"/>
                        </a:rPr>
                        <a:t>※</a:t>
                      </a:r>
                      <a:r>
                        <a:rPr kumimoji="1" lang="ja-JP" altLang="en-US" sz="800" dirty="0" smtClean="0">
                          <a:latin typeface="+mn-ea"/>
                          <a:ea typeface="+mn-ea"/>
                        </a:rPr>
                        <a:t>構成比に分類不能は含まず</a:t>
                      </a:r>
                    </a:p>
                  </a:txBody>
                  <a:tcPr marL="54002" marR="54002" marT="46783" marB="467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fontAlgn="ctr"/>
                      <a:endParaRPr lang="en-US" altLang="ja-JP" sz="1000" b="0" i="0" u="none" strike="noStrike" dirty="0">
                        <a:latin typeface="ＭＳ Ｐゴシック" pitchFamily="50" charset="-128"/>
                        <a:ea typeface="ＭＳ Ｐゴシック"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 name="Group 30"/>
          <p:cNvGraphicFramePr>
            <a:graphicFrameLocks noGrp="1"/>
          </p:cNvGraphicFramePr>
          <p:nvPr/>
        </p:nvGraphicFramePr>
        <p:xfrm>
          <a:off x="5437188" y="1268413"/>
          <a:ext cx="3311525" cy="1541461"/>
        </p:xfrm>
        <a:graphic>
          <a:graphicData uri="http://schemas.openxmlformats.org/drawingml/2006/table">
            <a:tbl>
              <a:tblPr/>
              <a:tblGrid>
                <a:gridCol w="719897"/>
                <a:gridCol w="899871"/>
                <a:gridCol w="791886"/>
                <a:gridCol w="899871"/>
              </a:tblGrid>
              <a:tr h="24507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418" marR="53418" marT="46316" marB="463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販売額</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7,067</a:t>
                      </a:r>
                      <a:r>
                        <a:rPr lang="ja-JP"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出荷額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（事業所あたり）</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zh-TW" sz="1000" b="0" i="0" u="none" strike="noStrike" dirty="0">
                          <a:latin typeface="ＭＳ Ｐゴシック" pitchFamily="50" charset="-128"/>
                          <a:ea typeface="ＭＳ Ｐゴシック" pitchFamily="50" charset="-128"/>
                        </a:rPr>
                        <a:t>2,707</a:t>
                      </a:r>
                      <a:r>
                        <a:rPr lang="zh-TW" altLang="en-US" sz="1000" b="0" i="0" u="none" strike="noStrike" dirty="0">
                          <a:latin typeface="ＭＳ Ｐゴシック" pitchFamily="50" charset="-128"/>
                          <a:ea typeface="ＭＳ Ｐゴシック" pitchFamily="50" charset="-128"/>
                        </a:rPr>
                        <a:t>億円</a:t>
                      </a:r>
                      <a:br>
                        <a:rPr lang="zh-TW" altLang="en-US" sz="1000" b="0" i="0" u="none" strike="noStrike" dirty="0">
                          <a:latin typeface="ＭＳ Ｐゴシック" pitchFamily="50" charset="-128"/>
                          <a:ea typeface="ＭＳ Ｐゴシック" pitchFamily="50" charset="-128"/>
                        </a:rPr>
                      </a:br>
                      <a:r>
                        <a:rPr lang="zh-TW" altLang="en-US" sz="1000" b="0" i="0" u="none" strike="noStrike" dirty="0">
                          <a:latin typeface="ＭＳ Ｐゴシック" pitchFamily="50" charset="-128"/>
                          <a:ea typeface="ＭＳ Ｐゴシック" pitchFamily="50" charset="-128"/>
                        </a:rPr>
                        <a:t>（</a:t>
                      </a:r>
                      <a:r>
                        <a:rPr lang="en-US" altLang="zh-TW" sz="1000" b="0" i="0" u="none" strike="noStrike" dirty="0">
                          <a:latin typeface="ＭＳ Ｐゴシック" pitchFamily="50" charset="-128"/>
                          <a:ea typeface="ＭＳ Ｐゴシック" pitchFamily="50" charset="-128"/>
                        </a:rPr>
                        <a:t>2.7</a:t>
                      </a:r>
                      <a:r>
                        <a:rPr lang="zh-TW"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2,404</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1,002</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17,976</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15,165</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5378" name="Rectangle 86"/>
          <p:cNvSpPr>
            <a:spLocks noChangeArrowheads="1"/>
          </p:cNvSpPr>
          <p:nvPr/>
        </p:nvSpPr>
        <p:spPr bwMode="auto">
          <a:xfrm>
            <a:off x="1527175" y="3385092"/>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区内総生産</a:t>
            </a:r>
          </a:p>
        </p:txBody>
      </p:sp>
      <p:sp>
        <p:nvSpPr>
          <p:cNvPr id="55379"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611188" y="568325"/>
            <a:ext cx="8064500" cy="441325"/>
          </a:xfrm>
          <a:prstGeom prst="rect">
            <a:avLst/>
          </a:prstGeom>
          <a:noFill/>
        </p:spPr>
        <p:txBody>
          <a:bodyPr>
            <a:spAutoFit/>
          </a:bodyPr>
          <a:lstStyle/>
          <a:p>
            <a:pPr marL="85725">
              <a:lnSpc>
                <a:spcPts val="1000"/>
              </a:lnSpc>
              <a:defRPr/>
            </a:pPr>
            <a:r>
              <a:rPr lang="ja-JP" altLang="en-US"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全産業の総生産は</a:t>
            </a:r>
            <a:r>
              <a:rPr lang="en-US" altLang="ja-JP" sz="1200" dirty="0">
                <a:latin typeface="+mn-ea"/>
                <a:ea typeface="ＭＳ Ｐゴシック" pitchFamily="50" charset="-128"/>
              </a:rPr>
              <a:t>3,341</a:t>
            </a:r>
            <a:r>
              <a:rPr lang="ja-JP" altLang="ja-JP" sz="1200" dirty="0">
                <a:latin typeface="+mn-ea"/>
                <a:ea typeface="ＭＳ Ｐゴシック" pitchFamily="50" charset="-128"/>
              </a:rPr>
              <a:t>億円</a:t>
            </a:r>
            <a:endParaRPr lang="en-US" altLang="ja-JP" sz="1200" dirty="0">
              <a:latin typeface="+mn-ea"/>
              <a:ea typeface="ＭＳ Ｐゴシック" pitchFamily="50" charset="-128"/>
            </a:endParaRPr>
          </a:p>
          <a:p>
            <a:pPr marL="85725">
              <a:lnSpc>
                <a:spcPts val="1000"/>
              </a:lnSpc>
              <a:spcBef>
                <a:spcPct val="50000"/>
              </a:spcBef>
              <a:defRPr/>
            </a:pPr>
            <a:r>
              <a:rPr lang="ja-JP" altLang="en-US" sz="1200" dirty="0">
                <a:solidFill>
                  <a:srgbClr val="000000"/>
                </a:solidFill>
                <a:latin typeface="ＭＳ Ｐゴシック" pitchFamily="50" charset="-128"/>
                <a:ea typeface="ＭＳ Ｐゴシック" pitchFamily="50" charset="-128"/>
                <a:cs typeface="Times New Roman" pitchFamily="18" charset="0"/>
              </a:rPr>
              <a:t>○商業の販売額は</a:t>
            </a:r>
            <a:r>
              <a:rPr lang="en-US" altLang="ja-JP" sz="1200" dirty="0">
                <a:solidFill>
                  <a:srgbClr val="000000"/>
                </a:solidFill>
                <a:latin typeface="ＭＳ Ｐゴシック" pitchFamily="50" charset="-128"/>
                <a:ea typeface="ＭＳ Ｐゴシック" pitchFamily="50" charset="-128"/>
                <a:cs typeface="Times New Roman" pitchFamily="18" charset="0"/>
              </a:rPr>
              <a:t>7,067</a:t>
            </a:r>
            <a:r>
              <a:rPr lang="ja-JP" altLang="en-US" sz="1200" dirty="0">
                <a:solidFill>
                  <a:srgbClr val="000000"/>
                </a:solidFill>
                <a:latin typeface="ＭＳ Ｐゴシック" pitchFamily="50" charset="-128"/>
                <a:ea typeface="ＭＳ Ｐゴシック" pitchFamily="50" charset="-128"/>
                <a:cs typeface="Times New Roman" pitchFamily="18" charset="0"/>
              </a:rPr>
              <a:t>億円となっており、総合区</a:t>
            </a:r>
            <a:r>
              <a:rPr lang="en-US" altLang="ja-JP" sz="1200" dirty="0">
                <a:solidFill>
                  <a:srgbClr val="000000"/>
                </a:solidFill>
                <a:latin typeface="ＭＳ Ｐゴシック" pitchFamily="50" charset="-128"/>
                <a:ea typeface="ＭＳ Ｐゴシック" pitchFamily="50" charset="-128"/>
                <a:cs typeface="Times New Roman" pitchFamily="18" charset="0"/>
              </a:rPr>
              <a:t>(8</a:t>
            </a:r>
            <a:r>
              <a:rPr lang="ja-JP" altLang="en-US" sz="1200" dirty="0">
                <a:solidFill>
                  <a:srgbClr val="000000"/>
                </a:solidFill>
                <a:latin typeface="ＭＳ Ｐゴシック" pitchFamily="50" charset="-128"/>
                <a:ea typeface="ＭＳ Ｐゴシック" pitchFamily="50" charset="-128"/>
                <a:cs typeface="Times New Roman" pitchFamily="18" charset="0"/>
              </a:rPr>
              <a:t>区</a:t>
            </a:r>
            <a:r>
              <a:rPr lang="en-US" altLang="ja-JP" sz="1200" dirty="0">
                <a:solidFill>
                  <a:srgbClr val="000000"/>
                </a:solidFill>
                <a:latin typeface="ＭＳ Ｐゴシック" pitchFamily="50" charset="-128"/>
                <a:ea typeface="ＭＳ Ｐゴシック" pitchFamily="50" charset="-128"/>
                <a:cs typeface="Times New Roman" pitchFamily="18" charset="0"/>
              </a:rPr>
              <a:t>)</a:t>
            </a:r>
            <a:r>
              <a:rPr lang="ja-JP" altLang="en-US" sz="1200" dirty="0">
                <a:solidFill>
                  <a:srgbClr val="000000"/>
                </a:solidFill>
                <a:latin typeface="ＭＳ Ｐゴシック" pitchFamily="50" charset="-128"/>
                <a:ea typeface="ＭＳ Ｐゴシック" pitchFamily="50" charset="-128"/>
                <a:cs typeface="Times New Roman" pitchFamily="18" charset="0"/>
              </a:rPr>
              <a:t>平均の</a:t>
            </a:r>
            <a:r>
              <a:rPr lang="en-US" altLang="ja-JP" sz="1200" dirty="0">
                <a:solidFill>
                  <a:srgbClr val="000000"/>
                </a:solidFill>
                <a:latin typeface="ＭＳ Ｐゴシック" pitchFamily="50" charset="-128"/>
                <a:ea typeface="ＭＳ Ｐゴシック" pitchFamily="50" charset="-128"/>
                <a:cs typeface="Times New Roman" pitchFamily="18" charset="0"/>
              </a:rPr>
              <a:t>4</a:t>
            </a:r>
            <a:r>
              <a:rPr lang="ja-JP" altLang="en-US" sz="1200" dirty="0">
                <a:solidFill>
                  <a:srgbClr val="000000"/>
                </a:solidFill>
                <a:latin typeface="ＭＳ Ｐゴシック" pitchFamily="50" charset="-128"/>
                <a:ea typeface="ＭＳ Ｐゴシック" pitchFamily="50" charset="-128"/>
                <a:cs typeface="Times New Roman" pitchFamily="18" charset="0"/>
              </a:rPr>
              <a:t>兆</a:t>
            </a:r>
            <a:r>
              <a:rPr lang="en-US" altLang="ja-JP" sz="1200" dirty="0">
                <a:solidFill>
                  <a:srgbClr val="000000"/>
                </a:solidFill>
                <a:latin typeface="ＭＳ Ｐゴシック" pitchFamily="50" charset="-128"/>
                <a:ea typeface="ＭＳ Ｐゴシック" pitchFamily="50" charset="-128"/>
                <a:cs typeface="Times New Roman" pitchFamily="18" charset="0"/>
              </a:rPr>
              <a:t>3,435</a:t>
            </a:r>
            <a:r>
              <a:rPr lang="ja-JP" altLang="en-US" sz="1200" dirty="0">
                <a:solidFill>
                  <a:srgbClr val="000000"/>
                </a:solidFill>
                <a:latin typeface="ＭＳ Ｐゴシック" pitchFamily="50" charset="-128"/>
                <a:ea typeface="ＭＳ Ｐゴシック" pitchFamily="50" charset="-128"/>
                <a:cs typeface="Times New Roman" pitchFamily="18" charset="0"/>
              </a:rPr>
              <a:t>億円を下回っている </a:t>
            </a:r>
            <a:endParaRPr lang="en-US" altLang="ja-JP" sz="1200" dirty="0">
              <a:solidFill>
                <a:srgbClr val="000000"/>
              </a:solidFill>
              <a:latin typeface="ＭＳ Ｐゴシック" pitchFamily="50" charset="-128"/>
              <a:ea typeface="ＭＳ Ｐゴシック" pitchFamily="50" charset="-128"/>
              <a:cs typeface="Times New Roman" pitchFamily="18" charset="0"/>
            </a:endParaRPr>
          </a:p>
        </p:txBody>
      </p:sp>
      <p:graphicFrame>
        <p:nvGraphicFramePr>
          <p:cNvPr id="16" name="グラフ 15"/>
          <p:cNvGraphicFramePr>
            <a:graphicFrameLocks/>
          </p:cNvGraphicFramePr>
          <p:nvPr/>
        </p:nvGraphicFramePr>
        <p:xfrm>
          <a:off x="4788024" y="3745454"/>
          <a:ext cx="4003200" cy="2782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グラフ 14"/>
          <p:cNvGraphicFramePr>
            <a:graphicFrameLocks/>
          </p:cNvGraphicFramePr>
          <p:nvPr/>
        </p:nvGraphicFramePr>
        <p:xfrm>
          <a:off x="539552" y="3528661"/>
          <a:ext cx="4132800" cy="2980800"/>
        </p:xfrm>
        <a:graphic>
          <a:graphicData uri="http://schemas.openxmlformats.org/drawingml/2006/chart">
            <c:chart xmlns:c="http://schemas.openxmlformats.org/drawingml/2006/chart" xmlns:r="http://schemas.openxmlformats.org/officeDocument/2006/relationships" r:id="rId3"/>
          </a:graphicData>
        </a:graphic>
      </p:graphicFrame>
      <p:sp>
        <p:nvSpPr>
          <p:cNvPr id="55383" name="テキスト ボックス 33"/>
          <p:cNvSpPr txBox="1">
            <a:spLocks noChangeArrowheads="1"/>
          </p:cNvSpPr>
          <p:nvPr/>
        </p:nvSpPr>
        <p:spPr bwMode="auto">
          <a:xfrm>
            <a:off x="2987675" y="6399754"/>
            <a:ext cx="15128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（大阪の経済</a:t>
            </a:r>
            <a:r>
              <a:rPr lang="en-US" altLang="ja-JP" sz="700"/>
              <a:t>2017</a:t>
            </a:r>
            <a:r>
              <a:rPr lang="ja-JP" altLang="en-US" sz="700"/>
              <a:t>年版）</a:t>
            </a:r>
            <a:endParaRPr lang="en-US" altLang="ja-JP" sz="700"/>
          </a:p>
        </p:txBody>
      </p:sp>
      <p:sp>
        <p:nvSpPr>
          <p:cNvPr id="18" name="正方形/長方形 27"/>
          <p:cNvSpPr>
            <a:spLocks noChangeArrowheads="1"/>
          </p:cNvSpPr>
          <p:nvPr/>
        </p:nvSpPr>
        <p:spPr bwMode="auto">
          <a:xfrm>
            <a:off x="8112125" y="6605584"/>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５１</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2009945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タイトル 3"/>
          <p:cNvSpPr txBox="1">
            <a:spLocks/>
          </p:cNvSpPr>
          <p:nvPr/>
        </p:nvSpPr>
        <p:spPr bwMode="auto">
          <a:xfrm>
            <a:off x="107950" y="260350"/>
            <a:ext cx="8928100" cy="6488113"/>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4" name="テキスト ボックス 3"/>
          <p:cNvSpPr txBox="1"/>
          <p:nvPr/>
        </p:nvSpPr>
        <p:spPr bwMode="gray">
          <a:xfrm>
            <a:off x="250825" y="160338"/>
            <a:ext cx="3960813" cy="187325"/>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56324" name="テキスト ボックス 24"/>
          <p:cNvSpPr txBox="1">
            <a:spLocks noChangeArrowheads="1"/>
          </p:cNvSpPr>
          <p:nvPr/>
        </p:nvSpPr>
        <p:spPr bwMode="auto">
          <a:xfrm>
            <a:off x="179388" y="401638"/>
            <a:ext cx="360362" cy="63007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まち・暮らし</a:t>
            </a:r>
          </a:p>
        </p:txBody>
      </p:sp>
      <p:graphicFrame>
        <p:nvGraphicFramePr>
          <p:cNvPr id="6" name="Group 22"/>
          <p:cNvGraphicFramePr>
            <a:graphicFrameLocks noGrp="1"/>
          </p:cNvGraphicFramePr>
          <p:nvPr/>
        </p:nvGraphicFramePr>
        <p:xfrm>
          <a:off x="831850" y="1268413"/>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60.8%</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住居</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52.6%</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13.4%</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17.5%</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16.5%</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持ち家割合：借家割合</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45.2%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54.8%</a:t>
                      </a:r>
                    </a:p>
                  </a:txBody>
                  <a:tcPr marL="53979" marR="53979" marT="46813" marB="468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350" name="Rectangle 86"/>
          <p:cNvSpPr>
            <a:spLocks noChangeArrowheads="1"/>
          </p:cNvSpPr>
          <p:nvPr/>
        </p:nvSpPr>
        <p:spPr bwMode="auto">
          <a:xfrm>
            <a:off x="3348038" y="126841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建物用途の内訳</a:t>
            </a:r>
          </a:p>
        </p:txBody>
      </p:sp>
      <p:sp>
        <p:nvSpPr>
          <p:cNvPr id="56351" name="テキスト ボックス 34"/>
          <p:cNvSpPr txBox="1">
            <a:spLocks noChangeArrowheads="1"/>
          </p:cNvSpPr>
          <p:nvPr/>
        </p:nvSpPr>
        <p:spPr bwMode="auto">
          <a:xfrm>
            <a:off x="4427538" y="3716338"/>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graphicFrame>
        <p:nvGraphicFramePr>
          <p:cNvPr id="11" name="Group 22"/>
          <p:cNvGraphicFramePr>
            <a:graphicFrameLocks noGrp="1"/>
          </p:cNvGraphicFramePr>
          <p:nvPr/>
        </p:nvGraphicFramePr>
        <p:xfrm>
          <a:off x="6084888" y="1268413"/>
          <a:ext cx="2663825" cy="5130821"/>
        </p:xfrm>
        <a:graphic>
          <a:graphicData uri="http://schemas.openxmlformats.org/drawingml/2006/table">
            <a:tbl>
              <a:tblPr/>
              <a:tblGrid>
                <a:gridCol w="288010"/>
                <a:gridCol w="719944"/>
                <a:gridCol w="719944"/>
                <a:gridCol w="935927"/>
              </a:tblGrid>
              <a:tr h="243837">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54860" marR="54860"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864" marR="5486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96">
                <a:tc rowSpan="9">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子ども・教育</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認可保育所定員</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（就学前児童</a:t>
                      </a:r>
                      <a:r>
                        <a:rPr kumimoji="1" lang="en-US" altLang="ja-JP" sz="800" b="0" i="0" u="none" strike="noStrike" cap="none" normalizeH="0" baseline="0" dirty="0" smtClean="0">
                          <a:ln>
                            <a:noFill/>
                          </a:ln>
                          <a:solidFill>
                            <a:schemeClr val="tx1"/>
                          </a:solidFill>
                          <a:effectLst/>
                          <a:latin typeface="ＭＳ Ｐゴシック" pitchFamily="50" charset="-128"/>
                          <a:ea typeface="ＭＳ Ｐゴシック" pitchFamily="50" charset="-128"/>
                        </a:rPr>
                        <a:t>100</a:t>
                      </a: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8,142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52.5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待機児童数</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199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幼稚園数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小学校数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中学校数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高等学校数（全日）</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短期大学数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福祉・医療</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居宅介護事業者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lang="en-US" altLang="zh-TW" sz="1000" b="0" i="0" u="none" strike="noStrike" dirty="0" smtClean="0">
                          <a:latin typeface="ＭＳ Ｐゴシック" pitchFamily="50" charset="-128"/>
                          <a:ea typeface="ＭＳ Ｐゴシック" pitchFamily="50" charset="-128"/>
                        </a:rPr>
                        <a:t>695</a:t>
                      </a:r>
                      <a:r>
                        <a:rPr lang="zh-TW" altLang="en-US" sz="1000" b="0" i="0" u="none" strike="noStrike" dirty="0" smtClean="0">
                          <a:latin typeface="ＭＳ Ｐゴシック" pitchFamily="50" charset="-128"/>
                          <a:ea typeface="ＭＳ Ｐゴシック" pitchFamily="50" charset="-128"/>
                        </a:rPr>
                        <a:t>業者</a:t>
                      </a:r>
                      <a:br>
                        <a:rPr lang="zh-TW" altLang="en-US" sz="1000" b="0" i="0" u="none" strike="noStrike" dirty="0" smtClean="0">
                          <a:latin typeface="ＭＳ Ｐゴシック" pitchFamily="50" charset="-128"/>
                          <a:ea typeface="ＭＳ Ｐゴシック" pitchFamily="50" charset="-128"/>
                        </a:rPr>
                      </a:br>
                      <a:r>
                        <a:rPr lang="zh-TW" altLang="en-US" sz="1000" b="0" i="0" u="none" strike="noStrike" dirty="0" smtClean="0">
                          <a:latin typeface="ＭＳ Ｐゴシック" pitchFamily="50" charset="-128"/>
                          <a:ea typeface="ＭＳ Ｐゴシック" pitchFamily="50" charset="-128"/>
                        </a:rPr>
                        <a:t>（</a:t>
                      </a:r>
                      <a:r>
                        <a:rPr lang="en-US" altLang="zh-TW" sz="1000" b="0" i="0" u="none" strike="noStrike" dirty="0" smtClean="0">
                          <a:latin typeface="ＭＳ Ｐゴシック" pitchFamily="50" charset="-128"/>
                          <a:ea typeface="ＭＳ Ｐゴシック" pitchFamily="50" charset="-128"/>
                        </a:rPr>
                        <a:t>27.8</a:t>
                      </a:r>
                      <a:r>
                        <a:rPr lang="zh-TW" altLang="en-US" sz="1000" b="0" i="0" u="none" strike="noStrike" dirty="0" smtClean="0">
                          <a:latin typeface="ＭＳ Ｐゴシック" pitchFamily="50" charset="-128"/>
                          <a:ea typeface="ＭＳ Ｐゴシック" pitchFamily="50" charset="-128"/>
                        </a:rPr>
                        <a:t>業者） </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病院・診療所数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586</a:t>
                      </a:r>
                      <a:r>
                        <a:rPr lang="ja-JP" altLang="en-US" sz="1000" b="0" i="0" u="none" strike="noStrike" dirty="0" smtClean="0">
                          <a:latin typeface="ＭＳ Ｐゴシック" pitchFamily="50" charset="-128"/>
                          <a:ea typeface="ＭＳ Ｐゴシック" pitchFamily="50" charset="-128"/>
                        </a:rPr>
                        <a:t>ヵ所</a:t>
                      </a:r>
                      <a:br>
                        <a:rPr lang="ja-JP" altLang="en-US" sz="1000" b="0" i="0" u="none" strike="noStrike" dirty="0" smtClean="0">
                          <a:latin typeface="ＭＳ Ｐゴシック" pitchFamily="50" charset="-128"/>
                          <a:ea typeface="ＭＳ Ｐゴシック" pitchFamily="50" charset="-128"/>
                        </a:rPr>
                      </a:b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1.8</a:t>
                      </a:r>
                      <a:r>
                        <a:rPr lang="ja-JP" altLang="en-US" sz="1000" b="0" i="0" u="none" strike="noStrike" dirty="0" smtClean="0">
                          <a:latin typeface="ＭＳ Ｐゴシック" pitchFamily="50" charset="-128"/>
                          <a:ea typeface="ＭＳ Ｐゴシック" pitchFamily="50" charset="-128"/>
                        </a:rPr>
                        <a:t>ヵ所）</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国民健康保険加入者数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（加入率）</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93,814</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29.1%</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被保護実人員（生活保護）</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（保護率</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千分比</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22,046</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68.2‰</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39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交通</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鉄道駅数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14</a:t>
                      </a:r>
                      <a:r>
                        <a:rPr lang="ja-JP" altLang="en-US" sz="1000" b="0" i="0" u="none" strike="noStrike" dirty="0" smtClean="0">
                          <a:solidFill>
                            <a:schemeClr val="tx1"/>
                          </a:solidFill>
                          <a:latin typeface="ＭＳ Ｐゴシック" pitchFamily="50" charset="-128"/>
                          <a:ea typeface="ＭＳ Ｐゴシック" pitchFamily="50" charset="-128"/>
                        </a:rPr>
                        <a:t>駅</a:t>
                      </a:r>
                      <a:endParaRPr lang="en-US" altLang="ja-JP" sz="1000" b="0" i="0" u="none" strike="noStrike" dirty="0" smtClean="0">
                        <a:solidFill>
                          <a:schemeClr val="tx1"/>
                        </a:solidFill>
                        <a:latin typeface="ＭＳ Ｐゴシック" pitchFamily="50" charset="-128"/>
                        <a:ea typeface="ＭＳ Ｐゴシック" pitchFamily="50" charset="-128"/>
                      </a:endParaRPr>
                    </a:p>
                    <a:p>
                      <a:pPr algn="ctr" fontAlgn="ctr"/>
                      <a:r>
                        <a:rPr lang="ja-JP" altLang="en-US" sz="1000" b="0" i="0" u="none" strike="noStrike" dirty="0" smtClean="0">
                          <a:solidFill>
                            <a:schemeClr val="tx1"/>
                          </a:solidFill>
                          <a:latin typeface="ＭＳ Ｐゴシック" pitchFamily="50" charset="-128"/>
                          <a:ea typeface="ＭＳ Ｐゴシック" pitchFamily="50" charset="-128"/>
                        </a:rPr>
                        <a:t>（</a:t>
                      </a:r>
                      <a:r>
                        <a:rPr lang="en-US" altLang="ja-JP" sz="1000" b="0" i="0" u="none" strike="noStrike" dirty="0" smtClean="0">
                          <a:solidFill>
                            <a:schemeClr val="tx1"/>
                          </a:solidFill>
                          <a:latin typeface="ＭＳ Ｐゴシック" pitchFamily="50" charset="-128"/>
                          <a:ea typeface="ＭＳ Ｐゴシック" pitchFamily="50" charset="-128"/>
                        </a:rPr>
                        <a:t>0.6</a:t>
                      </a:r>
                      <a:r>
                        <a:rPr lang="ja-JP" altLang="en-US" sz="1000" b="0" i="0" u="none" strike="noStrike" dirty="0" smtClean="0">
                          <a:solidFill>
                            <a:schemeClr val="tx1"/>
                          </a:solidFill>
                          <a:latin typeface="ＭＳ Ｐゴシック" pitchFamily="50" charset="-128"/>
                          <a:ea typeface="ＭＳ Ｐゴシック" pitchFamily="50" charset="-128"/>
                        </a:rPr>
                        <a:t>駅）</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放置自転車台数（原付除く）</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solidFill>
                            <a:schemeClr val="tx1"/>
                          </a:solidFill>
                          <a:latin typeface="ＭＳ Ｐゴシック" pitchFamily="50" charset="-128"/>
                          <a:ea typeface="ＭＳ Ｐゴシック" pitchFamily="50" charset="-128"/>
                        </a:rPr>
                        <a:t>319</a:t>
                      </a:r>
                      <a:r>
                        <a:rPr lang="ja-JP" altLang="en-US" sz="1000" b="0" i="0" u="none" strike="noStrike" dirty="0" smtClean="0">
                          <a:solidFill>
                            <a:schemeClr val="tx1"/>
                          </a:solidFill>
                          <a:latin typeface="ＭＳ Ｐゴシック" pitchFamily="50" charset="-128"/>
                          <a:ea typeface="ＭＳ Ｐゴシック" pitchFamily="50" charset="-128"/>
                        </a:rPr>
                        <a:t>台</a:t>
                      </a:r>
                      <a:endParaRPr lang="en-US" altLang="ja-JP" sz="1000" b="0" i="0" u="none" strike="noStrike" dirty="0" smtClean="0">
                        <a:solidFill>
                          <a:schemeClr val="tx1"/>
                        </a:solidFill>
                        <a:latin typeface="ＭＳ Ｐゴシック" pitchFamily="50" charset="-128"/>
                        <a:ea typeface="ＭＳ Ｐゴシック" pitchFamily="50" charset="-128"/>
                      </a:endParaRP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通勤・通学者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割合</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域内</a:t>
                      </a:r>
                    </a:p>
                  </a:txBody>
                  <a:tcPr marL="53996" marR="53996" marT="46799" marB="46799" anchor="ctr" horzOverflow="overflow">
                    <a:lnL w="12700" cap="flat" cmpd="sng" algn="ctr">
                      <a:solidFill>
                        <a:schemeClr val="tx1"/>
                      </a:solidFill>
                      <a:prstDash val="solid"/>
                      <a:round/>
                      <a:headEnd type="none" w="med" len="med"/>
                      <a:tailEnd type="none" w="med" len="med"/>
                    </a:lnL>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42.8%</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域外</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B w="28575"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57.2%</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422"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56423" name="Rectangle 86"/>
          <p:cNvSpPr>
            <a:spLocks noChangeArrowheads="1"/>
          </p:cNvSpPr>
          <p:nvPr/>
        </p:nvSpPr>
        <p:spPr bwMode="auto">
          <a:xfrm>
            <a:off x="3348038" y="4076700"/>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非建物用途の内訳</a:t>
            </a:r>
          </a:p>
        </p:txBody>
      </p:sp>
      <p:sp>
        <p:nvSpPr>
          <p:cNvPr id="56424" name="テキスト ボックス 34"/>
          <p:cNvSpPr txBox="1">
            <a:spLocks noChangeArrowheads="1"/>
          </p:cNvSpPr>
          <p:nvPr/>
        </p:nvSpPr>
        <p:spPr bwMode="auto">
          <a:xfrm>
            <a:off x="4572000" y="6562725"/>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sp>
        <p:nvSpPr>
          <p:cNvPr id="15" name="テキスト ボックス 14"/>
          <p:cNvSpPr txBox="1"/>
          <p:nvPr/>
        </p:nvSpPr>
        <p:spPr>
          <a:xfrm>
            <a:off x="611188" y="485775"/>
            <a:ext cx="8064500" cy="661988"/>
          </a:xfrm>
          <a:prstGeom prst="rect">
            <a:avLst/>
          </a:prstGeom>
          <a:noFill/>
        </p:spPr>
        <p:txBody>
          <a:bodyPr>
            <a:spAutoFit/>
          </a:bodyPr>
          <a:lstStyle/>
          <a:p>
            <a:pPr marL="85725">
              <a:lnSpc>
                <a:spcPts val="1000"/>
              </a:lnSpc>
              <a:buFont typeface="Wingdings" pitchFamily="2" charset="2"/>
              <a:buNone/>
              <a:defRPr/>
            </a:pPr>
            <a:r>
              <a:rPr lang="en-US" altLang="ja-JP"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建物用途の割合は</a:t>
            </a:r>
            <a:r>
              <a:rPr lang="ja-JP" altLang="en-US" sz="1200" dirty="0" smtClean="0">
                <a:latin typeface="+mn-ea"/>
                <a:ea typeface="ＭＳ Ｐゴシック" pitchFamily="50" charset="-128"/>
              </a:rPr>
              <a:t>住居</a:t>
            </a:r>
            <a:r>
              <a:rPr lang="ja-JP" altLang="ja-JP" sz="1200" dirty="0" smtClean="0">
                <a:latin typeface="+mn-ea"/>
                <a:ea typeface="ＭＳ Ｐゴシック" pitchFamily="50" charset="-128"/>
              </a:rPr>
              <a:t>が</a:t>
            </a:r>
            <a:r>
              <a:rPr lang="en-US" altLang="ja-JP" sz="1200" dirty="0">
                <a:latin typeface="+mn-ea"/>
                <a:ea typeface="ＭＳ Ｐゴシック" pitchFamily="50" charset="-128"/>
              </a:rPr>
              <a:t>52.6</a:t>
            </a:r>
            <a:r>
              <a:rPr lang="ja-JP" altLang="ja-JP" sz="1200" dirty="0">
                <a:latin typeface="+mn-ea"/>
                <a:ea typeface="ＭＳ Ｐゴシック" pitchFamily="50" charset="-128"/>
              </a:rPr>
              <a:t>％となっ</a:t>
            </a:r>
            <a:r>
              <a:rPr lang="ja-JP" altLang="en-US" sz="1200" dirty="0">
                <a:latin typeface="+mn-ea"/>
                <a:ea typeface="ＭＳ Ｐゴシック" pitchFamily="50" charset="-128"/>
              </a:rPr>
              <a:t>ているほか、非建物用途の割合は農地が</a:t>
            </a:r>
            <a:r>
              <a:rPr lang="en-US" altLang="ja-JP" sz="1200" dirty="0">
                <a:latin typeface="+mn-ea"/>
                <a:ea typeface="ＭＳ Ｐゴシック" pitchFamily="50" charset="-128"/>
              </a:rPr>
              <a:t>6.0</a:t>
            </a:r>
            <a:r>
              <a:rPr lang="ja-JP" altLang="en-US" sz="1200" dirty="0">
                <a:latin typeface="+mn-ea"/>
                <a:ea typeface="ＭＳ Ｐゴシック" pitchFamily="50" charset="-128"/>
              </a:rPr>
              <a:t>％と市内最多</a:t>
            </a:r>
            <a:endParaRPr lang="ja-JP" altLang="en-US" sz="1200" dirty="0">
              <a:solidFill>
                <a:srgbClr val="000000"/>
              </a:solidFill>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○区域内には鉄道駅が</a:t>
            </a:r>
            <a:r>
              <a:rPr lang="en-US" altLang="ja-JP" sz="1200" dirty="0">
                <a:latin typeface="+mn-ea"/>
                <a:ea typeface="ＭＳ Ｐゴシック" pitchFamily="50" charset="-128"/>
              </a:rPr>
              <a:t>14</a:t>
            </a:r>
            <a:r>
              <a:rPr lang="ja-JP" altLang="ja-JP" sz="1200" dirty="0">
                <a:latin typeface="+mn-ea"/>
                <a:ea typeface="ＭＳ Ｐゴシック" pitchFamily="50" charset="-128"/>
              </a:rPr>
              <a:t>駅設置されており、１ｋ㎡あたりの鉄道駅数は</a:t>
            </a:r>
            <a:r>
              <a:rPr lang="en-US" altLang="ja-JP" sz="1200" dirty="0">
                <a:latin typeface="+mn-ea"/>
                <a:ea typeface="ＭＳ Ｐゴシック" pitchFamily="50" charset="-128"/>
              </a:rPr>
              <a:t>0.6</a:t>
            </a:r>
            <a:r>
              <a:rPr lang="ja-JP" altLang="ja-JP" sz="1200" dirty="0">
                <a:latin typeface="+mn-ea"/>
                <a:ea typeface="ＭＳ Ｐゴシック" pitchFamily="50" charset="-128"/>
              </a:rPr>
              <a:t>駅ある</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○病院・診療所数は</a:t>
            </a:r>
            <a:r>
              <a:rPr lang="en-US" altLang="ja-JP" sz="1200" dirty="0">
                <a:latin typeface="+mn-ea"/>
                <a:ea typeface="ＭＳ Ｐゴシック" pitchFamily="50" charset="-128"/>
              </a:rPr>
              <a:t>586</a:t>
            </a:r>
            <a:r>
              <a:rPr lang="ja-JP" altLang="ja-JP" sz="1200" dirty="0">
                <a:latin typeface="+mn-ea"/>
                <a:ea typeface="ＭＳ Ｐゴシック" pitchFamily="50" charset="-128"/>
              </a:rPr>
              <a:t>カ所で、千人あたりの病院・診療所数は</a:t>
            </a:r>
            <a:r>
              <a:rPr lang="en-US" altLang="ja-JP" sz="1200" dirty="0">
                <a:latin typeface="+mn-ea"/>
                <a:ea typeface="ＭＳ Ｐゴシック" pitchFamily="50" charset="-128"/>
              </a:rPr>
              <a:t>1.8</a:t>
            </a:r>
            <a:r>
              <a:rPr lang="ja-JP" altLang="ja-JP" sz="1200" dirty="0">
                <a:latin typeface="+mn-ea"/>
                <a:ea typeface="ＭＳ Ｐゴシック" pitchFamily="50" charset="-128"/>
              </a:rPr>
              <a:t>カ所である</a:t>
            </a:r>
          </a:p>
        </p:txBody>
      </p:sp>
      <p:graphicFrame>
        <p:nvGraphicFramePr>
          <p:cNvPr id="18" name="Group 22"/>
          <p:cNvGraphicFramePr>
            <a:graphicFrameLocks noGrp="1"/>
          </p:cNvGraphicFramePr>
          <p:nvPr/>
        </p:nvGraphicFramePr>
        <p:xfrm>
          <a:off x="831850" y="4095750"/>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非建物用途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39.2%</a:t>
                      </a:r>
                      <a:endParaRPr lang="en-US" altLang="ja-JP" sz="1000" b="0" i="0" u="none" strike="noStrike" dirty="0">
                        <a:latin typeface="ＭＳ Ｐゴシック" pitchFamily="50" charset="-128"/>
                        <a:ea typeface="ＭＳ Ｐゴシック" pitchFamily="50" charset="-128"/>
                      </a:endParaRP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5">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道路</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49.9%</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水面</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4.3%</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公園緑地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15.1%</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農地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6.0%</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24.7%</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 name="グラフ 15"/>
          <p:cNvGraphicFramePr>
            <a:graphicFrameLocks/>
          </p:cNvGraphicFramePr>
          <p:nvPr/>
        </p:nvGraphicFramePr>
        <p:xfrm>
          <a:off x="2916152" y="1424558"/>
          <a:ext cx="3024000" cy="2494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nvGraphicFramePr>
        <p:xfrm>
          <a:off x="2916152" y="4210050"/>
          <a:ext cx="3024000" cy="2494800"/>
        </p:xfrm>
        <a:graphic>
          <a:graphicData uri="http://schemas.openxmlformats.org/drawingml/2006/chart">
            <c:chart xmlns:c="http://schemas.openxmlformats.org/drawingml/2006/chart" xmlns:r="http://schemas.openxmlformats.org/officeDocument/2006/relationships" r:id="rId3"/>
          </a:graphicData>
        </a:graphic>
      </p:graphicFrame>
      <p:sp>
        <p:nvSpPr>
          <p:cNvPr id="20" name="正方形/長方形 27"/>
          <p:cNvSpPr>
            <a:spLocks noChangeArrowheads="1"/>
          </p:cNvSpPr>
          <p:nvPr/>
        </p:nvSpPr>
        <p:spPr bwMode="auto">
          <a:xfrm>
            <a:off x="8112125" y="2452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５２</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89385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01"/>
          <p:cNvGrpSpPr>
            <a:grpSpLocks/>
          </p:cNvGrpSpPr>
          <p:nvPr/>
        </p:nvGrpSpPr>
        <p:grpSpPr bwMode="auto">
          <a:xfrm>
            <a:off x="4643438" y="1700213"/>
            <a:ext cx="4330700" cy="3965575"/>
            <a:chOff x="4643438" y="1700214"/>
            <a:chExt cx="4330700" cy="3965574"/>
          </a:xfrm>
        </p:grpSpPr>
        <p:grpSp>
          <p:nvGrpSpPr>
            <p:cNvPr id="3" name="グループ化 91"/>
            <p:cNvGrpSpPr>
              <a:grpSpLocks/>
            </p:cNvGrpSpPr>
            <p:nvPr/>
          </p:nvGrpSpPr>
          <p:grpSpPr bwMode="auto">
            <a:xfrm>
              <a:off x="4643438" y="1700214"/>
              <a:ext cx="4330700" cy="3965574"/>
              <a:chOff x="4643438" y="1700214"/>
              <a:chExt cx="4330700" cy="3965574"/>
            </a:xfrm>
          </p:grpSpPr>
          <p:grpSp>
            <p:nvGrpSpPr>
              <p:cNvPr id="5" name="グループ化 89"/>
              <p:cNvGrpSpPr>
                <a:grpSpLocks/>
              </p:cNvGrpSpPr>
              <p:nvPr/>
            </p:nvGrpSpPr>
            <p:grpSpPr bwMode="auto">
              <a:xfrm>
                <a:off x="4643438" y="1700214"/>
                <a:ext cx="4330700" cy="3965574"/>
                <a:chOff x="4643438" y="1700214"/>
                <a:chExt cx="4330700" cy="3965574"/>
              </a:xfrm>
            </p:grpSpPr>
            <p:grpSp>
              <p:nvGrpSpPr>
                <p:cNvPr id="6" name="グループ化 72"/>
                <p:cNvGrpSpPr>
                  <a:grpSpLocks/>
                </p:cNvGrpSpPr>
                <p:nvPr/>
              </p:nvGrpSpPr>
              <p:grpSpPr bwMode="auto">
                <a:xfrm>
                  <a:off x="4643438" y="1700214"/>
                  <a:ext cx="4330700" cy="3965574"/>
                  <a:chOff x="2195736" y="217117"/>
                  <a:chExt cx="6912768" cy="6330288"/>
                </a:xfrm>
              </p:grpSpPr>
              <p:grpSp>
                <p:nvGrpSpPr>
                  <p:cNvPr id="7" name="グループ化 110"/>
                  <p:cNvGrpSpPr>
                    <a:grpSpLocks/>
                  </p:cNvGrpSpPr>
                  <p:nvPr/>
                </p:nvGrpSpPr>
                <p:grpSpPr bwMode="auto">
                  <a:xfrm>
                    <a:off x="2195736" y="217117"/>
                    <a:ext cx="6912768" cy="6330288"/>
                    <a:chOff x="2195736" y="217117"/>
                    <a:chExt cx="6912768" cy="6330288"/>
                  </a:xfrm>
                </p:grpSpPr>
                <p:grpSp>
                  <p:nvGrpSpPr>
                    <p:cNvPr id="8" name="グループ化 102"/>
                    <p:cNvGrpSpPr>
                      <a:grpSpLocks/>
                    </p:cNvGrpSpPr>
                    <p:nvPr/>
                  </p:nvGrpSpPr>
                  <p:grpSpPr bwMode="auto">
                    <a:xfrm>
                      <a:off x="2195736" y="217117"/>
                      <a:ext cx="6912768" cy="6330288"/>
                      <a:chOff x="2195736" y="217117"/>
                      <a:chExt cx="6912768" cy="6330288"/>
                    </a:xfrm>
                  </p:grpSpPr>
                  <p:grpSp>
                    <p:nvGrpSpPr>
                      <p:cNvPr id="9" name="グループ化 147"/>
                      <p:cNvGrpSpPr>
                        <a:grpSpLocks/>
                      </p:cNvGrpSpPr>
                      <p:nvPr/>
                    </p:nvGrpSpPr>
                    <p:grpSpPr bwMode="auto">
                      <a:xfrm>
                        <a:off x="2195736" y="1268760"/>
                        <a:ext cx="6067517" cy="5278645"/>
                        <a:chOff x="2195736" y="1268760"/>
                        <a:chExt cx="6067517" cy="5278645"/>
                      </a:xfrm>
                    </p:grpSpPr>
                    <p:grpSp>
                      <p:nvGrpSpPr>
                        <p:cNvPr id="10" name="グループ化 94"/>
                        <p:cNvGrpSpPr>
                          <a:grpSpLocks/>
                        </p:cNvGrpSpPr>
                        <p:nvPr/>
                      </p:nvGrpSpPr>
                      <p:grpSpPr bwMode="auto">
                        <a:xfrm>
                          <a:off x="2195736" y="1268760"/>
                          <a:ext cx="6067517" cy="5278645"/>
                          <a:chOff x="1403648" y="1340768"/>
                          <a:chExt cx="6067519" cy="5278645"/>
                        </a:xfrm>
                      </p:grpSpPr>
                      <p:grpSp>
                        <p:nvGrpSpPr>
                          <p:cNvPr id="11" name="グループ化 62"/>
                          <p:cNvGrpSpPr>
                            <a:grpSpLocks/>
                          </p:cNvGrpSpPr>
                          <p:nvPr/>
                        </p:nvGrpSpPr>
                        <p:grpSpPr bwMode="auto">
                          <a:xfrm>
                            <a:off x="1403648" y="1340768"/>
                            <a:ext cx="6067519" cy="5278645"/>
                            <a:chOff x="1403648" y="1340768"/>
                            <a:chExt cx="6067519" cy="5278645"/>
                          </a:xfrm>
                        </p:grpSpPr>
                        <p:grpSp>
                          <p:nvGrpSpPr>
                            <p:cNvPr id="12" name="グループ化 56"/>
                            <p:cNvGrpSpPr>
                              <a:grpSpLocks/>
                            </p:cNvGrpSpPr>
                            <p:nvPr/>
                          </p:nvGrpSpPr>
                          <p:grpSpPr bwMode="auto">
                            <a:xfrm>
                              <a:off x="1403648" y="1340768"/>
                              <a:ext cx="6067519" cy="5278645"/>
                              <a:chOff x="1331640" y="1052736"/>
                              <a:chExt cx="6067519" cy="5278645"/>
                            </a:xfrm>
                          </p:grpSpPr>
                          <p:grpSp>
                            <p:nvGrpSpPr>
                              <p:cNvPr id="13" name="グループ化 64"/>
                              <p:cNvGrpSpPr>
                                <a:grpSpLocks/>
                              </p:cNvGrpSpPr>
                              <p:nvPr/>
                            </p:nvGrpSpPr>
                            <p:grpSpPr bwMode="auto">
                              <a:xfrm>
                                <a:off x="1331640" y="1052736"/>
                                <a:ext cx="6067519" cy="5278645"/>
                                <a:chOff x="1763688" y="764704"/>
                                <a:chExt cx="6067519" cy="5278645"/>
                              </a:xfrm>
                            </p:grpSpPr>
                            <p:grpSp>
                              <p:nvGrpSpPr>
                                <p:cNvPr id="14" name="グループ化 46"/>
                                <p:cNvGrpSpPr>
                                  <a:grpSpLocks/>
                                </p:cNvGrpSpPr>
                                <p:nvPr/>
                              </p:nvGrpSpPr>
                              <p:grpSpPr bwMode="auto">
                                <a:xfrm>
                                  <a:off x="1763688" y="764704"/>
                                  <a:ext cx="6067519" cy="5278645"/>
                                  <a:chOff x="1547664" y="764704"/>
                                  <a:chExt cx="6067519" cy="5278645"/>
                                </a:xfrm>
                              </p:grpSpPr>
                              <p:grpSp>
                                <p:nvGrpSpPr>
                                  <p:cNvPr id="15" name="グループ化 73"/>
                                  <p:cNvGrpSpPr/>
                                  <p:nvPr/>
                                </p:nvGrpSpPr>
                                <p:grpSpPr>
                                  <a:xfrm>
                                    <a:off x="1547664" y="764704"/>
                                    <a:ext cx="6067519" cy="5278645"/>
                                    <a:chOff x="0" y="0"/>
                                    <a:chExt cx="6067519" cy="5278645"/>
                                  </a:xfrm>
                                  <a:solidFill>
                                    <a:schemeClr val="bg1"/>
                                  </a:solidFill>
                                </p:grpSpPr>
                                <p:pic>
                                  <p:nvPicPr>
                                    <p:cNvPr id="245" name="図 244"/>
                                    <p:cNvPicPr>
                                      <a:picLocks noChangeAspect="1"/>
                                    </p:cNvPicPr>
                                    <p:nvPr/>
                                  </p:nvPicPr>
                                  <p:blipFill rotWithShape="1">
                                    <a:blip r:embed="rId3" cstate="print"/>
                                    <a:srcRect l="28053" t="27276" r="36958" b="7655"/>
                                    <a:stretch/>
                                  </p:blipFill>
                                  <p:spPr>
                                    <a:xfrm>
                                      <a:off x="60623" y="28574"/>
                                      <a:ext cx="5972993" cy="5201210"/>
                                    </a:xfrm>
                                    <a:prstGeom prst="rect">
                                      <a:avLst/>
                                    </a:prstGeom>
                                    <a:grpFill/>
                                  </p:spPr>
                                </p:pic>
                                <p:sp>
                                  <p:nvSpPr>
                                    <p:cNvPr id="246" name="正方形/長方形 245"/>
                                    <p:cNvSpPr/>
                                    <p:nvPr/>
                                  </p:nvSpPr>
                                  <p:spPr>
                                    <a:xfrm>
                                      <a:off x="3473" y="28576"/>
                                      <a:ext cx="1419224" cy="2238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47" name="正方形/長方形 246"/>
                                    <p:cNvSpPr/>
                                    <p:nvPr/>
                                  </p:nvSpPr>
                                  <p:spPr>
                                    <a:xfrm>
                                      <a:off x="1413173" y="400049"/>
                                      <a:ext cx="571500" cy="628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48" name="フリーフォーム 247"/>
                                    <p:cNvSpPr/>
                                    <p:nvPr/>
                                  </p:nvSpPr>
                                  <p:spPr>
                                    <a:xfrm>
                                      <a:off x="2394248" y="28574"/>
                                      <a:ext cx="884237" cy="752475"/>
                                    </a:xfrm>
                                    <a:custGeom>
                                      <a:avLst/>
                                      <a:gdLst>
                                        <a:gd name="connsiteX0" fmla="*/ 876300 w 884237"/>
                                        <a:gd name="connsiteY0" fmla="*/ 19050 h 752475"/>
                                        <a:gd name="connsiteX1" fmla="*/ 762000 w 884237"/>
                                        <a:gd name="connsiteY1" fmla="*/ 76200 h 752475"/>
                                        <a:gd name="connsiteX2" fmla="*/ 714375 w 884237"/>
                                        <a:gd name="connsiteY2" fmla="*/ 142875 h 752475"/>
                                        <a:gd name="connsiteX3" fmla="*/ 685800 w 884237"/>
                                        <a:gd name="connsiteY3" fmla="*/ 171450 h 752475"/>
                                        <a:gd name="connsiteX4" fmla="*/ 676275 w 884237"/>
                                        <a:gd name="connsiteY4" fmla="*/ 200025 h 752475"/>
                                        <a:gd name="connsiteX5" fmla="*/ 628650 w 884237"/>
                                        <a:gd name="connsiteY5" fmla="*/ 257175 h 752475"/>
                                        <a:gd name="connsiteX6" fmla="*/ 600075 w 884237"/>
                                        <a:gd name="connsiteY6" fmla="*/ 276225 h 752475"/>
                                        <a:gd name="connsiteX7" fmla="*/ 552450 w 884237"/>
                                        <a:gd name="connsiteY7" fmla="*/ 323850 h 752475"/>
                                        <a:gd name="connsiteX8" fmla="*/ 533400 w 884237"/>
                                        <a:gd name="connsiteY8" fmla="*/ 352425 h 752475"/>
                                        <a:gd name="connsiteX9" fmla="*/ 504825 w 884237"/>
                                        <a:gd name="connsiteY9" fmla="*/ 381000 h 752475"/>
                                        <a:gd name="connsiteX10" fmla="*/ 485775 w 884237"/>
                                        <a:gd name="connsiteY10" fmla="*/ 409575 h 752475"/>
                                        <a:gd name="connsiteX11" fmla="*/ 419100 w 884237"/>
                                        <a:gd name="connsiteY11" fmla="*/ 447675 h 752475"/>
                                        <a:gd name="connsiteX12" fmla="*/ 371475 w 884237"/>
                                        <a:gd name="connsiteY12" fmla="*/ 495300 h 752475"/>
                                        <a:gd name="connsiteX13" fmla="*/ 342900 w 884237"/>
                                        <a:gd name="connsiteY13" fmla="*/ 523875 h 752475"/>
                                        <a:gd name="connsiteX14" fmla="*/ 285750 w 884237"/>
                                        <a:gd name="connsiteY14" fmla="*/ 571500 h 752475"/>
                                        <a:gd name="connsiteX15" fmla="*/ 247650 w 884237"/>
                                        <a:gd name="connsiteY15" fmla="*/ 638175 h 752475"/>
                                        <a:gd name="connsiteX16" fmla="*/ 219075 w 884237"/>
                                        <a:gd name="connsiteY16" fmla="*/ 647700 h 752475"/>
                                        <a:gd name="connsiteX17" fmla="*/ 171450 w 884237"/>
                                        <a:gd name="connsiteY17" fmla="*/ 704850 h 752475"/>
                                        <a:gd name="connsiteX18" fmla="*/ 152400 w 884237"/>
                                        <a:gd name="connsiteY18" fmla="*/ 733425 h 752475"/>
                                        <a:gd name="connsiteX19" fmla="*/ 95250 w 884237"/>
                                        <a:gd name="connsiteY19" fmla="*/ 752475 h 752475"/>
                                        <a:gd name="connsiteX20" fmla="*/ 57150 w 884237"/>
                                        <a:gd name="connsiteY20" fmla="*/ 742950 h 752475"/>
                                        <a:gd name="connsiteX21" fmla="*/ 9525 w 884237"/>
                                        <a:gd name="connsiteY21" fmla="*/ 638175 h 752475"/>
                                        <a:gd name="connsiteX22" fmla="*/ 0 w 884237"/>
                                        <a:gd name="connsiteY22" fmla="*/ 609600 h 752475"/>
                                        <a:gd name="connsiteX23" fmla="*/ 9525 w 884237"/>
                                        <a:gd name="connsiteY23" fmla="*/ 495300 h 752475"/>
                                        <a:gd name="connsiteX24" fmla="*/ 19050 w 884237"/>
                                        <a:gd name="connsiteY24" fmla="*/ 457200 h 752475"/>
                                        <a:gd name="connsiteX25" fmla="*/ 47625 w 884237"/>
                                        <a:gd name="connsiteY25" fmla="*/ 438150 h 752475"/>
                                        <a:gd name="connsiteX26" fmla="*/ 95250 w 884237"/>
                                        <a:gd name="connsiteY26" fmla="*/ 371475 h 752475"/>
                                        <a:gd name="connsiteX27" fmla="*/ 123825 w 884237"/>
                                        <a:gd name="connsiteY27" fmla="*/ 361950 h 752475"/>
                                        <a:gd name="connsiteX28" fmla="*/ 180975 w 884237"/>
                                        <a:gd name="connsiteY28" fmla="*/ 323850 h 752475"/>
                                        <a:gd name="connsiteX29" fmla="*/ 209550 w 884237"/>
                                        <a:gd name="connsiteY29" fmla="*/ 295275 h 752475"/>
                                        <a:gd name="connsiteX30" fmla="*/ 238125 w 884237"/>
                                        <a:gd name="connsiteY30" fmla="*/ 276225 h 752475"/>
                                        <a:gd name="connsiteX31" fmla="*/ 257175 w 884237"/>
                                        <a:gd name="connsiteY31" fmla="*/ 247650 h 752475"/>
                                        <a:gd name="connsiteX32" fmla="*/ 304800 w 884237"/>
                                        <a:gd name="connsiteY32" fmla="*/ 219075 h 752475"/>
                                        <a:gd name="connsiteX33" fmla="*/ 361950 w 884237"/>
                                        <a:gd name="connsiteY33" fmla="*/ 180975 h 752475"/>
                                        <a:gd name="connsiteX34" fmla="*/ 390525 w 884237"/>
                                        <a:gd name="connsiteY34" fmla="*/ 152400 h 752475"/>
                                        <a:gd name="connsiteX35" fmla="*/ 447675 w 884237"/>
                                        <a:gd name="connsiteY35" fmla="*/ 133350 h 752475"/>
                                        <a:gd name="connsiteX36" fmla="*/ 533400 w 884237"/>
                                        <a:gd name="connsiteY36" fmla="*/ 85725 h 752475"/>
                                        <a:gd name="connsiteX37" fmla="*/ 600075 w 884237"/>
                                        <a:gd name="connsiteY37" fmla="*/ 57150 h 752475"/>
                                        <a:gd name="connsiteX38" fmla="*/ 628650 w 884237"/>
                                        <a:gd name="connsiteY38" fmla="*/ 38100 h 752475"/>
                                        <a:gd name="connsiteX39" fmla="*/ 657225 w 884237"/>
                                        <a:gd name="connsiteY39" fmla="*/ 28575 h 752475"/>
                                        <a:gd name="connsiteX40" fmla="*/ 714375 w 884237"/>
                                        <a:gd name="connsiteY40" fmla="*/ 0 h 752475"/>
                                        <a:gd name="connsiteX41" fmla="*/ 876300 w 884237"/>
                                        <a:gd name="connsiteY41" fmla="*/ 19050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84237" h="752475">
                                          <a:moveTo>
                                            <a:pt x="876300" y="19050"/>
                                          </a:moveTo>
                                          <a:cubicBezTo>
                                            <a:pt x="884237" y="31750"/>
                                            <a:pt x="798527" y="54284"/>
                                            <a:pt x="762000" y="76200"/>
                                          </a:cubicBezTo>
                                          <a:cubicBezTo>
                                            <a:pt x="724852" y="98489"/>
                                            <a:pt x="737903" y="109936"/>
                                            <a:pt x="714375" y="142875"/>
                                          </a:cubicBezTo>
                                          <a:cubicBezTo>
                                            <a:pt x="706545" y="153836"/>
                                            <a:pt x="695325" y="161925"/>
                                            <a:pt x="685800" y="171450"/>
                                          </a:cubicBezTo>
                                          <a:cubicBezTo>
                                            <a:pt x="682625" y="180975"/>
                                            <a:pt x="680765" y="191045"/>
                                            <a:pt x="676275" y="200025"/>
                                          </a:cubicBezTo>
                                          <a:cubicBezTo>
                                            <a:pt x="665571" y="221432"/>
                                            <a:pt x="646706" y="242128"/>
                                            <a:pt x="628650" y="257175"/>
                                          </a:cubicBezTo>
                                          <a:cubicBezTo>
                                            <a:pt x="619856" y="264504"/>
                                            <a:pt x="609600" y="269875"/>
                                            <a:pt x="600075" y="276225"/>
                                          </a:cubicBezTo>
                                          <a:cubicBezTo>
                                            <a:pt x="549275" y="352425"/>
                                            <a:pt x="615950" y="260350"/>
                                            <a:pt x="552450" y="323850"/>
                                          </a:cubicBezTo>
                                          <a:cubicBezTo>
                                            <a:pt x="544355" y="331945"/>
                                            <a:pt x="540729" y="343631"/>
                                            <a:pt x="533400" y="352425"/>
                                          </a:cubicBezTo>
                                          <a:cubicBezTo>
                                            <a:pt x="524776" y="362773"/>
                                            <a:pt x="513449" y="370652"/>
                                            <a:pt x="504825" y="381000"/>
                                          </a:cubicBezTo>
                                          <a:cubicBezTo>
                                            <a:pt x="497496" y="389794"/>
                                            <a:pt x="493870" y="401480"/>
                                            <a:pt x="485775" y="409575"/>
                                          </a:cubicBezTo>
                                          <a:cubicBezTo>
                                            <a:pt x="472312" y="423038"/>
                                            <a:pt x="434041" y="440204"/>
                                            <a:pt x="419100" y="447675"/>
                                          </a:cubicBezTo>
                                          <a:cubicBezTo>
                                            <a:pt x="384175" y="500063"/>
                                            <a:pt x="419100" y="455613"/>
                                            <a:pt x="371475" y="495300"/>
                                          </a:cubicBezTo>
                                          <a:cubicBezTo>
                                            <a:pt x="361127" y="503924"/>
                                            <a:pt x="353248" y="515251"/>
                                            <a:pt x="342900" y="523875"/>
                                          </a:cubicBezTo>
                                          <a:cubicBezTo>
                                            <a:pt x="313414" y="548447"/>
                                            <a:pt x="310304" y="537125"/>
                                            <a:pt x="285750" y="571500"/>
                                          </a:cubicBezTo>
                                          <a:cubicBezTo>
                                            <a:pt x="276375" y="584625"/>
                                            <a:pt x="262648" y="626176"/>
                                            <a:pt x="247650" y="638175"/>
                                          </a:cubicBezTo>
                                          <a:cubicBezTo>
                                            <a:pt x="239810" y="644447"/>
                                            <a:pt x="228600" y="644525"/>
                                            <a:pt x="219075" y="647700"/>
                                          </a:cubicBezTo>
                                          <a:cubicBezTo>
                                            <a:pt x="171777" y="718646"/>
                                            <a:pt x="232566" y="631511"/>
                                            <a:pt x="171450" y="704850"/>
                                          </a:cubicBezTo>
                                          <a:cubicBezTo>
                                            <a:pt x="164121" y="713644"/>
                                            <a:pt x="162108" y="727358"/>
                                            <a:pt x="152400" y="733425"/>
                                          </a:cubicBezTo>
                                          <a:cubicBezTo>
                                            <a:pt x="135372" y="744068"/>
                                            <a:pt x="95250" y="752475"/>
                                            <a:pt x="95250" y="752475"/>
                                          </a:cubicBezTo>
                                          <a:cubicBezTo>
                                            <a:pt x="82550" y="749300"/>
                                            <a:pt x="68516" y="749445"/>
                                            <a:pt x="57150" y="742950"/>
                                          </a:cubicBezTo>
                                          <a:cubicBezTo>
                                            <a:pt x="13644" y="718089"/>
                                            <a:pt x="24880" y="684241"/>
                                            <a:pt x="9525" y="638175"/>
                                          </a:cubicBezTo>
                                          <a:lnTo>
                                            <a:pt x="0" y="609600"/>
                                          </a:lnTo>
                                          <a:cubicBezTo>
                                            <a:pt x="3175" y="571500"/>
                                            <a:pt x="4783" y="533237"/>
                                            <a:pt x="9525" y="495300"/>
                                          </a:cubicBezTo>
                                          <a:cubicBezTo>
                                            <a:pt x="11149" y="482310"/>
                                            <a:pt x="11788" y="468092"/>
                                            <a:pt x="19050" y="457200"/>
                                          </a:cubicBezTo>
                                          <a:cubicBezTo>
                                            <a:pt x="25400" y="447675"/>
                                            <a:pt x="38100" y="444500"/>
                                            <a:pt x="47625" y="438150"/>
                                          </a:cubicBezTo>
                                          <a:cubicBezTo>
                                            <a:pt x="62523" y="408354"/>
                                            <a:pt x="66289" y="390783"/>
                                            <a:pt x="95250" y="371475"/>
                                          </a:cubicBezTo>
                                          <a:cubicBezTo>
                                            <a:pt x="103604" y="365906"/>
                                            <a:pt x="114300" y="365125"/>
                                            <a:pt x="123825" y="361950"/>
                                          </a:cubicBezTo>
                                          <a:cubicBezTo>
                                            <a:pt x="214982" y="270793"/>
                                            <a:pt x="98267" y="378989"/>
                                            <a:pt x="180975" y="323850"/>
                                          </a:cubicBezTo>
                                          <a:cubicBezTo>
                                            <a:pt x="192183" y="316378"/>
                                            <a:pt x="199202" y="303899"/>
                                            <a:pt x="209550" y="295275"/>
                                          </a:cubicBezTo>
                                          <a:cubicBezTo>
                                            <a:pt x="218344" y="287946"/>
                                            <a:pt x="228600" y="282575"/>
                                            <a:pt x="238125" y="276225"/>
                                          </a:cubicBezTo>
                                          <a:cubicBezTo>
                                            <a:pt x="244475" y="266700"/>
                                            <a:pt x="248483" y="255100"/>
                                            <a:pt x="257175" y="247650"/>
                                          </a:cubicBezTo>
                                          <a:cubicBezTo>
                                            <a:pt x="271231" y="235602"/>
                                            <a:pt x="289181" y="229014"/>
                                            <a:pt x="304800" y="219075"/>
                                          </a:cubicBezTo>
                                          <a:cubicBezTo>
                                            <a:pt x="324116" y="206783"/>
                                            <a:pt x="342900" y="193675"/>
                                            <a:pt x="361950" y="180975"/>
                                          </a:cubicBezTo>
                                          <a:cubicBezTo>
                                            <a:pt x="373158" y="173503"/>
                                            <a:pt x="378750" y="158942"/>
                                            <a:pt x="390525" y="152400"/>
                                          </a:cubicBezTo>
                                          <a:cubicBezTo>
                                            <a:pt x="408078" y="142648"/>
                                            <a:pt x="447675" y="133350"/>
                                            <a:pt x="447675" y="133350"/>
                                          </a:cubicBezTo>
                                          <a:cubicBezTo>
                                            <a:pt x="513179" y="89681"/>
                                            <a:pt x="483105" y="102490"/>
                                            <a:pt x="533400" y="85725"/>
                                          </a:cubicBezTo>
                                          <a:cubicBezTo>
                                            <a:pt x="605139" y="37899"/>
                                            <a:pt x="513965" y="94054"/>
                                            <a:pt x="600075" y="57150"/>
                                          </a:cubicBezTo>
                                          <a:cubicBezTo>
                                            <a:pt x="610597" y="52641"/>
                                            <a:pt x="618411" y="43220"/>
                                            <a:pt x="628650" y="38100"/>
                                          </a:cubicBezTo>
                                          <a:cubicBezTo>
                                            <a:pt x="637630" y="33610"/>
                                            <a:pt x="647700" y="31750"/>
                                            <a:pt x="657225" y="28575"/>
                                          </a:cubicBezTo>
                                          <a:cubicBezTo>
                                            <a:pt x="671672" y="18943"/>
                                            <a:pt x="694657" y="0"/>
                                            <a:pt x="714375" y="0"/>
                                          </a:cubicBezTo>
                                          <a:cubicBezTo>
                                            <a:pt x="765274" y="0"/>
                                            <a:pt x="868363" y="6350"/>
                                            <a:pt x="876300" y="1905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49" name="正方形/長方形 248"/>
                                    <p:cNvSpPr/>
                                    <p:nvPr/>
                                  </p:nvSpPr>
                                  <p:spPr>
                                    <a:xfrm>
                                      <a:off x="5185073" y="1581149"/>
                                      <a:ext cx="847725" cy="36671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0" name="正方形/長方形 249"/>
                                    <p:cNvSpPr/>
                                    <p:nvPr/>
                                  </p:nvSpPr>
                                  <p:spPr>
                                    <a:xfrm>
                                      <a:off x="2889548" y="3486149"/>
                                      <a:ext cx="2295525" cy="175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1" name="フリーフォーム 250"/>
                                    <p:cNvSpPr/>
                                    <p:nvPr/>
                                  </p:nvSpPr>
                                  <p:spPr>
                                    <a:xfrm>
                                      <a:off x="2146598" y="4804675"/>
                                      <a:ext cx="594159" cy="473970"/>
                                    </a:xfrm>
                                    <a:custGeom>
                                      <a:avLst/>
                                      <a:gdLst>
                                        <a:gd name="connsiteX0" fmla="*/ 514350 w 594159"/>
                                        <a:gd name="connsiteY0" fmla="*/ 453124 h 473970"/>
                                        <a:gd name="connsiteX1" fmla="*/ 447675 w 594159"/>
                                        <a:gd name="connsiteY1" fmla="*/ 434074 h 473970"/>
                                        <a:gd name="connsiteX2" fmla="*/ 419100 w 594159"/>
                                        <a:gd name="connsiteY2" fmla="*/ 424549 h 473970"/>
                                        <a:gd name="connsiteX3" fmla="*/ 361950 w 594159"/>
                                        <a:gd name="connsiteY3" fmla="*/ 415024 h 473970"/>
                                        <a:gd name="connsiteX4" fmla="*/ 257175 w 594159"/>
                                        <a:gd name="connsiteY4" fmla="*/ 386449 h 473970"/>
                                        <a:gd name="connsiteX5" fmla="*/ 228600 w 594159"/>
                                        <a:gd name="connsiteY5" fmla="*/ 367399 h 473970"/>
                                        <a:gd name="connsiteX6" fmla="*/ 190500 w 594159"/>
                                        <a:gd name="connsiteY6" fmla="*/ 357874 h 473970"/>
                                        <a:gd name="connsiteX7" fmla="*/ 161925 w 594159"/>
                                        <a:gd name="connsiteY7" fmla="*/ 329299 h 473970"/>
                                        <a:gd name="connsiteX8" fmla="*/ 133350 w 594159"/>
                                        <a:gd name="connsiteY8" fmla="*/ 310249 h 473970"/>
                                        <a:gd name="connsiteX9" fmla="*/ 76200 w 594159"/>
                                        <a:gd name="connsiteY9" fmla="*/ 262624 h 473970"/>
                                        <a:gd name="connsiteX10" fmla="*/ 57150 w 594159"/>
                                        <a:gd name="connsiteY10" fmla="*/ 224524 h 473970"/>
                                        <a:gd name="connsiteX11" fmla="*/ 28575 w 594159"/>
                                        <a:gd name="connsiteY11" fmla="*/ 195949 h 473970"/>
                                        <a:gd name="connsiteX12" fmla="*/ 9525 w 594159"/>
                                        <a:gd name="connsiteY12" fmla="*/ 138799 h 473970"/>
                                        <a:gd name="connsiteX13" fmla="*/ 0 w 594159"/>
                                        <a:gd name="connsiteY13" fmla="*/ 110224 h 473970"/>
                                        <a:gd name="connsiteX14" fmla="*/ 9525 w 594159"/>
                                        <a:gd name="connsiteY14" fmla="*/ 34024 h 473970"/>
                                        <a:gd name="connsiteX15" fmla="*/ 104775 w 594159"/>
                                        <a:gd name="connsiteY15" fmla="*/ 5449 h 473970"/>
                                        <a:gd name="connsiteX16" fmla="*/ 400050 w 594159"/>
                                        <a:gd name="connsiteY16" fmla="*/ 53074 h 473970"/>
                                        <a:gd name="connsiteX17" fmla="*/ 428625 w 594159"/>
                                        <a:gd name="connsiteY17" fmla="*/ 81649 h 473970"/>
                                        <a:gd name="connsiteX18" fmla="*/ 457200 w 594159"/>
                                        <a:gd name="connsiteY18" fmla="*/ 119749 h 473970"/>
                                        <a:gd name="connsiteX19" fmla="*/ 466725 w 594159"/>
                                        <a:gd name="connsiteY19" fmla="*/ 148324 h 473970"/>
                                        <a:gd name="connsiteX20" fmla="*/ 514350 w 594159"/>
                                        <a:gd name="connsiteY20" fmla="*/ 214999 h 473970"/>
                                        <a:gd name="connsiteX21" fmla="*/ 533400 w 594159"/>
                                        <a:gd name="connsiteY21" fmla="*/ 272149 h 473970"/>
                                        <a:gd name="connsiteX22" fmla="*/ 552450 w 594159"/>
                                        <a:gd name="connsiteY22" fmla="*/ 300724 h 473970"/>
                                        <a:gd name="connsiteX23" fmla="*/ 571500 w 594159"/>
                                        <a:gd name="connsiteY23" fmla="*/ 357874 h 473970"/>
                                        <a:gd name="connsiteX24" fmla="*/ 533400 w 594159"/>
                                        <a:gd name="connsiteY24" fmla="*/ 472174 h 473970"/>
                                        <a:gd name="connsiteX25" fmla="*/ 514350 w 594159"/>
                                        <a:gd name="connsiteY25" fmla="*/ 453124 h 47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4159" h="473970">
                                          <a:moveTo>
                                            <a:pt x="514350" y="453124"/>
                                          </a:moveTo>
                                          <a:cubicBezTo>
                                            <a:pt x="500062" y="446774"/>
                                            <a:pt x="469815" y="440716"/>
                                            <a:pt x="447675" y="434074"/>
                                          </a:cubicBezTo>
                                          <a:cubicBezTo>
                                            <a:pt x="438058" y="431189"/>
                                            <a:pt x="428901" y="426727"/>
                                            <a:pt x="419100" y="424549"/>
                                          </a:cubicBezTo>
                                          <a:cubicBezTo>
                                            <a:pt x="400247" y="420359"/>
                                            <a:pt x="380834" y="419071"/>
                                            <a:pt x="361950" y="415024"/>
                                          </a:cubicBezTo>
                                          <a:cubicBezTo>
                                            <a:pt x="301792" y="402133"/>
                                            <a:pt x="300701" y="400958"/>
                                            <a:pt x="257175" y="386449"/>
                                          </a:cubicBezTo>
                                          <a:cubicBezTo>
                                            <a:pt x="247650" y="380099"/>
                                            <a:pt x="239122" y="371908"/>
                                            <a:pt x="228600" y="367399"/>
                                          </a:cubicBezTo>
                                          <a:cubicBezTo>
                                            <a:pt x="216568" y="362242"/>
                                            <a:pt x="201866" y="364369"/>
                                            <a:pt x="190500" y="357874"/>
                                          </a:cubicBezTo>
                                          <a:cubicBezTo>
                                            <a:pt x="178804" y="351191"/>
                                            <a:pt x="172273" y="337923"/>
                                            <a:pt x="161925" y="329299"/>
                                          </a:cubicBezTo>
                                          <a:cubicBezTo>
                                            <a:pt x="153131" y="321970"/>
                                            <a:pt x="142144" y="317578"/>
                                            <a:pt x="133350" y="310249"/>
                                          </a:cubicBezTo>
                                          <a:cubicBezTo>
                                            <a:pt x="60011" y="249133"/>
                                            <a:pt x="147146" y="309922"/>
                                            <a:pt x="76200" y="262624"/>
                                          </a:cubicBezTo>
                                          <a:cubicBezTo>
                                            <a:pt x="69850" y="249924"/>
                                            <a:pt x="65403" y="236078"/>
                                            <a:pt x="57150" y="224524"/>
                                          </a:cubicBezTo>
                                          <a:cubicBezTo>
                                            <a:pt x="49320" y="213563"/>
                                            <a:pt x="35117" y="207724"/>
                                            <a:pt x="28575" y="195949"/>
                                          </a:cubicBezTo>
                                          <a:cubicBezTo>
                                            <a:pt x="18823" y="178396"/>
                                            <a:pt x="15875" y="157849"/>
                                            <a:pt x="9525" y="138799"/>
                                          </a:cubicBezTo>
                                          <a:lnTo>
                                            <a:pt x="0" y="110224"/>
                                          </a:lnTo>
                                          <a:cubicBezTo>
                                            <a:pt x="3175" y="84824"/>
                                            <a:pt x="18" y="57791"/>
                                            <a:pt x="9525" y="34024"/>
                                          </a:cubicBezTo>
                                          <a:cubicBezTo>
                                            <a:pt x="20026" y="7771"/>
                                            <a:pt x="98848" y="6296"/>
                                            <a:pt x="104775" y="5449"/>
                                          </a:cubicBezTo>
                                          <a:cubicBezTo>
                                            <a:pt x="127353" y="7958"/>
                                            <a:pt x="325746" y="0"/>
                                            <a:pt x="400050" y="53074"/>
                                          </a:cubicBezTo>
                                          <a:cubicBezTo>
                                            <a:pt x="411011" y="60904"/>
                                            <a:pt x="419859" y="71422"/>
                                            <a:pt x="428625" y="81649"/>
                                          </a:cubicBezTo>
                                          <a:cubicBezTo>
                                            <a:pt x="438956" y="93702"/>
                                            <a:pt x="447675" y="107049"/>
                                            <a:pt x="457200" y="119749"/>
                                          </a:cubicBezTo>
                                          <a:cubicBezTo>
                                            <a:pt x="460375" y="129274"/>
                                            <a:pt x="461744" y="139607"/>
                                            <a:pt x="466725" y="148324"/>
                                          </a:cubicBezTo>
                                          <a:cubicBezTo>
                                            <a:pt x="473761" y="160637"/>
                                            <a:pt x="506979" y="198414"/>
                                            <a:pt x="514350" y="214999"/>
                                          </a:cubicBezTo>
                                          <a:cubicBezTo>
                                            <a:pt x="522505" y="233349"/>
                                            <a:pt x="527050" y="253099"/>
                                            <a:pt x="533400" y="272149"/>
                                          </a:cubicBezTo>
                                          <a:cubicBezTo>
                                            <a:pt x="537020" y="283009"/>
                                            <a:pt x="547801" y="290263"/>
                                            <a:pt x="552450" y="300724"/>
                                          </a:cubicBezTo>
                                          <a:cubicBezTo>
                                            <a:pt x="560605" y="319074"/>
                                            <a:pt x="571500" y="357874"/>
                                            <a:pt x="571500" y="357874"/>
                                          </a:cubicBezTo>
                                          <a:cubicBezTo>
                                            <a:pt x="564856" y="430961"/>
                                            <a:pt x="594159" y="463494"/>
                                            <a:pt x="533400" y="472174"/>
                                          </a:cubicBezTo>
                                          <a:cubicBezTo>
                                            <a:pt x="520828" y="473970"/>
                                            <a:pt x="528638" y="459474"/>
                                            <a:pt x="514350" y="45312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2" name="フリーフォーム 251"/>
                                    <p:cNvSpPr/>
                                    <p:nvPr/>
                                  </p:nvSpPr>
                                  <p:spPr>
                                    <a:xfrm>
                                      <a:off x="0" y="3722317"/>
                                      <a:ext cx="193973" cy="138482"/>
                                    </a:xfrm>
                                    <a:custGeom>
                                      <a:avLst/>
                                      <a:gdLst>
                                        <a:gd name="connsiteX0" fmla="*/ 165398 w 193973"/>
                                        <a:gd name="connsiteY0" fmla="*/ 125782 h 138482"/>
                                        <a:gd name="connsiteX1" fmla="*/ 12998 w 193973"/>
                                        <a:gd name="connsiteY1" fmla="*/ 116257 h 138482"/>
                                        <a:gd name="connsiteX2" fmla="*/ 3473 w 193973"/>
                                        <a:gd name="connsiteY2" fmla="*/ 87682 h 138482"/>
                                        <a:gd name="connsiteX3" fmla="*/ 41573 w 193973"/>
                                        <a:gd name="connsiteY3" fmla="*/ 1957 h 138482"/>
                                        <a:gd name="connsiteX4" fmla="*/ 174923 w 193973"/>
                                        <a:gd name="connsiteY4" fmla="*/ 11482 h 138482"/>
                                        <a:gd name="connsiteX5" fmla="*/ 184448 w 193973"/>
                                        <a:gd name="connsiteY5" fmla="*/ 40057 h 138482"/>
                                        <a:gd name="connsiteX6" fmla="*/ 165398 w 193973"/>
                                        <a:gd name="connsiteY6" fmla="*/ 125782 h 138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3973" h="138482">
                                          <a:moveTo>
                                            <a:pt x="165398" y="125782"/>
                                          </a:moveTo>
                                          <a:cubicBezTo>
                                            <a:pt x="136823" y="138482"/>
                                            <a:pt x="62544" y="127915"/>
                                            <a:pt x="12998" y="116257"/>
                                          </a:cubicBezTo>
                                          <a:cubicBezTo>
                                            <a:pt x="3225" y="113957"/>
                                            <a:pt x="3473" y="97722"/>
                                            <a:pt x="3473" y="87682"/>
                                          </a:cubicBezTo>
                                          <a:cubicBezTo>
                                            <a:pt x="3473" y="17104"/>
                                            <a:pt x="0" y="29672"/>
                                            <a:pt x="41573" y="1957"/>
                                          </a:cubicBezTo>
                                          <a:cubicBezTo>
                                            <a:pt x="86023" y="5132"/>
                                            <a:pt x="131864" y="0"/>
                                            <a:pt x="174923" y="11482"/>
                                          </a:cubicBezTo>
                                          <a:cubicBezTo>
                                            <a:pt x="184624" y="14069"/>
                                            <a:pt x="184448" y="30017"/>
                                            <a:pt x="184448" y="40057"/>
                                          </a:cubicBezTo>
                                          <a:cubicBezTo>
                                            <a:pt x="184448" y="103471"/>
                                            <a:pt x="193973" y="113082"/>
                                            <a:pt x="165398" y="12578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3" name="フリーフォーム 252"/>
                                    <p:cNvSpPr/>
                                    <p:nvPr/>
                                  </p:nvSpPr>
                                  <p:spPr>
                                    <a:xfrm>
                                      <a:off x="4975523" y="0"/>
                                      <a:ext cx="214719" cy="170544"/>
                                    </a:xfrm>
                                    <a:custGeom>
                                      <a:avLst/>
                                      <a:gdLst>
                                        <a:gd name="connsiteX0" fmla="*/ 183524 w 226793"/>
                                        <a:gd name="connsiteY0" fmla="*/ 67463 h 123707"/>
                                        <a:gd name="connsiteX1" fmla="*/ 59699 w 226793"/>
                                        <a:gd name="connsiteY1" fmla="*/ 76988 h 123707"/>
                                        <a:gd name="connsiteX2" fmla="*/ 97799 w 226793"/>
                                        <a:gd name="connsiteY2" fmla="*/ 788 h 123707"/>
                                        <a:gd name="connsiteX3" fmla="*/ 202574 w 226793"/>
                                        <a:gd name="connsiteY3" fmla="*/ 10313 h 123707"/>
                                        <a:gd name="connsiteX4" fmla="*/ 212099 w 226793"/>
                                        <a:gd name="connsiteY4" fmla="*/ 76988 h 123707"/>
                                        <a:gd name="connsiteX5" fmla="*/ 183524 w 226793"/>
                                        <a:gd name="connsiteY5" fmla="*/ 67463 h 123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793" h="123707">
                                          <a:moveTo>
                                            <a:pt x="183524" y="67463"/>
                                          </a:moveTo>
                                          <a:cubicBezTo>
                                            <a:pt x="158124" y="67463"/>
                                            <a:pt x="112258" y="123707"/>
                                            <a:pt x="59699" y="76988"/>
                                          </a:cubicBezTo>
                                          <a:cubicBezTo>
                                            <a:pt x="0" y="23922"/>
                                            <a:pt x="79519" y="6881"/>
                                            <a:pt x="97799" y="788"/>
                                          </a:cubicBezTo>
                                          <a:cubicBezTo>
                                            <a:pt x="132724" y="3963"/>
                                            <a:pt x="169056" y="0"/>
                                            <a:pt x="202574" y="10313"/>
                                          </a:cubicBezTo>
                                          <a:cubicBezTo>
                                            <a:pt x="226793" y="17765"/>
                                            <a:pt x="226793" y="64393"/>
                                            <a:pt x="212099" y="76988"/>
                                          </a:cubicBezTo>
                                          <a:cubicBezTo>
                                            <a:pt x="188703" y="97042"/>
                                            <a:pt x="208924" y="67463"/>
                                            <a:pt x="183524" y="6746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254" name="フリーフォーム 253"/>
                                    <p:cNvSpPr/>
                                    <p:nvPr/>
                                  </p:nvSpPr>
                                  <p:spPr>
                                    <a:xfrm>
                                      <a:off x="5927966" y="761999"/>
                                      <a:ext cx="139553" cy="153988"/>
                                    </a:xfrm>
                                    <a:custGeom>
                                      <a:avLst/>
                                      <a:gdLst>
                                        <a:gd name="connsiteX0" fmla="*/ 76257 w 139553"/>
                                        <a:gd name="connsiteY0" fmla="*/ 152400 h 153988"/>
                                        <a:gd name="connsiteX1" fmla="*/ 47682 w 139553"/>
                                        <a:gd name="connsiteY1" fmla="*/ 133350 h 153988"/>
                                        <a:gd name="connsiteX2" fmla="*/ 19107 w 139553"/>
                                        <a:gd name="connsiteY2" fmla="*/ 123825 h 153988"/>
                                        <a:gd name="connsiteX3" fmla="*/ 57 w 139553"/>
                                        <a:gd name="connsiteY3" fmla="*/ 66675 h 153988"/>
                                        <a:gd name="connsiteX4" fmla="*/ 9582 w 139553"/>
                                        <a:gd name="connsiteY4" fmla="*/ 9525 h 153988"/>
                                        <a:gd name="connsiteX5" fmla="*/ 38157 w 139553"/>
                                        <a:gd name="connsiteY5" fmla="*/ 0 h 153988"/>
                                        <a:gd name="connsiteX6" fmla="*/ 114357 w 139553"/>
                                        <a:gd name="connsiteY6" fmla="*/ 9525 h 153988"/>
                                        <a:gd name="connsiteX7" fmla="*/ 133407 w 139553"/>
                                        <a:gd name="connsiteY7" fmla="*/ 38100 h 153988"/>
                                        <a:gd name="connsiteX8" fmla="*/ 95307 w 139553"/>
                                        <a:gd name="connsiteY8" fmla="*/ 123825 h 153988"/>
                                        <a:gd name="connsiteX9" fmla="*/ 76257 w 139553"/>
                                        <a:gd name="connsiteY9" fmla="*/ 152400 h 15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9553" h="153988">
                                          <a:moveTo>
                                            <a:pt x="76257" y="152400"/>
                                          </a:moveTo>
                                          <a:cubicBezTo>
                                            <a:pt x="68319" y="153988"/>
                                            <a:pt x="57921" y="138470"/>
                                            <a:pt x="47682" y="133350"/>
                                          </a:cubicBezTo>
                                          <a:cubicBezTo>
                                            <a:pt x="38702" y="128860"/>
                                            <a:pt x="24943" y="131995"/>
                                            <a:pt x="19107" y="123825"/>
                                          </a:cubicBezTo>
                                          <a:cubicBezTo>
                                            <a:pt x="7435" y="107485"/>
                                            <a:pt x="57" y="66675"/>
                                            <a:pt x="57" y="66675"/>
                                          </a:cubicBezTo>
                                          <a:cubicBezTo>
                                            <a:pt x="3232" y="47625"/>
                                            <a:pt x="0" y="26293"/>
                                            <a:pt x="9582" y="9525"/>
                                          </a:cubicBezTo>
                                          <a:cubicBezTo>
                                            <a:pt x="14563" y="808"/>
                                            <a:pt x="28117" y="0"/>
                                            <a:pt x="38157" y="0"/>
                                          </a:cubicBezTo>
                                          <a:cubicBezTo>
                                            <a:pt x="63755" y="0"/>
                                            <a:pt x="88957" y="6350"/>
                                            <a:pt x="114357" y="9525"/>
                                          </a:cubicBezTo>
                                          <a:cubicBezTo>
                                            <a:pt x="120707" y="19050"/>
                                            <a:pt x="132268" y="26709"/>
                                            <a:pt x="133407" y="38100"/>
                                          </a:cubicBezTo>
                                          <a:cubicBezTo>
                                            <a:pt x="139553" y="99556"/>
                                            <a:pt x="133746" y="100762"/>
                                            <a:pt x="95307" y="123825"/>
                                          </a:cubicBezTo>
                                          <a:cubicBezTo>
                                            <a:pt x="89219" y="127478"/>
                                            <a:pt x="84195" y="150812"/>
                                            <a:pt x="76257" y="1524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sp>
                                <p:nvSpPr>
                                  <p:cNvPr id="244" name="円/楕円 243"/>
                                  <p:cNvSpPr/>
                                  <p:nvPr/>
                                </p:nvSpPr>
                                <p:spPr>
                                  <a:xfrm>
                                    <a:off x="3420294" y="4076854"/>
                                    <a:ext cx="144439" cy="14444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6" name="グループ化 63"/>
                                <p:cNvGrpSpPr>
                                  <a:grpSpLocks/>
                                </p:cNvGrpSpPr>
                                <p:nvPr/>
                              </p:nvGrpSpPr>
                              <p:grpSpPr bwMode="auto">
                                <a:xfrm>
                                  <a:off x="3524821" y="772333"/>
                                  <a:ext cx="4257133" cy="3380547"/>
                                  <a:chOff x="3524821" y="772333"/>
                                  <a:chExt cx="4257133" cy="3380547"/>
                                </a:xfrm>
                              </p:grpSpPr>
                              <p:sp>
                                <p:nvSpPr>
                                  <p:cNvPr id="237" name="フリーフォーム 41"/>
                                  <p:cNvSpPr/>
                                  <p:nvPr/>
                                </p:nvSpPr>
                                <p:spPr>
                                  <a:xfrm>
                                    <a:off x="3524821" y="1512303"/>
                                    <a:ext cx="4257133" cy="783049"/>
                                  </a:xfrm>
                                  <a:custGeom>
                                    <a:avLst/>
                                    <a:gdLst>
                                      <a:gd name="connsiteX0" fmla="*/ 0 w 4171950"/>
                                      <a:gd name="connsiteY0" fmla="*/ 784225 h 784225"/>
                                      <a:gd name="connsiteX1" fmla="*/ 781050 w 4171950"/>
                                      <a:gd name="connsiteY1" fmla="*/ 174625 h 784225"/>
                                      <a:gd name="connsiteX2" fmla="*/ 2066925 w 4171950"/>
                                      <a:gd name="connsiteY2" fmla="*/ 12700 h 784225"/>
                                      <a:gd name="connsiteX3" fmla="*/ 4171950 w 4171950"/>
                                      <a:gd name="connsiteY3" fmla="*/ 98425 h 784225"/>
                                    </a:gdLst>
                                    <a:ahLst/>
                                    <a:cxnLst>
                                      <a:cxn ang="0">
                                        <a:pos x="connsiteX0" y="connsiteY0"/>
                                      </a:cxn>
                                      <a:cxn ang="0">
                                        <a:pos x="connsiteX1" y="connsiteY1"/>
                                      </a:cxn>
                                      <a:cxn ang="0">
                                        <a:pos x="connsiteX2" y="connsiteY2"/>
                                      </a:cxn>
                                      <a:cxn ang="0">
                                        <a:pos x="connsiteX3" y="connsiteY3"/>
                                      </a:cxn>
                                    </a:cxnLst>
                                    <a:rect l="l" t="t" r="r" b="b"/>
                                    <a:pathLst>
                                      <a:path w="4171950" h="784225">
                                        <a:moveTo>
                                          <a:pt x="0" y="784225"/>
                                        </a:moveTo>
                                        <a:cubicBezTo>
                                          <a:pt x="218281" y="543719"/>
                                          <a:pt x="436563" y="303213"/>
                                          <a:pt x="781050" y="174625"/>
                                        </a:cubicBezTo>
                                        <a:cubicBezTo>
                                          <a:pt x="1125538" y="46038"/>
                                          <a:pt x="1501775" y="25400"/>
                                          <a:pt x="2066925" y="12700"/>
                                        </a:cubicBezTo>
                                        <a:cubicBezTo>
                                          <a:pt x="2632075" y="0"/>
                                          <a:pt x="3402012" y="49212"/>
                                          <a:pt x="4171950" y="98425"/>
                                        </a:cubicBezTo>
                                      </a:path>
                                    </a:pathLst>
                                  </a:custGeom>
                                  <a:ln w="63500" cmpd="tri">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38" name="フリーフォーム 237"/>
                                  <p:cNvSpPr/>
                                  <p:nvPr/>
                                </p:nvSpPr>
                                <p:spPr>
                                  <a:xfrm>
                                    <a:off x="3999618" y="2064287"/>
                                    <a:ext cx="3772200" cy="753294"/>
                                  </a:xfrm>
                                  <a:custGeom>
                                    <a:avLst/>
                                    <a:gdLst>
                                      <a:gd name="connsiteX0" fmla="*/ 3751262 w 3751262"/>
                                      <a:gd name="connsiteY0" fmla="*/ 76200 h 590550"/>
                                      <a:gd name="connsiteX1" fmla="*/ 598487 w 3751262"/>
                                      <a:gd name="connsiteY1" fmla="*/ 85725 h 590550"/>
                                      <a:gd name="connsiteX2" fmla="*/ 160337 w 3751262"/>
                                      <a:gd name="connsiteY2" fmla="*/ 590550 h 590550"/>
                                      <a:gd name="connsiteX0" fmla="*/ 3747813 w 3747813"/>
                                      <a:gd name="connsiteY0" fmla="*/ 99467 h 753414"/>
                                      <a:gd name="connsiteX1" fmla="*/ 595038 w 3747813"/>
                                      <a:gd name="connsiteY1" fmla="*/ 108992 h 753414"/>
                                      <a:gd name="connsiteX2" fmla="*/ 177584 w 3747813"/>
                                      <a:gd name="connsiteY2" fmla="*/ 753414 h 753414"/>
                                      <a:gd name="connsiteX0" fmla="*/ 3747813 w 3747813"/>
                                      <a:gd name="connsiteY0" fmla="*/ 99465 h 753412"/>
                                      <a:gd name="connsiteX1" fmla="*/ 595038 w 3747813"/>
                                      <a:gd name="connsiteY1" fmla="*/ 108990 h 753412"/>
                                      <a:gd name="connsiteX2" fmla="*/ 177584 w 3747813"/>
                                      <a:gd name="connsiteY2" fmla="*/ 753412 h 753412"/>
                                      <a:gd name="connsiteX0" fmla="*/ 3747813 w 3747813"/>
                                      <a:gd name="connsiteY0" fmla="*/ 99467 h 753414"/>
                                      <a:gd name="connsiteX1" fmla="*/ 595038 w 3747813"/>
                                      <a:gd name="connsiteY1" fmla="*/ 108992 h 753414"/>
                                      <a:gd name="connsiteX2" fmla="*/ 177584 w 3747813"/>
                                      <a:gd name="connsiteY2" fmla="*/ 753414 h 753414"/>
                                      <a:gd name="connsiteX0" fmla="*/ 3747813 w 3747813"/>
                                      <a:gd name="connsiteY0" fmla="*/ 99465 h 753414"/>
                                      <a:gd name="connsiteX1" fmla="*/ 595038 w 3747813"/>
                                      <a:gd name="connsiteY1" fmla="*/ 108990 h 753414"/>
                                      <a:gd name="connsiteX2" fmla="*/ 177582 w 3747813"/>
                                      <a:gd name="connsiteY2" fmla="*/ 753414 h 753414"/>
                                      <a:gd name="connsiteX0" fmla="*/ 3747815 w 3747815"/>
                                      <a:gd name="connsiteY0" fmla="*/ 99467 h 753414"/>
                                      <a:gd name="connsiteX1" fmla="*/ 595040 w 3747815"/>
                                      <a:gd name="connsiteY1" fmla="*/ 108992 h 753414"/>
                                      <a:gd name="connsiteX2" fmla="*/ 177584 w 3747815"/>
                                      <a:gd name="connsiteY2" fmla="*/ 753414 h 753414"/>
                                    </a:gdLst>
                                    <a:ahLst/>
                                    <a:cxnLst>
                                      <a:cxn ang="0">
                                        <a:pos x="connsiteX0" y="connsiteY0"/>
                                      </a:cxn>
                                      <a:cxn ang="0">
                                        <a:pos x="connsiteX1" y="connsiteY1"/>
                                      </a:cxn>
                                      <a:cxn ang="0">
                                        <a:pos x="connsiteX2" y="connsiteY2"/>
                                      </a:cxn>
                                    </a:cxnLst>
                                    <a:rect l="l" t="t" r="r" b="b"/>
                                    <a:pathLst>
                                      <a:path w="3747815" h="753414">
                                        <a:moveTo>
                                          <a:pt x="3747815" y="99467"/>
                                        </a:moveTo>
                                        <a:cubicBezTo>
                                          <a:pt x="2470671" y="61367"/>
                                          <a:pt x="1190079" y="1"/>
                                          <a:pt x="595040" y="108992"/>
                                        </a:cubicBezTo>
                                        <a:cubicBezTo>
                                          <a:pt x="1" y="217983"/>
                                          <a:pt x="59416" y="284431"/>
                                          <a:pt x="177584" y="753414"/>
                                        </a:cubicBezTo>
                                      </a:path>
                                    </a:pathLst>
                                  </a:custGeom>
                                  <a:ln w="63500" cmpd="tri">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39" name="フリーフォーム 238"/>
                                  <p:cNvSpPr/>
                                  <p:nvPr/>
                                </p:nvSpPr>
                                <p:spPr>
                                  <a:xfrm>
                                    <a:off x="5174461" y="924382"/>
                                    <a:ext cx="706987" cy="3056176"/>
                                  </a:xfrm>
                                  <a:custGeom>
                                    <a:avLst/>
                                    <a:gdLst>
                                      <a:gd name="connsiteX0" fmla="*/ 0 w 571500"/>
                                      <a:gd name="connsiteY0" fmla="*/ 3057525 h 3057525"/>
                                      <a:gd name="connsiteX1" fmla="*/ 295275 w 571500"/>
                                      <a:gd name="connsiteY1" fmla="*/ 2647950 h 3057525"/>
                                      <a:gd name="connsiteX2" fmla="*/ 514350 w 571500"/>
                                      <a:gd name="connsiteY2" fmla="*/ 1847850 h 3057525"/>
                                      <a:gd name="connsiteX3" fmla="*/ 571500 w 571500"/>
                                      <a:gd name="connsiteY3" fmla="*/ 0 h 3057525"/>
                                    </a:gdLst>
                                    <a:ahLst/>
                                    <a:cxnLst>
                                      <a:cxn ang="0">
                                        <a:pos x="connsiteX0" y="connsiteY0"/>
                                      </a:cxn>
                                      <a:cxn ang="0">
                                        <a:pos x="connsiteX1" y="connsiteY1"/>
                                      </a:cxn>
                                      <a:cxn ang="0">
                                        <a:pos x="connsiteX2" y="connsiteY2"/>
                                      </a:cxn>
                                      <a:cxn ang="0">
                                        <a:pos x="connsiteX3" y="connsiteY3"/>
                                      </a:cxn>
                                    </a:cxnLst>
                                    <a:rect l="l" t="t" r="r" b="b"/>
                                    <a:pathLst>
                                      <a:path w="571500" h="3057525">
                                        <a:moveTo>
                                          <a:pt x="0" y="3057525"/>
                                        </a:moveTo>
                                        <a:cubicBezTo>
                                          <a:pt x="104775" y="2953543"/>
                                          <a:pt x="209550" y="2849562"/>
                                          <a:pt x="295275" y="2647950"/>
                                        </a:cubicBezTo>
                                        <a:cubicBezTo>
                                          <a:pt x="381000" y="2446338"/>
                                          <a:pt x="468313" y="2289175"/>
                                          <a:pt x="514350" y="1847850"/>
                                        </a:cubicBezTo>
                                        <a:cubicBezTo>
                                          <a:pt x="560387" y="1406525"/>
                                          <a:pt x="565943" y="703262"/>
                                          <a:pt x="571500" y="0"/>
                                        </a:cubicBezTo>
                                      </a:path>
                                    </a:pathLst>
                                  </a:custGeom>
                                  <a:ln w="63500" cmpd="tri">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40" name="フリーフォーム 239"/>
                                  <p:cNvSpPr/>
                                  <p:nvPr/>
                                </p:nvSpPr>
                                <p:spPr>
                                  <a:xfrm>
                                    <a:off x="6580834" y="1000406"/>
                                    <a:ext cx="10136" cy="1553429"/>
                                  </a:xfrm>
                                  <a:custGeom>
                                    <a:avLst/>
                                    <a:gdLst>
                                      <a:gd name="connsiteX0" fmla="*/ 0 w 9525"/>
                                      <a:gd name="connsiteY0" fmla="*/ 0 h 1552575"/>
                                      <a:gd name="connsiteX1" fmla="*/ 9525 w 9525"/>
                                      <a:gd name="connsiteY1" fmla="*/ 1552575 h 1552575"/>
                                    </a:gdLst>
                                    <a:ahLst/>
                                    <a:cxnLst>
                                      <a:cxn ang="0">
                                        <a:pos x="connsiteX0" y="connsiteY0"/>
                                      </a:cxn>
                                      <a:cxn ang="0">
                                        <a:pos x="connsiteX1" y="connsiteY1"/>
                                      </a:cxn>
                                    </a:cxnLst>
                                    <a:rect l="l" t="t" r="r" b="b"/>
                                    <a:pathLst>
                                      <a:path w="9525" h="1552575">
                                        <a:moveTo>
                                          <a:pt x="0" y="0"/>
                                        </a:moveTo>
                                        <a:lnTo>
                                          <a:pt x="9525" y="1552575"/>
                                        </a:lnTo>
                                      </a:path>
                                    </a:pathLst>
                                  </a:custGeom>
                                  <a:ln w="63500" cmpd="tri">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41" name="フリーフォーム 55"/>
                                  <p:cNvSpPr/>
                                  <p:nvPr/>
                                </p:nvSpPr>
                                <p:spPr>
                                  <a:xfrm>
                                    <a:off x="4505483" y="1438812"/>
                                    <a:ext cx="1857427" cy="2268059"/>
                                  </a:xfrm>
                                  <a:custGeom>
                                    <a:avLst/>
                                    <a:gdLst>
                                      <a:gd name="connsiteX0" fmla="*/ 2324100 w 2324100"/>
                                      <a:gd name="connsiteY0" fmla="*/ 114300 h 114300"/>
                                      <a:gd name="connsiteX1" fmla="*/ 0 w 2324100"/>
                                      <a:gd name="connsiteY1" fmla="*/ 0 h 114300"/>
                                      <a:gd name="connsiteX0" fmla="*/ 2328530 w 2328530"/>
                                      <a:gd name="connsiteY0" fmla="*/ 78542 h 78542"/>
                                      <a:gd name="connsiteX1" fmla="*/ 0 w 2328530"/>
                                      <a:gd name="connsiteY1" fmla="*/ 0 h 78542"/>
                                      <a:gd name="connsiteX0" fmla="*/ 2328530 w 2328530"/>
                                      <a:gd name="connsiteY0" fmla="*/ 78542 h 78542"/>
                                      <a:gd name="connsiteX1" fmla="*/ 0 w 2328530"/>
                                      <a:gd name="connsiteY1" fmla="*/ 0 h 78542"/>
                                      <a:gd name="connsiteX0" fmla="*/ 2328530 w 2328530"/>
                                      <a:gd name="connsiteY0" fmla="*/ 78542 h 86744"/>
                                      <a:gd name="connsiteX1" fmla="*/ 0 w 2328530"/>
                                      <a:gd name="connsiteY1" fmla="*/ 0 h 86744"/>
                                      <a:gd name="connsiteX0" fmla="*/ 2328530 w 2328530"/>
                                      <a:gd name="connsiteY0" fmla="*/ 78542 h 86744"/>
                                      <a:gd name="connsiteX1" fmla="*/ 0 w 2328530"/>
                                      <a:gd name="connsiteY1" fmla="*/ 0 h 86744"/>
                                      <a:gd name="connsiteX0" fmla="*/ 2328530 w 2328530"/>
                                      <a:gd name="connsiteY0" fmla="*/ 78542 h 78542"/>
                                      <a:gd name="connsiteX1" fmla="*/ 0 w 2328530"/>
                                      <a:gd name="connsiteY1" fmla="*/ 0 h 78542"/>
                                      <a:gd name="connsiteX0" fmla="*/ 1774273 w 1774273"/>
                                      <a:gd name="connsiteY0" fmla="*/ 1345876 h 1345876"/>
                                      <a:gd name="connsiteX1" fmla="*/ 0 w 1774273"/>
                                      <a:gd name="connsiteY1" fmla="*/ 0 h 1345876"/>
                                      <a:gd name="connsiteX0" fmla="*/ 1774273 w 1774273"/>
                                      <a:gd name="connsiteY0" fmla="*/ 1345876 h 1640990"/>
                                      <a:gd name="connsiteX1" fmla="*/ 0 w 1774273"/>
                                      <a:gd name="connsiteY1" fmla="*/ 0 h 1640990"/>
                                      <a:gd name="connsiteX0" fmla="*/ 1774273 w 1774273"/>
                                      <a:gd name="connsiteY0" fmla="*/ 1461090 h 1640990"/>
                                      <a:gd name="connsiteX1" fmla="*/ 0 w 1774273"/>
                                      <a:gd name="connsiteY1" fmla="*/ 0 h 1640990"/>
                                      <a:gd name="connsiteX0" fmla="*/ 1834783 w 1834783"/>
                                      <a:gd name="connsiteY0" fmla="*/ 1461090 h 2121564"/>
                                      <a:gd name="connsiteX1" fmla="*/ 60510 w 1834783"/>
                                      <a:gd name="connsiteY1" fmla="*/ 0 h 2121564"/>
                                      <a:gd name="connsiteX0" fmla="*/ 1790755 w 1790755"/>
                                      <a:gd name="connsiteY0" fmla="*/ 1461090 h 2273368"/>
                                      <a:gd name="connsiteX1" fmla="*/ 16482 w 1790755"/>
                                      <a:gd name="connsiteY1" fmla="*/ 0 h 2273368"/>
                                    </a:gdLst>
                                    <a:ahLst/>
                                    <a:cxnLst>
                                      <a:cxn ang="0">
                                        <a:pos x="connsiteX0" y="connsiteY0"/>
                                      </a:cxn>
                                      <a:cxn ang="0">
                                        <a:pos x="connsiteX1" y="connsiteY1"/>
                                      </a:cxn>
                                    </a:cxnLst>
                                    <a:rect l="l" t="t" r="r" b="b"/>
                                    <a:pathLst>
                                      <a:path w="1790755" h="2273368">
                                        <a:moveTo>
                                          <a:pt x="1790755" y="1461090"/>
                                        </a:moveTo>
                                        <a:cubicBezTo>
                                          <a:pt x="1199331" y="1012465"/>
                                          <a:pt x="0" y="2273368"/>
                                          <a:pt x="16482" y="0"/>
                                        </a:cubicBezTo>
                                      </a:path>
                                    </a:pathLst>
                                  </a:custGeom>
                                  <a:ln w="63500" cmpd="tri">
                                    <a:solidFill>
                                      <a:srgbClr val="F4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42" name="フリーフォーム 241"/>
                                  <p:cNvSpPr/>
                                  <p:nvPr/>
                                </p:nvSpPr>
                                <p:spPr>
                                  <a:xfrm>
                                    <a:off x="5541891" y="772333"/>
                                    <a:ext cx="134303" cy="3380547"/>
                                  </a:xfrm>
                                  <a:custGeom>
                                    <a:avLst/>
                                    <a:gdLst>
                                      <a:gd name="connsiteX0" fmla="*/ 115887 w 134937"/>
                                      <a:gd name="connsiteY0" fmla="*/ 0 h 3381375"/>
                                      <a:gd name="connsiteX1" fmla="*/ 115887 w 134937"/>
                                      <a:gd name="connsiteY1" fmla="*/ 809625 h 3381375"/>
                                      <a:gd name="connsiteX2" fmla="*/ 1587 w 134937"/>
                                      <a:gd name="connsiteY2" fmla="*/ 2105025 h 3381375"/>
                                      <a:gd name="connsiteX3" fmla="*/ 106362 w 134937"/>
                                      <a:gd name="connsiteY3" fmla="*/ 3381375 h 3381375"/>
                                    </a:gdLst>
                                    <a:ahLst/>
                                    <a:cxnLst>
                                      <a:cxn ang="0">
                                        <a:pos x="connsiteX0" y="connsiteY0"/>
                                      </a:cxn>
                                      <a:cxn ang="0">
                                        <a:pos x="connsiteX1" y="connsiteY1"/>
                                      </a:cxn>
                                      <a:cxn ang="0">
                                        <a:pos x="connsiteX2" y="connsiteY2"/>
                                      </a:cxn>
                                      <a:cxn ang="0">
                                        <a:pos x="connsiteX3" y="connsiteY3"/>
                                      </a:cxn>
                                    </a:cxnLst>
                                    <a:rect l="l" t="t" r="r" b="b"/>
                                    <a:pathLst>
                                      <a:path w="134937" h="3381375">
                                        <a:moveTo>
                                          <a:pt x="115887" y="0"/>
                                        </a:moveTo>
                                        <a:cubicBezTo>
                                          <a:pt x="125412" y="229394"/>
                                          <a:pt x="134937" y="458788"/>
                                          <a:pt x="115887" y="809625"/>
                                        </a:cubicBezTo>
                                        <a:cubicBezTo>
                                          <a:pt x="96837" y="1160462"/>
                                          <a:pt x="3174" y="1676400"/>
                                          <a:pt x="1587" y="2105025"/>
                                        </a:cubicBezTo>
                                        <a:cubicBezTo>
                                          <a:pt x="0" y="2533650"/>
                                          <a:pt x="53181" y="2957512"/>
                                          <a:pt x="106362" y="3381375"/>
                                        </a:cubicBez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grpSp>
                          <p:grpSp>
                            <p:nvGrpSpPr>
                              <p:cNvPr id="17" name="グループ化 54"/>
                              <p:cNvGrpSpPr>
                                <a:grpSpLocks/>
                              </p:cNvGrpSpPr>
                              <p:nvPr/>
                            </p:nvGrpSpPr>
                            <p:grpSpPr bwMode="auto">
                              <a:xfrm>
                                <a:off x="2482080" y="1197209"/>
                                <a:ext cx="4839953" cy="3484523"/>
                                <a:chOff x="2482080" y="1197209"/>
                                <a:chExt cx="4839953" cy="3484523"/>
                              </a:xfrm>
                            </p:grpSpPr>
                            <p:sp>
                              <p:nvSpPr>
                                <p:cNvPr id="227" name="正方形/長方形 226"/>
                                <p:cNvSpPr/>
                                <p:nvPr/>
                              </p:nvSpPr>
                              <p:spPr>
                                <a:xfrm>
                                  <a:off x="4511817" y="2710091"/>
                                  <a:ext cx="1457055"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道頓堀川</a:t>
                                  </a:r>
                                  <a:endParaRPr lang="en-US" altLang="ja-JP" sz="900" dirty="0">
                                    <a:solidFill>
                                      <a:schemeClr val="tx1"/>
                                    </a:solidFill>
                                  </a:endParaRPr>
                                </a:p>
                              </p:txBody>
                            </p:sp>
                            <p:sp>
                              <p:nvSpPr>
                                <p:cNvPr id="228" name="正方形/長方形 227"/>
                                <p:cNvSpPr/>
                                <p:nvPr/>
                              </p:nvSpPr>
                              <p:spPr>
                                <a:xfrm>
                                  <a:off x="2482078" y="2781047"/>
                                  <a:ext cx="1011068" cy="52710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京セラドーム</a:t>
                                  </a:r>
                                  <a:endParaRPr lang="en-US" altLang="ja-JP" sz="900" dirty="0">
                                    <a:solidFill>
                                      <a:schemeClr val="tx1"/>
                                    </a:solidFill>
                                  </a:endParaRPr>
                                </a:p>
                              </p:txBody>
                            </p:sp>
                            <p:sp>
                              <p:nvSpPr>
                                <p:cNvPr id="229" name="正方形/長方形 43"/>
                                <p:cNvSpPr/>
                                <p:nvPr/>
                              </p:nvSpPr>
                              <p:spPr>
                                <a:xfrm>
                                  <a:off x="3493146" y="2852003"/>
                                  <a:ext cx="144439" cy="14444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230" name="正方形/長方形 229"/>
                                <p:cNvSpPr/>
                                <p:nvPr/>
                              </p:nvSpPr>
                              <p:spPr>
                                <a:xfrm>
                                  <a:off x="5469672" y="4369955"/>
                                  <a:ext cx="864097" cy="3116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新世界</a:t>
                                  </a:r>
                                  <a:endParaRPr lang="en-US" altLang="ja-JP" sz="900" dirty="0">
                                    <a:solidFill>
                                      <a:schemeClr val="tx1"/>
                                    </a:solidFill>
                                  </a:endParaRPr>
                                </a:p>
                              </p:txBody>
                            </p:sp>
                            <p:sp>
                              <p:nvSpPr>
                                <p:cNvPr id="231" name="正方形/長方形 230"/>
                                <p:cNvSpPr/>
                                <p:nvPr/>
                              </p:nvSpPr>
                              <p:spPr>
                                <a:xfrm>
                                  <a:off x="5520352" y="4220440"/>
                                  <a:ext cx="144439" cy="14444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232" name="正方形/長方形 231"/>
                                <p:cNvSpPr/>
                                <p:nvPr/>
                              </p:nvSpPr>
                              <p:spPr>
                                <a:xfrm>
                                  <a:off x="4511817" y="1197209"/>
                                  <a:ext cx="1457055" cy="3116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土佐堀川</a:t>
                                  </a:r>
                                  <a:endParaRPr lang="en-US" altLang="ja-JP" sz="900" dirty="0">
                                    <a:solidFill>
                                      <a:schemeClr val="tx1"/>
                                    </a:solidFill>
                                  </a:endParaRPr>
                                </a:p>
                              </p:txBody>
                            </p:sp>
                            <p:sp>
                              <p:nvSpPr>
                                <p:cNvPr id="233" name="円/楕円 232"/>
                                <p:cNvSpPr/>
                                <p:nvPr/>
                              </p:nvSpPr>
                              <p:spPr>
                                <a:xfrm>
                                  <a:off x="6457934" y="1412610"/>
                                  <a:ext cx="719658" cy="43333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4" name="正方形/長方形 233"/>
                                <p:cNvSpPr/>
                                <p:nvPr/>
                              </p:nvSpPr>
                              <p:spPr>
                                <a:xfrm>
                                  <a:off x="6313497" y="1486101"/>
                                  <a:ext cx="1008535" cy="28635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大阪城公園</a:t>
                                  </a:r>
                                  <a:endParaRPr lang="en-US" altLang="ja-JP" sz="900" dirty="0">
                                    <a:solidFill>
                                      <a:schemeClr val="tx1"/>
                                    </a:solidFill>
                                  </a:endParaRPr>
                                </a:p>
                              </p:txBody>
                            </p:sp>
                          </p:grpSp>
                        </p:grpSp>
                        <p:sp>
                          <p:nvSpPr>
                            <p:cNvPr id="224" name="正方形/長方形 223"/>
                            <p:cNvSpPr/>
                            <p:nvPr/>
                          </p:nvSpPr>
                          <p:spPr>
                            <a:xfrm>
                              <a:off x="6372835" y="2906894"/>
                              <a:ext cx="978127"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上町</a:t>
                              </a:r>
                              <a:endParaRPr lang="en-US" altLang="ja-JP" sz="900" dirty="0">
                                <a:solidFill>
                                  <a:schemeClr val="tx1"/>
                                </a:solidFill>
                              </a:endParaRPr>
                            </a:p>
                            <a:p>
                              <a:pPr algn="ctr">
                                <a:defRPr/>
                              </a:pPr>
                              <a:r>
                                <a:rPr lang="ja-JP" altLang="en-US" sz="900" dirty="0">
                                  <a:solidFill>
                                    <a:schemeClr val="tx1"/>
                                  </a:solidFill>
                                </a:rPr>
                                <a:t>台地</a:t>
                              </a:r>
                              <a:endParaRPr lang="en-US" altLang="ja-JP" sz="900" dirty="0">
                                <a:solidFill>
                                  <a:schemeClr val="tx1"/>
                                </a:solidFill>
                              </a:endParaRPr>
                            </a:p>
                          </p:txBody>
                        </p:sp>
                      </p:grpSp>
                      <p:sp>
                        <p:nvSpPr>
                          <p:cNvPr id="222" name="円/楕円 221"/>
                          <p:cNvSpPr/>
                          <p:nvPr/>
                        </p:nvSpPr>
                        <p:spPr>
                          <a:xfrm>
                            <a:off x="4046617" y="2514102"/>
                            <a:ext cx="144439" cy="14444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3" name="円/楕円 92"/>
                          <p:cNvSpPr/>
                          <p:nvPr/>
                        </p:nvSpPr>
                        <p:spPr>
                          <a:xfrm>
                            <a:off x="5565241" y="2379792"/>
                            <a:ext cx="144438" cy="14444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216" name="円/楕円 215"/>
                        <p:cNvSpPr/>
                        <p:nvPr/>
                      </p:nvSpPr>
                      <p:spPr>
                        <a:xfrm>
                          <a:off x="4760150" y="2393945"/>
                          <a:ext cx="215390" cy="215403"/>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7" name="円/楕円 216"/>
                        <p:cNvSpPr/>
                        <p:nvPr/>
                      </p:nvSpPr>
                      <p:spPr>
                        <a:xfrm>
                          <a:off x="5989142" y="3552049"/>
                          <a:ext cx="144439" cy="14444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206" name="正方形/長方形 205"/>
                      <p:cNvSpPr/>
                      <p:nvPr/>
                    </p:nvSpPr>
                    <p:spPr>
                      <a:xfrm rot="16982689">
                        <a:off x="7264979" y="697347"/>
                        <a:ext cx="1355765" cy="39530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大阪環状線</a:t>
                        </a:r>
                      </a:p>
                    </p:txBody>
                  </p:sp>
                  <p:sp>
                    <p:nvSpPr>
                      <p:cNvPr id="207" name="正方形/長方形 206"/>
                      <p:cNvSpPr/>
                      <p:nvPr/>
                    </p:nvSpPr>
                    <p:spPr>
                      <a:xfrm rot="1229937">
                        <a:off x="3939132" y="3506434"/>
                        <a:ext cx="1274604" cy="33450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大阪環状線</a:t>
                        </a:r>
                      </a:p>
                    </p:txBody>
                  </p:sp>
                  <p:sp>
                    <p:nvSpPr>
                      <p:cNvPr id="208" name="正方形/長方形 207"/>
                      <p:cNvSpPr/>
                      <p:nvPr/>
                    </p:nvSpPr>
                    <p:spPr>
                      <a:xfrm rot="17308437">
                        <a:off x="4966643" y="3028757"/>
                        <a:ext cx="1028862" cy="35729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大和路線</a:t>
                        </a:r>
                      </a:p>
                    </p:txBody>
                  </p:sp>
                  <p:sp>
                    <p:nvSpPr>
                      <p:cNvPr id="209" name="正方形/長方形 208"/>
                      <p:cNvSpPr/>
                      <p:nvPr/>
                    </p:nvSpPr>
                    <p:spPr>
                      <a:xfrm>
                        <a:off x="2887519" y="2632154"/>
                        <a:ext cx="1006001"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00B050"/>
                            </a:solidFill>
                          </a:rPr>
                          <a:t>地下鉄</a:t>
                        </a:r>
                        <a:endParaRPr lang="en-US" altLang="ja-JP" sz="900" dirty="0">
                          <a:solidFill>
                            <a:srgbClr val="00B050"/>
                          </a:solidFill>
                        </a:endParaRPr>
                      </a:p>
                      <a:p>
                        <a:pPr algn="ctr">
                          <a:defRPr/>
                        </a:pPr>
                        <a:r>
                          <a:rPr lang="ja-JP" altLang="en-US" sz="900" dirty="0">
                            <a:solidFill>
                              <a:srgbClr val="00B050"/>
                            </a:solidFill>
                          </a:rPr>
                          <a:t>中央線</a:t>
                        </a:r>
                      </a:p>
                    </p:txBody>
                  </p:sp>
                  <p:sp>
                    <p:nvSpPr>
                      <p:cNvPr id="210" name="正方形/長方形 209"/>
                      <p:cNvSpPr/>
                      <p:nvPr/>
                    </p:nvSpPr>
                    <p:spPr>
                      <a:xfrm>
                        <a:off x="8029018" y="2540925"/>
                        <a:ext cx="1079486"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92D050"/>
                            </a:solidFill>
                          </a:rPr>
                          <a:t>地下鉄</a:t>
                        </a:r>
                        <a:endParaRPr lang="en-US" altLang="ja-JP" sz="900" dirty="0">
                          <a:solidFill>
                            <a:srgbClr val="92D050"/>
                          </a:solidFill>
                        </a:endParaRPr>
                      </a:p>
                      <a:p>
                        <a:pPr algn="ctr">
                          <a:defRPr/>
                        </a:pPr>
                        <a:r>
                          <a:rPr lang="ja-JP" altLang="en-US" sz="900" dirty="0">
                            <a:solidFill>
                              <a:srgbClr val="92D050"/>
                            </a:solidFill>
                          </a:rPr>
                          <a:t>長堀鶴見緑地線</a:t>
                        </a:r>
                      </a:p>
                    </p:txBody>
                  </p:sp>
                  <p:sp>
                    <p:nvSpPr>
                      <p:cNvPr id="211" name="正方形/長方形 210"/>
                      <p:cNvSpPr/>
                      <p:nvPr/>
                    </p:nvSpPr>
                    <p:spPr>
                      <a:xfrm>
                        <a:off x="5897918" y="995098"/>
                        <a:ext cx="1011069"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accent6">
                                <a:lumMod val="50000"/>
                              </a:schemeClr>
                            </a:solidFill>
                          </a:rPr>
                          <a:t>地下鉄</a:t>
                        </a:r>
                        <a:endParaRPr lang="en-US" altLang="ja-JP" sz="900" dirty="0">
                          <a:solidFill>
                            <a:schemeClr val="accent6">
                              <a:lumMod val="50000"/>
                            </a:schemeClr>
                          </a:solidFill>
                        </a:endParaRPr>
                      </a:p>
                      <a:p>
                        <a:pPr algn="ctr">
                          <a:defRPr/>
                        </a:pPr>
                        <a:r>
                          <a:rPr lang="ja-JP" altLang="en-US" sz="900" dirty="0">
                            <a:solidFill>
                              <a:schemeClr val="accent6">
                                <a:lumMod val="50000"/>
                              </a:schemeClr>
                            </a:solidFill>
                          </a:rPr>
                          <a:t>堺筋線</a:t>
                        </a:r>
                      </a:p>
                    </p:txBody>
                  </p:sp>
                  <p:sp>
                    <p:nvSpPr>
                      <p:cNvPr id="212" name="正方形/長方形 211"/>
                      <p:cNvSpPr/>
                      <p:nvPr/>
                    </p:nvSpPr>
                    <p:spPr>
                      <a:xfrm>
                        <a:off x="6473138" y="711274"/>
                        <a:ext cx="1125099" cy="3117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7030A0"/>
                            </a:solidFill>
                          </a:rPr>
                          <a:t>地下鉄</a:t>
                        </a:r>
                        <a:endParaRPr lang="en-US" altLang="ja-JP" sz="900" dirty="0">
                          <a:solidFill>
                            <a:srgbClr val="7030A0"/>
                          </a:solidFill>
                        </a:endParaRPr>
                      </a:p>
                      <a:p>
                        <a:pPr algn="ctr">
                          <a:defRPr/>
                        </a:pPr>
                        <a:r>
                          <a:rPr lang="ja-JP" altLang="en-US" sz="900" dirty="0">
                            <a:solidFill>
                              <a:srgbClr val="7030A0"/>
                            </a:solidFill>
                          </a:rPr>
                          <a:t>谷町線</a:t>
                        </a:r>
                      </a:p>
                    </p:txBody>
                  </p:sp>
                  <p:sp>
                    <p:nvSpPr>
                      <p:cNvPr id="213" name="正方形/長方形 212"/>
                      <p:cNvSpPr/>
                      <p:nvPr/>
                    </p:nvSpPr>
                    <p:spPr>
                      <a:xfrm>
                        <a:off x="4028098" y="1568850"/>
                        <a:ext cx="1107361" cy="3116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412E4"/>
                            </a:solidFill>
                          </a:rPr>
                          <a:t>地下鉄</a:t>
                        </a:r>
                        <a:endParaRPr lang="en-US" altLang="ja-JP" sz="900" dirty="0">
                          <a:solidFill>
                            <a:srgbClr val="F412E4"/>
                          </a:solidFill>
                        </a:endParaRPr>
                      </a:p>
                      <a:p>
                        <a:pPr algn="ctr">
                          <a:defRPr/>
                        </a:pPr>
                        <a:r>
                          <a:rPr lang="ja-JP" altLang="en-US" sz="900" dirty="0">
                            <a:solidFill>
                              <a:srgbClr val="F412E4"/>
                            </a:solidFill>
                          </a:rPr>
                          <a:t>千日前線</a:t>
                        </a:r>
                      </a:p>
                    </p:txBody>
                  </p:sp>
                  <p:sp>
                    <p:nvSpPr>
                      <p:cNvPr id="214" name="正方形/長方形 213"/>
                      <p:cNvSpPr/>
                      <p:nvPr/>
                    </p:nvSpPr>
                    <p:spPr>
                      <a:xfrm>
                        <a:off x="5413923" y="533884"/>
                        <a:ext cx="1082020" cy="45614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F0000"/>
                            </a:solidFill>
                          </a:rPr>
                          <a:t>地下鉄</a:t>
                        </a:r>
                        <a:endParaRPr lang="en-US" altLang="ja-JP" sz="900" dirty="0">
                          <a:solidFill>
                            <a:srgbClr val="FF0000"/>
                          </a:solidFill>
                        </a:endParaRPr>
                      </a:p>
                      <a:p>
                        <a:pPr algn="ctr">
                          <a:defRPr/>
                        </a:pPr>
                        <a:r>
                          <a:rPr lang="ja-JP" altLang="en-US" sz="900" dirty="0">
                            <a:solidFill>
                              <a:srgbClr val="FF0000"/>
                            </a:solidFill>
                          </a:rPr>
                          <a:t>御堂筋線</a:t>
                        </a:r>
                      </a:p>
                    </p:txBody>
                  </p:sp>
                </p:grpSp>
                <p:sp>
                  <p:nvSpPr>
                    <p:cNvPr id="195" name="円/楕円 194"/>
                    <p:cNvSpPr/>
                    <p:nvPr/>
                  </p:nvSpPr>
                  <p:spPr>
                    <a:xfrm>
                      <a:off x="4775790" y="2746902"/>
                      <a:ext cx="2133433" cy="1461221"/>
                    </a:xfrm>
                    <a:prstGeom prst="ellipse">
                      <a:avLst/>
                    </a:prstGeom>
                    <a:gradFill>
                      <a:gsLst>
                        <a:gs pos="100000">
                          <a:srgbClr val="0070C0">
                            <a:alpha val="40000"/>
                          </a:srgbClr>
                        </a:gs>
                        <a:gs pos="30000">
                          <a:schemeClr val="accent1">
                            <a:lumMod val="40000"/>
                            <a:lumOff val="60000"/>
                            <a:alpha val="3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97" name="直線コネクタ 196"/>
                    <p:cNvCxnSpPr/>
                    <p:nvPr/>
                  </p:nvCxnSpPr>
                  <p:spPr>
                    <a:xfrm flipH="1" flipV="1">
                      <a:off x="6564362" y="4010728"/>
                      <a:ext cx="805814" cy="575251"/>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8" name="円/楕円 197"/>
                    <p:cNvSpPr/>
                    <p:nvPr/>
                  </p:nvSpPr>
                  <p:spPr>
                    <a:xfrm>
                      <a:off x="5148064" y="1484784"/>
                      <a:ext cx="1440160" cy="864096"/>
                    </a:xfrm>
                    <a:prstGeom prst="ellipse">
                      <a:avLst/>
                    </a:prstGeom>
                    <a:gradFill>
                      <a:gsLst>
                        <a:gs pos="100000">
                          <a:srgbClr val="0070C0">
                            <a:alpha val="40000"/>
                          </a:srgbClr>
                        </a:gs>
                        <a:gs pos="30000">
                          <a:schemeClr val="accent1">
                            <a:lumMod val="40000"/>
                            <a:lumOff val="60000"/>
                            <a:alpha val="3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1" name="正方形/長方形 200"/>
                    <p:cNvSpPr/>
                    <p:nvPr/>
                  </p:nvSpPr>
                  <p:spPr>
                    <a:xfrm>
                      <a:off x="3115579" y="997633"/>
                      <a:ext cx="1517870" cy="48402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業務集積地域</a:t>
                      </a:r>
                      <a:endParaRPr lang="en-US" altLang="ja-JP" sz="900" dirty="0">
                        <a:solidFill>
                          <a:schemeClr val="tx1"/>
                        </a:solidFill>
                      </a:endParaRPr>
                    </a:p>
                  </p:txBody>
                </p:sp>
                <p:cxnSp>
                  <p:nvCxnSpPr>
                    <p:cNvPr id="202" name="直線コネクタ 201"/>
                    <p:cNvCxnSpPr/>
                    <p:nvPr/>
                  </p:nvCxnSpPr>
                  <p:spPr>
                    <a:xfrm flipH="1" flipV="1">
                      <a:off x="4428194" y="1268785"/>
                      <a:ext cx="1003466" cy="446009"/>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7" name="正方形/長方形 146"/>
                  <p:cNvSpPr/>
                  <p:nvPr/>
                </p:nvSpPr>
                <p:spPr>
                  <a:xfrm>
                    <a:off x="4035424" y="564294"/>
                    <a:ext cx="1315148" cy="34464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淀屋橋駅</a:t>
                    </a:r>
                  </a:p>
                </p:txBody>
              </p:sp>
              <p:cxnSp>
                <p:nvCxnSpPr>
                  <p:cNvPr id="149" name="直線コネクタ 148"/>
                  <p:cNvCxnSpPr>
                    <a:stCxn id="147" idx="3"/>
                  </p:cNvCxnSpPr>
                  <p:nvPr/>
                </p:nvCxnSpPr>
                <p:spPr>
                  <a:xfrm>
                    <a:off x="5350573" y="736615"/>
                    <a:ext cx="522005" cy="544841"/>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1" name="正方形/長方形 150"/>
                  <p:cNvSpPr/>
                  <p:nvPr/>
                </p:nvSpPr>
                <p:spPr>
                  <a:xfrm>
                    <a:off x="6805092" y="3716767"/>
                    <a:ext cx="1137769" cy="3826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難波駅</a:t>
                    </a:r>
                  </a:p>
                </p:txBody>
              </p:sp>
              <p:cxnSp>
                <p:nvCxnSpPr>
                  <p:cNvPr id="153" name="直線コネクタ 152"/>
                  <p:cNvCxnSpPr>
                    <a:stCxn id="151" idx="0"/>
                  </p:cNvCxnSpPr>
                  <p:nvPr/>
                </p:nvCxnSpPr>
                <p:spPr>
                  <a:xfrm flipH="1" flipV="1">
                    <a:off x="6120910" y="3440546"/>
                    <a:ext cx="1254334" cy="276221"/>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85" name="円/楕円 184"/>
                  <p:cNvSpPr/>
                  <p:nvPr/>
                </p:nvSpPr>
                <p:spPr>
                  <a:xfrm>
                    <a:off x="5857374" y="1271320"/>
                    <a:ext cx="359829" cy="359848"/>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8" name="正方形/長方形 87"/>
                <p:cNvSpPr/>
                <p:nvPr/>
              </p:nvSpPr>
              <p:spPr bwMode="auto">
                <a:xfrm>
                  <a:off x="6270625" y="2133601"/>
                  <a:ext cx="677863" cy="28575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0070C0"/>
                      </a:solidFill>
                    </a:rPr>
                    <a:t>地下鉄</a:t>
                  </a:r>
                  <a:endParaRPr lang="en-US" altLang="ja-JP" sz="900" dirty="0">
                    <a:solidFill>
                      <a:srgbClr val="0070C0"/>
                    </a:solidFill>
                  </a:endParaRPr>
                </a:p>
                <a:p>
                  <a:pPr algn="ctr">
                    <a:defRPr/>
                  </a:pPr>
                  <a:r>
                    <a:rPr lang="ja-JP" altLang="en-US" sz="900" dirty="0">
                      <a:solidFill>
                        <a:srgbClr val="0070C0"/>
                      </a:solidFill>
                    </a:rPr>
                    <a:t>四ツ橋線</a:t>
                  </a:r>
                </a:p>
              </p:txBody>
            </p:sp>
            <p:sp>
              <p:nvSpPr>
                <p:cNvPr id="89" name="フリーフォーム 88"/>
                <p:cNvSpPr/>
                <p:nvPr/>
              </p:nvSpPr>
              <p:spPr>
                <a:xfrm>
                  <a:off x="6840538" y="2409826"/>
                  <a:ext cx="193675" cy="2085974"/>
                </a:xfrm>
                <a:custGeom>
                  <a:avLst/>
                  <a:gdLst>
                    <a:gd name="connsiteX0" fmla="*/ 7937 w 193674"/>
                    <a:gd name="connsiteY0" fmla="*/ 0 h 2085975"/>
                    <a:gd name="connsiteX1" fmla="*/ 26987 w 193674"/>
                    <a:gd name="connsiteY1" fmla="*/ 1038225 h 2085975"/>
                    <a:gd name="connsiteX2" fmla="*/ 169862 w 193674"/>
                    <a:gd name="connsiteY2" fmla="*/ 1343025 h 2085975"/>
                    <a:gd name="connsiteX3" fmla="*/ 169862 w 193674"/>
                    <a:gd name="connsiteY3" fmla="*/ 2085975 h 2085975"/>
                  </a:gdLst>
                  <a:ahLst/>
                  <a:cxnLst>
                    <a:cxn ang="0">
                      <a:pos x="connsiteX0" y="connsiteY0"/>
                    </a:cxn>
                    <a:cxn ang="0">
                      <a:pos x="connsiteX1" y="connsiteY1"/>
                    </a:cxn>
                    <a:cxn ang="0">
                      <a:pos x="connsiteX2" y="connsiteY2"/>
                    </a:cxn>
                    <a:cxn ang="0">
                      <a:pos x="connsiteX3" y="connsiteY3"/>
                    </a:cxn>
                  </a:cxnLst>
                  <a:rect l="l" t="t" r="r" b="b"/>
                  <a:pathLst>
                    <a:path w="193674" h="2085975">
                      <a:moveTo>
                        <a:pt x="7937" y="0"/>
                      </a:moveTo>
                      <a:cubicBezTo>
                        <a:pt x="3968" y="407194"/>
                        <a:pt x="0" y="814388"/>
                        <a:pt x="26987" y="1038225"/>
                      </a:cubicBezTo>
                      <a:cubicBezTo>
                        <a:pt x="53974" y="1262062"/>
                        <a:pt x="146050" y="1168400"/>
                        <a:pt x="169862" y="1343025"/>
                      </a:cubicBezTo>
                      <a:cubicBezTo>
                        <a:pt x="193674" y="1517650"/>
                        <a:pt x="181768" y="1801812"/>
                        <a:pt x="169862" y="2085975"/>
                      </a:cubicBezTo>
                    </a:path>
                  </a:pathLst>
                </a:custGeom>
                <a:ln w="63500" cmpd="tri">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91" name="円/楕円 90"/>
              <p:cNvSpPr/>
              <p:nvPr/>
            </p:nvSpPr>
            <p:spPr bwMode="auto">
              <a:xfrm>
                <a:off x="6894513" y="3597276"/>
                <a:ext cx="225425" cy="225425"/>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2" name="正方形/長方形 91"/>
            <p:cNvSpPr/>
            <p:nvPr/>
          </p:nvSpPr>
          <p:spPr bwMode="auto">
            <a:xfrm>
              <a:off x="5307013" y="2738439"/>
              <a:ext cx="633412" cy="330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阪神</a:t>
              </a:r>
              <a:endParaRPr lang="en-US" altLang="ja-JP" sz="900" dirty="0">
                <a:solidFill>
                  <a:schemeClr val="tx1"/>
                </a:solidFill>
              </a:endParaRPr>
            </a:p>
            <a:p>
              <a:pPr algn="ctr">
                <a:defRPr/>
              </a:pPr>
              <a:r>
                <a:rPr lang="ja-JP" altLang="en-US" sz="900" dirty="0">
                  <a:solidFill>
                    <a:schemeClr val="tx1"/>
                  </a:solidFill>
                </a:rPr>
                <a:t>なんば線</a:t>
              </a:r>
              <a:endParaRPr lang="en-US" altLang="ja-JP" sz="900" dirty="0">
                <a:solidFill>
                  <a:schemeClr val="tx1"/>
                </a:solidFill>
              </a:endParaRPr>
            </a:p>
          </p:txBody>
        </p:sp>
        <p:sp>
          <p:nvSpPr>
            <p:cNvPr id="96" name="正方形/長方形 95"/>
            <p:cNvSpPr/>
            <p:nvPr/>
          </p:nvSpPr>
          <p:spPr bwMode="auto">
            <a:xfrm>
              <a:off x="7380288" y="3573464"/>
              <a:ext cx="863600" cy="14287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近鉄難波線</a:t>
              </a:r>
              <a:endParaRPr lang="en-US" altLang="ja-JP" sz="900" dirty="0">
                <a:solidFill>
                  <a:schemeClr val="tx1"/>
                </a:solidFill>
              </a:endParaRPr>
            </a:p>
          </p:txBody>
        </p:sp>
        <p:sp>
          <p:nvSpPr>
            <p:cNvPr id="97" name="正方形/長方形 96"/>
            <p:cNvSpPr/>
            <p:nvPr/>
          </p:nvSpPr>
          <p:spPr bwMode="auto">
            <a:xfrm>
              <a:off x="7380288" y="3716338"/>
              <a:ext cx="863600" cy="14446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南海本線</a:t>
              </a:r>
              <a:endParaRPr lang="en-US" altLang="ja-JP" sz="900" dirty="0">
                <a:solidFill>
                  <a:schemeClr val="tx1"/>
                </a:solidFill>
              </a:endParaRPr>
            </a:p>
          </p:txBody>
        </p:sp>
        <p:sp>
          <p:nvSpPr>
            <p:cNvPr id="98" name="正方形/長方形 97"/>
            <p:cNvSpPr/>
            <p:nvPr/>
          </p:nvSpPr>
          <p:spPr bwMode="auto">
            <a:xfrm>
              <a:off x="5983288" y="4294188"/>
              <a:ext cx="863600" cy="28733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南海</a:t>
              </a:r>
              <a:endParaRPr lang="en-US" altLang="ja-JP" sz="900" dirty="0">
                <a:solidFill>
                  <a:schemeClr val="tx1"/>
                </a:solidFill>
              </a:endParaRPr>
            </a:p>
            <a:p>
              <a:pPr algn="ctr">
                <a:defRPr/>
              </a:pPr>
              <a:r>
                <a:rPr lang="ja-JP" altLang="en-US" sz="900" dirty="0">
                  <a:solidFill>
                    <a:schemeClr val="tx1"/>
                  </a:solidFill>
                </a:rPr>
                <a:t>汐見橋線</a:t>
              </a:r>
              <a:endParaRPr lang="en-US" altLang="ja-JP" sz="900" dirty="0">
                <a:solidFill>
                  <a:schemeClr val="tx1"/>
                </a:solidFill>
              </a:endParaRPr>
            </a:p>
          </p:txBody>
        </p:sp>
        <p:sp>
          <p:nvSpPr>
            <p:cNvPr id="99" name="正方形/長方形 98"/>
            <p:cNvSpPr/>
            <p:nvPr/>
          </p:nvSpPr>
          <p:spPr bwMode="auto">
            <a:xfrm>
              <a:off x="7524750" y="2205039"/>
              <a:ext cx="863600" cy="28733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京阪本線</a:t>
              </a:r>
              <a:endParaRPr lang="en-US" altLang="ja-JP" sz="900" dirty="0">
                <a:solidFill>
                  <a:schemeClr val="tx1"/>
                </a:solidFill>
              </a:endParaRPr>
            </a:p>
            <a:p>
              <a:pPr algn="ctr">
                <a:defRPr/>
              </a:pPr>
              <a:r>
                <a:rPr lang="ja-JP" altLang="en-US" sz="900" dirty="0">
                  <a:solidFill>
                    <a:schemeClr val="tx1"/>
                  </a:solidFill>
                </a:rPr>
                <a:t>・中之島線</a:t>
              </a:r>
              <a:endParaRPr lang="en-US" altLang="ja-JP" sz="900" dirty="0">
                <a:solidFill>
                  <a:schemeClr val="tx1"/>
                </a:solidFill>
              </a:endParaRPr>
            </a:p>
          </p:txBody>
        </p:sp>
        <p:sp>
          <p:nvSpPr>
            <p:cNvPr id="100" name="正方形/長方形 99"/>
            <p:cNvSpPr/>
            <p:nvPr/>
          </p:nvSpPr>
          <p:spPr bwMode="auto">
            <a:xfrm>
              <a:off x="6659563" y="4508500"/>
              <a:ext cx="865187" cy="28892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阪堺</a:t>
              </a:r>
              <a:endParaRPr lang="en-US" altLang="ja-JP" sz="900" dirty="0">
                <a:solidFill>
                  <a:schemeClr val="tx1"/>
                </a:solidFill>
              </a:endParaRPr>
            </a:p>
            <a:p>
              <a:pPr algn="ctr">
                <a:defRPr/>
              </a:pPr>
              <a:r>
                <a:rPr lang="ja-JP" altLang="en-US" sz="900" dirty="0">
                  <a:solidFill>
                    <a:schemeClr val="tx1"/>
                  </a:solidFill>
                </a:rPr>
                <a:t>阪堺線</a:t>
              </a:r>
              <a:endParaRPr lang="en-US" altLang="ja-JP" sz="900" dirty="0">
                <a:solidFill>
                  <a:schemeClr val="tx1"/>
                </a:solidFill>
              </a:endParaRPr>
            </a:p>
          </p:txBody>
        </p:sp>
      </p:grpSp>
      <p:sp>
        <p:nvSpPr>
          <p:cNvPr id="4" name="テキスト ボックス 24"/>
          <p:cNvSpPr txBox="1"/>
          <p:nvPr/>
        </p:nvSpPr>
        <p:spPr bwMode="gray">
          <a:xfrm>
            <a:off x="179388" y="73025"/>
            <a:ext cx="1439862" cy="21748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特徴</a:t>
            </a:r>
          </a:p>
        </p:txBody>
      </p:sp>
      <p:sp>
        <p:nvSpPr>
          <p:cNvPr id="34820" name="Rectangle 37"/>
          <p:cNvSpPr>
            <a:spLocks noChangeArrowheads="1"/>
          </p:cNvSpPr>
          <p:nvPr/>
        </p:nvSpPr>
        <p:spPr bwMode="gray">
          <a:xfrm>
            <a:off x="3609975" y="2060575"/>
            <a:ext cx="241300" cy="4032250"/>
          </a:xfrm>
          <a:prstGeom prst="rect">
            <a:avLst/>
          </a:prstGeom>
          <a:solidFill>
            <a:schemeClr val="bg1"/>
          </a:solidFill>
          <a:ln>
            <a:noFill/>
          </a:ln>
          <a:extLst>
            <a:ext uri="{91240B29-F687-4F45-9708-019B960494DF}">
              <a14:hiddenLine xmlns:a14="http://schemas.microsoft.com/office/drawing/2010/main" w="57150" cmpd="thickThin"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34821" name="タイトル 3"/>
          <p:cNvSpPr txBox="1">
            <a:spLocks/>
          </p:cNvSpPr>
          <p:nvPr/>
        </p:nvSpPr>
        <p:spPr bwMode="auto">
          <a:xfrm>
            <a:off x="4029075" y="30163"/>
            <a:ext cx="5000625" cy="6629944"/>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ja-JP" altLang="ja-JP" sz="900">
              <a:solidFill>
                <a:srgbClr val="000000"/>
              </a:solidFill>
              <a:latin typeface="Meiryo UI" pitchFamily="50" charset="-128"/>
              <a:ea typeface="Meiryo UI" pitchFamily="50" charset="-128"/>
              <a:cs typeface="Meiryo UI" pitchFamily="50" charset="-128"/>
            </a:endParaRPr>
          </a:p>
        </p:txBody>
      </p:sp>
      <p:sp>
        <p:nvSpPr>
          <p:cNvPr id="5125" name="タイトル 3"/>
          <p:cNvSpPr>
            <a:spLocks/>
          </p:cNvSpPr>
          <p:nvPr/>
        </p:nvSpPr>
        <p:spPr bwMode="auto">
          <a:xfrm>
            <a:off x="107950" y="30163"/>
            <a:ext cx="3816350" cy="3203575"/>
          </a:xfrm>
          <a:prstGeom prst="rect">
            <a:avLst/>
          </a:prstGeom>
          <a:noFill/>
          <a:ln w="22225" algn="ctr">
            <a:solidFill>
              <a:schemeClr val="accent2"/>
            </a:solidFill>
            <a:miter lim="800000"/>
            <a:headEnd/>
            <a:tailEnd/>
          </a:ln>
        </p:spPr>
        <p:txBody>
          <a:bodyPr lIns="108000" tIns="72000" rIns="108000" bIns="72000"/>
          <a:lstStyle/>
          <a:p>
            <a:pPr marL="85725" indent="-85725">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marL="85725" indent="-85725">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solidFill>
                  <a:srgbClr val="000000"/>
                </a:solidFill>
                <a:latin typeface="HGP創英角ｺﾞｼｯｸUB" pitchFamily="50" charset="-128"/>
                <a:ea typeface="HGP創英角ｺﾞｼｯｸUB" pitchFamily="50" charset="-128"/>
              </a:rPr>
              <a:t>○交通網が発達するなど都市基盤が充実するとともに、生産年齢人口の割合、単身世帯（高齢者単身世帯を除く）の割合、また昼間人口が多いビジネス・商業エリア</a:t>
            </a:r>
            <a:endParaRPr lang="en-US" altLang="ja-JP" sz="1300" dirty="0">
              <a:solidFill>
                <a:srgbClr val="000000"/>
              </a:solidFill>
              <a:latin typeface="HGP創英角ｺﾞｼｯｸUB" pitchFamily="50" charset="-128"/>
              <a:ea typeface="HGP創英角ｺﾞｼｯｸUB" pitchFamily="50" charset="-128"/>
            </a:endParaRPr>
          </a:p>
          <a:p>
            <a:pPr marL="144000" indent="-457200">
              <a:lnSpc>
                <a:spcPts val="1600"/>
              </a:lnSpc>
              <a:buFont typeface="Wingdings" pitchFamily="2" charset="2"/>
              <a:buNone/>
              <a:defRPr/>
            </a:pPr>
            <a:r>
              <a:rPr lang="ja-JP" altLang="en-US" sz="1300" dirty="0">
                <a:solidFill>
                  <a:srgbClr val="000000"/>
                </a:solidFill>
                <a:latin typeface="HGP創英角ｺﾞｼｯｸUB" pitchFamily="50" charset="-128"/>
                <a:ea typeface="HGP創英角ｺﾞｼｯｸUB" pitchFamily="50" charset="-128"/>
              </a:rPr>
              <a:t>○日本屈指のインバウンド観光拠点であるミナミや、民間活力による魅力向上が進む大阪城公園などに加えて、なんば駅前広場の改造や御堂筋の道路空間再生、新今宮駅への観光ホテル進出等により、更なる賑わい創出が図られている</a:t>
            </a:r>
          </a:p>
          <a:p>
            <a:pPr marL="144000" indent="-457200">
              <a:lnSpc>
                <a:spcPts val="1600"/>
              </a:lnSpc>
              <a:buFont typeface="Wingdings" pitchFamily="2" charset="2"/>
              <a:buNone/>
              <a:defRPr/>
            </a:pPr>
            <a:r>
              <a:rPr lang="ja-JP" altLang="en-US" sz="1300" dirty="0">
                <a:solidFill>
                  <a:srgbClr val="000000"/>
                </a:solidFill>
                <a:latin typeface="HGP創英角ｺﾞｼｯｸUB" pitchFamily="50" charset="-128"/>
                <a:ea typeface="HGP創英角ｺﾞｼｯｸUB" pitchFamily="50" charset="-128"/>
              </a:rPr>
              <a:t>○船場地区など大阪を代表するビジネスの中心地であり、大阪産業創造館やマイドームおおさかなど、大阪府市の産業支援機関が立地</a:t>
            </a:r>
            <a:endParaRPr lang="en-US" altLang="ja-JP" sz="1300" dirty="0">
              <a:solidFill>
                <a:srgbClr val="000000"/>
              </a:solidFill>
              <a:latin typeface="HGP創英角ｺﾞｼｯｸUB" pitchFamily="50" charset="-128"/>
              <a:ea typeface="HGP創英角ｺﾞｼｯｸUB" pitchFamily="50" charset="-128"/>
            </a:endParaRPr>
          </a:p>
          <a:p>
            <a:pPr marL="144000" indent="-457200">
              <a:lnSpc>
                <a:spcPts val="1600"/>
              </a:lnSpc>
              <a:buFont typeface="Wingdings" pitchFamily="2" charset="2"/>
              <a:buNone/>
              <a:defRPr/>
            </a:pPr>
            <a:endParaRPr lang="en-US" altLang="ja-JP" sz="1300" dirty="0">
              <a:solidFill>
                <a:srgbClr val="000000"/>
              </a:solidFill>
              <a:latin typeface="HGP創英角ｺﾞｼｯｸUB" pitchFamily="50" charset="-128"/>
              <a:ea typeface="HGP創英角ｺﾞｼｯｸUB" pitchFamily="50" charset="-128"/>
            </a:endParaRPr>
          </a:p>
        </p:txBody>
      </p:sp>
      <p:sp>
        <p:nvSpPr>
          <p:cNvPr id="34823" name="テキスト ボックス 24"/>
          <p:cNvSpPr txBox="1">
            <a:spLocks noChangeArrowheads="1"/>
          </p:cNvSpPr>
          <p:nvPr/>
        </p:nvSpPr>
        <p:spPr bwMode="gray">
          <a:xfrm>
            <a:off x="4102100" y="73025"/>
            <a:ext cx="1692275"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Ｐゴシック" charset="-128"/>
              </a:rPr>
              <a:t>鉄道、地域特性</a:t>
            </a:r>
          </a:p>
        </p:txBody>
      </p:sp>
      <p:sp>
        <p:nvSpPr>
          <p:cNvPr id="83" name="テキスト ボックス 24"/>
          <p:cNvSpPr txBox="1"/>
          <p:nvPr/>
        </p:nvSpPr>
        <p:spPr bwMode="gray">
          <a:xfrm>
            <a:off x="179388" y="3364245"/>
            <a:ext cx="14398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状況</a:t>
            </a:r>
          </a:p>
        </p:txBody>
      </p:sp>
      <p:sp>
        <p:nvSpPr>
          <p:cNvPr id="5128" name="タイトル 3"/>
          <p:cNvSpPr>
            <a:spLocks/>
          </p:cNvSpPr>
          <p:nvPr/>
        </p:nvSpPr>
        <p:spPr bwMode="auto">
          <a:xfrm>
            <a:off x="107950" y="3316620"/>
            <a:ext cx="3816350" cy="3355520"/>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p>
          <a:p>
            <a:pPr marL="85725" indent="-85725">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endParaRPr lang="ja-JP" altLang="en-US" sz="800" dirty="0">
              <a:solidFill>
                <a:srgbClr val="000000"/>
              </a:solidFill>
              <a:latin typeface="HGP創英角ｺﾞｼｯｸUB" pitchFamily="50" charset="-128"/>
              <a:ea typeface="HGP創英角ｺﾞｼｯｸUB" pitchFamily="50" charset="-128"/>
            </a:endParaRPr>
          </a:p>
          <a:p>
            <a:pPr eaLnBrk="0" hangingPunct="0">
              <a:defRPr/>
            </a:pPr>
            <a:r>
              <a:rPr lang="en-US" altLang="ja-JP" sz="1100" dirty="0">
                <a:solidFill>
                  <a:srgbClr val="000000"/>
                </a:solidFill>
                <a:latin typeface="+mn-ea"/>
                <a:ea typeface="ＭＳ Ｐゴシック" pitchFamily="50" charset="-128"/>
                <a:cs typeface="Times New Roman" pitchFamily="18" charset="0"/>
              </a:rPr>
              <a:t>【</a:t>
            </a:r>
            <a:r>
              <a:rPr lang="ja-JP" altLang="en-US" sz="1100" dirty="0">
                <a:solidFill>
                  <a:srgbClr val="000000"/>
                </a:solidFill>
                <a:latin typeface="+mn-ea"/>
                <a:ea typeface="ＭＳ Ｐゴシック" pitchFamily="50" charset="-128"/>
                <a:cs typeface="Times New Roman" pitchFamily="18" charset="0"/>
              </a:rPr>
              <a:t>人口</a:t>
            </a:r>
            <a:r>
              <a:rPr lang="en-US" altLang="ja-JP" sz="1100" dirty="0">
                <a:solidFill>
                  <a:srgbClr val="000000"/>
                </a:solidFill>
                <a:latin typeface="+mn-ea"/>
                <a:ea typeface="ＭＳ Ｐゴシック" pitchFamily="50" charset="-128"/>
                <a:cs typeface="Times New Roman" pitchFamily="18" charset="0"/>
              </a:rPr>
              <a:t>】</a:t>
            </a:r>
          </a:p>
          <a:p>
            <a:pPr eaLnBrk="0" hangingPunct="0">
              <a:defRPr/>
            </a:pPr>
            <a:r>
              <a:rPr lang="ja-JP" altLang="en-US" sz="1100" dirty="0">
                <a:solidFill>
                  <a:srgbClr val="000000"/>
                </a:solidFill>
                <a:latin typeface="+mn-ea"/>
                <a:ea typeface="ＭＳ Ｐゴシック" pitchFamily="50" charset="-128"/>
                <a:cs typeface="Times New Roman" pitchFamily="18" charset="0"/>
              </a:rPr>
              <a:t>○平成</a:t>
            </a:r>
            <a:r>
              <a:rPr lang="en-US" altLang="ja-JP" sz="1100" dirty="0">
                <a:solidFill>
                  <a:srgbClr val="000000"/>
                </a:solidFill>
                <a:latin typeface="+mn-ea"/>
                <a:ea typeface="ＭＳ Ｐゴシック" pitchFamily="50" charset="-128"/>
                <a:cs typeface="Times New Roman" pitchFamily="18" charset="0"/>
              </a:rPr>
              <a:t>27</a:t>
            </a:r>
            <a:r>
              <a:rPr lang="ja-JP" altLang="en-US" sz="1100" dirty="0">
                <a:solidFill>
                  <a:srgbClr val="000000"/>
                </a:solidFill>
                <a:latin typeface="+mn-ea"/>
                <a:ea typeface="ＭＳ Ｐゴシック" pitchFamily="50" charset="-128"/>
                <a:cs typeface="Times New Roman" pitchFamily="18" charset="0"/>
              </a:rPr>
              <a:t>年の人口は</a:t>
            </a:r>
            <a:r>
              <a:rPr lang="en-US" altLang="ja-JP" sz="1100" dirty="0">
                <a:solidFill>
                  <a:srgbClr val="000000"/>
                </a:solidFill>
                <a:latin typeface="+mn-ea"/>
                <a:ea typeface="ＭＳ Ｐゴシック" pitchFamily="50" charset="-128"/>
                <a:cs typeface="Times New Roman" pitchFamily="18" charset="0"/>
              </a:rPr>
              <a:t>320,406</a:t>
            </a:r>
            <a:r>
              <a:rPr lang="ja-JP" altLang="en-US" sz="1100" dirty="0">
                <a:solidFill>
                  <a:srgbClr val="000000"/>
                </a:solidFill>
                <a:latin typeface="+mn-ea"/>
                <a:ea typeface="ＭＳ Ｐゴシック" pitchFamily="50" charset="-128"/>
                <a:cs typeface="Times New Roman" pitchFamily="18" charset="0"/>
              </a:rPr>
              <a:t>人で</a:t>
            </a:r>
            <a:r>
              <a:rPr lang="ja-JP" altLang="ja-JP" sz="1100" dirty="0">
                <a:solidFill>
                  <a:srgbClr val="000000"/>
                </a:solidFill>
                <a:latin typeface="ＭＳ Ｐゴシック" charset="-128"/>
              </a:rPr>
              <a:t>人口推移を見ると</a:t>
            </a:r>
            <a:r>
              <a:rPr lang="ja-JP" altLang="en-US" sz="1100" dirty="0">
                <a:solidFill>
                  <a:srgbClr val="000000"/>
                </a:solidFill>
                <a:latin typeface="+mn-ea"/>
                <a:ea typeface="ＭＳ Ｐゴシック" pitchFamily="50" charset="-128"/>
                <a:cs typeface="Times New Roman" pitchFamily="18" charset="0"/>
              </a:rPr>
              <a:t>増加傾向</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○平成</a:t>
            </a:r>
            <a:r>
              <a:rPr lang="en-US" altLang="ja-JP" sz="1100" dirty="0">
                <a:solidFill>
                  <a:srgbClr val="000000"/>
                </a:solidFill>
                <a:latin typeface="+mn-ea"/>
                <a:ea typeface="ＭＳ Ｐゴシック" pitchFamily="50" charset="-128"/>
                <a:cs typeface="Times New Roman" pitchFamily="18" charset="0"/>
              </a:rPr>
              <a:t>27</a:t>
            </a:r>
            <a:r>
              <a:rPr lang="ja-JP" altLang="en-US" sz="1100" dirty="0">
                <a:solidFill>
                  <a:srgbClr val="000000"/>
                </a:solidFill>
                <a:latin typeface="+mn-ea"/>
                <a:ea typeface="ＭＳ Ｐゴシック" pitchFamily="50" charset="-128"/>
                <a:cs typeface="Times New Roman" pitchFamily="18" charset="0"/>
              </a:rPr>
              <a:t>年の生産年齢人口（</a:t>
            </a:r>
            <a:r>
              <a:rPr lang="en-US" altLang="ja-JP" sz="1100" dirty="0">
                <a:solidFill>
                  <a:srgbClr val="000000"/>
                </a:solidFill>
                <a:latin typeface="+mn-ea"/>
                <a:ea typeface="ＭＳ Ｐゴシック" pitchFamily="50" charset="-128"/>
                <a:cs typeface="Times New Roman" pitchFamily="18" charset="0"/>
              </a:rPr>
              <a:t>15</a:t>
            </a:r>
            <a:r>
              <a:rPr lang="ja-JP" altLang="en-US" sz="1100" dirty="0">
                <a:solidFill>
                  <a:srgbClr val="000000"/>
                </a:solidFill>
                <a:latin typeface="+mn-ea"/>
                <a:ea typeface="ＭＳ Ｐゴシック" pitchFamily="50" charset="-128"/>
                <a:cs typeface="Times New Roman" pitchFamily="18" charset="0"/>
              </a:rPr>
              <a:t>歳以上～</a:t>
            </a:r>
            <a:r>
              <a:rPr lang="en-US" altLang="ja-JP" sz="1100" dirty="0">
                <a:solidFill>
                  <a:srgbClr val="000000"/>
                </a:solidFill>
                <a:latin typeface="+mn-ea"/>
                <a:ea typeface="ＭＳ Ｐゴシック" pitchFamily="50" charset="-128"/>
                <a:cs typeface="Times New Roman" pitchFamily="18" charset="0"/>
              </a:rPr>
              <a:t>65</a:t>
            </a:r>
            <a:r>
              <a:rPr lang="ja-JP" altLang="en-US" sz="1100" dirty="0">
                <a:solidFill>
                  <a:srgbClr val="000000"/>
                </a:solidFill>
                <a:latin typeface="+mn-ea"/>
                <a:ea typeface="ＭＳ Ｐゴシック" pitchFamily="50" charset="-128"/>
                <a:cs typeface="Times New Roman" pitchFamily="18" charset="0"/>
              </a:rPr>
              <a:t>歳未満）の割合</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　　は</a:t>
            </a:r>
            <a:r>
              <a:rPr lang="en-US" altLang="ja-JP" sz="1100" dirty="0">
                <a:solidFill>
                  <a:srgbClr val="000000"/>
                </a:solidFill>
                <a:latin typeface="+mn-ea"/>
                <a:ea typeface="ＭＳ Ｐゴシック" pitchFamily="50" charset="-128"/>
                <a:cs typeface="Times New Roman" pitchFamily="18" charset="0"/>
              </a:rPr>
              <a:t>70.6</a:t>
            </a:r>
            <a:r>
              <a:rPr lang="ja-JP" altLang="en-US" sz="1100" dirty="0">
                <a:solidFill>
                  <a:srgbClr val="000000"/>
                </a:solidFill>
                <a:latin typeface="+mn-ea"/>
                <a:ea typeface="ＭＳ Ｐゴシック" pitchFamily="50" charset="-128"/>
                <a:cs typeface="Times New Roman" pitchFamily="18" charset="0"/>
              </a:rPr>
              <a:t>％となっており、総合区</a:t>
            </a:r>
            <a:r>
              <a:rPr lang="en-US" altLang="ja-JP" sz="1100" dirty="0">
                <a:solidFill>
                  <a:srgbClr val="000000"/>
                </a:solidFill>
                <a:latin typeface="+mn-ea"/>
                <a:ea typeface="ＭＳ Ｐゴシック" pitchFamily="50" charset="-128"/>
                <a:cs typeface="Times New Roman" pitchFamily="18" charset="0"/>
              </a:rPr>
              <a:t>(8</a:t>
            </a:r>
            <a:r>
              <a:rPr lang="ja-JP" altLang="en-US" sz="1100" dirty="0">
                <a:solidFill>
                  <a:srgbClr val="000000"/>
                </a:solidFill>
                <a:latin typeface="+mn-ea"/>
                <a:ea typeface="ＭＳ Ｐゴシック" pitchFamily="50" charset="-128"/>
                <a:cs typeface="Times New Roman" pitchFamily="18" charset="0"/>
              </a:rPr>
              <a:t>区</a:t>
            </a:r>
            <a:r>
              <a:rPr lang="en-US" altLang="ja-JP" sz="1100" dirty="0">
                <a:solidFill>
                  <a:srgbClr val="000000"/>
                </a:solidFill>
                <a:latin typeface="+mn-ea"/>
                <a:ea typeface="ＭＳ Ｐゴシック" pitchFamily="50" charset="-128"/>
                <a:cs typeface="Times New Roman" pitchFamily="18" charset="0"/>
              </a:rPr>
              <a:t>)</a:t>
            </a:r>
            <a:r>
              <a:rPr lang="ja-JP" altLang="en-US" sz="1100" dirty="0">
                <a:solidFill>
                  <a:srgbClr val="000000"/>
                </a:solidFill>
                <a:latin typeface="+mn-ea"/>
                <a:ea typeface="ＭＳ Ｐゴシック" pitchFamily="50" charset="-128"/>
                <a:cs typeface="Times New Roman" pitchFamily="18" charset="0"/>
              </a:rPr>
              <a:t>平均の</a:t>
            </a:r>
            <a:r>
              <a:rPr lang="en-US" altLang="ja-JP" sz="1100" dirty="0">
                <a:solidFill>
                  <a:srgbClr val="000000"/>
                </a:solidFill>
                <a:latin typeface="+mn-ea"/>
                <a:ea typeface="ＭＳ Ｐゴシック" pitchFamily="50" charset="-128"/>
                <a:cs typeface="Times New Roman" pitchFamily="18" charset="0"/>
              </a:rPr>
              <a:t>63.7</a:t>
            </a:r>
            <a:r>
              <a:rPr lang="ja-JP" altLang="en-US" sz="1100" dirty="0">
                <a:solidFill>
                  <a:srgbClr val="000000"/>
                </a:solidFill>
                <a:latin typeface="+mn-ea"/>
                <a:ea typeface="ＭＳ Ｐゴシック" pitchFamily="50" charset="-128"/>
                <a:cs typeface="Times New Roman" pitchFamily="18" charset="0"/>
              </a:rPr>
              <a:t>％を上回</a:t>
            </a:r>
            <a:r>
              <a:rPr lang="ja-JP" altLang="en-US" sz="1100" dirty="0" err="1">
                <a:solidFill>
                  <a:srgbClr val="000000"/>
                </a:solidFill>
                <a:latin typeface="+mn-ea"/>
                <a:ea typeface="ＭＳ Ｐゴシック" pitchFamily="50" charset="-128"/>
                <a:cs typeface="Times New Roman" pitchFamily="18" charset="0"/>
              </a:rPr>
              <a:t>っ</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　　ている</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○平成</a:t>
            </a:r>
            <a:r>
              <a:rPr lang="en-US" altLang="ja-JP" sz="1100" dirty="0">
                <a:solidFill>
                  <a:srgbClr val="000000"/>
                </a:solidFill>
                <a:latin typeface="+mn-ea"/>
                <a:ea typeface="ＭＳ Ｐゴシック" pitchFamily="50" charset="-128"/>
                <a:cs typeface="Times New Roman" pitchFamily="18" charset="0"/>
              </a:rPr>
              <a:t>47</a:t>
            </a:r>
            <a:r>
              <a:rPr lang="ja-JP" altLang="en-US" sz="1100" dirty="0">
                <a:solidFill>
                  <a:srgbClr val="000000"/>
                </a:solidFill>
                <a:latin typeface="+mn-ea"/>
                <a:ea typeface="ＭＳ Ｐゴシック" pitchFamily="50" charset="-128"/>
                <a:cs typeface="Times New Roman" pitchFamily="18" charset="0"/>
              </a:rPr>
              <a:t>年の将来推計人口は</a:t>
            </a:r>
            <a:r>
              <a:rPr lang="en-US" altLang="ja-JP" sz="1100" dirty="0">
                <a:solidFill>
                  <a:srgbClr val="000000"/>
                </a:solidFill>
                <a:latin typeface="+mn-ea"/>
                <a:ea typeface="ＭＳ Ｐゴシック" pitchFamily="50" charset="-128"/>
                <a:cs typeface="Times New Roman" pitchFamily="18" charset="0"/>
              </a:rPr>
              <a:t>312,311</a:t>
            </a:r>
            <a:r>
              <a:rPr lang="ja-JP" altLang="en-US" sz="1100" dirty="0">
                <a:solidFill>
                  <a:srgbClr val="000000"/>
                </a:solidFill>
                <a:latin typeface="+mn-ea"/>
                <a:ea typeface="ＭＳ Ｐゴシック" pitchFamily="50" charset="-128"/>
                <a:cs typeface="Times New Roman" pitchFamily="18" charset="0"/>
              </a:rPr>
              <a:t>人で今後は減少傾向</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　  と予測される</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en-US" altLang="ja-JP" sz="1100" dirty="0">
                <a:solidFill>
                  <a:srgbClr val="000000"/>
                </a:solidFill>
                <a:latin typeface="+mn-ea"/>
                <a:ea typeface="ＭＳ Ｐゴシック" pitchFamily="50" charset="-128"/>
                <a:cs typeface="Times New Roman" pitchFamily="18" charset="0"/>
              </a:rPr>
              <a:t>【</a:t>
            </a:r>
            <a:r>
              <a:rPr lang="ja-JP" altLang="en-US" sz="1100" dirty="0">
                <a:solidFill>
                  <a:srgbClr val="000000"/>
                </a:solidFill>
                <a:latin typeface="+mn-ea"/>
                <a:ea typeface="ＭＳ Ｐゴシック" pitchFamily="50" charset="-128"/>
                <a:cs typeface="Times New Roman" pitchFamily="18" charset="0"/>
              </a:rPr>
              <a:t>産業</a:t>
            </a:r>
            <a:r>
              <a:rPr lang="en-US" altLang="ja-JP" sz="1100" dirty="0">
                <a:solidFill>
                  <a:srgbClr val="000000"/>
                </a:solidFill>
                <a:latin typeface="+mn-ea"/>
                <a:ea typeface="ＭＳ Ｐゴシック" pitchFamily="50" charset="-128"/>
                <a:cs typeface="Times New Roman" pitchFamily="18" charset="0"/>
              </a:rPr>
              <a:t>】</a:t>
            </a:r>
          </a:p>
          <a:p>
            <a:pPr eaLnBrk="0" hangingPunct="0">
              <a:defRPr/>
            </a:pPr>
            <a:r>
              <a:rPr lang="ja-JP" altLang="en-US" sz="1100" dirty="0">
                <a:solidFill>
                  <a:srgbClr val="000000"/>
                </a:solidFill>
                <a:latin typeface="+mn-ea"/>
                <a:ea typeface="ＭＳ Ｐゴシック" pitchFamily="50" charset="-128"/>
                <a:cs typeface="Times New Roman" pitchFamily="18" charset="0"/>
              </a:rPr>
              <a:t>○全産業の総生産は</a:t>
            </a:r>
            <a:r>
              <a:rPr lang="en-US" altLang="ja-JP" sz="1100" dirty="0">
                <a:solidFill>
                  <a:srgbClr val="000000"/>
                </a:solidFill>
                <a:latin typeface="+mn-ea"/>
                <a:ea typeface="ＭＳ Ｐゴシック" pitchFamily="50" charset="-128"/>
                <a:cs typeface="Times New Roman" pitchFamily="18" charset="0"/>
              </a:rPr>
              <a:t>7</a:t>
            </a:r>
            <a:r>
              <a:rPr lang="ja-JP" altLang="en-US" sz="1100" dirty="0">
                <a:solidFill>
                  <a:srgbClr val="000000"/>
                </a:solidFill>
                <a:latin typeface="+mn-ea"/>
                <a:ea typeface="ＭＳ Ｐゴシック" pitchFamily="50" charset="-128"/>
                <a:cs typeface="Times New Roman" pitchFamily="18" charset="0"/>
              </a:rPr>
              <a:t>兆</a:t>
            </a:r>
            <a:r>
              <a:rPr lang="en-US" altLang="ja-JP" sz="1100" dirty="0">
                <a:solidFill>
                  <a:srgbClr val="000000"/>
                </a:solidFill>
                <a:latin typeface="+mn-ea"/>
                <a:ea typeface="ＭＳ Ｐゴシック" pitchFamily="50" charset="-128"/>
                <a:cs typeface="Times New Roman" pitchFamily="18" charset="0"/>
              </a:rPr>
              <a:t>5,736</a:t>
            </a:r>
            <a:r>
              <a:rPr lang="ja-JP" altLang="en-US" sz="1100" dirty="0">
                <a:solidFill>
                  <a:srgbClr val="000000"/>
                </a:solidFill>
                <a:latin typeface="+mn-ea"/>
                <a:ea typeface="ＭＳ Ｐゴシック" pitchFamily="50" charset="-128"/>
                <a:cs typeface="Times New Roman" pitchFamily="18" charset="0"/>
              </a:rPr>
              <a:t>億円　　</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○商業の販売額は</a:t>
            </a:r>
            <a:r>
              <a:rPr lang="en-US" altLang="ja-JP" sz="1100" dirty="0">
                <a:solidFill>
                  <a:srgbClr val="000000"/>
                </a:solidFill>
                <a:latin typeface="+mn-ea"/>
                <a:ea typeface="ＭＳ Ｐゴシック" pitchFamily="50" charset="-128"/>
                <a:cs typeface="Times New Roman" pitchFamily="18" charset="0"/>
              </a:rPr>
              <a:t>16</a:t>
            </a:r>
            <a:r>
              <a:rPr lang="ja-JP" altLang="en-US" sz="1100" dirty="0">
                <a:solidFill>
                  <a:srgbClr val="000000"/>
                </a:solidFill>
                <a:latin typeface="+mn-ea"/>
                <a:ea typeface="ＭＳ Ｐゴシック" pitchFamily="50" charset="-128"/>
                <a:cs typeface="Times New Roman" pitchFamily="18" charset="0"/>
              </a:rPr>
              <a:t>兆</a:t>
            </a:r>
            <a:r>
              <a:rPr lang="en-US" altLang="ja-JP" sz="1100" dirty="0">
                <a:solidFill>
                  <a:srgbClr val="000000"/>
                </a:solidFill>
                <a:latin typeface="+mn-ea"/>
                <a:ea typeface="ＭＳ Ｐゴシック" pitchFamily="50" charset="-128"/>
                <a:cs typeface="Times New Roman" pitchFamily="18" charset="0"/>
              </a:rPr>
              <a:t>8,504</a:t>
            </a:r>
            <a:r>
              <a:rPr lang="ja-JP" altLang="en-US" sz="1100" dirty="0">
                <a:solidFill>
                  <a:srgbClr val="000000"/>
                </a:solidFill>
                <a:latin typeface="+mn-ea"/>
                <a:ea typeface="ＭＳ Ｐゴシック" pitchFamily="50" charset="-128"/>
                <a:cs typeface="Times New Roman" pitchFamily="18" charset="0"/>
              </a:rPr>
              <a:t>億円となっており、総合区</a:t>
            </a:r>
            <a:r>
              <a:rPr lang="en-US" altLang="ja-JP" sz="1100" dirty="0">
                <a:solidFill>
                  <a:srgbClr val="000000"/>
                </a:solidFill>
                <a:latin typeface="+mn-ea"/>
                <a:ea typeface="ＭＳ Ｐゴシック" pitchFamily="50" charset="-128"/>
                <a:cs typeface="Times New Roman" pitchFamily="18" charset="0"/>
              </a:rPr>
              <a:t>(8</a:t>
            </a:r>
            <a:r>
              <a:rPr lang="ja-JP" altLang="en-US" sz="1100" dirty="0">
                <a:solidFill>
                  <a:srgbClr val="000000"/>
                </a:solidFill>
                <a:latin typeface="+mn-ea"/>
                <a:ea typeface="ＭＳ Ｐゴシック" pitchFamily="50" charset="-128"/>
                <a:cs typeface="Times New Roman" pitchFamily="18" charset="0"/>
              </a:rPr>
              <a:t>区）</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　 平均の</a:t>
            </a:r>
            <a:r>
              <a:rPr lang="en-US" altLang="ja-JP" sz="1100" dirty="0">
                <a:solidFill>
                  <a:srgbClr val="000000"/>
                </a:solidFill>
                <a:latin typeface="+mn-ea"/>
                <a:ea typeface="ＭＳ Ｐゴシック" pitchFamily="50" charset="-128"/>
                <a:cs typeface="Times New Roman" pitchFamily="18" charset="0"/>
              </a:rPr>
              <a:t>4</a:t>
            </a:r>
            <a:r>
              <a:rPr lang="ja-JP" altLang="en-US" sz="1100" dirty="0">
                <a:solidFill>
                  <a:srgbClr val="000000"/>
                </a:solidFill>
                <a:latin typeface="+mn-ea"/>
                <a:ea typeface="ＭＳ Ｐゴシック" pitchFamily="50" charset="-128"/>
                <a:cs typeface="Times New Roman" pitchFamily="18" charset="0"/>
              </a:rPr>
              <a:t>兆</a:t>
            </a:r>
            <a:r>
              <a:rPr lang="en-US" altLang="ja-JP" sz="1100" dirty="0">
                <a:solidFill>
                  <a:srgbClr val="000000"/>
                </a:solidFill>
                <a:latin typeface="+mn-ea"/>
                <a:ea typeface="ＭＳ Ｐゴシック" pitchFamily="50" charset="-128"/>
                <a:cs typeface="Times New Roman" pitchFamily="18" charset="0"/>
              </a:rPr>
              <a:t>3,435</a:t>
            </a:r>
            <a:r>
              <a:rPr lang="ja-JP" altLang="en-US" sz="1100" dirty="0">
                <a:solidFill>
                  <a:srgbClr val="000000"/>
                </a:solidFill>
                <a:latin typeface="+mn-ea"/>
                <a:ea typeface="ＭＳ Ｐゴシック" pitchFamily="50" charset="-128"/>
                <a:cs typeface="Times New Roman" pitchFamily="18" charset="0"/>
              </a:rPr>
              <a:t>億円を上回っている </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en-US" altLang="ja-JP" sz="1100" dirty="0">
                <a:solidFill>
                  <a:srgbClr val="000000"/>
                </a:solidFill>
                <a:latin typeface="+mn-ea"/>
                <a:ea typeface="ＭＳ Ｐゴシック" pitchFamily="50" charset="-128"/>
                <a:cs typeface="Times New Roman" pitchFamily="18" charset="0"/>
              </a:rPr>
              <a:t>【</a:t>
            </a:r>
            <a:r>
              <a:rPr lang="ja-JP" altLang="en-US" sz="1100" dirty="0">
                <a:solidFill>
                  <a:srgbClr val="000000"/>
                </a:solidFill>
                <a:latin typeface="+mn-ea"/>
                <a:ea typeface="ＭＳ Ｐゴシック" pitchFamily="50" charset="-128"/>
                <a:cs typeface="Times New Roman" pitchFamily="18" charset="0"/>
              </a:rPr>
              <a:t>まち・暮らし</a:t>
            </a:r>
            <a:r>
              <a:rPr lang="en-US" altLang="ja-JP" sz="1100" dirty="0">
                <a:solidFill>
                  <a:srgbClr val="000000"/>
                </a:solidFill>
                <a:latin typeface="+mn-ea"/>
                <a:ea typeface="ＭＳ Ｐゴシック" pitchFamily="50" charset="-128"/>
                <a:cs typeface="Times New Roman" pitchFamily="18" charset="0"/>
              </a:rPr>
              <a:t>】</a:t>
            </a:r>
          </a:p>
          <a:p>
            <a:pPr eaLnBrk="0" hangingPunct="0">
              <a:defRPr/>
            </a:pPr>
            <a:r>
              <a:rPr lang="ja-JP" altLang="en-US" sz="1100" dirty="0">
                <a:solidFill>
                  <a:srgbClr val="000000"/>
                </a:solidFill>
                <a:latin typeface="+mn-ea"/>
                <a:ea typeface="ＭＳ Ｐゴシック" pitchFamily="50" charset="-128"/>
                <a:cs typeface="Times New Roman" pitchFamily="18" charset="0"/>
              </a:rPr>
              <a:t>○建物用途の割合は商業が</a:t>
            </a:r>
            <a:r>
              <a:rPr lang="en-US" altLang="ja-JP" sz="1100" dirty="0">
                <a:solidFill>
                  <a:srgbClr val="000000"/>
                </a:solidFill>
                <a:latin typeface="+mn-ea"/>
                <a:ea typeface="ＭＳ Ｐゴシック" pitchFamily="50" charset="-128"/>
                <a:cs typeface="Times New Roman" pitchFamily="18" charset="0"/>
              </a:rPr>
              <a:t>37.6</a:t>
            </a:r>
            <a:r>
              <a:rPr lang="ja-JP" altLang="en-US" sz="1100" dirty="0">
                <a:solidFill>
                  <a:srgbClr val="000000"/>
                </a:solidFill>
                <a:latin typeface="+mn-ea"/>
                <a:ea typeface="ＭＳ Ｐゴシック" pitchFamily="50" charset="-128"/>
                <a:cs typeface="Times New Roman" pitchFamily="18" charset="0"/>
              </a:rPr>
              <a:t>％と全体に占める割合が大</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en-US" sz="1100" dirty="0">
                <a:solidFill>
                  <a:srgbClr val="000000"/>
                </a:solidFill>
                <a:latin typeface="+mn-ea"/>
                <a:ea typeface="ＭＳ Ｐゴシック" pitchFamily="50" charset="-128"/>
                <a:cs typeface="Times New Roman" pitchFamily="18" charset="0"/>
              </a:rPr>
              <a:t>　　きい</a:t>
            </a:r>
            <a:endParaRPr lang="en-US" altLang="ja-JP" sz="1100" dirty="0">
              <a:solidFill>
                <a:srgbClr val="000000"/>
              </a:solidFill>
              <a:latin typeface="+mn-ea"/>
              <a:ea typeface="ＭＳ Ｐゴシック" pitchFamily="50" charset="-128"/>
              <a:cs typeface="Times New Roman" pitchFamily="18" charset="0"/>
            </a:endParaRPr>
          </a:p>
          <a:p>
            <a:pPr eaLnBrk="0" hangingPunct="0">
              <a:defRPr/>
            </a:pPr>
            <a:r>
              <a:rPr lang="ja-JP" altLang="ja-JP" sz="1100" dirty="0">
                <a:latin typeface="+mn-ea"/>
                <a:ea typeface="ＭＳ Ｐゴシック" pitchFamily="50" charset="-128"/>
              </a:rPr>
              <a:t>○区域内には鉄道駅が</a:t>
            </a:r>
            <a:r>
              <a:rPr lang="en-US" altLang="ja-JP" sz="1100" dirty="0">
                <a:latin typeface="+mn-ea"/>
                <a:ea typeface="ＭＳ Ｐゴシック" pitchFamily="50" charset="-128"/>
              </a:rPr>
              <a:t>63 </a:t>
            </a:r>
            <a:r>
              <a:rPr lang="ja-JP" altLang="ja-JP" sz="1100" dirty="0">
                <a:latin typeface="+mn-ea"/>
                <a:ea typeface="ＭＳ Ｐゴシック" pitchFamily="50" charset="-128"/>
              </a:rPr>
              <a:t>駅設置されており、１ｋ㎡あたりの</a:t>
            </a:r>
            <a:endParaRPr lang="en-US" altLang="ja-JP" sz="1100" dirty="0">
              <a:latin typeface="+mn-ea"/>
              <a:ea typeface="ＭＳ Ｐゴシック" pitchFamily="50" charset="-128"/>
            </a:endParaRPr>
          </a:p>
          <a:p>
            <a:pPr eaLnBrk="0" hangingPunct="0">
              <a:defRPr/>
            </a:pPr>
            <a:r>
              <a:rPr lang="en-US" altLang="ja-JP" sz="1100" dirty="0">
                <a:latin typeface="+mn-ea"/>
                <a:ea typeface="ＭＳ Ｐゴシック" pitchFamily="50" charset="-128"/>
              </a:rPr>
              <a:t>    </a:t>
            </a:r>
            <a:r>
              <a:rPr lang="ja-JP" altLang="ja-JP" sz="1100" dirty="0">
                <a:latin typeface="+mn-ea"/>
                <a:ea typeface="ＭＳ Ｐゴシック" pitchFamily="50" charset="-128"/>
              </a:rPr>
              <a:t>鉄道駅数は</a:t>
            </a:r>
            <a:r>
              <a:rPr lang="en-US" altLang="ja-JP" sz="1100" dirty="0">
                <a:latin typeface="+mn-ea"/>
                <a:ea typeface="ＭＳ Ｐゴシック" pitchFamily="50" charset="-128"/>
              </a:rPr>
              <a:t>2.3</a:t>
            </a:r>
            <a:r>
              <a:rPr lang="ja-JP" altLang="ja-JP" sz="1100" dirty="0">
                <a:latin typeface="+mn-ea"/>
                <a:ea typeface="ＭＳ Ｐゴシック" pitchFamily="50" charset="-128"/>
              </a:rPr>
              <a:t>駅ある</a:t>
            </a:r>
            <a:endParaRPr lang="en-US" altLang="ja-JP" sz="1100" dirty="0">
              <a:latin typeface="+mn-ea"/>
              <a:ea typeface="ＭＳ Ｐゴシック" pitchFamily="50" charset="-128"/>
            </a:endParaRPr>
          </a:p>
          <a:p>
            <a:pPr eaLnBrk="0" hangingPunct="0">
              <a:defRPr/>
            </a:pPr>
            <a:r>
              <a:rPr lang="ja-JP" altLang="en-US" sz="1100" dirty="0">
                <a:latin typeface="+mn-ea"/>
                <a:ea typeface="ＭＳ Ｐゴシック" pitchFamily="50" charset="-128"/>
              </a:rPr>
              <a:t>○病院・診療所数は</a:t>
            </a:r>
            <a:r>
              <a:rPr lang="en-US" altLang="ja-JP" sz="1100" dirty="0">
                <a:latin typeface="+mn-ea"/>
                <a:ea typeface="ＭＳ Ｐゴシック" pitchFamily="50" charset="-128"/>
              </a:rPr>
              <a:t>1,110</a:t>
            </a:r>
            <a:r>
              <a:rPr lang="ja-JP" altLang="en-US" sz="1100" dirty="0">
                <a:latin typeface="+mn-ea"/>
                <a:ea typeface="ＭＳ Ｐゴシック" pitchFamily="50" charset="-128"/>
              </a:rPr>
              <a:t>カ所で、千人あたりの病院・診療所</a:t>
            </a:r>
            <a:endParaRPr lang="en-US" altLang="ja-JP" sz="1100" dirty="0">
              <a:latin typeface="+mn-ea"/>
              <a:ea typeface="ＭＳ Ｐゴシック" pitchFamily="50" charset="-128"/>
            </a:endParaRPr>
          </a:p>
          <a:p>
            <a:pPr eaLnBrk="0" hangingPunct="0">
              <a:defRPr/>
            </a:pPr>
            <a:r>
              <a:rPr lang="ja-JP" altLang="en-US" sz="1100" dirty="0">
                <a:latin typeface="+mn-ea"/>
                <a:ea typeface="ＭＳ Ｐゴシック" pitchFamily="50" charset="-128"/>
              </a:rPr>
              <a:t>　 数は</a:t>
            </a:r>
            <a:r>
              <a:rPr lang="en-US" altLang="ja-JP" sz="1100" dirty="0">
                <a:latin typeface="+mn-ea"/>
                <a:ea typeface="ＭＳ Ｐゴシック" pitchFamily="50" charset="-128"/>
              </a:rPr>
              <a:t>3.5</a:t>
            </a:r>
            <a:r>
              <a:rPr lang="ja-JP" altLang="en-US" sz="1100" dirty="0">
                <a:latin typeface="+mn-ea"/>
                <a:ea typeface="ＭＳ Ｐゴシック" pitchFamily="50" charset="-128"/>
              </a:rPr>
              <a:t>カ所である</a:t>
            </a:r>
            <a:endParaRPr lang="en-US" altLang="ja-JP" sz="1100" dirty="0">
              <a:latin typeface="+mn-ea"/>
              <a:ea typeface="ＭＳ Ｐゴシック" pitchFamily="50" charset="-128"/>
            </a:endParaRPr>
          </a:p>
          <a:p>
            <a:pPr marL="85725" indent="-85725">
              <a:lnSpc>
                <a:spcPts val="1800"/>
              </a:lnSpc>
              <a:buFont typeface="Wingdings" pitchFamily="2" charset="2"/>
              <a:buNone/>
              <a:defRPr/>
            </a:pPr>
            <a:endParaRPr lang="ja-JP" altLang="en-US" sz="1100" dirty="0">
              <a:solidFill>
                <a:srgbClr val="000000"/>
              </a:solidFill>
              <a:latin typeface="HGP創英角ｺﾞｼｯｸUB" pitchFamily="50" charset="-128"/>
              <a:ea typeface="HGP創英角ｺﾞｼｯｸUB" pitchFamily="50" charset="-128"/>
            </a:endParaRPr>
          </a:p>
        </p:txBody>
      </p:sp>
      <p:sp>
        <p:nvSpPr>
          <p:cNvPr id="34826" name="テキスト ボックス 57"/>
          <p:cNvSpPr>
            <a:spLocks noChangeArrowheads="1"/>
          </p:cNvSpPr>
          <p:nvPr/>
        </p:nvSpPr>
        <p:spPr bwMode="auto">
          <a:xfrm>
            <a:off x="4211638" y="5799138"/>
            <a:ext cx="4679950" cy="792162"/>
          </a:xfrm>
          <a:prstGeom prst="roundRect">
            <a:avLst>
              <a:gd name="adj" fmla="val 9315"/>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36000" tIns="36000" r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ü"/>
            </a:pPr>
            <a:r>
              <a:rPr lang="ja-JP" altLang="en-US" sz="1100"/>
              <a:t>地下鉄７路線、</a:t>
            </a:r>
            <a:r>
              <a:rPr lang="ja-JP" altLang="en-US" sz="1100">
                <a:latin typeface="HGP創英角ｺﾞｼｯｸUB" pitchFamily="50" charset="-128"/>
              </a:rPr>
              <a:t>ＪＲ２路線、私鉄７路線</a:t>
            </a:r>
            <a:r>
              <a:rPr lang="ja-JP" altLang="en-US" sz="1100"/>
              <a:t>が走り、主要駅として、淀屋橋駅、難波駅</a:t>
            </a:r>
            <a:r>
              <a:rPr lang="ja-JP" altLang="en-US" sz="1100">
                <a:solidFill>
                  <a:srgbClr val="000000"/>
                </a:solidFill>
              </a:rPr>
              <a:t>を有する</a:t>
            </a:r>
          </a:p>
          <a:p>
            <a:pPr eaLnBrk="1" hangingPunct="1">
              <a:buFont typeface="Wingdings" pitchFamily="2" charset="2"/>
              <a:buChar char="ü"/>
            </a:pPr>
            <a:r>
              <a:rPr lang="ja-JP" altLang="ja-JP" sz="1100"/>
              <a:t>北を</a:t>
            </a:r>
            <a:r>
              <a:rPr lang="ja-JP" altLang="en-US" sz="1100"/>
              <a:t>土佐堀</a:t>
            </a:r>
            <a:r>
              <a:rPr lang="ja-JP" altLang="ja-JP" sz="1100"/>
              <a:t>川、中央部を東西に</a:t>
            </a:r>
            <a:r>
              <a:rPr lang="ja-JP" altLang="en-US" sz="1100"/>
              <a:t>道頓堀川が</a:t>
            </a:r>
            <a:r>
              <a:rPr lang="ja-JP" altLang="ja-JP" sz="1100"/>
              <a:t>流れ</a:t>
            </a:r>
            <a:r>
              <a:rPr lang="ja-JP" altLang="en-US" sz="1100"/>
              <a:t>、西は大阪湾に面し、東部 </a:t>
            </a:r>
            <a:endParaRPr lang="en-US" altLang="ja-JP" sz="1100"/>
          </a:p>
          <a:p>
            <a:pPr eaLnBrk="1" hangingPunct="1"/>
            <a:r>
              <a:rPr lang="en-US" altLang="ja-JP" sz="1100"/>
              <a:t>    </a:t>
            </a:r>
            <a:r>
              <a:rPr lang="ja-JP" altLang="en-US" sz="1100"/>
              <a:t>を上町台地が縦断してい</a:t>
            </a:r>
            <a:r>
              <a:rPr lang="ja-JP" altLang="ja-JP" sz="1100"/>
              <a:t>る</a:t>
            </a:r>
            <a:endParaRPr lang="ja-JP" altLang="en-US" sz="1100">
              <a:solidFill>
                <a:srgbClr val="000000"/>
              </a:solidFill>
            </a:endParaRPr>
          </a:p>
        </p:txBody>
      </p:sp>
      <p:sp>
        <p:nvSpPr>
          <p:cNvPr id="94" name="正方形/長方形 93"/>
          <p:cNvSpPr/>
          <p:nvPr/>
        </p:nvSpPr>
        <p:spPr bwMode="auto">
          <a:xfrm>
            <a:off x="7740650" y="4365625"/>
            <a:ext cx="912813" cy="19685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商業集積地域</a:t>
            </a:r>
            <a:endParaRPr lang="en-US" altLang="ja-JP" sz="900" dirty="0">
              <a:solidFill>
                <a:schemeClr val="tx1"/>
              </a:solidFill>
            </a:endParaRPr>
          </a:p>
        </p:txBody>
      </p:sp>
      <p:grpSp>
        <p:nvGrpSpPr>
          <p:cNvPr id="18" name="グループ化 64"/>
          <p:cNvGrpSpPr>
            <a:grpSpLocks/>
          </p:cNvGrpSpPr>
          <p:nvPr/>
        </p:nvGrpSpPr>
        <p:grpSpPr bwMode="auto">
          <a:xfrm>
            <a:off x="4102100" y="378792"/>
            <a:ext cx="2198092" cy="1970087"/>
            <a:chOff x="5508104" y="3645026"/>
            <a:chExt cx="2863688" cy="2566101"/>
          </a:xfrm>
        </p:grpSpPr>
        <p:sp>
          <p:nvSpPr>
            <p:cNvPr id="101" name="Rectangle 63"/>
            <p:cNvSpPr>
              <a:spLocks noChangeArrowheads="1"/>
            </p:cNvSpPr>
            <p:nvPr/>
          </p:nvSpPr>
          <p:spPr bwMode="auto">
            <a:xfrm>
              <a:off x="5508104" y="3645026"/>
              <a:ext cx="2769876" cy="1721968"/>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102" name="Line 65"/>
            <p:cNvSpPr>
              <a:spLocks noChangeShapeType="1"/>
            </p:cNvSpPr>
            <p:nvPr/>
          </p:nvSpPr>
          <p:spPr bwMode="auto">
            <a:xfrm>
              <a:off x="5573476"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3" name="Line 66"/>
            <p:cNvSpPr>
              <a:spLocks noChangeShapeType="1"/>
            </p:cNvSpPr>
            <p:nvPr/>
          </p:nvSpPr>
          <p:spPr bwMode="auto">
            <a:xfrm>
              <a:off x="5573476" y="4150714"/>
              <a:ext cx="457199"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4" name="Text Box 67"/>
            <p:cNvSpPr txBox="1">
              <a:spLocks noChangeArrowheads="1"/>
            </p:cNvSpPr>
            <p:nvPr/>
          </p:nvSpPr>
          <p:spPr bwMode="auto">
            <a:xfrm>
              <a:off x="6025628" y="3759323"/>
              <a:ext cx="2346164" cy="2451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総合区役所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地域自治区事務所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105" name="円/楕円 104"/>
            <p:cNvSpPr/>
            <p:nvPr/>
          </p:nvSpPr>
          <p:spPr>
            <a:xfrm>
              <a:off x="5731724" y="5005617"/>
              <a:ext cx="140703" cy="1426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6" name="円/楕円 105"/>
            <p:cNvSpPr/>
            <p:nvPr/>
          </p:nvSpPr>
          <p:spPr>
            <a:xfrm>
              <a:off x="5694529" y="4670638"/>
              <a:ext cx="215093" cy="215048"/>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7" name="Line 64"/>
            <p:cNvSpPr>
              <a:spLocks noChangeShapeType="1"/>
            </p:cNvSpPr>
            <p:nvPr/>
          </p:nvSpPr>
          <p:spPr bwMode="auto">
            <a:xfrm>
              <a:off x="5580112" y="4469843"/>
              <a:ext cx="457199"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108" name="Line 68"/>
            <p:cNvSpPr>
              <a:spLocks noChangeShapeType="1"/>
            </p:cNvSpPr>
            <p:nvPr/>
          </p:nvSpPr>
          <p:spPr bwMode="auto">
            <a:xfrm>
              <a:off x="5573476" y="4469843"/>
              <a:ext cx="457199"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grpSp>
      <p:sp>
        <p:nvSpPr>
          <p:cNvPr id="109"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３１</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3989859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3"/>
          <p:cNvSpPr txBox="1">
            <a:spLocks/>
          </p:cNvSpPr>
          <p:nvPr/>
        </p:nvSpPr>
        <p:spPr bwMode="auto">
          <a:xfrm>
            <a:off x="107950" y="620712"/>
            <a:ext cx="8928100" cy="6180137"/>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25" name="テキスト ボックス 24"/>
          <p:cNvSpPr txBox="1"/>
          <p:nvPr/>
        </p:nvSpPr>
        <p:spPr bwMode="gray">
          <a:xfrm>
            <a:off x="250825" y="523875"/>
            <a:ext cx="3960813" cy="18573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1</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35844" name="テキスト ボックス 24"/>
          <p:cNvSpPr txBox="1">
            <a:spLocks noChangeArrowheads="1"/>
          </p:cNvSpPr>
          <p:nvPr/>
        </p:nvSpPr>
        <p:spPr bwMode="auto">
          <a:xfrm>
            <a:off x="179388" y="765175"/>
            <a:ext cx="360362" cy="5940425"/>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人口・面積</a:t>
            </a:r>
          </a:p>
        </p:txBody>
      </p:sp>
      <p:sp>
        <p:nvSpPr>
          <p:cNvPr id="35845" name="Rectangle 86"/>
          <p:cNvSpPr>
            <a:spLocks noChangeArrowheads="1"/>
          </p:cNvSpPr>
          <p:nvPr/>
        </p:nvSpPr>
        <p:spPr bwMode="auto">
          <a:xfrm>
            <a:off x="2967038" y="1628775"/>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将来人口の見通し</a:t>
            </a:r>
          </a:p>
        </p:txBody>
      </p:sp>
      <p:sp>
        <p:nvSpPr>
          <p:cNvPr id="35846" name="Rectangle 86"/>
          <p:cNvSpPr>
            <a:spLocks noChangeArrowheads="1"/>
          </p:cNvSpPr>
          <p:nvPr/>
        </p:nvSpPr>
        <p:spPr bwMode="auto">
          <a:xfrm>
            <a:off x="3182938"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年齢別人口構成比の推移</a:t>
            </a:r>
          </a:p>
        </p:txBody>
      </p:sp>
      <p:sp>
        <p:nvSpPr>
          <p:cNvPr id="35847" name="Rectangle 86"/>
          <p:cNvSpPr>
            <a:spLocks noChangeArrowheads="1"/>
          </p:cNvSpPr>
          <p:nvPr/>
        </p:nvSpPr>
        <p:spPr bwMode="auto">
          <a:xfrm>
            <a:off x="6372225" y="420846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世帯数と１世帯当たりの人員の推移</a:t>
            </a:r>
            <a:endParaRPr lang="en-US" altLang="ja-JP" sz="1000" b="1">
              <a:solidFill>
                <a:schemeClr val="bg1"/>
              </a:solidFill>
            </a:endParaRPr>
          </a:p>
        </p:txBody>
      </p:sp>
      <p:sp>
        <p:nvSpPr>
          <p:cNvPr id="35848" name="テキスト ボックス 21"/>
          <p:cNvSpPr txBox="1">
            <a:spLocks noChangeArrowheads="1"/>
          </p:cNvSpPr>
          <p:nvPr/>
        </p:nvSpPr>
        <p:spPr bwMode="auto">
          <a:xfrm>
            <a:off x="6804025" y="1700213"/>
            <a:ext cx="16573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800"/>
              <a:t>※</a:t>
            </a:r>
            <a:r>
              <a:rPr lang="ja-JP" altLang="en-US" sz="800"/>
              <a:t>平成</a:t>
            </a:r>
            <a:r>
              <a:rPr lang="en-US" altLang="ja-JP" sz="800"/>
              <a:t>37</a:t>
            </a:r>
            <a:r>
              <a:rPr lang="ja-JP" altLang="en-US" sz="800"/>
              <a:t>～</a:t>
            </a:r>
            <a:r>
              <a:rPr lang="en-US" altLang="ja-JP" sz="800"/>
              <a:t>47</a:t>
            </a:r>
            <a:r>
              <a:rPr lang="ja-JP" altLang="en-US" sz="800"/>
              <a:t>年は将来推計人口</a:t>
            </a:r>
          </a:p>
        </p:txBody>
      </p:sp>
      <p:sp>
        <p:nvSpPr>
          <p:cNvPr id="35849" name="テキスト ボックス 35"/>
          <p:cNvSpPr txBox="1">
            <a:spLocks noChangeArrowheads="1"/>
          </p:cNvSpPr>
          <p:nvPr/>
        </p:nvSpPr>
        <p:spPr bwMode="auto">
          <a:xfrm>
            <a:off x="6730678" y="4005263"/>
            <a:ext cx="23828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dirty="0"/>
              <a:t>（人口：</a:t>
            </a:r>
            <a:r>
              <a:rPr lang="en-US" altLang="ja-JP" sz="700" dirty="0"/>
              <a:t>H27</a:t>
            </a:r>
            <a:r>
              <a:rPr lang="ja-JP" altLang="en-US" sz="700" dirty="0"/>
              <a:t>国勢調査、推計人口：大阪市政策企画室作成）</a:t>
            </a:r>
            <a:endParaRPr lang="en-US" altLang="ja-JP" sz="700" dirty="0"/>
          </a:p>
        </p:txBody>
      </p:sp>
      <p:sp>
        <p:nvSpPr>
          <p:cNvPr id="35850" name="テキスト ボックス 36"/>
          <p:cNvSpPr txBox="1">
            <a:spLocks noChangeArrowheads="1"/>
          </p:cNvSpPr>
          <p:nvPr/>
        </p:nvSpPr>
        <p:spPr bwMode="auto">
          <a:xfrm>
            <a:off x="4932363" y="6594475"/>
            <a:ext cx="792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35851" name="テキスト ボックス 37"/>
          <p:cNvSpPr txBox="1">
            <a:spLocks noChangeArrowheads="1"/>
          </p:cNvSpPr>
          <p:nvPr/>
        </p:nvSpPr>
        <p:spPr bwMode="auto">
          <a:xfrm>
            <a:off x="8316913" y="6642100"/>
            <a:ext cx="8636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sp>
        <p:nvSpPr>
          <p:cNvPr id="35852"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第五区（中央区・西区・大正区・浪速区）</a:t>
            </a:r>
          </a:p>
        </p:txBody>
      </p:sp>
      <p:sp>
        <p:nvSpPr>
          <p:cNvPr id="35853" name="タイトル 3"/>
          <p:cNvSpPr>
            <a:spLocks/>
          </p:cNvSpPr>
          <p:nvPr/>
        </p:nvSpPr>
        <p:spPr bwMode="gray">
          <a:xfrm>
            <a:off x="611188" y="788988"/>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endParaRPr lang="ja-JP" altLang="ja-JP" sz="1200">
              <a:latin typeface="ＭＳ Ｐゴシック" charset="-128"/>
            </a:endParaRPr>
          </a:p>
        </p:txBody>
      </p:sp>
      <p:sp>
        <p:nvSpPr>
          <p:cNvPr id="35854" name="テキスト ボックス 17"/>
          <p:cNvSpPr txBox="1">
            <a:spLocks noChangeArrowheads="1"/>
          </p:cNvSpPr>
          <p:nvPr/>
        </p:nvSpPr>
        <p:spPr bwMode="auto">
          <a:xfrm>
            <a:off x="611188" y="846138"/>
            <a:ext cx="8064500"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000"/>
              </a:lnSpc>
              <a:buFont typeface="Wingdings" pitchFamily="2" charset="2"/>
              <a:buNone/>
            </a:pPr>
            <a:r>
              <a:rPr lang="ja-JP" altLang="en-US" sz="1200">
                <a:solidFill>
                  <a:srgbClr val="000000"/>
                </a:solidFill>
                <a:latin typeface="ＭＳ Ｐゴシック" charset="-128"/>
              </a:rPr>
              <a:t>○</a:t>
            </a:r>
            <a:r>
              <a:rPr lang="ja-JP" altLang="ja-JP" sz="1200">
                <a:latin typeface="ＭＳ Ｐゴシック" charset="-128"/>
              </a:rPr>
              <a:t>平成</a:t>
            </a:r>
            <a:r>
              <a:rPr lang="en-US" altLang="ja-JP" sz="1200">
                <a:latin typeface="ＭＳ Ｐゴシック" charset="-128"/>
              </a:rPr>
              <a:t>27</a:t>
            </a:r>
            <a:r>
              <a:rPr lang="ja-JP" altLang="ja-JP" sz="1200">
                <a:latin typeface="ＭＳ Ｐゴシック" charset="-128"/>
              </a:rPr>
              <a:t>年の人口は、</a:t>
            </a:r>
            <a:r>
              <a:rPr lang="en-US" altLang="ja-JP" sz="1200">
                <a:latin typeface="ＭＳ Ｐゴシック" charset="-128"/>
              </a:rPr>
              <a:t>320,406</a:t>
            </a:r>
            <a:r>
              <a:rPr lang="ja-JP" altLang="ja-JP" sz="1200">
                <a:latin typeface="ＭＳ Ｐゴシック" charset="-128"/>
              </a:rPr>
              <a:t>人で人口推移を見ると増加傾向</a:t>
            </a:r>
            <a:endParaRPr lang="ja-JP" altLang="en-US" sz="1200">
              <a:solidFill>
                <a:srgbClr val="000000"/>
              </a:solidFill>
              <a:latin typeface="ＭＳ Ｐゴシック" charset="-128"/>
            </a:endParaRPr>
          </a:p>
          <a:p>
            <a:pPr eaLnBrk="1" hangingPunct="1">
              <a:lnSpc>
                <a:spcPts val="1000"/>
              </a:lnSpc>
              <a:spcBef>
                <a:spcPct val="50000"/>
              </a:spcBef>
            </a:pPr>
            <a:r>
              <a:rPr lang="ja-JP" altLang="ja-JP" sz="1200">
                <a:latin typeface="ＭＳ Ｐゴシック" charset="-128"/>
              </a:rPr>
              <a:t>○</a:t>
            </a:r>
            <a:r>
              <a:rPr lang="ja-JP" altLang="en-US" sz="1200">
                <a:latin typeface="ＭＳ Ｐゴシック" charset="-128"/>
              </a:rPr>
              <a:t>平成</a:t>
            </a:r>
            <a:r>
              <a:rPr lang="en-US" altLang="ja-JP" sz="1200">
                <a:latin typeface="ＭＳ Ｐゴシック" charset="-128"/>
              </a:rPr>
              <a:t>27</a:t>
            </a:r>
            <a:r>
              <a:rPr lang="ja-JP" altLang="en-US" sz="1200">
                <a:latin typeface="ＭＳ Ｐゴシック" charset="-128"/>
              </a:rPr>
              <a:t>年の生産年齢</a:t>
            </a:r>
            <a:r>
              <a:rPr lang="ja-JP" altLang="ja-JP" sz="1200">
                <a:latin typeface="ＭＳ Ｐゴシック" charset="-128"/>
              </a:rPr>
              <a:t>人口</a:t>
            </a:r>
            <a:r>
              <a:rPr lang="en-US" altLang="ja-JP" sz="1200">
                <a:latin typeface="ＭＳ Ｐゴシック" charset="-128"/>
              </a:rPr>
              <a:t>(15</a:t>
            </a:r>
            <a:r>
              <a:rPr lang="ja-JP" altLang="en-US" sz="1200">
                <a:latin typeface="ＭＳ Ｐゴシック" charset="-128"/>
              </a:rPr>
              <a:t>歳以上～</a:t>
            </a:r>
            <a:r>
              <a:rPr lang="en-US" altLang="ja-JP" sz="1200">
                <a:latin typeface="ＭＳ Ｐゴシック" charset="-128"/>
              </a:rPr>
              <a:t>65</a:t>
            </a:r>
            <a:r>
              <a:rPr lang="ja-JP" altLang="ja-JP" sz="1200">
                <a:latin typeface="ＭＳ Ｐゴシック" charset="-128"/>
              </a:rPr>
              <a:t>歳</a:t>
            </a:r>
            <a:r>
              <a:rPr lang="ja-JP" altLang="en-US" sz="1200">
                <a:latin typeface="ＭＳ Ｐゴシック" charset="-128"/>
              </a:rPr>
              <a:t>未満</a:t>
            </a:r>
            <a:r>
              <a:rPr lang="en-US" altLang="ja-JP" sz="1200">
                <a:latin typeface="ＭＳ Ｐゴシック" charset="-128"/>
              </a:rPr>
              <a:t>)</a:t>
            </a:r>
            <a:r>
              <a:rPr lang="ja-JP" altLang="ja-JP" sz="1200">
                <a:latin typeface="ＭＳ Ｐゴシック" charset="-128"/>
              </a:rPr>
              <a:t>の割合は</a:t>
            </a:r>
            <a:r>
              <a:rPr lang="en-US" altLang="ja-JP" sz="1200">
                <a:latin typeface="ＭＳ Ｐゴシック" charset="-128"/>
              </a:rPr>
              <a:t>70.6</a:t>
            </a:r>
            <a:r>
              <a:rPr lang="ja-JP" altLang="ja-JP" sz="1200">
                <a:latin typeface="ＭＳ Ｐゴシック" charset="-128"/>
              </a:rPr>
              <a:t>％となっており、</a:t>
            </a:r>
            <a:r>
              <a:rPr lang="ja-JP" altLang="en-US" sz="1200">
                <a:latin typeface="ＭＳ Ｐゴシック" charset="-128"/>
              </a:rPr>
              <a:t>総合区</a:t>
            </a:r>
            <a:r>
              <a:rPr lang="en-US" altLang="ja-JP" sz="1200">
                <a:latin typeface="ＭＳ Ｐゴシック" charset="-128"/>
              </a:rPr>
              <a:t>(8</a:t>
            </a:r>
            <a:r>
              <a:rPr lang="ja-JP" altLang="en-US" sz="1200">
                <a:latin typeface="ＭＳ Ｐゴシック" charset="-128"/>
              </a:rPr>
              <a:t>区</a:t>
            </a:r>
            <a:r>
              <a:rPr lang="en-US" altLang="ja-JP" sz="1200">
                <a:latin typeface="ＭＳ Ｐゴシック" charset="-128"/>
              </a:rPr>
              <a:t>)</a:t>
            </a:r>
            <a:r>
              <a:rPr lang="ja-JP" altLang="ja-JP" sz="1200">
                <a:latin typeface="ＭＳ Ｐゴシック" charset="-128"/>
              </a:rPr>
              <a:t>平均</a:t>
            </a:r>
            <a:r>
              <a:rPr lang="en-US" altLang="ja-JP" sz="1200">
                <a:latin typeface="ＭＳ Ｐゴシック" charset="-128"/>
              </a:rPr>
              <a:t>63.7</a:t>
            </a:r>
            <a:r>
              <a:rPr lang="ja-JP" altLang="ja-JP" sz="1200">
                <a:latin typeface="ＭＳ Ｐゴシック" charset="-128"/>
              </a:rPr>
              <a:t>％を上回っている</a:t>
            </a:r>
          </a:p>
          <a:p>
            <a:pPr eaLnBrk="1" hangingPunct="1">
              <a:lnSpc>
                <a:spcPts val="1000"/>
              </a:lnSpc>
              <a:spcBef>
                <a:spcPct val="50000"/>
              </a:spcBef>
              <a:buFont typeface="Wingdings" pitchFamily="2" charset="2"/>
              <a:buNone/>
            </a:pPr>
            <a:r>
              <a:rPr lang="ja-JP" altLang="en-US" sz="1200">
                <a:solidFill>
                  <a:srgbClr val="000000"/>
                </a:solidFill>
                <a:latin typeface="ＭＳ Ｐゴシック" charset="-128"/>
              </a:rPr>
              <a:t>○</a:t>
            </a:r>
            <a:r>
              <a:rPr lang="ja-JP" altLang="ja-JP" sz="1200">
                <a:latin typeface="ＭＳ Ｐゴシック" charset="-128"/>
              </a:rPr>
              <a:t>平成</a:t>
            </a:r>
            <a:r>
              <a:rPr lang="en-US" altLang="ja-JP" sz="1200">
                <a:latin typeface="ＭＳ Ｐゴシック" charset="-128"/>
              </a:rPr>
              <a:t>47</a:t>
            </a:r>
            <a:r>
              <a:rPr lang="ja-JP" altLang="ja-JP" sz="1200">
                <a:latin typeface="ＭＳ Ｐゴシック" charset="-128"/>
              </a:rPr>
              <a:t>年の</a:t>
            </a:r>
            <a:r>
              <a:rPr lang="ja-JP" altLang="en-US" sz="1200">
                <a:latin typeface="ＭＳ Ｐゴシック" charset="-128"/>
              </a:rPr>
              <a:t>将来</a:t>
            </a:r>
            <a:r>
              <a:rPr lang="ja-JP" altLang="ja-JP" sz="1200">
                <a:latin typeface="ＭＳ Ｐゴシック" charset="-128"/>
              </a:rPr>
              <a:t>推計人口は</a:t>
            </a:r>
            <a:r>
              <a:rPr lang="en-US" altLang="ja-JP" sz="1200">
                <a:solidFill>
                  <a:srgbClr val="000000"/>
                </a:solidFill>
                <a:latin typeface="ＭＳ Ｐゴシック" charset="-128"/>
              </a:rPr>
              <a:t>312,311</a:t>
            </a:r>
            <a:r>
              <a:rPr lang="ja-JP" altLang="ja-JP" sz="1200">
                <a:latin typeface="ＭＳ Ｐゴシック" charset="-128"/>
              </a:rPr>
              <a:t>人</a:t>
            </a:r>
            <a:r>
              <a:rPr lang="ja-JP" altLang="en-US" sz="1200">
                <a:latin typeface="ＭＳ Ｐゴシック" charset="-128"/>
              </a:rPr>
              <a:t>で今後は</a:t>
            </a:r>
            <a:r>
              <a:rPr lang="ja-JP" altLang="ja-JP" sz="1200">
                <a:latin typeface="ＭＳ Ｐゴシック" charset="-128"/>
              </a:rPr>
              <a:t>減少傾向</a:t>
            </a:r>
            <a:r>
              <a:rPr lang="ja-JP" altLang="en-US" sz="1200">
                <a:latin typeface="ＭＳ Ｐゴシック" charset="-128"/>
              </a:rPr>
              <a:t>と予測される</a:t>
            </a:r>
            <a:endParaRPr lang="en-US" altLang="ja-JP" sz="1200">
              <a:latin typeface="ＭＳ Ｐゴシック" charset="-128"/>
            </a:endParaRPr>
          </a:p>
        </p:txBody>
      </p:sp>
      <p:graphicFrame>
        <p:nvGraphicFramePr>
          <p:cNvPr id="19" name="Group 23"/>
          <p:cNvGraphicFramePr>
            <a:graphicFrameLocks noGrp="1"/>
          </p:cNvGraphicFramePr>
          <p:nvPr/>
        </p:nvGraphicFramePr>
        <p:xfrm>
          <a:off x="611188" y="1628775"/>
          <a:ext cx="2016125" cy="4824804"/>
        </p:xfrm>
        <a:graphic>
          <a:graphicData uri="http://schemas.openxmlformats.org/drawingml/2006/table">
            <a:tbl>
              <a:tblPr/>
              <a:tblGrid>
                <a:gridCol w="216013"/>
                <a:gridCol w="936058"/>
                <a:gridCol w="864054"/>
              </a:tblGrid>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320,406</a:t>
                      </a:r>
                      <a:r>
                        <a:rPr lang="ja-JP" altLang="en-US" sz="1000" b="0" i="0" u="none" strike="noStrike" dirty="0">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74590">
                <a:tc rowSpan="3">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年齢別人口割合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9.6%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5871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15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r>
                        <a:rPr kumimoji="1" lang="en-US" altLang="ja-JP" sz="9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900" b="0" i="0" u="none" strike="noStrike" cap="none" normalizeH="0" baseline="0" smtClean="0">
                          <a:ln>
                            <a:noFill/>
                          </a:ln>
                          <a:solidFill>
                            <a:schemeClr val="tx1"/>
                          </a:solidFill>
                          <a:effectLst/>
                          <a:latin typeface="ＭＳ Ｐゴシック" pitchFamily="50" charset="-128"/>
                          <a:ea typeface="ＭＳ Ｐゴシック" pitchFamily="50" charset="-128"/>
                        </a:rPr>
                        <a:t>歳未満</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70.6%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305">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ＭＳ Ｐゴシック" pitchFamily="50" charset="-128"/>
                          <a:ea typeface="ＭＳ Ｐゴシック" pitchFamily="50" charset="-128"/>
                        </a:rPr>
                        <a:t>65</a:t>
                      </a: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歳以上</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19.8%</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〔H47〕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312,311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0" marR="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187,972</a:t>
                      </a:r>
                      <a:r>
                        <a:rPr lang="ja-JP" altLang="en-US" sz="1000" b="0" i="0" u="none" strike="noStrike" dirty="0">
                          <a:latin typeface="ＭＳ Ｐゴシック" pitchFamily="50" charset="-128"/>
                          <a:ea typeface="ＭＳ Ｐゴシック" pitchFamily="50" charset="-128"/>
                        </a:rPr>
                        <a:t>世帯</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383098">
                <a:tc rowSpan="5">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世帯構成割合</a:t>
                      </a:r>
                    </a:p>
                  </a:txBody>
                  <a:tcPr marL="0" marR="0"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単身世帯</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（高齢単身除く）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50.2%</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高齢者単身世帯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10.6%</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786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人世帯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（高齢者夫婦除く）</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smtClean="0">
                          <a:latin typeface="ＭＳ Ｐゴシック" pitchFamily="50" charset="-128"/>
                          <a:ea typeface="ＭＳ Ｐゴシック" pitchFamily="50" charset="-128"/>
                        </a:rPr>
                        <a:t>16.4%</a:t>
                      </a:r>
                      <a:endParaRPr lang="en-US" altLang="ja-JP" sz="1000" b="0" i="0" u="none" strike="noStrike" dirty="0">
                        <a:latin typeface="ＭＳ Ｐゴシック" pitchFamily="50" charset="-128"/>
                        <a:ea typeface="ＭＳ Ｐゴシック" pitchFamily="50" charset="-128"/>
                      </a:endParaRP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4596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高齢者夫婦世帯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4.3%</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83098">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人以上世帯）</a:t>
                      </a:r>
                    </a:p>
                  </a:txBody>
                  <a:tcPr marL="0" marR="0"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18.5%</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309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（昼夜間人口比率）</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c hMerge="1">
                  <a:txBody>
                    <a:bodyPr/>
                    <a:lstStyle/>
                    <a:p>
                      <a:endParaRPr kumimoji="1" lang="ja-JP" altLang="en-US"/>
                    </a:p>
                  </a:txBody>
                  <a:tcPr/>
                </a:tc>
                <a:tc>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803,546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251%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alpha val="80000"/>
                      </a:srgbClr>
                    </a:solid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11,484</a:t>
                      </a:r>
                      <a:r>
                        <a:rPr lang="ja-JP" altLang="en-US" sz="1000" b="0" i="0" u="none" strike="noStrike" dirty="0">
                          <a:latin typeface="ＭＳ Ｐゴシック" pitchFamily="50" charset="-128"/>
                          <a:ea typeface="ＭＳ Ｐゴシック" pitchFamily="50" charset="-128"/>
                        </a:rPr>
                        <a:t>人</a:t>
                      </a:r>
                      <a:r>
                        <a:rPr lang="en-US" altLang="ja-JP" sz="1000" b="0" i="0" u="none" strike="noStrike" dirty="0">
                          <a:latin typeface="ＭＳ Ｐゴシック" pitchFamily="50" charset="-128"/>
                          <a:ea typeface="ＭＳ Ｐゴシック" pitchFamily="50" charset="-128"/>
                        </a:rPr>
                        <a:t>/</a:t>
                      </a:r>
                      <a:r>
                        <a:rPr lang="en-US" sz="1000" b="0" i="0" u="none" strike="noStrike" dirty="0">
                          <a:latin typeface="ＭＳ Ｐゴシック" pitchFamily="50" charset="-128"/>
                          <a:ea typeface="ＭＳ Ｐゴシック" pitchFamily="50" charset="-128"/>
                        </a:rPr>
                        <a:t>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a:latin typeface="ＭＳ Ｐゴシック" pitchFamily="50" charset="-128"/>
                          <a:ea typeface="ＭＳ Ｐゴシック" pitchFamily="50" charset="-128"/>
                        </a:rPr>
                        <a:t>10,106</a:t>
                      </a:r>
                      <a:r>
                        <a:rPr lang="ja-JP" altLang="en-US" sz="1000" b="0" i="0" u="none" strike="noStrike">
                          <a:latin typeface="ＭＳ Ｐゴシック" pitchFamily="50" charset="-128"/>
                          <a:ea typeface="ＭＳ Ｐゴシック" pitchFamily="50" charset="-128"/>
                        </a:rPr>
                        <a:t>人</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596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面積</a:t>
                      </a:r>
                    </a:p>
                  </a:txBody>
                  <a:tcPr marL="0" marR="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c hMerge="1">
                  <a:txBody>
                    <a:bodyPr/>
                    <a:lstStyle/>
                    <a:p>
                      <a:endParaRPr kumimoji="1" lang="ja-JP" altLang="en-US"/>
                    </a:p>
                  </a:txBody>
                  <a:tcPr/>
                </a:tc>
                <a:tc>
                  <a:txBody>
                    <a:bodyPr/>
                    <a:lstStyle/>
                    <a:p>
                      <a:pPr algn="ctr" fontAlgn="ctr"/>
                      <a:r>
                        <a:rPr lang="en-US" sz="1000" b="0" i="0" u="none" strike="noStrike" dirty="0">
                          <a:latin typeface="ＭＳ Ｐゴシック" pitchFamily="50" charset="-128"/>
                          <a:ea typeface="ＭＳ Ｐゴシック" pitchFamily="50" charset="-128"/>
                        </a:rPr>
                        <a:t>27.90ｋ㎡</a:t>
                      </a:r>
                    </a:p>
                  </a:txBody>
                  <a:tcPr marL="9526" marR="9526"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alpha val="80000"/>
                      </a:srgbClr>
                    </a:solidFill>
                  </a:tcPr>
                </a:tc>
              </a:tr>
            </a:tbl>
          </a:graphicData>
        </a:graphic>
      </p:graphicFrame>
      <p:graphicFrame>
        <p:nvGraphicFramePr>
          <p:cNvPr id="20" name="グラフ 19"/>
          <p:cNvGraphicFramePr>
            <a:graphicFrameLocks/>
          </p:cNvGraphicFramePr>
          <p:nvPr/>
        </p:nvGraphicFramePr>
        <p:xfrm>
          <a:off x="2627784" y="1844824"/>
          <a:ext cx="5705648" cy="226770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グラフ 20"/>
          <p:cNvGraphicFramePr>
            <a:graphicFrameLocks/>
          </p:cNvGraphicFramePr>
          <p:nvPr/>
        </p:nvGraphicFramePr>
        <p:xfrm>
          <a:off x="2699792" y="4338000"/>
          <a:ext cx="3456000" cy="252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グラフ 21"/>
          <p:cNvGraphicFramePr>
            <a:graphicFrameLocks/>
          </p:cNvGraphicFramePr>
          <p:nvPr/>
        </p:nvGraphicFramePr>
        <p:xfrm>
          <a:off x="5763225" y="4258469"/>
          <a:ext cx="3276000" cy="2520000"/>
        </p:xfrm>
        <a:graphic>
          <a:graphicData uri="http://schemas.openxmlformats.org/drawingml/2006/chart">
            <c:chart xmlns:c="http://schemas.openxmlformats.org/drawingml/2006/chart" xmlns:r="http://schemas.openxmlformats.org/officeDocument/2006/relationships" r:id="rId4"/>
          </a:graphicData>
        </a:graphic>
      </p:graphicFrame>
      <p:sp>
        <p:nvSpPr>
          <p:cNvPr id="23" name="正方形/長方形 27"/>
          <p:cNvSpPr>
            <a:spLocks noChangeArrowheads="1"/>
          </p:cNvSpPr>
          <p:nvPr/>
        </p:nvSpPr>
        <p:spPr bwMode="auto">
          <a:xfrm>
            <a:off x="8112125" y="24526"/>
            <a:ext cx="1031875" cy="261610"/>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３２</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4005015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3"/>
          <p:cNvSpPr txBox="1">
            <a:spLocks/>
          </p:cNvSpPr>
          <p:nvPr/>
        </p:nvSpPr>
        <p:spPr bwMode="auto">
          <a:xfrm>
            <a:off x="107950" y="260350"/>
            <a:ext cx="8928100" cy="6399757"/>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 name="テキスト ボックス 2"/>
          <p:cNvSpPr txBox="1"/>
          <p:nvPr/>
        </p:nvSpPr>
        <p:spPr bwMode="gray">
          <a:xfrm>
            <a:off x="250825" y="163513"/>
            <a:ext cx="3960813" cy="185737"/>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2</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36868" name="テキスト ボックス 24"/>
          <p:cNvSpPr txBox="1">
            <a:spLocks noChangeArrowheads="1"/>
          </p:cNvSpPr>
          <p:nvPr/>
        </p:nvSpPr>
        <p:spPr bwMode="auto">
          <a:xfrm>
            <a:off x="187325" y="314268"/>
            <a:ext cx="360363" cy="63007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産　業</a:t>
            </a:r>
          </a:p>
        </p:txBody>
      </p:sp>
      <p:graphicFrame>
        <p:nvGraphicFramePr>
          <p:cNvPr id="5" name="Group 30"/>
          <p:cNvGraphicFramePr>
            <a:graphicFrameLocks noGrp="1"/>
          </p:cNvGraphicFramePr>
          <p:nvPr/>
        </p:nvGraphicFramePr>
        <p:xfrm>
          <a:off x="828675" y="1268413"/>
          <a:ext cx="2268537" cy="1971701"/>
        </p:xfrm>
        <a:graphic>
          <a:graphicData uri="http://schemas.openxmlformats.org/drawingml/2006/table">
            <a:tbl>
              <a:tblPr/>
              <a:tblGrid>
                <a:gridCol w="239074"/>
                <a:gridCol w="877191"/>
                <a:gridCol w="1152272"/>
              </a:tblGrid>
              <a:tr h="24595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区内総生産</a:t>
                      </a:r>
                    </a:p>
                  </a:txBody>
                  <a:tcPr marL="54013" marR="54013" marT="46792" marB="46792"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5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総生産</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ja-JP" altLang="en-US" sz="1000" b="0" i="0" u="none" strike="noStrike" dirty="0">
                          <a:latin typeface="ＭＳ Ｐゴシック" pitchFamily="50" charset="-128"/>
                          <a:ea typeface="ＭＳ Ｐゴシック" pitchFamily="50" charset="-128"/>
                        </a:rPr>
                        <a:t>  </a:t>
                      </a:r>
                      <a:r>
                        <a:rPr lang="en-US" altLang="ja-JP" sz="1000" b="0" i="0" u="none" strike="noStrike" dirty="0">
                          <a:latin typeface="ＭＳ Ｐゴシック" pitchFamily="50" charset="-128"/>
                          <a:ea typeface="ＭＳ Ｐゴシック" pitchFamily="50" charset="-128"/>
                        </a:rPr>
                        <a:t>7</a:t>
                      </a:r>
                      <a:r>
                        <a:rPr lang="ja-JP" altLang="en-US" sz="1000" b="0" i="0" u="none" strike="noStrike" dirty="0">
                          <a:latin typeface="ＭＳ Ｐゴシック" pitchFamily="50" charset="-128"/>
                          <a:ea typeface="ＭＳ Ｐゴシック" pitchFamily="50" charset="-128"/>
                        </a:rPr>
                        <a:t>兆</a:t>
                      </a:r>
                      <a:r>
                        <a:rPr lang="en-US" altLang="ja-JP" sz="1000" b="0" i="0" u="none" strike="noStrike" dirty="0">
                          <a:latin typeface="ＭＳ Ｐゴシック" pitchFamily="50" charset="-128"/>
                          <a:ea typeface="ＭＳ Ｐゴシック" pitchFamily="50" charset="-128"/>
                        </a:rPr>
                        <a:t>5,736</a:t>
                      </a:r>
                      <a:r>
                        <a:rPr lang="ja-JP" altLang="en-US" sz="1000" b="0" i="0" u="none" strike="noStrike" dirty="0">
                          <a:latin typeface="ＭＳ Ｐゴシック" pitchFamily="50" charset="-128"/>
                          <a:ea typeface="ＭＳ Ｐゴシック" pitchFamily="50" charset="-128"/>
                        </a:rPr>
                        <a:t>億円</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業種</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分類別</a:t>
                      </a:r>
                    </a:p>
                  </a:txBody>
                  <a:tcPr marL="54013" marR="54013" marT="46792" marB="46792"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製造業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7.3%</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卸・小売業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29.6%</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28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サービス業</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59.9%</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8795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4013" marR="54013" marT="46792" marB="467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3.2%</a:t>
                      </a: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50">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企業本社数</a:t>
                      </a:r>
                    </a:p>
                  </a:txBody>
                  <a:tcPr marL="54013" marR="54013"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17,191</a:t>
                      </a:r>
                      <a:r>
                        <a:rPr lang="ja-JP" altLang="en-US" sz="1000" b="0" i="0" u="none" strike="noStrike" dirty="0" smtClean="0">
                          <a:latin typeface="ＭＳ Ｐゴシック" pitchFamily="50" charset="-128"/>
                          <a:ea typeface="ＭＳ Ｐゴシック" pitchFamily="50" charset="-128"/>
                        </a:rPr>
                        <a:t>社</a:t>
                      </a:r>
                      <a:endParaRPr lang="ja-JP" altLang="en-US" sz="1000" b="0" i="0" u="none" strike="noStrike" dirty="0">
                        <a:latin typeface="ＭＳ Ｐゴシック" pitchFamily="50" charset="-128"/>
                        <a:ea typeface="ＭＳ Ｐゴシック" pitchFamily="50" charset="-128"/>
                      </a:endParaRPr>
                    </a:p>
                  </a:txBody>
                  <a:tcPr marL="9527" marR="9527" marT="9523"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6" name="Rectangle 86"/>
          <p:cNvSpPr>
            <a:spLocks noChangeArrowheads="1"/>
          </p:cNvSpPr>
          <p:nvPr/>
        </p:nvSpPr>
        <p:spPr bwMode="auto">
          <a:xfrm>
            <a:off x="5638800" y="345063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産業別就業者数の推移</a:t>
            </a:r>
          </a:p>
        </p:txBody>
      </p:sp>
      <p:sp>
        <p:nvSpPr>
          <p:cNvPr id="36897" name="テキスト ボックス 33"/>
          <p:cNvSpPr txBox="1">
            <a:spLocks noChangeArrowheads="1"/>
          </p:cNvSpPr>
          <p:nvPr/>
        </p:nvSpPr>
        <p:spPr bwMode="auto">
          <a:xfrm>
            <a:off x="8027988" y="6465295"/>
            <a:ext cx="8651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H27</a:t>
            </a:r>
            <a:r>
              <a:rPr lang="ja-JP" altLang="en-US" sz="700"/>
              <a:t>国勢調査）</a:t>
            </a:r>
            <a:endParaRPr lang="en-US" altLang="ja-JP" sz="700"/>
          </a:p>
        </p:txBody>
      </p:sp>
      <p:graphicFrame>
        <p:nvGraphicFramePr>
          <p:cNvPr id="9" name="Group 30"/>
          <p:cNvGraphicFramePr>
            <a:graphicFrameLocks noGrp="1"/>
          </p:cNvGraphicFramePr>
          <p:nvPr/>
        </p:nvGraphicFramePr>
        <p:xfrm>
          <a:off x="3203575" y="1268413"/>
          <a:ext cx="2124075" cy="1973318"/>
        </p:xfrm>
        <a:graphic>
          <a:graphicData uri="http://schemas.openxmlformats.org/drawingml/2006/table">
            <a:tbl>
              <a:tblPr/>
              <a:tblGrid>
                <a:gridCol w="239026"/>
                <a:gridCol w="877014"/>
                <a:gridCol w="1008035"/>
              </a:tblGrid>
              <a:tr h="24590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産業別就業者数</a:t>
                      </a:r>
                    </a:p>
                  </a:txBody>
                  <a:tcPr marL="54002" marR="54002" marT="46783" marB="46783"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1838">
                <a:tc gridSpan="2">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就業者数</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138,746</a:t>
                      </a:r>
                      <a:r>
                        <a:rPr lang="ja-JP" altLang="en-US" sz="1000" b="0" i="0" u="none" strike="noStrike" dirty="0" smtClean="0">
                          <a:latin typeface="ＭＳ Ｐゴシック" pitchFamily="50" charset="-128"/>
                          <a:ea typeface="ＭＳ Ｐゴシック" pitchFamily="50" charset="-128"/>
                        </a:rPr>
                        <a:t>人</a:t>
                      </a:r>
                      <a:endParaRPr lang="en-US" altLang="ja-JP" sz="1000" b="0" i="0" u="none" strike="noStrike" dirty="0">
                        <a:latin typeface="ＭＳ Ｐゴシック" pitchFamily="50" charset="-128"/>
                        <a:ea typeface="ＭＳ Ｐゴシック" pitchFamily="50" charset="-128"/>
                      </a:endParaRP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rowSpan="4">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4002" marR="54002" marT="46783" marB="4678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kumimoji="1" lang="ja-JP" altLang="en-US" sz="1000" dirty="0" smtClean="0">
                          <a:latin typeface="+mn-ea"/>
                          <a:ea typeface="+mn-ea"/>
                        </a:rPr>
                        <a:t>第一次産業</a:t>
                      </a:r>
                      <a:endParaRPr kumimoji="1" lang="ja-JP" altLang="en-US" sz="1000" dirty="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0.1%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第二次産業</a:t>
                      </a: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19.1%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9865">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第三次産業</a:t>
                      </a:r>
                      <a:endParaRPr kumimoji="1" lang="ja-JP" altLang="en-US" sz="1000" dirty="0" smtClean="0">
                        <a:latin typeface="+mn-ea"/>
                        <a:ea typeface="+mn-ea"/>
                      </a:endParaRPr>
                    </a:p>
                  </a:txBody>
                  <a:tcPr marL="54002" marR="54002" marT="46783" marB="467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80.8%  </a:t>
                      </a:r>
                    </a:p>
                  </a:txBody>
                  <a:tcPr marL="9525" marR="9525"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19">
                <a:tc vMerge="1">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mn-ea"/>
                          <a:ea typeface="+mn-ea"/>
                        </a:rPr>
                        <a:t>※</a:t>
                      </a:r>
                      <a:r>
                        <a:rPr kumimoji="1" lang="ja-JP" altLang="en-US" sz="800" dirty="0" smtClean="0">
                          <a:latin typeface="+mn-ea"/>
                          <a:ea typeface="+mn-ea"/>
                        </a:rPr>
                        <a:t>構成比に分類不能は含まず</a:t>
                      </a:r>
                    </a:p>
                  </a:txBody>
                  <a:tcPr marL="54002" marR="54002" marT="46783" marB="467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algn="ctr" fontAlgn="ctr"/>
                      <a:endParaRPr lang="en-US" altLang="ja-JP" sz="1000" b="0" i="0" u="none" strike="noStrike" dirty="0">
                        <a:latin typeface="ＭＳ Ｐゴシック" pitchFamily="50" charset="-128"/>
                        <a:ea typeface="ＭＳ Ｐゴシック"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 name="Group 30"/>
          <p:cNvGraphicFramePr>
            <a:graphicFrameLocks noGrp="1"/>
          </p:cNvGraphicFramePr>
          <p:nvPr/>
        </p:nvGraphicFramePr>
        <p:xfrm>
          <a:off x="5437188" y="1268413"/>
          <a:ext cx="3311525" cy="1541461"/>
        </p:xfrm>
        <a:graphic>
          <a:graphicData uri="http://schemas.openxmlformats.org/drawingml/2006/table">
            <a:tbl>
              <a:tblPr/>
              <a:tblGrid>
                <a:gridCol w="719897"/>
                <a:gridCol w="899871"/>
                <a:gridCol w="791886"/>
                <a:gridCol w="899871"/>
              </a:tblGrid>
              <a:tr h="24507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418" marR="53418" marT="46316" marB="463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販売額</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16</a:t>
                      </a:r>
                      <a:r>
                        <a:rPr lang="ja-JP" altLang="en-US" sz="1000" b="0" i="0" u="none" strike="noStrike" dirty="0">
                          <a:latin typeface="ＭＳ Ｐゴシック" pitchFamily="50" charset="-128"/>
                          <a:ea typeface="ＭＳ Ｐゴシック" pitchFamily="50" charset="-128"/>
                        </a:rPr>
                        <a:t>兆</a:t>
                      </a:r>
                      <a:r>
                        <a:rPr lang="en-US" altLang="ja-JP" sz="1000" b="0" i="0" u="none" strike="noStrike" dirty="0">
                          <a:latin typeface="ＭＳ Ｐゴシック" pitchFamily="50" charset="-128"/>
                          <a:ea typeface="ＭＳ Ｐゴシック" pitchFamily="50" charset="-128"/>
                        </a:rPr>
                        <a:t>8,504</a:t>
                      </a:r>
                      <a:r>
                        <a:rPr lang="ja-JP"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出荷額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（事業所あたり）</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zh-TW" sz="1000" b="0" i="0" u="none" strike="noStrike" dirty="0">
                          <a:latin typeface="ＭＳ Ｐゴシック" pitchFamily="50" charset="-128"/>
                          <a:ea typeface="ＭＳ Ｐゴシック" pitchFamily="50" charset="-128"/>
                        </a:rPr>
                        <a:t>3,862</a:t>
                      </a:r>
                      <a:r>
                        <a:rPr lang="zh-TW" altLang="en-US" sz="1000" b="0" i="0" u="none" strike="noStrike" dirty="0">
                          <a:latin typeface="ＭＳ Ｐゴシック" pitchFamily="50" charset="-128"/>
                          <a:ea typeface="ＭＳ Ｐゴシック" pitchFamily="50" charset="-128"/>
                        </a:rPr>
                        <a:t>億円</a:t>
                      </a:r>
                      <a:br>
                        <a:rPr lang="zh-TW" altLang="en-US" sz="1000" b="0" i="0" u="none" strike="noStrike" dirty="0">
                          <a:latin typeface="ＭＳ Ｐゴシック" pitchFamily="50" charset="-128"/>
                          <a:ea typeface="ＭＳ Ｐゴシック" pitchFamily="50" charset="-128"/>
                        </a:rPr>
                      </a:br>
                      <a:r>
                        <a:rPr lang="zh-TW" altLang="en-US" sz="1000" b="0" i="0" u="none" strike="noStrike" dirty="0">
                          <a:latin typeface="ＭＳ Ｐゴシック" pitchFamily="50" charset="-128"/>
                          <a:ea typeface="ＭＳ Ｐゴシック" pitchFamily="50" charset="-128"/>
                        </a:rPr>
                        <a:t>（</a:t>
                      </a:r>
                      <a:r>
                        <a:rPr lang="en-US" altLang="zh-TW" sz="1000" b="0" i="0" u="none" strike="noStrike" dirty="0">
                          <a:latin typeface="ＭＳ Ｐゴシック" pitchFamily="50" charset="-128"/>
                          <a:ea typeface="ＭＳ Ｐゴシック" pitchFamily="50" charset="-128"/>
                        </a:rPr>
                        <a:t>6.7</a:t>
                      </a:r>
                      <a:r>
                        <a:rPr lang="zh-TW" altLang="en-US" sz="1000" b="0" i="0" u="none" strike="noStrike" dirty="0">
                          <a:latin typeface="ＭＳ Ｐゴシック" pitchFamily="50" charset="-128"/>
                          <a:ea typeface="ＭＳ Ｐゴシック" pitchFamily="50" charset="-128"/>
                        </a:rPr>
                        <a:t>億円）</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10,796</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事業所</a:t>
                      </a: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577</a:t>
                      </a:r>
                      <a:r>
                        <a:rPr lang="ja-JP" altLang="en-US" sz="1000" b="0" i="0" u="none" strike="noStrike" dirty="0">
                          <a:latin typeface="ＭＳ Ｐゴシック" pitchFamily="50" charset="-128"/>
                          <a:ea typeface="ＭＳ Ｐゴシック" pitchFamily="50" charset="-128"/>
                        </a:rPr>
                        <a:t>ヵ所</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43212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p>
                  </a:txBody>
                  <a:tcPr marL="53418" marR="53418" marT="46316" marB="463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132,073</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従業者</a:t>
                      </a: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418" marR="53418" marT="46316" marB="4631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10,608</a:t>
                      </a:r>
                      <a:r>
                        <a:rPr lang="ja-JP" altLang="en-US" sz="1000" b="0" i="0" u="none" strike="noStrike" dirty="0">
                          <a:latin typeface="ＭＳ Ｐゴシック" pitchFamily="50" charset="-128"/>
                          <a:ea typeface="ＭＳ Ｐゴシック" pitchFamily="50" charset="-128"/>
                        </a:rPr>
                        <a:t>人</a:t>
                      </a:r>
                    </a:p>
                  </a:txBody>
                  <a:tcPr marL="9524" marR="9524"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46" name="Rectangle 86"/>
          <p:cNvSpPr>
            <a:spLocks noChangeArrowheads="1"/>
          </p:cNvSpPr>
          <p:nvPr/>
        </p:nvSpPr>
        <p:spPr bwMode="auto">
          <a:xfrm>
            <a:off x="1527175" y="345063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区内総生産</a:t>
            </a:r>
          </a:p>
        </p:txBody>
      </p:sp>
      <p:sp>
        <p:nvSpPr>
          <p:cNvPr id="36947"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14" name="テキスト ボックス 13"/>
          <p:cNvSpPr txBox="1"/>
          <p:nvPr/>
        </p:nvSpPr>
        <p:spPr>
          <a:xfrm>
            <a:off x="611188" y="568325"/>
            <a:ext cx="8064500" cy="461963"/>
          </a:xfrm>
          <a:prstGeom prst="rect">
            <a:avLst/>
          </a:prstGeom>
          <a:noFill/>
        </p:spPr>
        <p:txBody>
          <a:bodyPr>
            <a:spAutoFit/>
          </a:bodyPr>
          <a:lstStyle/>
          <a:p>
            <a:pPr eaLnBrk="0" hangingPunct="0">
              <a:defRPr/>
            </a:pPr>
            <a:r>
              <a:rPr lang="ja-JP" altLang="en-US"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全産業の総生産は</a:t>
            </a:r>
            <a:r>
              <a:rPr lang="en-US" altLang="ja-JP" sz="1200" dirty="0">
                <a:latin typeface="+mn-ea"/>
                <a:ea typeface="ＭＳ Ｐゴシック" pitchFamily="50" charset="-128"/>
              </a:rPr>
              <a:t>7</a:t>
            </a:r>
            <a:r>
              <a:rPr lang="ja-JP" altLang="ja-JP" sz="1200" dirty="0">
                <a:latin typeface="+mn-ea"/>
                <a:ea typeface="ＭＳ Ｐゴシック" pitchFamily="50" charset="-128"/>
              </a:rPr>
              <a:t>兆</a:t>
            </a:r>
            <a:r>
              <a:rPr lang="en-US" altLang="ja-JP" sz="1200" dirty="0">
                <a:latin typeface="+mn-ea"/>
                <a:ea typeface="ＭＳ Ｐゴシック" pitchFamily="50" charset="-128"/>
              </a:rPr>
              <a:t>5,736</a:t>
            </a:r>
            <a:r>
              <a:rPr lang="ja-JP" altLang="ja-JP" sz="1200" dirty="0">
                <a:latin typeface="+mn-ea"/>
                <a:ea typeface="ＭＳ Ｐゴシック" pitchFamily="50" charset="-128"/>
              </a:rPr>
              <a:t>億円</a:t>
            </a:r>
            <a:endParaRPr lang="en-US" altLang="ja-JP" sz="1200" dirty="0">
              <a:latin typeface="+mn-ea"/>
              <a:ea typeface="ＭＳ Ｐゴシック" pitchFamily="50" charset="-128"/>
            </a:endParaRPr>
          </a:p>
          <a:p>
            <a:pPr eaLnBrk="0" hangingPunct="0">
              <a:defRPr/>
            </a:pPr>
            <a:r>
              <a:rPr lang="ja-JP" altLang="ja-JP" sz="1200" dirty="0">
                <a:latin typeface="+mn-ea"/>
                <a:ea typeface="ＭＳ Ｐゴシック" pitchFamily="50" charset="-128"/>
              </a:rPr>
              <a:t>○</a:t>
            </a:r>
            <a:r>
              <a:rPr lang="ja-JP" altLang="en-US" sz="1200" dirty="0">
                <a:solidFill>
                  <a:srgbClr val="000000"/>
                </a:solidFill>
                <a:latin typeface="+mn-ea"/>
                <a:ea typeface="ＭＳ Ｐゴシック" pitchFamily="50" charset="-128"/>
                <a:cs typeface="Times New Roman" pitchFamily="18" charset="0"/>
              </a:rPr>
              <a:t>商業の販売額は</a:t>
            </a:r>
            <a:r>
              <a:rPr lang="en-US" altLang="ja-JP" sz="1200" dirty="0">
                <a:solidFill>
                  <a:srgbClr val="000000"/>
                </a:solidFill>
                <a:latin typeface="+mn-ea"/>
                <a:ea typeface="ＭＳ Ｐゴシック" pitchFamily="50" charset="-128"/>
                <a:cs typeface="Times New Roman" pitchFamily="18" charset="0"/>
              </a:rPr>
              <a:t>16</a:t>
            </a:r>
            <a:r>
              <a:rPr lang="ja-JP" altLang="en-US" sz="1200" dirty="0">
                <a:solidFill>
                  <a:srgbClr val="000000"/>
                </a:solidFill>
                <a:latin typeface="+mn-ea"/>
                <a:ea typeface="ＭＳ Ｐゴシック" pitchFamily="50" charset="-128"/>
                <a:cs typeface="Times New Roman" pitchFamily="18" charset="0"/>
              </a:rPr>
              <a:t>兆</a:t>
            </a:r>
            <a:r>
              <a:rPr lang="en-US" altLang="ja-JP" sz="1200" dirty="0">
                <a:solidFill>
                  <a:srgbClr val="000000"/>
                </a:solidFill>
                <a:latin typeface="+mn-ea"/>
                <a:ea typeface="ＭＳ Ｐゴシック" pitchFamily="50" charset="-128"/>
                <a:cs typeface="Times New Roman" pitchFamily="18" charset="0"/>
              </a:rPr>
              <a:t>8,504</a:t>
            </a:r>
            <a:r>
              <a:rPr lang="ja-JP" altLang="en-US" sz="1200" dirty="0">
                <a:solidFill>
                  <a:srgbClr val="000000"/>
                </a:solidFill>
                <a:latin typeface="+mn-ea"/>
                <a:ea typeface="ＭＳ Ｐゴシック" pitchFamily="50" charset="-128"/>
                <a:cs typeface="Times New Roman" pitchFamily="18" charset="0"/>
              </a:rPr>
              <a:t>億円となっており、総合区</a:t>
            </a:r>
            <a:r>
              <a:rPr lang="en-US" altLang="ja-JP" sz="1200" dirty="0">
                <a:solidFill>
                  <a:srgbClr val="000000"/>
                </a:solidFill>
                <a:latin typeface="+mn-ea"/>
                <a:ea typeface="ＭＳ Ｐゴシック" pitchFamily="50" charset="-128"/>
                <a:cs typeface="Times New Roman" pitchFamily="18" charset="0"/>
              </a:rPr>
              <a:t>(8</a:t>
            </a:r>
            <a:r>
              <a:rPr lang="ja-JP" altLang="en-US" sz="1200" dirty="0">
                <a:solidFill>
                  <a:srgbClr val="000000"/>
                </a:solidFill>
                <a:latin typeface="+mn-ea"/>
                <a:ea typeface="ＭＳ Ｐゴシック" pitchFamily="50" charset="-128"/>
                <a:cs typeface="Times New Roman" pitchFamily="18" charset="0"/>
              </a:rPr>
              <a:t>区）平均の</a:t>
            </a:r>
            <a:r>
              <a:rPr lang="en-US" altLang="ja-JP" sz="1200" dirty="0">
                <a:solidFill>
                  <a:srgbClr val="000000"/>
                </a:solidFill>
                <a:latin typeface="+mn-ea"/>
                <a:ea typeface="ＭＳ Ｐゴシック" pitchFamily="50" charset="-128"/>
                <a:cs typeface="Times New Roman" pitchFamily="18" charset="0"/>
              </a:rPr>
              <a:t>4</a:t>
            </a:r>
            <a:r>
              <a:rPr lang="ja-JP" altLang="en-US" sz="1200" dirty="0">
                <a:solidFill>
                  <a:srgbClr val="000000"/>
                </a:solidFill>
                <a:latin typeface="+mn-ea"/>
                <a:ea typeface="ＭＳ Ｐゴシック" pitchFamily="50" charset="-128"/>
                <a:cs typeface="Times New Roman" pitchFamily="18" charset="0"/>
              </a:rPr>
              <a:t>兆</a:t>
            </a:r>
            <a:r>
              <a:rPr lang="en-US" altLang="ja-JP" sz="1200" dirty="0">
                <a:solidFill>
                  <a:srgbClr val="000000"/>
                </a:solidFill>
                <a:latin typeface="+mn-ea"/>
                <a:ea typeface="ＭＳ Ｐゴシック" pitchFamily="50" charset="-128"/>
                <a:cs typeface="Times New Roman" pitchFamily="18" charset="0"/>
              </a:rPr>
              <a:t>3,435</a:t>
            </a:r>
            <a:r>
              <a:rPr lang="ja-JP" altLang="en-US" sz="1200" dirty="0">
                <a:solidFill>
                  <a:srgbClr val="000000"/>
                </a:solidFill>
                <a:latin typeface="+mn-ea"/>
                <a:ea typeface="ＭＳ Ｐゴシック" pitchFamily="50" charset="-128"/>
                <a:cs typeface="Times New Roman" pitchFamily="18" charset="0"/>
              </a:rPr>
              <a:t>億円を上回っている </a:t>
            </a:r>
            <a:endParaRPr lang="en-US" altLang="ja-JP" sz="1200" dirty="0">
              <a:solidFill>
                <a:srgbClr val="000000"/>
              </a:solidFill>
              <a:latin typeface="+mn-ea"/>
              <a:ea typeface="ＭＳ Ｐゴシック" pitchFamily="50" charset="-128"/>
              <a:cs typeface="Times New Roman" pitchFamily="18" charset="0"/>
            </a:endParaRPr>
          </a:p>
        </p:txBody>
      </p:sp>
      <p:graphicFrame>
        <p:nvGraphicFramePr>
          <p:cNvPr id="16" name="グラフ 15"/>
          <p:cNvGraphicFramePr>
            <a:graphicFrameLocks/>
          </p:cNvGraphicFramePr>
          <p:nvPr/>
        </p:nvGraphicFramePr>
        <p:xfrm>
          <a:off x="4716016" y="3810226"/>
          <a:ext cx="4003200" cy="2782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グラフ 14"/>
          <p:cNvGraphicFramePr>
            <a:graphicFrameLocks/>
          </p:cNvGraphicFramePr>
          <p:nvPr/>
        </p:nvGraphicFramePr>
        <p:xfrm>
          <a:off x="539552" y="3594202"/>
          <a:ext cx="4132800" cy="2980800"/>
        </p:xfrm>
        <a:graphic>
          <a:graphicData uri="http://schemas.openxmlformats.org/drawingml/2006/chart">
            <c:chart xmlns:c="http://schemas.openxmlformats.org/drawingml/2006/chart" xmlns:r="http://schemas.openxmlformats.org/officeDocument/2006/relationships" r:id="rId3"/>
          </a:graphicData>
        </a:graphic>
      </p:graphicFrame>
      <p:sp>
        <p:nvSpPr>
          <p:cNvPr id="36951" name="テキスト ボックス 33"/>
          <p:cNvSpPr txBox="1">
            <a:spLocks noChangeArrowheads="1"/>
          </p:cNvSpPr>
          <p:nvPr/>
        </p:nvSpPr>
        <p:spPr bwMode="auto">
          <a:xfrm>
            <a:off x="2987675" y="6465295"/>
            <a:ext cx="15128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（大阪の経済</a:t>
            </a:r>
            <a:r>
              <a:rPr lang="en-US" altLang="ja-JP" sz="700"/>
              <a:t>2017</a:t>
            </a:r>
            <a:r>
              <a:rPr lang="ja-JP" altLang="en-US" sz="700"/>
              <a:t>年版）</a:t>
            </a:r>
            <a:endParaRPr lang="en-US" altLang="ja-JP" sz="700"/>
          </a:p>
        </p:txBody>
      </p:sp>
      <p:sp>
        <p:nvSpPr>
          <p:cNvPr id="17" name="正方形/長方形 27"/>
          <p:cNvSpPr>
            <a:spLocks noChangeArrowheads="1"/>
          </p:cNvSpPr>
          <p:nvPr/>
        </p:nvSpPr>
        <p:spPr bwMode="auto">
          <a:xfrm>
            <a:off x="8112125" y="6623358"/>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３３</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2165280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タイトル 3"/>
          <p:cNvSpPr txBox="1">
            <a:spLocks/>
          </p:cNvSpPr>
          <p:nvPr/>
        </p:nvSpPr>
        <p:spPr bwMode="auto">
          <a:xfrm>
            <a:off x="107950" y="260350"/>
            <a:ext cx="8928100" cy="6488113"/>
          </a:xfrm>
          <a:prstGeom prst="rect">
            <a:avLst/>
          </a:prstGeom>
          <a:noFill/>
          <a:ln w="19050"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4" name="テキスト ボックス 3"/>
          <p:cNvSpPr txBox="1"/>
          <p:nvPr/>
        </p:nvSpPr>
        <p:spPr bwMode="gray">
          <a:xfrm>
            <a:off x="250825" y="160338"/>
            <a:ext cx="3960813" cy="187325"/>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Meiryo UI" pitchFamily="50" charset="-128"/>
                <a:ea typeface="Meiryo UI" pitchFamily="50" charset="-128"/>
                <a:cs typeface="Meiryo UI" pitchFamily="50" charset="-128"/>
              </a:rPr>
              <a:t>総合区の状況（統計データ）＜</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r>
              <a:rPr lang="en-US" altLang="ja-JP" sz="1200" b="1" dirty="0">
                <a:solidFill>
                  <a:schemeClr val="bg1"/>
                </a:solidFill>
                <a:latin typeface="Meiryo UI" pitchFamily="50" charset="-128"/>
                <a:ea typeface="Meiryo UI" pitchFamily="50" charset="-128"/>
                <a:cs typeface="Meiryo UI" pitchFamily="50" charset="-128"/>
              </a:rPr>
              <a:t>3</a:t>
            </a:r>
            <a:r>
              <a:rPr lang="ja-JP" altLang="en-US" sz="1200" b="1" dirty="0">
                <a:solidFill>
                  <a:schemeClr val="bg1"/>
                </a:solidFill>
                <a:latin typeface="Meiryo UI" pitchFamily="50" charset="-128"/>
                <a:ea typeface="Meiryo UI" pitchFamily="50" charset="-128"/>
                <a:cs typeface="Meiryo UI" pitchFamily="50" charset="-128"/>
              </a:rPr>
              <a:t>＞</a:t>
            </a:r>
          </a:p>
        </p:txBody>
      </p:sp>
      <p:sp>
        <p:nvSpPr>
          <p:cNvPr id="37892" name="テキスト ボックス 24"/>
          <p:cNvSpPr txBox="1">
            <a:spLocks noChangeArrowheads="1"/>
          </p:cNvSpPr>
          <p:nvPr/>
        </p:nvSpPr>
        <p:spPr bwMode="auto">
          <a:xfrm>
            <a:off x="179388" y="401638"/>
            <a:ext cx="360362" cy="6300787"/>
          </a:xfrm>
          <a:prstGeom prst="rect">
            <a:avLst/>
          </a:prstGeom>
          <a:solidFill>
            <a:srgbClr val="993300"/>
          </a:solidFill>
          <a:ln>
            <a:noFill/>
          </a:ln>
          <a:extLst>
            <a:ext uri="{91240B29-F687-4F45-9708-019B960494DF}">
              <a14:hiddenLine xmlns:a14="http://schemas.microsoft.com/office/drawing/2010/main" w="22225">
                <a:solidFill>
                  <a:srgbClr val="000000"/>
                </a:solidFill>
                <a:miter lim="800000"/>
                <a:headEnd/>
                <a:tailEnd/>
              </a14:hiddenLine>
            </a:ext>
          </a:extLst>
        </p:spPr>
        <p:txBody>
          <a:bodyPr vert="eaVert"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ゴシック" pitchFamily="49" charset="-128"/>
                <a:ea typeface="ＭＳ ゴシック" pitchFamily="49" charset="-128"/>
              </a:rPr>
              <a:t>まち・暮らし</a:t>
            </a:r>
          </a:p>
        </p:txBody>
      </p:sp>
      <p:graphicFrame>
        <p:nvGraphicFramePr>
          <p:cNvPr id="6" name="Group 22"/>
          <p:cNvGraphicFramePr>
            <a:graphicFrameLocks noGrp="1"/>
          </p:cNvGraphicFramePr>
          <p:nvPr/>
        </p:nvGraphicFramePr>
        <p:xfrm>
          <a:off x="831850" y="1268413"/>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51.7%</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住居</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21.2%</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商業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37.6%</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工業</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26.3%</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a:latin typeface="ＭＳ Ｐゴシック" pitchFamily="50" charset="-128"/>
                          <a:ea typeface="ＭＳ Ｐゴシック" pitchFamily="50" charset="-128"/>
                        </a:rPr>
                        <a:t>14.9%</a:t>
                      </a: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持ち家割合：借家割合</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35.9%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64.1%</a:t>
                      </a:r>
                    </a:p>
                  </a:txBody>
                  <a:tcPr marL="53979" marR="53979" marT="46813" marB="468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918" name="Rectangle 86"/>
          <p:cNvSpPr>
            <a:spLocks noChangeArrowheads="1"/>
          </p:cNvSpPr>
          <p:nvPr/>
        </p:nvSpPr>
        <p:spPr bwMode="auto">
          <a:xfrm>
            <a:off x="3314700" y="1268413"/>
            <a:ext cx="2159000" cy="157162"/>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建物用途の内訳</a:t>
            </a:r>
          </a:p>
        </p:txBody>
      </p:sp>
      <p:sp>
        <p:nvSpPr>
          <p:cNvPr id="37919" name="テキスト ボックス 34"/>
          <p:cNvSpPr txBox="1">
            <a:spLocks noChangeArrowheads="1"/>
          </p:cNvSpPr>
          <p:nvPr/>
        </p:nvSpPr>
        <p:spPr bwMode="auto">
          <a:xfrm>
            <a:off x="4427538" y="3716338"/>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graphicFrame>
        <p:nvGraphicFramePr>
          <p:cNvPr id="11" name="Group 22"/>
          <p:cNvGraphicFramePr>
            <a:graphicFrameLocks noGrp="1"/>
          </p:cNvGraphicFramePr>
          <p:nvPr/>
        </p:nvGraphicFramePr>
        <p:xfrm>
          <a:off x="6084888" y="1268413"/>
          <a:ext cx="2663825" cy="5130821"/>
        </p:xfrm>
        <a:graphic>
          <a:graphicData uri="http://schemas.openxmlformats.org/drawingml/2006/table">
            <a:tbl>
              <a:tblPr/>
              <a:tblGrid>
                <a:gridCol w="288010"/>
                <a:gridCol w="719944"/>
                <a:gridCol w="719944"/>
                <a:gridCol w="935927"/>
              </a:tblGrid>
              <a:tr h="243837">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項目</a:t>
                      </a:r>
                    </a:p>
                  </a:txBody>
                  <a:tcPr marL="54860" marR="54860"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864" marR="5486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pitchFamily="50" charset="-128"/>
                          <a:ea typeface="ＭＳ Ｐゴシック" pitchFamily="50" charset="-128"/>
                        </a:rPr>
                        <a:t>状況</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r>
              <a:tr h="287996">
                <a:tc rowSpan="9">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子ども・教育</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認可保育所定員</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（就学前児童</a:t>
                      </a:r>
                      <a:r>
                        <a:rPr kumimoji="1" lang="en-US" altLang="ja-JP" sz="800" b="0" i="0" u="none" strike="noStrike" cap="none" normalizeH="0" baseline="0" dirty="0" smtClean="0">
                          <a:ln>
                            <a:noFill/>
                          </a:ln>
                          <a:solidFill>
                            <a:schemeClr val="tx1"/>
                          </a:solidFill>
                          <a:effectLst/>
                          <a:latin typeface="ＭＳ Ｐゴシック" pitchFamily="50" charset="-128"/>
                          <a:ea typeface="ＭＳ Ｐゴシック" pitchFamily="50" charset="-128"/>
                        </a:rPr>
                        <a:t>100</a:t>
                      </a: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5,387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35.8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待機児童数</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69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199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幼稚園数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園</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小学校数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36</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中学校数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高等学校数（全日）</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短期大学数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大学数</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校</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91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福祉・医療</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居宅介護事業者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lang="en-US" altLang="zh-TW" sz="1000" b="0" i="0" u="none" strike="noStrike" dirty="0" smtClean="0">
                          <a:latin typeface="ＭＳ Ｐゴシック" pitchFamily="50" charset="-128"/>
                          <a:ea typeface="ＭＳ Ｐゴシック" pitchFamily="50" charset="-128"/>
                        </a:rPr>
                        <a:t>401</a:t>
                      </a:r>
                      <a:r>
                        <a:rPr lang="zh-TW" altLang="en-US" sz="1000" b="0" i="0" u="none" strike="noStrike" dirty="0" smtClean="0">
                          <a:latin typeface="ＭＳ Ｐゴシック" pitchFamily="50" charset="-128"/>
                          <a:ea typeface="ＭＳ Ｐゴシック" pitchFamily="50" charset="-128"/>
                        </a:rPr>
                        <a:t>業者</a:t>
                      </a:r>
                      <a:br>
                        <a:rPr lang="zh-TW" altLang="en-US" sz="1000" b="0" i="0" u="none" strike="noStrike" dirty="0" smtClean="0">
                          <a:latin typeface="ＭＳ Ｐゴシック" pitchFamily="50" charset="-128"/>
                          <a:ea typeface="ＭＳ Ｐゴシック" pitchFamily="50" charset="-128"/>
                        </a:rPr>
                      </a:br>
                      <a:r>
                        <a:rPr lang="zh-TW" altLang="en-US" sz="1000" b="0" i="0" u="none" strike="noStrike" dirty="0" smtClean="0">
                          <a:latin typeface="ＭＳ Ｐゴシック" pitchFamily="50" charset="-128"/>
                          <a:ea typeface="ＭＳ Ｐゴシック" pitchFamily="50" charset="-128"/>
                        </a:rPr>
                        <a:t>（</a:t>
                      </a:r>
                      <a:r>
                        <a:rPr lang="en-US" altLang="zh-TW" sz="1000" b="0" i="0" u="none" strike="noStrike" dirty="0" smtClean="0">
                          <a:latin typeface="ＭＳ Ｐゴシック" pitchFamily="50" charset="-128"/>
                          <a:ea typeface="ＭＳ Ｐゴシック" pitchFamily="50" charset="-128"/>
                        </a:rPr>
                        <a:t>14.4</a:t>
                      </a:r>
                      <a:r>
                        <a:rPr lang="zh-TW" altLang="en-US" sz="1000" b="0" i="0" u="none" strike="noStrike" dirty="0" smtClean="0">
                          <a:latin typeface="ＭＳ Ｐゴシック" pitchFamily="50" charset="-128"/>
                          <a:ea typeface="ＭＳ Ｐゴシック" pitchFamily="50" charset="-128"/>
                        </a:rPr>
                        <a:t>業者） </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病院・診療所数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（千人あたり）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1,110</a:t>
                      </a:r>
                      <a:r>
                        <a:rPr lang="ja-JP" altLang="en-US" sz="1000" b="0" i="0" u="none" strike="noStrike" dirty="0" smtClean="0">
                          <a:latin typeface="ＭＳ Ｐゴシック" pitchFamily="50" charset="-128"/>
                          <a:ea typeface="ＭＳ Ｐゴシック" pitchFamily="50" charset="-128"/>
                        </a:rPr>
                        <a:t>ヵ所</a:t>
                      </a:r>
                      <a:br>
                        <a:rPr lang="ja-JP" altLang="en-US" sz="1000" b="0" i="0" u="none" strike="noStrike" dirty="0" smtClean="0">
                          <a:latin typeface="ＭＳ Ｐゴシック" pitchFamily="50" charset="-128"/>
                          <a:ea typeface="ＭＳ Ｐゴシック" pitchFamily="50" charset="-128"/>
                        </a:rPr>
                      </a:b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3.5</a:t>
                      </a:r>
                      <a:r>
                        <a:rPr lang="ja-JP" altLang="en-US" sz="1000" b="0" i="0" u="none" strike="noStrike" dirty="0" smtClean="0">
                          <a:latin typeface="ＭＳ Ｐゴシック" pitchFamily="50" charset="-128"/>
                          <a:ea typeface="ＭＳ Ｐゴシック" pitchFamily="50" charset="-128"/>
                        </a:rPr>
                        <a:t>ヵ所）</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国民健康保険加入者数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（加入率）</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93,186</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29.1%</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484">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被保護実人員（生活保護）</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（保護率</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千分比</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a:latin typeface="ＭＳ Ｐゴシック" pitchFamily="50" charset="-128"/>
                          <a:ea typeface="ＭＳ Ｐゴシック" pitchFamily="50" charset="-128"/>
                        </a:rPr>
                        <a:t>13,362</a:t>
                      </a:r>
                      <a:r>
                        <a:rPr lang="ja-JP" altLang="en-US" sz="1000" b="0" i="0" u="none" strike="noStrike" dirty="0">
                          <a:latin typeface="ＭＳ Ｐゴシック" pitchFamily="50" charset="-128"/>
                          <a:ea typeface="ＭＳ Ｐゴシック" pitchFamily="50" charset="-128"/>
                        </a:rPr>
                        <a:t>人</a:t>
                      </a:r>
                      <a:br>
                        <a:rPr lang="ja-JP" altLang="en-US" sz="1000" b="0" i="0" u="none" strike="noStrike" dirty="0">
                          <a:latin typeface="ＭＳ Ｐゴシック" pitchFamily="50" charset="-128"/>
                          <a:ea typeface="ＭＳ Ｐゴシック" pitchFamily="50" charset="-128"/>
                        </a:rPr>
                      </a:br>
                      <a:r>
                        <a:rPr lang="ja-JP" altLang="en-US" sz="1000" b="0" i="0" u="none" strike="noStrike" dirty="0">
                          <a:latin typeface="ＭＳ Ｐゴシック" pitchFamily="50" charset="-128"/>
                          <a:ea typeface="ＭＳ Ｐゴシック" pitchFamily="50" charset="-128"/>
                        </a:rPr>
                        <a:t>（</a:t>
                      </a:r>
                      <a:r>
                        <a:rPr lang="en-US" altLang="ja-JP" sz="1000" b="0" i="0" u="none" strike="noStrike" dirty="0">
                          <a:latin typeface="ＭＳ Ｐゴシック" pitchFamily="50" charset="-128"/>
                          <a:ea typeface="ＭＳ Ｐゴシック" pitchFamily="50" charset="-128"/>
                        </a:rPr>
                        <a:t>41.4‰</a:t>
                      </a:r>
                      <a:r>
                        <a:rPr lang="ja-JP" altLang="en-US" sz="1000" b="0" i="0" u="none" strike="noStrike" dirty="0">
                          <a:latin typeface="ＭＳ Ｐゴシック" pitchFamily="50" charset="-128"/>
                          <a:ea typeface="ＭＳ Ｐゴシック" pitchFamily="50" charset="-128"/>
                        </a:rPr>
                        <a:t>）</a:t>
                      </a: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395">
                <a:tc rowSpan="4">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交通</a:t>
                      </a:r>
                    </a:p>
                  </a:txBody>
                  <a:tcPr marL="53996" marR="53996" marT="46799" marB="46799"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鉄道駅数</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1k㎡</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あたり）</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63</a:t>
                      </a:r>
                      <a:r>
                        <a:rPr lang="ja-JP" altLang="en-US" sz="1000" b="0" i="0" u="none" strike="noStrike" dirty="0" smtClean="0">
                          <a:latin typeface="ＭＳ Ｐゴシック" pitchFamily="50" charset="-128"/>
                          <a:ea typeface="ＭＳ Ｐゴシック" pitchFamily="50" charset="-128"/>
                        </a:rPr>
                        <a:t>駅</a:t>
                      </a:r>
                      <a:endParaRPr lang="en-US" altLang="ja-JP" sz="1000" b="0" i="0" u="none" strike="noStrike" dirty="0" smtClean="0">
                        <a:latin typeface="ＭＳ Ｐゴシック" pitchFamily="50" charset="-128"/>
                        <a:ea typeface="ＭＳ Ｐゴシック" pitchFamily="50" charset="-128"/>
                      </a:endParaRPr>
                    </a:p>
                    <a:p>
                      <a:pPr algn="ctr" fontAlgn="ctr"/>
                      <a:r>
                        <a:rPr lang="ja-JP" altLang="en-US" sz="1000" b="0" i="0" u="none" strike="noStrike" dirty="0" smtClean="0">
                          <a:latin typeface="ＭＳ Ｐゴシック" pitchFamily="50" charset="-128"/>
                          <a:ea typeface="ＭＳ Ｐゴシック" pitchFamily="50" charset="-128"/>
                        </a:rPr>
                        <a:t>（</a:t>
                      </a:r>
                      <a:r>
                        <a:rPr lang="en-US" altLang="ja-JP" sz="1000" b="0" i="0" u="none" strike="noStrike" dirty="0" smtClean="0">
                          <a:latin typeface="ＭＳ Ｐゴシック" pitchFamily="50" charset="-128"/>
                          <a:ea typeface="ＭＳ Ｐゴシック" pitchFamily="50" charset="-128"/>
                        </a:rPr>
                        <a:t>2.3</a:t>
                      </a:r>
                      <a:r>
                        <a:rPr lang="ja-JP" altLang="en-US" sz="1000" b="0" i="0" u="none" strike="noStrike" dirty="0" smtClean="0">
                          <a:latin typeface="ＭＳ Ｐゴシック" pitchFamily="50" charset="-128"/>
                          <a:ea typeface="ＭＳ Ｐゴシック" pitchFamily="50" charset="-128"/>
                        </a:rPr>
                        <a:t>駅）</a:t>
                      </a:r>
                    </a:p>
                  </a:txBody>
                  <a:tcPr marL="53996" marR="53996" marT="46799" marB="4679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7996">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放置自転車台数（原付除く）</a:t>
                      </a: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ＭＳ Ｐゴシック" pitchFamily="50" charset="-128"/>
                          <a:ea typeface="ＭＳ Ｐゴシック" pitchFamily="50" charset="-128"/>
                        </a:rPr>
                        <a:t>2,416</a:t>
                      </a:r>
                      <a:r>
                        <a:rPr lang="ja-JP" altLang="en-US" sz="1000" b="0" i="0" u="none" strike="noStrike" dirty="0" smtClean="0">
                          <a:latin typeface="ＭＳ Ｐゴシック" pitchFamily="50" charset="-128"/>
                          <a:ea typeface="ＭＳ Ｐゴシック" pitchFamily="50" charset="-128"/>
                        </a:rPr>
                        <a:t>台</a:t>
                      </a:r>
                      <a:endParaRPr lang="en-US" altLang="ja-JP" sz="1000" b="0" i="0" u="none" strike="noStrike" dirty="0" smtClean="0">
                        <a:latin typeface="ＭＳ Ｐゴシック" pitchFamily="50" charset="-128"/>
                        <a:ea typeface="ＭＳ Ｐゴシック" pitchFamily="50" charset="-128"/>
                      </a:endParaRPr>
                    </a:p>
                  </a:txBody>
                  <a:tcPr marL="9524" marR="9524"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通勤・通学者</a:t>
                      </a:r>
                    </a:p>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pitchFamily="50" charset="-128"/>
                          <a:ea typeface="ＭＳ Ｐゴシック" pitchFamily="50" charset="-128"/>
                        </a:rPr>
                        <a:t>割合</a:t>
                      </a: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域内</a:t>
                      </a:r>
                    </a:p>
                  </a:txBody>
                  <a:tcPr marL="53996" marR="53996" marT="46799" marB="46799" anchor="ctr" horzOverflow="overflow">
                    <a:lnL w="12700" cap="flat" cmpd="sng" algn="ctr">
                      <a:solidFill>
                        <a:schemeClr val="tx1"/>
                      </a:solidFill>
                      <a:prstDash val="solid"/>
                      <a:round/>
                      <a:headEnd type="none" w="med" len="med"/>
                      <a:tailEnd type="none" w="med" len="med"/>
                    </a:lnL>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50.8%</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757">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域外</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3996" marR="53996" marT="46799" marB="46799" anchor="ctr" horzOverflow="overflow">
                    <a:lnB w="28575"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solidFill>
                            <a:schemeClr val="tx1"/>
                          </a:solidFill>
                          <a:latin typeface="ＭＳ Ｐゴシック" pitchFamily="50" charset="-128"/>
                          <a:ea typeface="ＭＳ Ｐゴシック" pitchFamily="50" charset="-128"/>
                        </a:rPr>
                        <a:t>49.2%</a:t>
                      </a:r>
                      <a:endParaRPr lang="en-US" altLang="ja-JP" sz="1000" b="0" i="0" u="none" strike="noStrike" dirty="0">
                        <a:solidFill>
                          <a:schemeClr val="tx1"/>
                        </a:solidFill>
                        <a:latin typeface="ＭＳ Ｐゴシック" pitchFamily="50" charset="-128"/>
                        <a:ea typeface="ＭＳ Ｐゴシック" pitchFamily="50" charset="-128"/>
                      </a:endParaRPr>
                    </a:p>
                  </a:txBody>
                  <a:tcPr marL="9524" marR="9524" marT="952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990" name="タイトル 3"/>
          <p:cNvSpPr>
            <a:spLocks/>
          </p:cNvSpPr>
          <p:nvPr/>
        </p:nvSpPr>
        <p:spPr bwMode="gray">
          <a:xfrm>
            <a:off x="611188" y="428625"/>
            <a:ext cx="8281987" cy="720725"/>
          </a:xfrm>
          <a:prstGeom prst="rect">
            <a:avLst/>
          </a:prstGeom>
          <a:noFill/>
          <a:ln w="57150" cmpd="thickThin"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108000" rIns="108000"/>
          <a:lstStyle>
            <a:lvl1pPr marL="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1600"/>
              </a:lnSpc>
              <a:buFont typeface="Wingdings" pitchFamily="2" charset="2"/>
              <a:buNone/>
            </a:pPr>
            <a:endParaRPr lang="en-US" altLang="ja-JP" sz="1200">
              <a:solidFill>
                <a:srgbClr val="000000"/>
              </a:solidFill>
              <a:latin typeface="HGP創英角ｺﾞｼｯｸUB" pitchFamily="50" charset="-128"/>
              <a:ea typeface="HGP創英角ｺﾞｼｯｸUB" pitchFamily="50" charset="-128"/>
            </a:endParaRPr>
          </a:p>
        </p:txBody>
      </p:sp>
      <p:sp>
        <p:nvSpPr>
          <p:cNvPr id="37991" name="Rectangle 86"/>
          <p:cNvSpPr>
            <a:spLocks noChangeArrowheads="1"/>
          </p:cNvSpPr>
          <p:nvPr/>
        </p:nvSpPr>
        <p:spPr bwMode="auto">
          <a:xfrm>
            <a:off x="3314700" y="4076700"/>
            <a:ext cx="2159000" cy="157163"/>
          </a:xfrm>
          <a:prstGeom prst="rect">
            <a:avLst/>
          </a:prstGeom>
          <a:solidFill>
            <a:srgbClr val="008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b="1">
                <a:solidFill>
                  <a:schemeClr val="bg1"/>
                </a:solidFill>
              </a:rPr>
              <a:t>非建物用途の内訳</a:t>
            </a:r>
          </a:p>
        </p:txBody>
      </p:sp>
      <p:sp>
        <p:nvSpPr>
          <p:cNvPr id="37992" name="テキスト ボックス 34"/>
          <p:cNvSpPr txBox="1">
            <a:spLocks noChangeArrowheads="1"/>
          </p:cNvSpPr>
          <p:nvPr/>
        </p:nvSpPr>
        <p:spPr bwMode="auto">
          <a:xfrm>
            <a:off x="4572000" y="6562725"/>
            <a:ext cx="17272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700"/>
              <a:t>（</a:t>
            </a:r>
            <a:r>
              <a:rPr lang="en-US" altLang="ja-JP" sz="700"/>
              <a:t>H25</a:t>
            </a:r>
            <a:r>
              <a:rPr lang="ja-JP" altLang="en-US" sz="700"/>
              <a:t>建物用途別土地利用現況調査）</a:t>
            </a:r>
            <a:endParaRPr lang="en-US" altLang="ja-JP" sz="700"/>
          </a:p>
        </p:txBody>
      </p:sp>
      <p:sp>
        <p:nvSpPr>
          <p:cNvPr id="15" name="テキスト ボックス 14"/>
          <p:cNvSpPr txBox="1"/>
          <p:nvPr/>
        </p:nvSpPr>
        <p:spPr>
          <a:xfrm>
            <a:off x="611188" y="485775"/>
            <a:ext cx="8281987" cy="661988"/>
          </a:xfrm>
          <a:prstGeom prst="rect">
            <a:avLst/>
          </a:prstGeom>
          <a:noFill/>
        </p:spPr>
        <p:txBody>
          <a:bodyPr>
            <a:spAutoFit/>
          </a:bodyPr>
          <a:lstStyle/>
          <a:p>
            <a:pPr marL="85725">
              <a:lnSpc>
                <a:spcPts val="1000"/>
              </a:lnSpc>
              <a:buFont typeface="Wingdings" pitchFamily="2" charset="2"/>
              <a:buNone/>
              <a:defRPr/>
            </a:pPr>
            <a:r>
              <a:rPr lang="en-US" altLang="ja-JP" sz="1200" dirty="0">
                <a:solidFill>
                  <a:srgbClr val="000000"/>
                </a:solidFill>
                <a:latin typeface="+mn-ea"/>
                <a:ea typeface="ＭＳ Ｐゴシック" pitchFamily="50" charset="-128"/>
              </a:rPr>
              <a:t>○</a:t>
            </a:r>
            <a:r>
              <a:rPr lang="ja-JP" altLang="ja-JP" sz="1200" dirty="0">
                <a:latin typeface="+mn-ea"/>
                <a:ea typeface="ＭＳ Ｐゴシック" pitchFamily="50" charset="-128"/>
              </a:rPr>
              <a:t>建物用途の割合は</a:t>
            </a:r>
            <a:r>
              <a:rPr lang="ja-JP" altLang="en-US" sz="1200" dirty="0">
                <a:latin typeface="+mn-ea"/>
                <a:ea typeface="ＭＳ Ｐゴシック" pitchFamily="50" charset="-128"/>
              </a:rPr>
              <a:t>商業</a:t>
            </a:r>
            <a:r>
              <a:rPr lang="ja-JP" altLang="ja-JP" sz="1200" dirty="0">
                <a:latin typeface="+mn-ea"/>
                <a:ea typeface="ＭＳ Ｐゴシック" pitchFamily="50" charset="-128"/>
              </a:rPr>
              <a:t>が</a:t>
            </a:r>
            <a:r>
              <a:rPr lang="en-US" altLang="ja-JP" sz="1200" dirty="0">
                <a:latin typeface="+mn-ea"/>
                <a:ea typeface="ＭＳ Ｐゴシック" pitchFamily="50" charset="-128"/>
              </a:rPr>
              <a:t>37.6</a:t>
            </a:r>
            <a:r>
              <a:rPr lang="ja-JP" altLang="ja-JP" sz="1200" dirty="0">
                <a:latin typeface="+mn-ea"/>
                <a:ea typeface="ＭＳ Ｐゴシック" pitchFamily="50" charset="-128"/>
              </a:rPr>
              <a:t>％</a:t>
            </a:r>
            <a:r>
              <a:rPr lang="ja-JP" altLang="en-US" sz="1200" dirty="0">
                <a:latin typeface="+mn-ea"/>
                <a:ea typeface="ＭＳ Ｐゴシック" pitchFamily="50" charset="-128"/>
              </a:rPr>
              <a:t>と全体に占める割合が大きい</a:t>
            </a:r>
          </a:p>
          <a:p>
            <a:pPr marL="85725">
              <a:lnSpc>
                <a:spcPts val="1000"/>
              </a:lnSpc>
              <a:spcBef>
                <a:spcPct val="50000"/>
              </a:spcBef>
              <a:defRPr/>
            </a:pPr>
            <a:r>
              <a:rPr lang="ja-JP" altLang="ja-JP" sz="1200" dirty="0">
                <a:latin typeface="+mn-ea"/>
                <a:ea typeface="ＭＳ Ｐゴシック" pitchFamily="50" charset="-128"/>
              </a:rPr>
              <a:t>○区域内には鉄道駅が</a:t>
            </a:r>
            <a:r>
              <a:rPr lang="en-US" altLang="ja-JP" sz="1200" dirty="0">
                <a:latin typeface="+mn-ea"/>
                <a:ea typeface="ＭＳ Ｐゴシック" pitchFamily="50" charset="-128"/>
              </a:rPr>
              <a:t>63</a:t>
            </a:r>
            <a:r>
              <a:rPr lang="ja-JP" altLang="ja-JP" sz="1200" dirty="0">
                <a:latin typeface="+mn-ea"/>
                <a:ea typeface="ＭＳ Ｐゴシック" pitchFamily="50" charset="-128"/>
              </a:rPr>
              <a:t>駅設置されており、１ｋ㎡あたりの鉄道駅数は</a:t>
            </a:r>
            <a:r>
              <a:rPr lang="en-US" altLang="ja-JP" sz="1200" dirty="0">
                <a:latin typeface="+mn-ea"/>
                <a:ea typeface="ＭＳ Ｐゴシック" pitchFamily="50" charset="-128"/>
              </a:rPr>
              <a:t>2.3</a:t>
            </a:r>
            <a:r>
              <a:rPr lang="ja-JP" altLang="ja-JP" sz="1200" dirty="0">
                <a:latin typeface="+mn-ea"/>
                <a:ea typeface="ＭＳ Ｐゴシック" pitchFamily="50" charset="-128"/>
              </a:rPr>
              <a:t>駅ある</a:t>
            </a:r>
            <a:endParaRPr lang="en-US" altLang="ja-JP" sz="1200" dirty="0">
              <a:latin typeface="+mn-ea"/>
              <a:ea typeface="ＭＳ Ｐゴシック" pitchFamily="50" charset="-128"/>
            </a:endParaRPr>
          </a:p>
          <a:p>
            <a:pPr marL="85725">
              <a:lnSpc>
                <a:spcPts val="1000"/>
              </a:lnSpc>
              <a:spcBef>
                <a:spcPct val="50000"/>
              </a:spcBef>
              <a:defRPr/>
            </a:pPr>
            <a:r>
              <a:rPr lang="ja-JP" altLang="ja-JP" sz="1200" dirty="0">
                <a:latin typeface="+mn-ea"/>
                <a:ea typeface="ＭＳ Ｐゴシック" pitchFamily="50" charset="-128"/>
              </a:rPr>
              <a:t>○病院・診療所数は</a:t>
            </a:r>
            <a:r>
              <a:rPr lang="en-US" altLang="ja-JP" sz="1200" dirty="0">
                <a:latin typeface="+mn-ea"/>
                <a:ea typeface="ＭＳ Ｐゴシック" pitchFamily="50" charset="-128"/>
              </a:rPr>
              <a:t>1,110</a:t>
            </a:r>
            <a:r>
              <a:rPr lang="ja-JP" altLang="ja-JP" sz="1200" dirty="0">
                <a:latin typeface="+mn-ea"/>
                <a:ea typeface="ＭＳ Ｐゴシック" pitchFamily="50" charset="-128"/>
              </a:rPr>
              <a:t>カ所で、千人あたりの病院・診療所数は</a:t>
            </a:r>
            <a:r>
              <a:rPr lang="en-US" altLang="ja-JP" sz="1200" dirty="0">
                <a:latin typeface="+mn-ea"/>
                <a:ea typeface="ＭＳ Ｐゴシック" pitchFamily="50" charset="-128"/>
              </a:rPr>
              <a:t>3.5</a:t>
            </a:r>
            <a:r>
              <a:rPr lang="ja-JP" altLang="ja-JP" sz="1200" dirty="0">
                <a:latin typeface="+mn-ea"/>
                <a:ea typeface="ＭＳ Ｐゴシック" pitchFamily="50" charset="-128"/>
              </a:rPr>
              <a:t>カ所</a:t>
            </a:r>
            <a:r>
              <a:rPr lang="ja-JP" altLang="en-US" sz="1200" dirty="0">
                <a:latin typeface="+mn-ea"/>
                <a:ea typeface="ＭＳ Ｐゴシック" pitchFamily="50" charset="-128"/>
              </a:rPr>
              <a:t>である</a:t>
            </a:r>
            <a:endParaRPr lang="ja-JP" altLang="ja-JP" sz="1200" dirty="0">
              <a:latin typeface="+mn-ea"/>
              <a:ea typeface="ＭＳ Ｐゴシック" pitchFamily="50" charset="-128"/>
            </a:endParaRPr>
          </a:p>
        </p:txBody>
      </p:sp>
      <p:graphicFrame>
        <p:nvGraphicFramePr>
          <p:cNvPr id="18" name="Group 22"/>
          <p:cNvGraphicFramePr>
            <a:graphicFrameLocks noGrp="1"/>
          </p:cNvGraphicFramePr>
          <p:nvPr/>
        </p:nvGraphicFramePr>
        <p:xfrm>
          <a:off x="831850" y="4095750"/>
          <a:ext cx="2012950" cy="2160588"/>
        </p:xfrm>
        <a:graphic>
          <a:graphicData uri="http://schemas.openxmlformats.org/drawingml/2006/table">
            <a:tbl>
              <a:tblPr/>
              <a:tblGrid>
                <a:gridCol w="249636"/>
                <a:gridCol w="935636"/>
                <a:gridCol w="827678"/>
              </a:tblGrid>
              <a:tr h="360098">
                <a:tc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非建物用途</a:t>
                      </a:r>
                    </a:p>
                  </a:txBody>
                  <a:tcPr marL="53979" marR="53979" marT="46813" marB="468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hMerge="1">
                  <a:txBody>
                    <a:bodyPr/>
                    <a:lstStyle/>
                    <a:p>
                      <a:endParaRPr kumimoji="1" lang="ja-JP" altLang="en-US"/>
                    </a:p>
                  </a:txBody>
                  <a:tcPr/>
                </a:tc>
                <a:tc>
                  <a:txBody>
                    <a:bodyPr/>
                    <a:lstStyle/>
                    <a:p>
                      <a:pPr algn="ctr" fontAlgn="ctr"/>
                      <a:r>
                        <a:rPr lang="en-US" altLang="ja-JP" sz="1000" b="0" i="0" u="none" strike="noStrike" dirty="0" smtClean="0">
                          <a:latin typeface="ＭＳ Ｐゴシック" pitchFamily="50" charset="-128"/>
                          <a:ea typeface="ＭＳ Ｐゴシック" pitchFamily="50" charset="-128"/>
                        </a:rPr>
                        <a:t>48.3%</a:t>
                      </a:r>
                      <a:endParaRPr lang="en-US" altLang="ja-JP" sz="1000" b="0" i="0" u="none" strike="noStrike" dirty="0">
                        <a:latin typeface="ＭＳ Ｐゴシック" pitchFamily="50" charset="-128"/>
                        <a:ea typeface="ＭＳ Ｐゴシック" pitchFamily="50" charset="-128"/>
                      </a:endParaRPr>
                    </a:p>
                  </a:txBody>
                  <a:tcPr marL="9521" marR="9521"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360098">
                <a:tc rowSpan="5">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内訳</a:t>
                      </a:r>
                    </a:p>
                  </a:txBody>
                  <a:tcPr marL="53979" marR="53979" marT="46813" marB="46813"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道路</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45.3%</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水面</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23.0%</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公園緑地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12.6%</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endParaRPr kumimoji="1" lang="ja-JP" altLang="en-US"/>
                    </a:p>
                  </a:txBody>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農地</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0.0%</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lnTlToBr>
                      <a:noFill/>
                    </a:lnTlToBr>
                    <a:lnBlToTr>
                      <a:noFill/>
                    </a:lnBlToTr>
                    <a:noFill/>
                  </a:tcPr>
                </a:tc>
              </a:tr>
              <a:tr h="360098">
                <a:tc vMerge="1">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54000" marR="54000" marT="46800" marB="4680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その他</a:t>
                      </a:r>
                    </a:p>
                  </a:txBody>
                  <a:tcPr marL="53979" marR="53979" marT="46813" marB="4681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ja-JP" sz="1000" b="0" i="0" u="none" strike="noStrike" dirty="0" smtClean="0">
                          <a:latin typeface="ＭＳ Ｐゴシック"/>
                        </a:rPr>
                        <a:t>19.1%</a:t>
                      </a:r>
                      <a:endParaRPr lang="en-US" altLang="ja-JP" sz="10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 name="グラフ 15"/>
          <p:cNvGraphicFramePr>
            <a:graphicFrameLocks/>
          </p:cNvGraphicFramePr>
          <p:nvPr/>
        </p:nvGraphicFramePr>
        <p:xfrm>
          <a:off x="2987824" y="1411957"/>
          <a:ext cx="2811600" cy="2638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nvGraphicFramePr>
        <p:xfrm>
          <a:off x="2881624" y="4221088"/>
          <a:ext cx="3024000" cy="2494800"/>
        </p:xfrm>
        <a:graphic>
          <a:graphicData uri="http://schemas.openxmlformats.org/drawingml/2006/chart">
            <c:chart xmlns:c="http://schemas.openxmlformats.org/drawingml/2006/chart" xmlns:r="http://schemas.openxmlformats.org/officeDocument/2006/relationships" r:id="rId3"/>
          </a:graphicData>
        </a:graphic>
      </p:graphicFrame>
      <p:sp>
        <p:nvSpPr>
          <p:cNvPr id="17" name="正方形/長方形 27"/>
          <p:cNvSpPr>
            <a:spLocks noChangeArrowheads="1"/>
          </p:cNvSpPr>
          <p:nvPr/>
        </p:nvSpPr>
        <p:spPr bwMode="auto">
          <a:xfrm>
            <a:off x="8112125" y="24526"/>
            <a:ext cx="1031875" cy="261610"/>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３４</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1694188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正方形/長方形 25"/>
          <p:cNvSpPr>
            <a:spLocks noChangeArrowheads="1"/>
          </p:cNvSpPr>
          <p:nvPr/>
        </p:nvSpPr>
        <p:spPr bwMode="gray">
          <a:xfrm>
            <a:off x="0" y="2924175"/>
            <a:ext cx="9144000" cy="100965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50000"/>
              </a:spcBef>
              <a:buFont typeface="Wingdings" pitchFamily="2" charset="2"/>
              <a:buNone/>
            </a:pPr>
            <a:r>
              <a:rPr lang="ja-JP" altLang="en-US" sz="2400" b="1">
                <a:latin typeface="ＭＳ Ｐゴシック" charset="-128"/>
              </a:rPr>
              <a:t>第六区</a:t>
            </a:r>
          </a:p>
          <a:p>
            <a:pPr algn="ctr" eaLnBrk="1" hangingPunct="1">
              <a:spcBef>
                <a:spcPct val="50000"/>
              </a:spcBef>
              <a:buFont typeface="Wingdings" pitchFamily="2" charset="2"/>
              <a:buNone/>
            </a:pPr>
            <a:r>
              <a:rPr lang="ja-JP" altLang="en-US" sz="2400" b="1">
                <a:latin typeface="ＭＳ Ｐゴシック" charset="-128"/>
              </a:rPr>
              <a:t>（天王寺区・生野区・阿倍野区）</a:t>
            </a:r>
            <a:endParaRPr lang="ja-JP" altLang="en-US" sz="2400" b="1">
              <a:latin typeface="HGS創英角ｺﾞｼｯｸUB" pitchFamily="50" charset="-128"/>
            </a:endParaRPr>
          </a:p>
        </p:txBody>
      </p:sp>
      <p:sp>
        <p:nvSpPr>
          <p:cNvPr id="3"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３５</a:t>
            </a:r>
            <a:endParaRPr lang="ja-JP" altLang="en-US" sz="1200" b="1" dirty="0">
              <a:solidFill>
                <a:srgbClr val="000000"/>
              </a:solidFill>
              <a:latin typeface="ＭＳ Ｐゴシック" charset="-128"/>
              <a:ea typeface="Meiryo UI" pitchFamily="50" charset="-128"/>
              <a:cs typeface="Meiryo UI" pitchFamily="50" charset="-128"/>
            </a:endParaRPr>
          </a:p>
        </p:txBody>
      </p:sp>
    </p:spTree>
    <p:extLst>
      <p:ext uri="{BB962C8B-B14F-4D97-AF65-F5344CB8AC3E}">
        <p14:creationId xmlns:p14="http://schemas.microsoft.com/office/powerpoint/2010/main" val="587456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正方形/長方形 25"/>
          <p:cNvSpPr>
            <a:spLocks noChangeArrowheads="1"/>
          </p:cNvSpPr>
          <p:nvPr/>
        </p:nvSpPr>
        <p:spPr bwMode="gray">
          <a:xfrm>
            <a:off x="0" y="0"/>
            <a:ext cx="9144000" cy="360000"/>
          </a:xfrm>
          <a:prstGeom prst="rect">
            <a:avLst/>
          </a:prstGeom>
          <a:solidFill>
            <a:srgbClr val="E6B9B8"/>
          </a:solidFill>
          <a:ln w="22225" algn="ctr">
            <a:solidFill>
              <a:srgbClr val="E6B9B8"/>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ja-JP" altLang="en-US" sz="2000" b="1" dirty="0">
                <a:latin typeface="HGS創英角ｺﾞｼｯｸUB" pitchFamily="50" charset="-128"/>
              </a:rPr>
              <a:t>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第六区（天王寺区・生野区・阿倍野区）</a:t>
            </a:r>
          </a:p>
        </p:txBody>
      </p:sp>
      <p:sp>
        <p:nvSpPr>
          <p:cNvPr id="39940" name="タイトル 3"/>
          <p:cNvSpPr txBox="1">
            <a:spLocks/>
          </p:cNvSpPr>
          <p:nvPr/>
        </p:nvSpPr>
        <p:spPr bwMode="auto">
          <a:xfrm>
            <a:off x="4019550" y="549275"/>
            <a:ext cx="5040313"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en-US" altLang="ja-JP" sz="900">
              <a:solidFill>
                <a:srgbClr val="000000"/>
              </a:solidFill>
              <a:latin typeface="Meiryo UI" pitchFamily="50" charset="-128"/>
              <a:ea typeface="Meiryo UI" pitchFamily="50" charset="-128"/>
              <a:cs typeface="Meiryo UI" pitchFamily="50" charset="-128"/>
            </a:endParaRPr>
          </a:p>
        </p:txBody>
      </p:sp>
      <p:sp>
        <p:nvSpPr>
          <p:cNvPr id="39941" name="タイトル 3"/>
          <p:cNvSpPr>
            <a:spLocks/>
          </p:cNvSpPr>
          <p:nvPr/>
        </p:nvSpPr>
        <p:spPr bwMode="auto">
          <a:xfrm>
            <a:off x="74613" y="549275"/>
            <a:ext cx="3816350" cy="6192838"/>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lIns="72000" rIns="3600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40000"/>
              </a:lnSpc>
              <a:buFont typeface="Wingdings" pitchFamily="2" charset="2"/>
              <a:buNone/>
            </a:pPr>
            <a:r>
              <a:rPr lang="ja-JP" altLang="en-US" sz="1000">
                <a:solidFill>
                  <a:srgbClr val="000000"/>
                </a:solidFill>
                <a:latin typeface="HGP創英角ｺﾞｼｯｸUB" pitchFamily="50" charset="-128"/>
                <a:ea typeface="HGP創英角ｺﾞｼｯｸUB" pitchFamily="50" charset="-128"/>
              </a:rPr>
              <a:t>　　　　　　　　　　　　　　　　　　　　　　　</a:t>
            </a:r>
            <a:endParaRPr lang="ja-JP" altLang="en-US" sz="800">
              <a:solidFill>
                <a:srgbClr val="000000"/>
              </a:solidFill>
              <a:latin typeface="HGP創英角ｺﾞｼｯｸUB" pitchFamily="50" charset="-128"/>
              <a:ea typeface="HGP創英角ｺﾞｼｯｸUB" pitchFamily="50" charset="-128"/>
            </a:endParaRPr>
          </a:p>
        </p:txBody>
      </p:sp>
      <p:sp>
        <p:nvSpPr>
          <p:cNvPr id="3" name="テキスト ボックス 24"/>
          <p:cNvSpPr txBox="1"/>
          <p:nvPr/>
        </p:nvSpPr>
        <p:spPr bwMode="gray">
          <a:xfrm>
            <a:off x="147638" y="620713"/>
            <a:ext cx="12239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p>
            <a:pPr algn="ctr">
              <a:defRPr/>
            </a:pPr>
            <a:r>
              <a:rPr lang="ja-JP" altLang="en-US" sz="1200" b="1" dirty="0">
                <a:solidFill>
                  <a:schemeClr val="bg1"/>
                </a:solidFill>
                <a:latin typeface="ＭＳ Ｐゴシック" pitchFamily="50" charset="-128"/>
                <a:ea typeface="ＭＳ Ｐゴシック" pitchFamily="50" charset="-128"/>
              </a:rPr>
              <a:t>総合区の概要</a:t>
            </a:r>
          </a:p>
        </p:txBody>
      </p:sp>
      <p:sp>
        <p:nvSpPr>
          <p:cNvPr id="39943" name="Text Box 8"/>
          <p:cNvSpPr txBox="1">
            <a:spLocks noChangeArrowheads="1"/>
          </p:cNvSpPr>
          <p:nvPr/>
        </p:nvSpPr>
        <p:spPr bwMode="auto">
          <a:xfrm>
            <a:off x="74613" y="2693988"/>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dirty="0" smtClean="0">
                <a:solidFill>
                  <a:srgbClr val="000000"/>
                </a:solidFill>
                <a:latin typeface="HGP創英角ｺﾞｼｯｸUB" pitchFamily="50" charset="-128"/>
                <a:ea typeface="HGP創英角ｺﾞｼｯｸUB" pitchFamily="50" charset="-128"/>
              </a:rPr>
              <a:t>【</a:t>
            </a:r>
            <a:r>
              <a:rPr lang="ja-JP" altLang="en-US" sz="1100" dirty="0" smtClean="0">
                <a:solidFill>
                  <a:srgbClr val="000000"/>
                </a:solidFill>
                <a:latin typeface="HGP創英角ｺﾞｼｯｸUB" pitchFamily="50" charset="-128"/>
                <a:ea typeface="HGP創英角ｺﾞｼｯｸUB" pitchFamily="50" charset="-128"/>
              </a:rPr>
              <a:t>区役所関係</a:t>
            </a:r>
            <a:r>
              <a:rPr lang="en-US" altLang="ja-JP" sz="1100" dirty="0" smtClean="0">
                <a:solidFill>
                  <a:srgbClr val="000000"/>
                </a:solidFill>
                <a:latin typeface="HGP創英角ｺﾞｼｯｸUB" pitchFamily="50" charset="-128"/>
                <a:ea typeface="HGP創英角ｺﾞｼｯｸUB" pitchFamily="50" charset="-128"/>
              </a:rPr>
              <a:t>】</a:t>
            </a:r>
            <a:endParaRPr lang="en-US" altLang="ja-JP" sz="1100" dirty="0">
              <a:solidFill>
                <a:srgbClr val="000000"/>
              </a:solidFill>
              <a:latin typeface="HGP創英角ｺﾞｼｯｸUB" pitchFamily="50" charset="-128"/>
              <a:ea typeface="HGP創英角ｺﾞｼｯｸUB" pitchFamily="50" charset="-128"/>
            </a:endParaRPr>
          </a:p>
        </p:txBody>
      </p:sp>
      <p:sp>
        <p:nvSpPr>
          <p:cNvPr id="39944" name="Text Box 9"/>
          <p:cNvSpPr txBox="1">
            <a:spLocks noChangeArrowheads="1"/>
          </p:cNvSpPr>
          <p:nvPr/>
        </p:nvSpPr>
        <p:spPr bwMode="auto">
          <a:xfrm>
            <a:off x="74613" y="836613"/>
            <a:ext cx="1223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人口・面積</a:t>
            </a:r>
            <a:r>
              <a:rPr lang="en-US" altLang="ja-JP" sz="1100">
                <a:solidFill>
                  <a:srgbClr val="000000"/>
                </a:solidFill>
                <a:latin typeface="HGP創英角ｺﾞｼｯｸUB" pitchFamily="50" charset="-128"/>
                <a:ea typeface="HGP創英角ｺﾞｼｯｸUB" pitchFamily="50" charset="-128"/>
              </a:rPr>
              <a:t>】</a:t>
            </a:r>
          </a:p>
        </p:txBody>
      </p:sp>
      <p:sp>
        <p:nvSpPr>
          <p:cNvPr id="39945" name="Text Box 10"/>
          <p:cNvSpPr txBox="1">
            <a:spLocks noChangeArrowheads="1"/>
          </p:cNvSpPr>
          <p:nvPr/>
        </p:nvSpPr>
        <p:spPr bwMode="auto">
          <a:xfrm>
            <a:off x="74613" y="4230688"/>
            <a:ext cx="25923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ckThin" algn="ctr">
                <a:solidFill>
                  <a:srgbClr val="000000"/>
                </a:solidFill>
                <a:miter lim="800000"/>
                <a:headEnd/>
                <a:tailEnd/>
              </a14:hiddenLine>
            </a:ext>
          </a:extLst>
        </p:spPr>
        <p:txBody>
          <a:bodyPr>
            <a:spAutoFit/>
          </a:bodyPr>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buFont typeface="Wingdings" pitchFamily="2" charset="2"/>
              <a:buNone/>
            </a:pPr>
            <a:r>
              <a:rPr lang="en-US" altLang="ja-JP" sz="1100">
                <a:solidFill>
                  <a:srgbClr val="000000"/>
                </a:solidFill>
                <a:latin typeface="HGP創英角ｺﾞｼｯｸUB" pitchFamily="50" charset="-128"/>
                <a:ea typeface="HGP創英角ｺﾞｼｯｸUB" pitchFamily="50" charset="-128"/>
              </a:rPr>
              <a:t>【</a:t>
            </a:r>
            <a:r>
              <a:rPr lang="ja-JP" altLang="en-US" sz="1100">
                <a:solidFill>
                  <a:srgbClr val="000000"/>
                </a:solidFill>
                <a:latin typeface="HGP創英角ｺﾞｼｯｸUB" pitchFamily="50" charset="-128"/>
                <a:ea typeface="HGP創英角ｺﾞｼｯｸUB" pitchFamily="50" charset="-128"/>
              </a:rPr>
              <a:t>市民利用施設</a:t>
            </a:r>
            <a:r>
              <a:rPr lang="ja-JP" altLang="en-US" sz="900">
                <a:solidFill>
                  <a:srgbClr val="000000"/>
                </a:solidFill>
                <a:latin typeface="HGP創英角ｺﾞｼｯｸUB" pitchFamily="50" charset="-128"/>
                <a:ea typeface="HGP創英角ｺﾞｼｯｸUB" pitchFamily="50" charset="-128"/>
              </a:rPr>
              <a:t>（Ｈ</a:t>
            </a:r>
            <a:r>
              <a:rPr lang="en-US" altLang="ja-JP" sz="900">
                <a:solidFill>
                  <a:srgbClr val="000000"/>
                </a:solidFill>
                <a:latin typeface="HGP創英角ｺﾞｼｯｸUB" pitchFamily="50" charset="-128"/>
                <a:ea typeface="HGP創英角ｺﾞｼｯｸUB" pitchFamily="50" charset="-128"/>
              </a:rPr>
              <a:t>29</a:t>
            </a:r>
            <a:r>
              <a:rPr lang="ja-JP" altLang="en-US" sz="900">
                <a:solidFill>
                  <a:srgbClr val="000000"/>
                </a:solidFill>
                <a:latin typeface="HGP創英角ｺﾞｼｯｸUB" pitchFamily="50" charset="-128"/>
                <a:ea typeface="HGP創英角ｺﾞｼｯｸUB" pitchFamily="50" charset="-128"/>
              </a:rPr>
              <a:t>年</a:t>
            </a:r>
            <a:r>
              <a:rPr lang="en-US" altLang="ja-JP" sz="900">
                <a:solidFill>
                  <a:srgbClr val="000000"/>
                </a:solidFill>
                <a:latin typeface="HGP創英角ｺﾞｼｯｸUB" pitchFamily="50" charset="-128"/>
                <a:ea typeface="HGP創英角ｺﾞｼｯｸUB" pitchFamily="50" charset="-128"/>
              </a:rPr>
              <a:t>4</a:t>
            </a:r>
            <a:r>
              <a:rPr lang="ja-JP" altLang="en-US" sz="900">
                <a:solidFill>
                  <a:srgbClr val="000000"/>
                </a:solidFill>
                <a:latin typeface="HGP創英角ｺﾞｼｯｸUB" pitchFamily="50" charset="-128"/>
                <a:ea typeface="HGP創英角ｺﾞｼｯｸUB" pitchFamily="50" charset="-128"/>
              </a:rPr>
              <a:t>月現在）</a:t>
            </a:r>
            <a:r>
              <a:rPr lang="en-US" altLang="ja-JP" sz="1100">
                <a:solidFill>
                  <a:srgbClr val="000000"/>
                </a:solidFill>
                <a:latin typeface="HGP創英角ｺﾞｼｯｸUB" pitchFamily="50" charset="-128"/>
                <a:ea typeface="HGP創英角ｺﾞｼｯｸUB" pitchFamily="50" charset="-128"/>
              </a:rPr>
              <a:t>】</a:t>
            </a:r>
          </a:p>
        </p:txBody>
      </p:sp>
      <p:graphicFrame>
        <p:nvGraphicFramePr>
          <p:cNvPr id="49163" name="Group 11"/>
          <p:cNvGraphicFramePr>
            <a:graphicFrameLocks noGrp="1"/>
          </p:cNvGraphicFramePr>
          <p:nvPr/>
        </p:nvGraphicFramePr>
        <p:xfrm>
          <a:off x="147638" y="1125538"/>
          <a:ext cx="3671887" cy="1368723"/>
        </p:xfrm>
        <a:graphic>
          <a:graphicData uri="http://schemas.openxmlformats.org/drawingml/2006/table">
            <a:tbl>
              <a:tblPr/>
              <a:tblGrid>
                <a:gridCol w="1223962"/>
                <a:gridCol w="1223963"/>
                <a:gridCol w="1223962"/>
              </a:tblGrid>
              <a:tr h="242770">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　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〔H37〕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将来推計人口</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〔H47〕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313,522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298,407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280,491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no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世帯数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昼間人口（昼夜間人口比率）</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151,784</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世帯</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gridSpan="2">
                  <a:txBody>
                    <a:bodyPr/>
                    <a:lstStyle/>
                    <a:p>
                      <a:pPr marL="85725" marR="0" lvl="0" indent="-85725"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366,959</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117%</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2700" cap="flat" cmpd="thickThin"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r>
              <a:tr h="228489">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人口密度</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外国籍住民数</a:t>
                      </a:r>
                      <a:r>
                        <a:rPr kumimoji="1"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〔H27〕</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面　積</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rgbClr val="000000"/>
                      </a:solidFill>
                      <a:prstDash val="solid"/>
                      <a:round/>
                      <a:headEnd type="none" w="med" len="med"/>
                      <a:tailEnd type="none" w="med" len="med"/>
                    </a:lnT>
                    <a:lnB w="6350" cap="flat" cmpd="thickThin" algn="ctr">
                      <a:solidFill>
                        <a:srgbClr val="000000"/>
                      </a:solidFill>
                      <a:prstDash val="solid"/>
                      <a:round/>
                      <a:headEnd type="none" w="med" len="med"/>
                      <a:tailEnd type="none" w="med" len="med"/>
                    </a:lnB>
                    <a:lnTlToBr>
                      <a:noFill/>
                    </a:lnTlToBr>
                    <a:lnBlToTr>
                      <a:noFill/>
                    </a:lnBlToTr>
                    <a:solidFill>
                      <a:srgbClr val="CCECFF"/>
                    </a:solidFill>
                  </a:tcPr>
                </a:tc>
              </a:tr>
              <a:tr h="224291">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16,338</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9050" cap="flat" cmpd="sng" algn="ctr">
                      <a:solidFill>
                        <a:schemeClr val="tx1"/>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21,340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p>
                  </a:txBody>
                  <a:tcPr marL="18000" marR="18000" marT="35983" marB="35983" anchor="ctr" horzOverflow="overflow">
                    <a:lnL w="12700" cap="flat" cmpd="thickThin" algn="ctr">
                      <a:solidFill>
                        <a:srgbClr val="000000"/>
                      </a:solidFill>
                      <a:prstDash val="solid"/>
                      <a:round/>
                      <a:headEnd type="none" w="med" len="med"/>
                      <a:tailEnd type="none" w="med" len="med"/>
                    </a:lnL>
                    <a:lnR w="12700" cap="flat" cmpd="thickThin" algn="ctr">
                      <a:solidFill>
                        <a:srgbClr val="000000"/>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85725" marR="0" lvl="0" indent="-85725" algn="ctr" defTabSz="914400" rtl="0" eaLnBrk="1" fontAlgn="base" latinLnBrk="0" hangingPunct="1">
                        <a:lnSpc>
                          <a:spcPct val="100000"/>
                        </a:lnSpc>
                        <a:spcBef>
                          <a:spcPct val="5000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19.19</a:t>
                      </a:r>
                      <a:r>
                        <a:rPr kumimoji="1" lang="ja-JP" altLang="en-US" sz="1000" b="0" i="0" u="none" strike="noStrike" cap="none" normalizeH="0" baseline="0" dirty="0" err="1" smtClean="0">
                          <a:ln>
                            <a:noFill/>
                          </a:ln>
                          <a:solidFill>
                            <a:schemeClr val="tx1"/>
                          </a:solidFill>
                          <a:effectLst/>
                          <a:latin typeface="ＭＳ Ｐゴシック" pitchFamily="50" charset="-128"/>
                          <a:ea typeface="ＭＳ Ｐゴシック" pitchFamily="50" charset="-128"/>
                        </a:rPr>
                        <a:t>ｋ</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83" marB="35983" anchor="ctr" horzOverflow="overflow">
                    <a:lnL w="12700" cap="flat" cmpd="thickThin"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192" name="Group 40"/>
          <p:cNvGraphicFramePr>
            <a:graphicFrameLocks noGrp="1"/>
          </p:cNvGraphicFramePr>
          <p:nvPr/>
        </p:nvGraphicFramePr>
        <p:xfrm>
          <a:off x="147638" y="4529138"/>
          <a:ext cx="3671887" cy="1346340"/>
        </p:xfrm>
        <a:graphic>
          <a:graphicData uri="http://schemas.openxmlformats.org/drawingml/2006/table">
            <a:tbl>
              <a:tblPr/>
              <a:tblGrid>
                <a:gridCol w="1223962"/>
                <a:gridCol w="1223963"/>
                <a:gridCol w="1223962"/>
              </a:tblGrid>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図書館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スポーツセンター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プール施設</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３館</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区民センター・ホール</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老人福祉センター</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pitchFamily="50" charset="-128"/>
                          <a:ea typeface="ＭＳ Ｐゴシック" pitchFamily="50" charset="-128"/>
                        </a:rPr>
                        <a:t>子ども・子育てプラザ</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r>
              <a:tr h="22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３ヵ所</a:t>
                      </a:r>
                    </a:p>
                  </a:txBody>
                  <a:tcPr marL="18000" marR="18000" marT="35995" marB="35995"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３ヵ所</a:t>
                      </a:r>
                    </a:p>
                  </a:txBody>
                  <a:tcPr marL="18000" marR="18000" marT="35995" marB="35995"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公園数（</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人あたりの面積）</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a:noFill/>
                    </a:lnTlToBr>
                    <a:lnBlToTr>
                      <a:noFill/>
                    </a:lnBlToTr>
                    <a:noFill/>
                  </a:tcPr>
                </a:tc>
              </a:tr>
              <a:tr h="22436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112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ヵ所（</a:t>
                      </a: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2.62㎡</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p>
                  </a:txBody>
                  <a:tcPr marL="18000" marR="18000" marT="35995" marB="35995"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6000" marB="36000" anchor="ctr" horzOverflow="overflow">
                    <a:lnL w="12700" cap="flat" cmpd="thickThin" algn="ctr">
                      <a:solidFill>
                        <a:schemeClr val="tx1"/>
                      </a:solidFill>
                      <a:prstDash val="solid"/>
                      <a:round/>
                      <a:headEnd type="none" w="med" len="med"/>
                      <a:tailEnd type="none" w="med" len="med"/>
                    </a:lnL>
                    <a:lnR w="28575"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28575" cap="flat" cmpd="thickThin"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332" name="Group 180"/>
          <p:cNvGraphicFramePr>
            <a:graphicFrameLocks noGrp="1"/>
          </p:cNvGraphicFramePr>
          <p:nvPr/>
        </p:nvGraphicFramePr>
        <p:xfrm>
          <a:off x="147638" y="2981325"/>
          <a:ext cx="3671887" cy="1033510"/>
        </p:xfrm>
        <a:graphic>
          <a:graphicData uri="http://schemas.openxmlformats.org/drawingml/2006/table">
            <a:tbl>
              <a:tblPr/>
              <a:tblGrid>
                <a:gridCol w="1223962"/>
                <a:gridCol w="608112"/>
                <a:gridCol w="615851"/>
                <a:gridCol w="1223962"/>
              </a:tblGrid>
              <a:tr h="36032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職員配置数案</a:t>
                      </a: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rowSpan="2" gridSpan="2">
                  <a:txBody>
                    <a:bodyPr/>
                    <a:lstStyle/>
                    <a:p>
                      <a:pPr marL="0" marR="0" lvl="0" indent="0" algn="ctr" defTabSz="914400" rtl="0" eaLnBrk="1" fontAlgn="base" latinLnBrk="0" hangingPunct="1">
                        <a:lnSpc>
                          <a:spcPct val="90000"/>
                        </a:lnSpc>
                        <a:spcBef>
                          <a:spcPct val="0"/>
                        </a:spcBef>
                        <a:spcAft>
                          <a:spcPct val="0"/>
                        </a:spcAft>
                        <a:buClrTx/>
                        <a:buSzTx/>
                        <a:buFontTx/>
                        <a:buNone/>
                        <a:tabLst/>
                      </a:pPr>
                      <a:endParaRPr kumimoji="1"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r>
              <a:tr h="22437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rPr>
                        <a:t>780</a:t>
                      </a: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人</a:t>
                      </a:r>
                      <a:endPar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2700" cap="flat" cmpd="thickThin"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vMerge="1">
                  <a:txBody>
                    <a:bodyPr/>
                    <a:lstStyle/>
                    <a:p>
                      <a:endParaRPr kumimoji="1" lang="ja-JP" altLang="en-US"/>
                    </a:p>
                  </a:txBody>
                  <a:tcPr/>
                </a:tc>
              </a:tr>
              <a:tr h="224378">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区役所間道路距離</a:t>
                      </a:r>
                    </a:p>
                  </a:txBody>
                  <a:tcPr marL="18000" marR="18000" marT="35997" marB="3599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thickThin" algn="ctr">
                      <a:solidFill>
                        <a:schemeClr val="tx1"/>
                      </a:solidFill>
                      <a:prstDash val="solid"/>
                      <a:round/>
                      <a:headEnd type="none" w="med" len="med"/>
                      <a:tailEnd type="none" w="med" len="med"/>
                    </a:lnT>
                    <a:lnB w="6350" cap="flat" cmpd="thickThin" algn="ctr">
                      <a:solidFill>
                        <a:schemeClr val="tx1"/>
                      </a:solidFill>
                      <a:prstDash val="solid"/>
                      <a:round/>
                      <a:headEnd type="none" w="med" len="med"/>
                      <a:tailEnd type="none" w="med" len="med"/>
                    </a:lnB>
                    <a:lnTlToBr>
                      <a:noFill/>
                    </a:lnTlToBr>
                    <a:lnBlToTr>
                      <a:noFill/>
                    </a:lnBlToTr>
                    <a:solidFill>
                      <a:srgbClr val="CCE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43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rPr>
                        <a:t>天王寺⇔生野 </a:t>
                      </a:r>
                      <a:r>
                        <a:rPr kumimoji="1" lang="en-US" altLang="zh-TW" sz="1000" b="0" i="0" u="none" strike="noStrike" cap="none" normalizeH="0" baseline="0" dirty="0" smtClean="0">
                          <a:ln>
                            <a:noFill/>
                          </a:ln>
                          <a:solidFill>
                            <a:schemeClr val="tx1"/>
                          </a:solidFill>
                          <a:effectLst/>
                          <a:latin typeface="ＭＳ Ｐゴシック" pitchFamily="50" charset="-128"/>
                          <a:ea typeface="ＭＳ Ｐゴシック" pitchFamily="50" charset="-128"/>
                        </a:rPr>
                        <a:t>1.6km</a:t>
                      </a:r>
                      <a:endParaRPr kumimoji="1" lang="en-US" altLang="ja-JP" sz="10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txBody>
                  <a:tcPr marL="18000" marR="18000" marT="35997" marB="35997" anchor="ctr" horzOverflow="overflow">
                    <a:lnL w="19050" cap="flat" cmpd="sng"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gridSpan="2">
                  <a:txBody>
                    <a:bodyPr/>
                    <a:lstStyle/>
                    <a:p>
                      <a:pPr algn="ctr"/>
                      <a:r>
                        <a:rPr lang="ja-JP" altLang="en-US" sz="900" dirty="0" smtClean="0">
                          <a:latin typeface="ＭＳ Ｐゴシック" pitchFamily="50" charset="-128"/>
                          <a:ea typeface="ＭＳ Ｐゴシック" pitchFamily="50" charset="-128"/>
                        </a:rPr>
                        <a:t>天王寺⇔阿倍野 </a:t>
                      </a:r>
                      <a:r>
                        <a:rPr lang="en-US" altLang="ja-JP" sz="900" dirty="0" smtClean="0">
                          <a:latin typeface="ＭＳ Ｐゴシック" pitchFamily="50" charset="-128"/>
                          <a:ea typeface="ＭＳ Ｐゴシック" pitchFamily="50" charset="-128"/>
                        </a:rPr>
                        <a:t>2.5km</a:t>
                      </a:r>
                      <a:endParaRPr lang="ja-JP" altLang="en-US" sz="900" dirty="0">
                        <a:latin typeface="ＭＳ Ｐゴシック" pitchFamily="50" charset="-128"/>
                        <a:ea typeface="ＭＳ Ｐゴシック" pitchFamily="50" charset="-128"/>
                      </a:endParaRPr>
                    </a:p>
                  </a:txBody>
                  <a:tcPr marL="18000" marR="18000" marT="35997" marB="35997" anchor="ctr" horzOverflow="overflow">
                    <a:lnL w="12700" cap="flat" cmpd="thickThin" algn="ctr">
                      <a:solidFill>
                        <a:schemeClr val="tx1"/>
                      </a:solidFill>
                      <a:prstDash val="solid"/>
                      <a:round/>
                      <a:headEnd type="none" w="med" len="med"/>
                      <a:tailEnd type="none" w="med" len="med"/>
                    </a:lnL>
                    <a:lnR w="12700" cap="flat" cmpd="thickThin"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algn="ctr"/>
                      <a:r>
                        <a:rPr lang="ja-JP" altLang="en-US" sz="1000" dirty="0" smtClean="0">
                          <a:latin typeface="ＭＳ Ｐゴシック" pitchFamily="50" charset="-128"/>
                          <a:ea typeface="ＭＳ Ｐゴシック" pitchFamily="50" charset="-128"/>
                        </a:rPr>
                        <a:t>生野 ⇔阿倍野 </a:t>
                      </a:r>
                      <a:r>
                        <a:rPr lang="en-US" altLang="ja-JP" sz="1000" dirty="0" smtClean="0">
                          <a:latin typeface="ＭＳ Ｐゴシック" pitchFamily="50" charset="-128"/>
                          <a:ea typeface="ＭＳ Ｐゴシック" pitchFamily="50" charset="-128"/>
                        </a:rPr>
                        <a:t>2.6km</a:t>
                      </a:r>
                      <a:endParaRPr lang="ja-JP" altLang="en-US" sz="1000" dirty="0">
                        <a:latin typeface="ＭＳ Ｐゴシック" pitchFamily="50" charset="-128"/>
                        <a:ea typeface="ＭＳ Ｐゴシック" pitchFamily="50" charset="-128"/>
                      </a:endParaRPr>
                    </a:p>
                  </a:txBody>
                  <a:tcPr marL="18000" marR="18000" marT="35997" marB="35997" anchor="ctr" horzOverflow="overflow">
                    <a:lnL w="12700" cap="flat" cmpd="thickThin"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thickThin"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 name="グループ化 85"/>
          <p:cNvGrpSpPr>
            <a:grpSpLocks/>
          </p:cNvGrpSpPr>
          <p:nvPr/>
        </p:nvGrpSpPr>
        <p:grpSpPr bwMode="auto">
          <a:xfrm>
            <a:off x="7308850" y="217764"/>
            <a:ext cx="1835150" cy="1700213"/>
            <a:chOff x="7308304" y="0"/>
            <a:chExt cx="1835696" cy="1700808"/>
          </a:xfrm>
        </p:grpSpPr>
        <p:sp>
          <p:nvSpPr>
            <p:cNvPr id="87" name="正方形/長方形 86"/>
            <p:cNvSpPr>
              <a:spLocks/>
            </p:cNvSpPr>
            <p:nvPr/>
          </p:nvSpPr>
          <p:spPr bwMode="gray">
            <a:xfrm>
              <a:off x="7308304" y="0"/>
              <a:ext cx="1835696" cy="1700808"/>
            </a:xfrm>
            <a:prstGeom prst="rect">
              <a:avLst/>
            </a:prstGeom>
            <a:solidFill>
              <a:srgbClr val="E6B9B8"/>
            </a:solidFill>
            <a:ln w="22225" algn="ctr">
              <a:solidFill>
                <a:srgbClr val="E6B9B8"/>
              </a:solidFill>
              <a:miter lim="800000"/>
              <a:headEnd/>
              <a:tailEnd/>
            </a:ln>
          </p:spPr>
          <p:txBody>
            <a:bodyPr anchor="ctr"/>
            <a:lstStyle/>
            <a:p>
              <a:pPr algn="ctr">
                <a:defRPr/>
              </a:pPr>
              <a:endParaRPr lang="ja-JP" altLang="en-US">
                <a:solidFill>
                  <a:schemeClr val="lt1"/>
                </a:solidFill>
                <a:latin typeface="+mn-lt"/>
                <a:ea typeface="+mn-ea"/>
              </a:endParaRPr>
            </a:p>
          </p:txBody>
        </p:sp>
        <p:sp>
          <p:nvSpPr>
            <p:cNvPr id="88" name="正方形/長方形 26"/>
            <p:cNvSpPr>
              <a:spLocks/>
            </p:cNvSpPr>
            <p:nvPr/>
          </p:nvSpPr>
          <p:spPr bwMode="gray">
            <a:xfrm>
              <a:off x="7400406" y="85755"/>
              <a:ext cx="1651491" cy="15292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 name="グループ化 84"/>
          <p:cNvGrpSpPr>
            <a:grpSpLocks/>
          </p:cNvGrpSpPr>
          <p:nvPr/>
        </p:nvGrpSpPr>
        <p:grpSpPr bwMode="auto">
          <a:xfrm>
            <a:off x="7469414" y="360350"/>
            <a:ext cx="1484313" cy="1438275"/>
            <a:chOff x="7418388" y="77788"/>
            <a:chExt cx="1484312" cy="1438275"/>
          </a:xfrm>
        </p:grpSpPr>
        <p:grpSp>
          <p:nvGrpSpPr>
            <p:cNvPr id="5" name="Group 167"/>
            <p:cNvGrpSpPr>
              <a:grpSpLocks noChangeAspect="1"/>
            </p:cNvGrpSpPr>
            <p:nvPr/>
          </p:nvGrpSpPr>
          <p:grpSpPr bwMode="auto">
            <a:xfrm>
              <a:off x="7418388" y="77788"/>
              <a:ext cx="1484312" cy="1438275"/>
              <a:chOff x="10811" y="5963"/>
              <a:chExt cx="3819" cy="3706"/>
            </a:xfrm>
          </p:grpSpPr>
          <p:sp>
            <p:nvSpPr>
              <p:cNvPr id="40068" name="Freeform 168" descr="50%"/>
              <p:cNvSpPr>
                <a:spLocks noChangeAspect="1"/>
              </p:cNvSpPr>
              <p:nvPr/>
            </p:nvSpPr>
            <p:spPr bwMode="auto">
              <a:xfrm>
                <a:off x="12880" y="8405"/>
                <a:ext cx="568" cy="652"/>
              </a:xfrm>
              <a:custGeom>
                <a:avLst/>
                <a:gdLst>
                  <a:gd name="T0" fmla="*/ 0 w 1234"/>
                  <a:gd name="T1" fmla="*/ 0 h 1419"/>
                  <a:gd name="T2" fmla="*/ 0 w 1234"/>
                  <a:gd name="T3" fmla="*/ 0 h 1419"/>
                  <a:gd name="T4" fmla="*/ 0 w 1234"/>
                  <a:gd name="T5" fmla="*/ 0 h 1419"/>
                  <a:gd name="T6" fmla="*/ 0 w 1234"/>
                  <a:gd name="T7" fmla="*/ 0 h 1419"/>
                  <a:gd name="T8" fmla="*/ 0 w 1234"/>
                  <a:gd name="T9" fmla="*/ 0 h 1419"/>
                  <a:gd name="T10" fmla="*/ 0 w 1234"/>
                  <a:gd name="T11" fmla="*/ 0 h 1419"/>
                  <a:gd name="T12" fmla="*/ 0 w 1234"/>
                  <a:gd name="T13" fmla="*/ 0 h 1419"/>
                  <a:gd name="T14" fmla="*/ 0 w 1234"/>
                  <a:gd name="T15" fmla="*/ 0 h 1419"/>
                  <a:gd name="T16" fmla="*/ 0 w 1234"/>
                  <a:gd name="T17" fmla="*/ 0 h 1419"/>
                  <a:gd name="T18" fmla="*/ 0 w 1234"/>
                  <a:gd name="T19" fmla="*/ 0 h 1419"/>
                  <a:gd name="T20" fmla="*/ 0 w 1234"/>
                  <a:gd name="T21" fmla="*/ 0 h 1419"/>
                  <a:gd name="T22" fmla="*/ 0 w 1234"/>
                  <a:gd name="T23" fmla="*/ 0 h 1419"/>
                  <a:gd name="T24" fmla="*/ 0 w 1234"/>
                  <a:gd name="T25" fmla="*/ 0 h 1419"/>
                  <a:gd name="T26" fmla="*/ 0 w 1234"/>
                  <a:gd name="T27" fmla="*/ 0 h 1419"/>
                  <a:gd name="T28" fmla="*/ 0 w 1234"/>
                  <a:gd name="T29" fmla="*/ 0 h 1419"/>
                  <a:gd name="T30" fmla="*/ 0 w 1234"/>
                  <a:gd name="T31" fmla="*/ 0 h 1419"/>
                  <a:gd name="T32" fmla="*/ 0 w 1234"/>
                  <a:gd name="T33" fmla="*/ 0 h 1419"/>
                  <a:gd name="T34" fmla="*/ 0 w 1234"/>
                  <a:gd name="T35" fmla="*/ 0 h 1419"/>
                  <a:gd name="T36" fmla="*/ 0 w 1234"/>
                  <a:gd name="T37" fmla="*/ 0 h 1419"/>
                  <a:gd name="T38" fmla="*/ 0 w 1234"/>
                  <a:gd name="T39" fmla="*/ 0 h 1419"/>
                  <a:gd name="T40" fmla="*/ 0 w 1234"/>
                  <a:gd name="T41" fmla="*/ 0 h 1419"/>
                  <a:gd name="T42" fmla="*/ 0 w 1234"/>
                  <a:gd name="T43" fmla="*/ 0 h 1419"/>
                  <a:gd name="T44" fmla="*/ 0 w 1234"/>
                  <a:gd name="T45" fmla="*/ 0 h 1419"/>
                  <a:gd name="T46" fmla="*/ 0 w 1234"/>
                  <a:gd name="T47" fmla="*/ 0 h 1419"/>
                  <a:gd name="T48" fmla="*/ 0 w 1234"/>
                  <a:gd name="T49" fmla="*/ 0 h 1419"/>
                  <a:gd name="T50" fmla="*/ 0 w 1234"/>
                  <a:gd name="T51" fmla="*/ 0 h 1419"/>
                  <a:gd name="T52" fmla="*/ 0 w 1234"/>
                  <a:gd name="T53" fmla="*/ 0 h 1419"/>
                  <a:gd name="T54" fmla="*/ 0 w 1234"/>
                  <a:gd name="T55" fmla="*/ 0 h 1419"/>
                  <a:gd name="T56" fmla="*/ 0 w 1234"/>
                  <a:gd name="T57" fmla="*/ 0 h 1419"/>
                  <a:gd name="T58" fmla="*/ 0 w 1234"/>
                  <a:gd name="T59" fmla="*/ 0 h 1419"/>
                  <a:gd name="T60" fmla="*/ 0 w 1234"/>
                  <a:gd name="T61" fmla="*/ 0 h 1419"/>
                  <a:gd name="T62" fmla="*/ 0 w 1234"/>
                  <a:gd name="T63" fmla="*/ 0 h 1419"/>
                  <a:gd name="T64" fmla="*/ 0 w 1234"/>
                  <a:gd name="T65" fmla="*/ 0 h 1419"/>
                  <a:gd name="T66" fmla="*/ 0 w 1234"/>
                  <a:gd name="T67" fmla="*/ 0 h 1419"/>
                  <a:gd name="T68" fmla="*/ 0 w 1234"/>
                  <a:gd name="T69" fmla="*/ 0 h 1419"/>
                  <a:gd name="T70" fmla="*/ 0 w 1234"/>
                  <a:gd name="T71" fmla="*/ 0 h 1419"/>
                  <a:gd name="T72" fmla="*/ 0 w 1234"/>
                  <a:gd name="T73" fmla="*/ 0 h 1419"/>
                  <a:gd name="T74" fmla="*/ 0 w 1234"/>
                  <a:gd name="T75" fmla="*/ 0 h 1419"/>
                  <a:gd name="T76" fmla="*/ 0 w 1234"/>
                  <a:gd name="T77" fmla="*/ 0 h 1419"/>
                  <a:gd name="T78" fmla="*/ 0 w 1234"/>
                  <a:gd name="T79" fmla="*/ 0 h 1419"/>
                  <a:gd name="T80" fmla="*/ 0 w 1234"/>
                  <a:gd name="T81" fmla="*/ 0 h 1419"/>
                  <a:gd name="T82" fmla="*/ 0 w 1234"/>
                  <a:gd name="T83" fmla="*/ 0 h 1419"/>
                  <a:gd name="T84" fmla="*/ 0 w 1234"/>
                  <a:gd name="T85" fmla="*/ 0 h 1419"/>
                  <a:gd name="T86" fmla="*/ 0 w 1234"/>
                  <a:gd name="T87" fmla="*/ 0 h 1419"/>
                  <a:gd name="T88" fmla="*/ 0 w 1234"/>
                  <a:gd name="T89" fmla="*/ 0 h 1419"/>
                  <a:gd name="T90" fmla="*/ 0 w 1234"/>
                  <a:gd name="T91" fmla="*/ 0 h 1419"/>
                  <a:gd name="T92" fmla="*/ 0 w 1234"/>
                  <a:gd name="T93" fmla="*/ 0 h 1419"/>
                  <a:gd name="T94" fmla="*/ 0 w 1234"/>
                  <a:gd name="T95" fmla="*/ 0 h 1419"/>
                  <a:gd name="T96" fmla="*/ 0 w 1234"/>
                  <a:gd name="T97" fmla="*/ 0 h 1419"/>
                  <a:gd name="T98" fmla="*/ 0 w 1234"/>
                  <a:gd name="T99" fmla="*/ 0 h 1419"/>
                  <a:gd name="T100" fmla="*/ 0 w 1234"/>
                  <a:gd name="T101" fmla="*/ 0 h 1419"/>
                  <a:gd name="T102" fmla="*/ 0 w 1234"/>
                  <a:gd name="T103" fmla="*/ 0 h 1419"/>
                  <a:gd name="T104" fmla="*/ 0 w 1234"/>
                  <a:gd name="T105" fmla="*/ 0 h 1419"/>
                  <a:gd name="T106" fmla="*/ 0 w 1234"/>
                  <a:gd name="T107" fmla="*/ 0 h 1419"/>
                  <a:gd name="T108" fmla="*/ 0 w 1234"/>
                  <a:gd name="T109" fmla="*/ 0 h 1419"/>
                  <a:gd name="T110" fmla="*/ 0 w 1234"/>
                  <a:gd name="T111" fmla="*/ 0 h 1419"/>
                  <a:gd name="T112" fmla="*/ 0 w 1234"/>
                  <a:gd name="T113" fmla="*/ 0 h 1419"/>
                  <a:gd name="T114" fmla="*/ 0 w 1234"/>
                  <a:gd name="T115" fmla="*/ 0 h 1419"/>
                  <a:gd name="T116" fmla="*/ 0 w 1234"/>
                  <a:gd name="T117" fmla="*/ 0 h 1419"/>
                  <a:gd name="T118" fmla="*/ 0 w 1234"/>
                  <a:gd name="T119" fmla="*/ 0 h 1419"/>
                  <a:gd name="T120" fmla="*/ 0 w 1234"/>
                  <a:gd name="T121" fmla="*/ 0 h 1419"/>
                  <a:gd name="T122" fmla="*/ 0 w 1234"/>
                  <a:gd name="T123" fmla="*/ 0 h 1419"/>
                  <a:gd name="T124" fmla="*/ 0 w 1234"/>
                  <a:gd name="T125" fmla="*/ 0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0069" name="Freeform 169"/>
              <p:cNvSpPr>
                <a:spLocks noChangeAspect="1"/>
              </p:cNvSpPr>
              <p:nvPr/>
            </p:nvSpPr>
            <p:spPr bwMode="auto">
              <a:xfrm>
                <a:off x="13396" y="6419"/>
                <a:ext cx="705" cy="710"/>
              </a:xfrm>
              <a:custGeom>
                <a:avLst/>
                <a:gdLst>
                  <a:gd name="T0" fmla="*/ 0 w 1531"/>
                  <a:gd name="T1" fmla="*/ 0 h 1546"/>
                  <a:gd name="T2" fmla="*/ 0 w 1531"/>
                  <a:gd name="T3" fmla="*/ 0 h 1546"/>
                  <a:gd name="T4" fmla="*/ 0 w 1531"/>
                  <a:gd name="T5" fmla="*/ 0 h 1546"/>
                  <a:gd name="T6" fmla="*/ 0 w 1531"/>
                  <a:gd name="T7" fmla="*/ 0 h 1546"/>
                  <a:gd name="T8" fmla="*/ 0 w 1531"/>
                  <a:gd name="T9" fmla="*/ 0 h 1546"/>
                  <a:gd name="T10" fmla="*/ 0 w 1531"/>
                  <a:gd name="T11" fmla="*/ 0 h 1546"/>
                  <a:gd name="T12" fmla="*/ 0 w 1531"/>
                  <a:gd name="T13" fmla="*/ 0 h 1546"/>
                  <a:gd name="T14" fmla="*/ 0 w 1531"/>
                  <a:gd name="T15" fmla="*/ 0 h 1546"/>
                  <a:gd name="T16" fmla="*/ 0 w 1531"/>
                  <a:gd name="T17" fmla="*/ 0 h 1546"/>
                  <a:gd name="T18" fmla="*/ 0 w 1531"/>
                  <a:gd name="T19" fmla="*/ 0 h 1546"/>
                  <a:gd name="T20" fmla="*/ 0 w 1531"/>
                  <a:gd name="T21" fmla="*/ 0 h 1546"/>
                  <a:gd name="T22" fmla="*/ 0 w 1531"/>
                  <a:gd name="T23" fmla="*/ 0 h 1546"/>
                  <a:gd name="T24" fmla="*/ 0 w 1531"/>
                  <a:gd name="T25" fmla="*/ 0 h 1546"/>
                  <a:gd name="T26" fmla="*/ 0 w 1531"/>
                  <a:gd name="T27" fmla="*/ 0 h 1546"/>
                  <a:gd name="T28" fmla="*/ 0 w 1531"/>
                  <a:gd name="T29" fmla="*/ 0 h 1546"/>
                  <a:gd name="T30" fmla="*/ 0 w 1531"/>
                  <a:gd name="T31" fmla="*/ 0 h 1546"/>
                  <a:gd name="T32" fmla="*/ 0 w 1531"/>
                  <a:gd name="T33" fmla="*/ 0 h 1546"/>
                  <a:gd name="T34" fmla="*/ 0 w 1531"/>
                  <a:gd name="T35" fmla="*/ 0 h 1546"/>
                  <a:gd name="T36" fmla="*/ 0 w 1531"/>
                  <a:gd name="T37" fmla="*/ 0 h 1546"/>
                  <a:gd name="T38" fmla="*/ 0 w 1531"/>
                  <a:gd name="T39" fmla="*/ 0 h 1546"/>
                  <a:gd name="T40" fmla="*/ 0 w 1531"/>
                  <a:gd name="T41" fmla="*/ 0 h 1546"/>
                  <a:gd name="T42" fmla="*/ 0 w 1531"/>
                  <a:gd name="T43" fmla="*/ 0 h 1546"/>
                  <a:gd name="T44" fmla="*/ 0 w 1531"/>
                  <a:gd name="T45" fmla="*/ 0 h 1546"/>
                  <a:gd name="T46" fmla="*/ 0 w 1531"/>
                  <a:gd name="T47" fmla="*/ 0 h 1546"/>
                  <a:gd name="T48" fmla="*/ 0 w 1531"/>
                  <a:gd name="T49" fmla="*/ 0 h 1546"/>
                  <a:gd name="T50" fmla="*/ 0 w 1531"/>
                  <a:gd name="T51" fmla="*/ 0 h 1546"/>
                  <a:gd name="T52" fmla="*/ 0 w 1531"/>
                  <a:gd name="T53" fmla="*/ 0 h 1546"/>
                  <a:gd name="T54" fmla="*/ 0 w 1531"/>
                  <a:gd name="T55" fmla="*/ 0 h 1546"/>
                  <a:gd name="T56" fmla="*/ 0 w 1531"/>
                  <a:gd name="T57" fmla="*/ 0 h 1546"/>
                  <a:gd name="T58" fmla="*/ 0 w 1531"/>
                  <a:gd name="T59" fmla="*/ 0 h 1546"/>
                  <a:gd name="T60" fmla="*/ 0 w 1531"/>
                  <a:gd name="T61" fmla="*/ 0 h 1546"/>
                  <a:gd name="T62" fmla="*/ 0 w 1531"/>
                  <a:gd name="T63" fmla="*/ 0 h 1546"/>
                  <a:gd name="T64" fmla="*/ 0 w 1531"/>
                  <a:gd name="T65" fmla="*/ 0 h 1546"/>
                  <a:gd name="T66" fmla="*/ 0 w 1531"/>
                  <a:gd name="T67" fmla="*/ 0 h 1546"/>
                  <a:gd name="T68" fmla="*/ 0 w 1531"/>
                  <a:gd name="T69" fmla="*/ 0 h 1546"/>
                  <a:gd name="T70" fmla="*/ 0 w 1531"/>
                  <a:gd name="T71" fmla="*/ 0 h 1546"/>
                  <a:gd name="T72" fmla="*/ 0 w 1531"/>
                  <a:gd name="T73" fmla="*/ 0 h 1546"/>
                  <a:gd name="T74" fmla="*/ 0 w 1531"/>
                  <a:gd name="T75" fmla="*/ 0 h 1546"/>
                  <a:gd name="T76" fmla="*/ 0 w 1531"/>
                  <a:gd name="T77" fmla="*/ 0 h 1546"/>
                  <a:gd name="T78" fmla="*/ 0 w 1531"/>
                  <a:gd name="T79" fmla="*/ 0 h 1546"/>
                  <a:gd name="T80" fmla="*/ 0 w 1531"/>
                  <a:gd name="T81" fmla="*/ 0 h 1546"/>
                  <a:gd name="T82" fmla="*/ 0 w 1531"/>
                  <a:gd name="T83" fmla="*/ 0 h 1546"/>
                  <a:gd name="T84" fmla="*/ 0 w 1531"/>
                  <a:gd name="T85" fmla="*/ 0 h 1546"/>
                  <a:gd name="T86" fmla="*/ 0 w 1531"/>
                  <a:gd name="T87" fmla="*/ 0 h 1546"/>
                  <a:gd name="T88" fmla="*/ 0 w 1531"/>
                  <a:gd name="T89" fmla="*/ 0 h 1546"/>
                  <a:gd name="T90" fmla="*/ 0 w 1531"/>
                  <a:gd name="T91" fmla="*/ 0 h 1546"/>
                  <a:gd name="T92" fmla="*/ 0 w 1531"/>
                  <a:gd name="T93" fmla="*/ 0 h 1546"/>
                  <a:gd name="T94" fmla="*/ 0 w 1531"/>
                  <a:gd name="T95" fmla="*/ 0 h 1546"/>
                  <a:gd name="T96" fmla="*/ 0 w 1531"/>
                  <a:gd name="T97" fmla="*/ 0 h 1546"/>
                  <a:gd name="T98" fmla="*/ 0 w 1531"/>
                  <a:gd name="T99" fmla="*/ 0 h 1546"/>
                  <a:gd name="T100" fmla="*/ 0 w 1531"/>
                  <a:gd name="T101" fmla="*/ 0 h 1546"/>
                  <a:gd name="T102" fmla="*/ 0 w 1531"/>
                  <a:gd name="T103" fmla="*/ 0 h 1546"/>
                  <a:gd name="T104" fmla="*/ 0 w 1531"/>
                  <a:gd name="T105" fmla="*/ 0 h 1546"/>
                  <a:gd name="T106" fmla="*/ 0 w 1531"/>
                  <a:gd name="T107" fmla="*/ 0 h 1546"/>
                  <a:gd name="T108" fmla="*/ 0 w 1531"/>
                  <a:gd name="T109" fmla="*/ 0 h 1546"/>
                  <a:gd name="T110" fmla="*/ 0 w 1531"/>
                  <a:gd name="T111" fmla="*/ 0 h 1546"/>
                  <a:gd name="T112" fmla="*/ 0 w 1531"/>
                  <a:gd name="T113" fmla="*/ 0 h 1546"/>
                  <a:gd name="T114" fmla="*/ 0 w 1531"/>
                  <a:gd name="T115" fmla="*/ 0 h 1546"/>
                  <a:gd name="T116" fmla="*/ 0 w 1531"/>
                  <a:gd name="T117" fmla="*/ 0 h 1546"/>
                  <a:gd name="T118" fmla="*/ 0 w 1531"/>
                  <a:gd name="T119" fmla="*/ 0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0" name="Freeform 170"/>
              <p:cNvSpPr>
                <a:spLocks noChangeAspect="1"/>
              </p:cNvSpPr>
              <p:nvPr/>
            </p:nvSpPr>
            <p:spPr bwMode="auto">
              <a:xfrm>
                <a:off x="11627" y="7806"/>
                <a:ext cx="908" cy="710"/>
              </a:xfrm>
              <a:custGeom>
                <a:avLst/>
                <a:gdLst>
                  <a:gd name="T0" fmla="*/ 0 w 1972"/>
                  <a:gd name="T1" fmla="*/ 0 h 1546"/>
                  <a:gd name="T2" fmla="*/ 0 w 1972"/>
                  <a:gd name="T3" fmla="*/ 0 h 1546"/>
                  <a:gd name="T4" fmla="*/ 0 w 1972"/>
                  <a:gd name="T5" fmla="*/ 0 h 1546"/>
                  <a:gd name="T6" fmla="*/ 0 w 1972"/>
                  <a:gd name="T7" fmla="*/ 0 h 1546"/>
                  <a:gd name="T8" fmla="*/ 0 w 1972"/>
                  <a:gd name="T9" fmla="*/ 0 h 1546"/>
                  <a:gd name="T10" fmla="*/ 0 w 1972"/>
                  <a:gd name="T11" fmla="*/ 0 h 1546"/>
                  <a:gd name="T12" fmla="*/ 0 w 1972"/>
                  <a:gd name="T13" fmla="*/ 0 h 1546"/>
                  <a:gd name="T14" fmla="*/ 0 w 1972"/>
                  <a:gd name="T15" fmla="*/ 0 h 1546"/>
                  <a:gd name="T16" fmla="*/ 0 w 1972"/>
                  <a:gd name="T17" fmla="*/ 0 h 1546"/>
                  <a:gd name="T18" fmla="*/ 0 w 1972"/>
                  <a:gd name="T19" fmla="*/ 0 h 1546"/>
                  <a:gd name="T20" fmla="*/ 0 w 1972"/>
                  <a:gd name="T21" fmla="*/ 0 h 1546"/>
                  <a:gd name="T22" fmla="*/ 0 w 1972"/>
                  <a:gd name="T23" fmla="*/ 0 h 1546"/>
                  <a:gd name="T24" fmla="*/ 0 w 1972"/>
                  <a:gd name="T25" fmla="*/ 0 h 1546"/>
                  <a:gd name="T26" fmla="*/ 0 w 1972"/>
                  <a:gd name="T27" fmla="*/ 0 h 1546"/>
                  <a:gd name="T28" fmla="*/ 0 w 1972"/>
                  <a:gd name="T29" fmla="*/ 0 h 1546"/>
                  <a:gd name="T30" fmla="*/ 0 w 1972"/>
                  <a:gd name="T31" fmla="*/ 0 h 1546"/>
                  <a:gd name="T32" fmla="*/ 0 w 1972"/>
                  <a:gd name="T33" fmla="*/ 0 h 1546"/>
                  <a:gd name="T34" fmla="*/ 0 w 1972"/>
                  <a:gd name="T35" fmla="*/ 0 h 1546"/>
                  <a:gd name="T36" fmla="*/ 0 w 1972"/>
                  <a:gd name="T37" fmla="*/ 0 h 1546"/>
                  <a:gd name="T38" fmla="*/ 0 w 1972"/>
                  <a:gd name="T39" fmla="*/ 0 h 1546"/>
                  <a:gd name="T40" fmla="*/ 0 w 1972"/>
                  <a:gd name="T41" fmla="*/ 0 h 1546"/>
                  <a:gd name="T42" fmla="*/ 0 w 1972"/>
                  <a:gd name="T43" fmla="*/ 0 h 1546"/>
                  <a:gd name="T44" fmla="*/ 0 w 1972"/>
                  <a:gd name="T45" fmla="*/ 0 h 1546"/>
                  <a:gd name="T46" fmla="*/ 0 w 1972"/>
                  <a:gd name="T47" fmla="*/ 0 h 1546"/>
                  <a:gd name="T48" fmla="*/ 0 w 1972"/>
                  <a:gd name="T49" fmla="*/ 0 h 1546"/>
                  <a:gd name="T50" fmla="*/ 0 w 1972"/>
                  <a:gd name="T51" fmla="*/ 0 h 1546"/>
                  <a:gd name="T52" fmla="*/ 0 w 1972"/>
                  <a:gd name="T53" fmla="*/ 0 h 1546"/>
                  <a:gd name="T54" fmla="*/ 0 w 1972"/>
                  <a:gd name="T55" fmla="*/ 0 h 1546"/>
                  <a:gd name="T56" fmla="*/ 0 w 1972"/>
                  <a:gd name="T57" fmla="*/ 0 h 1546"/>
                  <a:gd name="T58" fmla="*/ 0 w 1972"/>
                  <a:gd name="T59" fmla="*/ 0 h 1546"/>
                  <a:gd name="T60" fmla="*/ 0 w 1972"/>
                  <a:gd name="T61" fmla="*/ 0 h 1546"/>
                  <a:gd name="T62" fmla="*/ 0 w 1972"/>
                  <a:gd name="T63" fmla="*/ 0 h 1546"/>
                  <a:gd name="T64" fmla="*/ 0 w 1972"/>
                  <a:gd name="T65" fmla="*/ 0 h 1546"/>
                  <a:gd name="T66" fmla="*/ 0 w 1972"/>
                  <a:gd name="T67" fmla="*/ 0 h 1546"/>
                  <a:gd name="T68" fmla="*/ 0 w 1972"/>
                  <a:gd name="T69" fmla="*/ 0 h 1546"/>
                  <a:gd name="T70" fmla="*/ 0 w 1972"/>
                  <a:gd name="T71" fmla="*/ 0 h 1546"/>
                  <a:gd name="T72" fmla="*/ 0 w 1972"/>
                  <a:gd name="T73" fmla="*/ 0 h 1546"/>
                  <a:gd name="T74" fmla="*/ 0 w 1972"/>
                  <a:gd name="T75" fmla="*/ 0 h 1546"/>
                  <a:gd name="T76" fmla="*/ 0 w 1972"/>
                  <a:gd name="T77" fmla="*/ 0 h 1546"/>
                  <a:gd name="T78" fmla="*/ 0 w 1972"/>
                  <a:gd name="T79" fmla="*/ 0 h 1546"/>
                  <a:gd name="T80" fmla="*/ 0 w 1972"/>
                  <a:gd name="T81" fmla="*/ 0 h 1546"/>
                  <a:gd name="T82" fmla="*/ 0 w 1972"/>
                  <a:gd name="T83" fmla="*/ 0 h 1546"/>
                  <a:gd name="T84" fmla="*/ 0 w 1972"/>
                  <a:gd name="T85" fmla="*/ 0 h 1546"/>
                  <a:gd name="T86" fmla="*/ 0 w 1972"/>
                  <a:gd name="T87" fmla="*/ 0 h 1546"/>
                  <a:gd name="T88" fmla="*/ 0 w 1972"/>
                  <a:gd name="T89" fmla="*/ 0 h 1546"/>
                  <a:gd name="T90" fmla="*/ 0 w 1972"/>
                  <a:gd name="T91" fmla="*/ 0 h 1546"/>
                  <a:gd name="T92" fmla="*/ 0 w 1972"/>
                  <a:gd name="T93" fmla="*/ 0 h 1546"/>
                  <a:gd name="T94" fmla="*/ 0 w 1972"/>
                  <a:gd name="T95" fmla="*/ 0 h 1546"/>
                  <a:gd name="T96" fmla="*/ 0 w 1972"/>
                  <a:gd name="T97" fmla="*/ 0 h 1546"/>
                  <a:gd name="T98" fmla="*/ 0 w 1972"/>
                  <a:gd name="T99" fmla="*/ 0 h 1546"/>
                  <a:gd name="T100" fmla="*/ 0 w 1972"/>
                  <a:gd name="T101" fmla="*/ 0 h 1546"/>
                  <a:gd name="T102" fmla="*/ 0 w 1972"/>
                  <a:gd name="T103" fmla="*/ 0 h 1546"/>
                  <a:gd name="T104" fmla="*/ 0 w 1972"/>
                  <a:gd name="T105" fmla="*/ 0 h 1546"/>
                  <a:gd name="T106" fmla="*/ 0 w 1972"/>
                  <a:gd name="T107" fmla="*/ 0 h 1546"/>
                  <a:gd name="T108" fmla="*/ 0 w 1972"/>
                  <a:gd name="T109" fmla="*/ 0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noFill/>
              <a:ln w="0">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1" name="Freeform 171"/>
              <p:cNvSpPr>
                <a:spLocks noChangeAspect="1"/>
              </p:cNvSpPr>
              <p:nvPr/>
            </p:nvSpPr>
            <p:spPr bwMode="auto">
              <a:xfrm>
                <a:off x="10811" y="7356"/>
                <a:ext cx="1684" cy="1193"/>
              </a:xfrm>
              <a:custGeom>
                <a:avLst/>
                <a:gdLst>
                  <a:gd name="T0" fmla="*/ 0 w 5838"/>
                  <a:gd name="T1" fmla="*/ 0 h 4133"/>
                  <a:gd name="T2" fmla="*/ 0 w 5838"/>
                  <a:gd name="T3" fmla="*/ 0 h 4133"/>
                  <a:gd name="T4" fmla="*/ 0 w 5838"/>
                  <a:gd name="T5" fmla="*/ 0 h 4133"/>
                  <a:gd name="T6" fmla="*/ 0 w 5838"/>
                  <a:gd name="T7" fmla="*/ 0 h 4133"/>
                  <a:gd name="T8" fmla="*/ 0 w 5838"/>
                  <a:gd name="T9" fmla="*/ 0 h 4133"/>
                  <a:gd name="T10" fmla="*/ 0 w 5838"/>
                  <a:gd name="T11" fmla="*/ 0 h 4133"/>
                  <a:gd name="T12" fmla="*/ 0 w 5838"/>
                  <a:gd name="T13" fmla="*/ 0 h 4133"/>
                  <a:gd name="T14" fmla="*/ 0 w 5838"/>
                  <a:gd name="T15" fmla="*/ 0 h 4133"/>
                  <a:gd name="T16" fmla="*/ 0 w 5838"/>
                  <a:gd name="T17" fmla="*/ 0 h 4133"/>
                  <a:gd name="T18" fmla="*/ 0 w 5838"/>
                  <a:gd name="T19" fmla="*/ 0 h 4133"/>
                  <a:gd name="T20" fmla="*/ 0 w 5838"/>
                  <a:gd name="T21" fmla="*/ 0 h 4133"/>
                  <a:gd name="T22" fmla="*/ 0 w 5838"/>
                  <a:gd name="T23" fmla="*/ 0 h 4133"/>
                  <a:gd name="T24" fmla="*/ 0 w 5838"/>
                  <a:gd name="T25" fmla="*/ 0 h 4133"/>
                  <a:gd name="T26" fmla="*/ 0 w 5838"/>
                  <a:gd name="T27" fmla="*/ 0 h 4133"/>
                  <a:gd name="T28" fmla="*/ 0 w 5838"/>
                  <a:gd name="T29" fmla="*/ 0 h 4133"/>
                  <a:gd name="T30" fmla="*/ 0 w 5838"/>
                  <a:gd name="T31" fmla="*/ 0 h 4133"/>
                  <a:gd name="T32" fmla="*/ 0 w 5838"/>
                  <a:gd name="T33" fmla="*/ 0 h 4133"/>
                  <a:gd name="T34" fmla="*/ 0 w 5838"/>
                  <a:gd name="T35" fmla="*/ 0 h 4133"/>
                  <a:gd name="T36" fmla="*/ 0 w 5838"/>
                  <a:gd name="T37" fmla="*/ 0 h 4133"/>
                  <a:gd name="T38" fmla="*/ 0 w 5838"/>
                  <a:gd name="T39" fmla="*/ 0 h 4133"/>
                  <a:gd name="T40" fmla="*/ 0 w 5838"/>
                  <a:gd name="T41" fmla="*/ 0 h 4133"/>
                  <a:gd name="T42" fmla="*/ 0 w 5838"/>
                  <a:gd name="T43" fmla="*/ 0 h 4133"/>
                  <a:gd name="T44" fmla="*/ 0 w 5838"/>
                  <a:gd name="T45" fmla="*/ 0 h 4133"/>
                  <a:gd name="T46" fmla="*/ 0 w 5838"/>
                  <a:gd name="T47" fmla="*/ 0 h 4133"/>
                  <a:gd name="T48" fmla="*/ 0 w 5838"/>
                  <a:gd name="T49" fmla="*/ 0 h 4133"/>
                  <a:gd name="T50" fmla="*/ 0 w 5838"/>
                  <a:gd name="T51" fmla="*/ 0 h 4133"/>
                  <a:gd name="T52" fmla="*/ 0 w 5838"/>
                  <a:gd name="T53" fmla="*/ 0 h 4133"/>
                  <a:gd name="T54" fmla="*/ 0 w 5838"/>
                  <a:gd name="T55" fmla="*/ 0 h 4133"/>
                  <a:gd name="T56" fmla="*/ 0 w 5838"/>
                  <a:gd name="T57" fmla="*/ 0 h 4133"/>
                  <a:gd name="T58" fmla="*/ 0 w 5838"/>
                  <a:gd name="T59" fmla="*/ 0 h 4133"/>
                  <a:gd name="T60" fmla="*/ 0 w 5838"/>
                  <a:gd name="T61" fmla="*/ 0 h 4133"/>
                  <a:gd name="T62" fmla="*/ 0 w 5838"/>
                  <a:gd name="T63" fmla="*/ 0 h 4133"/>
                  <a:gd name="T64" fmla="*/ 0 w 5838"/>
                  <a:gd name="T65" fmla="*/ 0 h 4133"/>
                  <a:gd name="T66" fmla="*/ 0 w 5838"/>
                  <a:gd name="T67" fmla="*/ 0 h 4133"/>
                  <a:gd name="T68" fmla="*/ 0 w 5838"/>
                  <a:gd name="T69" fmla="*/ 0 h 4133"/>
                  <a:gd name="T70" fmla="*/ 0 w 5838"/>
                  <a:gd name="T71" fmla="*/ 0 h 4133"/>
                  <a:gd name="T72" fmla="*/ 0 w 5838"/>
                  <a:gd name="T73" fmla="*/ 0 h 4133"/>
                  <a:gd name="T74" fmla="*/ 0 w 5838"/>
                  <a:gd name="T75" fmla="*/ 0 h 4133"/>
                  <a:gd name="T76" fmla="*/ 0 w 5838"/>
                  <a:gd name="T77" fmla="*/ 0 h 4133"/>
                  <a:gd name="T78" fmla="*/ 0 w 5838"/>
                  <a:gd name="T79" fmla="*/ 0 h 4133"/>
                  <a:gd name="T80" fmla="*/ 0 w 5838"/>
                  <a:gd name="T81" fmla="*/ 0 h 4133"/>
                  <a:gd name="T82" fmla="*/ 0 w 5838"/>
                  <a:gd name="T83" fmla="*/ 0 h 4133"/>
                  <a:gd name="T84" fmla="*/ 0 w 5838"/>
                  <a:gd name="T85" fmla="*/ 0 h 4133"/>
                  <a:gd name="T86" fmla="*/ 0 w 5838"/>
                  <a:gd name="T87" fmla="*/ 0 h 4133"/>
                  <a:gd name="T88" fmla="*/ 0 w 5838"/>
                  <a:gd name="T89" fmla="*/ 0 h 4133"/>
                  <a:gd name="T90" fmla="*/ 0 w 5838"/>
                  <a:gd name="T91" fmla="*/ 0 h 4133"/>
                  <a:gd name="T92" fmla="*/ 0 w 5838"/>
                  <a:gd name="T93" fmla="*/ 0 h 4133"/>
                  <a:gd name="T94" fmla="*/ 0 w 5838"/>
                  <a:gd name="T95" fmla="*/ 0 h 4133"/>
                  <a:gd name="T96" fmla="*/ 0 w 5838"/>
                  <a:gd name="T97" fmla="*/ 0 h 4133"/>
                  <a:gd name="T98" fmla="*/ 0 w 5838"/>
                  <a:gd name="T99" fmla="*/ 0 h 4133"/>
                  <a:gd name="T100" fmla="*/ 0 w 5838"/>
                  <a:gd name="T101" fmla="*/ 0 h 4133"/>
                  <a:gd name="T102" fmla="*/ 0 w 5838"/>
                  <a:gd name="T103" fmla="*/ 0 h 4133"/>
                  <a:gd name="T104" fmla="*/ 0 w 5838"/>
                  <a:gd name="T105" fmla="*/ 0 h 4133"/>
                  <a:gd name="T106" fmla="*/ 0 w 5838"/>
                  <a:gd name="T107" fmla="*/ 0 h 4133"/>
                  <a:gd name="T108" fmla="*/ 0 w 5838"/>
                  <a:gd name="T109" fmla="*/ 0 h 4133"/>
                  <a:gd name="T110" fmla="*/ 0 w 5838"/>
                  <a:gd name="T111" fmla="*/ 0 h 4133"/>
                  <a:gd name="T112" fmla="*/ 0 w 5838"/>
                  <a:gd name="T113" fmla="*/ 0 h 4133"/>
                  <a:gd name="T114" fmla="*/ 0 w 5838"/>
                  <a:gd name="T115" fmla="*/ 0 h 4133"/>
                  <a:gd name="T116" fmla="*/ 0 w 5838"/>
                  <a:gd name="T117" fmla="*/ 0 h 4133"/>
                  <a:gd name="T118" fmla="*/ 0 w 5838"/>
                  <a:gd name="T119" fmla="*/ 0 h 4133"/>
                  <a:gd name="T120" fmla="*/ 0 w 5838"/>
                  <a:gd name="T121" fmla="*/ 0 h 4133"/>
                  <a:gd name="T122" fmla="*/ 0 w 5838"/>
                  <a:gd name="T123" fmla="*/ 0 h 4133"/>
                  <a:gd name="T124" fmla="*/ 0 w 5838"/>
                  <a:gd name="T125" fmla="*/ 0 h 413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838"/>
                  <a:gd name="T190" fmla="*/ 0 h 4133"/>
                  <a:gd name="T191" fmla="*/ 5838 w 5838"/>
                  <a:gd name="T192" fmla="*/ 4133 h 413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838" h="4133">
                    <a:moveTo>
                      <a:pt x="5613" y="995"/>
                    </a:moveTo>
                    <a:lnTo>
                      <a:pt x="5613" y="995"/>
                    </a:lnTo>
                    <a:lnTo>
                      <a:pt x="5613" y="1017"/>
                    </a:lnTo>
                    <a:lnTo>
                      <a:pt x="5635" y="1017"/>
                    </a:lnTo>
                    <a:lnTo>
                      <a:pt x="5635" y="1040"/>
                    </a:lnTo>
                    <a:lnTo>
                      <a:pt x="5635" y="1062"/>
                    </a:lnTo>
                    <a:lnTo>
                      <a:pt x="5658" y="1062"/>
                    </a:lnTo>
                    <a:lnTo>
                      <a:pt x="5658" y="1084"/>
                    </a:lnTo>
                    <a:lnTo>
                      <a:pt x="5702" y="1130"/>
                    </a:lnTo>
                    <a:lnTo>
                      <a:pt x="5726" y="1175"/>
                    </a:lnTo>
                    <a:lnTo>
                      <a:pt x="5749" y="1197"/>
                    </a:lnTo>
                    <a:lnTo>
                      <a:pt x="5749" y="1220"/>
                    </a:lnTo>
                    <a:lnTo>
                      <a:pt x="5771" y="1243"/>
                    </a:lnTo>
                    <a:lnTo>
                      <a:pt x="5771" y="1266"/>
                    </a:lnTo>
                    <a:lnTo>
                      <a:pt x="5793" y="1266"/>
                    </a:lnTo>
                    <a:lnTo>
                      <a:pt x="5793" y="1288"/>
                    </a:lnTo>
                    <a:lnTo>
                      <a:pt x="5793" y="1310"/>
                    </a:lnTo>
                    <a:lnTo>
                      <a:pt x="5816" y="1310"/>
                    </a:lnTo>
                    <a:lnTo>
                      <a:pt x="5816" y="1333"/>
                    </a:lnTo>
                    <a:lnTo>
                      <a:pt x="5838" y="1356"/>
                    </a:lnTo>
                    <a:lnTo>
                      <a:pt x="5816" y="1356"/>
                    </a:lnTo>
                    <a:lnTo>
                      <a:pt x="5793" y="1356"/>
                    </a:lnTo>
                    <a:lnTo>
                      <a:pt x="5771" y="1356"/>
                    </a:lnTo>
                    <a:lnTo>
                      <a:pt x="5726" y="1379"/>
                    </a:lnTo>
                    <a:lnTo>
                      <a:pt x="5680" y="1401"/>
                    </a:lnTo>
                    <a:lnTo>
                      <a:pt x="5658" y="1401"/>
                    </a:lnTo>
                    <a:lnTo>
                      <a:pt x="5589" y="1423"/>
                    </a:lnTo>
                    <a:lnTo>
                      <a:pt x="5544" y="1446"/>
                    </a:lnTo>
                    <a:lnTo>
                      <a:pt x="5522" y="1446"/>
                    </a:lnTo>
                    <a:lnTo>
                      <a:pt x="5477" y="1468"/>
                    </a:lnTo>
                    <a:lnTo>
                      <a:pt x="5431" y="1492"/>
                    </a:lnTo>
                    <a:lnTo>
                      <a:pt x="5409" y="1492"/>
                    </a:lnTo>
                    <a:lnTo>
                      <a:pt x="5340" y="1536"/>
                    </a:lnTo>
                    <a:lnTo>
                      <a:pt x="5273" y="1559"/>
                    </a:lnTo>
                    <a:lnTo>
                      <a:pt x="5251" y="1559"/>
                    </a:lnTo>
                    <a:lnTo>
                      <a:pt x="5228" y="1559"/>
                    </a:lnTo>
                    <a:lnTo>
                      <a:pt x="5228" y="1581"/>
                    </a:lnTo>
                    <a:lnTo>
                      <a:pt x="5115" y="1627"/>
                    </a:lnTo>
                    <a:lnTo>
                      <a:pt x="5024" y="1649"/>
                    </a:lnTo>
                    <a:lnTo>
                      <a:pt x="5002" y="1649"/>
                    </a:lnTo>
                    <a:lnTo>
                      <a:pt x="4979" y="1672"/>
                    </a:lnTo>
                    <a:lnTo>
                      <a:pt x="4955" y="1672"/>
                    </a:lnTo>
                    <a:lnTo>
                      <a:pt x="4911" y="1694"/>
                    </a:lnTo>
                    <a:lnTo>
                      <a:pt x="4888" y="1694"/>
                    </a:lnTo>
                    <a:lnTo>
                      <a:pt x="4797" y="1718"/>
                    </a:lnTo>
                    <a:lnTo>
                      <a:pt x="4753" y="1740"/>
                    </a:lnTo>
                    <a:lnTo>
                      <a:pt x="4706" y="1740"/>
                    </a:lnTo>
                    <a:lnTo>
                      <a:pt x="4662" y="1785"/>
                    </a:lnTo>
                    <a:lnTo>
                      <a:pt x="4639" y="1807"/>
                    </a:lnTo>
                    <a:lnTo>
                      <a:pt x="4593" y="1829"/>
                    </a:lnTo>
                    <a:lnTo>
                      <a:pt x="4571" y="1853"/>
                    </a:lnTo>
                    <a:lnTo>
                      <a:pt x="4548" y="1853"/>
                    </a:lnTo>
                    <a:lnTo>
                      <a:pt x="4526" y="1875"/>
                    </a:lnTo>
                    <a:lnTo>
                      <a:pt x="4390" y="1966"/>
                    </a:lnTo>
                    <a:lnTo>
                      <a:pt x="4368" y="1988"/>
                    </a:lnTo>
                    <a:lnTo>
                      <a:pt x="4344" y="1988"/>
                    </a:lnTo>
                    <a:lnTo>
                      <a:pt x="4344" y="2011"/>
                    </a:lnTo>
                    <a:lnTo>
                      <a:pt x="4322" y="2011"/>
                    </a:lnTo>
                    <a:lnTo>
                      <a:pt x="4322" y="2033"/>
                    </a:lnTo>
                    <a:lnTo>
                      <a:pt x="4300" y="2033"/>
                    </a:lnTo>
                    <a:lnTo>
                      <a:pt x="4300" y="2055"/>
                    </a:lnTo>
                    <a:lnTo>
                      <a:pt x="4277" y="2078"/>
                    </a:lnTo>
                    <a:lnTo>
                      <a:pt x="4255" y="2102"/>
                    </a:lnTo>
                    <a:lnTo>
                      <a:pt x="4232" y="2146"/>
                    </a:lnTo>
                    <a:lnTo>
                      <a:pt x="4209" y="2191"/>
                    </a:lnTo>
                    <a:lnTo>
                      <a:pt x="4073" y="2439"/>
                    </a:lnTo>
                    <a:lnTo>
                      <a:pt x="4051" y="2485"/>
                    </a:lnTo>
                    <a:lnTo>
                      <a:pt x="4028" y="2508"/>
                    </a:lnTo>
                    <a:lnTo>
                      <a:pt x="4006" y="2576"/>
                    </a:lnTo>
                    <a:lnTo>
                      <a:pt x="3984" y="2576"/>
                    </a:lnTo>
                    <a:lnTo>
                      <a:pt x="3984" y="2598"/>
                    </a:lnTo>
                    <a:lnTo>
                      <a:pt x="3960" y="2621"/>
                    </a:lnTo>
                    <a:lnTo>
                      <a:pt x="3937" y="2621"/>
                    </a:lnTo>
                    <a:lnTo>
                      <a:pt x="3937" y="2643"/>
                    </a:lnTo>
                    <a:lnTo>
                      <a:pt x="3915" y="2643"/>
                    </a:lnTo>
                    <a:lnTo>
                      <a:pt x="3893" y="2643"/>
                    </a:lnTo>
                    <a:lnTo>
                      <a:pt x="3870" y="2643"/>
                    </a:lnTo>
                    <a:lnTo>
                      <a:pt x="3846" y="2665"/>
                    </a:lnTo>
                    <a:lnTo>
                      <a:pt x="3824" y="2665"/>
                    </a:lnTo>
                    <a:lnTo>
                      <a:pt x="3802" y="2665"/>
                    </a:lnTo>
                    <a:lnTo>
                      <a:pt x="3802" y="2687"/>
                    </a:lnTo>
                    <a:lnTo>
                      <a:pt x="3779" y="2687"/>
                    </a:lnTo>
                    <a:lnTo>
                      <a:pt x="3733" y="2711"/>
                    </a:lnTo>
                    <a:lnTo>
                      <a:pt x="3733" y="2734"/>
                    </a:lnTo>
                    <a:lnTo>
                      <a:pt x="3711" y="2734"/>
                    </a:lnTo>
                    <a:lnTo>
                      <a:pt x="3688" y="2756"/>
                    </a:lnTo>
                    <a:lnTo>
                      <a:pt x="3666" y="2756"/>
                    </a:lnTo>
                    <a:lnTo>
                      <a:pt x="3621" y="2778"/>
                    </a:lnTo>
                    <a:lnTo>
                      <a:pt x="3597" y="2778"/>
                    </a:lnTo>
                    <a:lnTo>
                      <a:pt x="3597" y="2800"/>
                    </a:lnTo>
                    <a:lnTo>
                      <a:pt x="3575" y="2800"/>
                    </a:lnTo>
                    <a:lnTo>
                      <a:pt x="3553" y="2824"/>
                    </a:lnTo>
                    <a:lnTo>
                      <a:pt x="3530" y="2824"/>
                    </a:lnTo>
                    <a:lnTo>
                      <a:pt x="3508" y="2847"/>
                    </a:lnTo>
                    <a:lnTo>
                      <a:pt x="3484" y="2847"/>
                    </a:lnTo>
                    <a:lnTo>
                      <a:pt x="3484" y="2869"/>
                    </a:lnTo>
                    <a:lnTo>
                      <a:pt x="3462" y="2869"/>
                    </a:lnTo>
                    <a:lnTo>
                      <a:pt x="3439" y="2869"/>
                    </a:lnTo>
                    <a:lnTo>
                      <a:pt x="3417" y="2891"/>
                    </a:lnTo>
                    <a:lnTo>
                      <a:pt x="3395" y="2891"/>
                    </a:lnTo>
                    <a:lnTo>
                      <a:pt x="3395" y="2913"/>
                    </a:lnTo>
                    <a:lnTo>
                      <a:pt x="3372" y="2913"/>
                    </a:lnTo>
                    <a:lnTo>
                      <a:pt x="3348" y="2936"/>
                    </a:lnTo>
                    <a:lnTo>
                      <a:pt x="3168" y="3027"/>
                    </a:lnTo>
                    <a:lnTo>
                      <a:pt x="3123" y="3095"/>
                    </a:lnTo>
                    <a:lnTo>
                      <a:pt x="3055" y="3186"/>
                    </a:lnTo>
                    <a:lnTo>
                      <a:pt x="2828" y="3546"/>
                    </a:lnTo>
                    <a:lnTo>
                      <a:pt x="2806" y="3523"/>
                    </a:lnTo>
                    <a:lnTo>
                      <a:pt x="2601" y="3614"/>
                    </a:lnTo>
                    <a:lnTo>
                      <a:pt x="2081" y="3840"/>
                    </a:lnTo>
                    <a:lnTo>
                      <a:pt x="1788" y="3975"/>
                    </a:lnTo>
                    <a:lnTo>
                      <a:pt x="1606" y="4066"/>
                    </a:lnTo>
                    <a:lnTo>
                      <a:pt x="1403" y="4133"/>
                    </a:lnTo>
                    <a:lnTo>
                      <a:pt x="387" y="4050"/>
                    </a:lnTo>
                    <a:lnTo>
                      <a:pt x="0" y="3354"/>
                    </a:lnTo>
                    <a:lnTo>
                      <a:pt x="438" y="2715"/>
                    </a:lnTo>
                    <a:lnTo>
                      <a:pt x="814" y="2643"/>
                    </a:lnTo>
                    <a:lnTo>
                      <a:pt x="814" y="2576"/>
                    </a:lnTo>
                    <a:lnTo>
                      <a:pt x="814" y="2281"/>
                    </a:lnTo>
                    <a:lnTo>
                      <a:pt x="814" y="2168"/>
                    </a:lnTo>
                    <a:lnTo>
                      <a:pt x="1697" y="1785"/>
                    </a:lnTo>
                    <a:lnTo>
                      <a:pt x="1765" y="1762"/>
                    </a:lnTo>
                    <a:lnTo>
                      <a:pt x="1765" y="1627"/>
                    </a:lnTo>
                    <a:lnTo>
                      <a:pt x="1765" y="1446"/>
                    </a:lnTo>
                    <a:lnTo>
                      <a:pt x="2081" y="1401"/>
                    </a:lnTo>
                    <a:lnTo>
                      <a:pt x="2150" y="1379"/>
                    </a:lnTo>
                    <a:lnTo>
                      <a:pt x="2376" y="1310"/>
                    </a:lnTo>
                    <a:lnTo>
                      <a:pt x="2399" y="1310"/>
                    </a:lnTo>
                    <a:lnTo>
                      <a:pt x="2466" y="1266"/>
                    </a:lnTo>
                    <a:lnTo>
                      <a:pt x="2512" y="1266"/>
                    </a:lnTo>
                    <a:lnTo>
                      <a:pt x="2534" y="1243"/>
                    </a:lnTo>
                    <a:lnTo>
                      <a:pt x="2737" y="1197"/>
                    </a:lnTo>
                    <a:lnTo>
                      <a:pt x="2761" y="1175"/>
                    </a:lnTo>
                    <a:lnTo>
                      <a:pt x="3235" y="1017"/>
                    </a:lnTo>
                    <a:lnTo>
                      <a:pt x="3348" y="995"/>
                    </a:lnTo>
                    <a:lnTo>
                      <a:pt x="3372" y="971"/>
                    </a:lnTo>
                    <a:lnTo>
                      <a:pt x="3395" y="971"/>
                    </a:lnTo>
                    <a:lnTo>
                      <a:pt x="3417" y="949"/>
                    </a:lnTo>
                    <a:lnTo>
                      <a:pt x="3439" y="949"/>
                    </a:lnTo>
                    <a:lnTo>
                      <a:pt x="3462" y="949"/>
                    </a:lnTo>
                    <a:lnTo>
                      <a:pt x="3484" y="927"/>
                    </a:lnTo>
                    <a:lnTo>
                      <a:pt x="3508" y="927"/>
                    </a:lnTo>
                    <a:lnTo>
                      <a:pt x="3530" y="904"/>
                    </a:lnTo>
                    <a:lnTo>
                      <a:pt x="3553" y="904"/>
                    </a:lnTo>
                    <a:lnTo>
                      <a:pt x="3575" y="882"/>
                    </a:lnTo>
                    <a:lnTo>
                      <a:pt x="3597" y="882"/>
                    </a:lnTo>
                    <a:lnTo>
                      <a:pt x="3621" y="860"/>
                    </a:lnTo>
                    <a:lnTo>
                      <a:pt x="3644" y="860"/>
                    </a:lnTo>
                    <a:lnTo>
                      <a:pt x="3666" y="860"/>
                    </a:lnTo>
                    <a:lnTo>
                      <a:pt x="3711" y="836"/>
                    </a:lnTo>
                    <a:lnTo>
                      <a:pt x="3733" y="814"/>
                    </a:lnTo>
                    <a:lnTo>
                      <a:pt x="3757" y="814"/>
                    </a:lnTo>
                    <a:lnTo>
                      <a:pt x="3802" y="791"/>
                    </a:lnTo>
                    <a:lnTo>
                      <a:pt x="3824" y="769"/>
                    </a:lnTo>
                    <a:lnTo>
                      <a:pt x="3870" y="769"/>
                    </a:lnTo>
                    <a:lnTo>
                      <a:pt x="3915" y="747"/>
                    </a:lnTo>
                    <a:lnTo>
                      <a:pt x="3937" y="723"/>
                    </a:lnTo>
                    <a:lnTo>
                      <a:pt x="3960" y="723"/>
                    </a:lnTo>
                    <a:lnTo>
                      <a:pt x="3984" y="701"/>
                    </a:lnTo>
                    <a:lnTo>
                      <a:pt x="4006" y="701"/>
                    </a:lnTo>
                    <a:lnTo>
                      <a:pt x="4051" y="678"/>
                    </a:lnTo>
                    <a:lnTo>
                      <a:pt x="4073" y="656"/>
                    </a:lnTo>
                    <a:lnTo>
                      <a:pt x="4368" y="498"/>
                    </a:lnTo>
                    <a:lnTo>
                      <a:pt x="4390" y="498"/>
                    </a:lnTo>
                    <a:lnTo>
                      <a:pt x="4435" y="474"/>
                    </a:lnTo>
                    <a:lnTo>
                      <a:pt x="4458" y="452"/>
                    </a:lnTo>
                    <a:lnTo>
                      <a:pt x="4617" y="361"/>
                    </a:lnTo>
                    <a:lnTo>
                      <a:pt x="4639" y="361"/>
                    </a:lnTo>
                    <a:lnTo>
                      <a:pt x="4706" y="317"/>
                    </a:lnTo>
                    <a:lnTo>
                      <a:pt x="4730" y="317"/>
                    </a:lnTo>
                    <a:lnTo>
                      <a:pt x="4775" y="295"/>
                    </a:lnTo>
                    <a:lnTo>
                      <a:pt x="4820" y="272"/>
                    </a:lnTo>
                    <a:lnTo>
                      <a:pt x="4866" y="250"/>
                    </a:lnTo>
                    <a:lnTo>
                      <a:pt x="4888" y="226"/>
                    </a:lnTo>
                    <a:lnTo>
                      <a:pt x="4911" y="226"/>
                    </a:lnTo>
                    <a:lnTo>
                      <a:pt x="4933" y="204"/>
                    </a:lnTo>
                    <a:lnTo>
                      <a:pt x="4955" y="204"/>
                    </a:lnTo>
                    <a:lnTo>
                      <a:pt x="4955" y="181"/>
                    </a:lnTo>
                    <a:lnTo>
                      <a:pt x="5002" y="159"/>
                    </a:lnTo>
                    <a:lnTo>
                      <a:pt x="5046" y="137"/>
                    </a:lnTo>
                    <a:lnTo>
                      <a:pt x="5091" y="113"/>
                    </a:lnTo>
                    <a:lnTo>
                      <a:pt x="5160" y="68"/>
                    </a:lnTo>
                    <a:lnTo>
                      <a:pt x="5204" y="46"/>
                    </a:lnTo>
                    <a:lnTo>
                      <a:pt x="5228" y="24"/>
                    </a:lnTo>
                    <a:lnTo>
                      <a:pt x="5251" y="0"/>
                    </a:lnTo>
                    <a:lnTo>
                      <a:pt x="5251" y="24"/>
                    </a:lnTo>
                    <a:lnTo>
                      <a:pt x="5318" y="91"/>
                    </a:lnTo>
                    <a:lnTo>
                      <a:pt x="5340" y="159"/>
                    </a:lnTo>
                    <a:lnTo>
                      <a:pt x="5364" y="181"/>
                    </a:lnTo>
                    <a:lnTo>
                      <a:pt x="5386" y="204"/>
                    </a:lnTo>
                    <a:lnTo>
                      <a:pt x="5386" y="226"/>
                    </a:lnTo>
                    <a:lnTo>
                      <a:pt x="5364" y="226"/>
                    </a:lnTo>
                    <a:lnTo>
                      <a:pt x="5340" y="250"/>
                    </a:lnTo>
                    <a:lnTo>
                      <a:pt x="5318" y="250"/>
                    </a:lnTo>
                    <a:lnTo>
                      <a:pt x="5318" y="272"/>
                    </a:lnTo>
                    <a:lnTo>
                      <a:pt x="5295" y="295"/>
                    </a:lnTo>
                    <a:lnTo>
                      <a:pt x="5295" y="317"/>
                    </a:lnTo>
                    <a:lnTo>
                      <a:pt x="5318" y="339"/>
                    </a:lnTo>
                    <a:lnTo>
                      <a:pt x="5318" y="385"/>
                    </a:lnTo>
                    <a:lnTo>
                      <a:pt x="5340" y="385"/>
                    </a:lnTo>
                    <a:lnTo>
                      <a:pt x="5340" y="408"/>
                    </a:lnTo>
                    <a:lnTo>
                      <a:pt x="5340" y="430"/>
                    </a:lnTo>
                    <a:lnTo>
                      <a:pt x="5340" y="452"/>
                    </a:lnTo>
                    <a:lnTo>
                      <a:pt x="5364" y="474"/>
                    </a:lnTo>
                    <a:lnTo>
                      <a:pt x="5364" y="498"/>
                    </a:lnTo>
                    <a:lnTo>
                      <a:pt x="5364" y="521"/>
                    </a:lnTo>
                    <a:lnTo>
                      <a:pt x="5364" y="543"/>
                    </a:lnTo>
                    <a:lnTo>
                      <a:pt x="5364" y="565"/>
                    </a:lnTo>
                    <a:lnTo>
                      <a:pt x="5364" y="610"/>
                    </a:lnTo>
                    <a:lnTo>
                      <a:pt x="5364" y="634"/>
                    </a:lnTo>
                    <a:lnTo>
                      <a:pt x="5364" y="656"/>
                    </a:lnTo>
                    <a:lnTo>
                      <a:pt x="5340" y="656"/>
                    </a:lnTo>
                    <a:lnTo>
                      <a:pt x="5295" y="747"/>
                    </a:lnTo>
                    <a:lnTo>
                      <a:pt x="5273" y="769"/>
                    </a:lnTo>
                    <a:lnTo>
                      <a:pt x="5273" y="814"/>
                    </a:lnTo>
                    <a:lnTo>
                      <a:pt x="5273" y="836"/>
                    </a:lnTo>
                    <a:lnTo>
                      <a:pt x="5273" y="860"/>
                    </a:lnTo>
                    <a:lnTo>
                      <a:pt x="5273" y="882"/>
                    </a:lnTo>
                    <a:lnTo>
                      <a:pt x="5318" y="904"/>
                    </a:lnTo>
                    <a:lnTo>
                      <a:pt x="5364" y="904"/>
                    </a:lnTo>
                    <a:lnTo>
                      <a:pt x="5386" y="904"/>
                    </a:lnTo>
                    <a:lnTo>
                      <a:pt x="5409" y="904"/>
                    </a:lnTo>
                    <a:lnTo>
                      <a:pt x="5431" y="927"/>
                    </a:lnTo>
                    <a:lnTo>
                      <a:pt x="5453" y="927"/>
                    </a:lnTo>
                    <a:lnTo>
                      <a:pt x="5477" y="927"/>
                    </a:lnTo>
                    <a:lnTo>
                      <a:pt x="5500" y="927"/>
                    </a:lnTo>
                    <a:lnTo>
                      <a:pt x="5522" y="927"/>
                    </a:lnTo>
                    <a:lnTo>
                      <a:pt x="5567" y="949"/>
                    </a:lnTo>
                    <a:lnTo>
                      <a:pt x="5567" y="971"/>
                    </a:lnTo>
                    <a:lnTo>
                      <a:pt x="5589" y="971"/>
                    </a:lnTo>
                    <a:lnTo>
                      <a:pt x="5589" y="995"/>
                    </a:lnTo>
                    <a:lnTo>
                      <a:pt x="5613" y="99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2" name="Freeform 172"/>
              <p:cNvSpPr>
                <a:spLocks noChangeAspect="1"/>
              </p:cNvSpPr>
              <p:nvPr/>
            </p:nvSpPr>
            <p:spPr bwMode="auto">
              <a:xfrm>
                <a:off x="12737" y="8881"/>
                <a:ext cx="613" cy="788"/>
              </a:xfrm>
              <a:custGeom>
                <a:avLst/>
                <a:gdLst>
                  <a:gd name="T0" fmla="*/ 0 w 1333"/>
                  <a:gd name="T1" fmla="*/ 0 h 1716"/>
                  <a:gd name="T2" fmla="*/ 0 w 1333"/>
                  <a:gd name="T3" fmla="*/ 0 h 1716"/>
                  <a:gd name="T4" fmla="*/ 0 w 1333"/>
                  <a:gd name="T5" fmla="*/ 0 h 1716"/>
                  <a:gd name="T6" fmla="*/ 0 w 1333"/>
                  <a:gd name="T7" fmla="*/ 0 h 1716"/>
                  <a:gd name="T8" fmla="*/ 0 w 1333"/>
                  <a:gd name="T9" fmla="*/ 0 h 1716"/>
                  <a:gd name="T10" fmla="*/ 0 w 1333"/>
                  <a:gd name="T11" fmla="*/ 0 h 1716"/>
                  <a:gd name="T12" fmla="*/ 0 w 1333"/>
                  <a:gd name="T13" fmla="*/ 0 h 1716"/>
                  <a:gd name="T14" fmla="*/ 0 w 1333"/>
                  <a:gd name="T15" fmla="*/ 0 h 1716"/>
                  <a:gd name="T16" fmla="*/ 0 w 1333"/>
                  <a:gd name="T17" fmla="*/ 0 h 1716"/>
                  <a:gd name="T18" fmla="*/ 0 w 1333"/>
                  <a:gd name="T19" fmla="*/ 0 h 1716"/>
                  <a:gd name="T20" fmla="*/ 0 w 1333"/>
                  <a:gd name="T21" fmla="*/ 0 h 1716"/>
                  <a:gd name="T22" fmla="*/ 0 w 1333"/>
                  <a:gd name="T23" fmla="*/ 0 h 1716"/>
                  <a:gd name="T24" fmla="*/ 0 w 1333"/>
                  <a:gd name="T25" fmla="*/ 0 h 1716"/>
                  <a:gd name="T26" fmla="*/ 0 w 1333"/>
                  <a:gd name="T27" fmla="*/ 0 h 1716"/>
                  <a:gd name="T28" fmla="*/ 0 w 1333"/>
                  <a:gd name="T29" fmla="*/ 0 h 1716"/>
                  <a:gd name="T30" fmla="*/ 0 w 1333"/>
                  <a:gd name="T31" fmla="*/ 0 h 1716"/>
                  <a:gd name="T32" fmla="*/ 0 w 1333"/>
                  <a:gd name="T33" fmla="*/ 0 h 1716"/>
                  <a:gd name="T34" fmla="*/ 0 w 1333"/>
                  <a:gd name="T35" fmla="*/ 0 h 1716"/>
                  <a:gd name="T36" fmla="*/ 0 w 1333"/>
                  <a:gd name="T37" fmla="*/ 0 h 1716"/>
                  <a:gd name="T38" fmla="*/ 0 w 1333"/>
                  <a:gd name="T39" fmla="*/ 0 h 1716"/>
                  <a:gd name="T40" fmla="*/ 0 w 1333"/>
                  <a:gd name="T41" fmla="*/ 0 h 1716"/>
                  <a:gd name="T42" fmla="*/ 0 w 1333"/>
                  <a:gd name="T43" fmla="*/ 0 h 1716"/>
                  <a:gd name="T44" fmla="*/ 0 w 1333"/>
                  <a:gd name="T45" fmla="*/ 0 h 1716"/>
                  <a:gd name="T46" fmla="*/ 0 w 1333"/>
                  <a:gd name="T47" fmla="*/ 0 h 1716"/>
                  <a:gd name="T48" fmla="*/ 0 w 1333"/>
                  <a:gd name="T49" fmla="*/ 0 h 1716"/>
                  <a:gd name="T50" fmla="*/ 0 w 1333"/>
                  <a:gd name="T51" fmla="*/ 0 h 1716"/>
                  <a:gd name="T52" fmla="*/ 0 w 1333"/>
                  <a:gd name="T53" fmla="*/ 0 h 1716"/>
                  <a:gd name="T54" fmla="*/ 0 w 1333"/>
                  <a:gd name="T55" fmla="*/ 0 h 1716"/>
                  <a:gd name="T56" fmla="*/ 0 w 1333"/>
                  <a:gd name="T57" fmla="*/ 0 h 1716"/>
                  <a:gd name="T58" fmla="*/ 0 w 1333"/>
                  <a:gd name="T59" fmla="*/ 0 h 1716"/>
                  <a:gd name="T60" fmla="*/ 0 w 1333"/>
                  <a:gd name="T61" fmla="*/ 0 h 1716"/>
                  <a:gd name="T62" fmla="*/ 0 w 1333"/>
                  <a:gd name="T63" fmla="*/ 0 h 1716"/>
                  <a:gd name="T64" fmla="*/ 0 w 1333"/>
                  <a:gd name="T65" fmla="*/ 0 h 1716"/>
                  <a:gd name="T66" fmla="*/ 0 w 1333"/>
                  <a:gd name="T67" fmla="*/ 0 h 1716"/>
                  <a:gd name="T68" fmla="*/ 0 w 1333"/>
                  <a:gd name="T69" fmla="*/ 0 h 1716"/>
                  <a:gd name="T70" fmla="*/ 0 w 1333"/>
                  <a:gd name="T71" fmla="*/ 0 h 1716"/>
                  <a:gd name="T72" fmla="*/ 0 w 1333"/>
                  <a:gd name="T73" fmla="*/ 0 h 1716"/>
                  <a:gd name="T74" fmla="*/ 0 w 1333"/>
                  <a:gd name="T75" fmla="*/ 0 h 1716"/>
                  <a:gd name="T76" fmla="*/ 0 w 1333"/>
                  <a:gd name="T77" fmla="*/ 0 h 1716"/>
                  <a:gd name="T78" fmla="*/ 0 w 1333"/>
                  <a:gd name="T79" fmla="*/ 0 h 1716"/>
                  <a:gd name="T80" fmla="*/ 0 w 1333"/>
                  <a:gd name="T81" fmla="*/ 0 h 1716"/>
                  <a:gd name="T82" fmla="*/ 0 w 1333"/>
                  <a:gd name="T83" fmla="*/ 0 h 1716"/>
                  <a:gd name="T84" fmla="*/ 0 w 1333"/>
                  <a:gd name="T85" fmla="*/ 0 h 1716"/>
                  <a:gd name="T86" fmla="*/ 0 w 1333"/>
                  <a:gd name="T87" fmla="*/ 0 h 1716"/>
                  <a:gd name="T88" fmla="*/ 0 w 1333"/>
                  <a:gd name="T89" fmla="*/ 0 h 1716"/>
                  <a:gd name="T90" fmla="*/ 0 w 1333"/>
                  <a:gd name="T91" fmla="*/ 0 h 1716"/>
                  <a:gd name="T92" fmla="*/ 0 w 1333"/>
                  <a:gd name="T93" fmla="*/ 0 h 1716"/>
                  <a:gd name="T94" fmla="*/ 0 w 1333"/>
                  <a:gd name="T95" fmla="*/ 0 h 1716"/>
                  <a:gd name="T96" fmla="*/ 0 w 1333"/>
                  <a:gd name="T97" fmla="*/ 0 h 1716"/>
                  <a:gd name="T98" fmla="*/ 0 w 1333"/>
                  <a:gd name="T99" fmla="*/ 0 h 1716"/>
                  <a:gd name="T100" fmla="*/ 0 w 1333"/>
                  <a:gd name="T101" fmla="*/ 0 h 1716"/>
                  <a:gd name="T102" fmla="*/ 0 w 1333"/>
                  <a:gd name="T103" fmla="*/ 0 h 1716"/>
                  <a:gd name="T104" fmla="*/ 0 w 1333"/>
                  <a:gd name="T105" fmla="*/ 0 h 1716"/>
                  <a:gd name="T106" fmla="*/ 0 w 1333"/>
                  <a:gd name="T107" fmla="*/ 0 h 1716"/>
                  <a:gd name="T108" fmla="*/ 0 w 1333"/>
                  <a:gd name="T109" fmla="*/ 0 h 1716"/>
                  <a:gd name="T110" fmla="*/ 0 w 1333"/>
                  <a:gd name="T111" fmla="*/ 0 h 1716"/>
                  <a:gd name="T112" fmla="*/ 0 w 1333"/>
                  <a:gd name="T113" fmla="*/ 0 h 1716"/>
                  <a:gd name="T114" fmla="*/ 0 w 1333"/>
                  <a:gd name="T115" fmla="*/ 0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3" name="Freeform 173"/>
              <p:cNvSpPr>
                <a:spLocks noChangeAspect="1"/>
              </p:cNvSpPr>
              <p:nvPr/>
            </p:nvSpPr>
            <p:spPr bwMode="auto">
              <a:xfrm>
                <a:off x="11091" y="8373"/>
                <a:ext cx="1744" cy="1094"/>
              </a:xfrm>
              <a:custGeom>
                <a:avLst/>
                <a:gdLst>
                  <a:gd name="T0" fmla="*/ 0 w 3787"/>
                  <a:gd name="T1" fmla="*/ 0 h 2383"/>
                  <a:gd name="T2" fmla="*/ 0 w 3787"/>
                  <a:gd name="T3" fmla="*/ 0 h 2383"/>
                  <a:gd name="T4" fmla="*/ 0 w 3787"/>
                  <a:gd name="T5" fmla="*/ 0 h 2383"/>
                  <a:gd name="T6" fmla="*/ 0 w 3787"/>
                  <a:gd name="T7" fmla="*/ 0 h 2383"/>
                  <a:gd name="T8" fmla="*/ 0 w 3787"/>
                  <a:gd name="T9" fmla="*/ 0 h 2383"/>
                  <a:gd name="T10" fmla="*/ 0 w 3787"/>
                  <a:gd name="T11" fmla="*/ 0 h 2383"/>
                  <a:gd name="T12" fmla="*/ 0 w 3787"/>
                  <a:gd name="T13" fmla="*/ 0 h 2383"/>
                  <a:gd name="T14" fmla="*/ 0 w 3787"/>
                  <a:gd name="T15" fmla="*/ 0 h 2383"/>
                  <a:gd name="T16" fmla="*/ 0 w 3787"/>
                  <a:gd name="T17" fmla="*/ 0 h 2383"/>
                  <a:gd name="T18" fmla="*/ 0 w 3787"/>
                  <a:gd name="T19" fmla="*/ 0 h 2383"/>
                  <a:gd name="T20" fmla="*/ 0 w 3787"/>
                  <a:gd name="T21" fmla="*/ 0 h 2383"/>
                  <a:gd name="T22" fmla="*/ 0 w 3787"/>
                  <a:gd name="T23" fmla="*/ 0 h 2383"/>
                  <a:gd name="T24" fmla="*/ 0 w 3787"/>
                  <a:gd name="T25" fmla="*/ 0 h 2383"/>
                  <a:gd name="T26" fmla="*/ 0 w 3787"/>
                  <a:gd name="T27" fmla="*/ 0 h 2383"/>
                  <a:gd name="T28" fmla="*/ 0 w 3787"/>
                  <a:gd name="T29" fmla="*/ 0 h 2383"/>
                  <a:gd name="T30" fmla="*/ 0 w 3787"/>
                  <a:gd name="T31" fmla="*/ 0 h 2383"/>
                  <a:gd name="T32" fmla="*/ 0 w 3787"/>
                  <a:gd name="T33" fmla="*/ 0 h 2383"/>
                  <a:gd name="T34" fmla="*/ 0 w 3787"/>
                  <a:gd name="T35" fmla="*/ 0 h 2383"/>
                  <a:gd name="T36" fmla="*/ 0 w 3787"/>
                  <a:gd name="T37" fmla="*/ 0 h 2383"/>
                  <a:gd name="T38" fmla="*/ 0 w 3787"/>
                  <a:gd name="T39" fmla="*/ 0 h 2383"/>
                  <a:gd name="T40" fmla="*/ 0 w 3787"/>
                  <a:gd name="T41" fmla="*/ 0 h 2383"/>
                  <a:gd name="T42" fmla="*/ 0 w 3787"/>
                  <a:gd name="T43" fmla="*/ 0 h 2383"/>
                  <a:gd name="T44" fmla="*/ 0 w 3787"/>
                  <a:gd name="T45" fmla="*/ 0 h 2383"/>
                  <a:gd name="T46" fmla="*/ 0 w 3787"/>
                  <a:gd name="T47" fmla="*/ 0 h 2383"/>
                  <a:gd name="T48" fmla="*/ 0 w 3787"/>
                  <a:gd name="T49" fmla="*/ 0 h 2383"/>
                  <a:gd name="T50" fmla="*/ 0 w 3787"/>
                  <a:gd name="T51" fmla="*/ 0 h 2383"/>
                  <a:gd name="T52" fmla="*/ 0 w 3787"/>
                  <a:gd name="T53" fmla="*/ 0 h 2383"/>
                  <a:gd name="T54" fmla="*/ 0 w 3787"/>
                  <a:gd name="T55" fmla="*/ 0 h 2383"/>
                  <a:gd name="T56" fmla="*/ 0 w 3787"/>
                  <a:gd name="T57" fmla="*/ 0 h 2383"/>
                  <a:gd name="T58" fmla="*/ 0 w 3787"/>
                  <a:gd name="T59" fmla="*/ 0 h 2383"/>
                  <a:gd name="T60" fmla="*/ 0 w 3787"/>
                  <a:gd name="T61" fmla="*/ 0 h 2383"/>
                  <a:gd name="T62" fmla="*/ 0 w 3787"/>
                  <a:gd name="T63" fmla="*/ 0 h 2383"/>
                  <a:gd name="T64" fmla="*/ 0 w 3787"/>
                  <a:gd name="T65" fmla="*/ 0 h 2383"/>
                  <a:gd name="T66" fmla="*/ 0 w 3787"/>
                  <a:gd name="T67" fmla="*/ 0 h 2383"/>
                  <a:gd name="T68" fmla="*/ 0 w 3787"/>
                  <a:gd name="T69" fmla="*/ 0 h 2383"/>
                  <a:gd name="T70" fmla="*/ 0 w 3787"/>
                  <a:gd name="T71" fmla="*/ 0 h 2383"/>
                  <a:gd name="T72" fmla="*/ 0 w 3787"/>
                  <a:gd name="T73" fmla="*/ 0 h 2383"/>
                  <a:gd name="T74" fmla="*/ 0 w 3787"/>
                  <a:gd name="T75" fmla="*/ 0 h 2383"/>
                  <a:gd name="T76" fmla="*/ 0 w 3787"/>
                  <a:gd name="T77" fmla="*/ 0 h 2383"/>
                  <a:gd name="T78" fmla="*/ 0 w 3787"/>
                  <a:gd name="T79" fmla="*/ 0 h 2383"/>
                  <a:gd name="T80" fmla="*/ 0 w 3787"/>
                  <a:gd name="T81" fmla="*/ 0 h 2383"/>
                  <a:gd name="T82" fmla="*/ 0 w 3787"/>
                  <a:gd name="T83" fmla="*/ 0 h 2383"/>
                  <a:gd name="T84" fmla="*/ 0 w 3787"/>
                  <a:gd name="T85" fmla="*/ 0 h 2383"/>
                  <a:gd name="T86" fmla="*/ 0 w 3787"/>
                  <a:gd name="T87" fmla="*/ 0 h 2383"/>
                  <a:gd name="T88" fmla="*/ 0 w 3787"/>
                  <a:gd name="T89" fmla="*/ 0 h 2383"/>
                  <a:gd name="T90" fmla="*/ 0 w 3787"/>
                  <a:gd name="T91" fmla="*/ 0 h 2383"/>
                  <a:gd name="T92" fmla="*/ 0 w 3787"/>
                  <a:gd name="T93" fmla="*/ 0 h 2383"/>
                  <a:gd name="T94" fmla="*/ 0 w 3787"/>
                  <a:gd name="T95" fmla="*/ 0 h 2383"/>
                  <a:gd name="T96" fmla="*/ 0 w 3787"/>
                  <a:gd name="T97" fmla="*/ 0 h 2383"/>
                  <a:gd name="T98" fmla="*/ 0 w 3787"/>
                  <a:gd name="T99" fmla="*/ 0 h 2383"/>
                  <a:gd name="T100" fmla="*/ 0 w 3787"/>
                  <a:gd name="T101" fmla="*/ 0 h 2383"/>
                  <a:gd name="T102" fmla="*/ 0 w 3787"/>
                  <a:gd name="T103" fmla="*/ 0 h 2383"/>
                  <a:gd name="T104" fmla="*/ 0 w 3787"/>
                  <a:gd name="T105" fmla="*/ 0 h 2383"/>
                  <a:gd name="T106" fmla="*/ 0 w 3787"/>
                  <a:gd name="T107" fmla="*/ 0 h 2383"/>
                  <a:gd name="T108" fmla="*/ 0 w 3787"/>
                  <a:gd name="T109" fmla="*/ 0 h 2383"/>
                  <a:gd name="T110" fmla="*/ 0 w 3787"/>
                  <a:gd name="T111" fmla="*/ 0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4" name="Freeform 174"/>
              <p:cNvSpPr>
                <a:spLocks noChangeAspect="1"/>
              </p:cNvSpPr>
              <p:nvPr/>
            </p:nvSpPr>
            <p:spPr bwMode="auto">
              <a:xfrm>
                <a:off x="13533" y="7051"/>
                <a:ext cx="555" cy="749"/>
              </a:xfrm>
              <a:custGeom>
                <a:avLst/>
                <a:gdLst>
                  <a:gd name="T0" fmla="*/ 0 w 1206"/>
                  <a:gd name="T1" fmla="*/ 0 h 1631"/>
                  <a:gd name="T2" fmla="*/ 0 w 1206"/>
                  <a:gd name="T3" fmla="*/ 0 h 1631"/>
                  <a:gd name="T4" fmla="*/ 0 w 1206"/>
                  <a:gd name="T5" fmla="*/ 0 h 1631"/>
                  <a:gd name="T6" fmla="*/ 0 w 1206"/>
                  <a:gd name="T7" fmla="*/ 0 h 1631"/>
                  <a:gd name="T8" fmla="*/ 0 w 1206"/>
                  <a:gd name="T9" fmla="*/ 0 h 1631"/>
                  <a:gd name="T10" fmla="*/ 0 w 1206"/>
                  <a:gd name="T11" fmla="*/ 0 h 1631"/>
                  <a:gd name="T12" fmla="*/ 0 w 1206"/>
                  <a:gd name="T13" fmla="*/ 0 h 1631"/>
                  <a:gd name="T14" fmla="*/ 0 w 1206"/>
                  <a:gd name="T15" fmla="*/ 0 h 1631"/>
                  <a:gd name="T16" fmla="*/ 0 w 1206"/>
                  <a:gd name="T17" fmla="*/ 0 h 1631"/>
                  <a:gd name="T18" fmla="*/ 0 w 1206"/>
                  <a:gd name="T19" fmla="*/ 0 h 1631"/>
                  <a:gd name="T20" fmla="*/ 0 w 1206"/>
                  <a:gd name="T21" fmla="*/ 0 h 1631"/>
                  <a:gd name="T22" fmla="*/ 0 w 1206"/>
                  <a:gd name="T23" fmla="*/ 0 h 1631"/>
                  <a:gd name="T24" fmla="*/ 0 w 1206"/>
                  <a:gd name="T25" fmla="*/ 0 h 1631"/>
                  <a:gd name="T26" fmla="*/ 0 w 1206"/>
                  <a:gd name="T27" fmla="*/ 0 h 1631"/>
                  <a:gd name="T28" fmla="*/ 0 w 1206"/>
                  <a:gd name="T29" fmla="*/ 0 h 1631"/>
                  <a:gd name="T30" fmla="*/ 0 w 1206"/>
                  <a:gd name="T31" fmla="*/ 0 h 1631"/>
                  <a:gd name="T32" fmla="*/ 0 w 1206"/>
                  <a:gd name="T33" fmla="*/ 0 h 1631"/>
                  <a:gd name="T34" fmla="*/ 0 w 1206"/>
                  <a:gd name="T35" fmla="*/ 0 h 1631"/>
                  <a:gd name="T36" fmla="*/ 0 w 1206"/>
                  <a:gd name="T37" fmla="*/ 0 h 1631"/>
                  <a:gd name="T38" fmla="*/ 0 w 1206"/>
                  <a:gd name="T39" fmla="*/ 0 h 1631"/>
                  <a:gd name="T40" fmla="*/ 0 w 1206"/>
                  <a:gd name="T41" fmla="*/ 0 h 1631"/>
                  <a:gd name="T42" fmla="*/ 0 w 1206"/>
                  <a:gd name="T43" fmla="*/ 0 h 1631"/>
                  <a:gd name="T44" fmla="*/ 0 w 1206"/>
                  <a:gd name="T45" fmla="*/ 0 h 1631"/>
                  <a:gd name="T46" fmla="*/ 0 w 1206"/>
                  <a:gd name="T47" fmla="*/ 0 h 1631"/>
                  <a:gd name="T48" fmla="*/ 0 w 1206"/>
                  <a:gd name="T49" fmla="*/ 0 h 1631"/>
                  <a:gd name="T50" fmla="*/ 0 w 1206"/>
                  <a:gd name="T51" fmla="*/ 0 h 1631"/>
                  <a:gd name="T52" fmla="*/ 0 w 1206"/>
                  <a:gd name="T53" fmla="*/ 0 h 1631"/>
                  <a:gd name="T54" fmla="*/ 0 w 1206"/>
                  <a:gd name="T55" fmla="*/ 0 h 1631"/>
                  <a:gd name="T56" fmla="*/ 0 w 1206"/>
                  <a:gd name="T57" fmla="*/ 0 h 1631"/>
                  <a:gd name="T58" fmla="*/ 0 w 1206"/>
                  <a:gd name="T59" fmla="*/ 0 h 1631"/>
                  <a:gd name="T60" fmla="*/ 0 w 1206"/>
                  <a:gd name="T61" fmla="*/ 0 h 1631"/>
                  <a:gd name="T62" fmla="*/ 0 w 1206"/>
                  <a:gd name="T63" fmla="*/ 0 h 1631"/>
                  <a:gd name="T64" fmla="*/ 0 w 1206"/>
                  <a:gd name="T65" fmla="*/ 0 h 1631"/>
                  <a:gd name="T66" fmla="*/ 0 w 1206"/>
                  <a:gd name="T67" fmla="*/ 0 h 1631"/>
                  <a:gd name="T68" fmla="*/ 0 w 1206"/>
                  <a:gd name="T69" fmla="*/ 0 h 1631"/>
                  <a:gd name="T70" fmla="*/ 0 w 1206"/>
                  <a:gd name="T71" fmla="*/ 0 h 1631"/>
                  <a:gd name="T72" fmla="*/ 0 w 1206"/>
                  <a:gd name="T73" fmla="*/ 0 h 1631"/>
                  <a:gd name="T74" fmla="*/ 0 w 1206"/>
                  <a:gd name="T75" fmla="*/ 0 h 1631"/>
                  <a:gd name="T76" fmla="*/ 0 w 1206"/>
                  <a:gd name="T77" fmla="*/ 0 h 1631"/>
                  <a:gd name="T78" fmla="*/ 0 w 1206"/>
                  <a:gd name="T79" fmla="*/ 0 h 1631"/>
                  <a:gd name="T80" fmla="*/ 0 w 1206"/>
                  <a:gd name="T81" fmla="*/ 0 h 1631"/>
                  <a:gd name="T82" fmla="*/ 0 w 1206"/>
                  <a:gd name="T83" fmla="*/ 0 h 1631"/>
                  <a:gd name="T84" fmla="*/ 0 w 1206"/>
                  <a:gd name="T85" fmla="*/ 0 h 1631"/>
                  <a:gd name="T86" fmla="*/ 0 w 1206"/>
                  <a:gd name="T87" fmla="*/ 0 h 1631"/>
                  <a:gd name="T88" fmla="*/ 0 w 1206"/>
                  <a:gd name="T89" fmla="*/ 0 h 1631"/>
                  <a:gd name="T90" fmla="*/ 0 w 1206"/>
                  <a:gd name="T91" fmla="*/ 0 h 1631"/>
                  <a:gd name="T92" fmla="*/ 0 w 1206"/>
                  <a:gd name="T93" fmla="*/ 0 h 1631"/>
                  <a:gd name="T94" fmla="*/ 0 w 1206"/>
                  <a:gd name="T95" fmla="*/ 0 h 1631"/>
                  <a:gd name="T96" fmla="*/ 0 w 1206"/>
                  <a:gd name="T97" fmla="*/ 0 h 1631"/>
                  <a:gd name="T98" fmla="*/ 0 w 1206"/>
                  <a:gd name="T99" fmla="*/ 0 h 1631"/>
                  <a:gd name="T100" fmla="*/ 0 w 1206"/>
                  <a:gd name="T101" fmla="*/ 0 h 1631"/>
                  <a:gd name="T102" fmla="*/ 0 w 1206"/>
                  <a:gd name="T103" fmla="*/ 0 h 1631"/>
                  <a:gd name="T104" fmla="*/ 0 w 1206"/>
                  <a:gd name="T105" fmla="*/ 0 h 1631"/>
                  <a:gd name="T106" fmla="*/ 0 w 1206"/>
                  <a:gd name="T107" fmla="*/ 0 h 1631"/>
                  <a:gd name="T108" fmla="*/ 0 w 1206"/>
                  <a:gd name="T109" fmla="*/ 0 h 1631"/>
                  <a:gd name="T110" fmla="*/ 0 w 1206"/>
                  <a:gd name="T111" fmla="*/ 0 h 1631"/>
                  <a:gd name="T112" fmla="*/ 0 w 1206"/>
                  <a:gd name="T113" fmla="*/ 0 h 1631"/>
                  <a:gd name="T114" fmla="*/ 0 w 1206"/>
                  <a:gd name="T115" fmla="*/ 0 h 1631"/>
                  <a:gd name="T116" fmla="*/ 0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5" name="Freeform 175" descr="50%"/>
              <p:cNvSpPr>
                <a:spLocks noChangeAspect="1"/>
              </p:cNvSpPr>
              <p:nvPr/>
            </p:nvSpPr>
            <p:spPr bwMode="auto">
              <a:xfrm>
                <a:off x="13364" y="8054"/>
                <a:ext cx="672" cy="664"/>
              </a:xfrm>
              <a:custGeom>
                <a:avLst/>
                <a:gdLst>
                  <a:gd name="T0" fmla="*/ 0 w 1460"/>
                  <a:gd name="T1" fmla="*/ 0 h 1447"/>
                  <a:gd name="T2" fmla="*/ 0 w 1460"/>
                  <a:gd name="T3" fmla="*/ 0 h 1447"/>
                  <a:gd name="T4" fmla="*/ 0 w 1460"/>
                  <a:gd name="T5" fmla="*/ 0 h 1447"/>
                  <a:gd name="T6" fmla="*/ 0 w 1460"/>
                  <a:gd name="T7" fmla="*/ 0 h 1447"/>
                  <a:gd name="T8" fmla="*/ 0 w 1460"/>
                  <a:gd name="T9" fmla="*/ 0 h 1447"/>
                  <a:gd name="T10" fmla="*/ 0 w 1460"/>
                  <a:gd name="T11" fmla="*/ 0 h 1447"/>
                  <a:gd name="T12" fmla="*/ 0 w 1460"/>
                  <a:gd name="T13" fmla="*/ 0 h 1447"/>
                  <a:gd name="T14" fmla="*/ 0 w 1460"/>
                  <a:gd name="T15" fmla="*/ 0 h 1447"/>
                  <a:gd name="T16" fmla="*/ 0 w 1460"/>
                  <a:gd name="T17" fmla="*/ 0 h 1447"/>
                  <a:gd name="T18" fmla="*/ 0 w 1460"/>
                  <a:gd name="T19" fmla="*/ 0 h 1447"/>
                  <a:gd name="T20" fmla="*/ 0 w 1460"/>
                  <a:gd name="T21" fmla="*/ 0 h 1447"/>
                  <a:gd name="T22" fmla="*/ 0 w 1460"/>
                  <a:gd name="T23" fmla="*/ 0 h 1447"/>
                  <a:gd name="T24" fmla="*/ 0 w 1460"/>
                  <a:gd name="T25" fmla="*/ 0 h 1447"/>
                  <a:gd name="T26" fmla="*/ 0 w 1460"/>
                  <a:gd name="T27" fmla="*/ 0 h 1447"/>
                  <a:gd name="T28" fmla="*/ 0 w 1460"/>
                  <a:gd name="T29" fmla="*/ 0 h 1447"/>
                  <a:gd name="T30" fmla="*/ 0 w 1460"/>
                  <a:gd name="T31" fmla="*/ 0 h 1447"/>
                  <a:gd name="T32" fmla="*/ 0 w 1460"/>
                  <a:gd name="T33" fmla="*/ 0 h 1447"/>
                  <a:gd name="T34" fmla="*/ 0 w 1460"/>
                  <a:gd name="T35" fmla="*/ 0 h 1447"/>
                  <a:gd name="T36" fmla="*/ 0 w 1460"/>
                  <a:gd name="T37" fmla="*/ 0 h 1447"/>
                  <a:gd name="T38" fmla="*/ 0 w 1460"/>
                  <a:gd name="T39" fmla="*/ 0 h 1447"/>
                  <a:gd name="T40" fmla="*/ 0 w 1460"/>
                  <a:gd name="T41" fmla="*/ 0 h 1447"/>
                  <a:gd name="T42" fmla="*/ 0 w 1460"/>
                  <a:gd name="T43" fmla="*/ 0 h 1447"/>
                  <a:gd name="T44" fmla="*/ 0 w 1460"/>
                  <a:gd name="T45" fmla="*/ 0 h 1447"/>
                  <a:gd name="T46" fmla="*/ 0 w 1460"/>
                  <a:gd name="T47" fmla="*/ 0 h 1447"/>
                  <a:gd name="T48" fmla="*/ 0 w 1460"/>
                  <a:gd name="T49" fmla="*/ 0 h 1447"/>
                  <a:gd name="T50" fmla="*/ 0 w 1460"/>
                  <a:gd name="T51" fmla="*/ 0 h 1447"/>
                  <a:gd name="T52" fmla="*/ 0 w 1460"/>
                  <a:gd name="T53" fmla="*/ 0 h 1447"/>
                  <a:gd name="T54" fmla="*/ 0 w 1460"/>
                  <a:gd name="T55" fmla="*/ 0 h 1447"/>
                  <a:gd name="T56" fmla="*/ 0 w 1460"/>
                  <a:gd name="T57" fmla="*/ 0 h 1447"/>
                  <a:gd name="T58" fmla="*/ 0 w 1460"/>
                  <a:gd name="T59" fmla="*/ 0 h 1447"/>
                  <a:gd name="T60" fmla="*/ 0 w 1460"/>
                  <a:gd name="T61" fmla="*/ 0 h 1447"/>
                  <a:gd name="T62" fmla="*/ 0 w 1460"/>
                  <a:gd name="T63" fmla="*/ 0 h 1447"/>
                  <a:gd name="T64" fmla="*/ 0 w 1460"/>
                  <a:gd name="T65" fmla="*/ 0 h 1447"/>
                  <a:gd name="T66" fmla="*/ 0 w 1460"/>
                  <a:gd name="T67" fmla="*/ 0 h 1447"/>
                  <a:gd name="T68" fmla="*/ 0 w 1460"/>
                  <a:gd name="T69" fmla="*/ 0 h 1447"/>
                  <a:gd name="T70" fmla="*/ 0 w 1460"/>
                  <a:gd name="T71" fmla="*/ 0 h 1447"/>
                  <a:gd name="T72" fmla="*/ 0 w 1460"/>
                  <a:gd name="T73" fmla="*/ 0 h 1447"/>
                  <a:gd name="T74" fmla="*/ 0 w 1460"/>
                  <a:gd name="T75" fmla="*/ 0 h 1447"/>
                  <a:gd name="T76" fmla="*/ 0 w 1460"/>
                  <a:gd name="T77" fmla="*/ 0 h 1447"/>
                  <a:gd name="T78" fmla="*/ 0 w 1460"/>
                  <a:gd name="T79" fmla="*/ 0 h 1447"/>
                  <a:gd name="T80" fmla="*/ 0 w 1460"/>
                  <a:gd name="T81" fmla="*/ 0 h 1447"/>
                  <a:gd name="T82" fmla="*/ 0 w 1460"/>
                  <a:gd name="T83" fmla="*/ 0 h 1447"/>
                  <a:gd name="T84" fmla="*/ 0 w 1460"/>
                  <a:gd name="T85" fmla="*/ 0 h 1447"/>
                  <a:gd name="T86" fmla="*/ 0 w 1460"/>
                  <a:gd name="T87" fmla="*/ 0 h 1447"/>
                  <a:gd name="T88" fmla="*/ 0 w 1460"/>
                  <a:gd name="T89" fmla="*/ 0 h 1447"/>
                  <a:gd name="T90" fmla="*/ 0 w 1460"/>
                  <a:gd name="T91" fmla="*/ 0 h 1447"/>
                  <a:gd name="T92" fmla="*/ 0 w 1460"/>
                  <a:gd name="T93" fmla="*/ 0 h 1447"/>
                  <a:gd name="T94" fmla="*/ 0 w 1460"/>
                  <a:gd name="T95" fmla="*/ 0 h 1447"/>
                  <a:gd name="T96" fmla="*/ 0 w 1460"/>
                  <a:gd name="T97" fmla="*/ 0 h 1447"/>
                  <a:gd name="T98" fmla="*/ 0 w 1460"/>
                  <a:gd name="T99" fmla="*/ 0 h 1447"/>
                  <a:gd name="T100" fmla="*/ 0 w 1460"/>
                  <a:gd name="T101" fmla="*/ 0 h 1447"/>
                  <a:gd name="T102" fmla="*/ 0 w 1460"/>
                  <a:gd name="T103" fmla="*/ 0 h 1447"/>
                  <a:gd name="T104" fmla="*/ 0 w 1460"/>
                  <a:gd name="T105" fmla="*/ 0 h 1447"/>
                  <a:gd name="T106" fmla="*/ 0 w 1460"/>
                  <a:gd name="T107" fmla="*/ 0 h 1447"/>
                  <a:gd name="T108" fmla="*/ 0 w 1460"/>
                  <a:gd name="T109" fmla="*/ 0 h 1447"/>
                  <a:gd name="T110" fmla="*/ 0 w 1460"/>
                  <a:gd name="T111" fmla="*/ 0 h 1447"/>
                  <a:gd name="T112" fmla="*/ 0 w 1460"/>
                  <a:gd name="T113" fmla="*/ 0 h 1447"/>
                  <a:gd name="T114" fmla="*/ 0 w 1460"/>
                  <a:gd name="T115" fmla="*/ 0 h 1447"/>
                  <a:gd name="T116" fmla="*/ 0 w 1460"/>
                  <a:gd name="T117" fmla="*/ 0 h 1447"/>
                  <a:gd name="T118" fmla="*/ 0 w 1460"/>
                  <a:gd name="T119" fmla="*/ 0 h 1447"/>
                  <a:gd name="T120" fmla="*/ 0 w 1460"/>
                  <a:gd name="T121" fmla="*/ 0 h 1447"/>
                  <a:gd name="T122" fmla="*/ 0 w 1460"/>
                  <a:gd name="T123" fmla="*/ 0 h 1447"/>
                  <a:gd name="T124" fmla="*/ 0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0076" name="Freeform 176"/>
              <p:cNvSpPr>
                <a:spLocks noChangeAspect="1"/>
              </p:cNvSpPr>
              <p:nvPr/>
            </p:nvSpPr>
            <p:spPr bwMode="auto">
              <a:xfrm>
                <a:off x="12325" y="7500"/>
                <a:ext cx="601" cy="527"/>
              </a:xfrm>
              <a:custGeom>
                <a:avLst/>
                <a:gdLst>
                  <a:gd name="T0" fmla="*/ 0 w 1304"/>
                  <a:gd name="T1" fmla="*/ 0 h 1148"/>
                  <a:gd name="T2" fmla="*/ 0 w 1304"/>
                  <a:gd name="T3" fmla="*/ 0 h 1148"/>
                  <a:gd name="T4" fmla="*/ 0 w 1304"/>
                  <a:gd name="T5" fmla="*/ 0 h 1148"/>
                  <a:gd name="T6" fmla="*/ 0 w 1304"/>
                  <a:gd name="T7" fmla="*/ 0 h 1148"/>
                  <a:gd name="T8" fmla="*/ 0 w 1304"/>
                  <a:gd name="T9" fmla="*/ 0 h 1148"/>
                  <a:gd name="T10" fmla="*/ 0 w 1304"/>
                  <a:gd name="T11" fmla="*/ 0 h 1148"/>
                  <a:gd name="T12" fmla="*/ 0 w 1304"/>
                  <a:gd name="T13" fmla="*/ 0 h 1148"/>
                  <a:gd name="T14" fmla="*/ 0 w 1304"/>
                  <a:gd name="T15" fmla="*/ 0 h 1148"/>
                  <a:gd name="T16" fmla="*/ 0 w 1304"/>
                  <a:gd name="T17" fmla="*/ 0 h 1148"/>
                  <a:gd name="T18" fmla="*/ 0 w 1304"/>
                  <a:gd name="T19" fmla="*/ 0 h 1148"/>
                  <a:gd name="T20" fmla="*/ 0 w 1304"/>
                  <a:gd name="T21" fmla="*/ 0 h 1148"/>
                  <a:gd name="T22" fmla="*/ 0 w 1304"/>
                  <a:gd name="T23" fmla="*/ 0 h 1148"/>
                  <a:gd name="T24" fmla="*/ 0 w 1304"/>
                  <a:gd name="T25" fmla="*/ 0 h 1148"/>
                  <a:gd name="T26" fmla="*/ 0 w 1304"/>
                  <a:gd name="T27" fmla="*/ 0 h 1148"/>
                  <a:gd name="T28" fmla="*/ 0 w 1304"/>
                  <a:gd name="T29" fmla="*/ 0 h 1148"/>
                  <a:gd name="T30" fmla="*/ 0 w 1304"/>
                  <a:gd name="T31" fmla="*/ 0 h 1148"/>
                  <a:gd name="T32" fmla="*/ 0 w 1304"/>
                  <a:gd name="T33" fmla="*/ 0 h 1148"/>
                  <a:gd name="T34" fmla="*/ 0 w 1304"/>
                  <a:gd name="T35" fmla="*/ 0 h 1148"/>
                  <a:gd name="T36" fmla="*/ 0 w 1304"/>
                  <a:gd name="T37" fmla="*/ 0 h 1148"/>
                  <a:gd name="T38" fmla="*/ 0 w 1304"/>
                  <a:gd name="T39" fmla="*/ 0 h 1148"/>
                  <a:gd name="T40" fmla="*/ 0 w 1304"/>
                  <a:gd name="T41" fmla="*/ 0 h 1148"/>
                  <a:gd name="T42" fmla="*/ 0 w 1304"/>
                  <a:gd name="T43" fmla="*/ 0 h 1148"/>
                  <a:gd name="T44" fmla="*/ 0 w 1304"/>
                  <a:gd name="T45" fmla="*/ 0 h 1148"/>
                  <a:gd name="T46" fmla="*/ 0 w 1304"/>
                  <a:gd name="T47" fmla="*/ 0 h 1148"/>
                  <a:gd name="T48" fmla="*/ 0 w 1304"/>
                  <a:gd name="T49" fmla="*/ 0 h 1148"/>
                  <a:gd name="T50" fmla="*/ 0 w 1304"/>
                  <a:gd name="T51" fmla="*/ 0 h 1148"/>
                  <a:gd name="T52" fmla="*/ 0 w 1304"/>
                  <a:gd name="T53" fmla="*/ 0 h 1148"/>
                  <a:gd name="T54" fmla="*/ 0 w 1304"/>
                  <a:gd name="T55" fmla="*/ 0 h 1148"/>
                  <a:gd name="T56" fmla="*/ 0 w 1304"/>
                  <a:gd name="T57" fmla="*/ 0 h 1148"/>
                  <a:gd name="T58" fmla="*/ 0 w 1304"/>
                  <a:gd name="T59" fmla="*/ 0 h 1148"/>
                  <a:gd name="T60" fmla="*/ 0 w 1304"/>
                  <a:gd name="T61" fmla="*/ 0 h 1148"/>
                  <a:gd name="T62" fmla="*/ 0 w 1304"/>
                  <a:gd name="T63" fmla="*/ 0 h 1148"/>
                  <a:gd name="T64" fmla="*/ 0 w 1304"/>
                  <a:gd name="T65" fmla="*/ 0 h 1148"/>
                  <a:gd name="T66" fmla="*/ 0 w 1304"/>
                  <a:gd name="T67" fmla="*/ 0 h 1148"/>
                  <a:gd name="T68" fmla="*/ 0 w 1304"/>
                  <a:gd name="T69" fmla="*/ 0 h 1148"/>
                  <a:gd name="T70" fmla="*/ 0 w 1304"/>
                  <a:gd name="T71" fmla="*/ 0 h 1148"/>
                  <a:gd name="T72" fmla="*/ 0 w 1304"/>
                  <a:gd name="T73" fmla="*/ 0 h 1148"/>
                  <a:gd name="T74" fmla="*/ 0 w 1304"/>
                  <a:gd name="T75" fmla="*/ 0 h 1148"/>
                  <a:gd name="T76" fmla="*/ 0 w 1304"/>
                  <a:gd name="T77" fmla="*/ 0 h 1148"/>
                  <a:gd name="T78" fmla="*/ 0 w 1304"/>
                  <a:gd name="T79" fmla="*/ 0 h 1148"/>
                  <a:gd name="T80" fmla="*/ 0 w 1304"/>
                  <a:gd name="T81" fmla="*/ 0 h 1148"/>
                  <a:gd name="T82" fmla="*/ 0 w 1304"/>
                  <a:gd name="T83" fmla="*/ 0 h 1148"/>
                  <a:gd name="T84" fmla="*/ 0 w 1304"/>
                  <a:gd name="T85" fmla="*/ 0 h 1148"/>
                  <a:gd name="T86" fmla="*/ 0 w 1304"/>
                  <a:gd name="T87" fmla="*/ 0 h 1148"/>
                  <a:gd name="T88" fmla="*/ 0 w 1304"/>
                  <a:gd name="T89" fmla="*/ 0 h 1148"/>
                  <a:gd name="T90" fmla="*/ 0 w 1304"/>
                  <a:gd name="T91" fmla="*/ 0 h 1148"/>
                  <a:gd name="T92" fmla="*/ 0 w 1304"/>
                  <a:gd name="T93" fmla="*/ 0 h 1148"/>
                  <a:gd name="T94" fmla="*/ 0 w 1304"/>
                  <a:gd name="T95" fmla="*/ 0 h 1148"/>
                  <a:gd name="T96" fmla="*/ 0 w 1304"/>
                  <a:gd name="T97" fmla="*/ 0 h 1148"/>
                  <a:gd name="T98" fmla="*/ 0 w 1304"/>
                  <a:gd name="T99" fmla="*/ 0 h 1148"/>
                  <a:gd name="T100" fmla="*/ 0 w 1304"/>
                  <a:gd name="T101" fmla="*/ 0 h 1148"/>
                  <a:gd name="T102" fmla="*/ 0 w 1304"/>
                  <a:gd name="T103" fmla="*/ 0 h 1148"/>
                  <a:gd name="T104" fmla="*/ 0 w 1304"/>
                  <a:gd name="T105" fmla="*/ 0 h 1148"/>
                  <a:gd name="T106" fmla="*/ 0 w 1304"/>
                  <a:gd name="T107" fmla="*/ 0 h 1148"/>
                  <a:gd name="T108" fmla="*/ 0 w 1304"/>
                  <a:gd name="T109" fmla="*/ 0 h 1148"/>
                  <a:gd name="T110" fmla="*/ 0 w 1304"/>
                  <a:gd name="T111" fmla="*/ 0 h 1148"/>
                  <a:gd name="T112" fmla="*/ 0 w 1304"/>
                  <a:gd name="T113" fmla="*/ 0 h 1148"/>
                  <a:gd name="T114" fmla="*/ 0 w 1304"/>
                  <a:gd name="T115" fmla="*/ 0 h 1148"/>
                  <a:gd name="T116" fmla="*/ 0 w 1304"/>
                  <a:gd name="T117" fmla="*/ 0 h 1148"/>
                  <a:gd name="T118" fmla="*/ 0 w 1304"/>
                  <a:gd name="T119" fmla="*/ 0 h 1148"/>
                  <a:gd name="T120" fmla="*/ 0 w 1304"/>
                  <a:gd name="T121" fmla="*/ 0 h 1148"/>
                  <a:gd name="T122" fmla="*/ 0 w 1304"/>
                  <a:gd name="T123" fmla="*/ 0 h 1148"/>
                  <a:gd name="T124" fmla="*/ 0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7" name="Freeform 177"/>
              <p:cNvSpPr>
                <a:spLocks noChangeAspect="1"/>
              </p:cNvSpPr>
              <p:nvPr/>
            </p:nvSpPr>
            <p:spPr bwMode="auto">
              <a:xfrm>
                <a:off x="12515" y="8217"/>
                <a:ext cx="587" cy="723"/>
              </a:xfrm>
              <a:custGeom>
                <a:avLst/>
                <a:gdLst>
                  <a:gd name="T0" fmla="*/ 0 w 1276"/>
                  <a:gd name="T1" fmla="*/ 0 h 1574"/>
                  <a:gd name="T2" fmla="*/ 0 w 1276"/>
                  <a:gd name="T3" fmla="*/ 0 h 1574"/>
                  <a:gd name="T4" fmla="*/ 0 w 1276"/>
                  <a:gd name="T5" fmla="*/ 0 h 1574"/>
                  <a:gd name="T6" fmla="*/ 0 w 1276"/>
                  <a:gd name="T7" fmla="*/ 0 h 1574"/>
                  <a:gd name="T8" fmla="*/ 0 w 1276"/>
                  <a:gd name="T9" fmla="*/ 0 h 1574"/>
                  <a:gd name="T10" fmla="*/ 0 w 1276"/>
                  <a:gd name="T11" fmla="*/ 0 h 1574"/>
                  <a:gd name="T12" fmla="*/ 0 w 1276"/>
                  <a:gd name="T13" fmla="*/ 0 h 1574"/>
                  <a:gd name="T14" fmla="*/ 0 w 1276"/>
                  <a:gd name="T15" fmla="*/ 0 h 1574"/>
                  <a:gd name="T16" fmla="*/ 0 w 1276"/>
                  <a:gd name="T17" fmla="*/ 0 h 1574"/>
                  <a:gd name="T18" fmla="*/ 0 w 1276"/>
                  <a:gd name="T19" fmla="*/ 0 h 1574"/>
                  <a:gd name="T20" fmla="*/ 0 w 1276"/>
                  <a:gd name="T21" fmla="*/ 0 h 1574"/>
                  <a:gd name="T22" fmla="*/ 0 w 1276"/>
                  <a:gd name="T23" fmla="*/ 0 h 1574"/>
                  <a:gd name="T24" fmla="*/ 0 w 1276"/>
                  <a:gd name="T25" fmla="*/ 0 h 1574"/>
                  <a:gd name="T26" fmla="*/ 0 w 1276"/>
                  <a:gd name="T27" fmla="*/ 0 h 1574"/>
                  <a:gd name="T28" fmla="*/ 0 w 1276"/>
                  <a:gd name="T29" fmla="*/ 0 h 1574"/>
                  <a:gd name="T30" fmla="*/ 0 w 1276"/>
                  <a:gd name="T31" fmla="*/ 0 h 1574"/>
                  <a:gd name="T32" fmla="*/ 0 w 1276"/>
                  <a:gd name="T33" fmla="*/ 0 h 1574"/>
                  <a:gd name="T34" fmla="*/ 0 w 1276"/>
                  <a:gd name="T35" fmla="*/ 0 h 1574"/>
                  <a:gd name="T36" fmla="*/ 0 w 1276"/>
                  <a:gd name="T37" fmla="*/ 0 h 1574"/>
                  <a:gd name="T38" fmla="*/ 0 w 1276"/>
                  <a:gd name="T39" fmla="*/ 0 h 1574"/>
                  <a:gd name="T40" fmla="*/ 0 w 1276"/>
                  <a:gd name="T41" fmla="*/ 0 h 1574"/>
                  <a:gd name="T42" fmla="*/ 0 w 1276"/>
                  <a:gd name="T43" fmla="*/ 0 h 1574"/>
                  <a:gd name="T44" fmla="*/ 0 w 1276"/>
                  <a:gd name="T45" fmla="*/ 0 h 1574"/>
                  <a:gd name="T46" fmla="*/ 0 w 1276"/>
                  <a:gd name="T47" fmla="*/ 0 h 1574"/>
                  <a:gd name="T48" fmla="*/ 0 w 1276"/>
                  <a:gd name="T49" fmla="*/ 0 h 1574"/>
                  <a:gd name="T50" fmla="*/ 0 w 1276"/>
                  <a:gd name="T51" fmla="*/ 0 h 1574"/>
                  <a:gd name="T52" fmla="*/ 0 w 1276"/>
                  <a:gd name="T53" fmla="*/ 0 h 1574"/>
                  <a:gd name="T54" fmla="*/ 0 w 1276"/>
                  <a:gd name="T55" fmla="*/ 0 h 1574"/>
                  <a:gd name="T56" fmla="*/ 0 w 1276"/>
                  <a:gd name="T57" fmla="*/ 0 h 1574"/>
                  <a:gd name="T58" fmla="*/ 0 w 1276"/>
                  <a:gd name="T59" fmla="*/ 0 h 1574"/>
                  <a:gd name="T60" fmla="*/ 0 w 1276"/>
                  <a:gd name="T61" fmla="*/ 0 h 1574"/>
                  <a:gd name="T62" fmla="*/ 0 w 1276"/>
                  <a:gd name="T63" fmla="*/ 0 h 1574"/>
                  <a:gd name="T64" fmla="*/ 0 w 1276"/>
                  <a:gd name="T65" fmla="*/ 0 h 1574"/>
                  <a:gd name="T66" fmla="*/ 0 w 1276"/>
                  <a:gd name="T67" fmla="*/ 0 h 1574"/>
                  <a:gd name="T68" fmla="*/ 0 w 1276"/>
                  <a:gd name="T69" fmla="*/ 0 h 1574"/>
                  <a:gd name="T70" fmla="*/ 0 w 1276"/>
                  <a:gd name="T71" fmla="*/ 0 h 1574"/>
                  <a:gd name="T72" fmla="*/ 0 w 1276"/>
                  <a:gd name="T73" fmla="*/ 0 h 1574"/>
                  <a:gd name="T74" fmla="*/ 0 w 1276"/>
                  <a:gd name="T75" fmla="*/ 0 h 1574"/>
                  <a:gd name="T76" fmla="*/ 0 w 1276"/>
                  <a:gd name="T77" fmla="*/ 0 h 1574"/>
                  <a:gd name="T78" fmla="*/ 0 w 1276"/>
                  <a:gd name="T79" fmla="*/ 0 h 1574"/>
                  <a:gd name="T80" fmla="*/ 0 w 1276"/>
                  <a:gd name="T81" fmla="*/ 0 h 1574"/>
                  <a:gd name="T82" fmla="*/ 0 w 1276"/>
                  <a:gd name="T83" fmla="*/ 0 h 1574"/>
                  <a:gd name="T84" fmla="*/ 0 w 1276"/>
                  <a:gd name="T85" fmla="*/ 0 h 1574"/>
                  <a:gd name="T86" fmla="*/ 0 w 1276"/>
                  <a:gd name="T87" fmla="*/ 0 h 1574"/>
                  <a:gd name="T88" fmla="*/ 0 w 1276"/>
                  <a:gd name="T89" fmla="*/ 0 h 1574"/>
                  <a:gd name="T90" fmla="*/ 0 w 1276"/>
                  <a:gd name="T91" fmla="*/ 0 h 1574"/>
                  <a:gd name="T92" fmla="*/ 0 w 1276"/>
                  <a:gd name="T93" fmla="*/ 0 h 1574"/>
                  <a:gd name="T94" fmla="*/ 0 w 1276"/>
                  <a:gd name="T95" fmla="*/ 0 h 1574"/>
                  <a:gd name="T96" fmla="*/ 0 w 1276"/>
                  <a:gd name="T97" fmla="*/ 0 h 1574"/>
                  <a:gd name="T98" fmla="*/ 0 w 1276"/>
                  <a:gd name="T99" fmla="*/ 0 h 1574"/>
                  <a:gd name="T100" fmla="*/ 0 w 1276"/>
                  <a:gd name="T101" fmla="*/ 0 h 1574"/>
                  <a:gd name="T102" fmla="*/ 0 w 1276"/>
                  <a:gd name="T103" fmla="*/ 0 h 1574"/>
                  <a:gd name="T104" fmla="*/ 0 w 1276"/>
                  <a:gd name="T105" fmla="*/ 0 h 1574"/>
                  <a:gd name="T106" fmla="*/ 0 w 1276"/>
                  <a:gd name="T107" fmla="*/ 0 h 1574"/>
                  <a:gd name="T108" fmla="*/ 0 w 1276"/>
                  <a:gd name="T109" fmla="*/ 0 h 1574"/>
                  <a:gd name="T110" fmla="*/ 0 w 1276"/>
                  <a:gd name="T111" fmla="*/ 0 h 1574"/>
                  <a:gd name="T112" fmla="*/ 0 w 1276"/>
                  <a:gd name="T113" fmla="*/ 0 h 1574"/>
                  <a:gd name="T114" fmla="*/ 0 w 1276"/>
                  <a:gd name="T115" fmla="*/ 0 h 1574"/>
                  <a:gd name="T116" fmla="*/ 0 w 1276"/>
                  <a:gd name="T117" fmla="*/ 0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8" name="Freeform 178"/>
              <p:cNvSpPr>
                <a:spLocks noChangeAspect="1"/>
              </p:cNvSpPr>
              <p:nvPr/>
            </p:nvSpPr>
            <p:spPr bwMode="auto">
              <a:xfrm>
                <a:off x="11294" y="6758"/>
                <a:ext cx="1227" cy="996"/>
              </a:xfrm>
              <a:custGeom>
                <a:avLst/>
                <a:gdLst>
                  <a:gd name="T0" fmla="*/ 0 w 2666"/>
                  <a:gd name="T1" fmla="*/ 0 h 2170"/>
                  <a:gd name="T2" fmla="*/ 0 w 2666"/>
                  <a:gd name="T3" fmla="*/ 0 h 2170"/>
                  <a:gd name="T4" fmla="*/ 0 w 2666"/>
                  <a:gd name="T5" fmla="*/ 0 h 2170"/>
                  <a:gd name="T6" fmla="*/ 0 w 2666"/>
                  <a:gd name="T7" fmla="*/ 0 h 2170"/>
                  <a:gd name="T8" fmla="*/ 0 w 2666"/>
                  <a:gd name="T9" fmla="*/ 0 h 2170"/>
                  <a:gd name="T10" fmla="*/ 0 w 2666"/>
                  <a:gd name="T11" fmla="*/ 0 h 2170"/>
                  <a:gd name="T12" fmla="*/ 0 w 2666"/>
                  <a:gd name="T13" fmla="*/ 0 h 2170"/>
                  <a:gd name="T14" fmla="*/ 0 w 2666"/>
                  <a:gd name="T15" fmla="*/ 0 h 2170"/>
                  <a:gd name="T16" fmla="*/ 0 w 2666"/>
                  <a:gd name="T17" fmla="*/ 0 h 2170"/>
                  <a:gd name="T18" fmla="*/ 0 w 2666"/>
                  <a:gd name="T19" fmla="*/ 0 h 2170"/>
                  <a:gd name="T20" fmla="*/ 0 w 2666"/>
                  <a:gd name="T21" fmla="*/ 0 h 2170"/>
                  <a:gd name="T22" fmla="*/ 0 w 2666"/>
                  <a:gd name="T23" fmla="*/ 0 h 2170"/>
                  <a:gd name="T24" fmla="*/ 0 w 2666"/>
                  <a:gd name="T25" fmla="*/ 0 h 2170"/>
                  <a:gd name="T26" fmla="*/ 0 w 2666"/>
                  <a:gd name="T27" fmla="*/ 0 h 2170"/>
                  <a:gd name="T28" fmla="*/ 0 w 2666"/>
                  <a:gd name="T29" fmla="*/ 0 h 2170"/>
                  <a:gd name="T30" fmla="*/ 0 w 2666"/>
                  <a:gd name="T31" fmla="*/ 0 h 2170"/>
                  <a:gd name="T32" fmla="*/ 0 w 2666"/>
                  <a:gd name="T33" fmla="*/ 0 h 2170"/>
                  <a:gd name="T34" fmla="*/ 0 w 2666"/>
                  <a:gd name="T35" fmla="*/ 0 h 2170"/>
                  <a:gd name="T36" fmla="*/ 0 w 2666"/>
                  <a:gd name="T37" fmla="*/ 0 h 2170"/>
                  <a:gd name="T38" fmla="*/ 0 w 2666"/>
                  <a:gd name="T39" fmla="*/ 0 h 2170"/>
                  <a:gd name="T40" fmla="*/ 0 w 2666"/>
                  <a:gd name="T41" fmla="*/ 0 h 2170"/>
                  <a:gd name="T42" fmla="*/ 0 w 2666"/>
                  <a:gd name="T43" fmla="*/ 0 h 2170"/>
                  <a:gd name="T44" fmla="*/ 0 w 2666"/>
                  <a:gd name="T45" fmla="*/ 0 h 2170"/>
                  <a:gd name="T46" fmla="*/ 0 w 2666"/>
                  <a:gd name="T47" fmla="*/ 0 h 2170"/>
                  <a:gd name="T48" fmla="*/ 0 w 2666"/>
                  <a:gd name="T49" fmla="*/ 0 h 2170"/>
                  <a:gd name="T50" fmla="*/ 0 w 2666"/>
                  <a:gd name="T51" fmla="*/ 0 h 2170"/>
                  <a:gd name="T52" fmla="*/ 0 w 2666"/>
                  <a:gd name="T53" fmla="*/ 0 h 2170"/>
                  <a:gd name="T54" fmla="*/ 0 w 2666"/>
                  <a:gd name="T55" fmla="*/ 0 h 2170"/>
                  <a:gd name="T56" fmla="*/ 0 w 2666"/>
                  <a:gd name="T57" fmla="*/ 0 h 2170"/>
                  <a:gd name="T58" fmla="*/ 0 w 2666"/>
                  <a:gd name="T59" fmla="*/ 0 h 2170"/>
                  <a:gd name="T60" fmla="*/ 0 w 2666"/>
                  <a:gd name="T61" fmla="*/ 0 h 2170"/>
                  <a:gd name="T62" fmla="*/ 0 w 2666"/>
                  <a:gd name="T63" fmla="*/ 0 h 2170"/>
                  <a:gd name="T64" fmla="*/ 0 w 2666"/>
                  <a:gd name="T65" fmla="*/ 0 h 2170"/>
                  <a:gd name="T66" fmla="*/ 0 w 2666"/>
                  <a:gd name="T67" fmla="*/ 0 h 2170"/>
                  <a:gd name="T68" fmla="*/ 0 w 2666"/>
                  <a:gd name="T69" fmla="*/ 0 h 2170"/>
                  <a:gd name="T70" fmla="*/ 0 w 2666"/>
                  <a:gd name="T71" fmla="*/ 0 h 2170"/>
                  <a:gd name="T72" fmla="*/ 0 w 2666"/>
                  <a:gd name="T73" fmla="*/ 0 h 2170"/>
                  <a:gd name="T74" fmla="*/ 0 w 2666"/>
                  <a:gd name="T75" fmla="*/ 0 h 2170"/>
                  <a:gd name="T76" fmla="*/ 0 w 2666"/>
                  <a:gd name="T77" fmla="*/ 0 h 2170"/>
                  <a:gd name="T78" fmla="*/ 0 w 2666"/>
                  <a:gd name="T79" fmla="*/ 0 h 2170"/>
                  <a:gd name="T80" fmla="*/ 0 w 2666"/>
                  <a:gd name="T81" fmla="*/ 0 h 2170"/>
                  <a:gd name="T82" fmla="*/ 0 w 2666"/>
                  <a:gd name="T83" fmla="*/ 0 h 2170"/>
                  <a:gd name="T84" fmla="*/ 0 w 2666"/>
                  <a:gd name="T85" fmla="*/ 0 h 2170"/>
                  <a:gd name="T86" fmla="*/ 0 w 2666"/>
                  <a:gd name="T87" fmla="*/ 0 h 2170"/>
                  <a:gd name="T88" fmla="*/ 0 w 2666"/>
                  <a:gd name="T89" fmla="*/ 0 h 2170"/>
                  <a:gd name="T90" fmla="*/ 0 w 2666"/>
                  <a:gd name="T91" fmla="*/ 0 h 2170"/>
                  <a:gd name="T92" fmla="*/ 0 w 2666"/>
                  <a:gd name="T93" fmla="*/ 0 h 2170"/>
                  <a:gd name="T94" fmla="*/ 0 w 2666"/>
                  <a:gd name="T95" fmla="*/ 0 h 2170"/>
                  <a:gd name="T96" fmla="*/ 0 w 2666"/>
                  <a:gd name="T97" fmla="*/ 0 h 2170"/>
                  <a:gd name="T98" fmla="*/ 0 w 2666"/>
                  <a:gd name="T99" fmla="*/ 0 h 2170"/>
                  <a:gd name="T100" fmla="*/ 0 w 2666"/>
                  <a:gd name="T101" fmla="*/ 0 h 2170"/>
                  <a:gd name="T102" fmla="*/ 0 w 2666"/>
                  <a:gd name="T103" fmla="*/ 0 h 2170"/>
                  <a:gd name="T104" fmla="*/ 0 w 2666"/>
                  <a:gd name="T105" fmla="*/ 0 h 2170"/>
                  <a:gd name="T106" fmla="*/ 0 w 2666"/>
                  <a:gd name="T107" fmla="*/ 0 h 2170"/>
                  <a:gd name="T108" fmla="*/ 0 w 2666"/>
                  <a:gd name="T109" fmla="*/ 0 h 2170"/>
                  <a:gd name="T110" fmla="*/ 0 w 2666"/>
                  <a:gd name="T111" fmla="*/ 0 h 2170"/>
                  <a:gd name="T112" fmla="*/ 0 w 2666"/>
                  <a:gd name="T113" fmla="*/ 0 h 2170"/>
                  <a:gd name="T114" fmla="*/ 0 w 2666"/>
                  <a:gd name="T115" fmla="*/ 0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79" name="Freeform 179"/>
              <p:cNvSpPr>
                <a:spLocks noChangeAspect="1"/>
              </p:cNvSpPr>
              <p:nvPr/>
            </p:nvSpPr>
            <p:spPr bwMode="auto">
              <a:xfrm>
                <a:off x="11960" y="8002"/>
                <a:ext cx="698" cy="879"/>
              </a:xfrm>
              <a:custGeom>
                <a:avLst/>
                <a:gdLst>
                  <a:gd name="T0" fmla="*/ 0 w 1517"/>
                  <a:gd name="T1" fmla="*/ 0 h 1915"/>
                  <a:gd name="T2" fmla="*/ 0 w 1517"/>
                  <a:gd name="T3" fmla="*/ 0 h 1915"/>
                  <a:gd name="T4" fmla="*/ 0 w 1517"/>
                  <a:gd name="T5" fmla="*/ 0 h 1915"/>
                  <a:gd name="T6" fmla="*/ 0 w 1517"/>
                  <a:gd name="T7" fmla="*/ 0 h 1915"/>
                  <a:gd name="T8" fmla="*/ 0 w 1517"/>
                  <a:gd name="T9" fmla="*/ 0 h 1915"/>
                  <a:gd name="T10" fmla="*/ 0 w 1517"/>
                  <a:gd name="T11" fmla="*/ 0 h 1915"/>
                  <a:gd name="T12" fmla="*/ 0 w 1517"/>
                  <a:gd name="T13" fmla="*/ 0 h 1915"/>
                  <a:gd name="T14" fmla="*/ 0 w 1517"/>
                  <a:gd name="T15" fmla="*/ 0 h 1915"/>
                  <a:gd name="T16" fmla="*/ 0 w 1517"/>
                  <a:gd name="T17" fmla="*/ 0 h 1915"/>
                  <a:gd name="T18" fmla="*/ 0 w 1517"/>
                  <a:gd name="T19" fmla="*/ 0 h 1915"/>
                  <a:gd name="T20" fmla="*/ 0 w 1517"/>
                  <a:gd name="T21" fmla="*/ 0 h 1915"/>
                  <a:gd name="T22" fmla="*/ 0 w 1517"/>
                  <a:gd name="T23" fmla="*/ 0 h 1915"/>
                  <a:gd name="T24" fmla="*/ 0 w 1517"/>
                  <a:gd name="T25" fmla="*/ 0 h 1915"/>
                  <a:gd name="T26" fmla="*/ 0 w 1517"/>
                  <a:gd name="T27" fmla="*/ 0 h 1915"/>
                  <a:gd name="T28" fmla="*/ 0 w 1517"/>
                  <a:gd name="T29" fmla="*/ 0 h 1915"/>
                  <a:gd name="T30" fmla="*/ 0 w 1517"/>
                  <a:gd name="T31" fmla="*/ 0 h 1915"/>
                  <a:gd name="T32" fmla="*/ 0 w 1517"/>
                  <a:gd name="T33" fmla="*/ 0 h 1915"/>
                  <a:gd name="T34" fmla="*/ 0 w 1517"/>
                  <a:gd name="T35" fmla="*/ 0 h 1915"/>
                  <a:gd name="T36" fmla="*/ 0 w 1517"/>
                  <a:gd name="T37" fmla="*/ 0 h 1915"/>
                  <a:gd name="T38" fmla="*/ 0 w 1517"/>
                  <a:gd name="T39" fmla="*/ 0 h 1915"/>
                  <a:gd name="T40" fmla="*/ 0 w 1517"/>
                  <a:gd name="T41" fmla="*/ 0 h 1915"/>
                  <a:gd name="T42" fmla="*/ 0 w 1517"/>
                  <a:gd name="T43" fmla="*/ 0 h 1915"/>
                  <a:gd name="T44" fmla="*/ 0 w 1517"/>
                  <a:gd name="T45" fmla="*/ 0 h 1915"/>
                  <a:gd name="T46" fmla="*/ 0 w 1517"/>
                  <a:gd name="T47" fmla="*/ 0 h 1915"/>
                  <a:gd name="T48" fmla="*/ 0 w 1517"/>
                  <a:gd name="T49" fmla="*/ 0 h 1915"/>
                  <a:gd name="T50" fmla="*/ 0 w 1517"/>
                  <a:gd name="T51" fmla="*/ 0 h 1915"/>
                  <a:gd name="T52" fmla="*/ 0 w 1517"/>
                  <a:gd name="T53" fmla="*/ 0 h 1915"/>
                  <a:gd name="T54" fmla="*/ 0 w 1517"/>
                  <a:gd name="T55" fmla="*/ 0 h 1915"/>
                  <a:gd name="T56" fmla="*/ 0 w 1517"/>
                  <a:gd name="T57" fmla="*/ 0 h 1915"/>
                  <a:gd name="T58" fmla="*/ 0 w 1517"/>
                  <a:gd name="T59" fmla="*/ 0 h 1915"/>
                  <a:gd name="T60" fmla="*/ 0 w 1517"/>
                  <a:gd name="T61" fmla="*/ 0 h 1915"/>
                  <a:gd name="T62" fmla="*/ 0 w 1517"/>
                  <a:gd name="T63" fmla="*/ 0 h 1915"/>
                  <a:gd name="T64" fmla="*/ 0 w 1517"/>
                  <a:gd name="T65" fmla="*/ 0 h 1915"/>
                  <a:gd name="T66" fmla="*/ 0 w 1517"/>
                  <a:gd name="T67" fmla="*/ 0 h 1915"/>
                  <a:gd name="T68" fmla="*/ 0 w 1517"/>
                  <a:gd name="T69" fmla="*/ 0 h 1915"/>
                  <a:gd name="T70" fmla="*/ 0 w 1517"/>
                  <a:gd name="T71" fmla="*/ 0 h 1915"/>
                  <a:gd name="T72" fmla="*/ 0 w 1517"/>
                  <a:gd name="T73" fmla="*/ 0 h 1915"/>
                  <a:gd name="T74" fmla="*/ 0 w 1517"/>
                  <a:gd name="T75" fmla="*/ 0 h 1915"/>
                  <a:gd name="T76" fmla="*/ 0 w 1517"/>
                  <a:gd name="T77" fmla="*/ 0 h 1915"/>
                  <a:gd name="T78" fmla="*/ 0 w 1517"/>
                  <a:gd name="T79" fmla="*/ 0 h 1915"/>
                  <a:gd name="T80" fmla="*/ 0 w 1517"/>
                  <a:gd name="T81" fmla="*/ 0 h 1915"/>
                  <a:gd name="T82" fmla="*/ 0 w 1517"/>
                  <a:gd name="T83" fmla="*/ 0 h 1915"/>
                  <a:gd name="T84" fmla="*/ 0 w 1517"/>
                  <a:gd name="T85" fmla="*/ 0 h 1915"/>
                  <a:gd name="T86" fmla="*/ 0 w 1517"/>
                  <a:gd name="T87" fmla="*/ 0 h 1915"/>
                  <a:gd name="T88" fmla="*/ 0 w 1517"/>
                  <a:gd name="T89" fmla="*/ 0 h 1915"/>
                  <a:gd name="T90" fmla="*/ 0 w 1517"/>
                  <a:gd name="T91" fmla="*/ 0 h 1915"/>
                  <a:gd name="T92" fmla="*/ 0 w 1517"/>
                  <a:gd name="T93" fmla="*/ 0 h 1915"/>
                  <a:gd name="T94" fmla="*/ 0 w 1517"/>
                  <a:gd name="T95" fmla="*/ 0 h 1915"/>
                  <a:gd name="T96" fmla="*/ 0 w 1517"/>
                  <a:gd name="T97" fmla="*/ 0 h 1915"/>
                  <a:gd name="T98" fmla="*/ 0 w 1517"/>
                  <a:gd name="T99" fmla="*/ 0 h 1915"/>
                  <a:gd name="T100" fmla="*/ 0 w 1517"/>
                  <a:gd name="T101" fmla="*/ 0 h 1915"/>
                  <a:gd name="T102" fmla="*/ 0 w 1517"/>
                  <a:gd name="T103" fmla="*/ 0 h 1915"/>
                  <a:gd name="T104" fmla="*/ 0 w 1517"/>
                  <a:gd name="T105" fmla="*/ 0 h 1915"/>
                  <a:gd name="T106" fmla="*/ 0 w 1517"/>
                  <a:gd name="T107" fmla="*/ 0 h 1915"/>
                  <a:gd name="T108" fmla="*/ 0 w 1517"/>
                  <a:gd name="T109" fmla="*/ 0 h 1915"/>
                  <a:gd name="T110" fmla="*/ 0 w 1517"/>
                  <a:gd name="T111" fmla="*/ 0 h 1915"/>
                  <a:gd name="T112" fmla="*/ 0 w 1517"/>
                  <a:gd name="T113" fmla="*/ 0 h 1915"/>
                  <a:gd name="T114" fmla="*/ 0 w 1517"/>
                  <a:gd name="T115" fmla="*/ 0 h 1915"/>
                  <a:gd name="T116" fmla="*/ 0 w 1517"/>
                  <a:gd name="T117" fmla="*/ 0 h 1915"/>
                  <a:gd name="T118" fmla="*/ 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0" name="Freeform 180"/>
              <p:cNvSpPr>
                <a:spLocks noChangeAspect="1"/>
              </p:cNvSpPr>
              <p:nvPr/>
            </p:nvSpPr>
            <p:spPr bwMode="auto">
              <a:xfrm>
                <a:off x="12906" y="7454"/>
                <a:ext cx="653" cy="665"/>
              </a:xfrm>
              <a:custGeom>
                <a:avLst/>
                <a:gdLst>
                  <a:gd name="T0" fmla="*/ 0 w 1418"/>
                  <a:gd name="T1" fmla="*/ 0 h 1447"/>
                  <a:gd name="T2" fmla="*/ 0 w 1418"/>
                  <a:gd name="T3" fmla="*/ 0 h 1447"/>
                  <a:gd name="T4" fmla="*/ 0 w 1418"/>
                  <a:gd name="T5" fmla="*/ 0 h 1447"/>
                  <a:gd name="T6" fmla="*/ 0 w 1418"/>
                  <a:gd name="T7" fmla="*/ 0 h 1447"/>
                  <a:gd name="T8" fmla="*/ 0 w 1418"/>
                  <a:gd name="T9" fmla="*/ 0 h 1447"/>
                  <a:gd name="T10" fmla="*/ 0 w 1418"/>
                  <a:gd name="T11" fmla="*/ 0 h 1447"/>
                  <a:gd name="T12" fmla="*/ 0 w 1418"/>
                  <a:gd name="T13" fmla="*/ 0 h 1447"/>
                  <a:gd name="T14" fmla="*/ 0 w 1418"/>
                  <a:gd name="T15" fmla="*/ 0 h 1447"/>
                  <a:gd name="T16" fmla="*/ 0 w 1418"/>
                  <a:gd name="T17" fmla="*/ 0 h 1447"/>
                  <a:gd name="T18" fmla="*/ 0 w 1418"/>
                  <a:gd name="T19" fmla="*/ 0 h 1447"/>
                  <a:gd name="T20" fmla="*/ 0 w 1418"/>
                  <a:gd name="T21" fmla="*/ 0 h 1447"/>
                  <a:gd name="T22" fmla="*/ 0 w 1418"/>
                  <a:gd name="T23" fmla="*/ 0 h 1447"/>
                  <a:gd name="T24" fmla="*/ 0 w 1418"/>
                  <a:gd name="T25" fmla="*/ 0 h 1447"/>
                  <a:gd name="T26" fmla="*/ 0 w 1418"/>
                  <a:gd name="T27" fmla="*/ 0 h 1447"/>
                  <a:gd name="T28" fmla="*/ 0 w 1418"/>
                  <a:gd name="T29" fmla="*/ 0 h 1447"/>
                  <a:gd name="T30" fmla="*/ 0 w 1418"/>
                  <a:gd name="T31" fmla="*/ 0 h 1447"/>
                  <a:gd name="T32" fmla="*/ 0 w 1418"/>
                  <a:gd name="T33" fmla="*/ 0 h 1447"/>
                  <a:gd name="T34" fmla="*/ 0 w 1418"/>
                  <a:gd name="T35" fmla="*/ 0 h 1447"/>
                  <a:gd name="T36" fmla="*/ 0 w 1418"/>
                  <a:gd name="T37" fmla="*/ 0 h 1447"/>
                  <a:gd name="T38" fmla="*/ 0 w 1418"/>
                  <a:gd name="T39" fmla="*/ 0 h 1447"/>
                  <a:gd name="T40" fmla="*/ 0 w 1418"/>
                  <a:gd name="T41" fmla="*/ 0 h 1447"/>
                  <a:gd name="T42" fmla="*/ 0 w 1418"/>
                  <a:gd name="T43" fmla="*/ 0 h 1447"/>
                  <a:gd name="T44" fmla="*/ 0 w 1418"/>
                  <a:gd name="T45" fmla="*/ 0 h 1447"/>
                  <a:gd name="T46" fmla="*/ 0 w 1418"/>
                  <a:gd name="T47" fmla="*/ 0 h 1447"/>
                  <a:gd name="T48" fmla="*/ 0 w 1418"/>
                  <a:gd name="T49" fmla="*/ 0 h 1447"/>
                  <a:gd name="T50" fmla="*/ 0 w 1418"/>
                  <a:gd name="T51" fmla="*/ 0 h 1447"/>
                  <a:gd name="T52" fmla="*/ 0 w 1418"/>
                  <a:gd name="T53" fmla="*/ 0 h 1447"/>
                  <a:gd name="T54" fmla="*/ 0 w 1418"/>
                  <a:gd name="T55" fmla="*/ 0 h 1447"/>
                  <a:gd name="T56" fmla="*/ 0 w 1418"/>
                  <a:gd name="T57" fmla="*/ 0 h 1447"/>
                  <a:gd name="T58" fmla="*/ 0 w 1418"/>
                  <a:gd name="T59" fmla="*/ 0 h 1447"/>
                  <a:gd name="T60" fmla="*/ 0 w 1418"/>
                  <a:gd name="T61" fmla="*/ 0 h 1447"/>
                  <a:gd name="T62" fmla="*/ 0 w 1418"/>
                  <a:gd name="T63" fmla="*/ 0 h 1447"/>
                  <a:gd name="T64" fmla="*/ 0 w 1418"/>
                  <a:gd name="T65" fmla="*/ 0 h 1447"/>
                  <a:gd name="T66" fmla="*/ 0 w 1418"/>
                  <a:gd name="T67" fmla="*/ 0 h 1447"/>
                  <a:gd name="T68" fmla="*/ 0 w 1418"/>
                  <a:gd name="T69" fmla="*/ 0 h 1447"/>
                  <a:gd name="T70" fmla="*/ 0 w 1418"/>
                  <a:gd name="T71" fmla="*/ 0 h 1447"/>
                  <a:gd name="T72" fmla="*/ 0 w 1418"/>
                  <a:gd name="T73" fmla="*/ 0 h 1447"/>
                  <a:gd name="T74" fmla="*/ 0 w 1418"/>
                  <a:gd name="T75" fmla="*/ 0 h 1447"/>
                  <a:gd name="T76" fmla="*/ 0 w 1418"/>
                  <a:gd name="T77" fmla="*/ 0 h 1447"/>
                  <a:gd name="T78" fmla="*/ 0 w 1418"/>
                  <a:gd name="T79" fmla="*/ 0 h 1447"/>
                  <a:gd name="T80" fmla="*/ 0 w 1418"/>
                  <a:gd name="T81" fmla="*/ 0 h 1447"/>
                  <a:gd name="T82" fmla="*/ 0 w 1418"/>
                  <a:gd name="T83" fmla="*/ 0 h 1447"/>
                  <a:gd name="T84" fmla="*/ 0 w 1418"/>
                  <a:gd name="T85" fmla="*/ 0 h 1447"/>
                  <a:gd name="T86" fmla="*/ 0 w 1418"/>
                  <a:gd name="T87" fmla="*/ 0 h 1447"/>
                  <a:gd name="T88" fmla="*/ 0 w 1418"/>
                  <a:gd name="T89" fmla="*/ 0 h 1447"/>
                  <a:gd name="T90" fmla="*/ 0 w 1418"/>
                  <a:gd name="T91" fmla="*/ 0 h 1447"/>
                  <a:gd name="T92" fmla="*/ 0 w 1418"/>
                  <a:gd name="T93" fmla="*/ 0 h 1447"/>
                  <a:gd name="T94" fmla="*/ 0 w 1418"/>
                  <a:gd name="T95" fmla="*/ 0 h 1447"/>
                  <a:gd name="T96" fmla="*/ 0 w 1418"/>
                  <a:gd name="T97" fmla="*/ 0 h 1447"/>
                  <a:gd name="T98" fmla="*/ 0 w 1418"/>
                  <a:gd name="T99" fmla="*/ 0 h 1447"/>
                  <a:gd name="T100" fmla="*/ 0 w 1418"/>
                  <a:gd name="T101" fmla="*/ 0 h 1447"/>
                  <a:gd name="T102" fmla="*/ 0 w 1418"/>
                  <a:gd name="T103" fmla="*/ 0 h 1447"/>
                  <a:gd name="T104" fmla="*/ 0 w 1418"/>
                  <a:gd name="T105" fmla="*/ 0 h 1447"/>
                  <a:gd name="T106" fmla="*/ 0 w 1418"/>
                  <a:gd name="T107" fmla="*/ 0 h 1447"/>
                  <a:gd name="T108" fmla="*/ 0 w 1418"/>
                  <a:gd name="T109" fmla="*/ 0 h 1447"/>
                  <a:gd name="T110" fmla="*/ 0 w 1418"/>
                  <a:gd name="T111" fmla="*/ 0 h 1447"/>
                  <a:gd name="T112" fmla="*/ 0 w 1418"/>
                  <a:gd name="T113" fmla="*/ 0 h 1447"/>
                  <a:gd name="T114" fmla="*/ 0 w 1418"/>
                  <a:gd name="T115" fmla="*/ 0 h 1447"/>
                  <a:gd name="T116" fmla="*/ 0 w 1418"/>
                  <a:gd name="T117" fmla="*/ 0 h 1447"/>
                  <a:gd name="T118" fmla="*/ 0 w 1418"/>
                  <a:gd name="T119" fmla="*/ 0 h 1447"/>
                  <a:gd name="T120" fmla="*/ 0 w 1418"/>
                  <a:gd name="T121" fmla="*/ 0 h 1447"/>
                  <a:gd name="T122" fmla="*/ 0 w 1418"/>
                  <a:gd name="T123" fmla="*/ 0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1" name="Freeform 181"/>
              <p:cNvSpPr>
                <a:spLocks noChangeAspect="1"/>
              </p:cNvSpPr>
              <p:nvPr/>
            </p:nvSpPr>
            <p:spPr bwMode="auto">
              <a:xfrm>
                <a:off x="13951" y="6888"/>
                <a:ext cx="679" cy="736"/>
              </a:xfrm>
              <a:custGeom>
                <a:avLst/>
                <a:gdLst>
                  <a:gd name="T0" fmla="*/ 0 w 1475"/>
                  <a:gd name="T1" fmla="*/ 0 h 1603"/>
                  <a:gd name="T2" fmla="*/ 0 w 1475"/>
                  <a:gd name="T3" fmla="*/ 0 h 1603"/>
                  <a:gd name="T4" fmla="*/ 0 w 1475"/>
                  <a:gd name="T5" fmla="*/ 0 h 1603"/>
                  <a:gd name="T6" fmla="*/ 0 w 1475"/>
                  <a:gd name="T7" fmla="*/ 0 h 1603"/>
                  <a:gd name="T8" fmla="*/ 0 w 1475"/>
                  <a:gd name="T9" fmla="*/ 0 h 1603"/>
                  <a:gd name="T10" fmla="*/ 0 w 1475"/>
                  <a:gd name="T11" fmla="*/ 0 h 1603"/>
                  <a:gd name="T12" fmla="*/ 0 w 1475"/>
                  <a:gd name="T13" fmla="*/ 0 h 1603"/>
                  <a:gd name="T14" fmla="*/ 0 w 1475"/>
                  <a:gd name="T15" fmla="*/ 0 h 1603"/>
                  <a:gd name="T16" fmla="*/ 0 w 1475"/>
                  <a:gd name="T17" fmla="*/ 0 h 1603"/>
                  <a:gd name="T18" fmla="*/ 0 w 1475"/>
                  <a:gd name="T19" fmla="*/ 0 h 1603"/>
                  <a:gd name="T20" fmla="*/ 0 w 1475"/>
                  <a:gd name="T21" fmla="*/ 0 h 1603"/>
                  <a:gd name="T22" fmla="*/ 0 w 1475"/>
                  <a:gd name="T23" fmla="*/ 0 h 1603"/>
                  <a:gd name="T24" fmla="*/ 0 w 1475"/>
                  <a:gd name="T25" fmla="*/ 0 h 1603"/>
                  <a:gd name="T26" fmla="*/ 0 w 1475"/>
                  <a:gd name="T27" fmla="*/ 0 h 1603"/>
                  <a:gd name="T28" fmla="*/ 0 w 1475"/>
                  <a:gd name="T29" fmla="*/ 0 h 1603"/>
                  <a:gd name="T30" fmla="*/ 0 w 1475"/>
                  <a:gd name="T31" fmla="*/ 0 h 1603"/>
                  <a:gd name="T32" fmla="*/ 0 w 1475"/>
                  <a:gd name="T33" fmla="*/ 0 h 1603"/>
                  <a:gd name="T34" fmla="*/ 0 w 1475"/>
                  <a:gd name="T35" fmla="*/ 0 h 1603"/>
                  <a:gd name="T36" fmla="*/ 0 w 1475"/>
                  <a:gd name="T37" fmla="*/ 0 h 1603"/>
                  <a:gd name="T38" fmla="*/ 0 w 1475"/>
                  <a:gd name="T39" fmla="*/ 0 h 1603"/>
                  <a:gd name="T40" fmla="*/ 0 w 1475"/>
                  <a:gd name="T41" fmla="*/ 0 h 1603"/>
                  <a:gd name="T42" fmla="*/ 0 w 1475"/>
                  <a:gd name="T43" fmla="*/ 0 h 1603"/>
                  <a:gd name="T44" fmla="*/ 0 w 1475"/>
                  <a:gd name="T45" fmla="*/ 0 h 1603"/>
                  <a:gd name="T46" fmla="*/ 0 w 1475"/>
                  <a:gd name="T47" fmla="*/ 0 h 1603"/>
                  <a:gd name="T48" fmla="*/ 0 w 1475"/>
                  <a:gd name="T49" fmla="*/ 0 h 1603"/>
                  <a:gd name="T50" fmla="*/ 0 w 1475"/>
                  <a:gd name="T51" fmla="*/ 0 h 1603"/>
                  <a:gd name="T52" fmla="*/ 0 w 1475"/>
                  <a:gd name="T53" fmla="*/ 0 h 1603"/>
                  <a:gd name="T54" fmla="*/ 0 w 1475"/>
                  <a:gd name="T55" fmla="*/ 0 h 1603"/>
                  <a:gd name="T56" fmla="*/ 0 w 1475"/>
                  <a:gd name="T57" fmla="*/ 0 h 1603"/>
                  <a:gd name="T58" fmla="*/ 0 w 1475"/>
                  <a:gd name="T59" fmla="*/ 0 h 1603"/>
                  <a:gd name="T60" fmla="*/ 0 w 1475"/>
                  <a:gd name="T61" fmla="*/ 0 h 1603"/>
                  <a:gd name="T62" fmla="*/ 0 w 1475"/>
                  <a:gd name="T63" fmla="*/ 0 h 1603"/>
                  <a:gd name="T64" fmla="*/ 0 w 1475"/>
                  <a:gd name="T65" fmla="*/ 0 h 1603"/>
                  <a:gd name="T66" fmla="*/ 0 w 1475"/>
                  <a:gd name="T67" fmla="*/ 0 h 1603"/>
                  <a:gd name="T68" fmla="*/ 0 w 1475"/>
                  <a:gd name="T69" fmla="*/ 0 h 1603"/>
                  <a:gd name="T70" fmla="*/ 0 w 1475"/>
                  <a:gd name="T71" fmla="*/ 0 h 1603"/>
                  <a:gd name="T72" fmla="*/ 0 w 1475"/>
                  <a:gd name="T73" fmla="*/ 0 h 1603"/>
                  <a:gd name="T74" fmla="*/ 0 w 1475"/>
                  <a:gd name="T75" fmla="*/ 0 h 1603"/>
                  <a:gd name="T76" fmla="*/ 0 w 1475"/>
                  <a:gd name="T77" fmla="*/ 0 h 1603"/>
                  <a:gd name="T78" fmla="*/ 0 w 1475"/>
                  <a:gd name="T79" fmla="*/ 0 h 1603"/>
                  <a:gd name="T80" fmla="*/ 0 w 1475"/>
                  <a:gd name="T81" fmla="*/ 0 h 1603"/>
                  <a:gd name="T82" fmla="*/ 0 w 1475"/>
                  <a:gd name="T83" fmla="*/ 0 h 1603"/>
                  <a:gd name="T84" fmla="*/ 0 w 1475"/>
                  <a:gd name="T85" fmla="*/ 0 h 1603"/>
                  <a:gd name="T86" fmla="*/ 0 w 1475"/>
                  <a:gd name="T87" fmla="*/ 0 h 1603"/>
                  <a:gd name="T88" fmla="*/ 0 w 1475"/>
                  <a:gd name="T89" fmla="*/ 0 h 1603"/>
                  <a:gd name="T90" fmla="*/ 0 w 1475"/>
                  <a:gd name="T91" fmla="*/ 0 h 1603"/>
                  <a:gd name="T92" fmla="*/ 0 w 1475"/>
                  <a:gd name="T93" fmla="*/ 0 h 1603"/>
                  <a:gd name="T94" fmla="*/ 0 w 1475"/>
                  <a:gd name="T95" fmla="*/ 0 h 1603"/>
                  <a:gd name="T96" fmla="*/ 0 w 1475"/>
                  <a:gd name="T97" fmla="*/ 0 h 1603"/>
                  <a:gd name="T98" fmla="*/ 0 w 1475"/>
                  <a:gd name="T99" fmla="*/ 0 h 1603"/>
                  <a:gd name="T100" fmla="*/ 0 w 1475"/>
                  <a:gd name="T101" fmla="*/ 0 h 1603"/>
                  <a:gd name="T102" fmla="*/ 0 w 1475"/>
                  <a:gd name="T103" fmla="*/ 0 h 1603"/>
                  <a:gd name="T104" fmla="*/ 0 w 1475"/>
                  <a:gd name="T105" fmla="*/ 0 h 1603"/>
                  <a:gd name="T106" fmla="*/ 0 w 1475"/>
                  <a:gd name="T107" fmla="*/ 0 h 1603"/>
                  <a:gd name="T108" fmla="*/ 0 w 1475"/>
                  <a:gd name="T109" fmla="*/ 0 h 1603"/>
                  <a:gd name="T110" fmla="*/ 0 w 1475"/>
                  <a:gd name="T111" fmla="*/ 0 h 1603"/>
                  <a:gd name="T112" fmla="*/ 0 w 1475"/>
                  <a:gd name="T113" fmla="*/ 0 h 1603"/>
                  <a:gd name="T114" fmla="*/ 0 w 1475"/>
                  <a:gd name="T115" fmla="*/ 0 h 1603"/>
                  <a:gd name="T116" fmla="*/ 0 w 1475"/>
                  <a:gd name="T117" fmla="*/ 0 h 1603"/>
                  <a:gd name="T118" fmla="*/ 0 w 1475"/>
                  <a:gd name="T119" fmla="*/ 0 h 1603"/>
                  <a:gd name="T120" fmla="*/ 0 w 1475"/>
                  <a:gd name="T121" fmla="*/ 0 h 1603"/>
                  <a:gd name="T122" fmla="*/ 0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2" name="Freeform 182" descr="50%"/>
              <p:cNvSpPr>
                <a:spLocks noChangeAspect="1"/>
              </p:cNvSpPr>
              <p:nvPr/>
            </p:nvSpPr>
            <p:spPr bwMode="auto">
              <a:xfrm>
                <a:off x="13063" y="7852"/>
                <a:ext cx="457" cy="606"/>
              </a:xfrm>
              <a:custGeom>
                <a:avLst/>
                <a:gdLst>
                  <a:gd name="T0" fmla="*/ 0 w 993"/>
                  <a:gd name="T1" fmla="*/ 0 h 1319"/>
                  <a:gd name="T2" fmla="*/ 0 w 993"/>
                  <a:gd name="T3" fmla="*/ 0 h 1319"/>
                  <a:gd name="T4" fmla="*/ 0 w 993"/>
                  <a:gd name="T5" fmla="*/ 0 h 1319"/>
                  <a:gd name="T6" fmla="*/ 0 w 993"/>
                  <a:gd name="T7" fmla="*/ 0 h 1319"/>
                  <a:gd name="T8" fmla="*/ 0 w 993"/>
                  <a:gd name="T9" fmla="*/ 0 h 1319"/>
                  <a:gd name="T10" fmla="*/ 0 w 993"/>
                  <a:gd name="T11" fmla="*/ 0 h 1319"/>
                  <a:gd name="T12" fmla="*/ 0 w 993"/>
                  <a:gd name="T13" fmla="*/ 0 h 1319"/>
                  <a:gd name="T14" fmla="*/ 0 w 993"/>
                  <a:gd name="T15" fmla="*/ 0 h 1319"/>
                  <a:gd name="T16" fmla="*/ 0 w 993"/>
                  <a:gd name="T17" fmla="*/ 0 h 1319"/>
                  <a:gd name="T18" fmla="*/ 0 w 993"/>
                  <a:gd name="T19" fmla="*/ 0 h 1319"/>
                  <a:gd name="T20" fmla="*/ 0 w 993"/>
                  <a:gd name="T21" fmla="*/ 0 h 1319"/>
                  <a:gd name="T22" fmla="*/ 0 w 993"/>
                  <a:gd name="T23" fmla="*/ 0 h 1319"/>
                  <a:gd name="T24" fmla="*/ 0 w 993"/>
                  <a:gd name="T25" fmla="*/ 0 h 1319"/>
                  <a:gd name="T26" fmla="*/ 0 w 993"/>
                  <a:gd name="T27" fmla="*/ 0 h 1319"/>
                  <a:gd name="T28" fmla="*/ 0 w 993"/>
                  <a:gd name="T29" fmla="*/ 0 h 1319"/>
                  <a:gd name="T30" fmla="*/ 0 w 993"/>
                  <a:gd name="T31" fmla="*/ 0 h 1319"/>
                  <a:gd name="T32" fmla="*/ 0 w 993"/>
                  <a:gd name="T33" fmla="*/ 0 h 1319"/>
                  <a:gd name="T34" fmla="*/ 0 w 993"/>
                  <a:gd name="T35" fmla="*/ 0 h 1319"/>
                  <a:gd name="T36" fmla="*/ 0 w 993"/>
                  <a:gd name="T37" fmla="*/ 0 h 1319"/>
                  <a:gd name="T38" fmla="*/ 0 w 993"/>
                  <a:gd name="T39" fmla="*/ 0 h 1319"/>
                  <a:gd name="T40" fmla="*/ 0 w 993"/>
                  <a:gd name="T41" fmla="*/ 0 h 1319"/>
                  <a:gd name="T42" fmla="*/ 0 w 993"/>
                  <a:gd name="T43" fmla="*/ 0 h 1319"/>
                  <a:gd name="T44" fmla="*/ 0 w 993"/>
                  <a:gd name="T45" fmla="*/ 0 h 1319"/>
                  <a:gd name="T46" fmla="*/ 0 w 993"/>
                  <a:gd name="T47" fmla="*/ 0 h 1319"/>
                  <a:gd name="T48" fmla="*/ 0 w 993"/>
                  <a:gd name="T49" fmla="*/ 0 h 1319"/>
                  <a:gd name="T50" fmla="*/ 0 w 993"/>
                  <a:gd name="T51" fmla="*/ 0 h 1319"/>
                  <a:gd name="T52" fmla="*/ 0 w 993"/>
                  <a:gd name="T53" fmla="*/ 0 h 1319"/>
                  <a:gd name="T54" fmla="*/ 0 w 993"/>
                  <a:gd name="T55" fmla="*/ 0 h 1319"/>
                  <a:gd name="T56" fmla="*/ 0 w 993"/>
                  <a:gd name="T57" fmla="*/ 0 h 1319"/>
                  <a:gd name="T58" fmla="*/ 0 w 993"/>
                  <a:gd name="T59" fmla="*/ 0 h 1319"/>
                  <a:gd name="T60" fmla="*/ 0 w 993"/>
                  <a:gd name="T61" fmla="*/ 0 h 1319"/>
                  <a:gd name="T62" fmla="*/ 0 w 993"/>
                  <a:gd name="T63" fmla="*/ 0 h 1319"/>
                  <a:gd name="T64" fmla="*/ 0 w 993"/>
                  <a:gd name="T65" fmla="*/ 0 h 1319"/>
                  <a:gd name="T66" fmla="*/ 0 w 993"/>
                  <a:gd name="T67" fmla="*/ 0 h 1319"/>
                  <a:gd name="T68" fmla="*/ 0 w 993"/>
                  <a:gd name="T69" fmla="*/ 0 h 1319"/>
                  <a:gd name="T70" fmla="*/ 0 w 993"/>
                  <a:gd name="T71" fmla="*/ 0 h 1319"/>
                  <a:gd name="T72" fmla="*/ 0 w 993"/>
                  <a:gd name="T73" fmla="*/ 0 h 1319"/>
                  <a:gd name="T74" fmla="*/ 0 w 993"/>
                  <a:gd name="T75" fmla="*/ 0 h 1319"/>
                  <a:gd name="T76" fmla="*/ 0 w 993"/>
                  <a:gd name="T77" fmla="*/ 0 h 1319"/>
                  <a:gd name="T78" fmla="*/ 0 w 993"/>
                  <a:gd name="T79" fmla="*/ 0 h 1319"/>
                  <a:gd name="T80" fmla="*/ 0 w 993"/>
                  <a:gd name="T81" fmla="*/ 0 h 1319"/>
                  <a:gd name="T82" fmla="*/ 0 w 993"/>
                  <a:gd name="T83" fmla="*/ 0 h 1319"/>
                  <a:gd name="T84" fmla="*/ 0 w 993"/>
                  <a:gd name="T85" fmla="*/ 0 h 1319"/>
                  <a:gd name="T86" fmla="*/ 0 w 993"/>
                  <a:gd name="T87" fmla="*/ 0 h 1319"/>
                  <a:gd name="T88" fmla="*/ 0 w 993"/>
                  <a:gd name="T89" fmla="*/ 0 h 1319"/>
                  <a:gd name="T90" fmla="*/ 0 w 993"/>
                  <a:gd name="T91" fmla="*/ 0 h 1319"/>
                  <a:gd name="T92" fmla="*/ 0 w 993"/>
                  <a:gd name="T93" fmla="*/ 0 h 1319"/>
                  <a:gd name="T94" fmla="*/ 0 w 993"/>
                  <a:gd name="T95" fmla="*/ 0 h 1319"/>
                  <a:gd name="T96" fmla="*/ 0 w 993"/>
                  <a:gd name="T97" fmla="*/ 0 h 1319"/>
                  <a:gd name="T98" fmla="*/ 0 w 993"/>
                  <a:gd name="T99" fmla="*/ 0 h 1319"/>
                  <a:gd name="T100" fmla="*/ 0 w 993"/>
                  <a:gd name="T101" fmla="*/ 0 h 1319"/>
                  <a:gd name="T102" fmla="*/ 0 w 993"/>
                  <a:gd name="T103" fmla="*/ 0 h 1319"/>
                  <a:gd name="T104" fmla="*/ 0 w 993"/>
                  <a:gd name="T105" fmla="*/ 0 h 1319"/>
                  <a:gd name="T106" fmla="*/ 0 w 993"/>
                  <a:gd name="T107" fmla="*/ 0 h 1319"/>
                  <a:gd name="T108" fmla="*/ 0 w 993"/>
                  <a:gd name="T109" fmla="*/ 0 h 1319"/>
                  <a:gd name="T110" fmla="*/ 0 w 993"/>
                  <a:gd name="T111" fmla="*/ 0 h 1319"/>
                  <a:gd name="T112" fmla="*/ 0 w 993"/>
                  <a:gd name="T113" fmla="*/ 0 h 1319"/>
                  <a:gd name="T114" fmla="*/ 0 w 993"/>
                  <a:gd name="T115" fmla="*/ 0 h 1319"/>
                  <a:gd name="T116" fmla="*/ 0 w 993"/>
                  <a:gd name="T117" fmla="*/ 0 h 1319"/>
                  <a:gd name="T118" fmla="*/ 0 w 993"/>
                  <a:gd name="T119" fmla="*/ 0 h 1319"/>
                  <a:gd name="T120" fmla="*/ 0 w 993"/>
                  <a:gd name="T121" fmla="*/ 0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pattFill prst="pct50">
                <a:fgClr>
                  <a:srgbClr val="000000"/>
                </a:fgClr>
                <a:bgClr>
                  <a:srgbClr val="FFFFFF"/>
                </a:bgClr>
              </a:pattFill>
              <a:ln w="0" cap="flat">
                <a:solidFill>
                  <a:srgbClr val="000000"/>
                </a:solidFill>
                <a:prstDash val="solid"/>
                <a:round/>
                <a:headEnd/>
                <a:tailEnd/>
              </a:ln>
            </p:spPr>
            <p:txBody>
              <a:bodyPr/>
              <a:lstStyle/>
              <a:p>
                <a:endParaRPr lang="ja-JP" altLang="en-US"/>
              </a:p>
            </p:txBody>
          </p:sp>
          <p:sp>
            <p:nvSpPr>
              <p:cNvPr id="40083" name="Freeform 183"/>
              <p:cNvSpPr>
                <a:spLocks noChangeAspect="1"/>
              </p:cNvSpPr>
              <p:nvPr/>
            </p:nvSpPr>
            <p:spPr bwMode="auto">
              <a:xfrm>
                <a:off x="13181" y="6679"/>
                <a:ext cx="463" cy="860"/>
              </a:xfrm>
              <a:custGeom>
                <a:avLst/>
                <a:gdLst>
                  <a:gd name="T0" fmla="*/ 0 w 1006"/>
                  <a:gd name="T1" fmla="*/ 0 h 1873"/>
                  <a:gd name="T2" fmla="*/ 0 w 1006"/>
                  <a:gd name="T3" fmla="*/ 0 h 1873"/>
                  <a:gd name="T4" fmla="*/ 0 w 1006"/>
                  <a:gd name="T5" fmla="*/ 0 h 1873"/>
                  <a:gd name="T6" fmla="*/ 0 w 1006"/>
                  <a:gd name="T7" fmla="*/ 0 h 1873"/>
                  <a:gd name="T8" fmla="*/ 0 w 1006"/>
                  <a:gd name="T9" fmla="*/ 0 h 1873"/>
                  <a:gd name="T10" fmla="*/ 0 w 1006"/>
                  <a:gd name="T11" fmla="*/ 0 h 1873"/>
                  <a:gd name="T12" fmla="*/ 0 w 1006"/>
                  <a:gd name="T13" fmla="*/ 0 h 1873"/>
                  <a:gd name="T14" fmla="*/ 0 w 1006"/>
                  <a:gd name="T15" fmla="*/ 0 h 1873"/>
                  <a:gd name="T16" fmla="*/ 0 w 1006"/>
                  <a:gd name="T17" fmla="*/ 0 h 1873"/>
                  <a:gd name="T18" fmla="*/ 0 w 1006"/>
                  <a:gd name="T19" fmla="*/ 0 h 1873"/>
                  <a:gd name="T20" fmla="*/ 0 w 1006"/>
                  <a:gd name="T21" fmla="*/ 0 h 1873"/>
                  <a:gd name="T22" fmla="*/ 0 w 1006"/>
                  <a:gd name="T23" fmla="*/ 0 h 1873"/>
                  <a:gd name="T24" fmla="*/ 0 w 1006"/>
                  <a:gd name="T25" fmla="*/ 0 h 1873"/>
                  <a:gd name="T26" fmla="*/ 0 w 1006"/>
                  <a:gd name="T27" fmla="*/ 0 h 1873"/>
                  <a:gd name="T28" fmla="*/ 0 w 1006"/>
                  <a:gd name="T29" fmla="*/ 0 h 1873"/>
                  <a:gd name="T30" fmla="*/ 0 w 1006"/>
                  <a:gd name="T31" fmla="*/ 0 h 1873"/>
                  <a:gd name="T32" fmla="*/ 0 w 1006"/>
                  <a:gd name="T33" fmla="*/ 0 h 1873"/>
                  <a:gd name="T34" fmla="*/ 0 w 1006"/>
                  <a:gd name="T35" fmla="*/ 0 h 1873"/>
                  <a:gd name="T36" fmla="*/ 0 w 1006"/>
                  <a:gd name="T37" fmla="*/ 0 h 1873"/>
                  <a:gd name="T38" fmla="*/ 0 w 1006"/>
                  <a:gd name="T39" fmla="*/ 0 h 1873"/>
                  <a:gd name="T40" fmla="*/ 0 w 1006"/>
                  <a:gd name="T41" fmla="*/ 0 h 1873"/>
                  <a:gd name="T42" fmla="*/ 0 w 1006"/>
                  <a:gd name="T43" fmla="*/ 0 h 1873"/>
                  <a:gd name="T44" fmla="*/ 0 w 1006"/>
                  <a:gd name="T45" fmla="*/ 0 h 1873"/>
                  <a:gd name="T46" fmla="*/ 0 w 1006"/>
                  <a:gd name="T47" fmla="*/ 0 h 1873"/>
                  <a:gd name="T48" fmla="*/ 0 w 1006"/>
                  <a:gd name="T49" fmla="*/ 0 h 1873"/>
                  <a:gd name="T50" fmla="*/ 0 w 1006"/>
                  <a:gd name="T51" fmla="*/ 0 h 1873"/>
                  <a:gd name="T52" fmla="*/ 0 w 1006"/>
                  <a:gd name="T53" fmla="*/ 0 h 1873"/>
                  <a:gd name="T54" fmla="*/ 0 w 1006"/>
                  <a:gd name="T55" fmla="*/ 0 h 1873"/>
                  <a:gd name="T56" fmla="*/ 0 w 1006"/>
                  <a:gd name="T57" fmla="*/ 0 h 1873"/>
                  <a:gd name="T58" fmla="*/ 0 w 1006"/>
                  <a:gd name="T59" fmla="*/ 0 h 1873"/>
                  <a:gd name="T60" fmla="*/ 0 w 1006"/>
                  <a:gd name="T61" fmla="*/ 0 h 1873"/>
                  <a:gd name="T62" fmla="*/ 0 w 1006"/>
                  <a:gd name="T63" fmla="*/ 0 h 1873"/>
                  <a:gd name="T64" fmla="*/ 0 w 1006"/>
                  <a:gd name="T65" fmla="*/ 0 h 1873"/>
                  <a:gd name="T66" fmla="*/ 0 w 1006"/>
                  <a:gd name="T67" fmla="*/ 0 h 1873"/>
                  <a:gd name="T68" fmla="*/ 0 w 1006"/>
                  <a:gd name="T69" fmla="*/ 0 h 1873"/>
                  <a:gd name="T70" fmla="*/ 0 w 1006"/>
                  <a:gd name="T71" fmla="*/ 0 h 1873"/>
                  <a:gd name="T72" fmla="*/ 0 w 1006"/>
                  <a:gd name="T73" fmla="*/ 0 h 1873"/>
                  <a:gd name="T74" fmla="*/ 0 w 1006"/>
                  <a:gd name="T75" fmla="*/ 0 h 1873"/>
                  <a:gd name="T76" fmla="*/ 0 w 1006"/>
                  <a:gd name="T77" fmla="*/ 0 h 1873"/>
                  <a:gd name="T78" fmla="*/ 0 w 1006"/>
                  <a:gd name="T79" fmla="*/ 0 h 1873"/>
                  <a:gd name="T80" fmla="*/ 0 w 1006"/>
                  <a:gd name="T81" fmla="*/ 0 h 1873"/>
                  <a:gd name="T82" fmla="*/ 0 w 1006"/>
                  <a:gd name="T83" fmla="*/ 0 h 1873"/>
                  <a:gd name="T84" fmla="*/ 0 w 1006"/>
                  <a:gd name="T85" fmla="*/ 0 h 1873"/>
                  <a:gd name="T86" fmla="*/ 0 w 1006"/>
                  <a:gd name="T87" fmla="*/ 0 h 1873"/>
                  <a:gd name="T88" fmla="*/ 0 w 1006"/>
                  <a:gd name="T89" fmla="*/ 0 h 1873"/>
                  <a:gd name="T90" fmla="*/ 0 w 1006"/>
                  <a:gd name="T91" fmla="*/ 0 h 1873"/>
                  <a:gd name="T92" fmla="*/ 0 w 1006"/>
                  <a:gd name="T93" fmla="*/ 0 h 1873"/>
                  <a:gd name="T94" fmla="*/ 0 w 1006"/>
                  <a:gd name="T95" fmla="*/ 0 h 1873"/>
                  <a:gd name="T96" fmla="*/ 0 w 1006"/>
                  <a:gd name="T97" fmla="*/ 0 h 1873"/>
                  <a:gd name="T98" fmla="*/ 0 w 1006"/>
                  <a:gd name="T99" fmla="*/ 0 h 1873"/>
                  <a:gd name="T100" fmla="*/ 0 w 1006"/>
                  <a:gd name="T101" fmla="*/ 0 h 1873"/>
                  <a:gd name="T102" fmla="*/ 0 w 1006"/>
                  <a:gd name="T103" fmla="*/ 0 h 1873"/>
                  <a:gd name="T104" fmla="*/ 0 w 1006"/>
                  <a:gd name="T105" fmla="*/ 0 h 1873"/>
                  <a:gd name="T106" fmla="*/ 0 w 1006"/>
                  <a:gd name="T107" fmla="*/ 0 h 1873"/>
                  <a:gd name="T108" fmla="*/ 0 w 1006"/>
                  <a:gd name="T109" fmla="*/ 0 h 1873"/>
                  <a:gd name="T110" fmla="*/ 0 w 1006"/>
                  <a:gd name="T111" fmla="*/ 0 h 1873"/>
                  <a:gd name="T112" fmla="*/ 0 w 1006"/>
                  <a:gd name="T113" fmla="*/ 0 h 1873"/>
                  <a:gd name="T114" fmla="*/ 0 w 1006"/>
                  <a:gd name="T115" fmla="*/ 0 h 1873"/>
                  <a:gd name="T116" fmla="*/ 0 w 1006"/>
                  <a:gd name="T117" fmla="*/ 0 h 1873"/>
                  <a:gd name="T118" fmla="*/ 0 w 1006"/>
                  <a:gd name="T119" fmla="*/ 0 h 1873"/>
                  <a:gd name="T120" fmla="*/ 0 w 1006"/>
                  <a:gd name="T121" fmla="*/ 0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4" name="Freeform 184"/>
              <p:cNvSpPr>
                <a:spLocks noChangeAspect="1"/>
              </p:cNvSpPr>
              <p:nvPr/>
            </p:nvSpPr>
            <p:spPr bwMode="auto">
              <a:xfrm>
                <a:off x="13181" y="8483"/>
                <a:ext cx="575" cy="1126"/>
              </a:xfrm>
              <a:custGeom>
                <a:avLst/>
                <a:gdLst>
                  <a:gd name="T0" fmla="*/ 0 w 1248"/>
                  <a:gd name="T1" fmla="*/ 0 h 2454"/>
                  <a:gd name="T2" fmla="*/ 0 w 1248"/>
                  <a:gd name="T3" fmla="*/ 0 h 2454"/>
                  <a:gd name="T4" fmla="*/ 0 w 1248"/>
                  <a:gd name="T5" fmla="*/ 0 h 2454"/>
                  <a:gd name="T6" fmla="*/ 0 w 1248"/>
                  <a:gd name="T7" fmla="*/ 0 h 2454"/>
                  <a:gd name="T8" fmla="*/ 0 w 1248"/>
                  <a:gd name="T9" fmla="*/ 0 h 2454"/>
                  <a:gd name="T10" fmla="*/ 0 w 1248"/>
                  <a:gd name="T11" fmla="*/ 0 h 2454"/>
                  <a:gd name="T12" fmla="*/ 0 w 1248"/>
                  <a:gd name="T13" fmla="*/ 0 h 2454"/>
                  <a:gd name="T14" fmla="*/ 0 w 1248"/>
                  <a:gd name="T15" fmla="*/ 0 h 2454"/>
                  <a:gd name="T16" fmla="*/ 0 w 1248"/>
                  <a:gd name="T17" fmla="*/ 0 h 2454"/>
                  <a:gd name="T18" fmla="*/ 0 w 1248"/>
                  <a:gd name="T19" fmla="*/ 0 h 2454"/>
                  <a:gd name="T20" fmla="*/ 0 w 1248"/>
                  <a:gd name="T21" fmla="*/ 0 h 2454"/>
                  <a:gd name="T22" fmla="*/ 0 w 1248"/>
                  <a:gd name="T23" fmla="*/ 0 h 2454"/>
                  <a:gd name="T24" fmla="*/ 0 w 1248"/>
                  <a:gd name="T25" fmla="*/ 0 h 2454"/>
                  <a:gd name="T26" fmla="*/ 0 w 1248"/>
                  <a:gd name="T27" fmla="*/ 0 h 2454"/>
                  <a:gd name="T28" fmla="*/ 0 w 1248"/>
                  <a:gd name="T29" fmla="*/ 0 h 2454"/>
                  <a:gd name="T30" fmla="*/ 0 w 1248"/>
                  <a:gd name="T31" fmla="*/ 0 h 2454"/>
                  <a:gd name="T32" fmla="*/ 0 w 1248"/>
                  <a:gd name="T33" fmla="*/ 0 h 2454"/>
                  <a:gd name="T34" fmla="*/ 0 w 1248"/>
                  <a:gd name="T35" fmla="*/ 0 h 2454"/>
                  <a:gd name="T36" fmla="*/ 0 w 1248"/>
                  <a:gd name="T37" fmla="*/ 0 h 2454"/>
                  <a:gd name="T38" fmla="*/ 0 w 1248"/>
                  <a:gd name="T39" fmla="*/ 0 h 2454"/>
                  <a:gd name="T40" fmla="*/ 0 w 1248"/>
                  <a:gd name="T41" fmla="*/ 0 h 2454"/>
                  <a:gd name="T42" fmla="*/ 0 w 1248"/>
                  <a:gd name="T43" fmla="*/ 0 h 2454"/>
                  <a:gd name="T44" fmla="*/ 0 w 1248"/>
                  <a:gd name="T45" fmla="*/ 0 h 2454"/>
                  <a:gd name="T46" fmla="*/ 0 w 1248"/>
                  <a:gd name="T47" fmla="*/ 0 h 2454"/>
                  <a:gd name="T48" fmla="*/ 0 w 1248"/>
                  <a:gd name="T49" fmla="*/ 0 h 2454"/>
                  <a:gd name="T50" fmla="*/ 0 w 1248"/>
                  <a:gd name="T51" fmla="*/ 0 h 2454"/>
                  <a:gd name="T52" fmla="*/ 0 w 1248"/>
                  <a:gd name="T53" fmla="*/ 0 h 2454"/>
                  <a:gd name="T54" fmla="*/ 0 w 1248"/>
                  <a:gd name="T55" fmla="*/ 0 h 2454"/>
                  <a:gd name="T56" fmla="*/ 0 w 1248"/>
                  <a:gd name="T57" fmla="*/ 0 h 2454"/>
                  <a:gd name="T58" fmla="*/ 0 w 1248"/>
                  <a:gd name="T59" fmla="*/ 0 h 2454"/>
                  <a:gd name="T60" fmla="*/ 0 w 1248"/>
                  <a:gd name="T61" fmla="*/ 0 h 2454"/>
                  <a:gd name="T62" fmla="*/ 0 w 1248"/>
                  <a:gd name="T63" fmla="*/ 0 h 2454"/>
                  <a:gd name="T64" fmla="*/ 0 w 1248"/>
                  <a:gd name="T65" fmla="*/ 0 h 2454"/>
                  <a:gd name="T66" fmla="*/ 0 w 1248"/>
                  <a:gd name="T67" fmla="*/ 0 h 2454"/>
                  <a:gd name="T68" fmla="*/ 0 w 1248"/>
                  <a:gd name="T69" fmla="*/ 0 h 2454"/>
                  <a:gd name="T70" fmla="*/ 0 w 1248"/>
                  <a:gd name="T71" fmla="*/ 0 h 2454"/>
                  <a:gd name="T72" fmla="*/ 0 w 1248"/>
                  <a:gd name="T73" fmla="*/ 0 h 2454"/>
                  <a:gd name="T74" fmla="*/ 0 w 1248"/>
                  <a:gd name="T75" fmla="*/ 0 h 2454"/>
                  <a:gd name="T76" fmla="*/ 0 w 1248"/>
                  <a:gd name="T77" fmla="*/ 0 h 2454"/>
                  <a:gd name="T78" fmla="*/ 0 w 1248"/>
                  <a:gd name="T79" fmla="*/ 0 h 2454"/>
                  <a:gd name="T80" fmla="*/ 0 w 1248"/>
                  <a:gd name="T81" fmla="*/ 0 h 2454"/>
                  <a:gd name="T82" fmla="*/ 0 w 1248"/>
                  <a:gd name="T83" fmla="*/ 0 h 2454"/>
                  <a:gd name="T84" fmla="*/ 0 w 1248"/>
                  <a:gd name="T85" fmla="*/ 0 h 2454"/>
                  <a:gd name="T86" fmla="*/ 0 w 1248"/>
                  <a:gd name="T87" fmla="*/ 0 h 2454"/>
                  <a:gd name="T88" fmla="*/ 0 w 1248"/>
                  <a:gd name="T89" fmla="*/ 0 h 2454"/>
                  <a:gd name="T90" fmla="*/ 0 w 1248"/>
                  <a:gd name="T91" fmla="*/ 0 h 2454"/>
                  <a:gd name="T92" fmla="*/ 0 w 1248"/>
                  <a:gd name="T93" fmla="*/ 0 h 2454"/>
                  <a:gd name="T94" fmla="*/ 0 w 1248"/>
                  <a:gd name="T95" fmla="*/ 0 h 2454"/>
                  <a:gd name="T96" fmla="*/ 0 w 1248"/>
                  <a:gd name="T97" fmla="*/ 0 h 2454"/>
                  <a:gd name="T98" fmla="*/ 0 w 1248"/>
                  <a:gd name="T99" fmla="*/ 0 h 2454"/>
                  <a:gd name="T100" fmla="*/ 0 w 1248"/>
                  <a:gd name="T101" fmla="*/ 0 h 2454"/>
                  <a:gd name="T102" fmla="*/ 0 w 1248"/>
                  <a:gd name="T103" fmla="*/ 0 h 2454"/>
                  <a:gd name="T104" fmla="*/ 0 w 1248"/>
                  <a:gd name="T105" fmla="*/ 0 h 2454"/>
                  <a:gd name="T106" fmla="*/ 0 w 1248"/>
                  <a:gd name="T107" fmla="*/ 0 h 2454"/>
                  <a:gd name="T108" fmla="*/ 0 w 1248"/>
                  <a:gd name="T109" fmla="*/ 0 h 2454"/>
                  <a:gd name="T110" fmla="*/ 0 w 1248"/>
                  <a:gd name="T111" fmla="*/ 0 h 2454"/>
                  <a:gd name="T112" fmla="*/ 0 w 1248"/>
                  <a:gd name="T113" fmla="*/ 0 h 2454"/>
                  <a:gd name="T114" fmla="*/ 0 w 1248"/>
                  <a:gd name="T115" fmla="*/ 0 h 2454"/>
                  <a:gd name="T116" fmla="*/ 0 w 1248"/>
                  <a:gd name="T117" fmla="*/ 0 h 2454"/>
                  <a:gd name="T118" fmla="*/ 0 w 1248"/>
                  <a:gd name="T119" fmla="*/ 0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5" name="Freeform 185"/>
              <p:cNvSpPr>
                <a:spLocks noChangeAspect="1"/>
              </p:cNvSpPr>
              <p:nvPr/>
            </p:nvSpPr>
            <p:spPr bwMode="auto">
              <a:xfrm>
                <a:off x="13468" y="7689"/>
                <a:ext cx="555" cy="397"/>
              </a:xfrm>
              <a:custGeom>
                <a:avLst/>
                <a:gdLst>
                  <a:gd name="T0" fmla="*/ 0 w 1205"/>
                  <a:gd name="T1" fmla="*/ 0 h 865"/>
                  <a:gd name="T2" fmla="*/ 0 w 1205"/>
                  <a:gd name="T3" fmla="*/ 0 h 865"/>
                  <a:gd name="T4" fmla="*/ 0 w 1205"/>
                  <a:gd name="T5" fmla="*/ 0 h 865"/>
                  <a:gd name="T6" fmla="*/ 0 w 1205"/>
                  <a:gd name="T7" fmla="*/ 0 h 865"/>
                  <a:gd name="T8" fmla="*/ 0 w 1205"/>
                  <a:gd name="T9" fmla="*/ 0 h 865"/>
                  <a:gd name="T10" fmla="*/ 0 w 1205"/>
                  <a:gd name="T11" fmla="*/ 0 h 865"/>
                  <a:gd name="T12" fmla="*/ 0 w 1205"/>
                  <a:gd name="T13" fmla="*/ 0 h 865"/>
                  <a:gd name="T14" fmla="*/ 0 w 1205"/>
                  <a:gd name="T15" fmla="*/ 0 h 865"/>
                  <a:gd name="T16" fmla="*/ 0 w 1205"/>
                  <a:gd name="T17" fmla="*/ 0 h 865"/>
                  <a:gd name="T18" fmla="*/ 0 w 1205"/>
                  <a:gd name="T19" fmla="*/ 0 h 865"/>
                  <a:gd name="T20" fmla="*/ 0 w 1205"/>
                  <a:gd name="T21" fmla="*/ 0 h 865"/>
                  <a:gd name="T22" fmla="*/ 0 w 1205"/>
                  <a:gd name="T23" fmla="*/ 0 h 865"/>
                  <a:gd name="T24" fmla="*/ 0 w 1205"/>
                  <a:gd name="T25" fmla="*/ 0 h 865"/>
                  <a:gd name="T26" fmla="*/ 0 w 1205"/>
                  <a:gd name="T27" fmla="*/ 0 h 865"/>
                  <a:gd name="T28" fmla="*/ 0 w 1205"/>
                  <a:gd name="T29" fmla="*/ 0 h 865"/>
                  <a:gd name="T30" fmla="*/ 0 w 1205"/>
                  <a:gd name="T31" fmla="*/ 0 h 865"/>
                  <a:gd name="T32" fmla="*/ 0 w 1205"/>
                  <a:gd name="T33" fmla="*/ 0 h 865"/>
                  <a:gd name="T34" fmla="*/ 0 w 1205"/>
                  <a:gd name="T35" fmla="*/ 0 h 865"/>
                  <a:gd name="T36" fmla="*/ 0 w 1205"/>
                  <a:gd name="T37" fmla="*/ 0 h 865"/>
                  <a:gd name="T38" fmla="*/ 0 w 1205"/>
                  <a:gd name="T39" fmla="*/ 0 h 865"/>
                  <a:gd name="T40" fmla="*/ 0 w 1205"/>
                  <a:gd name="T41" fmla="*/ 0 h 865"/>
                  <a:gd name="T42" fmla="*/ 0 w 1205"/>
                  <a:gd name="T43" fmla="*/ 0 h 865"/>
                  <a:gd name="T44" fmla="*/ 0 w 1205"/>
                  <a:gd name="T45" fmla="*/ 0 h 865"/>
                  <a:gd name="T46" fmla="*/ 0 w 1205"/>
                  <a:gd name="T47" fmla="*/ 0 h 865"/>
                  <a:gd name="T48" fmla="*/ 0 w 1205"/>
                  <a:gd name="T49" fmla="*/ 0 h 865"/>
                  <a:gd name="T50" fmla="*/ 0 w 1205"/>
                  <a:gd name="T51" fmla="*/ 0 h 865"/>
                  <a:gd name="T52" fmla="*/ 0 w 1205"/>
                  <a:gd name="T53" fmla="*/ 0 h 865"/>
                  <a:gd name="T54" fmla="*/ 0 w 1205"/>
                  <a:gd name="T55" fmla="*/ 0 h 865"/>
                  <a:gd name="T56" fmla="*/ 0 w 1205"/>
                  <a:gd name="T57" fmla="*/ 0 h 865"/>
                  <a:gd name="T58" fmla="*/ 0 w 1205"/>
                  <a:gd name="T59" fmla="*/ 0 h 865"/>
                  <a:gd name="T60" fmla="*/ 0 w 1205"/>
                  <a:gd name="T61" fmla="*/ 0 h 865"/>
                  <a:gd name="T62" fmla="*/ 0 w 1205"/>
                  <a:gd name="T63" fmla="*/ 0 h 865"/>
                  <a:gd name="T64" fmla="*/ 0 w 1205"/>
                  <a:gd name="T65" fmla="*/ 0 h 865"/>
                  <a:gd name="T66" fmla="*/ 0 w 1205"/>
                  <a:gd name="T67" fmla="*/ 0 h 865"/>
                  <a:gd name="T68" fmla="*/ 0 w 1205"/>
                  <a:gd name="T69" fmla="*/ 0 h 865"/>
                  <a:gd name="T70" fmla="*/ 0 w 1205"/>
                  <a:gd name="T71" fmla="*/ 0 h 865"/>
                  <a:gd name="T72" fmla="*/ 0 w 1205"/>
                  <a:gd name="T73" fmla="*/ 0 h 865"/>
                  <a:gd name="T74" fmla="*/ 0 w 1205"/>
                  <a:gd name="T75" fmla="*/ 0 h 865"/>
                  <a:gd name="T76" fmla="*/ 0 w 1205"/>
                  <a:gd name="T77" fmla="*/ 0 h 865"/>
                  <a:gd name="T78" fmla="*/ 0 w 1205"/>
                  <a:gd name="T79" fmla="*/ 0 h 865"/>
                  <a:gd name="T80" fmla="*/ 0 w 1205"/>
                  <a:gd name="T81" fmla="*/ 0 h 865"/>
                  <a:gd name="T82" fmla="*/ 0 w 1205"/>
                  <a:gd name="T83" fmla="*/ 0 h 865"/>
                  <a:gd name="T84" fmla="*/ 0 w 1205"/>
                  <a:gd name="T85" fmla="*/ 0 h 865"/>
                  <a:gd name="T86" fmla="*/ 0 w 1205"/>
                  <a:gd name="T87" fmla="*/ 0 h 865"/>
                  <a:gd name="T88" fmla="*/ 0 w 1205"/>
                  <a:gd name="T89" fmla="*/ 0 h 865"/>
                  <a:gd name="T90" fmla="*/ 0 w 1205"/>
                  <a:gd name="T91" fmla="*/ 0 h 865"/>
                  <a:gd name="T92" fmla="*/ 0 w 1205"/>
                  <a:gd name="T93" fmla="*/ 0 h 865"/>
                  <a:gd name="T94" fmla="*/ 0 w 1205"/>
                  <a:gd name="T95" fmla="*/ 0 h 865"/>
                  <a:gd name="T96" fmla="*/ 0 w 1205"/>
                  <a:gd name="T97" fmla="*/ 0 h 865"/>
                  <a:gd name="T98" fmla="*/ 0 w 1205"/>
                  <a:gd name="T99" fmla="*/ 0 h 865"/>
                  <a:gd name="T100" fmla="*/ 0 w 1205"/>
                  <a:gd name="T101" fmla="*/ 0 h 865"/>
                  <a:gd name="T102" fmla="*/ 0 w 1205"/>
                  <a:gd name="T103" fmla="*/ 0 h 865"/>
                  <a:gd name="T104" fmla="*/ 0 w 1205"/>
                  <a:gd name="T105" fmla="*/ 0 h 865"/>
                  <a:gd name="T106" fmla="*/ 0 w 1205"/>
                  <a:gd name="T107" fmla="*/ 0 h 865"/>
                  <a:gd name="T108" fmla="*/ 0 w 1205"/>
                  <a:gd name="T109" fmla="*/ 0 h 865"/>
                  <a:gd name="T110" fmla="*/ 0 w 1205"/>
                  <a:gd name="T111" fmla="*/ 0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6" name="Freeform 186" descr="20%"/>
              <p:cNvSpPr>
                <a:spLocks noChangeAspect="1"/>
              </p:cNvSpPr>
              <p:nvPr/>
            </p:nvSpPr>
            <p:spPr bwMode="auto">
              <a:xfrm>
                <a:off x="12998" y="5963"/>
                <a:ext cx="979" cy="990"/>
              </a:xfrm>
              <a:custGeom>
                <a:avLst/>
                <a:gdLst>
                  <a:gd name="T0" fmla="*/ 0 w 2128"/>
                  <a:gd name="T1" fmla="*/ 0 h 2156"/>
                  <a:gd name="T2" fmla="*/ 0 w 2128"/>
                  <a:gd name="T3" fmla="*/ 0 h 2156"/>
                  <a:gd name="T4" fmla="*/ 0 w 2128"/>
                  <a:gd name="T5" fmla="*/ 0 h 2156"/>
                  <a:gd name="T6" fmla="*/ 0 w 2128"/>
                  <a:gd name="T7" fmla="*/ 0 h 2156"/>
                  <a:gd name="T8" fmla="*/ 0 w 2128"/>
                  <a:gd name="T9" fmla="*/ 0 h 2156"/>
                  <a:gd name="T10" fmla="*/ 0 w 2128"/>
                  <a:gd name="T11" fmla="*/ 0 h 2156"/>
                  <a:gd name="T12" fmla="*/ 0 w 2128"/>
                  <a:gd name="T13" fmla="*/ 0 h 2156"/>
                  <a:gd name="T14" fmla="*/ 0 w 2128"/>
                  <a:gd name="T15" fmla="*/ 0 h 2156"/>
                  <a:gd name="T16" fmla="*/ 0 w 2128"/>
                  <a:gd name="T17" fmla="*/ 0 h 2156"/>
                  <a:gd name="T18" fmla="*/ 0 w 2128"/>
                  <a:gd name="T19" fmla="*/ 0 h 2156"/>
                  <a:gd name="T20" fmla="*/ 0 w 2128"/>
                  <a:gd name="T21" fmla="*/ 0 h 2156"/>
                  <a:gd name="T22" fmla="*/ 0 w 2128"/>
                  <a:gd name="T23" fmla="*/ 0 h 2156"/>
                  <a:gd name="T24" fmla="*/ 0 w 2128"/>
                  <a:gd name="T25" fmla="*/ 0 h 2156"/>
                  <a:gd name="T26" fmla="*/ 0 w 2128"/>
                  <a:gd name="T27" fmla="*/ 0 h 2156"/>
                  <a:gd name="T28" fmla="*/ 0 w 2128"/>
                  <a:gd name="T29" fmla="*/ 0 h 2156"/>
                  <a:gd name="T30" fmla="*/ 0 w 2128"/>
                  <a:gd name="T31" fmla="*/ 0 h 2156"/>
                  <a:gd name="T32" fmla="*/ 0 w 2128"/>
                  <a:gd name="T33" fmla="*/ 0 h 2156"/>
                  <a:gd name="T34" fmla="*/ 0 w 2128"/>
                  <a:gd name="T35" fmla="*/ 0 h 2156"/>
                  <a:gd name="T36" fmla="*/ 0 w 2128"/>
                  <a:gd name="T37" fmla="*/ 0 h 2156"/>
                  <a:gd name="T38" fmla="*/ 0 w 2128"/>
                  <a:gd name="T39" fmla="*/ 0 h 2156"/>
                  <a:gd name="T40" fmla="*/ 0 w 2128"/>
                  <a:gd name="T41" fmla="*/ 0 h 2156"/>
                  <a:gd name="T42" fmla="*/ 0 w 2128"/>
                  <a:gd name="T43" fmla="*/ 0 h 2156"/>
                  <a:gd name="T44" fmla="*/ 0 w 2128"/>
                  <a:gd name="T45" fmla="*/ 0 h 2156"/>
                  <a:gd name="T46" fmla="*/ 0 w 2128"/>
                  <a:gd name="T47" fmla="*/ 0 h 2156"/>
                  <a:gd name="T48" fmla="*/ 0 w 2128"/>
                  <a:gd name="T49" fmla="*/ 0 h 2156"/>
                  <a:gd name="T50" fmla="*/ 0 w 2128"/>
                  <a:gd name="T51" fmla="*/ 0 h 2156"/>
                  <a:gd name="T52" fmla="*/ 0 w 2128"/>
                  <a:gd name="T53" fmla="*/ 0 h 2156"/>
                  <a:gd name="T54" fmla="*/ 0 w 2128"/>
                  <a:gd name="T55" fmla="*/ 0 h 2156"/>
                  <a:gd name="T56" fmla="*/ 0 w 2128"/>
                  <a:gd name="T57" fmla="*/ 0 h 2156"/>
                  <a:gd name="T58" fmla="*/ 0 w 2128"/>
                  <a:gd name="T59" fmla="*/ 0 h 2156"/>
                  <a:gd name="T60" fmla="*/ 0 w 2128"/>
                  <a:gd name="T61" fmla="*/ 0 h 2156"/>
                  <a:gd name="T62" fmla="*/ 0 w 2128"/>
                  <a:gd name="T63" fmla="*/ 0 h 2156"/>
                  <a:gd name="T64" fmla="*/ 0 w 2128"/>
                  <a:gd name="T65" fmla="*/ 0 h 2156"/>
                  <a:gd name="T66" fmla="*/ 0 w 2128"/>
                  <a:gd name="T67" fmla="*/ 0 h 2156"/>
                  <a:gd name="T68" fmla="*/ 0 w 2128"/>
                  <a:gd name="T69" fmla="*/ 0 h 2156"/>
                  <a:gd name="T70" fmla="*/ 0 w 2128"/>
                  <a:gd name="T71" fmla="*/ 0 h 2156"/>
                  <a:gd name="T72" fmla="*/ 0 w 2128"/>
                  <a:gd name="T73" fmla="*/ 0 h 2156"/>
                  <a:gd name="T74" fmla="*/ 0 w 2128"/>
                  <a:gd name="T75" fmla="*/ 0 h 2156"/>
                  <a:gd name="T76" fmla="*/ 0 w 2128"/>
                  <a:gd name="T77" fmla="*/ 0 h 2156"/>
                  <a:gd name="T78" fmla="*/ 0 w 2128"/>
                  <a:gd name="T79" fmla="*/ 0 h 2156"/>
                  <a:gd name="T80" fmla="*/ 0 w 2128"/>
                  <a:gd name="T81" fmla="*/ 0 h 2156"/>
                  <a:gd name="T82" fmla="*/ 0 w 2128"/>
                  <a:gd name="T83" fmla="*/ 0 h 2156"/>
                  <a:gd name="T84" fmla="*/ 0 w 2128"/>
                  <a:gd name="T85" fmla="*/ 0 h 2156"/>
                  <a:gd name="T86" fmla="*/ 0 w 2128"/>
                  <a:gd name="T87" fmla="*/ 0 h 2156"/>
                  <a:gd name="T88" fmla="*/ 0 w 2128"/>
                  <a:gd name="T89" fmla="*/ 0 h 2156"/>
                  <a:gd name="T90" fmla="*/ 0 w 2128"/>
                  <a:gd name="T91" fmla="*/ 0 h 2156"/>
                  <a:gd name="T92" fmla="*/ 0 w 2128"/>
                  <a:gd name="T93" fmla="*/ 0 h 2156"/>
                  <a:gd name="T94" fmla="*/ 0 w 2128"/>
                  <a:gd name="T95" fmla="*/ 0 h 2156"/>
                  <a:gd name="T96" fmla="*/ 0 w 2128"/>
                  <a:gd name="T97" fmla="*/ 0 h 2156"/>
                  <a:gd name="T98" fmla="*/ 0 w 2128"/>
                  <a:gd name="T99" fmla="*/ 0 h 2156"/>
                  <a:gd name="T100" fmla="*/ 0 w 2128"/>
                  <a:gd name="T101" fmla="*/ 0 h 2156"/>
                  <a:gd name="T102" fmla="*/ 0 w 2128"/>
                  <a:gd name="T103" fmla="*/ 0 h 2156"/>
                  <a:gd name="T104" fmla="*/ 0 w 2128"/>
                  <a:gd name="T105" fmla="*/ 0 h 2156"/>
                  <a:gd name="T106" fmla="*/ 0 w 2128"/>
                  <a:gd name="T107" fmla="*/ 0 h 2156"/>
                  <a:gd name="T108" fmla="*/ 0 w 2128"/>
                  <a:gd name="T109" fmla="*/ 0 h 2156"/>
                  <a:gd name="T110" fmla="*/ 0 w 2128"/>
                  <a:gd name="T111" fmla="*/ 0 h 2156"/>
                  <a:gd name="T112" fmla="*/ 0 w 2128"/>
                  <a:gd name="T113" fmla="*/ 0 h 2156"/>
                  <a:gd name="T114" fmla="*/ 0 w 2128"/>
                  <a:gd name="T115" fmla="*/ 0 h 2156"/>
                  <a:gd name="T116" fmla="*/ 0 w 2128"/>
                  <a:gd name="T117" fmla="*/ 0 h 2156"/>
                  <a:gd name="T118" fmla="*/ 0 w 2128"/>
                  <a:gd name="T119" fmla="*/ 0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7" name="Freeform 187"/>
              <p:cNvSpPr>
                <a:spLocks noChangeAspect="1"/>
              </p:cNvSpPr>
              <p:nvPr/>
            </p:nvSpPr>
            <p:spPr bwMode="auto">
              <a:xfrm>
                <a:off x="12325" y="7220"/>
                <a:ext cx="490" cy="528"/>
              </a:xfrm>
              <a:custGeom>
                <a:avLst/>
                <a:gdLst>
                  <a:gd name="T0" fmla="*/ 0 w 1063"/>
                  <a:gd name="T1" fmla="*/ 0 h 1149"/>
                  <a:gd name="T2" fmla="*/ 0 w 1063"/>
                  <a:gd name="T3" fmla="*/ 0 h 1149"/>
                  <a:gd name="T4" fmla="*/ 0 w 1063"/>
                  <a:gd name="T5" fmla="*/ 0 h 1149"/>
                  <a:gd name="T6" fmla="*/ 0 w 1063"/>
                  <a:gd name="T7" fmla="*/ 0 h 1149"/>
                  <a:gd name="T8" fmla="*/ 0 w 1063"/>
                  <a:gd name="T9" fmla="*/ 0 h 1149"/>
                  <a:gd name="T10" fmla="*/ 0 w 1063"/>
                  <a:gd name="T11" fmla="*/ 0 h 1149"/>
                  <a:gd name="T12" fmla="*/ 0 w 1063"/>
                  <a:gd name="T13" fmla="*/ 0 h 1149"/>
                  <a:gd name="T14" fmla="*/ 0 w 1063"/>
                  <a:gd name="T15" fmla="*/ 0 h 1149"/>
                  <a:gd name="T16" fmla="*/ 0 w 1063"/>
                  <a:gd name="T17" fmla="*/ 0 h 1149"/>
                  <a:gd name="T18" fmla="*/ 0 w 1063"/>
                  <a:gd name="T19" fmla="*/ 0 h 1149"/>
                  <a:gd name="T20" fmla="*/ 0 w 1063"/>
                  <a:gd name="T21" fmla="*/ 0 h 1149"/>
                  <a:gd name="T22" fmla="*/ 0 w 1063"/>
                  <a:gd name="T23" fmla="*/ 0 h 1149"/>
                  <a:gd name="T24" fmla="*/ 0 w 1063"/>
                  <a:gd name="T25" fmla="*/ 0 h 1149"/>
                  <a:gd name="T26" fmla="*/ 0 w 1063"/>
                  <a:gd name="T27" fmla="*/ 0 h 1149"/>
                  <a:gd name="T28" fmla="*/ 0 w 1063"/>
                  <a:gd name="T29" fmla="*/ 0 h 1149"/>
                  <a:gd name="T30" fmla="*/ 0 w 1063"/>
                  <a:gd name="T31" fmla="*/ 0 h 1149"/>
                  <a:gd name="T32" fmla="*/ 0 w 1063"/>
                  <a:gd name="T33" fmla="*/ 0 h 1149"/>
                  <a:gd name="T34" fmla="*/ 0 w 1063"/>
                  <a:gd name="T35" fmla="*/ 0 h 1149"/>
                  <a:gd name="T36" fmla="*/ 0 w 1063"/>
                  <a:gd name="T37" fmla="*/ 0 h 1149"/>
                  <a:gd name="T38" fmla="*/ 0 w 1063"/>
                  <a:gd name="T39" fmla="*/ 0 h 1149"/>
                  <a:gd name="T40" fmla="*/ 0 w 1063"/>
                  <a:gd name="T41" fmla="*/ 0 h 1149"/>
                  <a:gd name="T42" fmla="*/ 0 w 1063"/>
                  <a:gd name="T43" fmla="*/ 0 h 1149"/>
                  <a:gd name="T44" fmla="*/ 0 w 1063"/>
                  <a:gd name="T45" fmla="*/ 0 h 1149"/>
                  <a:gd name="T46" fmla="*/ 0 w 1063"/>
                  <a:gd name="T47" fmla="*/ 0 h 1149"/>
                  <a:gd name="T48" fmla="*/ 0 w 1063"/>
                  <a:gd name="T49" fmla="*/ 0 h 1149"/>
                  <a:gd name="T50" fmla="*/ 0 w 1063"/>
                  <a:gd name="T51" fmla="*/ 0 h 1149"/>
                  <a:gd name="T52" fmla="*/ 0 w 1063"/>
                  <a:gd name="T53" fmla="*/ 0 h 1149"/>
                  <a:gd name="T54" fmla="*/ 0 w 1063"/>
                  <a:gd name="T55" fmla="*/ 0 h 1149"/>
                  <a:gd name="T56" fmla="*/ 0 w 1063"/>
                  <a:gd name="T57" fmla="*/ 0 h 1149"/>
                  <a:gd name="T58" fmla="*/ 0 w 1063"/>
                  <a:gd name="T59" fmla="*/ 0 h 1149"/>
                  <a:gd name="T60" fmla="*/ 0 w 1063"/>
                  <a:gd name="T61" fmla="*/ 0 h 1149"/>
                  <a:gd name="T62" fmla="*/ 0 w 1063"/>
                  <a:gd name="T63" fmla="*/ 0 h 1149"/>
                  <a:gd name="T64" fmla="*/ 0 w 1063"/>
                  <a:gd name="T65" fmla="*/ 0 h 1149"/>
                  <a:gd name="T66" fmla="*/ 0 w 1063"/>
                  <a:gd name="T67" fmla="*/ 0 h 1149"/>
                  <a:gd name="T68" fmla="*/ 0 w 1063"/>
                  <a:gd name="T69" fmla="*/ 0 h 1149"/>
                  <a:gd name="T70" fmla="*/ 0 w 1063"/>
                  <a:gd name="T71" fmla="*/ 0 h 1149"/>
                  <a:gd name="T72" fmla="*/ 0 w 1063"/>
                  <a:gd name="T73" fmla="*/ 0 h 1149"/>
                  <a:gd name="T74" fmla="*/ 0 w 1063"/>
                  <a:gd name="T75" fmla="*/ 0 h 1149"/>
                  <a:gd name="T76" fmla="*/ 0 w 1063"/>
                  <a:gd name="T77" fmla="*/ 0 h 1149"/>
                  <a:gd name="T78" fmla="*/ 0 w 1063"/>
                  <a:gd name="T79" fmla="*/ 0 h 1149"/>
                  <a:gd name="T80" fmla="*/ 0 w 1063"/>
                  <a:gd name="T81" fmla="*/ 0 h 1149"/>
                  <a:gd name="T82" fmla="*/ 0 w 1063"/>
                  <a:gd name="T83" fmla="*/ 0 h 1149"/>
                  <a:gd name="T84" fmla="*/ 0 w 1063"/>
                  <a:gd name="T85" fmla="*/ 0 h 1149"/>
                  <a:gd name="T86" fmla="*/ 0 w 1063"/>
                  <a:gd name="T87" fmla="*/ 0 h 1149"/>
                  <a:gd name="T88" fmla="*/ 0 w 1063"/>
                  <a:gd name="T89" fmla="*/ 0 h 1149"/>
                  <a:gd name="T90" fmla="*/ 0 w 1063"/>
                  <a:gd name="T91" fmla="*/ 0 h 1149"/>
                  <a:gd name="T92" fmla="*/ 0 w 1063"/>
                  <a:gd name="T93" fmla="*/ 0 h 1149"/>
                  <a:gd name="T94" fmla="*/ 0 w 1063"/>
                  <a:gd name="T95" fmla="*/ 0 h 1149"/>
                  <a:gd name="T96" fmla="*/ 0 w 1063"/>
                  <a:gd name="T97" fmla="*/ 0 h 1149"/>
                  <a:gd name="T98" fmla="*/ 0 w 1063"/>
                  <a:gd name="T99" fmla="*/ 0 h 1149"/>
                  <a:gd name="T100" fmla="*/ 0 w 1063"/>
                  <a:gd name="T101" fmla="*/ 0 h 1149"/>
                  <a:gd name="T102" fmla="*/ 0 w 1063"/>
                  <a:gd name="T103" fmla="*/ 0 h 1149"/>
                  <a:gd name="T104" fmla="*/ 0 w 1063"/>
                  <a:gd name="T105" fmla="*/ 0 h 1149"/>
                  <a:gd name="T106" fmla="*/ 0 w 1063"/>
                  <a:gd name="T107" fmla="*/ 0 h 1149"/>
                  <a:gd name="T108" fmla="*/ 0 w 1063"/>
                  <a:gd name="T109" fmla="*/ 0 h 1149"/>
                  <a:gd name="T110" fmla="*/ 0 w 1063"/>
                  <a:gd name="T111" fmla="*/ 0 h 1149"/>
                  <a:gd name="T112" fmla="*/ 0 w 1063"/>
                  <a:gd name="T113" fmla="*/ 0 h 1149"/>
                  <a:gd name="T114" fmla="*/ 0 w 1063"/>
                  <a:gd name="T115" fmla="*/ 0 h 1149"/>
                  <a:gd name="T116" fmla="*/ 0 w 1063"/>
                  <a:gd name="T117" fmla="*/ 0 h 1149"/>
                  <a:gd name="T118" fmla="*/ 0 w 1063"/>
                  <a:gd name="T119" fmla="*/ 0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8" name="Freeform 188"/>
              <p:cNvSpPr>
                <a:spLocks noChangeAspect="1"/>
              </p:cNvSpPr>
              <p:nvPr/>
            </p:nvSpPr>
            <p:spPr bwMode="auto">
              <a:xfrm>
                <a:off x="13637" y="8490"/>
                <a:ext cx="784" cy="1166"/>
              </a:xfrm>
              <a:custGeom>
                <a:avLst/>
                <a:gdLst>
                  <a:gd name="T0" fmla="*/ 0 w 1702"/>
                  <a:gd name="T1" fmla="*/ 0 h 2539"/>
                  <a:gd name="T2" fmla="*/ 0 w 1702"/>
                  <a:gd name="T3" fmla="*/ 0 h 2539"/>
                  <a:gd name="T4" fmla="*/ 0 w 1702"/>
                  <a:gd name="T5" fmla="*/ 0 h 2539"/>
                  <a:gd name="T6" fmla="*/ 0 w 1702"/>
                  <a:gd name="T7" fmla="*/ 0 h 2539"/>
                  <a:gd name="T8" fmla="*/ 0 w 1702"/>
                  <a:gd name="T9" fmla="*/ 0 h 2539"/>
                  <a:gd name="T10" fmla="*/ 0 w 1702"/>
                  <a:gd name="T11" fmla="*/ 0 h 2539"/>
                  <a:gd name="T12" fmla="*/ 0 w 1702"/>
                  <a:gd name="T13" fmla="*/ 0 h 2539"/>
                  <a:gd name="T14" fmla="*/ 0 w 1702"/>
                  <a:gd name="T15" fmla="*/ 0 h 2539"/>
                  <a:gd name="T16" fmla="*/ 0 w 1702"/>
                  <a:gd name="T17" fmla="*/ 0 h 2539"/>
                  <a:gd name="T18" fmla="*/ 0 w 1702"/>
                  <a:gd name="T19" fmla="*/ 0 h 2539"/>
                  <a:gd name="T20" fmla="*/ 0 w 1702"/>
                  <a:gd name="T21" fmla="*/ 0 h 2539"/>
                  <a:gd name="T22" fmla="*/ 0 w 1702"/>
                  <a:gd name="T23" fmla="*/ 0 h 2539"/>
                  <a:gd name="T24" fmla="*/ 0 w 1702"/>
                  <a:gd name="T25" fmla="*/ 0 h 2539"/>
                  <a:gd name="T26" fmla="*/ 0 w 1702"/>
                  <a:gd name="T27" fmla="*/ 0 h 2539"/>
                  <a:gd name="T28" fmla="*/ 0 w 1702"/>
                  <a:gd name="T29" fmla="*/ 0 h 2539"/>
                  <a:gd name="T30" fmla="*/ 0 w 1702"/>
                  <a:gd name="T31" fmla="*/ 0 h 2539"/>
                  <a:gd name="T32" fmla="*/ 0 w 1702"/>
                  <a:gd name="T33" fmla="*/ 0 h 2539"/>
                  <a:gd name="T34" fmla="*/ 0 w 1702"/>
                  <a:gd name="T35" fmla="*/ 0 h 2539"/>
                  <a:gd name="T36" fmla="*/ 0 w 1702"/>
                  <a:gd name="T37" fmla="*/ 0 h 2539"/>
                  <a:gd name="T38" fmla="*/ 0 w 1702"/>
                  <a:gd name="T39" fmla="*/ 0 h 2539"/>
                  <a:gd name="T40" fmla="*/ 0 w 1702"/>
                  <a:gd name="T41" fmla="*/ 0 h 2539"/>
                  <a:gd name="T42" fmla="*/ 0 w 1702"/>
                  <a:gd name="T43" fmla="*/ 0 h 2539"/>
                  <a:gd name="T44" fmla="*/ 0 w 1702"/>
                  <a:gd name="T45" fmla="*/ 0 h 2539"/>
                  <a:gd name="T46" fmla="*/ 0 w 1702"/>
                  <a:gd name="T47" fmla="*/ 0 h 2539"/>
                  <a:gd name="T48" fmla="*/ 0 w 1702"/>
                  <a:gd name="T49" fmla="*/ 0 h 2539"/>
                  <a:gd name="T50" fmla="*/ 0 w 1702"/>
                  <a:gd name="T51" fmla="*/ 0 h 2539"/>
                  <a:gd name="T52" fmla="*/ 0 w 1702"/>
                  <a:gd name="T53" fmla="*/ 0 h 2539"/>
                  <a:gd name="T54" fmla="*/ 0 w 1702"/>
                  <a:gd name="T55" fmla="*/ 0 h 2539"/>
                  <a:gd name="T56" fmla="*/ 0 w 1702"/>
                  <a:gd name="T57" fmla="*/ 0 h 2539"/>
                  <a:gd name="T58" fmla="*/ 0 w 1702"/>
                  <a:gd name="T59" fmla="*/ 0 h 2539"/>
                  <a:gd name="T60" fmla="*/ 0 w 1702"/>
                  <a:gd name="T61" fmla="*/ 0 h 2539"/>
                  <a:gd name="T62" fmla="*/ 0 w 1702"/>
                  <a:gd name="T63" fmla="*/ 0 h 2539"/>
                  <a:gd name="T64" fmla="*/ 0 w 1702"/>
                  <a:gd name="T65" fmla="*/ 0 h 2539"/>
                  <a:gd name="T66" fmla="*/ 0 w 1702"/>
                  <a:gd name="T67" fmla="*/ 0 h 2539"/>
                  <a:gd name="T68" fmla="*/ 0 w 1702"/>
                  <a:gd name="T69" fmla="*/ 0 h 2539"/>
                  <a:gd name="T70" fmla="*/ 0 w 1702"/>
                  <a:gd name="T71" fmla="*/ 0 h 2539"/>
                  <a:gd name="T72" fmla="*/ 0 w 1702"/>
                  <a:gd name="T73" fmla="*/ 0 h 2539"/>
                  <a:gd name="T74" fmla="*/ 0 w 1702"/>
                  <a:gd name="T75" fmla="*/ 0 h 2539"/>
                  <a:gd name="T76" fmla="*/ 0 w 1702"/>
                  <a:gd name="T77" fmla="*/ 0 h 2539"/>
                  <a:gd name="T78" fmla="*/ 0 w 1702"/>
                  <a:gd name="T79" fmla="*/ 0 h 2539"/>
                  <a:gd name="T80" fmla="*/ 0 w 1702"/>
                  <a:gd name="T81" fmla="*/ 0 h 2539"/>
                  <a:gd name="T82" fmla="*/ 0 w 1702"/>
                  <a:gd name="T83" fmla="*/ 0 h 2539"/>
                  <a:gd name="T84" fmla="*/ 0 w 1702"/>
                  <a:gd name="T85" fmla="*/ 0 h 2539"/>
                  <a:gd name="T86" fmla="*/ 0 w 1702"/>
                  <a:gd name="T87" fmla="*/ 0 h 2539"/>
                  <a:gd name="T88" fmla="*/ 0 w 1702"/>
                  <a:gd name="T89" fmla="*/ 0 h 2539"/>
                  <a:gd name="T90" fmla="*/ 0 w 1702"/>
                  <a:gd name="T91" fmla="*/ 0 h 2539"/>
                  <a:gd name="T92" fmla="*/ 0 w 1702"/>
                  <a:gd name="T93" fmla="*/ 0 h 2539"/>
                  <a:gd name="T94" fmla="*/ 0 w 1702"/>
                  <a:gd name="T95" fmla="*/ 0 h 2539"/>
                  <a:gd name="T96" fmla="*/ 0 w 1702"/>
                  <a:gd name="T97" fmla="*/ 0 h 2539"/>
                  <a:gd name="T98" fmla="*/ 0 w 1702"/>
                  <a:gd name="T99" fmla="*/ 0 h 2539"/>
                  <a:gd name="T100" fmla="*/ 0 w 1702"/>
                  <a:gd name="T101" fmla="*/ 0 h 2539"/>
                  <a:gd name="T102" fmla="*/ 0 w 1702"/>
                  <a:gd name="T103" fmla="*/ 0 h 2539"/>
                  <a:gd name="T104" fmla="*/ 0 w 1702"/>
                  <a:gd name="T105" fmla="*/ 0 h 2539"/>
                  <a:gd name="T106" fmla="*/ 0 w 1702"/>
                  <a:gd name="T107" fmla="*/ 0 h 2539"/>
                  <a:gd name="T108" fmla="*/ 0 w 1702"/>
                  <a:gd name="T109" fmla="*/ 0 h 2539"/>
                  <a:gd name="T110" fmla="*/ 0 w 1702"/>
                  <a:gd name="T111" fmla="*/ 0 h 2539"/>
                  <a:gd name="T112" fmla="*/ 0 w 1702"/>
                  <a:gd name="T113" fmla="*/ 0 h 2539"/>
                  <a:gd name="T114" fmla="*/ 0 w 1702"/>
                  <a:gd name="T115" fmla="*/ 0 h 2539"/>
                  <a:gd name="T116" fmla="*/ 0 w 1702"/>
                  <a:gd name="T117" fmla="*/ 0 h 2539"/>
                  <a:gd name="T118" fmla="*/ 0 w 1702"/>
                  <a:gd name="T119" fmla="*/ 0 h 2539"/>
                  <a:gd name="T120" fmla="*/ 0 w 1702"/>
                  <a:gd name="T121" fmla="*/ 0 h 2539"/>
                  <a:gd name="T122" fmla="*/ 0 w 1702"/>
                  <a:gd name="T123" fmla="*/ 0 h 2539"/>
                  <a:gd name="T124" fmla="*/ 0 w 1702"/>
                  <a:gd name="T125" fmla="*/ 0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89" name="Freeform 189"/>
              <p:cNvSpPr>
                <a:spLocks noChangeAspect="1"/>
              </p:cNvSpPr>
              <p:nvPr/>
            </p:nvSpPr>
            <p:spPr bwMode="auto">
              <a:xfrm>
                <a:off x="12528" y="6907"/>
                <a:ext cx="822" cy="762"/>
              </a:xfrm>
              <a:custGeom>
                <a:avLst/>
                <a:gdLst>
                  <a:gd name="T0" fmla="*/ 0 w 1787"/>
                  <a:gd name="T1" fmla="*/ 0 h 1659"/>
                  <a:gd name="T2" fmla="*/ 0 w 1787"/>
                  <a:gd name="T3" fmla="*/ 0 h 1659"/>
                  <a:gd name="T4" fmla="*/ 0 w 1787"/>
                  <a:gd name="T5" fmla="*/ 0 h 1659"/>
                  <a:gd name="T6" fmla="*/ 0 w 1787"/>
                  <a:gd name="T7" fmla="*/ 0 h 1659"/>
                  <a:gd name="T8" fmla="*/ 0 w 1787"/>
                  <a:gd name="T9" fmla="*/ 0 h 1659"/>
                  <a:gd name="T10" fmla="*/ 0 w 1787"/>
                  <a:gd name="T11" fmla="*/ 0 h 1659"/>
                  <a:gd name="T12" fmla="*/ 0 w 1787"/>
                  <a:gd name="T13" fmla="*/ 0 h 1659"/>
                  <a:gd name="T14" fmla="*/ 0 w 1787"/>
                  <a:gd name="T15" fmla="*/ 0 h 1659"/>
                  <a:gd name="T16" fmla="*/ 0 w 1787"/>
                  <a:gd name="T17" fmla="*/ 0 h 1659"/>
                  <a:gd name="T18" fmla="*/ 0 w 1787"/>
                  <a:gd name="T19" fmla="*/ 0 h 1659"/>
                  <a:gd name="T20" fmla="*/ 0 w 1787"/>
                  <a:gd name="T21" fmla="*/ 0 h 1659"/>
                  <a:gd name="T22" fmla="*/ 0 w 1787"/>
                  <a:gd name="T23" fmla="*/ 0 h 1659"/>
                  <a:gd name="T24" fmla="*/ 0 w 1787"/>
                  <a:gd name="T25" fmla="*/ 0 h 1659"/>
                  <a:gd name="T26" fmla="*/ 0 w 1787"/>
                  <a:gd name="T27" fmla="*/ 0 h 1659"/>
                  <a:gd name="T28" fmla="*/ 0 w 1787"/>
                  <a:gd name="T29" fmla="*/ 0 h 1659"/>
                  <a:gd name="T30" fmla="*/ 0 w 1787"/>
                  <a:gd name="T31" fmla="*/ 0 h 1659"/>
                  <a:gd name="T32" fmla="*/ 0 w 1787"/>
                  <a:gd name="T33" fmla="*/ 0 h 1659"/>
                  <a:gd name="T34" fmla="*/ 0 w 1787"/>
                  <a:gd name="T35" fmla="*/ 0 h 1659"/>
                  <a:gd name="T36" fmla="*/ 0 w 1787"/>
                  <a:gd name="T37" fmla="*/ 0 h 1659"/>
                  <a:gd name="T38" fmla="*/ 0 w 1787"/>
                  <a:gd name="T39" fmla="*/ 0 h 1659"/>
                  <a:gd name="T40" fmla="*/ 0 w 1787"/>
                  <a:gd name="T41" fmla="*/ 0 h 1659"/>
                  <a:gd name="T42" fmla="*/ 0 w 1787"/>
                  <a:gd name="T43" fmla="*/ 0 h 1659"/>
                  <a:gd name="T44" fmla="*/ 0 w 1787"/>
                  <a:gd name="T45" fmla="*/ 0 h 1659"/>
                  <a:gd name="T46" fmla="*/ 0 w 1787"/>
                  <a:gd name="T47" fmla="*/ 0 h 1659"/>
                  <a:gd name="T48" fmla="*/ 0 w 1787"/>
                  <a:gd name="T49" fmla="*/ 0 h 1659"/>
                  <a:gd name="T50" fmla="*/ 0 w 1787"/>
                  <a:gd name="T51" fmla="*/ 0 h 1659"/>
                  <a:gd name="T52" fmla="*/ 0 w 1787"/>
                  <a:gd name="T53" fmla="*/ 0 h 1659"/>
                  <a:gd name="T54" fmla="*/ 0 w 1787"/>
                  <a:gd name="T55" fmla="*/ 0 h 1659"/>
                  <a:gd name="T56" fmla="*/ 0 w 1787"/>
                  <a:gd name="T57" fmla="*/ 0 h 1659"/>
                  <a:gd name="T58" fmla="*/ 0 w 1787"/>
                  <a:gd name="T59" fmla="*/ 0 h 1659"/>
                  <a:gd name="T60" fmla="*/ 0 w 1787"/>
                  <a:gd name="T61" fmla="*/ 0 h 1659"/>
                  <a:gd name="T62" fmla="*/ 0 w 1787"/>
                  <a:gd name="T63" fmla="*/ 0 h 1659"/>
                  <a:gd name="T64" fmla="*/ 0 w 1787"/>
                  <a:gd name="T65" fmla="*/ 0 h 1659"/>
                  <a:gd name="T66" fmla="*/ 0 w 1787"/>
                  <a:gd name="T67" fmla="*/ 0 h 1659"/>
                  <a:gd name="T68" fmla="*/ 0 w 1787"/>
                  <a:gd name="T69" fmla="*/ 0 h 1659"/>
                  <a:gd name="T70" fmla="*/ 0 w 1787"/>
                  <a:gd name="T71" fmla="*/ 0 h 1659"/>
                  <a:gd name="T72" fmla="*/ 0 w 1787"/>
                  <a:gd name="T73" fmla="*/ 0 h 1659"/>
                  <a:gd name="T74" fmla="*/ 0 w 1787"/>
                  <a:gd name="T75" fmla="*/ 0 h 1659"/>
                  <a:gd name="T76" fmla="*/ 0 w 1787"/>
                  <a:gd name="T77" fmla="*/ 0 h 1659"/>
                  <a:gd name="T78" fmla="*/ 0 w 1787"/>
                  <a:gd name="T79" fmla="*/ 0 h 1659"/>
                  <a:gd name="T80" fmla="*/ 0 w 1787"/>
                  <a:gd name="T81" fmla="*/ 0 h 1659"/>
                  <a:gd name="T82" fmla="*/ 0 w 1787"/>
                  <a:gd name="T83" fmla="*/ 0 h 1659"/>
                  <a:gd name="T84" fmla="*/ 0 w 1787"/>
                  <a:gd name="T85" fmla="*/ 0 h 1659"/>
                  <a:gd name="T86" fmla="*/ 0 w 1787"/>
                  <a:gd name="T87" fmla="*/ 0 h 1659"/>
                  <a:gd name="T88" fmla="*/ 0 w 1787"/>
                  <a:gd name="T89" fmla="*/ 0 h 1659"/>
                  <a:gd name="T90" fmla="*/ 0 w 1787"/>
                  <a:gd name="T91" fmla="*/ 0 h 1659"/>
                  <a:gd name="T92" fmla="*/ 0 w 1787"/>
                  <a:gd name="T93" fmla="*/ 0 h 1659"/>
                  <a:gd name="T94" fmla="*/ 0 w 1787"/>
                  <a:gd name="T95" fmla="*/ 0 h 1659"/>
                  <a:gd name="T96" fmla="*/ 0 w 1787"/>
                  <a:gd name="T97" fmla="*/ 0 h 1659"/>
                  <a:gd name="T98" fmla="*/ 0 w 1787"/>
                  <a:gd name="T99" fmla="*/ 0 h 1659"/>
                  <a:gd name="T100" fmla="*/ 0 w 1787"/>
                  <a:gd name="T101" fmla="*/ 0 h 1659"/>
                  <a:gd name="T102" fmla="*/ 0 w 1787"/>
                  <a:gd name="T103" fmla="*/ 0 h 1659"/>
                  <a:gd name="T104" fmla="*/ 0 w 1787"/>
                  <a:gd name="T105" fmla="*/ 0 h 1659"/>
                  <a:gd name="T106" fmla="*/ 0 w 1787"/>
                  <a:gd name="T107" fmla="*/ 0 h 1659"/>
                  <a:gd name="T108" fmla="*/ 0 w 1787"/>
                  <a:gd name="T109" fmla="*/ 0 h 1659"/>
                  <a:gd name="T110" fmla="*/ 0 w 1787"/>
                  <a:gd name="T111" fmla="*/ 0 h 1659"/>
                  <a:gd name="T112" fmla="*/ 0 w 1787"/>
                  <a:gd name="T113" fmla="*/ 0 h 1659"/>
                  <a:gd name="T114" fmla="*/ 0 w 1787"/>
                  <a:gd name="T115" fmla="*/ 0 h 1659"/>
                  <a:gd name="T116" fmla="*/ 0 w 1787"/>
                  <a:gd name="T117" fmla="*/ 0 h 1659"/>
                  <a:gd name="T118" fmla="*/ 0 w 1787"/>
                  <a:gd name="T119" fmla="*/ 0 h 1659"/>
                  <a:gd name="T120" fmla="*/ 0 w 1787"/>
                  <a:gd name="T121" fmla="*/ 0 h 1659"/>
                  <a:gd name="T122" fmla="*/ 0 w 1787"/>
                  <a:gd name="T123" fmla="*/ 0 h 1659"/>
                  <a:gd name="T124" fmla="*/ 0 w 1787"/>
                  <a:gd name="T125" fmla="*/ 0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90" name="Freeform 190" descr="20%"/>
              <p:cNvSpPr>
                <a:spLocks noChangeAspect="1"/>
              </p:cNvSpPr>
              <p:nvPr/>
            </p:nvSpPr>
            <p:spPr bwMode="auto">
              <a:xfrm>
                <a:off x="12051" y="6315"/>
                <a:ext cx="1025" cy="905"/>
              </a:xfrm>
              <a:custGeom>
                <a:avLst/>
                <a:gdLst>
                  <a:gd name="T0" fmla="*/ 0 w 2227"/>
                  <a:gd name="T1" fmla="*/ 0 h 1972"/>
                  <a:gd name="T2" fmla="*/ 0 w 2227"/>
                  <a:gd name="T3" fmla="*/ 0 h 1972"/>
                  <a:gd name="T4" fmla="*/ 0 w 2227"/>
                  <a:gd name="T5" fmla="*/ 0 h 1972"/>
                  <a:gd name="T6" fmla="*/ 0 w 2227"/>
                  <a:gd name="T7" fmla="*/ 0 h 1972"/>
                  <a:gd name="T8" fmla="*/ 0 w 2227"/>
                  <a:gd name="T9" fmla="*/ 0 h 1972"/>
                  <a:gd name="T10" fmla="*/ 0 w 2227"/>
                  <a:gd name="T11" fmla="*/ 0 h 1972"/>
                  <a:gd name="T12" fmla="*/ 0 w 2227"/>
                  <a:gd name="T13" fmla="*/ 0 h 1972"/>
                  <a:gd name="T14" fmla="*/ 0 w 2227"/>
                  <a:gd name="T15" fmla="*/ 0 h 1972"/>
                  <a:gd name="T16" fmla="*/ 0 w 2227"/>
                  <a:gd name="T17" fmla="*/ 0 h 1972"/>
                  <a:gd name="T18" fmla="*/ 0 w 2227"/>
                  <a:gd name="T19" fmla="*/ 0 h 1972"/>
                  <a:gd name="T20" fmla="*/ 0 w 2227"/>
                  <a:gd name="T21" fmla="*/ 0 h 1972"/>
                  <a:gd name="T22" fmla="*/ 0 w 2227"/>
                  <a:gd name="T23" fmla="*/ 0 h 1972"/>
                  <a:gd name="T24" fmla="*/ 0 w 2227"/>
                  <a:gd name="T25" fmla="*/ 0 h 1972"/>
                  <a:gd name="T26" fmla="*/ 0 w 2227"/>
                  <a:gd name="T27" fmla="*/ 0 h 1972"/>
                  <a:gd name="T28" fmla="*/ 0 w 2227"/>
                  <a:gd name="T29" fmla="*/ 0 h 1972"/>
                  <a:gd name="T30" fmla="*/ 0 w 2227"/>
                  <a:gd name="T31" fmla="*/ 0 h 1972"/>
                  <a:gd name="T32" fmla="*/ 0 w 2227"/>
                  <a:gd name="T33" fmla="*/ 0 h 1972"/>
                  <a:gd name="T34" fmla="*/ 0 w 2227"/>
                  <a:gd name="T35" fmla="*/ 0 h 1972"/>
                  <a:gd name="T36" fmla="*/ 0 w 2227"/>
                  <a:gd name="T37" fmla="*/ 0 h 1972"/>
                  <a:gd name="T38" fmla="*/ 0 w 2227"/>
                  <a:gd name="T39" fmla="*/ 0 h 1972"/>
                  <a:gd name="T40" fmla="*/ 0 w 2227"/>
                  <a:gd name="T41" fmla="*/ 0 h 1972"/>
                  <a:gd name="T42" fmla="*/ 0 w 2227"/>
                  <a:gd name="T43" fmla="*/ 0 h 1972"/>
                  <a:gd name="T44" fmla="*/ 0 w 2227"/>
                  <a:gd name="T45" fmla="*/ 0 h 1972"/>
                  <a:gd name="T46" fmla="*/ 0 w 2227"/>
                  <a:gd name="T47" fmla="*/ 0 h 1972"/>
                  <a:gd name="T48" fmla="*/ 0 w 2227"/>
                  <a:gd name="T49" fmla="*/ 0 h 1972"/>
                  <a:gd name="T50" fmla="*/ 0 w 2227"/>
                  <a:gd name="T51" fmla="*/ 0 h 1972"/>
                  <a:gd name="T52" fmla="*/ 0 w 2227"/>
                  <a:gd name="T53" fmla="*/ 0 h 1972"/>
                  <a:gd name="T54" fmla="*/ 0 w 2227"/>
                  <a:gd name="T55" fmla="*/ 0 h 1972"/>
                  <a:gd name="T56" fmla="*/ 0 w 2227"/>
                  <a:gd name="T57" fmla="*/ 0 h 1972"/>
                  <a:gd name="T58" fmla="*/ 0 w 2227"/>
                  <a:gd name="T59" fmla="*/ 0 h 1972"/>
                  <a:gd name="T60" fmla="*/ 0 w 2227"/>
                  <a:gd name="T61" fmla="*/ 0 h 1972"/>
                  <a:gd name="T62" fmla="*/ 0 w 2227"/>
                  <a:gd name="T63" fmla="*/ 0 h 1972"/>
                  <a:gd name="T64" fmla="*/ 0 w 2227"/>
                  <a:gd name="T65" fmla="*/ 0 h 1972"/>
                  <a:gd name="T66" fmla="*/ 0 w 2227"/>
                  <a:gd name="T67" fmla="*/ 0 h 1972"/>
                  <a:gd name="T68" fmla="*/ 0 w 2227"/>
                  <a:gd name="T69" fmla="*/ 0 h 1972"/>
                  <a:gd name="T70" fmla="*/ 0 w 2227"/>
                  <a:gd name="T71" fmla="*/ 0 h 1972"/>
                  <a:gd name="T72" fmla="*/ 0 w 2227"/>
                  <a:gd name="T73" fmla="*/ 0 h 1972"/>
                  <a:gd name="T74" fmla="*/ 0 w 2227"/>
                  <a:gd name="T75" fmla="*/ 0 h 1972"/>
                  <a:gd name="T76" fmla="*/ 0 w 2227"/>
                  <a:gd name="T77" fmla="*/ 0 h 1972"/>
                  <a:gd name="T78" fmla="*/ 0 w 2227"/>
                  <a:gd name="T79" fmla="*/ 0 h 1972"/>
                  <a:gd name="T80" fmla="*/ 0 w 2227"/>
                  <a:gd name="T81" fmla="*/ 0 h 1972"/>
                  <a:gd name="T82" fmla="*/ 0 w 2227"/>
                  <a:gd name="T83" fmla="*/ 0 h 1972"/>
                  <a:gd name="T84" fmla="*/ 0 w 2227"/>
                  <a:gd name="T85" fmla="*/ 0 h 1972"/>
                  <a:gd name="T86" fmla="*/ 0 w 2227"/>
                  <a:gd name="T87" fmla="*/ 0 h 1972"/>
                  <a:gd name="T88" fmla="*/ 0 w 2227"/>
                  <a:gd name="T89" fmla="*/ 0 h 1972"/>
                  <a:gd name="T90" fmla="*/ 0 w 2227"/>
                  <a:gd name="T91" fmla="*/ 0 h 1972"/>
                  <a:gd name="T92" fmla="*/ 0 w 2227"/>
                  <a:gd name="T93" fmla="*/ 0 h 1972"/>
                  <a:gd name="T94" fmla="*/ 0 w 2227"/>
                  <a:gd name="T95" fmla="*/ 0 h 1972"/>
                  <a:gd name="T96" fmla="*/ 0 w 2227"/>
                  <a:gd name="T97" fmla="*/ 0 h 1972"/>
                  <a:gd name="T98" fmla="*/ 0 w 2227"/>
                  <a:gd name="T99" fmla="*/ 0 h 1972"/>
                  <a:gd name="T100" fmla="*/ 0 w 2227"/>
                  <a:gd name="T101" fmla="*/ 0 h 1972"/>
                  <a:gd name="T102" fmla="*/ 0 w 2227"/>
                  <a:gd name="T103" fmla="*/ 0 h 1972"/>
                  <a:gd name="T104" fmla="*/ 0 w 2227"/>
                  <a:gd name="T105" fmla="*/ 0 h 1972"/>
                  <a:gd name="T106" fmla="*/ 0 w 2227"/>
                  <a:gd name="T107" fmla="*/ 0 h 1972"/>
                  <a:gd name="T108" fmla="*/ 0 w 2227"/>
                  <a:gd name="T109" fmla="*/ 0 h 1972"/>
                  <a:gd name="T110" fmla="*/ 0 w 2227"/>
                  <a:gd name="T111" fmla="*/ 0 h 1972"/>
                  <a:gd name="T112" fmla="*/ 0 w 2227"/>
                  <a:gd name="T113" fmla="*/ 0 h 1972"/>
                  <a:gd name="T114" fmla="*/ 0 w 2227"/>
                  <a:gd name="T115" fmla="*/ 0 h 1972"/>
                  <a:gd name="T116" fmla="*/ 0 w 2227"/>
                  <a:gd name="T117" fmla="*/ 0 h 1972"/>
                  <a:gd name="T118" fmla="*/ 0 w 2227"/>
                  <a:gd name="T119" fmla="*/ 0 h 1972"/>
                  <a:gd name="T120" fmla="*/ 0 w 2227"/>
                  <a:gd name="T121" fmla="*/ 0 h 1972"/>
                  <a:gd name="T122" fmla="*/ 0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0091" name="Freeform 191"/>
              <p:cNvSpPr>
                <a:spLocks noChangeAspect="1"/>
              </p:cNvSpPr>
              <p:nvPr/>
            </p:nvSpPr>
            <p:spPr bwMode="auto">
              <a:xfrm>
                <a:off x="12632" y="7963"/>
                <a:ext cx="509" cy="436"/>
              </a:xfrm>
              <a:custGeom>
                <a:avLst/>
                <a:gdLst>
                  <a:gd name="T0" fmla="*/ 0 w 1106"/>
                  <a:gd name="T1" fmla="*/ 0 h 950"/>
                  <a:gd name="T2" fmla="*/ 0 w 1106"/>
                  <a:gd name="T3" fmla="*/ 0 h 950"/>
                  <a:gd name="T4" fmla="*/ 0 w 1106"/>
                  <a:gd name="T5" fmla="*/ 0 h 950"/>
                  <a:gd name="T6" fmla="*/ 0 w 1106"/>
                  <a:gd name="T7" fmla="*/ 0 h 950"/>
                  <a:gd name="T8" fmla="*/ 0 w 1106"/>
                  <a:gd name="T9" fmla="*/ 0 h 950"/>
                  <a:gd name="T10" fmla="*/ 0 w 1106"/>
                  <a:gd name="T11" fmla="*/ 0 h 950"/>
                  <a:gd name="T12" fmla="*/ 0 w 1106"/>
                  <a:gd name="T13" fmla="*/ 0 h 950"/>
                  <a:gd name="T14" fmla="*/ 0 w 1106"/>
                  <a:gd name="T15" fmla="*/ 0 h 950"/>
                  <a:gd name="T16" fmla="*/ 0 w 1106"/>
                  <a:gd name="T17" fmla="*/ 0 h 950"/>
                  <a:gd name="T18" fmla="*/ 0 w 1106"/>
                  <a:gd name="T19" fmla="*/ 0 h 950"/>
                  <a:gd name="T20" fmla="*/ 0 w 1106"/>
                  <a:gd name="T21" fmla="*/ 0 h 950"/>
                  <a:gd name="T22" fmla="*/ 0 w 1106"/>
                  <a:gd name="T23" fmla="*/ 0 h 950"/>
                  <a:gd name="T24" fmla="*/ 0 w 1106"/>
                  <a:gd name="T25" fmla="*/ 0 h 950"/>
                  <a:gd name="T26" fmla="*/ 0 w 1106"/>
                  <a:gd name="T27" fmla="*/ 0 h 950"/>
                  <a:gd name="T28" fmla="*/ 0 w 1106"/>
                  <a:gd name="T29" fmla="*/ 0 h 950"/>
                  <a:gd name="T30" fmla="*/ 0 w 1106"/>
                  <a:gd name="T31" fmla="*/ 0 h 950"/>
                  <a:gd name="T32" fmla="*/ 0 w 1106"/>
                  <a:gd name="T33" fmla="*/ 0 h 950"/>
                  <a:gd name="T34" fmla="*/ 0 w 1106"/>
                  <a:gd name="T35" fmla="*/ 0 h 950"/>
                  <a:gd name="T36" fmla="*/ 0 w 1106"/>
                  <a:gd name="T37" fmla="*/ 0 h 950"/>
                  <a:gd name="T38" fmla="*/ 0 w 1106"/>
                  <a:gd name="T39" fmla="*/ 0 h 950"/>
                  <a:gd name="T40" fmla="*/ 0 w 1106"/>
                  <a:gd name="T41" fmla="*/ 0 h 950"/>
                  <a:gd name="T42" fmla="*/ 0 w 1106"/>
                  <a:gd name="T43" fmla="*/ 0 h 950"/>
                  <a:gd name="T44" fmla="*/ 0 w 1106"/>
                  <a:gd name="T45" fmla="*/ 0 h 950"/>
                  <a:gd name="T46" fmla="*/ 0 w 1106"/>
                  <a:gd name="T47" fmla="*/ 0 h 950"/>
                  <a:gd name="T48" fmla="*/ 0 w 1106"/>
                  <a:gd name="T49" fmla="*/ 0 h 950"/>
                  <a:gd name="T50" fmla="*/ 0 w 1106"/>
                  <a:gd name="T51" fmla="*/ 0 h 950"/>
                  <a:gd name="T52" fmla="*/ 0 w 1106"/>
                  <a:gd name="T53" fmla="*/ 0 h 950"/>
                  <a:gd name="T54" fmla="*/ 0 w 1106"/>
                  <a:gd name="T55" fmla="*/ 0 h 950"/>
                  <a:gd name="T56" fmla="*/ 0 w 1106"/>
                  <a:gd name="T57" fmla="*/ 0 h 950"/>
                  <a:gd name="T58" fmla="*/ 0 w 1106"/>
                  <a:gd name="T59" fmla="*/ 0 h 950"/>
                  <a:gd name="T60" fmla="*/ 0 w 1106"/>
                  <a:gd name="T61" fmla="*/ 0 h 950"/>
                  <a:gd name="T62" fmla="*/ 0 w 1106"/>
                  <a:gd name="T63" fmla="*/ 0 h 950"/>
                  <a:gd name="T64" fmla="*/ 0 w 1106"/>
                  <a:gd name="T65" fmla="*/ 0 h 950"/>
                  <a:gd name="T66" fmla="*/ 0 w 1106"/>
                  <a:gd name="T67" fmla="*/ 0 h 950"/>
                  <a:gd name="T68" fmla="*/ 0 w 1106"/>
                  <a:gd name="T69" fmla="*/ 0 h 950"/>
                  <a:gd name="T70" fmla="*/ 0 w 1106"/>
                  <a:gd name="T71" fmla="*/ 0 h 950"/>
                  <a:gd name="T72" fmla="*/ 0 w 1106"/>
                  <a:gd name="T73" fmla="*/ 0 h 950"/>
                  <a:gd name="T74" fmla="*/ 0 w 1106"/>
                  <a:gd name="T75" fmla="*/ 0 h 950"/>
                  <a:gd name="T76" fmla="*/ 0 w 1106"/>
                  <a:gd name="T77" fmla="*/ 0 h 950"/>
                  <a:gd name="T78" fmla="*/ 0 w 1106"/>
                  <a:gd name="T79" fmla="*/ 0 h 950"/>
                  <a:gd name="T80" fmla="*/ 0 w 1106"/>
                  <a:gd name="T81" fmla="*/ 0 h 950"/>
                  <a:gd name="T82" fmla="*/ 0 w 1106"/>
                  <a:gd name="T83" fmla="*/ 0 h 950"/>
                  <a:gd name="T84" fmla="*/ 0 w 1106"/>
                  <a:gd name="T85" fmla="*/ 0 h 950"/>
                  <a:gd name="T86" fmla="*/ 0 w 1106"/>
                  <a:gd name="T87" fmla="*/ 0 h 950"/>
                  <a:gd name="T88" fmla="*/ 0 w 1106"/>
                  <a:gd name="T89" fmla="*/ 0 h 950"/>
                  <a:gd name="T90" fmla="*/ 0 w 1106"/>
                  <a:gd name="T91" fmla="*/ 0 h 950"/>
                  <a:gd name="T92" fmla="*/ 0 w 1106"/>
                  <a:gd name="T93" fmla="*/ 0 h 950"/>
                  <a:gd name="T94" fmla="*/ 0 w 1106"/>
                  <a:gd name="T95" fmla="*/ 0 h 950"/>
                  <a:gd name="T96" fmla="*/ 0 w 1106"/>
                  <a:gd name="T97" fmla="*/ 0 h 950"/>
                  <a:gd name="T98" fmla="*/ 0 w 1106"/>
                  <a:gd name="T99" fmla="*/ 0 h 950"/>
                  <a:gd name="T100" fmla="*/ 0 w 1106"/>
                  <a:gd name="T101" fmla="*/ 0 h 950"/>
                  <a:gd name="T102" fmla="*/ 0 w 1106"/>
                  <a:gd name="T103" fmla="*/ 0 h 950"/>
                  <a:gd name="T104" fmla="*/ 0 w 1106"/>
                  <a:gd name="T105" fmla="*/ 0 h 950"/>
                  <a:gd name="T106" fmla="*/ 0 w 1106"/>
                  <a:gd name="T107" fmla="*/ 0 h 950"/>
                  <a:gd name="T108" fmla="*/ 0 w 1106"/>
                  <a:gd name="T109" fmla="*/ 0 h 950"/>
                  <a:gd name="T110" fmla="*/ 0 w 1106"/>
                  <a:gd name="T111" fmla="*/ 0 h 950"/>
                  <a:gd name="T112" fmla="*/ 0 w 1106"/>
                  <a:gd name="T113" fmla="*/ 0 h 950"/>
                  <a:gd name="T114" fmla="*/ 0 w 1106"/>
                  <a:gd name="T115" fmla="*/ 0 h 950"/>
                  <a:gd name="T116" fmla="*/ 0 w 1106"/>
                  <a:gd name="T117" fmla="*/ 0 h 950"/>
                  <a:gd name="T118" fmla="*/ 0 w 1106"/>
                  <a:gd name="T119" fmla="*/ 0 h 950"/>
                  <a:gd name="T120" fmla="*/ 0 w 1106"/>
                  <a:gd name="T121" fmla="*/ 0 h 950"/>
                  <a:gd name="T122" fmla="*/ 0 w 1106"/>
                  <a:gd name="T123" fmla="*/ 0 h 950"/>
                  <a:gd name="T124" fmla="*/ 0 w 1106"/>
                  <a:gd name="T125" fmla="*/ 0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40065" name="AutoShape 170"/>
            <p:cNvSpPr>
              <a:spLocks/>
            </p:cNvSpPr>
            <p:nvPr/>
          </p:nvSpPr>
          <p:spPr bwMode="auto">
            <a:xfrm>
              <a:off x="8388350" y="549275"/>
              <a:ext cx="431800" cy="179388"/>
            </a:xfrm>
            <a:prstGeom prst="borderCallout2">
              <a:avLst>
                <a:gd name="adj1" fmla="val 108319"/>
                <a:gd name="adj2" fmla="val 81616"/>
                <a:gd name="adj3" fmla="val 182653"/>
                <a:gd name="adj4" fmla="val 79120"/>
                <a:gd name="adj5" fmla="val 213273"/>
                <a:gd name="adj6" fmla="val 56472"/>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生野区</a:t>
              </a:r>
            </a:p>
          </p:txBody>
        </p:sp>
        <p:sp>
          <p:nvSpPr>
            <p:cNvPr id="40066" name="AutoShape 170"/>
            <p:cNvSpPr>
              <a:spLocks/>
            </p:cNvSpPr>
            <p:nvPr/>
          </p:nvSpPr>
          <p:spPr bwMode="auto">
            <a:xfrm>
              <a:off x="7885113" y="620713"/>
              <a:ext cx="431800" cy="179387"/>
            </a:xfrm>
            <a:prstGeom prst="borderCallout2">
              <a:avLst>
                <a:gd name="adj1" fmla="val 103009"/>
                <a:gd name="adj2" fmla="val 70588"/>
                <a:gd name="adj3" fmla="val 182653"/>
                <a:gd name="adj4" fmla="val 79120"/>
                <a:gd name="adj5" fmla="val 202657"/>
                <a:gd name="adj6" fmla="val 111616"/>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天王寺区</a:t>
              </a:r>
            </a:p>
          </p:txBody>
        </p:sp>
        <p:sp>
          <p:nvSpPr>
            <p:cNvPr id="40067" name="AutoShape 170"/>
            <p:cNvSpPr>
              <a:spLocks/>
            </p:cNvSpPr>
            <p:nvPr/>
          </p:nvSpPr>
          <p:spPr bwMode="auto">
            <a:xfrm>
              <a:off x="7667625" y="908050"/>
              <a:ext cx="431800" cy="179388"/>
            </a:xfrm>
            <a:prstGeom prst="borderCallout2">
              <a:avLst>
                <a:gd name="adj1" fmla="val 103009"/>
                <a:gd name="adj2" fmla="val 81616"/>
                <a:gd name="adj3" fmla="val 161417"/>
                <a:gd name="adj4" fmla="val 85736"/>
                <a:gd name="adj5" fmla="val 165486"/>
                <a:gd name="adj6" fmla="val 149116"/>
              </a:avLst>
            </a:prstGeom>
            <a:solidFill>
              <a:srgbClr val="FFFF99">
                <a:alpha val="79999"/>
              </a:srgbClr>
            </a:solidFill>
            <a:ln w="9525" algn="ctr">
              <a:solidFill>
                <a:srgbClr val="FF9900"/>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800"/>
                <a:t>阿倍野区</a:t>
              </a:r>
            </a:p>
          </p:txBody>
        </p:sp>
      </p:grpSp>
      <p:grpSp>
        <p:nvGrpSpPr>
          <p:cNvPr id="7" name="グループ化 82"/>
          <p:cNvGrpSpPr>
            <a:grpSpLocks/>
          </p:cNvGrpSpPr>
          <p:nvPr/>
        </p:nvGrpSpPr>
        <p:grpSpPr bwMode="auto">
          <a:xfrm>
            <a:off x="4624388" y="2636838"/>
            <a:ext cx="3875087" cy="3933825"/>
            <a:chOff x="4624388" y="2636838"/>
            <a:chExt cx="3875087" cy="3933825"/>
          </a:xfrm>
        </p:grpSpPr>
        <p:grpSp>
          <p:nvGrpSpPr>
            <p:cNvPr id="8" name="グループ化 99"/>
            <p:cNvGrpSpPr>
              <a:grpSpLocks/>
            </p:cNvGrpSpPr>
            <p:nvPr/>
          </p:nvGrpSpPr>
          <p:grpSpPr bwMode="auto">
            <a:xfrm>
              <a:off x="4624388" y="2636838"/>
              <a:ext cx="3875087" cy="3933825"/>
              <a:chOff x="3275856" y="836712"/>
              <a:chExt cx="5152306" cy="5230144"/>
            </a:xfrm>
          </p:grpSpPr>
          <p:grpSp>
            <p:nvGrpSpPr>
              <p:cNvPr id="9" name="グループ化 53"/>
              <p:cNvGrpSpPr>
                <a:grpSpLocks/>
              </p:cNvGrpSpPr>
              <p:nvPr/>
            </p:nvGrpSpPr>
            <p:grpSpPr bwMode="auto">
              <a:xfrm>
                <a:off x="3275856" y="836712"/>
                <a:ext cx="5152306" cy="5230144"/>
                <a:chOff x="1475656" y="908720"/>
                <a:chExt cx="5152306" cy="5230144"/>
              </a:xfrm>
            </p:grpSpPr>
            <p:grpSp>
              <p:nvGrpSpPr>
                <p:cNvPr id="10" name="グループ化 50"/>
                <p:cNvGrpSpPr>
                  <a:grpSpLocks/>
                </p:cNvGrpSpPr>
                <p:nvPr/>
              </p:nvGrpSpPr>
              <p:grpSpPr bwMode="auto">
                <a:xfrm>
                  <a:off x="1475656" y="1196752"/>
                  <a:ext cx="5152306" cy="4942112"/>
                  <a:chOff x="1907704" y="1052736"/>
                  <a:chExt cx="5152306" cy="4942112"/>
                </a:xfrm>
              </p:grpSpPr>
              <p:pic>
                <p:nvPicPr>
                  <p:cNvPr id="40037" name="図 108"/>
                  <p:cNvPicPr>
                    <a:picLocks noChangeAspect="1"/>
                  </p:cNvPicPr>
                  <p:nvPr/>
                </p:nvPicPr>
                <p:blipFill>
                  <a:blip r:embed="rId3" cstate="print">
                    <a:extLst>
                      <a:ext uri="{28A0092B-C50C-407E-A947-70E740481C1C}">
                        <a14:useLocalDpi xmlns:a14="http://schemas.microsoft.com/office/drawing/2010/main" val="0"/>
                      </a:ext>
                    </a:extLst>
                  </a:blip>
                  <a:srcRect l="38013" t="21251" r="35289" b="21021"/>
                  <a:stretch>
                    <a:fillRect/>
                  </a:stretch>
                </p:blipFill>
                <p:spPr bwMode="gray">
                  <a:xfrm>
                    <a:off x="2107593" y="1052736"/>
                    <a:ext cx="4858872" cy="49221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10" name="正方形/長方形 109"/>
                  <p:cNvSpPr/>
                  <p:nvPr/>
                </p:nvSpPr>
                <p:spPr bwMode="gray">
                  <a:xfrm>
                    <a:off x="2053344" y="1053859"/>
                    <a:ext cx="1374090" cy="1034209"/>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1" name="正方形/長方形 5"/>
                  <p:cNvSpPr/>
                  <p:nvPr/>
                </p:nvSpPr>
                <p:spPr bwMode="gray">
                  <a:xfrm>
                    <a:off x="1943586" y="2674824"/>
                    <a:ext cx="1188345" cy="567760"/>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2" name="正方形/長方形 111"/>
                  <p:cNvSpPr/>
                  <p:nvPr/>
                </p:nvSpPr>
                <p:spPr bwMode="gray">
                  <a:xfrm>
                    <a:off x="1907704" y="5066170"/>
                    <a:ext cx="470693" cy="669069"/>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3" name="正方形/長方形 112"/>
                  <p:cNvSpPr/>
                  <p:nvPr/>
                </p:nvSpPr>
                <p:spPr bwMode="gray">
                  <a:xfrm>
                    <a:off x="5284882" y="4143824"/>
                    <a:ext cx="470693" cy="1851024"/>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4" name="正方形/長方形 113"/>
                  <p:cNvSpPr/>
                  <p:nvPr/>
                </p:nvSpPr>
                <p:spPr bwMode="gray">
                  <a:xfrm>
                    <a:off x="6648417" y="3561289"/>
                    <a:ext cx="411593" cy="2393456"/>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5" name="正方形/長方形 114"/>
                  <p:cNvSpPr/>
                  <p:nvPr/>
                </p:nvSpPr>
                <p:spPr bwMode="gray">
                  <a:xfrm>
                    <a:off x="6452118" y="1068635"/>
                    <a:ext cx="472805" cy="812592"/>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16" name="正方形/長方形 115"/>
                  <p:cNvSpPr/>
                  <p:nvPr/>
                </p:nvSpPr>
                <p:spPr bwMode="gray">
                  <a:xfrm>
                    <a:off x="4928167" y="1072856"/>
                    <a:ext cx="130866" cy="141412"/>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nvGrpSpPr>
                  <p:cNvPr id="11" name="グループ化 47"/>
                  <p:cNvGrpSpPr>
                    <a:grpSpLocks/>
                  </p:cNvGrpSpPr>
                  <p:nvPr/>
                </p:nvGrpSpPr>
                <p:grpSpPr bwMode="auto">
                  <a:xfrm>
                    <a:off x="2030127" y="1465433"/>
                    <a:ext cx="4497978" cy="4411220"/>
                    <a:chOff x="2102135" y="1370641"/>
                    <a:chExt cx="4497978" cy="4411220"/>
                  </a:xfrm>
                </p:grpSpPr>
                <p:sp>
                  <p:nvSpPr>
                    <p:cNvPr id="119" name="正方形/長方形 118"/>
                    <p:cNvSpPr/>
                    <p:nvPr/>
                  </p:nvSpPr>
                  <p:spPr bwMode="gray">
                    <a:xfrm>
                      <a:off x="2102135" y="3924505"/>
                      <a:ext cx="1648484" cy="47911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阿倍野区役所</a:t>
                      </a:r>
                      <a:endParaRPr lang="en-US" altLang="ja-JP" sz="900" dirty="0">
                        <a:solidFill>
                          <a:schemeClr val="tx1"/>
                        </a:solidFill>
                      </a:endParaRPr>
                    </a:p>
                    <a:p>
                      <a:pPr algn="ctr">
                        <a:defRPr/>
                      </a:pPr>
                      <a:r>
                        <a:rPr lang="ja-JP" altLang="en-US" sz="900" dirty="0">
                          <a:solidFill>
                            <a:schemeClr val="tx1"/>
                          </a:solidFill>
                        </a:rPr>
                        <a:t>（地域自治区事務所）</a:t>
                      </a:r>
                    </a:p>
                  </p:txBody>
                </p:sp>
                <p:sp>
                  <p:nvSpPr>
                    <p:cNvPr id="120" name="円/楕円 119"/>
                    <p:cNvSpPr/>
                    <p:nvPr/>
                  </p:nvSpPr>
                  <p:spPr bwMode="gray">
                    <a:xfrm>
                      <a:off x="4894638" y="2643352"/>
                      <a:ext cx="143530" cy="14563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12" name="グループ化 43"/>
                    <p:cNvGrpSpPr>
                      <a:grpSpLocks/>
                    </p:cNvGrpSpPr>
                    <p:nvPr/>
                  </p:nvGrpSpPr>
                  <p:grpSpPr bwMode="auto">
                    <a:xfrm>
                      <a:off x="3286257" y="1370641"/>
                      <a:ext cx="3294858" cy="4411220"/>
                      <a:chOff x="3286257" y="1370641"/>
                      <a:chExt cx="3294858" cy="4411220"/>
                    </a:xfrm>
                  </p:grpSpPr>
                  <p:sp>
                    <p:nvSpPr>
                      <p:cNvPr id="124" name="フリーフォーム 123"/>
                      <p:cNvSpPr/>
                      <p:nvPr/>
                    </p:nvSpPr>
                    <p:spPr bwMode="gray">
                      <a:xfrm>
                        <a:off x="3286257" y="2951504"/>
                        <a:ext cx="930835" cy="2830357"/>
                      </a:xfrm>
                      <a:custGeom>
                        <a:avLst/>
                        <a:gdLst>
                          <a:gd name="connsiteX0" fmla="*/ 381000 w 930275"/>
                          <a:gd name="connsiteY0" fmla="*/ 2828925 h 2828925"/>
                          <a:gd name="connsiteX1" fmla="*/ 666750 w 930275"/>
                          <a:gd name="connsiteY1" fmla="*/ 1066800 h 2828925"/>
                          <a:gd name="connsiteX2" fmla="*/ 819150 w 930275"/>
                          <a:gd name="connsiteY2" fmla="*/ 361950 h 2828925"/>
                          <a:gd name="connsiteX3" fmla="*/ 0 w 930275"/>
                          <a:gd name="connsiteY3" fmla="*/ 0 h 2828925"/>
                        </a:gdLst>
                        <a:ahLst/>
                        <a:cxnLst>
                          <a:cxn ang="0">
                            <a:pos x="connsiteX0" y="connsiteY0"/>
                          </a:cxn>
                          <a:cxn ang="0">
                            <a:pos x="connsiteX1" y="connsiteY1"/>
                          </a:cxn>
                          <a:cxn ang="0">
                            <a:pos x="connsiteX2" y="connsiteY2"/>
                          </a:cxn>
                          <a:cxn ang="0">
                            <a:pos x="connsiteX3" y="connsiteY3"/>
                          </a:cxn>
                        </a:cxnLst>
                        <a:rect l="l" t="t" r="r" b="b"/>
                        <a:pathLst>
                          <a:path w="930275" h="2828925">
                            <a:moveTo>
                              <a:pt x="381000" y="2828925"/>
                            </a:moveTo>
                            <a:cubicBezTo>
                              <a:pt x="487362" y="2153443"/>
                              <a:pt x="593725" y="1477962"/>
                              <a:pt x="666750" y="1066800"/>
                            </a:cubicBezTo>
                            <a:cubicBezTo>
                              <a:pt x="739775" y="655638"/>
                              <a:pt x="930275" y="539750"/>
                              <a:pt x="819150" y="361950"/>
                            </a:cubicBezTo>
                            <a:cubicBezTo>
                              <a:pt x="708025" y="184150"/>
                              <a:pt x="354012" y="92075"/>
                              <a:pt x="0" y="0"/>
                            </a:cubicBez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5" name="フリーフォーム 124"/>
                      <p:cNvSpPr/>
                      <p:nvPr/>
                    </p:nvSpPr>
                    <p:spPr bwMode="gray">
                      <a:xfrm>
                        <a:off x="3495220" y="1370641"/>
                        <a:ext cx="875955" cy="3047752"/>
                      </a:xfrm>
                      <a:custGeom>
                        <a:avLst/>
                        <a:gdLst>
                          <a:gd name="connsiteX0" fmla="*/ 877887 w 877887"/>
                          <a:gd name="connsiteY0" fmla="*/ 3048000 h 3048000"/>
                          <a:gd name="connsiteX1" fmla="*/ 115887 w 877887"/>
                          <a:gd name="connsiteY1" fmla="*/ 2238375 h 3048000"/>
                          <a:gd name="connsiteX2" fmla="*/ 182562 w 877887"/>
                          <a:gd name="connsiteY2" fmla="*/ 1819275 h 3048000"/>
                          <a:gd name="connsiteX3" fmla="*/ 268287 w 877887"/>
                          <a:gd name="connsiteY3" fmla="*/ 1219200 h 3048000"/>
                          <a:gd name="connsiteX4" fmla="*/ 515937 w 877887"/>
                          <a:gd name="connsiteY4" fmla="*/ 0 h 304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87" h="3048000">
                            <a:moveTo>
                              <a:pt x="877887" y="3048000"/>
                            </a:moveTo>
                            <a:cubicBezTo>
                              <a:pt x="554831" y="2745581"/>
                              <a:pt x="231775" y="2443163"/>
                              <a:pt x="115887" y="2238375"/>
                            </a:cubicBezTo>
                            <a:cubicBezTo>
                              <a:pt x="0" y="2033588"/>
                              <a:pt x="157162" y="1989138"/>
                              <a:pt x="182562" y="1819275"/>
                            </a:cubicBezTo>
                            <a:cubicBezTo>
                              <a:pt x="207962" y="1649413"/>
                              <a:pt x="212725" y="1522412"/>
                              <a:pt x="268287" y="1219200"/>
                            </a:cubicBezTo>
                            <a:cubicBezTo>
                              <a:pt x="323849" y="915988"/>
                              <a:pt x="419893" y="457994"/>
                              <a:pt x="515937" y="0"/>
                            </a:cubicBezTo>
                          </a:path>
                        </a:pathLst>
                      </a:custGeom>
                      <a:ln w="63500" cmpd="tri">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6" name="フリーフォーム 125"/>
                      <p:cNvSpPr/>
                      <p:nvPr/>
                    </p:nvSpPr>
                    <p:spPr bwMode="gray">
                      <a:xfrm>
                        <a:off x="6391149" y="1856087"/>
                        <a:ext cx="189966" cy="1534428"/>
                      </a:xfrm>
                      <a:custGeom>
                        <a:avLst/>
                        <a:gdLst>
                          <a:gd name="connsiteX0" fmla="*/ 190500 w 190500"/>
                          <a:gd name="connsiteY0" fmla="*/ 0 h 1533525"/>
                          <a:gd name="connsiteX1" fmla="*/ 0 w 190500"/>
                          <a:gd name="connsiteY1" fmla="*/ 1533525 h 1533525"/>
                        </a:gdLst>
                        <a:ahLst/>
                        <a:cxnLst>
                          <a:cxn ang="0">
                            <a:pos x="connsiteX0" y="connsiteY0"/>
                          </a:cxn>
                          <a:cxn ang="0">
                            <a:pos x="connsiteX1" y="connsiteY1"/>
                          </a:cxn>
                        </a:cxnLst>
                        <a:rect l="l" t="t" r="r" b="b"/>
                        <a:pathLst>
                          <a:path w="190500" h="1533525">
                            <a:moveTo>
                              <a:pt x="190500" y="0"/>
                            </a:moveTo>
                            <a:lnTo>
                              <a:pt x="0" y="1533525"/>
                            </a:lnTo>
                          </a:path>
                        </a:pathLst>
                      </a:custGeom>
                      <a:ln w="63500" cmpd="tri">
                        <a:solidFill>
                          <a:srgbClr val="F4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38" name="フリーフォーム 137"/>
                      <p:cNvSpPr/>
                      <p:nvPr/>
                    </p:nvSpPr>
                    <p:spPr bwMode="gray">
                      <a:xfrm>
                        <a:off x="4016373" y="1627379"/>
                        <a:ext cx="861675" cy="60785"/>
                      </a:xfrm>
                      <a:custGeom>
                        <a:avLst/>
                        <a:gdLst>
                          <a:gd name="connsiteX0" fmla="*/ 190500 w 190500"/>
                          <a:gd name="connsiteY0" fmla="*/ 0 h 1533525"/>
                          <a:gd name="connsiteX1" fmla="*/ 0 w 190500"/>
                          <a:gd name="connsiteY1" fmla="*/ 1533525 h 1533525"/>
                        </a:gdLst>
                        <a:ahLst/>
                        <a:cxnLst>
                          <a:cxn ang="0">
                            <a:pos x="connsiteX0" y="connsiteY0"/>
                          </a:cxn>
                          <a:cxn ang="0">
                            <a:pos x="connsiteX1" y="connsiteY1"/>
                          </a:cxn>
                        </a:cxnLst>
                        <a:rect l="l" t="t" r="r" b="b"/>
                        <a:pathLst>
                          <a:path w="190500" h="1533525">
                            <a:moveTo>
                              <a:pt x="190500" y="0"/>
                            </a:moveTo>
                            <a:lnTo>
                              <a:pt x="0" y="1533525"/>
                            </a:lnTo>
                          </a:path>
                        </a:pathLst>
                      </a:custGeom>
                      <a:ln w="63500" cmpd="tri">
                        <a:solidFill>
                          <a:srgbClr val="F4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118" name="正方形/長方形 117"/>
                    <p:cNvSpPr/>
                    <p:nvPr/>
                  </p:nvSpPr>
                  <p:spPr bwMode="gray">
                    <a:xfrm>
                      <a:off x="2484507" y="1914590"/>
                      <a:ext cx="1475405" cy="57409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rPr>
                        <a:t>天王寺区役所</a:t>
                      </a:r>
                      <a:endParaRPr lang="en-US" altLang="ja-JP" sz="1050" dirty="0">
                        <a:solidFill>
                          <a:schemeClr val="tx1"/>
                        </a:solidFill>
                      </a:endParaRPr>
                    </a:p>
                    <a:p>
                      <a:pPr algn="ctr">
                        <a:defRPr/>
                      </a:pPr>
                      <a:r>
                        <a:rPr lang="ja-JP" altLang="en-US" sz="1050" dirty="0">
                          <a:solidFill>
                            <a:schemeClr val="tx1"/>
                          </a:solidFill>
                        </a:rPr>
                        <a:t>（総合区役所）</a:t>
                      </a:r>
                      <a:endParaRPr lang="en-US" altLang="ja-JP" sz="1050" dirty="0">
                        <a:solidFill>
                          <a:schemeClr val="tx1"/>
                        </a:solidFill>
                      </a:endParaRPr>
                    </a:p>
                  </p:txBody>
                </p:sp>
                <p:sp>
                  <p:nvSpPr>
                    <p:cNvPr id="121" name="正方形/長方形 120"/>
                    <p:cNvSpPr/>
                    <p:nvPr/>
                  </p:nvSpPr>
                  <p:spPr bwMode="gray">
                    <a:xfrm>
                      <a:off x="4972736" y="2088256"/>
                      <a:ext cx="1627377" cy="49599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生野区役所</a:t>
                      </a:r>
                      <a:endParaRPr lang="en-US" altLang="ja-JP" sz="900" dirty="0">
                        <a:solidFill>
                          <a:schemeClr val="tx1"/>
                        </a:solidFill>
                      </a:endParaRPr>
                    </a:p>
                    <a:p>
                      <a:pPr algn="ctr">
                        <a:defRPr/>
                      </a:pPr>
                      <a:r>
                        <a:rPr lang="ja-JP" altLang="en-US" sz="900" dirty="0">
                          <a:solidFill>
                            <a:schemeClr val="tx1"/>
                          </a:solidFill>
                        </a:rPr>
                        <a:t>（地域自治区事務所）</a:t>
                      </a:r>
                      <a:endParaRPr lang="en-US" altLang="ja-JP" sz="900" dirty="0">
                        <a:solidFill>
                          <a:schemeClr val="tx1"/>
                        </a:solidFill>
                      </a:endParaRPr>
                    </a:p>
                  </p:txBody>
                </p:sp>
              </p:grpSp>
            </p:grpSp>
            <p:sp>
              <p:nvSpPr>
                <p:cNvPr id="105" name="フローチャート : 判断 104"/>
                <p:cNvSpPr/>
                <p:nvPr/>
              </p:nvSpPr>
              <p:spPr bwMode="gray">
                <a:xfrm>
                  <a:off x="5104011" y="3013019"/>
                  <a:ext cx="130866" cy="143523"/>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6" name="正方形/長方形 105"/>
                <p:cNvSpPr/>
                <p:nvPr/>
              </p:nvSpPr>
              <p:spPr bwMode="gray">
                <a:xfrm>
                  <a:off x="4852834" y="3067895"/>
                  <a:ext cx="1091250" cy="37569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田島工営所</a:t>
                  </a:r>
                  <a:endParaRPr lang="en-US" altLang="ja-JP" sz="900" dirty="0">
                    <a:solidFill>
                      <a:schemeClr val="tx1"/>
                    </a:solidFill>
                  </a:endParaRPr>
                </a:p>
              </p:txBody>
            </p:sp>
            <p:sp>
              <p:nvSpPr>
                <p:cNvPr id="107" name="二等辺三角形 106"/>
                <p:cNvSpPr/>
                <p:nvPr/>
              </p:nvSpPr>
              <p:spPr bwMode="gray">
                <a:xfrm>
                  <a:off x="4038090" y="1531356"/>
                  <a:ext cx="143530" cy="143523"/>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8" name="正方形/長方形 107"/>
                <p:cNvSpPr/>
                <p:nvPr/>
              </p:nvSpPr>
              <p:spPr bwMode="gray">
                <a:xfrm>
                  <a:off x="3702482" y="908720"/>
                  <a:ext cx="1013153" cy="3609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真田山</a:t>
                  </a:r>
                  <a:endParaRPr lang="en-US" altLang="ja-JP" sz="900" dirty="0">
                    <a:solidFill>
                      <a:schemeClr val="tx1"/>
                    </a:solidFill>
                  </a:endParaRPr>
                </a:p>
                <a:p>
                  <a:pPr algn="ctr">
                    <a:defRPr/>
                  </a:pPr>
                  <a:r>
                    <a:rPr lang="ja-JP" altLang="en-US" sz="900" dirty="0">
                      <a:solidFill>
                        <a:schemeClr val="tx1"/>
                      </a:solidFill>
                    </a:rPr>
                    <a:t>公園事務所</a:t>
                  </a:r>
                  <a:endParaRPr lang="en-US" altLang="ja-JP" sz="900" dirty="0">
                    <a:solidFill>
                      <a:schemeClr val="tx1"/>
                    </a:solidFill>
                  </a:endParaRPr>
                </a:p>
              </p:txBody>
            </p:sp>
          </p:grpSp>
          <p:sp>
            <p:nvSpPr>
              <p:cNvPr id="102" name="円/楕円 101"/>
              <p:cNvSpPr/>
              <p:nvPr/>
            </p:nvSpPr>
            <p:spPr bwMode="gray">
              <a:xfrm>
                <a:off x="5312716" y="4091305"/>
                <a:ext cx="143530" cy="14563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3" name="円/楕円 102"/>
              <p:cNvSpPr/>
              <p:nvPr/>
            </p:nvSpPr>
            <p:spPr bwMode="gray">
              <a:xfrm>
                <a:off x="5295830" y="2430238"/>
                <a:ext cx="217406" cy="217396"/>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2" name="フリーフォーム 81"/>
            <p:cNvSpPr/>
            <p:nvPr/>
          </p:nvSpPr>
          <p:spPr bwMode="auto">
            <a:xfrm>
              <a:off x="6588125" y="2924175"/>
              <a:ext cx="400050" cy="114300"/>
            </a:xfrm>
            <a:custGeom>
              <a:avLst/>
              <a:gdLst>
                <a:gd name="connsiteX0" fmla="*/ 0 w 400050"/>
                <a:gd name="connsiteY0" fmla="*/ 0 h 114300"/>
                <a:gd name="connsiteX1" fmla="*/ 400050 w 400050"/>
                <a:gd name="connsiteY1" fmla="*/ 114300 h 114300"/>
                <a:gd name="connsiteX2" fmla="*/ 400050 w 400050"/>
                <a:gd name="connsiteY2" fmla="*/ 114300 h 114300"/>
              </a:gdLst>
              <a:ahLst/>
              <a:cxnLst>
                <a:cxn ang="0">
                  <a:pos x="connsiteX0" y="connsiteY0"/>
                </a:cxn>
                <a:cxn ang="0">
                  <a:pos x="connsiteX1" y="connsiteY1"/>
                </a:cxn>
                <a:cxn ang="0">
                  <a:pos x="connsiteX2" y="connsiteY2"/>
                </a:cxn>
              </a:cxnLst>
              <a:rect l="l" t="t" r="r" b="b"/>
              <a:pathLst>
                <a:path w="400050" h="114300">
                  <a:moveTo>
                    <a:pt x="0" y="0"/>
                  </a:moveTo>
                  <a:lnTo>
                    <a:pt x="400050" y="114300"/>
                  </a:lnTo>
                  <a:lnTo>
                    <a:pt x="400050" y="114300"/>
                  </a:lnTo>
                </a:path>
              </a:pathLst>
            </a:custGeom>
            <a:ln w="63500" cmpd="tri">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sp>
        <p:nvSpPr>
          <p:cNvPr id="84" name="テキスト ボックス 24"/>
          <p:cNvSpPr txBox="1">
            <a:spLocks noChangeArrowheads="1"/>
          </p:cNvSpPr>
          <p:nvPr/>
        </p:nvSpPr>
        <p:spPr bwMode="gray">
          <a:xfrm>
            <a:off x="4090988" y="620713"/>
            <a:ext cx="1800000"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dirty="0">
                <a:solidFill>
                  <a:schemeClr val="bg1"/>
                </a:solidFill>
                <a:latin typeface="ＭＳ Ｐゴシック" charset="-128"/>
              </a:rPr>
              <a:t>区</a:t>
            </a:r>
            <a:r>
              <a:rPr lang="ja-JP" altLang="en-US" sz="1200" b="1" dirty="0" smtClean="0">
                <a:solidFill>
                  <a:schemeClr val="bg1"/>
                </a:solidFill>
                <a:latin typeface="ＭＳ Ｐゴシック" charset="-128"/>
              </a:rPr>
              <a:t>役所等の現況位置図</a:t>
            </a:r>
            <a:endParaRPr lang="ja-JP" altLang="en-US" sz="1200" b="1" dirty="0">
              <a:solidFill>
                <a:schemeClr val="bg1"/>
              </a:solidFill>
              <a:latin typeface="ＭＳ Ｐゴシック" charset="-128"/>
            </a:endParaRPr>
          </a:p>
        </p:txBody>
      </p:sp>
      <p:grpSp>
        <p:nvGrpSpPr>
          <p:cNvPr id="86" name="グループ化 64"/>
          <p:cNvGrpSpPr>
            <a:grpSpLocks/>
          </p:cNvGrpSpPr>
          <p:nvPr/>
        </p:nvGrpSpPr>
        <p:grpSpPr bwMode="auto">
          <a:xfrm>
            <a:off x="4090988" y="908051"/>
            <a:ext cx="2281212" cy="1872115"/>
            <a:chOff x="5508104" y="3645025"/>
            <a:chExt cx="2281509" cy="1872207"/>
          </a:xfrm>
        </p:grpSpPr>
        <p:sp>
          <p:nvSpPr>
            <p:cNvPr id="90" name="Rectangle 63"/>
            <p:cNvSpPr>
              <a:spLocks noChangeArrowheads="1"/>
            </p:cNvSpPr>
            <p:nvPr/>
          </p:nvSpPr>
          <p:spPr bwMode="auto">
            <a:xfrm>
              <a:off x="5508104" y="3645025"/>
              <a:ext cx="2209492" cy="1800957"/>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91" name="Line 65"/>
            <p:cNvSpPr>
              <a:spLocks noChangeShapeType="1"/>
            </p:cNvSpPr>
            <p:nvPr/>
          </p:nvSpPr>
          <p:spPr bwMode="auto">
            <a:xfrm>
              <a:off x="5566842"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2" name="Line 66"/>
            <p:cNvSpPr>
              <a:spLocks noChangeShapeType="1"/>
            </p:cNvSpPr>
            <p:nvPr/>
          </p:nvSpPr>
          <p:spPr bwMode="auto">
            <a:xfrm>
              <a:off x="5566842" y="4102224"/>
              <a:ext cx="457200"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3" name="Text Box 67"/>
            <p:cNvSpPr txBox="1">
              <a:spLocks noChangeArrowheads="1"/>
            </p:cNvSpPr>
            <p:nvPr/>
          </p:nvSpPr>
          <p:spPr bwMode="auto">
            <a:xfrm>
              <a:off x="6025627" y="3759324"/>
              <a:ext cx="1763986" cy="175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a:t>
              </a:r>
              <a:r>
                <a:rPr lang="ja-JP" altLang="en-US" sz="1000" dirty="0">
                  <a:solidFill>
                    <a:srgbClr val="000000"/>
                  </a:solidFill>
                  <a:latin typeface="ＭＳ ゴシック" pitchFamily="49" charset="-128"/>
                  <a:ea typeface="ＭＳ ゴシック" pitchFamily="49" charset="-128"/>
                </a:rPr>
                <a:t>区</a:t>
              </a:r>
              <a:r>
                <a:rPr lang="ja-JP" altLang="en-US" sz="1000" dirty="0" smtClean="0">
                  <a:solidFill>
                    <a:srgbClr val="000000"/>
                  </a:solidFill>
                  <a:latin typeface="ＭＳ ゴシック" pitchFamily="49" charset="-128"/>
                  <a:ea typeface="ＭＳ ゴシック" pitchFamily="49" charset="-128"/>
                </a:rPr>
                <a:t>役所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a:t>
              </a:r>
              <a:r>
                <a:rPr lang="ja-JP" altLang="en-US" sz="1000" dirty="0">
                  <a:solidFill>
                    <a:srgbClr val="000000"/>
                  </a:solidFill>
                  <a:latin typeface="ＭＳ ゴシック" pitchFamily="49" charset="-128"/>
                  <a:ea typeface="ＭＳ ゴシック" pitchFamily="49" charset="-128"/>
                </a:rPr>
                <a:t>自治区</a:t>
              </a:r>
              <a:r>
                <a:rPr lang="ja-JP" altLang="en-US" sz="1000" dirty="0" smtClean="0">
                  <a:solidFill>
                    <a:srgbClr val="000000"/>
                  </a:solidFill>
                  <a:latin typeface="ＭＳ ゴシック" pitchFamily="49" charset="-128"/>
                  <a:ea typeface="ＭＳ ゴシック" pitchFamily="49" charset="-128"/>
                </a:rPr>
                <a:t>事務所</a:t>
              </a:r>
              <a:r>
                <a:rPr lang="en-US" altLang="ja-JP" sz="1000" dirty="0" smtClean="0">
                  <a:solidFill>
                    <a:srgbClr val="000000"/>
                  </a:solidFill>
                  <a:latin typeface="ＭＳ ゴシック" pitchFamily="49" charset="-128"/>
                  <a:ea typeface="ＭＳ ゴシック" pitchFamily="49" charset="-128"/>
                </a:rPr>
                <a:t>)</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工営所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公園事務所</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94" name="円/楕円 93"/>
            <p:cNvSpPr/>
            <p:nvPr/>
          </p:nvSpPr>
          <p:spPr>
            <a:xfrm>
              <a:off x="5678782" y="4724577"/>
              <a:ext cx="142894" cy="14447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5" name="円/楕円 94"/>
            <p:cNvSpPr/>
            <p:nvPr/>
          </p:nvSpPr>
          <p:spPr>
            <a:xfrm>
              <a:off x="5652585" y="4437226"/>
              <a:ext cx="215928" cy="215911"/>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6" name="Line 64"/>
            <p:cNvSpPr>
              <a:spLocks noChangeShapeType="1"/>
            </p:cNvSpPr>
            <p:nvPr/>
          </p:nvSpPr>
          <p:spPr bwMode="auto">
            <a:xfrm>
              <a:off x="5580112" y="4293096"/>
              <a:ext cx="457200"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7" name="Line 68"/>
            <p:cNvSpPr>
              <a:spLocks noChangeShapeType="1"/>
            </p:cNvSpPr>
            <p:nvPr/>
          </p:nvSpPr>
          <p:spPr bwMode="auto">
            <a:xfrm>
              <a:off x="5580112" y="4293096"/>
              <a:ext cx="457200"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8" name="フローチャート : 判断 97"/>
            <p:cNvSpPr/>
            <p:nvPr/>
          </p:nvSpPr>
          <p:spPr>
            <a:xfrm>
              <a:off x="5685133" y="4919041"/>
              <a:ext cx="130192" cy="144469"/>
            </a:xfrm>
            <a:prstGeom prst="flowChartDecision">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9" name="二等辺三角形 98"/>
            <p:cNvSpPr/>
            <p:nvPr/>
          </p:nvSpPr>
          <p:spPr>
            <a:xfrm>
              <a:off x="5677988" y="5125426"/>
              <a:ext cx="144481" cy="142882"/>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85" name="正方形/長方形 27"/>
          <p:cNvSpPr>
            <a:spLocks noChangeArrowheads="1"/>
          </p:cNvSpPr>
          <p:nvPr/>
        </p:nvSpPr>
        <p:spPr bwMode="auto">
          <a:xfrm>
            <a:off x="8112125" y="-29065"/>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３６</a:t>
            </a:r>
            <a:endParaRPr lang="ja-JP" altLang="en-US" sz="1200" b="1" dirty="0">
              <a:solidFill>
                <a:srgbClr val="000000"/>
              </a:solidFill>
              <a:latin typeface="ＭＳ Ｐゴシック" charset="-128"/>
              <a:ea typeface="Meiryo UI" pitchFamily="50" charset="-128"/>
              <a:cs typeface="Meiryo UI" pitchFamily="50" charset="-128"/>
            </a:endParaRPr>
          </a:p>
        </p:txBody>
      </p:sp>
      <p:sp>
        <p:nvSpPr>
          <p:cNvPr id="122" name="フリーフォーム 121"/>
          <p:cNvSpPr/>
          <p:nvPr/>
        </p:nvSpPr>
        <p:spPr bwMode="gray">
          <a:xfrm>
            <a:off x="5595938" y="2976323"/>
            <a:ext cx="681037" cy="545995"/>
          </a:xfrm>
          <a:custGeom>
            <a:avLst/>
            <a:gdLst>
              <a:gd name="connsiteX0" fmla="*/ 590550 w 681037"/>
              <a:gd name="connsiteY0" fmla="*/ 38340 h 545995"/>
              <a:gd name="connsiteX1" fmla="*/ 619125 w 681037"/>
              <a:gd name="connsiteY1" fmla="*/ 47865 h 545995"/>
              <a:gd name="connsiteX2" fmla="*/ 642937 w 681037"/>
              <a:gd name="connsiteY2" fmla="*/ 76440 h 545995"/>
              <a:gd name="connsiteX3" fmla="*/ 661987 w 681037"/>
              <a:gd name="connsiteY3" fmla="*/ 105015 h 545995"/>
              <a:gd name="connsiteX4" fmla="*/ 671512 w 681037"/>
              <a:gd name="connsiteY4" fmla="*/ 119302 h 545995"/>
              <a:gd name="connsiteX5" fmla="*/ 681037 w 681037"/>
              <a:gd name="connsiteY5" fmla="*/ 133590 h 545995"/>
              <a:gd name="connsiteX6" fmla="*/ 661987 w 681037"/>
              <a:gd name="connsiteY6" fmla="*/ 171690 h 545995"/>
              <a:gd name="connsiteX7" fmla="*/ 657225 w 681037"/>
              <a:gd name="connsiteY7" fmla="*/ 195502 h 545995"/>
              <a:gd name="connsiteX8" fmla="*/ 647700 w 681037"/>
              <a:gd name="connsiteY8" fmla="*/ 224077 h 545995"/>
              <a:gd name="connsiteX9" fmla="*/ 642937 w 681037"/>
              <a:gd name="connsiteY9" fmla="*/ 247890 h 545995"/>
              <a:gd name="connsiteX10" fmla="*/ 633412 w 681037"/>
              <a:gd name="connsiteY10" fmla="*/ 276465 h 545995"/>
              <a:gd name="connsiteX11" fmla="*/ 623887 w 681037"/>
              <a:gd name="connsiteY11" fmla="*/ 314565 h 545995"/>
              <a:gd name="connsiteX12" fmla="*/ 614362 w 681037"/>
              <a:gd name="connsiteY12" fmla="*/ 343140 h 545995"/>
              <a:gd name="connsiteX13" fmla="*/ 609600 w 681037"/>
              <a:gd name="connsiteY13" fmla="*/ 376477 h 545995"/>
              <a:gd name="connsiteX14" fmla="*/ 600075 w 681037"/>
              <a:gd name="connsiteY14" fmla="*/ 405052 h 545995"/>
              <a:gd name="connsiteX15" fmla="*/ 595312 w 681037"/>
              <a:gd name="connsiteY15" fmla="*/ 438390 h 545995"/>
              <a:gd name="connsiteX16" fmla="*/ 585787 w 681037"/>
              <a:gd name="connsiteY16" fmla="*/ 466965 h 545995"/>
              <a:gd name="connsiteX17" fmla="*/ 576262 w 681037"/>
              <a:gd name="connsiteY17" fmla="*/ 495540 h 545995"/>
              <a:gd name="connsiteX18" fmla="*/ 557212 w 681037"/>
              <a:gd name="connsiteY18" fmla="*/ 519352 h 545995"/>
              <a:gd name="connsiteX19" fmla="*/ 461962 w 681037"/>
              <a:gd name="connsiteY19" fmla="*/ 524115 h 545995"/>
              <a:gd name="connsiteX20" fmla="*/ 300037 w 681037"/>
              <a:gd name="connsiteY20" fmla="*/ 528877 h 545995"/>
              <a:gd name="connsiteX21" fmla="*/ 80962 w 681037"/>
              <a:gd name="connsiteY21" fmla="*/ 528877 h 545995"/>
              <a:gd name="connsiteX22" fmla="*/ 61912 w 681037"/>
              <a:gd name="connsiteY22" fmla="*/ 524115 h 545995"/>
              <a:gd name="connsiteX23" fmla="*/ 28575 w 681037"/>
              <a:gd name="connsiteY23" fmla="*/ 514590 h 545995"/>
              <a:gd name="connsiteX24" fmla="*/ 9525 w 681037"/>
              <a:gd name="connsiteY24" fmla="*/ 466965 h 545995"/>
              <a:gd name="connsiteX25" fmla="*/ 4762 w 681037"/>
              <a:gd name="connsiteY25" fmla="*/ 381240 h 545995"/>
              <a:gd name="connsiteX26" fmla="*/ 0 w 681037"/>
              <a:gd name="connsiteY26" fmla="*/ 357427 h 545995"/>
              <a:gd name="connsiteX27" fmla="*/ 4762 w 681037"/>
              <a:gd name="connsiteY27" fmla="*/ 157402 h 545995"/>
              <a:gd name="connsiteX28" fmla="*/ 33337 w 681037"/>
              <a:gd name="connsiteY28" fmla="*/ 90727 h 545995"/>
              <a:gd name="connsiteX29" fmla="*/ 42862 w 681037"/>
              <a:gd name="connsiteY29" fmla="*/ 76440 h 545995"/>
              <a:gd name="connsiteX30" fmla="*/ 52387 w 681037"/>
              <a:gd name="connsiteY30" fmla="*/ 57390 h 545995"/>
              <a:gd name="connsiteX31" fmla="*/ 66675 w 681037"/>
              <a:gd name="connsiteY31" fmla="*/ 47865 h 545995"/>
              <a:gd name="connsiteX32" fmla="*/ 114300 w 681037"/>
              <a:gd name="connsiteY32" fmla="*/ 33577 h 545995"/>
              <a:gd name="connsiteX33" fmla="*/ 142875 w 681037"/>
              <a:gd name="connsiteY33" fmla="*/ 24052 h 545995"/>
              <a:gd name="connsiteX34" fmla="*/ 171450 w 681037"/>
              <a:gd name="connsiteY34" fmla="*/ 14527 h 545995"/>
              <a:gd name="connsiteX35" fmla="*/ 190500 w 681037"/>
              <a:gd name="connsiteY35" fmla="*/ 9765 h 545995"/>
              <a:gd name="connsiteX36" fmla="*/ 228600 w 681037"/>
              <a:gd name="connsiteY36" fmla="*/ 240 h 545995"/>
              <a:gd name="connsiteX37" fmla="*/ 547687 w 681037"/>
              <a:gd name="connsiteY37" fmla="*/ 5002 h 545995"/>
              <a:gd name="connsiteX38" fmla="*/ 576262 w 681037"/>
              <a:gd name="connsiteY38" fmla="*/ 19290 h 545995"/>
              <a:gd name="connsiteX39" fmla="*/ 590550 w 681037"/>
              <a:gd name="connsiteY39" fmla="*/ 33577 h 545995"/>
              <a:gd name="connsiteX40" fmla="*/ 595312 w 681037"/>
              <a:gd name="connsiteY40" fmla="*/ 47865 h 545995"/>
              <a:gd name="connsiteX41" fmla="*/ 590550 w 681037"/>
              <a:gd name="connsiteY41" fmla="*/ 38340 h 545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81037" h="545995">
                <a:moveTo>
                  <a:pt x="590550" y="38340"/>
                </a:moveTo>
                <a:cubicBezTo>
                  <a:pt x="594519" y="38340"/>
                  <a:pt x="613556" y="39511"/>
                  <a:pt x="619125" y="47865"/>
                </a:cubicBezTo>
                <a:cubicBezTo>
                  <a:pt x="653166" y="98925"/>
                  <a:pt x="600151" y="21427"/>
                  <a:pt x="642937" y="76440"/>
                </a:cubicBezTo>
                <a:cubicBezTo>
                  <a:pt x="649965" y="85476"/>
                  <a:pt x="655637" y="95490"/>
                  <a:pt x="661987" y="105015"/>
                </a:cubicBezTo>
                <a:lnTo>
                  <a:pt x="671512" y="119302"/>
                </a:lnTo>
                <a:lnTo>
                  <a:pt x="681037" y="133590"/>
                </a:lnTo>
                <a:cubicBezTo>
                  <a:pt x="670315" y="149672"/>
                  <a:pt x="668342" y="150506"/>
                  <a:pt x="661987" y="171690"/>
                </a:cubicBezTo>
                <a:cubicBezTo>
                  <a:pt x="659661" y="179443"/>
                  <a:pt x="659355" y="187693"/>
                  <a:pt x="657225" y="195502"/>
                </a:cubicBezTo>
                <a:cubicBezTo>
                  <a:pt x="654583" y="205188"/>
                  <a:pt x="650875" y="214552"/>
                  <a:pt x="647700" y="224077"/>
                </a:cubicBezTo>
                <a:cubicBezTo>
                  <a:pt x="645140" y="231756"/>
                  <a:pt x="645067" y="240080"/>
                  <a:pt x="642937" y="247890"/>
                </a:cubicBezTo>
                <a:cubicBezTo>
                  <a:pt x="640295" y="257576"/>
                  <a:pt x="636587" y="266940"/>
                  <a:pt x="633412" y="276465"/>
                </a:cubicBezTo>
                <a:cubicBezTo>
                  <a:pt x="618963" y="319812"/>
                  <a:pt x="641127" y="251352"/>
                  <a:pt x="623887" y="314565"/>
                </a:cubicBezTo>
                <a:cubicBezTo>
                  <a:pt x="621245" y="324251"/>
                  <a:pt x="614362" y="343140"/>
                  <a:pt x="614362" y="343140"/>
                </a:cubicBezTo>
                <a:cubicBezTo>
                  <a:pt x="612775" y="354252"/>
                  <a:pt x="612124" y="365539"/>
                  <a:pt x="609600" y="376477"/>
                </a:cubicBezTo>
                <a:cubicBezTo>
                  <a:pt x="607342" y="386260"/>
                  <a:pt x="600075" y="405052"/>
                  <a:pt x="600075" y="405052"/>
                </a:cubicBezTo>
                <a:cubicBezTo>
                  <a:pt x="598487" y="416165"/>
                  <a:pt x="597836" y="427452"/>
                  <a:pt x="595312" y="438390"/>
                </a:cubicBezTo>
                <a:cubicBezTo>
                  <a:pt x="593054" y="448173"/>
                  <a:pt x="588962" y="457440"/>
                  <a:pt x="585787" y="466965"/>
                </a:cubicBezTo>
                <a:lnTo>
                  <a:pt x="576262" y="495540"/>
                </a:lnTo>
                <a:cubicBezTo>
                  <a:pt x="572716" y="506179"/>
                  <a:pt x="572227" y="517393"/>
                  <a:pt x="557212" y="519352"/>
                </a:cubicBezTo>
                <a:cubicBezTo>
                  <a:pt x="525689" y="523464"/>
                  <a:pt x="493730" y="522938"/>
                  <a:pt x="461962" y="524115"/>
                </a:cubicBezTo>
                <a:lnTo>
                  <a:pt x="300037" y="528877"/>
                </a:lnTo>
                <a:cubicBezTo>
                  <a:pt x="214456" y="545995"/>
                  <a:pt x="267638" y="537174"/>
                  <a:pt x="80962" y="528877"/>
                </a:cubicBezTo>
                <a:cubicBezTo>
                  <a:pt x="74423" y="528586"/>
                  <a:pt x="68206" y="525913"/>
                  <a:pt x="61912" y="524115"/>
                </a:cubicBezTo>
                <a:cubicBezTo>
                  <a:pt x="14086" y="510450"/>
                  <a:pt x="88129" y="529477"/>
                  <a:pt x="28575" y="514590"/>
                </a:cubicBezTo>
                <a:cubicBezTo>
                  <a:pt x="21495" y="500431"/>
                  <a:pt x="11487" y="482659"/>
                  <a:pt x="9525" y="466965"/>
                </a:cubicBezTo>
                <a:cubicBezTo>
                  <a:pt x="5975" y="438567"/>
                  <a:pt x="7241" y="409751"/>
                  <a:pt x="4762" y="381240"/>
                </a:cubicBezTo>
                <a:cubicBezTo>
                  <a:pt x="4061" y="373176"/>
                  <a:pt x="1587" y="365365"/>
                  <a:pt x="0" y="357427"/>
                </a:cubicBezTo>
                <a:cubicBezTo>
                  <a:pt x="1587" y="290752"/>
                  <a:pt x="768" y="223976"/>
                  <a:pt x="4762" y="157402"/>
                </a:cubicBezTo>
                <a:cubicBezTo>
                  <a:pt x="6790" y="123607"/>
                  <a:pt x="16010" y="116718"/>
                  <a:pt x="33337" y="90727"/>
                </a:cubicBezTo>
                <a:lnTo>
                  <a:pt x="42862" y="76440"/>
                </a:lnTo>
                <a:cubicBezTo>
                  <a:pt x="46800" y="70533"/>
                  <a:pt x="47842" y="62844"/>
                  <a:pt x="52387" y="57390"/>
                </a:cubicBezTo>
                <a:cubicBezTo>
                  <a:pt x="56051" y="52993"/>
                  <a:pt x="61444" y="50190"/>
                  <a:pt x="66675" y="47865"/>
                </a:cubicBezTo>
                <a:cubicBezTo>
                  <a:pt x="89984" y="37505"/>
                  <a:pt x="92991" y="39970"/>
                  <a:pt x="114300" y="33577"/>
                </a:cubicBezTo>
                <a:cubicBezTo>
                  <a:pt x="123917" y="30692"/>
                  <a:pt x="133350" y="27227"/>
                  <a:pt x="142875" y="24052"/>
                </a:cubicBezTo>
                <a:lnTo>
                  <a:pt x="171450" y="14527"/>
                </a:lnTo>
                <a:cubicBezTo>
                  <a:pt x="177659" y="12457"/>
                  <a:pt x="184206" y="11563"/>
                  <a:pt x="190500" y="9765"/>
                </a:cubicBezTo>
                <a:cubicBezTo>
                  <a:pt x="224676" y="0"/>
                  <a:pt x="180175" y="9924"/>
                  <a:pt x="228600" y="240"/>
                </a:cubicBezTo>
                <a:lnTo>
                  <a:pt x="547687" y="5002"/>
                </a:lnTo>
                <a:cubicBezTo>
                  <a:pt x="556584" y="5256"/>
                  <a:pt x="570135" y="14184"/>
                  <a:pt x="576262" y="19290"/>
                </a:cubicBezTo>
                <a:cubicBezTo>
                  <a:pt x="581436" y="23602"/>
                  <a:pt x="585787" y="28815"/>
                  <a:pt x="590550" y="33577"/>
                </a:cubicBezTo>
                <a:cubicBezTo>
                  <a:pt x="592137" y="38340"/>
                  <a:pt x="592176" y="43945"/>
                  <a:pt x="595312" y="47865"/>
                </a:cubicBezTo>
                <a:cubicBezTo>
                  <a:pt x="625961" y="86178"/>
                  <a:pt x="586581" y="38340"/>
                  <a:pt x="590550" y="383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0" name="直線コネクタ 129"/>
          <p:cNvCxnSpPr>
            <a:stCxn id="122" idx="3"/>
          </p:cNvCxnSpPr>
          <p:nvPr/>
        </p:nvCxnSpPr>
        <p:spPr bwMode="gray">
          <a:xfrm flipH="1">
            <a:off x="6156176" y="3081338"/>
            <a:ext cx="101749" cy="4196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a:stCxn id="122" idx="18"/>
          </p:cNvCxnSpPr>
          <p:nvPr/>
        </p:nvCxnSpPr>
        <p:spPr bwMode="gray">
          <a:xfrm flipH="1">
            <a:off x="5796136" y="3495675"/>
            <a:ext cx="357014" cy="53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578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4"/>
          <p:cNvSpPr txBox="1"/>
          <p:nvPr/>
        </p:nvSpPr>
        <p:spPr bwMode="gray">
          <a:xfrm>
            <a:off x="179388" y="73025"/>
            <a:ext cx="1439862" cy="217488"/>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特徴</a:t>
            </a:r>
          </a:p>
        </p:txBody>
      </p:sp>
      <p:sp>
        <p:nvSpPr>
          <p:cNvPr id="40963" name="タイトル 3"/>
          <p:cNvSpPr txBox="1">
            <a:spLocks/>
          </p:cNvSpPr>
          <p:nvPr/>
        </p:nvSpPr>
        <p:spPr bwMode="auto">
          <a:xfrm>
            <a:off x="4029075" y="27296"/>
            <a:ext cx="5000625" cy="6587722"/>
          </a:xfrm>
          <a:prstGeom prst="rect">
            <a:avLst/>
          </a:prstGeom>
          <a:noFill/>
          <a:ln w="22225" algn="ctr">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171450" indent="-17145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u"/>
            </a:pPr>
            <a:endParaRPr lang="ja-JP" altLang="ja-JP" sz="900">
              <a:solidFill>
                <a:srgbClr val="000000"/>
              </a:solidFill>
              <a:latin typeface="Meiryo UI" pitchFamily="50" charset="-128"/>
              <a:ea typeface="Meiryo UI" pitchFamily="50" charset="-128"/>
              <a:cs typeface="Meiryo UI" pitchFamily="50" charset="-128"/>
            </a:endParaRPr>
          </a:p>
        </p:txBody>
      </p:sp>
      <p:sp>
        <p:nvSpPr>
          <p:cNvPr id="5125" name="タイトル 3"/>
          <p:cNvSpPr>
            <a:spLocks/>
          </p:cNvSpPr>
          <p:nvPr/>
        </p:nvSpPr>
        <p:spPr bwMode="auto">
          <a:xfrm>
            <a:off x="107950" y="30163"/>
            <a:ext cx="3816350" cy="3203575"/>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marL="85725" indent="-85725">
              <a:lnSpc>
                <a:spcPts val="1800"/>
              </a:lnSpc>
              <a:buFont typeface="Wingdings" pitchFamily="2" charset="2"/>
              <a:buNone/>
              <a:defRPr/>
            </a:pPr>
            <a:endParaRPr lang="en-US" altLang="ja-JP" sz="1000" dirty="0">
              <a:solidFill>
                <a:srgbClr val="000000"/>
              </a:solidFill>
              <a:latin typeface="HGP創英角ｺﾞｼｯｸUB" pitchFamily="50" charset="-128"/>
              <a:ea typeface="HGP創英角ｺﾞｼｯｸUB" pitchFamily="50" charset="-128"/>
            </a:endParaRPr>
          </a:p>
          <a:p>
            <a:pPr marL="144000" indent="-457200">
              <a:lnSpc>
                <a:spcPts val="1600"/>
              </a:lnSpc>
              <a:defRPr/>
            </a:pPr>
            <a:r>
              <a:rPr lang="ja-JP" altLang="en-US" sz="1300" dirty="0">
                <a:latin typeface="HGP創英角ｺﾞｼｯｸUB" pitchFamily="50" charset="-128"/>
                <a:ea typeface="HGP創英角ｺﾞｼｯｸUB" pitchFamily="50" charset="-128"/>
              </a:rPr>
              <a:t>○日本で最も高層の商業ビルであるあべのハルカス、天王寺公園、</a:t>
            </a:r>
            <a:r>
              <a:rPr lang="ja-JP" altLang="ja-JP" sz="1300" dirty="0">
                <a:latin typeface="HGP創英角ｺﾞｼｯｸUB" pitchFamily="50" charset="-128"/>
                <a:ea typeface="HGP創英角ｺﾞｼｯｸUB" pitchFamily="50" charset="-128"/>
              </a:rPr>
              <a:t>コリアタウンなど</a:t>
            </a:r>
            <a:r>
              <a:rPr lang="ja-JP" altLang="en-US" sz="1300" dirty="0">
                <a:latin typeface="HGP創英角ｺﾞｼｯｸUB" pitchFamily="50" charset="-128"/>
                <a:ea typeface="HGP創英角ｺﾞｼｯｸUB" pitchFamily="50" charset="-128"/>
              </a:rPr>
              <a:t>の</a:t>
            </a:r>
            <a:r>
              <a:rPr lang="ja-JP" altLang="ja-JP" sz="1300" dirty="0">
                <a:latin typeface="HGP創英角ｺﾞｼｯｸUB" pitchFamily="50" charset="-128"/>
                <a:ea typeface="HGP創英角ｺﾞｼｯｸUB" pitchFamily="50" charset="-128"/>
              </a:rPr>
              <a:t>集客施設が多い一方で、区内の住宅地の割合が高</a:t>
            </a:r>
            <a:r>
              <a:rPr lang="ja-JP" altLang="en-US" sz="1300" dirty="0">
                <a:latin typeface="HGP創英角ｺﾞｼｯｸUB" pitchFamily="50" charset="-128"/>
                <a:ea typeface="HGP創英角ｺﾞｼｯｸUB" pitchFamily="50" charset="-128"/>
              </a:rPr>
              <a:t>い商業</a:t>
            </a:r>
            <a:r>
              <a:rPr lang="ja-JP" altLang="ja-JP" sz="1300" dirty="0">
                <a:latin typeface="HGP創英角ｺﾞｼｯｸUB" pitchFamily="50" charset="-128"/>
                <a:ea typeface="HGP創英角ｺﾞｼｯｸUB" pitchFamily="50" charset="-128"/>
              </a:rPr>
              <a:t>・住宅エリア</a:t>
            </a:r>
          </a:p>
          <a:p>
            <a:pPr marL="144000" indent="-457200">
              <a:lnSpc>
                <a:spcPts val="1600"/>
              </a:lnSpc>
              <a:defRPr/>
            </a:pPr>
            <a:r>
              <a:rPr lang="ja-JP" altLang="en-US" sz="1300" dirty="0">
                <a:latin typeface="HGP創英角ｺﾞｼｯｸUB" pitchFamily="50" charset="-128"/>
                <a:ea typeface="HGP創英角ｺﾞｼｯｸUB" pitchFamily="50" charset="-128"/>
              </a:rPr>
              <a:t>○聖徳太子建立の寺として有名な四天王寺などの歴史的建造物を有するとともに、数多くの学校が立地する市内屈指の</a:t>
            </a:r>
            <a:r>
              <a:rPr lang="ja-JP" altLang="ja-JP" sz="1300" dirty="0">
                <a:latin typeface="HGP創英角ｺﾞｼｯｸUB" pitchFamily="50" charset="-128"/>
                <a:ea typeface="HGP創英角ｺﾞｼｯｸUB" pitchFamily="50" charset="-128"/>
              </a:rPr>
              <a:t>文教</a:t>
            </a:r>
            <a:r>
              <a:rPr lang="ja-JP" altLang="en-US" sz="1300" dirty="0">
                <a:latin typeface="HGP創英角ｺﾞｼｯｸUB" pitchFamily="50" charset="-128"/>
                <a:ea typeface="HGP創英角ｺﾞｼｯｸUB" pitchFamily="50" charset="-128"/>
              </a:rPr>
              <a:t>地区である</a:t>
            </a:r>
            <a:r>
              <a:rPr lang="ja-JP" altLang="ja-JP" sz="1100" dirty="0">
                <a:ea typeface="ＭＳ Ｐゴシック" pitchFamily="50" charset="-128"/>
              </a:rPr>
              <a:t>　</a:t>
            </a:r>
          </a:p>
          <a:p>
            <a:pPr marL="144000" indent="-457200">
              <a:lnSpc>
                <a:spcPts val="1600"/>
              </a:lnSpc>
              <a:defRPr/>
            </a:pPr>
            <a:r>
              <a:rPr lang="ja-JP" altLang="en-US" sz="1300" dirty="0">
                <a:latin typeface="HGP創英角ｺﾞｼｯｸUB" pitchFamily="50" charset="-128"/>
                <a:ea typeface="HGP創英角ｺﾞｼｯｸUB" pitchFamily="50" charset="-128"/>
              </a:rPr>
              <a:t>○民間活力により整備された天王寺公園エントランスエリア「てんしば」や、ナイト</a:t>
            </a:r>
            <a:r>
              <a:rPr lang="en-US" altLang="ja-JP" sz="1300" dirty="0">
                <a:latin typeface="HGP創英角ｺﾞｼｯｸUB" pitchFamily="50" charset="-128"/>
                <a:ea typeface="HGP創英角ｺﾞｼｯｸUB" pitchFamily="50" charset="-128"/>
              </a:rPr>
              <a:t>ZOO</a:t>
            </a:r>
            <a:r>
              <a:rPr lang="ja-JP" altLang="en-US" sz="1300" dirty="0">
                <a:latin typeface="HGP創英角ｺﾞｼｯｸUB" pitchFamily="50" charset="-128"/>
                <a:ea typeface="HGP創英角ｺﾞｼｯｸUB" pitchFamily="50" charset="-128"/>
              </a:rPr>
              <a:t>など新たな魅力づくりが進む天王寺動物園など、天王寺・阿倍野地区では都市魅力向上の取組みが</a:t>
            </a:r>
            <a:r>
              <a:rPr lang="ja-JP" altLang="en-US" sz="1300" dirty="0" smtClean="0">
                <a:latin typeface="HGP創英角ｺﾞｼｯｸUB" pitchFamily="50" charset="-128"/>
                <a:ea typeface="HGP創英角ｺﾞｼｯｸUB" pitchFamily="50" charset="-128"/>
              </a:rPr>
              <a:t>進む</a:t>
            </a:r>
            <a:endParaRPr lang="en-US" altLang="ja-JP" sz="1300" dirty="0">
              <a:latin typeface="HGP創英角ｺﾞｼｯｸUB" pitchFamily="50" charset="-128"/>
              <a:ea typeface="HGP創英角ｺﾞｼｯｸUB" pitchFamily="50" charset="-128"/>
            </a:endParaRPr>
          </a:p>
          <a:p>
            <a:pPr marL="144000" indent="-457200">
              <a:lnSpc>
                <a:spcPts val="1600"/>
              </a:lnSpc>
              <a:defRPr/>
            </a:pPr>
            <a:r>
              <a:rPr lang="ja-JP" altLang="en-US" sz="1300" dirty="0" smtClean="0">
                <a:latin typeface="HGP創英角ｺﾞｼｯｸUB" pitchFamily="50" charset="-128"/>
                <a:ea typeface="HGP創英角ｺﾞｼｯｸUB" pitchFamily="50" charset="-128"/>
              </a:rPr>
              <a:t>○一方</a:t>
            </a:r>
            <a:r>
              <a:rPr lang="ja-JP" altLang="en-US" sz="1300" dirty="0">
                <a:latin typeface="HGP創英角ｺﾞｼｯｸUB" pitchFamily="50" charset="-128"/>
                <a:ea typeface="HGP創英角ｺﾞｼｯｸUB" pitchFamily="50" charset="-128"/>
              </a:rPr>
              <a:t>、生野地区は、市内随一の製造業事業所を有するものづくりの集積地である</a:t>
            </a:r>
            <a:endParaRPr lang="en-US" altLang="ja-JP" sz="1300" dirty="0">
              <a:latin typeface="HGP創英角ｺﾞｼｯｸUB" pitchFamily="50" charset="-128"/>
              <a:ea typeface="HGP創英角ｺﾞｼｯｸUB" pitchFamily="50" charset="-128"/>
            </a:endParaRPr>
          </a:p>
        </p:txBody>
      </p:sp>
      <p:sp>
        <p:nvSpPr>
          <p:cNvPr id="40965" name="テキスト ボックス 24"/>
          <p:cNvSpPr txBox="1">
            <a:spLocks noChangeArrowheads="1"/>
          </p:cNvSpPr>
          <p:nvPr/>
        </p:nvSpPr>
        <p:spPr bwMode="gray">
          <a:xfrm>
            <a:off x="4102100" y="73025"/>
            <a:ext cx="1692275" cy="215900"/>
          </a:xfrm>
          <a:prstGeom prst="rect">
            <a:avLst/>
          </a:prstGeom>
          <a:solidFill>
            <a:srgbClr val="953735"/>
          </a:solidFill>
          <a:ln w="22225">
            <a:solidFill>
              <a:srgbClr val="953735"/>
            </a:solidFill>
            <a:miter lim="800000"/>
            <a:headEnd/>
            <a:tailEnd/>
          </a:ln>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a:solidFill>
                  <a:schemeClr val="bg1"/>
                </a:solidFill>
                <a:latin typeface="ＭＳ Ｐゴシック" charset="-128"/>
              </a:rPr>
              <a:t>鉄道、地域特性</a:t>
            </a:r>
          </a:p>
        </p:txBody>
      </p:sp>
      <p:sp>
        <p:nvSpPr>
          <p:cNvPr id="83" name="テキスト ボックス 24"/>
          <p:cNvSpPr txBox="1"/>
          <p:nvPr/>
        </p:nvSpPr>
        <p:spPr bwMode="gray">
          <a:xfrm>
            <a:off x="179388" y="3405188"/>
            <a:ext cx="1439862" cy="215900"/>
          </a:xfrm>
          <a:prstGeom prst="rect">
            <a:avLst/>
          </a:prstGeom>
          <a:solidFill>
            <a:schemeClr val="accent2">
              <a:lumMod val="75000"/>
            </a:schemeClr>
          </a:solidFill>
          <a:ln w="22225">
            <a:solidFill>
              <a:schemeClr val="accent2">
                <a:lumMod val="75000"/>
              </a:schemeClr>
            </a:solidFill>
          </a:ln>
        </p:spPr>
        <p:txBody>
          <a:bodyPr lIns="0" tIns="0" rIns="0" bIns="0" anchor="ctr">
            <a:spAutoFit/>
          </a:bodyPr>
          <a:lstStyle>
            <a:lvl1pPr eaLnBrk="0" hangingPunct="0">
              <a:spcBef>
                <a:spcPct val="0"/>
              </a:spcBef>
              <a:defRPr kumimoji="1">
                <a:solidFill>
                  <a:schemeClr val="tx1"/>
                </a:solidFill>
                <a:latin typeface="Arial" charset="0"/>
                <a:ea typeface="ＭＳ Ｐゴシック" pitchFamily="50" charset="-128"/>
              </a:defRPr>
            </a:lvl1pPr>
            <a:lvl2pPr marL="742950" indent="-285750" eaLnBrk="0" hangingPunct="0">
              <a:spcBef>
                <a:spcPct val="0"/>
              </a:spcBef>
              <a:defRPr kumimoji="1">
                <a:solidFill>
                  <a:schemeClr val="tx1"/>
                </a:solidFill>
                <a:latin typeface="Arial" charset="0"/>
                <a:ea typeface="ＭＳ Ｐゴシック" pitchFamily="50" charset="-128"/>
              </a:defRPr>
            </a:lvl2pPr>
            <a:lvl3pPr marL="1143000" indent="-228600" eaLnBrk="0" hangingPunct="0">
              <a:spcBef>
                <a:spcPct val="0"/>
              </a:spcBef>
              <a:defRPr kumimoji="1">
                <a:solidFill>
                  <a:schemeClr val="tx1"/>
                </a:solidFill>
                <a:latin typeface="Arial" charset="0"/>
                <a:ea typeface="ＭＳ Ｐゴシック" pitchFamily="50" charset="-128"/>
              </a:defRPr>
            </a:lvl3pPr>
            <a:lvl4pPr marL="1600200" indent="-228600" eaLnBrk="0" hangingPunct="0">
              <a:spcBef>
                <a:spcPct val="0"/>
              </a:spcBef>
              <a:defRPr kumimoji="1">
                <a:solidFill>
                  <a:schemeClr val="tx1"/>
                </a:solidFill>
                <a:latin typeface="Arial" charset="0"/>
                <a:ea typeface="ＭＳ Ｐゴシック" pitchFamily="50" charset="-128"/>
              </a:defRPr>
            </a:lvl4pPr>
            <a:lvl5pPr marL="2057400" indent="-228600" eaLnBrk="0" hangingPunct="0">
              <a:spcBef>
                <a:spcPct val="0"/>
              </a:spcBef>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defRPr/>
            </a:pPr>
            <a:r>
              <a:rPr lang="ja-JP" altLang="en-US" sz="1200" b="1" dirty="0" smtClean="0">
                <a:solidFill>
                  <a:schemeClr val="bg1"/>
                </a:solidFill>
                <a:latin typeface="ＭＳ Ｐゴシック" pitchFamily="50" charset="-128"/>
              </a:rPr>
              <a:t>状況</a:t>
            </a:r>
          </a:p>
        </p:txBody>
      </p:sp>
      <p:sp>
        <p:nvSpPr>
          <p:cNvPr id="6152" name="タイトル 3"/>
          <p:cNvSpPr>
            <a:spLocks/>
          </p:cNvSpPr>
          <p:nvPr/>
        </p:nvSpPr>
        <p:spPr bwMode="auto">
          <a:xfrm>
            <a:off x="107950" y="3357563"/>
            <a:ext cx="3816350" cy="3261601"/>
          </a:xfrm>
          <a:prstGeom prst="rect">
            <a:avLst/>
          </a:prstGeom>
          <a:noFill/>
          <a:ln w="22225" algn="ctr">
            <a:solidFill>
              <a:schemeClr val="accent2"/>
            </a:solidFill>
            <a:miter lim="800000"/>
            <a:headEnd/>
            <a:tailEnd/>
          </a:ln>
        </p:spPr>
        <p:txBody>
          <a:bodyPr lIns="108000" tIns="72000" rIns="108000" bIns="72000"/>
          <a:lstStyle/>
          <a:p>
            <a:pPr marL="85725" indent="-85725">
              <a:lnSpc>
                <a:spcPct val="40000"/>
              </a:lnSpc>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p>
          <a:p>
            <a:pPr marL="85725" indent="-85725">
              <a:buFont typeface="Wingdings" pitchFamily="2" charset="2"/>
              <a:buNone/>
              <a:defRPr/>
            </a:pPr>
            <a:r>
              <a:rPr lang="ja-JP" altLang="en-US" sz="1000" dirty="0">
                <a:solidFill>
                  <a:srgbClr val="000000"/>
                </a:solidFill>
                <a:latin typeface="HGP創英角ｺﾞｼｯｸUB" pitchFamily="50" charset="-128"/>
                <a:ea typeface="HGP創英角ｺﾞｼｯｸUB" pitchFamily="50" charset="-128"/>
              </a:rPr>
              <a:t>　　　　　　　　　　　　　　</a:t>
            </a:r>
            <a:endParaRPr lang="ja-JP" altLang="en-US" sz="800" dirty="0">
              <a:solidFill>
                <a:srgbClr val="000000"/>
              </a:solidFill>
              <a:latin typeface="HGP創英角ｺﾞｼｯｸUB" pitchFamily="50" charset="-128"/>
              <a:ea typeface="HGP創英角ｺﾞｼｯｸUB" pitchFamily="50" charset="-128"/>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人口</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○平成</a:t>
            </a:r>
            <a:r>
              <a:rPr lang="en-US" altLang="ja-JP" sz="1100" dirty="0">
                <a:solidFill>
                  <a:srgbClr val="000000"/>
                </a:solidFill>
                <a:latin typeface="ＭＳ Ｐゴシック" pitchFamily="50" charset="-128"/>
                <a:ea typeface="ＭＳ Ｐゴシック" pitchFamily="50" charset="-128"/>
                <a:cs typeface="Times New Roman" pitchFamily="18" charset="0"/>
              </a:rPr>
              <a:t>27</a:t>
            </a:r>
            <a:r>
              <a:rPr lang="ja-JP" altLang="en-US" sz="1100" dirty="0">
                <a:solidFill>
                  <a:srgbClr val="000000"/>
                </a:solidFill>
                <a:latin typeface="ＭＳ Ｐゴシック" pitchFamily="50" charset="-128"/>
                <a:ea typeface="ＭＳ Ｐゴシック" pitchFamily="50" charset="-128"/>
                <a:cs typeface="Times New Roman" pitchFamily="18" charset="0"/>
              </a:rPr>
              <a:t>年の人口は</a:t>
            </a:r>
            <a:r>
              <a:rPr lang="en-US" altLang="ja-JP" sz="1100" dirty="0">
                <a:solidFill>
                  <a:srgbClr val="000000"/>
                </a:solidFill>
                <a:latin typeface="ＭＳ Ｐゴシック" pitchFamily="50" charset="-128"/>
                <a:ea typeface="ＭＳ Ｐゴシック" pitchFamily="50" charset="-128"/>
                <a:cs typeface="Times New Roman" pitchFamily="18" charset="0"/>
              </a:rPr>
              <a:t>313,522</a:t>
            </a:r>
            <a:r>
              <a:rPr lang="ja-JP" altLang="en-US" sz="1100" dirty="0">
                <a:solidFill>
                  <a:srgbClr val="000000"/>
                </a:solidFill>
                <a:latin typeface="ＭＳ Ｐゴシック" pitchFamily="50" charset="-128"/>
                <a:ea typeface="ＭＳ Ｐゴシック" pitchFamily="50" charset="-128"/>
                <a:cs typeface="Times New Roman" pitchFamily="18" charset="0"/>
              </a:rPr>
              <a:t>人で</a:t>
            </a:r>
            <a:r>
              <a:rPr lang="ja-JP" altLang="ja-JP" sz="1100" dirty="0">
                <a:solidFill>
                  <a:srgbClr val="000000"/>
                </a:solidFill>
                <a:latin typeface="ＭＳ Ｐゴシック" charset="-128"/>
              </a:rPr>
              <a:t>人口推移を見ると</a:t>
            </a:r>
            <a:r>
              <a:rPr lang="ja-JP" altLang="en-US" sz="1100" dirty="0">
                <a:solidFill>
                  <a:srgbClr val="000000"/>
                </a:solidFill>
                <a:latin typeface="ＭＳ Ｐゴシック" pitchFamily="50" charset="-128"/>
                <a:ea typeface="ＭＳ Ｐゴシック" pitchFamily="50" charset="-128"/>
                <a:cs typeface="Times New Roman" pitchFamily="18" charset="0"/>
              </a:rPr>
              <a:t>増加傾向</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○平成</a:t>
            </a:r>
            <a:r>
              <a:rPr lang="en-US" altLang="ja-JP" sz="1100" dirty="0">
                <a:solidFill>
                  <a:srgbClr val="000000"/>
                </a:solidFill>
                <a:latin typeface="ＭＳ Ｐゴシック" pitchFamily="50" charset="-128"/>
                <a:ea typeface="ＭＳ Ｐゴシック" pitchFamily="50" charset="-128"/>
                <a:cs typeface="Times New Roman" pitchFamily="18" charset="0"/>
              </a:rPr>
              <a:t>47</a:t>
            </a:r>
            <a:r>
              <a:rPr lang="ja-JP" altLang="en-US" sz="1100" dirty="0">
                <a:solidFill>
                  <a:srgbClr val="000000"/>
                </a:solidFill>
                <a:latin typeface="ＭＳ Ｐゴシック" pitchFamily="50" charset="-128"/>
                <a:ea typeface="ＭＳ Ｐゴシック" pitchFamily="50" charset="-128"/>
                <a:cs typeface="Times New Roman" pitchFamily="18" charset="0"/>
              </a:rPr>
              <a:t>年の将来推計人口は</a:t>
            </a:r>
            <a:r>
              <a:rPr lang="en-US" altLang="ja-JP" sz="1100" dirty="0" smtClean="0">
                <a:solidFill>
                  <a:srgbClr val="000000"/>
                </a:solidFill>
                <a:latin typeface="ＭＳ Ｐゴシック" pitchFamily="50" charset="-128"/>
                <a:ea typeface="ＭＳ Ｐゴシック" pitchFamily="50" charset="-128"/>
                <a:cs typeface="Times New Roman" pitchFamily="18" charset="0"/>
              </a:rPr>
              <a:t>280,491</a:t>
            </a:r>
            <a:r>
              <a:rPr lang="ja-JP" altLang="en-US" sz="1100" dirty="0" smtClean="0">
                <a:solidFill>
                  <a:srgbClr val="000000"/>
                </a:solidFill>
                <a:latin typeface="ＭＳ Ｐゴシック" pitchFamily="50" charset="-128"/>
                <a:ea typeface="ＭＳ Ｐゴシック" pitchFamily="50" charset="-128"/>
                <a:cs typeface="Times New Roman" pitchFamily="18" charset="0"/>
              </a:rPr>
              <a:t>人</a:t>
            </a:r>
            <a:r>
              <a:rPr lang="ja-JP" altLang="en-US" sz="1100" dirty="0">
                <a:solidFill>
                  <a:srgbClr val="000000"/>
                </a:solidFill>
                <a:latin typeface="ＭＳ Ｐゴシック" pitchFamily="50" charset="-128"/>
                <a:ea typeface="ＭＳ Ｐゴシック" pitchFamily="50" charset="-128"/>
                <a:cs typeface="Times New Roman" pitchFamily="18" charset="0"/>
              </a:rPr>
              <a:t>で今後は減少傾向と予測される</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産業</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○全産業の総生産は</a:t>
            </a:r>
            <a:r>
              <a:rPr lang="en-US" altLang="ja-JP" sz="1100" dirty="0">
                <a:solidFill>
                  <a:srgbClr val="000000"/>
                </a:solidFill>
                <a:latin typeface="ＭＳ Ｐゴシック" pitchFamily="50" charset="-128"/>
                <a:ea typeface="ＭＳ Ｐゴシック" pitchFamily="50" charset="-128"/>
                <a:cs typeface="Times New Roman" pitchFamily="18" charset="0"/>
              </a:rPr>
              <a:t>7,471</a:t>
            </a:r>
            <a:r>
              <a:rPr lang="ja-JP" altLang="en-US" sz="1100" dirty="0">
                <a:solidFill>
                  <a:srgbClr val="000000"/>
                </a:solidFill>
                <a:latin typeface="ＭＳ Ｐゴシック" pitchFamily="50" charset="-128"/>
                <a:ea typeface="ＭＳ Ｐゴシック" pitchFamily="50" charset="-128"/>
                <a:cs typeface="Times New Roman" pitchFamily="18" charset="0"/>
              </a:rPr>
              <a:t>億円</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○工業の出荷額は</a:t>
            </a:r>
            <a:r>
              <a:rPr lang="en-US" altLang="ja-JP" sz="1100" dirty="0">
                <a:solidFill>
                  <a:srgbClr val="000000"/>
                </a:solidFill>
                <a:latin typeface="ＭＳ Ｐゴシック" pitchFamily="50" charset="-128"/>
                <a:ea typeface="ＭＳ Ｐゴシック" pitchFamily="50" charset="-128"/>
                <a:cs typeface="Times New Roman" pitchFamily="18" charset="0"/>
              </a:rPr>
              <a:t>2,291</a:t>
            </a:r>
            <a:r>
              <a:rPr lang="ja-JP" altLang="en-US" sz="1100" dirty="0">
                <a:solidFill>
                  <a:srgbClr val="000000"/>
                </a:solidFill>
                <a:latin typeface="ＭＳ Ｐゴシック" pitchFamily="50" charset="-128"/>
                <a:ea typeface="ＭＳ Ｐゴシック" pitchFamily="50" charset="-128"/>
                <a:cs typeface="Times New Roman" pitchFamily="18" charset="0"/>
              </a:rPr>
              <a:t>億円となっており、総合区</a:t>
            </a:r>
            <a:r>
              <a:rPr lang="en-US" altLang="ja-JP" sz="1100" dirty="0">
                <a:solidFill>
                  <a:srgbClr val="000000"/>
                </a:solidFill>
                <a:latin typeface="ＭＳ Ｐゴシック" pitchFamily="50" charset="-128"/>
                <a:ea typeface="ＭＳ Ｐゴシック" pitchFamily="50" charset="-128"/>
                <a:cs typeface="Times New Roman" pitchFamily="18" charset="0"/>
              </a:rPr>
              <a:t>(8</a:t>
            </a:r>
            <a:r>
              <a:rPr lang="ja-JP" altLang="en-US" sz="1100" dirty="0">
                <a:solidFill>
                  <a:srgbClr val="000000"/>
                </a:solidFill>
                <a:latin typeface="ＭＳ Ｐゴシック" pitchFamily="50" charset="-128"/>
                <a:ea typeface="ＭＳ Ｐゴシック" pitchFamily="50" charset="-128"/>
                <a:cs typeface="Times New Roman" pitchFamily="18" charset="0"/>
              </a:rPr>
              <a:t>区</a:t>
            </a: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平均の</a:t>
            </a:r>
            <a:r>
              <a:rPr lang="en-US" altLang="ja-JP" sz="1100" dirty="0">
                <a:solidFill>
                  <a:srgbClr val="000000"/>
                </a:solidFill>
                <a:latin typeface="ＭＳ Ｐゴシック" pitchFamily="50" charset="-128"/>
                <a:ea typeface="ＭＳ Ｐゴシック" pitchFamily="50" charset="-128"/>
                <a:cs typeface="Times New Roman" pitchFamily="18" charset="0"/>
              </a:rPr>
              <a:t>4,544</a:t>
            </a:r>
            <a:r>
              <a:rPr lang="ja-JP" altLang="en-US" sz="1100" dirty="0">
                <a:solidFill>
                  <a:srgbClr val="000000"/>
                </a:solidFill>
                <a:latin typeface="ＭＳ Ｐゴシック" pitchFamily="50" charset="-128"/>
                <a:ea typeface="ＭＳ Ｐゴシック" pitchFamily="50" charset="-128"/>
                <a:cs typeface="Times New Roman" pitchFamily="18" charset="0"/>
              </a:rPr>
              <a:t>億円を下回っている </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en-US" altLang="ja-JP" sz="1100" dirty="0">
                <a:solidFill>
                  <a:srgbClr val="000000"/>
                </a:solidFill>
                <a:latin typeface="ＭＳ Ｐゴシック" pitchFamily="50" charset="-128"/>
                <a:ea typeface="ＭＳ Ｐゴシック" pitchFamily="50" charset="-128"/>
                <a:cs typeface="Times New Roman" pitchFamily="18" charset="0"/>
              </a:rPr>
              <a:t>【</a:t>
            </a:r>
            <a:r>
              <a:rPr lang="ja-JP" altLang="en-US" sz="1100" dirty="0">
                <a:solidFill>
                  <a:srgbClr val="000000"/>
                </a:solidFill>
                <a:latin typeface="ＭＳ Ｐゴシック" pitchFamily="50" charset="-128"/>
                <a:ea typeface="ＭＳ Ｐゴシック" pitchFamily="50" charset="-128"/>
                <a:cs typeface="Times New Roman" pitchFamily="18" charset="0"/>
              </a:rPr>
              <a:t>まち・暮らし</a:t>
            </a:r>
            <a:r>
              <a:rPr lang="en-US" altLang="ja-JP" sz="1100" dirty="0">
                <a:solidFill>
                  <a:srgbClr val="000000"/>
                </a:solidFill>
                <a:latin typeface="ＭＳ Ｐゴシック" pitchFamily="50" charset="-128"/>
                <a:ea typeface="ＭＳ Ｐゴシック" pitchFamily="50" charset="-128"/>
                <a:cs typeface="Times New Roman" pitchFamily="18" charset="0"/>
              </a:rPr>
              <a:t>】</a:t>
            </a:r>
          </a:p>
          <a:p>
            <a:pPr marL="144000" indent="-457200" eaLnBrk="0" hangingPunct="0">
              <a:defRPr/>
            </a:pPr>
            <a:r>
              <a:rPr lang="ja-JP" altLang="en-US" sz="1100" dirty="0">
                <a:solidFill>
                  <a:srgbClr val="000000"/>
                </a:solidFill>
                <a:latin typeface="ＭＳ Ｐゴシック" pitchFamily="50" charset="-128"/>
                <a:ea typeface="ＭＳ Ｐゴシック" pitchFamily="50" charset="-128"/>
                <a:cs typeface="Times New Roman" pitchFamily="18" charset="0"/>
              </a:rPr>
              <a:t>○建物用途の割合は</a:t>
            </a:r>
            <a:r>
              <a:rPr lang="ja-JP" altLang="en-US" sz="1100" dirty="0" smtClean="0">
                <a:solidFill>
                  <a:srgbClr val="000000"/>
                </a:solidFill>
                <a:latin typeface="ＭＳ Ｐゴシック" pitchFamily="50" charset="-128"/>
                <a:ea typeface="ＭＳ Ｐゴシック" pitchFamily="50" charset="-128"/>
                <a:cs typeface="Times New Roman" pitchFamily="18" charset="0"/>
              </a:rPr>
              <a:t>住居が</a:t>
            </a:r>
            <a:r>
              <a:rPr lang="en-US" altLang="ja-JP" sz="1100" dirty="0">
                <a:solidFill>
                  <a:srgbClr val="000000"/>
                </a:solidFill>
                <a:latin typeface="ＭＳ Ｐゴシック" pitchFamily="50" charset="-128"/>
                <a:ea typeface="ＭＳ Ｐゴシック" pitchFamily="50" charset="-128"/>
                <a:cs typeface="Times New Roman" pitchFamily="18" charset="0"/>
              </a:rPr>
              <a:t>50.1</a:t>
            </a:r>
            <a:r>
              <a:rPr lang="ja-JP" altLang="en-US" sz="1100" dirty="0">
                <a:solidFill>
                  <a:srgbClr val="000000"/>
                </a:solidFill>
                <a:latin typeface="ＭＳ Ｐゴシック" pitchFamily="50" charset="-128"/>
                <a:ea typeface="ＭＳ Ｐゴシック" pitchFamily="50" charset="-128"/>
                <a:cs typeface="Times New Roman" pitchFamily="18" charset="0"/>
              </a:rPr>
              <a:t>％と半数を占めている</a:t>
            </a:r>
            <a:endParaRPr lang="en-US" altLang="ja-JP" sz="1100" dirty="0">
              <a:solidFill>
                <a:srgbClr val="000000"/>
              </a:solidFill>
              <a:latin typeface="ＭＳ Ｐゴシック" pitchFamily="50" charset="-128"/>
              <a:ea typeface="ＭＳ Ｐゴシック" pitchFamily="50" charset="-128"/>
              <a:cs typeface="Times New Roman" pitchFamily="18" charset="0"/>
            </a:endParaRPr>
          </a:p>
          <a:p>
            <a:pPr marL="144000" indent="-457200" eaLnBrk="0" hangingPunct="0">
              <a:defRPr/>
            </a:pPr>
            <a:r>
              <a:rPr lang="ja-JP" altLang="ja-JP" sz="1100" dirty="0">
                <a:latin typeface="ＭＳ Ｐゴシック" pitchFamily="50" charset="-128"/>
                <a:ea typeface="ＭＳ Ｐゴシック" pitchFamily="50" charset="-128"/>
              </a:rPr>
              <a:t>○区域内には鉄道駅が</a:t>
            </a:r>
            <a:r>
              <a:rPr lang="en-US" altLang="ja-JP" sz="1100" dirty="0">
                <a:latin typeface="ＭＳ Ｐゴシック" pitchFamily="50" charset="-128"/>
                <a:ea typeface="ＭＳ Ｐゴシック" pitchFamily="50" charset="-128"/>
              </a:rPr>
              <a:t>36</a:t>
            </a:r>
            <a:r>
              <a:rPr lang="ja-JP" altLang="ja-JP" sz="1100" dirty="0">
                <a:latin typeface="ＭＳ Ｐゴシック" pitchFamily="50" charset="-128"/>
                <a:ea typeface="ＭＳ Ｐゴシック" pitchFamily="50" charset="-128"/>
              </a:rPr>
              <a:t>駅設置されており、１ｋ㎡あたりの鉄道駅数は</a:t>
            </a:r>
            <a:r>
              <a:rPr lang="en-US" altLang="ja-JP" sz="1100" dirty="0">
                <a:latin typeface="ＭＳ Ｐゴシック" pitchFamily="50" charset="-128"/>
                <a:ea typeface="ＭＳ Ｐゴシック" pitchFamily="50" charset="-128"/>
              </a:rPr>
              <a:t>1.9</a:t>
            </a:r>
            <a:r>
              <a:rPr lang="ja-JP" altLang="ja-JP" sz="1100" dirty="0">
                <a:latin typeface="ＭＳ Ｐゴシック" pitchFamily="50" charset="-128"/>
                <a:ea typeface="ＭＳ Ｐゴシック" pitchFamily="50" charset="-128"/>
              </a:rPr>
              <a:t>駅ある</a:t>
            </a:r>
            <a:endParaRPr lang="en-US" altLang="ja-JP" sz="1100" dirty="0">
              <a:latin typeface="ＭＳ Ｐゴシック" pitchFamily="50" charset="-128"/>
              <a:ea typeface="ＭＳ Ｐゴシック" pitchFamily="50" charset="-128"/>
            </a:endParaRPr>
          </a:p>
          <a:p>
            <a:pPr marL="144000" indent="-457200" eaLnBrk="0" hangingPunct="0">
              <a:defRPr/>
            </a:pPr>
            <a:r>
              <a:rPr lang="ja-JP" altLang="en-US" sz="1100" dirty="0">
                <a:latin typeface="ＭＳ Ｐゴシック" pitchFamily="50" charset="-128"/>
                <a:ea typeface="ＭＳ Ｐゴシック" pitchFamily="50" charset="-128"/>
              </a:rPr>
              <a:t>○病院・診療所数は</a:t>
            </a:r>
            <a:r>
              <a:rPr lang="en-US" altLang="ja-JP" sz="1100" dirty="0">
                <a:latin typeface="ＭＳ Ｐゴシック" pitchFamily="50" charset="-128"/>
                <a:ea typeface="ＭＳ Ｐゴシック" pitchFamily="50" charset="-128"/>
              </a:rPr>
              <a:t>782</a:t>
            </a:r>
            <a:r>
              <a:rPr lang="ja-JP" altLang="en-US" sz="1100" dirty="0">
                <a:latin typeface="ＭＳ Ｐゴシック" pitchFamily="50" charset="-128"/>
                <a:ea typeface="ＭＳ Ｐゴシック" pitchFamily="50" charset="-128"/>
              </a:rPr>
              <a:t>カ所で、千人あたりの病院・診療所数は</a:t>
            </a:r>
            <a:r>
              <a:rPr lang="en-US" altLang="ja-JP" sz="1100" dirty="0">
                <a:latin typeface="ＭＳ Ｐゴシック" pitchFamily="50" charset="-128"/>
                <a:ea typeface="ＭＳ Ｐゴシック" pitchFamily="50" charset="-128"/>
              </a:rPr>
              <a:t>2.5</a:t>
            </a:r>
            <a:r>
              <a:rPr lang="ja-JP" altLang="en-US" sz="1100" dirty="0">
                <a:latin typeface="ＭＳ Ｐゴシック" pitchFamily="50" charset="-128"/>
                <a:ea typeface="ＭＳ Ｐゴシック" pitchFamily="50" charset="-128"/>
              </a:rPr>
              <a:t>カ所である</a:t>
            </a:r>
            <a:endParaRPr lang="en-US" altLang="ja-JP" sz="1100" dirty="0">
              <a:latin typeface="ＭＳ Ｐゴシック" pitchFamily="50" charset="-128"/>
              <a:ea typeface="ＭＳ Ｐゴシック" pitchFamily="50" charset="-128"/>
            </a:endParaRPr>
          </a:p>
          <a:p>
            <a:pPr marL="85725" indent="-85725">
              <a:lnSpc>
                <a:spcPts val="1800"/>
              </a:lnSpc>
              <a:buFont typeface="Wingdings" pitchFamily="2" charset="2"/>
              <a:buNone/>
              <a:defRPr/>
            </a:pPr>
            <a:endParaRPr lang="ja-JP" altLang="en-US" sz="1200" dirty="0">
              <a:solidFill>
                <a:srgbClr val="000000"/>
              </a:solidFill>
              <a:latin typeface="HGP創英角ｺﾞｼｯｸUB" pitchFamily="50" charset="-128"/>
              <a:ea typeface="HGP創英角ｺﾞｼｯｸUB" pitchFamily="50" charset="-128"/>
            </a:endParaRPr>
          </a:p>
        </p:txBody>
      </p:sp>
      <p:sp>
        <p:nvSpPr>
          <p:cNvPr id="40969" name="テキスト ボックス 57"/>
          <p:cNvSpPr>
            <a:spLocks noChangeArrowheads="1"/>
          </p:cNvSpPr>
          <p:nvPr/>
        </p:nvSpPr>
        <p:spPr bwMode="auto">
          <a:xfrm>
            <a:off x="4211638" y="5661248"/>
            <a:ext cx="4679950" cy="792162"/>
          </a:xfrm>
          <a:prstGeom prst="roundRect">
            <a:avLst>
              <a:gd name="adj" fmla="val 9315"/>
            </a:avLst>
          </a:prstGeom>
          <a:noFill/>
          <a:ln w="1905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36000" tIns="36000" r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buFont typeface="Wingdings" pitchFamily="2" charset="2"/>
              <a:buChar char="ü"/>
            </a:pPr>
            <a:r>
              <a:rPr lang="ja-JP" altLang="en-US" sz="1100" dirty="0"/>
              <a:t>地下鉄４路線、</a:t>
            </a:r>
            <a:r>
              <a:rPr lang="ja-JP" altLang="en-US" sz="1100" dirty="0">
                <a:latin typeface="HGP創英角ｺﾞｼｯｸUB" pitchFamily="50" charset="-128"/>
              </a:rPr>
              <a:t>ＪＲ３路線、</a:t>
            </a:r>
            <a:r>
              <a:rPr lang="ja-JP" altLang="en-US" sz="1100" dirty="0"/>
              <a:t>私鉄４路線が走り、主要駅として、鶴橋駅、</a:t>
            </a:r>
            <a:r>
              <a:rPr lang="ja-JP" altLang="en-US" sz="1100" dirty="0" smtClean="0"/>
              <a:t>天王寺駅・大阪阿部野橋</a:t>
            </a:r>
            <a:r>
              <a:rPr lang="ja-JP" altLang="en-US" sz="1100" dirty="0" smtClean="0">
                <a:solidFill>
                  <a:srgbClr val="000000"/>
                </a:solidFill>
              </a:rPr>
              <a:t>駅</a:t>
            </a:r>
            <a:r>
              <a:rPr lang="ja-JP" altLang="en-US" sz="1100" dirty="0">
                <a:solidFill>
                  <a:srgbClr val="000000"/>
                </a:solidFill>
              </a:rPr>
              <a:t>を有する</a:t>
            </a:r>
            <a:endParaRPr lang="en-US" altLang="ja-JP" sz="1100" dirty="0">
              <a:solidFill>
                <a:srgbClr val="000000"/>
              </a:solidFill>
            </a:endParaRPr>
          </a:p>
          <a:p>
            <a:pPr eaLnBrk="1" hangingPunct="1">
              <a:buFont typeface="Wingdings" pitchFamily="2" charset="2"/>
              <a:buChar char="ü"/>
            </a:pPr>
            <a:endParaRPr lang="ja-JP" altLang="en-US" sz="1100" dirty="0">
              <a:solidFill>
                <a:srgbClr val="000000"/>
              </a:solidFill>
            </a:endParaRPr>
          </a:p>
          <a:p>
            <a:pPr eaLnBrk="1" hangingPunct="1">
              <a:buFont typeface="Wingdings" pitchFamily="2" charset="2"/>
              <a:buChar char="ü"/>
            </a:pPr>
            <a:r>
              <a:rPr lang="ja-JP" altLang="en-US" sz="1100" dirty="0"/>
              <a:t>東部を南北に平野川・平野川分水路が流れ、西部を上町台地が縦断</a:t>
            </a:r>
            <a:endParaRPr lang="ja-JP" altLang="en-US" sz="1100" dirty="0">
              <a:solidFill>
                <a:srgbClr val="000000"/>
              </a:solidFill>
            </a:endParaRPr>
          </a:p>
        </p:txBody>
      </p:sp>
      <p:grpSp>
        <p:nvGrpSpPr>
          <p:cNvPr id="2" name="グループ化 76"/>
          <p:cNvGrpSpPr>
            <a:grpSpLocks/>
          </p:cNvGrpSpPr>
          <p:nvPr/>
        </p:nvGrpSpPr>
        <p:grpSpPr bwMode="auto">
          <a:xfrm>
            <a:off x="4139952" y="1700213"/>
            <a:ext cx="4608761" cy="3844925"/>
            <a:chOff x="4067767" y="1556792"/>
            <a:chExt cx="4609508" cy="3843883"/>
          </a:xfrm>
        </p:grpSpPr>
        <p:grpSp>
          <p:nvGrpSpPr>
            <p:cNvPr id="3" name="グループ化 74"/>
            <p:cNvGrpSpPr>
              <a:grpSpLocks/>
            </p:cNvGrpSpPr>
            <p:nvPr/>
          </p:nvGrpSpPr>
          <p:grpSpPr bwMode="auto">
            <a:xfrm>
              <a:off x="4067767" y="1556792"/>
              <a:ext cx="4609508" cy="3843883"/>
              <a:chOff x="4067767" y="1556792"/>
              <a:chExt cx="4609508" cy="3843883"/>
            </a:xfrm>
          </p:grpSpPr>
          <p:grpSp>
            <p:nvGrpSpPr>
              <p:cNvPr id="5" name="グループ化 72"/>
              <p:cNvGrpSpPr>
                <a:grpSpLocks/>
              </p:cNvGrpSpPr>
              <p:nvPr/>
            </p:nvGrpSpPr>
            <p:grpSpPr bwMode="auto">
              <a:xfrm>
                <a:off x="4067767" y="1556792"/>
                <a:ext cx="4609508" cy="3843883"/>
                <a:chOff x="4067767" y="1556792"/>
                <a:chExt cx="4609508" cy="3843883"/>
              </a:xfrm>
            </p:grpSpPr>
            <p:grpSp>
              <p:nvGrpSpPr>
                <p:cNvPr id="6" name="グループ化 70"/>
                <p:cNvGrpSpPr>
                  <a:grpSpLocks/>
                </p:cNvGrpSpPr>
                <p:nvPr/>
              </p:nvGrpSpPr>
              <p:grpSpPr bwMode="auto">
                <a:xfrm>
                  <a:off x="4067767" y="1701215"/>
                  <a:ext cx="4609508" cy="3699460"/>
                  <a:chOff x="2468227" y="1098626"/>
                  <a:chExt cx="6280237" cy="5040238"/>
                </a:xfrm>
              </p:grpSpPr>
              <p:grpSp>
                <p:nvGrpSpPr>
                  <p:cNvPr id="7" name="グループ化 84"/>
                  <p:cNvGrpSpPr>
                    <a:grpSpLocks/>
                  </p:cNvGrpSpPr>
                  <p:nvPr/>
                </p:nvGrpSpPr>
                <p:grpSpPr bwMode="auto">
                  <a:xfrm>
                    <a:off x="3251814" y="1098626"/>
                    <a:ext cx="5496650" cy="5040238"/>
                    <a:chOff x="3251814" y="1098626"/>
                    <a:chExt cx="5496650" cy="5040238"/>
                  </a:xfrm>
                </p:grpSpPr>
                <p:grpSp>
                  <p:nvGrpSpPr>
                    <p:cNvPr id="8" name="グループ化 62"/>
                    <p:cNvGrpSpPr>
                      <a:grpSpLocks/>
                    </p:cNvGrpSpPr>
                    <p:nvPr/>
                  </p:nvGrpSpPr>
                  <p:grpSpPr bwMode="auto">
                    <a:xfrm>
                      <a:off x="3251814" y="1098626"/>
                      <a:ext cx="5496650" cy="5040238"/>
                      <a:chOff x="3251814" y="1098626"/>
                      <a:chExt cx="5496650" cy="5040238"/>
                    </a:xfrm>
                  </p:grpSpPr>
                  <p:grpSp>
                    <p:nvGrpSpPr>
                      <p:cNvPr id="9" name="グループ化 52"/>
                      <p:cNvGrpSpPr>
                        <a:grpSpLocks/>
                      </p:cNvGrpSpPr>
                      <p:nvPr/>
                    </p:nvGrpSpPr>
                    <p:grpSpPr bwMode="auto">
                      <a:xfrm>
                        <a:off x="3251814" y="1098626"/>
                        <a:ext cx="5496650" cy="5040238"/>
                        <a:chOff x="1379606" y="1170634"/>
                        <a:chExt cx="5496650" cy="5040238"/>
                      </a:xfrm>
                    </p:grpSpPr>
                    <p:grpSp>
                      <p:nvGrpSpPr>
                        <p:cNvPr id="10" name="グループ化 71"/>
                        <p:cNvGrpSpPr>
                          <a:grpSpLocks/>
                        </p:cNvGrpSpPr>
                        <p:nvPr/>
                      </p:nvGrpSpPr>
                      <p:grpSpPr bwMode="auto">
                        <a:xfrm>
                          <a:off x="1379606" y="1170634"/>
                          <a:ext cx="5319269" cy="5040238"/>
                          <a:chOff x="1739646" y="1098626"/>
                          <a:chExt cx="5319269" cy="5040238"/>
                        </a:xfrm>
                      </p:grpSpPr>
                      <p:grpSp>
                        <p:nvGrpSpPr>
                          <p:cNvPr id="11" name="グループ化 50"/>
                          <p:cNvGrpSpPr>
                            <a:grpSpLocks/>
                          </p:cNvGrpSpPr>
                          <p:nvPr/>
                        </p:nvGrpSpPr>
                        <p:grpSpPr bwMode="auto">
                          <a:xfrm>
                            <a:off x="1906212" y="1098626"/>
                            <a:ext cx="5152703" cy="5040238"/>
                            <a:chOff x="1906212" y="954610"/>
                            <a:chExt cx="5152703" cy="5040238"/>
                          </a:xfrm>
                        </p:grpSpPr>
                        <p:pic>
                          <p:nvPicPr>
                            <p:cNvPr id="41017" name="図 149"/>
                            <p:cNvPicPr>
                              <a:picLocks noChangeAspect="1"/>
                            </p:cNvPicPr>
                            <p:nvPr/>
                          </p:nvPicPr>
                          <p:blipFill>
                            <a:blip r:embed="rId3" cstate="print">
                              <a:extLst>
                                <a:ext uri="{28A0092B-C50C-407E-A947-70E740481C1C}">
                                  <a14:useLocalDpi xmlns:a14="http://schemas.microsoft.com/office/drawing/2010/main" val="0"/>
                                </a:ext>
                              </a:extLst>
                            </a:blip>
                            <a:srcRect l="38013" t="21251" r="35289" b="21021"/>
                            <a:stretch>
                              <a:fillRect/>
                            </a:stretch>
                          </p:blipFill>
                          <p:spPr bwMode="gray">
                            <a:xfrm>
                              <a:off x="2107593" y="1052736"/>
                              <a:ext cx="4858872" cy="49221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25" name="正方形/長方形 124"/>
                            <p:cNvSpPr/>
                            <p:nvPr/>
                          </p:nvSpPr>
                          <p:spPr bwMode="gray">
                            <a:xfrm>
                              <a:off x="2050997" y="1054074"/>
                              <a:ext cx="1373661" cy="1033562"/>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6" name="正方形/長方形 125"/>
                            <p:cNvSpPr/>
                            <p:nvPr/>
                          </p:nvSpPr>
                          <p:spPr bwMode="gray">
                            <a:xfrm>
                              <a:off x="1942835" y="2673611"/>
                              <a:ext cx="1187622" cy="568675"/>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7" name="正方形/長方形 126"/>
                            <p:cNvSpPr/>
                            <p:nvPr/>
                          </p:nvSpPr>
                          <p:spPr bwMode="gray">
                            <a:xfrm>
                              <a:off x="1906061" y="5067236"/>
                              <a:ext cx="471587" cy="668140"/>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8" name="正方形/長方形 127"/>
                            <p:cNvSpPr/>
                            <p:nvPr/>
                          </p:nvSpPr>
                          <p:spPr bwMode="gray">
                            <a:xfrm>
                              <a:off x="5282885" y="4143950"/>
                              <a:ext cx="471587" cy="1850898"/>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29" name="正方形/長方形 128"/>
                            <p:cNvSpPr/>
                            <p:nvPr/>
                          </p:nvSpPr>
                          <p:spPr bwMode="gray">
                            <a:xfrm>
                              <a:off x="6647893" y="3562300"/>
                              <a:ext cx="411016" cy="2391464"/>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0" name="正方形/長方形 9"/>
                            <p:cNvSpPr/>
                            <p:nvPr/>
                          </p:nvSpPr>
                          <p:spPr bwMode="gray">
                            <a:xfrm>
                              <a:off x="6451037" y="954610"/>
                              <a:ext cx="588403" cy="927612"/>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sp>
                          <p:nvSpPr>
                            <p:cNvPr id="131" name="正方形/長方形 130"/>
                            <p:cNvSpPr/>
                            <p:nvPr/>
                          </p:nvSpPr>
                          <p:spPr bwMode="gray">
                            <a:xfrm>
                              <a:off x="4928113" y="1071372"/>
                              <a:ext cx="129795" cy="142709"/>
                            </a:xfrm>
                            <a:prstGeom prst="rect">
                              <a:avLst/>
                            </a:prstGeom>
                            <a:solidFill>
                              <a:sysClr val="window" lastClr="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a:p>
                          </p:txBody>
                        </p:sp>
                        <p:grpSp>
                          <p:nvGrpSpPr>
                            <p:cNvPr id="12" name="グループ化 47"/>
                            <p:cNvGrpSpPr>
                              <a:grpSpLocks/>
                            </p:cNvGrpSpPr>
                            <p:nvPr/>
                          </p:nvGrpSpPr>
                          <p:grpSpPr bwMode="auto">
                            <a:xfrm>
                              <a:off x="3208448" y="1445208"/>
                              <a:ext cx="3301018" cy="4430714"/>
                              <a:chOff x="3280456" y="1350416"/>
                              <a:chExt cx="3301018" cy="4430714"/>
                            </a:xfrm>
                          </p:grpSpPr>
                          <p:sp>
                            <p:nvSpPr>
                              <p:cNvPr id="133" name="円/楕円 132"/>
                              <p:cNvSpPr/>
                              <p:nvPr/>
                            </p:nvSpPr>
                            <p:spPr bwMode="gray">
                              <a:xfrm>
                                <a:off x="4952529" y="2626389"/>
                                <a:ext cx="142774" cy="14487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13" name="グループ化 43"/>
                              <p:cNvGrpSpPr>
                                <a:grpSpLocks/>
                              </p:cNvGrpSpPr>
                              <p:nvPr/>
                            </p:nvGrpSpPr>
                            <p:grpSpPr bwMode="auto">
                              <a:xfrm>
                                <a:off x="3280456" y="1350416"/>
                                <a:ext cx="3301018" cy="4430714"/>
                                <a:chOff x="3280456" y="1350416"/>
                                <a:chExt cx="3301018" cy="4430714"/>
                              </a:xfrm>
                            </p:grpSpPr>
                            <p:sp>
                              <p:nvSpPr>
                                <p:cNvPr id="135" name="フリーフォーム 134"/>
                                <p:cNvSpPr/>
                                <p:nvPr/>
                              </p:nvSpPr>
                              <p:spPr bwMode="gray">
                                <a:xfrm>
                                  <a:off x="3280342" y="2929106"/>
                                  <a:ext cx="934522" cy="2852026"/>
                                </a:xfrm>
                                <a:custGeom>
                                  <a:avLst/>
                                  <a:gdLst>
                                    <a:gd name="connsiteX0" fmla="*/ 381000 w 930275"/>
                                    <a:gd name="connsiteY0" fmla="*/ 2828925 h 2828925"/>
                                    <a:gd name="connsiteX1" fmla="*/ 666750 w 930275"/>
                                    <a:gd name="connsiteY1" fmla="*/ 1066800 h 2828925"/>
                                    <a:gd name="connsiteX2" fmla="*/ 819150 w 930275"/>
                                    <a:gd name="connsiteY2" fmla="*/ 361950 h 2828925"/>
                                    <a:gd name="connsiteX3" fmla="*/ 0 w 930275"/>
                                    <a:gd name="connsiteY3" fmla="*/ 0 h 2828925"/>
                                  </a:gdLst>
                                  <a:ahLst/>
                                  <a:cxnLst>
                                    <a:cxn ang="0">
                                      <a:pos x="connsiteX0" y="connsiteY0"/>
                                    </a:cxn>
                                    <a:cxn ang="0">
                                      <a:pos x="connsiteX1" y="connsiteY1"/>
                                    </a:cxn>
                                    <a:cxn ang="0">
                                      <a:pos x="connsiteX2" y="connsiteY2"/>
                                    </a:cxn>
                                    <a:cxn ang="0">
                                      <a:pos x="connsiteX3" y="connsiteY3"/>
                                    </a:cxn>
                                  </a:cxnLst>
                                  <a:rect l="l" t="t" r="r" b="b"/>
                                  <a:pathLst>
                                    <a:path w="930275" h="2828925">
                                      <a:moveTo>
                                        <a:pt x="381000" y="2828925"/>
                                      </a:moveTo>
                                      <a:cubicBezTo>
                                        <a:pt x="487362" y="2153443"/>
                                        <a:pt x="593725" y="1477962"/>
                                        <a:pt x="666750" y="1066800"/>
                                      </a:cubicBezTo>
                                      <a:cubicBezTo>
                                        <a:pt x="739775" y="655638"/>
                                        <a:pt x="930275" y="539750"/>
                                        <a:pt x="819150" y="361950"/>
                                      </a:cubicBezTo>
                                      <a:cubicBezTo>
                                        <a:pt x="708025" y="184150"/>
                                        <a:pt x="354012" y="92075"/>
                                        <a:pt x="0" y="0"/>
                                      </a:cubicBezTo>
                                    </a:path>
                                  </a:pathLst>
                                </a:custGeom>
                                <a:ln w="63500" cmpd="tri">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44" name="フリーフォーム 143"/>
                                <p:cNvSpPr/>
                                <p:nvPr/>
                              </p:nvSpPr>
                              <p:spPr bwMode="gray">
                                <a:xfrm>
                                  <a:off x="3488013" y="1350653"/>
                                  <a:ext cx="882604" cy="3066090"/>
                                </a:xfrm>
                                <a:custGeom>
                                  <a:avLst/>
                                  <a:gdLst>
                                    <a:gd name="connsiteX0" fmla="*/ 877887 w 877887"/>
                                    <a:gd name="connsiteY0" fmla="*/ 3048000 h 3048000"/>
                                    <a:gd name="connsiteX1" fmla="*/ 115887 w 877887"/>
                                    <a:gd name="connsiteY1" fmla="*/ 2238375 h 3048000"/>
                                    <a:gd name="connsiteX2" fmla="*/ 182562 w 877887"/>
                                    <a:gd name="connsiteY2" fmla="*/ 1819275 h 3048000"/>
                                    <a:gd name="connsiteX3" fmla="*/ 268287 w 877887"/>
                                    <a:gd name="connsiteY3" fmla="*/ 1219200 h 3048000"/>
                                    <a:gd name="connsiteX4" fmla="*/ 515937 w 877887"/>
                                    <a:gd name="connsiteY4" fmla="*/ 0 h 304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7887" h="3048000">
                                      <a:moveTo>
                                        <a:pt x="877887" y="3048000"/>
                                      </a:moveTo>
                                      <a:cubicBezTo>
                                        <a:pt x="554831" y="2745581"/>
                                        <a:pt x="231775" y="2443163"/>
                                        <a:pt x="115887" y="2238375"/>
                                      </a:cubicBezTo>
                                      <a:cubicBezTo>
                                        <a:pt x="0" y="2033588"/>
                                        <a:pt x="157162" y="1989138"/>
                                        <a:pt x="182562" y="1819275"/>
                                      </a:cubicBezTo>
                                      <a:cubicBezTo>
                                        <a:pt x="207962" y="1649413"/>
                                        <a:pt x="212725" y="1522412"/>
                                        <a:pt x="268287" y="1219200"/>
                                      </a:cubicBezTo>
                                      <a:cubicBezTo>
                                        <a:pt x="323849" y="915988"/>
                                        <a:pt x="419893" y="457994"/>
                                        <a:pt x="515937" y="0"/>
                                      </a:cubicBezTo>
                                    </a:path>
                                  </a:pathLst>
                                </a:custGeom>
                                <a:ln w="63500" cmpd="tri">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47" name="フリーフォーム 146"/>
                                <p:cNvSpPr/>
                                <p:nvPr/>
                              </p:nvSpPr>
                              <p:spPr bwMode="gray">
                                <a:xfrm>
                                  <a:off x="6391088" y="1835000"/>
                                  <a:ext cx="190366" cy="1554667"/>
                                </a:xfrm>
                                <a:custGeom>
                                  <a:avLst/>
                                  <a:gdLst>
                                    <a:gd name="connsiteX0" fmla="*/ 190500 w 190500"/>
                                    <a:gd name="connsiteY0" fmla="*/ 0 h 1533525"/>
                                    <a:gd name="connsiteX1" fmla="*/ 0 w 190500"/>
                                    <a:gd name="connsiteY1" fmla="*/ 1533525 h 1533525"/>
                                  </a:gdLst>
                                  <a:ahLst/>
                                  <a:cxnLst>
                                    <a:cxn ang="0">
                                      <a:pos x="connsiteX0" y="connsiteY0"/>
                                    </a:cxn>
                                    <a:cxn ang="0">
                                      <a:pos x="connsiteX1" y="connsiteY1"/>
                                    </a:cxn>
                                  </a:cxnLst>
                                  <a:rect l="l" t="t" r="r" b="b"/>
                                  <a:pathLst>
                                    <a:path w="190500" h="1533525">
                                      <a:moveTo>
                                        <a:pt x="190500" y="0"/>
                                      </a:moveTo>
                                      <a:lnTo>
                                        <a:pt x="0" y="1533525"/>
                                      </a:lnTo>
                                    </a:path>
                                  </a:pathLst>
                                </a:custGeom>
                                <a:ln w="63500" cmpd="tri">
                                  <a:solidFill>
                                    <a:srgbClr val="F4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grpSp>
                        </p:grpSp>
                      </p:grpSp>
                      <p:grpSp>
                        <p:nvGrpSpPr>
                          <p:cNvPr id="14" name="グループ化 70"/>
                          <p:cNvGrpSpPr>
                            <a:grpSpLocks/>
                          </p:cNvGrpSpPr>
                          <p:nvPr/>
                        </p:nvGrpSpPr>
                        <p:grpSpPr bwMode="auto">
                          <a:xfrm>
                            <a:off x="1739646" y="1704060"/>
                            <a:ext cx="5280626" cy="3781800"/>
                            <a:chOff x="1739646" y="1704060"/>
                            <a:chExt cx="5280626" cy="3781800"/>
                          </a:xfrm>
                        </p:grpSpPr>
                        <p:sp>
                          <p:nvSpPr>
                            <p:cNvPr id="111" name="円/楕円 110"/>
                            <p:cNvSpPr/>
                            <p:nvPr/>
                          </p:nvSpPr>
                          <p:spPr bwMode="gray">
                            <a:xfrm>
                              <a:off x="3130457" y="3211159"/>
                              <a:ext cx="575423" cy="867067"/>
                            </a:xfrm>
                            <a:prstGeom prst="ellipse">
                              <a:avLst/>
                            </a:prstGeom>
                            <a:gradFill>
                              <a:gsLst>
                                <a:gs pos="100000">
                                  <a:srgbClr val="0070C0">
                                    <a:alpha val="70000"/>
                                  </a:srgbClr>
                                </a:gs>
                                <a:gs pos="30000">
                                  <a:schemeClr val="accent1">
                                    <a:lumMod val="40000"/>
                                    <a:lumOff val="60000"/>
                                    <a:alpha val="7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 name="正方形/長方形 111"/>
                            <p:cNvSpPr/>
                            <p:nvPr/>
                          </p:nvSpPr>
                          <p:spPr bwMode="gray">
                            <a:xfrm>
                              <a:off x="1739491" y="3018716"/>
                              <a:ext cx="1103255" cy="43245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商業・</a:t>
                              </a:r>
                              <a:endParaRPr lang="en-US" altLang="ja-JP" sz="900" dirty="0">
                                <a:solidFill>
                                  <a:schemeClr val="tx1"/>
                                </a:solidFill>
                              </a:endParaRPr>
                            </a:p>
                            <a:p>
                              <a:pPr algn="ctr">
                                <a:defRPr/>
                              </a:pPr>
                              <a:r>
                                <a:rPr lang="ja-JP" altLang="en-US" sz="900" dirty="0">
                                  <a:solidFill>
                                    <a:schemeClr val="tx1"/>
                                  </a:solidFill>
                                </a:rPr>
                                <a:t>業務集積地</a:t>
                              </a:r>
                              <a:endParaRPr lang="en-US" altLang="ja-JP" sz="900" dirty="0">
                                <a:solidFill>
                                  <a:schemeClr val="tx1"/>
                                </a:solidFill>
                              </a:endParaRPr>
                            </a:p>
                          </p:txBody>
                        </p:sp>
                        <p:cxnSp>
                          <p:nvCxnSpPr>
                            <p:cNvPr id="113" name="直線コネクタ 112"/>
                            <p:cNvCxnSpPr/>
                            <p:nvPr/>
                          </p:nvCxnSpPr>
                          <p:spPr bwMode="gray">
                            <a:xfrm flipH="1" flipV="1">
                              <a:off x="2697809" y="3356030"/>
                              <a:ext cx="462934" cy="88653"/>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bwMode="gray">
                            <a:xfrm>
                              <a:off x="3563106" y="2936550"/>
                              <a:ext cx="951828" cy="3632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四天王寺</a:t>
                              </a:r>
                              <a:endParaRPr lang="en-US" altLang="ja-JP" sz="900" dirty="0">
                                <a:solidFill>
                                  <a:schemeClr val="tx1"/>
                                </a:solidFill>
                              </a:endParaRPr>
                            </a:p>
                          </p:txBody>
                        </p:sp>
                        <p:sp>
                          <p:nvSpPr>
                            <p:cNvPr id="115" name="正方形/長方形 114"/>
                            <p:cNvSpPr/>
                            <p:nvPr/>
                          </p:nvSpPr>
                          <p:spPr bwMode="gray">
                            <a:xfrm>
                              <a:off x="3723186" y="2765732"/>
                              <a:ext cx="144937" cy="1427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6" name="正方形/長方形 115"/>
                            <p:cNvSpPr/>
                            <p:nvPr/>
                          </p:nvSpPr>
                          <p:spPr bwMode="gray">
                            <a:xfrm>
                              <a:off x="2418749" y="2666268"/>
                              <a:ext cx="1185458" cy="42596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天王寺公園・動物園</a:t>
                              </a:r>
                              <a:endParaRPr lang="en-US" altLang="ja-JP" sz="900" dirty="0">
                                <a:solidFill>
                                  <a:schemeClr val="tx1"/>
                                </a:solidFill>
                              </a:endParaRPr>
                            </a:p>
                          </p:txBody>
                        </p:sp>
                        <p:sp>
                          <p:nvSpPr>
                            <p:cNvPr id="117" name="正方形/長方形 116"/>
                            <p:cNvSpPr/>
                            <p:nvPr/>
                          </p:nvSpPr>
                          <p:spPr bwMode="gray">
                            <a:xfrm>
                              <a:off x="3418168" y="2994932"/>
                              <a:ext cx="144938" cy="14487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8" name="円/楕円 117"/>
                            <p:cNvSpPr/>
                            <p:nvPr/>
                          </p:nvSpPr>
                          <p:spPr bwMode="gray">
                            <a:xfrm>
                              <a:off x="5292080" y="1772816"/>
                              <a:ext cx="1728192" cy="3096344"/>
                            </a:xfrm>
                            <a:prstGeom prst="ellipse">
                              <a:avLst/>
                            </a:prstGeom>
                            <a:gradFill>
                              <a:gsLst>
                                <a:gs pos="100000">
                                  <a:srgbClr val="0070C0">
                                    <a:alpha val="70000"/>
                                  </a:srgbClr>
                                </a:gs>
                                <a:gs pos="30000">
                                  <a:schemeClr val="accent1">
                                    <a:lumMod val="40000"/>
                                    <a:lumOff val="60000"/>
                                    <a:alpha val="80000"/>
                                  </a:schemeClr>
                                </a:gs>
                              </a:gsLst>
                              <a:path path="shape">
                                <a:fillToRect l="50000" t="50000" r="50000" b="50000"/>
                              </a:path>
                            </a:gra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1" name="フリーフォーム 120"/>
                            <p:cNvSpPr/>
                            <p:nvPr/>
                          </p:nvSpPr>
                          <p:spPr bwMode="gray">
                            <a:xfrm>
                              <a:off x="5336967" y="1704060"/>
                              <a:ext cx="1678678" cy="3781800"/>
                            </a:xfrm>
                            <a:custGeom>
                              <a:avLst/>
                              <a:gdLst>
                                <a:gd name="connsiteX0" fmla="*/ 429655 w 1696480"/>
                                <a:gd name="connsiteY0" fmla="*/ 219075 h 3781425"/>
                                <a:gd name="connsiteX1" fmla="*/ 629680 w 1696480"/>
                                <a:gd name="connsiteY1" fmla="*/ 66675 h 3781425"/>
                                <a:gd name="connsiteX2" fmla="*/ 658255 w 1696480"/>
                                <a:gd name="connsiteY2" fmla="*/ 57150 h 3781425"/>
                                <a:gd name="connsiteX3" fmla="*/ 696355 w 1696480"/>
                                <a:gd name="connsiteY3" fmla="*/ 38100 h 3781425"/>
                                <a:gd name="connsiteX4" fmla="*/ 743980 w 1696480"/>
                                <a:gd name="connsiteY4" fmla="*/ 28575 h 3781425"/>
                                <a:gd name="connsiteX5" fmla="*/ 772555 w 1696480"/>
                                <a:gd name="connsiteY5" fmla="*/ 9525 h 3781425"/>
                                <a:gd name="connsiteX6" fmla="*/ 810655 w 1696480"/>
                                <a:gd name="connsiteY6" fmla="*/ 0 h 3781425"/>
                                <a:gd name="connsiteX7" fmla="*/ 1077355 w 1696480"/>
                                <a:gd name="connsiteY7" fmla="*/ 9525 h 3781425"/>
                                <a:gd name="connsiteX8" fmla="*/ 1163080 w 1696480"/>
                                <a:gd name="connsiteY8" fmla="*/ 38100 h 3781425"/>
                                <a:gd name="connsiteX9" fmla="*/ 1201180 w 1696480"/>
                                <a:gd name="connsiteY9" fmla="*/ 47625 h 3781425"/>
                                <a:gd name="connsiteX10" fmla="*/ 1286905 w 1696480"/>
                                <a:gd name="connsiteY10" fmla="*/ 85725 h 3781425"/>
                                <a:gd name="connsiteX11" fmla="*/ 1372630 w 1696480"/>
                                <a:gd name="connsiteY11" fmla="*/ 133350 h 3781425"/>
                                <a:gd name="connsiteX12" fmla="*/ 1448830 w 1696480"/>
                                <a:gd name="connsiteY12" fmla="*/ 219075 h 3781425"/>
                                <a:gd name="connsiteX13" fmla="*/ 1477405 w 1696480"/>
                                <a:gd name="connsiteY13" fmla="*/ 247650 h 3781425"/>
                                <a:gd name="connsiteX14" fmla="*/ 1496455 w 1696480"/>
                                <a:gd name="connsiteY14" fmla="*/ 295275 h 3781425"/>
                                <a:gd name="connsiteX15" fmla="*/ 1525030 w 1696480"/>
                                <a:gd name="connsiteY15" fmla="*/ 333375 h 3781425"/>
                                <a:gd name="connsiteX16" fmla="*/ 1534555 w 1696480"/>
                                <a:gd name="connsiteY16" fmla="*/ 371475 h 3781425"/>
                                <a:gd name="connsiteX17" fmla="*/ 1563130 w 1696480"/>
                                <a:gd name="connsiteY17" fmla="*/ 428625 h 3781425"/>
                                <a:gd name="connsiteX18" fmla="*/ 1572655 w 1696480"/>
                                <a:gd name="connsiteY18" fmla="*/ 466725 h 3781425"/>
                                <a:gd name="connsiteX19" fmla="*/ 1591705 w 1696480"/>
                                <a:gd name="connsiteY19" fmla="*/ 523875 h 3781425"/>
                                <a:gd name="connsiteX20" fmla="*/ 1601230 w 1696480"/>
                                <a:gd name="connsiteY20" fmla="*/ 628650 h 3781425"/>
                                <a:gd name="connsiteX21" fmla="*/ 1620280 w 1696480"/>
                                <a:gd name="connsiteY21" fmla="*/ 666750 h 3781425"/>
                                <a:gd name="connsiteX22" fmla="*/ 1639330 w 1696480"/>
                                <a:gd name="connsiteY22" fmla="*/ 723900 h 3781425"/>
                                <a:gd name="connsiteX23" fmla="*/ 1658380 w 1696480"/>
                                <a:gd name="connsiteY23" fmla="*/ 857250 h 3781425"/>
                                <a:gd name="connsiteX24" fmla="*/ 1667905 w 1696480"/>
                                <a:gd name="connsiteY24" fmla="*/ 914400 h 3781425"/>
                                <a:gd name="connsiteX25" fmla="*/ 1677430 w 1696480"/>
                                <a:gd name="connsiteY25" fmla="*/ 990600 h 3781425"/>
                                <a:gd name="connsiteX26" fmla="*/ 1686955 w 1696480"/>
                                <a:gd name="connsiteY26" fmla="*/ 1485900 h 3781425"/>
                                <a:gd name="connsiteX27" fmla="*/ 1696480 w 1696480"/>
                                <a:gd name="connsiteY27" fmla="*/ 1514475 h 3781425"/>
                                <a:gd name="connsiteX28" fmla="*/ 1686955 w 1696480"/>
                                <a:gd name="connsiteY28" fmla="*/ 2924175 h 3781425"/>
                                <a:gd name="connsiteX29" fmla="*/ 1667905 w 1696480"/>
                                <a:gd name="connsiteY29" fmla="*/ 2962275 h 3781425"/>
                                <a:gd name="connsiteX30" fmla="*/ 1639330 w 1696480"/>
                                <a:gd name="connsiteY30" fmla="*/ 3057525 h 3781425"/>
                                <a:gd name="connsiteX31" fmla="*/ 1620280 w 1696480"/>
                                <a:gd name="connsiteY31" fmla="*/ 3086100 h 3781425"/>
                                <a:gd name="connsiteX32" fmla="*/ 1591705 w 1696480"/>
                                <a:gd name="connsiteY32" fmla="*/ 3162300 h 3781425"/>
                                <a:gd name="connsiteX33" fmla="*/ 1572655 w 1696480"/>
                                <a:gd name="connsiteY33" fmla="*/ 3219450 h 3781425"/>
                                <a:gd name="connsiteX34" fmla="*/ 1553605 w 1696480"/>
                                <a:gd name="connsiteY34" fmla="*/ 3248025 h 3781425"/>
                                <a:gd name="connsiteX35" fmla="*/ 1525030 w 1696480"/>
                                <a:gd name="connsiteY35" fmla="*/ 3305175 h 3781425"/>
                                <a:gd name="connsiteX36" fmla="*/ 1486930 w 1696480"/>
                                <a:gd name="connsiteY36" fmla="*/ 3343275 h 3781425"/>
                                <a:gd name="connsiteX37" fmla="*/ 1420255 w 1696480"/>
                                <a:gd name="connsiteY37" fmla="*/ 3429000 h 3781425"/>
                                <a:gd name="connsiteX38" fmla="*/ 1382155 w 1696480"/>
                                <a:gd name="connsiteY38" fmla="*/ 3457575 h 3781425"/>
                                <a:gd name="connsiteX39" fmla="*/ 1363105 w 1696480"/>
                                <a:gd name="connsiteY39" fmla="*/ 3486150 h 3781425"/>
                                <a:gd name="connsiteX40" fmla="*/ 1315480 w 1696480"/>
                                <a:gd name="connsiteY40" fmla="*/ 3514725 h 3781425"/>
                                <a:gd name="connsiteX41" fmla="*/ 1286905 w 1696480"/>
                                <a:gd name="connsiteY41" fmla="*/ 3533775 h 3781425"/>
                                <a:gd name="connsiteX42" fmla="*/ 1248805 w 1696480"/>
                                <a:gd name="connsiteY42" fmla="*/ 3562350 h 3781425"/>
                                <a:gd name="connsiteX43" fmla="*/ 1201180 w 1696480"/>
                                <a:gd name="connsiteY43" fmla="*/ 3581400 h 3781425"/>
                                <a:gd name="connsiteX44" fmla="*/ 1172605 w 1696480"/>
                                <a:gd name="connsiteY44" fmla="*/ 3600450 h 3781425"/>
                                <a:gd name="connsiteX45" fmla="*/ 1144030 w 1696480"/>
                                <a:gd name="connsiteY45" fmla="*/ 3609975 h 3781425"/>
                                <a:gd name="connsiteX46" fmla="*/ 1067830 w 1696480"/>
                                <a:gd name="connsiteY46" fmla="*/ 3657600 h 3781425"/>
                                <a:gd name="connsiteX47" fmla="*/ 1039255 w 1696480"/>
                                <a:gd name="connsiteY47" fmla="*/ 3676650 h 3781425"/>
                                <a:gd name="connsiteX48" fmla="*/ 972580 w 1696480"/>
                                <a:gd name="connsiteY48" fmla="*/ 3695700 h 3781425"/>
                                <a:gd name="connsiteX49" fmla="*/ 924955 w 1696480"/>
                                <a:gd name="connsiteY49" fmla="*/ 3724275 h 3781425"/>
                                <a:gd name="connsiteX50" fmla="*/ 867805 w 1696480"/>
                                <a:gd name="connsiteY50" fmla="*/ 3743325 h 3781425"/>
                                <a:gd name="connsiteX51" fmla="*/ 763030 w 1696480"/>
                                <a:gd name="connsiteY51" fmla="*/ 3771900 h 3781425"/>
                                <a:gd name="connsiteX52" fmla="*/ 686830 w 1696480"/>
                                <a:gd name="connsiteY52" fmla="*/ 3781425 h 3781425"/>
                                <a:gd name="connsiteX53" fmla="*/ 610630 w 1696480"/>
                                <a:gd name="connsiteY53" fmla="*/ 3771900 h 3781425"/>
                                <a:gd name="connsiteX54" fmla="*/ 553480 w 1696480"/>
                                <a:gd name="connsiteY54" fmla="*/ 3752850 h 3781425"/>
                                <a:gd name="connsiteX55" fmla="*/ 515380 w 1696480"/>
                                <a:gd name="connsiteY55" fmla="*/ 3743325 h 3781425"/>
                                <a:gd name="connsiteX56" fmla="*/ 448705 w 1696480"/>
                                <a:gd name="connsiteY56" fmla="*/ 3695700 h 3781425"/>
                                <a:gd name="connsiteX57" fmla="*/ 410605 w 1696480"/>
                                <a:gd name="connsiteY57" fmla="*/ 3638550 h 3781425"/>
                                <a:gd name="connsiteX58" fmla="*/ 353455 w 1696480"/>
                                <a:gd name="connsiteY58" fmla="*/ 3571875 h 3781425"/>
                                <a:gd name="connsiteX59" fmla="*/ 305830 w 1696480"/>
                                <a:gd name="connsiteY59" fmla="*/ 3495675 h 3781425"/>
                                <a:gd name="connsiteX60" fmla="*/ 277255 w 1696480"/>
                                <a:gd name="connsiteY60" fmla="*/ 3467100 h 3781425"/>
                                <a:gd name="connsiteX61" fmla="*/ 258205 w 1696480"/>
                                <a:gd name="connsiteY61" fmla="*/ 3419475 h 3781425"/>
                                <a:gd name="connsiteX62" fmla="*/ 229630 w 1696480"/>
                                <a:gd name="connsiteY62" fmla="*/ 3352800 h 3781425"/>
                                <a:gd name="connsiteX63" fmla="*/ 201055 w 1696480"/>
                                <a:gd name="connsiteY63" fmla="*/ 3257550 h 3781425"/>
                                <a:gd name="connsiteX64" fmla="*/ 182005 w 1696480"/>
                                <a:gd name="connsiteY64" fmla="*/ 3228975 h 3781425"/>
                                <a:gd name="connsiteX65" fmla="*/ 153430 w 1696480"/>
                                <a:gd name="connsiteY65" fmla="*/ 3105150 h 3781425"/>
                                <a:gd name="connsiteX66" fmla="*/ 143905 w 1696480"/>
                                <a:gd name="connsiteY66" fmla="*/ 3076575 h 3781425"/>
                                <a:gd name="connsiteX67" fmla="*/ 134380 w 1696480"/>
                                <a:gd name="connsiteY67" fmla="*/ 3028950 h 3781425"/>
                                <a:gd name="connsiteX68" fmla="*/ 115330 w 1696480"/>
                                <a:gd name="connsiteY68" fmla="*/ 2952750 h 3781425"/>
                                <a:gd name="connsiteX69" fmla="*/ 105805 w 1696480"/>
                                <a:gd name="connsiteY69" fmla="*/ 2847975 h 3781425"/>
                                <a:gd name="connsiteX70" fmla="*/ 86755 w 1696480"/>
                                <a:gd name="connsiteY70" fmla="*/ 2790825 h 3781425"/>
                                <a:gd name="connsiteX71" fmla="*/ 77230 w 1696480"/>
                                <a:gd name="connsiteY71" fmla="*/ 2705100 h 3781425"/>
                                <a:gd name="connsiteX72" fmla="*/ 58180 w 1696480"/>
                                <a:gd name="connsiteY72" fmla="*/ 2590800 h 3781425"/>
                                <a:gd name="connsiteX73" fmla="*/ 39130 w 1696480"/>
                                <a:gd name="connsiteY73" fmla="*/ 2466975 h 3781425"/>
                                <a:gd name="connsiteX74" fmla="*/ 29605 w 1696480"/>
                                <a:gd name="connsiteY74" fmla="*/ 2438400 h 3781425"/>
                                <a:gd name="connsiteX75" fmla="*/ 10555 w 1696480"/>
                                <a:gd name="connsiteY75" fmla="*/ 2362200 h 3781425"/>
                                <a:gd name="connsiteX76" fmla="*/ 20080 w 1696480"/>
                                <a:gd name="connsiteY76" fmla="*/ 2295525 h 3781425"/>
                                <a:gd name="connsiteX77" fmla="*/ 124855 w 1696480"/>
                                <a:gd name="connsiteY77" fmla="*/ 2305050 h 3781425"/>
                                <a:gd name="connsiteX78" fmla="*/ 162955 w 1696480"/>
                                <a:gd name="connsiteY78" fmla="*/ 2314575 h 3781425"/>
                                <a:gd name="connsiteX79" fmla="*/ 210580 w 1696480"/>
                                <a:gd name="connsiteY79" fmla="*/ 2324100 h 3781425"/>
                                <a:gd name="connsiteX80" fmla="*/ 267730 w 1696480"/>
                                <a:gd name="connsiteY80" fmla="*/ 2371725 h 3781425"/>
                                <a:gd name="connsiteX81" fmla="*/ 286780 w 1696480"/>
                                <a:gd name="connsiteY81" fmla="*/ 2428875 h 3781425"/>
                                <a:gd name="connsiteX82" fmla="*/ 315355 w 1696480"/>
                                <a:gd name="connsiteY82" fmla="*/ 2447925 h 3781425"/>
                                <a:gd name="connsiteX83" fmla="*/ 362980 w 1696480"/>
                                <a:gd name="connsiteY83" fmla="*/ 2457450 h 3781425"/>
                                <a:gd name="connsiteX84" fmla="*/ 401080 w 1696480"/>
                                <a:gd name="connsiteY84" fmla="*/ 2466975 h 3781425"/>
                                <a:gd name="connsiteX85" fmla="*/ 410605 w 1696480"/>
                                <a:gd name="connsiteY85" fmla="*/ 2495550 h 3781425"/>
                                <a:gd name="connsiteX86" fmla="*/ 429655 w 1696480"/>
                                <a:gd name="connsiteY86" fmla="*/ 2524125 h 3781425"/>
                                <a:gd name="connsiteX87" fmla="*/ 439180 w 1696480"/>
                                <a:gd name="connsiteY87" fmla="*/ 2590800 h 3781425"/>
                                <a:gd name="connsiteX88" fmla="*/ 496330 w 1696480"/>
                                <a:gd name="connsiteY88" fmla="*/ 2638425 h 3781425"/>
                                <a:gd name="connsiteX89" fmla="*/ 553480 w 1696480"/>
                                <a:gd name="connsiteY89" fmla="*/ 2686050 h 3781425"/>
                                <a:gd name="connsiteX90" fmla="*/ 591580 w 1696480"/>
                                <a:gd name="connsiteY90" fmla="*/ 2695575 h 3781425"/>
                                <a:gd name="connsiteX91" fmla="*/ 610630 w 1696480"/>
                                <a:gd name="connsiteY91" fmla="*/ 2724150 h 3781425"/>
                                <a:gd name="connsiteX92" fmla="*/ 667780 w 1696480"/>
                                <a:gd name="connsiteY92" fmla="*/ 2762250 h 3781425"/>
                                <a:gd name="connsiteX93" fmla="*/ 686830 w 1696480"/>
                                <a:gd name="connsiteY93" fmla="*/ 2790825 h 3781425"/>
                                <a:gd name="connsiteX94" fmla="*/ 743980 w 1696480"/>
                                <a:gd name="connsiteY94" fmla="*/ 2828925 h 3781425"/>
                                <a:gd name="connsiteX95" fmla="*/ 801130 w 1696480"/>
                                <a:gd name="connsiteY95" fmla="*/ 2857500 h 3781425"/>
                                <a:gd name="connsiteX96" fmla="*/ 829705 w 1696480"/>
                                <a:gd name="connsiteY96" fmla="*/ 2838450 h 3781425"/>
                                <a:gd name="connsiteX97" fmla="*/ 858280 w 1696480"/>
                                <a:gd name="connsiteY97" fmla="*/ 2781300 h 3781425"/>
                                <a:gd name="connsiteX98" fmla="*/ 915430 w 1696480"/>
                                <a:gd name="connsiteY98" fmla="*/ 2752725 h 3781425"/>
                                <a:gd name="connsiteX99" fmla="*/ 905905 w 1696480"/>
                                <a:gd name="connsiteY99" fmla="*/ 2076450 h 3781425"/>
                                <a:gd name="connsiteX100" fmla="*/ 915430 w 1696480"/>
                                <a:gd name="connsiteY100" fmla="*/ 2047875 h 3781425"/>
                                <a:gd name="connsiteX101" fmla="*/ 944005 w 1696480"/>
                                <a:gd name="connsiteY101" fmla="*/ 1981200 h 3781425"/>
                                <a:gd name="connsiteX102" fmla="*/ 1001155 w 1696480"/>
                                <a:gd name="connsiteY102" fmla="*/ 1924050 h 3781425"/>
                                <a:gd name="connsiteX103" fmla="*/ 1058305 w 1696480"/>
                                <a:gd name="connsiteY103" fmla="*/ 1895475 h 3781425"/>
                                <a:gd name="connsiteX104" fmla="*/ 1115455 w 1696480"/>
                                <a:gd name="connsiteY104" fmla="*/ 1914525 h 3781425"/>
                                <a:gd name="connsiteX105" fmla="*/ 1134505 w 1696480"/>
                                <a:gd name="connsiteY105" fmla="*/ 1943100 h 3781425"/>
                                <a:gd name="connsiteX106" fmla="*/ 1191655 w 1696480"/>
                                <a:gd name="connsiteY106" fmla="*/ 1962150 h 3781425"/>
                                <a:gd name="connsiteX107" fmla="*/ 1220230 w 1696480"/>
                                <a:gd name="connsiteY107" fmla="*/ 1971675 h 3781425"/>
                                <a:gd name="connsiteX108" fmla="*/ 1248805 w 1696480"/>
                                <a:gd name="connsiteY108" fmla="*/ 1990725 h 3781425"/>
                                <a:gd name="connsiteX109" fmla="*/ 1334530 w 1696480"/>
                                <a:gd name="connsiteY109" fmla="*/ 1971675 h 3781425"/>
                                <a:gd name="connsiteX110" fmla="*/ 1344055 w 1696480"/>
                                <a:gd name="connsiteY110" fmla="*/ 1943100 h 3781425"/>
                                <a:gd name="connsiteX111" fmla="*/ 1334530 w 1696480"/>
                                <a:gd name="connsiteY111" fmla="*/ 1790700 h 3781425"/>
                                <a:gd name="connsiteX112" fmla="*/ 1305955 w 1696480"/>
                                <a:gd name="connsiteY112" fmla="*/ 1733550 h 3781425"/>
                                <a:gd name="connsiteX113" fmla="*/ 1286905 w 1696480"/>
                                <a:gd name="connsiteY113" fmla="*/ 1676400 h 3781425"/>
                                <a:gd name="connsiteX114" fmla="*/ 1277380 w 1696480"/>
                                <a:gd name="connsiteY114" fmla="*/ 1600200 h 3781425"/>
                                <a:gd name="connsiteX115" fmla="*/ 1267855 w 1696480"/>
                                <a:gd name="connsiteY115" fmla="*/ 1562100 h 3781425"/>
                                <a:gd name="connsiteX116" fmla="*/ 1258330 w 1696480"/>
                                <a:gd name="connsiteY116" fmla="*/ 1476375 h 3781425"/>
                                <a:gd name="connsiteX117" fmla="*/ 1239280 w 1696480"/>
                                <a:gd name="connsiteY117" fmla="*/ 1419225 h 3781425"/>
                                <a:gd name="connsiteX118" fmla="*/ 1229755 w 1696480"/>
                                <a:gd name="connsiteY118" fmla="*/ 1371600 h 3781425"/>
                                <a:gd name="connsiteX119" fmla="*/ 1210705 w 1696480"/>
                                <a:gd name="connsiteY119" fmla="*/ 1314450 h 3781425"/>
                                <a:gd name="connsiteX120" fmla="*/ 1220230 w 1696480"/>
                                <a:gd name="connsiteY120" fmla="*/ 1162050 h 3781425"/>
                                <a:gd name="connsiteX121" fmla="*/ 1248805 w 1696480"/>
                                <a:gd name="connsiteY121" fmla="*/ 1104900 h 3781425"/>
                                <a:gd name="connsiteX122" fmla="*/ 1429780 w 1696480"/>
                                <a:gd name="connsiteY122" fmla="*/ 1095375 h 3781425"/>
                                <a:gd name="connsiteX123" fmla="*/ 1563130 w 1696480"/>
                                <a:gd name="connsiteY123" fmla="*/ 1085850 h 3781425"/>
                                <a:gd name="connsiteX124" fmla="*/ 1572655 w 1696480"/>
                                <a:gd name="connsiteY124" fmla="*/ 1047750 h 3781425"/>
                                <a:gd name="connsiteX125" fmla="*/ 1572655 w 1696480"/>
                                <a:gd name="connsiteY125" fmla="*/ 933450 h 3781425"/>
                                <a:gd name="connsiteX126" fmla="*/ 1477405 w 1696480"/>
                                <a:gd name="connsiteY126" fmla="*/ 923925 h 3781425"/>
                                <a:gd name="connsiteX127" fmla="*/ 1391680 w 1696480"/>
                                <a:gd name="connsiteY127" fmla="*/ 885825 h 3781425"/>
                                <a:gd name="connsiteX128" fmla="*/ 1372630 w 1696480"/>
                                <a:gd name="connsiteY128" fmla="*/ 857250 h 3781425"/>
                                <a:gd name="connsiteX129" fmla="*/ 1325005 w 1696480"/>
                                <a:gd name="connsiteY129" fmla="*/ 809625 h 3781425"/>
                                <a:gd name="connsiteX130" fmla="*/ 1315480 w 1696480"/>
                                <a:gd name="connsiteY130" fmla="*/ 781050 h 3781425"/>
                                <a:gd name="connsiteX131" fmla="*/ 1258330 w 1696480"/>
                                <a:gd name="connsiteY131" fmla="*/ 685800 h 3781425"/>
                                <a:gd name="connsiteX132" fmla="*/ 1248805 w 1696480"/>
                                <a:gd name="connsiteY132" fmla="*/ 647700 h 3781425"/>
                                <a:gd name="connsiteX133" fmla="*/ 1210705 w 1696480"/>
                                <a:gd name="connsiteY133" fmla="*/ 590550 h 3781425"/>
                                <a:gd name="connsiteX134" fmla="*/ 1182130 w 1696480"/>
                                <a:gd name="connsiteY134" fmla="*/ 504825 h 3781425"/>
                                <a:gd name="connsiteX135" fmla="*/ 1172605 w 1696480"/>
                                <a:gd name="connsiteY135" fmla="*/ 476250 h 3781425"/>
                                <a:gd name="connsiteX136" fmla="*/ 1153555 w 1696480"/>
                                <a:gd name="connsiteY136" fmla="*/ 447675 h 3781425"/>
                                <a:gd name="connsiteX137" fmla="*/ 1096405 w 1696480"/>
                                <a:gd name="connsiteY137" fmla="*/ 314325 h 3781425"/>
                                <a:gd name="connsiteX138" fmla="*/ 1039255 w 1696480"/>
                                <a:gd name="connsiteY138" fmla="*/ 276225 h 3781425"/>
                                <a:gd name="connsiteX139" fmla="*/ 924955 w 1696480"/>
                                <a:gd name="connsiteY139" fmla="*/ 247650 h 3781425"/>
                                <a:gd name="connsiteX140" fmla="*/ 896380 w 1696480"/>
                                <a:gd name="connsiteY140" fmla="*/ 228600 h 3781425"/>
                                <a:gd name="connsiteX141" fmla="*/ 763030 w 1696480"/>
                                <a:gd name="connsiteY141" fmla="*/ 209550 h 3781425"/>
                                <a:gd name="connsiteX142" fmla="*/ 648730 w 1696480"/>
                                <a:gd name="connsiteY142" fmla="*/ 190500 h 3781425"/>
                                <a:gd name="connsiteX143" fmla="*/ 429655 w 1696480"/>
                                <a:gd name="connsiteY143" fmla="*/ 219075 h 378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Lst>
                              <a:rect l="l" t="t" r="r" b="b"/>
                              <a:pathLst>
                                <a:path w="1696480" h="3781425">
                                  <a:moveTo>
                                    <a:pt x="429655" y="219075"/>
                                  </a:moveTo>
                                  <a:cubicBezTo>
                                    <a:pt x="426480" y="198438"/>
                                    <a:pt x="549570" y="93378"/>
                                    <a:pt x="629680" y="66675"/>
                                  </a:cubicBezTo>
                                  <a:cubicBezTo>
                                    <a:pt x="639205" y="63500"/>
                                    <a:pt x="649027" y="61105"/>
                                    <a:pt x="658255" y="57150"/>
                                  </a:cubicBezTo>
                                  <a:cubicBezTo>
                                    <a:pt x="671306" y="51557"/>
                                    <a:pt x="682885" y="42590"/>
                                    <a:pt x="696355" y="38100"/>
                                  </a:cubicBezTo>
                                  <a:cubicBezTo>
                                    <a:pt x="711714" y="32980"/>
                                    <a:pt x="728105" y="31750"/>
                                    <a:pt x="743980" y="28575"/>
                                  </a:cubicBezTo>
                                  <a:cubicBezTo>
                                    <a:pt x="753505" y="22225"/>
                                    <a:pt x="762033" y="14034"/>
                                    <a:pt x="772555" y="9525"/>
                                  </a:cubicBezTo>
                                  <a:cubicBezTo>
                                    <a:pt x="784587" y="4368"/>
                                    <a:pt x="797564" y="0"/>
                                    <a:pt x="810655" y="0"/>
                                  </a:cubicBezTo>
                                  <a:cubicBezTo>
                                    <a:pt x="899612" y="0"/>
                                    <a:pt x="988455" y="6350"/>
                                    <a:pt x="1077355" y="9525"/>
                                  </a:cubicBezTo>
                                  <a:cubicBezTo>
                                    <a:pt x="1181725" y="30399"/>
                                    <a:pt x="1072942" y="4298"/>
                                    <a:pt x="1163080" y="38100"/>
                                  </a:cubicBezTo>
                                  <a:cubicBezTo>
                                    <a:pt x="1175337" y="42697"/>
                                    <a:pt x="1188761" y="43485"/>
                                    <a:pt x="1201180" y="47625"/>
                                  </a:cubicBezTo>
                                  <a:cubicBezTo>
                                    <a:pt x="1257650" y="66448"/>
                                    <a:pt x="1237115" y="63596"/>
                                    <a:pt x="1286905" y="85725"/>
                                  </a:cubicBezTo>
                                  <a:cubicBezTo>
                                    <a:pt x="1341508" y="109993"/>
                                    <a:pt x="1328058" y="95146"/>
                                    <a:pt x="1372630" y="133350"/>
                                  </a:cubicBezTo>
                                  <a:cubicBezTo>
                                    <a:pt x="1402703" y="159127"/>
                                    <a:pt x="1422103" y="189007"/>
                                    <a:pt x="1448830" y="219075"/>
                                  </a:cubicBezTo>
                                  <a:cubicBezTo>
                                    <a:pt x="1457779" y="229143"/>
                                    <a:pt x="1467880" y="238125"/>
                                    <a:pt x="1477405" y="247650"/>
                                  </a:cubicBezTo>
                                  <a:cubicBezTo>
                                    <a:pt x="1483755" y="263525"/>
                                    <a:pt x="1488152" y="280329"/>
                                    <a:pt x="1496455" y="295275"/>
                                  </a:cubicBezTo>
                                  <a:cubicBezTo>
                                    <a:pt x="1504165" y="309152"/>
                                    <a:pt x="1517930" y="319176"/>
                                    <a:pt x="1525030" y="333375"/>
                                  </a:cubicBezTo>
                                  <a:cubicBezTo>
                                    <a:pt x="1530884" y="345084"/>
                                    <a:pt x="1530959" y="358888"/>
                                    <a:pt x="1534555" y="371475"/>
                                  </a:cubicBezTo>
                                  <a:cubicBezTo>
                                    <a:pt x="1544414" y="405981"/>
                                    <a:pt x="1542258" y="397316"/>
                                    <a:pt x="1563130" y="428625"/>
                                  </a:cubicBezTo>
                                  <a:cubicBezTo>
                                    <a:pt x="1566305" y="441325"/>
                                    <a:pt x="1568893" y="454186"/>
                                    <a:pt x="1572655" y="466725"/>
                                  </a:cubicBezTo>
                                  <a:cubicBezTo>
                                    <a:pt x="1578425" y="485959"/>
                                    <a:pt x="1588215" y="504100"/>
                                    <a:pt x="1591705" y="523875"/>
                                  </a:cubicBezTo>
                                  <a:cubicBezTo>
                                    <a:pt x="1597799" y="558410"/>
                                    <a:pt x="1594352" y="594262"/>
                                    <a:pt x="1601230" y="628650"/>
                                  </a:cubicBezTo>
                                  <a:cubicBezTo>
                                    <a:pt x="1604015" y="642573"/>
                                    <a:pt x="1615007" y="653567"/>
                                    <a:pt x="1620280" y="666750"/>
                                  </a:cubicBezTo>
                                  <a:cubicBezTo>
                                    <a:pt x="1627738" y="685394"/>
                                    <a:pt x="1632980" y="704850"/>
                                    <a:pt x="1639330" y="723900"/>
                                  </a:cubicBezTo>
                                  <a:cubicBezTo>
                                    <a:pt x="1645680" y="768350"/>
                                    <a:pt x="1651719" y="812845"/>
                                    <a:pt x="1658380" y="857250"/>
                                  </a:cubicBezTo>
                                  <a:cubicBezTo>
                                    <a:pt x="1661245" y="876349"/>
                                    <a:pt x="1665174" y="895281"/>
                                    <a:pt x="1667905" y="914400"/>
                                  </a:cubicBezTo>
                                  <a:cubicBezTo>
                                    <a:pt x="1671525" y="939740"/>
                                    <a:pt x="1674255" y="965200"/>
                                    <a:pt x="1677430" y="990600"/>
                                  </a:cubicBezTo>
                                  <a:cubicBezTo>
                                    <a:pt x="1680605" y="1155700"/>
                                    <a:pt x="1680954" y="1320879"/>
                                    <a:pt x="1686955" y="1485900"/>
                                  </a:cubicBezTo>
                                  <a:cubicBezTo>
                                    <a:pt x="1687320" y="1495934"/>
                                    <a:pt x="1696480" y="1504435"/>
                                    <a:pt x="1696480" y="1514475"/>
                                  </a:cubicBezTo>
                                  <a:cubicBezTo>
                                    <a:pt x="1696480" y="1984386"/>
                                    <a:pt x="1696228" y="2454356"/>
                                    <a:pt x="1686955" y="2924175"/>
                                  </a:cubicBezTo>
                                  <a:cubicBezTo>
                                    <a:pt x="1686675" y="2938371"/>
                                    <a:pt x="1672891" y="2948980"/>
                                    <a:pt x="1667905" y="2962275"/>
                                  </a:cubicBezTo>
                                  <a:cubicBezTo>
                                    <a:pt x="1656495" y="2992701"/>
                                    <a:pt x="1657940" y="3029610"/>
                                    <a:pt x="1639330" y="3057525"/>
                                  </a:cubicBezTo>
                                  <a:lnTo>
                                    <a:pt x="1620280" y="3086100"/>
                                  </a:lnTo>
                                  <a:cubicBezTo>
                                    <a:pt x="1597699" y="3199006"/>
                                    <a:pt x="1627380" y="3082032"/>
                                    <a:pt x="1591705" y="3162300"/>
                                  </a:cubicBezTo>
                                  <a:cubicBezTo>
                                    <a:pt x="1583550" y="3180650"/>
                                    <a:pt x="1583794" y="3202742"/>
                                    <a:pt x="1572655" y="3219450"/>
                                  </a:cubicBezTo>
                                  <a:cubicBezTo>
                                    <a:pt x="1566305" y="3228975"/>
                                    <a:pt x="1558725" y="3237786"/>
                                    <a:pt x="1553605" y="3248025"/>
                                  </a:cubicBezTo>
                                  <a:cubicBezTo>
                                    <a:pt x="1533323" y="3288589"/>
                                    <a:pt x="1557787" y="3266959"/>
                                    <a:pt x="1525030" y="3305175"/>
                                  </a:cubicBezTo>
                                  <a:cubicBezTo>
                                    <a:pt x="1513341" y="3318812"/>
                                    <a:pt x="1498531" y="3329564"/>
                                    <a:pt x="1486930" y="3343275"/>
                                  </a:cubicBezTo>
                                  <a:cubicBezTo>
                                    <a:pt x="1463547" y="3370910"/>
                                    <a:pt x="1449215" y="3407280"/>
                                    <a:pt x="1420255" y="3429000"/>
                                  </a:cubicBezTo>
                                  <a:cubicBezTo>
                                    <a:pt x="1407555" y="3438525"/>
                                    <a:pt x="1393380" y="3446350"/>
                                    <a:pt x="1382155" y="3457575"/>
                                  </a:cubicBezTo>
                                  <a:cubicBezTo>
                                    <a:pt x="1374060" y="3465670"/>
                                    <a:pt x="1371797" y="3478700"/>
                                    <a:pt x="1363105" y="3486150"/>
                                  </a:cubicBezTo>
                                  <a:cubicBezTo>
                                    <a:pt x="1349049" y="3498198"/>
                                    <a:pt x="1331179" y="3504913"/>
                                    <a:pt x="1315480" y="3514725"/>
                                  </a:cubicBezTo>
                                  <a:cubicBezTo>
                                    <a:pt x="1305772" y="3520792"/>
                                    <a:pt x="1296220" y="3527121"/>
                                    <a:pt x="1286905" y="3533775"/>
                                  </a:cubicBezTo>
                                  <a:cubicBezTo>
                                    <a:pt x="1273987" y="3543002"/>
                                    <a:pt x="1262682" y="3554640"/>
                                    <a:pt x="1248805" y="3562350"/>
                                  </a:cubicBezTo>
                                  <a:cubicBezTo>
                                    <a:pt x="1233859" y="3570653"/>
                                    <a:pt x="1216473" y="3573754"/>
                                    <a:pt x="1201180" y="3581400"/>
                                  </a:cubicBezTo>
                                  <a:cubicBezTo>
                                    <a:pt x="1190941" y="3586520"/>
                                    <a:pt x="1182844" y="3595330"/>
                                    <a:pt x="1172605" y="3600450"/>
                                  </a:cubicBezTo>
                                  <a:cubicBezTo>
                                    <a:pt x="1163625" y="3604940"/>
                                    <a:pt x="1152844" y="3605167"/>
                                    <a:pt x="1144030" y="3609975"/>
                                  </a:cubicBezTo>
                                  <a:cubicBezTo>
                                    <a:pt x="1117734" y="3624318"/>
                                    <a:pt x="1092752" y="3640985"/>
                                    <a:pt x="1067830" y="3657600"/>
                                  </a:cubicBezTo>
                                  <a:cubicBezTo>
                                    <a:pt x="1058305" y="3663950"/>
                                    <a:pt x="1049494" y="3671530"/>
                                    <a:pt x="1039255" y="3676650"/>
                                  </a:cubicBezTo>
                                  <a:cubicBezTo>
                                    <a:pt x="1025590" y="3683482"/>
                                    <a:pt x="984787" y="3692648"/>
                                    <a:pt x="972580" y="3695700"/>
                                  </a:cubicBezTo>
                                  <a:cubicBezTo>
                                    <a:pt x="956705" y="3705225"/>
                                    <a:pt x="941809" y="3716614"/>
                                    <a:pt x="924955" y="3724275"/>
                                  </a:cubicBezTo>
                                  <a:cubicBezTo>
                                    <a:pt x="906674" y="3732584"/>
                                    <a:pt x="887113" y="3737808"/>
                                    <a:pt x="867805" y="3743325"/>
                                  </a:cubicBezTo>
                                  <a:cubicBezTo>
                                    <a:pt x="863350" y="3744598"/>
                                    <a:pt x="781187" y="3768874"/>
                                    <a:pt x="763030" y="3771900"/>
                                  </a:cubicBezTo>
                                  <a:cubicBezTo>
                                    <a:pt x="737781" y="3776108"/>
                                    <a:pt x="712230" y="3778250"/>
                                    <a:pt x="686830" y="3781425"/>
                                  </a:cubicBezTo>
                                  <a:cubicBezTo>
                                    <a:pt x="661430" y="3778250"/>
                                    <a:pt x="635659" y="3777263"/>
                                    <a:pt x="610630" y="3771900"/>
                                  </a:cubicBezTo>
                                  <a:cubicBezTo>
                                    <a:pt x="590995" y="3767693"/>
                                    <a:pt x="572961" y="3757720"/>
                                    <a:pt x="553480" y="3752850"/>
                                  </a:cubicBezTo>
                                  <a:lnTo>
                                    <a:pt x="515380" y="3743325"/>
                                  </a:lnTo>
                                  <a:cubicBezTo>
                                    <a:pt x="501478" y="3734057"/>
                                    <a:pt x="457297" y="3705366"/>
                                    <a:pt x="448705" y="3695700"/>
                                  </a:cubicBezTo>
                                  <a:cubicBezTo>
                                    <a:pt x="433494" y="3678588"/>
                                    <a:pt x="426794" y="3654739"/>
                                    <a:pt x="410605" y="3638550"/>
                                  </a:cubicBezTo>
                                  <a:cubicBezTo>
                                    <a:pt x="381173" y="3609118"/>
                                    <a:pt x="377893" y="3608532"/>
                                    <a:pt x="353455" y="3571875"/>
                                  </a:cubicBezTo>
                                  <a:cubicBezTo>
                                    <a:pt x="347259" y="3562581"/>
                                    <a:pt x="317670" y="3509882"/>
                                    <a:pt x="305830" y="3495675"/>
                                  </a:cubicBezTo>
                                  <a:cubicBezTo>
                                    <a:pt x="297206" y="3485327"/>
                                    <a:pt x="286780" y="3476625"/>
                                    <a:pt x="277255" y="3467100"/>
                                  </a:cubicBezTo>
                                  <a:cubicBezTo>
                                    <a:pt x="270905" y="3451225"/>
                                    <a:pt x="265149" y="3435099"/>
                                    <a:pt x="258205" y="3419475"/>
                                  </a:cubicBezTo>
                                  <a:cubicBezTo>
                                    <a:pt x="237885" y="3373755"/>
                                    <a:pt x="241368" y="3393884"/>
                                    <a:pt x="229630" y="3352800"/>
                                  </a:cubicBezTo>
                                  <a:cubicBezTo>
                                    <a:pt x="222974" y="3329505"/>
                                    <a:pt x="212373" y="3274527"/>
                                    <a:pt x="201055" y="3257550"/>
                                  </a:cubicBezTo>
                                  <a:lnTo>
                                    <a:pt x="182005" y="3228975"/>
                                  </a:lnTo>
                                  <a:cubicBezTo>
                                    <a:pt x="174449" y="3191195"/>
                                    <a:pt x="164918" y="3139615"/>
                                    <a:pt x="153430" y="3105150"/>
                                  </a:cubicBezTo>
                                  <a:cubicBezTo>
                                    <a:pt x="150255" y="3095625"/>
                                    <a:pt x="146340" y="3086315"/>
                                    <a:pt x="143905" y="3076575"/>
                                  </a:cubicBezTo>
                                  <a:cubicBezTo>
                                    <a:pt x="139978" y="3060869"/>
                                    <a:pt x="138020" y="3044725"/>
                                    <a:pt x="134380" y="3028950"/>
                                  </a:cubicBezTo>
                                  <a:cubicBezTo>
                                    <a:pt x="128493" y="3003439"/>
                                    <a:pt x="121680" y="2978150"/>
                                    <a:pt x="115330" y="2952750"/>
                                  </a:cubicBezTo>
                                  <a:cubicBezTo>
                                    <a:pt x="112155" y="2917825"/>
                                    <a:pt x="111899" y="2882510"/>
                                    <a:pt x="105805" y="2847975"/>
                                  </a:cubicBezTo>
                                  <a:cubicBezTo>
                                    <a:pt x="102315" y="2828200"/>
                                    <a:pt x="86755" y="2790825"/>
                                    <a:pt x="86755" y="2790825"/>
                                  </a:cubicBezTo>
                                  <a:cubicBezTo>
                                    <a:pt x="83580" y="2762250"/>
                                    <a:pt x="81296" y="2733562"/>
                                    <a:pt x="77230" y="2705100"/>
                                  </a:cubicBezTo>
                                  <a:cubicBezTo>
                                    <a:pt x="71768" y="2666863"/>
                                    <a:pt x="62971" y="2629127"/>
                                    <a:pt x="58180" y="2590800"/>
                                  </a:cubicBezTo>
                                  <a:cubicBezTo>
                                    <a:pt x="52396" y="2544531"/>
                                    <a:pt x="50039" y="2510610"/>
                                    <a:pt x="39130" y="2466975"/>
                                  </a:cubicBezTo>
                                  <a:cubicBezTo>
                                    <a:pt x="36695" y="2457235"/>
                                    <a:pt x="32040" y="2448140"/>
                                    <a:pt x="29605" y="2438400"/>
                                  </a:cubicBezTo>
                                  <a:lnTo>
                                    <a:pt x="10555" y="2362200"/>
                                  </a:lnTo>
                                  <a:cubicBezTo>
                                    <a:pt x="13730" y="2339975"/>
                                    <a:pt x="0" y="2305565"/>
                                    <a:pt x="20080" y="2295525"/>
                                  </a:cubicBezTo>
                                  <a:cubicBezTo>
                                    <a:pt x="51447" y="2279842"/>
                                    <a:pt x="90094" y="2300415"/>
                                    <a:pt x="124855" y="2305050"/>
                                  </a:cubicBezTo>
                                  <a:cubicBezTo>
                                    <a:pt x="137831" y="2306780"/>
                                    <a:pt x="150176" y="2311735"/>
                                    <a:pt x="162955" y="2314575"/>
                                  </a:cubicBezTo>
                                  <a:cubicBezTo>
                                    <a:pt x="178759" y="2318087"/>
                                    <a:pt x="194705" y="2320925"/>
                                    <a:pt x="210580" y="2324100"/>
                                  </a:cubicBezTo>
                                  <a:cubicBezTo>
                                    <a:pt x="228365" y="2335957"/>
                                    <a:pt x="256945" y="2352312"/>
                                    <a:pt x="267730" y="2371725"/>
                                  </a:cubicBezTo>
                                  <a:cubicBezTo>
                                    <a:pt x="277482" y="2389278"/>
                                    <a:pt x="270072" y="2417736"/>
                                    <a:pt x="286780" y="2428875"/>
                                  </a:cubicBezTo>
                                  <a:cubicBezTo>
                                    <a:pt x="296305" y="2435225"/>
                                    <a:pt x="304636" y="2443905"/>
                                    <a:pt x="315355" y="2447925"/>
                                  </a:cubicBezTo>
                                  <a:cubicBezTo>
                                    <a:pt x="330514" y="2453609"/>
                                    <a:pt x="347176" y="2453938"/>
                                    <a:pt x="362980" y="2457450"/>
                                  </a:cubicBezTo>
                                  <a:cubicBezTo>
                                    <a:pt x="375759" y="2460290"/>
                                    <a:pt x="388380" y="2463800"/>
                                    <a:pt x="401080" y="2466975"/>
                                  </a:cubicBezTo>
                                  <a:cubicBezTo>
                                    <a:pt x="404255" y="2476500"/>
                                    <a:pt x="406115" y="2486570"/>
                                    <a:pt x="410605" y="2495550"/>
                                  </a:cubicBezTo>
                                  <a:cubicBezTo>
                                    <a:pt x="415725" y="2505789"/>
                                    <a:pt x="426366" y="2513160"/>
                                    <a:pt x="429655" y="2524125"/>
                                  </a:cubicBezTo>
                                  <a:cubicBezTo>
                                    <a:pt x="436106" y="2545629"/>
                                    <a:pt x="430842" y="2569955"/>
                                    <a:pt x="439180" y="2590800"/>
                                  </a:cubicBezTo>
                                  <a:cubicBezTo>
                                    <a:pt x="447528" y="2611671"/>
                                    <a:pt x="480616" y="2625330"/>
                                    <a:pt x="496330" y="2638425"/>
                                  </a:cubicBezTo>
                                  <a:cubicBezTo>
                                    <a:pt x="520562" y="2658618"/>
                                    <a:pt x="524267" y="2673530"/>
                                    <a:pt x="553480" y="2686050"/>
                                  </a:cubicBezTo>
                                  <a:cubicBezTo>
                                    <a:pt x="565512" y="2691207"/>
                                    <a:pt x="578880" y="2692400"/>
                                    <a:pt x="591580" y="2695575"/>
                                  </a:cubicBezTo>
                                  <a:cubicBezTo>
                                    <a:pt x="597930" y="2705100"/>
                                    <a:pt x="602015" y="2716612"/>
                                    <a:pt x="610630" y="2724150"/>
                                  </a:cubicBezTo>
                                  <a:cubicBezTo>
                                    <a:pt x="627860" y="2739227"/>
                                    <a:pt x="667780" y="2762250"/>
                                    <a:pt x="667780" y="2762250"/>
                                  </a:cubicBezTo>
                                  <a:cubicBezTo>
                                    <a:pt x="674130" y="2771775"/>
                                    <a:pt x="678215" y="2783287"/>
                                    <a:pt x="686830" y="2790825"/>
                                  </a:cubicBezTo>
                                  <a:cubicBezTo>
                                    <a:pt x="704060" y="2805902"/>
                                    <a:pt x="724930" y="2816225"/>
                                    <a:pt x="743980" y="2828925"/>
                                  </a:cubicBezTo>
                                  <a:cubicBezTo>
                                    <a:pt x="780909" y="2853544"/>
                                    <a:pt x="761695" y="2844355"/>
                                    <a:pt x="801130" y="2857500"/>
                                  </a:cubicBezTo>
                                  <a:cubicBezTo>
                                    <a:pt x="810655" y="2851150"/>
                                    <a:pt x="822554" y="2847389"/>
                                    <a:pt x="829705" y="2838450"/>
                                  </a:cubicBezTo>
                                  <a:cubicBezTo>
                                    <a:pt x="891680" y="2760981"/>
                                    <a:pt x="777986" y="2861594"/>
                                    <a:pt x="858280" y="2781300"/>
                                  </a:cubicBezTo>
                                  <a:cubicBezTo>
                                    <a:pt x="876744" y="2762836"/>
                                    <a:pt x="892189" y="2760472"/>
                                    <a:pt x="915430" y="2752725"/>
                                  </a:cubicBezTo>
                                  <a:cubicBezTo>
                                    <a:pt x="887382" y="2416144"/>
                                    <a:pt x="888123" y="2521004"/>
                                    <a:pt x="905905" y="2076450"/>
                                  </a:cubicBezTo>
                                  <a:cubicBezTo>
                                    <a:pt x="906306" y="2066418"/>
                                    <a:pt x="912672" y="2057529"/>
                                    <a:pt x="915430" y="2047875"/>
                                  </a:cubicBezTo>
                                  <a:cubicBezTo>
                                    <a:pt x="925570" y="2012383"/>
                                    <a:pt x="919583" y="2008674"/>
                                    <a:pt x="944005" y="1981200"/>
                                  </a:cubicBezTo>
                                  <a:cubicBezTo>
                                    <a:pt x="961903" y="1961064"/>
                                    <a:pt x="975597" y="1932569"/>
                                    <a:pt x="1001155" y="1924050"/>
                                  </a:cubicBezTo>
                                  <a:cubicBezTo>
                                    <a:pt x="1040590" y="1910905"/>
                                    <a:pt x="1021376" y="1920094"/>
                                    <a:pt x="1058305" y="1895475"/>
                                  </a:cubicBezTo>
                                  <a:cubicBezTo>
                                    <a:pt x="1077355" y="1901825"/>
                                    <a:pt x="1104316" y="1897817"/>
                                    <a:pt x="1115455" y="1914525"/>
                                  </a:cubicBezTo>
                                  <a:cubicBezTo>
                                    <a:pt x="1121805" y="1924050"/>
                                    <a:pt x="1124797" y="1937033"/>
                                    <a:pt x="1134505" y="1943100"/>
                                  </a:cubicBezTo>
                                  <a:cubicBezTo>
                                    <a:pt x="1151533" y="1953743"/>
                                    <a:pt x="1172605" y="1955800"/>
                                    <a:pt x="1191655" y="1962150"/>
                                  </a:cubicBezTo>
                                  <a:cubicBezTo>
                                    <a:pt x="1201180" y="1965325"/>
                                    <a:pt x="1211876" y="1966106"/>
                                    <a:pt x="1220230" y="1971675"/>
                                  </a:cubicBezTo>
                                  <a:lnTo>
                                    <a:pt x="1248805" y="1990725"/>
                                  </a:lnTo>
                                  <a:cubicBezTo>
                                    <a:pt x="1277380" y="1984375"/>
                                    <a:pt x="1308348" y="1984766"/>
                                    <a:pt x="1334530" y="1971675"/>
                                  </a:cubicBezTo>
                                  <a:cubicBezTo>
                                    <a:pt x="1343510" y="1967185"/>
                                    <a:pt x="1344055" y="1953140"/>
                                    <a:pt x="1344055" y="1943100"/>
                                  </a:cubicBezTo>
                                  <a:cubicBezTo>
                                    <a:pt x="1344055" y="1892201"/>
                                    <a:pt x="1339858" y="1841319"/>
                                    <a:pt x="1334530" y="1790700"/>
                                  </a:cubicBezTo>
                                  <a:cubicBezTo>
                                    <a:pt x="1330936" y="1756561"/>
                                    <a:pt x="1319684" y="1764440"/>
                                    <a:pt x="1305955" y="1733550"/>
                                  </a:cubicBezTo>
                                  <a:cubicBezTo>
                                    <a:pt x="1297800" y="1715200"/>
                                    <a:pt x="1286905" y="1676400"/>
                                    <a:pt x="1286905" y="1676400"/>
                                  </a:cubicBezTo>
                                  <a:cubicBezTo>
                                    <a:pt x="1283730" y="1651000"/>
                                    <a:pt x="1281588" y="1625449"/>
                                    <a:pt x="1277380" y="1600200"/>
                                  </a:cubicBezTo>
                                  <a:cubicBezTo>
                                    <a:pt x="1275228" y="1587287"/>
                                    <a:pt x="1269846" y="1575039"/>
                                    <a:pt x="1267855" y="1562100"/>
                                  </a:cubicBezTo>
                                  <a:cubicBezTo>
                                    <a:pt x="1263483" y="1533683"/>
                                    <a:pt x="1263969" y="1504568"/>
                                    <a:pt x="1258330" y="1476375"/>
                                  </a:cubicBezTo>
                                  <a:cubicBezTo>
                                    <a:pt x="1254392" y="1456684"/>
                                    <a:pt x="1243218" y="1438916"/>
                                    <a:pt x="1239280" y="1419225"/>
                                  </a:cubicBezTo>
                                  <a:cubicBezTo>
                                    <a:pt x="1236105" y="1403350"/>
                                    <a:pt x="1234015" y="1387219"/>
                                    <a:pt x="1229755" y="1371600"/>
                                  </a:cubicBezTo>
                                  <a:cubicBezTo>
                                    <a:pt x="1224471" y="1352227"/>
                                    <a:pt x="1210705" y="1314450"/>
                                    <a:pt x="1210705" y="1314450"/>
                                  </a:cubicBezTo>
                                  <a:cubicBezTo>
                                    <a:pt x="1213880" y="1263650"/>
                                    <a:pt x="1214902" y="1212669"/>
                                    <a:pt x="1220230" y="1162050"/>
                                  </a:cubicBezTo>
                                  <a:cubicBezTo>
                                    <a:pt x="1221160" y="1153218"/>
                                    <a:pt x="1238113" y="1106937"/>
                                    <a:pt x="1248805" y="1104900"/>
                                  </a:cubicBezTo>
                                  <a:cubicBezTo>
                                    <a:pt x="1308147" y="1093597"/>
                                    <a:pt x="1369482" y="1099029"/>
                                    <a:pt x="1429780" y="1095375"/>
                                  </a:cubicBezTo>
                                  <a:cubicBezTo>
                                    <a:pt x="1474262" y="1092679"/>
                                    <a:pt x="1518680" y="1089025"/>
                                    <a:pt x="1563130" y="1085850"/>
                                  </a:cubicBezTo>
                                  <a:cubicBezTo>
                                    <a:pt x="1566305" y="1073150"/>
                                    <a:pt x="1569059" y="1060337"/>
                                    <a:pt x="1572655" y="1047750"/>
                                  </a:cubicBezTo>
                                  <a:cubicBezTo>
                                    <a:pt x="1582346" y="1013831"/>
                                    <a:pt x="1608848" y="966353"/>
                                    <a:pt x="1572655" y="933450"/>
                                  </a:cubicBezTo>
                                  <a:cubicBezTo>
                                    <a:pt x="1549045" y="911986"/>
                                    <a:pt x="1509155" y="927100"/>
                                    <a:pt x="1477405" y="923925"/>
                                  </a:cubicBezTo>
                                  <a:cubicBezTo>
                                    <a:pt x="1409395" y="901255"/>
                                    <a:pt x="1436963" y="916014"/>
                                    <a:pt x="1391680" y="885825"/>
                                  </a:cubicBezTo>
                                  <a:cubicBezTo>
                                    <a:pt x="1385330" y="876300"/>
                                    <a:pt x="1380725" y="865345"/>
                                    <a:pt x="1372630" y="857250"/>
                                  </a:cubicBezTo>
                                  <a:cubicBezTo>
                                    <a:pt x="1334530" y="819150"/>
                                    <a:pt x="1350405" y="860425"/>
                                    <a:pt x="1325005" y="809625"/>
                                  </a:cubicBezTo>
                                  <a:cubicBezTo>
                                    <a:pt x="1320515" y="800645"/>
                                    <a:pt x="1320356" y="789827"/>
                                    <a:pt x="1315480" y="781050"/>
                                  </a:cubicBezTo>
                                  <a:cubicBezTo>
                                    <a:pt x="1289918" y="735038"/>
                                    <a:pt x="1274959" y="730144"/>
                                    <a:pt x="1258330" y="685800"/>
                                  </a:cubicBezTo>
                                  <a:cubicBezTo>
                                    <a:pt x="1253733" y="673543"/>
                                    <a:pt x="1254659" y="659409"/>
                                    <a:pt x="1248805" y="647700"/>
                                  </a:cubicBezTo>
                                  <a:cubicBezTo>
                                    <a:pt x="1238566" y="627222"/>
                                    <a:pt x="1217945" y="612270"/>
                                    <a:pt x="1210705" y="590550"/>
                                  </a:cubicBezTo>
                                  <a:lnTo>
                                    <a:pt x="1182130" y="504825"/>
                                  </a:lnTo>
                                  <a:cubicBezTo>
                                    <a:pt x="1178955" y="495300"/>
                                    <a:pt x="1178174" y="484604"/>
                                    <a:pt x="1172605" y="476250"/>
                                  </a:cubicBezTo>
                                  <a:lnTo>
                                    <a:pt x="1153555" y="447675"/>
                                  </a:lnTo>
                                  <a:cubicBezTo>
                                    <a:pt x="1143996" y="409440"/>
                                    <a:pt x="1135872" y="340637"/>
                                    <a:pt x="1096405" y="314325"/>
                                  </a:cubicBezTo>
                                  <a:cubicBezTo>
                                    <a:pt x="1077355" y="301625"/>
                                    <a:pt x="1061839" y="279989"/>
                                    <a:pt x="1039255" y="276225"/>
                                  </a:cubicBezTo>
                                  <a:cubicBezTo>
                                    <a:pt x="1010689" y="271464"/>
                                    <a:pt x="950112" y="264421"/>
                                    <a:pt x="924955" y="247650"/>
                                  </a:cubicBezTo>
                                  <a:cubicBezTo>
                                    <a:pt x="915430" y="241300"/>
                                    <a:pt x="907099" y="232620"/>
                                    <a:pt x="896380" y="228600"/>
                                  </a:cubicBezTo>
                                  <a:cubicBezTo>
                                    <a:pt x="869877" y="218661"/>
                                    <a:pt x="777267" y="211584"/>
                                    <a:pt x="763030" y="209550"/>
                                  </a:cubicBezTo>
                                  <a:cubicBezTo>
                                    <a:pt x="700798" y="200660"/>
                                    <a:pt x="721160" y="195329"/>
                                    <a:pt x="648730" y="190500"/>
                                  </a:cubicBezTo>
                                  <a:cubicBezTo>
                                    <a:pt x="575798" y="185638"/>
                                    <a:pt x="432830" y="239713"/>
                                    <a:pt x="429655" y="21907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2" name="正方形/長方形 121"/>
                            <p:cNvSpPr/>
                            <p:nvPr/>
                          </p:nvSpPr>
                          <p:spPr bwMode="gray">
                            <a:xfrm>
                              <a:off x="4586320" y="2456528"/>
                              <a:ext cx="1142193" cy="40866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コリアタウン</a:t>
                              </a:r>
                              <a:endParaRPr lang="en-US" altLang="ja-JP" sz="900" dirty="0">
                                <a:solidFill>
                                  <a:schemeClr val="tx1"/>
                                </a:solidFill>
                              </a:endParaRPr>
                            </a:p>
                          </p:txBody>
                        </p:sp>
                        <p:sp>
                          <p:nvSpPr>
                            <p:cNvPr id="123" name="正方形/長方形 122"/>
                            <p:cNvSpPr/>
                            <p:nvPr/>
                          </p:nvSpPr>
                          <p:spPr bwMode="gray">
                            <a:xfrm>
                              <a:off x="4977868" y="2374362"/>
                              <a:ext cx="142774" cy="14487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119" name="正方形/長方形 118"/>
                            <p:cNvSpPr/>
                            <p:nvPr/>
                          </p:nvSpPr>
                          <p:spPr bwMode="gray">
                            <a:xfrm>
                              <a:off x="4923786" y="4413377"/>
                              <a:ext cx="915053" cy="16865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中小工場立地</a:t>
                              </a:r>
                              <a:endParaRPr lang="en-US" altLang="ja-JP" sz="900" dirty="0">
                                <a:solidFill>
                                  <a:schemeClr val="tx1"/>
                                </a:solidFill>
                              </a:endParaRPr>
                            </a:p>
                          </p:txBody>
                        </p:sp>
                        <p:cxnSp>
                          <p:nvCxnSpPr>
                            <p:cNvPr id="120" name="直線コネクタ 119"/>
                            <p:cNvCxnSpPr/>
                            <p:nvPr/>
                          </p:nvCxnSpPr>
                          <p:spPr bwMode="gray">
                            <a:xfrm flipH="1">
                              <a:off x="5256926" y="4004709"/>
                              <a:ext cx="287712" cy="287582"/>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sp>
                      <p:nvSpPr>
                        <p:cNvPr id="106" name="正方形/長方形 105"/>
                        <p:cNvSpPr/>
                        <p:nvPr/>
                      </p:nvSpPr>
                      <p:spPr bwMode="gray">
                        <a:xfrm>
                          <a:off x="4211139" y="2204196"/>
                          <a:ext cx="936684" cy="16649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平野川</a:t>
                          </a:r>
                          <a:endParaRPr lang="en-US" altLang="ja-JP" sz="900" dirty="0">
                            <a:solidFill>
                              <a:schemeClr val="tx1"/>
                            </a:solidFill>
                          </a:endParaRPr>
                        </a:p>
                      </p:txBody>
                    </p:sp>
                    <p:sp>
                      <p:nvSpPr>
                        <p:cNvPr id="107" name="正方形/長方形 106"/>
                        <p:cNvSpPr/>
                        <p:nvPr/>
                      </p:nvSpPr>
                      <p:spPr bwMode="gray">
                        <a:xfrm>
                          <a:off x="6084508" y="2132842"/>
                          <a:ext cx="791748" cy="28758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平野川</a:t>
                          </a:r>
                          <a:endParaRPr lang="en-US" altLang="ja-JP" sz="900" dirty="0">
                            <a:solidFill>
                              <a:schemeClr val="tx1"/>
                            </a:solidFill>
                          </a:endParaRPr>
                        </a:p>
                        <a:p>
                          <a:pPr algn="ctr">
                            <a:defRPr/>
                          </a:pPr>
                          <a:r>
                            <a:rPr lang="ja-JP" altLang="en-US" sz="900" dirty="0">
                              <a:solidFill>
                                <a:schemeClr val="tx1"/>
                              </a:solidFill>
                            </a:rPr>
                            <a:t>分水路</a:t>
                          </a:r>
                          <a:endParaRPr lang="en-US" altLang="ja-JP" sz="900" dirty="0">
                            <a:solidFill>
                              <a:schemeClr val="tx1"/>
                            </a:solidFill>
                          </a:endParaRPr>
                        </a:p>
                      </p:txBody>
                    </p:sp>
                    <p:sp>
                      <p:nvSpPr>
                        <p:cNvPr id="108" name="正方形/長方形 107"/>
                        <p:cNvSpPr/>
                        <p:nvPr/>
                      </p:nvSpPr>
                      <p:spPr bwMode="gray">
                        <a:xfrm>
                          <a:off x="1762346" y="4126450"/>
                          <a:ext cx="936684" cy="16649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上町台地</a:t>
                          </a:r>
                          <a:endParaRPr lang="en-US" altLang="ja-JP" sz="900" dirty="0">
                            <a:solidFill>
                              <a:schemeClr val="tx1"/>
                            </a:solidFill>
                          </a:endParaRPr>
                        </a:p>
                      </p:txBody>
                    </p:sp>
                  </p:grpSp>
                  <p:sp>
                    <p:nvSpPr>
                      <p:cNvPr id="100" name="円/楕円 99"/>
                      <p:cNvSpPr/>
                      <p:nvPr/>
                    </p:nvSpPr>
                    <p:spPr bwMode="gray">
                      <a:xfrm>
                        <a:off x="5445189" y="4171204"/>
                        <a:ext cx="142774" cy="144871"/>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1" name="円/楕円 100"/>
                      <p:cNvSpPr/>
                      <p:nvPr/>
                    </p:nvSpPr>
                    <p:spPr bwMode="gray">
                      <a:xfrm>
                        <a:off x="5412741" y="2514910"/>
                        <a:ext cx="216324" cy="216226"/>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2" name="正方形/長方形 91"/>
                    <p:cNvSpPr/>
                    <p:nvPr/>
                  </p:nvSpPr>
                  <p:spPr bwMode="gray">
                    <a:xfrm rot="17614949">
                      <a:off x="3949579" y="4299771"/>
                      <a:ext cx="1206543" cy="38289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阪堺　上町線</a:t>
                      </a:r>
                    </a:p>
                  </p:txBody>
                </p:sp>
                <p:sp>
                  <p:nvSpPr>
                    <p:cNvPr id="93" name="正方形/長方形 92"/>
                    <p:cNvSpPr/>
                    <p:nvPr/>
                  </p:nvSpPr>
                  <p:spPr bwMode="gray">
                    <a:xfrm rot="17614949">
                      <a:off x="5274486" y="4951693"/>
                      <a:ext cx="851932" cy="38505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阪和線</a:t>
                      </a:r>
                    </a:p>
                  </p:txBody>
                </p:sp>
                <p:sp>
                  <p:nvSpPr>
                    <p:cNvPr id="94" name="正方形/長方形 93"/>
                    <p:cNvSpPr/>
                    <p:nvPr/>
                  </p:nvSpPr>
                  <p:spPr bwMode="gray">
                    <a:xfrm rot="17009658">
                      <a:off x="5250735" y="2166684"/>
                      <a:ext cx="1044373" cy="44346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大阪環状線</a:t>
                      </a:r>
                    </a:p>
                  </p:txBody>
                </p:sp>
                <p:sp>
                  <p:nvSpPr>
                    <p:cNvPr id="95" name="正方形/長方形 94"/>
                    <p:cNvSpPr/>
                    <p:nvPr/>
                  </p:nvSpPr>
                  <p:spPr bwMode="gray">
                    <a:xfrm rot="21442110">
                      <a:off x="6444608" y="1701898"/>
                      <a:ext cx="1611618" cy="2183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近鉄大阪線・難波線</a:t>
                      </a:r>
                    </a:p>
                  </p:txBody>
                </p:sp>
                <p:sp>
                  <p:nvSpPr>
                    <p:cNvPr id="96" name="正方形/長方形 95"/>
                    <p:cNvSpPr/>
                    <p:nvPr/>
                  </p:nvSpPr>
                  <p:spPr bwMode="gray">
                    <a:xfrm rot="16844225">
                      <a:off x="4642824" y="4430575"/>
                      <a:ext cx="875718" cy="43913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F0000"/>
                          </a:solidFill>
                        </a:rPr>
                        <a:t>地下鉄</a:t>
                      </a:r>
                      <a:endParaRPr lang="en-US" altLang="ja-JP" sz="900" dirty="0">
                        <a:solidFill>
                          <a:srgbClr val="FF0000"/>
                        </a:solidFill>
                      </a:endParaRPr>
                    </a:p>
                    <a:p>
                      <a:pPr algn="ctr">
                        <a:defRPr/>
                      </a:pPr>
                      <a:r>
                        <a:rPr lang="ja-JP" altLang="en-US" sz="900" dirty="0">
                          <a:solidFill>
                            <a:srgbClr val="FF0000"/>
                          </a:solidFill>
                        </a:rPr>
                        <a:t>御堂筋線</a:t>
                      </a:r>
                    </a:p>
                  </p:txBody>
                </p:sp>
                <p:sp>
                  <p:nvSpPr>
                    <p:cNvPr id="97" name="正方形/長方形 96"/>
                    <p:cNvSpPr/>
                    <p:nvPr/>
                  </p:nvSpPr>
                  <p:spPr bwMode="gray">
                    <a:xfrm rot="16844225">
                      <a:off x="4727176" y="2071582"/>
                      <a:ext cx="813011" cy="27689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7030A0"/>
                          </a:solidFill>
                        </a:rPr>
                        <a:t>地下鉄</a:t>
                      </a:r>
                      <a:endParaRPr lang="en-US" altLang="ja-JP" sz="900" dirty="0">
                        <a:solidFill>
                          <a:srgbClr val="7030A0"/>
                        </a:solidFill>
                      </a:endParaRPr>
                    </a:p>
                    <a:p>
                      <a:pPr algn="ctr">
                        <a:defRPr/>
                      </a:pPr>
                      <a:r>
                        <a:rPr lang="ja-JP" altLang="en-US" sz="900" dirty="0">
                          <a:solidFill>
                            <a:srgbClr val="7030A0"/>
                          </a:solidFill>
                        </a:rPr>
                        <a:t>谷町線</a:t>
                      </a:r>
                    </a:p>
                  </p:txBody>
                </p:sp>
                <p:sp>
                  <p:nvSpPr>
                    <p:cNvPr id="98" name="正方形/長方形 97"/>
                    <p:cNvSpPr/>
                    <p:nvPr/>
                  </p:nvSpPr>
                  <p:spPr bwMode="gray">
                    <a:xfrm rot="16844225">
                      <a:off x="7535102" y="2940790"/>
                      <a:ext cx="960045" cy="37640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412E4"/>
                          </a:solidFill>
                        </a:rPr>
                        <a:t>地下鉄</a:t>
                      </a:r>
                      <a:endParaRPr lang="en-US" altLang="ja-JP" sz="900" dirty="0">
                        <a:solidFill>
                          <a:srgbClr val="F412E4"/>
                        </a:solidFill>
                      </a:endParaRPr>
                    </a:p>
                    <a:p>
                      <a:pPr algn="ctr">
                        <a:defRPr/>
                      </a:pPr>
                      <a:r>
                        <a:rPr lang="ja-JP" altLang="en-US" sz="900" dirty="0">
                          <a:solidFill>
                            <a:srgbClr val="F412E4"/>
                          </a:solidFill>
                        </a:rPr>
                        <a:t>千日前線</a:t>
                      </a:r>
                    </a:p>
                  </p:txBody>
                </p:sp>
              </p:grpSp>
              <p:sp>
                <p:nvSpPr>
                  <p:cNvPr id="85" name="正方形/長方形 84"/>
                  <p:cNvSpPr/>
                  <p:nvPr/>
                </p:nvSpPr>
                <p:spPr bwMode="gray">
                  <a:xfrm>
                    <a:off x="2468227" y="3453332"/>
                    <a:ext cx="1766221" cy="54489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天王寺駅・</a:t>
                    </a:r>
                    <a:endParaRPr lang="en-US" altLang="ja-JP" sz="1200" dirty="0">
                      <a:solidFill>
                        <a:schemeClr val="tx1"/>
                      </a:solidFill>
                    </a:endParaRPr>
                  </a:p>
                  <a:p>
                    <a:pPr algn="ctr">
                      <a:defRPr/>
                    </a:pPr>
                    <a:r>
                      <a:rPr lang="ja-JP" altLang="en-US" sz="1200" dirty="0" smtClean="0">
                        <a:solidFill>
                          <a:schemeClr val="tx1"/>
                        </a:solidFill>
                      </a:rPr>
                      <a:t>大阪阿部野橋駅</a:t>
                    </a:r>
                    <a:endParaRPr lang="ja-JP" altLang="en-US" sz="1200" dirty="0">
                      <a:solidFill>
                        <a:schemeClr val="tx1"/>
                      </a:solidFill>
                    </a:endParaRPr>
                  </a:p>
                </p:txBody>
              </p:sp>
              <p:cxnSp>
                <p:nvCxnSpPr>
                  <p:cNvPr id="86" name="直線コネクタ 85"/>
                  <p:cNvCxnSpPr>
                    <a:stCxn id="85" idx="3"/>
                    <a:endCxn id="90" idx="2"/>
                  </p:cNvCxnSpPr>
                  <p:nvPr/>
                </p:nvCxnSpPr>
                <p:spPr bwMode="gray">
                  <a:xfrm flipV="1">
                    <a:off x="4234448" y="3609015"/>
                    <a:ext cx="985764" cy="116762"/>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bwMode="gray">
                  <a:xfrm>
                    <a:off x="6948645" y="1362422"/>
                    <a:ext cx="1014561" cy="32434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rPr>
                      <a:t>鶴橋駅</a:t>
                    </a:r>
                  </a:p>
                </p:txBody>
              </p:sp>
              <p:cxnSp>
                <p:nvCxnSpPr>
                  <p:cNvPr id="88" name="直線コネクタ 87"/>
                  <p:cNvCxnSpPr>
                    <a:stCxn id="87" idx="1"/>
                  </p:cNvCxnSpPr>
                  <p:nvPr/>
                </p:nvCxnSpPr>
                <p:spPr bwMode="gray">
                  <a:xfrm flipH="1">
                    <a:off x="6319140" y="1524593"/>
                    <a:ext cx="629505" cy="322177"/>
                  </a:xfrm>
                  <a:prstGeom prst="line">
                    <a:avLst/>
                  </a:prstGeom>
                  <a:ln w="1270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0" name="円/楕円 89"/>
                  <p:cNvSpPr/>
                  <p:nvPr/>
                </p:nvSpPr>
                <p:spPr bwMode="gray">
                  <a:xfrm>
                    <a:off x="5220212" y="3427385"/>
                    <a:ext cx="359099" cy="363260"/>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71" name="フリーフォーム 70"/>
                <p:cNvSpPr/>
                <p:nvPr/>
              </p:nvSpPr>
              <p:spPr>
                <a:xfrm>
                  <a:off x="6619542" y="1828180"/>
                  <a:ext cx="400115" cy="114269"/>
                </a:xfrm>
                <a:custGeom>
                  <a:avLst/>
                  <a:gdLst>
                    <a:gd name="connsiteX0" fmla="*/ 0 w 400050"/>
                    <a:gd name="connsiteY0" fmla="*/ 0 h 114300"/>
                    <a:gd name="connsiteX1" fmla="*/ 400050 w 400050"/>
                    <a:gd name="connsiteY1" fmla="*/ 114300 h 114300"/>
                    <a:gd name="connsiteX2" fmla="*/ 400050 w 400050"/>
                    <a:gd name="connsiteY2" fmla="*/ 114300 h 114300"/>
                  </a:gdLst>
                  <a:ahLst/>
                  <a:cxnLst>
                    <a:cxn ang="0">
                      <a:pos x="connsiteX0" y="connsiteY0"/>
                    </a:cxn>
                    <a:cxn ang="0">
                      <a:pos x="connsiteX1" y="connsiteY1"/>
                    </a:cxn>
                    <a:cxn ang="0">
                      <a:pos x="connsiteX2" y="connsiteY2"/>
                    </a:cxn>
                  </a:cxnLst>
                  <a:rect l="l" t="t" r="r" b="b"/>
                  <a:pathLst>
                    <a:path w="400050" h="114300">
                      <a:moveTo>
                        <a:pt x="0" y="0"/>
                      </a:moveTo>
                      <a:lnTo>
                        <a:pt x="400050" y="114300"/>
                      </a:lnTo>
                      <a:lnTo>
                        <a:pt x="400050" y="114300"/>
                      </a:lnTo>
                    </a:path>
                  </a:pathLst>
                </a:custGeom>
                <a:ln w="63500" cmpd="tri">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2" name="正方形/長方形 71"/>
                <p:cNvSpPr/>
                <p:nvPr/>
              </p:nvSpPr>
              <p:spPr bwMode="auto">
                <a:xfrm>
                  <a:off x="6875170" y="1556792"/>
                  <a:ext cx="749421" cy="26662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92D050"/>
                      </a:solidFill>
                    </a:rPr>
                    <a:t>地下鉄</a:t>
                  </a:r>
                  <a:endParaRPr lang="en-US" altLang="ja-JP" sz="900" dirty="0">
                    <a:solidFill>
                      <a:srgbClr val="92D050"/>
                    </a:solidFill>
                  </a:endParaRPr>
                </a:p>
                <a:p>
                  <a:pPr algn="ctr">
                    <a:defRPr/>
                  </a:pPr>
                  <a:r>
                    <a:rPr lang="ja-JP" altLang="en-US" sz="900" dirty="0">
                      <a:solidFill>
                        <a:srgbClr val="92D050"/>
                      </a:solidFill>
                    </a:rPr>
                    <a:t>長堀鶴見緑地線</a:t>
                  </a:r>
                </a:p>
              </p:txBody>
            </p:sp>
          </p:grpSp>
          <p:sp>
            <p:nvSpPr>
              <p:cNvPr id="74" name="正方形/長方形 73"/>
              <p:cNvSpPr/>
              <p:nvPr/>
            </p:nvSpPr>
            <p:spPr bwMode="gray">
              <a:xfrm>
                <a:off x="6602076" y="3702510"/>
                <a:ext cx="706553" cy="2824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ＪＲ</a:t>
                </a:r>
                <a:endParaRPr lang="en-US" altLang="ja-JP" sz="900" dirty="0">
                  <a:solidFill>
                    <a:schemeClr val="tx1"/>
                  </a:solidFill>
                </a:endParaRPr>
              </a:p>
              <a:p>
                <a:pPr algn="ctr">
                  <a:defRPr/>
                </a:pPr>
                <a:r>
                  <a:rPr lang="ja-JP" altLang="en-US" sz="900" dirty="0">
                    <a:solidFill>
                      <a:schemeClr val="tx1"/>
                    </a:solidFill>
                  </a:rPr>
                  <a:t>大和路線</a:t>
                </a:r>
              </a:p>
            </p:txBody>
          </p:sp>
        </p:grpSp>
        <p:sp>
          <p:nvSpPr>
            <p:cNvPr id="76" name="正方形/長方形 75"/>
            <p:cNvSpPr/>
            <p:nvPr/>
          </p:nvSpPr>
          <p:spPr bwMode="gray">
            <a:xfrm>
              <a:off x="6451239" y="4097690"/>
              <a:ext cx="712903" cy="19521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近鉄</a:t>
              </a:r>
              <a:endParaRPr lang="en-US" altLang="ja-JP" sz="900" dirty="0">
                <a:solidFill>
                  <a:schemeClr val="tx1"/>
                </a:solidFill>
              </a:endParaRPr>
            </a:p>
            <a:p>
              <a:pPr algn="ctr">
                <a:defRPr/>
              </a:pPr>
              <a:r>
                <a:rPr lang="ja-JP" altLang="en-US" sz="900" dirty="0">
                  <a:solidFill>
                    <a:schemeClr val="tx1"/>
                  </a:solidFill>
                </a:rPr>
                <a:t>南大阪線</a:t>
              </a:r>
            </a:p>
          </p:txBody>
        </p:sp>
      </p:grpSp>
      <p:grpSp>
        <p:nvGrpSpPr>
          <p:cNvPr id="15" name="グループ化 64"/>
          <p:cNvGrpSpPr>
            <a:grpSpLocks/>
          </p:cNvGrpSpPr>
          <p:nvPr/>
        </p:nvGrpSpPr>
        <p:grpSpPr bwMode="auto">
          <a:xfrm>
            <a:off x="4102100" y="378792"/>
            <a:ext cx="2198092" cy="1970087"/>
            <a:chOff x="5508104" y="3645026"/>
            <a:chExt cx="2863688" cy="2566101"/>
          </a:xfrm>
        </p:grpSpPr>
        <p:sp>
          <p:nvSpPr>
            <p:cNvPr id="78" name="Rectangle 63"/>
            <p:cNvSpPr>
              <a:spLocks noChangeArrowheads="1"/>
            </p:cNvSpPr>
            <p:nvPr/>
          </p:nvSpPr>
          <p:spPr bwMode="auto">
            <a:xfrm>
              <a:off x="5508104" y="3645026"/>
              <a:ext cx="2769876" cy="1721968"/>
            </a:xfrm>
            <a:prstGeom prst="rect">
              <a:avLst/>
            </a:prstGeom>
            <a:solidFill>
              <a:srgbClr val="FFFFFF"/>
            </a:solidFill>
            <a:ln w="9525">
              <a:solidFill>
                <a:srgbClr val="000000"/>
              </a:solidFill>
              <a:miter lim="800000"/>
              <a:headEnd/>
              <a:tailEnd/>
            </a:ln>
          </p:spPr>
          <p:txBody>
            <a:bodyPr lIns="74295" tIns="8890" rIns="74295" bIns="889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79" name="Line 65"/>
            <p:cNvSpPr>
              <a:spLocks noChangeShapeType="1"/>
            </p:cNvSpPr>
            <p:nvPr/>
          </p:nvSpPr>
          <p:spPr bwMode="auto">
            <a:xfrm>
              <a:off x="5573476" y="3873624"/>
              <a:ext cx="457200" cy="0"/>
            </a:xfrm>
            <a:prstGeom prst="line">
              <a:avLst/>
            </a:prstGeom>
            <a:noFill/>
            <a:ln w="63500" cmpd="tri">
              <a:solidFill>
                <a:srgbClr val="FF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80" name="Line 66"/>
            <p:cNvSpPr>
              <a:spLocks noChangeShapeType="1"/>
            </p:cNvSpPr>
            <p:nvPr/>
          </p:nvSpPr>
          <p:spPr bwMode="auto">
            <a:xfrm>
              <a:off x="5573476" y="4150714"/>
              <a:ext cx="457199"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81" name="Text Box 67"/>
            <p:cNvSpPr txBox="1">
              <a:spLocks noChangeArrowheads="1"/>
            </p:cNvSpPr>
            <p:nvPr/>
          </p:nvSpPr>
          <p:spPr bwMode="auto">
            <a:xfrm>
              <a:off x="6025628" y="3759323"/>
              <a:ext cx="2346164" cy="2451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marL="85725" indent="-857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地下鉄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私鉄</a:t>
              </a:r>
            </a:p>
            <a:p>
              <a:pPr algn="just" eaLnBrk="1" hangingPunct="1">
                <a:spcBef>
                  <a:spcPct val="50000"/>
                </a:spcBef>
                <a:buFont typeface="Wingdings" pitchFamily="2" charset="2"/>
                <a:buNone/>
              </a:pPr>
              <a:r>
                <a:rPr lang="ja-JP" altLang="en-US" sz="1000" dirty="0">
                  <a:solidFill>
                    <a:srgbClr val="000000"/>
                  </a:solidFill>
                  <a:latin typeface="ＭＳ ゴシック" pitchFamily="49" charset="-128"/>
                  <a:ea typeface="ＭＳ ゴシック" pitchFamily="49" charset="-128"/>
                </a:rPr>
                <a:t>ＪＲ</a:t>
              </a: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総合区役所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r>
                <a:rPr lang="ja-JP" altLang="en-US" sz="1000" dirty="0" smtClean="0">
                  <a:solidFill>
                    <a:srgbClr val="000000"/>
                  </a:solidFill>
                  <a:latin typeface="ＭＳ ゴシック" pitchFamily="49" charset="-128"/>
                  <a:ea typeface="ＭＳ ゴシック" pitchFamily="49" charset="-128"/>
                </a:rPr>
                <a:t>区役所</a:t>
              </a:r>
              <a:r>
                <a:rPr lang="en-US" altLang="ja-JP" sz="1000" dirty="0" smtClean="0">
                  <a:solidFill>
                    <a:srgbClr val="000000"/>
                  </a:solidFill>
                  <a:latin typeface="ＭＳ ゴシック" pitchFamily="49" charset="-128"/>
                  <a:ea typeface="ＭＳ ゴシック" pitchFamily="49" charset="-128"/>
                </a:rPr>
                <a:t>(</a:t>
              </a:r>
              <a:r>
                <a:rPr lang="ja-JP" altLang="en-US" sz="1000" dirty="0" smtClean="0">
                  <a:solidFill>
                    <a:srgbClr val="000000"/>
                  </a:solidFill>
                  <a:latin typeface="ＭＳ ゴシック" pitchFamily="49" charset="-128"/>
                  <a:ea typeface="ＭＳ ゴシック" pitchFamily="49" charset="-128"/>
                </a:rPr>
                <a:t>地域自治区事務所</a:t>
              </a:r>
              <a:r>
                <a:rPr lang="en-US" altLang="ja-JP" sz="1000" dirty="0" smtClean="0">
                  <a:solidFill>
                    <a:srgbClr val="000000"/>
                  </a:solidFill>
                  <a:latin typeface="ＭＳ ゴシック" pitchFamily="49" charset="-128"/>
                  <a:ea typeface="ＭＳ ゴシック" pitchFamily="49" charset="-128"/>
                </a:rPr>
                <a:t>)</a:t>
              </a: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a:p>
              <a:pPr algn="just" eaLnBrk="1" hangingPunct="1">
                <a:spcBef>
                  <a:spcPct val="50000"/>
                </a:spcBef>
                <a:buFont typeface="Wingdings" pitchFamily="2" charset="2"/>
                <a:buNone/>
              </a:pPr>
              <a:endParaRPr lang="en-US" altLang="ja-JP" sz="1000" dirty="0">
                <a:solidFill>
                  <a:srgbClr val="000000"/>
                </a:solidFill>
                <a:latin typeface="ＭＳ ゴシック" pitchFamily="49" charset="-128"/>
                <a:ea typeface="ＭＳ ゴシック" pitchFamily="49" charset="-128"/>
              </a:endParaRPr>
            </a:p>
          </p:txBody>
        </p:sp>
        <p:sp>
          <p:nvSpPr>
            <p:cNvPr id="82" name="円/楕円 81"/>
            <p:cNvSpPr/>
            <p:nvPr/>
          </p:nvSpPr>
          <p:spPr>
            <a:xfrm>
              <a:off x="5731724" y="5005617"/>
              <a:ext cx="140703" cy="1426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4" name="円/楕円 83"/>
            <p:cNvSpPr/>
            <p:nvPr/>
          </p:nvSpPr>
          <p:spPr>
            <a:xfrm>
              <a:off x="5694529" y="4670638"/>
              <a:ext cx="215093" cy="215048"/>
            </a:xfrm>
            <a:prstGeom prst="ellipse">
              <a:avLst/>
            </a:prstGeom>
            <a:blipFill dpi="0" rotWithShape="1">
              <a:blip r:embed="rId4" cstate="print"/>
              <a:srcRec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1" name="Line 64"/>
            <p:cNvSpPr>
              <a:spLocks noChangeShapeType="1"/>
            </p:cNvSpPr>
            <p:nvPr/>
          </p:nvSpPr>
          <p:spPr bwMode="auto">
            <a:xfrm>
              <a:off x="5580112" y="4469843"/>
              <a:ext cx="457199" cy="0"/>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sp>
          <p:nvSpPr>
            <p:cNvPr id="99" name="Line 68"/>
            <p:cNvSpPr>
              <a:spLocks noChangeShapeType="1"/>
            </p:cNvSpPr>
            <p:nvPr/>
          </p:nvSpPr>
          <p:spPr bwMode="auto">
            <a:xfrm>
              <a:off x="5573476" y="4469843"/>
              <a:ext cx="457199" cy="0"/>
            </a:xfrm>
            <a:prstGeom prst="line">
              <a:avLst/>
            </a:prstGeom>
            <a:noFill/>
            <a:ln w="12700">
              <a:solidFill>
                <a:srgbClr val="FFFFFF"/>
              </a:solidFill>
              <a:prstDash val="dash"/>
              <a:round/>
              <a:headEnd/>
              <a:tailEnd/>
            </a:ln>
            <a:extLst>
              <a:ext uri="{909E8E84-426E-40DD-AFC4-6F175D3DCCD1}">
                <a14:hiddenFill xmlns:a14="http://schemas.microsoft.com/office/drawing/2010/main">
                  <a:noFill/>
                </a14:hiddenFill>
              </a:ext>
            </a:extLst>
          </p:spPr>
          <p:txBody>
            <a:bodyPr lIns="74295" tIns="8890" rIns="74295" bIns="8890"/>
            <a:lstStyle/>
            <a:p>
              <a:endParaRPr lang="ja-JP" altLang="en-US"/>
            </a:p>
          </p:txBody>
        </p:sp>
      </p:grpSp>
      <p:sp>
        <p:nvSpPr>
          <p:cNvPr id="102" name="正方形/長方形 27"/>
          <p:cNvSpPr>
            <a:spLocks noChangeArrowheads="1"/>
          </p:cNvSpPr>
          <p:nvPr/>
        </p:nvSpPr>
        <p:spPr bwMode="auto">
          <a:xfrm>
            <a:off x="8112125" y="6637006"/>
            <a:ext cx="1031875" cy="261937"/>
          </a:xfrm>
          <a:prstGeom prst="rect">
            <a:avLst/>
          </a:prstGeom>
          <a:noFill/>
          <a:ln w="9525">
            <a:noFill/>
            <a:miter lim="800000"/>
            <a:headEnd/>
            <a:tailEnd/>
          </a:ln>
        </p:spPr>
        <p:txBody>
          <a:bodyPr>
            <a:spAutoFit/>
          </a:bodyPr>
          <a:lstStyle/>
          <a:p>
            <a:pPr algn="r"/>
            <a:r>
              <a:rPr lang="ja-JP" altLang="en-US" sz="1100" b="1" dirty="0" smtClean="0">
                <a:solidFill>
                  <a:srgbClr val="000000"/>
                </a:solidFill>
                <a:latin typeface="ＭＳ Ｐゴシック" charset="-128"/>
                <a:ea typeface="Meiryo UI" pitchFamily="50" charset="-128"/>
                <a:cs typeface="Meiryo UI" pitchFamily="50" charset="-128"/>
              </a:rPr>
              <a:t>すがた</a:t>
            </a:r>
            <a:r>
              <a:rPr lang="en-US" altLang="ja-JP" sz="1100" b="1" dirty="0" smtClean="0">
                <a:solidFill>
                  <a:srgbClr val="000000"/>
                </a:solidFill>
                <a:latin typeface="ＭＳ Ｐゴシック" charset="-128"/>
                <a:ea typeface="Meiryo UI" pitchFamily="50" charset="-128"/>
                <a:cs typeface="Meiryo UI" pitchFamily="50" charset="-128"/>
              </a:rPr>
              <a:t>-</a:t>
            </a:r>
            <a:r>
              <a:rPr lang="ja-JP" altLang="en-US" sz="1100" b="1" dirty="0" smtClean="0">
                <a:solidFill>
                  <a:srgbClr val="000000"/>
                </a:solidFill>
                <a:latin typeface="ＭＳ Ｐゴシック" charset="-128"/>
                <a:ea typeface="Meiryo UI" pitchFamily="50" charset="-128"/>
                <a:cs typeface="Meiryo UI" pitchFamily="50" charset="-128"/>
              </a:rPr>
              <a:t>３７</a:t>
            </a:r>
            <a:endParaRPr lang="ja-JP" altLang="en-US" sz="1200" b="1" dirty="0">
              <a:solidFill>
                <a:srgbClr val="000000"/>
              </a:solidFill>
              <a:latin typeface="ＭＳ Ｐゴシック" charset="-128"/>
              <a:ea typeface="Meiryo UI" pitchFamily="50" charset="-128"/>
              <a:cs typeface="Meiryo UI" pitchFamily="50" charset="-128"/>
            </a:endParaRPr>
          </a:p>
        </p:txBody>
      </p:sp>
      <p:sp>
        <p:nvSpPr>
          <p:cNvPr id="103" name="フリーフォーム 102"/>
          <p:cNvSpPr/>
          <p:nvPr/>
        </p:nvSpPr>
        <p:spPr bwMode="gray">
          <a:xfrm>
            <a:off x="5796136" y="1916832"/>
            <a:ext cx="681037" cy="545995"/>
          </a:xfrm>
          <a:custGeom>
            <a:avLst/>
            <a:gdLst>
              <a:gd name="connsiteX0" fmla="*/ 590550 w 681037"/>
              <a:gd name="connsiteY0" fmla="*/ 38340 h 545995"/>
              <a:gd name="connsiteX1" fmla="*/ 619125 w 681037"/>
              <a:gd name="connsiteY1" fmla="*/ 47865 h 545995"/>
              <a:gd name="connsiteX2" fmla="*/ 642937 w 681037"/>
              <a:gd name="connsiteY2" fmla="*/ 76440 h 545995"/>
              <a:gd name="connsiteX3" fmla="*/ 661987 w 681037"/>
              <a:gd name="connsiteY3" fmla="*/ 105015 h 545995"/>
              <a:gd name="connsiteX4" fmla="*/ 671512 w 681037"/>
              <a:gd name="connsiteY4" fmla="*/ 119302 h 545995"/>
              <a:gd name="connsiteX5" fmla="*/ 681037 w 681037"/>
              <a:gd name="connsiteY5" fmla="*/ 133590 h 545995"/>
              <a:gd name="connsiteX6" fmla="*/ 661987 w 681037"/>
              <a:gd name="connsiteY6" fmla="*/ 171690 h 545995"/>
              <a:gd name="connsiteX7" fmla="*/ 657225 w 681037"/>
              <a:gd name="connsiteY7" fmla="*/ 195502 h 545995"/>
              <a:gd name="connsiteX8" fmla="*/ 647700 w 681037"/>
              <a:gd name="connsiteY8" fmla="*/ 224077 h 545995"/>
              <a:gd name="connsiteX9" fmla="*/ 642937 w 681037"/>
              <a:gd name="connsiteY9" fmla="*/ 247890 h 545995"/>
              <a:gd name="connsiteX10" fmla="*/ 633412 w 681037"/>
              <a:gd name="connsiteY10" fmla="*/ 276465 h 545995"/>
              <a:gd name="connsiteX11" fmla="*/ 623887 w 681037"/>
              <a:gd name="connsiteY11" fmla="*/ 314565 h 545995"/>
              <a:gd name="connsiteX12" fmla="*/ 614362 w 681037"/>
              <a:gd name="connsiteY12" fmla="*/ 343140 h 545995"/>
              <a:gd name="connsiteX13" fmla="*/ 609600 w 681037"/>
              <a:gd name="connsiteY13" fmla="*/ 376477 h 545995"/>
              <a:gd name="connsiteX14" fmla="*/ 600075 w 681037"/>
              <a:gd name="connsiteY14" fmla="*/ 405052 h 545995"/>
              <a:gd name="connsiteX15" fmla="*/ 595312 w 681037"/>
              <a:gd name="connsiteY15" fmla="*/ 438390 h 545995"/>
              <a:gd name="connsiteX16" fmla="*/ 585787 w 681037"/>
              <a:gd name="connsiteY16" fmla="*/ 466965 h 545995"/>
              <a:gd name="connsiteX17" fmla="*/ 576262 w 681037"/>
              <a:gd name="connsiteY17" fmla="*/ 495540 h 545995"/>
              <a:gd name="connsiteX18" fmla="*/ 557212 w 681037"/>
              <a:gd name="connsiteY18" fmla="*/ 519352 h 545995"/>
              <a:gd name="connsiteX19" fmla="*/ 461962 w 681037"/>
              <a:gd name="connsiteY19" fmla="*/ 524115 h 545995"/>
              <a:gd name="connsiteX20" fmla="*/ 300037 w 681037"/>
              <a:gd name="connsiteY20" fmla="*/ 528877 h 545995"/>
              <a:gd name="connsiteX21" fmla="*/ 80962 w 681037"/>
              <a:gd name="connsiteY21" fmla="*/ 528877 h 545995"/>
              <a:gd name="connsiteX22" fmla="*/ 61912 w 681037"/>
              <a:gd name="connsiteY22" fmla="*/ 524115 h 545995"/>
              <a:gd name="connsiteX23" fmla="*/ 28575 w 681037"/>
              <a:gd name="connsiteY23" fmla="*/ 514590 h 545995"/>
              <a:gd name="connsiteX24" fmla="*/ 9525 w 681037"/>
              <a:gd name="connsiteY24" fmla="*/ 466965 h 545995"/>
              <a:gd name="connsiteX25" fmla="*/ 4762 w 681037"/>
              <a:gd name="connsiteY25" fmla="*/ 381240 h 545995"/>
              <a:gd name="connsiteX26" fmla="*/ 0 w 681037"/>
              <a:gd name="connsiteY26" fmla="*/ 357427 h 545995"/>
              <a:gd name="connsiteX27" fmla="*/ 4762 w 681037"/>
              <a:gd name="connsiteY27" fmla="*/ 157402 h 545995"/>
              <a:gd name="connsiteX28" fmla="*/ 33337 w 681037"/>
              <a:gd name="connsiteY28" fmla="*/ 90727 h 545995"/>
              <a:gd name="connsiteX29" fmla="*/ 42862 w 681037"/>
              <a:gd name="connsiteY29" fmla="*/ 76440 h 545995"/>
              <a:gd name="connsiteX30" fmla="*/ 52387 w 681037"/>
              <a:gd name="connsiteY30" fmla="*/ 57390 h 545995"/>
              <a:gd name="connsiteX31" fmla="*/ 66675 w 681037"/>
              <a:gd name="connsiteY31" fmla="*/ 47865 h 545995"/>
              <a:gd name="connsiteX32" fmla="*/ 114300 w 681037"/>
              <a:gd name="connsiteY32" fmla="*/ 33577 h 545995"/>
              <a:gd name="connsiteX33" fmla="*/ 142875 w 681037"/>
              <a:gd name="connsiteY33" fmla="*/ 24052 h 545995"/>
              <a:gd name="connsiteX34" fmla="*/ 171450 w 681037"/>
              <a:gd name="connsiteY34" fmla="*/ 14527 h 545995"/>
              <a:gd name="connsiteX35" fmla="*/ 190500 w 681037"/>
              <a:gd name="connsiteY35" fmla="*/ 9765 h 545995"/>
              <a:gd name="connsiteX36" fmla="*/ 228600 w 681037"/>
              <a:gd name="connsiteY36" fmla="*/ 240 h 545995"/>
              <a:gd name="connsiteX37" fmla="*/ 547687 w 681037"/>
              <a:gd name="connsiteY37" fmla="*/ 5002 h 545995"/>
              <a:gd name="connsiteX38" fmla="*/ 576262 w 681037"/>
              <a:gd name="connsiteY38" fmla="*/ 19290 h 545995"/>
              <a:gd name="connsiteX39" fmla="*/ 590550 w 681037"/>
              <a:gd name="connsiteY39" fmla="*/ 33577 h 545995"/>
              <a:gd name="connsiteX40" fmla="*/ 595312 w 681037"/>
              <a:gd name="connsiteY40" fmla="*/ 47865 h 545995"/>
              <a:gd name="connsiteX41" fmla="*/ 590550 w 681037"/>
              <a:gd name="connsiteY41" fmla="*/ 38340 h 545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81037" h="545995">
                <a:moveTo>
                  <a:pt x="590550" y="38340"/>
                </a:moveTo>
                <a:cubicBezTo>
                  <a:pt x="594519" y="38340"/>
                  <a:pt x="613556" y="39511"/>
                  <a:pt x="619125" y="47865"/>
                </a:cubicBezTo>
                <a:cubicBezTo>
                  <a:pt x="653166" y="98925"/>
                  <a:pt x="600151" y="21427"/>
                  <a:pt x="642937" y="76440"/>
                </a:cubicBezTo>
                <a:cubicBezTo>
                  <a:pt x="649965" y="85476"/>
                  <a:pt x="655637" y="95490"/>
                  <a:pt x="661987" y="105015"/>
                </a:cubicBezTo>
                <a:lnTo>
                  <a:pt x="671512" y="119302"/>
                </a:lnTo>
                <a:lnTo>
                  <a:pt x="681037" y="133590"/>
                </a:lnTo>
                <a:cubicBezTo>
                  <a:pt x="670315" y="149672"/>
                  <a:pt x="668342" y="150506"/>
                  <a:pt x="661987" y="171690"/>
                </a:cubicBezTo>
                <a:cubicBezTo>
                  <a:pt x="659661" y="179443"/>
                  <a:pt x="659355" y="187693"/>
                  <a:pt x="657225" y="195502"/>
                </a:cubicBezTo>
                <a:cubicBezTo>
                  <a:pt x="654583" y="205188"/>
                  <a:pt x="650875" y="214552"/>
                  <a:pt x="647700" y="224077"/>
                </a:cubicBezTo>
                <a:cubicBezTo>
                  <a:pt x="645140" y="231756"/>
                  <a:pt x="645067" y="240080"/>
                  <a:pt x="642937" y="247890"/>
                </a:cubicBezTo>
                <a:cubicBezTo>
                  <a:pt x="640295" y="257576"/>
                  <a:pt x="636587" y="266940"/>
                  <a:pt x="633412" y="276465"/>
                </a:cubicBezTo>
                <a:cubicBezTo>
                  <a:pt x="618963" y="319812"/>
                  <a:pt x="641127" y="251352"/>
                  <a:pt x="623887" y="314565"/>
                </a:cubicBezTo>
                <a:cubicBezTo>
                  <a:pt x="621245" y="324251"/>
                  <a:pt x="614362" y="343140"/>
                  <a:pt x="614362" y="343140"/>
                </a:cubicBezTo>
                <a:cubicBezTo>
                  <a:pt x="612775" y="354252"/>
                  <a:pt x="612124" y="365539"/>
                  <a:pt x="609600" y="376477"/>
                </a:cubicBezTo>
                <a:cubicBezTo>
                  <a:pt x="607342" y="386260"/>
                  <a:pt x="600075" y="405052"/>
                  <a:pt x="600075" y="405052"/>
                </a:cubicBezTo>
                <a:cubicBezTo>
                  <a:pt x="598487" y="416165"/>
                  <a:pt x="597836" y="427452"/>
                  <a:pt x="595312" y="438390"/>
                </a:cubicBezTo>
                <a:cubicBezTo>
                  <a:pt x="593054" y="448173"/>
                  <a:pt x="588962" y="457440"/>
                  <a:pt x="585787" y="466965"/>
                </a:cubicBezTo>
                <a:lnTo>
                  <a:pt x="576262" y="495540"/>
                </a:lnTo>
                <a:cubicBezTo>
                  <a:pt x="572716" y="506179"/>
                  <a:pt x="572227" y="517393"/>
                  <a:pt x="557212" y="519352"/>
                </a:cubicBezTo>
                <a:cubicBezTo>
                  <a:pt x="525689" y="523464"/>
                  <a:pt x="493730" y="522938"/>
                  <a:pt x="461962" y="524115"/>
                </a:cubicBezTo>
                <a:lnTo>
                  <a:pt x="300037" y="528877"/>
                </a:lnTo>
                <a:cubicBezTo>
                  <a:pt x="214456" y="545995"/>
                  <a:pt x="267638" y="537174"/>
                  <a:pt x="80962" y="528877"/>
                </a:cubicBezTo>
                <a:cubicBezTo>
                  <a:pt x="74423" y="528586"/>
                  <a:pt x="68206" y="525913"/>
                  <a:pt x="61912" y="524115"/>
                </a:cubicBezTo>
                <a:cubicBezTo>
                  <a:pt x="14086" y="510450"/>
                  <a:pt x="88129" y="529477"/>
                  <a:pt x="28575" y="514590"/>
                </a:cubicBezTo>
                <a:cubicBezTo>
                  <a:pt x="21495" y="500431"/>
                  <a:pt x="11487" y="482659"/>
                  <a:pt x="9525" y="466965"/>
                </a:cubicBezTo>
                <a:cubicBezTo>
                  <a:pt x="5975" y="438567"/>
                  <a:pt x="7241" y="409751"/>
                  <a:pt x="4762" y="381240"/>
                </a:cubicBezTo>
                <a:cubicBezTo>
                  <a:pt x="4061" y="373176"/>
                  <a:pt x="1587" y="365365"/>
                  <a:pt x="0" y="357427"/>
                </a:cubicBezTo>
                <a:cubicBezTo>
                  <a:pt x="1587" y="290752"/>
                  <a:pt x="768" y="223976"/>
                  <a:pt x="4762" y="157402"/>
                </a:cubicBezTo>
                <a:cubicBezTo>
                  <a:pt x="6790" y="123607"/>
                  <a:pt x="16010" y="116718"/>
                  <a:pt x="33337" y="90727"/>
                </a:cubicBezTo>
                <a:lnTo>
                  <a:pt x="42862" y="76440"/>
                </a:lnTo>
                <a:cubicBezTo>
                  <a:pt x="46800" y="70533"/>
                  <a:pt x="47842" y="62844"/>
                  <a:pt x="52387" y="57390"/>
                </a:cubicBezTo>
                <a:cubicBezTo>
                  <a:pt x="56051" y="52993"/>
                  <a:pt x="61444" y="50190"/>
                  <a:pt x="66675" y="47865"/>
                </a:cubicBezTo>
                <a:cubicBezTo>
                  <a:pt x="89984" y="37505"/>
                  <a:pt x="92991" y="39970"/>
                  <a:pt x="114300" y="33577"/>
                </a:cubicBezTo>
                <a:cubicBezTo>
                  <a:pt x="123917" y="30692"/>
                  <a:pt x="133350" y="27227"/>
                  <a:pt x="142875" y="24052"/>
                </a:cubicBezTo>
                <a:lnTo>
                  <a:pt x="171450" y="14527"/>
                </a:lnTo>
                <a:cubicBezTo>
                  <a:pt x="177659" y="12457"/>
                  <a:pt x="184206" y="11563"/>
                  <a:pt x="190500" y="9765"/>
                </a:cubicBezTo>
                <a:cubicBezTo>
                  <a:pt x="224676" y="0"/>
                  <a:pt x="180175" y="9924"/>
                  <a:pt x="228600" y="240"/>
                </a:cubicBezTo>
                <a:lnTo>
                  <a:pt x="547687" y="5002"/>
                </a:lnTo>
                <a:cubicBezTo>
                  <a:pt x="556584" y="5256"/>
                  <a:pt x="570135" y="14184"/>
                  <a:pt x="576262" y="19290"/>
                </a:cubicBezTo>
                <a:cubicBezTo>
                  <a:pt x="581436" y="23602"/>
                  <a:pt x="585787" y="28815"/>
                  <a:pt x="590550" y="33577"/>
                </a:cubicBezTo>
                <a:cubicBezTo>
                  <a:pt x="592137" y="38340"/>
                  <a:pt x="592176" y="43945"/>
                  <a:pt x="595312" y="47865"/>
                </a:cubicBezTo>
                <a:cubicBezTo>
                  <a:pt x="625961" y="86178"/>
                  <a:pt x="586581" y="38340"/>
                  <a:pt x="590550" y="3834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4" name="直線コネクタ 103"/>
          <p:cNvCxnSpPr>
            <a:stCxn id="103" idx="3"/>
          </p:cNvCxnSpPr>
          <p:nvPr/>
        </p:nvCxnSpPr>
        <p:spPr bwMode="gray">
          <a:xfrm flipH="1">
            <a:off x="6356374" y="2021847"/>
            <a:ext cx="101749" cy="4196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a:stCxn id="103" idx="18"/>
          </p:cNvCxnSpPr>
          <p:nvPr/>
        </p:nvCxnSpPr>
        <p:spPr bwMode="gray">
          <a:xfrm flipH="1">
            <a:off x="5996334" y="2436184"/>
            <a:ext cx="357014" cy="53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フリーフォーム 108"/>
          <p:cNvSpPr/>
          <p:nvPr/>
        </p:nvSpPr>
        <p:spPr bwMode="gray">
          <a:xfrm>
            <a:off x="6331942" y="2401838"/>
            <a:ext cx="648072" cy="45719"/>
          </a:xfrm>
          <a:custGeom>
            <a:avLst/>
            <a:gdLst>
              <a:gd name="connsiteX0" fmla="*/ 190500 w 190500"/>
              <a:gd name="connsiteY0" fmla="*/ 0 h 1533525"/>
              <a:gd name="connsiteX1" fmla="*/ 0 w 190500"/>
              <a:gd name="connsiteY1" fmla="*/ 1533525 h 1533525"/>
            </a:gdLst>
            <a:ahLst/>
            <a:cxnLst>
              <a:cxn ang="0">
                <a:pos x="connsiteX0" y="connsiteY0"/>
              </a:cxn>
              <a:cxn ang="0">
                <a:pos x="connsiteX1" y="connsiteY1"/>
              </a:cxn>
            </a:cxnLst>
            <a:rect l="l" t="t" r="r" b="b"/>
            <a:pathLst>
              <a:path w="190500" h="1533525">
                <a:moveTo>
                  <a:pt x="190500" y="0"/>
                </a:moveTo>
                <a:lnTo>
                  <a:pt x="0" y="1533525"/>
                </a:lnTo>
              </a:path>
            </a:pathLst>
          </a:custGeom>
          <a:ln w="63500" cmpd="tri">
            <a:solidFill>
              <a:srgbClr val="F412E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10" name="円/楕円 109"/>
          <p:cNvSpPr/>
          <p:nvPr/>
        </p:nvSpPr>
        <p:spPr bwMode="gray">
          <a:xfrm>
            <a:off x="6747098" y="2348880"/>
            <a:ext cx="263525" cy="263525"/>
          </a:xfrm>
          <a:prstGeom prst="ellipse">
            <a:avLst/>
          </a:prstGeom>
          <a:gradFill>
            <a:gsLst>
              <a:gs pos="100000">
                <a:srgbClr val="FF0000"/>
              </a:gs>
              <a:gs pos="30000">
                <a:schemeClr val="bg1"/>
              </a:gs>
            </a:gsLst>
            <a:path path="shape">
              <a:fillToRect l="50000" t="50000" r="50000" b="50000"/>
            </a:path>
          </a:grad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2" name="正方形/長方形 131"/>
          <p:cNvSpPr/>
          <p:nvPr/>
        </p:nvSpPr>
        <p:spPr bwMode="gray">
          <a:xfrm rot="21402018">
            <a:off x="5753755" y="2143621"/>
            <a:ext cx="704850" cy="27622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rgbClr val="F412E4"/>
                </a:solidFill>
              </a:rPr>
              <a:t>地下鉄</a:t>
            </a:r>
            <a:endParaRPr lang="en-US" altLang="ja-JP" sz="900" dirty="0">
              <a:solidFill>
                <a:srgbClr val="F412E4"/>
              </a:solidFill>
            </a:endParaRPr>
          </a:p>
          <a:p>
            <a:pPr algn="ctr">
              <a:defRPr/>
            </a:pPr>
            <a:r>
              <a:rPr lang="ja-JP" altLang="en-US" sz="900" dirty="0">
                <a:solidFill>
                  <a:srgbClr val="F412E4"/>
                </a:solidFill>
              </a:rPr>
              <a:t>千日前線</a:t>
            </a:r>
          </a:p>
        </p:txBody>
      </p:sp>
    </p:spTree>
    <p:extLst>
      <p:ext uri="{BB962C8B-B14F-4D97-AF65-F5344CB8AC3E}">
        <p14:creationId xmlns:p14="http://schemas.microsoft.com/office/powerpoint/2010/main" val="2977003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12033</TotalTime>
  <Words>4973</Words>
  <Application>Microsoft Office PowerPoint</Application>
  <PresentationFormat>画面に合わせる (4:3)</PresentationFormat>
  <Paragraphs>1417</Paragraphs>
  <Slides>24</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24</vt:i4>
      </vt:variant>
    </vt:vector>
  </HeadingPairs>
  <TitlesOfParts>
    <vt:vector size="34" baseType="lpstr">
      <vt:lpstr>HGP創英角ｺﾞｼｯｸUB</vt:lpstr>
      <vt:lpstr>HGS創英角ｺﾞｼｯｸUB</vt:lpstr>
      <vt:lpstr>Meiryo UI</vt:lpstr>
      <vt:lpstr>ＭＳ Ｐゴシック</vt:lpstr>
      <vt:lpstr>ＭＳ ゴシック</vt:lpstr>
      <vt:lpstr>Arial</vt:lpstr>
      <vt:lpstr>Calibri</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米谷 隆平</cp:lastModifiedBy>
  <cp:revision>1440</cp:revision>
  <cp:lastPrinted>2017-08-03T09:16:11Z</cp:lastPrinted>
  <dcterms:created xsi:type="dcterms:W3CDTF">2013-07-16T06:48:23Z</dcterms:created>
  <dcterms:modified xsi:type="dcterms:W3CDTF">2017-08-16T04:32:14Z</dcterms:modified>
</cp:coreProperties>
</file>